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CB9AB8-4C2B-4512-95B6-2E2F7FD0F1CB}">
  <a:tblStyle styleId="{29CB9AB8-4C2B-4512-95B6-2E2F7FD0F1C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a386a19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a386a19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a386a19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a386a19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a386a19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a386a19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a386a19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fa386a19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a386a19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a386a19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a386a1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a386a1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a386a19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a386a19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a386a19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a386a19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a386a19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a386a19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a386a19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a386a19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a386a19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fa386a19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fa386a19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fa386a19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fa386a19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fa386a19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a386a19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a386a19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fa386a19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fa386a19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Sprint retrospective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SYSTEM TESTING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API testing (with postman):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Total hours estimated: 6</a:t>
            </a:r>
            <a:br>
              <a:rPr lang="it"/>
            </a:br>
            <a:r>
              <a:rPr lang="it"/>
              <a:t>Total hours spent: 6</a:t>
            </a:r>
            <a:br>
              <a:rPr lang="it"/>
            </a:br>
            <a:r>
              <a:rPr lang="it"/>
              <a:t>Number of tests: 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CODE REVIEW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Total hours estimated: </a:t>
            </a:r>
            <a:r>
              <a:rPr i="1" lang="it"/>
              <a:t>not estimated</a:t>
            </a:r>
            <a:br>
              <a:rPr i="1" lang="it"/>
            </a:br>
            <a:r>
              <a:rPr lang="it"/>
              <a:t>Total hours spent: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code review has been necessary to understand more in deep other teammates' code and integrate tasks.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ASSESSMENT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4294967295" type="title"/>
          </p:nvPr>
        </p:nvSpPr>
        <p:spPr>
          <a:xfrm>
            <a:off x="311700" y="1662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LESSONS LEARNED</a:t>
            </a:r>
            <a:endParaRPr/>
          </a:p>
        </p:txBody>
      </p:sp>
      <p:sp>
        <p:nvSpPr>
          <p:cNvPr id="137" name="Google Shape;137;p25"/>
          <p:cNvSpPr txBox="1"/>
          <p:nvPr>
            <p:ph idx="4294967295" type="body"/>
          </p:nvPr>
        </p:nvSpPr>
        <p:spPr>
          <a:xfrm>
            <a:off x="311700" y="899775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POSITIVE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*"/>
            </a:pPr>
            <a:r>
              <a:rPr lang="it"/>
              <a:t>Dedicate part of the allocated time to system design it proved to be good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*"/>
            </a:pPr>
            <a:r>
              <a:rPr lang="it"/>
              <a:t>Dividing the team in smaller groups per task lead to a higher productivity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NEGATIVE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*"/>
            </a:pPr>
            <a:r>
              <a:rPr lang="it"/>
              <a:t>It is better to </a:t>
            </a:r>
            <a:r>
              <a:rPr lang="it"/>
              <a:t>overestimate</a:t>
            </a:r>
            <a:r>
              <a:rPr lang="it"/>
              <a:t> than </a:t>
            </a:r>
            <a:r>
              <a:rPr lang="it"/>
              <a:t>underestimate</a:t>
            </a:r>
            <a:r>
              <a:rPr lang="it"/>
              <a:t> the amount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*"/>
            </a:pPr>
            <a:r>
              <a:rPr lang="it"/>
              <a:t>Once an interface has been defined, it must not be changed it prior a discussion with the other team members (or at least the people affected by it)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IMPROVEMENTS	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5017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*"/>
            </a:pPr>
            <a:r>
              <a:rPr lang="it"/>
              <a:t>Discuss before making any breaking changes with your teammates (or at least the people affected by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*"/>
            </a:pPr>
            <a:r>
              <a:rPr lang="it"/>
              <a:t>Reflect more in depth about the workload needed by a task. It is better to divide a task in subtasks if the estimation it is not clear or well defined.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*"/>
            </a:pPr>
            <a:r>
              <a:rPr lang="it"/>
              <a:t>Define a coherent and a systematic approach for managing the project folder structure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FINAL THOUGHTS</a:t>
            </a:r>
            <a:endParaRPr/>
          </a:p>
        </p:txBody>
      </p:sp>
      <p:sp>
        <p:nvSpPr>
          <p:cNvPr id="149" name="Google Shape;149;p27"/>
          <p:cNvSpPr txBox="1"/>
          <p:nvPr>
            <p:ph idx="4294967295" type="body"/>
          </p:nvPr>
        </p:nvSpPr>
        <p:spPr>
          <a:xfrm>
            <a:off x="311700" y="13164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 ExtraLight"/>
              <a:ea typeface="Source Code Pro ExtraLight"/>
              <a:cs typeface="Source Code Pro ExtraLight"/>
              <a:sym typeface="Source Code Pro Extra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As a team, we are proud on how well we adapted to unforeseen challenges as we progressively developed our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Finally, we are happy that we managed to complete all the stories that we have selected.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Practice is harder than theory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OVERVIEW - our stories and tasks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13" y="1106000"/>
            <a:ext cx="6916175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MACRO STATISTICS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3213300" cy="30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Stories committed: 2</a:t>
            </a:r>
            <a:br>
              <a:rPr lang="it"/>
            </a:br>
            <a:r>
              <a:rPr lang="it"/>
              <a:t>Stories done: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Total points committed: 10</a:t>
            </a:r>
            <a:br>
              <a:rPr lang="it"/>
            </a:br>
            <a:r>
              <a:rPr lang="it"/>
              <a:t>Total points done: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Hours planned: 45</a:t>
            </a:r>
            <a:br>
              <a:rPr lang="it"/>
            </a:br>
            <a:r>
              <a:rPr lang="it"/>
              <a:t>Hours spent: 52</a:t>
            </a:r>
            <a:endParaRPr/>
          </a:p>
        </p:txBody>
      </p:sp>
      <p:pic>
        <p:nvPicPr>
          <p:cNvPr id="81" name="Google Shape;81;p16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105" y="1318775"/>
            <a:ext cx="5498670" cy="3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DETAILED STATISTICS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11700" y="13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{29CB9AB8-4C2B-4512-95B6-2E2F7FD0F1CB}</a:tableStyleId>
              </a:tblPr>
              <a:tblGrid>
                <a:gridCol w="899400"/>
                <a:gridCol w="784350"/>
                <a:gridCol w="892075"/>
                <a:gridCol w="2102375"/>
                <a:gridCol w="1629375"/>
              </a:tblGrid>
              <a:tr h="27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ID story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Points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Task ID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 hours estimated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 hours spent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13.5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19.25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SG-15 *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3.75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SG-20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SG-21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13.5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14.75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SG-15 *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3.75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SG-18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3.5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SG-19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none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SG-22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28800" marL="36000" anchor="b">
                    <a:lnL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6679925" y="4335950"/>
            <a:ext cx="440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* horizontal task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679925" y="1335950"/>
            <a:ext cx="234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Average: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5.78 hours/task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Standard deviation: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2.40 hours/task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Total task estimation error ratio: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0.86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(tot hours estimated / tot hours)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SG-15:</a:t>
            </a:r>
            <a:br>
              <a:rPr lang="it" sz="1600"/>
            </a:br>
            <a:r>
              <a:rPr lang="it" sz="1600"/>
              <a:t>* </a:t>
            </a:r>
            <a:r>
              <a:rPr lang="it" sz="1600"/>
              <a:t>underestimated</a:t>
            </a:r>
            <a:r>
              <a:rPr lang="it" sz="1600"/>
              <a:t> the work/time needed to lay down the database system;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SG-17: </a:t>
            </a:r>
            <a:br>
              <a:rPr lang="it" sz="1600"/>
            </a:br>
            <a:r>
              <a:rPr lang="it" sz="1600"/>
              <a:t>* a lot of more time was needed to review on "how to do things" in React; </a:t>
            </a:r>
            <a:br>
              <a:rPr lang="it" sz="1600"/>
            </a:br>
            <a:r>
              <a:rPr lang="it" sz="1600"/>
              <a:t>* the workload related to this task was bigger than expected;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SG-18: </a:t>
            </a:r>
            <a:br>
              <a:rPr lang="it" sz="1600"/>
            </a:br>
            <a:r>
              <a:rPr lang="it" sz="1600"/>
              <a:t>* more time was needed to review the inner workings of express;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ESTIMATION ERRORS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ESTIMATION ERRORS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SG-19: </a:t>
            </a:r>
            <a:br>
              <a:rPr lang="it" sz="1600"/>
            </a:br>
            <a:r>
              <a:rPr lang="it" sz="1600"/>
              <a:t>* estimation took in account all the group members while in practice only a few of them were tasked to do the job;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SG-22:</a:t>
            </a:r>
            <a:br>
              <a:rPr lang="it" sz="1600"/>
            </a:br>
            <a:r>
              <a:rPr lang="it" sz="1600"/>
              <a:t>* lack of technical knowledge about testing frameworks caused the team members to spend a lot of time in the learning phase;	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UNIT TESTING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68825"/>
            <a:ext cx="8520600" cy="21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DAO MODULE: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Total hours estimated: 12</a:t>
            </a:r>
            <a:br>
              <a:rPr lang="it"/>
            </a:br>
            <a:r>
              <a:rPr lang="it"/>
              <a:t>Total hours spent: 13</a:t>
            </a:r>
            <a:br>
              <a:rPr lang="it"/>
            </a:br>
            <a:r>
              <a:rPr lang="it"/>
              <a:t>Number of automated tests: 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Coverage:</a:t>
            </a:r>
            <a:br>
              <a:rPr lang="it"/>
            </a:b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54029" t="0"/>
          <a:stretch/>
        </p:blipFill>
        <p:spPr>
          <a:xfrm>
            <a:off x="2095250" y="3178125"/>
            <a:ext cx="4953499" cy="17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7101700" y="4456025"/>
            <a:ext cx="1888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information from</a:t>
            </a:r>
            <a:r>
              <a:rPr lang="it" sz="1200">
                <a:latin typeface="Source Code Pro"/>
                <a:ea typeface="Source Code Pro"/>
                <a:cs typeface="Source Code Pro"/>
                <a:sym typeface="Source Code Pro"/>
              </a:rPr>
              <a:t> nyc and mocha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