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1"/>
  </p:notesMasterIdLst>
  <p:sldIdLst>
    <p:sldId id="256" r:id="rId2"/>
    <p:sldId id="488" r:id="rId3"/>
    <p:sldId id="257" r:id="rId4"/>
    <p:sldId id="381" r:id="rId5"/>
    <p:sldId id="384" r:id="rId6"/>
    <p:sldId id="385" r:id="rId7"/>
    <p:sldId id="597" r:id="rId8"/>
    <p:sldId id="386" r:id="rId9"/>
    <p:sldId id="387" r:id="rId10"/>
    <p:sldId id="388" r:id="rId11"/>
    <p:sldId id="389" r:id="rId12"/>
    <p:sldId id="390" r:id="rId13"/>
    <p:sldId id="394" r:id="rId14"/>
    <p:sldId id="395" r:id="rId15"/>
    <p:sldId id="491" r:id="rId16"/>
    <p:sldId id="412" r:id="rId17"/>
    <p:sldId id="413" r:id="rId18"/>
    <p:sldId id="414" r:id="rId19"/>
    <p:sldId id="415" r:id="rId20"/>
    <p:sldId id="416" r:id="rId21"/>
    <p:sldId id="417" r:id="rId22"/>
    <p:sldId id="418" r:id="rId23"/>
    <p:sldId id="419" r:id="rId24"/>
    <p:sldId id="420" r:id="rId25"/>
    <p:sldId id="421" r:id="rId26"/>
    <p:sldId id="422" r:id="rId27"/>
    <p:sldId id="423" r:id="rId28"/>
    <p:sldId id="424" r:id="rId29"/>
    <p:sldId id="425" r:id="rId30"/>
    <p:sldId id="426" r:id="rId31"/>
    <p:sldId id="427" r:id="rId32"/>
    <p:sldId id="428" r:id="rId33"/>
    <p:sldId id="429" r:id="rId34"/>
    <p:sldId id="430" r:id="rId35"/>
    <p:sldId id="431" r:id="rId36"/>
    <p:sldId id="432" r:id="rId37"/>
    <p:sldId id="433" r:id="rId38"/>
    <p:sldId id="434" r:id="rId39"/>
    <p:sldId id="435" r:id="rId40"/>
    <p:sldId id="436" r:id="rId41"/>
    <p:sldId id="437" r:id="rId42"/>
    <p:sldId id="438" r:id="rId43"/>
    <p:sldId id="439" r:id="rId44"/>
    <p:sldId id="440" r:id="rId45"/>
    <p:sldId id="441" r:id="rId46"/>
    <p:sldId id="442" r:id="rId47"/>
    <p:sldId id="443" r:id="rId48"/>
    <p:sldId id="444" r:id="rId49"/>
    <p:sldId id="445" r:id="rId50"/>
    <p:sldId id="446" r:id="rId51"/>
    <p:sldId id="447" r:id="rId52"/>
    <p:sldId id="448" r:id="rId53"/>
    <p:sldId id="449" r:id="rId54"/>
    <p:sldId id="450" r:id="rId55"/>
    <p:sldId id="451" r:id="rId56"/>
    <p:sldId id="452" r:id="rId57"/>
    <p:sldId id="411" r:id="rId58"/>
    <p:sldId id="454" r:id="rId59"/>
    <p:sldId id="455" r:id="rId60"/>
    <p:sldId id="457" r:id="rId61"/>
    <p:sldId id="458" r:id="rId62"/>
    <p:sldId id="459" r:id="rId63"/>
    <p:sldId id="460" r:id="rId64"/>
    <p:sldId id="463" r:id="rId65"/>
    <p:sldId id="466" r:id="rId66"/>
    <p:sldId id="464" r:id="rId67"/>
    <p:sldId id="462" r:id="rId68"/>
    <p:sldId id="465" r:id="rId69"/>
    <p:sldId id="467" r:id="rId70"/>
    <p:sldId id="468" r:id="rId71"/>
    <p:sldId id="469" r:id="rId72"/>
    <p:sldId id="470" r:id="rId73"/>
    <p:sldId id="456" r:id="rId74"/>
    <p:sldId id="471" r:id="rId75"/>
    <p:sldId id="476" r:id="rId76"/>
    <p:sldId id="477" r:id="rId77"/>
    <p:sldId id="478" r:id="rId78"/>
    <p:sldId id="479" r:id="rId79"/>
    <p:sldId id="480" r:id="rId80"/>
    <p:sldId id="481" r:id="rId81"/>
    <p:sldId id="482" r:id="rId82"/>
    <p:sldId id="492" r:id="rId83"/>
    <p:sldId id="493" r:id="rId84"/>
    <p:sldId id="496" r:id="rId85"/>
    <p:sldId id="494" r:id="rId86"/>
    <p:sldId id="495" r:id="rId87"/>
    <p:sldId id="483" r:id="rId88"/>
    <p:sldId id="484" r:id="rId89"/>
    <p:sldId id="485" r:id="rId90"/>
    <p:sldId id="486" r:id="rId91"/>
    <p:sldId id="472" r:id="rId92"/>
    <p:sldId id="473" r:id="rId93"/>
    <p:sldId id="474" r:id="rId94"/>
    <p:sldId id="475" r:id="rId95"/>
    <p:sldId id="489" r:id="rId96"/>
    <p:sldId id="396" r:id="rId97"/>
    <p:sldId id="397" r:id="rId98"/>
    <p:sldId id="398" r:id="rId99"/>
    <p:sldId id="399" r:id="rId100"/>
    <p:sldId id="400" r:id="rId101"/>
    <p:sldId id="401" r:id="rId102"/>
    <p:sldId id="490" r:id="rId103"/>
    <p:sldId id="405" r:id="rId104"/>
    <p:sldId id="402" r:id="rId105"/>
    <p:sldId id="406" r:id="rId106"/>
    <p:sldId id="407" r:id="rId107"/>
    <p:sldId id="408" r:id="rId108"/>
    <p:sldId id="409" r:id="rId109"/>
    <p:sldId id="596" r:id="rId1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62" y="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1#1">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9A15D70-1439-4F63-B256-D785C2F8F752}" type="doc">
      <dgm:prSet loTypeId="urn:microsoft.com/office/officeart/2005/8/layout/vProcess5" loCatId="process" qsTypeId="urn:microsoft.com/office/officeart/2005/8/quickstyle/simple1#1" qsCatId="simple" csTypeId="urn:microsoft.com/office/officeart/2005/8/colors/accent1_1#1" csCatId="accent1" phldr="1"/>
      <dgm:spPr/>
      <dgm:t>
        <a:bodyPr/>
        <a:lstStyle/>
        <a:p>
          <a:endParaRPr lang="zh-CN" altLang="en-US"/>
        </a:p>
      </dgm:t>
    </dgm:pt>
    <dgm:pt modelId="{6B9B2616-4105-46B2-BC5C-16B736FA15BB}">
      <dgm:prSet phldrT="[文本]"/>
      <dgm:spPr/>
      <dgm:t>
        <a:bodyPr/>
        <a:lstStyle/>
        <a:p>
          <a:r>
            <a:rPr lang="zh-CN" altLang="zh-CN" b="1" dirty="0">
              <a:latin typeface="+mn-ea"/>
              <a:ea typeface="+mn-ea"/>
            </a:rPr>
            <a:t>① 根据过程设计结果画出相应的流图。</a:t>
          </a:r>
          <a:endParaRPr lang="zh-CN" altLang="en-US" dirty="0"/>
        </a:p>
      </dgm:t>
    </dgm:pt>
    <dgm:pt modelId="{92B3274C-7B35-44B0-85E7-FA97967AD430}" type="parTrans" cxnId="{BD22FB10-163B-4B8F-B799-57E54682FE25}">
      <dgm:prSet/>
      <dgm:spPr/>
      <dgm:t>
        <a:bodyPr/>
        <a:lstStyle/>
        <a:p>
          <a:endParaRPr lang="zh-CN" altLang="en-US"/>
        </a:p>
      </dgm:t>
    </dgm:pt>
    <dgm:pt modelId="{343E3AC4-E8F5-4585-8131-EE73DF2D7888}" type="sibTrans" cxnId="{BD22FB10-163B-4B8F-B799-57E54682FE25}">
      <dgm:prSet/>
      <dgm:spPr/>
      <dgm:t>
        <a:bodyPr/>
        <a:lstStyle/>
        <a:p>
          <a:endParaRPr lang="zh-CN" altLang="en-US"/>
        </a:p>
      </dgm:t>
    </dgm:pt>
    <dgm:pt modelId="{79FD1377-8350-4C49-8B51-E3651A88FB6A}">
      <dgm:prSet phldrT="[文本]"/>
      <dgm:spPr/>
      <dgm:t>
        <a:bodyPr/>
        <a:lstStyle/>
        <a:p>
          <a:r>
            <a:rPr lang="zh-CN" altLang="zh-CN" b="1" dirty="0">
              <a:latin typeface="+mn-ea"/>
              <a:ea typeface="+mn-ea"/>
            </a:rPr>
            <a:t>② 计算流图的环形复杂度。</a:t>
          </a:r>
          <a:endParaRPr lang="zh-CN" altLang="en-US" dirty="0"/>
        </a:p>
      </dgm:t>
    </dgm:pt>
    <dgm:pt modelId="{AE1212D6-DCA5-46A9-B607-4ADD781E4C4C}" type="parTrans" cxnId="{1D531E8A-C452-4B0A-AB9F-5D549598CF8B}">
      <dgm:prSet/>
      <dgm:spPr/>
      <dgm:t>
        <a:bodyPr/>
        <a:lstStyle/>
        <a:p>
          <a:endParaRPr lang="zh-CN" altLang="en-US"/>
        </a:p>
      </dgm:t>
    </dgm:pt>
    <dgm:pt modelId="{AD8F9A42-E7F9-45FD-AD8A-0CFB5D96182F}" type="sibTrans" cxnId="{1D531E8A-C452-4B0A-AB9F-5D549598CF8B}">
      <dgm:prSet/>
      <dgm:spPr/>
      <dgm:t>
        <a:bodyPr/>
        <a:lstStyle/>
        <a:p>
          <a:endParaRPr lang="zh-CN" altLang="en-US"/>
        </a:p>
      </dgm:t>
    </dgm:pt>
    <dgm:pt modelId="{7A5947C5-8DAC-41B1-877B-03F82625BE01}">
      <dgm:prSet phldrT="[文本]"/>
      <dgm:spPr/>
      <dgm:t>
        <a:bodyPr/>
        <a:lstStyle/>
        <a:p>
          <a:r>
            <a:rPr lang="zh-CN" altLang="zh-CN" b="1" dirty="0">
              <a:latin typeface="+mn-ea"/>
              <a:ea typeface="+mn-ea"/>
            </a:rPr>
            <a:t>③ 确定线性独立路径的基本集合。</a:t>
          </a:r>
          <a:endParaRPr lang="zh-CN" altLang="en-US" dirty="0"/>
        </a:p>
      </dgm:t>
    </dgm:pt>
    <dgm:pt modelId="{2290F843-F59A-4541-9E39-96F3D8B86462}" type="parTrans" cxnId="{0AAEF38C-79E6-4625-90D3-BDDDB1460371}">
      <dgm:prSet/>
      <dgm:spPr/>
      <dgm:t>
        <a:bodyPr/>
        <a:lstStyle/>
        <a:p>
          <a:endParaRPr lang="zh-CN" altLang="en-US"/>
        </a:p>
      </dgm:t>
    </dgm:pt>
    <dgm:pt modelId="{CD3DAF9C-C63B-4A30-BCBB-FDEA1E2C325C}" type="sibTrans" cxnId="{0AAEF38C-79E6-4625-90D3-BDDDB1460371}">
      <dgm:prSet/>
      <dgm:spPr/>
      <dgm:t>
        <a:bodyPr/>
        <a:lstStyle/>
        <a:p>
          <a:endParaRPr lang="zh-CN" altLang="en-US"/>
        </a:p>
      </dgm:t>
    </dgm:pt>
    <dgm:pt modelId="{05903E2A-7AED-4733-872F-F0388F22B16A}">
      <dgm:prSet phldrT="[文本]"/>
      <dgm:spPr/>
      <dgm:t>
        <a:bodyPr/>
        <a:lstStyle/>
        <a:p>
          <a:r>
            <a:rPr lang="zh-CN" altLang="zh-CN" b="1">
              <a:latin typeface="+mn-ea"/>
              <a:ea typeface="+mn-ea"/>
            </a:rPr>
            <a:t>④ 设计可强制执行基本集合中每条路径的测试用例。</a:t>
          </a:r>
          <a:endParaRPr lang="zh-CN" altLang="en-US" dirty="0"/>
        </a:p>
      </dgm:t>
    </dgm:pt>
    <dgm:pt modelId="{C7785DED-CA54-41D2-85B5-11F6F4134F62}" type="parTrans" cxnId="{5A776A3D-3B58-45F9-A26F-6F7C51EA9C91}">
      <dgm:prSet/>
      <dgm:spPr/>
      <dgm:t>
        <a:bodyPr/>
        <a:lstStyle/>
        <a:p>
          <a:endParaRPr lang="zh-CN" altLang="en-US"/>
        </a:p>
      </dgm:t>
    </dgm:pt>
    <dgm:pt modelId="{B8281EE7-4711-49A2-A738-59EC2B7439FB}" type="sibTrans" cxnId="{5A776A3D-3B58-45F9-A26F-6F7C51EA9C91}">
      <dgm:prSet/>
      <dgm:spPr/>
      <dgm:t>
        <a:bodyPr/>
        <a:lstStyle/>
        <a:p>
          <a:endParaRPr lang="zh-CN" altLang="en-US"/>
        </a:p>
      </dgm:t>
    </dgm:pt>
    <dgm:pt modelId="{3E5049AA-FF3C-4942-9E71-7A2D9D869E00}" type="pres">
      <dgm:prSet presAssocID="{19A15D70-1439-4F63-B256-D785C2F8F752}" presName="outerComposite" presStyleCnt="0">
        <dgm:presLayoutVars>
          <dgm:chMax val="5"/>
          <dgm:dir/>
          <dgm:resizeHandles val="exact"/>
        </dgm:presLayoutVars>
      </dgm:prSet>
      <dgm:spPr/>
    </dgm:pt>
    <dgm:pt modelId="{60E1CEF0-08CA-42E9-A876-52D4F8161401}" type="pres">
      <dgm:prSet presAssocID="{19A15D70-1439-4F63-B256-D785C2F8F752}" presName="dummyMaxCanvas" presStyleCnt="0">
        <dgm:presLayoutVars/>
      </dgm:prSet>
      <dgm:spPr/>
    </dgm:pt>
    <dgm:pt modelId="{13C266B4-50CD-463A-89BC-1324CDE5E8CF}" type="pres">
      <dgm:prSet presAssocID="{19A15D70-1439-4F63-B256-D785C2F8F752}" presName="FourNodes_1" presStyleLbl="node1" presStyleIdx="0" presStyleCnt="4">
        <dgm:presLayoutVars>
          <dgm:bulletEnabled val="1"/>
        </dgm:presLayoutVars>
      </dgm:prSet>
      <dgm:spPr/>
    </dgm:pt>
    <dgm:pt modelId="{17B80C74-7207-412C-8DF7-C91B2C1BE092}" type="pres">
      <dgm:prSet presAssocID="{19A15D70-1439-4F63-B256-D785C2F8F752}" presName="FourNodes_2" presStyleLbl="node1" presStyleIdx="1" presStyleCnt="4">
        <dgm:presLayoutVars>
          <dgm:bulletEnabled val="1"/>
        </dgm:presLayoutVars>
      </dgm:prSet>
      <dgm:spPr/>
    </dgm:pt>
    <dgm:pt modelId="{A1DA6ED1-371C-432D-9BEB-048E7690278D}" type="pres">
      <dgm:prSet presAssocID="{19A15D70-1439-4F63-B256-D785C2F8F752}" presName="FourNodes_3" presStyleLbl="node1" presStyleIdx="2" presStyleCnt="4">
        <dgm:presLayoutVars>
          <dgm:bulletEnabled val="1"/>
        </dgm:presLayoutVars>
      </dgm:prSet>
      <dgm:spPr/>
    </dgm:pt>
    <dgm:pt modelId="{46CD15DE-B56D-403F-9DA6-B3EDD1EFE0F4}" type="pres">
      <dgm:prSet presAssocID="{19A15D70-1439-4F63-B256-D785C2F8F752}" presName="FourNodes_4" presStyleLbl="node1" presStyleIdx="3" presStyleCnt="4">
        <dgm:presLayoutVars>
          <dgm:bulletEnabled val="1"/>
        </dgm:presLayoutVars>
      </dgm:prSet>
      <dgm:spPr/>
    </dgm:pt>
    <dgm:pt modelId="{6C7FDB25-F580-4ED2-9A73-1C0C87928EB5}" type="pres">
      <dgm:prSet presAssocID="{19A15D70-1439-4F63-B256-D785C2F8F752}" presName="FourConn_1-2" presStyleLbl="fgAccFollowNode1" presStyleIdx="0" presStyleCnt="3">
        <dgm:presLayoutVars>
          <dgm:bulletEnabled val="1"/>
        </dgm:presLayoutVars>
      </dgm:prSet>
      <dgm:spPr/>
    </dgm:pt>
    <dgm:pt modelId="{3E23F9B8-AB30-4C21-82DD-39474ECBEF71}" type="pres">
      <dgm:prSet presAssocID="{19A15D70-1439-4F63-B256-D785C2F8F752}" presName="FourConn_2-3" presStyleLbl="fgAccFollowNode1" presStyleIdx="1" presStyleCnt="3">
        <dgm:presLayoutVars>
          <dgm:bulletEnabled val="1"/>
        </dgm:presLayoutVars>
      </dgm:prSet>
      <dgm:spPr/>
    </dgm:pt>
    <dgm:pt modelId="{14ED1C7A-9B80-489A-BF0C-F19370B384E0}" type="pres">
      <dgm:prSet presAssocID="{19A15D70-1439-4F63-B256-D785C2F8F752}" presName="FourConn_3-4" presStyleLbl="fgAccFollowNode1" presStyleIdx="2" presStyleCnt="3">
        <dgm:presLayoutVars>
          <dgm:bulletEnabled val="1"/>
        </dgm:presLayoutVars>
      </dgm:prSet>
      <dgm:spPr/>
    </dgm:pt>
    <dgm:pt modelId="{30069155-1A51-41B3-816C-867D6142BEC0}" type="pres">
      <dgm:prSet presAssocID="{19A15D70-1439-4F63-B256-D785C2F8F752}" presName="FourNodes_1_text" presStyleLbl="node1" presStyleIdx="3" presStyleCnt="4">
        <dgm:presLayoutVars>
          <dgm:bulletEnabled val="1"/>
        </dgm:presLayoutVars>
      </dgm:prSet>
      <dgm:spPr/>
    </dgm:pt>
    <dgm:pt modelId="{E2F2157B-DC81-4AC6-8206-FFAFEED23039}" type="pres">
      <dgm:prSet presAssocID="{19A15D70-1439-4F63-B256-D785C2F8F752}" presName="FourNodes_2_text" presStyleLbl="node1" presStyleIdx="3" presStyleCnt="4">
        <dgm:presLayoutVars>
          <dgm:bulletEnabled val="1"/>
        </dgm:presLayoutVars>
      </dgm:prSet>
      <dgm:spPr/>
    </dgm:pt>
    <dgm:pt modelId="{49A06658-85D9-4DD8-BB1F-359B70151E78}" type="pres">
      <dgm:prSet presAssocID="{19A15D70-1439-4F63-B256-D785C2F8F752}" presName="FourNodes_3_text" presStyleLbl="node1" presStyleIdx="3" presStyleCnt="4">
        <dgm:presLayoutVars>
          <dgm:bulletEnabled val="1"/>
        </dgm:presLayoutVars>
      </dgm:prSet>
      <dgm:spPr/>
    </dgm:pt>
    <dgm:pt modelId="{C04C9F6E-EDAD-41F4-8ACF-319DBCAE5EC0}" type="pres">
      <dgm:prSet presAssocID="{19A15D70-1439-4F63-B256-D785C2F8F752}" presName="FourNodes_4_text" presStyleLbl="node1" presStyleIdx="3" presStyleCnt="4">
        <dgm:presLayoutVars>
          <dgm:bulletEnabled val="1"/>
        </dgm:presLayoutVars>
      </dgm:prSet>
      <dgm:spPr/>
    </dgm:pt>
  </dgm:ptLst>
  <dgm:cxnLst>
    <dgm:cxn modelId="{BD22FB10-163B-4B8F-B799-57E54682FE25}" srcId="{19A15D70-1439-4F63-B256-D785C2F8F752}" destId="{6B9B2616-4105-46B2-BC5C-16B736FA15BB}" srcOrd="0" destOrd="0" parTransId="{92B3274C-7B35-44B0-85E7-FA97967AD430}" sibTransId="{343E3AC4-E8F5-4585-8131-EE73DF2D7888}"/>
    <dgm:cxn modelId="{25B28511-B1A8-4DB3-B789-3F1FAE92B33A}" type="presOf" srcId="{6B9B2616-4105-46B2-BC5C-16B736FA15BB}" destId="{13C266B4-50CD-463A-89BC-1324CDE5E8CF}" srcOrd="0" destOrd="0" presId="urn:microsoft.com/office/officeart/2005/8/layout/vProcess5"/>
    <dgm:cxn modelId="{00172728-2B50-4C3A-BE76-69ABEECA321F}" type="presOf" srcId="{343E3AC4-E8F5-4585-8131-EE73DF2D7888}" destId="{6C7FDB25-F580-4ED2-9A73-1C0C87928EB5}" srcOrd="0" destOrd="0" presId="urn:microsoft.com/office/officeart/2005/8/layout/vProcess5"/>
    <dgm:cxn modelId="{5A776A3D-3B58-45F9-A26F-6F7C51EA9C91}" srcId="{19A15D70-1439-4F63-B256-D785C2F8F752}" destId="{05903E2A-7AED-4733-872F-F0388F22B16A}" srcOrd="3" destOrd="0" parTransId="{C7785DED-CA54-41D2-85B5-11F6F4134F62}" sibTransId="{B8281EE7-4711-49A2-A738-59EC2B7439FB}"/>
    <dgm:cxn modelId="{FE767E45-85FF-4B9C-BCCF-469B5CFAC357}" type="presOf" srcId="{79FD1377-8350-4C49-8B51-E3651A88FB6A}" destId="{17B80C74-7207-412C-8DF7-C91B2C1BE092}" srcOrd="0" destOrd="0" presId="urn:microsoft.com/office/officeart/2005/8/layout/vProcess5"/>
    <dgm:cxn modelId="{E127FD68-F90E-44B2-AE80-5743E5DE530A}" type="presOf" srcId="{6B9B2616-4105-46B2-BC5C-16B736FA15BB}" destId="{30069155-1A51-41B3-816C-867D6142BEC0}" srcOrd="1" destOrd="0" presId="urn:microsoft.com/office/officeart/2005/8/layout/vProcess5"/>
    <dgm:cxn modelId="{51D0336E-7251-481B-9D97-E49C0EB0E41C}" type="presOf" srcId="{79FD1377-8350-4C49-8B51-E3651A88FB6A}" destId="{E2F2157B-DC81-4AC6-8206-FFAFEED23039}" srcOrd="1" destOrd="0" presId="urn:microsoft.com/office/officeart/2005/8/layout/vProcess5"/>
    <dgm:cxn modelId="{25312650-C92E-4322-B2C8-C51E08181018}" type="presOf" srcId="{AD8F9A42-E7F9-45FD-AD8A-0CFB5D96182F}" destId="{3E23F9B8-AB30-4C21-82DD-39474ECBEF71}" srcOrd="0" destOrd="0" presId="urn:microsoft.com/office/officeart/2005/8/layout/vProcess5"/>
    <dgm:cxn modelId="{2BB42A75-9C5C-4AB0-AAD8-4EA0EAF662D4}" type="presOf" srcId="{19A15D70-1439-4F63-B256-D785C2F8F752}" destId="{3E5049AA-FF3C-4942-9E71-7A2D9D869E00}" srcOrd="0" destOrd="0" presId="urn:microsoft.com/office/officeart/2005/8/layout/vProcess5"/>
    <dgm:cxn modelId="{B65EC578-9DA8-4A0B-B734-7C034B30A89C}" type="presOf" srcId="{7A5947C5-8DAC-41B1-877B-03F82625BE01}" destId="{A1DA6ED1-371C-432D-9BEB-048E7690278D}" srcOrd="0" destOrd="0" presId="urn:microsoft.com/office/officeart/2005/8/layout/vProcess5"/>
    <dgm:cxn modelId="{1D531E8A-C452-4B0A-AB9F-5D549598CF8B}" srcId="{19A15D70-1439-4F63-B256-D785C2F8F752}" destId="{79FD1377-8350-4C49-8B51-E3651A88FB6A}" srcOrd="1" destOrd="0" parTransId="{AE1212D6-DCA5-46A9-B607-4ADD781E4C4C}" sibTransId="{AD8F9A42-E7F9-45FD-AD8A-0CFB5D96182F}"/>
    <dgm:cxn modelId="{0AAEF38C-79E6-4625-90D3-BDDDB1460371}" srcId="{19A15D70-1439-4F63-B256-D785C2F8F752}" destId="{7A5947C5-8DAC-41B1-877B-03F82625BE01}" srcOrd="2" destOrd="0" parTransId="{2290F843-F59A-4541-9E39-96F3D8B86462}" sibTransId="{CD3DAF9C-C63B-4A30-BCBB-FDEA1E2C325C}"/>
    <dgm:cxn modelId="{48C7DF8D-6453-473E-951F-612651BCDB94}" type="presOf" srcId="{CD3DAF9C-C63B-4A30-BCBB-FDEA1E2C325C}" destId="{14ED1C7A-9B80-489A-BF0C-F19370B384E0}" srcOrd="0" destOrd="0" presId="urn:microsoft.com/office/officeart/2005/8/layout/vProcess5"/>
    <dgm:cxn modelId="{38B6C48E-4C02-45CB-A7D5-E44BE715221D}" type="presOf" srcId="{05903E2A-7AED-4733-872F-F0388F22B16A}" destId="{46CD15DE-B56D-403F-9DA6-B3EDD1EFE0F4}" srcOrd="0" destOrd="0" presId="urn:microsoft.com/office/officeart/2005/8/layout/vProcess5"/>
    <dgm:cxn modelId="{4493989E-53EF-4FC4-A042-0043710D4AA8}" type="presOf" srcId="{05903E2A-7AED-4733-872F-F0388F22B16A}" destId="{C04C9F6E-EDAD-41F4-8ACF-319DBCAE5EC0}" srcOrd="1" destOrd="0" presId="urn:microsoft.com/office/officeart/2005/8/layout/vProcess5"/>
    <dgm:cxn modelId="{EF0E9EF6-8B29-450C-B3E8-73F1767C1741}" type="presOf" srcId="{7A5947C5-8DAC-41B1-877B-03F82625BE01}" destId="{49A06658-85D9-4DD8-BB1F-359B70151E78}" srcOrd="1" destOrd="0" presId="urn:microsoft.com/office/officeart/2005/8/layout/vProcess5"/>
    <dgm:cxn modelId="{9A92507F-2810-4F37-8F51-0D0705547A47}" type="presParOf" srcId="{3E5049AA-FF3C-4942-9E71-7A2D9D869E00}" destId="{60E1CEF0-08CA-42E9-A876-52D4F8161401}" srcOrd="0" destOrd="0" presId="urn:microsoft.com/office/officeart/2005/8/layout/vProcess5"/>
    <dgm:cxn modelId="{A8A3208F-0E25-408C-B4B0-5E0710395BE8}" type="presParOf" srcId="{3E5049AA-FF3C-4942-9E71-7A2D9D869E00}" destId="{13C266B4-50CD-463A-89BC-1324CDE5E8CF}" srcOrd="1" destOrd="0" presId="urn:microsoft.com/office/officeart/2005/8/layout/vProcess5"/>
    <dgm:cxn modelId="{355658B6-4C23-442F-9412-B5618273A175}" type="presParOf" srcId="{3E5049AA-FF3C-4942-9E71-7A2D9D869E00}" destId="{17B80C74-7207-412C-8DF7-C91B2C1BE092}" srcOrd="2" destOrd="0" presId="urn:microsoft.com/office/officeart/2005/8/layout/vProcess5"/>
    <dgm:cxn modelId="{62581BDD-8DD9-43B6-9C09-D90EEE2AB4C1}" type="presParOf" srcId="{3E5049AA-FF3C-4942-9E71-7A2D9D869E00}" destId="{A1DA6ED1-371C-432D-9BEB-048E7690278D}" srcOrd="3" destOrd="0" presId="urn:microsoft.com/office/officeart/2005/8/layout/vProcess5"/>
    <dgm:cxn modelId="{DC0D075B-AE6D-4847-836D-16725F638D9D}" type="presParOf" srcId="{3E5049AA-FF3C-4942-9E71-7A2D9D869E00}" destId="{46CD15DE-B56D-403F-9DA6-B3EDD1EFE0F4}" srcOrd="4" destOrd="0" presId="urn:microsoft.com/office/officeart/2005/8/layout/vProcess5"/>
    <dgm:cxn modelId="{40D1A1C5-35EB-4995-A7B9-048A0BA1F5BE}" type="presParOf" srcId="{3E5049AA-FF3C-4942-9E71-7A2D9D869E00}" destId="{6C7FDB25-F580-4ED2-9A73-1C0C87928EB5}" srcOrd="5" destOrd="0" presId="urn:microsoft.com/office/officeart/2005/8/layout/vProcess5"/>
    <dgm:cxn modelId="{4C1CFF7E-23F0-47FB-9E48-8F147803B72F}" type="presParOf" srcId="{3E5049AA-FF3C-4942-9E71-7A2D9D869E00}" destId="{3E23F9B8-AB30-4C21-82DD-39474ECBEF71}" srcOrd="6" destOrd="0" presId="urn:microsoft.com/office/officeart/2005/8/layout/vProcess5"/>
    <dgm:cxn modelId="{037FD236-E702-427A-98BC-E1C4F04FA43E}" type="presParOf" srcId="{3E5049AA-FF3C-4942-9E71-7A2D9D869E00}" destId="{14ED1C7A-9B80-489A-BF0C-F19370B384E0}" srcOrd="7" destOrd="0" presId="urn:microsoft.com/office/officeart/2005/8/layout/vProcess5"/>
    <dgm:cxn modelId="{95E3F18A-0796-4F95-8C88-5BDE1BB171C2}" type="presParOf" srcId="{3E5049AA-FF3C-4942-9E71-7A2D9D869E00}" destId="{30069155-1A51-41B3-816C-867D6142BEC0}" srcOrd="8" destOrd="0" presId="urn:microsoft.com/office/officeart/2005/8/layout/vProcess5"/>
    <dgm:cxn modelId="{7E390D38-D333-4D3C-AFEC-7B0CE4185A35}" type="presParOf" srcId="{3E5049AA-FF3C-4942-9E71-7A2D9D869E00}" destId="{E2F2157B-DC81-4AC6-8206-FFAFEED23039}" srcOrd="9" destOrd="0" presId="urn:microsoft.com/office/officeart/2005/8/layout/vProcess5"/>
    <dgm:cxn modelId="{B16F2ABC-AD2C-4B15-9B05-2E53CA5040B5}" type="presParOf" srcId="{3E5049AA-FF3C-4942-9E71-7A2D9D869E00}" destId="{49A06658-85D9-4DD8-BB1F-359B70151E78}" srcOrd="10" destOrd="0" presId="urn:microsoft.com/office/officeart/2005/8/layout/vProcess5"/>
    <dgm:cxn modelId="{7C3ED65F-AC24-41E0-A536-CAE518F4D496}" type="presParOf" srcId="{3E5049AA-FF3C-4942-9E71-7A2D9D869E00}" destId="{C04C9F6E-EDAD-41F4-8ACF-319DBCAE5EC0}"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C266B4-50CD-463A-89BC-1324CDE5E8CF}">
      <dsp:nvSpPr>
        <dsp:cNvPr id="0" name=""/>
        <dsp:cNvSpPr/>
      </dsp:nvSpPr>
      <dsp:spPr>
        <a:xfrm>
          <a:off x="0" y="0"/>
          <a:ext cx="8224872" cy="95703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zh-CN" altLang="en-US" sz="2300" b="1" kern="1200" dirty="0">
              <a:latin typeface="+mn-ea"/>
              <a:ea typeface="+mn-ea"/>
            </a:rPr>
            <a:t>① 根据过程设计结果画出相应的流图。</a:t>
          </a:r>
          <a:endParaRPr lang="zh-CN" altLang="en-US" sz="2300" kern="1200" dirty="0"/>
        </a:p>
      </dsp:txBody>
      <dsp:txXfrm>
        <a:off x="28031" y="28031"/>
        <a:ext cx="7111283" cy="900976"/>
      </dsp:txXfrm>
    </dsp:sp>
    <dsp:sp modelId="{17B80C74-7207-412C-8DF7-C91B2C1BE092}">
      <dsp:nvSpPr>
        <dsp:cNvPr id="0" name=""/>
        <dsp:cNvSpPr/>
      </dsp:nvSpPr>
      <dsp:spPr>
        <a:xfrm>
          <a:off x="688833" y="1131044"/>
          <a:ext cx="8224872" cy="95703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zh-CN" altLang="en-US" sz="2300" b="1" kern="1200" dirty="0">
              <a:latin typeface="+mn-ea"/>
              <a:ea typeface="+mn-ea"/>
            </a:rPr>
            <a:t>② 计算流图的环形复杂度。</a:t>
          </a:r>
          <a:endParaRPr lang="zh-CN" altLang="en-US" sz="2300" kern="1200" dirty="0"/>
        </a:p>
      </dsp:txBody>
      <dsp:txXfrm>
        <a:off x="716864" y="1159075"/>
        <a:ext cx="6857902" cy="900976"/>
      </dsp:txXfrm>
    </dsp:sp>
    <dsp:sp modelId="{A1DA6ED1-371C-432D-9BEB-048E7690278D}">
      <dsp:nvSpPr>
        <dsp:cNvPr id="0" name=""/>
        <dsp:cNvSpPr/>
      </dsp:nvSpPr>
      <dsp:spPr>
        <a:xfrm>
          <a:off x="1367385" y="2262089"/>
          <a:ext cx="8224872" cy="95703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zh-CN" altLang="en-US" sz="2300" b="1" kern="1200" dirty="0">
              <a:latin typeface="+mn-ea"/>
              <a:ea typeface="+mn-ea"/>
            </a:rPr>
            <a:t>③ 确定线性独立路径的基本集合。</a:t>
          </a:r>
          <a:endParaRPr lang="zh-CN" altLang="en-US" sz="2300" kern="1200" dirty="0"/>
        </a:p>
      </dsp:txBody>
      <dsp:txXfrm>
        <a:off x="1395416" y="2290120"/>
        <a:ext cx="6868184" cy="900976"/>
      </dsp:txXfrm>
    </dsp:sp>
    <dsp:sp modelId="{46CD15DE-B56D-403F-9DA6-B3EDD1EFE0F4}">
      <dsp:nvSpPr>
        <dsp:cNvPr id="0" name=""/>
        <dsp:cNvSpPr/>
      </dsp:nvSpPr>
      <dsp:spPr>
        <a:xfrm>
          <a:off x="2056218" y="3393134"/>
          <a:ext cx="8224872" cy="95703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zh-CN" altLang="en-US" sz="2300" b="1" kern="1200">
              <a:latin typeface="+mn-ea"/>
              <a:ea typeface="+mn-ea"/>
            </a:rPr>
            <a:t>④ 设计可强制执行基本集合中每条路径的测试用例。</a:t>
          </a:r>
          <a:endParaRPr lang="zh-CN" altLang="en-US" sz="2300" kern="1200" dirty="0"/>
        </a:p>
      </dsp:txBody>
      <dsp:txXfrm>
        <a:off x="2084249" y="3421165"/>
        <a:ext cx="6857902" cy="900976"/>
      </dsp:txXfrm>
    </dsp:sp>
    <dsp:sp modelId="{6C7FDB25-F580-4ED2-9A73-1C0C87928EB5}">
      <dsp:nvSpPr>
        <dsp:cNvPr id="0" name=""/>
        <dsp:cNvSpPr/>
      </dsp:nvSpPr>
      <dsp:spPr>
        <a:xfrm>
          <a:off x="7602798" y="733004"/>
          <a:ext cx="622074" cy="622074"/>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zh-CN" altLang="en-US" sz="2500" kern="1200"/>
        </a:p>
      </dsp:txBody>
      <dsp:txXfrm>
        <a:off x="7742765" y="733004"/>
        <a:ext cx="342140" cy="468111"/>
      </dsp:txXfrm>
    </dsp:sp>
    <dsp:sp modelId="{3E23F9B8-AB30-4C21-82DD-39474ECBEF71}">
      <dsp:nvSpPr>
        <dsp:cNvPr id="0" name=""/>
        <dsp:cNvSpPr/>
      </dsp:nvSpPr>
      <dsp:spPr>
        <a:xfrm>
          <a:off x="8291631" y="1864049"/>
          <a:ext cx="622074" cy="622074"/>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zh-CN" altLang="en-US" sz="2500" kern="1200"/>
        </a:p>
      </dsp:txBody>
      <dsp:txXfrm>
        <a:off x="8431598" y="1864049"/>
        <a:ext cx="342140" cy="468111"/>
      </dsp:txXfrm>
    </dsp:sp>
    <dsp:sp modelId="{14ED1C7A-9B80-489A-BF0C-F19370B384E0}">
      <dsp:nvSpPr>
        <dsp:cNvPr id="0" name=""/>
        <dsp:cNvSpPr/>
      </dsp:nvSpPr>
      <dsp:spPr>
        <a:xfrm>
          <a:off x="8970183" y="2995094"/>
          <a:ext cx="622074" cy="622074"/>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zh-CN" altLang="en-US" sz="2500" kern="1200"/>
        </a:p>
      </dsp:txBody>
      <dsp:txXfrm>
        <a:off x="9110150" y="2995094"/>
        <a:ext cx="342140" cy="46811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5A8F9B-DAE6-4885-8680-AD544A57EFA6}" type="datetimeFigureOut">
              <a:rPr lang="zh-CN" altLang="en-US" smtClean="0"/>
              <a:t>2017/12/13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8B0A11-3D62-4606-A6CF-01D98BDA7E3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474" name="幻灯片图像占位符 1"/>
          <p:cNvSpPr>
            <a:spLocks noGrp="1" noRot="1" noChangeAspect="1" noTextEdit="1"/>
          </p:cNvSpPr>
          <p:nvPr>
            <p:ph type="sldImg"/>
          </p:nvPr>
        </p:nvSpPr>
        <p:spPr>
          <a:ln>
            <a:solidFill>
              <a:srgbClr val="000000">
                <a:alpha val="100000"/>
              </a:srgbClr>
            </a:solidFill>
            <a:miter lim="800000"/>
          </a:ln>
        </p:spPr>
      </p:sp>
      <p:sp>
        <p:nvSpPr>
          <p:cNvPr id="1385475"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385476"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5</a:t>
            </a:fld>
            <a:endParaRPr lang="zh-CN" alt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3666" name="幻灯片图像占位符 1"/>
          <p:cNvSpPr>
            <a:spLocks noGrp="1" noRot="1" noChangeAspect="1" noTextEdit="1"/>
          </p:cNvSpPr>
          <p:nvPr>
            <p:ph type="sldImg"/>
          </p:nvPr>
        </p:nvSpPr>
        <p:spPr>
          <a:ln>
            <a:solidFill>
              <a:srgbClr val="000000">
                <a:alpha val="100000"/>
              </a:srgbClr>
            </a:solidFill>
            <a:miter lim="800000"/>
          </a:ln>
        </p:spPr>
      </p:sp>
      <p:sp>
        <p:nvSpPr>
          <p:cNvPr id="1393667"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393668"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14</a:t>
            </a:fld>
            <a:endParaRPr lang="zh-CN" altLang="en-US"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0050" name="幻灯片图像占位符 1"/>
          <p:cNvSpPr>
            <a:spLocks noGrp="1" noRot="1" noChangeAspect="1" noTextEdit="1"/>
          </p:cNvSpPr>
          <p:nvPr>
            <p:ph type="sldImg"/>
          </p:nvPr>
        </p:nvSpPr>
        <p:spPr>
          <a:ln>
            <a:solidFill>
              <a:srgbClr val="000000">
                <a:alpha val="100000"/>
              </a:srgbClr>
            </a:solidFill>
            <a:miter lim="800000"/>
          </a:ln>
        </p:spPr>
      </p:sp>
      <p:sp>
        <p:nvSpPr>
          <p:cNvPr id="1410051" name="备注占位符 2"/>
          <p:cNvSpPr>
            <a:spLocks noGrp="1"/>
          </p:cNvSpPr>
          <p:nvPr>
            <p:ph type="body" idx="1"/>
          </p:nvPr>
        </p:nvSpPr>
        <p:spPr>
          <a:noFill/>
          <a:ln>
            <a:noFill/>
          </a:ln>
        </p:spPr>
        <p:txBody>
          <a:bodyPr wrap="square" lIns="91440" tIns="45720" rIns="91440" bIns="45720" anchor="t"/>
          <a:lstStyle/>
          <a:p>
            <a:pPr lvl="0"/>
            <a:r>
              <a:rPr lang="en-US" altLang="zh-CN" dirty="0">
                <a:ea typeface="宋体" panose="02010600030101010101" pitchFamily="2" charset="-122"/>
              </a:rPr>
              <a:t>1</a:t>
            </a:r>
            <a:r>
              <a:rPr lang="zh-CN" altLang="en-US" dirty="0">
                <a:ea typeface="宋体" panose="02010600030101010101" pitchFamily="2" charset="-122"/>
              </a:rPr>
              <a:t>、</a:t>
            </a:r>
            <a:r>
              <a:rPr lang="zh-CN" altLang="zh-CN" dirty="0">
                <a:ea typeface="宋体" panose="02010600030101010101" pitchFamily="2" charset="-122"/>
              </a:rPr>
              <a:t>首先应该对通过模块接口的数据流进行测试，如果数据不能正确地进出，所有其他测试都是不切实际的。</a:t>
            </a:r>
            <a:endParaRPr lang="zh-CN" altLang="en-US" dirty="0">
              <a:ea typeface="宋体" panose="02010600030101010101" pitchFamily="2" charset="-122"/>
            </a:endParaRPr>
          </a:p>
        </p:txBody>
      </p:sp>
      <p:sp>
        <p:nvSpPr>
          <p:cNvPr id="1410052"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30</a:t>
            </a:fld>
            <a:endParaRPr lang="zh-CN" altLang="en-US"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1074" name="幻灯片图像占位符 1"/>
          <p:cNvSpPr>
            <a:spLocks noGrp="1" noRot="1" noChangeAspect="1" noTextEdit="1"/>
          </p:cNvSpPr>
          <p:nvPr>
            <p:ph type="sldImg"/>
          </p:nvPr>
        </p:nvSpPr>
        <p:spPr>
          <a:ln>
            <a:solidFill>
              <a:srgbClr val="000000">
                <a:alpha val="100000"/>
              </a:srgbClr>
            </a:solidFill>
            <a:miter lim="800000"/>
          </a:ln>
        </p:spPr>
      </p:sp>
      <p:sp>
        <p:nvSpPr>
          <p:cNvPr id="1411075"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411076"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31</a:t>
            </a:fld>
            <a:endParaRPr lang="zh-CN" altLang="en-US"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2098" name="幻灯片图像占位符 1"/>
          <p:cNvSpPr>
            <a:spLocks noGrp="1" noRot="1" noChangeAspect="1" noTextEdit="1"/>
          </p:cNvSpPr>
          <p:nvPr>
            <p:ph type="sldImg"/>
          </p:nvPr>
        </p:nvSpPr>
        <p:spPr>
          <a:ln>
            <a:solidFill>
              <a:srgbClr val="000000">
                <a:alpha val="100000"/>
              </a:srgbClr>
            </a:solidFill>
            <a:miter lim="800000"/>
          </a:ln>
        </p:spPr>
      </p:sp>
      <p:sp>
        <p:nvSpPr>
          <p:cNvPr id="1412099"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412100"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32</a:t>
            </a:fld>
            <a:endParaRPr lang="zh-CN" altLang="en-US"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22" name="幻灯片图像占位符 1"/>
          <p:cNvSpPr>
            <a:spLocks noGrp="1" noRot="1" noChangeAspect="1" noTextEdit="1"/>
          </p:cNvSpPr>
          <p:nvPr>
            <p:ph type="sldImg"/>
          </p:nvPr>
        </p:nvSpPr>
        <p:spPr>
          <a:ln>
            <a:solidFill>
              <a:srgbClr val="000000">
                <a:alpha val="100000"/>
              </a:srgbClr>
            </a:solidFill>
            <a:miter lim="800000"/>
          </a:ln>
        </p:spPr>
      </p:sp>
      <p:sp>
        <p:nvSpPr>
          <p:cNvPr id="1413123"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413124"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33</a:t>
            </a:fld>
            <a:endParaRPr lang="zh-CN" altLang="en-US" sz="12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4146" name="幻灯片图像占位符 1"/>
          <p:cNvSpPr>
            <a:spLocks noGrp="1" noRot="1" noChangeAspect="1" noTextEdit="1"/>
          </p:cNvSpPr>
          <p:nvPr>
            <p:ph type="sldImg"/>
          </p:nvPr>
        </p:nvSpPr>
        <p:spPr>
          <a:ln>
            <a:solidFill>
              <a:srgbClr val="000000">
                <a:alpha val="100000"/>
              </a:srgbClr>
            </a:solidFill>
            <a:miter lim="800000"/>
          </a:ln>
        </p:spPr>
      </p:sp>
      <p:sp>
        <p:nvSpPr>
          <p:cNvPr id="1414147" name="备注占位符 2"/>
          <p:cNvSpPr>
            <a:spLocks noGrp="1"/>
          </p:cNvSpPr>
          <p:nvPr>
            <p:ph type="body" idx="1"/>
          </p:nvPr>
        </p:nvSpPr>
        <p:spPr>
          <a:noFill/>
          <a:ln>
            <a:noFill/>
          </a:ln>
        </p:spPr>
        <p:txBody>
          <a:bodyPr wrap="square" lIns="91440" tIns="45720" rIns="91440" bIns="45720" anchor="t"/>
          <a:lstStyle/>
          <a:p>
            <a:pPr lvl="0"/>
            <a:r>
              <a:rPr lang="en-US" altLang="zh-CN" dirty="0">
                <a:ea typeface="宋体" panose="02010600030101010101" pitchFamily="2" charset="-122"/>
              </a:rPr>
              <a:t>1</a:t>
            </a:r>
            <a:r>
              <a:rPr lang="zh-CN" altLang="en-US" dirty="0">
                <a:ea typeface="宋体" panose="02010600030101010101" pitchFamily="2" charset="-122"/>
              </a:rPr>
              <a:t>、</a:t>
            </a:r>
            <a:r>
              <a:rPr lang="zh-CN" altLang="zh-CN" dirty="0">
                <a:ea typeface="宋体" panose="02010600030101010101" pitchFamily="2" charset="-122"/>
              </a:rPr>
              <a:t>如果一个人既是程序的设计者又是编写者，或既是编写者又是测试者，则审查小组中应该再增加一个程序员。</a:t>
            </a:r>
            <a:endParaRPr lang="zh-CN" altLang="en-US" dirty="0">
              <a:ea typeface="宋体" panose="02010600030101010101" pitchFamily="2" charset="-122"/>
            </a:endParaRPr>
          </a:p>
        </p:txBody>
      </p:sp>
      <p:sp>
        <p:nvSpPr>
          <p:cNvPr id="1414148"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34</a:t>
            </a:fld>
            <a:endParaRPr lang="zh-CN" altLang="en-US" sz="12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5170" name="幻灯片图像占位符 1"/>
          <p:cNvSpPr>
            <a:spLocks noGrp="1" noRot="1" noChangeAspect="1" noTextEdit="1"/>
          </p:cNvSpPr>
          <p:nvPr>
            <p:ph type="sldImg"/>
          </p:nvPr>
        </p:nvSpPr>
        <p:spPr>
          <a:ln>
            <a:solidFill>
              <a:srgbClr val="000000">
                <a:alpha val="100000"/>
              </a:srgbClr>
            </a:solidFill>
            <a:miter lim="800000"/>
          </a:ln>
        </p:spPr>
      </p:sp>
      <p:sp>
        <p:nvSpPr>
          <p:cNvPr id="1415171"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415172"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35</a:t>
            </a:fld>
            <a:endParaRPr lang="zh-CN" altLang="en-US" sz="12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6194" name="幻灯片图像占位符 1"/>
          <p:cNvSpPr>
            <a:spLocks noGrp="1" noRot="1" noChangeAspect="1" noTextEdit="1"/>
          </p:cNvSpPr>
          <p:nvPr>
            <p:ph type="sldImg"/>
          </p:nvPr>
        </p:nvSpPr>
        <p:spPr>
          <a:ln>
            <a:solidFill>
              <a:srgbClr val="000000">
                <a:alpha val="100000"/>
              </a:srgbClr>
            </a:solidFill>
            <a:miter lim="800000"/>
          </a:ln>
        </p:spPr>
      </p:sp>
      <p:sp>
        <p:nvSpPr>
          <p:cNvPr id="1416195"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416196"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36</a:t>
            </a:fld>
            <a:endParaRPr lang="zh-CN" altLang="en-US" sz="12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7218" name="幻灯片图像占位符 1"/>
          <p:cNvSpPr>
            <a:spLocks noGrp="1" noRot="1" noChangeAspect="1" noTextEdit="1"/>
          </p:cNvSpPr>
          <p:nvPr>
            <p:ph type="sldImg"/>
          </p:nvPr>
        </p:nvSpPr>
        <p:spPr>
          <a:ln>
            <a:solidFill>
              <a:srgbClr val="000000">
                <a:alpha val="100000"/>
              </a:srgbClr>
            </a:solidFill>
            <a:miter lim="800000"/>
          </a:ln>
        </p:spPr>
      </p:sp>
      <p:sp>
        <p:nvSpPr>
          <p:cNvPr id="1417219"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417220"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37</a:t>
            </a:fld>
            <a:endParaRPr lang="zh-CN" altLang="en-US" sz="12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8242" name="幻灯片图像占位符 1"/>
          <p:cNvSpPr>
            <a:spLocks noGrp="1" noRot="1" noChangeAspect="1" noTextEdit="1"/>
          </p:cNvSpPr>
          <p:nvPr>
            <p:ph type="sldImg"/>
          </p:nvPr>
        </p:nvSpPr>
        <p:spPr>
          <a:ln>
            <a:solidFill>
              <a:srgbClr val="000000">
                <a:alpha val="100000"/>
              </a:srgbClr>
            </a:solidFill>
            <a:miter lim="800000"/>
          </a:ln>
        </p:spPr>
      </p:sp>
      <p:sp>
        <p:nvSpPr>
          <p:cNvPr id="1418243"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418244"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38</a:t>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6498" name="幻灯片图像占位符 1"/>
          <p:cNvSpPr>
            <a:spLocks noGrp="1" noRot="1" noChangeAspect="1" noTextEdit="1"/>
          </p:cNvSpPr>
          <p:nvPr>
            <p:ph type="sldImg"/>
          </p:nvPr>
        </p:nvSpPr>
        <p:spPr>
          <a:ln>
            <a:solidFill>
              <a:srgbClr val="000000">
                <a:alpha val="100000"/>
              </a:srgbClr>
            </a:solidFill>
            <a:miter lim="800000"/>
          </a:ln>
        </p:spPr>
      </p:sp>
      <p:sp>
        <p:nvSpPr>
          <p:cNvPr id="1386499"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386500"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6</a:t>
            </a:fld>
            <a:endParaRPr lang="zh-CN" altLang="en-US" sz="12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266" name="幻灯片图像占位符 1"/>
          <p:cNvSpPr>
            <a:spLocks noGrp="1" noRot="1" noChangeAspect="1" noTextEdit="1"/>
          </p:cNvSpPr>
          <p:nvPr>
            <p:ph type="sldImg"/>
          </p:nvPr>
        </p:nvSpPr>
        <p:spPr>
          <a:ln>
            <a:solidFill>
              <a:srgbClr val="000000">
                <a:alpha val="100000"/>
              </a:srgbClr>
            </a:solidFill>
            <a:miter lim="800000"/>
          </a:ln>
        </p:spPr>
      </p:sp>
      <p:sp>
        <p:nvSpPr>
          <p:cNvPr id="1419267"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419268"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39</a:t>
            </a:fld>
            <a:endParaRPr lang="zh-CN" altLang="en-US" sz="12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1314" name="幻灯片图像占位符 1"/>
          <p:cNvSpPr>
            <a:spLocks noGrp="1" noRot="1" noChangeAspect="1" noTextEdit="1"/>
          </p:cNvSpPr>
          <p:nvPr>
            <p:ph type="sldImg"/>
          </p:nvPr>
        </p:nvSpPr>
        <p:spPr>
          <a:ln>
            <a:solidFill>
              <a:srgbClr val="000000">
                <a:alpha val="100000"/>
              </a:srgbClr>
            </a:solidFill>
            <a:miter lim="800000"/>
          </a:ln>
        </p:spPr>
      </p:sp>
      <p:sp>
        <p:nvSpPr>
          <p:cNvPr id="1421315" name="备注占位符 2"/>
          <p:cNvSpPr>
            <a:spLocks noGrp="1"/>
          </p:cNvSpPr>
          <p:nvPr>
            <p:ph type="body" idx="1"/>
          </p:nvPr>
        </p:nvSpPr>
        <p:spPr>
          <a:noFill/>
          <a:ln>
            <a:noFill/>
          </a:ln>
        </p:spPr>
        <p:txBody>
          <a:bodyPr wrap="square" lIns="91440" tIns="45720" rIns="91440" bIns="45720" anchor="t"/>
          <a:lstStyle/>
          <a:p>
            <a:pPr lvl="0"/>
            <a:r>
              <a:rPr lang="en-US" altLang="zh-CN" dirty="0">
                <a:ea typeface="宋体" panose="02010600030101010101" pitchFamily="2" charset="-122"/>
              </a:rPr>
              <a:t>1</a:t>
            </a:r>
            <a:r>
              <a:rPr lang="zh-CN" altLang="en-US" dirty="0">
                <a:ea typeface="宋体" panose="02010600030101010101" pitchFamily="2" charset="-122"/>
              </a:rPr>
              <a:t>、集成测试举例：</a:t>
            </a:r>
            <a:r>
              <a:rPr lang="zh-CN" altLang="zh-CN" dirty="0">
                <a:ea typeface="宋体" panose="02010600030101010101" pitchFamily="2" charset="-122"/>
              </a:rPr>
              <a:t>子系统测试即是在把模块按照设计要求组装起来的同时进行测试，主要目标是发现与接口有关的问题</a:t>
            </a:r>
            <a:r>
              <a:rPr lang="en-US" altLang="zh-CN" dirty="0">
                <a:ea typeface="宋体" panose="02010600030101010101" pitchFamily="2" charset="-122"/>
              </a:rPr>
              <a:t>(</a:t>
            </a:r>
            <a:r>
              <a:rPr lang="zh-CN" altLang="zh-CN" dirty="0">
                <a:ea typeface="宋体" panose="02010600030101010101" pitchFamily="2" charset="-122"/>
              </a:rPr>
              <a:t>系统测试与此类似</a:t>
            </a:r>
            <a:r>
              <a:rPr lang="en-US" altLang="zh-CN" dirty="0">
                <a:ea typeface="宋体" panose="02010600030101010101" pitchFamily="2" charset="-122"/>
              </a:rPr>
              <a:t>)</a:t>
            </a:r>
            <a:r>
              <a:rPr lang="zh-CN" altLang="en-US" dirty="0">
                <a:ea typeface="宋体" panose="02010600030101010101" pitchFamily="2" charset="-122"/>
              </a:rPr>
              <a:t>。</a:t>
            </a:r>
            <a:endParaRPr lang="en-US" altLang="zh-CN" dirty="0">
              <a:ea typeface="宋体" panose="02010600030101010101" pitchFamily="2" charset="-122"/>
            </a:endParaRPr>
          </a:p>
          <a:p>
            <a:pPr lvl="0"/>
            <a:r>
              <a:rPr lang="en-US" altLang="zh-CN" dirty="0">
                <a:ea typeface="宋体" panose="02010600030101010101" pitchFamily="2" charset="-122"/>
              </a:rPr>
              <a:t>2</a:t>
            </a:r>
            <a:r>
              <a:rPr lang="zh-CN" altLang="en-US" dirty="0">
                <a:ea typeface="宋体" panose="02010600030101010101" pitchFamily="2" charset="-122"/>
              </a:rPr>
              <a:t>、与接口有关的问题举例：</a:t>
            </a:r>
            <a:r>
              <a:rPr lang="zh-CN" altLang="zh-CN" dirty="0">
                <a:ea typeface="宋体" panose="02010600030101010101" pitchFamily="2" charset="-122"/>
              </a:rPr>
              <a:t>数据穿过接口时可能丢失；一个模块对另一个模块可能由于疏忽而造成有害影响；把子功能组合起来可能不产生预期的主功能；个别看来是可以接受的误差可能积累到不能接受的程度；全程数据结构可能有问题等。</a:t>
            </a:r>
            <a:endParaRPr lang="zh-CN" altLang="en-US" dirty="0">
              <a:ea typeface="宋体" panose="02010600030101010101" pitchFamily="2" charset="-122"/>
            </a:endParaRPr>
          </a:p>
        </p:txBody>
      </p:sp>
      <p:sp>
        <p:nvSpPr>
          <p:cNvPr id="1421316"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40</a:t>
            </a:fld>
            <a:endParaRPr lang="zh-CN" altLang="en-US" sz="120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2338" name="幻灯片图像占位符 1"/>
          <p:cNvSpPr>
            <a:spLocks noGrp="1" noRot="1" noChangeAspect="1" noTextEdit="1"/>
          </p:cNvSpPr>
          <p:nvPr>
            <p:ph type="sldImg"/>
          </p:nvPr>
        </p:nvSpPr>
        <p:spPr>
          <a:ln>
            <a:solidFill>
              <a:srgbClr val="000000">
                <a:alpha val="100000"/>
              </a:srgbClr>
            </a:solidFill>
            <a:miter lim="800000"/>
          </a:ln>
        </p:spPr>
      </p:sp>
      <p:sp>
        <p:nvSpPr>
          <p:cNvPr id="1422339"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422340"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41</a:t>
            </a:fld>
            <a:endParaRPr lang="zh-CN" altLang="en-US" sz="120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幻灯片图像占位符 1"/>
          <p:cNvSpPr>
            <a:spLocks noGrp="1" noRot="1" noChangeAspect="1" noTextEdit="1"/>
          </p:cNvSpPr>
          <p:nvPr>
            <p:ph type="sldImg"/>
          </p:nvPr>
        </p:nvSpPr>
        <p:spPr>
          <a:ln>
            <a:solidFill>
              <a:srgbClr val="000000">
                <a:alpha val="100000"/>
              </a:srgbClr>
            </a:solidFill>
            <a:miter lim="800000"/>
          </a:ln>
        </p:spPr>
      </p:sp>
      <p:sp>
        <p:nvSpPr>
          <p:cNvPr id="1423363"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423364"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43</a:t>
            </a:fld>
            <a:endParaRPr lang="zh-CN" altLang="en-US" sz="120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4386" name="幻灯片图像占位符 1"/>
          <p:cNvSpPr>
            <a:spLocks noGrp="1" noRot="1" noChangeAspect="1" noTextEdit="1"/>
          </p:cNvSpPr>
          <p:nvPr>
            <p:ph type="sldImg"/>
          </p:nvPr>
        </p:nvSpPr>
        <p:spPr>
          <a:ln>
            <a:solidFill>
              <a:srgbClr val="000000">
                <a:alpha val="100000"/>
              </a:srgbClr>
            </a:solidFill>
            <a:miter lim="800000"/>
          </a:ln>
        </p:spPr>
      </p:sp>
      <p:sp>
        <p:nvSpPr>
          <p:cNvPr id="1424387"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424388"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44</a:t>
            </a:fld>
            <a:endParaRPr lang="zh-CN" altLang="en-US" sz="1200"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5410" name="幻灯片图像占位符 1"/>
          <p:cNvSpPr>
            <a:spLocks noGrp="1" noRot="1" noChangeAspect="1" noTextEdit="1"/>
          </p:cNvSpPr>
          <p:nvPr>
            <p:ph type="sldImg"/>
          </p:nvPr>
        </p:nvSpPr>
        <p:spPr>
          <a:ln>
            <a:solidFill>
              <a:srgbClr val="000000">
                <a:alpha val="100000"/>
              </a:srgbClr>
            </a:solidFill>
            <a:miter lim="800000"/>
          </a:ln>
        </p:spPr>
      </p:sp>
      <p:sp>
        <p:nvSpPr>
          <p:cNvPr id="1425411"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425412"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45</a:t>
            </a:fld>
            <a:endParaRPr lang="zh-CN" altLang="en-US" sz="120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6434" name="幻灯片图像占位符 1"/>
          <p:cNvSpPr>
            <a:spLocks noGrp="1" noRot="1" noChangeAspect="1" noTextEdit="1"/>
          </p:cNvSpPr>
          <p:nvPr>
            <p:ph type="sldImg"/>
          </p:nvPr>
        </p:nvSpPr>
        <p:spPr>
          <a:ln>
            <a:solidFill>
              <a:srgbClr val="000000">
                <a:alpha val="100000"/>
              </a:srgbClr>
            </a:solidFill>
            <a:miter lim="800000"/>
          </a:ln>
        </p:spPr>
      </p:sp>
      <p:sp>
        <p:nvSpPr>
          <p:cNvPr id="1426435" name="备注占位符 2"/>
          <p:cNvSpPr>
            <a:spLocks noGrp="1"/>
          </p:cNvSpPr>
          <p:nvPr>
            <p:ph type="body" idx="1"/>
          </p:nvPr>
        </p:nvSpPr>
        <p:spPr>
          <a:noFill/>
          <a:ln>
            <a:noFill/>
          </a:ln>
        </p:spPr>
        <p:txBody>
          <a:bodyPr wrap="square" lIns="91440" tIns="45720" rIns="91440" bIns="45720" anchor="t"/>
          <a:lstStyle/>
          <a:p>
            <a:pPr lvl="0"/>
            <a:r>
              <a:rPr lang="en-US" altLang="zh-CN" dirty="0">
                <a:ea typeface="宋体" panose="02010600030101010101" pitchFamily="2" charset="-122"/>
              </a:rPr>
              <a:t>1</a:t>
            </a:r>
            <a:r>
              <a:rPr lang="zh-CN" altLang="en-US" dirty="0">
                <a:ea typeface="宋体" panose="02010600030101010101" pitchFamily="2" charset="-122"/>
              </a:rPr>
              <a:t>、</a:t>
            </a:r>
            <a:r>
              <a:rPr lang="zh-CN" altLang="zh-CN" dirty="0">
                <a:ea typeface="宋体" panose="02010600030101010101" pitchFamily="2" charset="-122"/>
              </a:rPr>
              <a:t>方法①失去了在特定的测试和组装特定的模块之间的精确对应关系，这可能导致在确定错误的位置和原因时发生困难。方法②称为自底向上的测试</a:t>
            </a:r>
            <a:r>
              <a:rPr lang="zh-CN" altLang="en-US" dirty="0">
                <a:ea typeface="宋体" panose="02010600030101010101" pitchFamily="2" charset="-122"/>
              </a:rPr>
              <a:t>，就是下面要讲的自底向上集成。</a:t>
            </a:r>
          </a:p>
        </p:txBody>
      </p:sp>
      <p:sp>
        <p:nvSpPr>
          <p:cNvPr id="1426436"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46</a:t>
            </a:fld>
            <a:endParaRPr lang="zh-CN" altLang="en-US" sz="1200"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7458" name="幻灯片图像占位符 1"/>
          <p:cNvSpPr>
            <a:spLocks noGrp="1" noRot="1" noChangeAspect="1" noTextEdit="1"/>
          </p:cNvSpPr>
          <p:nvPr>
            <p:ph type="sldImg"/>
          </p:nvPr>
        </p:nvSpPr>
        <p:spPr>
          <a:ln>
            <a:solidFill>
              <a:srgbClr val="000000">
                <a:alpha val="100000"/>
              </a:srgbClr>
            </a:solidFill>
            <a:miter lim="800000"/>
          </a:ln>
        </p:spPr>
      </p:sp>
      <p:sp>
        <p:nvSpPr>
          <p:cNvPr id="1427459"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427460"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47</a:t>
            </a:fld>
            <a:endParaRPr lang="zh-CN" altLang="en-US" sz="1200"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8482" name="幻灯片图像占位符 1"/>
          <p:cNvSpPr>
            <a:spLocks noGrp="1" noRot="1" noChangeAspect="1" noTextEdit="1"/>
          </p:cNvSpPr>
          <p:nvPr>
            <p:ph type="sldImg"/>
          </p:nvPr>
        </p:nvSpPr>
        <p:spPr>
          <a:ln>
            <a:solidFill>
              <a:srgbClr val="000000">
                <a:alpha val="100000"/>
              </a:srgbClr>
            </a:solidFill>
            <a:miter lim="800000"/>
          </a:ln>
        </p:spPr>
      </p:sp>
      <p:sp>
        <p:nvSpPr>
          <p:cNvPr id="3" name="备注占位符 2"/>
          <p:cNvSpPr>
            <a:spLocks noGrp="1"/>
          </p:cNvSpPr>
          <p:nvPr>
            <p:ph type="body" idx="1"/>
          </p:nvPr>
        </p:nvSpPr>
        <p:spPr/>
        <p:txBody>
          <a:bodyPr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dirty="0">
                <a:ln>
                  <a:noFill/>
                </a:ln>
                <a:solidFill>
                  <a:schemeClr val="tx1"/>
                </a:solidFill>
                <a:effectLst/>
                <a:uLnTx/>
                <a:uFillTx/>
                <a:latin typeface="+mn-lt"/>
                <a:ea typeface="+mn-ea"/>
                <a:cs typeface="+mn-cs"/>
              </a:rPr>
              <a:t>1</a:t>
            </a:r>
            <a:r>
              <a:rPr kumimoji="0" lang="zh-CN" altLang="en-US" sz="1200" b="0" i="0" u="none" strike="noStrike" kern="1200" cap="none" spc="0" normalizeH="0" baseline="0" noProof="0" dirty="0">
                <a:ln>
                  <a:noFill/>
                </a:ln>
                <a:solidFill>
                  <a:schemeClr val="tx1"/>
                </a:solidFill>
                <a:effectLst/>
                <a:uLnTx/>
                <a:uFillTx/>
                <a:latin typeface="+mn-lt"/>
                <a:ea typeface="+mn-ea"/>
                <a:cs typeface="+mn-cs"/>
              </a:rPr>
              <a:t>、</a:t>
            </a:r>
            <a:r>
              <a:rPr kumimoji="0" lang="zh-CN" altLang="zh-CN" sz="1200" b="0" i="0" u="none" strike="noStrike" kern="1200" cap="none" spc="0" normalizeH="0" baseline="0" noProof="0" dirty="0">
                <a:ln>
                  <a:noFill/>
                </a:ln>
                <a:solidFill>
                  <a:schemeClr val="tx1"/>
                </a:solidFill>
                <a:effectLst/>
                <a:uLnTx/>
                <a:uFillTx/>
                <a:latin typeface="+mn-ea"/>
                <a:ea typeface="+mn-ea"/>
                <a:cs typeface="+mn-cs"/>
              </a:rPr>
              <a:t>事实上，如果软件结构的顶部两层用自顶向下的方法组装，可以明显减少驱动程序的数目，而且族的结合也将大大简化。</a:t>
            </a:r>
            <a:endParaRPr kumimoji="0" lang="en-US" altLang="zh-CN" sz="12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1428484"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48</a:t>
            </a:fld>
            <a:endParaRPr lang="zh-CN" altLang="en-US" sz="1200"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9506" name="幻灯片图像占位符 1"/>
          <p:cNvSpPr>
            <a:spLocks noGrp="1" noRot="1" noChangeAspect="1" noTextEdit="1"/>
          </p:cNvSpPr>
          <p:nvPr>
            <p:ph type="sldImg"/>
          </p:nvPr>
        </p:nvSpPr>
        <p:spPr>
          <a:ln>
            <a:solidFill>
              <a:srgbClr val="000000">
                <a:alpha val="100000"/>
              </a:srgbClr>
            </a:solidFill>
            <a:miter lim="800000"/>
          </a:ln>
        </p:spPr>
      </p:sp>
      <p:sp>
        <p:nvSpPr>
          <p:cNvPr id="1429507" name="备注占位符 2"/>
          <p:cNvSpPr>
            <a:spLocks noGrp="1"/>
          </p:cNvSpPr>
          <p:nvPr>
            <p:ph type="body" idx="1"/>
          </p:nvPr>
        </p:nvSpPr>
        <p:spPr>
          <a:noFill/>
          <a:ln>
            <a:noFill/>
          </a:ln>
        </p:spPr>
        <p:txBody>
          <a:bodyPr wrap="square" lIns="91440" tIns="45720" rIns="91440" bIns="45720" anchor="t"/>
          <a:lstStyle/>
          <a:p>
            <a:pPr lvl="0"/>
            <a:r>
              <a:rPr lang="en-US" altLang="zh-CN" dirty="0">
                <a:ea typeface="宋体" panose="02010600030101010101" pitchFamily="2" charset="-122"/>
              </a:rPr>
              <a:t>1</a:t>
            </a:r>
            <a:r>
              <a:rPr lang="zh-CN" altLang="en-US" dirty="0">
                <a:ea typeface="宋体" panose="02010600030101010101" pitchFamily="2" charset="-122"/>
              </a:rPr>
              <a:t>、</a:t>
            </a:r>
            <a:r>
              <a:rPr lang="zh-CN" altLang="zh-CN" dirty="0">
                <a:ea typeface="宋体" panose="02010600030101010101" pitchFamily="2" charset="-122"/>
              </a:rPr>
              <a:t>一般说来，一种方法的优点正好对应于另一种方法的缺点。</a:t>
            </a:r>
            <a:endParaRPr lang="zh-CN" altLang="en-US" dirty="0">
              <a:ea typeface="宋体" panose="02010600030101010101" pitchFamily="2" charset="-122"/>
            </a:endParaRPr>
          </a:p>
        </p:txBody>
      </p:sp>
      <p:sp>
        <p:nvSpPr>
          <p:cNvPr id="1429508"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49</a:t>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6498" name="幻灯片图像占位符 1"/>
          <p:cNvSpPr>
            <a:spLocks noGrp="1" noRot="1" noChangeAspect="1" noTextEdit="1"/>
          </p:cNvSpPr>
          <p:nvPr>
            <p:ph type="sldImg"/>
          </p:nvPr>
        </p:nvSpPr>
        <p:spPr>
          <a:ln>
            <a:solidFill>
              <a:srgbClr val="000000">
                <a:alpha val="100000"/>
              </a:srgbClr>
            </a:solidFill>
            <a:miter lim="800000"/>
          </a:ln>
        </p:spPr>
      </p:sp>
      <p:sp>
        <p:nvSpPr>
          <p:cNvPr id="1386499"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386500"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7</a:t>
            </a:fld>
            <a:endParaRPr lang="zh-CN" altLang="en-US" sz="1200" dirty="0"/>
          </a:p>
        </p:txBody>
      </p:sp>
    </p:spTree>
    <p:extLst>
      <p:ext uri="{BB962C8B-B14F-4D97-AF65-F5344CB8AC3E}">
        <p14:creationId xmlns:p14="http://schemas.microsoft.com/office/powerpoint/2010/main" val="4454863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0530" name="幻灯片图像占位符 1"/>
          <p:cNvSpPr>
            <a:spLocks noGrp="1" noRot="1" noChangeAspect="1" noTextEdit="1"/>
          </p:cNvSpPr>
          <p:nvPr>
            <p:ph type="sldImg"/>
          </p:nvPr>
        </p:nvSpPr>
        <p:spPr>
          <a:ln>
            <a:solidFill>
              <a:srgbClr val="000000">
                <a:alpha val="100000"/>
              </a:srgbClr>
            </a:solidFill>
            <a:miter lim="800000"/>
          </a:ln>
        </p:spPr>
      </p:sp>
      <p:sp>
        <p:nvSpPr>
          <p:cNvPr id="1430531"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430532"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50</a:t>
            </a:fld>
            <a:endParaRPr lang="zh-CN" altLang="en-US" sz="1200"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1554" name="幻灯片图像占位符 1"/>
          <p:cNvSpPr>
            <a:spLocks noGrp="1" noRot="1" noChangeAspect="1" noTextEdit="1"/>
          </p:cNvSpPr>
          <p:nvPr>
            <p:ph type="sldImg"/>
          </p:nvPr>
        </p:nvSpPr>
        <p:spPr>
          <a:ln>
            <a:solidFill>
              <a:srgbClr val="000000">
                <a:alpha val="100000"/>
              </a:srgbClr>
            </a:solidFill>
            <a:miter lim="800000"/>
          </a:ln>
        </p:spPr>
      </p:sp>
      <p:sp>
        <p:nvSpPr>
          <p:cNvPr id="1431555"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431556"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51</a:t>
            </a:fld>
            <a:endParaRPr lang="zh-CN" altLang="en-US" sz="1200"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2578" name="幻灯片图像占位符 1"/>
          <p:cNvSpPr>
            <a:spLocks noGrp="1" noRot="1" noChangeAspect="1" noTextEdit="1"/>
          </p:cNvSpPr>
          <p:nvPr>
            <p:ph type="sldImg"/>
          </p:nvPr>
        </p:nvSpPr>
        <p:spPr>
          <a:ln>
            <a:solidFill>
              <a:srgbClr val="000000">
                <a:alpha val="100000"/>
              </a:srgbClr>
            </a:solidFill>
            <a:miter lim="800000"/>
          </a:ln>
        </p:spPr>
      </p:sp>
      <p:sp>
        <p:nvSpPr>
          <p:cNvPr id="1432579"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432580"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52</a:t>
            </a:fld>
            <a:endParaRPr lang="zh-CN" altLang="en-US" sz="1200"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626" name="幻灯片图像占位符 1"/>
          <p:cNvSpPr>
            <a:spLocks noGrp="1" noRot="1" noChangeAspect="1" noTextEdit="1"/>
          </p:cNvSpPr>
          <p:nvPr>
            <p:ph type="sldImg"/>
          </p:nvPr>
        </p:nvSpPr>
        <p:spPr>
          <a:ln>
            <a:solidFill>
              <a:srgbClr val="000000">
                <a:alpha val="100000"/>
              </a:srgbClr>
            </a:solidFill>
            <a:miter lim="800000"/>
          </a:ln>
        </p:spPr>
      </p:sp>
      <p:sp>
        <p:nvSpPr>
          <p:cNvPr id="1434627"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434628"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53</a:t>
            </a:fld>
            <a:endParaRPr lang="zh-CN" altLang="en-US" sz="1200"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650" name="幻灯片图像占位符 1"/>
          <p:cNvSpPr>
            <a:spLocks noGrp="1" noRot="1" noChangeAspect="1" noTextEdit="1"/>
          </p:cNvSpPr>
          <p:nvPr>
            <p:ph type="sldImg"/>
          </p:nvPr>
        </p:nvSpPr>
        <p:spPr>
          <a:ln>
            <a:solidFill>
              <a:srgbClr val="000000">
                <a:alpha val="100000"/>
              </a:srgbClr>
            </a:solidFill>
            <a:miter lim="800000"/>
          </a:ln>
        </p:spPr>
      </p:sp>
      <p:sp>
        <p:nvSpPr>
          <p:cNvPr id="1435651" name="备注占位符 2"/>
          <p:cNvSpPr>
            <a:spLocks noGrp="1"/>
          </p:cNvSpPr>
          <p:nvPr>
            <p:ph type="body" idx="1"/>
          </p:nvPr>
        </p:nvSpPr>
        <p:spPr>
          <a:noFill/>
          <a:ln>
            <a:noFill/>
          </a:ln>
        </p:spPr>
        <p:txBody>
          <a:bodyPr wrap="square" lIns="91440" tIns="45720" rIns="91440" bIns="45720" anchor="t"/>
          <a:lstStyle/>
          <a:p>
            <a:pPr lvl="0"/>
            <a:r>
              <a:rPr lang="en-US" altLang="zh-CN" dirty="0">
                <a:ea typeface="宋体" panose="02010600030101010101" pitchFamily="2" charset="-122"/>
              </a:rPr>
              <a:t>1</a:t>
            </a:r>
            <a:r>
              <a:rPr lang="zh-CN" altLang="en-US" dirty="0">
                <a:ea typeface="宋体" panose="02010600030101010101" pitchFamily="2" charset="-122"/>
              </a:rPr>
              <a:t>、</a:t>
            </a:r>
            <a:r>
              <a:rPr lang="zh-CN" altLang="zh-CN" dirty="0">
                <a:ea typeface="宋体" panose="02010600030101010101" pitchFamily="2" charset="-122"/>
              </a:rPr>
              <a:t>在这个阶段发现的问题往往和需求分析阶段的差错有关，涉及的面通常比较广，因此解决起来也比较困难。为了制定解决确认测试过程中发现的软件缺陷或错误的策略，通常需要和用户充分协商。</a:t>
            </a:r>
            <a:endParaRPr lang="zh-CN" altLang="en-US" dirty="0">
              <a:ea typeface="宋体" panose="02010600030101010101" pitchFamily="2" charset="-122"/>
            </a:endParaRPr>
          </a:p>
        </p:txBody>
      </p:sp>
      <p:sp>
        <p:nvSpPr>
          <p:cNvPr id="1435652"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54</a:t>
            </a:fld>
            <a:endParaRPr lang="zh-CN" altLang="en-US" sz="1200"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6674" name="幻灯片图像占位符 1"/>
          <p:cNvSpPr>
            <a:spLocks noGrp="1" noRot="1" noChangeAspect="1" noTextEdit="1"/>
          </p:cNvSpPr>
          <p:nvPr>
            <p:ph type="sldImg"/>
          </p:nvPr>
        </p:nvSpPr>
        <p:spPr>
          <a:ln>
            <a:solidFill>
              <a:srgbClr val="000000">
                <a:alpha val="100000"/>
              </a:srgbClr>
            </a:solidFill>
            <a:miter lim="800000"/>
          </a:ln>
        </p:spPr>
      </p:sp>
      <p:sp>
        <p:nvSpPr>
          <p:cNvPr id="1436675"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436676"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55</a:t>
            </a:fld>
            <a:endParaRPr lang="zh-CN" altLang="en-US" sz="1200"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7698" name="幻灯片图像占位符 1"/>
          <p:cNvSpPr>
            <a:spLocks noGrp="1" noRot="1" noChangeAspect="1" noTextEdit="1"/>
          </p:cNvSpPr>
          <p:nvPr>
            <p:ph type="sldImg"/>
          </p:nvPr>
        </p:nvSpPr>
        <p:spPr>
          <a:ln>
            <a:solidFill>
              <a:srgbClr val="000000">
                <a:alpha val="100000"/>
              </a:srgbClr>
            </a:solidFill>
            <a:miter lim="800000"/>
          </a:ln>
        </p:spPr>
      </p:sp>
      <p:sp>
        <p:nvSpPr>
          <p:cNvPr id="3" name="备注占位符 2"/>
          <p:cNvSpPr>
            <a:spLocks noGrp="1"/>
          </p:cNvSpPr>
          <p:nvPr>
            <p:ph type="body" idx="1"/>
          </p:nvPr>
        </p:nvSpPr>
        <p:spPr/>
        <p:txBody>
          <a:bodyPr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dirty="0">
                <a:ln>
                  <a:noFill/>
                </a:ln>
                <a:solidFill>
                  <a:schemeClr val="tx1"/>
                </a:solidFill>
                <a:effectLst/>
                <a:uLnTx/>
                <a:uFillTx/>
                <a:latin typeface="+mn-lt"/>
                <a:ea typeface="+mn-ea"/>
                <a:cs typeface="+mn-cs"/>
              </a:rPr>
              <a:t>1</a:t>
            </a:r>
            <a:r>
              <a:rPr kumimoji="0" lang="zh-CN" altLang="en-US" sz="1200" b="0" i="0" u="none" strike="noStrike" kern="1200" cap="none" spc="0" normalizeH="0" baseline="0" noProof="0" dirty="0">
                <a:ln>
                  <a:noFill/>
                </a:ln>
                <a:solidFill>
                  <a:schemeClr val="tx1"/>
                </a:solidFill>
                <a:effectLst/>
                <a:uLnTx/>
                <a:uFillTx/>
                <a:latin typeface="+mn-lt"/>
                <a:ea typeface="+mn-ea"/>
                <a:cs typeface="+mn-cs"/>
              </a:rPr>
              <a:t>、</a:t>
            </a:r>
            <a:r>
              <a:rPr kumimoji="0" lang="zh-CN" altLang="zh-CN" sz="1200" b="0" i="0" u="none" strike="noStrike" kern="1200" cap="none" spc="0" normalizeH="0" baseline="0" noProof="0" dirty="0">
                <a:ln>
                  <a:noFill/>
                </a:ln>
                <a:solidFill>
                  <a:schemeClr val="tx1"/>
                </a:solidFill>
                <a:effectLst/>
                <a:uLnTx/>
                <a:uFillTx/>
                <a:latin typeface="+mn-ea"/>
                <a:ea typeface="+mn-ea"/>
                <a:cs typeface="+mn-cs"/>
              </a:rPr>
              <a:t>用户记录在</a:t>
            </a:r>
            <a:r>
              <a:rPr kumimoji="0" lang="en-US" altLang="zh-CN" sz="1200" b="0" i="0" u="none" strike="noStrike" kern="1200" cap="none" spc="0" normalizeH="0" baseline="0" noProof="0" dirty="0">
                <a:ln>
                  <a:noFill/>
                </a:ln>
                <a:solidFill>
                  <a:schemeClr val="tx1"/>
                </a:solidFill>
                <a:effectLst/>
                <a:uLnTx/>
                <a:uFillTx/>
                <a:latin typeface="+mn-ea"/>
                <a:ea typeface="+mn-ea"/>
                <a:cs typeface="+mn-cs"/>
              </a:rPr>
              <a:t>Beta</a:t>
            </a:r>
            <a:r>
              <a:rPr kumimoji="0" lang="zh-CN" altLang="zh-CN" sz="1200" b="0" i="0" u="none" strike="noStrike" kern="1200" cap="none" spc="0" normalizeH="0" baseline="0" noProof="0" dirty="0">
                <a:ln>
                  <a:noFill/>
                </a:ln>
                <a:solidFill>
                  <a:schemeClr val="tx1"/>
                </a:solidFill>
                <a:effectLst/>
                <a:uLnTx/>
                <a:uFillTx/>
                <a:latin typeface="+mn-ea"/>
                <a:ea typeface="+mn-ea"/>
                <a:cs typeface="+mn-cs"/>
              </a:rPr>
              <a:t>测试过程中遇到的一切问题（真实的或想象的），并且定期把这些问题报告给开发者。接收到在</a:t>
            </a:r>
            <a:r>
              <a:rPr kumimoji="0" lang="en-US" altLang="zh-CN" sz="1200" b="0" i="0" u="none" strike="noStrike" kern="1200" cap="none" spc="0" normalizeH="0" baseline="0" noProof="0" dirty="0">
                <a:ln>
                  <a:noFill/>
                </a:ln>
                <a:solidFill>
                  <a:schemeClr val="tx1"/>
                </a:solidFill>
                <a:effectLst/>
                <a:uLnTx/>
                <a:uFillTx/>
                <a:latin typeface="+mn-ea"/>
                <a:ea typeface="+mn-ea"/>
                <a:cs typeface="+mn-cs"/>
              </a:rPr>
              <a:t>Beta</a:t>
            </a:r>
            <a:r>
              <a:rPr kumimoji="0" lang="zh-CN" altLang="zh-CN" sz="1200" b="0" i="0" u="none" strike="noStrike" kern="1200" cap="none" spc="0" normalizeH="0" baseline="0" noProof="0" dirty="0">
                <a:ln>
                  <a:noFill/>
                </a:ln>
                <a:solidFill>
                  <a:schemeClr val="tx1"/>
                </a:solidFill>
                <a:effectLst/>
                <a:uLnTx/>
                <a:uFillTx/>
                <a:latin typeface="+mn-ea"/>
                <a:ea typeface="+mn-ea"/>
                <a:cs typeface="+mn-cs"/>
              </a:rPr>
              <a:t>测试期间报告的问题之后，开发者对软件产品进行必要的修改，并准备向全体客户发布最终的软件产品。</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1437700"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56</a:t>
            </a:fld>
            <a:endParaRPr lang="zh-CN" altLang="en-US" sz="1200"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1" dirty="0">
                <a:latin typeface="微软雅黑" panose="020B0503020204020204" pitchFamily="34" charset="-122"/>
                <a:ea typeface="微软雅黑" panose="020B0503020204020204" pitchFamily="34" charset="-122"/>
              </a:rPr>
              <a:t>“白盒”法全面了解程序内部逻辑结构、对所有逻辑路径进行测试。</a:t>
            </a:r>
          </a:p>
        </p:txBody>
      </p:sp>
      <p:sp>
        <p:nvSpPr>
          <p:cNvPr id="4" name="灯片编号占位符 3"/>
          <p:cNvSpPr>
            <a:spLocks noGrp="1"/>
          </p:cNvSpPr>
          <p:nvPr>
            <p:ph type="sldNum" sz="quarter" idx="10"/>
          </p:nvPr>
        </p:nvSpPr>
        <p:spPr/>
        <p:txBody>
          <a:bodyPr/>
          <a:lstStyle/>
          <a:p>
            <a:fld id="{B98B0A11-3D62-4606-A6CF-01D98BDA7E39}" type="slidenum">
              <a:rPr lang="zh-CN" altLang="en-US" smtClean="0"/>
              <a:t>58</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3778" name="幻灯片图像占位符 1"/>
          <p:cNvSpPr>
            <a:spLocks noGrp="1" noRot="1" noChangeAspect="1" noTextEdit="1"/>
          </p:cNvSpPr>
          <p:nvPr>
            <p:ph type="sldImg"/>
          </p:nvPr>
        </p:nvSpPr>
        <p:spPr>
          <a:ln>
            <a:solidFill>
              <a:srgbClr val="000000">
                <a:alpha val="100000"/>
              </a:srgbClr>
            </a:solidFill>
            <a:miter lim="800000"/>
          </a:ln>
        </p:spPr>
      </p:sp>
      <p:sp>
        <p:nvSpPr>
          <p:cNvPr id="1483779"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483780"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96</a:t>
            </a:fld>
            <a:endParaRPr lang="zh-CN" altLang="en-US" sz="1200"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02" name="幻灯片图像占位符 1"/>
          <p:cNvSpPr>
            <a:spLocks noGrp="1" noRot="1" noChangeAspect="1" noTextEdit="1"/>
          </p:cNvSpPr>
          <p:nvPr>
            <p:ph type="sldImg"/>
          </p:nvPr>
        </p:nvSpPr>
        <p:spPr>
          <a:ln>
            <a:solidFill>
              <a:srgbClr val="000000">
                <a:alpha val="100000"/>
              </a:srgbClr>
            </a:solidFill>
            <a:miter lim="800000"/>
          </a:ln>
        </p:spPr>
      </p:sp>
      <p:sp>
        <p:nvSpPr>
          <p:cNvPr id="1484803"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484804"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97</a:t>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7522" name="幻灯片图像占位符 1"/>
          <p:cNvSpPr>
            <a:spLocks noGrp="1" noRot="1" noChangeAspect="1" noTextEdit="1"/>
          </p:cNvSpPr>
          <p:nvPr>
            <p:ph type="sldImg"/>
          </p:nvPr>
        </p:nvSpPr>
        <p:spPr>
          <a:ln>
            <a:solidFill>
              <a:srgbClr val="000000">
                <a:alpha val="100000"/>
              </a:srgbClr>
            </a:solidFill>
            <a:miter lim="800000"/>
          </a:ln>
        </p:spPr>
      </p:sp>
      <p:sp>
        <p:nvSpPr>
          <p:cNvPr id="1387523" name="备注占位符 2"/>
          <p:cNvSpPr>
            <a:spLocks noGrp="1"/>
          </p:cNvSpPr>
          <p:nvPr>
            <p:ph type="body" idx="1"/>
          </p:nvPr>
        </p:nvSpPr>
        <p:spPr>
          <a:noFill/>
          <a:ln>
            <a:noFill/>
          </a:ln>
        </p:spPr>
        <p:txBody>
          <a:bodyPr wrap="square" lIns="91440" tIns="45720" rIns="91440" bIns="45720" anchor="t"/>
          <a:lstStyle/>
          <a:p>
            <a:pPr lvl="0"/>
            <a:r>
              <a:rPr lang="en-US" altLang="zh-CN" dirty="0">
                <a:ea typeface="宋体" panose="02010600030101010101" pitchFamily="2" charset="-122"/>
              </a:rPr>
              <a:t>1</a:t>
            </a:r>
            <a:r>
              <a:rPr lang="zh-CN" altLang="en-US" dirty="0">
                <a:ea typeface="宋体" panose="02010600030101010101" pitchFamily="2" charset="-122"/>
              </a:rPr>
              <a:t>、</a:t>
            </a:r>
            <a:r>
              <a:rPr lang="zh-CN" altLang="zh-CN" dirty="0">
                <a:ea typeface="宋体" panose="02010600030101010101" pitchFamily="2" charset="-122"/>
              </a:rPr>
              <a:t>有次序</a:t>
            </a:r>
            <a:r>
              <a:rPr lang="zh-CN" altLang="en-US" dirty="0">
                <a:ea typeface="宋体" panose="02010600030101010101" pitchFamily="2" charset="-122"/>
              </a:rPr>
              <a:t>的数据说明</a:t>
            </a:r>
            <a:r>
              <a:rPr lang="zh-CN" altLang="zh-CN" dirty="0">
                <a:ea typeface="宋体" panose="02010600030101010101" pitchFamily="2" charset="-122"/>
              </a:rPr>
              <a:t>容易查阅，因此能够加速测试、调试和维护的过程。</a:t>
            </a:r>
            <a:endParaRPr lang="zh-CN" altLang="en-US" dirty="0">
              <a:ea typeface="宋体" panose="02010600030101010101" pitchFamily="2" charset="-122"/>
            </a:endParaRPr>
          </a:p>
        </p:txBody>
      </p:sp>
      <p:sp>
        <p:nvSpPr>
          <p:cNvPr id="1387524"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8</a:t>
            </a:fld>
            <a:endParaRPr lang="zh-CN" altLang="en-US" sz="1200"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5826" name="幻灯片图像占位符 1"/>
          <p:cNvSpPr>
            <a:spLocks noGrp="1" noRot="1" noChangeAspect="1" noTextEdit="1"/>
          </p:cNvSpPr>
          <p:nvPr>
            <p:ph type="sldImg"/>
          </p:nvPr>
        </p:nvSpPr>
        <p:spPr>
          <a:ln>
            <a:solidFill>
              <a:srgbClr val="000000">
                <a:alpha val="100000"/>
              </a:srgbClr>
            </a:solidFill>
            <a:miter lim="800000"/>
          </a:ln>
        </p:spPr>
      </p:sp>
      <p:sp>
        <p:nvSpPr>
          <p:cNvPr id="1485827"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485828"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98</a:t>
            </a:fld>
            <a:endParaRPr lang="zh-CN" altLang="en-US" sz="1200"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6850" name="幻灯片图像占位符 1"/>
          <p:cNvSpPr>
            <a:spLocks noGrp="1" noRot="1" noChangeAspect="1" noTextEdit="1"/>
          </p:cNvSpPr>
          <p:nvPr>
            <p:ph type="sldImg"/>
          </p:nvPr>
        </p:nvSpPr>
        <p:spPr>
          <a:ln>
            <a:solidFill>
              <a:srgbClr val="000000">
                <a:alpha val="100000"/>
              </a:srgbClr>
            </a:solidFill>
            <a:miter lim="800000"/>
          </a:ln>
        </p:spPr>
      </p:sp>
      <p:sp>
        <p:nvSpPr>
          <p:cNvPr id="1486851"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486852"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99</a:t>
            </a:fld>
            <a:endParaRPr lang="zh-CN" altLang="en-US" sz="1200"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7874" name="幻灯片图像占位符 1"/>
          <p:cNvSpPr>
            <a:spLocks noGrp="1" noRot="1" noChangeAspect="1" noTextEdit="1"/>
          </p:cNvSpPr>
          <p:nvPr>
            <p:ph type="sldImg"/>
          </p:nvPr>
        </p:nvSpPr>
        <p:spPr>
          <a:ln>
            <a:solidFill>
              <a:srgbClr val="000000">
                <a:alpha val="100000"/>
              </a:srgbClr>
            </a:solidFill>
            <a:miter lim="800000"/>
          </a:ln>
        </p:spPr>
      </p:sp>
      <p:sp>
        <p:nvSpPr>
          <p:cNvPr id="1487875"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487876"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100</a:t>
            </a:fld>
            <a:endParaRPr lang="zh-CN" altLang="en-US" sz="1200"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8898" name="幻灯片图像占位符 1"/>
          <p:cNvSpPr>
            <a:spLocks noGrp="1" noRot="1" noChangeAspect="1" noTextEdit="1"/>
          </p:cNvSpPr>
          <p:nvPr>
            <p:ph type="sldImg"/>
          </p:nvPr>
        </p:nvSpPr>
        <p:spPr>
          <a:ln>
            <a:solidFill>
              <a:srgbClr val="000000">
                <a:alpha val="100000"/>
              </a:srgbClr>
            </a:solidFill>
            <a:miter lim="800000"/>
          </a:ln>
        </p:spPr>
      </p:sp>
      <p:sp>
        <p:nvSpPr>
          <p:cNvPr id="1488899" name="备注占位符 2"/>
          <p:cNvSpPr>
            <a:spLocks noGrp="1"/>
          </p:cNvSpPr>
          <p:nvPr>
            <p:ph type="body" idx="1"/>
          </p:nvPr>
        </p:nvSpPr>
        <p:spPr>
          <a:noFill/>
          <a:ln>
            <a:noFill/>
          </a:ln>
        </p:spPr>
        <p:txBody>
          <a:bodyPr wrap="square" lIns="91440" tIns="45720" rIns="91440" bIns="45720" anchor="t"/>
          <a:lstStyle/>
          <a:p>
            <a:pPr lvl="0"/>
            <a:r>
              <a:rPr lang="en-US" altLang="zh-CN" dirty="0">
                <a:ea typeface="宋体" panose="02010600030101010101" pitchFamily="2" charset="-122"/>
              </a:rPr>
              <a:t>1</a:t>
            </a:r>
            <a:r>
              <a:rPr lang="zh-CN" altLang="en-US" dirty="0">
                <a:ea typeface="宋体" panose="02010600030101010101" pitchFamily="2" charset="-122"/>
              </a:rPr>
              <a:t>、对分查找法：</a:t>
            </a:r>
            <a:r>
              <a:rPr lang="zh-CN" altLang="zh-CN" dirty="0">
                <a:ea typeface="宋体" panose="02010600030101010101" pitchFamily="2" charset="-122"/>
              </a:rPr>
              <a:t>如果输出结果是正确的，则错误原因在程序的前半部分；反之，错误原因在程序的后半部分。对错误原因所在的那部分再重复使用这个方法，直到把出错范围缩小到容易诊断的程度为止。</a:t>
            </a:r>
            <a:endParaRPr lang="en-US" altLang="zh-CN" dirty="0">
              <a:ea typeface="宋体" panose="02010600030101010101" pitchFamily="2" charset="-122"/>
            </a:endParaRPr>
          </a:p>
          <a:p>
            <a:pPr lvl="0"/>
            <a:r>
              <a:rPr lang="en-US" altLang="zh-CN" dirty="0">
                <a:ea typeface="宋体" panose="02010600030101010101" pitchFamily="2" charset="-122"/>
              </a:rPr>
              <a:t>2</a:t>
            </a:r>
            <a:r>
              <a:rPr lang="zh-CN" altLang="en-US" dirty="0">
                <a:ea typeface="宋体" panose="02010600030101010101" pitchFamily="2" charset="-122"/>
              </a:rPr>
              <a:t>、归纳法：</a:t>
            </a:r>
            <a:r>
              <a:rPr lang="zh-CN" altLang="zh-CN" dirty="0">
                <a:ea typeface="宋体" panose="02010600030101010101" pitchFamily="2" charset="-122"/>
              </a:rPr>
              <a:t>如果已有的数据尚不足以证明或排除这些假设，则需设计并执行一些新的测试用例，以获得更多的数据。</a:t>
            </a:r>
            <a:endParaRPr lang="en-US" altLang="zh-CN" dirty="0">
              <a:ea typeface="宋体" panose="02010600030101010101" pitchFamily="2" charset="-122"/>
            </a:endParaRPr>
          </a:p>
          <a:p>
            <a:pPr lvl="0"/>
            <a:r>
              <a:rPr lang="en-US" altLang="zh-CN" dirty="0">
                <a:ea typeface="宋体" panose="02010600030101010101" pitchFamily="2" charset="-122"/>
              </a:rPr>
              <a:t>3</a:t>
            </a:r>
            <a:r>
              <a:rPr lang="zh-CN" altLang="en-US" dirty="0">
                <a:ea typeface="宋体" panose="02010600030101010101" pitchFamily="2" charset="-122"/>
              </a:rPr>
              <a:t>、演绎法：</a:t>
            </a:r>
            <a:r>
              <a:rPr lang="zh-CN" altLang="zh-CN" dirty="0">
                <a:ea typeface="宋体" panose="02010600030101010101" pitchFamily="2" charset="-122"/>
              </a:rPr>
              <a:t>如果测试表明某个假设的原因可能是真的原因，则对数据进行细化以准确定位错误。</a:t>
            </a:r>
            <a:endParaRPr lang="zh-CN" altLang="en-US" dirty="0">
              <a:ea typeface="宋体" panose="02010600030101010101" pitchFamily="2" charset="-122"/>
            </a:endParaRPr>
          </a:p>
        </p:txBody>
      </p:sp>
      <p:sp>
        <p:nvSpPr>
          <p:cNvPr id="1488900"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101</a:t>
            </a:fld>
            <a:endParaRPr lang="zh-CN" altLang="en-US" sz="1200"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0946" name="幻灯片图像占位符 1"/>
          <p:cNvSpPr>
            <a:spLocks noGrp="1" noRot="1" noChangeAspect="1" noTextEdit="1"/>
          </p:cNvSpPr>
          <p:nvPr>
            <p:ph type="sldImg"/>
          </p:nvPr>
        </p:nvSpPr>
        <p:spPr>
          <a:ln>
            <a:solidFill>
              <a:srgbClr val="000000">
                <a:alpha val="100000"/>
              </a:srgbClr>
            </a:solidFill>
            <a:miter lim="800000"/>
          </a:ln>
        </p:spPr>
      </p:sp>
      <p:sp>
        <p:nvSpPr>
          <p:cNvPr id="1490947" name="备注占位符 2"/>
          <p:cNvSpPr>
            <a:spLocks noGrp="1"/>
          </p:cNvSpPr>
          <p:nvPr>
            <p:ph type="body" idx="1"/>
          </p:nvPr>
        </p:nvSpPr>
        <p:spPr>
          <a:noFill/>
          <a:ln>
            <a:noFill/>
          </a:ln>
        </p:spPr>
        <p:txBody>
          <a:bodyPr wrap="square" lIns="91440" tIns="45720" rIns="91440" bIns="45720" anchor="t"/>
          <a:lstStyle/>
          <a:p>
            <a:pPr lvl="0"/>
            <a:r>
              <a:rPr lang="en-US" altLang="zh-CN" dirty="0">
                <a:ea typeface="宋体" panose="02010600030101010101" pitchFamily="2" charset="-122"/>
              </a:rPr>
              <a:t>1</a:t>
            </a:r>
            <a:r>
              <a:rPr lang="zh-CN" altLang="en-US" dirty="0">
                <a:ea typeface="宋体" panose="02010600030101010101" pitchFamily="2" charset="-122"/>
              </a:rPr>
              <a:t>、</a:t>
            </a:r>
            <a:r>
              <a:rPr lang="zh-CN" altLang="zh-CN" dirty="0">
                <a:ea typeface="宋体" panose="02010600030101010101" pitchFamily="2" charset="-122"/>
              </a:rPr>
              <a:t>按照</a:t>
            </a:r>
            <a:r>
              <a:rPr lang="en-US" altLang="zh-CN" dirty="0">
                <a:ea typeface="宋体" panose="02010600030101010101" pitchFamily="2" charset="-122"/>
              </a:rPr>
              <a:t>IEEE</a:t>
            </a:r>
            <a:r>
              <a:rPr lang="zh-CN" altLang="zh-CN" dirty="0">
                <a:ea typeface="宋体" panose="02010600030101010101" pitchFamily="2" charset="-122"/>
              </a:rPr>
              <a:t>的规定，术语“错误”的含义是由开发人员造成的软件差错（</a:t>
            </a:r>
            <a:r>
              <a:rPr lang="en-US" altLang="zh-CN" dirty="0">
                <a:ea typeface="宋体" panose="02010600030101010101" pitchFamily="2" charset="-122"/>
              </a:rPr>
              <a:t>bug</a:t>
            </a:r>
            <a:r>
              <a:rPr lang="zh-CN" altLang="zh-CN" dirty="0">
                <a:ea typeface="宋体" panose="02010600030101010101" pitchFamily="2" charset="-122"/>
              </a:rPr>
              <a:t>），而术语“故障”的含义是由错误引起的软件的不正确行为。</a:t>
            </a:r>
            <a:endParaRPr lang="en-US" altLang="zh-CN" dirty="0">
              <a:ea typeface="宋体" panose="02010600030101010101" pitchFamily="2" charset="-122"/>
            </a:endParaRPr>
          </a:p>
          <a:p>
            <a:pPr lvl="0"/>
            <a:r>
              <a:rPr lang="en-US" altLang="zh-CN" dirty="0">
                <a:ea typeface="宋体" panose="02010600030101010101" pitchFamily="2" charset="-122"/>
              </a:rPr>
              <a:t>2</a:t>
            </a:r>
            <a:r>
              <a:rPr lang="zh-CN" altLang="en-US" dirty="0">
                <a:ea typeface="宋体" panose="02010600030101010101" pitchFamily="2" charset="-122"/>
              </a:rPr>
              <a:t>、可靠性和可用性的差别：</a:t>
            </a:r>
            <a:r>
              <a:rPr lang="zh-CN" altLang="zh-CN" dirty="0">
                <a:ea typeface="宋体" panose="02010600030101010101" pitchFamily="2" charset="-122"/>
              </a:rPr>
              <a:t>如果在时刻</a:t>
            </a:r>
            <a:r>
              <a:rPr lang="en-US" altLang="zh-CN" dirty="0">
                <a:ea typeface="宋体" panose="02010600030101010101" pitchFamily="2" charset="-122"/>
              </a:rPr>
              <a:t>t</a:t>
            </a:r>
            <a:r>
              <a:rPr lang="zh-CN" altLang="zh-CN" dirty="0">
                <a:ea typeface="宋体" panose="02010600030101010101" pitchFamily="2" charset="-122"/>
              </a:rPr>
              <a:t>系统是可用的，则有下述种种可能：在</a:t>
            </a:r>
            <a:r>
              <a:rPr lang="en-US" altLang="zh-CN" dirty="0">
                <a:ea typeface="宋体" panose="02010600030101010101" pitchFamily="2" charset="-122"/>
              </a:rPr>
              <a:t>0</a:t>
            </a:r>
            <a:r>
              <a:rPr lang="zh-CN" altLang="zh-CN" dirty="0">
                <a:ea typeface="宋体" panose="02010600030101010101" pitchFamily="2" charset="-122"/>
              </a:rPr>
              <a:t>到</a:t>
            </a:r>
            <a:r>
              <a:rPr lang="en-US" altLang="zh-CN" dirty="0">
                <a:ea typeface="宋体" panose="02010600030101010101" pitchFamily="2" charset="-122"/>
              </a:rPr>
              <a:t>t</a:t>
            </a:r>
            <a:r>
              <a:rPr lang="zh-CN" altLang="zh-CN" dirty="0">
                <a:ea typeface="宋体" panose="02010600030101010101" pitchFamily="2" charset="-122"/>
              </a:rPr>
              <a:t>这段时间内，系统一直没失效</a:t>
            </a:r>
            <a:r>
              <a:rPr lang="en-US" altLang="zh-CN" dirty="0">
                <a:ea typeface="宋体" panose="02010600030101010101" pitchFamily="2" charset="-122"/>
              </a:rPr>
              <a:t>(</a:t>
            </a:r>
            <a:r>
              <a:rPr lang="zh-CN" altLang="zh-CN" dirty="0">
                <a:ea typeface="宋体" panose="02010600030101010101" pitchFamily="2" charset="-122"/>
              </a:rPr>
              <a:t>可靠</a:t>
            </a:r>
            <a:r>
              <a:rPr lang="en-US" altLang="zh-CN" dirty="0">
                <a:ea typeface="宋体" panose="02010600030101010101" pitchFamily="2" charset="-122"/>
              </a:rPr>
              <a:t>)</a:t>
            </a:r>
            <a:r>
              <a:rPr lang="zh-CN" altLang="zh-CN" dirty="0">
                <a:ea typeface="宋体" panose="02010600030101010101" pitchFamily="2" charset="-122"/>
              </a:rPr>
              <a:t>；在这段时间内失效了一次，但是又修复了；在这段时间内失效了两次修复了两次；……</a:t>
            </a:r>
            <a:endParaRPr lang="zh-CN" altLang="en-US" dirty="0">
              <a:ea typeface="宋体" panose="02010600030101010101" pitchFamily="2" charset="-122"/>
            </a:endParaRPr>
          </a:p>
        </p:txBody>
      </p:sp>
      <p:sp>
        <p:nvSpPr>
          <p:cNvPr id="1490948"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103</a:t>
            </a:fld>
            <a:endParaRPr lang="zh-CN" altLang="en-US" sz="1200"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1970" name="幻灯片图像占位符 1"/>
          <p:cNvSpPr>
            <a:spLocks noGrp="1" noRot="1" noChangeAspect="1" noTextEdit="1"/>
          </p:cNvSpPr>
          <p:nvPr>
            <p:ph type="sldImg"/>
          </p:nvPr>
        </p:nvSpPr>
        <p:spPr>
          <a:ln>
            <a:solidFill>
              <a:srgbClr val="000000">
                <a:alpha val="100000"/>
              </a:srgbClr>
            </a:solidFill>
            <a:miter lim="800000"/>
          </a:ln>
        </p:spPr>
      </p:sp>
      <p:sp>
        <p:nvSpPr>
          <p:cNvPr id="1491971"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491972"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104</a:t>
            </a:fld>
            <a:endParaRPr lang="zh-CN" altLang="en-US" sz="1200"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2994" name="幻灯片图像占位符 1"/>
          <p:cNvSpPr>
            <a:spLocks noGrp="1" noRot="1" noChangeAspect="1" noTextEdit="1"/>
          </p:cNvSpPr>
          <p:nvPr>
            <p:ph type="sldImg"/>
          </p:nvPr>
        </p:nvSpPr>
        <p:spPr>
          <a:ln>
            <a:solidFill>
              <a:srgbClr val="000000">
                <a:alpha val="100000"/>
              </a:srgbClr>
            </a:solidFill>
            <a:miter lim="800000"/>
          </a:ln>
        </p:spPr>
      </p:sp>
      <p:sp>
        <p:nvSpPr>
          <p:cNvPr id="1492995"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492996"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105</a:t>
            </a:fld>
            <a:endParaRPr lang="zh-CN" altLang="en-US" sz="1200"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018" name="幻灯片图像占位符 1"/>
          <p:cNvSpPr>
            <a:spLocks noGrp="1" noRot="1" noChangeAspect="1" noTextEdit="1"/>
          </p:cNvSpPr>
          <p:nvPr>
            <p:ph type="sldImg"/>
          </p:nvPr>
        </p:nvSpPr>
        <p:spPr>
          <a:ln>
            <a:solidFill>
              <a:srgbClr val="000000">
                <a:alpha val="100000"/>
              </a:srgbClr>
            </a:solidFill>
            <a:miter lim="800000"/>
          </a:ln>
        </p:spPr>
      </p:sp>
      <p:sp>
        <p:nvSpPr>
          <p:cNvPr id="1494019" name="备注占位符 2"/>
          <p:cNvSpPr>
            <a:spLocks noGrp="1"/>
          </p:cNvSpPr>
          <p:nvPr>
            <p:ph type="body" idx="1"/>
          </p:nvPr>
        </p:nvSpPr>
        <p:spPr>
          <a:noFill/>
          <a:ln>
            <a:noFill/>
          </a:ln>
        </p:spPr>
        <p:txBody>
          <a:bodyPr wrap="square" lIns="91440" tIns="45720" rIns="91440" bIns="45720" anchor="t"/>
          <a:lstStyle/>
          <a:p>
            <a:pPr lvl="0"/>
            <a:r>
              <a:rPr lang="en-US" altLang="zh-CN" dirty="0">
                <a:ea typeface="宋体" panose="02010600030101010101" pitchFamily="2" charset="-122"/>
              </a:rPr>
              <a:t>1</a:t>
            </a:r>
            <a:r>
              <a:rPr lang="zh-CN" altLang="en-US" dirty="0">
                <a:ea typeface="宋体" panose="02010600030101010101" pitchFamily="2" charset="-122"/>
              </a:rPr>
              <a:t>、</a:t>
            </a:r>
            <a:r>
              <a:rPr lang="zh-CN" altLang="zh-CN" dirty="0">
                <a:ea typeface="宋体" panose="02010600030101010101" pitchFamily="2" charset="-122"/>
              </a:rPr>
              <a:t>可以根据</a:t>
            </a:r>
            <a:r>
              <a:rPr lang="zh-CN" altLang="en-US" dirty="0">
                <a:ea typeface="宋体" panose="02010600030101010101" pitchFamily="2" charset="-122"/>
              </a:rPr>
              <a:t>估算平均无障碍时间的公式，得出计算</a:t>
            </a:r>
            <a:r>
              <a:rPr lang="en-US" altLang="zh-CN" i="1" dirty="0">
                <a:ea typeface="宋体" panose="02010600030101010101" pitchFamily="2" charset="-122"/>
              </a:rPr>
              <a:t>E</a:t>
            </a:r>
            <a:r>
              <a:rPr lang="en-US" altLang="zh-CN" i="1" baseline="-25000" dirty="0">
                <a:ea typeface="宋体" panose="02010600030101010101" pitchFamily="2" charset="-122"/>
              </a:rPr>
              <a:t>c</a:t>
            </a:r>
            <a:r>
              <a:rPr lang="zh-CN" altLang="en-US" i="1" dirty="0">
                <a:ea typeface="宋体" panose="02010600030101010101" pitchFamily="2" charset="-122"/>
              </a:rPr>
              <a:t>，则</a:t>
            </a:r>
            <a:r>
              <a:rPr lang="zh-CN" altLang="en-US" dirty="0">
                <a:ea typeface="宋体" panose="02010600030101010101" pitchFamily="2" charset="-122"/>
              </a:rPr>
              <a:t>可以</a:t>
            </a:r>
            <a:r>
              <a:rPr lang="zh-CN" altLang="zh-CN" dirty="0">
                <a:ea typeface="宋体" panose="02010600030101010101" pitchFamily="2" charset="-122"/>
              </a:rPr>
              <a:t>估计需要改正多少个错误之后，测试工作才能结束。</a:t>
            </a:r>
            <a:endParaRPr lang="zh-CN" altLang="en-US" dirty="0">
              <a:ea typeface="宋体" panose="02010600030101010101" pitchFamily="2" charset="-122"/>
            </a:endParaRPr>
          </a:p>
        </p:txBody>
      </p:sp>
      <p:sp>
        <p:nvSpPr>
          <p:cNvPr id="1494020"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106</a:t>
            </a:fld>
            <a:endParaRPr lang="zh-CN" altLang="en-US" sz="1200"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42" name="幻灯片图像占位符 1"/>
          <p:cNvSpPr>
            <a:spLocks noGrp="1" noRot="1" noChangeAspect="1" noTextEdit="1"/>
          </p:cNvSpPr>
          <p:nvPr>
            <p:ph type="sldImg"/>
          </p:nvPr>
        </p:nvSpPr>
        <p:spPr>
          <a:ln>
            <a:solidFill>
              <a:srgbClr val="000000">
                <a:alpha val="100000"/>
              </a:srgbClr>
            </a:solidFill>
            <a:miter lim="800000"/>
          </a:ln>
        </p:spPr>
      </p:sp>
      <p:sp>
        <p:nvSpPr>
          <p:cNvPr id="1495043"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495044"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107</a:t>
            </a:fld>
            <a:endParaRPr lang="zh-CN" altLang="en-US" sz="1200"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6066" name="幻灯片图像占位符 1"/>
          <p:cNvSpPr>
            <a:spLocks noGrp="1" noRot="1" noChangeAspect="1" noTextEdit="1"/>
          </p:cNvSpPr>
          <p:nvPr>
            <p:ph type="sldImg"/>
          </p:nvPr>
        </p:nvSpPr>
        <p:spPr>
          <a:ln>
            <a:solidFill>
              <a:srgbClr val="000000">
                <a:alpha val="100000"/>
              </a:srgbClr>
            </a:solidFill>
            <a:miter lim="800000"/>
          </a:ln>
        </p:spPr>
      </p:sp>
      <p:sp>
        <p:nvSpPr>
          <p:cNvPr id="1496067" name="备注占位符 2"/>
          <p:cNvSpPr>
            <a:spLocks noGrp="1"/>
          </p:cNvSpPr>
          <p:nvPr>
            <p:ph type="body" idx="1"/>
          </p:nvPr>
        </p:nvSpPr>
        <p:spPr>
          <a:noFill/>
          <a:ln>
            <a:noFill/>
          </a:ln>
        </p:spPr>
        <p:txBody>
          <a:bodyPr wrap="square" lIns="91440" tIns="45720" rIns="91440" bIns="45720" anchor="t"/>
          <a:lstStyle/>
          <a:p>
            <a:pPr lvl="0"/>
            <a:r>
              <a:rPr lang="en-US" altLang="zh-CN" dirty="0">
                <a:ea typeface="宋体" panose="02010600030101010101" pitchFamily="2" charset="-122"/>
              </a:rPr>
              <a:t>1</a:t>
            </a:r>
            <a:r>
              <a:rPr lang="zh-CN" altLang="en-US" dirty="0">
                <a:ea typeface="宋体" panose="02010600030101010101" pitchFamily="2" charset="-122"/>
              </a:rPr>
              <a:t>、</a:t>
            </a:r>
            <a:r>
              <a:rPr lang="zh-CN" altLang="zh-CN" dirty="0">
                <a:ea typeface="宋体" panose="02010600030101010101" pitchFamily="2" charset="-122"/>
              </a:rPr>
              <a:t>如果有办法随机地把程序中一部分原有的错误加上标记，然后根据测试过程中发现的有标记错误和无标记错误的比例，估计程序中的错误总数，则这样得出的结果比用植入错误法得到的结果更可信一些。</a:t>
            </a:r>
            <a:endParaRPr lang="zh-CN" altLang="en-US" dirty="0">
              <a:ea typeface="宋体" panose="02010600030101010101" pitchFamily="2" charset="-122"/>
            </a:endParaRPr>
          </a:p>
        </p:txBody>
      </p:sp>
      <p:sp>
        <p:nvSpPr>
          <p:cNvPr id="1496068"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108</a:t>
            </a:fld>
            <a:endParaRPr lang="zh-CN"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8546" name="幻灯片图像占位符 1"/>
          <p:cNvSpPr>
            <a:spLocks noGrp="1" noRot="1" noChangeAspect="1" noTextEdit="1"/>
          </p:cNvSpPr>
          <p:nvPr>
            <p:ph type="sldImg"/>
          </p:nvPr>
        </p:nvSpPr>
        <p:spPr>
          <a:ln>
            <a:solidFill>
              <a:srgbClr val="000000">
                <a:alpha val="100000"/>
              </a:srgbClr>
            </a:solidFill>
            <a:miter lim="800000"/>
          </a:ln>
        </p:spPr>
      </p:sp>
      <p:sp>
        <p:nvSpPr>
          <p:cNvPr id="1388547"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388548"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9</a:t>
            </a:fld>
            <a:endParaRPr lang="zh-CN" altLang="en-US" sz="1200"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42" name="幻灯片图像占位符 1"/>
          <p:cNvSpPr>
            <a:spLocks noGrp="1" noRot="1" noChangeAspect="1" noTextEdit="1"/>
          </p:cNvSpPr>
          <p:nvPr>
            <p:ph type="sldImg"/>
          </p:nvPr>
        </p:nvSpPr>
        <p:spPr>
          <a:ln>
            <a:solidFill>
              <a:srgbClr val="000000">
                <a:alpha val="100000"/>
              </a:srgbClr>
            </a:solidFill>
            <a:miter lim="800000"/>
          </a:ln>
        </p:spPr>
      </p:sp>
      <p:sp>
        <p:nvSpPr>
          <p:cNvPr id="1495043"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495044"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109</a:t>
            </a:fld>
            <a:endParaRPr lang="zh-CN"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9570" name="幻灯片图像占位符 1"/>
          <p:cNvSpPr>
            <a:spLocks noGrp="1" noRot="1" noChangeAspect="1" noTextEdit="1"/>
          </p:cNvSpPr>
          <p:nvPr>
            <p:ph type="sldImg"/>
          </p:nvPr>
        </p:nvSpPr>
        <p:spPr>
          <a:ln>
            <a:solidFill>
              <a:srgbClr val="000000">
                <a:alpha val="100000"/>
              </a:srgbClr>
            </a:solidFill>
            <a:miter lim="800000"/>
          </a:ln>
        </p:spPr>
      </p:sp>
      <p:sp>
        <p:nvSpPr>
          <p:cNvPr id="1389571"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389572"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10</a:t>
            </a:fld>
            <a:endParaRPr lang="zh-CN"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0594" name="幻灯片图像占位符 1"/>
          <p:cNvSpPr>
            <a:spLocks noGrp="1" noRot="1" noChangeAspect="1" noTextEdit="1"/>
          </p:cNvSpPr>
          <p:nvPr>
            <p:ph type="sldImg"/>
          </p:nvPr>
        </p:nvSpPr>
        <p:spPr>
          <a:ln>
            <a:solidFill>
              <a:srgbClr val="000000">
                <a:alpha val="100000"/>
              </a:srgbClr>
            </a:solidFill>
            <a:miter lim="800000"/>
          </a:ln>
        </p:spPr>
      </p:sp>
      <p:sp>
        <p:nvSpPr>
          <p:cNvPr id="1390595"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390596"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11</a:t>
            </a:fld>
            <a:endParaRPr lang="zh-CN"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1618" name="幻灯片图像占位符 1"/>
          <p:cNvSpPr>
            <a:spLocks noGrp="1" noRot="1" noChangeAspect="1" noTextEdit="1"/>
          </p:cNvSpPr>
          <p:nvPr>
            <p:ph type="sldImg"/>
          </p:nvPr>
        </p:nvSpPr>
        <p:spPr>
          <a:ln>
            <a:solidFill>
              <a:srgbClr val="000000">
                <a:alpha val="100000"/>
              </a:srgbClr>
            </a:solidFill>
            <a:miter lim="800000"/>
          </a:ln>
        </p:spPr>
      </p:sp>
      <p:sp>
        <p:nvSpPr>
          <p:cNvPr id="1391619"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391620"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12</a:t>
            </a:fld>
            <a:endParaRPr lang="zh-CN" alt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42" name="幻灯片图像占位符 1"/>
          <p:cNvSpPr>
            <a:spLocks noGrp="1" noRot="1" noChangeAspect="1" noTextEdit="1"/>
          </p:cNvSpPr>
          <p:nvPr>
            <p:ph type="sldImg"/>
          </p:nvPr>
        </p:nvSpPr>
        <p:spPr>
          <a:ln>
            <a:solidFill>
              <a:srgbClr val="000000">
                <a:alpha val="100000"/>
              </a:srgbClr>
            </a:solidFill>
            <a:miter lim="800000"/>
          </a:ln>
        </p:spPr>
      </p:sp>
      <p:sp>
        <p:nvSpPr>
          <p:cNvPr id="1392643" name="备注占位符 2"/>
          <p:cNvSpPr>
            <a:spLocks noGrp="1"/>
          </p:cNvSpPr>
          <p:nvPr>
            <p:ph type="body" idx="1"/>
          </p:nvPr>
        </p:nvSpPr>
        <p:spPr>
          <a:noFill/>
          <a:ln>
            <a:noFill/>
          </a:ln>
        </p:spPr>
        <p:txBody>
          <a:bodyPr wrap="square" lIns="91440" tIns="45720" rIns="91440" bIns="45720" anchor="t"/>
          <a:lstStyle/>
          <a:p>
            <a:pPr lvl="0"/>
            <a:endParaRPr lang="zh-CN" altLang="en-US" dirty="0">
              <a:ea typeface="宋体" panose="02010600030101010101" pitchFamily="2" charset="-122"/>
            </a:endParaRPr>
          </a:p>
        </p:txBody>
      </p:sp>
      <p:sp>
        <p:nvSpPr>
          <p:cNvPr id="1392644"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13</a:t>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052178D-7029-4E5A-BDE7-7463B093413C}" type="datetimeFigureOut">
              <a:rPr lang="zh-CN" altLang="en-US" smtClean="0"/>
              <a:t>2017/12/13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A2FBCC-32E6-46B5-8212-073B89DE794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052178D-7029-4E5A-BDE7-7463B093413C}" type="datetimeFigureOut">
              <a:rPr lang="zh-CN" altLang="en-US" smtClean="0"/>
              <a:t>2017/12/13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A2FBCC-32E6-46B5-8212-073B89DE794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052178D-7029-4E5A-BDE7-7463B093413C}" type="datetimeFigureOut">
              <a:rPr lang="zh-CN" altLang="en-US" smtClean="0"/>
              <a:t>2017/12/13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A2FBCC-32E6-46B5-8212-073B89DE794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052178D-7029-4E5A-BDE7-7463B093413C}" type="datetimeFigureOut">
              <a:rPr lang="zh-CN" altLang="en-US" smtClean="0"/>
              <a:t>2017/12/13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A2FBCC-32E6-46B5-8212-073B89DE794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052178D-7029-4E5A-BDE7-7463B093413C}" type="datetimeFigureOut">
              <a:rPr lang="zh-CN" altLang="en-US" smtClean="0"/>
              <a:t>2017/12/13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A2FBCC-32E6-46B5-8212-073B89DE794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052178D-7029-4E5A-BDE7-7463B093413C}" type="datetimeFigureOut">
              <a:rPr lang="zh-CN" altLang="en-US" smtClean="0"/>
              <a:t>2017/12/13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A2FBCC-32E6-46B5-8212-073B89DE794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052178D-7029-4E5A-BDE7-7463B093413C}" type="datetimeFigureOut">
              <a:rPr lang="zh-CN" altLang="en-US" smtClean="0"/>
              <a:t>2017/12/13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7A2FBCC-32E6-46B5-8212-073B89DE794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052178D-7029-4E5A-BDE7-7463B093413C}" type="datetimeFigureOut">
              <a:rPr lang="zh-CN" altLang="en-US" smtClean="0"/>
              <a:t>2017/12/13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7A2FBCC-32E6-46B5-8212-073B89DE794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052178D-7029-4E5A-BDE7-7463B093413C}" type="datetimeFigureOut">
              <a:rPr lang="zh-CN" altLang="en-US" smtClean="0"/>
              <a:t>2017/12/13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7A2FBCC-32E6-46B5-8212-073B89DE794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052178D-7029-4E5A-BDE7-7463B093413C}" type="datetimeFigureOut">
              <a:rPr lang="zh-CN" altLang="en-US" smtClean="0"/>
              <a:t>2017/12/13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A2FBCC-32E6-46B5-8212-073B89DE794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052178D-7029-4E5A-BDE7-7463B093413C}" type="datetimeFigureOut">
              <a:rPr lang="zh-CN" altLang="en-US" smtClean="0"/>
              <a:t>2017/12/13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A2FBCC-32E6-46B5-8212-073B89DE794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EDF1F9"/>
            </a:gs>
            <a:gs pos="0">
              <a:schemeClr val="bg1"/>
            </a:gs>
            <a:gs pos="100000">
              <a:srgbClr val="7030A0"/>
            </a:gs>
            <a:gs pos="100000">
              <a:schemeClr val="accent1"/>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52178D-7029-4E5A-BDE7-7463B093413C}" type="datetimeFigureOut">
              <a:rPr lang="zh-CN" altLang="en-US" smtClean="0"/>
              <a:t>2017/12/13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A2FBCC-32E6-46B5-8212-073B89DE794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88339" y="1148120"/>
            <a:ext cx="4460134" cy="127432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zh-CN" altLang="en-US" sz="4800" b="1" dirty="0">
                <a:latin typeface="微软雅黑" panose="020B0503020204020204" pitchFamily="34" charset="-122"/>
                <a:ea typeface="微软雅黑" panose="020B0503020204020204" pitchFamily="34" charset="-122"/>
              </a:rPr>
              <a:t>软件工程</a:t>
            </a:r>
            <a:endParaRPr lang="en-US" sz="4800" b="1" dirty="0">
              <a:latin typeface="微软雅黑" panose="020B0503020204020204" pitchFamily="34" charset="-122"/>
              <a:ea typeface="微软雅黑" panose="020B0503020204020204" pitchFamily="34" charset="-122"/>
            </a:endParaRPr>
          </a:p>
        </p:txBody>
      </p:sp>
      <p:sp>
        <p:nvSpPr>
          <p:cNvPr id="7" name="文本框 6"/>
          <p:cNvSpPr txBox="1"/>
          <p:nvPr/>
        </p:nvSpPr>
        <p:spPr>
          <a:xfrm>
            <a:off x="5061679" y="3923689"/>
            <a:ext cx="2313454" cy="1884618"/>
          </a:xfrm>
          <a:prstGeom prst="rect">
            <a:avLst/>
          </a:prstGeom>
          <a:noFill/>
        </p:spPr>
        <p:txBody>
          <a:bodyPr wrap="none" rtlCol="0">
            <a:spAutoFit/>
          </a:bodyPr>
          <a:lstStyle/>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小组成员</a:t>
            </a:r>
            <a:endParaRPr lang="en-US" altLang="zh-CN" sz="20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潘笑天</a:t>
            </a:r>
            <a:r>
              <a:rPr lang="en-US" altLang="zh-CN" sz="2000" dirty="0">
                <a:solidFill>
                  <a:schemeClr val="bg1"/>
                </a:solidFill>
                <a:latin typeface="微软雅黑" panose="020B0503020204020204" pitchFamily="34" charset="-122"/>
                <a:ea typeface="微软雅黑" panose="020B0503020204020204" pitchFamily="34" charset="-122"/>
              </a:rPr>
              <a:t>	31501122</a:t>
            </a:r>
          </a:p>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杨嘉诚</a:t>
            </a:r>
            <a:r>
              <a:rPr lang="en-US" altLang="zh-CN" sz="2000" dirty="0">
                <a:solidFill>
                  <a:schemeClr val="bg1"/>
                </a:solidFill>
                <a:latin typeface="微软雅黑" panose="020B0503020204020204" pitchFamily="34" charset="-122"/>
                <a:ea typeface="微软雅黑" panose="020B0503020204020204" pitchFamily="34" charset="-122"/>
              </a:rPr>
              <a:t>	31501309</a:t>
            </a:r>
          </a:p>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倪晨攀</a:t>
            </a:r>
            <a:r>
              <a:rPr lang="en-US" altLang="zh-CN" sz="2000" dirty="0">
                <a:solidFill>
                  <a:schemeClr val="bg1"/>
                </a:solidFill>
                <a:latin typeface="微软雅黑" panose="020B0503020204020204" pitchFamily="34" charset="-122"/>
                <a:ea typeface="微软雅黑" panose="020B0503020204020204" pitchFamily="34" charset="-122"/>
              </a:rPr>
              <a:t>	31501121</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4788241" y="2821192"/>
            <a:ext cx="2860330" cy="81723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第七章</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实现</a:t>
            </a:r>
            <a:endParaRPr lang="en-US" sz="28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7.1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编码</a:t>
            </a:r>
          </a:p>
        </p:txBody>
      </p:sp>
      <p:sp>
        <p:nvSpPr>
          <p:cNvPr id="32775" name="TextBox 7"/>
          <p:cNvSpPr txBox="1">
            <a:spLocks noChangeArrowheads="1"/>
          </p:cNvSpPr>
          <p:nvPr/>
        </p:nvSpPr>
        <p:spPr bwMode="auto">
          <a:xfrm>
            <a:off x="2100263" y="1185863"/>
            <a:ext cx="8172450" cy="478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3000"/>
              </a:lnSpc>
              <a:spcBef>
                <a:spcPts val="6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4.</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输入输出</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ts val="3000"/>
              </a:lnSpc>
              <a:spcBef>
                <a:spcPts val="60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在设计和编写程序时</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需</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考虑有关输入输出风格的规则</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612140" marR="0" lvl="0" indent="-342900" algn="l" defTabSz="914400" rtl="0" eaLnBrk="0" fontAlgn="base" latinLnBrk="0" hangingPunct="0">
              <a:lnSpc>
                <a:spcPts val="30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对所有输入数据都进行检验</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612140" marR="0" lvl="0" indent="-342900" algn="l" defTabSz="914400" rtl="0" eaLnBrk="0" fontAlgn="base" latinLnBrk="0" hangingPunct="0">
              <a:lnSpc>
                <a:spcPts val="30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检查输入项重要组合的合法性</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612140" marR="0" lvl="0" indent="-342900" algn="l" defTabSz="914400" rtl="0" eaLnBrk="0" fontAlgn="base" latinLnBrk="0" hangingPunct="0">
              <a:lnSpc>
                <a:spcPts val="30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保持输入格式简单</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612140" marR="0" lvl="0" indent="-342900" algn="l" defTabSz="914400" rtl="0" eaLnBrk="0" fontAlgn="base" latinLnBrk="0" hangingPunct="0">
              <a:lnSpc>
                <a:spcPts val="30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使用数据结束标记，不要要求用户指定数据的数目</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612140" marR="0" lvl="0" indent="-342900" algn="l" defTabSz="914400" rtl="0" eaLnBrk="0" fontAlgn="base" latinLnBrk="0" hangingPunct="0">
              <a:lnSpc>
                <a:spcPts val="30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明确提示交互式输入的请求，详细说明可用的选择或边界数值</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612140" marR="0" lvl="0" indent="-342900" algn="l" defTabSz="914400" rtl="0" eaLnBrk="0" fontAlgn="base" latinLnBrk="0" hangingPunct="0">
              <a:lnSpc>
                <a:spcPts val="30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程序设计语言对格式有严格要求时，应保持输入格式一致</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612140" marR="0" lvl="0" indent="-342900" algn="l" defTabSz="914400" rtl="0" eaLnBrk="0" fontAlgn="base" latinLnBrk="0" hangingPunct="0">
              <a:lnSpc>
                <a:spcPts val="30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设计良好的输出报表</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612140" marR="0" lvl="0" indent="-342900" algn="l" defTabSz="914400" rtl="0" eaLnBrk="0" fontAlgn="base" latinLnBrk="0" hangingPunct="0">
              <a:lnSpc>
                <a:spcPts val="30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给所有输出数据加标志</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j-ea"/>
                <a:cs typeface="+mj-cs"/>
              </a:rPr>
              <a:t>7.8 </a:t>
            </a:r>
            <a:r>
              <a:rPr kumimoji="0" lang="zh-CN" altLang="en-US" sz="4400" b="1" i="0" u="none" strike="noStrike" kern="1200" cap="none" spc="0" normalizeH="0" baseline="0" noProof="0" dirty="0">
                <a:ln>
                  <a:noFill/>
                </a:ln>
                <a:solidFill>
                  <a:schemeClr val="tx1"/>
                </a:solidFill>
                <a:effectLst/>
                <a:uLnTx/>
                <a:uFillTx/>
                <a:latin typeface="+mn-ea"/>
                <a:ea typeface="+mj-ea"/>
                <a:cs typeface="+mj-cs"/>
              </a:rPr>
              <a:t>调试</a:t>
            </a:r>
            <a:endParaRPr kumimoji="0" lang="zh-CN" altLang="en-US" sz="4400" b="1" i="0" u="none" strike="noStrike" kern="1200" cap="none" spc="0" normalizeH="0" baseline="0" noProof="0" dirty="0">
              <a:ln>
                <a:noFill/>
              </a:ln>
              <a:solidFill>
                <a:schemeClr val="tx1"/>
              </a:solidFill>
              <a:effectLst/>
              <a:uLnTx/>
              <a:uFillTx/>
              <a:latin typeface="+mn-ea"/>
              <a:ea typeface="+mn-ea"/>
              <a:cs typeface="+mj-cs"/>
            </a:endParaRPr>
          </a:p>
        </p:txBody>
      </p:sp>
      <p:sp>
        <p:nvSpPr>
          <p:cNvPr id="32775" name="TextBox 7"/>
          <p:cNvSpPr txBox="1">
            <a:spLocks noChangeArrowheads="1"/>
          </p:cNvSpPr>
          <p:nvPr/>
        </p:nvSpPr>
        <p:spPr bwMode="auto">
          <a:xfrm>
            <a:off x="2135188" y="1268413"/>
            <a:ext cx="8085138" cy="409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ts val="32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2.</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回溯法</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ts val="3200"/>
              </a:lnSpc>
              <a:spcBef>
                <a:spcPts val="60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回溯是一种相当常用的调试方法，当调试小程序时这种方法是有效的。具体做法</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从发现症状的地方开始，人工沿程序的控制流往回追踪分析源程序代码，直到找出错误原因为止。</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ts val="3200"/>
              </a:lnSpc>
              <a:spcBef>
                <a:spcPts val="60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随着程序规模的扩大，应该回溯的路径数目变得越来越大，</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回溯法不适用于这种规模的程序。</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200"/>
              </a:lnSpc>
              <a:spcBef>
                <a:spcPts val="6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3.</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原因排错法</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200"/>
              </a:lnSpc>
              <a:spcBef>
                <a:spcPts val="60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对分查找法、归纳法和演绎法都属于原因排除法。</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17462"/>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j-ea"/>
                <a:cs typeface="+mj-cs"/>
              </a:rPr>
              <a:t>7.8 </a:t>
            </a:r>
            <a:r>
              <a:rPr kumimoji="0" lang="zh-CN" altLang="en-US" sz="4400" b="1" i="0" u="none" strike="noStrike" kern="1200" cap="none" spc="0" normalizeH="0" baseline="0" noProof="0" dirty="0">
                <a:ln>
                  <a:noFill/>
                </a:ln>
                <a:solidFill>
                  <a:schemeClr val="tx1"/>
                </a:solidFill>
                <a:effectLst/>
                <a:uLnTx/>
                <a:uFillTx/>
                <a:latin typeface="+mn-ea"/>
                <a:ea typeface="+mj-ea"/>
                <a:cs typeface="+mj-cs"/>
              </a:rPr>
              <a:t>调试</a:t>
            </a:r>
            <a:endParaRPr kumimoji="0" lang="zh-CN" altLang="en-US" sz="4400" b="1" i="0" u="none" strike="noStrike" kern="1200" cap="none" spc="0" normalizeH="0" baseline="0" noProof="0" dirty="0">
              <a:ln>
                <a:noFill/>
              </a:ln>
              <a:solidFill>
                <a:schemeClr val="tx1"/>
              </a:solidFill>
              <a:effectLst/>
              <a:uLnTx/>
              <a:uFillTx/>
              <a:latin typeface="+mn-ea"/>
              <a:ea typeface="+mn-ea"/>
              <a:cs typeface="+mj-cs"/>
            </a:endParaRPr>
          </a:p>
        </p:txBody>
      </p:sp>
      <p:sp>
        <p:nvSpPr>
          <p:cNvPr id="32775" name="TextBox 7"/>
          <p:cNvSpPr txBox="1">
            <a:spLocks noChangeArrowheads="1"/>
          </p:cNvSpPr>
          <p:nvPr/>
        </p:nvSpPr>
        <p:spPr bwMode="auto">
          <a:xfrm>
            <a:off x="1971675" y="1125538"/>
            <a:ext cx="8445500" cy="4887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ts val="3400"/>
              </a:lnSpc>
              <a:spcBef>
                <a:spcPct val="0"/>
              </a:spcBef>
              <a:spcAft>
                <a:spcPct val="0"/>
              </a:spcAft>
              <a:buClrTx/>
              <a:buSzTx/>
              <a:buFontTx/>
              <a:buNone/>
              <a:defRPr/>
            </a:pPr>
            <a:r>
              <a:rPr kumimoji="0" lang="en-US" altLang="zh-CN" sz="2300" b="1" i="0" u="none" strike="noStrike" kern="1200" cap="none" spc="0" normalizeH="0" baseline="0" noProof="0" dirty="0">
                <a:ln>
                  <a:noFill/>
                </a:ln>
                <a:solidFill>
                  <a:srgbClr val="C00000"/>
                </a:solidFill>
                <a:effectLst/>
                <a:uLnTx/>
                <a:uFillTx/>
                <a:latin typeface="+mn-ea"/>
                <a:ea typeface="+mn-ea"/>
                <a:cs typeface="+mn-cs"/>
              </a:rPr>
              <a:t>    </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对分查找法</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的基本思路是，如果已经知道每个变量在程序内若干个关键点的正确值，则可以用赋值语句或输入语句在程序中点附近“注入”这些变量的正确值，然后运行程序并检查所得到的输出。</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4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    </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归纳法</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是从个别现象推断出一般性结论的思维方法。使用这种方法调试程序时，首先把和错误有关的数据组织起来进行分析，以便发现可能的错误原因。然后导出对错误原因的一个或多个假设，并利用已有的数据来证明或排除这些假设。</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4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    </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演绎法</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从一般原理或前提出发，经过排除和精化的过程推导出结论。采用这种方法调试程序时，首先设想出所有可能的出错原因，然后试图用测试来排除每一个假设的原因。</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38643" y="2449914"/>
            <a:ext cx="4488932" cy="75671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4000" b="1" dirty="0">
                <a:latin typeface="+mn-ea"/>
              </a:rPr>
              <a:t>7.9 </a:t>
            </a:r>
            <a:r>
              <a:rPr lang="zh-CN" altLang="en-US" sz="4000" b="1" dirty="0">
                <a:latin typeface="+mn-ea"/>
              </a:rPr>
              <a:t>软件可靠性</a:t>
            </a:r>
          </a:p>
        </p:txBody>
      </p:sp>
      <p:sp>
        <p:nvSpPr>
          <p:cNvPr id="3" name="矩形 2"/>
          <p:cNvSpPr/>
          <p:nvPr/>
        </p:nvSpPr>
        <p:spPr>
          <a:xfrm>
            <a:off x="6027575" y="3206626"/>
            <a:ext cx="4488932" cy="75671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4000" b="1" dirty="0">
                <a:latin typeface="+mn-ea"/>
              </a:rPr>
              <a:t>——</a:t>
            </a:r>
            <a:r>
              <a:rPr lang="zh-CN" altLang="en-US" sz="4000" b="1" dirty="0">
                <a:latin typeface="+mn-ea"/>
              </a:rPr>
              <a:t>倪晨攀</a:t>
            </a:r>
            <a:endParaRPr lang="zh-CN" altLang="en-US" sz="4000"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j-ea"/>
                <a:cs typeface="+mj-cs"/>
              </a:rPr>
              <a:t>7.9 </a:t>
            </a:r>
            <a:r>
              <a:rPr kumimoji="0" lang="zh-CN" altLang="en-US" sz="4400" b="1" i="0" u="none" strike="noStrike" kern="1200" cap="none" spc="0" normalizeH="0" baseline="0" noProof="0" dirty="0">
                <a:ln>
                  <a:noFill/>
                </a:ln>
                <a:solidFill>
                  <a:schemeClr val="tx1"/>
                </a:solidFill>
                <a:effectLst/>
                <a:uLnTx/>
                <a:uFillTx/>
                <a:latin typeface="+mn-ea"/>
                <a:ea typeface="+mj-ea"/>
                <a:cs typeface="+mj-cs"/>
              </a:rPr>
              <a:t>软件可靠性</a:t>
            </a:r>
            <a:endParaRPr kumimoji="0" lang="zh-CN" altLang="en-US" sz="4400" b="1" i="0" u="none" strike="noStrike" kern="1200" cap="none" spc="0" normalizeH="0" baseline="0" noProof="0" dirty="0">
              <a:ln>
                <a:noFill/>
              </a:ln>
              <a:solidFill>
                <a:schemeClr val="tx1"/>
              </a:solidFill>
              <a:effectLst/>
              <a:uLnTx/>
              <a:uFillTx/>
              <a:latin typeface="+mn-ea"/>
              <a:ea typeface="+mn-ea"/>
              <a:cs typeface="+mj-cs"/>
            </a:endParaRPr>
          </a:p>
        </p:txBody>
      </p:sp>
      <p:sp>
        <p:nvSpPr>
          <p:cNvPr id="26629" name="内容占位符 4"/>
          <p:cNvSpPr>
            <a:spLocks noGrp="1"/>
          </p:cNvSpPr>
          <p:nvPr>
            <p:ph idx="1" hasCustomPrompt="1"/>
          </p:nvPr>
        </p:nvSpPr>
        <p:spPr>
          <a:xfrm>
            <a:off x="1970088" y="1052513"/>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7.9.1.</a:t>
            </a:r>
            <a:r>
              <a:rPr kumimoji="0" lang="zh-CN" altLang="en-US" sz="3200" b="1" i="0" u="none" strike="noStrike" kern="1200" cap="none" spc="0" normalizeH="0" baseline="0" noProof="0" dirty="0">
                <a:ln>
                  <a:noFill/>
                </a:ln>
                <a:solidFill>
                  <a:schemeClr val="tx1"/>
                </a:solidFill>
                <a:effectLst/>
                <a:uLnTx/>
                <a:uFillTx/>
                <a:latin typeface="+mn-ea"/>
                <a:ea typeface="+mn-ea"/>
                <a:cs typeface="+mn-cs"/>
              </a:rPr>
              <a:t>基本概念</a:t>
            </a:r>
            <a:endParaRPr kumimoji="0" lang="zh-CN" altLang="en-US" sz="2800" b="1" i="0" u="none" strike="noStrike" kern="1200" cap="none" spc="0" normalizeH="0" baseline="0" noProof="0" dirty="0">
              <a:ln>
                <a:noFill/>
              </a:ln>
              <a:solidFill>
                <a:schemeClr val="tx1"/>
              </a:solidFill>
              <a:effectLst/>
              <a:uLnTx/>
              <a:uFillTx/>
              <a:latin typeface="+mn-ea"/>
              <a:ea typeface="+mn-ea"/>
              <a:cs typeface="+mn-cs"/>
            </a:endParaRPr>
          </a:p>
        </p:txBody>
      </p:sp>
      <p:sp>
        <p:nvSpPr>
          <p:cNvPr id="32775" name="TextBox 7"/>
          <p:cNvSpPr txBox="1">
            <a:spLocks noChangeArrowheads="1"/>
          </p:cNvSpPr>
          <p:nvPr/>
        </p:nvSpPr>
        <p:spPr bwMode="auto">
          <a:xfrm>
            <a:off x="2114550" y="1773238"/>
            <a:ext cx="8158163" cy="4323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ts val="33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    </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软件可靠性</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是程序在给定的时间间隔内，按照规格说明书的规定成功地运行的概率。</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软件</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可靠性随着给定的时间间隔的加大而减少。</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3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一般说来，对于任何其故障是可以修复的系统，都应该同时使用可靠性和可用性衡量它的优劣程度。</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3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    </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软件可用性</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是程序在给定的时间点，按照规格说明书的规定，成功地运行的概率。</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3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可靠性和可用性之间的主要差别</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是，可靠性意味着在</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0</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到</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这段时间间隔内系统没有失效，而可用性只意味着在时刻</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，系统是正常运行的。</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j-ea"/>
                <a:cs typeface="+mj-cs"/>
              </a:rPr>
              <a:t>7.9 </a:t>
            </a:r>
            <a:r>
              <a:rPr kumimoji="0" lang="zh-CN" altLang="en-US" sz="4400" b="1" i="0" u="none" strike="noStrike" kern="1200" cap="none" spc="0" normalizeH="0" baseline="0" noProof="0" dirty="0">
                <a:ln>
                  <a:noFill/>
                </a:ln>
                <a:solidFill>
                  <a:schemeClr val="tx1"/>
                </a:solidFill>
                <a:effectLst/>
                <a:uLnTx/>
                <a:uFillTx/>
                <a:latin typeface="+mn-ea"/>
                <a:ea typeface="+mj-ea"/>
                <a:cs typeface="+mj-cs"/>
              </a:rPr>
              <a:t>软件可靠性</a:t>
            </a:r>
            <a:endParaRPr kumimoji="0" lang="zh-CN" altLang="en-US" sz="4400" b="1" i="0" u="none" strike="noStrike" kern="1200" cap="none" spc="0" normalizeH="0" baseline="0" noProof="0" dirty="0">
              <a:ln>
                <a:noFill/>
              </a:ln>
              <a:solidFill>
                <a:schemeClr val="tx1"/>
              </a:solidFill>
              <a:effectLst/>
              <a:uLnTx/>
              <a:uFillTx/>
              <a:latin typeface="+mn-ea"/>
              <a:ea typeface="+mn-ea"/>
              <a:cs typeface="+mj-cs"/>
            </a:endParaRPr>
          </a:p>
        </p:txBody>
      </p:sp>
      <p:sp>
        <p:nvSpPr>
          <p:cNvPr id="32775" name="TextBox 7"/>
          <p:cNvSpPr txBox="1">
            <a:spLocks noChangeArrowheads="1"/>
          </p:cNvSpPr>
          <p:nvPr/>
        </p:nvSpPr>
        <p:spPr bwMode="auto">
          <a:xfrm>
            <a:off x="2043113" y="1363663"/>
            <a:ext cx="8156575" cy="911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ts val="3200"/>
              </a:lnSpc>
              <a:spcBef>
                <a:spcPct val="0"/>
              </a:spcBef>
              <a:spcAft>
                <a:spcPct val="0"/>
              </a:spcAft>
              <a:buClrTx/>
              <a:buSzTx/>
              <a:buFontTx/>
              <a:buNone/>
              <a:defRPr/>
            </a:pPr>
            <a:r>
              <a:rPr kumimoji="0" lang="en-US" altLang="zh-CN" sz="2200" b="0" i="0" u="none" strike="noStrike" kern="1200" cap="none" spc="0" normalizeH="0" baseline="0" noProof="0" dirty="0">
                <a:ln>
                  <a:noFill/>
                </a:ln>
                <a:solidFill>
                  <a:schemeClr val="tx1"/>
                </a:solidFill>
                <a:effectLst/>
                <a:uLnTx/>
                <a:uFillTx/>
                <a:latin typeface="+mn-ea"/>
                <a:ea typeface="+mn-ea"/>
                <a:cs typeface="+mn-cs"/>
              </a:rPr>
              <a:t>    </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如果在一段时间内，软件系统故障停机时间分别为</a:t>
            </a:r>
            <a:r>
              <a:rPr kumimoji="0" lang="en-US" altLang="zh-CN" sz="22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t</a:t>
            </a:r>
            <a:r>
              <a:rPr kumimoji="0" lang="en-US" altLang="zh-CN" sz="2200" b="0" i="1" u="none" strike="noStrike" kern="1200" cap="none" spc="0" normalizeH="0" baseline="-2500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d1</a:t>
            </a:r>
            <a:r>
              <a:rPr kumimoji="0" lang="zh-CN" altLang="zh-CN" sz="22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en-US" altLang="zh-CN" sz="22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t</a:t>
            </a:r>
            <a:r>
              <a:rPr kumimoji="0" lang="en-US" altLang="zh-CN" sz="2200" b="0" i="1" u="none" strike="noStrike" kern="1200" cap="none" spc="0" normalizeH="0" baseline="-2500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d2</a:t>
            </a:r>
            <a:r>
              <a:rPr kumimoji="0" lang="zh-CN" altLang="zh-CN"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正常运行时间分别为</a:t>
            </a:r>
            <a:r>
              <a:rPr kumimoji="0" lang="en-US" altLang="zh-CN" sz="22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t</a:t>
            </a:r>
            <a:r>
              <a:rPr kumimoji="0" lang="en-US" altLang="zh-CN" sz="2200" b="0" i="1" u="none" strike="noStrike" kern="1200" cap="none" spc="0" normalizeH="0" baseline="-2500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u1</a:t>
            </a:r>
            <a:r>
              <a:rPr kumimoji="0" lang="en-US" altLang="zh-CN" sz="22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,t</a:t>
            </a:r>
            <a:r>
              <a:rPr kumimoji="0" lang="en-US" altLang="zh-CN" sz="2200" b="0" i="1" u="none" strike="noStrike" kern="1200" cap="none" spc="0" normalizeH="0" baseline="-2500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u2</a:t>
            </a:r>
            <a:r>
              <a:rPr kumimoji="0" lang="zh-CN" altLang="zh-CN" sz="22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zh-CN" altLang="zh-CN"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则系统的稳态可用性为：</a:t>
            </a:r>
            <a:endParaRPr kumimoji="0" lang="en-US" altLang="zh-CN" sz="2200" b="0" i="0" u="none" strike="noStrike" kern="1200" cap="none" spc="0" normalizeH="0" baseline="0" noProof="0" dirty="0">
              <a:ln>
                <a:noFill/>
              </a:ln>
              <a:solidFill>
                <a:schemeClr val="tx1"/>
              </a:solidFill>
              <a:effectLst/>
              <a:uLnTx/>
              <a:uFillTx/>
              <a:latin typeface="+mn-ea"/>
              <a:ea typeface="+mn-ea"/>
              <a:cs typeface="+mn-cs"/>
            </a:endParaRPr>
          </a:p>
        </p:txBody>
      </p:sp>
      <p:sp>
        <p:nvSpPr>
          <p:cNvPr id="2" name="文本框 1"/>
          <p:cNvSpPr txBox="1">
            <a:spLocks noRot="1" noChangeAspect="1" noMove="1" noResize="1" noEditPoints="1" noAdjustHandles="1" noChangeArrowheads="1" noChangeShapeType="1" noTextEdit="1"/>
          </p:cNvSpPr>
          <p:nvPr/>
        </p:nvSpPr>
        <p:spPr>
          <a:xfrm>
            <a:off x="4412888" y="2275855"/>
            <a:ext cx="2535055" cy="671146"/>
          </a:xfrm>
          <a:prstGeom prst="rect">
            <a:avLst/>
          </a:prstGeom>
          <a:blipFill rotWithShape="0">
            <a:blip r:embed="rId3"/>
            <a:stretch>
              <a:fillRect b="-9091"/>
            </a:stretch>
          </a:blipFill>
        </p:spPr>
        <p:txBody>
          <a:bodyPr/>
          <a:lstStyle/>
          <a:p>
            <a:pPr marR="0" defTabSz="914400">
              <a:buClrTx/>
              <a:buSzTx/>
              <a:buFontTx/>
              <a:buNone/>
              <a:defRPr/>
            </a:pPr>
            <a:r>
              <a:rPr kumimoji="0" lang="zh-CN" altLang="en-US" kern="1200" cap="none" spc="0" normalizeH="0" baseline="0" noProof="0">
                <a:noFill/>
                <a:latin typeface="Arial" panose="020B0604020202020204" pitchFamily="34" charset="0"/>
                <a:ea typeface="宋体" panose="02010600030101010101" pitchFamily="2" charset="-122"/>
                <a:cs typeface="+mn-cs"/>
              </a:rPr>
              <a:t> </a:t>
            </a:r>
          </a:p>
        </p:txBody>
      </p:sp>
      <p:sp>
        <p:nvSpPr>
          <p:cNvPr id="509957" name="文本框 2"/>
          <p:cNvSpPr txBox="1"/>
          <p:nvPr/>
        </p:nvSpPr>
        <p:spPr>
          <a:xfrm>
            <a:off x="2135188" y="2997200"/>
            <a:ext cx="7993062" cy="1183640"/>
          </a:xfrm>
          <a:prstGeom prst="rect">
            <a:avLst/>
          </a:prstGeom>
          <a:noFill/>
          <a:ln w="9525">
            <a:noFill/>
          </a:ln>
        </p:spPr>
        <p:txBody>
          <a:bodyPr>
            <a:spAutoFit/>
          </a:bodyPr>
          <a:lstStyle/>
          <a:p>
            <a:pPr eaLnBrk="1" hangingPunct="1"/>
            <a:r>
              <a:rPr lang="zh-CN" altLang="zh-CN" sz="2200" dirty="0">
                <a:latin typeface="Arial" panose="020B0604020202020204" pitchFamily="34" charset="0"/>
              </a:rPr>
              <a:t>其中</a:t>
            </a:r>
            <a:r>
              <a:rPr lang="zh-CN" altLang="en-US" sz="2200" dirty="0">
                <a:latin typeface="Arial" panose="020B0604020202020204" pitchFamily="34" charset="0"/>
              </a:rPr>
              <a:t>，</a:t>
            </a:r>
            <a:r>
              <a:rPr lang="en-US" altLang="zh-CN" sz="2200" i="1" dirty="0">
                <a:latin typeface="Times New Roman" panose="02020603050405020304" pitchFamily="18" charset="0"/>
                <a:cs typeface="Times New Roman" panose="02020603050405020304" pitchFamily="18" charset="0"/>
              </a:rPr>
              <a:t>T</a:t>
            </a:r>
            <a:r>
              <a:rPr lang="en-US" altLang="zh-CN" sz="2200" i="1" baseline="-25000" dirty="0">
                <a:latin typeface="Times New Roman" panose="02020603050405020304" pitchFamily="18" charset="0"/>
                <a:cs typeface="Times New Roman" panose="02020603050405020304" pitchFamily="18" charset="0"/>
              </a:rPr>
              <a:t>up</a:t>
            </a:r>
            <a:r>
              <a:rPr lang="en-US" altLang="zh-CN" sz="2200" i="1" dirty="0">
                <a:latin typeface="Times New Roman" panose="02020603050405020304" pitchFamily="18" charset="0"/>
                <a:cs typeface="Times New Roman" panose="02020603050405020304" pitchFamily="18" charset="0"/>
              </a:rPr>
              <a:t>=</a:t>
            </a:r>
            <a:r>
              <a:rPr lang="zh-CN" altLang="zh-CN" sz="2200" i="1" dirty="0">
                <a:latin typeface="Times New Roman" panose="02020603050405020304" pitchFamily="18" charset="0"/>
                <a:cs typeface="Times New Roman" panose="02020603050405020304" pitchFamily="18" charset="0"/>
              </a:rPr>
              <a:t>∑</a:t>
            </a:r>
            <a:r>
              <a:rPr lang="en-US" altLang="zh-CN" sz="2200" i="1" dirty="0">
                <a:latin typeface="Times New Roman" panose="02020603050405020304" pitchFamily="18" charset="0"/>
                <a:cs typeface="Times New Roman" panose="02020603050405020304" pitchFamily="18" charset="0"/>
              </a:rPr>
              <a:t>t</a:t>
            </a:r>
            <a:r>
              <a:rPr lang="en-US" altLang="zh-CN" sz="2200" i="1" baseline="-25000" dirty="0">
                <a:latin typeface="Times New Roman" panose="02020603050405020304" pitchFamily="18" charset="0"/>
                <a:cs typeface="Times New Roman" panose="02020603050405020304" pitchFamily="18" charset="0"/>
              </a:rPr>
              <a:t>ui</a:t>
            </a:r>
            <a:r>
              <a:rPr lang="zh-CN" altLang="en-US" sz="2200" i="1" dirty="0">
                <a:latin typeface="Times New Roman" panose="02020603050405020304" pitchFamily="18" charset="0"/>
                <a:cs typeface="Times New Roman" panose="02020603050405020304" pitchFamily="18" charset="0"/>
              </a:rPr>
              <a:t>，</a:t>
            </a:r>
            <a:r>
              <a:rPr lang="en-US" altLang="zh-CN" sz="2200" i="1" dirty="0">
                <a:latin typeface="Times New Roman" panose="02020603050405020304" pitchFamily="18" charset="0"/>
                <a:cs typeface="Times New Roman" panose="02020603050405020304" pitchFamily="18" charset="0"/>
              </a:rPr>
              <a:t>T</a:t>
            </a:r>
            <a:r>
              <a:rPr lang="en-US" altLang="zh-CN" sz="2200" i="1" baseline="-25000" dirty="0">
                <a:latin typeface="Times New Roman" panose="02020603050405020304" pitchFamily="18" charset="0"/>
                <a:cs typeface="Times New Roman" panose="02020603050405020304" pitchFamily="18" charset="0"/>
              </a:rPr>
              <a:t>down</a:t>
            </a:r>
            <a:r>
              <a:rPr lang="en-US" altLang="zh-CN" sz="2200" i="1" dirty="0">
                <a:latin typeface="Times New Roman" panose="02020603050405020304" pitchFamily="18" charset="0"/>
                <a:cs typeface="Times New Roman" panose="02020603050405020304" pitchFamily="18" charset="0"/>
              </a:rPr>
              <a:t>=</a:t>
            </a:r>
            <a:r>
              <a:rPr lang="zh-CN" altLang="zh-CN" sz="2200" i="1" dirty="0">
                <a:latin typeface="Times New Roman" panose="02020603050405020304" pitchFamily="18" charset="0"/>
                <a:cs typeface="Times New Roman" panose="02020603050405020304" pitchFamily="18" charset="0"/>
              </a:rPr>
              <a:t>∑</a:t>
            </a:r>
            <a:r>
              <a:rPr lang="en-US" altLang="zh-CN" sz="2200" i="1" dirty="0">
                <a:latin typeface="Times New Roman" panose="02020603050405020304" pitchFamily="18" charset="0"/>
                <a:cs typeface="Times New Roman" panose="02020603050405020304" pitchFamily="18" charset="0"/>
              </a:rPr>
              <a:t>t</a:t>
            </a:r>
            <a:r>
              <a:rPr lang="en-US" altLang="zh-CN" sz="2200" i="1" baseline="-25000" dirty="0">
                <a:latin typeface="Times New Roman" panose="02020603050405020304" pitchFamily="18" charset="0"/>
                <a:cs typeface="Times New Roman" panose="02020603050405020304" pitchFamily="18" charset="0"/>
              </a:rPr>
              <a:t>di</a:t>
            </a:r>
          </a:p>
          <a:p>
            <a:pPr eaLnBrk="1" hangingPunct="1">
              <a:spcBef>
                <a:spcPts val="600"/>
              </a:spcBef>
            </a:pPr>
            <a:r>
              <a:rPr lang="en-US" altLang="zh-CN" sz="2200" dirty="0">
                <a:latin typeface="Arial" panose="020B0604020202020204" pitchFamily="34" charset="0"/>
              </a:rPr>
              <a:t>       </a:t>
            </a:r>
            <a:r>
              <a:rPr lang="zh-CN" altLang="zh-CN" sz="2200" dirty="0">
                <a:latin typeface="Arial" panose="020B0604020202020204" pitchFamily="34" charset="0"/>
              </a:rPr>
              <a:t>如果引入系统平均无故障时间</a:t>
            </a:r>
            <a:r>
              <a:rPr lang="en-US" altLang="zh-CN" sz="2200" dirty="0">
                <a:latin typeface="Times New Roman" panose="02020603050405020304" pitchFamily="18" charset="0"/>
                <a:cs typeface="Times New Roman" panose="02020603050405020304" pitchFamily="18" charset="0"/>
              </a:rPr>
              <a:t>MTTF</a:t>
            </a:r>
            <a:r>
              <a:rPr lang="zh-CN" altLang="zh-CN" sz="2200" dirty="0">
                <a:latin typeface="Arial" panose="020B0604020202020204" pitchFamily="34" charset="0"/>
              </a:rPr>
              <a:t>和平均维修时间</a:t>
            </a:r>
            <a:r>
              <a:rPr lang="en-US" altLang="zh-CN" sz="2200" dirty="0">
                <a:latin typeface="Times New Roman" panose="02020603050405020304" pitchFamily="18" charset="0"/>
                <a:cs typeface="Times New Roman" panose="02020603050405020304" pitchFamily="18" charset="0"/>
              </a:rPr>
              <a:t>MTTR</a:t>
            </a:r>
            <a:r>
              <a:rPr lang="zh-CN" altLang="zh-CN" sz="2200" dirty="0">
                <a:latin typeface="Arial" panose="020B0604020202020204" pitchFamily="34" charset="0"/>
              </a:rPr>
              <a:t>的概念，则</a:t>
            </a:r>
            <a:r>
              <a:rPr lang="zh-CN" altLang="en-US" sz="2200" dirty="0">
                <a:latin typeface="Arial" panose="020B0604020202020204" pitchFamily="34" charset="0"/>
              </a:rPr>
              <a:t>上式变为：</a:t>
            </a:r>
            <a:endParaRPr lang="zh-CN" altLang="en-US" sz="2200" i="1" dirty="0">
              <a:latin typeface="Times New Roman" panose="02020603050405020304" pitchFamily="18" charset="0"/>
              <a:ea typeface="Times New Roman" panose="02020603050405020304" pitchFamily="18" charset="0"/>
            </a:endParaRPr>
          </a:p>
        </p:txBody>
      </p:sp>
      <p:sp>
        <p:nvSpPr>
          <p:cNvPr id="9" name="文本框 8"/>
          <p:cNvSpPr txBox="1">
            <a:spLocks noRot="1" noChangeAspect="1" noMove="1" noResize="1" noEditPoints="1" noAdjustHandles="1" noChangeArrowheads="1" noChangeShapeType="1" noTextEdit="1"/>
          </p:cNvSpPr>
          <p:nvPr/>
        </p:nvSpPr>
        <p:spPr>
          <a:xfrm>
            <a:off x="4890136" y="4005063"/>
            <a:ext cx="2934055" cy="639534"/>
          </a:xfrm>
          <a:prstGeom prst="rect">
            <a:avLst/>
          </a:prstGeom>
          <a:blipFill rotWithShape="0">
            <a:blip r:embed="rId4"/>
            <a:stretch>
              <a:fillRect/>
            </a:stretch>
          </a:blipFill>
        </p:spPr>
        <p:txBody>
          <a:bodyPr/>
          <a:lstStyle/>
          <a:p>
            <a:pPr marR="0" defTabSz="914400">
              <a:buClrTx/>
              <a:buSzTx/>
              <a:buFontTx/>
              <a:buNone/>
              <a:defRPr/>
            </a:pPr>
            <a:r>
              <a:rPr kumimoji="0" lang="zh-CN" altLang="en-US" kern="1200" cap="none" spc="0" normalizeH="0" baseline="0" noProof="0">
                <a:noFill/>
                <a:latin typeface="Arial" panose="020B0604020202020204" pitchFamily="34" charset="0"/>
                <a:ea typeface="宋体" panose="02010600030101010101" pitchFamily="2" charset="-122"/>
                <a:cs typeface="+mn-cs"/>
              </a:rPr>
              <a:t> </a:t>
            </a:r>
          </a:p>
        </p:txBody>
      </p:sp>
      <p:sp>
        <p:nvSpPr>
          <p:cNvPr id="509959" name="文本框 3"/>
          <p:cNvSpPr txBox="1"/>
          <p:nvPr/>
        </p:nvSpPr>
        <p:spPr>
          <a:xfrm>
            <a:off x="2135188" y="4652963"/>
            <a:ext cx="8208962" cy="1445260"/>
          </a:xfrm>
          <a:prstGeom prst="rect">
            <a:avLst/>
          </a:prstGeom>
          <a:noFill/>
          <a:ln w="9525">
            <a:noFill/>
          </a:ln>
        </p:spPr>
        <p:txBody>
          <a:bodyPr>
            <a:spAutoFit/>
          </a:bodyPr>
          <a:lstStyle/>
          <a:p>
            <a:pPr eaLnBrk="1" hangingPunct="1"/>
            <a:r>
              <a:rPr lang="en-US" altLang="zh-CN" sz="2200" dirty="0">
                <a:latin typeface="Arial" panose="020B0604020202020204" pitchFamily="34" charset="0"/>
              </a:rPr>
              <a:t>       </a:t>
            </a:r>
            <a:r>
              <a:rPr lang="zh-CN" altLang="zh-CN" sz="2200" dirty="0">
                <a:latin typeface="Arial" panose="020B0604020202020204" pitchFamily="34" charset="0"/>
              </a:rPr>
              <a:t>平均维修时间</a:t>
            </a:r>
            <a:r>
              <a:rPr lang="en-US" altLang="zh-CN" sz="2200" dirty="0">
                <a:latin typeface="Times New Roman" panose="02020603050405020304" pitchFamily="18" charset="0"/>
                <a:cs typeface="Times New Roman" panose="02020603050405020304" pitchFamily="18" charset="0"/>
              </a:rPr>
              <a:t>MTTR</a:t>
            </a:r>
            <a:r>
              <a:rPr lang="zh-CN" altLang="zh-CN" sz="2200" dirty="0">
                <a:latin typeface="Arial" panose="020B0604020202020204" pitchFamily="34" charset="0"/>
              </a:rPr>
              <a:t>是修复一个故障平均需要的时间，它取决于维护人员的技术水平和对系统的熟悉程度，也和系统的可维护性有重要关系。平均无故障时间</a:t>
            </a:r>
            <a:r>
              <a:rPr lang="en-US" altLang="zh-CN" sz="2200" dirty="0">
                <a:latin typeface="Times New Roman" panose="02020603050405020304" pitchFamily="18" charset="0"/>
                <a:cs typeface="Times New Roman" panose="02020603050405020304" pitchFamily="18" charset="0"/>
              </a:rPr>
              <a:t>MTTF</a:t>
            </a:r>
            <a:r>
              <a:rPr lang="zh-CN" altLang="zh-CN" sz="2200" dirty="0">
                <a:latin typeface="Arial" panose="020B0604020202020204" pitchFamily="34" charset="0"/>
              </a:rPr>
              <a:t>是系统按规格说明书规定成功地运行的平均时间，它主要取决于系统中潜伏的错误的数目</a:t>
            </a:r>
            <a:r>
              <a:rPr lang="zh-CN" altLang="en-US" sz="2200" dirty="0">
                <a:latin typeface="Arial" panose="020B0604020202020204" pitchFamily="34" charset="0"/>
              </a:rPr>
              <a:t>。</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j-ea"/>
                <a:cs typeface="+mj-cs"/>
              </a:rPr>
              <a:t>7.9 </a:t>
            </a:r>
            <a:r>
              <a:rPr kumimoji="0" lang="zh-CN" altLang="en-US" sz="4400" b="1" i="0" u="none" strike="noStrike" kern="1200" cap="none" spc="0" normalizeH="0" baseline="0" noProof="0" dirty="0">
                <a:ln>
                  <a:noFill/>
                </a:ln>
                <a:solidFill>
                  <a:schemeClr val="tx1"/>
                </a:solidFill>
                <a:effectLst/>
                <a:uLnTx/>
                <a:uFillTx/>
                <a:latin typeface="+mn-ea"/>
                <a:ea typeface="+mj-ea"/>
                <a:cs typeface="+mj-cs"/>
              </a:rPr>
              <a:t>软件可靠性</a:t>
            </a:r>
            <a:endParaRPr kumimoji="0" lang="zh-CN" altLang="en-US" sz="4400" b="1" i="0" u="none" strike="noStrike" kern="1200" cap="none" spc="0" normalizeH="0" baseline="0" noProof="0" dirty="0">
              <a:ln>
                <a:noFill/>
              </a:ln>
              <a:solidFill>
                <a:schemeClr val="tx1"/>
              </a:solidFill>
              <a:effectLst/>
              <a:uLnTx/>
              <a:uFillTx/>
              <a:latin typeface="+mn-ea"/>
              <a:ea typeface="+mn-ea"/>
              <a:cs typeface="+mj-cs"/>
            </a:endParaRPr>
          </a:p>
        </p:txBody>
      </p:sp>
      <p:sp>
        <p:nvSpPr>
          <p:cNvPr id="26629" name="内容占位符 4"/>
          <p:cNvSpPr>
            <a:spLocks noGrp="1"/>
          </p:cNvSpPr>
          <p:nvPr>
            <p:ph idx="1" hasCustomPrompt="1"/>
          </p:nvPr>
        </p:nvSpPr>
        <p:spPr>
          <a:xfrm>
            <a:off x="1970088" y="1052513"/>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7.9.2.</a:t>
            </a:r>
            <a:r>
              <a:rPr kumimoji="0" lang="zh-CN" altLang="en-US" sz="3200" b="1" i="0" u="none" strike="noStrike" kern="1200" cap="none" spc="0" normalizeH="0" baseline="0" noProof="0" dirty="0">
                <a:ln>
                  <a:noFill/>
                </a:ln>
                <a:solidFill>
                  <a:schemeClr val="tx1"/>
                </a:solidFill>
                <a:effectLst/>
                <a:uLnTx/>
                <a:uFillTx/>
                <a:latin typeface="+mn-ea"/>
                <a:ea typeface="+mn-ea"/>
                <a:cs typeface="+mn-cs"/>
              </a:rPr>
              <a:t>估算平均无故障时间的方法</a:t>
            </a:r>
            <a:endParaRPr kumimoji="0" lang="zh-CN" altLang="en-US" sz="2800" b="1" i="0" u="none" strike="noStrike" kern="1200" cap="none" spc="0" normalizeH="0" baseline="0" noProof="0" dirty="0">
              <a:ln>
                <a:noFill/>
              </a:ln>
              <a:solidFill>
                <a:schemeClr val="tx1"/>
              </a:solidFill>
              <a:effectLst/>
              <a:uLnTx/>
              <a:uFillTx/>
              <a:latin typeface="+mn-ea"/>
              <a:ea typeface="+mn-ea"/>
              <a:cs typeface="+mn-cs"/>
            </a:endParaRPr>
          </a:p>
        </p:txBody>
      </p:sp>
      <p:sp>
        <p:nvSpPr>
          <p:cNvPr id="32775" name="TextBox 7"/>
          <p:cNvSpPr txBox="1">
            <a:spLocks noChangeArrowheads="1"/>
          </p:cNvSpPr>
          <p:nvPr/>
        </p:nvSpPr>
        <p:spPr bwMode="auto">
          <a:xfrm>
            <a:off x="2043113" y="1671638"/>
            <a:ext cx="8516938" cy="4349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ts val="32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1.</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符号</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742950" marR="0" lvl="1" indent="-28575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在估算</a:t>
            </a: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MTTF</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的过程中使用下述符号表示有关的数量。</a:t>
            </a:r>
          </a:p>
          <a:p>
            <a:pPr marL="742950" marR="0" lvl="1" indent="-285750" algn="l" defTabSz="914400" rtl="0" eaLnBrk="0" fontAlgn="base" latinLnBrk="0" hangingPunct="0">
              <a:lnSpc>
                <a:spcPct val="100000"/>
              </a:lnSpc>
              <a:spcBef>
                <a:spcPct val="0"/>
              </a:spcBef>
              <a:spcAft>
                <a:spcPct val="0"/>
              </a:spcAft>
              <a:buClrTx/>
              <a:buSzTx/>
              <a:buFontTx/>
              <a:buNone/>
              <a:defRPr/>
            </a:pPr>
            <a:r>
              <a:rPr kumimoji="0" lang="en-US" altLang="zh-CN" sz="24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400" b="0" i="1" u="none" strike="noStrike" kern="1200" cap="none" spc="0" normalizeH="0" baseline="-2500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——测试之前程序中错误总数；</a:t>
            </a:r>
          </a:p>
          <a:p>
            <a:pPr marL="742950" marR="0" lvl="1" indent="-285750" algn="l" defTabSz="914400" rtl="0" eaLnBrk="0" fontAlgn="base" latinLnBrk="0" hangingPunct="0">
              <a:lnSpc>
                <a:spcPct val="100000"/>
              </a:lnSpc>
              <a:spcBef>
                <a:spcPct val="0"/>
              </a:spcBef>
              <a:spcAft>
                <a:spcPct val="0"/>
              </a:spcAft>
              <a:buClrTx/>
              <a:buSzTx/>
              <a:buFontTx/>
              <a:buNone/>
              <a:defRPr/>
            </a:pPr>
            <a:r>
              <a:rPr kumimoji="0" lang="en-US" altLang="zh-CN" sz="24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2400" b="0" i="1" u="none" strike="noStrike" kern="1200" cap="none" spc="0" normalizeH="0" baseline="-2500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——程序长度</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机器指令总数</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p>
          <a:p>
            <a:pPr marL="742950" marR="0" lvl="1" indent="-285750" algn="l" defTabSz="914400" rtl="0" eaLnBrk="0" fontAlgn="base" latinLnBrk="0" hangingPunct="0">
              <a:lnSpc>
                <a:spcPct val="100000"/>
              </a:lnSpc>
              <a:spcBef>
                <a:spcPct val="0"/>
              </a:spcBef>
              <a:spcAft>
                <a:spcPct val="0"/>
              </a:spcAft>
              <a:buClrTx/>
              <a:buSzTx/>
              <a:buFontTx/>
              <a:buNone/>
              <a:defRPr/>
            </a:pPr>
            <a:r>
              <a:rPr kumimoji="0" lang="en-US" altLang="zh-CN" sz="24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τ</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——测试</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包括调试</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时间；</a:t>
            </a:r>
          </a:p>
          <a:p>
            <a:pPr marL="742950" marR="0" lvl="1" indent="-285750" algn="l" defTabSz="914400" rtl="0" eaLnBrk="0" fontAlgn="base" latinLnBrk="0" hangingPunct="0">
              <a:lnSpc>
                <a:spcPct val="100000"/>
              </a:lnSpc>
              <a:spcBef>
                <a:spcPct val="0"/>
              </a:spcBef>
              <a:spcAft>
                <a:spcPct val="0"/>
              </a:spcAft>
              <a:buClrTx/>
              <a:buSzTx/>
              <a:buFontTx/>
              <a:buNone/>
              <a:defRPr/>
            </a:pPr>
            <a:r>
              <a:rPr kumimoji="0" lang="en-US" altLang="zh-CN" sz="24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400" b="0" i="1" u="none" strike="noStrike" kern="1200" cap="none" spc="0" normalizeH="0" baseline="-2500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0" lang="en-US" altLang="zh-CN" sz="24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(τ)</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——在</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0</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至</a:t>
            </a:r>
            <a:r>
              <a:rPr kumimoji="0" lang="zh-CN" altLang="zh-CN" sz="24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τ</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期间发现的错误数；</a:t>
            </a:r>
          </a:p>
          <a:p>
            <a:pPr marL="742950" marR="0" lvl="1" indent="-285750" algn="l" defTabSz="914400" rtl="0" eaLnBrk="0" fontAlgn="base" latinLnBrk="0" hangingPunct="0">
              <a:lnSpc>
                <a:spcPct val="100000"/>
              </a:lnSpc>
              <a:spcBef>
                <a:spcPct val="0"/>
              </a:spcBef>
              <a:spcAft>
                <a:spcPct val="0"/>
              </a:spcAft>
              <a:buClrTx/>
              <a:buSzTx/>
              <a:buFontTx/>
              <a:buNone/>
              <a:defRPr/>
            </a:pPr>
            <a:r>
              <a:rPr kumimoji="0" lang="en-US" altLang="zh-CN" sz="2400" b="0" i="1"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400" b="0" i="1" u="none" strike="noStrike" kern="1200" cap="none" spc="0" normalizeH="0" baseline="-2500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4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(τ)</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——在</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0</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至</a:t>
            </a:r>
            <a:r>
              <a:rPr kumimoji="0" lang="zh-CN" altLang="zh-CN" sz="24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τ</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期间改正的错误数。</a:t>
            </a:r>
            <a:endPar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0" fontAlgn="base" latinLnBrk="0" hangingPunct="0">
              <a:lnSpc>
                <a:spcPct val="100000"/>
              </a:lnSpc>
              <a:spcBef>
                <a:spcPts val="12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2.</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基本假定</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400050" marR="0" lvl="1"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(1) </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在类似的程序中，单位长度里的错误数</a:t>
            </a: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ET/IT</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近似为常数。美国的一些统计数字表明，通常</a:t>
            </a:r>
            <a:endPar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00050" marR="0" lvl="1"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0.5</a:t>
            </a:r>
            <a:r>
              <a:rPr kumimoji="0" lang="zh-CN"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10-2</a:t>
            </a:r>
            <a:r>
              <a:rPr kumimoji="0" lang="zh-CN"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ET/IT</a:t>
            </a:r>
            <a:r>
              <a:rPr kumimoji="0" lang="zh-CN"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0" lang="zh-CN"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10-2</a:t>
            </a: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j-ea"/>
                <a:cs typeface="+mj-cs"/>
              </a:rPr>
              <a:t>7.9 </a:t>
            </a:r>
            <a:r>
              <a:rPr kumimoji="0" lang="zh-CN" altLang="en-US" sz="4400" b="1" i="0" u="none" strike="noStrike" kern="1200" cap="none" spc="0" normalizeH="0" baseline="0" noProof="0" dirty="0">
                <a:ln>
                  <a:noFill/>
                </a:ln>
                <a:solidFill>
                  <a:schemeClr val="tx1"/>
                </a:solidFill>
                <a:effectLst/>
                <a:uLnTx/>
                <a:uFillTx/>
                <a:latin typeface="+mn-ea"/>
                <a:ea typeface="+mj-ea"/>
                <a:cs typeface="+mj-cs"/>
              </a:rPr>
              <a:t>软件可靠性</a:t>
            </a:r>
            <a:endParaRPr kumimoji="0" lang="zh-CN" altLang="en-US" sz="4400" b="1" i="0" u="none" strike="noStrike" kern="1200" cap="none" spc="0" normalizeH="0" baseline="0" noProof="0" dirty="0">
              <a:ln>
                <a:noFill/>
              </a:ln>
              <a:solidFill>
                <a:schemeClr val="tx1"/>
              </a:solidFill>
              <a:effectLst/>
              <a:uLnTx/>
              <a:uFillTx/>
              <a:latin typeface="+mn-ea"/>
              <a:ea typeface="+mn-ea"/>
              <a:cs typeface="+mj-cs"/>
            </a:endParaRPr>
          </a:p>
        </p:txBody>
      </p:sp>
      <p:sp>
        <p:nvSpPr>
          <p:cNvPr id="32775" name="TextBox 7"/>
          <p:cNvSpPr txBox="1">
            <a:spLocks noChangeArrowheads="1"/>
          </p:cNvSpPr>
          <p:nvPr/>
        </p:nvSpPr>
        <p:spPr bwMode="auto">
          <a:xfrm>
            <a:off x="1898650" y="1196975"/>
            <a:ext cx="8518525" cy="4823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00050" marR="0" lvl="1" indent="0" algn="l" defTabSz="914400" rtl="0" eaLnBrk="0" fontAlgn="base" latinLnBrk="0" hangingPunct="0">
              <a:lnSpc>
                <a:spcPts val="2900"/>
              </a:lnSpc>
              <a:spcBef>
                <a:spcPct val="0"/>
              </a:spcBef>
              <a:spcAft>
                <a:spcPct val="0"/>
              </a:spcAft>
              <a:buClrTx/>
              <a:buSzTx/>
              <a:buFontTx/>
              <a:buNone/>
              <a:defRPr/>
            </a:pPr>
            <a:r>
              <a:rPr kumimoji="0" lang="en-US" altLang="zh-CN"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(2) </a:t>
            </a:r>
            <a:r>
              <a:rPr kumimoji="0" lang="zh-CN" altLang="zh-CN" sz="2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失效率正比于软件中剩余的</a:t>
            </a:r>
            <a:r>
              <a:rPr kumimoji="0" lang="en-US" altLang="zh-CN" sz="2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2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潜藏的</a:t>
            </a:r>
            <a:r>
              <a:rPr kumimoji="0" lang="en-US" altLang="zh-CN" sz="2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2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错误数，而平均无故障时间</a:t>
            </a:r>
            <a:r>
              <a:rPr kumimoji="0" lang="en-US" altLang="zh-CN" sz="2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MTTF</a:t>
            </a:r>
            <a:r>
              <a:rPr kumimoji="0" lang="zh-CN" altLang="zh-CN" sz="2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与剩余的错误数成反比。</a:t>
            </a:r>
            <a:endParaRPr kumimoji="0" lang="en-US" altLang="zh-CN" sz="2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00050" marR="0" lvl="1" indent="0" algn="l" defTabSz="914400" rtl="0" eaLnBrk="0" fontAlgn="base" latinLnBrk="0" hangingPunct="0">
              <a:lnSpc>
                <a:spcPts val="2900"/>
              </a:lnSpc>
              <a:spcBef>
                <a:spcPts val="1200"/>
              </a:spcBef>
              <a:spcAft>
                <a:spcPct val="0"/>
              </a:spcAft>
              <a:buClrTx/>
              <a:buSzTx/>
              <a:buFontTx/>
              <a:buNone/>
              <a:defRPr/>
            </a:pPr>
            <a:r>
              <a:rPr kumimoji="0" lang="en-US" altLang="zh-CN" sz="2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(3) </a:t>
            </a:r>
            <a:r>
              <a:rPr kumimoji="0" lang="zh-CN" altLang="zh-CN" sz="2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假设发现的每一个错误都立即正确地改正了</a:t>
            </a:r>
            <a:r>
              <a:rPr kumimoji="0" lang="en-US" altLang="zh-CN" sz="2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2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即调试过程没有引入新的错误</a:t>
            </a:r>
            <a:r>
              <a:rPr kumimoji="0" lang="en-US" altLang="zh-CN" sz="2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2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。因此</a:t>
            </a:r>
            <a:r>
              <a:rPr kumimoji="0" lang="zh-CN" altLang="en-US" sz="2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200" b="0" i="1"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200" b="0" i="1" u="none" strike="noStrike" kern="1200" cap="none" spc="0" normalizeH="0" baseline="-2500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2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22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τ</a:t>
            </a:r>
            <a:r>
              <a:rPr kumimoji="0" lang="en-US" altLang="zh-CN" sz="22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200" b="0" i="1" u="none" strike="noStrike" kern="1200" cap="none" spc="0" normalizeH="0" baseline="-2500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0" lang="en-US" altLang="zh-CN" sz="22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22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τ</a:t>
            </a:r>
            <a:r>
              <a:rPr kumimoji="0" lang="en-US" altLang="zh-CN" sz="22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2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剩余的错误数为</a:t>
            </a:r>
            <a:r>
              <a:rPr kumimoji="0" lang="en-US" altLang="zh-CN" sz="2200" b="0" i="1"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200" b="0" i="1" u="none" strike="noStrike" kern="1200" cap="none" spc="0" normalizeH="0" baseline="-2500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2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22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τ</a:t>
            </a:r>
            <a:r>
              <a:rPr kumimoji="0" lang="en-US" altLang="zh-CN" sz="22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200" b="0" i="1" u="none" strike="noStrike" kern="1200" cap="none" spc="0" normalizeH="0" baseline="-2500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T  </a:t>
            </a:r>
            <a:r>
              <a:rPr kumimoji="0" lang="en-US" altLang="zh-CN" sz="22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200" b="0" i="1"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200" b="0" i="1" u="none" strike="noStrike" kern="1200" cap="none" spc="0" normalizeH="0" baseline="-2500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2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22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τ</a:t>
            </a:r>
            <a:r>
              <a:rPr kumimoji="0" lang="en-US" altLang="zh-CN" sz="22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2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单位长度程序中剩余的错误数为</a:t>
            </a:r>
            <a:r>
              <a:rPr kumimoji="0" lang="zh-CN" altLang="zh-CN" sz="22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ε</a:t>
            </a:r>
            <a:r>
              <a:rPr kumimoji="0" lang="en-US" altLang="zh-CN" sz="2200" b="0" i="1" u="none" strike="noStrike" kern="1200" cap="none" spc="0" normalizeH="0" baseline="-2500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2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22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τ</a:t>
            </a:r>
            <a:r>
              <a:rPr kumimoji="0" lang="en-US" altLang="zh-CN" sz="22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200" b="0" i="1" u="none" strike="noStrike" kern="1200" cap="none" spc="0" normalizeH="0" baseline="-2500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22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2200" b="0" i="1" u="none" strike="noStrike" kern="1200" cap="none" spc="0" normalizeH="0" baseline="-2500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T  </a:t>
            </a:r>
            <a:r>
              <a:rPr kumimoji="0" lang="en-US" altLang="zh-CN" sz="22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200" b="0" i="1"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200" b="0" i="1" u="none" strike="noStrike" kern="1200" cap="none" spc="0" normalizeH="0" baseline="-2500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2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22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τ</a:t>
            </a:r>
            <a:r>
              <a:rPr kumimoji="0" lang="en-US" altLang="zh-CN" sz="22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2200" b="0" i="1" u="none" strike="noStrike" kern="1200" cap="none" spc="0" normalizeH="0" baseline="-2500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T</a:t>
            </a:r>
            <a:r>
              <a:rPr kumimoji="0" lang="zh-CN" altLang="en-US" sz="2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ts val="3200"/>
              </a:lnSpc>
              <a:spcBef>
                <a:spcPts val="12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3.</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估算平均无故障时间</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ts val="2800"/>
              </a:lnSpc>
              <a:spcBef>
                <a:spcPts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zh-CN" sz="2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经验表明，平均无故障时间与单位长度程序中剩余的错误数成反比，即</a:t>
            </a:r>
            <a:r>
              <a:rPr kumimoji="0" lang="zh-CN" altLang="en-US" sz="2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ts val="2800"/>
              </a:lnSpc>
              <a:spcBef>
                <a:spcPts val="0"/>
              </a:spcBef>
              <a:spcAft>
                <a:spcPct val="0"/>
              </a:spcAft>
              <a:buClrTx/>
              <a:buSzTx/>
              <a:buFontTx/>
              <a:buNone/>
              <a:defRPr/>
            </a:pPr>
            <a:r>
              <a:rPr kumimoji="0" lang="en-US" altLang="zh-CN" sz="2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p>
          <a:p>
            <a:pPr marL="0" marR="0" lvl="0" indent="0" algn="l" defTabSz="914400" rtl="0" eaLnBrk="0" fontAlgn="base" latinLnBrk="0" hangingPunct="0">
              <a:lnSpc>
                <a:spcPts val="2800"/>
              </a:lnSpc>
              <a:spcBef>
                <a:spcPts val="0"/>
              </a:spcBef>
              <a:spcAft>
                <a:spcPct val="0"/>
              </a:spcAft>
              <a:buClrTx/>
              <a:buSzTx/>
              <a:buFontTx/>
              <a:buNone/>
              <a:defRPr/>
            </a:pPr>
            <a:r>
              <a:rPr kumimoji="0" lang="en-US" altLang="zh-CN" sz="2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p>
          <a:p>
            <a:pPr marL="0" marR="0" lvl="0" indent="0" algn="l" defTabSz="914400" rtl="0" eaLnBrk="0" fontAlgn="base" latinLnBrk="0" hangingPunct="0">
              <a:lnSpc>
                <a:spcPts val="2800"/>
              </a:lnSpc>
              <a:spcBef>
                <a:spcPts val="0"/>
              </a:spcBef>
              <a:spcAft>
                <a:spcPct val="0"/>
              </a:spcAft>
              <a:buClrTx/>
              <a:buSzTx/>
              <a:buFontTx/>
              <a:buNone/>
              <a:defRPr/>
            </a:pPr>
            <a:r>
              <a:rPr kumimoji="0" lang="en-US" altLang="zh-CN" sz="2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zh-CN" sz="2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其中</a:t>
            </a:r>
            <a:r>
              <a:rPr kumimoji="0" lang="zh-CN" altLang="en-US" sz="2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K</a:t>
            </a:r>
            <a:r>
              <a:rPr kumimoji="0" lang="zh-CN" altLang="zh-CN" sz="2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为常数，它的值应该根据经验选取。美国的一些统计数字表明，</a:t>
            </a:r>
            <a:r>
              <a:rPr kumimoji="0" lang="en-US" altLang="zh-CN" sz="2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K</a:t>
            </a:r>
            <a:r>
              <a:rPr kumimoji="0" lang="zh-CN" altLang="zh-CN" sz="2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的典型值是</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200</a:t>
            </a:r>
            <a:r>
              <a:rPr kumimoji="0" lang="zh-CN" altLang="zh-CN" sz="2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2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0" name="文本框 9"/>
          <p:cNvSpPr txBox="1">
            <a:spLocks noRot="1" noChangeAspect="1" noMove="1" noResize="1" noEditPoints="1" noAdjustHandles="1" noChangeArrowheads="1" noChangeShapeType="1" noTextEdit="1"/>
          </p:cNvSpPr>
          <p:nvPr/>
        </p:nvSpPr>
        <p:spPr>
          <a:xfrm>
            <a:off x="3840163" y="4581128"/>
            <a:ext cx="4560093" cy="696153"/>
          </a:xfrm>
          <a:prstGeom prst="rect">
            <a:avLst/>
          </a:prstGeom>
          <a:blipFill rotWithShape="0">
            <a:blip r:embed="rId3"/>
            <a:stretch>
              <a:fillRect/>
            </a:stretch>
          </a:blipFill>
        </p:spPr>
        <p:txBody>
          <a:bodyPr/>
          <a:lstStyle/>
          <a:p>
            <a:pPr marR="0" defTabSz="914400">
              <a:buClrTx/>
              <a:buSzTx/>
              <a:buFontTx/>
              <a:buNone/>
              <a:defRPr/>
            </a:pPr>
            <a:r>
              <a:rPr kumimoji="0" lang="zh-CN" altLang="en-US" kern="1200" cap="none" spc="0" normalizeH="0" baseline="0" noProof="0">
                <a:noFill/>
                <a:latin typeface="Arial" panose="020B0604020202020204" pitchFamily="34" charset="0"/>
                <a:ea typeface="宋体" panose="02010600030101010101" pitchFamily="2" charset="-122"/>
                <a:cs typeface="+mn-cs"/>
              </a:rPr>
              <a:t> </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j-ea"/>
                <a:cs typeface="+mj-cs"/>
              </a:rPr>
              <a:t>7.9 </a:t>
            </a:r>
            <a:r>
              <a:rPr kumimoji="0" lang="zh-CN" altLang="en-US" sz="4400" b="1" i="0" u="none" strike="noStrike" kern="1200" cap="none" spc="0" normalizeH="0" baseline="0" noProof="0" dirty="0">
                <a:ln>
                  <a:noFill/>
                </a:ln>
                <a:solidFill>
                  <a:schemeClr val="tx1"/>
                </a:solidFill>
                <a:effectLst/>
                <a:uLnTx/>
                <a:uFillTx/>
                <a:latin typeface="+mn-ea"/>
                <a:ea typeface="+mj-ea"/>
                <a:cs typeface="+mj-cs"/>
              </a:rPr>
              <a:t>软件可靠性</a:t>
            </a:r>
            <a:endParaRPr kumimoji="0" lang="zh-CN" altLang="en-US" sz="4400" b="1" i="0" u="none" strike="noStrike" kern="1200" cap="none" spc="0" normalizeH="0" baseline="0" noProof="0" dirty="0">
              <a:ln>
                <a:noFill/>
              </a:ln>
              <a:solidFill>
                <a:schemeClr val="tx1"/>
              </a:solidFill>
              <a:effectLst/>
              <a:uLnTx/>
              <a:uFillTx/>
              <a:latin typeface="+mn-ea"/>
              <a:ea typeface="+mn-ea"/>
              <a:cs typeface="+mj-cs"/>
            </a:endParaRPr>
          </a:p>
        </p:txBody>
      </p:sp>
      <p:sp>
        <p:nvSpPr>
          <p:cNvPr id="32775" name="TextBox 7"/>
          <p:cNvSpPr txBox="1">
            <a:spLocks noChangeArrowheads="1"/>
          </p:cNvSpPr>
          <p:nvPr/>
        </p:nvSpPr>
        <p:spPr bwMode="auto">
          <a:xfrm>
            <a:off x="2043113" y="1196975"/>
            <a:ext cx="8374063" cy="4861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ts val="32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4.</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符号</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2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(1) </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植入错误法</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400"/>
              </a:lnSpc>
              <a:spcBef>
                <a:spcPts val="120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在测试之前由专人在程序中随机地植入一些错误，测试之后，根据测试小组发现的错误中原有的和植入的两种错误的比例，来估计程序中原有错误的总数</a:t>
            </a:r>
            <a:r>
              <a:rPr kumimoji="0" lang="en-US" altLang="zh-CN" sz="2400" b="0"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E</a:t>
            </a:r>
            <a:r>
              <a:rPr kumimoji="0" lang="en-US" altLang="zh-CN" sz="2400" b="0" i="1" u="none" strike="noStrike" kern="1200" cap="none" spc="0" normalizeH="0" baseline="-25000" noProof="0" dirty="0">
                <a:ln>
                  <a:noFill/>
                </a:ln>
                <a:solidFill>
                  <a:schemeClr val="tx1"/>
                </a:solidFill>
                <a:effectLst/>
                <a:uLnTx/>
                <a:uFillTx/>
                <a:latin typeface="+mn-ea"/>
                <a:ea typeface="+mn-ea"/>
                <a:cs typeface="Times New Roman" panose="02020603050405020304" pitchFamily="18" charset="0"/>
              </a:rPr>
              <a:t>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400"/>
              </a:lnSpc>
              <a:spcBef>
                <a:spcPts val="120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假设人为地植入的错误数为</a:t>
            </a:r>
            <a:r>
              <a:rPr kumimoji="0" lang="en-US" altLang="zh-CN" sz="2400" b="0"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N</a:t>
            </a:r>
            <a:r>
              <a:rPr kumimoji="0" lang="en-US" altLang="zh-CN" sz="2400" b="0" i="1" u="none" strike="noStrike" kern="1200" cap="none" spc="0" normalizeH="0" baseline="-25000" noProof="0" dirty="0">
                <a:ln>
                  <a:noFill/>
                </a:ln>
                <a:solidFill>
                  <a:schemeClr val="tx1"/>
                </a:solidFill>
                <a:effectLst/>
                <a:uLnTx/>
                <a:uFillTx/>
                <a:latin typeface="+mn-ea"/>
                <a:ea typeface="+mn-ea"/>
                <a:cs typeface="Times New Roman" panose="02020603050405020304" pitchFamily="18" charset="0"/>
              </a:rPr>
              <a:t>s</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经过一段时间的测试之后发现</a:t>
            </a:r>
            <a:r>
              <a:rPr kumimoji="0" lang="en-US" altLang="zh-CN" sz="2400" b="0"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n</a:t>
            </a:r>
            <a:r>
              <a:rPr kumimoji="0" lang="en-US" altLang="zh-CN" sz="2400" b="0" i="1" u="none" strike="noStrike" kern="1200" cap="none" spc="0" normalizeH="0" baseline="-25000" noProof="0" dirty="0">
                <a:ln>
                  <a:noFill/>
                </a:ln>
                <a:solidFill>
                  <a:schemeClr val="tx1"/>
                </a:solidFill>
                <a:effectLst/>
                <a:uLnTx/>
                <a:uFillTx/>
                <a:latin typeface="+mn-ea"/>
                <a:ea typeface="+mn-ea"/>
                <a:cs typeface="Times New Roman" panose="02020603050405020304" pitchFamily="18" charset="0"/>
              </a:rPr>
              <a:t>s</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个植入的错误，此外还发现了</a:t>
            </a:r>
            <a:r>
              <a:rPr kumimoji="0" lang="en-US" altLang="zh-CN" sz="2400" b="0"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n</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个原有的错误。如果可以认为测试方案发现植入错误和发现原有错误的能力相同，则能够估计出程序中原有错误的总数为</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400"/>
              </a:lnSpc>
              <a:spcBef>
                <a:spcPts val="120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其中</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即是错误总数</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ET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的估计值。</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p:txBody>
      </p:sp>
      <p:pic>
        <p:nvPicPr>
          <p:cNvPr id="513028" name="图片 1"/>
          <p:cNvPicPr>
            <a:picLocks noChangeAspect="1"/>
          </p:cNvPicPr>
          <p:nvPr/>
        </p:nvPicPr>
        <p:blipFill>
          <a:blip r:embed="rId3"/>
          <a:stretch>
            <a:fillRect/>
          </a:stretch>
        </p:blipFill>
        <p:spPr>
          <a:xfrm>
            <a:off x="7464425" y="4941888"/>
            <a:ext cx="1200150" cy="504825"/>
          </a:xfrm>
          <a:prstGeom prst="rect">
            <a:avLst/>
          </a:prstGeom>
          <a:noFill/>
          <a:ln w="9525">
            <a:noFill/>
          </a:ln>
        </p:spPr>
      </p:pic>
      <p:pic>
        <p:nvPicPr>
          <p:cNvPr id="513029" name="图片 2"/>
          <p:cNvPicPr>
            <a:picLocks noChangeAspect="1"/>
          </p:cNvPicPr>
          <p:nvPr/>
        </p:nvPicPr>
        <p:blipFill>
          <a:blip r:embed="rId4"/>
          <a:stretch>
            <a:fillRect/>
          </a:stretch>
        </p:blipFill>
        <p:spPr>
          <a:xfrm>
            <a:off x="3616325" y="5591175"/>
            <a:ext cx="247650" cy="285750"/>
          </a:xfrm>
          <a:prstGeom prst="rect">
            <a:avLst/>
          </a:prstGeom>
          <a:noFill/>
          <a:ln w="9525">
            <a:noFill/>
          </a:ln>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j-ea"/>
                <a:cs typeface="+mj-cs"/>
              </a:rPr>
              <a:t>7.9 </a:t>
            </a:r>
            <a:r>
              <a:rPr kumimoji="0" lang="zh-CN" altLang="en-US" sz="4400" b="1" i="0" u="none" strike="noStrike" kern="1200" cap="none" spc="0" normalizeH="0" baseline="0" noProof="0" dirty="0">
                <a:ln>
                  <a:noFill/>
                </a:ln>
                <a:solidFill>
                  <a:schemeClr val="tx1"/>
                </a:solidFill>
                <a:effectLst/>
                <a:uLnTx/>
                <a:uFillTx/>
                <a:latin typeface="+mn-ea"/>
                <a:ea typeface="+mj-ea"/>
                <a:cs typeface="+mj-cs"/>
              </a:rPr>
              <a:t>软件可靠性</a:t>
            </a:r>
            <a:endParaRPr kumimoji="0" lang="zh-CN" altLang="en-US" sz="4400" b="1" i="0" u="none" strike="noStrike" kern="1200" cap="none" spc="0" normalizeH="0" baseline="0" noProof="0" dirty="0">
              <a:ln>
                <a:noFill/>
              </a:ln>
              <a:solidFill>
                <a:schemeClr val="tx1"/>
              </a:solidFill>
              <a:effectLst/>
              <a:uLnTx/>
              <a:uFillTx/>
              <a:latin typeface="+mn-ea"/>
              <a:ea typeface="+mn-ea"/>
              <a:cs typeface="+mj-cs"/>
            </a:endParaRPr>
          </a:p>
        </p:txBody>
      </p:sp>
      <p:sp>
        <p:nvSpPr>
          <p:cNvPr id="32775" name="TextBox 7"/>
          <p:cNvSpPr txBox="1">
            <a:spLocks noChangeArrowheads="1"/>
          </p:cNvSpPr>
          <p:nvPr/>
        </p:nvSpPr>
        <p:spPr bwMode="auto">
          <a:xfrm>
            <a:off x="2043113" y="1196975"/>
            <a:ext cx="8156575" cy="4707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ts val="3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4.</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符号</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(2) </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分别测试法</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为了随机地给一部分错误加标记，</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分别测试法</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使用两个测试员</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或测试小组</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，彼此独立地测试同一个程序的两个副本，把其中一个测试员发现的错误作为有标记的错误。</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具体做法</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是，在测试过程的早期阶段，由测试员甲和测试员乙分别测试同一个程序的两个副本，由另一名分析员分析他们的测试结果。用</a:t>
            </a:r>
            <a:r>
              <a:rPr kumimoji="0" lang="zh-CN" altLang="zh-CN" sz="2400" b="1"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τ</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表示测试时间，假设</a:t>
            </a:r>
          </a:p>
          <a:p>
            <a:pPr marL="972185" marR="0" lvl="0" indent="-342900" algn="l" defTabSz="914400" rtl="0" eaLnBrk="0" fontAlgn="base" latinLnBrk="0" hangingPunct="0">
              <a:lnSpc>
                <a:spcPts val="3000"/>
              </a:lnSpc>
              <a:spcBef>
                <a:spcPct val="0"/>
              </a:spcBef>
              <a:spcAft>
                <a:spcPct val="0"/>
              </a:spcAft>
              <a:buClrTx/>
              <a:buSzPct val="70000"/>
              <a:buFont typeface="Wingdings" panose="05000000000000000000" pitchFamily="2" charset="2"/>
              <a:buChar char="l"/>
              <a:defRPr/>
            </a:pPr>
            <a:r>
              <a:rPr kumimoji="0" lang="zh-CN" altLang="zh-CN" sz="2400" b="1"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τ</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=0</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时错误总数为</a:t>
            </a:r>
            <a:r>
              <a:rPr kumimoji="0" lang="en-US" altLang="zh-CN" sz="2400" b="0"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B</a:t>
            </a:r>
            <a:r>
              <a:rPr kumimoji="0" lang="en-US" altLang="zh-CN" sz="2400" b="0" i="0" u="none" strike="noStrike" kern="1200" cap="none" spc="0" normalizeH="0" baseline="-25000" noProof="0" dirty="0">
                <a:ln>
                  <a:noFill/>
                </a:ln>
                <a:solidFill>
                  <a:schemeClr val="tx1"/>
                </a:solidFill>
                <a:effectLst/>
                <a:uLnTx/>
                <a:uFillTx/>
                <a:latin typeface="+mn-ea"/>
                <a:ea typeface="+mn-ea"/>
                <a:cs typeface="+mn-cs"/>
              </a:rPr>
              <a:t>0</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972185" marR="0" lvl="0" indent="-342900" algn="l" defTabSz="914400" rtl="0" eaLnBrk="0" fontAlgn="base" latinLnBrk="0" hangingPunct="0">
              <a:lnSpc>
                <a:spcPts val="3000"/>
              </a:lnSpc>
              <a:spcBef>
                <a:spcPct val="0"/>
              </a:spcBef>
              <a:spcAft>
                <a:spcPct val="0"/>
              </a:spcAft>
              <a:buClrTx/>
              <a:buSzPct val="70000"/>
              <a:buFont typeface="Wingdings" panose="05000000000000000000" pitchFamily="2" charset="2"/>
              <a:buChar char="l"/>
              <a:defRPr/>
            </a:pPr>
            <a:r>
              <a:rPr kumimoji="0" lang="zh-CN" altLang="zh-CN" sz="2400" b="1"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τ</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1"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τ</a:t>
            </a:r>
            <a:r>
              <a:rPr kumimoji="0" lang="en-US" altLang="zh-CN" sz="2400" b="0" i="0" u="none" strike="noStrike" kern="1200" cap="none" spc="0" normalizeH="0" baseline="-25000" noProof="0" dirty="0">
                <a:ln>
                  <a:noFill/>
                </a:ln>
                <a:solidFill>
                  <a:schemeClr val="tx1"/>
                </a:solidFill>
                <a:effectLst/>
                <a:uLnTx/>
                <a:uFillTx/>
                <a:latin typeface="+mn-ea"/>
                <a:ea typeface="+mn-ea"/>
                <a:cs typeface="+mn-cs"/>
              </a:rPr>
              <a:t>1</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时测试员甲发现的错误数为</a:t>
            </a:r>
            <a:r>
              <a:rPr kumimoji="0" lang="en-US" altLang="zh-CN" sz="2400" b="0"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B</a:t>
            </a:r>
            <a:r>
              <a:rPr kumimoji="0" lang="en-US" altLang="zh-CN" sz="2400" b="0" i="0" u="none" strike="noStrike" kern="1200" cap="none" spc="0" normalizeH="0" baseline="-25000" noProof="0" dirty="0">
                <a:ln>
                  <a:noFill/>
                </a:ln>
                <a:solidFill>
                  <a:schemeClr val="tx1"/>
                </a:solidFill>
                <a:effectLst/>
                <a:uLnTx/>
                <a:uFillTx/>
                <a:latin typeface="+mn-ea"/>
                <a:ea typeface="+mn-ea"/>
                <a:cs typeface="+mn-cs"/>
              </a:rPr>
              <a:t>1</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972185" marR="0" lvl="0" indent="-342900" algn="l" defTabSz="914400" rtl="0" eaLnBrk="0" fontAlgn="base" latinLnBrk="0" hangingPunct="0">
              <a:lnSpc>
                <a:spcPts val="3000"/>
              </a:lnSpc>
              <a:spcBef>
                <a:spcPct val="0"/>
              </a:spcBef>
              <a:spcAft>
                <a:spcPct val="0"/>
              </a:spcAft>
              <a:buClrTx/>
              <a:buSzPct val="70000"/>
              <a:buFont typeface="Wingdings" panose="05000000000000000000" pitchFamily="2" charset="2"/>
              <a:buChar char="l"/>
              <a:defRPr/>
            </a:pPr>
            <a:r>
              <a:rPr kumimoji="0" lang="zh-CN" altLang="zh-CN" sz="2400" b="1"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τ</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1"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τ</a:t>
            </a:r>
            <a:r>
              <a:rPr kumimoji="0" lang="en-US" altLang="zh-CN" sz="2400" b="0" i="0" u="none" strike="noStrike" kern="1200" cap="none" spc="0" normalizeH="0" baseline="-25000" noProof="0" dirty="0">
                <a:ln>
                  <a:noFill/>
                </a:ln>
                <a:solidFill>
                  <a:schemeClr val="tx1"/>
                </a:solidFill>
                <a:effectLst/>
                <a:uLnTx/>
                <a:uFillTx/>
                <a:latin typeface="+mn-ea"/>
                <a:ea typeface="+mn-ea"/>
                <a:cs typeface="+mn-cs"/>
              </a:rPr>
              <a:t>1</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时测试员乙发现的错误数为</a:t>
            </a:r>
            <a:r>
              <a:rPr kumimoji="0" lang="en-US" altLang="zh-CN" sz="2400" b="0"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B</a:t>
            </a:r>
            <a:r>
              <a:rPr kumimoji="0" lang="en-US" altLang="zh-CN" sz="2400" b="0" i="0" u="none" strike="noStrike" kern="1200" cap="none" spc="0" normalizeH="0" baseline="-25000" noProof="0" dirty="0">
                <a:ln>
                  <a:noFill/>
                </a:ln>
                <a:solidFill>
                  <a:schemeClr val="tx1"/>
                </a:solidFill>
                <a:effectLst/>
                <a:uLnTx/>
                <a:uFillTx/>
                <a:latin typeface="+mn-ea"/>
                <a:ea typeface="+mn-ea"/>
                <a:cs typeface="+mn-cs"/>
              </a:rPr>
              <a:t>2</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972185" marR="0" lvl="0" indent="-342900" algn="l" defTabSz="914400" rtl="0" eaLnBrk="0" fontAlgn="base" latinLnBrk="0" hangingPunct="0">
              <a:lnSpc>
                <a:spcPts val="3000"/>
              </a:lnSpc>
              <a:spcBef>
                <a:spcPct val="0"/>
              </a:spcBef>
              <a:spcAft>
                <a:spcPct val="0"/>
              </a:spcAft>
              <a:buClrTx/>
              <a:buSzPct val="70000"/>
              <a:buFont typeface="Wingdings" panose="05000000000000000000" pitchFamily="2" charset="2"/>
              <a:buChar char="l"/>
              <a:defRPr/>
            </a:pPr>
            <a:r>
              <a:rPr kumimoji="0" lang="zh-CN" altLang="zh-CN" sz="2400" b="1"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τ</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1" i="1"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τ</a:t>
            </a:r>
            <a:r>
              <a:rPr kumimoji="0" lang="en-US" altLang="zh-CN" sz="2400" b="0" i="0" u="none" strike="noStrike" kern="1200" cap="none" spc="0" normalizeH="0" baseline="-25000" noProof="0" dirty="0">
                <a:ln>
                  <a:noFill/>
                </a:ln>
                <a:solidFill>
                  <a:schemeClr val="tx1"/>
                </a:solidFill>
                <a:effectLst/>
                <a:uLnTx/>
                <a:uFillTx/>
                <a:latin typeface="+mn-ea"/>
                <a:ea typeface="+mn-ea"/>
                <a:cs typeface="+mn-cs"/>
              </a:rPr>
              <a:t>1</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时两个测试员发现的相同错误数为</a:t>
            </a:r>
            <a:r>
              <a:rPr kumimoji="0" lang="en-US" altLang="zh-CN" sz="2400" b="0" i="1" u="none" strike="noStrike" kern="1200" cap="none" spc="0" normalizeH="0" baseline="0" noProof="0" dirty="0" err="1">
                <a:ln>
                  <a:noFill/>
                </a:ln>
                <a:solidFill>
                  <a:schemeClr val="tx1"/>
                </a:solidFill>
                <a:effectLst/>
                <a:uLnTx/>
                <a:uFillTx/>
                <a:latin typeface="+mn-ea"/>
                <a:ea typeface="+mn-ea"/>
                <a:cs typeface="Times New Roman" panose="02020603050405020304" pitchFamily="18" charset="0"/>
              </a:rPr>
              <a:t>b</a:t>
            </a:r>
            <a:r>
              <a:rPr kumimoji="0" lang="en-US" altLang="zh-CN" sz="2400" b="0" i="1" u="none" strike="noStrike" kern="1200" cap="none" spc="0" normalizeH="0" baseline="-25000" noProof="0" dirty="0" err="1">
                <a:ln>
                  <a:noFill/>
                </a:ln>
                <a:solidFill>
                  <a:schemeClr val="tx1"/>
                </a:solidFill>
                <a:effectLst/>
                <a:uLnTx/>
                <a:uFillTx/>
                <a:latin typeface="+mn-ea"/>
                <a:ea typeface="+mn-ea"/>
                <a:cs typeface="Times New Roman" panose="02020603050405020304" pitchFamily="18" charset="0"/>
              </a:rPr>
              <a:t>c</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75760" y="2117090"/>
            <a:ext cx="3840480" cy="1198880"/>
          </a:xfrm>
          <a:prstGeom prst="rect">
            <a:avLst/>
          </a:prstGeom>
          <a:noFill/>
          <a:ln>
            <a:noFill/>
          </a:ln>
        </p:spPr>
        <p:txBody>
          <a:bodyPr wrap="none" rtlCol="0" anchor="t">
            <a:spAutoFit/>
          </a:bodyPr>
          <a:lstStyle/>
          <a:p>
            <a:pPr algn="ctr"/>
            <a:r>
              <a:rPr lang="zh-CN" altLang="zh-CN" sz="7200" b="1">
                <a:ln/>
                <a:solidFill>
                  <a:schemeClr val="accent1"/>
                </a:solidFill>
                <a:effectLst>
                  <a:outerShdw blurRad="38100" dist="25400" dir="5400000" algn="ctr" rotWithShape="0">
                    <a:srgbClr val="6E747A">
                      <a:alpha val="43000"/>
                    </a:srgbClr>
                  </a:outerShdw>
                </a:effectLst>
              </a:rPr>
              <a:t>谢谢大家</a:t>
            </a:r>
          </a:p>
        </p:txBody>
      </p:sp>
      <p:sp>
        <p:nvSpPr>
          <p:cNvPr id="3" name="文本框 2"/>
          <p:cNvSpPr txBox="1"/>
          <p:nvPr/>
        </p:nvSpPr>
        <p:spPr>
          <a:xfrm>
            <a:off x="1117600" y="4439285"/>
            <a:ext cx="9957435" cy="1568450"/>
          </a:xfrm>
          <a:prstGeom prst="rect">
            <a:avLst/>
          </a:prstGeom>
          <a:noFill/>
        </p:spPr>
        <p:txBody>
          <a:bodyPr wrap="square" rtlCol="0">
            <a:spAutoFit/>
          </a:bodyPr>
          <a:lstStyle/>
          <a:p>
            <a:r>
              <a:rPr lang="zh-CN" altLang="en-US" sz="3200"/>
              <a:t>参考文献：</a:t>
            </a:r>
          </a:p>
          <a:p>
            <a:r>
              <a:rPr lang="zh-CN" altLang="en-US" sz="3200"/>
              <a:t>软件工程导论（第六版）张海藩</a:t>
            </a:r>
          </a:p>
          <a:p>
            <a:r>
              <a:rPr lang="zh-CN" altLang="en-US" sz="3200"/>
              <a:t>软件工程：实践者的研究方法 机械工业出版社</a:t>
            </a:r>
            <a:endParaRPr lang="en-US" altLang="zh-CN" sz="3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26987"/>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7.1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编码</a:t>
            </a:r>
          </a:p>
        </p:txBody>
      </p:sp>
      <p:sp>
        <p:nvSpPr>
          <p:cNvPr id="32775" name="TextBox 7"/>
          <p:cNvSpPr txBox="1">
            <a:spLocks noChangeArrowheads="1"/>
          </p:cNvSpPr>
          <p:nvPr/>
        </p:nvSpPr>
        <p:spPr bwMode="auto">
          <a:xfrm>
            <a:off x="2114550" y="1739900"/>
            <a:ext cx="8085138" cy="327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3200"/>
              </a:lnSpc>
              <a:spcBef>
                <a:spcPts val="6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5.</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效率</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ts val="3200"/>
              </a:lnSpc>
              <a:spcBef>
                <a:spcPts val="60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1" i="0" u="none" strike="noStrike" kern="1200" cap="none" spc="0" normalizeH="0" baseline="0" noProof="0" dirty="0">
                <a:ln>
                  <a:noFill/>
                </a:ln>
                <a:solidFill>
                  <a:schemeClr val="accent2"/>
                </a:solidFill>
                <a:effectLst/>
                <a:uLnTx/>
                <a:uFillTx/>
                <a:latin typeface="+mn-ea"/>
                <a:ea typeface="+mn-ea"/>
                <a:cs typeface="+mn-cs"/>
              </a:rPr>
              <a:t>效率</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主要指处理机时间和存储器容量两个方面。</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612140" marR="0" lvl="0" indent="-342900" algn="l" defTabSz="914400" rtl="0" eaLnBrk="1" fontAlgn="base" latinLnBrk="0" hangingPunct="1">
              <a:lnSpc>
                <a:spcPts val="3200"/>
              </a:lnSpc>
              <a:spcBef>
                <a:spcPts val="60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效率是性能要求，因此应该在需求分析阶段确定效率方面的要求</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612140" marR="0" lvl="0" indent="-342900" algn="l" defTabSz="914400" rtl="0" eaLnBrk="1" fontAlgn="base" latinLnBrk="0" hangingPunct="1">
              <a:lnSpc>
                <a:spcPts val="3200"/>
              </a:lnSpc>
              <a:spcBef>
                <a:spcPts val="60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效率是靠好设计来提高的</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612140" marR="0" lvl="0" indent="-342900" algn="l" defTabSz="914400" rtl="0" eaLnBrk="1" fontAlgn="base" latinLnBrk="0" hangingPunct="1">
              <a:lnSpc>
                <a:spcPts val="3200"/>
              </a:lnSpc>
              <a:spcBef>
                <a:spcPts val="60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程序的效率和程序的简单程度是一致的，不要牺牲程序的清晰性和可读性来不必要地提高效率。</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26987"/>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7.1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编码</a:t>
            </a:r>
          </a:p>
        </p:txBody>
      </p:sp>
      <p:sp>
        <p:nvSpPr>
          <p:cNvPr id="32775" name="TextBox 7"/>
          <p:cNvSpPr txBox="1">
            <a:spLocks noChangeArrowheads="1"/>
          </p:cNvSpPr>
          <p:nvPr/>
        </p:nvSpPr>
        <p:spPr bwMode="auto">
          <a:xfrm>
            <a:off x="2063750" y="1125538"/>
            <a:ext cx="8280400" cy="4861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3000"/>
              </a:lnSpc>
              <a:spcBef>
                <a:spcPts val="6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5.</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效率</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ts val="3000"/>
              </a:lnSpc>
              <a:spcBef>
                <a:spcPts val="6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(1) </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程序运行时间</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ts val="3000"/>
              </a:lnSpc>
              <a:spcBef>
                <a:spcPts val="60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写程序的风格</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会</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对程序的执行速度和存储器要求产生影响</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，应遵循的规则如下：</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720090" marR="0" lvl="0" indent="-342900" algn="l" defTabSz="914400" rtl="0" eaLnBrk="0" fontAlgn="base" latinLnBrk="0" hangingPunct="0">
              <a:lnSpc>
                <a:spcPts val="30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写程序之前先简化算术的和逻辑的表达式</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720090" marR="0" lvl="0" indent="-342900" algn="l" defTabSz="914400" rtl="0" eaLnBrk="0" fontAlgn="base" latinLnBrk="0" hangingPunct="0">
              <a:lnSpc>
                <a:spcPts val="30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仔细研究嵌套的循环，以确定是否有语句可以从内层往外移</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720090" marR="0" lvl="0" indent="-342900" algn="l" defTabSz="914400" rtl="0" eaLnBrk="0" fontAlgn="base" latinLnBrk="0" hangingPunct="0">
              <a:lnSpc>
                <a:spcPts val="30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尽量避免使用多维数组</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720090" marR="0" lvl="0" indent="-342900" algn="l" defTabSz="914400" rtl="0" eaLnBrk="0" fontAlgn="base" latinLnBrk="0" hangingPunct="0">
              <a:lnSpc>
                <a:spcPts val="30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尽量避免使用指针和复杂的表</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720090" marR="0" lvl="0" indent="-342900" algn="l" defTabSz="914400" rtl="0" eaLnBrk="0" fontAlgn="base" latinLnBrk="0" hangingPunct="0">
              <a:lnSpc>
                <a:spcPts val="30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使用执行时间短的算术运算</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720090" marR="0" lvl="0" indent="-342900" algn="l" defTabSz="914400" rtl="0" eaLnBrk="0" fontAlgn="base" latinLnBrk="0" hangingPunct="0">
              <a:lnSpc>
                <a:spcPts val="30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不要混合使用不同的数据类型</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720090" marR="0" lvl="0" indent="-342900" algn="l" defTabSz="914400" rtl="0" eaLnBrk="0" fontAlgn="base" latinLnBrk="0" hangingPunct="0">
              <a:lnSpc>
                <a:spcPts val="30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尽量使用整数运算和布尔表达式。</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7.1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编码</a:t>
            </a:r>
          </a:p>
        </p:txBody>
      </p:sp>
      <p:sp>
        <p:nvSpPr>
          <p:cNvPr id="32775" name="TextBox 7"/>
          <p:cNvSpPr txBox="1">
            <a:spLocks noChangeArrowheads="1"/>
          </p:cNvSpPr>
          <p:nvPr/>
        </p:nvSpPr>
        <p:spPr bwMode="auto">
          <a:xfrm>
            <a:off x="2043113" y="1260475"/>
            <a:ext cx="8156575" cy="4528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3400"/>
              </a:lnSpc>
              <a:spcBef>
                <a:spcPts val="6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5.</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效率</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ts val="3400"/>
              </a:lnSpc>
              <a:spcBef>
                <a:spcPts val="6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(2) </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存储器效率</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612140" marR="0" lvl="0" indent="-457200" algn="l" defTabSz="914400" rtl="0" eaLnBrk="0" fontAlgn="base" latinLnBrk="0" hangingPunct="0">
              <a:lnSpc>
                <a:spcPts val="34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在大型计算机中必须考虑操作系统页式调度的特点，一般说来，使用能保持功能域的结构化控制结构，是提高效率的好方法。</a:t>
            </a:r>
          </a:p>
          <a:p>
            <a:pPr marL="612140" marR="0" lvl="0" indent="-457200" algn="l" defTabSz="914400" rtl="0" eaLnBrk="0" fontAlgn="base" latinLnBrk="0" hangingPunct="0">
              <a:lnSpc>
                <a:spcPts val="34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在微处理机中如果要求使用最少的存储单元，则应选用有紧缩存储器特性的编译程序，在非常必要时可以使用汇编语言。</a:t>
            </a:r>
          </a:p>
          <a:p>
            <a:pPr marL="612140" marR="0" lvl="0" indent="-457200" algn="l" defTabSz="914400" rtl="0" eaLnBrk="0" fontAlgn="base" latinLnBrk="0" hangingPunct="0">
              <a:lnSpc>
                <a:spcPts val="34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提高执行效率的技术通常也能提高存储器效率。提高存储器效率的关键同样是“简单”。</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26987"/>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7.1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编码</a:t>
            </a:r>
          </a:p>
        </p:txBody>
      </p:sp>
      <p:sp>
        <p:nvSpPr>
          <p:cNvPr id="32775" name="TextBox 7"/>
          <p:cNvSpPr txBox="1">
            <a:spLocks noChangeArrowheads="1"/>
          </p:cNvSpPr>
          <p:nvPr/>
        </p:nvSpPr>
        <p:spPr bwMode="auto">
          <a:xfrm>
            <a:off x="2043113" y="1257300"/>
            <a:ext cx="8301038" cy="4618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3100"/>
              </a:lnSpc>
              <a:spcBef>
                <a:spcPts val="6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5.</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效率</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ts val="3100"/>
              </a:lnSpc>
              <a:spcBef>
                <a:spcPts val="6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(3) </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输入输出的效率</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ts val="3100"/>
              </a:lnSpc>
              <a:spcBef>
                <a:spcPts val="60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简单清晰是提高人机通信效率的关键。从写程序的角度看，却有些简单的原则可以提高输入输出的效率。</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972185" marR="0" lvl="0" indent="-342900" algn="l" defTabSz="914400" rtl="0" eaLnBrk="0" fontAlgn="base" latinLnBrk="0" hangingPunct="0">
              <a:lnSpc>
                <a:spcPts val="31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所有输入输出都应该有缓冲，以减少用于通信的额外开销</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972185" marR="0" lvl="0" indent="-342900" algn="l" defTabSz="914400" rtl="0" eaLnBrk="0" fontAlgn="base" latinLnBrk="0" hangingPunct="0">
              <a:lnSpc>
                <a:spcPts val="31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对二级存储器</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如磁盘</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应选用最简单的访问方法</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972185" marR="0" lvl="0" indent="-342900" algn="l" defTabSz="914400" rtl="0" eaLnBrk="0" fontAlgn="base" latinLnBrk="0" hangingPunct="0">
              <a:lnSpc>
                <a:spcPts val="31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二级存储器的输入输出应该以信息组为单位进行</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972185" marR="0" lvl="0" indent="-342900" algn="l" defTabSz="914400" rtl="0" eaLnBrk="0" fontAlgn="base" latinLnBrk="0" hangingPunct="0">
              <a:lnSpc>
                <a:spcPts val="31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如果“超高效的”输入输出很难被人理解，则不应采用这种方法。</a:t>
            </a:r>
          </a:p>
          <a:p>
            <a:pPr marL="342900" marR="0" lvl="0" indent="-342900" algn="l" defTabSz="914400" rtl="0" eaLnBrk="0" fontAlgn="base" latinLnBrk="0" hangingPunct="0">
              <a:lnSpc>
                <a:spcPts val="31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这些原则对于软件工程的设计和编码两个阶段都适用。</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38643" y="2449914"/>
            <a:ext cx="4488932" cy="75671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4000" b="1" dirty="0">
                <a:latin typeface="+mn-ea"/>
              </a:rPr>
              <a:t>7.2 </a:t>
            </a:r>
            <a:r>
              <a:rPr lang="zh-CN" altLang="en-US" sz="4000" b="1" dirty="0">
                <a:latin typeface="+mn-ea"/>
              </a:rPr>
              <a:t>软件测试</a:t>
            </a:r>
          </a:p>
        </p:txBody>
      </p:sp>
      <p:sp>
        <p:nvSpPr>
          <p:cNvPr id="3" name="矩形 2"/>
          <p:cNvSpPr/>
          <p:nvPr/>
        </p:nvSpPr>
        <p:spPr>
          <a:xfrm>
            <a:off x="6027575" y="3206626"/>
            <a:ext cx="4488932" cy="75671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4000" b="1" dirty="0">
                <a:latin typeface="+mn-ea"/>
              </a:rPr>
              <a:t>——</a:t>
            </a:r>
            <a:r>
              <a:rPr lang="zh-CN" altLang="en-US" sz="4000" b="1" dirty="0">
                <a:latin typeface="+mn-ea"/>
              </a:rPr>
              <a:t>杨嘉诚</a:t>
            </a:r>
            <a:endParaRPr lang="zh-CN" altLang="en-US" sz="4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40510" y="1159510"/>
            <a:ext cx="9655810" cy="5692775"/>
          </a:xfrm>
          <a:prstGeom prst="rect">
            <a:avLst/>
          </a:prstGeom>
          <a:noFill/>
        </p:spPr>
        <p:txBody>
          <a:bodyPr wrap="square" rtlCol="0">
            <a:spAutoFit/>
          </a:bodyPr>
          <a:lstStyle/>
          <a:p>
            <a:r>
              <a:rPr lang="en-US" altLang="zh-CN" sz="2800"/>
              <a:t>1.</a:t>
            </a:r>
            <a:r>
              <a:rPr lang="zh-CN" altLang="en-US" sz="2800"/>
              <a:t>应尽早和不断地进行软件“测试”，即将这种“测试”贯穿于软件开发的各个阶段，坚持各个阶段的技术评审，以便尽早地发现和预防错误。  </a:t>
            </a:r>
          </a:p>
          <a:p>
            <a:r>
              <a:rPr lang="zh-CN" altLang="en-US" sz="2800"/>
              <a:t>②测试用例中，不仅要选择合理的输入数据，还要选择不合理的输入数据。</a:t>
            </a:r>
          </a:p>
          <a:p>
            <a:r>
              <a:rPr lang="zh-CN" altLang="en-US" sz="2800"/>
              <a:t>③在开发各阶段应事先分别制定出相应的测试计划，在测试开始后应严格执行，防止随意性。  </a:t>
            </a:r>
          </a:p>
          <a:p>
            <a:r>
              <a:rPr lang="zh-CN" altLang="en-US" sz="2800"/>
              <a:t>④对发现错误较多的程序模块，应进行重点测试。 </a:t>
            </a:r>
          </a:p>
          <a:p>
            <a:r>
              <a:rPr lang="zh-CN" altLang="en-US" sz="2800"/>
              <a:t>⑤避免程序员测试自己的程序。  </a:t>
            </a:r>
          </a:p>
          <a:p>
            <a:r>
              <a:rPr lang="zh-CN" altLang="en-US" sz="2800"/>
              <a:t>⑥用穷举测试是不现实的，一般通过设计测试用例，充分覆盖所有条件或所有语句即可。  </a:t>
            </a:r>
          </a:p>
          <a:p>
            <a:r>
              <a:rPr lang="zh-CN" altLang="en-US" sz="2800"/>
              <a:t>⑦长期妥善保存测试计划、测试用例、出错统计和有关的分析报告。</a:t>
            </a:r>
          </a:p>
        </p:txBody>
      </p:sp>
      <p:sp>
        <p:nvSpPr>
          <p:cNvPr id="5" name="文本框 4"/>
          <p:cNvSpPr txBox="1"/>
          <p:nvPr/>
        </p:nvSpPr>
        <p:spPr>
          <a:xfrm>
            <a:off x="3063240" y="337185"/>
            <a:ext cx="6065520" cy="706755"/>
          </a:xfrm>
          <a:prstGeom prst="rect">
            <a:avLst/>
          </a:prstGeom>
          <a:noFill/>
        </p:spPr>
        <p:txBody>
          <a:bodyPr wrap="square" rtlCol="0">
            <a:spAutoFit/>
          </a:bodyPr>
          <a:lstStyle/>
          <a:p>
            <a:r>
              <a:rPr lang="zh-CN" altLang="en-US" sz="4000">
                <a:sym typeface="+mn-ea"/>
              </a:rPr>
              <a:t>  软件测试的目标与原则</a:t>
            </a:r>
            <a:endParaRPr lang="zh-CN" altLang="en-US" sz="4000"/>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测试基础</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40510" y="1159510"/>
            <a:ext cx="9655810" cy="4831080"/>
          </a:xfrm>
          <a:prstGeom prst="rect">
            <a:avLst/>
          </a:prstGeom>
          <a:noFill/>
        </p:spPr>
        <p:txBody>
          <a:bodyPr wrap="square" rtlCol="0">
            <a:spAutoFit/>
          </a:bodyPr>
          <a:lstStyle/>
          <a:p>
            <a:pPr eaLnBrk="1" hangingPunct="1">
              <a:buNone/>
            </a:pPr>
            <a:endParaRPr lang="zh-CN" altLang="en-US" sz="2800" dirty="0">
              <a:ea typeface="华文新魏" pitchFamily="2" charset="-122"/>
            </a:endParaRPr>
          </a:p>
          <a:p>
            <a:pPr eaLnBrk="1" hangingPunct="1"/>
            <a:r>
              <a:rPr lang="en-US" altLang="zh-CN" sz="2800" dirty="0">
                <a:ea typeface="华文新魏" pitchFamily="2" charset="-122"/>
                <a:sym typeface="+mn-ea"/>
              </a:rPr>
              <a:t>	</a:t>
            </a:r>
            <a:r>
              <a:rPr lang="zh-CN" altLang="en-US" sz="2800" dirty="0">
                <a:ea typeface="华文新魏" pitchFamily="2" charset="-122"/>
                <a:sym typeface="+mn-ea"/>
              </a:rPr>
              <a:t>在测试阶段测试人员努力设计出一系列测试方案，目的却是为了“</a:t>
            </a:r>
            <a:r>
              <a:rPr lang="zh-CN" altLang="en-US" sz="2800" dirty="0">
                <a:solidFill>
                  <a:srgbClr val="FF0000"/>
                </a:solidFill>
                <a:ea typeface="华文新魏" pitchFamily="2" charset="-122"/>
                <a:sym typeface="+mn-ea"/>
              </a:rPr>
              <a:t>破坏</a:t>
            </a:r>
            <a:r>
              <a:rPr lang="zh-CN" altLang="en-US" sz="2800" dirty="0">
                <a:ea typeface="华文新魏" pitchFamily="2" charset="-122"/>
                <a:sym typeface="+mn-ea"/>
              </a:rPr>
              <a:t>”已经建造好的软件系统</a:t>
            </a:r>
            <a:r>
              <a:rPr lang="en-US" altLang="zh-CN" sz="2800" dirty="0">
                <a:ea typeface="华文新魏" pitchFamily="2" charset="-122"/>
                <a:sym typeface="+mn-ea"/>
              </a:rPr>
              <a:t>—</a:t>
            </a:r>
            <a:r>
              <a:rPr lang="zh-CN" altLang="en-US" sz="2800" dirty="0">
                <a:ea typeface="华文新魏" pitchFamily="2" charset="-122"/>
                <a:sym typeface="+mn-ea"/>
              </a:rPr>
              <a:t>竭力证明程序中有错误不能按照预定要求正确工作。</a:t>
            </a:r>
          </a:p>
          <a:p>
            <a:pPr eaLnBrk="1" hangingPunct="1"/>
            <a:endParaRPr lang="zh-CN" altLang="en-US" sz="2800" dirty="0">
              <a:ea typeface="华文新魏" pitchFamily="2" charset="-122"/>
            </a:endParaRPr>
          </a:p>
          <a:p>
            <a:pPr eaLnBrk="1" hangingPunct="1"/>
            <a:r>
              <a:rPr lang="en-US" altLang="zh-CN" sz="2800" dirty="0">
                <a:ea typeface="华文新魏" pitchFamily="2" charset="-122"/>
                <a:sym typeface="+mn-ea"/>
              </a:rPr>
              <a:t>	</a:t>
            </a:r>
            <a:r>
              <a:rPr lang="zh-CN" altLang="en-US" sz="2800" dirty="0">
                <a:ea typeface="华文新魏" pitchFamily="2" charset="-122"/>
                <a:sym typeface="+mn-ea"/>
              </a:rPr>
              <a:t>暴露问题并不是软件测试的最终目的，发现问题是为了解决问题，</a:t>
            </a:r>
            <a:r>
              <a:rPr lang="zh-CN" altLang="en-US" sz="2800" dirty="0">
                <a:solidFill>
                  <a:srgbClr val="FF0000"/>
                </a:solidFill>
                <a:ea typeface="华文新魏" pitchFamily="2" charset="-122"/>
                <a:sym typeface="+mn-ea"/>
              </a:rPr>
              <a:t>测试阶段的根本目标是</a:t>
            </a:r>
            <a:r>
              <a:rPr lang="zh-CN" altLang="en-US" sz="2800" dirty="0">
                <a:solidFill>
                  <a:srgbClr val="0000FF"/>
                </a:solidFill>
                <a:ea typeface="华文新魏" pitchFamily="2" charset="-122"/>
                <a:sym typeface="+mn-ea"/>
              </a:rPr>
              <a:t>尽可能多地发现并排除软件中潜藏的错误，最终把一个高质量的软件系统交给用户使用。</a:t>
            </a:r>
            <a:endParaRPr lang="zh-CN" altLang="en-US" sz="2800" dirty="0">
              <a:solidFill>
                <a:srgbClr val="0000FF"/>
              </a:solidFill>
              <a:ea typeface="华文新魏" pitchFamily="2" charset="-122"/>
            </a:endParaRPr>
          </a:p>
          <a:p>
            <a:pPr eaLnBrk="1" hangingPunct="1">
              <a:buNone/>
            </a:pPr>
            <a:endParaRPr lang="zh-CN" altLang="en-US" sz="2800" dirty="0">
              <a:ea typeface="华文新魏" pitchFamily="2" charset="-122"/>
            </a:endParaRPr>
          </a:p>
          <a:p>
            <a:endParaRPr lang="zh-CN" altLang="en-US" sz="2800"/>
          </a:p>
        </p:txBody>
      </p:sp>
      <p:sp>
        <p:nvSpPr>
          <p:cNvPr id="5" name="文本框 4"/>
          <p:cNvSpPr txBox="1"/>
          <p:nvPr/>
        </p:nvSpPr>
        <p:spPr>
          <a:xfrm>
            <a:off x="3063240" y="337185"/>
            <a:ext cx="6065520" cy="706755"/>
          </a:xfrm>
          <a:prstGeom prst="rect">
            <a:avLst/>
          </a:prstGeom>
          <a:noFill/>
        </p:spPr>
        <p:txBody>
          <a:bodyPr wrap="square" rtlCol="0">
            <a:spAutoFit/>
          </a:bodyPr>
          <a:lstStyle/>
          <a:p>
            <a:r>
              <a:rPr lang="zh-CN" altLang="en-US" sz="4000">
                <a:sym typeface="+mn-ea"/>
              </a:rPr>
              <a:t>  软件测试的目标与原则</a:t>
            </a:r>
            <a:endParaRPr lang="zh-CN" altLang="en-US" sz="4000"/>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测试基础</a:t>
            </a:r>
          </a:p>
        </p:txBody>
      </p:sp>
      <p:pic>
        <p:nvPicPr>
          <p:cNvPr id="2" name="图片 1"/>
          <p:cNvPicPr>
            <a:picLocks noChangeAspect="1"/>
          </p:cNvPicPr>
          <p:nvPr/>
        </p:nvPicPr>
        <p:blipFill>
          <a:blip r:embed="rId2"/>
          <a:stretch>
            <a:fillRect/>
          </a:stretch>
        </p:blipFill>
        <p:spPr>
          <a:xfrm>
            <a:off x="2491105" y="790575"/>
            <a:ext cx="7209790" cy="52762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40510" y="1159510"/>
            <a:ext cx="9655810" cy="3538220"/>
          </a:xfrm>
          <a:prstGeom prst="rect">
            <a:avLst/>
          </a:prstGeom>
          <a:noFill/>
        </p:spPr>
        <p:txBody>
          <a:bodyPr wrap="square" rtlCol="0">
            <a:spAutoFit/>
          </a:bodyPr>
          <a:lstStyle/>
          <a:p>
            <a:r>
              <a:rPr lang="zh-CN" altLang="en-US" sz="2800"/>
              <a:t>黑盒测试法：</a:t>
            </a:r>
          </a:p>
          <a:p>
            <a:r>
              <a:rPr lang="en-US" altLang="zh-CN" sz="2800"/>
              <a:t>	1.</a:t>
            </a:r>
            <a:r>
              <a:rPr lang="zh-CN" altLang="en-US" sz="2800"/>
              <a:t>不考虑程序的内部结构和处理过程。</a:t>
            </a:r>
          </a:p>
          <a:p>
            <a:r>
              <a:rPr lang="en-US" altLang="zh-CN" sz="2800"/>
              <a:t>	2.</a:t>
            </a:r>
            <a:r>
              <a:rPr lang="zh-CN" altLang="en-US" sz="2800"/>
              <a:t>在程序接口进行的测试。</a:t>
            </a:r>
          </a:p>
          <a:p>
            <a:r>
              <a:rPr lang="en-US" altLang="zh-CN" sz="2800"/>
              <a:t>	3.</a:t>
            </a:r>
            <a:r>
              <a:rPr lang="zh-CN" altLang="en-US" sz="2800"/>
              <a:t>也称为功能测试。</a:t>
            </a:r>
          </a:p>
          <a:p>
            <a:endParaRPr lang="zh-CN" altLang="en-US" sz="2800"/>
          </a:p>
          <a:p>
            <a:r>
              <a:rPr lang="zh-CN" altLang="en-US" sz="2800"/>
              <a:t>白盒测试法：</a:t>
            </a:r>
          </a:p>
          <a:p>
            <a:r>
              <a:rPr lang="en-US" altLang="zh-CN" sz="2800"/>
              <a:t>	1.</a:t>
            </a:r>
            <a:r>
              <a:rPr lang="zh-CN" altLang="en-US" sz="2800"/>
              <a:t>测试者知道程序的结构和处理方法。</a:t>
            </a:r>
          </a:p>
          <a:p>
            <a:r>
              <a:rPr lang="en-US" altLang="zh-CN" sz="2800"/>
              <a:t>	2.</a:t>
            </a:r>
            <a:r>
              <a:rPr lang="zh-CN" altLang="en-US" sz="2800"/>
              <a:t>也称为结构测试。</a:t>
            </a:r>
          </a:p>
        </p:txBody>
      </p:sp>
      <p:sp>
        <p:nvSpPr>
          <p:cNvPr id="5" name="文本框 4"/>
          <p:cNvSpPr txBox="1"/>
          <p:nvPr/>
        </p:nvSpPr>
        <p:spPr>
          <a:xfrm>
            <a:off x="3063240" y="337185"/>
            <a:ext cx="6065520" cy="706755"/>
          </a:xfrm>
          <a:prstGeom prst="rect">
            <a:avLst/>
          </a:prstGeom>
          <a:noFill/>
        </p:spPr>
        <p:txBody>
          <a:bodyPr wrap="square" rtlCol="0">
            <a:spAutoFit/>
          </a:bodyPr>
          <a:lstStyle/>
          <a:p>
            <a:r>
              <a:rPr lang="en-US" altLang="zh-CN" sz="4000">
                <a:sym typeface="+mn-ea"/>
              </a:rPr>
              <a:t>		</a:t>
            </a:r>
            <a:r>
              <a:rPr lang="zh-CN" altLang="en-US" sz="4000">
                <a:sym typeface="+mn-ea"/>
              </a:rPr>
              <a:t>测试方法</a:t>
            </a:r>
            <a:endParaRPr lang="zh-CN" altLang="en-US" sz="4000"/>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测试基础</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40510" y="1159510"/>
            <a:ext cx="9655810" cy="3169285"/>
          </a:xfrm>
          <a:prstGeom prst="rect">
            <a:avLst/>
          </a:prstGeom>
          <a:noFill/>
        </p:spPr>
        <p:txBody>
          <a:bodyPr wrap="square" rtlCol="0">
            <a:spAutoFit/>
          </a:bodyPr>
          <a:lstStyle/>
          <a:p>
            <a:r>
              <a:rPr lang="en-US" sz="4000"/>
              <a:t>1.</a:t>
            </a:r>
            <a:r>
              <a:rPr lang="zh-CN" altLang="en-US" sz="4000"/>
              <a:t>模块测试</a:t>
            </a:r>
          </a:p>
          <a:p>
            <a:r>
              <a:rPr lang="en-US" altLang="zh-CN" sz="4000"/>
              <a:t>2.</a:t>
            </a:r>
            <a:r>
              <a:rPr lang="zh-CN" altLang="en-US" sz="4000"/>
              <a:t>子系统测试</a:t>
            </a:r>
          </a:p>
          <a:p>
            <a:r>
              <a:rPr lang="en-US" altLang="zh-CN" sz="4000"/>
              <a:t>3.</a:t>
            </a:r>
            <a:r>
              <a:rPr lang="zh-CN" altLang="en-US" sz="4000"/>
              <a:t>系统测试</a:t>
            </a:r>
          </a:p>
          <a:p>
            <a:r>
              <a:rPr lang="en-US" altLang="zh-CN" sz="4000"/>
              <a:t>4.</a:t>
            </a:r>
            <a:r>
              <a:rPr lang="zh-CN" altLang="en-US" sz="4000"/>
              <a:t>验收测试</a:t>
            </a:r>
          </a:p>
          <a:p>
            <a:r>
              <a:rPr lang="en-US" altLang="zh-CN" sz="4000"/>
              <a:t>5.</a:t>
            </a:r>
            <a:r>
              <a:rPr lang="zh-CN" altLang="en-US" sz="4000"/>
              <a:t>平行运行</a:t>
            </a:r>
            <a:endParaRPr lang="en-US" altLang="zh-CN" sz="4000"/>
          </a:p>
        </p:txBody>
      </p:sp>
      <p:sp>
        <p:nvSpPr>
          <p:cNvPr id="5" name="文本框 4"/>
          <p:cNvSpPr txBox="1"/>
          <p:nvPr/>
        </p:nvSpPr>
        <p:spPr>
          <a:xfrm>
            <a:off x="3063240" y="337185"/>
            <a:ext cx="6065520" cy="706755"/>
          </a:xfrm>
          <a:prstGeom prst="rect">
            <a:avLst/>
          </a:prstGeom>
          <a:noFill/>
        </p:spPr>
        <p:txBody>
          <a:bodyPr wrap="square" rtlCol="0">
            <a:spAutoFit/>
          </a:bodyPr>
          <a:lstStyle/>
          <a:p>
            <a:r>
              <a:rPr lang="en-US" altLang="zh-CN" sz="4000">
                <a:sym typeface="+mn-ea"/>
              </a:rPr>
              <a:t>		</a:t>
            </a:r>
            <a:r>
              <a:rPr lang="zh-CN" altLang="en-US" sz="4000">
                <a:sym typeface="+mn-ea"/>
              </a:rPr>
              <a:t>软件测试基础</a:t>
            </a:r>
            <a:endParaRPr lang="zh-CN" altLang="en-US" sz="4000"/>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测试基础</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38643" y="2449914"/>
            <a:ext cx="4488932" cy="75671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4000" b="1" dirty="0">
                <a:latin typeface="+mn-ea"/>
              </a:rPr>
              <a:t>7.1</a:t>
            </a:r>
            <a:r>
              <a:rPr lang="zh-CN" altLang="en-US" sz="4000" b="1" dirty="0">
                <a:latin typeface="+mn-ea"/>
              </a:rPr>
              <a:t>编码</a:t>
            </a:r>
          </a:p>
        </p:txBody>
      </p:sp>
      <p:sp>
        <p:nvSpPr>
          <p:cNvPr id="3" name="矩形 2"/>
          <p:cNvSpPr/>
          <p:nvPr/>
        </p:nvSpPr>
        <p:spPr>
          <a:xfrm>
            <a:off x="6027575" y="3206626"/>
            <a:ext cx="4488932" cy="75671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4000" b="1" dirty="0">
                <a:latin typeface="+mn-ea"/>
              </a:rPr>
              <a:t>——</a:t>
            </a:r>
            <a:r>
              <a:rPr lang="zh-CN" altLang="en-US" sz="4000" b="1" dirty="0">
                <a:latin typeface="+mn-ea"/>
              </a:rPr>
              <a:t>倪晨攀</a:t>
            </a:r>
            <a:endParaRPr lang="zh-CN" altLang="en-US" sz="4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40510" y="1159510"/>
            <a:ext cx="9655810" cy="3969385"/>
          </a:xfrm>
          <a:prstGeom prst="rect">
            <a:avLst/>
          </a:prstGeom>
          <a:noFill/>
        </p:spPr>
        <p:txBody>
          <a:bodyPr wrap="square" rtlCol="0">
            <a:spAutoFit/>
          </a:bodyPr>
          <a:lstStyle/>
          <a:p>
            <a:r>
              <a:rPr lang="en-US" sz="2800" b="1"/>
              <a:t>1.</a:t>
            </a:r>
            <a:r>
              <a:rPr lang="zh-CN" altLang="en-US" sz="2800" b="1"/>
              <a:t>模块测试</a:t>
            </a:r>
          </a:p>
          <a:p>
            <a:r>
              <a:rPr lang="en-US" altLang="zh-CN" sz="2800"/>
              <a:t>	</a:t>
            </a:r>
            <a:r>
              <a:rPr lang="zh-CN" altLang="en-US" sz="2800"/>
              <a:t>在设计得好的软件系统中，每个模块完成一个清晰定义的子功能，而且这个子功能和同级其他模块的功能之间没有相互依赖的关系。因此，有可能把每个模块作为一个单独的实体来测试，而且通常比较容易设计检验模块正确性的测试方案。</a:t>
            </a:r>
          </a:p>
          <a:p>
            <a:r>
              <a:rPr lang="en-US" altLang="zh-CN" sz="2800"/>
              <a:t>	</a:t>
            </a:r>
            <a:r>
              <a:rPr lang="zh-CN" altLang="en-US" sz="2800"/>
              <a:t>模块测试的目的是保证每个模块作为一个单元能正确允许，所以模块测试通常又称为</a:t>
            </a:r>
            <a:r>
              <a:rPr lang="zh-CN" altLang="en-US" sz="2800" b="1"/>
              <a:t>单元测试</a:t>
            </a:r>
            <a:r>
              <a:rPr lang="zh-CN" altLang="en-US" sz="2800"/>
              <a:t>。在这个测试步骤中发现的往往是编码和详细设计的错误。</a:t>
            </a:r>
          </a:p>
        </p:txBody>
      </p:sp>
      <p:sp>
        <p:nvSpPr>
          <p:cNvPr id="5" name="文本框 4"/>
          <p:cNvSpPr txBox="1"/>
          <p:nvPr/>
        </p:nvSpPr>
        <p:spPr>
          <a:xfrm>
            <a:off x="3063240" y="337185"/>
            <a:ext cx="6065520" cy="706755"/>
          </a:xfrm>
          <a:prstGeom prst="rect">
            <a:avLst/>
          </a:prstGeom>
          <a:noFill/>
        </p:spPr>
        <p:txBody>
          <a:bodyPr wrap="square" rtlCol="0">
            <a:spAutoFit/>
          </a:bodyPr>
          <a:lstStyle/>
          <a:p>
            <a:r>
              <a:rPr lang="en-US" altLang="zh-CN" sz="4000"/>
              <a:t>		</a:t>
            </a:r>
            <a:r>
              <a:rPr lang="zh-CN" altLang="en-US" sz="4000"/>
              <a:t>软件测试基础</a:t>
            </a:r>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测试基础</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40510" y="1159510"/>
            <a:ext cx="9655810" cy="4349115"/>
          </a:xfrm>
          <a:prstGeom prst="rect">
            <a:avLst/>
          </a:prstGeom>
          <a:noFill/>
        </p:spPr>
        <p:txBody>
          <a:bodyPr wrap="square" rtlCol="0">
            <a:spAutoFit/>
          </a:bodyPr>
          <a:lstStyle/>
          <a:p>
            <a:pPr marL="0" marR="0" lvl="0" indent="0" algn="l" defTabSz="914400" rtl="0" eaLnBrk="1" fontAlgn="base" latinLnBrk="0" hangingPunct="1">
              <a:lnSpc>
                <a:spcPts val="2800"/>
              </a:lnSpc>
              <a:spcBef>
                <a:spcPts val="600"/>
              </a:spcBef>
              <a:spcAft>
                <a:spcPct val="0"/>
              </a:spcAft>
              <a:buClrTx/>
              <a:buSzTx/>
              <a:buFontTx/>
              <a:buNone/>
              <a:defRPr/>
            </a:pPr>
            <a:r>
              <a:rPr lang="en-US" altLang="zh-CN" sz="2800" b="1" noProof="0" dirty="0">
                <a:ln>
                  <a:noFill/>
                </a:ln>
                <a:effectLst/>
                <a:uLnTx/>
                <a:uFillTx/>
                <a:latin typeface="+mn-ea"/>
                <a:sym typeface="+mn-ea"/>
              </a:rPr>
              <a:t>2.</a:t>
            </a:r>
            <a:r>
              <a:rPr lang="zh-CN" altLang="en-US" sz="2800" b="1" noProof="0" dirty="0">
                <a:ln>
                  <a:noFill/>
                </a:ln>
                <a:effectLst/>
                <a:uLnTx/>
                <a:uFillTx/>
                <a:latin typeface="+mn-ea"/>
                <a:sym typeface="+mn-ea"/>
              </a:rPr>
              <a:t>子系统测试</a:t>
            </a:r>
            <a:endParaRPr kumimoji="0" lang="en-US" altLang="zh-CN" sz="28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ts val="2800"/>
              </a:lnSpc>
              <a:spcBef>
                <a:spcPts val="600"/>
              </a:spcBef>
              <a:spcAft>
                <a:spcPct val="0"/>
              </a:spcAft>
              <a:buClrTx/>
              <a:buSzTx/>
              <a:buFontTx/>
              <a:buNone/>
              <a:defRPr/>
            </a:pPr>
            <a:r>
              <a:rPr lang="en-US" altLang="zh-CN" sz="2800" noProof="0" dirty="0">
                <a:ln>
                  <a:noFill/>
                </a:ln>
                <a:effectLst/>
                <a:uLnTx/>
                <a:uFillTx/>
                <a:latin typeface="+mn-ea"/>
                <a:sym typeface="+mn-ea"/>
              </a:rPr>
              <a:t>    </a:t>
            </a:r>
            <a:r>
              <a:rPr lang="zh-CN" altLang="zh-CN" sz="2800" noProof="0" dirty="0">
                <a:ln>
                  <a:noFill/>
                </a:ln>
                <a:effectLst/>
                <a:uLnTx/>
                <a:uFillTx/>
                <a:latin typeface="+mn-ea"/>
                <a:sym typeface="+mn-ea"/>
              </a:rPr>
              <a:t>子系统测试是把经过单元测试的模块放在一起形成一个子系统来测试。模块相互间的协调和通信是这个测试过程中的主要问题，因此，</a:t>
            </a:r>
            <a:r>
              <a:rPr lang="zh-CN" altLang="zh-CN" sz="2800" b="1" noProof="0" dirty="0">
                <a:ln>
                  <a:noFill/>
                </a:ln>
                <a:effectLst/>
                <a:uLnTx/>
                <a:uFillTx/>
                <a:latin typeface="+mn-ea"/>
                <a:sym typeface="+mn-ea"/>
              </a:rPr>
              <a:t>这个步骤着重测试模块的接口</a:t>
            </a:r>
            <a:r>
              <a:rPr lang="zh-CN" altLang="zh-CN" sz="2800" noProof="0" dirty="0">
                <a:ln>
                  <a:noFill/>
                </a:ln>
                <a:effectLst/>
                <a:uLnTx/>
                <a:uFillTx/>
                <a:latin typeface="+mn-ea"/>
                <a:sym typeface="+mn-ea"/>
              </a:rPr>
              <a:t>。</a:t>
            </a:r>
            <a:endParaRPr kumimoji="0" lang="en-US" altLang="zh-CN" sz="28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ts val="2800"/>
              </a:lnSpc>
              <a:spcBef>
                <a:spcPts val="600"/>
              </a:spcBef>
              <a:spcAft>
                <a:spcPct val="0"/>
              </a:spcAft>
              <a:buClrTx/>
              <a:buSzTx/>
              <a:buFontTx/>
              <a:buNone/>
              <a:defRPr/>
            </a:pPr>
            <a:r>
              <a:rPr lang="en-US" altLang="zh-CN" sz="2800" b="1" noProof="0" dirty="0">
                <a:ln>
                  <a:noFill/>
                </a:ln>
                <a:effectLst/>
                <a:uLnTx/>
                <a:uFillTx/>
                <a:latin typeface="+mn-ea"/>
                <a:sym typeface="+mn-ea"/>
              </a:rPr>
              <a:t>3.</a:t>
            </a:r>
            <a:r>
              <a:rPr lang="zh-CN" altLang="en-US" sz="2800" b="1" noProof="0" dirty="0">
                <a:ln>
                  <a:noFill/>
                </a:ln>
                <a:effectLst/>
                <a:uLnTx/>
                <a:uFillTx/>
                <a:latin typeface="+mn-ea"/>
                <a:sym typeface="+mn-ea"/>
              </a:rPr>
              <a:t>系统测试</a:t>
            </a:r>
            <a:endParaRPr kumimoji="0" lang="en-US" altLang="zh-CN" sz="28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ts val="2800"/>
              </a:lnSpc>
              <a:spcBef>
                <a:spcPts val="600"/>
              </a:spcBef>
              <a:spcAft>
                <a:spcPct val="0"/>
              </a:spcAft>
              <a:buClrTx/>
              <a:buSzTx/>
              <a:buFontTx/>
              <a:buNone/>
              <a:defRPr/>
            </a:pPr>
            <a:r>
              <a:rPr lang="en-US" altLang="zh-CN" sz="2800" noProof="0" dirty="0">
                <a:ln>
                  <a:noFill/>
                </a:ln>
                <a:effectLst/>
                <a:uLnTx/>
                <a:uFillTx/>
                <a:latin typeface="+mn-ea"/>
                <a:sym typeface="+mn-ea"/>
              </a:rPr>
              <a:t>    </a:t>
            </a:r>
            <a:r>
              <a:rPr lang="zh-CN" altLang="zh-CN" sz="2800" noProof="0" dirty="0">
                <a:ln>
                  <a:noFill/>
                </a:ln>
                <a:effectLst/>
                <a:uLnTx/>
                <a:uFillTx/>
                <a:latin typeface="+mn-ea"/>
                <a:sym typeface="+mn-ea"/>
              </a:rPr>
              <a:t>系统测试是把经过测试的子系统装配成一个完整的系统来测试。在这个过程中不仅应该发现设计和编码的错误，还应该验证系统确实能提供需求说明书中指定的功能，而且系统的动态特性也符合预定要求。</a:t>
            </a:r>
            <a:r>
              <a:rPr lang="zh-CN" altLang="zh-CN" sz="2800" b="1" noProof="0" dirty="0">
                <a:ln>
                  <a:noFill/>
                </a:ln>
                <a:effectLst/>
                <a:uLnTx/>
                <a:uFillTx/>
                <a:latin typeface="+mn-ea"/>
                <a:sym typeface="+mn-ea"/>
              </a:rPr>
              <a:t>在这个测试步骤中发现的往往是软件设计中的错误，也可能发现需求说明中的错误</a:t>
            </a:r>
            <a:r>
              <a:rPr lang="zh-CN" altLang="zh-CN" sz="2800" noProof="0" dirty="0">
                <a:ln>
                  <a:noFill/>
                </a:ln>
                <a:effectLst/>
                <a:uLnTx/>
                <a:uFillTx/>
                <a:latin typeface="+mn-ea"/>
                <a:sym typeface="+mn-ea"/>
              </a:rPr>
              <a:t>。</a:t>
            </a:r>
          </a:p>
          <a:p>
            <a:pPr marL="0" marR="0" lvl="0" indent="0" algn="l" defTabSz="914400" rtl="0" eaLnBrk="1" fontAlgn="base" latinLnBrk="0" hangingPunct="1">
              <a:lnSpc>
                <a:spcPts val="2800"/>
              </a:lnSpc>
              <a:spcBef>
                <a:spcPts val="600"/>
              </a:spcBef>
              <a:spcAft>
                <a:spcPct val="0"/>
              </a:spcAft>
              <a:buClrTx/>
              <a:buSzTx/>
              <a:buFontTx/>
              <a:buNone/>
              <a:defRPr/>
            </a:pPr>
            <a:endParaRPr lang="zh-CN" altLang="en-US" sz="2800"/>
          </a:p>
        </p:txBody>
      </p:sp>
      <p:sp>
        <p:nvSpPr>
          <p:cNvPr id="5" name="文本框 4"/>
          <p:cNvSpPr txBox="1"/>
          <p:nvPr/>
        </p:nvSpPr>
        <p:spPr>
          <a:xfrm>
            <a:off x="3063240" y="337185"/>
            <a:ext cx="6065520" cy="706755"/>
          </a:xfrm>
          <a:prstGeom prst="rect">
            <a:avLst/>
          </a:prstGeom>
          <a:noFill/>
        </p:spPr>
        <p:txBody>
          <a:bodyPr wrap="square" rtlCol="0">
            <a:spAutoFit/>
          </a:bodyPr>
          <a:lstStyle/>
          <a:p>
            <a:r>
              <a:rPr lang="en-US" altLang="zh-CN" sz="4000"/>
              <a:t>		</a:t>
            </a:r>
            <a:r>
              <a:rPr lang="zh-CN" altLang="en-US" sz="4000"/>
              <a:t>软件测试基础</a:t>
            </a:r>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测试基础</a:t>
            </a:r>
          </a:p>
        </p:txBody>
      </p:sp>
      <p:sp>
        <p:nvSpPr>
          <p:cNvPr id="2" name="文本框 1"/>
          <p:cNvSpPr txBox="1"/>
          <p:nvPr/>
        </p:nvSpPr>
        <p:spPr>
          <a:xfrm>
            <a:off x="1540510" y="5157788"/>
            <a:ext cx="8147050" cy="1076325"/>
          </a:xfrm>
          <a:prstGeom prst="rect">
            <a:avLst/>
          </a:prstGeom>
          <a:noFill/>
          <a:ln w="25400">
            <a:solidFill>
              <a:srgbClr val="C00000"/>
            </a:solidFill>
          </a:ln>
        </p:spPr>
        <p:txBody>
          <a:bodyPr>
            <a:spAutoFit/>
          </a:bodyPr>
          <a:lstStyle/>
          <a:p>
            <a:pPr marR="0" defTabSz="914400" eaLnBrk="1" hangingPunct="1">
              <a:buClrTx/>
              <a:buSzTx/>
              <a:buFontTx/>
              <a:buNone/>
              <a:defRPr/>
            </a:pPr>
            <a:r>
              <a:rPr kumimoji="0" lang="en-US" altLang="zh-CN" sz="2400" kern="1200" cap="none" spc="0" normalizeH="0" baseline="0" noProof="0" dirty="0">
                <a:latin typeface="Arial" panose="020B0604020202020204" pitchFamily="34" charset="0"/>
                <a:ea typeface="宋体" panose="02010600030101010101" pitchFamily="2" charset="-122"/>
                <a:cs typeface="+mn-cs"/>
              </a:rPr>
              <a:t>   </a:t>
            </a:r>
            <a:r>
              <a:rPr kumimoji="0" lang="en-US" altLang="zh-CN" sz="3200" kern="1200" cap="none" spc="0" normalizeH="0" baseline="0" noProof="0" dirty="0">
                <a:latin typeface="Arial" panose="020B0604020202020204" pitchFamily="34" charset="0"/>
                <a:ea typeface="宋体" panose="02010600030101010101" pitchFamily="2" charset="-122"/>
                <a:cs typeface="+mn-cs"/>
              </a:rPr>
              <a:t>    </a:t>
            </a:r>
            <a:r>
              <a:rPr kumimoji="0" lang="zh-CN" altLang="zh-CN" sz="3200" kern="1200" cap="none" spc="0" normalizeH="0" baseline="0" noProof="0" dirty="0">
                <a:latin typeface="Arial" panose="020B0604020202020204" pitchFamily="34" charset="0"/>
                <a:ea typeface="宋体" panose="02010600030101010101" pitchFamily="2" charset="-122"/>
                <a:cs typeface="+mn-cs"/>
              </a:rPr>
              <a:t>子系统测试</a:t>
            </a:r>
            <a:r>
              <a:rPr kumimoji="0" lang="zh-CN" altLang="en-US" sz="3200" kern="1200" cap="none" spc="0" normalizeH="0" baseline="0" noProof="0" dirty="0">
                <a:latin typeface="Arial" panose="020B0604020202020204" pitchFamily="34" charset="0"/>
                <a:ea typeface="宋体" panose="02010600030101010101" pitchFamily="2" charset="-122"/>
                <a:cs typeface="+mn-cs"/>
              </a:rPr>
              <a:t>和</a:t>
            </a:r>
            <a:r>
              <a:rPr kumimoji="0" lang="zh-CN" altLang="zh-CN" sz="3200" kern="1200" cap="none" spc="0" normalizeH="0" baseline="0" noProof="0" dirty="0">
                <a:latin typeface="Arial" panose="020B0604020202020204" pitchFamily="34" charset="0"/>
                <a:ea typeface="宋体" panose="02010600030101010101" pitchFamily="2" charset="-122"/>
                <a:cs typeface="+mn-cs"/>
              </a:rPr>
              <a:t>系统测试，都兼有检测和组装两重含义，通常称为</a:t>
            </a:r>
            <a:r>
              <a:rPr kumimoji="0" lang="zh-CN" altLang="zh-CN" sz="3200" b="1" kern="1200" cap="none" spc="0" normalizeH="0" baseline="0" noProof="0" dirty="0">
                <a:solidFill>
                  <a:schemeClr val="accent2"/>
                </a:solidFill>
                <a:latin typeface="Arial" panose="020B0604020202020204" pitchFamily="34" charset="0"/>
                <a:ea typeface="宋体" panose="02010600030101010101" pitchFamily="2" charset="-122"/>
                <a:cs typeface="+mn-cs"/>
              </a:rPr>
              <a:t>集成测试</a:t>
            </a:r>
            <a:r>
              <a:rPr kumimoji="0" lang="zh-CN" altLang="en-US" sz="3200" kern="1200" cap="none" spc="0" normalizeH="0" baseline="0" noProof="0" dirty="0">
                <a:latin typeface="Arial" panose="020B0604020202020204" pitchFamily="34" charset="0"/>
                <a:ea typeface="宋体" panose="02010600030101010101" pitchFamily="2" charset="-122"/>
                <a:cs typeface="+mn-cs"/>
              </a:rPr>
              <a:t>。</a:t>
            </a:r>
            <a:endParaRPr kumimoji="0" lang="en-US" altLang="zh-CN" sz="3200" kern="1200" cap="none" spc="0" normalizeH="0" baseline="0" noProof="0" dirty="0">
              <a:latin typeface="+mn-ea"/>
              <a:ea typeface="宋体" panose="02010600030101010101" pitchFamily="2" charset="-122"/>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40510" y="1159510"/>
            <a:ext cx="9655810" cy="3387090"/>
          </a:xfrm>
          <a:prstGeom prst="rect">
            <a:avLst/>
          </a:prstGeom>
          <a:noFill/>
        </p:spPr>
        <p:txBody>
          <a:bodyPr wrap="square" rtlCol="0">
            <a:spAutoFit/>
          </a:bodyPr>
          <a:lstStyle/>
          <a:p>
            <a:pPr marL="0" marR="0" lvl="0" indent="0" algn="l" defTabSz="914400" rtl="0" eaLnBrk="1" fontAlgn="base" latinLnBrk="0" hangingPunct="1">
              <a:lnSpc>
                <a:spcPts val="3500"/>
              </a:lnSpc>
              <a:spcBef>
                <a:spcPts val="600"/>
              </a:spcBef>
              <a:spcAft>
                <a:spcPct val="0"/>
              </a:spcAft>
              <a:buClrTx/>
              <a:buSzTx/>
              <a:buFontTx/>
              <a:buNone/>
              <a:defRPr/>
            </a:pPr>
            <a:r>
              <a:rPr lang="en-US" altLang="zh-CN" sz="2800" b="1" noProof="0" dirty="0">
                <a:ln>
                  <a:noFill/>
                </a:ln>
                <a:effectLst/>
                <a:uLnTx/>
                <a:uFillTx/>
                <a:latin typeface="+mn-ea"/>
                <a:sym typeface="+mn-ea"/>
              </a:rPr>
              <a:t>4.</a:t>
            </a:r>
            <a:r>
              <a:rPr lang="zh-CN" altLang="en-US" sz="2800" b="1" noProof="0" dirty="0">
                <a:ln>
                  <a:noFill/>
                </a:ln>
                <a:effectLst/>
                <a:uLnTx/>
                <a:uFillTx/>
                <a:latin typeface="+mn-ea"/>
                <a:sym typeface="+mn-ea"/>
              </a:rPr>
              <a:t>验收测试</a:t>
            </a:r>
            <a:endParaRPr kumimoji="0" lang="en-US" altLang="zh-CN" sz="2800" b="1" i="0" u="none" strike="noStrike" kern="1200" cap="none" spc="0" normalizeH="0" baseline="0" noProof="0" dirty="0">
              <a:ln>
                <a:noFill/>
              </a:ln>
              <a:solidFill>
                <a:schemeClr val="tx1"/>
              </a:solidFill>
              <a:effectLst/>
              <a:uLnTx/>
              <a:uFillTx/>
              <a:latin typeface="+mn-ea"/>
              <a:ea typeface="+mn-ea"/>
              <a:cs typeface="+mn-cs"/>
            </a:endParaRPr>
          </a:p>
          <a:p>
            <a:pPr marL="0" marR="0" lvl="0" indent="457200" algn="l" defTabSz="914400" rtl="0" eaLnBrk="1" fontAlgn="base" latinLnBrk="0" hangingPunct="1">
              <a:lnSpc>
                <a:spcPts val="3500"/>
              </a:lnSpc>
              <a:spcBef>
                <a:spcPts val="600"/>
              </a:spcBef>
              <a:spcAft>
                <a:spcPct val="0"/>
              </a:spcAft>
              <a:buClrTx/>
              <a:buSzTx/>
              <a:buFontTx/>
              <a:buNone/>
              <a:defRPr/>
            </a:pPr>
            <a:r>
              <a:rPr lang="en-US" altLang="zh-CN" sz="2800" noProof="0" dirty="0">
                <a:ln>
                  <a:noFill/>
                </a:ln>
                <a:effectLst/>
                <a:uLnTx/>
                <a:uFillTx/>
                <a:latin typeface="+mn-ea"/>
                <a:sym typeface="+mn-ea"/>
              </a:rPr>
              <a:t> </a:t>
            </a:r>
            <a:r>
              <a:rPr lang="zh-CN" altLang="zh-CN" sz="2800" noProof="0" dirty="0">
                <a:ln>
                  <a:noFill/>
                </a:ln>
                <a:effectLst/>
                <a:uLnTx/>
                <a:uFillTx/>
                <a:latin typeface="+mn-ea"/>
                <a:sym typeface="+mn-ea"/>
              </a:rPr>
              <a:t>验收测试把软件系统作为单一的实体进行测试，测试内容与系统测试基本类似，但是它是在</a:t>
            </a:r>
            <a:r>
              <a:rPr lang="zh-CN" altLang="zh-CN" sz="2800" b="1" noProof="0" dirty="0">
                <a:ln>
                  <a:noFill/>
                </a:ln>
                <a:solidFill>
                  <a:schemeClr val="accent2"/>
                </a:solidFill>
                <a:effectLst/>
                <a:uLnTx/>
                <a:uFillTx/>
                <a:latin typeface="+mn-ea"/>
                <a:sym typeface="+mn-ea"/>
              </a:rPr>
              <a:t>用户</a:t>
            </a:r>
            <a:r>
              <a:rPr lang="zh-CN" altLang="zh-CN" sz="2800" noProof="0" dirty="0">
                <a:ln>
                  <a:noFill/>
                </a:ln>
                <a:effectLst/>
                <a:uLnTx/>
                <a:uFillTx/>
                <a:latin typeface="+mn-ea"/>
                <a:sym typeface="+mn-ea"/>
              </a:rPr>
              <a:t>积极参与下进行的，而且可能主要使用实际数据</a:t>
            </a:r>
            <a:r>
              <a:rPr lang="en-US" altLang="zh-CN" sz="2800" noProof="0" dirty="0">
                <a:ln>
                  <a:noFill/>
                </a:ln>
                <a:effectLst/>
                <a:uLnTx/>
                <a:uFillTx/>
                <a:latin typeface="+mn-ea"/>
                <a:sym typeface="+mn-ea"/>
              </a:rPr>
              <a:t>(</a:t>
            </a:r>
            <a:r>
              <a:rPr lang="zh-CN" altLang="zh-CN" sz="2800" noProof="0" dirty="0">
                <a:ln>
                  <a:noFill/>
                </a:ln>
                <a:effectLst/>
                <a:uLnTx/>
                <a:uFillTx/>
                <a:latin typeface="+mn-ea"/>
                <a:sym typeface="+mn-ea"/>
              </a:rPr>
              <a:t>系统将来要处理的信息</a:t>
            </a:r>
            <a:r>
              <a:rPr lang="en-US" altLang="zh-CN" sz="2800" noProof="0" dirty="0">
                <a:ln>
                  <a:noFill/>
                </a:ln>
                <a:effectLst/>
                <a:uLnTx/>
                <a:uFillTx/>
                <a:latin typeface="+mn-ea"/>
                <a:sym typeface="+mn-ea"/>
              </a:rPr>
              <a:t>)</a:t>
            </a:r>
            <a:r>
              <a:rPr lang="zh-CN" altLang="zh-CN" sz="2800" noProof="0" dirty="0">
                <a:ln>
                  <a:noFill/>
                </a:ln>
                <a:effectLst/>
                <a:uLnTx/>
                <a:uFillTx/>
                <a:latin typeface="+mn-ea"/>
                <a:sym typeface="+mn-ea"/>
              </a:rPr>
              <a:t>进行测试。</a:t>
            </a:r>
            <a:endParaRPr kumimoji="0" lang="en-US" altLang="zh-CN" sz="2800" b="0" i="0" u="none" strike="noStrike" kern="1200" cap="none" spc="0" normalizeH="0" baseline="0" noProof="0" dirty="0">
              <a:ln>
                <a:noFill/>
              </a:ln>
              <a:solidFill>
                <a:schemeClr val="tx1"/>
              </a:solidFill>
              <a:effectLst/>
              <a:uLnTx/>
              <a:uFillTx/>
              <a:latin typeface="+mn-ea"/>
              <a:ea typeface="+mn-ea"/>
              <a:cs typeface="+mn-cs"/>
            </a:endParaRPr>
          </a:p>
          <a:p>
            <a:pPr marL="0" marR="0" lvl="0" indent="457200" algn="l" defTabSz="914400" rtl="0" eaLnBrk="1" fontAlgn="base" latinLnBrk="0" hangingPunct="1">
              <a:lnSpc>
                <a:spcPts val="3500"/>
              </a:lnSpc>
              <a:spcBef>
                <a:spcPts val="600"/>
              </a:spcBef>
              <a:spcAft>
                <a:spcPct val="0"/>
              </a:spcAft>
              <a:buClrTx/>
              <a:buSzTx/>
              <a:buFontTx/>
              <a:buNone/>
              <a:defRPr/>
            </a:pPr>
            <a:r>
              <a:rPr lang="en-US" altLang="zh-CN" sz="2800" noProof="0" dirty="0">
                <a:ln>
                  <a:noFill/>
                </a:ln>
                <a:effectLst/>
                <a:uLnTx/>
                <a:uFillTx/>
                <a:latin typeface="+mn-ea"/>
                <a:sym typeface="+mn-ea"/>
              </a:rPr>
              <a:t> </a:t>
            </a:r>
            <a:r>
              <a:rPr lang="zh-CN" altLang="zh-CN" sz="2800" noProof="0" dirty="0">
                <a:ln>
                  <a:noFill/>
                </a:ln>
                <a:effectLst/>
                <a:uLnTx/>
                <a:uFillTx/>
                <a:latin typeface="+mn-ea"/>
                <a:sym typeface="+mn-ea"/>
              </a:rPr>
              <a:t>验收测试的目的是验证系统确实能够满足用户的需要，</a:t>
            </a:r>
            <a:r>
              <a:rPr lang="zh-CN" altLang="zh-CN" sz="2800" b="1" noProof="0" dirty="0">
                <a:ln>
                  <a:noFill/>
                </a:ln>
                <a:effectLst/>
                <a:uLnTx/>
                <a:uFillTx/>
                <a:latin typeface="+mn-ea"/>
                <a:sym typeface="+mn-ea"/>
              </a:rPr>
              <a:t>在这个测试步骤中发现的往往是系统需求说明书中的错误</a:t>
            </a:r>
            <a:r>
              <a:rPr lang="zh-CN" altLang="zh-CN" sz="2800" noProof="0" dirty="0">
                <a:ln>
                  <a:noFill/>
                </a:ln>
                <a:effectLst/>
                <a:uLnTx/>
                <a:uFillTx/>
                <a:latin typeface="+mn-ea"/>
                <a:sym typeface="+mn-ea"/>
              </a:rPr>
              <a:t>。验收测试也称为</a:t>
            </a:r>
            <a:r>
              <a:rPr lang="zh-CN" altLang="zh-CN" sz="2800" b="1" noProof="0" dirty="0">
                <a:ln>
                  <a:noFill/>
                </a:ln>
                <a:effectLst/>
                <a:uLnTx/>
                <a:uFillTx/>
                <a:latin typeface="+mn-ea"/>
                <a:sym typeface="+mn-ea"/>
              </a:rPr>
              <a:t>确认测试</a:t>
            </a:r>
            <a:r>
              <a:rPr lang="zh-CN" altLang="zh-CN" sz="2800" noProof="0" dirty="0">
                <a:ln>
                  <a:noFill/>
                </a:ln>
                <a:effectLst/>
                <a:uLnTx/>
                <a:uFillTx/>
                <a:latin typeface="+mn-ea"/>
                <a:sym typeface="+mn-ea"/>
              </a:rPr>
              <a:t>。</a:t>
            </a:r>
            <a:endParaRPr lang="zh-CN" altLang="en-US" sz="2800"/>
          </a:p>
        </p:txBody>
      </p:sp>
      <p:sp>
        <p:nvSpPr>
          <p:cNvPr id="5" name="文本框 4"/>
          <p:cNvSpPr txBox="1"/>
          <p:nvPr/>
        </p:nvSpPr>
        <p:spPr>
          <a:xfrm>
            <a:off x="3063240" y="337185"/>
            <a:ext cx="6065520" cy="706755"/>
          </a:xfrm>
          <a:prstGeom prst="rect">
            <a:avLst/>
          </a:prstGeom>
          <a:noFill/>
        </p:spPr>
        <p:txBody>
          <a:bodyPr wrap="square" rtlCol="0">
            <a:spAutoFit/>
          </a:bodyPr>
          <a:lstStyle/>
          <a:p>
            <a:r>
              <a:rPr lang="en-US" altLang="zh-CN" sz="4000"/>
              <a:t>		</a:t>
            </a:r>
            <a:r>
              <a:rPr lang="zh-CN" altLang="en-US" sz="4000"/>
              <a:t>软件测试基础</a:t>
            </a:r>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测试基础</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40510" y="1159510"/>
            <a:ext cx="9655810" cy="4207510"/>
          </a:xfrm>
          <a:prstGeom prst="rect">
            <a:avLst/>
          </a:prstGeom>
          <a:noFill/>
        </p:spPr>
        <p:txBody>
          <a:bodyPr wrap="square" rtlCol="0">
            <a:spAutoFit/>
          </a:bodyPr>
          <a:lstStyle/>
          <a:p>
            <a:pPr marL="0" marR="0" lvl="0" indent="0" algn="l" defTabSz="914400" rtl="0" eaLnBrk="1" fontAlgn="base" latinLnBrk="0" hangingPunct="1">
              <a:lnSpc>
                <a:spcPts val="3500"/>
              </a:lnSpc>
              <a:spcBef>
                <a:spcPts val="600"/>
              </a:spcBef>
              <a:spcAft>
                <a:spcPct val="0"/>
              </a:spcAft>
              <a:buClrTx/>
              <a:buSzTx/>
              <a:buFontTx/>
              <a:buNone/>
              <a:defRPr/>
            </a:pPr>
            <a:r>
              <a:rPr lang="en-US" altLang="zh-CN" sz="2800" b="1" noProof="0" dirty="0">
                <a:ln>
                  <a:noFill/>
                </a:ln>
                <a:effectLst/>
                <a:uLnTx/>
                <a:uFillTx/>
                <a:latin typeface="+mn-ea"/>
                <a:sym typeface="+mn-ea"/>
              </a:rPr>
              <a:t>5.</a:t>
            </a:r>
            <a:r>
              <a:rPr lang="zh-CN" altLang="en-US" sz="2800" b="1" noProof="0" dirty="0">
                <a:ln>
                  <a:noFill/>
                </a:ln>
                <a:effectLst/>
                <a:uLnTx/>
                <a:uFillTx/>
                <a:latin typeface="+mn-ea"/>
                <a:sym typeface="+mn-ea"/>
              </a:rPr>
              <a:t>平行运行</a:t>
            </a:r>
            <a:endParaRPr kumimoji="0" lang="en-US" altLang="zh-CN" sz="28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ts val="3500"/>
              </a:lnSpc>
              <a:spcBef>
                <a:spcPts val="600"/>
              </a:spcBef>
              <a:spcAft>
                <a:spcPct val="0"/>
              </a:spcAft>
              <a:buClrTx/>
              <a:buSzTx/>
              <a:buFontTx/>
              <a:buNone/>
              <a:defRPr/>
            </a:pPr>
            <a:r>
              <a:rPr lang="en-US" altLang="zh-CN" sz="2800" noProof="0" dirty="0">
                <a:ln>
                  <a:noFill/>
                </a:ln>
                <a:effectLst/>
                <a:uLnTx/>
                <a:uFillTx/>
                <a:latin typeface="+mn-ea"/>
                <a:sym typeface="+mn-ea"/>
              </a:rPr>
              <a:t>    </a:t>
            </a:r>
            <a:r>
              <a:rPr lang="zh-CN" altLang="zh-CN" sz="2800" noProof="0" dirty="0">
                <a:ln>
                  <a:noFill/>
                </a:ln>
                <a:effectLst/>
                <a:uLnTx/>
                <a:uFillTx/>
                <a:latin typeface="+mn-ea"/>
                <a:sym typeface="+mn-ea"/>
              </a:rPr>
              <a:t>所谓</a:t>
            </a:r>
            <a:r>
              <a:rPr lang="zh-CN" altLang="zh-CN" sz="2800" b="1" noProof="0" dirty="0">
                <a:ln>
                  <a:noFill/>
                </a:ln>
                <a:solidFill>
                  <a:schemeClr val="accent2"/>
                </a:solidFill>
                <a:effectLst/>
                <a:uLnTx/>
                <a:uFillTx/>
                <a:latin typeface="+mn-ea"/>
                <a:sym typeface="+mn-ea"/>
              </a:rPr>
              <a:t>平行运行</a:t>
            </a:r>
            <a:r>
              <a:rPr lang="zh-CN" altLang="zh-CN" sz="2800" noProof="0" dirty="0">
                <a:ln>
                  <a:noFill/>
                </a:ln>
                <a:effectLst/>
                <a:uLnTx/>
                <a:uFillTx/>
                <a:latin typeface="+mn-ea"/>
                <a:sym typeface="+mn-ea"/>
              </a:rPr>
              <a:t>就是同时运行新开发出来的系统和将被它取代的旧系统，以便比较新旧两个系统的处理结果。这样做的具体目的有如下几点。</a:t>
            </a:r>
            <a:endParaRPr kumimoji="0" lang="en-US" altLang="zh-CN" sz="2800" b="0" i="0" u="none" strike="noStrike" kern="1200" cap="none" spc="0" normalizeH="0" baseline="0" noProof="0" dirty="0">
              <a:ln>
                <a:noFill/>
              </a:ln>
              <a:solidFill>
                <a:schemeClr val="tx1"/>
              </a:solidFill>
              <a:effectLst/>
              <a:uLnTx/>
              <a:uFillTx/>
              <a:latin typeface="+mn-ea"/>
              <a:ea typeface="+mn-ea"/>
              <a:cs typeface="+mn-cs"/>
            </a:endParaRPr>
          </a:p>
          <a:p>
            <a:pPr marL="0" marR="0" lvl="0" indent="612140" algn="l" defTabSz="914400" rtl="0" eaLnBrk="0" fontAlgn="base" latinLnBrk="0" hangingPunct="0">
              <a:lnSpc>
                <a:spcPts val="3500"/>
              </a:lnSpc>
              <a:spcBef>
                <a:spcPct val="0"/>
              </a:spcBef>
              <a:spcAft>
                <a:spcPct val="0"/>
              </a:spcAft>
              <a:buClrTx/>
              <a:buSzPct val="70000"/>
              <a:buFontTx/>
              <a:buNone/>
              <a:defRPr/>
            </a:pPr>
            <a:r>
              <a:rPr lang="en-US" altLang="zh-CN" sz="2800" noProof="0" dirty="0">
                <a:ln>
                  <a:noFill/>
                </a:ln>
                <a:effectLst/>
                <a:uLnTx/>
                <a:uFillTx/>
                <a:latin typeface="+mn-ea"/>
                <a:sym typeface="+mn-ea"/>
              </a:rPr>
              <a:t>(1)</a:t>
            </a:r>
            <a:r>
              <a:rPr lang="zh-CN" altLang="zh-CN" sz="2800" noProof="0" dirty="0">
                <a:ln>
                  <a:noFill/>
                </a:ln>
                <a:effectLst/>
                <a:uLnTx/>
                <a:uFillTx/>
                <a:latin typeface="+mn-ea"/>
                <a:sym typeface="+mn-ea"/>
              </a:rPr>
              <a:t>可以在准生产环境中运行新系统而又不冒风险。</a:t>
            </a:r>
            <a:endParaRPr kumimoji="0" lang="zh-CN" altLang="zh-CN" sz="2800" b="0" i="0" u="none" strike="noStrike" kern="1200" cap="none" spc="0" normalizeH="0" baseline="0" noProof="0" dirty="0">
              <a:ln>
                <a:noFill/>
              </a:ln>
              <a:solidFill>
                <a:schemeClr val="tx1"/>
              </a:solidFill>
              <a:effectLst/>
              <a:uLnTx/>
              <a:uFillTx/>
              <a:latin typeface="+mn-ea"/>
              <a:ea typeface="+mn-ea"/>
              <a:cs typeface="+mn-cs"/>
            </a:endParaRPr>
          </a:p>
          <a:p>
            <a:pPr marL="0" marR="0" lvl="0" indent="612140" algn="l" defTabSz="914400" rtl="0" eaLnBrk="0" fontAlgn="base" latinLnBrk="0" hangingPunct="0">
              <a:lnSpc>
                <a:spcPts val="3500"/>
              </a:lnSpc>
              <a:spcBef>
                <a:spcPct val="0"/>
              </a:spcBef>
              <a:spcAft>
                <a:spcPct val="0"/>
              </a:spcAft>
              <a:buClrTx/>
              <a:buSzPct val="70000"/>
              <a:buFontTx/>
              <a:buNone/>
              <a:defRPr/>
            </a:pPr>
            <a:r>
              <a:rPr lang="en-US" altLang="zh-CN" sz="2800" noProof="0" dirty="0">
                <a:ln>
                  <a:noFill/>
                </a:ln>
                <a:effectLst/>
                <a:uLnTx/>
                <a:uFillTx/>
                <a:latin typeface="+mn-ea"/>
                <a:sym typeface="+mn-ea"/>
              </a:rPr>
              <a:t>(2)</a:t>
            </a:r>
            <a:r>
              <a:rPr lang="zh-CN" altLang="zh-CN" sz="2800" noProof="0" dirty="0">
                <a:ln>
                  <a:noFill/>
                </a:ln>
                <a:effectLst/>
                <a:uLnTx/>
                <a:uFillTx/>
                <a:latin typeface="+mn-ea"/>
                <a:sym typeface="+mn-ea"/>
              </a:rPr>
              <a:t>用户能有一段熟悉新系统的时间。</a:t>
            </a:r>
            <a:endParaRPr kumimoji="0" lang="zh-CN" altLang="zh-CN" sz="2800" b="0" i="0" u="none" strike="noStrike" kern="1200" cap="none" spc="0" normalizeH="0" baseline="0" noProof="0" dirty="0">
              <a:ln>
                <a:noFill/>
              </a:ln>
              <a:solidFill>
                <a:schemeClr val="tx1"/>
              </a:solidFill>
              <a:effectLst/>
              <a:uLnTx/>
              <a:uFillTx/>
              <a:latin typeface="+mn-ea"/>
              <a:ea typeface="+mn-ea"/>
              <a:cs typeface="+mn-cs"/>
            </a:endParaRPr>
          </a:p>
          <a:p>
            <a:pPr marL="0" marR="0" lvl="0" indent="612140" algn="l" defTabSz="914400" rtl="0" eaLnBrk="0" fontAlgn="base" latinLnBrk="0" hangingPunct="0">
              <a:lnSpc>
                <a:spcPts val="3500"/>
              </a:lnSpc>
              <a:spcBef>
                <a:spcPct val="0"/>
              </a:spcBef>
              <a:spcAft>
                <a:spcPct val="0"/>
              </a:spcAft>
              <a:buClrTx/>
              <a:buSzPct val="70000"/>
              <a:buFontTx/>
              <a:buNone/>
              <a:defRPr/>
            </a:pPr>
            <a:r>
              <a:rPr lang="en-US" altLang="zh-CN" sz="2800" noProof="0" dirty="0">
                <a:ln>
                  <a:noFill/>
                </a:ln>
                <a:effectLst/>
                <a:uLnTx/>
                <a:uFillTx/>
                <a:latin typeface="+mn-ea"/>
                <a:sym typeface="+mn-ea"/>
              </a:rPr>
              <a:t>(3)</a:t>
            </a:r>
            <a:r>
              <a:rPr lang="zh-CN" altLang="zh-CN" sz="2800" noProof="0" dirty="0">
                <a:ln>
                  <a:noFill/>
                </a:ln>
                <a:effectLst/>
                <a:uLnTx/>
                <a:uFillTx/>
                <a:latin typeface="+mn-ea"/>
                <a:sym typeface="+mn-ea"/>
              </a:rPr>
              <a:t>可以验证用户指南和使用手册之类的文档。</a:t>
            </a:r>
            <a:endParaRPr kumimoji="0" lang="zh-CN" altLang="zh-CN" sz="2800" b="0" i="0" u="none" strike="noStrike" kern="1200" cap="none" spc="0" normalizeH="0" baseline="0" noProof="0" dirty="0">
              <a:ln>
                <a:noFill/>
              </a:ln>
              <a:solidFill>
                <a:schemeClr val="tx1"/>
              </a:solidFill>
              <a:effectLst/>
              <a:uLnTx/>
              <a:uFillTx/>
              <a:latin typeface="+mn-ea"/>
              <a:ea typeface="+mn-ea"/>
              <a:cs typeface="+mn-cs"/>
            </a:endParaRPr>
          </a:p>
          <a:p>
            <a:pPr marL="0" marR="0" lvl="0" indent="612140" algn="l" defTabSz="914400" rtl="0" eaLnBrk="0" fontAlgn="base" latinLnBrk="0" hangingPunct="0">
              <a:lnSpc>
                <a:spcPts val="3500"/>
              </a:lnSpc>
              <a:spcBef>
                <a:spcPct val="0"/>
              </a:spcBef>
              <a:spcAft>
                <a:spcPct val="0"/>
              </a:spcAft>
              <a:buClrTx/>
              <a:buSzPct val="70000"/>
              <a:buFontTx/>
              <a:buNone/>
              <a:defRPr/>
            </a:pPr>
            <a:r>
              <a:rPr lang="en-US" altLang="zh-CN" sz="2800" noProof="0" dirty="0">
                <a:ln>
                  <a:noFill/>
                </a:ln>
                <a:effectLst/>
                <a:uLnTx/>
                <a:uFillTx/>
                <a:latin typeface="+mn-ea"/>
                <a:sym typeface="+mn-ea"/>
              </a:rPr>
              <a:t>(4)</a:t>
            </a:r>
            <a:r>
              <a:rPr lang="zh-CN" altLang="zh-CN" sz="2800" noProof="0" dirty="0">
                <a:ln>
                  <a:noFill/>
                </a:ln>
                <a:effectLst/>
                <a:uLnTx/>
                <a:uFillTx/>
                <a:latin typeface="+mn-ea"/>
                <a:sym typeface="+mn-ea"/>
              </a:rPr>
              <a:t>能够以准生产模式对新系统进行全负荷测试，可以用测试结果验证性能指标。</a:t>
            </a:r>
            <a:endParaRPr lang="zh-CN" altLang="en-US" sz="2800"/>
          </a:p>
        </p:txBody>
      </p:sp>
      <p:sp>
        <p:nvSpPr>
          <p:cNvPr id="5" name="文本框 4"/>
          <p:cNvSpPr txBox="1"/>
          <p:nvPr/>
        </p:nvSpPr>
        <p:spPr>
          <a:xfrm>
            <a:off x="3063240" y="337185"/>
            <a:ext cx="6065520" cy="706755"/>
          </a:xfrm>
          <a:prstGeom prst="rect">
            <a:avLst/>
          </a:prstGeom>
          <a:noFill/>
        </p:spPr>
        <p:txBody>
          <a:bodyPr wrap="square" rtlCol="0">
            <a:spAutoFit/>
          </a:bodyPr>
          <a:lstStyle/>
          <a:p>
            <a:r>
              <a:rPr lang="en-US" altLang="zh-CN" sz="4000"/>
              <a:t>		</a:t>
            </a:r>
            <a:r>
              <a:rPr lang="zh-CN" altLang="en-US" sz="4000"/>
              <a:t>软件测试基础</a:t>
            </a:r>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测试基础</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40510" y="1159510"/>
            <a:ext cx="9655810" cy="521970"/>
          </a:xfrm>
          <a:prstGeom prst="rect">
            <a:avLst/>
          </a:prstGeom>
          <a:noFill/>
        </p:spPr>
        <p:txBody>
          <a:bodyPr wrap="square" rtlCol="0">
            <a:spAutoFit/>
          </a:bodyPr>
          <a:lstStyle/>
          <a:p>
            <a:r>
              <a:rPr lang="en-US" altLang="zh-CN" sz="2800"/>
              <a:t>	</a:t>
            </a:r>
          </a:p>
        </p:txBody>
      </p:sp>
      <p:sp>
        <p:nvSpPr>
          <p:cNvPr id="5" name="文本框 4"/>
          <p:cNvSpPr txBox="1"/>
          <p:nvPr/>
        </p:nvSpPr>
        <p:spPr>
          <a:xfrm>
            <a:off x="3063240" y="337185"/>
            <a:ext cx="6065520" cy="706755"/>
          </a:xfrm>
          <a:prstGeom prst="rect">
            <a:avLst/>
          </a:prstGeom>
          <a:noFill/>
        </p:spPr>
        <p:txBody>
          <a:bodyPr wrap="square" rtlCol="0">
            <a:spAutoFit/>
          </a:bodyPr>
          <a:lstStyle/>
          <a:p>
            <a:r>
              <a:rPr lang="en-US" altLang="zh-CN" sz="4000">
                <a:sym typeface="+mn-ea"/>
              </a:rPr>
              <a:t>		</a:t>
            </a:r>
            <a:r>
              <a:rPr lang="zh-CN" altLang="en-US" sz="4000">
                <a:sym typeface="+mn-ea"/>
              </a:rPr>
              <a:t>测试步骤</a:t>
            </a:r>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测试基础</a:t>
            </a:r>
          </a:p>
        </p:txBody>
      </p:sp>
      <p:pic>
        <p:nvPicPr>
          <p:cNvPr id="2" name="图片 1"/>
          <p:cNvPicPr>
            <a:picLocks noChangeAspect="1"/>
          </p:cNvPicPr>
          <p:nvPr/>
        </p:nvPicPr>
        <p:blipFill>
          <a:blip r:embed="rId2"/>
          <a:stretch>
            <a:fillRect/>
          </a:stretch>
        </p:blipFill>
        <p:spPr>
          <a:xfrm>
            <a:off x="2092325" y="1043940"/>
            <a:ext cx="8285480" cy="552323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40510" y="1159510"/>
            <a:ext cx="9655810" cy="4312920"/>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zh-CN" sz="2800" noProof="0" dirty="0">
                <a:ln>
                  <a:noFill/>
                </a:ln>
                <a:effectLst/>
                <a:uLnTx/>
                <a:uFillTx/>
                <a:latin typeface="+mn-ea"/>
                <a:sym typeface="+mn-ea"/>
              </a:rPr>
              <a:t>单元测试集中检测软件设计的最小单元——模块。</a:t>
            </a:r>
            <a:endParaRPr kumimoji="0" lang="en-US" altLang="zh-CN" sz="28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zh-CN" sz="2800" noProof="0" dirty="0">
                <a:ln>
                  <a:noFill/>
                </a:ln>
                <a:effectLst/>
                <a:uLnTx/>
                <a:uFillTx/>
                <a:latin typeface="+mn-ea"/>
                <a:sym typeface="+mn-ea"/>
              </a:rPr>
              <a:t>单元测试和编码属于软件过程的同一个阶段。</a:t>
            </a:r>
            <a:endParaRPr kumimoji="0" lang="en-US" altLang="zh-CN" sz="28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en-US" sz="2800" noProof="0" dirty="0">
                <a:ln>
                  <a:noFill/>
                </a:ln>
                <a:effectLst/>
                <a:uLnTx/>
                <a:uFillTx/>
                <a:latin typeface="+mn-ea"/>
                <a:sym typeface="+mn-ea"/>
              </a:rPr>
              <a:t>在</a:t>
            </a:r>
            <a:r>
              <a:rPr lang="zh-CN" altLang="zh-CN" sz="2800" noProof="0" dirty="0">
                <a:ln>
                  <a:noFill/>
                </a:ln>
                <a:effectLst/>
                <a:uLnTx/>
                <a:uFillTx/>
                <a:latin typeface="+mn-ea"/>
                <a:sym typeface="+mn-ea"/>
              </a:rPr>
              <a:t>源程序代码通过编译程序的语法检查后，可以用详细设计描述作指南，对重要的执行通路进行测试，以便发现模块内部的错误</a:t>
            </a:r>
            <a:r>
              <a:rPr lang="zh-CN" altLang="en-US" sz="2800" noProof="0" dirty="0">
                <a:ln>
                  <a:noFill/>
                </a:ln>
                <a:effectLst/>
                <a:uLnTx/>
                <a:uFillTx/>
                <a:latin typeface="+mn-ea"/>
                <a:sym typeface="+mn-ea"/>
              </a:rPr>
              <a:t>。</a:t>
            </a:r>
            <a:endParaRPr kumimoji="0" lang="en-US" altLang="zh-CN" sz="28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zh-CN" sz="2800" noProof="0" dirty="0">
                <a:ln>
                  <a:noFill/>
                </a:ln>
                <a:effectLst/>
                <a:uLnTx/>
                <a:uFillTx/>
                <a:latin typeface="+mn-ea"/>
                <a:sym typeface="+mn-ea"/>
              </a:rPr>
              <a:t>可以应用人工测试和计算机测试这样两种不同类型的测试方法，完成单元测试工作。</a:t>
            </a:r>
            <a:endParaRPr kumimoji="0" lang="en-US" altLang="zh-CN" sz="28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zh-CN" sz="2800" noProof="0" dirty="0">
                <a:ln>
                  <a:noFill/>
                </a:ln>
                <a:effectLst/>
                <a:uLnTx/>
                <a:uFillTx/>
                <a:latin typeface="+mn-ea"/>
                <a:sym typeface="+mn-ea"/>
              </a:rPr>
              <a:t>单元测试主要使用白盒测试技术，而且对多个模块的测试可以并行地进行。</a:t>
            </a:r>
            <a:r>
              <a:rPr lang="en-US" altLang="zh-CN" sz="2800" noProof="0" dirty="0">
                <a:ln>
                  <a:noFill/>
                </a:ln>
                <a:effectLst/>
                <a:uLnTx/>
                <a:uFillTx/>
                <a:latin typeface="+mn-ea"/>
                <a:sym typeface="+mn-ea"/>
              </a:rPr>
              <a:t>	</a:t>
            </a:r>
          </a:p>
        </p:txBody>
      </p:sp>
      <p:sp>
        <p:nvSpPr>
          <p:cNvPr id="5" name="文本框 4"/>
          <p:cNvSpPr txBox="1"/>
          <p:nvPr/>
        </p:nvSpPr>
        <p:spPr>
          <a:xfrm>
            <a:off x="2739390" y="337185"/>
            <a:ext cx="6065520" cy="1322070"/>
          </a:xfrm>
          <a:prstGeom prst="rect">
            <a:avLst/>
          </a:prstGeom>
          <a:noFill/>
        </p:spPr>
        <p:txBody>
          <a:bodyPr wrap="square" rtlCol="0">
            <a:spAutoFit/>
          </a:bodyPr>
          <a:lstStyle/>
          <a:p>
            <a:r>
              <a:rPr lang="en-US" altLang="zh-CN" sz="4000" b="1" noProof="0" dirty="0">
                <a:ln>
                  <a:noFill/>
                </a:ln>
                <a:effectLst/>
                <a:uLnTx/>
                <a:uFillTx/>
                <a:latin typeface="+mn-ea"/>
                <a:cs typeface="+mj-cs"/>
                <a:sym typeface="+mn-ea"/>
              </a:rPr>
              <a:t>		7.3 </a:t>
            </a:r>
            <a:r>
              <a:rPr lang="zh-CN" altLang="en-US" sz="4000" b="1" noProof="0" dirty="0">
                <a:ln>
                  <a:noFill/>
                </a:ln>
                <a:effectLst/>
                <a:uLnTx/>
                <a:uFillTx/>
                <a:latin typeface="+mn-ea"/>
                <a:cs typeface="+mj-cs"/>
                <a:sym typeface="+mn-ea"/>
              </a:rPr>
              <a:t>单元测试</a:t>
            </a:r>
            <a:endParaRPr kumimoji="0" lang="zh-CN" altLang="en-US" sz="4000" b="1" i="0" u="none" strike="noStrike" kern="1200" cap="none" spc="0" normalizeH="0" baseline="0" noProof="0" dirty="0">
              <a:ln>
                <a:noFill/>
              </a:ln>
              <a:solidFill>
                <a:schemeClr val="tx1"/>
              </a:solidFill>
              <a:effectLst/>
              <a:uLnTx/>
              <a:uFillTx/>
              <a:latin typeface="+mn-ea"/>
              <a:ea typeface="+mn-ea"/>
              <a:cs typeface="+mj-cs"/>
            </a:endParaRPr>
          </a:p>
          <a:p>
            <a:endParaRPr lang="zh-CN" altLang="en-US" sz="4000"/>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测试基础</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40510" y="1159510"/>
            <a:ext cx="9655810" cy="4312920"/>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zh-CN" sz="2800" noProof="0" dirty="0">
                <a:ln>
                  <a:noFill/>
                </a:ln>
                <a:effectLst/>
                <a:uLnTx/>
                <a:uFillTx/>
                <a:latin typeface="+mn-ea"/>
                <a:sym typeface="+mn-ea"/>
              </a:rPr>
              <a:t>单元测试集中检测软件设计的最小单元——模块。</a:t>
            </a:r>
            <a:endParaRPr kumimoji="0" lang="en-US" altLang="zh-CN" sz="28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zh-CN" sz="2800" noProof="0" dirty="0">
                <a:ln>
                  <a:noFill/>
                </a:ln>
                <a:effectLst/>
                <a:uLnTx/>
                <a:uFillTx/>
                <a:latin typeface="+mn-ea"/>
                <a:sym typeface="+mn-ea"/>
              </a:rPr>
              <a:t>单元测试和编码属于软件过程的同一个阶段。</a:t>
            </a:r>
            <a:endParaRPr kumimoji="0" lang="en-US" altLang="zh-CN" sz="28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en-US" sz="2800" noProof="0" dirty="0">
                <a:ln>
                  <a:noFill/>
                </a:ln>
                <a:effectLst/>
                <a:uLnTx/>
                <a:uFillTx/>
                <a:latin typeface="+mn-ea"/>
                <a:sym typeface="+mn-ea"/>
              </a:rPr>
              <a:t>在</a:t>
            </a:r>
            <a:r>
              <a:rPr lang="zh-CN" altLang="zh-CN" sz="2800" noProof="0" dirty="0">
                <a:ln>
                  <a:noFill/>
                </a:ln>
                <a:effectLst/>
                <a:uLnTx/>
                <a:uFillTx/>
                <a:latin typeface="+mn-ea"/>
                <a:sym typeface="+mn-ea"/>
              </a:rPr>
              <a:t>源程序代码通过编译程序的语法检查后，可以用详细设计描述作指南，对重要的执行通路进行测试，以便发现模块内部的错误</a:t>
            </a:r>
            <a:r>
              <a:rPr lang="zh-CN" altLang="en-US" sz="2800" noProof="0" dirty="0">
                <a:ln>
                  <a:noFill/>
                </a:ln>
                <a:effectLst/>
                <a:uLnTx/>
                <a:uFillTx/>
                <a:latin typeface="+mn-ea"/>
                <a:sym typeface="+mn-ea"/>
              </a:rPr>
              <a:t>。</a:t>
            </a:r>
            <a:endParaRPr kumimoji="0" lang="en-US" altLang="zh-CN" sz="28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zh-CN" sz="2800" noProof="0" dirty="0">
                <a:ln>
                  <a:noFill/>
                </a:ln>
                <a:effectLst/>
                <a:uLnTx/>
                <a:uFillTx/>
                <a:latin typeface="+mn-ea"/>
                <a:sym typeface="+mn-ea"/>
              </a:rPr>
              <a:t>可以应用人工测试和计算机测试这样两种不同类型的测试方法，完成单元测试工作。</a:t>
            </a:r>
            <a:endParaRPr kumimoji="0" lang="en-US" altLang="zh-CN" sz="28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zh-CN" sz="2800" noProof="0" dirty="0">
                <a:ln>
                  <a:noFill/>
                </a:ln>
                <a:effectLst/>
                <a:uLnTx/>
                <a:uFillTx/>
                <a:latin typeface="+mn-ea"/>
                <a:sym typeface="+mn-ea"/>
              </a:rPr>
              <a:t>单元测试主要使用白盒测试技术，而且对多个模块的测试可以并行地进行。</a:t>
            </a:r>
            <a:r>
              <a:rPr lang="en-US" altLang="zh-CN" sz="2800" noProof="0" dirty="0">
                <a:ln>
                  <a:noFill/>
                </a:ln>
                <a:effectLst/>
                <a:uLnTx/>
                <a:uFillTx/>
                <a:latin typeface="+mn-ea"/>
                <a:sym typeface="+mn-ea"/>
              </a:rPr>
              <a:t>	</a:t>
            </a:r>
          </a:p>
        </p:txBody>
      </p:sp>
      <p:sp>
        <p:nvSpPr>
          <p:cNvPr id="5" name="文本框 4"/>
          <p:cNvSpPr txBox="1"/>
          <p:nvPr/>
        </p:nvSpPr>
        <p:spPr>
          <a:xfrm>
            <a:off x="2739390" y="337185"/>
            <a:ext cx="6065520" cy="1322070"/>
          </a:xfrm>
          <a:prstGeom prst="rect">
            <a:avLst/>
          </a:prstGeom>
          <a:noFill/>
        </p:spPr>
        <p:txBody>
          <a:bodyPr wrap="square" rtlCol="0">
            <a:spAutoFit/>
          </a:bodyPr>
          <a:lstStyle/>
          <a:p>
            <a:r>
              <a:rPr lang="en-US" altLang="zh-CN" sz="4000" b="1" noProof="0" dirty="0">
                <a:ln>
                  <a:noFill/>
                </a:ln>
                <a:effectLst/>
                <a:uLnTx/>
                <a:uFillTx/>
                <a:latin typeface="+mn-ea"/>
                <a:cs typeface="+mj-cs"/>
                <a:sym typeface="+mn-ea"/>
              </a:rPr>
              <a:t>		7.3 </a:t>
            </a:r>
            <a:r>
              <a:rPr lang="zh-CN" altLang="en-US" sz="4000" b="1" noProof="0" dirty="0">
                <a:ln>
                  <a:noFill/>
                </a:ln>
                <a:effectLst/>
                <a:uLnTx/>
                <a:uFillTx/>
                <a:latin typeface="+mn-ea"/>
                <a:cs typeface="+mj-cs"/>
                <a:sym typeface="+mn-ea"/>
              </a:rPr>
              <a:t>单元测试</a:t>
            </a:r>
            <a:endParaRPr kumimoji="0" lang="zh-CN" altLang="en-US" sz="4000" b="1" i="0" u="none" strike="noStrike" kern="1200" cap="none" spc="0" normalizeH="0" baseline="0" noProof="0" dirty="0">
              <a:ln>
                <a:noFill/>
              </a:ln>
              <a:solidFill>
                <a:schemeClr val="tx1"/>
              </a:solidFill>
              <a:effectLst/>
              <a:uLnTx/>
              <a:uFillTx/>
              <a:latin typeface="+mn-ea"/>
              <a:ea typeface="+mn-ea"/>
              <a:cs typeface="+mj-cs"/>
            </a:endParaRPr>
          </a:p>
          <a:p>
            <a:endParaRPr lang="zh-CN" altLang="en-US" sz="4000"/>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测试基础</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40510" y="1159510"/>
            <a:ext cx="9655810" cy="4312920"/>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zh-CN" sz="2800" noProof="0" dirty="0">
                <a:ln>
                  <a:noFill/>
                </a:ln>
                <a:effectLst/>
                <a:uLnTx/>
                <a:uFillTx/>
                <a:latin typeface="+mn-ea"/>
                <a:sym typeface="+mn-ea"/>
              </a:rPr>
              <a:t>单元测试集中检测软件设计的最小单元——模块。</a:t>
            </a:r>
            <a:endParaRPr kumimoji="0" lang="en-US" altLang="zh-CN" sz="28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zh-CN" sz="2800" noProof="0" dirty="0">
                <a:ln>
                  <a:noFill/>
                </a:ln>
                <a:effectLst/>
                <a:uLnTx/>
                <a:uFillTx/>
                <a:latin typeface="+mn-ea"/>
                <a:sym typeface="+mn-ea"/>
              </a:rPr>
              <a:t>单元测试和编码属于软件过程的同一个阶段。</a:t>
            </a:r>
            <a:endParaRPr kumimoji="0" lang="en-US" altLang="zh-CN" sz="28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en-US" sz="2800" noProof="0" dirty="0">
                <a:ln>
                  <a:noFill/>
                </a:ln>
                <a:effectLst/>
                <a:uLnTx/>
                <a:uFillTx/>
                <a:latin typeface="+mn-ea"/>
                <a:sym typeface="+mn-ea"/>
              </a:rPr>
              <a:t>在</a:t>
            </a:r>
            <a:r>
              <a:rPr lang="zh-CN" altLang="zh-CN" sz="2800" noProof="0" dirty="0">
                <a:ln>
                  <a:noFill/>
                </a:ln>
                <a:effectLst/>
                <a:uLnTx/>
                <a:uFillTx/>
                <a:latin typeface="+mn-ea"/>
                <a:sym typeface="+mn-ea"/>
              </a:rPr>
              <a:t>源程序代码通过编译程序的语法检查后，可以用详细设计描述作指南，对重要的执行通路进行测试，以便发现模块内部的错误</a:t>
            </a:r>
            <a:r>
              <a:rPr lang="zh-CN" altLang="en-US" sz="2800" noProof="0" dirty="0">
                <a:ln>
                  <a:noFill/>
                </a:ln>
                <a:effectLst/>
                <a:uLnTx/>
                <a:uFillTx/>
                <a:latin typeface="+mn-ea"/>
                <a:sym typeface="+mn-ea"/>
              </a:rPr>
              <a:t>。</a:t>
            </a:r>
            <a:endParaRPr kumimoji="0" lang="en-US" altLang="zh-CN" sz="28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zh-CN" sz="2800" noProof="0" dirty="0">
                <a:ln>
                  <a:noFill/>
                </a:ln>
                <a:effectLst/>
                <a:uLnTx/>
                <a:uFillTx/>
                <a:latin typeface="+mn-ea"/>
                <a:sym typeface="+mn-ea"/>
              </a:rPr>
              <a:t>可以应用人工测试和计算机测试这样两种不同类型的测试方法，完成单元测试工作。</a:t>
            </a:r>
            <a:endParaRPr kumimoji="0" lang="en-US" altLang="zh-CN" sz="28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zh-CN" sz="2800" noProof="0" dirty="0">
                <a:ln>
                  <a:noFill/>
                </a:ln>
                <a:effectLst/>
                <a:uLnTx/>
                <a:uFillTx/>
                <a:latin typeface="+mn-ea"/>
                <a:sym typeface="+mn-ea"/>
              </a:rPr>
              <a:t>单元测试主要使用白盒测试技术，而且对多个模块的测试可以并行地进行。</a:t>
            </a:r>
            <a:r>
              <a:rPr lang="en-US" altLang="zh-CN" sz="2800" noProof="0" dirty="0">
                <a:ln>
                  <a:noFill/>
                </a:ln>
                <a:effectLst/>
                <a:uLnTx/>
                <a:uFillTx/>
                <a:latin typeface="+mn-ea"/>
                <a:sym typeface="+mn-ea"/>
              </a:rPr>
              <a:t>	</a:t>
            </a:r>
          </a:p>
        </p:txBody>
      </p:sp>
      <p:sp>
        <p:nvSpPr>
          <p:cNvPr id="5" name="文本框 4"/>
          <p:cNvSpPr txBox="1"/>
          <p:nvPr/>
        </p:nvSpPr>
        <p:spPr>
          <a:xfrm>
            <a:off x="2739390" y="337185"/>
            <a:ext cx="6065520" cy="1322070"/>
          </a:xfrm>
          <a:prstGeom prst="rect">
            <a:avLst/>
          </a:prstGeom>
          <a:noFill/>
        </p:spPr>
        <p:txBody>
          <a:bodyPr wrap="square" rtlCol="0">
            <a:spAutoFit/>
          </a:bodyPr>
          <a:lstStyle/>
          <a:p>
            <a:r>
              <a:rPr lang="en-US" altLang="zh-CN" sz="4000" b="1" noProof="0" dirty="0">
                <a:ln>
                  <a:noFill/>
                </a:ln>
                <a:effectLst/>
                <a:uLnTx/>
                <a:uFillTx/>
                <a:latin typeface="+mn-ea"/>
                <a:cs typeface="+mj-cs"/>
                <a:sym typeface="+mn-ea"/>
              </a:rPr>
              <a:t>		7.3 </a:t>
            </a:r>
            <a:r>
              <a:rPr lang="zh-CN" altLang="en-US" sz="4000" b="1" noProof="0" dirty="0">
                <a:ln>
                  <a:noFill/>
                </a:ln>
                <a:effectLst/>
                <a:uLnTx/>
                <a:uFillTx/>
                <a:latin typeface="+mn-ea"/>
                <a:cs typeface="+mj-cs"/>
                <a:sym typeface="+mn-ea"/>
              </a:rPr>
              <a:t>单元测试</a:t>
            </a:r>
            <a:endParaRPr kumimoji="0" lang="zh-CN" altLang="en-US" sz="4000" b="1" i="0" u="none" strike="noStrike" kern="1200" cap="none" spc="0" normalizeH="0" baseline="0" noProof="0" dirty="0">
              <a:ln>
                <a:noFill/>
              </a:ln>
              <a:solidFill>
                <a:schemeClr val="tx1"/>
              </a:solidFill>
              <a:effectLst/>
              <a:uLnTx/>
              <a:uFillTx/>
              <a:latin typeface="+mn-ea"/>
              <a:ea typeface="+mn-ea"/>
              <a:cs typeface="+mj-cs"/>
            </a:endParaRPr>
          </a:p>
          <a:p>
            <a:endParaRPr lang="zh-CN" altLang="en-US" sz="4000"/>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测试基础</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40510" y="1159510"/>
            <a:ext cx="9655810" cy="4312920"/>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zh-CN" sz="2800" noProof="0" dirty="0">
                <a:ln>
                  <a:noFill/>
                </a:ln>
                <a:effectLst/>
                <a:uLnTx/>
                <a:uFillTx/>
                <a:latin typeface="+mn-ea"/>
                <a:sym typeface="+mn-ea"/>
              </a:rPr>
              <a:t>单元测试集中检测软件设计的最小单元——模块。</a:t>
            </a:r>
            <a:endParaRPr kumimoji="0" lang="en-US" altLang="zh-CN" sz="28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zh-CN" sz="2800" noProof="0" dirty="0">
                <a:ln>
                  <a:noFill/>
                </a:ln>
                <a:effectLst/>
                <a:uLnTx/>
                <a:uFillTx/>
                <a:latin typeface="+mn-ea"/>
                <a:sym typeface="+mn-ea"/>
              </a:rPr>
              <a:t>单元测试和编码属于软件过程的同一个阶段。</a:t>
            </a:r>
            <a:endParaRPr kumimoji="0" lang="en-US" altLang="zh-CN" sz="28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en-US" sz="2800" noProof="0" dirty="0">
                <a:ln>
                  <a:noFill/>
                </a:ln>
                <a:effectLst/>
                <a:uLnTx/>
                <a:uFillTx/>
                <a:latin typeface="+mn-ea"/>
                <a:sym typeface="+mn-ea"/>
              </a:rPr>
              <a:t>在</a:t>
            </a:r>
            <a:r>
              <a:rPr lang="zh-CN" altLang="zh-CN" sz="2800" noProof="0" dirty="0">
                <a:ln>
                  <a:noFill/>
                </a:ln>
                <a:effectLst/>
                <a:uLnTx/>
                <a:uFillTx/>
                <a:latin typeface="+mn-ea"/>
                <a:sym typeface="+mn-ea"/>
              </a:rPr>
              <a:t>源程序代码通过编译程序的语法检查后，可以用详细设计描述作指南，对重要的执行通路进行测试，以便发现模块内部的错误</a:t>
            </a:r>
            <a:r>
              <a:rPr lang="zh-CN" altLang="en-US" sz="2800" noProof="0" dirty="0">
                <a:ln>
                  <a:noFill/>
                </a:ln>
                <a:effectLst/>
                <a:uLnTx/>
                <a:uFillTx/>
                <a:latin typeface="+mn-ea"/>
                <a:sym typeface="+mn-ea"/>
              </a:rPr>
              <a:t>。</a:t>
            </a:r>
            <a:endParaRPr kumimoji="0" lang="en-US" altLang="zh-CN" sz="28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zh-CN" sz="2800" noProof="0" dirty="0">
                <a:ln>
                  <a:noFill/>
                </a:ln>
                <a:effectLst/>
                <a:uLnTx/>
                <a:uFillTx/>
                <a:latin typeface="+mn-ea"/>
                <a:sym typeface="+mn-ea"/>
              </a:rPr>
              <a:t>可以应用人工测试和计算机测试这样两种不同类型的测试方法，完成单元测试工作。</a:t>
            </a:r>
            <a:endParaRPr kumimoji="0" lang="en-US" altLang="zh-CN" sz="28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zh-CN" sz="2800" noProof="0" dirty="0">
                <a:ln>
                  <a:noFill/>
                </a:ln>
                <a:effectLst/>
                <a:uLnTx/>
                <a:uFillTx/>
                <a:latin typeface="+mn-ea"/>
                <a:sym typeface="+mn-ea"/>
              </a:rPr>
              <a:t>单元测试主要使用白盒测试技术，而且对多个模块的测试可以并行地进行。</a:t>
            </a:r>
            <a:r>
              <a:rPr lang="en-US" altLang="zh-CN" sz="2800" noProof="0" dirty="0">
                <a:ln>
                  <a:noFill/>
                </a:ln>
                <a:effectLst/>
                <a:uLnTx/>
                <a:uFillTx/>
                <a:latin typeface="+mn-ea"/>
                <a:sym typeface="+mn-ea"/>
              </a:rPr>
              <a:t>	</a:t>
            </a:r>
          </a:p>
        </p:txBody>
      </p:sp>
      <p:sp>
        <p:nvSpPr>
          <p:cNvPr id="5" name="文本框 4"/>
          <p:cNvSpPr txBox="1"/>
          <p:nvPr/>
        </p:nvSpPr>
        <p:spPr>
          <a:xfrm>
            <a:off x="2739390" y="337185"/>
            <a:ext cx="6065520" cy="1322070"/>
          </a:xfrm>
          <a:prstGeom prst="rect">
            <a:avLst/>
          </a:prstGeom>
          <a:noFill/>
        </p:spPr>
        <p:txBody>
          <a:bodyPr wrap="square" rtlCol="0">
            <a:spAutoFit/>
          </a:bodyPr>
          <a:lstStyle/>
          <a:p>
            <a:r>
              <a:rPr lang="en-US" altLang="zh-CN" sz="4000" b="1" noProof="0" dirty="0">
                <a:ln>
                  <a:noFill/>
                </a:ln>
                <a:effectLst/>
                <a:uLnTx/>
                <a:uFillTx/>
                <a:latin typeface="+mn-ea"/>
                <a:cs typeface="+mj-cs"/>
                <a:sym typeface="+mn-ea"/>
              </a:rPr>
              <a:t>		7.3 </a:t>
            </a:r>
            <a:r>
              <a:rPr lang="zh-CN" altLang="en-US" sz="4000" b="1" noProof="0" dirty="0">
                <a:ln>
                  <a:noFill/>
                </a:ln>
                <a:effectLst/>
                <a:uLnTx/>
                <a:uFillTx/>
                <a:latin typeface="+mn-ea"/>
                <a:cs typeface="+mj-cs"/>
                <a:sym typeface="+mn-ea"/>
              </a:rPr>
              <a:t>单元测试</a:t>
            </a:r>
            <a:endParaRPr kumimoji="0" lang="zh-CN" altLang="en-US" sz="4000" b="1" i="0" u="none" strike="noStrike" kern="1200" cap="none" spc="0" normalizeH="0" baseline="0" noProof="0" dirty="0">
              <a:ln>
                <a:noFill/>
              </a:ln>
              <a:solidFill>
                <a:schemeClr val="tx1"/>
              </a:solidFill>
              <a:effectLst/>
              <a:uLnTx/>
              <a:uFillTx/>
              <a:latin typeface="+mn-ea"/>
              <a:ea typeface="+mn-ea"/>
              <a:cs typeface="+mj-cs"/>
            </a:endParaRPr>
          </a:p>
          <a:p>
            <a:endParaRPr lang="zh-CN" altLang="en-US" sz="4000"/>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测试基础</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40510" y="1159510"/>
            <a:ext cx="9655810" cy="4312920"/>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zh-CN" sz="2800" noProof="0" dirty="0">
                <a:ln>
                  <a:noFill/>
                </a:ln>
                <a:effectLst/>
                <a:uLnTx/>
                <a:uFillTx/>
                <a:latin typeface="+mn-ea"/>
                <a:sym typeface="+mn-ea"/>
              </a:rPr>
              <a:t>单元测试集中检测软件设计的最小单元——模块。</a:t>
            </a:r>
            <a:endParaRPr kumimoji="0" lang="en-US" altLang="zh-CN" sz="28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zh-CN" sz="2800" noProof="0" dirty="0">
                <a:ln>
                  <a:noFill/>
                </a:ln>
                <a:effectLst/>
                <a:uLnTx/>
                <a:uFillTx/>
                <a:latin typeface="+mn-ea"/>
                <a:sym typeface="+mn-ea"/>
              </a:rPr>
              <a:t>单元测试和编码属于软件过程的同一个阶段。</a:t>
            </a:r>
            <a:endParaRPr kumimoji="0" lang="en-US" altLang="zh-CN" sz="28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en-US" sz="2800" noProof="0" dirty="0">
                <a:ln>
                  <a:noFill/>
                </a:ln>
                <a:effectLst/>
                <a:uLnTx/>
                <a:uFillTx/>
                <a:latin typeface="+mn-ea"/>
                <a:sym typeface="+mn-ea"/>
              </a:rPr>
              <a:t>在</a:t>
            </a:r>
            <a:r>
              <a:rPr lang="zh-CN" altLang="zh-CN" sz="2800" noProof="0" dirty="0">
                <a:ln>
                  <a:noFill/>
                </a:ln>
                <a:effectLst/>
                <a:uLnTx/>
                <a:uFillTx/>
                <a:latin typeface="+mn-ea"/>
                <a:sym typeface="+mn-ea"/>
              </a:rPr>
              <a:t>源程序代码通过编译程序的语法检查后，可以用详细设计描述作指南，对重要的执行通路进行测试，以便发现模块内部的错误</a:t>
            </a:r>
            <a:r>
              <a:rPr lang="zh-CN" altLang="en-US" sz="2800" noProof="0" dirty="0">
                <a:ln>
                  <a:noFill/>
                </a:ln>
                <a:effectLst/>
                <a:uLnTx/>
                <a:uFillTx/>
                <a:latin typeface="+mn-ea"/>
                <a:sym typeface="+mn-ea"/>
              </a:rPr>
              <a:t>。</a:t>
            </a:r>
            <a:endParaRPr kumimoji="0" lang="en-US" altLang="zh-CN" sz="28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zh-CN" sz="2800" noProof="0" dirty="0">
                <a:ln>
                  <a:noFill/>
                </a:ln>
                <a:effectLst/>
                <a:uLnTx/>
                <a:uFillTx/>
                <a:latin typeface="+mn-ea"/>
                <a:sym typeface="+mn-ea"/>
              </a:rPr>
              <a:t>可以应用人工测试和计算机测试这样两种不同类型的测试方法，完成单元测试工作。</a:t>
            </a:r>
            <a:endParaRPr kumimoji="0" lang="en-US" altLang="zh-CN" sz="28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l"/>
              <a:defRPr/>
            </a:pPr>
            <a:r>
              <a:rPr lang="zh-CN" altLang="zh-CN" sz="2800" noProof="0" dirty="0">
                <a:ln>
                  <a:noFill/>
                </a:ln>
                <a:effectLst/>
                <a:uLnTx/>
                <a:uFillTx/>
                <a:latin typeface="+mn-ea"/>
                <a:sym typeface="+mn-ea"/>
              </a:rPr>
              <a:t>单元测试主要使用白盒测试技术，而且对多个模块的测试可以并行地进行。</a:t>
            </a:r>
            <a:r>
              <a:rPr lang="en-US" altLang="zh-CN" sz="2800" noProof="0" dirty="0">
                <a:ln>
                  <a:noFill/>
                </a:ln>
                <a:effectLst/>
                <a:uLnTx/>
                <a:uFillTx/>
                <a:latin typeface="+mn-ea"/>
                <a:sym typeface="+mn-ea"/>
              </a:rPr>
              <a:t>	</a:t>
            </a:r>
          </a:p>
        </p:txBody>
      </p:sp>
      <p:sp>
        <p:nvSpPr>
          <p:cNvPr id="5" name="文本框 4"/>
          <p:cNvSpPr txBox="1"/>
          <p:nvPr/>
        </p:nvSpPr>
        <p:spPr>
          <a:xfrm>
            <a:off x="2739390" y="337185"/>
            <a:ext cx="6065520" cy="1322070"/>
          </a:xfrm>
          <a:prstGeom prst="rect">
            <a:avLst/>
          </a:prstGeom>
          <a:noFill/>
        </p:spPr>
        <p:txBody>
          <a:bodyPr wrap="square" rtlCol="0">
            <a:spAutoFit/>
          </a:bodyPr>
          <a:lstStyle/>
          <a:p>
            <a:r>
              <a:rPr lang="en-US" altLang="zh-CN" sz="4000" b="1" noProof="0" dirty="0">
                <a:ln>
                  <a:noFill/>
                </a:ln>
                <a:effectLst/>
                <a:uLnTx/>
                <a:uFillTx/>
                <a:latin typeface="+mn-ea"/>
                <a:cs typeface="+mj-cs"/>
                <a:sym typeface="+mn-ea"/>
              </a:rPr>
              <a:t>		7.3 </a:t>
            </a:r>
            <a:r>
              <a:rPr lang="zh-CN" altLang="en-US" sz="4000" b="1" noProof="0" dirty="0">
                <a:ln>
                  <a:noFill/>
                </a:ln>
                <a:effectLst/>
                <a:uLnTx/>
                <a:uFillTx/>
                <a:latin typeface="+mn-ea"/>
                <a:cs typeface="+mj-cs"/>
                <a:sym typeface="+mn-ea"/>
              </a:rPr>
              <a:t>单元测试</a:t>
            </a:r>
            <a:endParaRPr kumimoji="0" lang="zh-CN" altLang="en-US" sz="4000" b="1" i="0" u="none" strike="noStrike" kern="1200" cap="none" spc="0" normalizeH="0" baseline="0" noProof="0" dirty="0">
              <a:ln>
                <a:noFill/>
              </a:ln>
              <a:solidFill>
                <a:schemeClr val="tx1"/>
              </a:solidFill>
              <a:effectLst/>
              <a:uLnTx/>
              <a:uFillTx/>
              <a:latin typeface="+mn-ea"/>
              <a:ea typeface="+mn-ea"/>
              <a:cs typeface="+mj-cs"/>
            </a:endParaRPr>
          </a:p>
          <a:p>
            <a:endParaRPr lang="zh-CN" altLang="en-US" sz="4000"/>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单元测试</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11400" y="1550035"/>
            <a:ext cx="7569200" cy="4154170"/>
          </a:xfrm>
          <a:prstGeom prst="rect">
            <a:avLst/>
          </a:prstGeom>
          <a:noFill/>
        </p:spPr>
        <p:txBody>
          <a:bodyPr wrap="square" rtlCol="0">
            <a:spAutoFit/>
          </a:bodyPr>
          <a:lstStyle/>
          <a:p>
            <a:r>
              <a:rPr lang="en-US" altLang="zh-CN" sz="6600" dirty="0"/>
              <a:t>7.1</a:t>
            </a:r>
            <a:r>
              <a:rPr lang="zh-CN" altLang="zh-CN" sz="6600" dirty="0"/>
              <a:t>编码</a:t>
            </a:r>
          </a:p>
          <a:p>
            <a:r>
              <a:rPr lang="en-US" altLang="zh-CN" sz="6600" dirty="0"/>
              <a:t>7.8</a:t>
            </a:r>
            <a:r>
              <a:rPr lang="zh-CN" altLang="zh-CN" sz="6600" dirty="0"/>
              <a:t>调试</a:t>
            </a:r>
          </a:p>
          <a:p>
            <a:r>
              <a:rPr lang="en-US" altLang="zh-CN" sz="6600" dirty="0"/>
              <a:t>7.9</a:t>
            </a:r>
            <a:r>
              <a:rPr lang="zh-CN" altLang="zh-CN" sz="6600" dirty="0"/>
              <a:t>软件可靠性</a:t>
            </a:r>
          </a:p>
          <a:p>
            <a:endParaRPr lang="zh-CN" altLang="zh-CN" sz="6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7.3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单元测试</a:t>
            </a:r>
          </a:p>
        </p:txBody>
      </p:sp>
      <p:sp>
        <p:nvSpPr>
          <p:cNvPr id="26629" name="内容占位符 4"/>
          <p:cNvSpPr>
            <a:spLocks noGrp="1"/>
          </p:cNvSpPr>
          <p:nvPr>
            <p:ph idx="1" hasCustomPrompt="1"/>
          </p:nvPr>
        </p:nvSpPr>
        <p:spPr>
          <a:xfrm>
            <a:off x="1919288" y="1168400"/>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7.3.1.</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测试重点</a:t>
            </a:r>
          </a:p>
        </p:txBody>
      </p:sp>
      <p:sp>
        <p:nvSpPr>
          <p:cNvPr id="32775" name="TextBox 7"/>
          <p:cNvSpPr txBox="1">
            <a:spLocks noChangeArrowheads="1"/>
          </p:cNvSpPr>
          <p:nvPr/>
        </p:nvSpPr>
        <p:spPr bwMode="auto">
          <a:xfrm>
            <a:off x="1866900" y="2289175"/>
            <a:ext cx="8332788" cy="309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3400"/>
              </a:lnSpc>
              <a:spcBef>
                <a:spcPts val="60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在单元测试期间着重从</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以下</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5</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个方面对模块进行测试。</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a:t>
            </a:r>
          </a:p>
          <a:p>
            <a:pPr marL="0" marR="0" lvl="0" indent="0" algn="l" defTabSz="914400" rtl="0" eaLnBrk="1" fontAlgn="base" latinLnBrk="0" hangingPunct="1">
              <a:lnSpc>
                <a:spcPts val="3400"/>
              </a:lnSpc>
              <a:spcBef>
                <a:spcPts val="6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1.</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模块接口</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457200" algn="l" defTabSz="914400" rtl="0" eaLnBrk="1" fontAlgn="base" latinLnBrk="0" hangingPunct="1">
              <a:lnSpc>
                <a:spcPts val="3400"/>
              </a:lnSpc>
              <a:spcBef>
                <a:spcPts val="60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对模块接口进行测试时主要检查</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以下</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几个方面：</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575945" marR="0" lvl="0" indent="457200" algn="l" defTabSz="914400" rtl="0" eaLnBrk="1" fontAlgn="base" latinLnBrk="0" hangingPunct="1">
              <a:lnSpc>
                <a:spcPts val="3400"/>
              </a:lnSpc>
              <a:spcBef>
                <a:spcPts val="60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参数的数目、次序、属性或单位系统与变元是否一致；</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575945" marR="0" lvl="0" indent="457200" algn="l" defTabSz="914400" rtl="0" eaLnBrk="1" fontAlgn="base" latinLnBrk="0" hangingPunct="1">
              <a:lnSpc>
                <a:spcPts val="3400"/>
              </a:lnSpc>
              <a:spcBef>
                <a:spcPts val="60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是否修改了只作输入用的变元；</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575945" marR="0" lvl="0" indent="457200" algn="l" defTabSz="914400" rtl="0" eaLnBrk="1" fontAlgn="base" latinLnBrk="0" hangingPunct="1">
              <a:lnSpc>
                <a:spcPts val="3400"/>
              </a:lnSpc>
              <a:spcBef>
                <a:spcPts val="60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全局变量的定义和用法在各个模块中是否一致。</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4" name="流程图: 文档 3"/>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单元测试</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7.3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单元测试</a:t>
            </a:r>
          </a:p>
        </p:txBody>
      </p:sp>
      <p:sp>
        <p:nvSpPr>
          <p:cNvPr id="32775" name="TextBox 7"/>
          <p:cNvSpPr txBox="1">
            <a:spLocks noChangeArrowheads="1"/>
          </p:cNvSpPr>
          <p:nvPr/>
        </p:nvSpPr>
        <p:spPr bwMode="auto">
          <a:xfrm>
            <a:off x="2084388" y="1414463"/>
            <a:ext cx="8259763" cy="4246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3400"/>
              </a:lnSpc>
              <a:spcBef>
                <a:spcPts val="6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2.</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局部数据结构</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457200" algn="l" defTabSz="914400" rtl="0" eaLnBrk="1" fontAlgn="base" latinLnBrk="0" hangingPunct="1">
              <a:lnSpc>
                <a:spcPts val="3400"/>
              </a:lnSpc>
              <a:spcBef>
                <a:spcPts val="60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对于模块来说，局部数据结构是常见的错误来源。应该仔细设计测试方案，以便发现局部数据说明、初始化、默认值等方面的错误。</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ts val="3400"/>
              </a:lnSpc>
              <a:spcBef>
                <a:spcPts val="6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3.</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重要的执行通路</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457200" algn="l" defTabSz="914400" rtl="0" eaLnBrk="1" fontAlgn="base" latinLnBrk="0" hangingPunct="1">
              <a:lnSpc>
                <a:spcPts val="3400"/>
              </a:lnSpc>
              <a:spcBef>
                <a:spcPts val="60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由于通常不可能进行穷尽测试，因此，在单元测试期间选择最有代表性、最可能发现错误的执行通路进行测试是十分关键的。应该设计测试方案用来发现由于错误的计算、不正确的比较或不适当的控制流而造成的错误。</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2" name="流程图: 文档 1"/>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单元测试</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7.3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单元测试</a:t>
            </a:r>
          </a:p>
        </p:txBody>
      </p:sp>
      <p:sp>
        <p:nvSpPr>
          <p:cNvPr id="32775" name="TextBox 7"/>
          <p:cNvSpPr txBox="1">
            <a:spLocks noChangeArrowheads="1"/>
          </p:cNvSpPr>
          <p:nvPr/>
        </p:nvSpPr>
        <p:spPr bwMode="auto">
          <a:xfrm>
            <a:off x="1919288" y="1341438"/>
            <a:ext cx="8656638" cy="4528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3400"/>
              </a:lnSpc>
              <a:spcBef>
                <a:spcPts val="6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4.</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出错处理通路</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457200" algn="l" defTabSz="914400" rtl="0" eaLnBrk="1" fontAlgn="base" latinLnBrk="0" hangingPunct="1">
              <a:lnSpc>
                <a:spcPts val="3400"/>
              </a:lnSpc>
              <a:spcBef>
                <a:spcPts val="60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好的设计应该能预见出现错误的条件，并且设置适当的处理错误的通路</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不仅应该在程序中包含出错处理通路，而且应该认真测试这种通路。评价出错处理通路应该着重测试下述一些可能发生的错误。</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612140" marR="0" lvl="1" indent="0" algn="l" defTabSz="914400" rtl="0" eaLnBrk="0" fontAlgn="base" latinLnBrk="0" hangingPunct="0">
              <a:lnSpc>
                <a:spcPts val="34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(1)</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对错误的描述是难以理解的</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612140" marR="0" lvl="1" indent="0" algn="l" defTabSz="914400" rtl="0" eaLnBrk="0" fontAlgn="base" latinLnBrk="0" hangingPunct="0">
              <a:lnSpc>
                <a:spcPts val="34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(2)</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记下的错误与实际遇到的错误不同</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612140" marR="0" lvl="1" indent="0" algn="l" defTabSz="914400" rtl="0" eaLnBrk="0" fontAlgn="base" latinLnBrk="0" hangingPunct="0">
              <a:lnSpc>
                <a:spcPts val="34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(3)</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在对错误进行处理之前，错误条件已经引起系统干预</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612140" marR="0" lvl="1" indent="0" algn="l" defTabSz="914400" rtl="0" eaLnBrk="0" fontAlgn="base" latinLnBrk="0" hangingPunct="0">
              <a:lnSpc>
                <a:spcPts val="34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(4)</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对错误的处理不正确</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612140" marR="0" lvl="1" indent="0" algn="l" defTabSz="914400" rtl="0" eaLnBrk="0" fontAlgn="base" latinLnBrk="0" hangingPunct="0">
              <a:lnSpc>
                <a:spcPts val="34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(5)</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描述错误的信息不足以帮助确定造成错误的位置。</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2" name="流程图: 文档 1"/>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单元测试</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7.3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单元测试</a:t>
            </a:r>
          </a:p>
        </p:txBody>
      </p:sp>
      <p:sp>
        <p:nvSpPr>
          <p:cNvPr id="32775" name="TextBox 7"/>
          <p:cNvSpPr txBox="1">
            <a:spLocks noChangeArrowheads="1"/>
          </p:cNvSpPr>
          <p:nvPr/>
        </p:nvSpPr>
        <p:spPr bwMode="auto">
          <a:xfrm>
            <a:off x="2063750" y="1628775"/>
            <a:ext cx="8208963"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3400"/>
              </a:lnSpc>
              <a:spcBef>
                <a:spcPts val="6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5.</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边界条件</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612140" marR="0" lvl="0" indent="-342900" algn="l" defTabSz="914400" rtl="0" eaLnBrk="1" fontAlgn="base" latinLnBrk="0" hangingPunct="1">
              <a:lnSpc>
                <a:spcPts val="3400"/>
              </a:lnSpc>
              <a:spcBef>
                <a:spcPts val="60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边界测试是单元测试中最后的也可能是最重要的任务。</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612140" marR="0" lvl="0" indent="-342900" algn="l" defTabSz="914400" rtl="0" eaLnBrk="1" fontAlgn="base" latinLnBrk="0" hangingPunct="1">
              <a:lnSpc>
                <a:spcPts val="3400"/>
              </a:lnSpc>
              <a:spcBef>
                <a:spcPts val="60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软件常常在它的边界上失效，例如，处理</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n</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元数组的第</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n</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个元素时，或做到</a:t>
            </a:r>
            <a:r>
              <a:rPr kumimoji="0" lang="en-US" altLang="zh-CN" sz="2400" b="0" i="0" u="none" strike="noStrike" kern="1200" cap="none" spc="0" normalizeH="0" baseline="0" noProof="0" dirty="0" err="1">
                <a:ln>
                  <a:noFill/>
                </a:ln>
                <a:solidFill>
                  <a:schemeClr val="tx1"/>
                </a:solidFill>
                <a:effectLst/>
                <a:uLnTx/>
                <a:uFillTx/>
                <a:latin typeface="+mn-ea"/>
                <a:ea typeface="+mn-ea"/>
                <a:cs typeface="+mn-cs"/>
              </a:rPr>
              <a:t>i</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次循环中的第</a:t>
            </a:r>
            <a:r>
              <a:rPr kumimoji="0" lang="en-US" altLang="zh-CN" sz="2400" b="0" i="0" u="none" strike="noStrike" kern="1200" cap="none" spc="0" normalizeH="0" baseline="0" noProof="0" dirty="0" err="1">
                <a:ln>
                  <a:noFill/>
                </a:ln>
                <a:solidFill>
                  <a:schemeClr val="tx1"/>
                </a:solidFill>
                <a:effectLst/>
                <a:uLnTx/>
                <a:uFillTx/>
                <a:latin typeface="+mn-ea"/>
                <a:ea typeface="+mn-ea"/>
                <a:cs typeface="+mn-cs"/>
              </a:rPr>
              <a:t>i</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次重复时，往往会发生错误。</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612140" marR="0" lvl="0" indent="-342900" algn="l" defTabSz="914400" rtl="0" eaLnBrk="1" fontAlgn="base" latinLnBrk="0" hangingPunct="1">
              <a:lnSpc>
                <a:spcPts val="3400"/>
              </a:lnSpc>
              <a:spcBef>
                <a:spcPts val="60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使用刚好小于、刚好等于和刚好大于最大值或最小值的数据结构、控制量和数据值的测试方案，非常可能发现软件中的错误。</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单元测试</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7.3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单元测试</a:t>
            </a:r>
          </a:p>
        </p:txBody>
      </p:sp>
      <p:sp>
        <p:nvSpPr>
          <p:cNvPr id="26629" name="内容占位符 4"/>
          <p:cNvSpPr>
            <a:spLocks noGrp="1"/>
          </p:cNvSpPr>
          <p:nvPr>
            <p:ph idx="1" hasCustomPrompt="1"/>
          </p:nvPr>
        </p:nvSpPr>
        <p:spPr>
          <a:xfrm>
            <a:off x="1919288" y="1095375"/>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7.3.2.</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代码审查</a:t>
            </a:r>
          </a:p>
        </p:txBody>
      </p:sp>
      <p:sp>
        <p:nvSpPr>
          <p:cNvPr id="32775" name="TextBox 7"/>
          <p:cNvSpPr txBox="1">
            <a:spLocks noChangeArrowheads="1"/>
          </p:cNvSpPr>
          <p:nvPr/>
        </p:nvSpPr>
        <p:spPr bwMode="auto">
          <a:xfrm>
            <a:off x="2084388" y="1971675"/>
            <a:ext cx="8259763" cy="4387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3300"/>
              </a:lnSpc>
              <a:spcBef>
                <a:spcPts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    </a:t>
            </a:r>
            <a:r>
              <a:rPr kumimoji="0" lang="zh-CN" altLang="en-US" sz="2400" b="1" i="0" u="none" strike="noStrike" kern="1200" cap="none" spc="0" normalizeH="0" baseline="0" noProof="0" dirty="0">
                <a:ln>
                  <a:noFill/>
                </a:ln>
                <a:solidFill>
                  <a:schemeClr val="accent2"/>
                </a:solidFill>
                <a:effectLst/>
                <a:uLnTx/>
                <a:uFillTx/>
                <a:latin typeface="+mn-ea"/>
                <a:ea typeface="+mn-ea"/>
                <a:cs typeface="+mn-cs"/>
              </a:rPr>
              <a:t>代码检查</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是指</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由审查小组正式</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对</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源程序进行人工测试</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它是一种非常有效的程序验证技术，对于典型的程序来说，可以查出</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30%</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70%</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的逻辑设计错误和编码错误。审查小组最好由下述</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4</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人组成。</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377190" marR="0" lvl="0" indent="0" algn="l" defTabSz="914400" rtl="0" eaLnBrk="0" fontAlgn="base" latinLnBrk="0" hangingPunct="0">
              <a:lnSpc>
                <a:spcPts val="3300"/>
              </a:lnSpc>
              <a:spcBef>
                <a:spcPts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(1) </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组长，应该是一个很有能力的程序员，而且没有直接参与这项工程</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377190" marR="0" lvl="0" indent="0" algn="l" defTabSz="914400" rtl="0" eaLnBrk="0" fontAlgn="base" latinLnBrk="0" hangingPunct="0">
              <a:lnSpc>
                <a:spcPts val="3300"/>
              </a:lnSpc>
              <a:spcBef>
                <a:spcPts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(2) </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程序的设计者</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377190" marR="0" lvl="0" indent="0" algn="l" defTabSz="914400" rtl="0" eaLnBrk="0" fontAlgn="base" latinLnBrk="0" hangingPunct="0">
              <a:lnSpc>
                <a:spcPts val="3300"/>
              </a:lnSpc>
              <a:spcBef>
                <a:spcPts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(3) </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程序的编写者</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377190" marR="0" lvl="0" indent="0" algn="l" defTabSz="914400" rtl="0" eaLnBrk="0" fontAlgn="base" latinLnBrk="0" hangingPunct="0">
              <a:lnSpc>
                <a:spcPts val="3300"/>
              </a:lnSpc>
              <a:spcBef>
                <a:spcPts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(4) </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程序的测试者。</a:t>
            </a:r>
          </a:p>
          <a:p>
            <a:pPr marL="0" marR="0" lvl="0" indent="0" algn="l" defTabSz="914400" rtl="0" eaLnBrk="1" fontAlgn="base" latinLnBrk="0" hangingPunct="1">
              <a:lnSpc>
                <a:spcPts val="3200"/>
              </a:lnSpc>
              <a:spcBef>
                <a:spcPts val="600"/>
              </a:spcBef>
              <a:spcAft>
                <a:spcPct val="0"/>
              </a:spcAft>
              <a:buClrTx/>
              <a:buSzTx/>
              <a:buFontTx/>
              <a:buNone/>
              <a:defRPr/>
            </a:pP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2" name="流程图: 文档 1"/>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单元测试</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7.3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单元测试</a:t>
            </a:r>
          </a:p>
        </p:txBody>
      </p:sp>
      <p:sp>
        <p:nvSpPr>
          <p:cNvPr id="32775" name="TextBox 7"/>
          <p:cNvSpPr txBox="1">
            <a:spLocks noChangeArrowheads="1"/>
          </p:cNvSpPr>
          <p:nvPr/>
        </p:nvSpPr>
        <p:spPr bwMode="auto">
          <a:xfrm>
            <a:off x="2155825" y="1362075"/>
            <a:ext cx="8188325" cy="4477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647700" algn="l" defTabSz="914400" rtl="0" eaLnBrk="1" fontAlgn="base" latinLnBrk="0" hangingPunct="1">
              <a:lnSpc>
                <a:spcPts val="3300"/>
              </a:lnSpc>
              <a:spcBef>
                <a:spcPts val="60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在审查会上由程序的编写者解释他是怎样用程序代码实现设计的，通常是逐个语句地讲述程序的逻辑，小组其他成员仔细倾听他的讲解，并力图发现其中的错误。</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647700" algn="l" defTabSz="914400" rtl="0" eaLnBrk="1" fontAlgn="base" latinLnBrk="0" hangingPunct="1">
              <a:lnSpc>
                <a:spcPts val="3300"/>
              </a:lnSpc>
              <a:spcBef>
                <a:spcPts val="60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审查会上</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需要</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对照程序设计常见错误清单，分析审查这个程序。当发现错误时由组长记录下来，审查会继续进行</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1" i="0" u="none" strike="noStrike" kern="1200" cap="none" spc="0" normalizeH="0" baseline="0" noProof="0" dirty="0">
                <a:ln>
                  <a:noFill/>
                </a:ln>
                <a:solidFill>
                  <a:schemeClr val="accent2"/>
                </a:solidFill>
                <a:effectLst/>
                <a:uLnTx/>
                <a:uFillTx/>
                <a:latin typeface="+mn-ea"/>
                <a:ea typeface="+mn-ea"/>
                <a:cs typeface="+mn-cs"/>
              </a:rPr>
              <a:t>审查小组的任务是发现错误而不是改正错误</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647700" algn="l" defTabSz="914400" rtl="0" eaLnBrk="1" fontAlgn="base" latinLnBrk="0" hangingPunct="1">
              <a:lnSpc>
                <a:spcPts val="3300"/>
              </a:lnSpc>
              <a:spcBef>
                <a:spcPts val="60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审查会另外一种常见的进行方法，称为</a:t>
            </a:r>
            <a:r>
              <a:rPr kumimoji="0" lang="zh-CN" altLang="zh-CN" sz="2400" b="1" i="0" u="none" strike="noStrike" kern="1200" cap="none" spc="0" normalizeH="0" baseline="0" noProof="0" dirty="0">
                <a:ln>
                  <a:noFill/>
                </a:ln>
                <a:solidFill>
                  <a:schemeClr val="accent2"/>
                </a:solidFill>
                <a:effectLst/>
                <a:uLnTx/>
                <a:uFillTx/>
                <a:latin typeface="+mn-ea"/>
                <a:ea typeface="+mn-ea"/>
                <a:cs typeface="+mn-cs"/>
              </a:rPr>
              <a:t>预排</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：由一个人扮演“测试者”，其他人扮演“计算机”。会前测试者准备好测试方案，会上由扮演计算机的成员模拟计算机执行被测试的程序。</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单元测试</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7.3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单元测试</a:t>
            </a:r>
          </a:p>
        </p:txBody>
      </p:sp>
      <p:sp>
        <p:nvSpPr>
          <p:cNvPr id="32775" name="TextBox 7"/>
          <p:cNvSpPr txBox="1">
            <a:spLocks noChangeArrowheads="1"/>
          </p:cNvSpPr>
          <p:nvPr/>
        </p:nvSpPr>
        <p:spPr bwMode="auto">
          <a:xfrm>
            <a:off x="2084388" y="1341438"/>
            <a:ext cx="8259763" cy="445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647700" algn="l" defTabSz="914400" rtl="0" eaLnBrk="1" fontAlgn="base" latinLnBrk="0" hangingPunct="1">
              <a:lnSpc>
                <a:spcPts val="3400"/>
              </a:lnSpc>
              <a:spcBef>
                <a:spcPts val="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测试方案</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在代码审查中</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起一种促进思考引起讨论的作用。在大多数情况下，通过向程序员提出关于他的程序的逻辑和他编写程序时所做的假设的疑问，可以发现的错误比由测试方案直接发现的错误还多。</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647700" algn="l" defTabSz="914400" rtl="0" eaLnBrk="1" fontAlgn="base" latinLnBrk="0" hangingPunct="1">
              <a:lnSpc>
                <a:spcPts val="3400"/>
              </a:lnSpc>
              <a:spcBef>
                <a:spcPts val="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代码审查比计算机测试优越的是：一次审查会上可以发现许多错误；用计算机测试的方法发现错误之后，通常需要先改正这个错误才能继续测试</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，即：</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采用代码审查的方法可以减少系统验证的总工作量。</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647700" algn="l" defTabSz="914400" rtl="0" eaLnBrk="1" fontAlgn="base" latinLnBrk="0" hangingPunct="1">
              <a:lnSpc>
                <a:spcPts val="3400"/>
              </a:lnSpc>
              <a:spcBef>
                <a:spcPts val="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人工测试和计算机测试是互相补充，相辅相成的，缺少其中任何一种方法都会使查找错误的效率降低。</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单元测试</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7.3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单元测试</a:t>
            </a:r>
          </a:p>
        </p:txBody>
      </p:sp>
      <p:sp>
        <p:nvSpPr>
          <p:cNvPr id="26629" name="内容占位符 4"/>
          <p:cNvSpPr>
            <a:spLocks noGrp="1"/>
          </p:cNvSpPr>
          <p:nvPr>
            <p:ph idx="1" hasCustomPrompt="1"/>
          </p:nvPr>
        </p:nvSpPr>
        <p:spPr>
          <a:xfrm>
            <a:off x="1919288" y="1168400"/>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7.3.3.</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计算机测试</a:t>
            </a:r>
          </a:p>
        </p:txBody>
      </p:sp>
      <p:sp>
        <p:nvSpPr>
          <p:cNvPr id="32775" name="TextBox 7"/>
          <p:cNvSpPr txBox="1">
            <a:spLocks noChangeArrowheads="1"/>
          </p:cNvSpPr>
          <p:nvPr/>
        </p:nvSpPr>
        <p:spPr bwMode="auto">
          <a:xfrm>
            <a:off x="2084388" y="2060575"/>
            <a:ext cx="8126413"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612140" algn="l" defTabSz="914400" rtl="0" eaLnBrk="1" fontAlgn="base" latinLnBrk="0" hangingPunct="1">
              <a:lnSpc>
                <a:spcPts val="3600"/>
              </a:lnSpc>
              <a:spcBef>
                <a:spcPts val="60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模块不是一个独立的程序，因此必须为每个单元测试开发驱动软件和</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或</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存根软件。</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612140" algn="l" defTabSz="914400" rtl="0" eaLnBrk="1" fontAlgn="base" latinLnBrk="0" hangingPunct="1">
              <a:lnSpc>
                <a:spcPts val="3600"/>
              </a:lnSpc>
              <a:spcBef>
                <a:spcPts val="60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驱动程序是一个“主程序”，它接收测试数据，把这些数据传送给被测试的模块，并且印出有关的结果。</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612140" algn="l" defTabSz="914400" rtl="0" eaLnBrk="1" fontAlgn="base" latinLnBrk="0" hangingPunct="1">
              <a:lnSpc>
                <a:spcPts val="3600"/>
              </a:lnSpc>
              <a:spcBef>
                <a:spcPts val="60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存根程序代替被测试的模块所调用的模块</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它使用被它代替的模块的接口，可能做最少量的数据操作，印出对入口的检验或操作结果，并且把控制归还给调用它的模块。</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2" name="流程图: 文档 1"/>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单元测试</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7.3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单元测试</a:t>
            </a:r>
          </a:p>
        </p:txBody>
      </p:sp>
      <p:sp>
        <p:nvSpPr>
          <p:cNvPr id="32775" name="TextBox 7"/>
          <p:cNvSpPr txBox="1">
            <a:spLocks noChangeArrowheads="1"/>
          </p:cNvSpPr>
          <p:nvPr/>
        </p:nvSpPr>
        <p:spPr bwMode="auto">
          <a:xfrm>
            <a:off x="1847850" y="1239838"/>
            <a:ext cx="3887788" cy="4707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3000"/>
              </a:lnSpc>
              <a:spcBef>
                <a:spcPts val="60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en-US" sz="2200" b="0" i="0" u="none" strike="noStrike" kern="1200" cap="none" spc="0" normalizeH="0" baseline="0" noProof="0" dirty="0">
                <a:ln>
                  <a:noFill/>
                </a:ln>
                <a:solidFill>
                  <a:schemeClr val="tx1"/>
                </a:solidFill>
                <a:effectLst/>
                <a:uLnTx/>
                <a:uFillTx/>
                <a:latin typeface="+mn-ea"/>
                <a:ea typeface="+mn-ea"/>
                <a:cs typeface="+mn-cs"/>
              </a:rPr>
              <a:t>右图</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是一个正文加工系统的部分层次图，假定要测试编号为</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3.0</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的关键模块——正文编辑模块。正文编辑模块不是一个独立的程序，需要有一个测试驱动程序来调用它。这个驱动程序说明必要的变量，接收测试数据——字符串，设置正文编辑模块的编辑功能。</a:t>
            </a:r>
            <a:r>
              <a:rPr kumimoji="0" lang="zh-CN" altLang="en-US" sz="2200" b="0" i="0" u="none" strike="noStrike" kern="1200" cap="none" spc="0" normalizeH="0" baseline="0" noProof="0" dirty="0">
                <a:ln>
                  <a:noFill/>
                </a:ln>
                <a:solidFill>
                  <a:schemeClr val="tx1"/>
                </a:solidFill>
                <a:effectLst/>
                <a:uLnTx/>
                <a:uFillTx/>
                <a:latin typeface="+mn-ea"/>
                <a:ea typeface="+mn-ea"/>
                <a:cs typeface="+mn-cs"/>
              </a:rPr>
              <a:t>并且</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需要有存根程序简化地模拟正文编辑模块</a:t>
            </a:r>
            <a:r>
              <a:rPr kumimoji="0" lang="zh-CN" altLang="en-US" sz="2200" b="0" i="0" u="none" strike="noStrike" kern="1200" cap="none" spc="0" normalizeH="0" baseline="0" noProof="0" dirty="0">
                <a:ln>
                  <a:noFill/>
                </a:ln>
                <a:solidFill>
                  <a:schemeClr val="tx1"/>
                </a:solidFill>
                <a:effectLst/>
                <a:uLnTx/>
                <a:uFillTx/>
                <a:latin typeface="+mn-ea"/>
                <a:ea typeface="+mn-ea"/>
                <a:cs typeface="+mn-cs"/>
              </a:rPr>
              <a:t>的</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下层模块来完成具体的编辑功能。</a:t>
            </a:r>
            <a:endParaRPr kumimoji="0" lang="en-US" altLang="zh-CN" sz="2200" b="0" i="0" u="none" strike="noStrike" kern="1200" cap="none" spc="0" normalizeH="0" baseline="0" noProof="0" dirty="0">
              <a:ln>
                <a:noFill/>
              </a:ln>
              <a:solidFill>
                <a:schemeClr val="tx1"/>
              </a:solidFill>
              <a:effectLst/>
              <a:uLnTx/>
              <a:uFillTx/>
              <a:latin typeface="+mn-ea"/>
              <a:ea typeface="+mn-ea"/>
              <a:cs typeface="+mn-cs"/>
            </a:endParaRPr>
          </a:p>
        </p:txBody>
      </p:sp>
      <p:pic>
        <p:nvPicPr>
          <p:cNvPr id="436228" name="图片 1"/>
          <p:cNvPicPr>
            <a:picLocks noChangeAspect="1"/>
          </p:cNvPicPr>
          <p:nvPr/>
        </p:nvPicPr>
        <p:blipFill>
          <a:blip r:embed="rId3"/>
          <a:stretch>
            <a:fillRect/>
          </a:stretch>
        </p:blipFill>
        <p:spPr>
          <a:xfrm>
            <a:off x="5664200" y="1722438"/>
            <a:ext cx="4752975" cy="4086225"/>
          </a:xfrm>
          <a:prstGeom prst="rect">
            <a:avLst/>
          </a:prstGeom>
          <a:noFill/>
          <a:ln w="9525">
            <a:noFill/>
          </a:ln>
        </p:spPr>
      </p:pic>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单元测试</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7.3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单元测试</a:t>
            </a:r>
          </a:p>
        </p:txBody>
      </p:sp>
      <p:sp>
        <p:nvSpPr>
          <p:cNvPr id="32775" name="TextBox 7"/>
          <p:cNvSpPr txBox="1">
            <a:spLocks noChangeArrowheads="1"/>
          </p:cNvSpPr>
          <p:nvPr/>
        </p:nvSpPr>
        <p:spPr bwMode="auto">
          <a:xfrm>
            <a:off x="1919288" y="1246188"/>
            <a:ext cx="8478838" cy="1245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3000"/>
              </a:lnSpc>
              <a:spcBef>
                <a:spcPts val="60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测试时</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设置修改</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(CHANGE)</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和添加</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(APPEND)</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两种编辑功能，用控制变量</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CFUNCT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标记要求的编辑功能，而且只用一个存根程序模拟正文编辑模块的所有下层模块。</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2" name="文本框 1"/>
          <p:cNvSpPr txBox="1"/>
          <p:nvPr/>
        </p:nvSpPr>
        <p:spPr>
          <a:xfrm>
            <a:off x="1825625" y="2609850"/>
            <a:ext cx="4198938" cy="3194685"/>
          </a:xfrm>
          <a:prstGeom prst="rect">
            <a:avLst/>
          </a:prstGeom>
          <a:noFill/>
          <a:ln w="19050">
            <a:solidFill>
              <a:schemeClr val="tx1"/>
            </a:solidFill>
          </a:ln>
        </p:spPr>
        <p:txBody>
          <a:bodyPr>
            <a:spAutoFit/>
          </a:bodyPr>
          <a:lstStyle/>
          <a:p>
            <a:pPr marR="0" defTabSz="914400" eaLnBrk="1" hangingPunct="1">
              <a:lnSpc>
                <a:spcPts val="2200"/>
              </a:lnSpc>
              <a:buClrTx/>
              <a:buSzTx/>
              <a:buFontTx/>
              <a:buNone/>
              <a:defRPr/>
            </a:pPr>
            <a:r>
              <a:rPr kumimoji="0" lang="en-US" altLang="zh-CN" kern="1200" cap="none" spc="0" normalizeH="0" baseline="0" noProof="0" dirty="0">
                <a:solidFill>
                  <a:srgbClr val="C00000"/>
                </a:solidFill>
                <a:latin typeface="+mn-ea"/>
                <a:ea typeface="+mn-ea"/>
                <a:cs typeface="+mn-cs"/>
              </a:rPr>
              <a:t>TEST STUB</a:t>
            </a:r>
            <a:r>
              <a:rPr kumimoji="0" lang="en-US" altLang="zh-CN" kern="1200" cap="none" spc="0" normalizeH="0" baseline="0" noProof="0" dirty="0">
                <a:latin typeface="+mn-ea"/>
                <a:ea typeface="+mn-ea"/>
                <a:cs typeface="+mn-cs"/>
              </a:rPr>
              <a:t>(*</a:t>
            </a:r>
            <a:r>
              <a:rPr kumimoji="0" lang="zh-CN" altLang="en-US" kern="1200" cap="none" spc="0" normalizeH="0" baseline="0" noProof="0" dirty="0">
                <a:latin typeface="+mn-ea"/>
                <a:ea typeface="+mn-ea"/>
                <a:cs typeface="+mn-cs"/>
              </a:rPr>
              <a:t>存根程序</a:t>
            </a:r>
            <a:r>
              <a:rPr kumimoji="0" lang="en-US" altLang="zh-CN" kern="1200" cap="none" spc="0" normalizeH="0" baseline="0" noProof="0" dirty="0">
                <a:latin typeface="+mn-ea"/>
                <a:ea typeface="+mn-ea"/>
                <a:cs typeface="+mn-cs"/>
              </a:rPr>
              <a:t>*)</a:t>
            </a:r>
          </a:p>
          <a:p>
            <a:pPr marR="0" defTabSz="914400" eaLnBrk="1" hangingPunct="1">
              <a:lnSpc>
                <a:spcPts val="2200"/>
              </a:lnSpc>
              <a:buClrTx/>
              <a:buSzTx/>
              <a:buFontTx/>
              <a:buNone/>
              <a:defRPr/>
            </a:pPr>
            <a:r>
              <a:rPr kumimoji="0" lang="en-US" altLang="zh-CN" kern="1200" cap="none" spc="0" normalizeH="0" baseline="0" noProof="0" dirty="0">
                <a:latin typeface="+mn-ea"/>
                <a:ea typeface="+mn-ea"/>
                <a:cs typeface="+mn-cs"/>
              </a:rPr>
              <a:t>     </a:t>
            </a:r>
            <a:r>
              <a:rPr kumimoji="0" lang="zh-CN" altLang="en-US" kern="1200" cap="none" spc="0" normalizeH="0" baseline="0" noProof="0" dirty="0">
                <a:latin typeface="+mn-ea"/>
                <a:ea typeface="+mn-ea"/>
                <a:cs typeface="+mn-cs"/>
              </a:rPr>
              <a:t>初始化；</a:t>
            </a:r>
            <a:endParaRPr kumimoji="0" lang="en-US" altLang="zh-CN" kern="1200" cap="none" spc="0" normalizeH="0" baseline="0" noProof="0" dirty="0">
              <a:latin typeface="+mn-ea"/>
              <a:ea typeface="+mn-ea"/>
              <a:cs typeface="+mn-cs"/>
            </a:endParaRPr>
          </a:p>
          <a:p>
            <a:pPr marR="0" defTabSz="914400" eaLnBrk="1" hangingPunct="1">
              <a:lnSpc>
                <a:spcPts val="2200"/>
              </a:lnSpc>
              <a:buClrTx/>
              <a:buSzTx/>
              <a:buFontTx/>
              <a:buNone/>
              <a:defRPr/>
            </a:pPr>
            <a:r>
              <a:rPr kumimoji="0" lang="en-US" altLang="zh-CN" kern="1200" cap="none" spc="0" normalizeH="0" baseline="0" noProof="0" dirty="0">
                <a:latin typeface="+mn-ea"/>
                <a:ea typeface="+mn-ea"/>
                <a:cs typeface="+mn-cs"/>
              </a:rPr>
              <a:t>     </a:t>
            </a:r>
            <a:r>
              <a:rPr kumimoji="0" lang="zh-CN" altLang="en-US" kern="1200" cap="none" spc="0" normalizeH="0" baseline="0" noProof="0" dirty="0">
                <a:latin typeface="+mn-ea"/>
                <a:ea typeface="+mn-ea"/>
                <a:cs typeface="+mn-cs"/>
              </a:rPr>
              <a:t>输出信息“进入了正文编辑程序”</a:t>
            </a:r>
            <a:r>
              <a:rPr kumimoji="0" lang="en-US" altLang="zh-CN" kern="1200" cap="none" spc="0" normalizeH="0" baseline="0" noProof="0" dirty="0">
                <a:latin typeface="+mn-ea"/>
                <a:ea typeface="+mn-ea"/>
                <a:cs typeface="+mn-cs"/>
              </a:rPr>
              <a:t>;</a:t>
            </a:r>
          </a:p>
          <a:p>
            <a:pPr marR="0" defTabSz="914400" eaLnBrk="1" hangingPunct="1">
              <a:lnSpc>
                <a:spcPts val="2200"/>
              </a:lnSpc>
              <a:buClrTx/>
              <a:buSzTx/>
              <a:buFontTx/>
              <a:buNone/>
              <a:defRPr/>
            </a:pPr>
            <a:r>
              <a:rPr kumimoji="0" lang="zh-CN" altLang="en-US" kern="1200" cap="none" spc="0" normalizeH="0" baseline="0" noProof="0" dirty="0">
                <a:latin typeface="+mn-ea"/>
                <a:ea typeface="+mn-ea"/>
                <a:cs typeface="+mn-cs"/>
              </a:rPr>
              <a:t>     输出“输入的控制信息是”</a:t>
            </a:r>
            <a:r>
              <a:rPr kumimoji="0" lang="en-US" altLang="zh-CN" kern="1200" cap="none" spc="0" normalizeH="0" baseline="0" noProof="0" dirty="0">
                <a:latin typeface="+mn-ea"/>
                <a:ea typeface="+mn-ea"/>
                <a:cs typeface="+mn-cs"/>
              </a:rPr>
              <a:t>CFUNCT;</a:t>
            </a:r>
          </a:p>
          <a:p>
            <a:pPr marR="0" defTabSz="914400" eaLnBrk="1" hangingPunct="1">
              <a:lnSpc>
                <a:spcPts val="2200"/>
              </a:lnSpc>
              <a:buClrTx/>
              <a:buSzTx/>
              <a:buFontTx/>
              <a:buNone/>
              <a:defRPr/>
            </a:pPr>
            <a:r>
              <a:rPr kumimoji="0" lang="zh-CN" altLang="en-US" kern="1200" cap="none" spc="0" normalizeH="0" baseline="0" noProof="0" dirty="0">
                <a:latin typeface="+mn-ea"/>
                <a:ea typeface="+mn-ea"/>
                <a:cs typeface="+mn-cs"/>
              </a:rPr>
              <a:t>     输出缓冲区中的字符串</a:t>
            </a:r>
            <a:r>
              <a:rPr kumimoji="0" lang="en-US" altLang="zh-CN" kern="1200" cap="none" spc="0" normalizeH="0" baseline="0" noProof="0" dirty="0">
                <a:latin typeface="+mn-ea"/>
                <a:ea typeface="+mn-ea"/>
                <a:cs typeface="+mn-cs"/>
              </a:rPr>
              <a:t>;</a:t>
            </a:r>
          </a:p>
          <a:p>
            <a:pPr marR="0" defTabSz="914400" eaLnBrk="1" hangingPunct="1">
              <a:lnSpc>
                <a:spcPts val="2200"/>
              </a:lnSpc>
              <a:buClrTx/>
              <a:buSzTx/>
              <a:buFontTx/>
              <a:buNone/>
              <a:defRPr/>
            </a:pPr>
            <a:r>
              <a:rPr kumimoji="0" lang="en-US" altLang="zh-CN" kern="1200" cap="none" spc="0" normalizeH="0" baseline="0" noProof="0" dirty="0">
                <a:latin typeface="+mn-ea"/>
                <a:ea typeface="+mn-ea"/>
                <a:cs typeface="+mn-cs"/>
              </a:rPr>
              <a:t>     IF CFUNCT=CHANGE</a:t>
            </a:r>
          </a:p>
          <a:p>
            <a:pPr marR="0" defTabSz="914400" eaLnBrk="1" hangingPunct="1">
              <a:lnSpc>
                <a:spcPts val="2200"/>
              </a:lnSpc>
              <a:buClrTx/>
              <a:buSzTx/>
              <a:buFontTx/>
              <a:buNone/>
              <a:defRPr/>
            </a:pPr>
            <a:r>
              <a:rPr kumimoji="0" lang="en-US" altLang="zh-CN" kern="1200" cap="none" spc="0" normalizeH="0" baseline="0" noProof="0" dirty="0">
                <a:latin typeface="+mn-ea"/>
                <a:ea typeface="+mn-ea"/>
                <a:cs typeface="+mn-cs"/>
              </a:rPr>
              <a:t>        THEN</a:t>
            </a:r>
          </a:p>
          <a:p>
            <a:pPr marR="0" defTabSz="914400" eaLnBrk="1" hangingPunct="1">
              <a:lnSpc>
                <a:spcPts val="2200"/>
              </a:lnSpc>
              <a:buClrTx/>
              <a:buSzTx/>
              <a:buFontTx/>
              <a:buNone/>
              <a:defRPr/>
            </a:pPr>
            <a:r>
              <a:rPr kumimoji="0" lang="en-US" altLang="zh-CN" kern="1200" cap="none" spc="0" normalizeH="0" baseline="0" noProof="0" dirty="0">
                <a:latin typeface="+mn-ea"/>
                <a:ea typeface="+mn-ea"/>
                <a:cs typeface="+mn-cs"/>
              </a:rPr>
              <a:t>        </a:t>
            </a:r>
            <a:r>
              <a:rPr kumimoji="0" lang="zh-CN" altLang="en-US" kern="1200" cap="none" spc="0" normalizeH="0" baseline="0" noProof="0" dirty="0">
                <a:latin typeface="+mn-ea"/>
                <a:ea typeface="+mn-ea"/>
                <a:cs typeface="+mn-cs"/>
              </a:rPr>
              <a:t>把缓冲区中第二个字改为***</a:t>
            </a:r>
            <a:endParaRPr kumimoji="0" lang="en-US" altLang="zh-CN" kern="1200" cap="none" spc="0" normalizeH="0" baseline="0" noProof="0" dirty="0">
              <a:latin typeface="+mn-ea"/>
              <a:ea typeface="+mn-ea"/>
              <a:cs typeface="+mn-cs"/>
            </a:endParaRPr>
          </a:p>
          <a:p>
            <a:pPr marR="0" defTabSz="914400" eaLnBrk="1" hangingPunct="1">
              <a:lnSpc>
                <a:spcPts val="2200"/>
              </a:lnSpc>
              <a:buClrTx/>
              <a:buSzTx/>
              <a:buFontTx/>
              <a:buNone/>
              <a:defRPr/>
            </a:pPr>
            <a:r>
              <a:rPr kumimoji="0" lang="en-US" altLang="zh-CN" kern="1200" cap="none" spc="0" normalizeH="0" baseline="0" noProof="0" dirty="0">
                <a:latin typeface="+mn-ea"/>
                <a:ea typeface="+mn-ea"/>
                <a:cs typeface="+mn-cs"/>
              </a:rPr>
              <a:t>        ELSE</a:t>
            </a:r>
          </a:p>
          <a:p>
            <a:pPr marR="0" defTabSz="914400" eaLnBrk="1" hangingPunct="1">
              <a:lnSpc>
                <a:spcPts val="2200"/>
              </a:lnSpc>
              <a:buClrTx/>
              <a:buSzTx/>
              <a:buFontTx/>
              <a:buNone/>
              <a:defRPr/>
            </a:pPr>
            <a:r>
              <a:rPr kumimoji="0" lang="en-US" altLang="zh-CN" kern="1200" cap="none" spc="0" normalizeH="0" baseline="0" noProof="0" dirty="0">
                <a:latin typeface="+mn-ea"/>
                <a:ea typeface="+mn-ea"/>
                <a:cs typeface="+mn-cs"/>
              </a:rPr>
              <a:t>        </a:t>
            </a:r>
            <a:r>
              <a:rPr kumimoji="0" lang="zh-CN" altLang="en-US" kern="1200" cap="none" spc="0" normalizeH="0" baseline="0" noProof="0" dirty="0">
                <a:latin typeface="+mn-ea"/>
                <a:ea typeface="+mn-ea"/>
                <a:cs typeface="+mn-cs"/>
              </a:rPr>
              <a:t>在缓冲区的尾部加</a:t>
            </a:r>
            <a:r>
              <a:rPr kumimoji="0" lang="en-US" altLang="zh-CN" kern="1200" cap="none" spc="0" normalizeH="0" baseline="0" noProof="0" dirty="0">
                <a:latin typeface="+mn-ea"/>
                <a:ea typeface="+mn-ea"/>
                <a:cs typeface="+mn-cs"/>
              </a:rPr>
              <a:t>???</a:t>
            </a:r>
          </a:p>
          <a:p>
            <a:pPr marR="0" defTabSz="914400" eaLnBrk="1" hangingPunct="1">
              <a:lnSpc>
                <a:spcPts val="2200"/>
              </a:lnSpc>
              <a:buClrTx/>
              <a:buSzTx/>
              <a:buFontTx/>
              <a:buNone/>
              <a:defRPr/>
            </a:pPr>
            <a:r>
              <a:rPr kumimoji="0" lang="en-US" altLang="zh-CN" kern="1200" cap="none" spc="0" normalizeH="0" baseline="0" noProof="0" dirty="0">
                <a:latin typeface="+mn-ea"/>
                <a:ea typeface="+mn-ea"/>
                <a:cs typeface="+mn-cs"/>
              </a:rPr>
              <a:t>     END IF;</a:t>
            </a:r>
          </a:p>
        </p:txBody>
      </p:sp>
      <p:sp>
        <p:nvSpPr>
          <p:cNvPr id="8" name="文本框 7"/>
          <p:cNvSpPr txBox="1"/>
          <p:nvPr/>
        </p:nvSpPr>
        <p:spPr>
          <a:xfrm>
            <a:off x="6024563" y="2609850"/>
            <a:ext cx="4435475" cy="3194685"/>
          </a:xfrm>
          <a:prstGeom prst="rect">
            <a:avLst/>
          </a:prstGeom>
          <a:noFill/>
          <a:ln w="19050">
            <a:solidFill>
              <a:schemeClr val="tx1"/>
            </a:solidFill>
          </a:ln>
        </p:spPr>
        <p:txBody>
          <a:bodyPr>
            <a:spAutoFit/>
          </a:bodyPr>
          <a:lstStyle/>
          <a:p>
            <a:pPr marR="0" defTabSz="914400" eaLnBrk="1" hangingPunct="1">
              <a:lnSpc>
                <a:spcPts val="2200"/>
              </a:lnSpc>
              <a:buClrTx/>
              <a:buSzTx/>
              <a:buFontTx/>
              <a:buNone/>
              <a:defRPr/>
            </a:pPr>
            <a:r>
              <a:rPr kumimoji="0" lang="en-US" altLang="zh-CN" kern="1200" cap="none" spc="0" normalizeH="0" baseline="0" noProof="0" dirty="0">
                <a:latin typeface="+mn-ea"/>
                <a:ea typeface="宋体" panose="02010600030101010101" pitchFamily="2" charset="-122"/>
                <a:cs typeface="+mn-cs"/>
              </a:rPr>
              <a:t>     </a:t>
            </a:r>
            <a:r>
              <a:rPr kumimoji="0" lang="zh-CN" altLang="en-US" kern="1200" cap="none" spc="0" normalizeH="0" baseline="0" noProof="0" dirty="0">
                <a:latin typeface="+mn-ea"/>
                <a:ea typeface="宋体" panose="02010600030101010101" pitchFamily="2" charset="-122"/>
                <a:cs typeface="+mn-cs"/>
              </a:rPr>
              <a:t>输出缓冲区中的新字符串</a:t>
            </a:r>
            <a:r>
              <a:rPr kumimoji="0" lang="en-US" altLang="zh-CN" kern="1200" cap="none" spc="0" normalizeH="0" baseline="0" noProof="0" dirty="0">
                <a:latin typeface="+mn-ea"/>
                <a:ea typeface="宋体" panose="02010600030101010101" pitchFamily="2" charset="-122"/>
                <a:cs typeface="+mn-cs"/>
              </a:rPr>
              <a:t>;</a:t>
            </a:r>
          </a:p>
          <a:p>
            <a:pPr marR="0" defTabSz="914400" eaLnBrk="1" hangingPunct="1">
              <a:lnSpc>
                <a:spcPts val="2200"/>
              </a:lnSpc>
              <a:buClrTx/>
              <a:buSzTx/>
              <a:buFontTx/>
              <a:buNone/>
              <a:defRPr/>
            </a:pPr>
            <a:r>
              <a:rPr kumimoji="0" lang="en-US" altLang="zh-CN" kern="1200" cap="none" spc="0" normalizeH="0" baseline="0" noProof="0" dirty="0">
                <a:solidFill>
                  <a:srgbClr val="C00000"/>
                </a:solidFill>
                <a:latin typeface="+mn-ea"/>
                <a:ea typeface="+mn-ea"/>
                <a:cs typeface="+mn-cs"/>
              </a:rPr>
              <a:t>END TEST STUB</a:t>
            </a:r>
          </a:p>
          <a:p>
            <a:pPr marR="0" defTabSz="914400" eaLnBrk="1" hangingPunct="1">
              <a:lnSpc>
                <a:spcPts val="2200"/>
              </a:lnSpc>
              <a:buClrTx/>
              <a:buSzTx/>
              <a:buFontTx/>
              <a:buNone/>
              <a:defRPr/>
            </a:pPr>
            <a:endParaRPr kumimoji="0" lang="en-US" altLang="zh-CN" kern="1200" cap="none" spc="0" normalizeH="0" baseline="0" noProof="0" dirty="0">
              <a:latin typeface="+mn-ea"/>
              <a:ea typeface="+mn-ea"/>
              <a:cs typeface="+mn-cs"/>
            </a:endParaRPr>
          </a:p>
          <a:p>
            <a:pPr marR="0" defTabSz="914400" eaLnBrk="1" hangingPunct="1">
              <a:lnSpc>
                <a:spcPts val="2200"/>
              </a:lnSpc>
              <a:buClrTx/>
              <a:buSzTx/>
              <a:buFontTx/>
              <a:buNone/>
              <a:defRPr/>
            </a:pPr>
            <a:r>
              <a:rPr kumimoji="0" lang="en-US" altLang="zh-CN" kern="1200" cap="none" spc="0" normalizeH="0" baseline="0" noProof="0" dirty="0">
                <a:solidFill>
                  <a:srgbClr val="C00000"/>
                </a:solidFill>
                <a:latin typeface="+mn-ea"/>
                <a:ea typeface="+mn-ea"/>
                <a:cs typeface="+mn-cs"/>
              </a:rPr>
              <a:t>TEST DRIVER</a:t>
            </a:r>
            <a:r>
              <a:rPr kumimoji="0" lang="en-US" altLang="zh-CN" kern="1200" cap="none" spc="0" normalizeH="0" baseline="0" noProof="0" dirty="0">
                <a:latin typeface="+mn-ea"/>
                <a:ea typeface="+mn-ea"/>
                <a:cs typeface="+mn-cs"/>
              </a:rPr>
              <a:t>(*</a:t>
            </a:r>
            <a:r>
              <a:rPr kumimoji="0" lang="zh-CN" altLang="en-US" kern="1200" cap="none" spc="0" normalizeH="0" baseline="0" noProof="0" dirty="0">
                <a:latin typeface="+mn-ea"/>
                <a:ea typeface="+mn-ea"/>
                <a:cs typeface="+mn-cs"/>
              </a:rPr>
              <a:t>驱动程序</a:t>
            </a:r>
            <a:r>
              <a:rPr kumimoji="0" lang="en-US" altLang="zh-CN" kern="1200" cap="none" spc="0" normalizeH="0" baseline="0" noProof="0" dirty="0">
                <a:latin typeface="+mn-ea"/>
                <a:ea typeface="+mn-ea"/>
                <a:cs typeface="+mn-cs"/>
              </a:rPr>
              <a:t>*)</a:t>
            </a:r>
          </a:p>
          <a:p>
            <a:pPr marR="0" defTabSz="914400" eaLnBrk="1" hangingPunct="1">
              <a:lnSpc>
                <a:spcPts val="2200"/>
              </a:lnSpc>
              <a:buClrTx/>
              <a:buSzTx/>
              <a:buFontTx/>
              <a:buNone/>
              <a:defRPr/>
            </a:pPr>
            <a:r>
              <a:rPr kumimoji="0" lang="en-US" altLang="zh-CN" kern="1200" cap="none" spc="0" normalizeH="0" baseline="0" noProof="0" dirty="0">
                <a:latin typeface="+mn-ea"/>
                <a:ea typeface="+mn-ea"/>
                <a:cs typeface="+mn-cs"/>
              </a:rPr>
              <a:t>     </a:t>
            </a:r>
            <a:r>
              <a:rPr kumimoji="0" lang="zh-CN" altLang="en-US" kern="1200" cap="none" spc="0" normalizeH="0" baseline="0" noProof="0" dirty="0">
                <a:latin typeface="+mn-ea"/>
                <a:ea typeface="+mn-ea"/>
                <a:cs typeface="+mn-cs"/>
              </a:rPr>
              <a:t>说明长度为</a:t>
            </a:r>
            <a:r>
              <a:rPr kumimoji="0" lang="en-US" altLang="zh-CN" kern="1200" cap="none" spc="0" normalizeH="0" baseline="0" noProof="0" dirty="0">
                <a:latin typeface="+mn-ea"/>
                <a:ea typeface="+mn-ea"/>
                <a:cs typeface="+mn-cs"/>
              </a:rPr>
              <a:t>2500</a:t>
            </a:r>
            <a:r>
              <a:rPr kumimoji="0" lang="zh-CN" altLang="en-US" kern="1200" cap="none" spc="0" normalizeH="0" baseline="0" noProof="0" dirty="0">
                <a:latin typeface="+mn-ea"/>
                <a:ea typeface="+mn-ea"/>
                <a:cs typeface="+mn-cs"/>
              </a:rPr>
              <a:t>个字符的一个缓冲区</a:t>
            </a:r>
            <a:r>
              <a:rPr kumimoji="0" lang="en-US" altLang="zh-CN" kern="1200" cap="none" spc="0" normalizeH="0" baseline="0" noProof="0" dirty="0">
                <a:latin typeface="+mn-ea"/>
                <a:ea typeface="+mn-ea"/>
                <a:cs typeface="+mn-cs"/>
              </a:rPr>
              <a:t>;</a:t>
            </a:r>
          </a:p>
          <a:p>
            <a:pPr marR="0" defTabSz="914400" eaLnBrk="1" hangingPunct="1">
              <a:lnSpc>
                <a:spcPts val="2200"/>
              </a:lnSpc>
              <a:buClrTx/>
              <a:buSzTx/>
              <a:buFontTx/>
              <a:buNone/>
              <a:defRPr/>
            </a:pPr>
            <a:r>
              <a:rPr kumimoji="0" lang="en-US" altLang="zh-CN" kern="1200" cap="none" spc="0" normalizeH="0" baseline="0" noProof="0" dirty="0">
                <a:latin typeface="+mn-ea"/>
                <a:ea typeface="+mn-ea"/>
                <a:cs typeface="+mn-cs"/>
              </a:rPr>
              <a:t>     </a:t>
            </a:r>
            <a:r>
              <a:rPr kumimoji="0" lang="zh-CN" altLang="en-US" kern="1200" cap="none" spc="0" normalizeH="0" baseline="0" noProof="0" dirty="0">
                <a:latin typeface="+mn-ea"/>
                <a:ea typeface="+mn-ea"/>
                <a:cs typeface="+mn-cs"/>
              </a:rPr>
              <a:t>把</a:t>
            </a:r>
            <a:r>
              <a:rPr kumimoji="0" lang="en-US" altLang="zh-CN" kern="1200" cap="none" spc="0" normalizeH="0" baseline="0" noProof="0" dirty="0">
                <a:latin typeface="+mn-ea"/>
                <a:ea typeface="+mn-ea"/>
                <a:cs typeface="+mn-cs"/>
              </a:rPr>
              <a:t>CFUNCT</a:t>
            </a:r>
            <a:r>
              <a:rPr kumimoji="0" lang="zh-CN" altLang="en-US" kern="1200" cap="none" spc="0" normalizeH="0" baseline="0" noProof="0" dirty="0">
                <a:latin typeface="+mn-ea"/>
                <a:ea typeface="+mn-ea"/>
                <a:cs typeface="+mn-cs"/>
              </a:rPr>
              <a:t>置为希望测试的状态</a:t>
            </a:r>
            <a:r>
              <a:rPr kumimoji="0" lang="en-US" altLang="zh-CN" kern="1200" cap="none" spc="0" normalizeH="0" baseline="0" noProof="0" dirty="0">
                <a:latin typeface="+mn-ea"/>
                <a:ea typeface="+mn-ea"/>
                <a:cs typeface="+mn-cs"/>
              </a:rPr>
              <a:t>;</a:t>
            </a:r>
          </a:p>
          <a:p>
            <a:pPr marR="0" defTabSz="914400" eaLnBrk="1" hangingPunct="1">
              <a:lnSpc>
                <a:spcPts val="2200"/>
              </a:lnSpc>
              <a:buClrTx/>
              <a:buSzTx/>
              <a:buFontTx/>
              <a:buNone/>
              <a:defRPr/>
            </a:pPr>
            <a:r>
              <a:rPr kumimoji="0" lang="en-US" altLang="zh-CN" kern="1200" cap="none" spc="0" normalizeH="0" baseline="0" noProof="0" dirty="0">
                <a:latin typeface="+mn-ea"/>
                <a:ea typeface="+mn-ea"/>
                <a:cs typeface="+mn-cs"/>
              </a:rPr>
              <a:t>     </a:t>
            </a:r>
            <a:r>
              <a:rPr kumimoji="0" lang="zh-CN" altLang="en-US" kern="1200" cap="none" spc="0" normalizeH="0" baseline="0" noProof="0" dirty="0">
                <a:latin typeface="+mn-ea"/>
                <a:ea typeface="+mn-ea"/>
                <a:cs typeface="+mn-cs"/>
              </a:rPr>
              <a:t>输入字符串</a:t>
            </a:r>
            <a:r>
              <a:rPr kumimoji="0" lang="en-US" altLang="zh-CN" kern="1200" cap="none" spc="0" normalizeH="0" baseline="0" noProof="0" dirty="0">
                <a:latin typeface="+mn-ea"/>
                <a:ea typeface="+mn-ea"/>
                <a:cs typeface="+mn-cs"/>
              </a:rPr>
              <a:t>;</a:t>
            </a:r>
          </a:p>
          <a:p>
            <a:pPr marR="0" defTabSz="914400" eaLnBrk="1" hangingPunct="1">
              <a:lnSpc>
                <a:spcPts val="2200"/>
              </a:lnSpc>
              <a:buClrTx/>
              <a:buSzTx/>
              <a:buFontTx/>
              <a:buNone/>
              <a:defRPr/>
            </a:pPr>
            <a:r>
              <a:rPr kumimoji="0" lang="en-US" altLang="zh-CN" kern="1200" cap="none" spc="0" normalizeH="0" baseline="0" noProof="0" dirty="0">
                <a:latin typeface="+mn-ea"/>
                <a:ea typeface="+mn-ea"/>
                <a:cs typeface="+mn-cs"/>
              </a:rPr>
              <a:t>     </a:t>
            </a:r>
            <a:r>
              <a:rPr kumimoji="0" lang="zh-CN" altLang="en-US" kern="1200" cap="none" spc="0" normalizeH="0" baseline="0" noProof="0" dirty="0">
                <a:latin typeface="+mn-ea"/>
                <a:ea typeface="+mn-ea"/>
                <a:cs typeface="+mn-cs"/>
              </a:rPr>
              <a:t>调用正文编辑块</a:t>
            </a:r>
            <a:r>
              <a:rPr kumimoji="0" lang="en-US" altLang="zh-CN" kern="1200" cap="none" spc="0" normalizeH="0" baseline="0" noProof="0" dirty="0">
                <a:latin typeface="+mn-ea"/>
                <a:ea typeface="+mn-ea"/>
                <a:cs typeface="+mn-cs"/>
              </a:rPr>
              <a:t>;</a:t>
            </a:r>
          </a:p>
          <a:p>
            <a:pPr marR="0" defTabSz="914400" eaLnBrk="1" hangingPunct="1">
              <a:lnSpc>
                <a:spcPts val="2200"/>
              </a:lnSpc>
              <a:buClrTx/>
              <a:buSzTx/>
              <a:buFontTx/>
              <a:buNone/>
              <a:defRPr/>
            </a:pPr>
            <a:r>
              <a:rPr kumimoji="0" lang="en-US" altLang="zh-CN" kern="1200" cap="none" spc="0" normalizeH="0" baseline="0" noProof="0" dirty="0">
                <a:latin typeface="+mn-ea"/>
                <a:ea typeface="+mn-ea"/>
                <a:cs typeface="+mn-cs"/>
              </a:rPr>
              <a:t>     </a:t>
            </a:r>
            <a:r>
              <a:rPr kumimoji="0" lang="zh-CN" altLang="en-US" kern="1200" cap="none" spc="0" normalizeH="0" baseline="0" noProof="0" dirty="0">
                <a:latin typeface="+mn-ea"/>
                <a:ea typeface="+mn-ea"/>
                <a:cs typeface="+mn-cs"/>
              </a:rPr>
              <a:t>停止或再次初启</a:t>
            </a:r>
            <a:r>
              <a:rPr kumimoji="0" lang="en-US" altLang="zh-CN" kern="1200" cap="none" spc="0" normalizeH="0" baseline="0" noProof="0" dirty="0">
                <a:latin typeface="+mn-ea"/>
                <a:ea typeface="+mn-ea"/>
                <a:cs typeface="+mn-cs"/>
              </a:rPr>
              <a:t>;</a:t>
            </a:r>
          </a:p>
          <a:p>
            <a:pPr marR="0" defTabSz="914400" eaLnBrk="1" hangingPunct="1">
              <a:lnSpc>
                <a:spcPts val="2200"/>
              </a:lnSpc>
              <a:buClrTx/>
              <a:buSzTx/>
              <a:buFontTx/>
              <a:buNone/>
              <a:defRPr/>
            </a:pPr>
            <a:r>
              <a:rPr kumimoji="0" lang="en-US" altLang="zh-CN" kern="1200" cap="none" spc="0" normalizeH="0" baseline="0" noProof="0" dirty="0">
                <a:solidFill>
                  <a:srgbClr val="C00000"/>
                </a:solidFill>
                <a:latin typeface="+mn-ea"/>
                <a:ea typeface="+mn-ea"/>
                <a:cs typeface="+mn-cs"/>
              </a:rPr>
              <a:t>END TEST DRIVER</a:t>
            </a:r>
          </a:p>
          <a:p>
            <a:pPr marR="0" defTabSz="914400" eaLnBrk="1" hangingPunct="1">
              <a:lnSpc>
                <a:spcPts val="2200"/>
              </a:lnSpc>
              <a:buClrTx/>
              <a:buSzTx/>
              <a:buFontTx/>
              <a:buNone/>
              <a:defRPr/>
            </a:pPr>
            <a:endParaRPr kumimoji="0" lang="zh-CN" altLang="en-US" kern="1200" cap="none" spc="0" normalizeH="0" baseline="0" noProof="0" dirty="0">
              <a:latin typeface="+mn-ea"/>
              <a:ea typeface="+mn-ea"/>
              <a:cs typeface="+mn-cs"/>
            </a:endParaRPr>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单元测试</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19288" y="9525"/>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7.1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编码</a:t>
            </a:r>
          </a:p>
        </p:txBody>
      </p:sp>
      <p:sp>
        <p:nvSpPr>
          <p:cNvPr id="26629" name="内容占位符 4"/>
          <p:cNvSpPr>
            <a:spLocks noGrp="1"/>
          </p:cNvSpPr>
          <p:nvPr>
            <p:ph idx="1" hasCustomPrompt="1"/>
          </p:nvPr>
        </p:nvSpPr>
        <p:spPr>
          <a:xfrm>
            <a:off x="1919288" y="1268413"/>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7.1.1.</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选择程序设计语言</a:t>
            </a:r>
          </a:p>
        </p:txBody>
      </p:sp>
      <p:sp>
        <p:nvSpPr>
          <p:cNvPr id="32775" name="TextBox 7"/>
          <p:cNvSpPr txBox="1">
            <a:spLocks noChangeArrowheads="1"/>
          </p:cNvSpPr>
          <p:nvPr/>
        </p:nvSpPr>
        <p:spPr bwMode="auto">
          <a:xfrm>
            <a:off x="2063750" y="1933575"/>
            <a:ext cx="8088313" cy="3938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42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    程序设计语言是人和计算机通信的最基本的工具，会影响人的思维和解题方式，影响人和计算机通信的方式和质量，影响其他人阅读和理解程序的难易程度。</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ts val="4200"/>
              </a:lnSpc>
              <a:spcBef>
                <a:spcPts val="60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选择适宜的程序设计语言的原因：</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972185" marR="0" lvl="0" indent="-342900" algn="l" defTabSz="914400" rtl="0" eaLnBrk="1" fontAlgn="base" latinLnBrk="0" hangingPunct="1">
              <a:lnSpc>
                <a:spcPts val="4200"/>
              </a:lnSpc>
              <a:spcBef>
                <a:spcPct val="0"/>
              </a:spcBef>
              <a:spcAft>
                <a:spcPct val="0"/>
              </a:spcAft>
              <a:buClrTx/>
              <a:buSzPct val="70000"/>
              <a:buFont typeface="Wingdings" panose="05000000000000000000" pitchFamily="2" charset="2"/>
              <a:buChar char="l"/>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根据设计去完成编码时，困难最少；</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972185" marR="0" lvl="0" indent="-342900" algn="l" defTabSz="914400" rtl="0" eaLnBrk="1" fontAlgn="base" latinLnBrk="0" hangingPunct="1">
              <a:lnSpc>
                <a:spcPts val="4200"/>
              </a:lnSpc>
              <a:spcBef>
                <a:spcPct val="0"/>
              </a:spcBef>
              <a:spcAft>
                <a:spcPct val="0"/>
              </a:spcAft>
              <a:buClrTx/>
              <a:buSzPct val="70000"/>
              <a:buFont typeface="Wingdings" panose="05000000000000000000" pitchFamily="2" charset="2"/>
              <a:buChar char="l"/>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可以减少需要的程序测试量；</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972185" marR="0" lvl="0" indent="-342900" algn="l" defTabSz="914400" rtl="0" eaLnBrk="1" fontAlgn="base" latinLnBrk="0" hangingPunct="1">
              <a:lnSpc>
                <a:spcPts val="4200"/>
              </a:lnSpc>
              <a:spcBef>
                <a:spcPct val="0"/>
              </a:spcBef>
              <a:spcAft>
                <a:spcPct val="0"/>
              </a:spcAft>
              <a:buClrTx/>
              <a:buSzPct val="70000"/>
              <a:buFont typeface="Wingdings" panose="05000000000000000000" pitchFamily="2" charset="2"/>
              <a:buChar char="l"/>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可以得到更容易阅读和更容易维护的程序。</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7.4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集成测试</a:t>
            </a:r>
          </a:p>
        </p:txBody>
      </p:sp>
      <p:sp>
        <p:nvSpPr>
          <p:cNvPr id="2" name="内容占位符 1"/>
          <p:cNvSpPr>
            <a:spLocks noGrp="1"/>
          </p:cNvSpPr>
          <p:nvPr>
            <p:ph idx="1" hasCustomPrompt="1"/>
          </p:nvPr>
        </p:nvSpPr>
        <p:spPr>
          <a:xfrm>
            <a:off x="2125663" y="1600200"/>
            <a:ext cx="8218488" cy="4060825"/>
          </a:xfrm>
        </p:spPr>
        <p:txBody>
          <a:bodyPr vert="horz" wrap="square" lIns="91440" tIns="45720" rIns="91440" bIns="45720" numCol="1" anchor="t" anchorCtr="0" compatLnSpc="1"/>
          <a:lstStyle/>
          <a:p>
            <a:pPr marL="0" marR="0" lvl="0" indent="612140" algn="l" defTabSz="914400" rtl="0" eaLnBrk="0" fontAlgn="base" latinLnBrk="0" hangingPunct="0">
              <a:lnSpc>
                <a:spcPts val="3400"/>
              </a:lnSpc>
              <a:spcBef>
                <a:spcPts val="600"/>
              </a:spcBef>
              <a:spcAft>
                <a:spcPct val="0"/>
              </a:spcAft>
              <a:buClrTx/>
              <a:buSzTx/>
              <a:buFont typeface="Arial" panose="020B0604020202020204" pitchFamily="34" charset="0"/>
              <a:buNone/>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集成测试是测试和组装软件的系统化技术</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612140" algn="l" defTabSz="914400" rtl="0" eaLnBrk="0" fontAlgn="base" latinLnBrk="0" hangingPunct="0">
              <a:lnSpc>
                <a:spcPts val="3400"/>
              </a:lnSpc>
              <a:spcBef>
                <a:spcPts val="600"/>
              </a:spcBef>
              <a:spcAft>
                <a:spcPct val="0"/>
              </a:spcAft>
              <a:buClrTx/>
              <a:buSzTx/>
              <a:buFont typeface="Arial" panose="020B0604020202020204" pitchFamily="34" charset="0"/>
              <a:buNone/>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由模块组装成程序时有两种方法。</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一种方法</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是先分别测试每个模块，再把所有模块按设计要求放在一起结合成所要的程序，这种方法称为</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非渐增式测试方法</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；另一种方法是把下一个要测试的模块同已经测试好的那些模块结合起来进行测试，测试完以后再把下一个应该测试的模块结合进来测试。这种每次增加一个模块的方法称为</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渐增式测试</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，这种方法实际上同时完成单元测试和集成测试。</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集成测试</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26987"/>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7.4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集成测试</a:t>
            </a:r>
          </a:p>
        </p:txBody>
      </p:sp>
      <p:sp>
        <p:nvSpPr>
          <p:cNvPr id="2" name="内容占位符 1"/>
          <p:cNvSpPr>
            <a:spLocks noGrp="1"/>
          </p:cNvSpPr>
          <p:nvPr>
            <p:ph idx="1" hasCustomPrompt="1"/>
          </p:nvPr>
        </p:nvSpPr>
        <p:spPr>
          <a:xfrm>
            <a:off x="1909763" y="1125538"/>
            <a:ext cx="8434388" cy="4967288"/>
          </a:xfrm>
        </p:spPr>
        <p:txBody>
          <a:bodyPr vert="horz" wrap="square" lIns="91440" tIns="45720" rIns="91440" bIns="45720" numCol="1" anchor="t" anchorCtr="0" compatLnSpc="1"/>
          <a:lstStyle/>
          <a:p>
            <a:pPr marL="0" marR="0" lvl="0" indent="612140" algn="l" defTabSz="914400" rtl="0" eaLnBrk="0" fontAlgn="base" latinLnBrk="0" hangingPunct="0">
              <a:lnSpc>
                <a:spcPts val="3100"/>
              </a:lnSpc>
              <a:spcBef>
                <a:spcPts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非渐增式测试</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把所有模块放在一起，作为一个整体来测试。测试时会遇到许多的错误，改正错误</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非常</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困难，因为在庞大的程序中想要诊断定位一个错误非常困难</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而且改正一个错误之后，马上又会遇到新的错误，这个过程</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会</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继续下去，没有尽头。</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612140" algn="l" defTabSz="914400" rtl="0" eaLnBrk="0" fontAlgn="base" latinLnBrk="0" hangingPunct="0">
              <a:lnSpc>
                <a:spcPts val="3100"/>
              </a:lnSpc>
              <a:spcBef>
                <a:spcPts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渐增式测试</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与“一步到位”的非渐增式测试相反，它把程序划分成小段来构造和测试，在这个过程中比较容易定位和改正错误；对接口可以进行更彻底的测试；可以使用系统化的测试方法。因此，目前在进行集成测试时普遍采用渐增式测试方法。</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612140" algn="l" defTabSz="914400" rtl="0" eaLnBrk="0" fontAlgn="base" latinLnBrk="0" hangingPunct="0">
              <a:lnSpc>
                <a:spcPts val="3100"/>
              </a:lnSpc>
              <a:spcBef>
                <a:spcPts val="0"/>
              </a:spcBef>
              <a:spcAft>
                <a:spcPct val="0"/>
              </a:spcAft>
              <a:buClrTx/>
              <a:buSzTx/>
              <a:buFont typeface="Arial" panose="020B0604020202020204" pitchFamily="34" charset="0"/>
              <a:buNone/>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当使用渐增方式把模块结合到程序中去时，有</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自顶向下</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和</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自底向上</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两种集成策略。</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集成测试</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华文新魏"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华文新魏"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华文新魏"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华文新魏"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华文新魏" pitchFamily="2" charset="-122"/>
                <a:cs typeface="+mn-cs"/>
              </a:defRPr>
            </a:lvl5pPr>
          </a:lstStyle>
          <a:p>
            <a:pPr lvl="0" algn="r" eaLnBrk="1" hangingPunct="1"/>
            <a:fld id="{9A0DB2DC-4C9A-4742-B13C-FB6460FD3503}" type="slidenum">
              <a:rPr lang="zh-CN" altLang="en-US" sz="1400" dirty="0">
                <a:ea typeface="宋体" panose="02010600030101010101" pitchFamily="2" charset="-122"/>
              </a:rPr>
              <a:t>42</a:t>
            </a:fld>
            <a:endParaRPr lang="zh-CN" altLang="en-US" sz="1400" dirty="0">
              <a:ea typeface="宋体" panose="02010600030101010101" pitchFamily="2" charset="-122"/>
            </a:endParaRPr>
          </a:p>
        </p:txBody>
      </p:sp>
      <p:sp>
        <p:nvSpPr>
          <p:cNvPr id="72707" name="Rectangle 2"/>
          <p:cNvSpPr>
            <a:spLocks noGrp="1"/>
          </p:cNvSpPr>
          <p:nvPr>
            <p:ph type="title"/>
          </p:nvPr>
        </p:nvSpPr>
        <p:spPr>
          <a:xfrm>
            <a:off x="1774825" y="260350"/>
            <a:ext cx="8915400" cy="850900"/>
          </a:xfrm>
        </p:spPr>
        <p:txBody>
          <a:bodyPr vert="horz" wrap="square" lIns="91440" tIns="45720" rIns="91440" bIns="45720" anchor="ctr"/>
          <a:lstStyle/>
          <a:p>
            <a:pPr eaLnBrk="1" hangingPunct="1"/>
            <a:r>
              <a:rPr lang="zh-CN" altLang="en-US" sz="2400" b="1" i="1" dirty="0">
                <a:solidFill>
                  <a:srgbClr val="0000FF"/>
                </a:solidFill>
                <a:ea typeface="黑体" panose="02010609060101010101" pitchFamily="2" charset="-122"/>
              </a:rPr>
              <a:t>渐增方式把模块结合到程序中去时，有自顶向下和自底向上两种集成策略。但</a:t>
            </a:r>
            <a:r>
              <a:rPr lang="zh-CN" altLang="en-US" sz="2400" b="1" i="1" dirty="0">
                <a:solidFill>
                  <a:srgbClr val="FF0000"/>
                </a:solidFill>
                <a:ea typeface="黑体" panose="02010609060101010101" pitchFamily="2" charset="-122"/>
              </a:rPr>
              <a:t>在实践中常采用混合的策略</a:t>
            </a:r>
            <a:r>
              <a:rPr lang="zh-CN" altLang="en-US" sz="2400" b="1" i="1" dirty="0">
                <a:ea typeface="黑体" panose="02010609060101010101" pitchFamily="2" charset="-122"/>
              </a:rPr>
              <a:t>。</a:t>
            </a:r>
          </a:p>
        </p:txBody>
      </p:sp>
      <p:sp>
        <p:nvSpPr>
          <p:cNvPr id="72708" name="Rectangle 4"/>
          <p:cNvSpPr/>
          <p:nvPr/>
        </p:nvSpPr>
        <p:spPr>
          <a:xfrm>
            <a:off x="2025968" y="1341438"/>
            <a:ext cx="2858135" cy="460375"/>
          </a:xfrm>
          <a:prstGeom prst="rect">
            <a:avLst/>
          </a:prstGeom>
          <a:noFill/>
          <a:ln w="9525">
            <a:noFill/>
          </a:ln>
        </p:spPr>
        <p:txBody>
          <a:bodyPr wrap="none">
            <a:spAutoFit/>
          </a:bodyPr>
          <a:lstStyle/>
          <a:p>
            <a:r>
              <a:rPr lang="en-US" altLang="zh-CN" sz="2400" b="1" dirty="0">
                <a:solidFill>
                  <a:srgbClr val="800000"/>
                </a:solidFill>
                <a:latin typeface="Arial" panose="020B0604020202020204" pitchFamily="34" charset="0"/>
              </a:rPr>
              <a:t>7.4.1  </a:t>
            </a:r>
            <a:r>
              <a:rPr lang="zh-CN" altLang="en-US" sz="2400" b="1" dirty="0">
                <a:solidFill>
                  <a:srgbClr val="800000"/>
                </a:solidFill>
                <a:latin typeface="Arial" panose="020B0604020202020204" pitchFamily="34" charset="0"/>
              </a:rPr>
              <a:t>自顶向下集成</a:t>
            </a:r>
          </a:p>
        </p:txBody>
      </p:sp>
      <p:sp>
        <p:nvSpPr>
          <p:cNvPr id="72709" name="Rectangle 7"/>
          <p:cNvSpPr/>
          <p:nvPr/>
        </p:nvSpPr>
        <p:spPr>
          <a:xfrm>
            <a:off x="6816725" y="1341438"/>
            <a:ext cx="2858135" cy="460375"/>
          </a:xfrm>
          <a:prstGeom prst="rect">
            <a:avLst/>
          </a:prstGeom>
          <a:noFill/>
          <a:ln w="9525">
            <a:noFill/>
          </a:ln>
        </p:spPr>
        <p:txBody>
          <a:bodyPr wrap="none">
            <a:spAutoFit/>
          </a:bodyPr>
          <a:lstStyle/>
          <a:p>
            <a:r>
              <a:rPr lang="en-US" altLang="zh-CN" sz="2400" b="1" dirty="0">
                <a:solidFill>
                  <a:srgbClr val="800000"/>
                </a:solidFill>
                <a:latin typeface="Arial" panose="020B0604020202020204" pitchFamily="34" charset="0"/>
              </a:rPr>
              <a:t>7.4.2  </a:t>
            </a:r>
            <a:r>
              <a:rPr lang="zh-CN" altLang="en-US" sz="2400" b="1" dirty="0">
                <a:solidFill>
                  <a:srgbClr val="800000"/>
                </a:solidFill>
                <a:latin typeface="Arial" panose="020B0604020202020204" pitchFamily="34" charset="0"/>
              </a:rPr>
              <a:t>自底向上集成</a:t>
            </a:r>
          </a:p>
        </p:txBody>
      </p:sp>
      <p:pic>
        <p:nvPicPr>
          <p:cNvPr id="72710" name="Picture 8" descr="rj79"/>
          <p:cNvPicPr>
            <a:picLocks noChangeAspect="1"/>
          </p:cNvPicPr>
          <p:nvPr/>
        </p:nvPicPr>
        <p:blipFill>
          <a:blip r:embed="rId2"/>
          <a:stretch>
            <a:fillRect/>
          </a:stretch>
        </p:blipFill>
        <p:spPr>
          <a:xfrm>
            <a:off x="1487488" y="2205038"/>
            <a:ext cx="3671887" cy="3773487"/>
          </a:xfrm>
          <a:prstGeom prst="rect">
            <a:avLst/>
          </a:prstGeom>
          <a:noFill/>
          <a:ln w="9525">
            <a:noFill/>
          </a:ln>
        </p:spPr>
      </p:pic>
      <p:pic>
        <p:nvPicPr>
          <p:cNvPr id="72711" name="Picture 9" descr="rj80"/>
          <p:cNvPicPr>
            <a:picLocks noChangeAspect="1"/>
          </p:cNvPicPr>
          <p:nvPr/>
        </p:nvPicPr>
        <p:blipFill>
          <a:blip r:embed="rId3"/>
          <a:stretch>
            <a:fillRect/>
          </a:stretch>
        </p:blipFill>
        <p:spPr>
          <a:xfrm>
            <a:off x="5664200" y="1989138"/>
            <a:ext cx="5094288" cy="4437062"/>
          </a:xfrm>
          <a:prstGeom prst="rect">
            <a:avLst/>
          </a:prstGeom>
          <a:noFill/>
          <a:ln w="9525">
            <a:noFill/>
          </a:ln>
        </p:spPr>
      </p:pic>
      <p:sp>
        <p:nvSpPr>
          <p:cNvPr id="72712" name="Rectangle 10"/>
          <p:cNvSpPr/>
          <p:nvPr/>
        </p:nvSpPr>
        <p:spPr>
          <a:xfrm>
            <a:off x="1343025" y="6230938"/>
            <a:ext cx="4252913" cy="368300"/>
          </a:xfrm>
          <a:prstGeom prst="rect">
            <a:avLst/>
          </a:prstGeom>
          <a:noFill/>
          <a:ln w="9525">
            <a:noFill/>
          </a:ln>
        </p:spPr>
        <p:txBody>
          <a:bodyPr>
            <a:spAutoFit/>
          </a:bodyPr>
          <a:lstStyle/>
          <a:p>
            <a:r>
              <a:rPr lang="zh-CN" altLang="en-US" b="1" dirty="0">
                <a:solidFill>
                  <a:srgbClr val="993300"/>
                </a:solidFill>
                <a:latin typeface="Arial" panose="020B0604020202020204" pitchFamily="34" charset="0"/>
              </a:rPr>
              <a:t>深度（宽度）优先组装，需要存根程序</a:t>
            </a:r>
            <a:endParaRPr lang="en-US" altLang="zh-CN" b="1" dirty="0">
              <a:solidFill>
                <a:srgbClr val="993300"/>
              </a:solidFill>
              <a:latin typeface="Arial" panose="020B0604020202020204" pitchFamily="34" charset="0"/>
            </a:endParaRPr>
          </a:p>
        </p:txBody>
      </p:sp>
      <p:sp>
        <p:nvSpPr>
          <p:cNvPr id="72713" name="Rectangle 11"/>
          <p:cNvSpPr/>
          <p:nvPr/>
        </p:nvSpPr>
        <p:spPr>
          <a:xfrm>
            <a:off x="7248525" y="6302375"/>
            <a:ext cx="3154680" cy="368300"/>
          </a:xfrm>
          <a:prstGeom prst="rect">
            <a:avLst/>
          </a:prstGeom>
          <a:noFill/>
          <a:ln w="9525">
            <a:noFill/>
          </a:ln>
        </p:spPr>
        <p:txBody>
          <a:bodyPr wrap="none">
            <a:spAutoFit/>
          </a:bodyPr>
          <a:lstStyle/>
          <a:p>
            <a:r>
              <a:rPr lang="zh-CN" altLang="en-US" b="1" dirty="0">
                <a:solidFill>
                  <a:srgbClr val="993300"/>
                </a:solidFill>
                <a:latin typeface="Arial" panose="020B0604020202020204" pitchFamily="34" charset="0"/>
              </a:rPr>
              <a:t>自底向上组装，需要驱动程序</a:t>
            </a:r>
            <a:endParaRPr lang="en-US" altLang="zh-CN" b="1" dirty="0">
              <a:solidFill>
                <a:srgbClr val="993300"/>
              </a:solidFill>
              <a:latin typeface="Arial" panose="020B06040202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53975"/>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7.4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集成测试</a:t>
            </a:r>
          </a:p>
        </p:txBody>
      </p:sp>
      <p:sp>
        <p:nvSpPr>
          <p:cNvPr id="26629" name="内容占位符 4"/>
          <p:cNvSpPr>
            <a:spLocks noGrp="1"/>
          </p:cNvSpPr>
          <p:nvPr>
            <p:ph idx="1" hasCustomPrompt="1"/>
          </p:nvPr>
        </p:nvSpPr>
        <p:spPr>
          <a:xfrm>
            <a:off x="1919288" y="1125538"/>
            <a:ext cx="8229600" cy="603250"/>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7.4.1.</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自顶向下集成</a:t>
            </a:r>
          </a:p>
        </p:txBody>
      </p:sp>
      <p:sp>
        <p:nvSpPr>
          <p:cNvPr id="32775" name="TextBox 7"/>
          <p:cNvSpPr txBox="1">
            <a:spLocks noChangeArrowheads="1"/>
          </p:cNvSpPr>
          <p:nvPr/>
        </p:nvSpPr>
        <p:spPr bwMode="auto">
          <a:xfrm>
            <a:off x="2011363" y="1855788"/>
            <a:ext cx="8261350" cy="409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ts val="3000"/>
              </a:lnSpc>
              <a:spcBef>
                <a:spcPts val="600"/>
              </a:spcBef>
              <a:spcAft>
                <a:spcPct val="0"/>
              </a:spcAft>
              <a:buClrTx/>
              <a:buSzPct val="70000"/>
              <a:buFont typeface="Wingdings" panose="05000000000000000000" pitchFamily="2" charset="2"/>
              <a:buChar char="l"/>
              <a:defRPr/>
            </a:pP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自顶向下集成方法</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是从主控制模块开始，沿着程序的控制层次向下移动，逐渐把各个模块结合起来。在把附属于（及最终附属于）主控制模块的那些模块组装到程序结构中去时，或者使用深度优先的策略，或者使用宽度优先的策略。</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000"/>
              </a:lnSpc>
              <a:spcBef>
                <a:spcPts val="600"/>
              </a:spcBef>
              <a:spcAft>
                <a:spcPct val="0"/>
              </a:spcAft>
              <a:buClrTx/>
              <a:buSzPct val="70000"/>
              <a:buFont typeface="Wingdings" panose="05000000000000000000" pitchFamily="2" charset="2"/>
              <a:buChar char="l"/>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深度优先的结合方法</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先组装在软件结构的一条主控制通路上的所有模块。选择一条主控制通路取决于应用的特点，并且有很大任意性。</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000"/>
              </a:lnSpc>
              <a:spcBef>
                <a:spcPts val="600"/>
              </a:spcBef>
              <a:spcAft>
                <a:spcPct val="0"/>
              </a:spcAft>
              <a:buClrTx/>
              <a:buSzPct val="70000"/>
              <a:buFont typeface="Wingdings" panose="05000000000000000000" pitchFamily="2" charset="2"/>
              <a:buChar char="l"/>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宽度优先的结合方法</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是沿软件结构水平地移动，把处于同一个控制层次上的所有模块组装起来。</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集成测试</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7.4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集成测试</a:t>
            </a:r>
          </a:p>
        </p:txBody>
      </p:sp>
      <p:sp>
        <p:nvSpPr>
          <p:cNvPr id="32775" name="TextBox 7"/>
          <p:cNvSpPr txBox="1">
            <a:spLocks noChangeArrowheads="1"/>
          </p:cNvSpPr>
          <p:nvPr/>
        </p:nvSpPr>
        <p:spPr bwMode="auto">
          <a:xfrm>
            <a:off x="2011363" y="1392238"/>
            <a:ext cx="4589463"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3100"/>
              </a:lnSpc>
              <a:spcBef>
                <a:spcPts val="60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mn-ea"/>
                <a:ea typeface="+mn-ea"/>
                <a:cs typeface="+mn-cs"/>
              </a:rPr>
              <a:t>    如右图，</a:t>
            </a:r>
            <a:r>
              <a:rPr kumimoji="0" lang="zh-CN" altLang="en-US" sz="2200" b="1" i="0" u="none" strike="noStrike" kern="1200" cap="none" spc="0" normalizeH="0" baseline="0" noProof="0" dirty="0">
                <a:ln>
                  <a:noFill/>
                </a:ln>
                <a:solidFill>
                  <a:schemeClr val="tx1"/>
                </a:solidFill>
                <a:effectLst/>
                <a:uLnTx/>
                <a:uFillTx/>
                <a:latin typeface="+mn-ea"/>
                <a:ea typeface="+mn-ea"/>
                <a:cs typeface="+mn-cs"/>
              </a:rPr>
              <a:t>使用深度优先的结合方法</a:t>
            </a:r>
            <a:r>
              <a:rPr kumimoji="0" lang="zh-CN" altLang="en-US" sz="22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选取左通路，首先结合模块</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M1\,M2</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和</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M5</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；其次，</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M8</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或</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M6(</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如果为了使</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M2</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具有适当功能需要</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M6)</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将被结合进来。然后构造中央的和右侧的控制通路。</a:t>
            </a:r>
            <a:r>
              <a:rPr kumimoji="0" lang="zh-CN" altLang="en-US" sz="2200" b="1" i="0" u="none" strike="noStrike" kern="1200" cap="none" spc="0" normalizeH="0" baseline="0" noProof="0" dirty="0">
                <a:ln>
                  <a:noFill/>
                </a:ln>
                <a:solidFill>
                  <a:schemeClr val="tx1"/>
                </a:solidFill>
                <a:effectLst/>
                <a:uLnTx/>
                <a:uFillTx/>
                <a:latin typeface="+mn-ea"/>
                <a:ea typeface="+mn-ea"/>
                <a:cs typeface="+mn-cs"/>
              </a:rPr>
              <a:t>使用宽度优先的结合方法</a:t>
            </a:r>
            <a:r>
              <a:rPr kumimoji="0" lang="zh-CN" altLang="en-US" sz="22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首先结合模块</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M2\,M3</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和</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M4(</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代替存根程序</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S4)</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，然后结合下一个控制层次中的模块</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M5\,M6</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和</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M7</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；如此继续进行下去，直到所有模块都被结合进来为止。</a:t>
            </a:r>
            <a:endParaRPr kumimoji="0" lang="en-US" altLang="zh-CN" sz="2200" b="0" i="0" u="none" strike="noStrike" kern="1200" cap="none" spc="0" normalizeH="0" baseline="0" noProof="0" dirty="0">
              <a:ln>
                <a:noFill/>
              </a:ln>
              <a:solidFill>
                <a:schemeClr val="tx1"/>
              </a:solidFill>
              <a:effectLst/>
              <a:uLnTx/>
              <a:uFillTx/>
              <a:latin typeface="+mn-ea"/>
              <a:ea typeface="+mn-ea"/>
              <a:cs typeface="+mn-cs"/>
            </a:endParaRPr>
          </a:p>
        </p:txBody>
      </p:sp>
      <p:pic>
        <p:nvPicPr>
          <p:cNvPr id="442372" name="图片 1"/>
          <p:cNvPicPr>
            <a:picLocks noChangeAspect="1"/>
          </p:cNvPicPr>
          <p:nvPr/>
        </p:nvPicPr>
        <p:blipFill>
          <a:blip r:embed="rId3"/>
          <a:stretch>
            <a:fillRect/>
          </a:stretch>
        </p:blipFill>
        <p:spPr>
          <a:xfrm>
            <a:off x="6743700" y="1916113"/>
            <a:ext cx="3373438" cy="3290887"/>
          </a:xfrm>
          <a:prstGeom prst="rect">
            <a:avLst/>
          </a:prstGeom>
          <a:noFill/>
          <a:ln w="9525">
            <a:noFill/>
          </a:ln>
        </p:spPr>
      </p:pic>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集成测试</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26987"/>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7.4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集成测试</a:t>
            </a:r>
          </a:p>
        </p:txBody>
      </p:sp>
      <p:sp>
        <p:nvSpPr>
          <p:cNvPr id="32775" name="TextBox 7"/>
          <p:cNvSpPr txBox="1">
            <a:spLocks noChangeArrowheads="1"/>
          </p:cNvSpPr>
          <p:nvPr/>
        </p:nvSpPr>
        <p:spPr bwMode="auto">
          <a:xfrm>
            <a:off x="2135188" y="1235075"/>
            <a:ext cx="8128000" cy="4836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612140" algn="l" defTabSz="914400" rtl="0" eaLnBrk="1" fontAlgn="base" latinLnBrk="0" hangingPunct="1">
              <a:lnSpc>
                <a:spcPts val="3200"/>
              </a:lnSpc>
              <a:spcBef>
                <a:spcPts val="600"/>
              </a:spcBef>
              <a:spcAft>
                <a:spcPts val="60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模块结合进软件结构的具体过程由下述</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4</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个步骤完成</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612140" algn="l" defTabSz="914400" rtl="0" eaLnBrk="0" fontAlgn="base" latinLnBrk="0" hangingPunct="0">
              <a:lnSpc>
                <a:spcPts val="3200"/>
              </a:lnSpc>
              <a:spcBef>
                <a:spcPct val="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①</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对主控制模块进行测试，测试时用存根程序代替所有直接附属于主控制模块的模块</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612140" algn="l" defTabSz="914400" rtl="0" eaLnBrk="0" fontAlgn="base" latinLnBrk="0" hangingPunct="0">
              <a:lnSpc>
                <a:spcPts val="3200"/>
              </a:lnSpc>
              <a:spcBef>
                <a:spcPct val="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②</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根据选定的结合策略</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深度优先或宽度优先</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，每次用一个实际模块代换一个存根程序</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新结合进来的模块往往又需要新的存根程序</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612140" algn="l" defTabSz="914400" rtl="0" eaLnBrk="0" fontAlgn="base" latinLnBrk="0" hangingPunct="0">
              <a:lnSpc>
                <a:spcPts val="3200"/>
              </a:lnSpc>
              <a:spcBef>
                <a:spcPct val="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③</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在结合进一个模块的同时进行测试</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612140" algn="l" defTabSz="914400" rtl="0" eaLnBrk="0" fontAlgn="base" latinLnBrk="0" hangingPunct="0">
              <a:lnSpc>
                <a:spcPts val="3200"/>
              </a:lnSpc>
              <a:spcBef>
                <a:spcPct val="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④</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为了保证加入模块没有引进新的错误，可能需要进行回归测试</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即全部或部分地重复以前做过的测试</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a:t>
            </a:r>
          </a:p>
          <a:p>
            <a:pPr marL="0" marR="0" lvl="0" indent="612140" algn="l" defTabSz="914400" rtl="0" eaLnBrk="0" fontAlgn="base" latinLnBrk="0" hangingPunct="0">
              <a:lnSpc>
                <a:spcPts val="3200"/>
              </a:lnSpc>
              <a:spcBef>
                <a:spcPts val="120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从</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②</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开始不断地重复进行上述过程，直到构造起完整的软件结构为止。</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集成测试</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7.4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集成测试</a:t>
            </a:r>
          </a:p>
        </p:txBody>
      </p:sp>
      <p:sp>
        <p:nvSpPr>
          <p:cNvPr id="32775" name="TextBox 7"/>
          <p:cNvSpPr txBox="1">
            <a:spLocks noChangeArrowheads="1"/>
          </p:cNvSpPr>
          <p:nvPr/>
        </p:nvSpPr>
        <p:spPr bwMode="auto">
          <a:xfrm>
            <a:off x="1992313" y="1341438"/>
            <a:ext cx="8207375" cy="4323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ts val="3300"/>
              </a:lnSpc>
              <a:spcBef>
                <a:spcPts val="0"/>
              </a:spcBef>
              <a:spcAft>
                <a:spcPts val="0"/>
              </a:spcAft>
              <a:buClrTx/>
              <a:buSzPct val="70000"/>
              <a:buFont typeface="Wingdings" panose="05000000000000000000" pitchFamily="2" charset="2"/>
              <a:buChar char="l"/>
              <a:defRPr/>
            </a:pP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自顶向下</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的结合策略能够在测试的早期对主要的控制或关键的抉择进行检验。在一个分解得好的软件结构中，关键的抉择位于层次系统的较上层，因此首先碰到。</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300"/>
              </a:lnSpc>
              <a:spcBef>
                <a:spcPts val="0"/>
              </a:spcBef>
              <a:spcAft>
                <a:spcPts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如果选择</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深度优先</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的结合方法，可以在早期实现软件的一个完整的功能并且验证这个功能。</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300"/>
              </a:lnSpc>
              <a:spcBef>
                <a:spcPts val="0"/>
              </a:spcBef>
              <a:spcAft>
                <a:spcPts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在自顶向下测试的初期，存根程序代替了低层次的模块，因此，在软件结构中没有重要的数据自下往上流。为了解决这个问题，测试人员有两种选择：①把许多测试推迟到用真实模块代替了存根程序以后再进行；②从层次系统的底部向上组装软件。</a:t>
            </a:r>
            <a:endParaRPr kumimoji="0" lang="en-US" altLang="zh-CN" sz="2200" b="0" i="0" u="none" strike="noStrike" kern="1200" cap="none" spc="0" normalizeH="0" baseline="0" noProof="0" dirty="0">
              <a:ln>
                <a:noFill/>
              </a:ln>
              <a:solidFill>
                <a:schemeClr val="tx1"/>
              </a:solidFill>
              <a:effectLst/>
              <a:uLnTx/>
              <a:uFillTx/>
              <a:latin typeface="+mn-ea"/>
              <a:ea typeface="+mn-ea"/>
              <a:cs typeface="+mn-cs"/>
            </a:endParaRPr>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集成测试</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26987"/>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7.4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集成测试</a:t>
            </a:r>
          </a:p>
        </p:txBody>
      </p:sp>
      <p:sp>
        <p:nvSpPr>
          <p:cNvPr id="26629" name="内容占位符 4"/>
          <p:cNvSpPr>
            <a:spLocks noGrp="1"/>
          </p:cNvSpPr>
          <p:nvPr>
            <p:ph idx="1" hasCustomPrompt="1"/>
          </p:nvPr>
        </p:nvSpPr>
        <p:spPr>
          <a:xfrm>
            <a:off x="1919288" y="981075"/>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7.4.2.</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自底向上集成</a:t>
            </a:r>
          </a:p>
        </p:txBody>
      </p:sp>
      <p:sp>
        <p:nvSpPr>
          <p:cNvPr id="32775" name="TextBox 7"/>
          <p:cNvSpPr txBox="1">
            <a:spLocks noChangeArrowheads="1"/>
          </p:cNvSpPr>
          <p:nvPr/>
        </p:nvSpPr>
        <p:spPr bwMode="auto">
          <a:xfrm>
            <a:off x="1992313" y="1603375"/>
            <a:ext cx="8424863"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ts val="31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    </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自底向上测试</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从“原子”模块</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即在软件结构最低层的模块</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开始组装和测试。因为是从底部向上结合模块，总能得到所需的下层模块处理功能，所以不需要存根程序。</a:t>
            </a:r>
          </a:p>
          <a:p>
            <a:pPr marL="0" marR="0" lvl="0" indent="0" algn="l" defTabSz="914400" rtl="0" eaLnBrk="0" fontAlgn="base" latinLnBrk="0" hangingPunct="0">
              <a:lnSpc>
                <a:spcPts val="31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用下述步骤可以实现自底向上的结合策略。</a:t>
            </a:r>
          </a:p>
          <a:p>
            <a:pPr marL="0" marR="0" lvl="0" indent="612140" algn="l" defTabSz="914400" rtl="0" eaLnBrk="0" fontAlgn="base" latinLnBrk="0" hangingPunct="0">
              <a:lnSpc>
                <a:spcPts val="3100"/>
              </a:lnSpc>
              <a:spcBef>
                <a:spcPct val="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①</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 把低层模块组合成实现某个特定的软件子功能的族</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612140" algn="l" defTabSz="914400" rtl="0" eaLnBrk="0" fontAlgn="base" latinLnBrk="0" hangingPunct="0">
              <a:lnSpc>
                <a:spcPts val="3100"/>
              </a:lnSpc>
              <a:spcBef>
                <a:spcPct val="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②</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 写一个驱动程序</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用于测试的控制程序</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，协调测试数据的输入和输出</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612140" algn="l" defTabSz="914400" rtl="0" eaLnBrk="0" fontAlgn="base" latinLnBrk="0" hangingPunct="0">
              <a:lnSpc>
                <a:spcPts val="3100"/>
              </a:lnSpc>
              <a:spcBef>
                <a:spcPct val="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③</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 对由模块组成的子功能族进行测试</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612140" algn="l" defTabSz="914400" rtl="0" eaLnBrk="0" fontAlgn="base" latinLnBrk="0" hangingPunct="0">
              <a:lnSpc>
                <a:spcPts val="3100"/>
              </a:lnSpc>
              <a:spcBef>
                <a:spcPct val="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④</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 去掉驱动程序，沿软件结构自下向上移动，把子功能族组合起来形成更大的子功能族。</a:t>
            </a:r>
          </a:p>
          <a:p>
            <a:pPr marL="0" marR="0" lvl="0" indent="0" algn="l" defTabSz="914400" rtl="0" eaLnBrk="0" fontAlgn="base" latinLnBrk="0" hangingPunct="0">
              <a:lnSpc>
                <a:spcPts val="31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上述第</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②～④</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步实质上构成了一个循环。</a:t>
            </a:r>
            <a:endParaRPr kumimoji="0" lang="en-US" altLang="zh-CN" sz="2200" b="0" i="0" u="none" strike="noStrike" kern="1200" cap="none" spc="0" normalizeH="0" baseline="0" noProof="0" dirty="0">
              <a:ln>
                <a:noFill/>
              </a:ln>
              <a:solidFill>
                <a:schemeClr val="tx1"/>
              </a:solidFill>
              <a:effectLst/>
              <a:uLnTx/>
              <a:uFillTx/>
              <a:latin typeface="+mn-ea"/>
              <a:ea typeface="+mn-ea"/>
              <a:cs typeface="+mn-cs"/>
            </a:endParaRPr>
          </a:p>
        </p:txBody>
      </p:sp>
      <p:sp>
        <p:nvSpPr>
          <p:cNvPr id="2" name="流程图: 文档 1"/>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集成测试</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26987"/>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7.4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集成测试</a:t>
            </a:r>
          </a:p>
        </p:txBody>
      </p:sp>
      <p:sp>
        <p:nvSpPr>
          <p:cNvPr id="32775" name="TextBox 7"/>
          <p:cNvSpPr txBox="1">
            <a:spLocks noChangeArrowheads="1"/>
          </p:cNvSpPr>
          <p:nvPr/>
        </p:nvSpPr>
        <p:spPr bwMode="auto">
          <a:xfrm>
            <a:off x="1919288" y="1341438"/>
            <a:ext cx="4105275" cy="4925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ts val="29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mn-ea"/>
                <a:ea typeface="+mn-ea"/>
                <a:cs typeface="+mn-cs"/>
              </a:rPr>
              <a:t>    </a:t>
            </a:r>
            <a:r>
              <a:rPr kumimoji="0" lang="zh-CN" altLang="en-US" sz="2200" b="0" i="0" u="none" strike="noStrike" kern="1200" cap="none" spc="0" normalizeH="0" baseline="0" noProof="0" dirty="0">
                <a:ln>
                  <a:noFill/>
                </a:ln>
                <a:solidFill>
                  <a:schemeClr val="tx1"/>
                </a:solidFill>
                <a:effectLst/>
                <a:uLnTx/>
                <a:uFillTx/>
                <a:latin typeface="+mn-ea"/>
                <a:ea typeface="+mn-ea"/>
                <a:cs typeface="+mn-cs"/>
              </a:rPr>
              <a:t>右图</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描绘了自底向上的结合过程。首先把模块组合成族</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1</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、族</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2</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和族</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3</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，使用驱动程序</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图中用虚线方框表示</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对每个子功能族进行测试。族</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1</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和族</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2</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中的模块附属于模块</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M</a:t>
            </a:r>
            <a:r>
              <a:rPr kumimoji="0" lang="en-US" altLang="zh-CN" sz="2200" b="0" i="0" u="none" strike="noStrike" kern="1200" cap="none" spc="0" normalizeH="0" baseline="-25000" noProof="0" dirty="0">
                <a:ln>
                  <a:noFill/>
                </a:ln>
                <a:solidFill>
                  <a:schemeClr val="tx1"/>
                </a:solidFill>
                <a:effectLst/>
                <a:uLnTx/>
                <a:uFillTx/>
                <a:latin typeface="+mn-ea"/>
                <a:ea typeface="+mn-ea"/>
                <a:cs typeface="+mn-cs"/>
              </a:rPr>
              <a:t>a</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去掉驱动程序</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D</a:t>
            </a:r>
            <a:r>
              <a:rPr kumimoji="0" lang="en-US" altLang="zh-CN" sz="2200" b="0" i="0" u="none" strike="noStrike" kern="1200" cap="none" spc="0" normalizeH="0" baseline="-25000" noProof="0" dirty="0">
                <a:ln>
                  <a:noFill/>
                </a:ln>
                <a:solidFill>
                  <a:schemeClr val="tx1"/>
                </a:solidFill>
                <a:effectLst/>
                <a:uLnTx/>
                <a:uFillTx/>
                <a:latin typeface="+mn-ea"/>
                <a:ea typeface="+mn-ea"/>
                <a:cs typeface="+mn-cs"/>
              </a:rPr>
              <a:t>1</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和</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D</a:t>
            </a:r>
            <a:r>
              <a:rPr kumimoji="0" lang="en-US" altLang="zh-CN" sz="2200" b="0" i="0" u="none" strike="noStrike" kern="1200" cap="none" spc="0" normalizeH="0" baseline="-25000" noProof="0" dirty="0">
                <a:ln>
                  <a:noFill/>
                </a:ln>
                <a:solidFill>
                  <a:schemeClr val="tx1"/>
                </a:solidFill>
                <a:effectLst/>
                <a:uLnTx/>
                <a:uFillTx/>
                <a:latin typeface="+mn-ea"/>
                <a:ea typeface="+mn-ea"/>
                <a:cs typeface="+mn-cs"/>
              </a:rPr>
              <a:t>2</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，把这两个族直接同</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M</a:t>
            </a:r>
            <a:r>
              <a:rPr kumimoji="0" lang="en-US" altLang="zh-CN" sz="2200" b="0" i="0" u="none" strike="noStrike" kern="1200" cap="none" spc="0" normalizeH="0" baseline="-25000" noProof="0" dirty="0">
                <a:ln>
                  <a:noFill/>
                </a:ln>
                <a:solidFill>
                  <a:schemeClr val="tx1"/>
                </a:solidFill>
                <a:effectLst/>
                <a:uLnTx/>
                <a:uFillTx/>
                <a:latin typeface="+mn-ea"/>
                <a:ea typeface="+mn-ea"/>
                <a:cs typeface="+mn-cs"/>
              </a:rPr>
              <a:t>a</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连接起来。类似地，在和模块</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M</a:t>
            </a:r>
            <a:r>
              <a:rPr kumimoji="0" lang="en-US" altLang="zh-CN" sz="2200" b="0" i="0" u="none" strike="noStrike" kern="1200" cap="none" spc="0" normalizeH="0" baseline="-25000" noProof="0" dirty="0">
                <a:ln>
                  <a:noFill/>
                </a:ln>
                <a:solidFill>
                  <a:schemeClr val="tx1"/>
                </a:solidFill>
                <a:effectLst/>
                <a:uLnTx/>
                <a:uFillTx/>
                <a:latin typeface="+mn-ea"/>
                <a:ea typeface="+mn-ea"/>
                <a:cs typeface="+mn-cs"/>
              </a:rPr>
              <a:t>b</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结合之前去掉族</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3</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的驱动程序</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D</a:t>
            </a:r>
            <a:r>
              <a:rPr kumimoji="0" lang="en-US" altLang="zh-CN" sz="2200" b="0" i="0" u="none" strike="noStrike" kern="1200" cap="none" spc="0" normalizeH="0" baseline="-25000" noProof="0" dirty="0">
                <a:ln>
                  <a:noFill/>
                </a:ln>
                <a:solidFill>
                  <a:schemeClr val="tx1"/>
                </a:solidFill>
                <a:effectLst/>
                <a:uLnTx/>
                <a:uFillTx/>
                <a:latin typeface="+mn-ea"/>
                <a:ea typeface="+mn-ea"/>
                <a:cs typeface="+mn-cs"/>
              </a:rPr>
              <a:t>3</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。最终</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M</a:t>
            </a:r>
            <a:r>
              <a:rPr kumimoji="0" lang="en-US" altLang="zh-CN" sz="2200" b="0" i="0" u="none" strike="noStrike" kern="1200" cap="none" spc="0" normalizeH="0" baseline="-25000" noProof="0" dirty="0">
                <a:ln>
                  <a:noFill/>
                </a:ln>
                <a:solidFill>
                  <a:schemeClr val="tx1"/>
                </a:solidFill>
                <a:effectLst/>
                <a:uLnTx/>
                <a:uFillTx/>
                <a:latin typeface="+mn-ea"/>
                <a:ea typeface="+mn-ea"/>
                <a:cs typeface="+mn-cs"/>
              </a:rPr>
              <a:t>a</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和</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M</a:t>
            </a:r>
            <a:r>
              <a:rPr kumimoji="0" lang="en-US" altLang="zh-CN" sz="2200" b="0" i="0" u="none" strike="noStrike" kern="1200" cap="none" spc="0" normalizeH="0" baseline="-25000" noProof="0" dirty="0">
                <a:ln>
                  <a:noFill/>
                </a:ln>
                <a:solidFill>
                  <a:schemeClr val="tx1"/>
                </a:solidFill>
                <a:effectLst/>
                <a:uLnTx/>
                <a:uFillTx/>
                <a:latin typeface="+mn-ea"/>
                <a:ea typeface="+mn-ea"/>
                <a:cs typeface="+mn-cs"/>
              </a:rPr>
              <a:t>b</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这两个模块都与模块</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M</a:t>
            </a:r>
            <a:r>
              <a:rPr kumimoji="0" lang="en-US" altLang="zh-CN" sz="2200" b="0" i="0" u="none" strike="noStrike" kern="1200" cap="none" spc="0" normalizeH="0" baseline="-25000" noProof="0" dirty="0">
                <a:ln>
                  <a:noFill/>
                </a:ln>
                <a:solidFill>
                  <a:schemeClr val="tx1"/>
                </a:solidFill>
                <a:effectLst/>
                <a:uLnTx/>
                <a:uFillTx/>
                <a:latin typeface="+mn-ea"/>
                <a:ea typeface="+mn-ea"/>
                <a:cs typeface="+mn-cs"/>
              </a:rPr>
              <a:t>c</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结合起来。随着结合向上移动，对测试驱动程序的需要减少了。</a:t>
            </a:r>
            <a:endParaRPr kumimoji="0" lang="en-US" altLang="zh-CN" sz="2200" b="0" i="0" u="none" strike="noStrike" kern="1200" cap="none" spc="0" normalizeH="0" baseline="0" noProof="0" dirty="0">
              <a:ln>
                <a:noFill/>
              </a:ln>
              <a:solidFill>
                <a:schemeClr val="tx1"/>
              </a:solidFill>
              <a:effectLst/>
              <a:uLnTx/>
              <a:uFillTx/>
              <a:latin typeface="+mn-ea"/>
              <a:ea typeface="+mn-ea"/>
              <a:cs typeface="+mn-cs"/>
            </a:endParaRPr>
          </a:p>
        </p:txBody>
      </p:sp>
      <p:pic>
        <p:nvPicPr>
          <p:cNvPr id="446468" name="图片 1"/>
          <p:cNvPicPr>
            <a:picLocks noChangeAspect="1"/>
          </p:cNvPicPr>
          <p:nvPr/>
        </p:nvPicPr>
        <p:blipFill>
          <a:blip r:embed="rId3"/>
          <a:stretch>
            <a:fillRect/>
          </a:stretch>
        </p:blipFill>
        <p:spPr>
          <a:xfrm>
            <a:off x="5962650" y="1770063"/>
            <a:ext cx="4381500" cy="4035425"/>
          </a:xfrm>
          <a:prstGeom prst="rect">
            <a:avLst/>
          </a:prstGeom>
          <a:noFill/>
          <a:ln w="9525">
            <a:noFill/>
          </a:ln>
        </p:spPr>
      </p:pic>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集成测试</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26987"/>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7.4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集成测试</a:t>
            </a:r>
          </a:p>
        </p:txBody>
      </p:sp>
      <p:sp>
        <p:nvSpPr>
          <p:cNvPr id="26629" name="内容占位符 4"/>
          <p:cNvSpPr>
            <a:spLocks noGrp="1"/>
          </p:cNvSpPr>
          <p:nvPr>
            <p:ph idx="1" hasCustomPrompt="1"/>
          </p:nvPr>
        </p:nvSpPr>
        <p:spPr>
          <a:xfrm>
            <a:off x="1919288" y="1095375"/>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7.4.3.</a:t>
            </a:r>
            <a:r>
              <a:rPr kumimoji="0" lang="zh-CN" altLang="zh-CN" sz="3200" b="1" i="0" u="none" strike="noStrike" kern="1200" cap="none" spc="0" normalizeH="0" baseline="0" noProof="0" dirty="0">
                <a:ln>
                  <a:noFill/>
                </a:ln>
                <a:solidFill>
                  <a:schemeClr val="tx1"/>
                </a:solidFill>
                <a:effectLst/>
                <a:uLnTx/>
                <a:uFillTx/>
                <a:latin typeface="+mn-lt"/>
                <a:ea typeface="+mn-ea"/>
                <a:cs typeface="+mn-cs"/>
              </a:rPr>
              <a:t>不同集成测试策略的比较</a:t>
            </a:r>
            <a:endParaRPr kumimoji="0" lang="zh-CN" altLang="en-US" sz="3200" b="1" i="0" u="none" strike="noStrike" kern="1200" cap="none" spc="0" normalizeH="0" baseline="0" noProof="0" dirty="0">
              <a:ln>
                <a:noFill/>
              </a:ln>
              <a:solidFill>
                <a:schemeClr val="tx1"/>
              </a:solidFill>
              <a:effectLst/>
              <a:uLnTx/>
              <a:uFillTx/>
              <a:latin typeface="+mn-lt"/>
              <a:ea typeface="+mn-ea"/>
              <a:cs typeface="+mn-cs"/>
            </a:endParaRPr>
          </a:p>
        </p:txBody>
      </p:sp>
      <p:sp>
        <p:nvSpPr>
          <p:cNvPr id="32775" name="TextBox 7"/>
          <p:cNvSpPr txBox="1">
            <a:spLocks noChangeArrowheads="1"/>
          </p:cNvSpPr>
          <p:nvPr/>
        </p:nvSpPr>
        <p:spPr bwMode="auto">
          <a:xfrm>
            <a:off x="2135188" y="2011363"/>
            <a:ext cx="7993063"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0" fontAlgn="base" latinLnBrk="0" hangingPunct="0">
              <a:lnSpc>
                <a:spcPts val="3600"/>
              </a:lnSpc>
              <a:spcBef>
                <a:spcPct val="0"/>
              </a:spcBef>
              <a:spcAft>
                <a:spcPct val="0"/>
              </a:spcAft>
              <a:buClrTx/>
              <a:buSzPct val="70000"/>
              <a:buFont typeface="Wingdings" panose="05000000000000000000" pitchFamily="2" charset="2"/>
              <a:buChar char="l"/>
              <a:defRPr/>
            </a:pP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自顶向下测试方法</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的</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主要优点</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是不需要测试驱动程序，能够在测试阶段的早期实现并验证系统的主要功能，而且能在早期发现上层模块的接口错误。</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ts val="3600"/>
              </a:lnSpc>
              <a:spcBef>
                <a:spcPct val="0"/>
              </a:spcBef>
              <a:spcAft>
                <a:spcPct val="0"/>
              </a:spcAft>
              <a:buClrTx/>
              <a:buSzPct val="70000"/>
              <a:buFont typeface="Wingdings" panose="05000000000000000000" pitchFamily="2" charset="2"/>
              <a:buChar char="l"/>
              <a:defRPr/>
            </a:pP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自顶向下测试方法</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的</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主要缺点</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是需要存根程序，可能遇到与此相联系的测试困难，低层关键模块中的错误发现较晚，而且用这种方法在早期不能充分展开人力。</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ts val="3600"/>
              </a:lnSpc>
              <a:spcBef>
                <a:spcPct val="0"/>
              </a:spcBef>
              <a:spcAft>
                <a:spcPct val="0"/>
              </a:spcAft>
              <a:buClrTx/>
              <a:buSzPct val="70000"/>
              <a:buFont typeface="Wingdings" panose="05000000000000000000" pitchFamily="2" charset="2"/>
              <a:buChar char="l"/>
              <a:defRPr/>
            </a:pP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自底向上测试方法的优缺点与上述自顶向下测试方法的优缺点刚好相反。</a:t>
            </a:r>
            <a:endParaRPr kumimoji="0" lang="en-US" altLang="zh-CN" sz="2400" b="1" i="0" u="none" strike="noStrike" kern="1200" cap="none" spc="0" normalizeH="0" baseline="0" noProof="0" dirty="0">
              <a:ln>
                <a:noFill/>
              </a:ln>
              <a:solidFill>
                <a:srgbClr val="C00000"/>
              </a:solidFill>
              <a:effectLst/>
              <a:uLnTx/>
              <a:uFillTx/>
              <a:latin typeface="+mn-ea"/>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26987"/>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7.1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编码</a:t>
            </a:r>
          </a:p>
        </p:txBody>
      </p:sp>
      <p:sp>
        <p:nvSpPr>
          <p:cNvPr id="32775" name="TextBox 7"/>
          <p:cNvSpPr txBox="1">
            <a:spLocks noChangeArrowheads="1"/>
          </p:cNvSpPr>
          <p:nvPr/>
        </p:nvSpPr>
        <p:spPr bwMode="auto">
          <a:xfrm>
            <a:off x="2122488" y="1582738"/>
            <a:ext cx="3902075" cy="386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4200"/>
              </a:lnSpc>
              <a:spcBef>
                <a:spcPts val="60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理想标准：</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6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应该有理想的模块化机制，以及可读性好的控制结构和数据结构</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6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使编译程序能够尽可能多地发现程序中的错误</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6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应该有良好的独立编译机制</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p>
        </p:txBody>
      </p:sp>
      <p:sp>
        <p:nvSpPr>
          <p:cNvPr id="9" name="TextBox 7"/>
          <p:cNvSpPr txBox="1">
            <a:spLocks noChangeArrowheads="1"/>
          </p:cNvSpPr>
          <p:nvPr/>
        </p:nvSpPr>
        <p:spPr bwMode="auto">
          <a:xfrm>
            <a:off x="6515100" y="1582738"/>
            <a:ext cx="3829050" cy="386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4200"/>
              </a:lnSpc>
              <a:spcBef>
                <a:spcPts val="60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实用标准：</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6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系统用户的要求</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6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可以使用的编译程序</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6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可以得到的软件工具</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6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工程规模</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6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程序员的知识</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6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软件可移植性要求</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6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软件的应用领域</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p>
        </p:txBody>
      </p:sp>
      <p:cxnSp>
        <p:nvCxnSpPr>
          <p:cNvPr id="3" name="直接连接符 2"/>
          <p:cNvCxnSpPr/>
          <p:nvPr/>
        </p:nvCxnSpPr>
        <p:spPr>
          <a:xfrm>
            <a:off x="6284913" y="2420888"/>
            <a:ext cx="0" cy="2952328"/>
          </a:xfrm>
          <a:prstGeom prst="line">
            <a:avLst/>
          </a:prstGeom>
          <a:ln w="22225"/>
          <a:effectLst>
            <a:softEdge rad="12700"/>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7.4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集成测试</a:t>
            </a:r>
          </a:p>
        </p:txBody>
      </p:sp>
      <p:sp>
        <p:nvSpPr>
          <p:cNvPr id="32775" name="TextBox 7"/>
          <p:cNvSpPr txBox="1">
            <a:spLocks noChangeArrowheads="1"/>
          </p:cNvSpPr>
          <p:nvPr/>
        </p:nvSpPr>
        <p:spPr bwMode="auto">
          <a:xfrm>
            <a:off x="1919288" y="1235075"/>
            <a:ext cx="8424863" cy="4707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ts val="3000"/>
              </a:lnSpc>
              <a:spcBef>
                <a:spcPct val="0"/>
              </a:spcBef>
              <a:spcAft>
                <a:spcPct val="0"/>
              </a:spcAft>
              <a:buClrTx/>
              <a:buSzTx/>
              <a:buFontTx/>
              <a:buNone/>
              <a:defRPr/>
            </a:pPr>
            <a:r>
              <a:rPr kumimoji="0" lang="en-US" altLang="zh-CN" sz="2200" b="0"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一般说来，纯粹自顶向下或纯粹自底向上的策略可能都不实用，人们在实践中创造出许多混合策略。</a:t>
            </a:r>
          </a:p>
          <a:p>
            <a:pPr marL="0" marR="0" lvl="0" indent="0" algn="l" defTabSz="914400" rtl="0" eaLnBrk="0" fontAlgn="base" latinLnBrk="0" hangingPunct="0">
              <a:lnSpc>
                <a:spcPts val="3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(1) </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改进的自顶向下测试方法</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基本上使用自顶向下的测试方法，但是在早期使用自底向上的方法测试软件中的少数关键模块。一般的自顶向下方法所具有的优点在这种方法中也都有，而且能在测试的早期发现关键模块中的错误；但是，它的缺点也比自顶向下方法多一条，即测试关键模块时需要驱动程序。</a:t>
            </a:r>
          </a:p>
          <a:p>
            <a:pPr marL="0" marR="0" lvl="0" indent="0" algn="l" defTabSz="914400" rtl="0" eaLnBrk="0" fontAlgn="base" latinLnBrk="0" hangingPunct="0">
              <a:lnSpc>
                <a:spcPts val="3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(2) </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混合法</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。对软件结构中较上层使用的自顶向下方法与对软件结构中较下层使用的自底向上方法相结合。这种方法兼有两种方法的优点和缺点，当被测试的软件中关键模块比较多时，这种混合法可能是最好的折衷方法。</a:t>
            </a:r>
            <a:endParaRPr kumimoji="0" lang="en-US" altLang="zh-CN" sz="2400" b="1" i="0" u="none" strike="noStrike" kern="1200" cap="none" spc="0" normalizeH="0" baseline="0" noProof="0" dirty="0">
              <a:ln>
                <a:noFill/>
              </a:ln>
              <a:solidFill>
                <a:srgbClr val="C00000"/>
              </a:solidFill>
              <a:effectLst/>
              <a:uLnTx/>
              <a:uFillTx/>
              <a:latin typeface="+mn-ea"/>
              <a:ea typeface="+mn-ea"/>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26987"/>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7.4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集成测试</a:t>
            </a:r>
          </a:p>
        </p:txBody>
      </p:sp>
      <p:sp>
        <p:nvSpPr>
          <p:cNvPr id="26629" name="内容占位符 4"/>
          <p:cNvSpPr>
            <a:spLocks noGrp="1"/>
          </p:cNvSpPr>
          <p:nvPr>
            <p:ph idx="1" hasCustomPrompt="1"/>
          </p:nvPr>
        </p:nvSpPr>
        <p:spPr>
          <a:xfrm>
            <a:off x="1919288" y="981075"/>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7.4.4.</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回归测试</a:t>
            </a:r>
          </a:p>
        </p:txBody>
      </p:sp>
      <p:sp>
        <p:nvSpPr>
          <p:cNvPr id="32775" name="TextBox 7"/>
          <p:cNvSpPr txBox="1">
            <a:spLocks noChangeArrowheads="1"/>
          </p:cNvSpPr>
          <p:nvPr/>
        </p:nvSpPr>
        <p:spPr bwMode="auto">
          <a:xfrm>
            <a:off x="1919288" y="1557338"/>
            <a:ext cx="8424863"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0" fontAlgn="base" latinLnBrk="0" hangingPunct="0">
              <a:lnSpc>
                <a:spcPts val="3100"/>
              </a:lnSpc>
              <a:spcBef>
                <a:spcPct val="0"/>
              </a:spcBef>
              <a:spcAft>
                <a:spcPct val="0"/>
              </a:spcAft>
              <a:buClrTx/>
              <a:buSzPct val="70000"/>
              <a:buFont typeface="Wingdings" panose="05000000000000000000" pitchFamily="2" charset="2"/>
              <a:buChar char="l"/>
              <a:defRPr/>
            </a:pP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在集成测试过程中</a:t>
            </a:r>
            <a:r>
              <a:rPr kumimoji="0" lang="zh-CN" altLang="en-US" sz="22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每当一个新模块结合进来时，程序就发生了变化：建立了新的数据流路径，可能出现了新的</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I/O</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操作，激活了新的控制逻辑。在集成测试的范畴中，</a:t>
            </a:r>
            <a:r>
              <a:rPr kumimoji="0" lang="zh-CN" altLang="zh-CN" sz="2200" b="1" i="0" u="none" strike="noStrike" kern="1200" cap="none" spc="0" normalizeH="0" baseline="0" noProof="0" dirty="0">
                <a:ln>
                  <a:noFill/>
                </a:ln>
                <a:solidFill>
                  <a:srgbClr val="C00000"/>
                </a:solidFill>
                <a:effectLst/>
                <a:uLnTx/>
                <a:uFillTx/>
                <a:latin typeface="+mn-ea"/>
                <a:ea typeface="+mn-ea"/>
                <a:cs typeface="+mn-cs"/>
              </a:rPr>
              <a:t>回归测试</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是指重新执行已经做过的测试的某个子集，以保证上述这些变化没有带来非预期的副作用。</a:t>
            </a:r>
            <a:endParaRPr kumimoji="0" lang="en-US" altLang="zh-CN" sz="22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ts val="3100"/>
              </a:lnSpc>
              <a:spcBef>
                <a:spcPct val="0"/>
              </a:spcBef>
              <a:spcAft>
                <a:spcPct val="0"/>
              </a:spcAft>
              <a:buClrTx/>
              <a:buSzPct val="70000"/>
              <a:buFont typeface="Wingdings" panose="05000000000000000000" pitchFamily="2" charset="2"/>
              <a:buChar char="l"/>
              <a:defRPr/>
            </a:pPr>
            <a:r>
              <a:rPr kumimoji="0" lang="zh-CN" altLang="zh-CN" sz="2200" b="1" i="0" u="none" strike="noStrike" kern="1200" cap="none" spc="0" normalizeH="0" baseline="0" noProof="0" dirty="0">
                <a:ln>
                  <a:noFill/>
                </a:ln>
                <a:solidFill>
                  <a:srgbClr val="C00000"/>
                </a:solidFill>
                <a:effectLst/>
                <a:uLnTx/>
                <a:uFillTx/>
                <a:latin typeface="+mn-ea"/>
                <a:ea typeface="+mn-ea"/>
                <a:cs typeface="+mn-cs"/>
              </a:rPr>
              <a:t>回归测试</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就是用于保证由于调试或其他原因引起的变化，不会导致非预期的软件行为或额外错误的测试活动。</a:t>
            </a:r>
            <a:endParaRPr kumimoji="0" lang="en-US" altLang="zh-CN" sz="22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ts val="3100"/>
              </a:lnSpc>
              <a:spcBef>
                <a:spcPct val="0"/>
              </a:spcBef>
              <a:spcAft>
                <a:spcPct val="0"/>
              </a:spcAft>
              <a:buClrTx/>
              <a:buSzPct val="70000"/>
              <a:buFont typeface="Wingdings" panose="05000000000000000000" pitchFamily="2" charset="2"/>
              <a:buChar char="l"/>
              <a:defRPr/>
            </a:pPr>
            <a:r>
              <a:rPr kumimoji="0" lang="zh-CN" altLang="zh-CN" sz="2200" b="1" i="0" u="none" strike="noStrike" kern="1200" cap="none" spc="0" normalizeH="0" baseline="0" noProof="0" dirty="0">
                <a:ln>
                  <a:noFill/>
                </a:ln>
                <a:solidFill>
                  <a:srgbClr val="C00000"/>
                </a:solidFill>
                <a:effectLst/>
                <a:uLnTx/>
                <a:uFillTx/>
                <a:latin typeface="+mn-ea"/>
                <a:ea typeface="+mn-ea"/>
                <a:cs typeface="+mn-cs"/>
              </a:rPr>
              <a:t>回归测试</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可以通过人工地进行，也可以使用自动化的捕获回放工具自动进行。利用捕获回放工具，软件工程师能够捕获测试用例和实际运行结果，然后可以回放（即重新执行测试用例），并且比较软件变化前后所得到的运行结果。</a:t>
            </a:r>
            <a:endParaRPr kumimoji="0" lang="en-US" altLang="zh-CN" sz="2200" b="1" i="0" u="none" strike="noStrike" kern="1200" cap="none" spc="0" normalizeH="0" baseline="0" noProof="0" dirty="0">
              <a:ln>
                <a:noFill/>
              </a:ln>
              <a:solidFill>
                <a:srgbClr val="C00000"/>
              </a:solidFill>
              <a:effectLst/>
              <a:uLnTx/>
              <a:uFillTx/>
              <a:latin typeface="+mn-ea"/>
              <a:ea typeface="+mn-ea"/>
              <a:cs typeface="+mn-cs"/>
            </a:endParaRPr>
          </a:p>
        </p:txBody>
      </p:sp>
      <p:sp>
        <p:nvSpPr>
          <p:cNvPr id="2" name="流程图: 文档 1"/>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集成测试</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26987"/>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7.4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集成测试</a:t>
            </a:r>
          </a:p>
        </p:txBody>
      </p:sp>
      <p:sp>
        <p:nvSpPr>
          <p:cNvPr id="32775" name="TextBox 7"/>
          <p:cNvSpPr txBox="1">
            <a:spLocks noChangeArrowheads="1"/>
          </p:cNvSpPr>
          <p:nvPr/>
        </p:nvSpPr>
        <p:spPr bwMode="auto">
          <a:xfrm>
            <a:off x="2135188" y="1628775"/>
            <a:ext cx="8208963" cy="3887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ts val="37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回归测试集（已执行过的测试用例的子集）包括下述</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3</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类不同的测试用例。</a:t>
            </a:r>
          </a:p>
          <a:p>
            <a:pPr marL="0" marR="0" lvl="0" indent="0" algn="l" defTabSz="914400" rtl="0" eaLnBrk="0" fontAlgn="base" latinLnBrk="0" hangingPunct="0">
              <a:lnSpc>
                <a:spcPts val="37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(1) </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检测软件全部功能的代表性测试用例。</a:t>
            </a:r>
          </a:p>
          <a:p>
            <a:pPr marL="0" marR="0" lvl="0" indent="0" algn="l" defTabSz="914400" rtl="0" eaLnBrk="0" fontAlgn="base" latinLnBrk="0" hangingPunct="0">
              <a:lnSpc>
                <a:spcPts val="37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(2) </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专门针对可能受修改影响的软件功能的附加测试。</a:t>
            </a:r>
          </a:p>
          <a:p>
            <a:pPr marL="0" marR="0" lvl="0" indent="0" algn="l" defTabSz="914400" rtl="0" eaLnBrk="0" fontAlgn="base" latinLnBrk="0" hangingPunct="0">
              <a:lnSpc>
                <a:spcPts val="37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(3) </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针对被修改过的软件成分的测试。</a:t>
            </a:r>
          </a:p>
          <a:p>
            <a:pPr marL="0" marR="0" lvl="0" indent="0" algn="l" defTabSz="914400" rtl="0" eaLnBrk="0" fontAlgn="base" latinLnBrk="0" hangingPunct="0">
              <a:lnSpc>
                <a:spcPts val="37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在集成测试过程中，回归测试用例的数量可能变得非常大。因此，应该把回归测试集设计成只包括可以检测程序每个主要功能中的一类或多类错误的那样一些测试用例。</a:t>
            </a:r>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集成测试</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53975"/>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7.5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确认测试</a:t>
            </a:r>
          </a:p>
        </p:txBody>
      </p:sp>
      <p:sp>
        <p:nvSpPr>
          <p:cNvPr id="2" name="内容占位符 1"/>
          <p:cNvSpPr>
            <a:spLocks noGrp="1"/>
          </p:cNvSpPr>
          <p:nvPr>
            <p:ph idx="1" hasCustomPrompt="1"/>
          </p:nvPr>
        </p:nvSpPr>
        <p:spPr>
          <a:xfrm>
            <a:off x="2135188" y="1341438"/>
            <a:ext cx="8064500" cy="4679950"/>
          </a:xfrm>
        </p:spPr>
        <p:txBody>
          <a:bodyPr vert="horz" wrap="square" lIns="91440" tIns="45720" rIns="91440" bIns="45720" numCol="1" anchor="t" anchorCtr="0" compatLnSpc="1"/>
          <a:lstStyle/>
          <a:p>
            <a:pPr marL="342900" marR="0" lvl="0" indent="-342900" algn="l" defTabSz="914400" rtl="0" eaLnBrk="0" fontAlgn="base" latinLnBrk="0" hangingPunct="0">
              <a:lnSpc>
                <a:spcPts val="3400"/>
              </a:lnSpc>
              <a:spcBef>
                <a:spcPct val="20000"/>
              </a:spcBef>
              <a:spcAft>
                <a:spcPct val="0"/>
              </a:spcAft>
              <a:buClrTx/>
              <a:buSzPct val="70000"/>
              <a:buFont typeface="Wingdings" panose="05000000000000000000" pitchFamily="2" charset="2"/>
              <a:buChar char="l"/>
              <a:defRPr/>
            </a:pP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确认测试</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也称为验收测试，它的目标是</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验证</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软件的有效性。</a:t>
            </a:r>
          </a:p>
          <a:p>
            <a:pPr marL="342900" marR="0" lvl="0" indent="-342900" algn="l" defTabSz="914400" rtl="0" eaLnBrk="0" fontAlgn="base" latinLnBrk="0" hangingPunct="0">
              <a:lnSpc>
                <a:spcPts val="3400"/>
              </a:lnSpc>
              <a:spcBef>
                <a:spcPct val="2000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通常，</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验证</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指的是保证软件正确地实现了某个特定要求的一系列活动</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确认</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指的是为了保证软件确实满足了用户需求而进行的一系列活动。</a:t>
            </a:r>
          </a:p>
          <a:p>
            <a:pPr marL="342900" marR="0" lvl="0" indent="-342900" algn="l" defTabSz="914400" rtl="0" eaLnBrk="0" fontAlgn="base" latinLnBrk="0" hangingPunct="0">
              <a:lnSpc>
                <a:spcPts val="3400"/>
              </a:lnSpc>
              <a:spcBef>
                <a:spcPct val="20000"/>
              </a:spcBef>
              <a:spcAft>
                <a:spcPct val="0"/>
              </a:spcAft>
              <a:buClrTx/>
              <a:buSzPct val="70000"/>
              <a:buFont typeface="Wingdings" panose="05000000000000000000" pitchFamily="2" charset="2"/>
              <a:buChar char="l"/>
              <a:defRPr/>
            </a:pP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软件有效性</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的一个简单定义是：如果软件的功能和性能如同用户所合理期待的那样，软件就是有效的。</a:t>
            </a:r>
          </a:p>
          <a:p>
            <a:pPr marL="342900" marR="0" lvl="0" indent="-342900" algn="l" defTabSz="914400" rtl="0" eaLnBrk="0" fontAlgn="base" latinLnBrk="0" hangingPunct="0">
              <a:lnSpc>
                <a:spcPts val="3400"/>
              </a:lnSpc>
              <a:spcBef>
                <a:spcPct val="2000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需求分析阶段产生的软件需求规格说明书，准确地描述了用户对软件的合理期望，因此是软件有效性的标准，也是进行确认测试的基础。</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7" name="流程图: 文档 6"/>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确认测试</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26987"/>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7.5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确认测试</a:t>
            </a:r>
          </a:p>
        </p:txBody>
      </p:sp>
      <p:sp>
        <p:nvSpPr>
          <p:cNvPr id="26629" name="内容占位符 4"/>
          <p:cNvSpPr>
            <a:spLocks noGrp="1"/>
          </p:cNvSpPr>
          <p:nvPr>
            <p:ph idx="1" hasCustomPrompt="1"/>
          </p:nvPr>
        </p:nvSpPr>
        <p:spPr>
          <a:xfrm>
            <a:off x="1919288" y="981075"/>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7.5.1.</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确认测试的范围</a:t>
            </a:r>
          </a:p>
        </p:txBody>
      </p:sp>
      <p:sp>
        <p:nvSpPr>
          <p:cNvPr id="32775" name="TextBox 7"/>
          <p:cNvSpPr txBox="1">
            <a:spLocks noChangeArrowheads="1"/>
          </p:cNvSpPr>
          <p:nvPr/>
        </p:nvSpPr>
        <p:spPr bwMode="auto">
          <a:xfrm>
            <a:off x="1847850" y="1628775"/>
            <a:ext cx="8578850" cy="4399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575945" algn="l" defTabSz="914400" rtl="0" eaLnBrk="0" fontAlgn="base" latinLnBrk="0" hangingPunct="0">
              <a:lnSpc>
                <a:spcPts val="2800"/>
              </a:lnSpc>
              <a:spcBef>
                <a:spcPct val="0"/>
              </a:spcBef>
              <a:spcAft>
                <a:spcPct val="0"/>
              </a:spcAft>
              <a:buClrTx/>
              <a:buSzTx/>
              <a:buFontTx/>
              <a:buNone/>
              <a:defRPr/>
            </a:pPr>
            <a:r>
              <a:rPr kumimoji="0" lang="zh-CN" altLang="zh-CN" sz="2200" b="0" i="0" u="none" strike="noStrike" kern="1200" cap="none" spc="0" normalizeH="0" baseline="0" noProof="0" dirty="0">
                <a:ln>
                  <a:noFill/>
                </a:ln>
                <a:solidFill>
                  <a:schemeClr val="tx1"/>
                </a:solidFill>
                <a:effectLst/>
                <a:uLnTx/>
                <a:uFillTx/>
                <a:latin typeface="+mn-ea"/>
                <a:ea typeface="+mn-ea"/>
                <a:cs typeface="+mn-cs"/>
              </a:rPr>
              <a:t>确认测试必须有用户积极参与，或以用户为主进行。用户应该参与设计测试方案，使用用户界面输入测试数据并且分析评价测试的输出结果。</a:t>
            </a:r>
            <a:endParaRPr kumimoji="0" lang="en-US" altLang="zh-CN" sz="2200" b="0" i="0" u="none" strike="noStrike" kern="1200" cap="none" spc="0" normalizeH="0" baseline="0" noProof="0" dirty="0">
              <a:ln>
                <a:noFill/>
              </a:ln>
              <a:solidFill>
                <a:schemeClr val="tx1"/>
              </a:solidFill>
              <a:effectLst/>
              <a:uLnTx/>
              <a:uFillTx/>
              <a:latin typeface="+mn-ea"/>
              <a:ea typeface="+mn-ea"/>
              <a:cs typeface="+mn-cs"/>
            </a:endParaRPr>
          </a:p>
          <a:p>
            <a:pPr marL="0" marR="0" lvl="0" indent="575945" algn="l" defTabSz="914400" rtl="0" eaLnBrk="0" fontAlgn="base" latinLnBrk="0" hangingPunct="0">
              <a:lnSpc>
                <a:spcPts val="2800"/>
              </a:lnSpc>
              <a:spcBef>
                <a:spcPct val="0"/>
              </a:spcBef>
              <a:spcAft>
                <a:spcPct val="0"/>
              </a:spcAft>
              <a:buClrTx/>
              <a:buSzTx/>
              <a:buFontTx/>
              <a:buNone/>
              <a:defRPr/>
            </a:pPr>
            <a:r>
              <a:rPr kumimoji="0" lang="zh-CN" altLang="zh-CN" sz="2200" b="0" i="0" u="none" strike="noStrike" kern="1200" cap="none" spc="0" normalizeH="0" baseline="0" noProof="0" dirty="0">
                <a:ln>
                  <a:noFill/>
                </a:ln>
                <a:solidFill>
                  <a:schemeClr val="tx1"/>
                </a:solidFill>
                <a:effectLst/>
                <a:uLnTx/>
                <a:uFillTx/>
                <a:latin typeface="+mn-ea"/>
                <a:ea typeface="+mn-ea"/>
                <a:cs typeface="+mn-cs"/>
              </a:rPr>
              <a:t>确认测试通常使用黑盒测试法。应该仔细设计测试计划和测试过程，测试计划包括要进行的测试的种类及进度安排，测试过程规定了用来检测软件是否与需求一致的测试方案。</a:t>
            </a:r>
            <a:endParaRPr kumimoji="0" lang="en-US" altLang="zh-CN" sz="2200" b="0" i="0" u="none" strike="noStrike" kern="1200" cap="none" spc="0" normalizeH="0" baseline="0" noProof="0" dirty="0">
              <a:ln>
                <a:noFill/>
              </a:ln>
              <a:solidFill>
                <a:schemeClr val="tx1"/>
              </a:solidFill>
              <a:effectLst/>
              <a:uLnTx/>
              <a:uFillTx/>
              <a:latin typeface="+mn-ea"/>
              <a:ea typeface="+mn-ea"/>
              <a:cs typeface="+mn-cs"/>
            </a:endParaRPr>
          </a:p>
          <a:p>
            <a:pPr marL="0" marR="0" lvl="0" indent="575945" algn="l" defTabSz="914400" rtl="0" eaLnBrk="0" fontAlgn="base" latinLnBrk="0" hangingPunct="0">
              <a:lnSpc>
                <a:spcPts val="2800"/>
              </a:lnSpc>
              <a:spcBef>
                <a:spcPct val="0"/>
              </a:spcBef>
              <a:spcAft>
                <a:spcPct val="0"/>
              </a:spcAft>
              <a:buClrTx/>
              <a:buSzTx/>
              <a:buFontTx/>
              <a:buNone/>
              <a:defRPr/>
            </a:pPr>
            <a:r>
              <a:rPr kumimoji="0" lang="zh-CN" altLang="zh-CN" sz="2200" b="0" i="0" u="none" strike="noStrike" kern="1200" cap="none" spc="0" normalizeH="0" baseline="0" noProof="0" dirty="0">
                <a:ln>
                  <a:noFill/>
                </a:ln>
                <a:solidFill>
                  <a:schemeClr val="tx1"/>
                </a:solidFill>
                <a:effectLst/>
                <a:uLnTx/>
                <a:uFillTx/>
                <a:latin typeface="+mn-ea"/>
                <a:ea typeface="+mn-ea"/>
                <a:cs typeface="+mn-cs"/>
              </a:rPr>
              <a:t>通过测试和调试要保证软件能满足所有功能要求，能达到每个性能要求，文档资料是准确而完整的，此外，还应该保证软件能满足其他预定的要求（例如安全性、可移植性、兼容性和可维护性等）。</a:t>
            </a:r>
            <a:endParaRPr kumimoji="0" lang="en-US" altLang="zh-CN" sz="2200" b="0" i="0" u="none" strike="noStrike" kern="1200" cap="none" spc="0" normalizeH="0" baseline="0" noProof="0" dirty="0">
              <a:ln>
                <a:noFill/>
              </a:ln>
              <a:solidFill>
                <a:schemeClr val="tx1"/>
              </a:solidFill>
              <a:effectLst/>
              <a:uLnTx/>
              <a:uFillTx/>
              <a:latin typeface="+mn-ea"/>
              <a:ea typeface="+mn-ea"/>
              <a:cs typeface="+mn-cs"/>
            </a:endParaRPr>
          </a:p>
          <a:p>
            <a:pPr marL="0" marR="0" lvl="0" indent="575945" algn="l" defTabSz="914400" rtl="0" eaLnBrk="0" fontAlgn="base" latinLnBrk="0" hangingPunct="0">
              <a:lnSpc>
                <a:spcPts val="2800"/>
              </a:lnSpc>
              <a:spcBef>
                <a:spcPct val="0"/>
              </a:spcBef>
              <a:spcAft>
                <a:spcPct val="0"/>
              </a:spcAft>
              <a:buClrTx/>
              <a:buSzTx/>
              <a:buFontTx/>
              <a:buNone/>
              <a:defRPr/>
            </a:pPr>
            <a:r>
              <a:rPr kumimoji="0" lang="zh-CN" altLang="zh-CN" sz="2200" b="0" i="0" u="none" strike="noStrike" kern="1200" cap="none" spc="0" normalizeH="0" baseline="0" noProof="0" dirty="0">
                <a:ln>
                  <a:noFill/>
                </a:ln>
                <a:solidFill>
                  <a:schemeClr val="tx1"/>
                </a:solidFill>
                <a:effectLst/>
                <a:uLnTx/>
                <a:uFillTx/>
                <a:latin typeface="+mn-ea"/>
                <a:ea typeface="+mn-ea"/>
                <a:cs typeface="+mn-cs"/>
              </a:rPr>
              <a:t>确认测试有下述两种可能的结果</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200" b="0" i="0" u="none" strike="noStrike" kern="1200" cap="none" spc="0" normalizeH="0" baseline="0" noProof="0" dirty="0">
              <a:ln>
                <a:noFill/>
              </a:ln>
              <a:solidFill>
                <a:schemeClr val="tx1"/>
              </a:solidFill>
              <a:effectLst/>
              <a:uLnTx/>
              <a:uFillTx/>
              <a:latin typeface="+mn-ea"/>
              <a:ea typeface="+mn-ea"/>
              <a:cs typeface="+mn-cs"/>
            </a:endParaRPr>
          </a:p>
          <a:p>
            <a:pPr marL="0" marR="0" lvl="0" indent="575945" algn="l" defTabSz="914400" rtl="0" eaLnBrk="0" fontAlgn="base" latinLnBrk="0" hangingPunct="0">
              <a:lnSpc>
                <a:spcPts val="2800"/>
              </a:lnSpc>
              <a:spcBef>
                <a:spcPct val="0"/>
              </a:spcBef>
              <a:spcAft>
                <a:spcPct val="0"/>
              </a:spcAft>
              <a:buClrTx/>
              <a:buSzTx/>
              <a:buFontTx/>
              <a:buNone/>
              <a:defRPr/>
            </a:pPr>
            <a:r>
              <a:rPr kumimoji="0" lang="en-US" altLang="zh-CN" sz="2200" b="0" i="0" u="none" strike="noStrike" kern="1200" cap="none" spc="0" normalizeH="0" baseline="0" noProof="0" dirty="0">
                <a:ln>
                  <a:noFill/>
                </a:ln>
                <a:solidFill>
                  <a:schemeClr val="tx1"/>
                </a:solidFill>
                <a:effectLst/>
                <a:uLnTx/>
                <a:uFillTx/>
                <a:latin typeface="+mn-ea"/>
                <a:ea typeface="+mn-ea"/>
                <a:cs typeface="+mn-cs"/>
              </a:rPr>
              <a:t>(1) </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功能和性能与用户要求一致，软件是可以接受的。</a:t>
            </a:r>
          </a:p>
          <a:p>
            <a:pPr marL="0" marR="0" lvl="0" indent="575945" algn="l" defTabSz="914400" rtl="0" eaLnBrk="0" fontAlgn="base" latinLnBrk="0" hangingPunct="0">
              <a:lnSpc>
                <a:spcPts val="2800"/>
              </a:lnSpc>
              <a:spcBef>
                <a:spcPct val="0"/>
              </a:spcBef>
              <a:spcAft>
                <a:spcPct val="0"/>
              </a:spcAft>
              <a:buClrTx/>
              <a:buSzTx/>
              <a:buFontTx/>
              <a:buNone/>
              <a:defRPr/>
            </a:pPr>
            <a:r>
              <a:rPr kumimoji="0" lang="en-US" altLang="zh-CN" sz="2200" b="0" i="0" u="none" strike="noStrike" kern="1200" cap="none" spc="0" normalizeH="0" baseline="0" noProof="0" dirty="0">
                <a:ln>
                  <a:noFill/>
                </a:ln>
                <a:solidFill>
                  <a:schemeClr val="tx1"/>
                </a:solidFill>
                <a:effectLst/>
                <a:uLnTx/>
                <a:uFillTx/>
                <a:latin typeface="+mn-ea"/>
                <a:ea typeface="+mn-ea"/>
                <a:cs typeface="+mn-cs"/>
              </a:rPr>
              <a:t>(2) </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功能和性能与用户要求有差距。</a:t>
            </a:r>
          </a:p>
        </p:txBody>
      </p:sp>
      <p:sp>
        <p:nvSpPr>
          <p:cNvPr id="2" name="流程图: 文档 1"/>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确认测试</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26987"/>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7.5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确认测试</a:t>
            </a:r>
          </a:p>
        </p:txBody>
      </p:sp>
      <p:sp>
        <p:nvSpPr>
          <p:cNvPr id="26629" name="内容占位符 4"/>
          <p:cNvSpPr>
            <a:spLocks noGrp="1"/>
          </p:cNvSpPr>
          <p:nvPr>
            <p:ph idx="1" hasCustomPrompt="1"/>
          </p:nvPr>
        </p:nvSpPr>
        <p:spPr>
          <a:xfrm>
            <a:off x="1919288" y="1095375"/>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7.5.2.</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软件配置复查</a:t>
            </a:r>
          </a:p>
        </p:txBody>
      </p:sp>
      <p:sp>
        <p:nvSpPr>
          <p:cNvPr id="32775" name="TextBox 7"/>
          <p:cNvSpPr txBox="1">
            <a:spLocks noChangeArrowheads="1"/>
          </p:cNvSpPr>
          <p:nvPr/>
        </p:nvSpPr>
        <p:spPr bwMode="auto">
          <a:xfrm>
            <a:off x="2052638" y="1978025"/>
            <a:ext cx="8158163" cy="3681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575945" algn="l" defTabSz="914400" rtl="0" eaLnBrk="0" fontAlgn="base" latinLnBrk="0" hangingPunct="0">
              <a:lnSpc>
                <a:spcPts val="35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软件配置复查</a:t>
            </a:r>
            <a:r>
              <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是</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确认测试的一个重要内容。复查的目的是保证软件配置的所有成分都齐全，质量符合要求，文档与程序完全一致，具有完成软件维护所必须的细节，而且已经编好目录。</a:t>
            </a:r>
          </a:p>
          <a:p>
            <a:pPr marL="0" marR="0" lvl="0" indent="575945" algn="l" defTabSz="914400" rtl="0" eaLnBrk="0" fontAlgn="base" latinLnBrk="0" hangingPunct="0">
              <a:lnSpc>
                <a:spcPts val="3500"/>
              </a:lnSpc>
              <a:spcBef>
                <a:spcPct val="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除了按合同规定的内容和要求，由人工审查软件配置之外，在确认测试过程中还应该严格遵循用户指南及其他操作程序，以便检验这些使用手册的完整性和正确性。必须仔细记录发现的遗漏或错误，并且适当地补充和改正。</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2" name="流程图: 文档 1"/>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确认测试</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26987"/>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7.5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确认测试</a:t>
            </a:r>
          </a:p>
        </p:txBody>
      </p:sp>
      <p:sp>
        <p:nvSpPr>
          <p:cNvPr id="26629" name="内容占位符 4"/>
          <p:cNvSpPr>
            <a:spLocks noGrp="1"/>
          </p:cNvSpPr>
          <p:nvPr>
            <p:ph idx="1" hasCustomPrompt="1"/>
          </p:nvPr>
        </p:nvSpPr>
        <p:spPr>
          <a:xfrm>
            <a:off x="1919288" y="981075"/>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7.5.3.Alpha</a:t>
            </a:r>
            <a:r>
              <a:rPr kumimoji="0" lang="zh-CN" altLang="zh-CN" sz="3200" b="1" i="0" u="none" strike="noStrike" kern="1200" cap="none" spc="0" normalizeH="0" baseline="0" noProof="0" dirty="0">
                <a:ln>
                  <a:noFill/>
                </a:ln>
                <a:solidFill>
                  <a:schemeClr val="tx1"/>
                </a:solidFill>
                <a:effectLst/>
                <a:uLnTx/>
                <a:uFillTx/>
                <a:latin typeface="+mn-ea"/>
                <a:ea typeface="+mn-ea"/>
                <a:cs typeface="+mn-cs"/>
              </a:rPr>
              <a:t>和</a:t>
            </a:r>
            <a:r>
              <a:rPr kumimoji="0" lang="en-US" altLang="zh-CN" sz="3200" b="1" i="0" u="none" strike="noStrike" kern="1200" cap="none" spc="0" normalizeH="0" baseline="0" noProof="0" dirty="0">
                <a:ln>
                  <a:noFill/>
                </a:ln>
                <a:solidFill>
                  <a:schemeClr val="tx1"/>
                </a:solidFill>
                <a:effectLst/>
                <a:uLnTx/>
                <a:uFillTx/>
                <a:latin typeface="+mn-ea"/>
                <a:ea typeface="+mn-ea"/>
                <a:cs typeface="+mn-cs"/>
              </a:rPr>
              <a:t>Beta</a:t>
            </a:r>
            <a:r>
              <a:rPr kumimoji="0" lang="zh-CN" altLang="zh-CN" sz="3200" b="1" i="0" u="none" strike="noStrike" kern="1200" cap="none" spc="0" normalizeH="0" baseline="0" noProof="0" dirty="0">
                <a:ln>
                  <a:noFill/>
                </a:ln>
                <a:solidFill>
                  <a:schemeClr val="tx1"/>
                </a:solidFill>
                <a:effectLst/>
                <a:uLnTx/>
                <a:uFillTx/>
                <a:latin typeface="+mn-ea"/>
                <a:ea typeface="+mn-ea"/>
                <a:cs typeface="+mn-cs"/>
              </a:rPr>
              <a:t>测试</a:t>
            </a:r>
            <a:endParaRPr kumimoji="0" lang="zh-CN" altLang="en-US" sz="3200" b="1" i="0" u="none" strike="noStrike" kern="1200" cap="none" spc="0" normalizeH="0" baseline="0" noProof="0" dirty="0">
              <a:ln>
                <a:noFill/>
              </a:ln>
              <a:solidFill>
                <a:schemeClr val="tx1"/>
              </a:solidFill>
              <a:effectLst/>
              <a:uLnTx/>
              <a:uFillTx/>
              <a:latin typeface="+mn-ea"/>
              <a:ea typeface="+mn-ea"/>
              <a:cs typeface="+mn-cs"/>
            </a:endParaRPr>
          </a:p>
        </p:txBody>
      </p:sp>
      <p:sp>
        <p:nvSpPr>
          <p:cNvPr id="32775" name="TextBox 7"/>
          <p:cNvSpPr txBox="1">
            <a:spLocks noChangeArrowheads="1"/>
          </p:cNvSpPr>
          <p:nvPr/>
        </p:nvSpPr>
        <p:spPr bwMode="auto">
          <a:xfrm>
            <a:off x="1919288" y="1700213"/>
            <a:ext cx="8435975" cy="4323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0" fontAlgn="base" latinLnBrk="0" hangingPunct="0">
              <a:lnSpc>
                <a:spcPts val="3000"/>
              </a:lnSpc>
              <a:spcBef>
                <a:spcPct val="0"/>
              </a:spcBef>
              <a:spcAft>
                <a:spcPct val="0"/>
              </a:spcAft>
              <a:buClrTx/>
              <a:buSzPct val="70000"/>
              <a:buFont typeface="Wingdings" panose="05000000000000000000" pitchFamily="2" charset="2"/>
              <a:buChar char="l"/>
              <a:defRPr/>
            </a:pPr>
            <a:r>
              <a:rPr kumimoji="0" lang="zh-CN" altLang="zh-CN" sz="2300" b="0" i="0" u="none" strike="noStrike" kern="1200" cap="none" spc="0" normalizeH="0" baseline="0" noProof="0" dirty="0">
                <a:ln>
                  <a:noFill/>
                </a:ln>
                <a:solidFill>
                  <a:schemeClr val="tx1"/>
                </a:solidFill>
                <a:effectLst/>
                <a:uLnTx/>
                <a:uFillTx/>
                <a:latin typeface="+mn-ea"/>
                <a:ea typeface="+mn-ea"/>
                <a:cs typeface="+mn-cs"/>
              </a:rPr>
              <a:t>如果一个软件是为许多客户开发的（例如，向大众公开出售的盒装软件产品），那么绝大多数软件开发商都使用被称为</a:t>
            </a:r>
            <a:r>
              <a:rPr kumimoji="0" lang="en-US" altLang="zh-CN" sz="2300" b="1" i="0" u="none" strike="noStrike" kern="1200" cap="none" spc="0" normalizeH="0" baseline="0" noProof="0" dirty="0">
                <a:ln>
                  <a:noFill/>
                </a:ln>
                <a:solidFill>
                  <a:srgbClr val="C00000"/>
                </a:solidFill>
                <a:effectLst/>
                <a:uLnTx/>
                <a:uFillTx/>
                <a:latin typeface="+mn-ea"/>
                <a:ea typeface="+mn-ea"/>
                <a:cs typeface="+mn-cs"/>
              </a:rPr>
              <a:t>Alpha</a:t>
            </a:r>
            <a:r>
              <a:rPr kumimoji="0" lang="zh-CN" altLang="zh-CN" sz="2300" b="1" i="0" u="none" strike="noStrike" kern="1200" cap="none" spc="0" normalizeH="0" baseline="0" noProof="0" dirty="0">
                <a:ln>
                  <a:noFill/>
                </a:ln>
                <a:solidFill>
                  <a:srgbClr val="C00000"/>
                </a:solidFill>
                <a:effectLst/>
                <a:uLnTx/>
                <a:uFillTx/>
                <a:latin typeface="+mn-ea"/>
                <a:ea typeface="+mn-ea"/>
                <a:cs typeface="+mn-cs"/>
              </a:rPr>
              <a:t>测试</a:t>
            </a:r>
            <a:r>
              <a:rPr kumimoji="0" lang="zh-CN" altLang="zh-CN" sz="2300" b="0" i="0" u="none" strike="noStrike" kern="1200" cap="none" spc="0" normalizeH="0" baseline="0" noProof="0" dirty="0">
                <a:ln>
                  <a:noFill/>
                </a:ln>
                <a:solidFill>
                  <a:schemeClr val="tx1"/>
                </a:solidFill>
                <a:effectLst/>
                <a:uLnTx/>
                <a:uFillTx/>
                <a:latin typeface="+mn-ea"/>
                <a:ea typeface="+mn-ea"/>
                <a:cs typeface="+mn-cs"/>
              </a:rPr>
              <a:t>和</a:t>
            </a:r>
            <a:r>
              <a:rPr kumimoji="0" lang="en-US" altLang="zh-CN" sz="2300" b="1" i="0" u="none" strike="noStrike" kern="1200" cap="none" spc="0" normalizeH="0" baseline="0" noProof="0" dirty="0">
                <a:ln>
                  <a:noFill/>
                </a:ln>
                <a:solidFill>
                  <a:srgbClr val="C00000"/>
                </a:solidFill>
                <a:effectLst/>
                <a:uLnTx/>
                <a:uFillTx/>
                <a:latin typeface="+mn-ea"/>
                <a:ea typeface="+mn-ea"/>
                <a:cs typeface="+mn-cs"/>
              </a:rPr>
              <a:t>Beta</a:t>
            </a:r>
            <a:r>
              <a:rPr kumimoji="0" lang="zh-CN" altLang="zh-CN" sz="2300" b="1" i="0" u="none" strike="noStrike" kern="1200" cap="none" spc="0" normalizeH="0" baseline="0" noProof="0" dirty="0">
                <a:ln>
                  <a:noFill/>
                </a:ln>
                <a:solidFill>
                  <a:srgbClr val="C00000"/>
                </a:solidFill>
                <a:effectLst/>
                <a:uLnTx/>
                <a:uFillTx/>
                <a:latin typeface="+mn-ea"/>
                <a:ea typeface="+mn-ea"/>
                <a:cs typeface="+mn-cs"/>
              </a:rPr>
              <a:t>测试</a:t>
            </a:r>
            <a:r>
              <a:rPr kumimoji="0" lang="zh-CN" altLang="zh-CN" sz="2300" b="0" i="0" u="none" strike="noStrike" kern="1200" cap="none" spc="0" normalizeH="0" baseline="0" noProof="0" dirty="0">
                <a:ln>
                  <a:noFill/>
                </a:ln>
                <a:solidFill>
                  <a:schemeClr val="tx1"/>
                </a:solidFill>
                <a:effectLst/>
                <a:uLnTx/>
                <a:uFillTx/>
                <a:latin typeface="+mn-ea"/>
                <a:ea typeface="+mn-ea"/>
                <a:cs typeface="+mn-cs"/>
              </a:rPr>
              <a:t>的过程，来发现那些看起来只有最终用户才能发现的错误。</a:t>
            </a:r>
            <a:endParaRPr kumimoji="0" lang="en-US" altLang="zh-CN" sz="23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ts val="3000"/>
              </a:lnSpc>
              <a:spcBef>
                <a:spcPct val="0"/>
              </a:spcBef>
              <a:spcAft>
                <a:spcPct val="0"/>
              </a:spcAft>
              <a:buClrTx/>
              <a:buSzPct val="70000"/>
              <a:buFont typeface="Wingdings" panose="05000000000000000000" pitchFamily="2" charset="2"/>
              <a:buChar char="l"/>
              <a:defRPr/>
            </a:pPr>
            <a:r>
              <a:rPr kumimoji="0" lang="en-US" altLang="zh-CN" sz="2300" b="1" i="0" u="none" strike="noStrike" kern="1200" cap="none" spc="0" normalizeH="0" baseline="0" noProof="0" dirty="0">
                <a:ln>
                  <a:noFill/>
                </a:ln>
                <a:solidFill>
                  <a:srgbClr val="C00000"/>
                </a:solidFill>
                <a:effectLst/>
                <a:uLnTx/>
                <a:uFillTx/>
                <a:latin typeface="+mn-ea"/>
                <a:ea typeface="+mn-ea"/>
                <a:cs typeface="+mn-cs"/>
              </a:rPr>
              <a:t>Alpha</a:t>
            </a:r>
            <a:r>
              <a:rPr kumimoji="0" lang="zh-CN" altLang="zh-CN" sz="2300" b="1" i="0" u="none" strike="noStrike" kern="1200" cap="none" spc="0" normalizeH="0" baseline="0" noProof="0" dirty="0">
                <a:ln>
                  <a:noFill/>
                </a:ln>
                <a:solidFill>
                  <a:srgbClr val="C00000"/>
                </a:solidFill>
                <a:effectLst/>
                <a:uLnTx/>
                <a:uFillTx/>
                <a:latin typeface="+mn-ea"/>
                <a:ea typeface="+mn-ea"/>
                <a:cs typeface="+mn-cs"/>
              </a:rPr>
              <a:t>测试</a:t>
            </a:r>
            <a:r>
              <a:rPr kumimoji="0" lang="zh-CN" altLang="zh-CN" sz="2300" b="0" i="0" u="none" strike="noStrike" kern="1200" cap="none" spc="0" normalizeH="0" baseline="0" noProof="0" dirty="0">
                <a:ln>
                  <a:noFill/>
                </a:ln>
                <a:solidFill>
                  <a:schemeClr val="tx1"/>
                </a:solidFill>
                <a:effectLst/>
                <a:uLnTx/>
                <a:uFillTx/>
                <a:latin typeface="+mn-ea"/>
                <a:ea typeface="+mn-ea"/>
                <a:cs typeface="+mn-cs"/>
              </a:rPr>
              <a:t>由用户在开发者的场所进行，并且在开发者对用户的“指导”下进行测试。开发者负责记录发现的错误和使用中遇到的问题。</a:t>
            </a:r>
            <a:endParaRPr kumimoji="0" lang="en-US" altLang="zh-CN" sz="23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ts val="3000"/>
              </a:lnSpc>
              <a:spcBef>
                <a:spcPct val="0"/>
              </a:spcBef>
              <a:spcAft>
                <a:spcPct val="0"/>
              </a:spcAft>
              <a:buClrTx/>
              <a:buSzPct val="70000"/>
              <a:buFont typeface="Wingdings" panose="05000000000000000000" pitchFamily="2" charset="2"/>
              <a:buChar char="l"/>
              <a:defRPr/>
            </a:pPr>
            <a:r>
              <a:rPr kumimoji="0" lang="en-US" altLang="zh-CN" sz="2300" b="1" i="0" u="none" strike="noStrike" kern="1200" cap="none" spc="0" normalizeH="0" baseline="0" noProof="0" dirty="0">
                <a:ln>
                  <a:noFill/>
                </a:ln>
                <a:solidFill>
                  <a:srgbClr val="C00000"/>
                </a:solidFill>
                <a:effectLst/>
                <a:uLnTx/>
                <a:uFillTx/>
                <a:latin typeface="+mn-ea"/>
                <a:ea typeface="+mn-ea"/>
                <a:cs typeface="+mn-cs"/>
              </a:rPr>
              <a:t>Alpha</a:t>
            </a:r>
            <a:r>
              <a:rPr kumimoji="0" lang="zh-CN" altLang="zh-CN" sz="2300" b="1" i="0" u="none" strike="noStrike" kern="1200" cap="none" spc="0" normalizeH="0" baseline="0" noProof="0" dirty="0">
                <a:ln>
                  <a:noFill/>
                </a:ln>
                <a:solidFill>
                  <a:srgbClr val="C00000"/>
                </a:solidFill>
                <a:effectLst/>
                <a:uLnTx/>
                <a:uFillTx/>
                <a:latin typeface="+mn-ea"/>
                <a:ea typeface="+mn-ea"/>
                <a:cs typeface="+mn-cs"/>
              </a:rPr>
              <a:t>测试</a:t>
            </a:r>
            <a:r>
              <a:rPr kumimoji="0" lang="zh-CN" altLang="zh-CN" sz="2300" b="0" i="0" u="none" strike="noStrike" kern="1200" cap="none" spc="0" normalizeH="0" baseline="0" noProof="0" dirty="0">
                <a:ln>
                  <a:noFill/>
                </a:ln>
                <a:solidFill>
                  <a:schemeClr val="tx1"/>
                </a:solidFill>
                <a:effectLst/>
                <a:uLnTx/>
                <a:uFillTx/>
                <a:latin typeface="+mn-ea"/>
                <a:ea typeface="+mn-ea"/>
                <a:cs typeface="+mn-cs"/>
              </a:rPr>
              <a:t>是在受控的环境中进行的。</a:t>
            </a:r>
          </a:p>
          <a:p>
            <a:pPr marL="342900" marR="0" lvl="0" indent="-342900" algn="l" defTabSz="914400" rtl="0" eaLnBrk="0" fontAlgn="base" latinLnBrk="0" hangingPunct="0">
              <a:lnSpc>
                <a:spcPts val="3000"/>
              </a:lnSpc>
              <a:spcBef>
                <a:spcPct val="0"/>
              </a:spcBef>
              <a:spcAft>
                <a:spcPct val="0"/>
              </a:spcAft>
              <a:buClrTx/>
              <a:buSzPct val="70000"/>
              <a:buFont typeface="Wingdings" panose="05000000000000000000" pitchFamily="2" charset="2"/>
              <a:buChar char="l"/>
              <a:defRPr/>
            </a:pPr>
            <a:r>
              <a:rPr kumimoji="0" lang="en-US" altLang="zh-CN" sz="2300" b="1" i="0" u="none" strike="noStrike" kern="1200" cap="none" spc="0" normalizeH="0" baseline="0" noProof="0" dirty="0">
                <a:ln>
                  <a:noFill/>
                </a:ln>
                <a:solidFill>
                  <a:srgbClr val="C00000"/>
                </a:solidFill>
                <a:effectLst/>
                <a:uLnTx/>
                <a:uFillTx/>
                <a:latin typeface="+mn-ea"/>
                <a:ea typeface="+mn-ea"/>
                <a:cs typeface="+mn-cs"/>
              </a:rPr>
              <a:t>Beta</a:t>
            </a:r>
            <a:r>
              <a:rPr kumimoji="0" lang="zh-CN" altLang="zh-CN" sz="2300" b="1" i="0" u="none" strike="noStrike" kern="1200" cap="none" spc="0" normalizeH="0" baseline="0" noProof="0" dirty="0">
                <a:ln>
                  <a:noFill/>
                </a:ln>
                <a:solidFill>
                  <a:srgbClr val="C00000"/>
                </a:solidFill>
                <a:effectLst/>
                <a:uLnTx/>
                <a:uFillTx/>
                <a:latin typeface="+mn-ea"/>
                <a:ea typeface="+mn-ea"/>
                <a:cs typeface="+mn-cs"/>
              </a:rPr>
              <a:t>测试</a:t>
            </a:r>
            <a:r>
              <a:rPr kumimoji="0" lang="zh-CN" altLang="zh-CN" sz="2300" b="0" i="0" u="none" strike="noStrike" kern="1200" cap="none" spc="0" normalizeH="0" baseline="0" noProof="0" dirty="0">
                <a:ln>
                  <a:noFill/>
                </a:ln>
                <a:solidFill>
                  <a:schemeClr val="tx1"/>
                </a:solidFill>
                <a:effectLst/>
                <a:uLnTx/>
                <a:uFillTx/>
                <a:latin typeface="+mn-ea"/>
                <a:ea typeface="+mn-ea"/>
                <a:cs typeface="+mn-cs"/>
              </a:rPr>
              <a:t>由软件的最终用户们在一个或多个客户场所进行。与</a:t>
            </a:r>
            <a:r>
              <a:rPr kumimoji="0" lang="en-US" altLang="zh-CN" sz="2300" b="0" i="0" u="none" strike="noStrike" kern="1200" cap="none" spc="0" normalizeH="0" baseline="0" noProof="0" dirty="0">
                <a:ln>
                  <a:noFill/>
                </a:ln>
                <a:solidFill>
                  <a:schemeClr val="tx1"/>
                </a:solidFill>
                <a:effectLst/>
                <a:uLnTx/>
                <a:uFillTx/>
                <a:latin typeface="+mn-ea"/>
                <a:ea typeface="+mn-ea"/>
                <a:cs typeface="+mn-cs"/>
              </a:rPr>
              <a:t>Alpha</a:t>
            </a:r>
            <a:r>
              <a:rPr kumimoji="0" lang="zh-CN" altLang="zh-CN" sz="2300" b="0" i="0" u="none" strike="noStrike" kern="1200" cap="none" spc="0" normalizeH="0" baseline="0" noProof="0" dirty="0">
                <a:ln>
                  <a:noFill/>
                </a:ln>
                <a:solidFill>
                  <a:schemeClr val="tx1"/>
                </a:solidFill>
                <a:effectLst/>
                <a:uLnTx/>
                <a:uFillTx/>
                <a:latin typeface="+mn-ea"/>
                <a:ea typeface="+mn-ea"/>
                <a:cs typeface="+mn-cs"/>
              </a:rPr>
              <a:t>测试不同，开发者通常不在</a:t>
            </a:r>
            <a:r>
              <a:rPr kumimoji="0" lang="en-US" altLang="zh-CN" sz="2300" b="0" i="0" u="none" strike="noStrike" kern="1200" cap="none" spc="0" normalizeH="0" baseline="0" noProof="0" dirty="0">
                <a:ln>
                  <a:noFill/>
                </a:ln>
                <a:solidFill>
                  <a:schemeClr val="tx1"/>
                </a:solidFill>
                <a:effectLst/>
                <a:uLnTx/>
                <a:uFillTx/>
                <a:latin typeface="+mn-ea"/>
                <a:ea typeface="+mn-ea"/>
                <a:cs typeface="+mn-cs"/>
              </a:rPr>
              <a:t>Beta</a:t>
            </a:r>
            <a:r>
              <a:rPr kumimoji="0" lang="zh-CN" altLang="zh-CN" sz="2300" b="0" i="0" u="none" strike="noStrike" kern="1200" cap="none" spc="0" normalizeH="0" baseline="0" noProof="0" dirty="0">
                <a:ln>
                  <a:noFill/>
                </a:ln>
                <a:solidFill>
                  <a:schemeClr val="tx1"/>
                </a:solidFill>
                <a:effectLst/>
                <a:uLnTx/>
                <a:uFillTx/>
                <a:latin typeface="+mn-ea"/>
                <a:ea typeface="+mn-ea"/>
                <a:cs typeface="+mn-cs"/>
              </a:rPr>
              <a:t>测试的现场</a:t>
            </a:r>
            <a:r>
              <a:rPr kumimoji="0" lang="zh-CN" altLang="en-US" sz="2300" b="0"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3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ts val="3000"/>
              </a:lnSpc>
              <a:spcBef>
                <a:spcPct val="0"/>
              </a:spcBef>
              <a:spcAft>
                <a:spcPct val="0"/>
              </a:spcAft>
              <a:buClrTx/>
              <a:buSzPct val="70000"/>
              <a:buFont typeface="Wingdings" panose="05000000000000000000" pitchFamily="2" charset="2"/>
              <a:buChar char="l"/>
              <a:defRPr/>
            </a:pPr>
            <a:r>
              <a:rPr kumimoji="0" lang="en-US" altLang="zh-CN" sz="2300" b="1" i="0" u="none" strike="noStrike" kern="1200" cap="none" spc="0" normalizeH="0" baseline="0" noProof="0" dirty="0">
                <a:ln>
                  <a:noFill/>
                </a:ln>
                <a:solidFill>
                  <a:srgbClr val="C00000"/>
                </a:solidFill>
                <a:effectLst/>
                <a:uLnTx/>
                <a:uFillTx/>
                <a:latin typeface="+mn-ea"/>
                <a:ea typeface="+mn-ea"/>
                <a:cs typeface="+mn-cs"/>
              </a:rPr>
              <a:t>Beta</a:t>
            </a:r>
            <a:r>
              <a:rPr kumimoji="0" lang="zh-CN" altLang="zh-CN" sz="2300" b="1" i="0" u="none" strike="noStrike" kern="1200" cap="none" spc="0" normalizeH="0" baseline="0" noProof="0" dirty="0">
                <a:ln>
                  <a:noFill/>
                </a:ln>
                <a:solidFill>
                  <a:srgbClr val="C00000"/>
                </a:solidFill>
                <a:effectLst/>
                <a:uLnTx/>
                <a:uFillTx/>
                <a:latin typeface="+mn-ea"/>
                <a:ea typeface="+mn-ea"/>
                <a:cs typeface="+mn-cs"/>
              </a:rPr>
              <a:t>测试</a:t>
            </a:r>
            <a:r>
              <a:rPr kumimoji="0" lang="zh-CN" altLang="zh-CN" sz="2300" b="0" i="0" u="none" strike="noStrike" kern="1200" cap="none" spc="0" normalizeH="0" baseline="0" noProof="0" dirty="0">
                <a:ln>
                  <a:noFill/>
                </a:ln>
                <a:solidFill>
                  <a:schemeClr val="tx1"/>
                </a:solidFill>
                <a:effectLst/>
                <a:uLnTx/>
                <a:uFillTx/>
                <a:latin typeface="+mn-ea"/>
                <a:ea typeface="+mn-ea"/>
                <a:cs typeface="+mn-cs"/>
              </a:rPr>
              <a:t>是软件在开发者不能控制的环境中的“真实”应用。</a:t>
            </a:r>
          </a:p>
        </p:txBody>
      </p:sp>
      <p:sp>
        <p:nvSpPr>
          <p:cNvPr id="2" name="流程图: 文档 1"/>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确认测试</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38643" y="2449914"/>
            <a:ext cx="4488932" cy="75671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4000" b="1" dirty="0">
                <a:latin typeface="+mn-ea"/>
              </a:rPr>
              <a:t>白黑盒测试技术</a:t>
            </a:r>
            <a:endParaRPr lang="zh-CN" altLang="en-US" sz="4000" dirty="0"/>
          </a:p>
        </p:txBody>
      </p:sp>
      <p:sp>
        <p:nvSpPr>
          <p:cNvPr id="3" name="矩形 2"/>
          <p:cNvSpPr/>
          <p:nvPr/>
        </p:nvSpPr>
        <p:spPr>
          <a:xfrm>
            <a:off x="6027575" y="3206626"/>
            <a:ext cx="4488932" cy="75671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4000" b="1" dirty="0">
                <a:latin typeface="+mn-ea"/>
              </a:rPr>
              <a:t>——</a:t>
            </a:r>
            <a:r>
              <a:rPr lang="zh-CN" altLang="en-US" sz="4000" b="1" dirty="0">
                <a:latin typeface="+mn-ea"/>
              </a:rPr>
              <a:t>潘笑天</a:t>
            </a:r>
            <a:endParaRPr lang="zh-CN" altLang="en-US" sz="40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021932" y="1584185"/>
            <a:ext cx="2090057" cy="961053"/>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400" dirty="0">
                <a:latin typeface="微软雅黑" panose="020B0503020204020204" pitchFamily="34" charset="-122"/>
                <a:ea typeface="微软雅黑" panose="020B0503020204020204" pitchFamily="34" charset="-122"/>
              </a:rPr>
              <a:t>逻辑覆盖</a:t>
            </a:r>
          </a:p>
        </p:txBody>
      </p:sp>
      <p:sp>
        <p:nvSpPr>
          <p:cNvPr id="3" name="流程图: 文档 2"/>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白盒测试</a:t>
            </a:r>
          </a:p>
        </p:txBody>
      </p:sp>
      <p:sp>
        <p:nvSpPr>
          <p:cNvPr id="9" name="矩形 8"/>
          <p:cNvSpPr/>
          <p:nvPr/>
        </p:nvSpPr>
        <p:spPr>
          <a:xfrm>
            <a:off x="7021933" y="3620278"/>
            <a:ext cx="2090057" cy="961053"/>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400" dirty="0">
                <a:latin typeface="微软雅黑" panose="020B0503020204020204" pitchFamily="34" charset="-122"/>
                <a:ea typeface="微软雅黑" panose="020B0503020204020204" pitchFamily="34" charset="-122"/>
              </a:rPr>
              <a:t>控制结构测试</a:t>
            </a:r>
          </a:p>
        </p:txBody>
      </p:sp>
      <p:sp>
        <p:nvSpPr>
          <p:cNvPr id="15" name="矩形 14"/>
          <p:cNvSpPr/>
          <p:nvPr/>
        </p:nvSpPr>
        <p:spPr>
          <a:xfrm>
            <a:off x="1547975" y="2776484"/>
            <a:ext cx="3505200" cy="75671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4000" b="1" dirty="0">
                <a:latin typeface="+mn-ea"/>
              </a:rPr>
              <a:t>白盒测试技术</a:t>
            </a:r>
            <a:endParaRPr lang="zh-CN" altLang="en-US" sz="4000" dirty="0"/>
          </a:p>
        </p:txBody>
      </p:sp>
      <p:sp>
        <p:nvSpPr>
          <p:cNvPr id="10" name="矩形 9"/>
          <p:cNvSpPr/>
          <p:nvPr/>
        </p:nvSpPr>
        <p:spPr>
          <a:xfrm>
            <a:off x="1766166" y="3884645"/>
            <a:ext cx="3068818" cy="43231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“白盒”法是穷举路径测试。</a:t>
            </a:r>
          </a:p>
        </p:txBody>
      </p:sp>
      <p:cxnSp>
        <p:nvCxnSpPr>
          <p:cNvPr id="5" name="直接箭头连接符 4"/>
          <p:cNvCxnSpPr>
            <a:stCxn id="15" idx="3"/>
            <a:endCxn id="2" idx="1"/>
          </p:cNvCxnSpPr>
          <p:nvPr/>
        </p:nvCxnSpPr>
        <p:spPr>
          <a:xfrm flipV="1">
            <a:off x="5053175" y="2064712"/>
            <a:ext cx="1968757" cy="10901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直接箭头连接符 11"/>
          <p:cNvCxnSpPr>
            <a:stCxn id="15" idx="3"/>
            <a:endCxn id="9" idx="1"/>
          </p:cNvCxnSpPr>
          <p:nvPr/>
        </p:nvCxnSpPr>
        <p:spPr>
          <a:xfrm>
            <a:off x="5053175" y="3154840"/>
            <a:ext cx="1968758" cy="94596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6408" y="2565918"/>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逻辑覆盖</a:t>
            </a:r>
          </a:p>
        </p:txBody>
      </p:sp>
      <p:sp>
        <p:nvSpPr>
          <p:cNvPr id="3" name="流程图: 文档 2"/>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逻辑覆盖</a:t>
            </a:r>
          </a:p>
        </p:txBody>
      </p:sp>
      <p:sp>
        <p:nvSpPr>
          <p:cNvPr id="8" name="矩形 7"/>
          <p:cNvSpPr/>
          <p:nvPr/>
        </p:nvSpPr>
        <p:spPr>
          <a:xfrm>
            <a:off x="7881257" y="1003040"/>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点覆盖</a:t>
            </a:r>
          </a:p>
        </p:txBody>
      </p:sp>
      <p:sp>
        <p:nvSpPr>
          <p:cNvPr id="10" name="矩形 9"/>
          <p:cNvSpPr/>
          <p:nvPr/>
        </p:nvSpPr>
        <p:spPr>
          <a:xfrm>
            <a:off x="4544008" y="5508170"/>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条件组合覆盖</a:t>
            </a:r>
          </a:p>
        </p:txBody>
      </p:sp>
      <p:sp>
        <p:nvSpPr>
          <p:cNvPr id="11" name="矩形 10"/>
          <p:cNvSpPr/>
          <p:nvPr/>
        </p:nvSpPr>
        <p:spPr>
          <a:xfrm>
            <a:off x="4544008" y="4210484"/>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判定</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条件覆盖</a:t>
            </a:r>
          </a:p>
        </p:txBody>
      </p:sp>
      <p:sp>
        <p:nvSpPr>
          <p:cNvPr id="12" name="矩形 11"/>
          <p:cNvSpPr/>
          <p:nvPr/>
        </p:nvSpPr>
        <p:spPr>
          <a:xfrm>
            <a:off x="4544008" y="2907674"/>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条件覆盖</a:t>
            </a:r>
          </a:p>
        </p:txBody>
      </p:sp>
      <p:sp>
        <p:nvSpPr>
          <p:cNvPr id="13" name="矩形 12"/>
          <p:cNvSpPr/>
          <p:nvPr/>
        </p:nvSpPr>
        <p:spPr>
          <a:xfrm>
            <a:off x="4544008" y="1604864"/>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判定覆盖</a:t>
            </a:r>
          </a:p>
        </p:txBody>
      </p:sp>
      <p:sp>
        <p:nvSpPr>
          <p:cNvPr id="15" name="矩形 14"/>
          <p:cNvSpPr/>
          <p:nvPr/>
        </p:nvSpPr>
        <p:spPr>
          <a:xfrm>
            <a:off x="4544008" y="302054"/>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语句覆盖</a:t>
            </a:r>
          </a:p>
        </p:txBody>
      </p:sp>
      <p:sp>
        <p:nvSpPr>
          <p:cNvPr id="16" name="矩形 15"/>
          <p:cNvSpPr/>
          <p:nvPr/>
        </p:nvSpPr>
        <p:spPr>
          <a:xfrm>
            <a:off x="7881257" y="4812306"/>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路径覆盖</a:t>
            </a:r>
          </a:p>
        </p:txBody>
      </p:sp>
      <p:sp>
        <p:nvSpPr>
          <p:cNvPr id="17" name="矩形 16"/>
          <p:cNvSpPr/>
          <p:nvPr/>
        </p:nvSpPr>
        <p:spPr>
          <a:xfrm>
            <a:off x="7881257" y="2907673"/>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边覆盖</a:t>
            </a:r>
          </a:p>
        </p:txBody>
      </p:sp>
      <p:cxnSp>
        <p:nvCxnSpPr>
          <p:cNvPr id="5" name="直接箭头连接符 4"/>
          <p:cNvCxnSpPr>
            <a:stCxn id="15" idx="2"/>
            <a:endCxn id="13" idx="0"/>
          </p:cNvCxnSpPr>
          <p:nvPr/>
        </p:nvCxnSpPr>
        <p:spPr>
          <a:xfrm>
            <a:off x="5458408" y="1263107"/>
            <a:ext cx="0" cy="3417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接箭头连接符 18"/>
          <p:cNvCxnSpPr/>
          <p:nvPr/>
        </p:nvCxnSpPr>
        <p:spPr>
          <a:xfrm>
            <a:off x="5458408" y="2565917"/>
            <a:ext cx="0" cy="3417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接箭头连接符 19"/>
          <p:cNvCxnSpPr/>
          <p:nvPr/>
        </p:nvCxnSpPr>
        <p:spPr>
          <a:xfrm>
            <a:off x="5458408" y="3868727"/>
            <a:ext cx="0" cy="3417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直接箭头连接符 20"/>
          <p:cNvCxnSpPr/>
          <p:nvPr/>
        </p:nvCxnSpPr>
        <p:spPr>
          <a:xfrm>
            <a:off x="5458408" y="5171537"/>
            <a:ext cx="0" cy="3417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直接箭头连接符 21"/>
          <p:cNvCxnSpPr>
            <a:stCxn id="8" idx="2"/>
            <a:endCxn id="17" idx="0"/>
          </p:cNvCxnSpPr>
          <p:nvPr/>
        </p:nvCxnSpPr>
        <p:spPr>
          <a:xfrm>
            <a:off x="8795657" y="1964093"/>
            <a:ext cx="0" cy="9435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接箭头连接符 24"/>
          <p:cNvCxnSpPr>
            <a:stCxn id="17" idx="2"/>
            <a:endCxn id="16" idx="0"/>
          </p:cNvCxnSpPr>
          <p:nvPr/>
        </p:nvCxnSpPr>
        <p:spPr>
          <a:xfrm>
            <a:off x="8795657" y="3868726"/>
            <a:ext cx="0" cy="9435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矩形 17"/>
          <p:cNvSpPr/>
          <p:nvPr/>
        </p:nvSpPr>
        <p:spPr>
          <a:xfrm>
            <a:off x="401215" y="3868726"/>
            <a:ext cx="3066662" cy="221135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000" dirty="0"/>
              <a:t>有选择地执行程序中某些最有代表性的通路。</a:t>
            </a:r>
            <a:endParaRPr lang="en-US" altLang="zh-CN" sz="2000" dirty="0"/>
          </a:p>
          <a:p>
            <a:pPr algn="ctr"/>
            <a:r>
              <a:rPr lang="zh-CN" altLang="zh-CN" sz="2000" b="1" dirty="0">
                <a:solidFill>
                  <a:srgbClr val="C00000"/>
                </a:solidFill>
                <a:latin typeface="+mn-ea"/>
              </a:rPr>
              <a:t>逻辑覆盖</a:t>
            </a:r>
            <a:r>
              <a:rPr lang="zh-CN" altLang="zh-CN" sz="2000" dirty="0">
                <a:latin typeface="+mn-ea"/>
              </a:rPr>
              <a:t>是对一系列测试过程的总称，这组测试过程逐渐进行越来越完整的通路测试。</a:t>
            </a:r>
            <a:endParaRPr lang="en-US" altLang="zh-CN" sz="2000" dirty="0">
              <a:latin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26987"/>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7.1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编码</a:t>
            </a:r>
          </a:p>
        </p:txBody>
      </p:sp>
      <p:sp>
        <p:nvSpPr>
          <p:cNvPr id="26629" name="内容占位符 4"/>
          <p:cNvSpPr>
            <a:spLocks noGrp="1"/>
          </p:cNvSpPr>
          <p:nvPr>
            <p:ph idx="1" hasCustomPrompt="1"/>
          </p:nvPr>
        </p:nvSpPr>
        <p:spPr>
          <a:xfrm>
            <a:off x="1919288" y="981075"/>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7.1.2.</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编码风格</a:t>
            </a:r>
          </a:p>
        </p:txBody>
      </p:sp>
      <p:sp>
        <p:nvSpPr>
          <p:cNvPr id="32775" name="TextBox 7"/>
          <p:cNvSpPr txBox="1">
            <a:spLocks noChangeArrowheads="1"/>
          </p:cNvSpPr>
          <p:nvPr/>
        </p:nvSpPr>
        <p:spPr bwMode="auto">
          <a:xfrm>
            <a:off x="1847850" y="1557338"/>
            <a:ext cx="8578850" cy="5015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2900"/>
              </a:lnSpc>
              <a:spcBef>
                <a:spcPts val="60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ReSharper Ultimate</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p>
          <a:p>
            <a:pPr marL="0" marR="0" lvl="0" indent="0" algn="l" defTabSz="914400" rtl="0" eaLnBrk="1" fontAlgn="base" latinLnBrk="0" hangingPunct="1">
              <a:lnSpc>
                <a:spcPts val="2900"/>
              </a:lnSpc>
              <a:spcBef>
                <a:spcPts val="60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源程序代码的逻辑简明清晰、易读易懂是好程序的一个重要标准，为了做到这一点，应该遵循下述规则。</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ts val="2900"/>
              </a:lnSpc>
              <a:spcBef>
                <a:spcPts val="6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1.</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程序内部的文档</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ts val="2900"/>
              </a:lnSpc>
              <a:spcBef>
                <a:spcPts val="60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所谓程序内部的文档包括恰当的标识符、适当的注解和程序的视觉组织等。</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972185" marR="0" lvl="0" indent="-342900" algn="l" defTabSz="914400" rtl="0" eaLnBrk="1" fontAlgn="base" latinLnBrk="0" hangingPunct="1">
              <a:lnSpc>
                <a:spcPts val="2900"/>
              </a:lnSpc>
              <a:spcBef>
                <a:spcPts val="600"/>
              </a:spcBef>
              <a:spcAft>
                <a:spcPct val="0"/>
              </a:spcAft>
              <a:buClrTx/>
              <a:buSzPct val="70000"/>
              <a:buFont typeface="Wingdings" panose="05000000000000000000" pitchFamily="2" charset="2"/>
              <a:buChar char="l"/>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标识符：含义鲜明的名字、缩写规则一致、为名字加注解；</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972185" marR="0" lvl="0" indent="-342900" algn="l" defTabSz="914400" rtl="0" eaLnBrk="1" fontAlgn="base" latinLnBrk="0" hangingPunct="1">
              <a:lnSpc>
                <a:spcPts val="2900"/>
              </a:lnSpc>
              <a:spcBef>
                <a:spcPts val="600"/>
              </a:spcBef>
              <a:spcAft>
                <a:spcPct val="0"/>
              </a:spcAft>
              <a:buClrTx/>
              <a:buSzPct val="70000"/>
              <a:buFont typeface="Wingdings" panose="05000000000000000000" pitchFamily="2" charset="2"/>
              <a:buChar char="l"/>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注解：正确性，</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简要描述模块的功能、主要算法、接口特点、重要数据以及开发简史</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或</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解释包含这段代码的必要性</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972185" marR="0" lvl="0" indent="-342900" algn="l" defTabSz="914400" rtl="0" eaLnBrk="1" fontAlgn="base" latinLnBrk="0" hangingPunct="1">
              <a:lnSpc>
                <a:spcPts val="2900"/>
              </a:lnSpc>
              <a:spcBef>
                <a:spcPts val="600"/>
              </a:spcBef>
              <a:spcAft>
                <a:spcPct val="0"/>
              </a:spcAft>
              <a:buClrTx/>
              <a:buSzPct val="70000"/>
              <a:buFont typeface="Wingdings" panose="05000000000000000000" pitchFamily="2" charset="2"/>
              <a:buChar char="l"/>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视觉组织：</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适当的阶梯形式使程序的层次结构清晰明显。</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6408" y="2565918"/>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逻辑覆盖</a:t>
            </a:r>
          </a:p>
        </p:txBody>
      </p:sp>
      <p:sp>
        <p:nvSpPr>
          <p:cNvPr id="3" name="流程图: 文档 2"/>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白盒测试</a:t>
            </a:r>
          </a:p>
        </p:txBody>
      </p:sp>
      <p:sp>
        <p:nvSpPr>
          <p:cNvPr id="10" name="矩形 9"/>
          <p:cNvSpPr/>
          <p:nvPr/>
        </p:nvSpPr>
        <p:spPr>
          <a:xfrm>
            <a:off x="3219060" y="5529114"/>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条件组合覆盖</a:t>
            </a:r>
          </a:p>
        </p:txBody>
      </p:sp>
      <p:sp>
        <p:nvSpPr>
          <p:cNvPr id="11" name="矩形 10"/>
          <p:cNvSpPr/>
          <p:nvPr/>
        </p:nvSpPr>
        <p:spPr>
          <a:xfrm>
            <a:off x="3219060" y="4231428"/>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判定</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条件覆盖</a:t>
            </a:r>
          </a:p>
        </p:txBody>
      </p:sp>
      <p:sp>
        <p:nvSpPr>
          <p:cNvPr id="12" name="矩形 11"/>
          <p:cNvSpPr/>
          <p:nvPr/>
        </p:nvSpPr>
        <p:spPr>
          <a:xfrm>
            <a:off x="3219060" y="2928618"/>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条件覆盖</a:t>
            </a:r>
          </a:p>
        </p:txBody>
      </p:sp>
      <p:sp>
        <p:nvSpPr>
          <p:cNvPr id="13" name="矩形 12"/>
          <p:cNvSpPr/>
          <p:nvPr/>
        </p:nvSpPr>
        <p:spPr>
          <a:xfrm>
            <a:off x="3219060" y="1625808"/>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判定覆盖</a:t>
            </a:r>
          </a:p>
        </p:txBody>
      </p:sp>
      <p:sp>
        <p:nvSpPr>
          <p:cNvPr id="15" name="矩形 14"/>
          <p:cNvSpPr/>
          <p:nvPr/>
        </p:nvSpPr>
        <p:spPr>
          <a:xfrm>
            <a:off x="3219060" y="322998"/>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语句覆盖</a:t>
            </a:r>
          </a:p>
        </p:txBody>
      </p:sp>
      <p:cxnSp>
        <p:nvCxnSpPr>
          <p:cNvPr id="5" name="直接箭头连接符 4"/>
          <p:cNvCxnSpPr>
            <a:stCxn id="15" idx="2"/>
            <a:endCxn id="13" idx="0"/>
          </p:cNvCxnSpPr>
          <p:nvPr/>
        </p:nvCxnSpPr>
        <p:spPr>
          <a:xfrm>
            <a:off x="4133460" y="1284051"/>
            <a:ext cx="0" cy="3417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接箭头连接符 18"/>
          <p:cNvCxnSpPr/>
          <p:nvPr/>
        </p:nvCxnSpPr>
        <p:spPr>
          <a:xfrm>
            <a:off x="4133460" y="2586861"/>
            <a:ext cx="0" cy="3417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接箭头连接符 19"/>
          <p:cNvCxnSpPr/>
          <p:nvPr/>
        </p:nvCxnSpPr>
        <p:spPr>
          <a:xfrm>
            <a:off x="4133460" y="3889671"/>
            <a:ext cx="0" cy="3417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直接箭头连接符 20"/>
          <p:cNvCxnSpPr/>
          <p:nvPr/>
        </p:nvCxnSpPr>
        <p:spPr>
          <a:xfrm>
            <a:off x="4133460" y="5192481"/>
            <a:ext cx="0" cy="3417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矩形 23"/>
          <p:cNvSpPr/>
          <p:nvPr/>
        </p:nvSpPr>
        <p:spPr>
          <a:xfrm>
            <a:off x="6245289" y="405186"/>
            <a:ext cx="4830148" cy="79667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每条语句至少执行一次</a:t>
            </a:r>
          </a:p>
        </p:txBody>
      </p:sp>
      <p:sp>
        <p:nvSpPr>
          <p:cNvPr id="27" name="矩形 26"/>
          <p:cNvSpPr/>
          <p:nvPr/>
        </p:nvSpPr>
        <p:spPr>
          <a:xfrm>
            <a:off x="6245289" y="1707996"/>
            <a:ext cx="4830148" cy="79667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判定的每个分支至少执行一次</a:t>
            </a:r>
          </a:p>
        </p:txBody>
      </p:sp>
      <p:sp>
        <p:nvSpPr>
          <p:cNvPr id="28" name="矩形 27"/>
          <p:cNvSpPr/>
          <p:nvPr/>
        </p:nvSpPr>
        <p:spPr>
          <a:xfrm>
            <a:off x="6245289" y="3010806"/>
            <a:ext cx="4830148" cy="79667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判定中每个条件取到所有可能结果</a:t>
            </a:r>
          </a:p>
        </p:txBody>
      </p:sp>
      <p:sp>
        <p:nvSpPr>
          <p:cNvPr id="30" name="矩形 29"/>
          <p:cNvSpPr/>
          <p:nvPr/>
        </p:nvSpPr>
        <p:spPr>
          <a:xfrm>
            <a:off x="6245289" y="4313616"/>
            <a:ext cx="4830148" cy="79667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判定覆盖</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条件覆盖</a:t>
            </a:r>
          </a:p>
        </p:txBody>
      </p:sp>
      <p:sp>
        <p:nvSpPr>
          <p:cNvPr id="31" name="矩形 30"/>
          <p:cNvSpPr/>
          <p:nvPr/>
        </p:nvSpPr>
        <p:spPr>
          <a:xfrm>
            <a:off x="6245289" y="5616426"/>
            <a:ext cx="4830148" cy="79667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判定条件的所有排列组合出现一次</a:t>
            </a:r>
          </a:p>
        </p:txBody>
      </p:sp>
      <p:cxnSp>
        <p:nvCxnSpPr>
          <p:cNvPr id="34" name="直接箭头连接符 33"/>
          <p:cNvCxnSpPr>
            <a:stCxn id="24" idx="2"/>
            <a:endCxn id="27" idx="0"/>
          </p:cNvCxnSpPr>
          <p:nvPr/>
        </p:nvCxnSpPr>
        <p:spPr>
          <a:xfrm>
            <a:off x="8660363" y="1201862"/>
            <a:ext cx="0" cy="5061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连接符: 肘形 39"/>
          <p:cNvCxnSpPr>
            <a:stCxn id="24" idx="3"/>
            <a:endCxn id="28" idx="3"/>
          </p:cNvCxnSpPr>
          <p:nvPr/>
        </p:nvCxnSpPr>
        <p:spPr>
          <a:xfrm>
            <a:off x="11075437" y="803524"/>
            <a:ext cx="12700" cy="2605620"/>
          </a:xfrm>
          <a:prstGeom prst="bentConnector3">
            <a:avLst>
              <a:gd name="adj1" fmla="val 1800000"/>
            </a:avLst>
          </a:prstGeom>
          <a:ln>
            <a:tailEnd type="triangle"/>
          </a:ln>
        </p:spPr>
        <p:style>
          <a:lnRef idx="3">
            <a:schemeClr val="dk1"/>
          </a:lnRef>
          <a:fillRef idx="0">
            <a:schemeClr val="dk1"/>
          </a:fillRef>
          <a:effectRef idx="2">
            <a:schemeClr val="dk1"/>
          </a:effectRef>
          <a:fontRef idx="minor">
            <a:schemeClr val="tx1"/>
          </a:fontRef>
        </p:style>
      </p:cxnSp>
      <p:cxnSp>
        <p:nvCxnSpPr>
          <p:cNvPr id="41" name="直接箭头连接符 40"/>
          <p:cNvCxnSpPr/>
          <p:nvPr/>
        </p:nvCxnSpPr>
        <p:spPr>
          <a:xfrm>
            <a:off x="8660363" y="3807482"/>
            <a:ext cx="0" cy="5061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直接箭头连接符 41"/>
          <p:cNvCxnSpPr/>
          <p:nvPr/>
        </p:nvCxnSpPr>
        <p:spPr>
          <a:xfrm>
            <a:off x="8660363" y="5110292"/>
            <a:ext cx="0" cy="5061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直接箭头连接符 43"/>
          <p:cNvCxnSpPr>
            <a:stCxn id="15" idx="3"/>
            <a:endCxn id="24" idx="1"/>
          </p:cNvCxnSpPr>
          <p:nvPr/>
        </p:nvCxnSpPr>
        <p:spPr>
          <a:xfrm flipV="1">
            <a:off x="5047860" y="803524"/>
            <a:ext cx="1197429"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直接箭头连接符 46"/>
          <p:cNvCxnSpPr/>
          <p:nvPr/>
        </p:nvCxnSpPr>
        <p:spPr>
          <a:xfrm flipV="1">
            <a:off x="5035160" y="2106333"/>
            <a:ext cx="1197429"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直接箭头连接符 47"/>
          <p:cNvCxnSpPr/>
          <p:nvPr/>
        </p:nvCxnSpPr>
        <p:spPr>
          <a:xfrm flipV="1">
            <a:off x="5035159" y="3409142"/>
            <a:ext cx="1197429"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直接箭头连接符 48"/>
          <p:cNvCxnSpPr/>
          <p:nvPr/>
        </p:nvCxnSpPr>
        <p:spPr>
          <a:xfrm flipV="1">
            <a:off x="5035158" y="4759604"/>
            <a:ext cx="1197429"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直接箭头连接符 49"/>
          <p:cNvCxnSpPr/>
          <p:nvPr/>
        </p:nvCxnSpPr>
        <p:spPr>
          <a:xfrm flipV="1">
            <a:off x="5057968" y="5980224"/>
            <a:ext cx="1197429"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6408" y="2565918"/>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逻辑覆盖</a:t>
            </a:r>
          </a:p>
        </p:txBody>
      </p:sp>
      <p:sp>
        <p:nvSpPr>
          <p:cNvPr id="3" name="流程图: 文档 2"/>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白盒测试</a:t>
            </a:r>
          </a:p>
        </p:txBody>
      </p:sp>
      <p:sp>
        <p:nvSpPr>
          <p:cNvPr id="10" name="矩形 9"/>
          <p:cNvSpPr/>
          <p:nvPr/>
        </p:nvSpPr>
        <p:spPr>
          <a:xfrm>
            <a:off x="9311950" y="5529114"/>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条件组合覆盖</a:t>
            </a:r>
          </a:p>
        </p:txBody>
      </p:sp>
      <p:sp>
        <p:nvSpPr>
          <p:cNvPr id="11" name="矩形 10"/>
          <p:cNvSpPr/>
          <p:nvPr/>
        </p:nvSpPr>
        <p:spPr>
          <a:xfrm>
            <a:off x="9311950" y="4231428"/>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判定</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条件覆盖</a:t>
            </a:r>
          </a:p>
        </p:txBody>
      </p:sp>
      <p:sp>
        <p:nvSpPr>
          <p:cNvPr id="12" name="矩形 11"/>
          <p:cNvSpPr/>
          <p:nvPr/>
        </p:nvSpPr>
        <p:spPr>
          <a:xfrm>
            <a:off x="9311950" y="2928618"/>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条件覆盖</a:t>
            </a:r>
          </a:p>
        </p:txBody>
      </p:sp>
      <p:sp>
        <p:nvSpPr>
          <p:cNvPr id="13" name="矩形 12"/>
          <p:cNvSpPr/>
          <p:nvPr/>
        </p:nvSpPr>
        <p:spPr>
          <a:xfrm>
            <a:off x="9311950" y="1625808"/>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判定覆盖</a:t>
            </a:r>
          </a:p>
        </p:txBody>
      </p:sp>
      <p:sp>
        <p:nvSpPr>
          <p:cNvPr id="15" name="矩形 14"/>
          <p:cNvSpPr/>
          <p:nvPr/>
        </p:nvSpPr>
        <p:spPr>
          <a:xfrm>
            <a:off x="9311950" y="322998"/>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语句覆盖</a:t>
            </a:r>
          </a:p>
        </p:txBody>
      </p:sp>
      <p:cxnSp>
        <p:nvCxnSpPr>
          <p:cNvPr id="5" name="直接箭头连接符 4"/>
          <p:cNvCxnSpPr>
            <a:stCxn id="15" idx="2"/>
            <a:endCxn id="13" idx="0"/>
          </p:cNvCxnSpPr>
          <p:nvPr/>
        </p:nvCxnSpPr>
        <p:spPr>
          <a:xfrm>
            <a:off x="10226350" y="1284051"/>
            <a:ext cx="0" cy="3417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接箭头连接符 18"/>
          <p:cNvCxnSpPr/>
          <p:nvPr/>
        </p:nvCxnSpPr>
        <p:spPr>
          <a:xfrm>
            <a:off x="10226350" y="2586861"/>
            <a:ext cx="0" cy="3417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接箭头连接符 19"/>
          <p:cNvCxnSpPr/>
          <p:nvPr/>
        </p:nvCxnSpPr>
        <p:spPr>
          <a:xfrm>
            <a:off x="10226350" y="3889671"/>
            <a:ext cx="0" cy="3417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直接箭头连接符 20"/>
          <p:cNvCxnSpPr/>
          <p:nvPr/>
        </p:nvCxnSpPr>
        <p:spPr>
          <a:xfrm>
            <a:off x="10226350" y="5192481"/>
            <a:ext cx="0" cy="3417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8"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73828" y="742241"/>
            <a:ext cx="5053582" cy="5333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文档 2"/>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白盒测试</a:t>
            </a:r>
          </a:p>
        </p:txBody>
      </p:sp>
      <p:sp>
        <p:nvSpPr>
          <p:cNvPr id="15" name="矩形 14"/>
          <p:cNvSpPr/>
          <p:nvPr/>
        </p:nvSpPr>
        <p:spPr>
          <a:xfrm>
            <a:off x="9311950" y="322998"/>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语句覆盖</a:t>
            </a:r>
          </a:p>
        </p:txBody>
      </p:sp>
      <p:pic>
        <p:nvPicPr>
          <p:cNvPr id="18"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73828" y="742241"/>
            <a:ext cx="5053582" cy="5333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642568" y="2586861"/>
            <a:ext cx="1104952" cy="164456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3600" dirty="0">
                <a:latin typeface="微软雅黑" panose="020B0503020204020204" pitchFamily="34" charset="-122"/>
                <a:ea typeface="微软雅黑" panose="020B0503020204020204" pitchFamily="34" charset="-122"/>
              </a:rPr>
              <a:t>A=2</a:t>
            </a:r>
          </a:p>
          <a:p>
            <a:pPr algn="ctr"/>
            <a:r>
              <a:rPr lang="en-US" altLang="zh-CN" sz="3600" dirty="0">
                <a:latin typeface="微软雅黑" panose="020B0503020204020204" pitchFamily="34" charset="-122"/>
                <a:ea typeface="微软雅黑" panose="020B0503020204020204" pitchFamily="34" charset="-122"/>
              </a:rPr>
              <a:t>B=0</a:t>
            </a:r>
          </a:p>
          <a:p>
            <a:pPr algn="ctr"/>
            <a:r>
              <a:rPr lang="en-US" altLang="zh-CN" sz="3600" dirty="0">
                <a:latin typeface="微软雅黑" panose="020B0503020204020204" pitchFamily="34" charset="-122"/>
                <a:ea typeface="微软雅黑" panose="020B0503020204020204" pitchFamily="34" charset="-122"/>
              </a:rPr>
              <a:t>X=4</a:t>
            </a:r>
            <a:endParaRPr lang="zh-CN" altLang="en-US" sz="3600" dirty="0">
              <a:latin typeface="微软雅黑" panose="020B0503020204020204" pitchFamily="34" charset="-122"/>
              <a:ea typeface="微软雅黑" panose="020B0503020204020204" pitchFamily="34" charset="-122"/>
            </a:endParaRPr>
          </a:p>
        </p:txBody>
      </p:sp>
      <p:cxnSp>
        <p:nvCxnSpPr>
          <p:cNvPr id="16" name="直接箭头连接符 15"/>
          <p:cNvCxnSpPr/>
          <p:nvPr/>
        </p:nvCxnSpPr>
        <p:spPr>
          <a:xfrm>
            <a:off x="10226350" y="1284051"/>
            <a:ext cx="0" cy="3417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42568" y="2586861"/>
            <a:ext cx="1104952" cy="164456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3600" dirty="0">
                <a:latin typeface="微软雅黑" panose="020B0503020204020204" pitchFamily="34" charset="-122"/>
                <a:ea typeface="微软雅黑" panose="020B0503020204020204" pitchFamily="34" charset="-122"/>
              </a:rPr>
              <a:t>A=3</a:t>
            </a:r>
          </a:p>
          <a:p>
            <a:pPr algn="ctr"/>
            <a:r>
              <a:rPr lang="en-US" altLang="zh-CN" sz="3600" dirty="0">
                <a:latin typeface="微软雅黑" panose="020B0503020204020204" pitchFamily="34" charset="-122"/>
                <a:ea typeface="微软雅黑" panose="020B0503020204020204" pitchFamily="34" charset="-122"/>
              </a:rPr>
              <a:t>B=0</a:t>
            </a:r>
          </a:p>
          <a:p>
            <a:pPr algn="ctr"/>
            <a:r>
              <a:rPr lang="en-US" altLang="zh-CN" sz="3600" dirty="0">
                <a:latin typeface="微软雅黑" panose="020B0503020204020204" pitchFamily="34" charset="-122"/>
                <a:ea typeface="微软雅黑" panose="020B0503020204020204" pitchFamily="34" charset="-122"/>
              </a:rPr>
              <a:t>X=3</a:t>
            </a:r>
            <a:endParaRPr lang="zh-CN" altLang="en-US" sz="3600" dirty="0">
              <a:latin typeface="微软雅黑" panose="020B0503020204020204" pitchFamily="34" charset="-122"/>
              <a:ea typeface="微软雅黑" panose="020B0503020204020204" pitchFamily="34" charset="-122"/>
            </a:endParaRPr>
          </a:p>
        </p:txBody>
      </p:sp>
      <p:sp>
        <p:nvSpPr>
          <p:cNvPr id="3" name="流程图: 文档 2"/>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白盒测试</a:t>
            </a:r>
          </a:p>
        </p:txBody>
      </p:sp>
      <p:sp>
        <p:nvSpPr>
          <p:cNvPr id="13" name="矩形 12"/>
          <p:cNvSpPr/>
          <p:nvPr/>
        </p:nvSpPr>
        <p:spPr>
          <a:xfrm>
            <a:off x="9311950" y="1625808"/>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判定覆盖</a:t>
            </a:r>
          </a:p>
        </p:txBody>
      </p:sp>
      <p:pic>
        <p:nvPicPr>
          <p:cNvPr id="18"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73828" y="742241"/>
            <a:ext cx="5053582" cy="5333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1936812" y="2586861"/>
            <a:ext cx="1104952" cy="164456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3600" dirty="0">
                <a:latin typeface="微软雅黑" panose="020B0503020204020204" pitchFamily="34" charset="-122"/>
                <a:ea typeface="微软雅黑" panose="020B0503020204020204" pitchFamily="34" charset="-122"/>
              </a:rPr>
              <a:t>A=2</a:t>
            </a:r>
          </a:p>
          <a:p>
            <a:pPr algn="ctr"/>
            <a:r>
              <a:rPr lang="en-US" altLang="zh-CN" sz="3600" dirty="0">
                <a:latin typeface="微软雅黑" panose="020B0503020204020204" pitchFamily="34" charset="-122"/>
                <a:ea typeface="微软雅黑" panose="020B0503020204020204" pitchFamily="34" charset="-122"/>
              </a:rPr>
              <a:t>B=1</a:t>
            </a:r>
          </a:p>
          <a:p>
            <a:pPr algn="ctr"/>
            <a:r>
              <a:rPr lang="en-US" altLang="zh-CN" sz="3600" dirty="0">
                <a:latin typeface="微软雅黑" panose="020B0503020204020204" pitchFamily="34" charset="-122"/>
                <a:ea typeface="微软雅黑" panose="020B0503020204020204" pitchFamily="34" charset="-122"/>
              </a:rPr>
              <a:t>X=1</a:t>
            </a:r>
            <a:endParaRPr lang="zh-CN" altLang="en-US" sz="3600" dirty="0">
              <a:latin typeface="微软雅黑" panose="020B0503020204020204" pitchFamily="34" charset="-122"/>
              <a:ea typeface="微软雅黑" panose="020B0503020204020204" pitchFamily="34" charset="-122"/>
            </a:endParaRPr>
          </a:p>
        </p:txBody>
      </p:sp>
      <p:cxnSp>
        <p:nvCxnSpPr>
          <p:cNvPr id="16" name="直接箭头连接符 15"/>
          <p:cNvCxnSpPr/>
          <p:nvPr/>
        </p:nvCxnSpPr>
        <p:spPr>
          <a:xfrm>
            <a:off x="10226350" y="1284051"/>
            <a:ext cx="0" cy="3417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接箭头连接符 16"/>
          <p:cNvCxnSpPr/>
          <p:nvPr/>
        </p:nvCxnSpPr>
        <p:spPr>
          <a:xfrm>
            <a:off x="10226350" y="2586861"/>
            <a:ext cx="0" cy="3417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文档 2"/>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白盒测试</a:t>
            </a:r>
          </a:p>
        </p:txBody>
      </p:sp>
      <p:sp>
        <p:nvSpPr>
          <p:cNvPr id="12" name="矩形 11"/>
          <p:cNvSpPr/>
          <p:nvPr/>
        </p:nvSpPr>
        <p:spPr>
          <a:xfrm>
            <a:off x="9311950" y="2928618"/>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条件覆盖</a:t>
            </a:r>
          </a:p>
        </p:txBody>
      </p:sp>
      <p:pic>
        <p:nvPicPr>
          <p:cNvPr id="18"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73828" y="742241"/>
            <a:ext cx="5053582" cy="5333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517124" y="2306320"/>
            <a:ext cx="1088156" cy="27838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3600" dirty="0">
                <a:latin typeface="微软雅黑" panose="020B0503020204020204" pitchFamily="34" charset="-122"/>
                <a:ea typeface="微软雅黑" panose="020B0503020204020204" pitchFamily="34" charset="-122"/>
              </a:rPr>
              <a:t>a</a:t>
            </a:r>
            <a:r>
              <a:rPr lang="zh-CN" altLang="en-US" sz="3600" dirty="0">
                <a:latin typeface="微软雅黑" panose="020B0503020204020204" pitchFamily="34" charset="-122"/>
                <a:ea typeface="微软雅黑" panose="020B0503020204020204" pitchFamily="34" charset="-122"/>
              </a:rPr>
              <a:t>点   </a:t>
            </a:r>
            <a:endParaRPr lang="en-US" altLang="zh-CN" sz="3600" dirty="0">
              <a:latin typeface="微软雅黑" panose="020B0503020204020204" pitchFamily="34" charset="-122"/>
              <a:ea typeface="微软雅黑" panose="020B0503020204020204" pitchFamily="34" charset="-122"/>
            </a:endParaRPr>
          </a:p>
          <a:p>
            <a:pPr algn="ctr"/>
            <a:r>
              <a:rPr lang="en-US" altLang="zh-CN" sz="3600" dirty="0">
                <a:latin typeface="微软雅黑" panose="020B0503020204020204" pitchFamily="34" charset="-122"/>
                <a:ea typeface="微软雅黑" panose="020B0503020204020204" pitchFamily="34" charset="-122"/>
              </a:rPr>
              <a:t>A&gt;1</a:t>
            </a:r>
          </a:p>
          <a:p>
            <a:pPr algn="ctr"/>
            <a:r>
              <a:rPr lang="en-US" altLang="zh-CN" sz="3600" dirty="0">
                <a:latin typeface="微软雅黑" panose="020B0503020204020204" pitchFamily="34" charset="-122"/>
                <a:ea typeface="微软雅黑" panose="020B0503020204020204" pitchFamily="34" charset="-122"/>
              </a:rPr>
              <a:t>A≤1</a:t>
            </a:r>
          </a:p>
          <a:p>
            <a:pPr algn="ctr"/>
            <a:r>
              <a:rPr lang="en-US" altLang="zh-CN" sz="3600" dirty="0">
                <a:latin typeface="微软雅黑" panose="020B0503020204020204" pitchFamily="34" charset="-122"/>
                <a:ea typeface="微软雅黑" panose="020B0503020204020204" pitchFamily="34" charset="-122"/>
              </a:rPr>
              <a:t>B=0</a:t>
            </a:r>
          </a:p>
          <a:p>
            <a:pPr algn="ctr"/>
            <a:r>
              <a:rPr lang="en-US" altLang="zh-CN" sz="3600" dirty="0">
                <a:latin typeface="微软雅黑" panose="020B0503020204020204" pitchFamily="34" charset="-122"/>
                <a:ea typeface="微软雅黑" panose="020B0503020204020204" pitchFamily="34" charset="-122"/>
              </a:rPr>
              <a:t>B≠0</a:t>
            </a:r>
            <a:endParaRPr lang="zh-CN" altLang="en-US" sz="3600" dirty="0">
              <a:latin typeface="微软雅黑" panose="020B0503020204020204" pitchFamily="34" charset="-122"/>
              <a:ea typeface="微软雅黑" panose="020B0503020204020204" pitchFamily="34" charset="-122"/>
            </a:endParaRPr>
          </a:p>
        </p:txBody>
      </p:sp>
      <p:sp>
        <p:nvSpPr>
          <p:cNvPr id="13" name="矩形 12"/>
          <p:cNvSpPr/>
          <p:nvPr/>
        </p:nvSpPr>
        <p:spPr>
          <a:xfrm>
            <a:off x="1945210" y="2306320"/>
            <a:ext cx="1088156" cy="27838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3600" dirty="0">
                <a:latin typeface="微软雅黑" panose="020B0503020204020204" pitchFamily="34" charset="-122"/>
                <a:ea typeface="微软雅黑" panose="020B0503020204020204" pitchFamily="34" charset="-122"/>
              </a:rPr>
              <a:t>b</a:t>
            </a:r>
            <a:r>
              <a:rPr lang="zh-CN" altLang="en-US" sz="3600" dirty="0">
                <a:latin typeface="微软雅黑" panose="020B0503020204020204" pitchFamily="34" charset="-122"/>
                <a:ea typeface="微软雅黑" panose="020B0503020204020204" pitchFamily="34" charset="-122"/>
              </a:rPr>
              <a:t>点   </a:t>
            </a:r>
            <a:r>
              <a:rPr lang="pt-BR" altLang="zh-CN" sz="3600" dirty="0">
                <a:latin typeface="微软雅黑" panose="020B0503020204020204" pitchFamily="34" charset="-122"/>
                <a:ea typeface="微软雅黑" panose="020B0503020204020204" pitchFamily="34" charset="-122"/>
              </a:rPr>
              <a:t> A=2A≠2X&gt;1X≤1</a:t>
            </a:r>
            <a:endParaRPr lang="zh-CN" altLang="en-US" sz="3600" dirty="0">
              <a:latin typeface="微软雅黑" panose="020B0503020204020204" pitchFamily="34" charset="-122"/>
              <a:ea typeface="微软雅黑" panose="020B0503020204020204" pitchFamily="34" charset="-122"/>
            </a:endParaRPr>
          </a:p>
        </p:txBody>
      </p:sp>
      <p:cxnSp>
        <p:nvCxnSpPr>
          <p:cNvPr id="14" name="直接箭头连接符 13"/>
          <p:cNvCxnSpPr/>
          <p:nvPr/>
        </p:nvCxnSpPr>
        <p:spPr>
          <a:xfrm>
            <a:off x="10226350" y="2586861"/>
            <a:ext cx="0" cy="3417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直接箭头连接符 14"/>
          <p:cNvCxnSpPr/>
          <p:nvPr/>
        </p:nvCxnSpPr>
        <p:spPr>
          <a:xfrm>
            <a:off x="10226350" y="3889671"/>
            <a:ext cx="0" cy="3417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文档 2"/>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白盒测试</a:t>
            </a:r>
          </a:p>
        </p:txBody>
      </p:sp>
      <p:sp>
        <p:nvSpPr>
          <p:cNvPr id="12" name="矩形 11"/>
          <p:cNvSpPr/>
          <p:nvPr/>
        </p:nvSpPr>
        <p:spPr>
          <a:xfrm>
            <a:off x="9311950" y="2928618"/>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条件覆盖</a:t>
            </a:r>
          </a:p>
        </p:txBody>
      </p:sp>
      <p:pic>
        <p:nvPicPr>
          <p:cNvPr id="18"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73828" y="742241"/>
            <a:ext cx="5053582" cy="5333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642568" y="2586861"/>
            <a:ext cx="1104952" cy="164456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3600" dirty="0">
                <a:latin typeface="微软雅黑" panose="020B0503020204020204" pitchFamily="34" charset="-122"/>
                <a:ea typeface="微软雅黑" panose="020B0503020204020204" pitchFamily="34" charset="-122"/>
              </a:rPr>
              <a:t>A=2</a:t>
            </a:r>
          </a:p>
          <a:p>
            <a:pPr algn="ctr"/>
            <a:r>
              <a:rPr lang="en-US" altLang="zh-CN" sz="3600" dirty="0">
                <a:latin typeface="微软雅黑" panose="020B0503020204020204" pitchFamily="34" charset="-122"/>
                <a:ea typeface="微软雅黑" panose="020B0503020204020204" pitchFamily="34" charset="-122"/>
              </a:rPr>
              <a:t>B=0</a:t>
            </a:r>
          </a:p>
          <a:p>
            <a:pPr algn="ctr"/>
            <a:r>
              <a:rPr lang="en-US" altLang="zh-CN" sz="3600" dirty="0">
                <a:latin typeface="微软雅黑" panose="020B0503020204020204" pitchFamily="34" charset="-122"/>
                <a:ea typeface="微软雅黑" panose="020B0503020204020204" pitchFamily="34" charset="-122"/>
              </a:rPr>
              <a:t>X=1</a:t>
            </a:r>
            <a:endParaRPr lang="zh-CN" altLang="en-US" sz="3600" dirty="0">
              <a:latin typeface="微软雅黑" panose="020B0503020204020204" pitchFamily="34" charset="-122"/>
              <a:ea typeface="微软雅黑" panose="020B0503020204020204" pitchFamily="34" charset="-122"/>
            </a:endParaRPr>
          </a:p>
        </p:txBody>
      </p:sp>
      <p:sp>
        <p:nvSpPr>
          <p:cNvPr id="17" name="矩形 16"/>
          <p:cNvSpPr/>
          <p:nvPr/>
        </p:nvSpPr>
        <p:spPr>
          <a:xfrm>
            <a:off x="1936812" y="2586861"/>
            <a:ext cx="1104952" cy="164456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3600" dirty="0">
                <a:latin typeface="微软雅黑" panose="020B0503020204020204" pitchFamily="34" charset="-122"/>
                <a:ea typeface="微软雅黑" panose="020B0503020204020204" pitchFamily="34" charset="-122"/>
              </a:rPr>
              <a:t>A=1</a:t>
            </a:r>
          </a:p>
          <a:p>
            <a:pPr algn="ctr"/>
            <a:r>
              <a:rPr lang="en-US" altLang="zh-CN" sz="3600" dirty="0">
                <a:latin typeface="微软雅黑" panose="020B0503020204020204" pitchFamily="34" charset="-122"/>
                <a:ea typeface="微软雅黑" panose="020B0503020204020204" pitchFamily="34" charset="-122"/>
              </a:rPr>
              <a:t>B=1</a:t>
            </a:r>
          </a:p>
          <a:p>
            <a:pPr algn="ctr"/>
            <a:r>
              <a:rPr lang="en-US" altLang="zh-CN" sz="3600" dirty="0">
                <a:latin typeface="微软雅黑" panose="020B0503020204020204" pitchFamily="34" charset="-122"/>
                <a:ea typeface="微软雅黑" panose="020B0503020204020204" pitchFamily="34" charset="-122"/>
              </a:rPr>
              <a:t>X=2</a:t>
            </a:r>
            <a:endParaRPr lang="zh-CN" altLang="en-US" sz="3600" dirty="0">
              <a:latin typeface="微软雅黑" panose="020B0503020204020204" pitchFamily="34" charset="-122"/>
              <a:ea typeface="微软雅黑" panose="020B0503020204020204" pitchFamily="34" charset="-122"/>
            </a:endParaRPr>
          </a:p>
        </p:txBody>
      </p:sp>
      <p:cxnSp>
        <p:nvCxnSpPr>
          <p:cNvPr id="7" name="直接箭头连接符 6"/>
          <p:cNvCxnSpPr/>
          <p:nvPr/>
        </p:nvCxnSpPr>
        <p:spPr>
          <a:xfrm>
            <a:off x="10226350" y="3889671"/>
            <a:ext cx="0" cy="3417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直接箭头连接符 7"/>
          <p:cNvCxnSpPr/>
          <p:nvPr/>
        </p:nvCxnSpPr>
        <p:spPr>
          <a:xfrm>
            <a:off x="10226350" y="2586861"/>
            <a:ext cx="0" cy="3417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文档 2"/>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白盒测试</a:t>
            </a:r>
          </a:p>
        </p:txBody>
      </p:sp>
      <p:sp>
        <p:nvSpPr>
          <p:cNvPr id="11" name="矩形 10"/>
          <p:cNvSpPr/>
          <p:nvPr/>
        </p:nvSpPr>
        <p:spPr>
          <a:xfrm>
            <a:off x="9311950" y="4231428"/>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判定</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条件覆盖</a:t>
            </a:r>
          </a:p>
        </p:txBody>
      </p:sp>
      <p:pic>
        <p:nvPicPr>
          <p:cNvPr id="18"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73828" y="742241"/>
            <a:ext cx="5053582" cy="5333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642568" y="2586861"/>
            <a:ext cx="1104952" cy="164456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3600" dirty="0">
                <a:latin typeface="微软雅黑" panose="020B0503020204020204" pitchFamily="34" charset="-122"/>
                <a:ea typeface="微软雅黑" panose="020B0503020204020204" pitchFamily="34" charset="-122"/>
              </a:rPr>
              <a:t>A=2</a:t>
            </a:r>
          </a:p>
          <a:p>
            <a:pPr algn="ctr"/>
            <a:r>
              <a:rPr lang="en-US" altLang="zh-CN" sz="3600" dirty="0">
                <a:latin typeface="微软雅黑" panose="020B0503020204020204" pitchFamily="34" charset="-122"/>
                <a:ea typeface="微软雅黑" panose="020B0503020204020204" pitchFamily="34" charset="-122"/>
              </a:rPr>
              <a:t>B=0</a:t>
            </a:r>
          </a:p>
          <a:p>
            <a:pPr algn="ctr"/>
            <a:r>
              <a:rPr lang="en-US" altLang="zh-CN" sz="3600" dirty="0">
                <a:latin typeface="微软雅黑" panose="020B0503020204020204" pitchFamily="34" charset="-122"/>
                <a:ea typeface="微软雅黑" panose="020B0503020204020204" pitchFamily="34" charset="-122"/>
              </a:rPr>
              <a:t>X=4</a:t>
            </a:r>
            <a:endParaRPr lang="zh-CN" altLang="en-US" sz="3600" dirty="0">
              <a:latin typeface="微软雅黑" panose="020B0503020204020204" pitchFamily="34" charset="-122"/>
              <a:ea typeface="微软雅黑" panose="020B0503020204020204" pitchFamily="34" charset="-122"/>
            </a:endParaRPr>
          </a:p>
        </p:txBody>
      </p:sp>
      <p:sp>
        <p:nvSpPr>
          <p:cNvPr id="17" name="矩形 16"/>
          <p:cNvSpPr/>
          <p:nvPr/>
        </p:nvSpPr>
        <p:spPr>
          <a:xfrm>
            <a:off x="1936812" y="2586861"/>
            <a:ext cx="1104952" cy="164456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3600" dirty="0">
                <a:latin typeface="微软雅黑" panose="020B0503020204020204" pitchFamily="34" charset="-122"/>
                <a:ea typeface="微软雅黑" panose="020B0503020204020204" pitchFamily="34" charset="-122"/>
              </a:rPr>
              <a:t>A=1</a:t>
            </a:r>
          </a:p>
          <a:p>
            <a:pPr algn="ctr"/>
            <a:r>
              <a:rPr lang="en-US" altLang="zh-CN" sz="3600" dirty="0">
                <a:latin typeface="微软雅黑" panose="020B0503020204020204" pitchFamily="34" charset="-122"/>
                <a:ea typeface="微软雅黑" panose="020B0503020204020204" pitchFamily="34" charset="-122"/>
              </a:rPr>
              <a:t>B=1</a:t>
            </a:r>
          </a:p>
          <a:p>
            <a:pPr algn="ctr"/>
            <a:r>
              <a:rPr lang="en-US" altLang="zh-CN" sz="3600" dirty="0">
                <a:latin typeface="微软雅黑" panose="020B0503020204020204" pitchFamily="34" charset="-122"/>
                <a:ea typeface="微软雅黑" panose="020B0503020204020204" pitchFamily="34" charset="-122"/>
              </a:rPr>
              <a:t>X=1</a:t>
            </a:r>
            <a:endParaRPr lang="zh-CN" altLang="en-US" sz="3600" dirty="0">
              <a:latin typeface="微软雅黑" panose="020B0503020204020204" pitchFamily="34" charset="-122"/>
              <a:ea typeface="微软雅黑" panose="020B0503020204020204" pitchFamily="34" charset="-122"/>
            </a:endParaRPr>
          </a:p>
        </p:txBody>
      </p:sp>
      <p:cxnSp>
        <p:nvCxnSpPr>
          <p:cNvPr id="13" name="直接箭头连接符 12"/>
          <p:cNvCxnSpPr/>
          <p:nvPr/>
        </p:nvCxnSpPr>
        <p:spPr>
          <a:xfrm>
            <a:off x="10226350" y="5192481"/>
            <a:ext cx="0" cy="3417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直接箭头连接符 13"/>
          <p:cNvCxnSpPr/>
          <p:nvPr/>
        </p:nvCxnSpPr>
        <p:spPr>
          <a:xfrm>
            <a:off x="10226350" y="3889671"/>
            <a:ext cx="0" cy="3417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文档 2"/>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白盒测试</a:t>
            </a:r>
          </a:p>
        </p:txBody>
      </p:sp>
      <p:sp>
        <p:nvSpPr>
          <p:cNvPr id="10" name="矩形 9"/>
          <p:cNvSpPr/>
          <p:nvPr/>
        </p:nvSpPr>
        <p:spPr>
          <a:xfrm>
            <a:off x="9311950" y="5529114"/>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条件组合覆盖</a:t>
            </a:r>
          </a:p>
        </p:txBody>
      </p:sp>
      <p:sp>
        <p:nvSpPr>
          <p:cNvPr id="24" name="矩形 23"/>
          <p:cNvSpPr/>
          <p:nvPr/>
        </p:nvSpPr>
        <p:spPr>
          <a:xfrm>
            <a:off x="365760" y="1663842"/>
            <a:ext cx="2656774" cy="434579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pt-BR" altLang="zh-CN" sz="3600" dirty="0">
                <a:latin typeface="微软雅黑" panose="020B0503020204020204" pitchFamily="34" charset="-122"/>
                <a:ea typeface="微软雅黑" panose="020B0503020204020204" pitchFamily="34" charset="-122"/>
              </a:rPr>
              <a:t>(1) A&gt;1,B=0     (2) A&gt;1,B≠0</a:t>
            </a:r>
          </a:p>
          <a:p>
            <a:pPr algn="ctr"/>
            <a:r>
              <a:rPr lang="pt-BR" altLang="zh-CN" sz="3600" dirty="0">
                <a:latin typeface="微软雅黑" panose="020B0503020204020204" pitchFamily="34" charset="-122"/>
                <a:ea typeface="微软雅黑" panose="020B0503020204020204" pitchFamily="34" charset="-122"/>
              </a:rPr>
              <a:t>(3) A≤1,B=0    (4) A≤1,B≠0</a:t>
            </a:r>
          </a:p>
          <a:p>
            <a:pPr algn="ctr"/>
            <a:r>
              <a:rPr lang="pt-BR" altLang="zh-CN" sz="3600" dirty="0">
                <a:latin typeface="微软雅黑" panose="020B0503020204020204" pitchFamily="34" charset="-122"/>
                <a:ea typeface="微软雅黑" panose="020B0503020204020204" pitchFamily="34" charset="-122"/>
              </a:rPr>
              <a:t>(5) A=2,X&gt;1     (6) A=2,X≤1</a:t>
            </a:r>
          </a:p>
          <a:p>
            <a:pPr algn="ctr"/>
            <a:r>
              <a:rPr lang="pt-BR" altLang="zh-CN" sz="3600" dirty="0">
                <a:latin typeface="微软雅黑" panose="020B0503020204020204" pitchFamily="34" charset="-122"/>
                <a:ea typeface="微软雅黑" panose="020B0503020204020204" pitchFamily="34" charset="-122"/>
              </a:rPr>
              <a:t>(7) A≠2,X&gt;1    (8) A≠2,X≤1</a:t>
            </a:r>
          </a:p>
        </p:txBody>
      </p:sp>
      <p:pic>
        <p:nvPicPr>
          <p:cNvPr id="25"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73828" y="742241"/>
            <a:ext cx="5053582" cy="5333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6" name="直接箭头连接符 25"/>
          <p:cNvCxnSpPr/>
          <p:nvPr/>
        </p:nvCxnSpPr>
        <p:spPr>
          <a:xfrm>
            <a:off x="10226350" y="5192481"/>
            <a:ext cx="0" cy="3417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文档 2"/>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白盒测试</a:t>
            </a:r>
          </a:p>
        </p:txBody>
      </p:sp>
      <p:pic>
        <p:nvPicPr>
          <p:cNvPr id="18"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73828" y="742241"/>
            <a:ext cx="5053582" cy="5333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642568" y="2586861"/>
            <a:ext cx="1104952" cy="164456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3600" dirty="0">
                <a:latin typeface="微软雅黑" panose="020B0503020204020204" pitchFamily="34" charset="-122"/>
                <a:ea typeface="微软雅黑" panose="020B0503020204020204" pitchFamily="34" charset="-122"/>
              </a:rPr>
              <a:t>A=2</a:t>
            </a:r>
          </a:p>
          <a:p>
            <a:pPr algn="ctr"/>
            <a:r>
              <a:rPr lang="en-US" altLang="zh-CN" sz="3600" dirty="0">
                <a:latin typeface="微软雅黑" panose="020B0503020204020204" pitchFamily="34" charset="-122"/>
                <a:ea typeface="微软雅黑" panose="020B0503020204020204" pitchFamily="34" charset="-122"/>
              </a:rPr>
              <a:t>B=1</a:t>
            </a:r>
          </a:p>
          <a:p>
            <a:pPr algn="ctr"/>
            <a:r>
              <a:rPr lang="en-US" altLang="zh-CN" sz="3600" dirty="0">
                <a:latin typeface="微软雅黑" panose="020B0503020204020204" pitchFamily="34" charset="-122"/>
                <a:ea typeface="微软雅黑" panose="020B0503020204020204" pitchFamily="34" charset="-122"/>
              </a:rPr>
              <a:t>X=1</a:t>
            </a:r>
            <a:endParaRPr lang="zh-CN" altLang="en-US" sz="3600" dirty="0">
              <a:latin typeface="微软雅黑" panose="020B0503020204020204" pitchFamily="34" charset="-122"/>
              <a:ea typeface="微软雅黑" panose="020B0503020204020204" pitchFamily="34" charset="-122"/>
            </a:endParaRPr>
          </a:p>
        </p:txBody>
      </p:sp>
      <p:sp>
        <p:nvSpPr>
          <p:cNvPr id="17" name="矩形 16"/>
          <p:cNvSpPr/>
          <p:nvPr/>
        </p:nvSpPr>
        <p:spPr>
          <a:xfrm>
            <a:off x="1936812" y="2586861"/>
            <a:ext cx="1104952" cy="164456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3600" dirty="0">
                <a:latin typeface="微软雅黑" panose="020B0503020204020204" pitchFamily="34" charset="-122"/>
                <a:ea typeface="微软雅黑" panose="020B0503020204020204" pitchFamily="34" charset="-122"/>
              </a:rPr>
              <a:t>A=1</a:t>
            </a:r>
          </a:p>
          <a:p>
            <a:pPr algn="ctr"/>
            <a:r>
              <a:rPr lang="en-US" altLang="zh-CN" sz="3600" dirty="0">
                <a:latin typeface="微软雅黑" panose="020B0503020204020204" pitchFamily="34" charset="-122"/>
                <a:ea typeface="微软雅黑" panose="020B0503020204020204" pitchFamily="34" charset="-122"/>
              </a:rPr>
              <a:t>B=0</a:t>
            </a:r>
          </a:p>
          <a:p>
            <a:pPr algn="ctr"/>
            <a:r>
              <a:rPr lang="en-US" altLang="zh-CN" sz="3600" dirty="0">
                <a:latin typeface="微软雅黑" panose="020B0503020204020204" pitchFamily="34" charset="-122"/>
                <a:ea typeface="微软雅黑" panose="020B0503020204020204" pitchFamily="34" charset="-122"/>
              </a:rPr>
              <a:t>X=2</a:t>
            </a:r>
            <a:endParaRPr lang="zh-CN" altLang="en-US" sz="3600" dirty="0">
              <a:latin typeface="微软雅黑" panose="020B0503020204020204" pitchFamily="34" charset="-122"/>
              <a:ea typeface="微软雅黑" panose="020B0503020204020204" pitchFamily="34" charset="-122"/>
            </a:endParaRPr>
          </a:p>
        </p:txBody>
      </p:sp>
      <p:sp>
        <p:nvSpPr>
          <p:cNvPr id="7" name="矩形 6"/>
          <p:cNvSpPr/>
          <p:nvPr/>
        </p:nvSpPr>
        <p:spPr>
          <a:xfrm>
            <a:off x="642568" y="4370197"/>
            <a:ext cx="1104952" cy="164456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3600" dirty="0">
                <a:latin typeface="微软雅黑" panose="020B0503020204020204" pitchFamily="34" charset="-122"/>
                <a:ea typeface="微软雅黑" panose="020B0503020204020204" pitchFamily="34" charset="-122"/>
              </a:rPr>
              <a:t>A=1</a:t>
            </a:r>
          </a:p>
          <a:p>
            <a:pPr algn="ctr"/>
            <a:r>
              <a:rPr lang="en-US" altLang="zh-CN" sz="3600" dirty="0">
                <a:latin typeface="微软雅黑" panose="020B0503020204020204" pitchFamily="34" charset="-122"/>
                <a:ea typeface="微软雅黑" panose="020B0503020204020204" pitchFamily="34" charset="-122"/>
              </a:rPr>
              <a:t>B=1</a:t>
            </a:r>
          </a:p>
          <a:p>
            <a:pPr algn="ctr"/>
            <a:r>
              <a:rPr lang="en-US" altLang="zh-CN" sz="3600" dirty="0">
                <a:latin typeface="微软雅黑" panose="020B0503020204020204" pitchFamily="34" charset="-122"/>
                <a:ea typeface="微软雅黑" panose="020B0503020204020204" pitchFamily="34" charset="-122"/>
              </a:rPr>
              <a:t>X=1</a:t>
            </a:r>
            <a:endParaRPr lang="zh-CN" altLang="en-US" sz="3600" dirty="0">
              <a:latin typeface="微软雅黑" panose="020B0503020204020204" pitchFamily="34" charset="-122"/>
              <a:ea typeface="微软雅黑" panose="020B0503020204020204" pitchFamily="34" charset="-122"/>
            </a:endParaRPr>
          </a:p>
        </p:txBody>
      </p:sp>
      <p:sp>
        <p:nvSpPr>
          <p:cNvPr id="8" name="矩形 7"/>
          <p:cNvSpPr/>
          <p:nvPr/>
        </p:nvSpPr>
        <p:spPr>
          <a:xfrm>
            <a:off x="9311950" y="5529114"/>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条件组合覆盖</a:t>
            </a:r>
          </a:p>
        </p:txBody>
      </p:sp>
      <p:cxnSp>
        <p:nvCxnSpPr>
          <p:cNvPr id="9" name="直接箭头连接符 8"/>
          <p:cNvCxnSpPr/>
          <p:nvPr/>
        </p:nvCxnSpPr>
        <p:spPr>
          <a:xfrm>
            <a:off x="10226350" y="5192481"/>
            <a:ext cx="0" cy="3417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6408" y="2565918"/>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逻辑覆盖</a:t>
            </a:r>
          </a:p>
        </p:txBody>
      </p:sp>
      <p:sp>
        <p:nvSpPr>
          <p:cNvPr id="3" name="流程图: 文档 2"/>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逻辑覆盖</a:t>
            </a:r>
          </a:p>
        </p:txBody>
      </p:sp>
      <p:sp>
        <p:nvSpPr>
          <p:cNvPr id="8" name="矩形 7"/>
          <p:cNvSpPr/>
          <p:nvPr/>
        </p:nvSpPr>
        <p:spPr>
          <a:xfrm>
            <a:off x="7881257" y="1003040"/>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点覆盖</a:t>
            </a:r>
          </a:p>
        </p:txBody>
      </p:sp>
      <p:sp>
        <p:nvSpPr>
          <p:cNvPr id="16" name="矩形 15"/>
          <p:cNvSpPr/>
          <p:nvPr/>
        </p:nvSpPr>
        <p:spPr>
          <a:xfrm>
            <a:off x="7881257" y="4812306"/>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路径覆盖</a:t>
            </a:r>
          </a:p>
        </p:txBody>
      </p:sp>
      <p:sp>
        <p:nvSpPr>
          <p:cNvPr id="17" name="矩形 16"/>
          <p:cNvSpPr/>
          <p:nvPr/>
        </p:nvSpPr>
        <p:spPr>
          <a:xfrm>
            <a:off x="7881257" y="2907673"/>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边覆盖</a:t>
            </a:r>
          </a:p>
        </p:txBody>
      </p:sp>
      <p:cxnSp>
        <p:nvCxnSpPr>
          <p:cNvPr id="22" name="直接箭头连接符 21"/>
          <p:cNvCxnSpPr>
            <a:stCxn id="8" idx="2"/>
            <a:endCxn id="17" idx="0"/>
          </p:cNvCxnSpPr>
          <p:nvPr/>
        </p:nvCxnSpPr>
        <p:spPr>
          <a:xfrm>
            <a:off x="8795657" y="1964093"/>
            <a:ext cx="0" cy="9435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接箭头连接符 24"/>
          <p:cNvCxnSpPr>
            <a:stCxn id="17" idx="2"/>
            <a:endCxn id="16" idx="0"/>
          </p:cNvCxnSpPr>
          <p:nvPr/>
        </p:nvCxnSpPr>
        <p:spPr>
          <a:xfrm>
            <a:off x="8795657" y="3868726"/>
            <a:ext cx="0" cy="9435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矩形 22"/>
          <p:cNvSpPr/>
          <p:nvPr/>
        </p:nvSpPr>
        <p:spPr>
          <a:xfrm>
            <a:off x="1800808" y="3713998"/>
            <a:ext cx="5341672"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 从对程序路径的覆盖程度分析，能够提出下述一些主要的逻辑覆盖标准。</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CC52F61-03A0-44D4-B891-1A282823A9BC}"/>
              </a:ext>
            </a:extLst>
          </p:cNvPr>
          <p:cNvPicPr>
            <a:picLocks noChangeAspect="1"/>
          </p:cNvPicPr>
          <p:nvPr/>
        </p:nvPicPr>
        <p:blipFill rotWithShape="1">
          <a:blip r:embed="rId3">
            <a:extLst>
              <a:ext uri="{28A0092B-C50C-407E-A947-70E740481C1C}">
                <a14:useLocalDpi xmlns:a14="http://schemas.microsoft.com/office/drawing/2010/main" val="0"/>
              </a:ext>
            </a:extLst>
          </a:blip>
          <a:srcRect t="1633" r="-2" b="11876"/>
          <a:stretch/>
        </p:blipFill>
        <p:spPr>
          <a:xfrm>
            <a:off x="20" y="10"/>
            <a:ext cx="6105635" cy="6857990"/>
          </a:xfrm>
          <a:prstGeom prst="rect">
            <a:avLst/>
          </a:prstGeom>
        </p:spPr>
      </p:pic>
      <p:sp>
        <p:nvSpPr>
          <p:cNvPr id="26628" name="标题 3"/>
          <p:cNvSpPr>
            <a:spLocks noGrp="1"/>
          </p:cNvSpPr>
          <p:nvPr>
            <p:ph type="title"/>
          </p:nvPr>
        </p:nvSpPr>
        <p:spPr>
          <a:xfrm>
            <a:off x="6745735" y="640081"/>
            <a:ext cx="4806184" cy="3637373"/>
          </a:xfrm>
          <a:noFill/>
        </p:spPr>
        <p:txBody>
          <a:bodyPr vert="horz" lIns="91440" tIns="45720" rIns="91440" bIns="45720" numCol="1" rtlCol="0" anchor="b" anchorCtr="0" compatLnSpc="1">
            <a:normAutofit/>
          </a:bodyPr>
          <a:lstStyle/>
          <a:p>
            <a:pPr marL="0" marR="0" lvl="0" indent="0" fontAlgn="base">
              <a:spcAft>
                <a:spcPct val="0"/>
              </a:spcAft>
              <a:buClrTx/>
              <a:buSzTx/>
              <a:defRPr/>
            </a:pPr>
            <a:r>
              <a:rPr kumimoji="0" lang="en-US" altLang="zh-CN" sz="6000" b="1" i="0" u="none" strike="noStrike" cap="none" spc="0" normalizeH="0" baseline="0" noProof="0">
                <a:ln>
                  <a:noFill/>
                </a:ln>
                <a:effectLst/>
                <a:uLnTx/>
                <a:uFillTx/>
              </a:rPr>
              <a:t>7.1 </a:t>
            </a:r>
            <a:r>
              <a:rPr kumimoji="0" lang="zh-CN" altLang="en-US" sz="6000" b="1" i="0" u="none" strike="noStrike" cap="none" spc="0" normalizeH="0" baseline="0" noProof="0">
                <a:ln>
                  <a:noFill/>
                </a:ln>
                <a:effectLst/>
                <a:uLnTx/>
                <a:uFillTx/>
              </a:rPr>
              <a:t>编码</a:t>
            </a:r>
          </a:p>
        </p:txBody>
      </p:sp>
      <p:sp>
        <p:nvSpPr>
          <p:cNvPr id="26629" name="内容占位符 4"/>
          <p:cNvSpPr>
            <a:spLocks noGrp="1"/>
          </p:cNvSpPr>
          <p:nvPr>
            <p:ph idx="1" hasCustomPrompt="1"/>
          </p:nvPr>
        </p:nvSpPr>
        <p:spPr>
          <a:xfrm>
            <a:off x="6745735" y="4415883"/>
            <a:ext cx="4806184" cy="1802038"/>
          </a:xfrm>
          <a:noFill/>
        </p:spPr>
        <p:txBody>
          <a:bodyPr vert="horz" lIns="91440" tIns="45720" rIns="91440" bIns="45720" numCol="1" rtlCol="0" anchorCtr="0" compatLnSpc="1">
            <a:normAutofit/>
          </a:bodyPr>
          <a:lstStyle/>
          <a:p>
            <a:pPr marL="0" marR="0" lvl="0" indent="0" fontAlgn="base">
              <a:spcAft>
                <a:spcPct val="0"/>
              </a:spcAft>
              <a:buClrTx/>
              <a:buSzTx/>
              <a:buNone/>
              <a:defRPr/>
            </a:pPr>
            <a:r>
              <a:rPr kumimoji="0" lang="en-US" altLang="zh-CN" sz="2400" b="1" i="0" u="none" strike="noStrike" cap="none" spc="0" normalizeH="0" baseline="0" noProof="0">
                <a:ln>
                  <a:noFill/>
                </a:ln>
                <a:effectLst/>
                <a:uLnTx/>
                <a:uFillTx/>
              </a:rPr>
              <a:t>7.1.2.</a:t>
            </a:r>
            <a:r>
              <a:rPr kumimoji="0" lang="zh-CN" altLang="en-US" sz="2400" b="1" i="0" u="none" strike="noStrike" cap="none" spc="0" normalizeH="0" baseline="0" noProof="0">
                <a:ln>
                  <a:noFill/>
                </a:ln>
                <a:effectLst/>
                <a:uLnTx/>
                <a:uFillTx/>
              </a:rPr>
              <a:t>编码风格</a:t>
            </a:r>
          </a:p>
        </p:txBody>
      </p:sp>
    </p:spTree>
    <p:extLst>
      <p:ext uri="{BB962C8B-B14F-4D97-AF65-F5344CB8AC3E}">
        <p14:creationId xmlns:p14="http://schemas.microsoft.com/office/powerpoint/2010/main" val="14916637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69440" y="3281680"/>
            <a:ext cx="8300719" cy="184884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在正常情况下流图是连通的有向图。满足点覆盖标准要求选取足够多的测试数据，使得程序执行路径至少经过流图的每个结点一次，由于流图的每个结点与一条或多条语句相对应，</a:t>
            </a:r>
            <a:r>
              <a:rPr lang="zh-CN" altLang="en-US" sz="2400" b="1" dirty="0">
                <a:latin typeface="微软雅黑" panose="020B0503020204020204" pitchFamily="34" charset="-122"/>
                <a:ea typeface="微软雅黑" panose="020B0503020204020204" pitchFamily="34" charset="-122"/>
              </a:rPr>
              <a:t>显然，点覆盖标准和语句覆盖标准是相同的。</a:t>
            </a:r>
          </a:p>
        </p:txBody>
      </p:sp>
      <p:sp>
        <p:nvSpPr>
          <p:cNvPr id="3" name="流程图: 文档 2"/>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逻辑覆盖</a:t>
            </a:r>
          </a:p>
        </p:txBody>
      </p:sp>
      <p:sp>
        <p:nvSpPr>
          <p:cNvPr id="8" name="矩形 7"/>
          <p:cNvSpPr/>
          <p:nvPr/>
        </p:nvSpPr>
        <p:spPr>
          <a:xfrm>
            <a:off x="7881257" y="1003040"/>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点覆盖</a:t>
            </a:r>
          </a:p>
        </p:txBody>
      </p:sp>
      <p:sp>
        <p:nvSpPr>
          <p:cNvPr id="23" name="矩形 22"/>
          <p:cNvSpPr/>
          <p:nvPr/>
        </p:nvSpPr>
        <p:spPr>
          <a:xfrm>
            <a:off x="1628857" y="843928"/>
            <a:ext cx="5946504" cy="127927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定义：如果连通图</a:t>
            </a:r>
            <a:r>
              <a:rPr lang="en-US" altLang="zh-CN" sz="2400" dirty="0">
                <a:latin typeface="微软雅黑" panose="020B0503020204020204" pitchFamily="34" charset="-122"/>
                <a:ea typeface="微软雅黑" panose="020B0503020204020204" pitchFamily="34" charset="-122"/>
              </a:rPr>
              <a:t>G</a:t>
            </a:r>
            <a:r>
              <a:rPr lang="zh-CN" altLang="en-US" sz="2400" dirty="0">
                <a:latin typeface="微软雅黑" panose="020B0503020204020204" pitchFamily="34" charset="-122"/>
                <a:ea typeface="微软雅黑" panose="020B0503020204020204" pitchFamily="34" charset="-122"/>
              </a:rPr>
              <a:t>的子图</a:t>
            </a:r>
            <a:r>
              <a:rPr lang="en-US" altLang="zh-CN" sz="2400" dirty="0">
                <a:latin typeface="微软雅黑" panose="020B0503020204020204" pitchFamily="34" charset="-122"/>
                <a:ea typeface="微软雅黑" panose="020B0503020204020204" pitchFamily="34" charset="-122"/>
              </a:rPr>
              <a:t>G′</a:t>
            </a:r>
            <a:r>
              <a:rPr lang="zh-CN" altLang="en-US" sz="2400" dirty="0">
                <a:latin typeface="微软雅黑" panose="020B0503020204020204" pitchFamily="34" charset="-122"/>
                <a:ea typeface="微软雅黑" panose="020B0503020204020204" pitchFamily="34" charset="-122"/>
              </a:rPr>
              <a:t>是连通的，而且包含</a:t>
            </a:r>
            <a:r>
              <a:rPr lang="en-US" altLang="zh-CN" sz="2400" dirty="0">
                <a:latin typeface="微软雅黑" panose="020B0503020204020204" pitchFamily="34" charset="-122"/>
                <a:ea typeface="微软雅黑" panose="020B0503020204020204" pitchFamily="34" charset="-122"/>
              </a:rPr>
              <a:t>G</a:t>
            </a:r>
            <a:r>
              <a:rPr lang="zh-CN" altLang="en-US" sz="2400" dirty="0">
                <a:latin typeface="微软雅黑" panose="020B0503020204020204" pitchFamily="34" charset="-122"/>
                <a:ea typeface="微软雅黑" panose="020B0503020204020204" pitchFamily="34" charset="-122"/>
              </a:rPr>
              <a:t>的所有结点，则称</a:t>
            </a:r>
            <a:r>
              <a:rPr lang="en-US" altLang="zh-CN" sz="2400" dirty="0">
                <a:latin typeface="微软雅黑" panose="020B0503020204020204" pitchFamily="34" charset="-122"/>
                <a:ea typeface="微软雅黑" panose="020B0503020204020204" pitchFamily="34" charset="-122"/>
              </a:rPr>
              <a:t>G′</a:t>
            </a:r>
            <a:r>
              <a:rPr lang="zh-CN" altLang="en-US" sz="2400" dirty="0">
                <a:latin typeface="微软雅黑" panose="020B0503020204020204" pitchFamily="34" charset="-122"/>
                <a:ea typeface="微软雅黑" panose="020B0503020204020204" pitchFamily="34" charset="-122"/>
              </a:rPr>
              <a:t>是</a:t>
            </a:r>
            <a:r>
              <a:rPr lang="en-US" altLang="zh-CN" sz="2400" dirty="0">
                <a:latin typeface="微软雅黑" panose="020B0503020204020204" pitchFamily="34" charset="-122"/>
                <a:ea typeface="微软雅黑" panose="020B0503020204020204" pitchFamily="34" charset="-122"/>
              </a:rPr>
              <a:t>G</a:t>
            </a:r>
            <a:r>
              <a:rPr lang="zh-CN" altLang="en-US" sz="2400" dirty="0">
                <a:latin typeface="微软雅黑" panose="020B0503020204020204" pitchFamily="34" charset="-122"/>
                <a:ea typeface="微软雅黑" panose="020B0503020204020204" pitchFamily="34" charset="-122"/>
              </a:rPr>
              <a:t>的点覆盖。</a:t>
            </a:r>
          </a:p>
        </p:txBody>
      </p:sp>
      <p:cxnSp>
        <p:nvCxnSpPr>
          <p:cNvPr id="24" name="直接箭头连接符 23"/>
          <p:cNvCxnSpPr/>
          <p:nvPr/>
        </p:nvCxnSpPr>
        <p:spPr>
          <a:xfrm>
            <a:off x="8795657" y="1964093"/>
            <a:ext cx="0" cy="9435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文档 2"/>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逻辑覆盖</a:t>
            </a:r>
          </a:p>
        </p:txBody>
      </p:sp>
      <p:sp>
        <p:nvSpPr>
          <p:cNvPr id="23" name="矩形 22"/>
          <p:cNvSpPr/>
          <p:nvPr/>
        </p:nvSpPr>
        <p:spPr>
          <a:xfrm>
            <a:off x="1628857" y="843928"/>
            <a:ext cx="5946504" cy="127927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定义：如果连通图</a:t>
            </a:r>
            <a:r>
              <a:rPr lang="en-US" altLang="zh-CN" sz="2400" dirty="0">
                <a:latin typeface="微软雅黑" panose="020B0503020204020204" pitchFamily="34" charset="-122"/>
                <a:ea typeface="微软雅黑" panose="020B0503020204020204" pitchFamily="34" charset="-122"/>
              </a:rPr>
              <a:t>G</a:t>
            </a:r>
            <a:r>
              <a:rPr lang="zh-CN" altLang="en-US" sz="2400" dirty="0">
                <a:latin typeface="微软雅黑" panose="020B0503020204020204" pitchFamily="34" charset="-122"/>
                <a:ea typeface="微软雅黑" panose="020B0503020204020204" pitchFamily="34" charset="-122"/>
              </a:rPr>
              <a:t>的子图</a:t>
            </a:r>
            <a:r>
              <a:rPr lang="en-US" altLang="zh-CN" sz="2400" dirty="0">
                <a:latin typeface="微软雅黑" panose="020B0503020204020204" pitchFamily="34" charset="-122"/>
                <a:ea typeface="微软雅黑" panose="020B0503020204020204" pitchFamily="34" charset="-122"/>
              </a:rPr>
              <a:t>G″</a:t>
            </a:r>
            <a:r>
              <a:rPr lang="zh-CN" altLang="en-US" sz="2400" dirty="0">
                <a:latin typeface="微软雅黑" panose="020B0503020204020204" pitchFamily="34" charset="-122"/>
                <a:ea typeface="微软雅黑" panose="020B0503020204020204" pitchFamily="34" charset="-122"/>
              </a:rPr>
              <a:t>是连通的，而且包含</a:t>
            </a:r>
            <a:r>
              <a:rPr lang="en-US" altLang="zh-CN" sz="2400" dirty="0">
                <a:latin typeface="微软雅黑" panose="020B0503020204020204" pitchFamily="34" charset="-122"/>
                <a:ea typeface="微软雅黑" panose="020B0503020204020204" pitchFamily="34" charset="-122"/>
              </a:rPr>
              <a:t>G</a:t>
            </a:r>
            <a:r>
              <a:rPr lang="zh-CN" altLang="en-US" sz="2400" dirty="0">
                <a:latin typeface="微软雅黑" panose="020B0503020204020204" pitchFamily="34" charset="-122"/>
                <a:ea typeface="微软雅黑" panose="020B0503020204020204" pitchFamily="34" charset="-122"/>
              </a:rPr>
              <a:t>的所有边，则称</a:t>
            </a:r>
            <a:r>
              <a:rPr lang="en-US" altLang="zh-CN" sz="2400" dirty="0">
                <a:latin typeface="微软雅黑" panose="020B0503020204020204" pitchFamily="34" charset="-122"/>
                <a:ea typeface="微软雅黑" panose="020B0503020204020204" pitchFamily="34" charset="-122"/>
              </a:rPr>
              <a:t>G″</a:t>
            </a:r>
            <a:r>
              <a:rPr lang="zh-CN" altLang="en-US" sz="2400" dirty="0">
                <a:latin typeface="微软雅黑" panose="020B0503020204020204" pitchFamily="34" charset="-122"/>
                <a:ea typeface="微软雅黑" panose="020B0503020204020204" pitchFamily="34" charset="-122"/>
              </a:rPr>
              <a:t>是</a:t>
            </a:r>
            <a:r>
              <a:rPr lang="en-US" altLang="zh-CN" sz="2400" dirty="0">
                <a:latin typeface="微软雅黑" panose="020B0503020204020204" pitchFamily="34" charset="-122"/>
                <a:ea typeface="微软雅黑" panose="020B0503020204020204" pitchFamily="34" charset="-122"/>
              </a:rPr>
              <a:t>G</a:t>
            </a:r>
            <a:r>
              <a:rPr lang="zh-CN" altLang="en-US" sz="2400" dirty="0">
                <a:latin typeface="微软雅黑" panose="020B0503020204020204" pitchFamily="34" charset="-122"/>
                <a:ea typeface="微软雅黑" panose="020B0503020204020204" pitchFamily="34" charset="-122"/>
              </a:rPr>
              <a:t>的边覆盖。</a:t>
            </a:r>
          </a:p>
        </p:txBody>
      </p:sp>
      <p:sp>
        <p:nvSpPr>
          <p:cNvPr id="6" name="矩形 5"/>
          <p:cNvSpPr/>
          <p:nvPr/>
        </p:nvSpPr>
        <p:spPr>
          <a:xfrm>
            <a:off x="7881257" y="2907673"/>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边覆盖</a:t>
            </a:r>
          </a:p>
        </p:txBody>
      </p:sp>
      <p:sp>
        <p:nvSpPr>
          <p:cNvPr id="7" name="矩形 6"/>
          <p:cNvSpPr/>
          <p:nvPr/>
        </p:nvSpPr>
        <p:spPr>
          <a:xfrm>
            <a:off x="1628857" y="3291840"/>
            <a:ext cx="5354320" cy="18186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为了满足边覆盖的测试标准，要求选取足够多测试数据，使得程序执行路径至少经过流图中每条边一次。</a:t>
            </a:r>
            <a:r>
              <a:rPr lang="zh-CN" altLang="en-US" sz="2400" b="1" dirty="0">
                <a:latin typeface="微软雅黑" panose="020B0503020204020204" pitchFamily="34" charset="-122"/>
                <a:ea typeface="微软雅黑" panose="020B0503020204020204" pitchFamily="34" charset="-122"/>
              </a:rPr>
              <a:t>通常边覆盖和判定覆盖是一致的。</a:t>
            </a:r>
          </a:p>
        </p:txBody>
      </p:sp>
      <p:cxnSp>
        <p:nvCxnSpPr>
          <p:cNvPr id="9" name="直接箭头连接符 8"/>
          <p:cNvCxnSpPr/>
          <p:nvPr/>
        </p:nvCxnSpPr>
        <p:spPr>
          <a:xfrm>
            <a:off x="8795657" y="3868726"/>
            <a:ext cx="0" cy="9435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直接箭头连接符 9"/>
          <p:cNvCxnSpPr/>
          <p:nvPr/>
        </p:nvCxnSpPr>
        <p:spPr>
          <a:xfrm>
            <a:off x="8795657" y="1964093"/>
            <a:ext cx="0" cy="9435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28857" y="3291840"/>
            <a:ext cx="5354320" cy="18186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路径覆盖的含义是，选取足够多测试数据，使程序的每条可能路径都至少执行一次</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如果程序图中有环，则要求每个环至少经过一次</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a:t>
            </a:r>
          </a:p>
        </p:txBody>
      </p:sp>
      <p:sp>
        <p:nvSpPr>
          <p:cNvPr id="3" name="流程图: 文档 2"/>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逻辑覆盖</a:t>
            </a:r>
          </a:p>
        </p:txBody>
      </p:sp>
      <p:sp>
        <p:nvSpPr>
          <p:cNvPr id="23" name="矩形 22"/>
          <p:cNvSpPr/>
          <p:nvPr/>
        </p:nvSpPr>
        <p:spPr>
          <a:xfrm>
            <a:off x="1628857" y="843928"/>
            <a:ext cx="5946504" cy="127927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定义：如果连通图</a:t>
            </a:r>
            <a:r>
              <a:rPr lang="en-US" altLang="zh-CN" sz="2400" dirty="0">
                <a:latin typeface="微软雅黑" panose="020B0503020204020204" pitchFamily="34" charset="-122"/>
                <a:ea typeface="微软雅黑" panose="020B0503020204020204" pitchFamily="34" charset="-122"/>
              </a:rPr>
              <a:t>G</a:t>
            </a:r>
            <a:r>
              <a:rPr lang="zh-CN" altLang="en-US" sz="2400" dirty="0">
                <a:latin typeface="微软雅黑" panose="020B0503020204020204" pitchFamily="34" charset="-122"/>
                <a:ea typeface="微软雅黑" panose="020B0503020204020204" pitchFamily="34" charset="-122"/>
              </a:rPr>
              <a:t>的子图</a:t>
            </a:r>
            <a:r>
              <a:rPr lang="en-US" altLang="zh-CN" sz="2400" dirty="0">
                <a:latin typeface="微软雅黑" panose="020B0503020204020204" pitchFamily="34" charset="-122"/>
                <a:ea typeface="微软雅黑" panose="020B0503020204020204" pitchFamily="34" charset="-122"/>
              </a:rPr>
              <a:t>G″</a:t>
            </a:r>
            <a:r>
              <a:rPr lang="zh-CN" altLang="en-US" sz="2400" dirty="0">
                <a:latin typeface="微软雅黑" panose="020B0503020204020204" pitchFamily="34" charset="-122"/>
                <a:ea typeface="微软雅黑" panose="020B0503020204020204" pitchFamily="34" charset="-122"/>
              </a:rPr>
              <a:t>是连通的，而且包含</a:t>
            </a:r>
            <a:r>
              <a:rPr lang="en-US" altLang="zh-CN" sz="2400" dirty="0">
                <a:latin typeface="微软雅黑" panose="020B0503020204020204" pitchFamily="34" charset="-122"/>
                <a:ea typeface="微软雅黑" panose="020B0503020204020204" pitchFamily="34" charset="-122"/>
              </a:rPr>
              <a:t>G</a:t>
            </a:r>
            <a:r>
              <a:rPr lang="zh-CN" altLang="en-US" sz="2400" dirty="0">
                <a:latin typeface="微软雅黑" panose="020B0503020204020204" pitchFamily="34" charset="-122"/>
                <a:ea typeface="微软雅黑" panose="020B0503020204020204" pitchFamily="34" charset="-122"/>
              </a:rPr>
              <a:t>的所有边，则称</a:t>
            </a:r>
            <a:r>
              <a:rPr lang="en-US" altLang="zh-CN" sz="2400" dirty="0">
                <a:latin typeface="微软雅黑" panose="020B0503020204020204" pitchFamily="34" charset="-122"/>
                <a:ea typeface="微软雅黑" panose="020B0503020204020204" pitchFamily="34" charset="-122"/>
              </a:rPr>
              <a:t>G″</a:t>
            </a:r>
            <a:r>
              <a:rPr lang="zh-CN" altLang="en-US" sz="2400" dirty="0">
                <a:latin typeface="微软雅黑" panose="020B0503020204020204" pitchFamily="34" charset="-122"/>
                <a:ea typeface="微软雅黑" panose="020B0503020204020204" pitchFamily="34" charset="-122"/>
              </a:rPr>
              <a:t>是</a:t>
            </a:r>
            <a:r>
              <a:rPr lang="en-US" altLang="zh-CN" sz="2400" dirty="0">
                <a:latin typeface="微软雅黑" panose="020B0503020204020204" pitchFamily="34" charset="-122"/>
                <a:ea typeface="微软雅黑" panose="020B0503020204020204" pitchFamily="34" charset="-122"/>
              </a:rPr>
              <a:t>G</a:t>
            </a:r>
            <a:r>
              <a:rPr lang="zh-CN" altLang="en-US" sz="2400" dirty="0">
                <a:latin typeface="微软雅黑" panose="020B0503020204020204" pitchFamily="34" charset="-122"/>
                <a:ea typeface="微软雅黑" panose="020B0503020204020204" pitchFamily="34" charset="-122"/>
              </a:rPr>
              <a:t>的边覆盖。</a:t>
            </a:r>
          </a:p>
        </p:txBody>
      </p:sp>
      <p:sp>
        <p:nvSpPr>
          <p:cNvPr id="7" name="矩形 6"/>
          <p:cNvSpPr/>
          <p:nvPr/>
        </p:nvSpPr>
        <p:spPr>
          <a:xfrm>
            <a:off x="7881257" y="4812306"/>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路径覆盖</a:t>
            </a:r>
          </a:p>
        </p:txBody>
      </p:sp>
      <p:cxnSp>
        <p:nvCxnSpPr>
          <p:cNvPr id="8" name="直接箭头连接符 7"/>
          <p:cNvCxnSpPr/>
          <p:nvPr/>
        </p:nvCxnSpPr>
        <p:spPr>
          <a:xfrm>
            <a:off x="8795657" y="3868726"/>
            <a:ext cx="0" cy="9435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34072" y="2929812"/>
            <a:ext cx="2090057"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控制结构测试</a:t>
            </a:r>
          </a:p>
        </p:txBody>
      </p:sp>
      <p:sp>
        <p:nvSpPr>
          <p:cNvPr id="3" name="流程图: 文档 2"/>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控制结构</a:t>
            </a:r>
          </a:p>
        </p:txBody>
      </p:sp>
      <p:sp>
        <p:nvSpPr>
          <p:cNvPr id="8" name="矩形 7"/>
          <p:cNvSpPr/>
          <p:nvPr/>
        </p:nvSpPr>
        <p:spPr>
          <a:xfrm>
            <a:off x="6061786" y="1029299"/>
            <a:ext cx="2251789"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基本路径测试</a:t>
            </a:r>
          </a:p>
        </p:txBody>
      </p:sp>
      <p:sp>
        <p:nvSpPr>
          <p:cNvPr id="16" name="矩形 15"/>
          <p:cNvSpPr/>
          <p:nvPr/>
        </p:nvSpPr>
        <p:spPr>
          <a:xfrm>
            <a:off x="6061787" y="4830325"/>
            <a:ext cx="2251788"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循环覆盖</a:t>
            </a:r>
          </a:p>
        </p:txBody>
      </p:sp>
      <p:sp>
        <p:nvSpPr>
          <p:cNvPr id="17" name="矩形 16"/>
          <p:cNvSpPr/>
          <p:nvPr/>
        </p:nvSpPr>
        <p:spPr>
          <a:xfrm>
            <a:off x="6061787" y="2929812"/>
            <a:ext cx="2251788"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条件覆盖</a:t>
            </a:r>
          </a:p>
        </p:txBody>
      </p:sp>
      <p:cxnSp>
        <p:nvCxnSpPr>
          <p:cNvPr id="5" name="直接箭头连接符 4"/>
          <p:cNvCxnSpPr>
            <a:stCxn id="2" idx="3"/>
            <a:endCxn id="8" idx="1"/>
          </p:cNvCxnSpPr>
          <p:nvPr/>
        </p:nvCxnSpPr>
        <p:spPr>
          <a:xfrm flipV="1">
            <a:off x="4124129" y="1509826"/>
            <a:ext cx="1937657" cy="190051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直接箭头连接符 13"/>
          <p:cNvCxnSpPr>
            <a:stCxn id="2" idx="3"/>
            <a:endCxn id="17" idx="1"/>
          </p:cNvCxnSpPr>
          <p:nvPr/>
        </p:nvCxnSpPr>
        <p:spPr>
          <a:xfrm>
            <a:off x="4124129" y="3410339"/>
            <a:ext cx="193765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接箭头连接符 17"/>
          <p:cNvCxnSpPr>
            <a:stCxn id="2" idx="3"/>
            <a:endCxn id="16" idx="1"/>
          </p:cNvCxnSpPr>
          <p:nvPr/>
        </p:nvCxnSpPr>
        <p:spPr>
          <a:xfrm>
            <a:off x="4124129" y="3410339"/>
            <a:ext cx="1937658" cy="190051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文档 2"/>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控制结构</a:t>
            </a:r>
          </a:p>
        </p:txBody>
      </p:sp>
      <p:sp>
        <p:nvSpPr>
          <p:cNvPr id="8" name="矩形 7"/>
          <p:cNvSpPr/>
          <p:nvPr/>
        </p:nvSpPr>
        <p:spPr>
          <a:xfrm>
            <a:off x="4108164" y="392737"/>
            <a:ext cx="3935032" cy="89131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基本路径测试</a:t>
            </a:r>
          </a:p>
        </p:txBody>
      </p:sp>
      <p:graphicFrame>
        <p:nvGraphicFramePr>
          <p:cNvPr id="4" name="图示 3"/>
          <p:cNvGraphicFramePr/>
          <p:nvPr/>
        </p:nvGraphicFramePr>
        <p:xfrm>
          <a:off x="1158239" y="1808480"/>
          <a:ext cx="10281091" cy="43501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文档 2"/>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控制结构</a:t>
            </a:r>
          </a:p>
        </p:txBody>
      </p:sp>
      <p:sp>
        <p:nvSpPr>
          <p:cNvPr id="5" name="TextBox 7"/>
          <p:cNvSpPr txBox="1">
            <a:spLocks noChangeArrowheads="1"/>
          </p:cNvSpPr>
          <p:nvPr/>
        </p:nvSpPr>
        <p:spPr bwMode="auto">
          <a:xfrm>
            <a:off x="1594045" y="1080068"/>
            <a:ext cx="4392949" cy="563231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5"/>
          </a:lnRef>
          <a:fillRef idx="1">
            <a:schemeClr val="lt1"/>
          </a:fillRef>
          <a:effectRef idx="0">
            <a:schemeClr val="accent5"/>
          </a:effectRef>
          <a:fontRef idx="minor">
            <a:schemeClr val="dk1"/>
          </a:fontRef>
        </p:style>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gn="just">
              <a:defRPr/>
            </a:pP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=1;</a:t>
            </a:r>
          </a:p>
          <a:p>
            <a:pPr marL="0" indent="0" algn="just">
              <a:defRPr/>
            </a:pP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total.input</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total.valid</a:t>
            </a:r>
            <a:r>
              <a:rPr lang="en-US" altLang="zh-CN" sz="2000" dirty="0">
                <a:latin typeface="微软雅黑" panose="020B0503020204020204" pitchFamily="34" charset="-122"/>
                <a:ea typeface="微软雅黑" panose="020B0503020204020204" pitchFamily="34" charset="-122"/>
              </a:rPr>
              <a:t>=0;</a:t>
            </a:r>
          </a:p>
          <a:p>
            <a:pPr marL="0" indent="0" algn="just">
              <a:defRPr/>
            </a:pPr>
            <a:r>
              <a:rPr lang="en-US" altLang="zh-CN" sz="2000" dirty="0">
                <a:latin typeface="微软雅黑" panose="020B0503020204020204" pitchFamily="34" charset="-122"/>
                <a:ea typeface="微软雅黑" panose="020B0503020204020204" pitchFamily="34" charset="-122"/>
              </a:rPr>
              <a:t>     sum=0;</a:t>
            </a:r>
          </a:p>
          <a:p>
            <a:pPr marL="0" indent="0" algn="just">
              <a:defRPr/>
            </a:pP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DO WHILE value[</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 &lt;&gt; -999</a:t>
            </a:r>
          </a:p>
          <a:p>
            <a:pPr marL="0" indent="0" algn="just">
              <a:defRPr/>
            </a:pP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AND </a:t>
            </a:r>
            <a:r>
              <a:rPr lang="en-US" altLang="zh-CN" sz="2000" dirty="0" err="1">
                <a:latin typeface="微软雅黑" panose="020B0503020204020204" pitchFamily="34" charset="-122"/>
                <a:ea typeface="微软雅黑" panose="020B0503020204020204" pitchFamily="34" charset="-122"/>
              </a:rPr>
              <a:t>total.input</a:t>
            </a:r>
            <a:r>
              <a:rPr lang="en-US" altLang="zh-CN" sz="2000" dirty="0">
                <a:latin typeface="微软雅黑" panose="020B0503020204020204" pitchFamily="34" charset="-122"/>
                <a:ea typeface="微软雅黑" panose="020B0503020204020204" pitchFamily="34" charset="-122"/>
              </a:rPr>
              <a:t>&lt;100</a:t>
            </a:r>
          </a:p>
          <a:p>
            <a:pPr marL="0" indent="0" algn="just">
              <a:defRPr/>
            </a:pP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increment </a:t>
            </a:r>
            <a:r>
              <a:rPr lang="en-US" altLang="zh-CN" sz="2000" dirty="0" err="1">
                <a:latin typeface="微软雅黑" panose="020B0503020204020204" pitchFamily="34" charset="-122"/>
                <a:ea typeface="微软雅黑" panose="020B0503020204020204" pitchFamily="34" charset="-122"/>
              </a:rPr>
              <a:t>total.input</a:t>
            </a:r>
            <a:r>
              <a:rPr lang="en-US" altLang="zh-CN" sz="2000" dirty="0">
                <a:latin typeface="微软雅黑" panose="020B0503020204020204" pitchFamily="34" charset="-122"/>
                <a:ea typeface="微软雅黑" panose="020B0503020204020204" pitchFamily="34" charset="-122"/>
              </a:rPr>
              <a:t> by1;</a:t>
            </a:r>
          </a:p>
          <a:p>
            <a:pPr marL="0" indent="0" algn="just">
              <a:defRPr/>
            </a:pPr>
            <a:r>
              <a:rPr lang="en-US" altLang="zh-CN" sz="2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IF value[</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]&gt;=minimum</a:t>
            </a:r>
          </a:p>
          <a:p>
            <a:pPr marL="0" indent="0" algn="just">
              <a:defRPr/>
            </a:pPr>
            <a:r>
              <a:rPr lang="en-US" altLang="zh-CN" sz="2000" dirty="0">
                <a:latin typeface="微软雅黑" panose="020B0503020204020204" pitchFamily="34" charset="-122"/>
                <a:ea typeface="微软雅黑" panose="020B0503020204020204" pitchFamily="34" charset="-122"/>
              </a:rPr>
              <a:t>6</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AND value[</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]&lt;=maximum</a:t>
            </a:r>
          </a:p>
          <a:p>
            <a:pPr marL="0" indent="0" algn="just">
              <a:defRPr/>
            </a:pPr>
            <a:r>
              <a:rPr lang="en-US" altLang="zh-CN" sz="2000" dirty="0">
                <a:latin typeface="微软雅黑" panose="020B0503020204020204" pitchFamily="34" charset="-122"/>
                <a:ea typeface="微软雅黑" panose="020B0503020204020204" pitchFamily="34" charset="-122"/>
              </a:rPr>
              <a:t>7</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THEN increment </a:t>
            </a:r>
            <a:r>
              <a:rPr lang="en-US" altLang="zh-CN" sz="2000" dirty="0" err="1">
                <a:latin typeface="微软雅黑" panose="020B0503020204020204" pitchFamily="34" charset="-122"/>
                <a:ea typeface="微软雅黑" panose="020B0503020204020204" pitchFamily="34" charset="-122"/>
              </a:rPr>
              <a:t>total.valid</a:t>
            </a:r>
            <a:r>
              <a:rPr lang="en-US" altLang="zh-CN" sz="2000" dirty="0">
                <a:latin typeface="微软雅黑" panose="020B0503020204020204" pitchFamily="34" charset="-122"/>
                <a:ea typeface="微软雅黑" panose="020B0503020204020204" pitchFamily="34" charset="-122"/>
              </a:rPr>
              <a:t> by 1;</a:t>
            </a:r>
          </a:p>
          <a:p>
            <a:pPr marL="0" indent="0" algn="just">
              <a:defRPr/>
            </a:pPr>
            <a:r>
              <a:rPr lang="en-US" altLang="zh-CN" sz="2000" dirty="0">
                <a:latin typeface="微软雅黑" panose="020B0503020204020204" pitchFamily="34" charset="-122"/>
                <a:ea typeface="微软雅黑" panose="020B0503020204020204" pitchFamily="34" charset="-122"/>
              </a:rPr>
              <a:t>         sum=</a:t>
            </a:r>
            <a:r>
              <a:rPr lang="en-US" altLang="zh-CN" sz="2000" dirty="0" err="1">
                <a:latin typeface="微软雅黑" panose="020B0503020204020204" pitchFamily="34" charset="-122"/>
                <a:ea typeface="微软雅黑" panose="020B0503020204020204" pitchFamily="34" charset="-122"/>
              </a:rPr>
              <a:t>sum+value</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a:t>
            </a:r>
          </a:p>
          <a:p>
            <a:pPr marL="0" indent="0" algn="just">
              <a:defRPr/>
            </a:pPr>
            <a:r>
              <a:rPr lang="en-US" altLang="zh-CN" sz="2000" dirty="0">
                <a:latin typeface="微软雅黑" panose="020B0503020204020204" pitchFamily="34" charset="-122"/>
                <a:ea typeface="微软雅黑" panose="020B0503020204020204" pitchFamily="34" charset="-122"/>
              </a:rPr>
              <a:t>8</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ENDIF</a:t>
            </a:r>
          </a:p>
          <a:p>
            <a:pPr marL="0" indent="0" algn="just">
              <a:defRPr/>
            </a:pPr>
            <a:r>
              <a:rPr lang="en-US" altLang="zh-CN" sz="2000" dirty="0">
                <a:latin typeface="微软雅黑" panose="020B0503020204020204" pitchFamily="34" charset="-122"/>
                <a:ea typeface="微软雅黑" panose="020B0503020204020204" pitchFamily="34" charset="-122"/>
              </a:rPr>
              <a:t>       increment </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 by 1;</a:t>
            </a:r>
          </a:p>
          <a:p>
            <a:pPr marL="0" indent="0" algn="just">
              <a:defRPr/>
            </a:pPr>
            <a:r>
              <a:rPr lang="en-US" altLang="zh-CN" sz="2000" dirty="0">
                <a:latin typeface="微软雅黑" panose="020B0503020204020204" pitchFamily="34" charset="-122"/>
                <a:ea typeface="微软雅黑" panose="020B0503020204020204" pitchFamily="34" charset="-122"/>
              </a:rPr>
              <a:t>9</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ENDDO</a:t>
            </a:r>
          </a:p>
          <a:p>
            <a:pPr marL="0" indent="0" algn="just">
              <a:defRPr/>
            </a:pPr>
            <a:r>
              <a:rPr lang="en-US" altLang="zh-CN" sz="2000" dirty="0">
                <a:latin typeface="微软雅黑" panose="020B0503020204020204" pitchFamily="34" charset="-122"/>
                <a:ea typeface="微软雅黑" panose="020B0503020204020204" pitchFamily="34" charset="-122"/>
              </a:rPr>
              <a:t>10</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IF </a:t>
            </a:r>
            <a:r>
              <a:rPr lang="en-US" altLang="zh-CN" sz="2000" dirty="0" err="1">
                <a:latin typeface="微软雅黑" panose="020B0503020204020204" pitchFamily="34" charset="-122"/>
                <a:ea typeface="微软雅黑" panose="020B0503020204020204" pitchFamily="34" charset="-122"/>
              </a:rPr>
              <a:t>total.valid</a:t>
            </a:r>
            <a:r>
              <a:rPr lang="en-US" altLang="zh-CN" sz="2000" dirty="0">
                <a:latin typeface="微软雅黑" panose="020B0503020204020204" pitchFamily="34" charset="-122"/>
                <a:ea typeface="微软雅黑" panose="020B0503020204020204" pitchFamily="34" charset="-122"/>
              </a:rPr>
              <a:t>&gt;0</a:t>
            </a:r>
          </a:p>
          <a:p>
            <a:pPr marL="0" indent="0" algn="just">
              <a:defRPr/>
            </a:pPr>
            <a:r>
              <a:rPr lang="en-US" altLang="zh-CN" sz="2000" dirty="0">
                <a:latin typeface="微软雅黑" panose="020B0503020204020204" pitchFamily="34" charset="-122"/>
                <a:ea typeface="微软雅黑" panose="020B0503020204020204" pitchFamily="34" charset="-122"/>
              </a:rPr>
              <a:t>11</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THEN average=sum/</a:t>
            </a:r>
            <a:r>
              <a:rPr lang="en-US" altLang="zh-CN" sz="2000" dirty="0" err="1">
                <a:latin typeface="微软雅黑" panose="020B0503020204020204" pitchFamily="34" charset="-122"/>
                <a:ea typeface="微软雅黑" panose="020B0503020204020204" pitchFamily="34" charset="-122"/>
              </a:rPr>
              <a:t>total.valid</a:t>
            </a:r>
            <a:r>
              <a:rPr lang="en-US" altLang="zh-CN" sz="2000" dirty="0">
                <a:latin typeface="微软雅黑" panose="020B0503020204020204" pitchFamily="34" charset="-122"/>
                <a:ea typeface="微软雅黑" panose="020B0503020204020204" pitchFamily="34" charset="-122"/>
              </a:rPr>
              <a:t>;</a:t>
            </a:r>
          </a:p>
          <a:p>
            <a:pPr marL="0" indent="0" algn="just">
              <a:defRPr/>
            </a:pPr>
            <a:r>
              <a:rPr lang="en-US" altLang="zh-CN" sz="2000" dirty="0">
                <a:latin typeface="微软雅黑" panose="020B0503020204020204" pitchFamily="34" charset="-122"/>
                <a:ea typeface="微软雅黑" panose="020B0503020204020204" pitchFamily="34" charset="-122"/>
              </a:rPr>
              <a:t>12</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ELSE average=-999;</a:t>
            </a:r>
          </a:p>
          <a:p>
            <a:pPr marL="0" indent="0" algn="just">
              <a:defRPr/>
            </a:pPr>
            <a:r>
              <a:rPr lang="en-US" altLang="zh-CN" sz="2000" dirty="0">
                <a:latin typeface="微软雅黑" panose="020B0503020204020204" pitchFamily="34" charset="-122"/>
                <a:ea typeface="微软雅黑" panose="020B0503020204020204" pitchFamily="34" charset="-122"/>
              </a:rPr>
              <a:t>13:  ENDIF</a:t>
            </a:r>
          </a:p>
          <a:p>
            <a:pPr marL="0" indent="0" algn="just">
              <a:defRPr/>
            </a:pPr>
            <a:r>
              <a:rPr lang="en-US" altLang="zh-CN" sz="2000" dirty="0">
                <a:latin typeface="微软雅黑" panose="020B0503020204020204" pitchFamily="34" charset="-122"/>
                <a:ea typeface="微软雅黑" panose="020B0503020204020204" pitchFamily="34" charset="-122"/>
              </a:rPr>
              <a:t>    END average</a:t>
            </a:r>
          </a:p>
        </p:txBody>
      </p:sp>
      <p:pic>
        <p:nvPicPr>
          <p:cNvPr id="6"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58078" y="1080068"/>
            <a:ext cx="4714722" cy="563231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5"/>
          </a:lnRef>
          <a:fillRef idx="1">
            <a:schemeClr val="lt1"/>
          </a:fillRef>
          <a:effectRef idx="0">
            <a:schemeClr val="accent5"/>
          </a:effectRef>
          <a:fontRef idx="minor">
            <a:schemeClr val="dk1"/>
          </a:fontRef>
        </p:style>
      </p:pic>
      <p:sp>
        <p:nvSpPr>
          <p:cNvPr id="2" name="矩形 1"/>
          <p:cNvSpPr/>
          <p:nvPr/>
        </p:nvSpPr>
        <p:spPr>
          <a:xfrm>
            <a:off x="3395197" y="353571"/>
            <a:ext cx="5501827" cy="48231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lnSpc>
                <a:spcPts val="3200"/>
              </a:lnSpc>
              <a:defRPr/>
            </a:pPr>
            <a:r>
              <a:rPr lang="zh-CN" altLang="zh-CN" sz="2400" b="1" dirty="0">
                <a:latin typeface="+mn-ea"/>
              </a:rPr>
              <a:t>① 根据过程设计结果画出相应的流图。</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文档 2"/>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控制结构</a:t>
            </a:r>
          </a:p>
        </p:txBody>
      </p:sp>
      <p:sp>
        <p:nvSpPr>
          <p:cNvPr id="2" name="矩形 1"/>
          <p:cNvSpPr/>
          <p:nvPr/>
        </p:nvSpPr>
        <p:spPr>
          <a:xfrm>
            <a:off x="1781000" y="1585213"/>
            <a:ext cx="9145146" cy="126188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defRPr/>
            </a:pPr>
            <a:r>
              <a:rPr lang="en-US" altLang="zh-CN" sz="2800" b="1" dirty="0">
                <a:latin typeface="+mn-ea"/>
              </a:rPr>
              <a:t> </a:t>
            </a:r>
            <a:r>
              <a:rPr lang="zh-CN" altLang="zh-CN" sz="2800" b="1" dirty="0">
                <a:latin typeface="+mn-ea"/>
              </a:rPr>
              <a:t>② 计算流图的环形复杂度。</a:t>
            </a:r>
            <a:endParaRPr lang="en-US" altLang="zh-CN" sz="2800" b="1" dirty="0">
              <a:latin typeface="+mn-ea"/>
            </a:endParaRPr>
          </a:p>
          <a:p>
            <a:pPr>
              <a:defRPr/>
            </a:pPr>
            <a:r>
              <a:rPr lang="en-US" altLang="zh-CN" sz="2400" dirty="0">
                <a:latin typeface="+mn-ea"/>
              </a:rPr>
              <a:t>    </a:t>
            </a:r>
            <a:r>
              <a:rPr lang="zh-CN" altLang="zh-CN" sz="2400" dirty="0">
                <a:latin typeface="+mn-ea"/>
              </a:rPr>
              <a:t>环形复杂度定量度量程序的逻辑复杂性。</a:t>
            </a:r>
            <a:r>
              <a:rPr lang="zh-CN" altLang="en-US" sz="2400" dirty="0">
                <a:latin typeface="+mn-ea"/>
              </a:rPr>
              <a:t>使</a:t>
            </a:r>
            <a:r>
              <a:rPr lang="zh-CN" altLang="zh-CN" sz="2400" dirty="0">
                <a:latin typeface="+mn-ea"/>
              </a:rPr>
              <a:t>用第</a:t>
            </a:r>
            <a:r>
              <a:rPr lang="en-US" altLang="zh-CN" sz="2400" dirty="0">
                <a:latin typeface="+mn-ea"/>
              </a:rPr>
              <a:t>6.5.1</a:t>
            </a:r>
            <a:r>
              <a:rPr lang="zh-CN" altLang="zh-CN" sz="2400" dirty="0">
                <a:latin typeface="+mn-ea"/>
              </a:rPr>
              <a:t>小节讲述的</a:t>
            </a:r>
            <a:r>
              <a:rPr lang="en-US" altLang="zh-CN" sz="2400" dirty="0">
                <a:latin typeface="+mn-ea"/>
              </a:rPr>
              <a:t>3</a:t>
            </a:r>
            <a:r>
              <a:rPr lang="zh-CN" altLang="zh-CN" sz="2400" dirty="0">
                <a:latin typeface="+mn-ea"/>
              </a:rPr>
              <a:t>种方法之一计算环形复杂度。经计算，流图的环形复杂度为</a:t>
            </a:r>
            <a:r>
              <a:rPr lang="en-US" altLang="zh-CN" sz="2400" dirty="0">
                <a:latin typeface="+mn-ea"/>
              </a:rPr>
              <a:t>6</a:t>
            </a:r>
            <a:r>
              <a:rPr lang="zh-CN" altLang="zh-CN" sz="2400" dirty="0">
                <a:latin typeface="+mn-ea"/>
              </a:rPr>
              <a:t>。</a:t>
            </a:r>
            <a:endParaRPr lang="zh-CN" altLang="zh-CN" sz="2400" b="1" dirty="0">
              <a:latin typeface="+mn-ea"/>
            </a:endParaRPr>
          </a:p>
        </p:txBody>
      </p:sp>
      <p:sp>
        <p:nvSpPr>
          <p:cNvPr id="7" name="矩形 6"/>
          <p:cNvSpPr/>
          <p:nvPr/>
        </p:nvSpPr>
        <p:spPr>
          <a:xfrm>
            <a:off x="1781000" y="3258504"/>
            <a:ext cx="9145146" cy="236988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defRPr/>
            </a:pPr>
            <a:r>
              <a:rPr lang="en-US" altLang="zh-CN" sz="2800" b="1" dirty="0">
                <a:latin typeface="+mn-ea"/>
              </a:rPr>
              <a:t> </a:t>
            </a:r>
            <a:r>
              <a:rPr lang="zh-CN" altLang="zh-CN" sz="2800" b="1" dirty="0">
                <a:latin typeface="+mn-ea"/>
              </a:rPr>
              <a:t>③ 确定线性独立路径的基本集合。</a:t>
            </a:r>
          </a:p>
          <a:p>
            <a:pPr>
              <a:defRPr/>
            </a:pPr>
            <a:r>
              <a:rPr lang="en-US" altLang="zh-CN" sz="2400" dirty="0">
                <a:latin typeface="+mn-ea"/>
              </a:rPr>
              <a:t>    </a:t>
            </a:r>
            <a:r>
              <a:rPr lang="zh-CN" altLang="zh-CN" sz="2400" dirty="0">
                <a:solidFill>
                  <a:srgbClr val="C00000"/>
                </a:solidFill>
                <a:latin typeface="+mn-ea"/>
              </a:rPr>
              <a:t>独立路径</a:t>
            </a:r>
            <a:r>
              <a:rPr lang="zh-CN" altLang="zh-CN" sz="2400" dirty="0">
                <a:latin typeface="+mn-ea"/>
              </a:rPr>
              <a:t>是指至少引入程序的一个新处理语句集合或一个新条件的路径，</a:t>
            </a:r>
            <a:r>
              <a:rPr lang="zh-CN" altLang="en-US" sz="2400" dirty="0">
                <a:latin typeface="+mn-ea"/>
              </a:rPr>
              <a:t>即</a:t>
            </a:r>
            <a:r>
              <a:rPr lang="zh-CN" altLang="zh-CN" sz="2400" dirty="0">
                <a:latin typeface="+mn-ea"/>
              </a:rPr>
              <a:t>独立路径至少包含一条在定义该路径之前不曾用过的边。</a:t>
            </a:r>
          </a:p>
          <a:p>
            <a:pPr>
              <a:defRPr/>
            </a:pPr>
            <a:r>
              <a:rPr lang="en-US" altLang="zh-CN" sz="2400" dirty="0">
                <a:latin typeface="+mn-ea"/>
              </a:rPr>
              <a:t>    </a:t>
            </a:r>
            <a:r>
              <a:rPr lang="zh-CN" altLang="zh-CN" sz="2400" dirty="0">
                <a:latin typeface="+mn-ea"/>
              </a:rPr>
              <a:t>程序的环形复杂度决定了程序中独立路径的数量，而且这个数是确保程序中所有语句至少被执行一次所需的测试数量的上界。</a:t>
            </a:r>
          </a:p>
          <a:p>
            <a:pPr>
              <a:defRPr/>
            </a:pPr>
            <a:r>
              <a:rPr lang="zh-CN" altLang="en-US" sz="2400" dirty="0">
                <a:latin typeface="+mn-ea"/>
              </a:rPr>
              <a:t>    上述程序的</a:t>
            </a:r>
            <a:r>
              <a:rPr lang="zh-CN" altLang="zh-CN" sz="2400" dirty="0">
                <a:latin typeface="+mn-ea"/>
              </a:rPr>
              <a:t>环形复杂度为</a:t>
            </a:r>
            <a:r>
              <a:rPr lang="en-US" altLang="zh-CN" sz="2400" dirty="0">
                <a:latin typeface="+mn-ea"/>
              </a:rPr>
              <a:t>6</a:t>
            </a:r>
            <a:r>
              <a:rPr lang="zh-CN" altLang="zh-CN" sz="2400" dirty="0">
                <a:latin typeface="+mn-ea"/>
              </a:rPr>
              <a:t>，因此共有</a:t>
            </a:r>
            <a:r>
              <a:rPr lang="en-US" altLang="zh-CN" sz="2400" dirty="0">
                <a:latin typeface="+mn-ea"/>
              </a:rPr>
              <a:t>6</a:t>
            </a:r>
            <a:r>
              <a:rPr lang="zh-CN" altLang="zh-CN" sz="2400" dirty="0">
                <a:latin typeface="+mn-ea"/>
              </a:rPr>
              <a:t>条独立路径。</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文档 2"/>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控制结构</a:t>
            </a:r>
          </a:p>
        </p:txBody>
      </p:sp>
      <p:sp>
        <p:nvSpPr>
          <p:cNvPr id="7" name="矩形 6"/>
          <p:cNvSpPr/>
          <p:nvPr/>
        </p:nvSpPr>
        <p:spPr>
          <a:xfrm>
            <a:off x="633334" y="2228038"/>
            <a:ext cx="4890389" cy="273921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defRPr/>
            </a:pPr>
            <a:r>
              <a:rPr lang="en-US" altLang="zh-CN" sz="2800" b="1" dirty="0">
                <a:latin typeface="+mn-ea"/>
              </a:rPr>
              <a:t> </a:t>
            </a:r>
            <a:r>
              <a:rPr lang="zh-CN" altLang="zh-CN" sz="2400" b="1" dirty="0">
                <a:latin typeface="+mn-ea"/>
              </a:rPr>
              <a:t>③ 确定线性独立路径的基本集合。</a:t>
            </a:r>
          </a:p>
          <a:p>
            <a:pPr>
              <a:defRPr/>
            </a:pPr>
            <a:r>
              <a:rPr lang="zh-CN" altLang="zh-CN" sz="2400" dirty="0">
                <a:latin typeface="+mn-ea"/>
              </a:rPr>
              <a:t>路径</a:t>
            </a:r>
            <a:r>
              <a:rPr lang="en-US" altLang="zh-CN" sz="2400" dirty="0">
                <a:latin typeface="+mn-ea"/>
              </a:rPr>
              <a:t>1</a:t>
            </a:r>
            <a:r>
              <a:rPr lang="zh-CN" altLang="zh-CN" sz="2400" dirty="0">
                <a:latin typeface="+mn-ea"/>
              </a:rPr>
              <a:t>：</a:t>
            </a:r>
            <a:r>
              <a:rPr lang="en-US" altLang="zh-CN" sz="2400" dirty="0">
                <a:latin typeface="+mn-ea"/>
              </a:rPr>
              <a:t> 1-2-10-11-13</a:t>
            </a:r>
          </a:p>
          <a:p>
            <a:pPr>
              <a:defRPr/>
            </a:pPr>
            <a:r>
              <a:rPr lang="zh-CN" altLang="zh-CN" sz="2400" dirty="0">
                <a:latin typeface="+mn-ea"/>
              </a:rPr>
              <a:t>路径</a:t>
            </a:r>
            <a:r>
              <a:rPr lang="en-US" altLang="zh-CN" sz="2400" dirty="0">
                <a:latin typeface="+mn-ea"/>
              </a:rPr>
              <a:t>2</a:t>
            </a:r>
            <a:r>
              <a:rPr lang="zh-CN" altLang="zh-CN" sz="2400" dirty="0">
                <a:latin typeface="+mn-ea"/>
              </a:rPr>
              <a:t>：</a:t>
            </a:r>
            <a:r>
              <a:rPr lang="en-US" altLang="zh-CN" sz="2400" dirty="0">
                <a:latin typeface="+mn-ea"/>
              </a:rPr>
              <a:t> 1-2-10-12-13</a:t>
            </a:r>
          </a:p>
          <a:p>
            <a:pPr>
              <a:defRPr/>
            </a:pPr>
            <a:r>
              <a:rPr lang="zh-CN" altLang="zh-CN" sz="2400" dirty="0">
                <a:latin typeface="+mn-ea"/>
              </a:rPr>
              <a:t>路径</a:t>
            </a:r>
            <a:r>
              <a:rPr lang="en-US" altLang="zh-CN" sz="2400" dirty="0">
                <a:latin typeface="+mn-ea"/>
              </a:rPr>
              <a:t>3</a:t>
            </a:r>
            <a:r>
              <a:rPr lang="zh-CN" altLang="zh-CN" sz="2400" dirty="0">
                <a:latin typeface="+mn-ea"/>
              </a:rPr>
              <a:t>：</a:t>
            </a:r>
            <a:r>
              <a:rPr lang="en-US" altLang="zh-CN" sz="2400" dirty="0">
                <a:latin typeface="+mn-ea"/>
              </a:rPr>
              <a:t> 1-2-3-10-11-13</a:t>
            </a:r>
          </a:p>
          <a:p>
            <a:pPr>
              <a:defRPr/>
            </a:pPr>
            <a:r>
              <a:rPr lang="zh-CN" altLang="zh-CN" sz="2400" dirty="0">
                <a:latin typeface="+mn-ea"/>
              </a:rPr>
              <a:t>路径</a:t>
            </a:r>
            <a:r>
              <a:rPr lang="en-US" altLang="zh-CN" sz="2400" dirty="0">
                <a:latin typeface="+mn-ea"/>
              </a:rPr>
              <a:t>4</a:t>
            </a:r>
            <a:r>
              <a:rPr lang="zh-CN" altLang="zh-CN" sz="2400" dirty="0">
                <a:latin typeface="+mn-ea"/>
              </a:rPr>
              <a:t>：</a:t>
            </a:r>
            <a:r>
              <a:rPr lang="en-US" altLang="zh-CN" sz="2400" dirty="0">
                <a:latin typeface="+mn-ea"/>
              </a:rPr>
              <a:t> 1-2-3-4-5-8-9-2-</a:t>
            </a:r>
            <a:r>
              <a:rPr lang="zh-CN" altLang="zh-CN" sz="2400" dirty="0">
                <a:latin typeface="+mn-ea"/>
              </a:rPr>
              <a:t>…</a:t>
            </a:r>
            <a:endParaRPr lang="en-US" altLang="zh-CN" sz="2400" dirty="0">
              <a:latin typeface="+mn-ea"/>
            </a:endParaRPr>
          </a:p>
          <a:p>
            <a:pPr>
              <a:defRPr/>
            </a:pPr>
            <a:r>
              <a:rPr lang="zh-CN" altLang="zh-CN" sz="2400" dirty="0">
                <a:latin typeface="+mn-ea"/>
              </a:rPr>
              <a:t>路径</a:t>
            </a:r>
            <a:r>
              <a:rPr lang="en-US" altLang="zh-CN" sz="2400" dirty="0">
                <a:latin typeface="+mn-ea"/>
              </a:rPr>
              <a:t>5</a:t>
            </a:r>
            <a:r>
              <a:rPr lang="zh-CN" altLang="zh-CN" sz="2400" dirty="0">
                <a:latin typeface="+mn-ea"/>
              </a:rPr>
              <a:t>：</a:t>
            </a:r>
            <a:r>
              <a:rPr lang="en-US" altLang="zh-CN" sz="2400" dirty="0">
                <a:latin typeface="+mn-ea"/>
              </a:rPr>
              <a:t> 1-2-3-4-5-6-8-9-2-</a:t>
            </a:r>
            <a:r>
              <a:rPr lang="zh-CN" altLang="zh-CN" sz="2400" dirty="0">
                <a:latin typeface="+mn-ea"/>
              </a:rPr>
              <a:t>…</a:t>
            </a:r>
            <a:endParaRPr lang="en-US" altLang="zh-CN" sz="2400" dirty="0">
              <a:latin typeface="+mn-ea"/>
            </a:endParaRPr>
          </a:p>
          <a:p>
            <a:pPr>
              <a:defRPr/>
            </a:pPr>
            <a:r>
              <a:rPr lang="zh-CN" altLang="zh-CN" sz="2400" dirty="0">
                <a:latin typeface="+mn-ea"/>
              </a:rPr>
              <a:t>路径</a:t>
            </a:r>
            <a:r>
              <a:rPr lang="en-US" altLang="zh-CN" sz="2400" dirty="0">
                <a:latin typeface="+mn-ea"/>
              </a:rPr>
              <a:t>6</a:t>
            </a:r>
            <a:r>
              <a:rPr lang="zh-CN" altLang="zh-CN" sz="2400" dirty="0">
                <a:latin typeface="+mn-ea"/>
              </a:rPr>
              <a:t>：</a:t>
            </a:r>
            <a:r>
              <a:rPr lang="en-US" altLang="zh-CN" sz="2400" dirty="0">
                <a:latin typeface="+mn-ea"/>
              </a:rPr>
              <a:t> 1-2-3-4-5-6-7-8-9-2-</a:t>
            </a:r>
            <a:r>
              <a:rPr lang="zh-CN" altLang="zh-CN" sz="2400" dirty="0">
                <a:latin typeface="+mn-ea"/>
              </a:rPr>
              <a:t>…</a:t>
            </a:r>
            <a:endParaRPr lang="zh-CN" altLang="zh-CN" sz="2400" b="1" dirty="0">
              <a:latin typeface="+mn-ea"/>
            </a:endParaRPr>
          </a:p>
        </p:txBody>
      </p:sp>
      <p:pic>
        <p:nvPicPr>
          <p:cNvPr id="5"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63556" y="781489"/>
            <a:ext cx="4714722" cy="563231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5"/>
          </a:lnRef>
          <a:fillRef idx="1">
            <a:schemeClr val="lt1"/>
          </a:fillRef>
          <a:effectRef idx="0">
            <a:schemeClr val="accent5"/>
          </a:effectRef>
          <a:fontRef idx="minor">
            <a:schemeClr val="dk1"/>
          </a:fontRef>
        </p:style>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文档 2"/>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控制结构</a:t>
            </a:r>
          </a:p>
        </p:txBody>
      </p:sp>
      <p:sp>
        <p:nvSpPr>
          <p:cNvPr id="6" name="TextBox 7"/>
          <p:cNvSpPr txBox="1">
            <a:spLocks noChangeArrowheads="1"/>
          </p:cNvSpPr>
          <p:nvPr/>
        </p:nvSpPr>
        <p:spPr bwMode="auto">
          <a:xfrm>
            <a:off x="2153946" y="1284051"/>
            <a:ext cx="8280400" cy="459263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5"/>
          </a:lnRef>
          <a:fillRef idx="1">
            <a:schemeClr val="lt1"/>
          </a:fillRef>
          <a:effectRef idx="0">
            <a:schemeClr val="accent5"/>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2700"/>
              </a:lnSpc>
              <a:defRPr/>
            </a:pPr>
            <a:r>
              <a:rPr lang="en-US" altLang="zh-CN" sz="2400" b="1" dirty="0">
                <a:latin typeface="+mn-ea"/>
                <a:ea typeface="+mn-ea"/>
              </a:rPr>
              <a:t>    </a:t>
            </a:r>
            <a:r>
              <a:rPr lang="zh-CN" altLang="zh-CN" sz="2400" b="1" dirty="0">
                <a:latin typeface="+mn-ea"/>
                <a:ea typeface="+mn-ea"/>
              </a:rPr>
              <a:t>④ 设计可强制执行基本集合中每条路径的测试用例。</a:t>
            </a:r>
            <a:endParaRPr lang="en-US" altLang="zh-CN" sz="2400" b="1" dirty="0">
              <a:latin typeface="+mn-ea"/>
              <a:ea typeface="+mn-ea"/>
            </a:endParaRPr>
          </a:p>
          <a:p>
            <a:pPr marL="0" indent="0">
              <a:lnSpc>
                <a:spcPts val="2700"/>
              </a:lnSpc>
              <a:defRPr/>
            </a:pPr>
            <a:r>
              <a:rPr lang="en-US" altLang="zh-CN" sz="2400" dirty="0">
                <a:latin typeface="+mn-ea"/>
                <a:ea typeface="+mn-ea"/>
              </a:rPr>
              <a:t>    </a:t>
            </a:r>
            <a:r>
              <a:rPr lang="zh-CN" altLang="zh-CN" sz="2400" dirty="0">
                <a:latin typeface="+mn-ea"/>
                <a:ea typeface="+mn-ea"/>
              </a:rPr>
              <a:t>应该选取测试数据使得在测试每条路径时都适当地设置好各个判定结点的条件。测试第③步得出的基本集合的测试用例如下。</a:t>
            </a:r>
          </a:p>
          <a:p>
            <a:pPr marL="0" indent="0">
              <a:lnSpc>
                <a:spcPts val="2700"/>
              </a:lnSpc>
              <a:defRPr/>
            </a:pPr>
            <a:r>
              <a:rPr lang="en-US" altLang="zh-CN" sz="2400" dirty="0">
                <a:latin typeface="+mn-ea"/>
                <a:ea typeface="+mn-ea"/>
              </a:rPr>
              <a:t>    </a:t>
            </a:r>
            <a:r>
              <a:rPr lang="zh-CN" altLang="zh-CN" sz="2400" b="1" dirty="0">
                <a:latin typeface="+mn-ea"/>
                <a:ea typeface="+mn-ea"/>
              </a:rPr>
              <a:t>路径</a:t>
            </a:r>
            <a:r>
              <a:rPr lang="en-US" altLang="zh-CN" sz="2400" b="1" dirty="0">
                <a:latin typeface="+mn-ea"/>
                <a:ea typeface="+mn-ea"/>
              </a:rPr>
              <a:t>1</a:t>
            </a:r>
            <a:r>
              <a:rPr lang="zh-CN" altLang="zh-CN" sz="2400" dirty="0">
                <a:latin typeface="+mn-ea"/>
                <a:ea typeface="+mn-ea"/>
              </a:rPr>
              <a:t>的测试用例：</a:t>
            </a:r>
          </a:p>
          <a:p>
            <a:pPr marL="0" indent="0">
              <a:lnSpc>
                <a:spcPts val="2700"/>
              </a:lnSpc>
              <a:defRPr/>
            </a:pPr>
            <a:r>
              <a:rPr lang="en-US" altLang="zh-CN" sz="2400" dirty="0">
                <a:latin typeface="+mn-ea"/>
                <a:ea typeface="+mn-ea"/>
              </a:rPr>
              <a:t>      value</a:t>
            </a:r>
            <a:r>
              <a:rPr lang="zh-CN" altLang="zh-CN" sz="2400" dirty="0">
                <a:latin typeface="+mn-ea"/>
                <a:ea typeface="+mn-ea"/>
              </a:rPr>
              <a:t>［</a:t>
            </a:r>
            <a:r>
              <a:rPr lang="en-US" altLang="zh-CN" sz="2400" dirty="0">
                <a:latin typeface="+mn-ea"/>
                <a:ea typeface="+mn-ea"/>
              </a:rPr>
              <a:t>k</a:t>
            </a:r>
            <a:r>
              <a:rPr lang="zh-CN" altLang="zh-CN" sz="2400" dirty="0">
                <a:latin typeface="+mn-ea"/>
                <a:ea typeface="+mn-ea"/>
              </a:rPr>
              <a:t>］</a:t>
            </a:r>
            <a:r>
              <a:rPr lang="en-US" altLang="zh-CN" sz="2400" dirty="0">
                <a:latin typeface="+mn-ea"/>
                <a:ea typeface="+mn-ea"/>
              </a:rPr>
              <a:t>=</a:t>
            </a:r>
            <a:r>
              <a:rPr lang="zh-CN" altLang="zh-CN" sz="2400" dirty="0">
                <a:latin typeface="+mn-ea"/>
                <a:ea typeface="+mn-ea"/>
              </a:rPr>
              <a:t>有效输入值，其中</a:t>
            </a:r>
            <a:r>
              <a:rPr lang="en-US" altLang="zh-CN" sz="2400" dirty="0">
                <a:latin typeface="+mn-ea"/>
                <a:ea typeface="+mn-ea"/>
              </a:rPr>
              <a:t>k&lt;</a:t>
            </a:r>
            <a:r>
              <a:rPr lang="en-US" altLang="zh-CN" sz="2400" dirty="0" err="1">
                <a:latin typeface="+mn-ea"/>
                <a:ea typeface="+mn-ea"/>
              </a:rPr>
              <a:t>i</a:t>
            </a:r>
            <a:r>
              <a:rPr lang="en-US" altLang="zh-CN" sz="2400" dirty="0">
                <a:latin typeface="+mn-ea"/>
                <a:ea typeface="+mn-ea"/>
              </a:rPr>
              <a:t>(</a:t>
            </a:r>
            <a:r>
              <a:rPr lang="en-US" altLang="zh-CN" sz="2400" dirty="0" err="1">
                <a:latin typeface="+mn-ea"/>
                <a:ea typeface="+mn-ea"/>
              </a:rPr>
              <a:t>i</a:t>
            </a:r>
            <a:r>
              <a:rPr lang="zh-CN" altLang="zh-CN" sz="2400" dirty="0">
                <a:latin typeface="+mn-ea"/>
                <a:ea typeface="+mn-ea"/>
              </a:rPr>
              <a:t>的定义在下面</a:t>
            </a:r>
            <a:r>
              <a:rPr lang="en-US" altLang="zh-CN" sz="2400" dirty="0">
                <a:latin typeface="+mn-ea"/>
                <a:ea typeface="+mn-ea"/>
              </a:rPr>
              <a:t>)</a:t>
            </a:r>
            <a:endParaRPr lang="zh-CN" altLang="zh-CN" sz="2400" dirty="0">
              <a:latin typeface="+mn-ea"/>
              <a:ea typeface="+mn-ea"/>
            </a:endParaRPr>
          </a:p>
          <a:p>
            <a:pPr marL="0" indent="0">
              <a:lnSpc>
                <a:spcPts val="2700"/>
              </a:lnSpc>
              <a:defRPr/>
            </a:pPr>
            <a:r>
              <a:rPr lang="en-US" altLang="zh-CN" sz="2400" dirty="0">
                <a:latin typeface="+mn-ea"/>
                <a:ea typeface="+mn-ea"/>
              </a:rPr>
              <a:t>      value</a:t>
            </a:r>
            <a:r>
              <a:rPr lang="zh-CN" altLang="zh-CN" sz="2400" dirty="0">
                <a:latin typeface="+mn-ea"/>
                <a:ea typeface="+mn-ea"/>
              </a:rPr>
              <a:t>［</a:t>
            </a:r>
            <a:r>
              <a:rPr lang="en-US" altLang="zh-CN" sz="2400" dirty="0" err="1">
                <a:latin typeface="+mn-ea"/>
                <a:ea typeface="+mn-ea"/>
              </a:rPr>
              <a:t>i</a:t>
            </a:r>
            <a:r>
              <a:rPr lang="zh-CN" altLang="zh-CN" sz="2400" dirty="0">
                <a:latin typeface="+mn-ea"/>
                <a:ea typeface="+mn-ea"/>
              </a:rPr>
              <a:t>］</a:t>
            </a:r>
            <a:r>
              <a:rPr lang="en-US" altLang="zh-CN" sz="2400" dirty="0">
                <a:latin typeface="+mn-ea"/>
                <a:ea typeface="+mn-ea"/>
              </a:rPr>
              <a:t>=-999,</a:t>
            </a:r>
            <a:r>
              <a:rPr lang="zh-CN" altLang="zh-CN" sz="2400" dirty="0">
                <a:latin typeface="+mn-ea"/>
                <a:ea typeface="+mn-ea"/>
              </a:rPr>
              <a:t>其中</a:t>
            </a:r>
            <a:r>
              <a:rPr lang="en-US" altLang="zh-CN" sz="2400" dirty="0">
                <a:latin typeface="+mn-ea"/>
                <a:ea typeface="+mn-ea"/>
              </a:rPr>
              <a:t>2</a:t>
            </a:r>
            <a:r>
              <a:rPr lang="zh-CN" altLang="zh-CN" sz="2400" dirty="0">
                <a:latin typeface="+mn-ea"/>
                <a:ea typeface="+mn-ea"/>
              </a:rPr>
              <a:t>≤</a:t>
            </a:r>
            <a:r>
              <a:rPr lang="en-US" altLang="zh-CN" sz="2400" dirty="0" err="1">
                <a:latin typeface="+mn-ea"/>
                <a:ea typeface="+mn-ea"/>
              </a:rPr>
              <a:t>i</a:t>
            </a:r>
            <a:r>
              <a:rPr lang="zh-CN" altLang="zh-CN" sz="2400" dirty="0">
                <a:latin typeface="+mn-ea"/>
                <a:ea typeface="+mn-ea"/>
              </a:rPr>
              <a:t>≤</a:t>
            </a:r>
            <a:r>
              <a:rPr lang="en-US" altLang="zh-CN" sz="2400" dirty="0">
                <a:latin typeface="+mn-ea"/>
                <a:ea typeface="+mn-ea"/>
              </a:rPr>
              <a:t>100</a:t>
            </a:r>
            <a:endParaRPr lang="zh-CN" altLang="zh-CN" sz="2400" dirty="0">
              <a:latin typeface="+mn-ea"/>
              <a:ea typeface="+mn-ea"/>
            </a:endParaRPr>
          </a:p>
          <a:p>
            <a:pPr marL="0" indent="0">
              <a:lnSpc>
                <a:spcPts val="2700"/>
              </a:lnSpc>
              <a:defRPr/>
            </a:pPr>
            <a:r>
              <a:rPr lang="en-US" altLang="zh-CN" sz="2400" dirty="0">
                <a:latin typeface="+mn-ea"/>
                <a:ea typeface="+mn-ea"/>
              </a:rPr>
              <a:t>      </a:t>
            </a:r>
            <a:r>
              <a:rPr lang="zh-CN" altLang="zh-CN" sz="2400" dirty="0">
                <a:latin typeface="+mn-ea"/>
                <a:ea typeface="+mn-ea"/>
              </a:rPr>
              <a:t>预期结果：基于</a:t>
            </a:r>
            <a:r>
              <a:rPr lang="en-US" altLang="zh-CN" sz="2400" dirty="0">
                <a:latin typeface="+mn-ea"/>
                <a:ea typeface="+mn-ea"/>
              </a:rPr>
              <a:t>k</a:t>
            </a:r>
            <a:r>
              <a:rPr lang="zh-CN" altLang="zh-CN" sz="2400" dirty="0">
                <a:latin typeface="+mn-ea"/>
                <a:ea typeface="+mn-ea"/>
              </a:rPr>
              <a:t>的正确平均值和总数</a:t>
            </a:r>
          </a:p>
          <a:p>
            <a:pPr marL="0" indent="0">
              <a:lnSpc>
                <a:spcPts val="2700"/>
              </a:lnSpc>
              <a:defRPr/>
            </a:pPr>
            <a:r>
              <a:rPr lang="en-US" altLang="zh-CN" sz="2400" dirty="0">
                <a:latin typeface="+mn-ea"/>
                <a:ea typeface="+mn-ea"/>
              </a:rPr>
              <a:t>      </a:t>
            </a:r>
            <a:r>
              <a:rPr lang="zh-CN" altLang="zh-CN" sz="2400" dirty="0">
                <a:latin typeface="+mn-ea"/>
                <a:ea typeface="+mn-ea"/>
              </a:rPr>
              <a:t>注意，路径</a:t>
            </a:r>
            <a:r>
              <a:rPr lang="en-US" altLang="zh-CN" sz="2400" dirty="0">
                <a:latin typeface="+mn-ea"/>
                <a:ea typeface="+mn-ea"/>
              </a:rPr>
              <a:t>1</a:t>
            </a:r>
            <a:r>
              <a:rPr lang="zh-CN" altLang="zh-CN" sz="2400" dirty="0">
                <a:latin typeface="+mn-ea"/>
                <a:ea typeface="+mn-ea"/>
              </a:rPr>
              <a:t>无法独立测试，必须作为路径</a:t>
            </a:r>
            <a:r>
              <a:rPr lang="en-US" altLang="zh-CN" sz="2400" dirty="0">
                <a:latin typeface="+mn-ea"/>
                <a:ea typeface="+mn-ea"/>
              </a:rPr>
              <a:t>4</a:t>
            </a:r>
            <a:r>
              <a:rPr lang="zh-CN" altLang="zh-CN" sz="2400" dirty="0">
                <a:latin typeface="+mn-ea"/>
                <a:ea typeface="+mn-ea"/>
              </a:rPr>
              <a:t>或</a:t>
            </a:r>
            <a:r>
              <a:rPr lang="en-US" altLang="zh-CN" sz="2400" dirty="0">
                <a:latin typeface="+mn-ea"/>
                <a:ea typeface="+mn-ea"/>
              </a:rPr>
              <a:t>5</a:t>
            </a:r>
            <a:r>
              <a:rPr lang="zh-CN" altLang="zh-CN" sz="2400" dirty="0">
                <a:latin typeface="+mn-ea"/>
                <a:ea typeface="+mn-ea"/>
              </a:rPr>
              <a:t>或</a:t>
            </a:r>
            <a:r>
              <a:rPr lang="en-US" altLang="zh-CN" sz="2400" dirty="0">
                <a:latin typeface="+mn-ea"/>
                <a:ea typeface="+mn-ea"/>
              </a:rPr>
              <a:t>6</a:t>
            </a:r>
            <a:r>
              <a:rPr lang="zh-CN" altLang="zh-CN" sz="2400" dirty="0">
                <a:latin typeface="+mn-ea"/>
                <a:ea typeface="+mn-ea"/>
              </a:rPr>
              <a:t>的一部分来测试。</a:t>
            </a:r>
          </a:p>
          <a:p>
            <a:pPr marL="0" indent="0">
              <a:lnSpc>
                <a:spcPts val="2700"/>
              </a:lnSpc>
              <a:defRPr/>
            </a:pPr>
            <a:r>
              <a:rPr lang="en-US" altLang="zh-CN" sz="2400" dirty="0">
                <a:latin typeface="+mn-ea"/>
                <a:ea typeface="+mn-ea"/>
              </a:rPr>
              <a:t>    </a:t>
            </a:r>
            <a:r>
              <a:rPr lang="zh-CN" altLang="zh-CN" sz="2400" b="1" dirty="0">
                <a:latin typeface="+mn-ea"/>
                <a:ea typeface="+mn-ea"/>
              </a:rPr>
              <a:t>路径</a:t>
            </a:r>
            <a:r>
              <a:rPr lang="en-US" altLang="zh-CN" sz="2400" b="1" dirty="0">
                <a:latin typeface="+mn-ea"/>
                <a:ea typeface="+mn-ea"/>
              </a:rPr>
              <a:t>2</a:t>
            </a:r>
            <a:r>
              <a:rPr lang="zh-CN" altLang="zh-CN" sz="2400" dirty="0">
                <a:latin typeface="+mn-ea"/>
                <a:ea typeface="+mn-ea"/>
              </a:rPr>
              <a:t>的测试用例：</a:t>
            </a:r>
          </a:p>
          <a:p>
            <a:pPr marL="0" indent="0">
              <a:lnSpc>
                <a:spcPts val="2700"/>
              </a:lnSpc>
              <a:defRPr/>
            </a:pPr>
            <a:r>
              <a:rPr lang="en-US" altLang="zh-CN" sz="2400" dirty="0">
                <a:latin typeface="+mn-ea"/>
                <a:ea typeface="+mn-ea"/>
              </a:rPr>
              <a:t>      value</a:t>
            </a:r>
            <a:r>
              <a:rPr lang="zh-CN" altLang="zh-CN" sz="2400" dirty="0">
                <a:latin typeface="+mn-ea"/>
                <a:ea typeface="+mn-ea"/>
              </a:rPr>
              <a:t>［</a:t>
            </a:r>
            <a:r>
              <a:rPr lang="en-US" altLang="zh-CN" sz="2400" dirty="0">
                <a:latin typeface="+mn-ea"/>
                <a:ea typeface="+mn-ea"/>
              </a:rPr>
              <a:t>1</a:t>
            </a:r>
            <a:r>
              <a:rPr lang="zh-CN" altLang="zh-CN" sz="2400" dirty="0">
                <a:latin typeface="+mn-ea"/>
                <a:ea typeface="+mn-ea"/>
              </a:rPr>
              <a:t>］</a:t>
            </a:r>
            <a:r>
              <a:rPr lang="en-US" altLang="zh-CN" sz="2400" dirty="0">
                <a:latin typeface="+mn-ea"/>
                <a:ea typeface="+mn-ea"/>
              </a:rPr>
              <a:t>=-999</a:t>
            </a:r>
            <a:endParaRPr lang="zh-CN" altLang="zh-CN" sz="2400" dirty="0">
              <a:latin typeface="+mn-ea"/>
              <a:ea typeface="+mn-ea"/>
            </a:endParaRPr>
          </a:p>
          <a:p>
            <a:pPr marL="0" indent="0">
              <a:lnSpc>
                <a:spcPts val="2700"/>
              </a:lnSpc>
              <a:defRPr/>
            </a:pPr>
            <a:r>
              <a:rPr lang="en-US" altLang="zh-CN" sz="2400" dirty="0">
                <a:latin typeface="+mn-ea"/>
                <a:ea typeface="+mn-ea"/>
              </a:rPr>
              <a:t>      </a:t>
            </a:r>
            <a:r>
              <a:rPr lang="zh-CN" altLang="zh-CN" sz="2400" dirty="0">
                <a:latin typeface="+mn-ea"/>
                <a:ea typeface="+mn-ea"/>
              </a:rPr>
              <a:t>预期结果：</a:t>
            </a:r>
            <a:r>
              <a:rPr lang="en-US" altLang="zh-CN" sz="2400" dirty="0">
                <a:latin typeface="+mn-ea"/>
                <a:ea typeface="+mn-ea"/>
              </a:rPr>
              <a:t> average=-999,</a:t>
            </a:r>
            <a:r>
              <a:rPr lang="zh-CN" altLang="zh-CN" sz="2400" dirty="0">
                <a:latin typeface="+mn-ea"/>
                <a:ea typeface="+mn-ea"/>
              </a:rPr>
              <a:t>其他都保持初始值</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文档 2"/>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控制结构</a:t>
            </a:r>
          </a:p>
        </p:txBody>
      </p:sp>
      <p:sp>
        <p:nvSpPr>
          <p:cNvPr id="4" name="TextBox 7"/>
          <p:cNvSpPr txBox="1">
            <a:spLocks noChangeArrowheads="1"/>
          </p:cNvSpPr>
          <p:nvPr/>
        </p:nvSpPr>
        <p:spPr bwMode="auto">
          <a:xfrm>
            <a:off x="1830907" y="1261816"/>
            <a:ext cx="8785225" cy="47593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5"/>
          </a:lnRef>
          <a:fillRef idx="1">
            <a:schemeClr val="lt1"/>
          </a:fillRef>
          <a:effectRef idx="0">
            <a:schemeClr val="accent5"/>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2600"/>
              </a:lnSpc>
              <a:defRPr/>
            </a:pPr>
            <a:r>
              <a:rPr lang="en-US" altLang="zh-CN" sz="2000" b="1" dirty="0">
                <a:latin typeface="+mn-ea"/>
                <a:ea typeface="+mn-ea"/>
              </a:rPr>
              <a:t>    </a:t>
            </a:r>
            <a:r>
              <a:rPr lang="zh-CN" altLang="zh-CN" sz="2200" b="1" dirty="0">
                <a:latin typeface="+mn-ea"/>
                <a:ea typeface="+mn-ea"/>
              </a:rPr>
              <a:t>路径</a:t>
            </a:r>
            <a:r>
              <a:rPr lang="en-US" altLang="zh-CN" sz="2200" b="1" dirty="0">
                <a:latin typeface="+mn-ea"/>
                <a:ea typeface="+mn-ea"/>
              </a:rPr>
              <a:t>3</a:t>
            </a:r>
            <a:r>
              <a:rPr lang="zh-CN" altLang="zh-CN" sz="2200" dirty="0">
                <a:latin typeface="+mn-ea"/>
                <a:ea typeface="+mn-ea"/>
              </a:rPr>
              <a:t>的测试用例：</a:t>
            </a:r>
          </a:p>
          <a:p>
            <a:pPr>
              <a:lnSpc>
                <a:spcPts val="2600"/>
              </a:lnSpc>
              <a:defRPr/>
            </a:pPr>
            <a:r>
              <a:rPr lang="en-US" altLang="zh-CN" sz="2200" dirty="0">
                <a:latin typeface="+mn-ea"/>
                <a:ea typeface="+mn-ea"/>
              </a:rPr>
              <a:t>      </a:t>
            </a:r>
            <a:r>
              <a:rPr lang="zh-CN" altLang="zh-CN" sz="2200" dirty="0">
                <a:latin typeface="+mn-ea"/>
                <a:ea typeface="+mn-ea"/>
              </a:rPr>
              <a:t>试图处理</a:t>
            </a:r>
            <a:r>
              <a:rPr lang="en-US" altLang="zh-CN" sz="2200" dirty="0">
                <a:latin typeface="+mn-ea"/>
                <a:ea typeface="+mn-ea"/>
              </a:rPr>
              <a:t>101</a:t>
            </a:r>
            <a:r>
              <a:rPr lang="zh-CN" altLang="zh-CN" sz="2200" dirty="0">
                <a:latin typeface="+mn-ea"/>
                <a:ea typeface="+mn-ea"/>
              </a:rPr>
              <a:t>个或更多个值</a:t>
            </a:r>
          </a:p>
          <a:p>
            <a:pPr>
              <a:lnSpc>
                <a:spcPts val="2600"/>
              </a:lnSpc>
              <a:defRPr/>
            </a:pPr>
            <a:r>
              <a:rPr lang="en-US" altLang="zh-CN" sz="2200" dirty="0">
                <a:latin typeface="+mn-ea"/>
                <a:ea typeface="+mn-ea"/>
              </a:rPr>
              <a:t>      </a:t>
            </a:r>
            <a:r>
              <a:rPr lang="zh-CN" altLang="zh-CN" sz="2200" dirty="0">
                <a:latin typeface="+mn-ea"/>
                <a:ea typeface="+mn-ea"/>
              </a:rPr>
              <a:t>前</a:t>
            </a:r>
            <a:r>
              <a:rPr lang="en-US" altLang="zh-CN" sz="2200" dirty="0">
                <a:latin typeface="+mn-ea"/>
                <a:ea typeface="+mn-ea"/>
              </a:rPr>
              <a:t>100</a:t>
            </a:r>
            <a:r>
              <a:rPr lang="zh-CN" altLang="zh-CN" sz="2200" dirty="0">
                <a:latin typeface="+mn-ea"/>
                <a:ea typeface="+mn-ea"/>
              </a:rPr>
              <a:t>个数值应该是有效输入值</a:t>
            </a:r>
          </a:p>
          <a:p>
            <a:pPr>
              <a:lnSpc>
                <a:spcPts val="2600"/>
              </a:lnSpc>
              <a:defRPr/>
            </a:pPr>
            <a:r>
              <a:rPr lang="en-US" altLang="zh-CN" sz="2200" dirty="0">
                <a:latin typeface="+mn-ea"/>
                <a:ea typeface="+mn-ea"/>
              </a:rPr>
              <a:t>      </a:t>
            </a:r>
            <a:r>
              <a:rPr lang="zh-CN" altLang="zh-CN" sz="2200" dirty="0">
                <a:latin typeface="+mn-ea"/>
                <a:ea typeface="+mn-ea"/>
              </a:rPr>
              <a:t>预期结果：前</a:t>
            </a:r>
            <a:r>
              <a:rPr lang="en-US" altLang="zh-CN" sz="2200" dirty="0">
                <a:latin typeface="+mn-ea"/>
                <a:ea typeface="+mn-ea"/>
              </a:rPr>
              <a:t>100</a:t>
            </a:r>
            <a:r>
              <a:rPr lang="zh-CN" altLang="zh-CN" sz="2200" dirty="0">
                <a:latin typeface="+mn-ea"/>
                <a:ea typeface="+mn-ea"/>
              </a:rPr>
              <a:t>个数的平均值，总数为</a:t>
            </a:r>
            <a:r>
              <a:rPr lang="en-US" altLang="zh-CN" sz="2200" dirty="0">
                <a:latin typeface="+mn-ea"/>
                <a:ea typeface="+mn-ea"/>
              </a:rPr>
              <a:t>100</a:t>
            </a:r>
            <a:endParaRPr lang="zh-CN" altLang="zh-CN" sz="2200" dirty="0">
              <a:latin typeface="+mn-ea"/>
              <a:ea typeface="+mn-ea"/>
            </a:endParaRPr>
          </a:p>
          <a:p>
            <a:pPr>
              <a:lnSpc>
                <a:spcPts val="2600"/>
              </a:lnSpc>
              <a:defRPr/>
            </a:pPr>
            <a:r>
              <a:rPr lang="en-US" altLang="zh-CN" sz="2200" dirty="0">
                <a:latin typeface="+mn-ea"/>
                <a:ea typeface="+mn-ea"/>
              </a:rPr>
              <a:t>      </a:t>
            </a:r>
            <a:r>
              <a:rPr lang="zh-CN" altLang="zh-CN" sz="2200" b="1" dirty="0">
                <a:solidFill>
                  <a:srgbClr val="C00000"/>
                </a:solidFill>
                <a:latin typeface="+mn-ea"/>
                <a:ea typeface="+mn-ea"/>
              </a:rPr>
              <a:t>注意</a:t>
            </a:r>
            <a:r>
              <a:rPr lang="zh-CN" altLang="zh-CN" sz="2200" dirty="0">
                <a:latin typeface="+mn-ea"/>
                <a:ea typeface="+mn-ea"/>
              </a:rPr>
              <a:t>，路径</a:t>
            </a:r>
            <a:r>
              <a:rPr lang="en-US" altLang="zh-CN" sz="2200" dirty="0">
                <a:latin typeface="+mn-ea"/>
                <a:ea typeface="+mn-ea"/>
              </a:rPr>
              <a:t>3</a:t>
            </a:r>
            <a:r>
              <a:rPr lang="zh-CN" altLang="zh-CN" sz="2200" dirty="0">
                <a:latin typeface="+mn-ea"/>
                <a:ea typeface="+mn-ea"/>
              </a:rPr>
              <a:t>无法独立测试，必须作为路径</a:t>
            </a:r>
            <a:r>
              <a:rPr lang="en-US" altLang="zh-CN" sz="2200" dirty="0">
                <a:latin typeface="+mn-ea"/>
                <a:ea typeface="+mn-ea"/>
              </a:rPr>
              <a:t>4</a:t>
            </a:r>
            <a:r>
              <a:rPr lang="zh-CN" altLang="zh-CN" sz="2200" dirty="0">
                <a:latin typeface="+mn-ea"/>
                <a:ea typeface="+mn-ea"/>
              </a:rPr>
              <a:t>或</a:t>
            </a:r>
            <a:r>
              <a:rPr lang="en-US" altLang="zh-CN" sz="2200" dirty="0">
                <a:latin typeface="+mn-ea"/>
                <a:ea typeface="+mn-ea"/>
              </a:rPr>
              <a:t>5</a:t>
            </a:r>
            <a:r>
              <a:rPr lang="zh-CN" altLang="zh-CN" sz="2200" dirty="0">
                <a:latin typeface="+mn-ea"/>
                <a:ea typeface="+mn-ea"/>
              </a:rPr>
              <a:t>或</a:t>
            </a:r>
            <a:r>
              <a:rPr lang="en-US" altLang="zh-CN" sz="2200" dirty="0">
                <a:latin typeface="+mn-ea"/>
                <a:ea typeface="+mn-ea"/>
              </a:rPr>
              <a:t>6</a:t>
            </a:r>
            <a:r>
              <a:rPr lang="zh-CN" altLang="zh-CN" sz="2200" dirty="0">
                <a:latin typeface="+mn-ea"/>
                <a:ea typeface="+mn-ea"/>
              </a:rPr>
              <a:t>的一部分来测试。</a:t>
            </a:r>
          </a:p>
          <a:p>
            <a:pPr>
              <a:lnSpc>
                <a:spcPts val="2600"/>
              </a:lnSpc>
              <a:defRPr/>
            </a:pPr>
            <a:r>
              <a:rPr lang="en-US" altLang="zh-CN" sz="2200" b="1" dirty="0">
                <a:latin typeface="+mn-ea"/>
                <a:ea typeface="+mn-ea"/>
              </a:rPr>
              <a:t>    </a:t>
            </a:r>
            <a:r>
              <a:rPr lang="zh-CN" altLang="zh-CN" sz="2200" b="1" dirty="0">
                <a:latin typeface="+mn-ea"/>
                <a:ea typeface="+mn-ea"/>
              </a:rPr>
              <a:t>路径</a:t>
            </a:r>
            <a:r>
              <a:rPr lang="en-US" altLang="zh-CN" sz="2200" b="1" dirty="0">
                <a:latin typeface="+mn-ea"/>
                <a:ea typeface="+mn-ea"/>
              </a:rPr>
              <a:t>4</a:t>
            </a:r>
            <a:r>
              <a:rPr lang="zh-CN" altLang="zh-CN" sz="2200" dirty="0">
                <a:latin typeface="+mn-ea"/>
                <a:ea typeface="+mn-ea"/>
              </a:rPr>
              <a:t>的测试用例：</a:t>
            </a:r>
          </a:p>
          <a:p>
            <a:pPr>
              <a:lnSpc>
                <a:spcPts val="2600"/>
              </a:lnSpc>
              <a:defRPr/>
            </a:pPr>
            <a:r>
              <a:rPr lang="en-US" altLang="zh-CN" sz="2200" dirty="0">
                <a:latin typeface="+mn-ea"/>
                <a:ea typeface="+mn-ea"/>
              </a:rPr>
              <a:t>      value</a:t>
            </a:r>
            <a:r>
              <a:rPr lang="zh-CN" altLang="zh-CN" sz="2200" dirty="0">
                <a:latin typeface="+mn-ea"/>
                <a:ea typeface="+mn-ea"/>
              </a:rPr>
              <a:t>［</a:t>
            </a:r>
            <a:r>
              <a:rPr lang="en-US" altLang="zh-CN" sz="2200" dirty="0" err="1">
                <a:latin typeface="+mn-ea"/>
                <a:ea typeface="+mn-ea"/>
              </a:rPr>
              <a:t>i</a:t>
            </a:r>
            <a:r>
              <a:rPr lang="zh-CN" altLang="zh-CN" sz="2200" dirty="0">
                <a:latin typeface="+mn-ea"/>
                <a:ea typeface="+mn-ea"/>
              </a:rPr>
              <a:t>］</a:t>
            </a:r>
            <a:r>
              <a:rPr lang="en-US" altLang="zh-CN" sz="2200" dirty="0">
                <a:latin typeface="+mn-ea"/>
                <a:ea typeface="+mn-ea"/>
              </a:rPr>
              <a:t>=</a:t>
            </a:r>
            <a:r>
              <a:rPr lang="zh-CN" altLang="zh-CN" sz="2200" dirty="0">
                <a:latin typeface="+mn-ea"/>
                <a:ea typeface="+mn-ea"/>
              </a:rPr>
              <a:t>有效输入值，其中</a:t>
            </a:r>
            <a:r>
              <a:rPr lang="en-US" altLang="zh-CN" sz="2200" dirty="0" err="1">
                <a:latin typeface="+mn-ea"/>
                <a:ea typeface="+mn-ea"/>
              </a:rPr>
              <a:t>i</a:t>
            </a:r>
            <a:r>
              <a:rPr lang="en-US" altLang="zh-CN" sz="2200" dirty="0">
                <a:latin typeface="+mn-ea"/>
                <a:ea typeface="+mn-ea"/>
              </a:rPr>
              <a:t>&lt;100</a:t>
            </a:r>
            <a:endParaRPr lang="zh-CN" altLang="zh-CN" sz="2200" dirty="0">
              <a:latin typeface="+mn-ea"/>
              <a:ea typeface="+mn-ea"/>
            </a:endParaRPr>
          </a:p>
          <a:p>
            <a:pPr>
              <a:lnSpc>
                <a:spcPts val="2600"/>
              </a:lnSpc>
              <a:defRPr/>
            </a:pPr>
            <a:r>
              <a:rPr lang="en-US" altLang="zh-CN" sz="2200" dirty="0">
                <a:latin typeface="+mn-ea"/>
                <a:ea typeface="+mn-ea"/>
              </a:rPr>
              <a:t>      value</a:t>
            </a:r>
            <a:r>
              <a:rPr lang="zh-CN" altLang="zh-CN" sz="2200" dirty="0">
                <a:latin typeface="+mn-ea"/>
                <a:ea typeface="+mn-ea"/>
              </a:rPr>
              <a:t>［</a:t>
            </a:r>
            <a:r>
              <a:rPr lang="en-US" altLang="zh-CN" sz="2200" dirty="0">
                <a:latin typeface="+mn-ea"/>
                <a:ea typeface="+mn-ea"/>
              </a:rPr>
              <a:t>k</a:t>
            </a:r>
            <a:r>
              <a:rPr lang="zh-CN" altLang="zh-CN" sz="2200" dirty="0">
                <a:latin typeface="+mn-ea"/>
                <a:ea typeface="+mn-ea"/>
              </a:rPr>
              <a:t>］</a:t>
            </a:r>
            <a:r>
              <a:rPr lang="en-US" altLang="zh-CN" sz="2200" dirty="0">
                <a:latin typeface="+mn-ea"/>
                <a:ea typeface="+mn-ea"/>
              </a:rPr>
              <a:t>&lt;minimum,</a:t>
            </a:r>
            <a:r>
              <a:rPr lang="zh-CN" altLang="zh-CN" sz="2200" dirty="0">
                <a:latin typeface="+mn-ea"/>
                <a:ea typeface="+mn-ea"/>
              </a:rPr>
              <a:t>其中</a:t>
            </a:r>
            <a:r>
              <a:rPr lang="en-US" altLang="zh-CN" sz="2200" dirty="0">
                <a:latin typeface="+mn-ea"/>
                <a:ea typeface="+mn-ea"/>
              </a:rPr>
              <a:t>k&lt;</a:t>
            </a:r>
            <a:r>
              <a:rPr lang="en-US" altLang="zh-CN" sz="2200" dirty="0" err="1">
                <a:latin typeface="+mn-ea"/>
                <a:ea typeface="+mn-ea"/>
              </a:rPr>
              <a:t>i</a:t>
            </a:r>
            <a:endParaRPr lang="zh-CN" altLang="zh-CN" sz="2200" dirty="0">
              <a:latin typeface="+mn-ea"/>
              <a:ea typeface="+mn-ea"/>
            </a:endParaRPr>
          </a:p>
          <a:p>
            <a:pPr>
              <a:lnSpc>
                <a:spcPts val="2600"/>
              </a:lnSpc>
              <a:defRPr/>
            </a:pPr>
            <a:r>
              <a:rPr lang="en-US" altLang="zh-CN" sz="2200" dirty="0">
                <a:latin typeface="+mn-ea"/>
                <a:ea typeface="+mn-ea"/>
              </a:rPr>
              <a:t>      </a:t>
            </a:r>
            <a:r>
              <a:rPr lang="zh-CN" altLang="zh-CN" sz="2200" dirty="0">
                <a:latin typeface="+mn-ea"/>
                <a:ea typeface="+mn-ea"/>
              </a:rPr>
              <a:t>预期结果：基于</a:t>
            </a:r>
            <a:r>
              <a:rPr lang="en-US" altLang="zh-CN" sz="2200" dirty="0">
                <a:latin typeface="+mn-ea"/>
                <a:ea typeface="+mn-ea"/>
              </a:rPr>
              <a:t>k</a:t>
            </a:r>
            <a:r>
              <a:rPr lang="zh-CN" altLang="zh-CN" sz="2200" dirty="0">
                <a:latin typeface="+mn-ea"/>
                <a:ea typeface="+mn-ea"/>
              </a:rPr>
              <a:t>的正确平均值和总数</a:t>
            </a:r>
          </a:p>
          <a:p>
            <a:pPr>
              <a:lnSpc>
                <a:spcPts val="2600"/>
              </a:lnSpc>
              <a:defRPr/>
            </a:pPr>
            <a:r>
              <a:rPr lang="en-US" altLang="zh-CN" sz="2200" b="1" dirty="0">
                <a:latin typeface="+mn-ea"/>
                <a:ea typeface="+mn-ea"/>
              </a:rPr>
              <a:t>    </a:t>
            </a:r>
            <a:r>
              <a:rPr lang="zh-CN" altLang="zh-CN" sz="2200" b="1" dirty="0">
                <a:latin typeface="+mn-ea"/>
                <a:ea typeface="+mn-ea"/>
              </a:rPr>
              <a:t>路径</a:t>
            </a:r>
            <a:r>
              <a:rPr lang="en-US" altLang="zh-CN" sz="2200" b="1" dirty="0">
                <a:latin typeface="+mn-ea"/>
                <a:ea typeface="+mn-ea"/>
              </a:rPr>
              <a:t>5</a:t>
            </a:r>
            <a:r>
              <a:rPr lang="zh-CN" altLang="zh-CN" sz="2200" dirty="0">
                <a:latin typeface="+mn-ea"/>
                <a:ea typeface="+mn-ea"/>
              </a:rPr>
              <a:t>的测试用例：</a:t>
            </a:r>
          </a:p>
          <a:p>
            <a:pPr>
              <a:lnSpc>
                <a:spcPts val="2600"/>
              </a:lnSpc>
              <a:defRPr/>
            </a:pPr>
            <a:r>
              <a:rPr lang="en-US" altLang="zh-CN" sz="2200" dirty="0">
                <a:latin typeface="+mn-ea"/>
                <a:ea typeface="+mn-ea"/>
              </a:rPr>
              <a:t>      value</a:t>
            </a:r>
            <a:r>
              <a:rPr lang="zh-CN" altLang="zh-CN" sz="2200" dirty="0">
                <a:latin typeface="+mn-ea"/>
                <a:ea typeface="+mn-ea"/>
              </a:rPr>
              <a:t>［</a:t>
            </a:r>
            <a:r>
              <a:rPr lang="en-US" altLang="zh-CN" sz="2200" dirty="0" err="1">
                <a:latin typeface="+mn-ea"/>
                <a:ea typeface="+mn-ea"/>
              </a:rPr>
              <a:t>i</a:t>
            </a:r>
            <a:r>
              <a:rPr lang="zh-CN" altLang="zh-CN" sz="2200" dirty="0">
                <a:latin typeface="+mn-ea"/>
                <a:ea typeface="+mn-ea"/>
              </a:rPr>
              <a:t>］</a:t>
            </a:r>
            <a:r>
              <a:rPr lang="en-US" altLang="zh-CN" sz="2200" dirty="0">
                <a:latin typeface="+mn-ea"/>
                <a:ea typeface="+mn-ea"/>
              </a:rPr>
              <a:t>=</a:t>
            </a:r>
            <a:r>
              <a:rPr lang="zh-CN" altLang="zh-CN" sz="2200" dirty="0">
                <a:latin typeface="+mn-ea"/>
                <a:ea typeface="+mn-ea"/>
              </a:rPr>
              <a:t>有效输入值，其中</a:t>
            </a:r>
            <a:r>
              <a:rPr lang="en-US" altLang="zh-CN" sz="2200" dirty="0" err="1">
                <a:latin typeface="+mn-ea"/>
                <a:ea typeface="+mn-ea"/>
              </a:rPr>
              <a:t>i</a:t>
            </a:r>
            <a:r>
              <a:rPr lang="en-US" altLang="zh-CN" sz="2200" dirty="0">
                <a:latin typeface="+mn-ea"/>
                <a:ea typeface="+mn-ea"/>
              </a:rPr>
              <a:t>&lt;100</a:t>
            </a:r>
            <a:endParaRPr lang="zh-CN" altLang="zh-CN" sz="2200" dirty="0">
              <a:latin typeface="+mn-ea"/>
              <a:ea typeface="+mn-ea"/>
            </a:endParaRPr>
          </a:p>
          <a:p>
            <a:pPr>
              <a:lnSpc>
                <a:spcPts val="2600"/>
              </a:lnSpc>
              <a:defRPr/>
            </a:pPr>
            <a:r>
              <a:rPr lang="en-US" altLang="zh-CN" sz="2200" dirty="0">
                <a:latin typeface="+mn-ea"/>
                <a:ea typeface="+mn-ea"/>
              </a:rPr>
              <a:t>      value</a:t>
            </a:r>
            <a:r>
              <a:rPr lang="zh-CN" altLang="zh-CN" sz="2200" dirty="0">
                <a:latin typeface="+mn-ea"/>
                <a:ea typeface="+mn-ea"/>
              </a:rPr>
              <a:t>［</a:t>
            </a:r>
            <a:r>
              <a:rPr lang="en-US" altLang="zh-CN" sz="2200" dirty="0">
                <a:latin typeface="+mn-ea"/>
                <a:ea typeface="+mn-ea"/>
              </a:rPr>
              <a:t>k</a:t>
            </a:r>
            <a:r>
              <a:rPr lang="zh-CN" altLang="zh-CN" sz="2200" dirty="0">
                <a:latin typeface="+mn-ea"/>
                <a:ea typeface="+mn-ea"/>
              </a:rPr>
              <a:t>］</a:t>
            </a:r>
            <a:r>
              <a:rPr lang="en-US" altLang="zh-CN" sz="2200" dirty="0">
                <a:latin typeface="+mn-ea"/>
                <a:ea typeface="+mn-ea"/>
              </a:rPr>
              <a:t>&gt;maximum</a:t>
            </a:r>
            <a:r>
              <a:rPr lang="zh-CN" altLang="zh-CN" sz="2200" dirty="0">
                <a:latin typeface="+mn-ea"/>
                <a:ea typeface="+mn-ea"/>
              </a:rPr>
              <a:t>，其中</a:t>
            </a:r>
            <a:r>
              <a:rPr lang="en-US" altLang="zh-CN" sz="2200" dirty="0">
                <a:latin typeface="+mn-ea"/>
                <a:ea typeface="+mn-ea"/>
              </a:rPr>
              <a:t>k&lt;</a:t>
            </a:r>
            <a:r>
              <a:rPr lang="en-US" altLang="zh-CN" sz="2200" dirty="0" err="1">
                <a:latin typeface="+mn-ea"/>
                <a:ea typeface="+mn-ea"/>
              </a:rPr>
              <a:t>i</a:t>
            </a:r>
            <a:endParaRPr lang="zh-CN" altLang="zh-CN" sz="2200" dirty="0">
              <a:latin typeface="+mn-ea"/>
              <a:ea typeface="+mn-ea"/>
            </a:endParaRPr>
          </a:p>
          <a:p>
            <a:pPr>
              <a:lnSpc>
                <a:spcPts val="2600"/>
              </a:lnSpc>
              <a:defRPr/>
            </a:pPr>
            <a:r>
              <a:rPr lang="en-US" altLang="zh-CN" sz="2200" dirty="0">
                <a:latin typeface="+mn-ea"/>
                <a:ea typeface="+mn-ea"/>
              </a:rPr>
              <a:t>      </a:t>
            </a:r>
            <a:r>
              <a:rPr lang="zh-CN" altLang="zh-CN" sz="2200" dirty="0">
                <a:latin typeface="+mn-ea"/>
                <a:ea typeface="+mn-ea"/>
              </a:rPr>
              <a:t>预期结果：基于</a:t>
            </a:r>
            <a:r>
              <a:rPr lang="en-US" altLang="zh-CN" sz="2200" dirty="0">
                <a:latin typeface="+mn-ea"/>
                <a:ea typeface="+mn-ea"/>
              </a:rPr>
              <a:t>k</a:t>
            </a:r>
            <a:r>
              <a:rPr lang="zh-CN" altLang="zh-CN" sz="2200" dirty="0">
                <a:latin typeface="+mn-ea"/>
                <a:ea typeface="+mn-ea"/>
              </a:rPr>
              <a:t>的正确平均值和总数</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53975"/>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7.1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编码</a:t>
            </a:r>
          </a:p>
        </p:txBody>
      </p:sp>
      <p:sp>
        <p:nvSpPr>
          <p:cNvPr id="32775" name="TextBox 7"/>
          <p:cNvSpPr txBox="1">
            <a:spLocks noChangeArrowheads="1"/>
          </p:cNvSpPr>
          <p:nvPr/>
        </p:nvSpPr>
        <p:spPr bwMode="auto">
          <a:xfrm>
            <a:off x="1981200" y="1700213"/>
            <a:ext cx="8218488" cy="3540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3500"/>
              </a:lnSpc>
              <a:spcBef>
                <a:spcPts val="6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2.</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数据说明</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ts val="3500"/>
              </a:lnSpc>
              <a:spcBef>
                <a:spcPts val="60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 数据说明的原则：</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612140" marR="0" lvl="0" indent="-342900" algn="l" defTabSz="914400" rtl="0" eaLnBrk="1" fontAlgn="base" latinLnBrk="0" hangingPunct="1">
              <a:lnSpc>
                <a:spcPts val="3500"/>
              </a:lnSpc>
              <a:spcBef>
                <a:spcPts val="60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数据说明的次序应该标准化</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612140" marR="0" lvl="0" indent="-342900" algn="l" defTabSz="914400" rtl="0" eaLnBrk="1" fontAlgn="base" latinLnBrk="0" hangingPunct="1">
              <a:lnSpc>
                <a:spcPts val="3500"/>
              </a:lnSpc>
              <a:spcBef>
                <a:spcPts val="60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当多个变量名在一个语句中说明时，应该按字母顺序排列这些变量</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612140" marR="0" lvl="0" indent="-342900" algn="l" defTabSz="914400" rtl="0" eaLnBrk="1" fontAlgn="base" latinLnBrk="0" hangingPunct="1">
              <a:lnSpc>
                <a:spcPts val="3500"/>
              </a:lnSpc>
              <a:spcBef>
                <a:spcPts val="60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如果设计时使用了一个复杂的数据结构，则应该用注解说明用程序设计语言实现这个数据结构的方法和特点。</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文档 2"/>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控制结构</a:t>
            </a:r>
          </a:p>
        </p:txBody>
      </p:sp>
      <p:sp>
        <p:nvSpPr>
          <p:cNvPr id="5" name="TextBox 7"/>
          <p:cNvSpPr txBox="1">
            <a:spLocks noChangeArrowheads="1"/>
          </p:cNvSpPr>
          <p:nvPr/>
        </p:nvSpPr>
        <p:spPr bwMode="auto">
          <a:xfrm>
            <a:off x="1948673" y="1381676"/>
            <a:ext cx="8280400" cy="46069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5"/>
          </a:lnRef>
          <a:fillRef idx="1">
            <a:schemeClr val="lt1"/>
          </a:fillRef>
          <a:effectRef idx="0">
            <a:schemeClr val="accent5"/>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200"/>
              </a:lnSpc>
              <a:defRPr/>
            </a:pPr>
            <a:r>
              <a:rPr lang="en-US" altLang="zh-CN" sz="2400" b="1" dirty="0">
                <a:latin typeface="+mn-ea"/>
                <a:ea typeface="+mn-ea"/>
              </a:rPr>
              <a:t>    </a:t>
            </a:r>
            <a:r>
              <a:rPr lang="zh-CN" altLang="zh-CN" sz="2400" b="1" dirty="0">
                <a:latin typeface="+mn-ea"/>
                <a:ea typeface="+mn-ea"/>
              </a:rPr>
              <a:t>路径</a:t>
            </a:r>
            <a:r>
              <a:rPr lang="en-US" altLang="zh-CN" sz="2400" b="1" dirty="0">
                <a:latin typeface="+mn-ea"/>
                <a:ea typeface="+mn-ea"/>
              </a:rPr>
              <a:t>6</a:t>
            </a:r>
            <a:r>
              <a:rPr lang="zh-CN" altLang="zh-CN" sz="2400" dirty="0">
                <a:latin typeface="+mn-ea"/>
                <a:ea typeface="+mn-ea"/>
              </a:rPr>
              <a:t>的测试用例：</a:t>
            </a:r>
          </a:p>
          <a:p>
            <a:pPr marL="0" indent="0">
              <a:lnSpc>
                <a:spcPts val="3200"/>
              </a:lnSpc>
              <a:defRPr/>
            </a:pPr>
            <a:r>
              <a:rPr lang="en-US" altLang="zh-CN" sz="2400" dirty="0">
                <a:latin typeface="+mn-ea"/>
                <a:ea typeface="+mn-ea"/>
              </a:rPr>
              <a:t>      value</a:t>
            </a:r>
            <a:r>
              <a:rPr lang="zh-CN" altLang="zh-CN" sz="2400" dirty="0">
                <a:latin typeface="+mn-ea"/>
                <a:ea typeface="+mn-ea"/>
              </a:rPr>
              <a:t>［</a:t>
            </a:r>
            <a:r>
              <a:rPr lang="en-US" altLang="zh-CN" sz="2400" dirty="0" err="1">
                <a:latin typeface="+mn-ea"/>
                <a:ea typeface="+mn-ea"/>
              </a:rPr>
              <a:t>i</a:t>
            </a:r>
            <a:r>
              <a:rPr lang="zh-CN" altLang="zh-CN" sz="2400" dirty="0">
                <a:latin typeface="+mn-ea"/>
                <a:ea typeface="+mn-ea"/>
              </a:rPr>
              <a:t>］</a:t>
            </a:r>
            <a:r>
              <a:rPr lang="en-US" altLang="zh-CN" sz="2400" dirty="0">
                <a:latin typeface="+mn-ea"/>
                <a:ea typeface="+mn-ea"/>
              </a:rPr>
              <a:t>=</a:t>
            </a:r>
            <a:r>
              <a:rPr lang="zh-CN" altLang="zh-CN" sz="2400" dirty="0">
                <a:latin typeface="+mn-ea"/>
                <a:ea typeface="+mn-ea"/>
              </a:rPr>
              <a:t>有效输入值，其中</a:t>
            </a:r>
            <a:r>
              <a:rPr lang="en-US" altLang="zh-CN" sz="2400" dirty="0" err="1">
                <a:latin typeface="+mn-ea"/>
                <a:ea typeface="+mn-ea"/>
              </a:rPr>
              <a:t>i</a:t>
            </a:r>
            <a:r>
              <a:rPr lang="en-US" altLang="zh-CN" sz="2400" dirty="0">
                <a:latin typeface="+mn-ea"/>
                <a:ea typeface="+mn-ea"/>
              </a:rPr>
              <a:t>&lt;100</a:t>
            </a:r>
            <a:endParaRPr lang="zh-CN" altLang="zh-CN" sz="2400" dirty="0">
              <a:latin typeface="+mn-ea"/>
              <a:ea typeface="+mn-ea"/>
            </a:endParaRPr>
          </a:p>
          <a:p>
            <a:pPr marL="0" indent="0">
              <a:lnSpc>
                <a:spcPts val="3200"/>
              </a:lnSpc>
              <a:defRPr/>
            </a:pPr>
            <a:r>
              <a:rPr lang="en-US" altLang="zh-CN" sz="2400" dirty="0">
                <a:latin typeface="+mn-ea"/>
                <a:ea typeface="+mn-ea"/>
              </a:rPr>
              <a:t>      </a:t>
            </a:r>
            <a:r>
              <a:rPr lang="zh-CN" altLang="zh-CN" sz="2400" dirty="0">
                <a:latin typeface="+mn-ea"/>
                <a:ea typeface="+mn-ea"/>
              </a:rPr>
              <a:t>预期结果：正确的平均值和总数</a:t>
            </a:r>
          </a:p>
          <a:p>
            <a:pPr marL="0" indent="0">
              <a:lnSpc>
                <a:spcPts val="3200"/>
              </a:lnSpc>
              <a:defRPr/>
            </a:pPr>
            <a:r>
              <a:rPr lang="en-US" altLang="zh-CN" sz="2400" dirty="0">
                <a:latin typeface="+mn-ea"/>
                <a:ea typeface="+mn-ea"/>
              </a:rPr>
              <a:t>    </a:t>
            </a:r>
            <a:r>
              <a:rPr lang="zh-CN" altLang="zh-CN" sz="2400" dirty="0">
                <a:latin typeface="+mn-ea"/>
                <a:ea typeface="+mn-ea"/>
              </a:rPr>
              <a:t>在测试过程中，执行每个测试用例并把实际输出结果与预期结果相比较。一旦执行完所有测试用例，就可以确保程序中所有语句都至少被执行了一次，而且每个条件都分别取过</a:t>
            </a:r>
            <a:r>
              <a:rPr lang="en-US" altLang="zh-CN" sz="2400" dirty="0">
                <a:latin typeface="+mn-ea"/>
                <a:ea typeface="+mn-ea"/>
              </a:rPr>
              <a:t>true</a:t>
            </a:r>
            <a:r>
              <a:rPr lang="zh-CN" altLang="zh-CN" sz="2400" dirty="0">
                <a:latin typeface="+mn-ea"/>
                <a:ea typeface="+mn-ea"/>
              </a:rPr>
              <a:t>值和</a:t>
            </a:r>
            <a:r>
              <a:rPr lang="en-US" altLang="zh-CN" sz="2400" dirty="0">
                <a:latin typeface="+mn-ea"/>
                <a:ea typeface="+mn-ea"/>
              </a:rPr>
              <a:t>false</a:t>
            </a:r>
            <a:r>
              <a:rPr lang="zh-CN" altLang="zh-CN" sz="2400" dirty="0">
                <a:latin typeface="+mn-ea"/>
                <a:ea typeface="+mn-ea"/>
              </a:rPr>
              <a:t>值。</a:t>
            </a:r>
          </a:p>
          <a:p>
            <a:pPr marL="0" indent="0">
              <a:lnSpc>
                <a:spcPts val="3200"/>
              </a:lnSpc>
              <a:defRPr/>
            </a:pPr>
            <a:r>
              <a:rPr lang="en-US" altLang="zh-CN" sz="2400" dirty="0">
                <a:latin typeface="+mn-ea"/>
                <a:ea typeface="+mn-ea"/>
              </a:rPr>
              <a:t>    </a:t>
            </a:r>
            <a:r>
              <a:rPr lang="zh-CN" altLang="zh-CN" sz="2400" b="1" dirty="0">
                <a:solidFill>
                  <a:srgbClr val="C00000"/>
                </a:solidFill>
                <a:latin typeface="+mn-ea"/>
                <a:ea typeface="+mn-ea"/>
              </a:rPr>
              <a:t>注意</a:t>
            </a:r>
            <a:r>
              <a:rPr lang="zh-CN" altLang="zh-CN" sz="2400" b="1" dirty="0">
                <a:latin typeface="+mn-ea"/>
                <a:ea typeface="+mn-ea"/>
              </a:rPr>
              <a:t>，</a:t>
            </a:r>
            <a:r>
              <a:rPr lang="zh-CN" altLang="zh-CN" sz="2400" dirty="0">
                <a:latin typeface="+mn-ea"/>
                <a:ea typeface="+mn-ea"/>
              </a:rPr>
              <a:t>某些独立路径（例如，本例中的路径</a:t>
            </a:r>
            <a:r>
              <a:rPr lang="en-US" altLang="zh-CN" sz="2400" dirty="0">
                <a:latin typeface="+mn-ea"/>
                <a:ea typeface="+mn-ea"/>
              </a:rPr>
              <a:t>1</a:t>
            </a:r>
            <a:r>
              <a:rPr lang="zh-CN" altLang="zh-CN" sz="2400" dirty="0">
                <a:latin typeface="+mn-ea"/>
                <a:ea typeface="+mn-ea"/>
              </a:rPr>
              <a:t>和路径</a:t>
            </a:r>
            <a:r>
              <a:rPr lang="en-US" altLang="zh-CN" sz="2400" dirty="0">
                <a:latin typeface="+mn-ea"/>
                <a:ea typeface="+mn-ea"/>
              </a:rPr>
              <a:t>3</a:t>
            </a:r>
            <a:r>
              <a:rPr lang="zh-CN" altLang="zh-CN" sz="2400" dirty="0">
                <a:latin typeface="+mn-ea"/>
                <a:ea typeface="+mn-ea"/>
              </a:rPr>
              <a:t>）不能以独立的方式测试，例如，为了执行本例中的路径</a:t>
            </a:r>
            <a:r>
              <a:rPr lang="en-US" altLang="zh-CN" sz="2400" dirty="0">
                <a:latin typeface="+mn-ea"/>
                <a:ea typeface="+mn-ea"/>
              </a:rPr>
              <a:t>1</a:t>
            </a:r>
            <a:r>
              <a:rPr lang="zh-CN" altLang="zh-CN" sz="2400" dirty="0">
                <a:latin typeface="+mn-ea"/>
                <a:ea typeface="+mn-ea"/>
              </a:rPr>
              <a:t>，需要满足条件</a:t>
            </a:r>
            <a:r>
              <a:rPr lang="en-US" altLang="zh-CN" sz="2400" dirty="0" err="1">
                <a:latin typeface="+mn-ea"/>
                <a:ea typeface="+mn-ea"/>
              </a:rPr>
              <a:t>total.valid</a:t>
            </a:r>
            <a:r>
              <a:rPr lang="en-US" altLang="zh-CN" sz="2400" dirty="0">
                <a:latin typeface="+mn-ea"/>
                <a:ea typeface="+mn-ea"/>
              </a:rPr>
              <a:t>&gt;0</a:t>
            </a:r>
            <a:r>
              <a:rPr lang="zh-CN" altLang="zh-CN" sz="2400" dirty="0">
                <a:latin typeface="+mn-ea"/>
                <a:ea typeface="+mn-ea"/>
              </a:rPr>
              <a:t>。在这种情况下，这些路径必须作为另一个路径的一部分来测试。</a:t>
            </a:r>
            <a:endParaRPr lang="zh-CN" altLang="zh-CN" sz="2200" dirty="0">
              <a:latin typeface="+mn-ea"/>
              <a:ea typeface="+mn-ea"/>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文档 2"/>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控制结构</a:t>
            </a:r>
          </a:p>
        </p:txBody>
      </p:sp>
      <p:sp>
        <p:nvSpPr>
          <p:cNvPr id="8" name="矩形 7"/>
          <p:cNvSpPr/>
          <p:nvPr/>
        </p:nvSpPr>
        <p:spPr>
          <a:xfrm>
            <a:off x="4108164" y="392737"/>
            <a:ext cx="3935032" cy="89131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条件测试</a:t>
            </a:r>
          </a:p>
        </p:txBody>
      </p:sp>
      <p:sp>
        <p:nvSpPr>
          <p:cNvPr id="5" name="TextBox 7"/>
          <p:cNvSpPr txBox="1">
            <a:spLocks noChangeArrowheads="1"/>
          </p:cNvSpPr>
          <p:nvPr/>
        </p:nvSpPr>
        <p:spPr bwMode="auto">
          <a:xfrm>
            <a:off x="1899761" y="1506181"/>
            <a:ext cx="8351837" cy="471805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5"/>
          </a:lnRef>
          <a:fillRef idx="1">
            <a:schemeClr val="lt1"/>
          </a:fillRef>
          <a:effectRef idx="0">
            <a:schemeClr val="accent5"/>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2800"/>
              </a:lnSpc>
              <a:defRPr/>
            </a:pPr>
            <a:r>
              <a:rPr lang="en-US" altLang="zh-CN" sz="2000" dirty="0">
                <a:latin typeface="+mn-ea"/>
                <a:ea typeface="+mn-ea"/>
              </a:rPr>
              <a:t>    </a:t>
            </a:r>
            <a:r>
              <a:rPr lang="zh-CN" altLang="zh-CN" sz="2200" dirty="0">
                <a:latin typeface="+mn-ea"/>
                <a:ea typeface="+mn-ea"/>
              </a:rPr>
              <a:t>用</a:t>
            </a:r>
            <a:r>
              <a:rPr lang="zh-CN" altLang="zh-CN" sz="2200" b="1" dirty="0">
                <a:solidFill>
                  <a:srgbClr val="C00000"/>
                </a:solidFill>
                <a:latin typeface="+mn-ea"/>
                <a:ea typeface="+mn-ea"/>
              </a:rPr>
              <a:t>条件测试技术</a:t>
            </a:r>
            <a:r>
              <a:rPr lang="zh-CN" altLang="zh-CN" sz="2200" dirty="0">
                <a:latin typeface="+mn-ea"/>
                <a:ea typeface="+mn-ea"/>
              </a:rPr>
              <a:t>设计出的测试用例，能够检查程序模块中包含的逻辑条件。一个简单条件是一个布尔变量或一个关系表达式，在布尔变量或关系表达式之前还可能有一个</a:t>
            </a:r>
            <a:r>
              <a:rPr lang="en-US" altLang="zh-CN" sz="2200" dirty="0">
                <a:latin typeface="+mn-ea"/>
                <a:ea typeface="+mn-ea"/>
              </a:rPr>
              <a:t>NOT</a:t>
            </a:r>
            <a:r>
              <a:rPr lang="zh-CN" altLang="zh-CN" sz="2200" dirty="0">
                <a:latin typeface="+mn-ea"/>
                <a:ea typeface="+mn-ea"/>
              </a:rPr>
              <a:t>（</a:t>
            </a:r>
            <a:r>
              <a:rPr lang="zh-CN" altLang="en-US" sz="2200" baseline="30000" dirty="0">
                <a:latin typeface="+mn-ea"/>
                <a:ea typeface="+mn-ea"/>
              </a:rPr>
              <a:t>┐</a:t>
            </a:r>
            <a:r>
              <a:rPr lang="en-US" altLang="zh-CN" sz="2200" dirty="0">
                <a:latin typeface="+mn-ea"/>
                <a:ea typeface="+mn-ea"/>
              </a:rPr>
              <a:t>)</a:t>
            </a:r>
            <a:r>
              <a:rPr lang="zh-CN" altLang="zh-CN" sz="2200" dirty="0">
                <a:latin typeface="+mn-ea"/>
                <a:ea typeface="+mn-ea"/>
              </a:rPr>
              <a:t>算符。关系表达式的形式如下：</a:t>
            </a:r>
          </a:p>
          <a:p>
            <a:pPr marL="0" indent="0" algn="ctr">
              <a:lnSpc>
                <a:spcPts val="2800"/>
              </a:lnSpc>
              <a:defRPr/>
            </a:pPr>
            <a:r>
              <a:rPr lang="en-US" altLang="zh-CN" sz="2200" b="1" dirty="0">
                <a:latin typeface="+mn-ea"/>
                <a:ea typeface="+mn-ea"/>
              </a:rPr>
              <a:t>E1&lt;</a:t>
            </a:r>
            <a:r>
              <a:rPr lang="zh-CN" altLang="zh-CN" sz="2200" b="1" dirty="0">
                <a:latin typeface="+mn-ea"/>
                <a:ea typeface="+mn-ea"/>
              </a:rPr>
              <a:t>关系算符</a:t>
            </a:r>
            <a:r>
              <a:rPr lang="en-US" altLang="zh-CN" sz="2200" b="1" dirty="0">
                <a:latin typeface="+mn-ea"/>
                <a:ea typeface="+mn-ea"/>
              </a:rPr>
              <a:t>&gt;E2</a:t>
            </a:r>
          </a:p>
          <a:p>
            <a:pPr marL="0" indent="0">
              <a:lnSpc>
                <a:spcPts val="2800"/>
              </a:lnSpc>
              <a:defRPr/>
            </a:pPr>
            <a:r>
              <a:rPr lang="en-US" altLang="zh-CN" sz="2200" dirty="0">
                <a:latin typeface="+mn-ea"/>
                <a:ea typeface="+mn-ea"/>
              </a:rPr>
              <a:t>    </a:t>
            </a:r>
            <a:r>
              <a:rPr lang="zh-CN" altLang="zh-CN" sz="2200" dirty="0">
                <a:latin typeface="+mn-ea"/>
                <a:ea typeface="+mn-ea"/>
              </a:rPr>
              <a:t>其中，</a:t>
            </a:r>
            <a:r>
              <a:rPr lang="en-US" altLang="zh-CN" sz="2200" dirty="0">
                <a:latin typeface="+mn-ea"/>
                <a:ea typeface="+mn-ea"/>
              </a:rPr>
              <a:t>E1</a:t>
            </a:r>
            <a:r>
              <a:rPr lang="zh-CN" altLang="zh-CN" sz="2200" dirty="0">
                <a:latin typeface="+mn-ea"/>
                <a:ea typeface="+mn-ea"/>
              </a:rPr>
              <a:t>和</a:t>
            </a:r>
            <a:r>
              <a:rPr lang="en-US" altLang="zh-CN" sz="2200" dirty="0">
                <a:latin typeface="+mn-ea"/>
                <a:ea typeface="+mn-ea"/>
              </a:rPr>
              <a:t>E2</a:t>
            </a:r>
            <a:r>
              <a:rPr lang="zh-CN" altLang="zh-CN" sz="2200" dirty="0">
                <a:latin typeface="+mn-ea"/>
                <a:ea typeface="+mn-ea"/>
              </a:rPr>
              <a:t>是算术表达式，而</a:t>
            </a:r>
            <a:r>
              <a:rPr lang="en-US" altLang="zh-CN" sz="2200" dirty="0">
                <a:latin typeface="+mn-ea"/>
                <a:ea typeface="+mn-ea"/>
              </a:rPr>
              <a:t>&lt;</a:t>
            </a:r>
            <a:r>
              <a:rPr lang="zh-CN" altLang="zh-CN" sz="2200" dirty="0">
                <a:latin typeface="+mn-ea"/>
                <a:ea typeface="+mn-ea"/>
              </a:rPr>
              <a:t>关系算符</a:t>
            </a:r>
            <a:r>
              <a:rPr lang="en-US" altLang="zh-CN" sz="2200" dirty="0">
                <a:latin typeface="+mn-ea"/>
                <a:ea typeface="+mn-ea"/>
              </a:rPr>
              <a:t>&gt;</a:t>
            </a:r>
            <a:r>
              <a:rPr lang="zh-CN" altLang="zh-CN" sz="2200" dirty="0">
                <a:latin typeface="+mn-ea"/>
                <a:ea typeface="+mn-ea"/>
              </a:rPr>
              <a:t>是下列算符之一</a:t>
            </a:r>
            <a:r>
              <a:rPr lang="zh-CN" altLang="en-US" sz="2200" dirty="0">
                <a:latin typeface="+mn-ea"/>
                <a:ea typeface="+mn-ea"/>
              </a:rPr>
              <a:t>：</a:t>
            </a:r>
            <a:r>
              <a:rPr lang="en-US" altLang="zh-CN" sz="2200" dirty="0">
                <a:latin typeface="+mn-ea"/>
                <a:ea typeface="+mn-ea"/>
              </a:rPr>
              <a:t>&lt;</a:t>
            </a:r>
            <a:r>
              <a:rPr lang="zh-CN" altLang="en-US" sz="2200" dirty="0">
                <a:latin typeface="+mn-ea"/>
                <a:ea typeface="+mn-ea"/>
              </a:rPr>
              <a:t>，</a:t>
            </a:r>
            <a:r>
              <a:rPr lang="zh-CN" altLang="zh-CN" sz="2200" dirty="0">
                <a:latin typeface="+mn-ea"/>
                <a:ea typeface="+mn-ea"/>
              </a:rPr>
              <a:t>≤</a:t>
            </a:r>
            <a:r>
              <a:rPr lang="zh-CN" altLang="en-US" sz="2200" dirty="0">
                <a:latin typeface="+mn-ea"/>
                <a:ea typeface="+mn-ea"/>
              </a:rPr>
              <a:t>，</a:t>
            </a:r>
            <a:r>
              <a:rPr lang="en-US" altLang="zh-CN" sz="2200" dirty="0">
                <a:latin typeface="+mn-ea"/>
                <a:ea typeface="+mn-ea"/>
              </a:rPr>
              <a:t>=</a:t>
            </a:r>
            <a:r>
              <a:rPr lang="zh-CN" altLang="en-US" sz="2200" dirty="0">
                <a:latin typeface="+mn-ea"/>
                <a:ea typeface="+mn-ea"/>
              </a:rPr>
              <a:t>，</a:t>
            </a:r>
            <a:r>
              <a:rPr lang="zh-CN" altLang="zh-CN" sz="2200" dirty="0">
                <a:latin typeface="+mn-ea"/>
                <a:ea typeface="+mn-ea"/>
              </a:rPr>
              <a:t>≠</a:t>
            </a:r>
            <a:r>
              <a:rPr lang="zh-CN" altLang="en-US" sz="2200" dirty="0">
                <a:latin typeface="+mn-ea"/>
                <a:ea typeface="+mn-ea"/>
              </a:rPr>
              <a:t>，</a:t>
            </a:r>
            <a:r>
              <a:rPr lang="en-US" altLang="zh-CN" sz="2200" dirty="0">
                <a:latin typeface="+mn-ea"/>
                <a:ea typeface="+mn-ea"/>
              </a:rPr>
              <a:t>&gt;</a:t>
            </a:r>
            <a:r>
              <a:rPr lang="zh-CN" altLang="zh-CN" sz="2200" dirty="0">
                <a:latin typeface="+mn-ea"/>
                <a:ea typeface="+mn-ea"/>
              </a:rPr>
              <a:t>或≥。布尔算符有</a:t>
            </a:r>
            <a:r>
              <a:rPr lang="en-US" altLang="zh-CN" sz="2200" dirty="0">
                <a:latin typeface="+mn-ea"/>
                <a:ea typeface="+mn-ea"/>
              </a:rPr>
              <a:t>OR(|)</a:t>
            </a:r>
            <a:r>
              <a:rPr lang="zh-CN" altLang="zh-CN" sz="2200" dirty="0">
                <a:latin typeface="+mn-ea"/>
                <a:ea typeface="+mn-ea"/>
              </a:rPr>
              <a:t>，</a:t>
            </a:r>
            <a:r>
              <a:rPr lang="en-US" altLang="zh-CN" sz="2200" dirty="0">
                <a:latin typeface="+mn-ea"/>
                <a:ea typeface="+mn-ea"/>
              </a:rPr>
              <a:t>AND(&amp;)</a:t>
            </a:r>
            <a:r>
              <a:rPr lang="zh-CN" altLang="zh-CN" sz="2200" dirty="0">
                <a:latin typeface="+mn-ea"/>
                <a:ea typeface="+mn-ea"/>
              </a:rPr>
              <a:t>和</a:t>
            </a:r>
            <a:r>
              <a:rPr lang="en-US" altLang="zh-CN" sz="2200" dirty="0">
                <a:latin typeface="+mn-ea"/>
                <a:ea typeface="+mn-ea"/>
              </a:rPr>
              <a:t>NOT(</a:t>
            </a:r>
            <a:r>
              <a:rPr lang="zh-CN" altLang="en-US" sz="2200" baseline="30000" dirty="0">
                <a:latin typeface="+mn-ea"/>
                <a:ea typeface="+mn-ea"/>
              </a:rPr>
              <a:t> ┐</a:t>
            </a:r>
            <a:r>
              <a:rPr lang="en-US" altLang="zh-CN" sz="2200" dirty="0">
                <a:latin typeface="+mn-ea"/>
                <a:ea typeface="+mn-ea"/>
              </a:rPr>
              <a:t>)</a:t>
            </a:r>
            <a:r>
              <a:rPr lang="zh-CN" altLang="zh-CN" sz="2200" dirty="0">
                <a:latin typeface="+mn-ea"/>
                <a:ea typeface="+mn-ea"/>
              </a:rPr>
              <a:t>。不包含关系表达式的条件称为布尔表达式。</a:t>
            </a:r>
          </a:p>
          <a:p>
            <a:pPr marL="0" indent="0">
              <a:lnSpc>
                <a:spcPts val="2800"/>
              </a:lnSpc>
              <a:defRPr/>
            </a:pPr>
            <a:r>
              <a:rPr lang="en-US" altLang="zh-CN" sz="2200" dirty="0">
                <a:latin typeface="+mn-ea"/>
                <a:ea typeface="+mn-ea"/>
              </a:rPr>
              <a:t>    </a:t>
            </a:r>
            <a:r>
              <a:rPr lang="zh-CN" altLang="zh-CN" sz="2200" dirty="0">
                <a:latin typeface="+mn-ea"/>
                <a:ea typeface="+mn-ea"/>
              </a:rPr>
              <a:t>因此，条件成分的类型包括布尔算符、布尔变量、布尔括弧（括住简单条件或复合条件）、关系算符及算术表达式。</a:t>
            </a:r>
          </a:p>
          <a:p>
            <a:pPr marL="0" indent="0">
              <a:lnSpc>
                <a:spcPts val="2800"/>
              </a:lnSpc>
              <a:defRPr/>
            </a:pPr>
            <a:r>
              <a:rPr lang="en-US" altLang="zh-CN" sz="2200" dirty="0">
                <a:latin typeface="+mn-ea"/>
                <a:ea typeface="+mn-ea"/>
              </a:rPr>
              <a:t>    </a:t>
            </a:r>
            <a:r>
              <a:rPr lang="zh-CN" altLang="zh-CN" sz="2200" dirty="0">
                <a:latin typeface="+mn-ea"/>
                <a:ea typeface="+mn-ea"/>
              </a:rPr>
              <a:t>如果条件不正确，则至少条件的一个成分不正确。因此，条件错误的类型</a:t>
            </a:r>
            <a:r>
              <a:rPr lang="zh-CN" altLang="en-US" sz="2200" dirty="0">
                <a:latin typeface="+mn-ea"/>
                <a:ea typeface="+mn-ea"/>
              </a:rPr>
              <a:t>有</a:t>
            </a:r>
            <a:r>
              <a:rPr lang="zh-CN" altLang="zh-CN" sz="2200" dirty="0">
                <a:latin typeface="+mn-ea"/>
                <a:ea typeface="+mn-ea"/>
              </a:rPr>
              <a:t>：布尔算符错</a:t>
            </a:r>
            <a:r>
              <a:rPr lang="zh-CN" altLang="en-US" sz="2200" dirty="0">
                <a:latin typeface="+mn-ea"/>
                <a:ea typeface="+mn-ea"/>
              </a:rPr>
              <a:t>、</a:t>
            </a:r>
            <a:r>
              <a:rPr lang="zh-CN" altLang="zh-CN" sz="2200" dirty="0">
                <a:latin typeface="+mn-ea"/>
                <a:ea typeface="+mn-ea"/>
              </a:rPr>
              <a:t>布尔变量错</a:t>
            </a:r>
            <a:r>
              <a:rPr lang="zh-CN" altLang="en-US" sz="2200" dirty="0">
                <a:latin typeface="+mn-ea"/>
                <a:ea typeface="+mn-ea"/>
              </a:rPr>
              <a:t>、</a:t>
            </a:r>
            <a:r>
              <a:rPr lang="zh-CN" altLang="zh-CN" sz="2200" dirty="0">
                <a:latin typeface="+mn-ea"/>
                <a:ea typeface="+mn-ea"/>
              </a:rPr>
              <a:t>布尔括弧错</a:t>
            </a:r>
            <a:r>
              <a:rPr lang="zh-CN" altLang="en-US" sz="2200" dirty="0">
                <a:latin typeface="+mn-ea"/>
                <a:ea typeface="+mn-ea"/>
              </a:rPr>
              <a:t>、</a:t>
            </a:r>
            <a:r>
              <a:rPr lang="zh-CN" altLang="zh-CN" sz="2200" dirty="0">
                <a:latin typeface="+mn-ea"/>
                <a:ea typeface="+mn-ea"/>
              </a:rPr>
              <a:t>关系算符错</a:t>
            </a:r>
            <a:r>
              <a:rPr lang="zh-CN" altLang="en-US" sz="2200" dirty="0">
                <a:latin typeface="+mn-ea"/>
                <a:ea typeface="+mn-ea"/>
              </a:rPr>
              <a:t>、</a:t>
            </a:r>
            <a:r>
              <a:rPr lang="zh-CN" altLang="zh-CN" sz="2200" dirty="0">
                <a:latin typeface="+mn-ea"/>
                <a:ea typeface="+mn-ea"/>
              </a:rPr>
              <a:t>算术表达式</a:t>
            </a:r>
            <a:r>
              <a:rPr lang="zh-CN" altLang="en-US" sz="2200" dirty="0">
                <a:latin typeface="+mn-ea"/>
                <a:ea typeface="+mn-ea"/>
              </a:rPr>
              <a:t>错。</a:t>
            </a:r>
            <a:endParaRPr lang="zh-CN" altLang="zh-CN" sz="2200" dirty="0">
              <a:latin typeface="+mn-ea"/>
              <a:ea typeface="+mn-ea"/>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文档 2"/>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控制结构</a:t>
            </a:r>
          </a:p>
        </p:txBody>
      </p:sp>
      <p:sp>
        <p:nvSpPr>
          <p:cNvPr id="8" name="矩形 7"/>
          <p:cNvSpPr/>
          <p:nvPr/>
        </p:nvSpPr>
        <p:spPr>
          <a:xfrm>
            <a:off x="4108164" y="392737"/>
            <a:ext cx="3935032" cy="89131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条件测试</a:t>
            </a:r>
          </a:p>
        </p:txBody>
      </p:sp>
      <p:sp>
        <p:nvSpPr>
          <p:cNvPr id="5" name="TextBox 7"/>
          <p:cNvSpPr txBox="1">
            <a:spLocks noChangeArrowheads="1"/>
          </p:cNvSpPr>
          <p:nvPr/>
        </p:nvSpPr>
        <p:spPr bwMode="auto">
          <a:xfrm>
            <a:off x="1899761" y="1506181"/>
            <a:ext cx="8351837" cy="483946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5"/>
          </a:lnRef>
          <a:fillRef idx="1">
            <a:schemeClr val="lt1"/>
          </a:fillRef>
          <a:effectRef idx="0">
            <a:schemeClr val="accent5"/>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0" indent="0" fontAlgn="base">
              <a:lnSpc>
                <a:spcPts val="3100"/>
              </a:lnSpc>
              <a:spcBef>
                <a:spcPct val="0"/>
              </a:spcBef>
              <a:spcAft>
                <a:spcPct val="0"/>
              </a:spcAft>
              <a:defRPr/>
            </a:pPr>
            <a:r>
              <a:rPr lang="en-US" altLang="zh-CN" sz="2000" dirty="0">
                <a:solidFill>
                  <a:prstClr val="black"/>
                </a:solidFill>
                <a:latin typeface="Arial" panose="020B0604020202020204" pitchFamily="34" charset="0"/>
              </a:rPr>
              <a:t> </a:t>
            </a:r>
            <a:r>
              <a:rPr lang="zh-CN" altLang="zh-CN" sz="2400" dirty="0">
                <a:solidFill>
                  <a:prstClr val="black"/>
                </a:solidFill>
                <a:latin typeface="宋体" panose="02010600030101010101" pitchFamily="2" charset="-122"/>
              </a:rPr>
              <a:t>条件测试方法着重测试程序中的每个条件。条件测试策略有两个优点： ①容易度量条件的测试覆盖率； ②程序内条件的测试覆盖率可指导附加测试的设计。</a:t>
            </a:r>
            <a:endParaRPr lang="en-US" altLang="zh-CN" sz="2400" dirty="0">
              <a:solidFill>
                <a:prstClr val="black"/>
              </a:solidFill>
              <a:latin typeface="宋体" panose="02010600030101010101" pitchFamily="2" charset="-122"/>
            </a:endParaRPr>
          </a:p>
          <a:p>
            <a:pPr marL="0" lvl="0" indent="0" fontAlgn="base">
              <a:lnSpc>
                <a:spcPts val="3100"/>
              </a:lnSpc>
              <a:spcBef>
                <a:spcPct val="0"/>
              </a:spcBef>
              <a:spcAft>
                <a:spcPct val="0"/>
              </a:spcAft>
              <a:defRPr/>
            </a:pPr>
            <a:r>
              <a:rPr lang="en-US" altLang="zh-CN" sz="2400" dirty="0">
                <a:solidFill>
                  <a:prstClr val="black"/>
                </a:solidFill>
                <a:latin typeface="宋体" panose="02010600030101010101" pitchFamily="2" charset="-122"/>
              </a:rPr>
              <a:t>    </a:t>
            </a:r>
            <a:r>
              <a:rPr lang="zh-CN" altLang="zh-CN" sz="2400" dirty="0">
                <a:solidFill>
                  <a:prstClr val="black"/>
                </a:solidFill>
                <a:latin typeface="宋体" panose="02010600030101010101" pitchFamily="2" charset="-122"/>
              </a:rPr>
              <a:t>条件测试的目的不仅是检测程序条件中的错误，而且是检测程序中的其他错误。如果程序</a:t>
            </a:r>
            <a:r>
              <a:rPr lang="en-US" altLang="zh-CN" sz="2400" dirty="0">
                <a:solidFill>
                  <a:prstClr val="black"/>
                </a:solidFill>
                <a:latin typeface="宋体" panose="02010600030101010101" pitchFamily="2" charset="-122"/>
              </a:rPr>
              <a:t>P</a:t>
            </a:r>
            <a:r>
              <a:rPr lang="zh-CN" altLang="zh-CN" sz="2400" dirty="0">
                <a:solidFill>
                  <a:prstClr val="black"/>
                </a:solidFill>
                <a:latin typeface="宋体" panose="02010600030101010101" pitchFamily="2" charset="-122"/>
              </a:rPr>
              <a:t>的测试集能有效地检测</a:t>
            </a:r>
            <a:r>
              <a:rPr lang="en-US" altLang="zh-CN" sz="2400" dirty="0">
                <a:solidFill>
                  <a:prstClr val="black"/>
                </a:solidFill>
                <a:latin typeface="宋体" panose="02010600030101010101" pitchFamily="2" charset="-122"/>
              </a:rPr>
              <a:t>P</a:t>
            </a:r>
            <a:r>
              <a:rPr lang="zh-CN" altLang="zh-CN" sz="2400" dirty="0">
                <a:solidFill>
                  <a:prstClr val="black"/>
                </a:solidFill>
                <a:latin typeface="宋体" panose="02010600030101010101" pitchFamily="2" charset="-122"/>
              </a:rPr>
              <a:t>中条件的错误，则它很可能也可以有效地检测</a:t>
            </a:r>
            <a:r>
              <a:rPr lang="en-US" altLang="zh-CN" sz="2400" dirty="0">
                <a:solidFill>
                  <a:prstClr val="black"/>
                </a:solidFill>
                <a:latin typeface="宋体" panose="02010600030101010101" pitchFamily="2" charset="-122"/>
              </a:rPr>
              <a:t>P</a:t>
            </a:r>
            <a:r>
              <a:rPr lang="zh-CN" altLang="zh-CN" sz="2400" dirty="0">
                <a:solidFill>
                  <a:prstClr val="black"/>
                </a:solidFill>
                <a:latin typeface="宋体" panose="02010600030101010101" pitchFamily="2" charset="-122"/>
              </a:rPr>
              <a:t>中的其他错误。</a:t>
            </a:r>
            <a:endParaRPr lang="en-US" altLang="zh-CN" sz="2400" dirty="0">
              <a:solidFill>
                <a:prstClr val="black"/>
              </a:solidFill>
              <a:latin typeface="宋体" panose="02010600030101010101" pitchFamily="2" charset="-122"/>
            </a:endParaRPr>
          </a:p>
          <a:p>
            <a:pPr marL="0" lvl="0" indent="0" fontAlgn="base">
              <a:lnSpc>
                <a:spcPts val="3100"/>
              </a:lnSpc>
              <a:spcBef>
                <a:spcPct val="0"/>
              </a:spcBef>
              <a:spcAft>
                <a:spcPct val="0"/>
              </a:spcAft>
              <a:defRPr/>
            </a:pPr>
            <a:r>
              <a:rPr lang="en-US" altLang="zh-CN" sz="2400" dirty="0">
                <a:solidFill>
                  <a:prstClr val="black"/>
                </a:solidFill>
                <a:latin typeface="宋体" panose="02010600030101010101" pitchFamily="2" charset="-122"/>
              </a:rPr>
              <a:t>    </a:t>
            </a:r>
            <a:r>
              <a:rPr lang="zh-CN" altLang="zh-CN" sz="2400" dirty="0">
                <a:solidFill>
                  <a:prstClr val="black"/>
                </a:solidFill>
                <a:latin typeface="宋体" panose="02010600030101010101" pitchFamily="2" charset="-122"/>
              </a:rPr>
              <a:t>在</a:t>
            </a:r>
            <a:r>
              <a:rPr lang="zh-CN" altLang="en-US" sz="2400" dirty="0">
                <a:solidFill>
                  <a:prstClr val="black"/>
                </a:solidFill>
                <a:latin typeface="宋体" panose="02010600030101010101" pitchFamily="2" charset="-122"/>
              </a:rPr>
              <a:t>分支测试、域测试等</a:t>
            </a:r>
            <a:r>
              <a:rPr lang="zh-CN" altLang="zh-CN" sz="2400" dirty="0">
                <a:solidFill>
                  <a:prstClr val="black"/>
                </a:solidFill>
                <a:latin typeface="宋体" panose="02010600030101010101" pitchFamily="2" charset="-122"/>
              </a:rPr>
              <a:t>条件测试技术的基础上，</a:t>
            </a:r>
            <a:r>
              <a:rPr lang="en-US" altLang="zh-CN" sz="2400" dirty="0" err="1">
                <a:solidFill>
                  <a:prstClr val="black"/>
                </a:solidFill>
                <a:latin typeface="宋体" panose="02010600030101010101" pitchFamily="2" charset="-122"/>
              </a:rPr>
              <a:t>K.C.Tai</a:t>
            </a:r>
            <a:r>
              <a:rPr lang="zh-CN" altLang="zh-CN" sz="2400" dirty="0">
                <a:solidFill>
                  <a:prstClr val="black"/>
                </a:solidFill>
                <a:latin typeface="宋体" panose="02010600030101010101" pitchFamily="2" charset="-122"/>
              </a:rPr>
              <a:t>提出了一种被称为</a:t>
            </a:r>
            <a:r>
              <a:rPr lang="en-US" altLang="zh-CN" sz="2400" b="1" dirty="0">
                <a:solidFill>
                  <a:srgbClr val="C00000"/>
                </a:solidFill>
                <a:latin typeface="宋体" panose="02010600030101010101" pitchFamily="2" charset="-122"/>
              </a:rPr>
              <a:t>BRO(branch and relational operator)</a:t>
            </a:r>
            <a:r>
              <a:rPr lang="zh-CN" altLang="zh-CN" sz="2400" b="1" dirty="0">
                <a:solidFill>
                  <a:srgbClr val="C00000"/>
                </a:solidFill>
                <a:latin typeface="宋体" panose="02010600030101010101" pitchFamily="2" charset="-122"/>
              </a:rPr>
              <a:t>测试的条件测试策略</a:t>
            </a:r>
            <a:r>
              <a:rPr lang="zh-CN" altLang="zh-CN" sz="2400" dirty="0">
                <a:solidFill>
                  <a:prstClr val="black"/>
                </a:solidFill>
                <a:latin typeface="宋体" panose="02010600030101010101" pitchFamily="2" charset="-122"/>
              </a:rPr>
              <a:t>。如果在条件中所有布尔变量和关系算符都只出现一次而且没有公共变量，则</a:t>
            </a:r>
            <a:r>
              <a:rPr lang="en-US" altLang="zh-CN" sz="2400" dirty="0">
                <a:solidFill>
                  <a:prstClr val="black"/>
                </a:solidFill>
                <a:latin typeface="宋体" panose="02010600030101010101" pitchFamily="2" charset="-122"/>
              </a:rPr>
              <a:t>BRO</a:t>
            </a:r>
            <a:r>
              <a:rPr lang="zh-CN" altLang="zh-CN" sz="2400" dirty="0">
                <a:solidFill>
                  <a:prstClr val="black"/>
                </a:solidFill>
                <a:latin typeface="宋体" panose="02010600030101010101" pitchFamily="2" charset="-122"/>
              </a:rPr>
              <a:t>测试保证能发现该条件中的分支错和关系算符错。</a:t>
            </a:r>
            <a:endParaRPr lang="zh-CN" altLang="zh-CN" sz="2200" dirty="0">
              <a:latin typeface="+mn-ea"/>
              <a:ea typeface="+mn-ea"/>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文档 2"/>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控制结构</a:t>
            </a:r>
          </a:p>
        </p:txBody>
      </p:sp>
      <p:sp>
        <p:nvSpPr>
          <p:cNvPr id="8" name="矩形 7"/>
          <p:cNvSpPr/>
          <p:nvPr/>
        </p:nvSpPr>
        <p:spPr>
          <a:xfrm>
            <a:off x="4108164" y="392737"/>
            <a:ext cx="3935032" cy="89131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3600" dirty="0">
                <a:latin typeface="微软雅黑" panose="020B0503020204020204" pitchFamily="34" charset="-122"/>
                <a:ea typeface="微软雅黑" panose="020B0503020204020204" pitchFamily="34" charset="-122"/>
              </a:rPr>
              <a:t>BRO</a:t>
            </a:r>
            <a:r>
              <a:rPr lang="zh-CN" altLang="en-US" sz="3600" dirty="0">
                <a:latin typeface="微软雅黑" panose="020B0503020204020204" pitchFamily="34" charset="-122"/>
                <a:ea typeface="微软雅黑" panose="020B0503020204020204" pitchFamily="34" charset="-122"/>
              </a:rPr>
              <a:t>测试</a:t>
            </a:r>
          </a:p>
        </p:txBody>
      </p:sp>
      <p:sp>
        <p:nvSpPr>
          <p:cNvPr id="5" name="TextBox 7"/>
          <p:cNvSpPr txBox="1">
            <a:spLocks noChangeArrowheads="1"/>
          </p:cNvSpPr>
          <p:nvPr/>
        </p:nvSpPr>
        <p:spPr bwMode="auto">
          <a:xfrm>
            <a:off x="1899761" y="1552834"/>
            <a:ext cx="8351837" cy="446179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5"/>
          </a:lnRef>
          <a:fillRef idx="1">
            <a:schemeClr val="lt1"/>
          </a:fillRef>
          <a:effectRef idx="0">
            <a:schemeClr val="accent5"/>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ct val="150000"/>
              </a:lnSpc>
              <a:defRPr/>
            </a:pPr>
            <a:r>
              <a:rPr lang="en-US" altLang="zh-CN" sz="2400" dirty="0">
                <a:latin typeface="+mn-ea"/>
              </a:rPr>
              <a:t> 	BRO</a:t>
            </a:r>
            <a:r>
              <a:rPr lang="zh-CN" altLang="zh-CN" sz="2400" dirty="0">
                <a:latin typeface="+mn-ea"/>
              </a:rPr>
              <a:t>测试利用条件</a:t>
            </a:r>
            <a:r>
              <a:rPr lang="en-US" altLang="zh-CN" sz="2400" dirty="0">
                <a:latin typeface="+mn-ea"/>
              </a:rPr>
              <a:t>C</a:t>
            </a:r>
            <a:r>
              <a:rPr lang="zh-CN" altLang="zh-CN" sz="2400" dirty="0">
                <a:latin typeface="+mn-ea"/>
              </a:rPr>
              <a:t>的条件约束来设计测试用例。包含</a:t>
            </a:r>
            <a:r>
              <a:rPr lang="en-US" altLang="zh-CN" sz="2400" dirty="0">
                <a:latin typeface="+mn-ea"/>
              </a:rPr>
              <a:t>n</a:t>
            </a:r>
            <a:r>
              <a:rPr lang="zh-CN" altLang="zh-CN" sz="2400" dirty="0">
                <a:latin typeface="+mn-ea"/>
              </a:rPr>
              <a:t>个简单条件的条件</a:t>
            </a:r>
            <a:r>
              <a:rPr lang="en-US" altLang="zh-CN" sz="2400" dirty="0">
                <a:latin typeface="+mn-ea"/>
              </a:rPr>
              <a:t>C</a:t>
            </a:r>
            <a:r>
              <a:rPr lang="zh-CN" altLang="zh-CN" sz="2400" dirty="0">
                <a:latin typeface="+mn-ea"/>
              </a:rPr>
              <a:t>的条件约束定义为（</a:t>
            </a:r>
            <a:r>
              <a:rPr lang="en-US" altLang="zh-CN" sz="2400" dirty="0">
                <a:latin typeface="+mn-ea"/>
              </a:rPr>
              <a:t>D1</a:t>
            </a:r>
            <a:r>
              <a:rPr lang="zh-CN" altLang="zh-CN" sz="2400" dirty="0">
                <a:latin typeface="+mn-ea"/>
              </a:rPr>
              <a:t>，</a:t>
            </a:r>
            <a:r>
              <a:rPr lang="en-US" altLang="zh-CN" sz="2400" dirty="0">
                <a:latin typeface="+mn-ea"/>
              </a:rPr>
              <a:t>D2</a:t>
            </a:r>
            <a:r>
              <a:rPr lang="zh-CN" altLang="zh-CN" sz="2400" dirty="0">
                <a:latin typeface="+mn-ea"/>
              </a:rPr>
              <a:t>，…，</a:t>
            </a:r>
            <a:r>
              <a:rPr lang="en-US" altLang="zh-CN" sz="2400" dirty="0" err="1">
                <a:latin typeface="+mn-ea"/>
              </a:rPr>
              <a:t>Dn</a:t>
            </a:r>
            <a:r>
              <a:rPr lang="zh-CN" altLang="zh-CN" sz="2400" dirty="0">
                <a:latin typeface="+mn-ea"/>
              </a:rPr>
              <a:t>），其中</a:t>
            </a:r>
            <a:r>
              <a:rPr lang="en-US" altLang="zh-CN" sz="2400" dirty="0">
                <a:latin typeface="+mn-ea"/>
              </a:rPr>
              <a:t>Di(0&lt;</a:t>
            </a:r>
            <a:r>
              <a:rPr lang="en-US" altLang="zh-CN" sz="2400" dirty="0" err="1">
                <a:latin typeface="+mn-ea"/>
              </a:rPr>
              <a:t>i</a:t>
            </a:r>
            <a:r>
              <a:rPr lang="zh-CN" altLang="zh-CN" sz="2400" dirty="0">
                <a:latin typeface="+mn-ea"/>
              </a:rPr>
              <a:t>≤</a:t>
            </a:r>
            <a:r>
              <a:rPr lang="en-US" altLang="zh-CN" sz="2400" dirty="0">
                <a:latin typeface="+mn-ea"/>
              </a:rPr>
              <a:t>n)</a:t>
            </a:r>
            <a:r>
              <a:rPr lang="zh-CN" altLang="zh-CN" sz="2400" dirty="0">
                <a:latin typeface="+mn-ea"/>
              </a:rPr>
              <a:t>表示条件</a:t>
            </a:r>
            <a:r>
              <a:rPr lang="en-US" altLang="zh-CN" sz="2400" dirty="0">
                <a:latin typeface="+mn-ea"/>
              </a:rPr>
              <a:t>C</a:t>
            </a:r>
            <a:r>
              <a:rPr lang="zh-CN" altLang="zh-CN" sz="2400" dirty="0">
                <a:latin typeface="+mn-ea"/>
              </a:rPr>
              <a:t>中第</a:t>
            </a:r>
            <a:r>
              <a:rPr lang="en-US" altLang="zh-CN" sz="2400" dirty="0" err="1">
                <a:latin typeface="+mn-ea"/>
              </a:rPr>
              <a:t>i</a:t>
            </a:r>
            <a:r>
              <a:rPr lang="zh-CN" altLang="zh-CN" sz="2400" dirty="0">
                <a:latin typeface="+mn-ea"/>
              </a:rPr>
              <a:t>个简单条件的输出约束。如果在条件</a:t>
            </a:r>
            <a:r>
              <a:rPr lang="en-US" altLang="zh-CN" sz="2400" dirty="0">
                <a:latin typeface="+mn-ea"/>
              </a:rPr>
              <a:t>C</a:t>
            </a:r>
            <a:r>
              <a:rPr lang="zh-CN" altLang="zh-CN" sz="2400" dirty="0">
                <a:latin typeface="+mn-ea"/>
              </a:rPr>
              <a:t>的一次执行过程中，</a:t>
            </a:r>
            <a:r>
              <a:rPr lang="en-US" altLang="zh-CN" sz="2400" dirty="0">
                <a:latin typeface="+mn-ea"/>
              </a:rPr>
              <a:t>C</a:t>
            </a:r>
            <a:r>
              <a:rPr lang="zh-CN" altLang="zh-CN" sz="2400" dirty="0">
                <a:latin typeface="+mn-ea"/>
              </a:rPr>
              <a:t>中每个简单条件的输出都满足</a:t>
            </a:r>
            <a:r>
              <a:rPr lang="en-US" altLang="zh-CN" sz="2400" dirty="0">
                <a:latin typeface="+mn-ea"/>
              </a:rPr>
              <a:t>D</a:t>
            </a:r>
            <a:r>
              <a:rPr lang="zh-CN" altLang="zh-CN" sz="2400" dirty="0">
                <a:latin typeface="+mn-ea"/>
              </a:rPr>
              <a:t>中对应的约束，则称</a:t>
            </a:r>
            <a:r>
              <a:rPr lang="en-US" altLang="zh-CN" sz="2400" dirty="0">
                <a:latin typeface="+mn-ea"/>
              </a:rPr>
              <a:t>C</a:t>
            </a:r>
            <a:r>
              <a:rPr lang="zh-CN" altLang="zh-CN" sz="2400" dirty="0">
                <a:latin typeface="+mn-ea"/>
              </a:rPr>
              <a:t>的这次执行覆盖了</a:t>
            </a:r>
            <a:r>
              <a:rPr lang="en-US" altLang="zh-CN" sz="2400" dirty="0">
                <a:latin typeface="+mn-ea"/>
              </a:rPr>
              <a:t>C</a:t>
            </a:r>
            <a:r>
              <a:rPr lang="zh-CN" altLang="zh-CN" sz="2400" dirty="0">
                <a:latin typeface="+mn-ea"/>
              </a:rPr>
              <a:t>的条件约束</a:t>
            </a:r>
            <a:r>
              <a:rPr lang="en-US" altLang="zh-CN" sz="2400" dirty="0">
                <a:latin typeface="+mn-ea"/>
              </a:rPr>
              <a:t>D</a:t>
            </a:r>
            <a:r>
              <a:rPr lang="zh-CN" altLang="zh-CN" sz="2400" dirty="0">
                <a:latin typeface="+mn-ea"/>
              </a:rPr>
              <a:t>。</a:t>
            </a:r>
          </a:p>
          <a:p>
            <a:pPr marL="0" indent="0">
              <a:lnSpc>
                <a:spcPct val="150000"/>
              </a:lnSpc>
              <a:defRPr/>
            </a:pPr>
            <a:r>
              <a:rPr lang="en-US" altLang="zh-CN" sz="2400" dirty="0">
                <a:latin typeface="+mn-ea"/>
              </a:rPr>
              <a:t>	</a:t>
            </a:r>
            <a:r>
              <a:rPr lang="zh-CN" altLang="zh-CN" sz="2400" dirty="0">
                <a:latin typeface="+mn-ea"/>
              </a:rPr>
              <a:t>对于布尔变量</a:t>
            </a:r>
            <a:r>
              <a:rPr lang="en-US" altLang="zh-CN" sz="2400" dirty="0">
                <a:latin typeface="+mn-ea"/>
              </a:rPr>
              <a:t>B</a:t>
            </a:r>
            <a:r>
              <a:rPr lang="zh-CN" altLang="zh-CN" sz="2400" dirty="0">
                <a:latin typeface="+mn-ea"/>
              </a:rPr>
              <a:t>来说，</a:t>
            </a:r>
            <a:r>
              <a:rPr lang="en-US" altLang="zh-CN" sz="2400" dirty="0">
                <a:latin typeface="+mn-ea"/>
              </a:rPr>
              <a:t>B</a:t>
            </a:r>
            <a:r>
              <a:rPr lang="zh-CN" altLang="zh-CN" sz="2400" dirty="0">
                <a:latin typeface="+mn-ea"/>
              </a:rPr>
              <a:t>的输出约束指出，</a:t>
            </a:r>
            <a:r>
              <a:rPr lang="en-US" altLang="zh-CN" sz="2400" dirty="0">
                <a:latin typeface="+mn-ea"/>
              </a:rPr>
              <a:t>B</a:t>
            </a:r>
            <a:r>
              <a:rPr lang="zh-CN" altLang="zh-CN" sz="2400" dirty="0">
                <a:latin typeface="+mn-ea"/>
              </a:rPr>
              <a:t>必须是真</a:t>
            </a:r>
            <a:r>
              <a:rPr lang="en-US" altLang="zh-CN" sz="2400" dirty="0">
                <a:latin typeface="+mn-ea"/>
              </a:rPr>
              <a:t>(t)</a:t>
            </a:r>
            <a:r>
              <a:rPr lang="zh-CN" altLang="zh-CN" sz="2400" dirty="0">
                <a:latin typeface="+mn-ea"/>
              </a:rPr>
              <a:t>或假</a:t>
            </a:r>
            <a:r>
              <a:rPr lang="en-US" altLang="zh-CN" sz="2400" dirty="0">
                <a:latin typeface="+mn-ea"/>
              </a:rPr>
              <a:t>(f)</a:t>
            </a:r>
            <a:r>
              <a:rPr lang="zh-CN" altLang="zh-CN" sz="2400" dirty="0">
                <a:latin typeface="+mn-ea"/>
              </a:rPr>
              <a:t>。类似地，对于关系表达式来说，用符号</a:t>
            </a:r>
            <a:r>
              <a:rPr lang="en-US" altLang="zh-CN" sz="2400" dirty="0">
                <a:latin typeface="+mn-ea"/>
              </a:rPr>
              <a:t>&gt;,=</a:t>
            </a:r>
            <a:r>
              <a:rPr lang="zh-CN" altLang="zh-CN" sz="2400" dirty="0">
                <a:latin typeface="+mn-ea"/>
              </a:rPr>
              <a:t>和</a:t>
            </a:r>
            <a:r>
              <a:rPr lang="en-US" altLang="zh-CN" sz="2400" dirty="0">
                <a:latin typeface="+mn-ea"/>
              </a:rPr>
              <a:t>&lt;</a:t>
            </a:r>
            <a:r>
              <a:rPr lang="zh-CN" altLang="zh-CN" sz="2400" dirty="0">
                <a:latin typeface="+mn-ea"/>
              </a:rPr>
              <a:t>指定表达式的输出约束。</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文档 2"/>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控制结构</a:t>
            </a:r>
          </a:p>
        </p:txBody>
      </p:sp>
      <p:sp>
        <p:nvSpPr>
          <p:cNvPr id="8" name="矩形 7"/>
          <p:cNvSpPr/>
          <p:nvPr/>
        </p:nvSpPr>
        <p:spPr>
          <a:xfrm>
            <a:off x="4108164" y="392737"/>
            <a:ext cx="3935032" cy="89131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3600" dirty="0">
                <a:latin typeface="微软雅黑" panose="020B0503020204020204" pitchFamily="34" charset="-122"/>
                <a:ea typeface="微软雅黑" panose="020B0503020204020204" pitchFamily="34" charset="-122"/>
              </a:rPr>
              <a:t>BRO</a:t>
            </a:r>
            <a:r>
              <a:rPr lang="zh-CN" altLang="en-US" sz="3600" dirty="0">
                <a:latin typeface="微软雅黑" panose="020B0503020204020204" pitchFamily="34" charset="-122"/>
                <a:ea typeface="微软雅黑" panose="020B0503020204020204" pitchFamily="34" charset="-122"/>
              </a:rPr>
              <a:t>测试</a:t>
            </a:r>
          </a:p>
        </p:txBody>
      </p:sp>
      <p:sp>
        <p:nvSpPr>
          <p:cNvPr id="5" name="TextBox 7"/>
          <p:cNvSpPr txBox="1">
            <a:spLocks noChangeArrowheads="1"/>
          </p:cNvSpPr>
          <p:nvPr/>
        </p:nvSpPr>
        <p:spPr bwMode="auto">
          <a:xfrm>
            <a:off x="6649043" y="2299850"/>
            <a:ext cx="4501040" cy="267765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5"/>
          </a:lnRef>
          <a:fillRef idx="1">
            <a:schemeClr val="lt1"/>
          </a:fillRef>
          <a:effectRef idx="0">
            <a:schemeClr val="accent5"/>
          </a:effectRef>
          <a:fontRef idx="minor">
            <a:schemeClr val="dk1"/>
          </a:fontRef>
        </p:style>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en-US" altLang="zh-CN" sz="2800" dirty="0">
                <a:latin typeface="+mn-ea"/>
              </a:rPr>
              <a:t>BRO</a:t>
            </a:r>
            <a:r>
              <a:rPr lang="zh-CN" altLang="zh-CN" sz="2800" dirty="0">
                <a:latin typeface="+mn-ea"/>
              </a:rPr>
              <a:t>测试策略要求，约束集</a:t>
            </a:r>
            <a:endParaRPr lang="en-US" altLang="zh-CN" sz="2800" dirty="0">
              <a:latin typeface="+mn-ea"/>
            </a:endParaRPr>
          </a:p>
          <a:p>
            <a:pPr marL="0" indent="0">
              <a:defRPr/>
            </a:pPr>
            <a:r>
              <a:rPr lang="en-US" altLang="zh-CN" sz="2800" dirty="0">
                <a:latin typeface="+mn-ea"/>
              </a:rPr>
              <a:t>{(</a:t>
            </a:r>
            <a:r>
              <a:rPr lang="en-US" altLang="zh-CN" sz="2800" dirty="0" err="1">
                <a:latin typeface="+mn-ea"/>
              </a:rPr>
              <a:t>t,t</a:t>
            </a:r>
            <a:r>
              <a:rPr lang="en-US" altLang="zh-CN" sz="2800" dirty="0">
                <a:latin typeface="+mn-ea"/>
              </a:rPr>
              <a:t>),(</a:t>
            </a:r>
            <a:r>
              <a:rPr lang="en-US" altLang="zh-CN" sz="2800" dirty="0" err="1">
                <a:latin typeface="+mn-ea"/>
              </a:rPr>
              <a:t>f,t</a:t>
            </a:r>
            <a:r>
              <a:rPr lang="en-US" altLang="zh-CN" sz="2800" dirty="0">
                <a:latin typeface="+mn-ea"/>
              </a:rPr>
              <a:t>),(</a:t>
            </a:r>
            <a:r>
              <a:rPr lang="en-US" altLang="zh-CN" sz="2800" dirty="0" err="1">
                <a:latin typeface="+mn-ea"/>
              </a:rPr>
              <a:t>t,f</a:t>
            </a:r>
            <a:r>
              <a:rPr lang="en-US" altLang="zh-CN" sz="2800" dirty="0">
                <a:latin typeface="+mn-ea"/>
              </a:rPr>
              <a:t>)}</a:t>
            </a:r>
            <a:r>
              <a:rPr lang="zh-CN" altLang="zh-CN" sz="2800" dirty="0">
                <a:latin typeface="+mn-ea"/>
              </a:rPr>
              <a:t>被</a:t>
            </a:r>
            <a:r>
              <a:rPr lang="en-US" altLang="zh-CN" sz="2800" dirty="0">
                <a:latin typeface="+mn-ea"/>
              </a:rPr>
              <a:t>C1</a:t>
            </a:r>
            <a:r>
              <a:rPr lang="zh-CN" altLang="zh-CN" sz="2800" dirty="0">
                <a:latin typeface="+mn-ea"/>
              </a:rPr>
              <a:t>的执行所覆盖。如果</a:t>
            </a:r>
            <a:r>
              <a:rPr lang="en-US" altLang="zh-CN" sz="2800" dirty="0">
                <a:latin typeface="+mn-ea"/>
              </a:rPr>
              <a:t>C1</a:t>
            </a:r>
            <a:r>
              <a:rPr lang="zh-CN" altLang="zh-CN" sz="2800" dirty="0">
                <a:latin typeface="+mn-ea"/>
              </a:rPr>
              <a:t>因布尔算符错误而不正确，则至少上述约束集中的一个约束将迫使</a:t>
            </a:r>
            <a:r>
              <a:rPr lang="en-US" altLang="zh-CN" sz="2800" dirty="0">
                <a:latin typeface="+mn-ea"/>
              </a:rPr>
              <a:t>C1</a:t>
            </a:r>
            <a:r>
              <a:rPr lang="zh-CN" altLang="zh-CN" sz="2800" dirty="0">
                <a:latin typeface="+mn-ea"/>
              </a:rPr>
              <a:t>失败。</a:t>
            </a:r>
            <a:endParaRPr lang="zh-CN" altLang="zh-CN" sz="2800" dirty="0">
              <a:latin typeface="+mn-ea"/>
              <a:ea typeface="+mn-ea"/>
            </a:endParaRPr>
          </a:p>
        </p:txBody>
      </p:sp>
      <p:sp>
        <p:nvSpPr>
          <p:cNvPr id="6" name="TextBox 7"/>
          <p:cNvSpPr txBox="1">
            <a:spLocks noChangeArrowheads="1"/>
          </p:cNvSpPr>
          <p:nvPr/>
        </p:nvSpPr>
        <p:spPr bwMode="auto">
          <a:xfrm>
            <a:off x="485193" y="2199755"/>
            <a:ext cx="3265714" cy="52322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5"/>
          </a:lnRef>
          <a:fillRef idx="1">
            <a:schemeClr val="lt1"/>
          </a:fillRef>
          <a:effectRef idx="0">
            <a:schemeClr val="accent5"/>
          </a:effectRef>
          <a:fontRef idx="minor">
            <a:schemeClr val="dk1"/>
          </a:fontRef>
        </p:style>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zh-CN" altLang="zh-CN" sz="2800" b="1" dirty="0">
                <a:latin typeface="+mn-ea"/>
              </a:rPr>
              <a:t>条件</a:t>
            </a:r>
            <a:r>
              <a:rPr lang="en-US" altLang="zh-CN" sz="2800" b="1" dirty="0">
                <a:latin typeface="+mn-ea"/>
              </a:rPr>
              <a:t>: C1</a:t>
            </a:r>
            <a:r>
              <a:rPr lang="zh-CN" altLang="zh-CN" sz="2800" b="1" dirty="0">
                <a:latin typeface="+mn-ea"/>
              </a:rPr>
              <a:t>：</a:t>
            </a:r>
            <a:r>
              <a:rPr lang="en-US" altLang="zh-CN" sz="2800" b="1" dirty="0">
                <a:latin typeface="+mn-ea"/>
              </a:rPr>
              <a:t>B1 &amp; B2</a:t>
            </a:r>
          </a:p>
        </p:txBody>
      </p:sp>
      <p:sp>
        <p:nvSpPr>
          <p:cNvPr id="7" name="TextBox 7"/>
          <p:cNvSpPr txBox="1">
            <a:spLocks noChangeArrowheads="1"/>
          </p:cNvSpPr>
          <p:nvPr/>
        </p:nvSpPr>
        <p:spPr bwMode="auto">
          <a:xfrm>
            <a:off x="485194" y="2946181"/>
            <a:ext cx="5253134" cy="138499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5"/>
          </a:lnRef>
          <a:fillRef idx="1">
            <a:schemeClr val="lt1"/>
          </a:fillRef>
          <a:effectRef idx="0">
            <a:schemeClr val="accent5"/>
          </a:effectRef>
          <a:fontRef idx="minor">
            <a:schemeClr val="dk1"/>
          </a:fontRef>
        </p:style>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en-US" altLang="zh-CN" sz="2800" dirty="0">
                <a:latin typeface="+mn-ea"/>
              </a:rPr>
              <a:t>B1</a:t>
            </a:r>
            <a:r>
              <a:rPr lang="zh-CN" altLang="zh-CN" sz="2800" dirty="0">
                <a:latin typeface="+mn-ea"/>
              </a:rPr>
              <a:t>和</a:t>
            </a:r>
            <a:r>
              <a:rPr lang="en-US" altLang="zh-CN" sz="2800" dirty="0">
                <a:latin typeface="+mn-ea"/>
              </a:rPr>
              <a:t>B2</a:t>
            </a:r>
            <a:r>
              <a:rPr lang="zh-CN" altLang="zh-CN" sz="2800" dirty="0">
                <a:latin typeface="+mn-ea"/>
              </a:rPr>
              <a:t>是布尔变量。</a:t>
            </a:r>
            <a:endParaRPr lang="en-US" altLang="zh-CN" sz="2800" dirty="0">
              <a:latin typeface="+mn-ea"/>
            </a:endParaRPr>
          </a:p>
          <a:p>
            <a:pPr marL="0" indent="0">
              <a:defRPr/>
            </a:pPr>
            <a:r>
              <a:rPr lang="en-US" altLang="zh-CN" sz="2800" dirty="0">
                <a:latin typeface="+mn-ea"/>
              </a:rPr>
              <a:t>C1</a:t>
            </a:r>
            <a:r>
              <a:rPr lang="zh-CN" altLang="zh-CN" sz="2800" dirty="0">
                <a:latin typeface="+mn-ea"/>
              </a:rPr>
              <a:t>的条件约束形式为</a:t>
            </a:r>
            <a:r>
              <a:rPr lang="en-US" altLang="zh-CN" sz="2800" dirty="0">
                <a:latin typeface="+mn-ea"/>
              </a:rPr>
              <a:t>(D1</a:t>
            </a:r>
            <a:r>
              <a:rPr lang="zh-CN" altLang="zh-CN" sz="2800" dirty="0">
                <a:latin typeface="+mn-ea"/>
              </a:rPr>
              <a:t>，</a:t>
            </a:r>
            <a:r>
              <a:rPr lang="en-US" altLang="zh-CN" sz="2800" dirty="0">
                <a:latin typeface="+mn-ea"/>
              </a:rPr>
              <a:t>D2)</a:t>
            </a:r>
          </a:p>
          <a:p>
            <a:pPr marL="0" indent="0">
              <a:defRPr/>
            </a:pPr>
            <a:r>
              <a:rPr lang="zh-CN" altLang="zh-CN" sz="2800" dirty="0">
                <a:latin typeface="+mn-ea"/>
              </a:rPr>
              <a:t>其中</a:t>
            </a:r>
            <a:r>
              <a:rPr lang="en-US" altLang="zh-CN" sz="2800" dirty="0">
                <a:latin typeface="+mn-ea"/>
              </a:rPr>
              <a:t>D1</a:t>
            </a:r>
            <a:r>
              <a:rPr lang="zh-CN" altLang="zh-CN" sz="2800" dirty="0">
                <a:latin typeface="+mn-ea"/>
              </a:rPr>
              <a:t>和</a:t>
            </a:r>
            <a:r>
              <a:rPr lang="en-US" altLang="zh-CN" sz="2800" dirty="0">
                <a:latin typeface="+mn-ea"/>
              </a:rPr>
              <a:t>D2</a:t>
            </a:r>
            <a:r>
              <a:rPr lang="zh-CN" altLang="zh-CN" sz="2800" dirty="0">
                <a:latin typeface="+mn-ea"/>
              </a:rPr>
              <a:t>中的每一个都是</a:t>
            </a:r>
            <a:r>
              <a:rPr lang="en-US" altLang="zh-CN" sz="2800" dirty="0">
                <a:latin typeface="+mn-ea"/>
              </a:rPr>
              <a:t>t</a:t>
            </a:r>
            <a:r>
              <a:rPr lang="zh-CN" altLang="zh-CN" sz="2800" dirty="0">
                <a:latin typeface="+mn-ea"/>
              </a:rPr>
              <a:t>或</a:t>
            </a:r>
            <a:r>
              <a:rPr lang="en-US" altLang="zh-CN" sz="2800" dirty="0">
                <a:latin typeface="+mn-ea"/>
              </a:rPr>
              <a:t>f</a:t>
            </a:r>
            <a:endParaRPr lang="zh-CN" altLang="zh-CN" sz="2800" dirty="0">
              <a:latin typeface="+mn-ea"/>
              <a:ea typeface="+mn-ea"/>
            </a:endParaRPr>
          </a:p>
        </p:txBody>
      </p:sp>
      <p:sp>
        <p:nvSpPr>
          <p:cNvPr id="9" name="TextBox 7"/>
          <p:cNvSpPr txBox="1">
            <a:spLocks noChangeArrowheads="1"/>
          </p:cNvSpPr>
          <p:nvPr/>
        </p:nvSpPr>
        <p:spPr bwMode="auto">
          <a:xfrm>
            <a:off x="485193" y="4616427"/>
            <a:ext cx="5253134" cy="138499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5"/>
          </a:lnRef>
          <a:fillRef idx="1">
            <a:schemeClr val="lt1"/>
          </a:fillRef>
          <a:effectRef idx="0">
            <a:schemeClr val="accent5"/>
          </a:effectRef>
          <a:fontRef idx="minor">
            <a:schemeClr val="dk1"/>
          </a:fontRef>
        </p:style>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zh-CN" altLang="zh-CN" sz="2800" dirty="0">
                <a:latin typeface="+mn-ea"/>
              </a:rPr>
              <a:t>值（</a:t>
            </a:r>
            <a:r>
              <a:rPr lang="en-US" altLang="zh-CN" sz="2800" dirty="0" err="1">
                <a:latin typeface="+mn-ea"/>
              </a:rPr>
              <a:t>t,f</a:t>
            </a:r>
            <a:r>
              <a:rPr lang="zh-CN" altLang="zh-CN" sz="2800" dirty="0">
                <a:latin typeface="+mn-ea"/>
              </a:rPr>
              <a:t>）是</a:t>
            </a:r>
            <a:r>
              <a:rPr lang="en-US" altLang="zh-CN" sz="2800" dirty="0">
                <a:latin typeface="+mn-ea"/>
              </a:rPr>
              <a:t>C1</a:t>
            </a:r>
            <a:r>
              <a:rPr lang="zh-CN" altLang="zh-CN" sz="2800" dirty="0">
                <a:latin typeface="+mn-ea"/>
              </a:rPr>
              <a:t>的一个条件约束，并由使</a:t>
            </a:r>
            <a:r>
              <a:rPr lang="en-US" altLang="zh-CN" sz="2800" dirty="0">
                <a:latin typeface="+mn-ea"/>
              </a:rPr>
              <a:t>B1</a:t>
            </a:r>
            <a:r>
              <a:rPr lang="zh-CN" altLang="zh-CN" sz="2800" dirty="0">
                <a:latin typeface="+mn-ea"/>
              </a:rPr>
              <a:t>值为真</a:t>
            </a:r>
            <a:r>
              <a:rPr lang="en-US" altLang="zh-CN" sz="2800" dirty="0">
                <a:latin typeface="+mn-ea"/>
              </a:rPr>
              <a:t>B2</a:t>
            </a:r>
            <a:r>
              <a:rPr lang="zh-CN" altLang="zh-CN" sz="2800" dirty="0">
                <a:latin typeface="+mn-ea"/>
              </a:rPr>
              <a:t>值为假的测试所覆盖。</a:t>
            </a:r>
            <a:endParaRPr lang="zh-CN" altLang="zh-CN" sz="2800" dirty="0">
              <a:latin typeface="+mn-ea"/>
              <a:ea typeface="+mn-ea"/>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文档 2"/>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控制结构</a:t>
            </a:r>
          </a:p>
        </p:txBody>
      </p:sp>
      <p:sp>
        <p:nvSpPr>
          <p:cNvPr id="8" name="矩形 7"/>
          <p:cNvSpPr/>
          <p:nvPr/>
        </p:nvSpPr>
        <p:spPr>
          <a:xfrm>
            <a:off x="4108164" y="392737"/>
            <a:ext cx="3935032" cy="89131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3600" dirty="0">
                <a:latin typeface="微软雅黑" panose="020B0503020204020204" pitchFamily="34" charset="-122"/>
                <a:ea typeface="微软雅黑" panose="020B0503020204020204" pitchFamily="34" charset="-122"/>
              </a:rPr>
              <a:t>BRO</a:t>
            </a:r>
            <a:r>
              <a:rPr lang="zh-CN" altLang="en-US" sz="3600" dirty="0">
                <a:latin typeface="微软雅黑" panose="020B0503020204020204" pitchFamily="34" charset="-122"/>
                <a:ea typeface="微软雅黑" panose="020B0503020204020204" pitchFamily="34" charset="-122"/>
              </a:rPr>
              <a:t>测试</a:t>
            </a:r>
          </a:p>
        </p:txBody>
      </p:sp>
      <p:sp>
        <p:nvSpPr>
          <p:cNvPr id="5" name="TextBox 7"/>
          <p:cNvSpPr txBox="1">
            <a:spLocks noChangeArrowheads="1"/>
          </p:cNvSpPr>
          <p:nvPr/>
        </p:nvSpPr>
        <p:spPr bwMode="auto">
          <a:xfrm>
            <a:off x="1899761" y="1506181"/>
            <a:ext cx="8351837" cy="523701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5"/>
          </a:lnRef>
          <a:fillRef idx="1">
            <a:schemeClr val="lt1"/>
          </a:fillRef>
          <a:effectRef idx="0">
            <a:schemeClr val="accent5"/>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0" indent="0" fontAlgn="base">
              <a:lnSpc>
                <a:spcPts val="3100"/>
              </a:lnSpc>
              <a:spcBef>
                <a:spcPct val="0"/>
              </a:spcBef>
              <a:spcAft>
                <a:spcPct val="0"/>
              </a:spcAft>
              <a:defRPr/>
            </a:pPr>
            <a:r>
              <a:rPr lang="en-US" altLang="zh-CN" sz="2000" dirty="0">
                <a:solidFill>
                  <a:prstClr val="black"/>
                </a:solidFill>
                <a:latin typeface="宋体" panose="02010600030101010101" pitchFamily="2" charset="-122"/>
              </a:rPr>
              <a:t> </a:t>
            </a:r>
            <a:r>
              <a:rPr lang="zh-CN" altLang="zh-CN" sz="2400" b="1" dirty="0">
                <a:solidFill>
                  <a:prstClr val="black"/>
                </a:solidFill>
                <a:latin typeface="宋体" panose="02010600030101010101" pitchFamily="2" charset="-122"/>
              </a:rPr>
              <a:t>作为第二个例子，考虑下列条件</a:t>
            </a:r>
          </a:p>
          <a:p>
            <a:pPr marL="0" lvl="0" indent="0" fontAlgn="base">
              <a:lnSpc>
                <a:spcPts val="3100"/>
              </a:lnSpc>
              <a:spcBef>
                <a:spcPct val="0"/>
              </a:spcBef>
              <a:spcAft>
                <a:spcPct val="0"/>
              </a:spcAft>
              <a:defRPr/>
            </a:pPr>
            <a:r>
              <a:rPr lang="en-US" altLang="zh-CN" sz="2400" b="1" dirty="0">
                <a:solidFill>
                  <a:prstClr val="black"/>
                </a:solidFill>
                <a:latin typeface="宋体" panose="02010600030101010101" pitchFamily="2" charset="-122"/>
              </a:rPr>
              <a:t>    C2</a:t>
            </a:r>
            <a:r>
              <a:rPr lang="zh-CN" altLang="zh-CN" sz="2400" b="1" dirty="0">
                <a:solidFill>
                  <a:prstClr val="black"/>
                </a:solidFill>
                <a:latin typeface="宋体" panose="02010600030101010101" pitchFamily="2" charset="-122"/>
              </a:rPr>
              <a:t>：</a:t>
            </a:r>
            <a:r>
              <a:rPr lang="en-US" altLang="zh-CN" sz="2400" b="1" dirty="0">
                <a:solidFill>
                  <a:prstClr val="black"/>
                </a:solidFill>
                <a:latin typeface="宋体" panose="02010600030101010101" pitchFamily="2" charset="-122"/>
              </a:rPr>
              <a:t>B1 &amp; (E3=E4)</a:t>
            </a:r>
          </a:p>
          <a:p>
            <a:pPr marL="0" lvl="0" indent="0" fontAlgn="base">
              <a:lnSpc>
                <a:spcPts val="3100"/>
              </a:lnSpc>
              <a:spcBef>
                <a:spcPct val="0"/>
              </a:spcBef>
              <a:spcAft>
                <a:spcPct val="0"/>
              </a:spcAft>
              <a:defRPr/>
            </a:pPr>
            <a:r>
              <a:rPr lang="en-US" altLang="zh-CN" sz="2400" dirty="0">
                <a:solidFill>
                  <a:prstClr val="black"/>
                </a:solidFill>
                <a:latin typeface="宋体" panose="02010600030101010101" pitchFamily="2" charset="-122"/>
              </a:rPr>
              <a:t>    </a:t>
            </a:r>
            <a:r>
              <a:rPr lang="zh-CN" altLang="zh-CN" sz="2400" dirty="0">
                <a:solidFill>
                  <a:prstClr val="black"/>
                </a:solidFill>
                <a:latin typeface="宋体" panose="02010600030101010101" pitchFamily="2" charset="-122"/>
              </a:rPr>
              <a:t>其中，</a:t>
            </a:r>
            <a:r>
              <a:rPr lang="en-US" altLang="zh-CN" sz="2400" dirty="0">
                <a:solidFill>
                  <a:prstClr val="black"/>
                </a:solidFill>
                <a:latin typeface="宋体" panose="02010600030101010101" pitchFamily="2" charset="-122"/>
              </a:rPr>
              <a:t>B1</a:t>
            </a:r>
            <a:r>
              <a:rPr lang="zh-CN" altLang="zh-CN" sz="2400" dirty="0">
                <a:solidFill>
                  <a:prstClr val="black"/>
                </a:solidFill>
                <a:latin typeface="宋体" panose="02010600030101010101" pitchFamily="2" charset="-122"/>
              </a:rPr>
              <a:t>是布尔变量，</a:t>
            </a:r>
            <a:r>
              <a:rPr lang="en-US" altLang="zh-CN" sz="2400" dirty="0">
                <a:solidFill>
                  <a:prstClr val="black"/>
                </a:solidFill>
                <a:latin typeface="宋体" panose="02010600030101010101" pitchFamily="2" charset="-122"/>
              </a:rPr>
              <a:t>E3</a:t>
            </a:r>
            <a:r>
              <a:rPr lang="zh-CN" altLang="zh-CN" sz="2400" dirty="0">
                <a:solidFill>
                  <a:prstClr val="black"/>
                </a:solidFill>
                <a:latin typeface="宋体" panose="02010600030101010101" pitchFamily="2" charset="-122"/>
              </a:rPr>
              <a:t>和</a:t>
            </a:r>
            <a:r>
              <a:rPr lang="en-US" altLang="zh-CN" sz="2400" dirty="0">
                <a:solidFill>
                  <a:prstClr val="black"/>
                </a:solidFill>
                <a:latin typeface="宋体" panose="02010600030101010101" pitchFamily="2" charset="-122"/>
              </a:rPr>
              <a:t>E4</a:t>
            </a:r>
            <a:r>
              <a:rPr lang="zh-CN" altLang="zh-CN" sz="2400" dirty="0">
                <a:solidFill>
                  <a:prstClr val="black"/>
                </a:solidFill>
                <a:latin typeface="宋体" panose="02010600030101010101" pitchFamily="2" charset="-122"/>
              </a:rPr>
              <a:t>是算术表达式。</a:t>
            </a:r>
            <a:r>
              <a:rPr lang="en-US" altLang="zh-CN" sz="2400" dirty="0">
                <a:solidFill>
                  <a:prstClr val="black"/>
                </a:solidFill>
                <a:latin typeface="宋体" panose="02010600030101010101" pitchFamily="2" charset="-122"/>
              </a:rPr>
              <a:t>C2</a:t>
            </a:r>
            <a:r>
              <a:rPr lang="zh-CN" altLang="zh-CN" sz="2400" dirty="0">
                <a:solidFill>
                  <a:prstClr val="black"/>
                </a:solidFill>
                <a:latin typeface="宋体" panose="02010600030101010101" pitchFamily="2" charset="-122"/>
              </a:rPr>
              <a:t>的条件约束形式为（</a:t>
            </a:r>
            <a:r>
              <a:rPr lang="en-US" altLang="zh-CN" sz="2400" dirty="0">
                <a:solidFill>
                  <a:prstClr val="black"/>
                </a:solidFill>
                <a:latin typeface="宋体" panose="02010600030101010101" pitchFamily="2" charset="-122"/>
              </a:rPr>
              <a:t>D1</a:t>
            </a:r>
            <a:r>
              <a:rPr lang="zh-CN" altLang="zh-CN" sz="2400" dirty="0">
                <a:solidFill>
                  <a:prstClr val="black"/>
                </a:solidFill>
                <a:latin typeface="宋体" panose="02010600030101010101" pitchFamily="2" charset="-122"/>
              </a:rPr>
              <a:t>，</a:t>
            </a:r>
            <a:r>
              <a:rPr lang="en-US" altLang="zh-CN" sz="2400" dirty="0">
                <a:solidFill>
                  <a:prstClr val="black"/>
                </a:solidFill>
                <a:latin typeface="宋体" panose="02010600030101010101" pitchFamily="2" charset="-122"/>
              </a:rPr>
              <a:t>D2</a:t>
            </a:r>
            <a:r>
              <a:rPr lang="zh-CN" altLang="zh-CN" sz="2400" dirty="0">
                <a:solidFill>
                  <a:prstClr val="black"/>
                </a:solidFill>
                <a:latin typeface="宋体" panose="02010600030101010101" pitchFamily="2" charset="-122"/>
              </a:rPr>
              <a:t>）</a:t>
            </a:r>
            <a:r>
              <a:rPr lang="en-US" altLang="zh-CN" sz="2400" dirty="0">
                <a:solidFill>
                  <a:prstClr val="black"/>
                </a:solidFill>
                <a:latin typeface="宋体" panose="02010600030101010101" pitchFamily="2" charset="-122"/>
              </a:rPr>
              <a:t>,</a:t>
            </a:r>
            <a:r>
              <a:rPr lang="zh-CN" altLang="zh-CN" sz="2400" dirty="0">
                <a:solidFill>
                  <a:prstClr val="black"/>
                </a:solidFill>
                <a:latin typeface="宋体" panose="02010600030101010101" pitchFamily="2" charset="-122"/>
              </a:rPr>
              <a:t>其中</a:t>
            </a:r>
            <a:r>
              <a:rPr lang="en-US" altLang="zh-CN" sz="2400" dirty="0">
                <a:solidFill>
                  <a:prstClr val="black"/>
                </a:solidFill>
                <a:latin typeface="宋体" panose="02010600030101010101" pitchFamily="2" charset="-122"/>
              </a:rPr>
              <a:t>D1</a:t>
            </a:r>
            <a:r>
              <a:rPr lang="zh-CN" altLang="zh-CN" sz="2400" dirty="0">
                <a:solidFill>
                  <a:prstClr val="black"/>
                </a:solidFill>
                <a:latin typeface="宋体" panose="02010600030101010101" pitchFamily="2" charset="-122"/>
              </a:rPr>
              <a:t>是</a:t>
            </a:r>
            <a:r>
              <a:rPr lang="en-US" altLang="zh-CN" sz="2400" dirty="0">
                <a:solidFill>
                  <a:prstClr val="black"/>
                </a:solidFill>
                <a:latin typeface="宋体" panose="02010600030101010101" pitchFamily="2" charset="-122"/>
              </a:rPr>
              <a:t>t</a:t>
            </a:r>
            <a:r>
              <a:rPr lang="zh-CN" altLang="zh-CN" sz="2400" dirty="0">
                <a:solidFill>
                  <a:prstClr val="black"/>
                </a:solidFill>
                <a:latin typeface="宋体" panose="02010600030101010101" pitchFamily="2" charset="-122"/>
              </a:rPr>
              <a:t>或</a:t>
            </a:r>
            <a:r>
              <a:rPr lang="en-US" altLang="zh-CN" sz="2400" dirty="0">
                <a:solidFill>
                  <a:prstClr val="black"/>
                </a:solidFill>
                <a:latin typeface="宋体" panose="02010600030101010101" pitchFamily="2" charset="-122"/>
              </a:rPr>
              <a:t>f</a:t>
            </a:r>
            <a:r>
              <a:rPr lang="zh-CN" altLang="zh-CN" sz="2400" dirty="0">
                <a:solidFill>
                  <a:prstClr val="black"/>
                </a:solidFill>
                <a:latin typeface="宋体" panose="02010600030101010101" pitchFamily="2" charset="-122"/>
              </a:rPr>
              <a:t>，</a:t>
            </a:r>
            <a:r>
              <a:rPr lang="en-US" altLang="zh-CN" sz="2400" dirty="0">
                <a:solidFill>
                  <a:prstClr val="black"/>
                </a:solidFill>
                <a:latin typeface="宋体" panose="02010600030101010101" pitchFamily="2" charset="-122"/>
              </a:rPr>
              <a:t>D2</a:t>
            </a:r>
            <a:r>
              <a:rPr lang="zh-CN" altLang="zh-CN" sz="2400" dirty="0">
                <a:solidFill>
                  <a:prstClr val="black"/>
                </a:solidFill>
                <a:latin typeface="宋体" panose="02010600030101010101" pitchFamily="2" charset="-122"/>
              </a:rPr>
              <a:t>是</a:t>
            </a:r>
            <a:r>
              <a:rPr lang="en-US" altLang="zh-CN" sz="2400" dirty="0">
                <a:solidFill>
                  <a:prstClr val="black"/>
                </a:solidFill>
                <a:latin typeface="宋体" panose="02010600030101010101" pitchFamily="2" charset="-122"/>
              </a:rPr>
              <a:t>&gt;,=</a:t>
            </a:r>
            <a:r>
              <a:rPr lang="zh-CN" altLang="zh-CN" sz="2400" dirty="0">
                <a:solidFill>
                  <a:prstClr val="black"/>
                </a:solidFill>
                <a:latin typeface="宋体" panose="02010600030101010101" pitchFamily="2" charset="-122"/>
              </a:rPr>
              <a:t>或</a:t>
            </a:r>
            <a:r>
              <a:rPr lang="en-US" altLang="zh-CN" sz="2400" dirty="0">
                <a:solidFill>
                  <a:prstClr val="black"/>
                </a:solidFill>
                <a:latin typeface="宋体" panose="02010600030101010101" pitchFamily="2" charset="-122"/>
              </a:rPr>
              <a:t>&lt;</a:t>
            </a:r>
            <a:r>
              <a:rPr lang="zh-CN" altLang="zh-CN" sz="2400" dirty="0">
                <a:solidFill>
                  <a:prstClr val="black"/>
                </a:solidFill>
                <a:latin typeface="宋体" panose="02010600030101010101" pitchFamily="2" charset="-122"/>
              </a:rPr>
              <a:t>。除了</a:t>
            </a:r>
            <a:r>
              <a:rPr lang="en-US" altLang="zh-CN" sz="2400" dirty="0">
                <a:solidFill>
                  <a:prstClr val="black"/>
                </a:solidFill>
                <a:latin typeface="宋体" panose="02010600030101010101" pitchFamily="2" charset="-122"/>
              </a:rPr>
              <a:t>C2</a:t>
            </a:r>
            <a:r>
              <a:rPr lang="zh-CN" altLang="zh-CN" sz="2400" dirty="0">
                <a:solidFill>
                  <a:prstClr val="black"/>
                </a:solidFill>
                <a:latin typeface="宋体" panose="02010600030101010101" pitchFamily="2" charset="-122"/>
              </a:rPr>
              <a:t>的第二个简单条件是关系表达式之外，</a:t>
            </a:r>
            <a:r>
              <a:rPr lang="en-US" altLang="zh-CN" sz="2400" dirty="0">
                <a:solidFill>
                  <a:prstClr val="black"/>
                </a:solidFill>
                <a:latin typeface="宋体" panose="02010600030101010101" pitchFamily="2" charset="-122"/>
              </a:rPr>
              <a:t>C2</a:t>
            </a:r>
            <a:r>
              <a:rPr lang="zh-CN" altLang="zh-CN" sz="2400" dirty="0">
                <a:solidFill>
                  <a:prstClr val="black"/>
                </a:solidFill>
                <a:latin typeface="宋体" panose="02010600030101010101" pitchFamily="2" charset="-122"/>
              </a:rPr>
              <a:t>和</a:t>
            </a:r>
            <a:r>
              <a:rPr lang="en-US" altLang="zh-CN" sz="2400" dirty="0">
                <a:solidFill>
                  <a:prstClr val="black"/>
                </a:solidFill>
                <a:latin typeface="宋体" panose="02010600030101010101" pitchFamily="2" charset="-122"/>
              </a:rPr>
              <a:t>C1</a:t>
            </a:r>
            <a:r>
              <a:rPr lang="zh-CN" altLang="zh-CN" sz="2400" dirty="0">
                <a:solidFill>
                  <a:prstClr val="black"/>
                </a:solidFill>
                <a:latin typeface="宋体" panose="02010600030101010101" pitchFamily="2" charset="-122"/>
              </a:rPr>
              <a:t>相同，因此，可以通过修改</a:t>
            </a:r>
            <a:r>
              <a:rPr lang="en-US" altLang="zh-CN" sz="2400" dirty="0">
                <a:solidFill>
                  <a:prstClr val="black"/>
                </a:solidFill>
                <a:latin typeface="宋体" panose="02010600030101010101" pitchFamily="2" charset="-122"/>
              </a:rPr>
              <a:t>C1</a:t>
            </a:r>
            <a:r>
              <a:rPr lang="zh-CN" altLang="zh-CN" sz="2400" dirty="0">
                <a:solidFill>
                  <a:prstClr val="black"/>
                </a:solidFill>
                <a:latin typeface="宋体" panose="02010600030101010101" pitchFamily="2" charset="-122"/>
              </a:rPr>
              <a:t>的约束集</a:t>
            </a:r>
            <a:r>
              <a:rPr lang="en-US" altLang="zh-CN" sz="2400" dirty="0">
                <a:solidFill>
                  <a:prstClr val="black"/>
                </a:solidFill>
                <a:latin typeface="宋体" panose="02010600030101010101" pitchFamily="2" charset="-122"/>
              </a:rPr>
              <a:t>{(</a:t>
            </a:r>
            <a:r>
              <a:rPr lang="en-US" altLang="zh-CN" sz="2400" dirty="0" err="1">
                <a:solidFill>
                  <a:prstClr val="black"/>
                </a:solidFill>
                <a:latin typeface="宋体" panose="02010600030101010101" pitchFamily="2" charset="-122"/>
              </a:rPr>
              <a:t>t,t</a:t>
            </a:r>
            <a:r>
              <a:rPr lang="en-US" altLang="zh-CN" sz="2400" dirty="0">
                <a:solidFill>
                  <a:prstClr val="black"/>
                </a:solidFill>
                <a:latin typeface="宋体" panose="02010600030101010101" pitchFamily="2" charset="-122"/>
              </a:rPr>
              <a:t>),(</a:t>
            </a:r>
            <a:r>
              <a:rPr lang="en-US" altLang="zh-CN" sz="2400" dirty="0" err="1">
                <a:solidFill>
                  <a:prstClr val="black"/>
                </a:solidFill>
                <a:latin typeface="宋体" panose="02010600030101010101" pitchFamily="2" charset="-122"/>
              </a:rPr>
              <a:t>f,t</a:t>
            </a:r>
            <a:r>
              <a:rPr lang="en-US" altLang="zh-CN" sz="2400" dirty="0">
                <a:solidFill>
                  <a:prstClr val="black"/>
                </a:solidFill>
                <a:latin typeface="宋体" panose="02010600030101010101" pitchFamily="2" charset="-122"/>
              </a:rPr>
              <a:t>),(</a:t>
            </a:r>
            <a:r>
              <a:rPr lang="en-US" altLang="zh-CN" sz="2400" dirty="0" err="1">
                <a:solidFill>
                  <a:prstClr val="black"/>
                </a:solidFill>
                <a:latin typeface="宋体" panose="02010600030101010101" pitchFamily="2" charset="-122"/>
              </a:rPr>
              <a:t>t,f</a:t>
            </a:r>
            <a:r>
              <a:rPr lang="en-US" altLang="zh-CN" sz="2400" dirty="0">
                <a:solidFill>
                  <a:prstClr val="black"/>
                </a:solidFill>
                <a:latin typeface="宋体" panose="02010600030101010101" pitchFamily="2" charset="-122"/>
              </a:rPr>
              <a:t>)}</a:t>
            </a:r>
            <a:r>
              <a:rPr lang="zh-CN" altLang="zh-CN" sz="2400" dirty="0">
                <a:solidFill>
                  <a:prstClr val="black"/>
                </a:solidFill>
                <a:latin typeface="宋体" panose="02010600030101010101" pitchFamily="2" charset="-122"/>
              </a:rPr>
              <a:t>得出</a:t>
            </a:r>
            <a:r>
              <a:rPr lang="en-US" altLang="zh-CN" sz="2400" dirty="0">
                <a:solidFill>
                  <a:prstClr val="black"/>
                </a:solidFill>
                <a:latin typeface="宋体" panose="02010600030101010101" pitchFamily="2" charset="-122"/>
              </a:rPr>
              <a:t>C2</a:t>
            </a:r>
            <a:r>
              <a:rPr lang="zh-CN" altLang="zh-CN" sz="2400" dirty="0">
                <a:solidFill>
                  <a:prstClr val="black"/>
                </a:solidFill>
                <a:latin typeface="宋体" panose="02010600030101010101" pitchFamily="2" charset="-122"/>
              </a:rPr>
              <a:t>的约束集。</a:t>
            </a:r>
            <a:endParaRPr lang="en-US" altLang="zh-CN" sz="2400" dirty="0">
              <a:solidFill>
                <a:prstClr val="black"/>
              </a:solidFill>
              <a:latin typeface="宋体" panose="02010600030101010101" pitchFamily="2" charset="-122"/>
            </a:endParaRPr>
          </a:p>
          <a:p>
            <a:pPr marL="0" lvl="0" indent="0" fontAlgn="base">
              <a:lnSpc>
                <a:spcPts val="3100"/>
              </a:lnSpc>
              <a:spcBef>
                <a:spcPct val="0"/>
              </a:spcBef>
              <a:spcAft>
                <a:spcPct val="0"/>
              </a:spcAft>
              <a:defRPr/>
            </a:pPr>
            <a:r>
              <a:rPr lang="en-US" altLang="zh-CN" sz="2400" dirty="0">
                <a:solidFill>
                  <a:prstClr val="black"/>
                </a:solidFill>
                <a:latin typeface="宋体" panose="02010600030101010101" pitchFamily="2" charset="-122"/>
              </a:rPr>
              <a:t>    </a:t>
            </a:r>
            <a:r>
              <a:rPr lang="zh-CN" altLang="zh-CN" sz="2400" dirty="0">
                <a:solidFill>
                  <a:prstClr val="black"/>
                </a:solidFill>
                <a:latin typeface="宋体" panose="02010600030101010101" pitchFamily="2" charset="-122"/>
              </a:rPr>
              <a:t>注意，对于（</a:t>
            </a:r>
            <a:r>
              <a:rPr lang="en-US" altLang="zh-CN" sz="2400" dirty="0">
                <a:solidFill>
                  <a:prstClr val="black"/>
                </a:solidFill>
                <a:latin typeface="宋体" panose="02010600030101010101" pitchFamily="2" charset="-122"/>
              </a:rPr>
              <a:t>E3=E4</a:t>
            </a:r>
            <a:r>
              <a:rPr lang="zh-CN" altLang="zh-CN" sz="2400" dirty="0">
                <a:solidFill>
                  <a:prstClr val="black"/>
                </a:solidFill>
                <a:latin typeface="宋体" panose="02010600030101010101" pitchFamily="2" charset="-122"/>
              </a:rPr>
              <a:t>）来说，</a:t>
            </a:r>
            <a:r>
              <a:rPr lang="en-US" altLang="zh-CN" sz="2400" dirty="0">
                <a:solidFill>
                  <a:prstClr val="black"/>
                </a:solidFill>
                <a:latin typeface="宋体" panose="02010600030101010101" pitchFamily="2" charset="-122"/>
              </a:rPr>
              <a:t>t</a:t>
            </a:r>
            <a:r>
              <a:rPr lang="zh-CN" altLang="zh-CN" sz="2400" dirty="0">
                <a:solidFill>
                  <a:prstClr val="black"/>
                </a:solidFill>
                <a:latin typeface="宋体" panose="02010600030101010101" pitchFamily="2" charset="-122"/>
              </a:rPr>
              <a:t>意味</a:t>
            </a:r>
            <a:r>
              <a:rPr lang="en-US" altLang="zh-CN" sz="2400" dirty="0">
                <a:solidFill>
                  <a:prstClr val="black"/>
                </a:solidFill>
                <a:latin typeface="宋体" panose="02010600030101010101" pitchFamily="2" charset="-122"/>
              </a:rPr>
              <a:t>=</a:t>
            </a:r>
            <a:r>
              <a:rPr lang="zh-CN" altLang="zh-CN" sz="2400" dirty="0">
                <a:solidFill>
                  <a:prstClr val="black"/>
                </a:solidFill>
                <a:latin typeface="宋体" panose="02010600030101010101" pitchFamily="2" charset="-122"/>
              </a:rPr>
              <a:t>，而</a:t>
            </a:r>
            <a:r>
              <a:rPr lang="en-US" altLang="zh-CN" sz="2400" dirty="0">
                <a:solidFill>
                  <a:prstClr val="black"/>
                </a:solidFill>
                <a:latin typeface="宋体" panose="02010600030101010101" pitchFamily="2" charset="-122"/>
              </a:rPr>
              <a:t>f</a:t>
            </a:r>
            <a:r>
              <a:rPr lang="zh-CN" altLang="zh-CN" sz="2400" dirty="0">
                <a:solidFill>
                  <a:prstClr val="black"/>
                </a:solidFill>
                <a:latin typeface="宋体" panose="02010600030101010101" pitchFamily="2" charset="-122"/>
              </a:rPr>
              <a:t>意味着</a:t>
            </a:r>
            <a:r>
              <a:rPr lang="en-US" altLang="zh-CN" sz="2400" dirty="0">
                <a:solidFill>
                  <a:prstClr val="black"/>
                </a:solidFill>
                <a:latin typeface="宋体" panose="02010600030101010101" pitchFamily="2" charset="-122"/>
              </a:rPr>
              <a:t>&lt;</a:t>
            </a:r>
            <a:r>
              <a:rPr lang="zh-CN" altLang="zh-CN" sz="2400" dirty="0">
                <a:solidFill>
                  <a:prstClr val="black"/>
                </a:solidFill>
                <a:latin typeface="宋体" panose="02010600030101010101" pitchFamily="2" charset="-122"/>
              </a:rPr>
              <a:t>或</a:t>
            </a:r>
            <a:r>
              <a:rPr lang="en-US" altLang="zh-CN" sz="2400" dirty="0">
                <a:solidFill>
                  <a:prstClr val="black"/>
                </a:solidFill>
                <a:latin typeface="宋体" panose="02010600030101010101" pitchFamily="2" charset="-122"/>
              </a:rPr>
              <a:t>&gt;</a:t>
            </a:r>
            <a:r>
              <a:rPr lang="zh-CN" altLang="zh-CN" sz="2400" dirty="0">
                <a:solidFill>
                  <a:prstClr val="black"/>
                </a:solidFill>
                <a:latin typeface="宋体" panose="02010600030101010101" pitchFamily="2" charset="-122"/>
              </a:rPr>
              <a:t>，因此，分别用（</a:t>
            </a:r>
            <a:r>
              <a:rPr lang="en-US" altLang="zh-CN" sz="2400" dirty="0">
                <a:solidFill>
                  <a:prstClr val="black"/>
                </a:solidFill>
                <a:latin typeface="宋体" panose="02010600030101010101" pitchFamily="2" charset="-122"/>
              </a:rPr>
              <a:t>t,=</a:t>
            </a:r>
            <a:r>
              <a:rPr lang="zh-CN" altLang="zh-CN" sz="2400" dirty="0">
                <a:solidFill>
                  <a:prstClr val="black"/>
                </a:solidFill>
                <a:latin typeface="宋体" panose="02010600030101010101" pitchFamily="2" charset="-122"/>
              </a:rPr>
              <a:t>）和（</a:t>
            </a:r>
            <a:r>
              <a:rPr lang="en-US" altLang="zh-CN" sz="2400" dirty="0">
                <a:solidFill>
                  <a:prstClr val="black"/>
                </a:solidFill>
                <a:latin typeface="宋体" panose="02010600030101010101" pitchFamily="2" charset="-122"/>
              </a:rPr>
              <a:t>f,=</a:t>
            </a:r>
            <a:r>
              <a:rPr lang="zh-CN" altLang="zh-CN" sz="2400" dirty="0">
                <a:solidFill>
                  <a:prstClr val="black"/>
                </a:solidFill>
                <a:latin typeface="宋体" panose="02010600030101010101" pitchFamily="2" charset="-122"/>
              </a:rPr>
              <a:t>）替换</a:t>
            </a:r>
            <a:r>
              <a:rPr lang="en-US" altLang="zh-CN" sz="2400" dirty="0">
                <a:solidFill>
                  <a:prstClr val="black"/>
                </a:solidFill>
                <a:latin typeface="宋体" panose="02010600030101010101" pitchFamily="2" charset="-122"/>
              </a:rPr>
              <a:t>(</a:t>
            </a:r>
            <a:r>
              <a:rPr lang="en-US" altLang="zh-CN" sz="2400" dirty="0" err="1">
                <a:solidFill>
                  <a:prstClr val="black"/>
                </a:solidFill>
                <a:latin typeface="宋体" panose="02010600030101010101" pitchFamily="2" charset="-122"/>
              </a:rPr>
              <a:t>t,t</a:t>
            </a:r>
            <a:r>
              <a:rPr lang="en-US" altLang="zh-CN" sz="2400" dirty="0">
                <a:solidFill>
                  <a:prstClr val="black"/>
                </a:solidFill>
                <a:latin typeface="宋体" panose="02010600030101010101" pitchFamily="2" charset="-122"/>
              </a:rPr>
              <a:t>)</a:t>
            </a:r>
            <a:r>
              <a:rPr lang="zh-CN" altLang="zh-CN" sz="2400" dirty="0">
                <a:solidFill>
                  <a:prstClr val="black"/>
                </a:solidFill>
                <a:latin typeface="宋体" panose="02010600030101010101" pitchFamily="2" charset="-122"/>
              </a:rPr>
              <a:t>和</a:t>
            </a:r>
            <a:r>
              <a:rPr lang="en-US" altLang="zh-CN" sz="2400" dirty="0">
                <a:solidFill>
                  <a:prstClr val="black"/>
                </a:solidFill>
                <a:latin typeface="宋体" panose="02010600030101010101" pitchFamily="2" charset="-122"/>
              </a:rPr>
              <a:t>(</a:t>
            </a:r>
            <a:r>
              <a:rPr lang="en-US" altLang="zh-CN" sz="2400" dirty="0" err="1">
                <a:solidFill>
                  <a:prstClr val="black"/>
                </a:solidFill>
                <a:latin typeface="宋体" panose="02010600030101010101" pitchFamily="2" charset="-122"/>
              </a:rPr>
              <a:t>f,t</a:t>
            </a:r>
            <a:r>
              <a:rPr lang="en-US" altLang="zh-CN" sz="2400" dirty="0">
                <a:solidFill>
                  <a:prstClr val="black"/>
                </a:solidFill>
                <a:latin typeface="宋体" panose="02010600030101010101" pitchFamily="2" charset="-122"/>
              </a:rPr>
              <a:t>)</a:t>
            </a:r>
            <a:r>
              <a:rPr lang="zh-CN" altLang="zh-CN" sz="2400" dirty="0">
                <a:solidFill>
                  <a:prstClr val="black"/>
                </a:solidFill>
                <a:latin typeface="宋体" panose="02010600030101010101" pitchFamily="2" charset="-122"/>
              </a:rPr>
              <a:t>，并用</a:t>
            </a:r>
            <a:r>
              <a:rPr lang="en-US" altLang="zh-CN" sz="2400" dirty="0">
                <a:solidFill>
                  <a:prstClr val="black"/>
                </a:solidFill>
                <a:latin typeface="宋体" panose="02010600030101010101" pitchFamily="2" charset="-122"/>
              </a:rPr>
              <a:t>(t,&lt;)</a:t>
            </a:r>
            <a:r>
              <a:rPr lang="zh-CN" altLang="zh-CN" sz="2400" dirty="0">
                <a:solidFill>
                  <a:prstClr val="black"/>
                </a:solidFill>
                <a:latin typeface="宋体" panose="02010600030101010101" pitchFamily="2" charset="-122"/>
              </a:rPr>
              <a:t>和</a:t>
            </a:r>
            <a:r>
              <a:rPr lang="en-US" altLang="zh-CN" sz="2400" dirty="0">
                <a:solidFill>
                  <a:prstClr val="black"/>
                </a:solidFill>
                <a:latin typeface="宋体" panose="02010600030101010101" pitchFamily="2" charset="-122"/>
              </a:rPr>
              <a:t>(t,&gt;)</a:t>
            </a:r>
            <a:r>
              <a:rPr lang="zh-CN" altLang="zh-CN" sz="2400" dirty="0">
                <a:solidFill>
                  <a:prstClr val="black"/>
                </a:solidFill>
                <a:latin typeface="宋体" panose="02010600030101010101" pitchFamily="2" charset="-122"/>
              </a:rPr>
              <a:t>替换</a:t>
            </a:r>
            <a:r>
              <a:rPr lang="en-US" altLang="zh-CN" sz="2400" dirty="0">
                <a:solidFill>
                  <a:prstClr val="black"/>
                </a:solidFill>
                <a:latin typeface="宋体" panose="02010600030101010101" pitchFamily="2" charset="-122"/>
              </a:rPr>
              <a:t>(</a:t>
            </a:r>
            <a:r>
              <a:rPr lang="en-US" altLang="zh-CN" sz="2400" dirty="0" err="1">
                <a:solidFill>
                  <a:prstClr val="black"/>
                </a:solidFill>
                <a:latin typeface="宋体" panose="02010600030101010101" pitchFamily="2" charset="-122"/>
              </a:rPr>
              <a:t>t,f</a:t>
            </a:r>
            <a:r>
              <a:rPr lang="en-US" altLang="zh-CN" sz="2400" dirty="0">
                <a:solidFill>
                  <a:prstClr val="black"/>
                </a:solidFill>
                <a:latin typeface="宋体" panose="02010600030101010101" pitchFamily="2" charset="-122"/>
              </a:rPr>
              <a:t>)</a:t>
            </a:r>
            <a:r>
              <a:rPr lang="zh-CN" altLang="zh-CN" sz="2400" dirty="0">
                <a:solidFill>
                  <a:prstClr val="black"/>
                </a:solidFill>
                <a:latin typeface="宋体" panose="02010600030101010101" pitchFamily="2" charset="-122"/>
              </a:rPr>
              <a:t>，就得到</a:t>
            </a:r>
            <a:r>
              <a:rPr lang="en-US" altLang="zh-CN" sz="2400" dirty="0">
                <a:solidFill>
                  <a:prstClr val="black"/>
                </a:solidFill>
                <a:latin typeface="宋体" panose="02010600030101010101" pitchFamily="2" charset="-122"/>
              </a:rPr>
              <a:t>C2</a:t>
            </a:r>
            <a:r>
              <a:rPr lang="zh-CN" altLang="zh-CN" sz="2400" dirty="0">
                <a:solidFill>
                  <a:prstClr val="black"/>
                </a:solidFill>
                <a:latin typeface="宋体" panose="02010600030101010101" pitchFamily="2" charset="-122"/>
              </a:rPr>
              <a:t>的约束集</a:t>
            </a:r>
            <a:r>
              <a:rPr lang="en-US" altLang="zh-CN" sz="2400" dirty="0">
                <a:solidFill>
                  <a:prstClr val="black"/>
                </a:solidFill>
                <a:latin typeface="宋体" panose="02010600030101010101" pitchFamily="2" charset="-122"/>
              </a:rPr>
              <a:t>{(t,=),(f,=),(t,&lt;),</a:t>
            </a:r>
          </a:p>
          <a:p>
            <a:pPr marL="0" lvl="0" indent="0" fontAlgn="base">
              <a:lnSpc>
                <a:spcPts val="3100"/>
              </a:lnSpc>
              <a:spcBef>
                <a:spcPct val="0"/>
              </a:spcBef>
              <a:spcAft>
                <a:spcPct val="0"/>
              </a:spcAft>
              <a:defRPr/>
            </a:pPr>
            <a:r>
              <a:rPr lang="en-US" altLang="zh-CN" sz="2400" dirty="0">
                <a:solidFill>
                  <a:prstClr val="black"/>
                </a:solidFill>
                <a:latin typeface="宋体" panose="02010600030101010101" pitchFamily="2" charset="-122"/>
              </a:rPr>
              <a:t>(t,&gt;)}</a:t>
            </a:r>
            <a:r>
              <a:rPr lang="zh-CN" altLang="zh-CN" sz="2400" dirty="0">
                <a:solidFill>
                  <a:prstClr val="black"/>
                </a:solidFill>
                <a:latin typeface="宋体" panose="02010600030101010101" pitchFamily="2" charset="-122"/>
              </a:rPr>
              <a:t>。覆盖上述条件约束集的测试，保证可以发现</a:t>
            </a:r>
            <a:r>
              <a:rPr lang="en-US" altLang="zh-CN" sz="2400" dirty="0">
                <a:solidFill>
                  <a:prstClr val="black"/>
                </a:solidFill>
                <a:latin typeface="宋体" panose="02010600030101010101" pitchFamily="2" charset="-122"/>
              </a:rPr>
              <a:t>C2</a:t>
            </a:r>
            <a:r>
              <a:rPr lang="zh-CN" altLang="zh-CN" sz="2400" dirty="0">
                <a:solidFill>
                  <a:prstClr val="black"/>
                </a:solidFill>
                <a:latin typeface="宋体" panose="02010600030101010101" pitchFamily="2" charset="-122"/>
              </a:rPr>
              <a:t>中布尔算符和关系算符的错误。</a:t>
            </a:r>
            <a:r>
              <a:rPr lang="en-US" altLang="zh-CN" sz="2400" dirty="0">
                <a:solidFill>
                  <a:prstClr val="black"/>
                </a:solidFill>
                <a:latin typeface="宋体" panose="02010600030101010101" pitchFamily="2" charset="-122"/>
              </a:rPr>
              <a:t>    </a:t>
            </a:r>
            <a:endParaRPr lang="zh-CN" altLang="zh-CN" sz="2200" dirty="0">
              <a:latin typeface="+mn-ea"/>
              <a:ea typeface="+mn-ea"/>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文档 2"/>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控制结构</a:t>
            </a:r>
          </a:p>
        </p:txBody>
      </p:sp>
      <p:sp>
        <p:nvSpPr>
          <p:cNvPr id="8" name="矩形 7"/>
          <p:cNvSpPr/>
          <p:nvPr/>
        </p:nvSpPr>
        <p:spPr>
          <a:xfrm>
            <a:off x="4108164" y="392737"/>
            <a:ext cx="3935032" cy="89131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3600" dirty="0">
                <a:latin typeface="微软雅黑" panose="020B0503020204020204" pitchFamily="34" charset="-122"/>
                <a:ea typeface="微软雅黑" panose="020B0503020204020204" pitchFamily="34" charset="-122"/>
              </a:rPr>
              <a:t>BRO</a:t>
            </a:r>
            <a:r>
              <a:rPr lang="zh-CN" altLang="en-US" sz="3600" dirty="0">
                <a:latin typeface="微软雅黑" panose="020B0503020204020204" pitchFamily="34" charset="-122"/>
                <a:ea typeface="微软雅黑" panose="020B0503020204020204" pitchFamily="34" charset="-122"/>
              </a:rPr>
              <a:t>测试</a:t>
            </a:r>
          </a:p>
        </p:txBody>
      </p:sp>
      <p:sp>
        <p:nvSpPr>
          <p:cNvPr id="5" name="TextBox 7"/>
          <p:cNvSpPr txBox="1">
            <a:spLocks noChangeArrowheads="1"/>
          </p:cNvSpPr>
          <p:nvPr/>
        </p:nvSpPr>
        <p:spPr bwMode="auto">
          <a:xfrm>
            <a:off x="1899761" y="1767438"/>
            <a:ext cx="8351837" cy="380072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5"/>
          </a:lnRef>
          <a:fillRef idx="1">
            <a:schemeClr val="lt1"/>
          </a:fillRef>
          <a:effectRef idx="0">
            <a:schemeClr val="accent5"/>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0" indent="0" fontAlgn="base">
              <a:lnSpc>
                <a:spcPts val="3500"/>
              </a:lnSpc>
              <a:spcBef>
                <a:spcPct val="0"/>
              </a:spcBef>
              <a:spcAft>
                <a:spcPct val="0"/>
              </a:spcAft>
              <a:defRPr/>
            </a:pPr>
            <a:r>
              <a:rPr lang="en-US" altLang="zh-CN" sz="2000" b="1" dirty="0">
                <a:solidFill>
                  <a:prstClr val="black"/>
                </a:solidFill>
                <a:latin typeface="Arial" panose="020B0604020202020204" pitchFamily="34" charset="0"/>
              </a:rPr>
              <a:t> </a:t>
            </a:r>
            <a:r>
              <a:rPr lang="zh-CN" altLang="zh-CN" sz="2400" b="1" dirty="0">
                <a:solidFill>
                  <a:prstClr val="black"/>
                </a:solidFill>
                <a:latin typeface="宋体" panose="02010600030101010101" pitchFamily="2" charset="-122"/>
              </a:rPr>
              <a:t>作为第三个例子，考虑下列条件</a:t>
            </a:r>
          </a:p>
          <a:p>
            <a:pPr marL="0" lvl="0" indent="0" fontAlgn="base">
              <a:lnSpc>
                <a:spcPts val="3500"/>
              </a:lnSpc>
              <a:spcBef>
                <a:spcPct val="0"/>
              </a:spcBef>
              <a:spcAft>
                <a:spcPct val="0"/>
              </a:spcAft>
              <a:defRPr/>
            </a:pPr>
            <a:r>
              <a:rPr lang="en-US" altLang="zh-CN" sz="2400" b="1" dirty="0">
                <a:solidFill>
                  <a:prstClr val="black"/>
                </a:solidFill>
                <a:latin typeface="宋体" panose="02010600030101010101" pitchFamily="2" charset="-122"/>
              </a:rPr>
              <a:t>    C3</a:t>
            </a:r>
            <a:r>
              <a:rPr lang="zh-CN" altLang="zh-CN" sz="2400" b="1" dirty="0">
                <a:solidFill>
                  <a:prstClr val="black"/>
                </a:solidFill>
                <a:latin typeface="宋体" panose="02010600030101010101" pitchFamily="2" charset="-122"/>
              </a:rPr>
              <a:t>：（</a:t>
            </a:r>
            <a:r>
              <a:rPr lang="en-US" altLang="zh-CN" sz="2400" b="1" dirty="0">
                <a:solidFill>
                  <a:prstClr val="black"/>
                </a:solidFill>
                <a:latin typeface="宋体" panose="02010600030101010101" pitchFamily="2" charset="-122"/>
              </a:rPr>
              <a:t>E1&gt;E2</a:t>
            </a:r>
            <a:r>
              <a:rPr lang="zh-CN" altLang="zh-CN" sz="2400" b="1" dirty="0">
                <a:solidFill>
                  <a:prstClr val="black"/>
                </a:solidFill>
                <a:latin typeface="宋体" panose="02010600030101010101" pitchFamily="2" charset="-122"/>
              </a:rPr>
              <a:t>）</a:t>
            </a:r>
            <a:r>
              <a:rPr lang="en-US" altLang="zh-CN" sz="2400" b="1" dirty="0">
                <a:solidFill>
                  <a:prstClr val="black"/>
                </a:solidFill>
                <a:latin typeface="宋体" panose="02010600030101010101" pitchFamily="2" charset="-122"/>
              </a:rPr>
              <a:t>&amp;(E3=E4)</a:t>
            </a:r>
          </a:p>
          <a:p>
            <a:pPr marL="0" lvl="0" indent="0" fontAlgn="base">
              <a:lnSpc>
                <a:spcPts val="3500"/>
              </a:lnSpc>
              <a:spcBef>
                <a:spcPts val="1200"/>
              </a:spcBef>
              <a:spcAft>
                <a:spcPct val="0"/>
              </a:spcAft>
              <a:defRPr/>
            </a:pPr>
            <a:r>
              <a:rPr lang="en-US" altLang="zh-CN" sz="2400" dirty="0">
                <a:solidFill>
                  <a:prstClr val="black"/>
                </a:solidFill>
                <a:latin typeface="宋体" panose="02010600030101010101" pitchFamily="2" charset="-122"/>
              </a:rPr>
              <a:t>    </a:t>
            </a:r>
            <a:r>
              <a:rPr lang="zh-CN" altLang="zh-CN" sz="2400" dirty="0">
                <a:solidFill>
                  <a:prstClr val="black"/>
                </a:solidFill>
                <a:latin typeface="宋体" panose="02010600030101010101" pitchFamily="2" charset="-122"/>
              </a:rPr>
              <a:t>其中，</a:t>
            </a:r>
            <a:r>
              <a:rPr lang="en-US" altLang="zh-CN" sz="2400" dirty="0">
                <a:solidFill>
                  <a:prstClr val="black"/>
                </a:solidFill>
                <a:latin typeface="宋体" panose="02010600030101010101" pitchFamily="2" charset="-122"/>
              </a:rPr>
              <a:t>E1</a:t>
            </a:r>
            <a:r>
              <a:rPr lang="zh-CN" altLang="zh-CN" sz="2400" dirty="0">
                <a:solidFill>
                  <a:prstClr val="black"/>
                </a:solidFill>
                <a:latin typeface="宋体" panose="02010600030101010101" pitchFamily="2" charset="-122"/>
              </a:rPr>
              <a:t>、</a:t>
            </a:r>
            <a:r>
              <a:rPr lang="en-US" altLang="zh-CN" sz="2400" dirty="0">
                <a:solidFill>
                  <a:prstClr val="black"/>
                </a:solidFill>
                <a:latin typeface="宋体" panose="02010600030101010101" pitchFamily="2" charset="-122"/>
              </a:rPr>
              <a:t>E2</a:t>
            </a:r>
            <a:r>
              <a:rPr lang="zh-CN" altLang="zh-CN" sz="2400" dirty="0">
                <a:solidFill>
                  <a:prstClr val="black"/>
                </a:solidFill>
                <a:latin typeface="宋体" panose="02010600030101010101" pitchFamily="2" charset="-122"/>
              </a:rPr>
              <a:t>、</a:t>
            </a:r>
            <a:r>
              <a:rPr lang="en-US" altLang="zh-CN" sz="2400" dirty="0">
                <a:solidFill>
                  <a:prstClr val="black"/>
                </a:solidFill>
                <a:latin typeface="宋体" panose="02010600030101010101" pitchFamily="2" charset="-122"/>
              </a:rPr>
              <a:t>E3</a:t>
            </a:r>
            <a:r>
              <a:rPr lang="zh-CN" altLang="zh-CN" sz="2400" dirty="0">
                <a:solidFill>
                  <a:prstClr val="black"/>
                </a:solidFill>
                <a:latin typeface="宋体" panose="02010600030101010101" pitchFamily="2" charset="-122"/>
              </a:rPr>
              <a:t>和</a:t>
            </a:r>
            <a:r>
              <a:rPr lang="en-US" altLang="zh-CN" sz="2400" dirty="0">
                <a:solidFill>
                  <a:prstClr val="black"/>
                </a:solidFill>
                <a:latin typeface="宋体" panose="02010600030101010101" pitchFamily="2" charset="-122"/>
              </a:rPr>
              <a:t>E4</a:t>
            </a:r>
            <a:r>
              <a:rPr lang="zh-CN" altLang="zh-CN" sz="2400" dirty="0">
                <a:solidFill>
                  <a:prstClr val="black"/>
                </a:solidFill>
                <a:latin typeface="宋体" panose="02010600030101010101" pitchFamily="2" charset="-122"/>
              </a:rPr>
              <a:t>是算术表达式。</a:t>
            </a:r>
            <a:r>
              <a:rPr lang="en-US" altLang="zh-CN" sz="2400" dirty="0">
                <a:solidFill>
                  <a:prstClr val="black"/>
                </a:solidFill>
                <a:latin typeface="宋体" panose="02010600030101010101" pitchFamily="2" charset="-122"/>
              </a:rPr>
              <a:t>C3</a:t>
            </a:r>
            <a:r>
              <a:rPr lang="zh-CN" altLang="zh-CN" sz="2400" dirty="0">
                <a:solidFill>
                  <a:prstClr val="black"/>
                </a:solidFill>
                <a:latin typeface="宋体" panose="02010600030101010101" pitchFamily="2" charset="-122"/>
              </a:rPr>
              <a:t>的条件约束形式为（</a:t>
            </a:r>
            <a:r>
              <a:rPr lang="en-US" altLang="zh-CN" sz="2400" dirty="0">
                <a:solidFill>
                  <a:prstClr val="black"/>
                </a:solidFill>
                <a:latin typeface="宋体" panose="02010600030101010101" pitchFamily="2" charset="-122"/>
              </a:rPr>
              <a:t>D1</a:t>
            </a:r>
            <a:r>
              <a:rPr lang="zh-CN" altLang="zh-CN" sz="2400" dirty="0">
                <a:solidFill>
                  <a:prstClr val="black"/>
                </a:solidFill>
                <a:latin typeface="宋体" panose="02010600030101010101" pitchFamily="2" charset="-122"/>
              </a:rPr>
              <a:t>，</a:t>
            </a:r>
            <a:r>
              <a:rPr lang="en-US" altLang="zh-CN" sz="2400" dirty="0">
                <a:solidFill>
                  <a:prstClr val="black"/>
                </a:solidFill>
                <a:latin typeface="宋体" panose="02010600030101010101" pitchFamily="2" charset="-122"/>
              </a:rPr>
              <a:t>D2</a:t>
            </a:r>
            <a:r>
              <a:rPr lang="zh-CN" altLang="zh-CN" sz="2400" dirty="0">
                <a:solidFill>
                  <a:prstClr val="black"/>
                </a:solidFill>
                <a:latin typeface="宋体" panose="02010600030101010101" pitchFamily="2" charset="-122"/>
              </a:rPr>
              <a:t>），而</a:t>
            </a:r>
            <a:r>
              <a:rPr lang="en-US" altLang="zh-CN" sz="2400" dirty="0">
                <a:solidFill>
                  <a:prstClr val="black"/>
                </a:solidFill>
                <a:latin typeface="宋体" panose="02010600030101010101" pitchFamily="2" charset="-122"/>
              </a:rPr>
              <a:t>D1</a:t>
            </a:r>
            <a:r>
              <a:rPr lang="zh-CN" altLang="zh-CN" sz="2400" dirty="0">
                <a:solidFill>
                  <a:prstClr val="black"/>
                </a:solidFill>
                <a:latin typeface="宋体" panose="02010600030101010101" pitchFamily="2" charset="-122"/>
              </a:rPr>
              <a:t>和</a:t>
            </a:r>
            <a:r>
              <a:rPr lang="en-US" altLang="zh-CN" sz="2400" dirty="0">
                <a:solidFill>
                  <a:prstClr val="black"/>
                </a:solidFill>
                <a:latin typeface="宋体" panose="02010600030101010101" pitchFamily="2" charset="-122"/>
              </a:rPr>
              <a:t>D2</a:t>
            </a:r>
            <a:r>
              <a:rPr lang="zh-CN" altLang="zh-CN" sz="2400" dirty="0">
                <a:solidFill>
                  <a:prstClr val="black"/>
                </a:solidFill>
                <a:latin typeface="宋体" panose="02010600030101010101" pitchFamily="2" charset="-122"/>
              </a:rPr>
              <a:t>的每一个都是</a:t>
            </a:r>
            <a:r>
              <a:rPr lang="en-US" altLang="zh-CN" sz="2400" dirty="0">
                <a:solidFill>
                  <a:prstClr val="black"/>
                </a:solidFill>
                <a:latin typeface="宋体" panose="02010600030101010101" pitchFamily="2" charset="-122"/>
              </a:rPr>
              <a:t>&gt;,=</a:t>
            </a:r>
            <a:r>
              <a:rPr lang="zh-CN" altLang="zh-CN" sz="2400" dirty="0">
                <a:solidFill>
                  <a:prstClr val="black"/>
                </a:solidFill>
                <a:latin typeface="宋体" panose="02010600030101010101" pitchFamily="2" charset="-122"/>
              </a:rPr>
              <a:t>或</a:t>
            </a:r>
            <a:r>
              <a:rPr lang="en-US" altLang="zh-CN" sz="2400" dirty="0">
                <a:solidFill>
                  <a:prstClr val="black"/>
                </a:solidFill>
                <a:latin typeface="宋体" panose="02010600030101010101" pitchFamily="2" charset="-122"/>
              </a:rPr>
              <a:t>&lt;</a:t>
            </a:r>
            <a:r>
              <a:rPr lang="zh-CN" altLang="zh-CN" sz="2400" dirty="0">
                <a:solidFill>
                  <a:prstClr val="black"/>
                </a:solidFill>
                <a:latin typeface="宋体" panose="02010600030101010101" pitchFamily="2" charset="-122"/>
              </a:rPr>
              <a:t>。除了</a:t>
            </a:r>
            <a:r>
              <a:rPr lang="en-US" altLang="zh-CN" sz="2400" dirty="0">
                <a:solidFill>
                  <a:prstClr val="black"/>
                </a:solidFill>
                <a:latin typeface="宋体" panose="02010600030101010101" pitchFamily="2" charset="-122"/>
              </a:rPr>
              <a:t>C3</a:t>
            </a:r>
            <a:r>
              <a:rPr lang="zh-CN" altLang="zh-CN" sz="2400" dirty="0">
                <a:solidFill>
                  <a:prstClr val="black"/>
                </a:solidFill>
                <a:latin typeface="宋体" panose="02010600030101010101" pitchFamily="2" charset="-122"/>
              </a:rPr>
              <a:t>的第一个简单条件是关系表达式之外，</a:t>
            </a:r>
            <a:r>
              <a:rPr lang="en-US" altLang="zh-CN" sz="2400" dirty="0">
                <a:solidFill>
                  <a:prstClr val="black"/>
                </a:solidFill>
                <a:latin typeface="宋体" panose="02010600030101010101" pitchFamily="2" charset="-122"/>
              </a:rPr>
              <a:t>C3</a:t>
            </a:r>
            <a:r>
              <a:rPr lang="zh-CN" altLang="zh-CN" sz="2400" dirty="0">
                <a:solidFill>
                  <a:prstClr val="black"/>
                </a:solidFill>
                <a:latin typeface="宋体" panose="02010600030101010101" pitchFamily="2" charset="-122"/>
              </a:rPr>
              <a:t>和</a:t>
            </a:r>
            <a:r>
              <a:rPr lang="en-US" altLang="zh-CN" sz="2400" dirty="0">
                <a:solidFill>
                  <a:prstClr val="black"/>
                </a:solidFill>
                <a:latin typeface="宋体" panose="02010600030101010101" pitchFamily="2" charset="-122"/>
              </a:rPr>
              <a:t>C2</a:t>
            </a:r>
            <a:r>
              <a:rPr lang="zh-CN" altLang="zh-CN" sz="2400" dirty="0">
                <a:solidFill>
                  <a:prstClr val="black"/>
                </a:solidFill>
                <a:latin typeface="宋体" panose="02010600030101010101" pitchFamily="2" charset="-122"/>
              </a:rPr>
              <a:t>相同，因此，可以通过修改</a:t>
            </a:r>
            <a:r>
              <a:rPr lang="en-US" altLang="zh-CN" sz="2400" dirty="0">
                <a:solidFill>
                  <a:prstClr val="black"/>
                </a:solidFill>
                <a:latin typeface="宋体" panose="02010600030101010101" pitchFamily="2" charset="-122"/>
              </a:rPr>
              <a:t>C2</a:t>
            </a:r>
            <a:r>
              <a:rPr lang="zh-CN" altLang="zh-CN" sz="2400" dirty="0">
                <a:solidFill>
                  <a:prstClr val="black"/>
                </a:solidFill>
                <a:latin typeface="宋体" panose="02010600030101010101" pitchFamily="2" charset="-122"/>
              </a:rPr>
              <a:t>的约束集得到</a:t>
            </a:r>
            <a:r>
              <a:rPr lang="en-US" altLang="zh-CN" sz="2400" dirty="0">
                <a:solidFill>
                  <a:prstClr val="black"/>
                </a:solidFill>
                <a:latin typeface="宋体" panose="02010600030101010101" pitchFamily="2" charset="-122"/>
              </a:rPr>
              <a:t>C3</a:t>
            </a:r>
            <a:r>
              <a:rPr lang="zh-CN" altLang="zh-CN" sz="2400" dirty="0">
                <a:solidFill>
                  <a:prstClr val="black"/>
                </a:solidFill>
                <a:latin typeface="宋体" panose="02010600030101010101" pitchFamily="2" charset="-122"/>
              </a:rPr>
              <a:t>的约束集，结果为：</a:t>
            </a:r>
            <a:r>
              <a:rPr lang="en-US" altLang="zh-CN" sz="2400" dirty="0">
                <a:solidFill>
                  <a:prstClr val="black"/>
                </a:solidFill>
                <a:latin typeface="宋体" panose="02010600030101010101" pitchFamily="2" charset="-122"/>
              </a:rPr>
              <a:t>{(&gt;,=),(=,=),(&lt;,=),(&gt;,&lt;),(&gt;,&gt;)}</a:t>
            </a:r>
            <a:r>
              <a:rPr lang="zh-CN" altLang="zh-CN" sz="2400" dirty="0">
                <a:solidFill>
                  <a:prstClr val="black"/>
                </a:solidFill>
                <a:latin typeface="宋体" panose="02010600030101010101" pitchFamily="2" charset="-122"/>
              </a:rPr>
              <a:t>覆盖上述条件约束集的测试，保证可以发现</a:t>
            </a:r>
            <a:r>
              <a:rPr lang="en-US" altLang="zh-CN" sz="2400" dirty="0">
                <a:solidFill>
                  <a:prstClr val="black"/>
                </a:solidFill>
                <a:latin typeface="宋体" panose="02010600030101010101" pitchFamily="2" charset="-122"/>
              </a:rPr>
              <a:t>C3</a:t>
            </a:r>
            <a:r>
              <a:rPr lang="zh-CN" altLang="zh-CN" sz="2400" dirty="0">
                <a:solidFill>
                  <a:prstClr val="black"/>
                </a:solidFill>
                <a:latin typeface="宋体" panose="02010600030101010101" pitchFamily="2" charset="-122"/>
              </a:rPr>
              <a:t>中关系算符的错误。</a:t>
            </a:r>
            <a:endParaRPr lang="zh-CN" altLang="zh-CN" sz="2200" dirty="0">
              <a:latin typeface="+mn-ea"/>
              <a:ea typeface="+mn-ea"/>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文档 2"/>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控制结构</a:t>
            </a:r>
          </a:p>
        </p:txBody>
      </p:sp>
      <p:sp>
        <p:nvSpPr>
          <p:cNvPr id="8" name="矩形 7"/>
          <p:cNvSpPr/>
          <p:nvPr/>
        </p:nvSpPr>
        <p:spPr>
          <a:xfrm>
            <a:off x="4108164" y="392737"/>
            <a:ext cx="3935032" cy="89131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循环测试</a:t>
            </a:r>
          </a:p>
        </p:txBody>
      </p:sp>
      <p:pic>
        <p:nvPicPr>
          <p:cNvPr id="6"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5621" y="1599845"/>
            <a:ext cx="7563530" cy="4809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文档 2"/>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控制结构</a:t>
            </a:r>
          </a:p>
        </p:txBody>
      </p:sp>
      <p:sp>
        <p:nvSpPr>
          <p:cNvPr id="8" name="矩形 7"/>
          <p:cNvSpPr/>
          <p:nvPr/>
        </p:nvSpPr>
        <p:spPr>
          <a:xfrm>
            <a:off x="4108164" y="392737"/>
            <a:ext cx="3935032" cy="89131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循环测试</a:t>
            </a:r>
          </a:p>
        </p:txBody>
      </p:sp>
      <p:sp>
        <p:nvSpPr>
          <p:cNvPr id="5" name="TextBox 7"/>
          <p:cNvSpPr txBox="1">
            <a:spLocks noChangeArrowheads="1"/>
          </p:cNvSpPr>
          <p:nvPr/>
        </p:nvSpPr>
        <p:spPr bwMode="auto">
          <a:xfrm>
            <a:off x="599880" y="2152585"/>
            <a:ext cx="7181851" cy="358046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5"/>
          </a:lnRef>
          <a:fillRef idx="1">
            <a:schemeClr val="lt1"/>
          </a:fillRef>
          <a:effectRef idx="0">
            <a:schemeClr val="accent5"/>
          </a:effectRef>
          <a:fontRef idx="minor">
            <a:schemeClr val="dk1"/>
          </a:fontRef>
        </p:style>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400"/>
              </a:lnSpc>
              <a:defRPr/>
            </a:pPr>
            <a:r>
              <a:rPr lang="zh-CN" altLang="en-US" sz="2400" b="1" dirty="0">
                <a:latin typeface="+mn-ea"/>
                <a:ea typeface="+mn-ea"/>
              </a:rPr>
              <a:t>简单循环</a:t>
            </a:r>
            <a:endParaRPr lang="en-US" altLang="zh-CN" sz="2400" b="1" dirty="0">
              <a:latin typeface="+mn-ea"/>
              <a:ea typeface="+mn-ea"/>
            </a:endParaRPr>
          </a:p>
          <a:p>
            <a:pPr marL="0" indent="0">
              <a:lnSpc>
                <a:spcPts val="3400"/>
              </a:lnSpc>
              <a:defRPr/>
            </a:pPr>
            <a:r>
              <a:rPr lang="en-US" altLang="zh-CN" sz="2400" dirty="0">
                <a:latin typeface="+mn-ea"/>
                <a:ea typeface="+mn-ea"/>
              </a:rPr>
              <a:t>    </a:t>
            </a:r>
            <a:r>
              <a:rPr lang="zh-CN" altLang="zh-CN" sz="2400" dirty="0">
                <a:latin typeface="+mn-ea"/>
                <a:ea typeface="+mn-ea"/>
              </a:rPr>
              <a:t>应该使用下列测试集来测试简单循环，其中</a:t>
            </a:r>
            <a:r>
              <a:rPr lang="en-US" altLang="zh-CN" sz="2400" dirty="0">
                <a:latin typeface="+mn-ea"/>
                <a:ea typeface="+mn-ea"/>
              </a:rPr>
              <a:t>n</a:t>
            </a:r>
            <a:r>
              <a:rPr lang="zh-CN" altLang="zh-CN" sz="2400" dirty="0">
                <a:latin typeface="+mn-ea"/>
                <a:ea typeface="+mn-ea"/>
              </a:rPr>
              <a:t>是允许通过循环的最大次数。</a:t>
            </a:r>
          </a:p>
          <a:p>
            <a:pPr marL="864235">
              <a:lnSpc>
                <a:spcPts val="3400"/>
              </a:lnSpc>
              <a:buSzPct val="70000"/>
              <a:buFont typeface="Wingdings" panose="05000000000000000000" pitchFamily="2" charset="2"/>
              <a:buChar char="l"/>
              <a:defRPr/>
            </a:pPr>
            <a:r>
              <a:rPr lang="zh-CN" altLang="zh-CN" sz="2400" dirty="0">
                <a:latin typeface="+mn-ea"/>
                <a:ea typeface="+mn-ea"/>
              </a:rPr>
              <a:t>跳过循环。</a:t>
            </a:r>
          </a:p>
          <a:p>
            <a:pPr marL="864235">
              <a:lnSpc>
                <a:spcPts val="3400"/>
              </a:lnSpc>
              <a:buSzPct val="70000"/>
              <a:buFont typeface="Wingdings" panose="05000000000000000000" pitchFamily="2" charset="2"/>
              <a:buChar char="l"/>
              <a:defRPr/>
            </a:pPr>
            <a:r>
              <a:rPr lang="zh-CN" altLang="zh-CN" sz="2400" dirty="0">
                <a:latin typeface="+mn-ea"/>
                <a:ea typeface="+mn-ea"/>
              </a:rPr>
              <a:t>只通过循环一次。</a:t>
            </a:r>
          </a:p>
          <a:p>
            <a:pPr marL="864235">
              <a:lnSpc>
                <a:spcPts val="3400"/>
              </a:lnSpc>
              <a:buSzPct val="70000"/>
              <a:buFont typeface="Wingdings" panose="05000000000000000000" pitchFamily="2" charset="2"/>
              <a:buChar char="l"/>
              <a:defRPr/>
            </a:pPr>
            <a:r>
              <a:rPr lang="zh-CN" altLang="zh-CN" sz="2400" dirty="0">
                <a:latin typeface="+mn-ea"/>
                <a:ea typeface="+mn-ea"/>
              </a:rPr>
              <a:t>通过循环两次。</a:t>
            </a:r>
          </a:p>
          <a:p>
            <a:pPr marL="864235">
              <a:lnSpc>
                <a:spcPts val="3400"/>
              </a:lnSpc>
              <a:buSzPct val="70000"/>
              <a:buFont typeface="Wingdings" panose="05000000000000000000" pitchFamily="2" charset="2"/>
              <a:buChar char="l"/>
              <a:defRPr/>
            </a:pPr>
            <a:r>
              <a:rPr lang="zh-CN" altLang="zh-CN" sz="2400" dirty="0">
                <a:latin typeface="+mn-ea"/>
                <a:ea typeface="+mn-ea"/>
              </a:rPr>
              <a:t>通过循环</a:t>
            </a:r>
            <a:r>
              <a:rPr lang="en-US" altLang="zh-CN" sz="2400" dirty="0">
                <a:latin typeface="+mn-ea"/>
                <a:ea typeface="+mn-ea"/>
              </a:rPr>
              <a:t>m</a:t>
            </a:r>
            <a:r>
              <a:rPr lang="zh-CN" altLang="zh-CN" sz="2400" dirty="0">
                <a:latin typeface="+mn-ea"/>
                <a:ea typeface="+mn-ea"/>
              </a:rPr>
              <a:t>次，其中</a:t>
            </a:r>
            <a:r>
              <a:rPr lang="en-US" altLang="zh-CN" sz="2400" dirty="0">
                <a:latin typeface="+mn-ea"/>
                <a:ea typeface="+mn-ea"/>
              </a:rPr>
              <a:t>m&lt;n-1</a:t>
            </a:r>
            <a:r>
              <a:rPr lang="zh-CN" altLang="zh-CN" sz="2400" dirty="0">
                <a:latin typeface="+mn-ea"/>
                <a:ea typeface="+mn-ea"/>
              </a:rPr>
              <a:t>。</a:t>
            </a:r>
          </a:p>
          <a:p>
            <a:pPr marL="864235">
              <a:lnSpc>
                <a:spcPts val="3400"/>
              </a:lnSpc>
              <a:buSzPct val="70000"/>
              <a:buFont typeface="Wingdings" panose="05000000000000000000" pitchFamily="2" charset="2"/>
              <a:buChar char="l"/>
              <a:defRPr/>
            </a:pPr>
            <a:r>
              <a:rPr lang="zh-CN" altLang="zh-CN" sz="2400" dirty="0">
                <a:latin typeface="+mn-ea"/>
                <a:ea typeface="+mn-ea"/>
              </a:rPr>
              <a:t>通过循环</a:t>
            </a:r>
            <a:r>
              <a:rPr lang="en-US" altLang="zh-CN" sz="2400" dirty="0">
                <a:latin typeface="+mn-ea"/>
                <a:ea typeface="+mn-ea"/>
              </a:rPr>
              <a:t>n-1,n,n+1</a:t>
            </a:r>
            <a:r>
              <a:rPr lang="zh-CN" altLang="zh-CN" sz="2400" dirty="0">
                <a:latin typeface="+mn-ea"/>
                <a:ea typeface="+mn-ea"/>
              </a:rPr>
              <a:t>次。</a:t>
            </a:r>
            <a:endParaRPr lang="en-US" altLang="zh-CN" sz="2400" dirty="0">
              <a:latin typeface="+mn-ea"/>
              <a:ea typeface="+mn-ea"/>
            </a:endParaRPr>
          </a:p>
        </p:txBody>
      </p:sp>
      <p:pic>
        <p:nvPicPr>
          <p:cNvPr id="7" name="图片 2"/>
          <p:cNvPicPr>
            <a:picLocks noChangeAspect="1"/>
          </p:cNvPicPr>
          <p:nvPr/>
        </p:nvPicPr>
        <p:blipFill rotWithShape="1">
          <a:blip r:embed="rId2">
            <a:extLst>
              <a:ext uri="{28A0092B-C50C-407E-A947-70E740481C1C}">
                <a14:useLocalDpi xmlns:a14="http://schemas.microsoft.com/office/drawing/2010/main" val="0"/>
              </a:ext>
            </a:extLst>
          </a:blip>
          <a:srcRect r="65505"/>
          <a:stretch>
            <a:fillRect/>
          </a:stretch>
        </p:blipFill>
        <p:spPr bwMode="auto">
          <a:xfrm>
            <a:off x="8457131" y="1537993"/>
            <a:ext cx="2608975" cy="4809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文档 2"/>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控制结构</a:t>
            </a:r>
          </a:p>
        </p:txBody>
      </p:sp>
      <p:sp>
        <p:nvSpPr>
          <p:cNvPr id="8" name="矩形 7"/>
          <p:cNvSpPr/>
          <p:nvPr/>
        </p:nvSpPr>
        <p:spPr>
          <a:xfrm>
            <a:off x="4108164" y="392737"/>
            <a:ext cx="3935032" cy="89131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循环测试</a:t>
            </a:r>
          </a:p>
        </p:txBody>
      </p:sp>
      <p:sp>
        <p:nvSpPr>
          <p:cNvPr id="5" name="TextBox 7"/>
          <p:cNvSpPr txBox="1">
            <a:spLocks noChangeArrowheads="1"/>
          </p:cNvSpPr>
          <p:nvPr/>
        </p:nvSpPr>
        <p:spPr bwMode="auto">
          <a:xfrm>
            <a:off x="469251" y="1665155"/>
            <a:ext cx="8142903" cy="455509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5"/>
          </a:lnRef>
          <a:fillRef idx="1">
            <a:schemeClr val="lt1"/>
          </a:fillRef>
          <a:effectRef idx="0">
            <a:schemeClr val="accent5"/>
          </a:effectRef>
          <a:fontRef idx="minor">
            <a:schemeClr val="dk1"/>
          </a:fontRef>
        </p:style>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2900"/>
              </a:lnSpc>
              <a:defRPr/>
            </a:pPr>
            <a:r>
              <a:rPr lang="zh-CN" altLang="en-US" sz="2400" b="1" dirty="0">
                <a:latin typeface="+mn-ea"/>
              </a:rPr>
              <a:t>嵌套循环</a:t>
            </a:r>
            <a:endParaRPr lang="en-US" altLang="zh-CN" sz="2400" b="1" dirty="0">
              <a:latin typeface="+mn-ea"/>
            </a:endParaRPr>
          </a:p>
          <a:p>
            <a:pPr marL="0" indent="0">
              <a:lnSpc>
                <a:spcPts val="2900"/>
              </a:lnSpc>
              <a:defRPr/>
            </a:pPr>
            <a:r>
              <a:rPr lang="en-US" altLang="zh-CN" sz="2400" dirty="0">
                <a:latin typeface="+mn-ea"/>
              </a:rPr>
              <a:t>    </a:t>
            </a:r>
            <a:r>
              <a:rPr lang="zh-CN" altLang="zh-CN" sz="2400" dirty="0">
                <a:latin typeface="+mn-ea"/>
              </a:rPr>
              <a:t>如果把简单循环的测试方法直接应用到嵌套循环，测试数就会随嵌套层数的增加按几何级数增长，</a:t>
            </a:r>
            <a:r>
              <a:rPr lang="en-US" altLang="zh-CN" sz="2400" dirty="0" err="1">
                <a:latin typeface="+mn-ea"/>
              </a:rPr>
              <a:t>B.Beizer</a:t>
            </a:r>
            <a:r>
              <a:rPr lang="zh-CN" altLang="zh-CN" sz="2400" dirty="0">
                <a:latin typeface="+mn-ea"/>
              </a:rPr>
              <a:t>提出了一种能减少测试数的方法。跳过循环。</a:t>
            </a:r>
          </a:p>
          <a:p>
            <a:pPr marL="864235">
              <a:lnSpc>
                <a:spcPts val="2900"/>
              </a:lnSpc>
              <a:buSzPct val="70000"/>
              <a:buFont typeface="Wingdings" panose="05000000000000000000" pitchFamily="2" charset="2"/>
              <a:buChar char="l"/>
              <a:defRPr/>
            </a:pPr>
            <a:r>
              <a:rPr lang="zh-CN" altLang="zh-CN" sz="2400" dirty="0">
                <a:latin typeface="+mn-ea"/>
              </a:rPr>
              <a:t>从最内层循环开始测试，把所有其他循环都设置为最小值。</a:t>
            </a:r>
          </a:p>
          <a:p>
            <a:pPr marL="864235">
              <a:lnSpc>
                <a:spcPts val="2900"/>
              </a:lnSpc>
              <a:buSzPct val="70000"/>
              <a:buFont typeface="Wingdings" panose="05000000000000000000" pitchFamily="2" charset="2"/>
              <a:buChar char="l"/>
              <a:defRPr/>
            </a:pPr>
            <a:r>
              <a:rPr lang="zh-CN" altLang="zh-CN" sz="2400" dirty="0">
                <a:latin typeface="+mn-ea"/>
              </a:rPr>
              <a:t>对最内层循环使用简单循环测试方法，而使外层循环的迭代参数（例如，循环计数器）取最小值，并为越界值或非法值增加一些额外的测试。</a:t>
            </a:r>
          </a:p>
          <a:p>
            <a:pPr marL="864235">
              <a:lnSpc>
                <a:spcPts val="2900"/>
              </a:lnSpc>
              <a:buSzPct val="70000"/>
              <a:buFont typeface="Wingdings" panose="05000000000000000000" pitchFamily="2" charset="2"/>
              <a:buChar char="l"/>
              <a:defRPr/>
            </a:pPr>
            <a:r>
              <a:rPr lang="zh-CN" altLang="zh-CN" sz="2400" dirty="0">
                <a:latin typeface="+mn-ea"/>
              </a:rPr>
              <a:t>由内向外，对下一个循环进行测试，但保持所有其他外层循环为最小值，其他嵌套循环为“典型”值。</a:t>
            </a:r>
          </a:p>
          <a:p>
            <a:pPr marL="864235">
              <a:lnSpc>
                <a:spcPts val="2900"/>
              </a:lnSpc>
              <a:buSzPct val="70000"/>
              <a:buFont typeface="Wingdings" panose="05000000000000000000" pitchFamily="2" charset="2"/>
              <a:buChar char="l"/>
              <a:defRPr/>
            </a:pPr>
            <a:r>
              <a:rPr lang="zh-CN" altLang="zh-CN" sz="2400" dirty="0">
                <a:latin typeface="+mn-ea"/>
              </a:rPr>
              <a:t>继续进行下去，直到测试完所有循环。</a:t>
            </a:r>
            <a:endParaRPr lang="en-US" altLang="zh-CN" sz="2400" dirty="0">
              <a:latin typeface="+mn-ea"/>
            </a:endParaRPr>
          </a:p>
        </p:txBody>
      </p:sp>
      <p:pic>
        <p:nvPicPr>
          <p:cNvPr id="7" name="图片 2"/>
          <p:cNvPicPr>
            <a:picLocks noChangeAspect="1"/>
          </p:cNvPicPr>
          <p:nvPr/>
        </p:nvPicPr>
        <p:blipFill rotWithShape="1">
          <a:blip r:embed="rId2">
            <a:extLst>
              <a:ext uri="{28A0092B-C50C-407E-A947-70E740481C1C}">
                <a14:useLocalDpi xmlns:a14="http://schemas.microsoft.com/office/drawing/2010/main" val="0"/>
              </a:ext>
            </a:extLst>
          </a:blip>
          <a:srcRect l="38842" t="-2" r="26663" b="2"/>
          <a:stretch>
            <a:fillRect/>
          </a:stretch>
        </p:blipFill>
        <p:spPr bwMode="auto">
          <a:xfrm>
            <a:off x="8849016" y="1537992"/>
            <a:ext cx="2608975" cy="4809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53975"/>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n-ea"/>
                <a:cs typeface="+mj-cs"/>
              </a:rPr>
              <a:t>7.1 </a:t>
            </a:r>
            <a:r>
              <a:rPr kumimoji="0" lang="zh-CN" altLang="en-US" sz="4400" b="1" i="0" u="none" strike="noStrike" kern="1200" cap="none" spc="0" normalizeH="0" baseline="0" noProof="0" dirty="0">
                <a:ln>
                  <a:noFill/>
                </a:ln>
                <a:solidFill>
                  <a:schemeClr val="tx1"/>
                </a:solidFill>
                <a:effectLst/>
                <a:uLnTx/>
                <a:uFillTx/>
                <a:latin typeface="+mn-ea"/>
                <a:ea typeface="+mn-ea"/>
                <a:cs typeface="+mj-cs"/>
              </a:rPr>
              <a:t>编码</a:t>
            </a:r>
          </a:p>
        </p:txBody>
      </p:sp>
      <p:sp>
        <p:nvSpPr>
          <p:cNvPr id="32775" name="TextBox 7"/>
          <p:cNvSpPr txBox="1">
            <a:spLocks noChangeArrowheads="1"/>
          </p:cNvSpPr>
          <p:nvPr/>
        </p:nvSpPr>
        <p:spPr bwMode="auto">
          <a:xfrm>
            <a:off x="2017713" y="1511300"/>
            <a:ext cx="8193088" cy="386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3600"/>
              </a:lnSpc>
              <a:spcBef>
                <a:spcPts val="6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3.</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语句构造</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ts val="3600"/>
              </a:lnSpc>
              <a:spcBef>
                <a:spcPts val="60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 下述语句构造的原则有助于</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使语句简单明了</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612140" marR="0" lvl="0" indent="-342900" algn="l" defTabSz="914400" rtl="0" eaLnBrk="0" fontAlgn="base" latinLnBrk="0" hangingPunct="0">
              <a:lnSpc>
                <a:spcPts val="36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不要为了节省空间而把多个语句写在同一行</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612140" marR="0" lvl="0" indent="-342900" algn="l" defTabSz="914400" rtl="0" eaLnBrk="0" fontAlgn="base" latinLnBrk="0" hangingPunct="0">
              <a:lnSpc>
                <a:spcPts val="36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尽量避免复杂的条件测试</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612140" marR="0" lvl="0" indent="-342900" algn="l" defTabSz="914400" rtl="0" eaLnBrk="0" fontAlgn="base" latinLnBrk="0" hangingPunct="0">
              <a:lnSpc>
                <a:spcPts val="36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尽量减少对“非”条件的测试</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612140" marR="0" lvl="0" indent="-342900" algn="l" defTabSz="914400" rtl="0" eaLnBrk="0" fontAlgn="base" latinLnBrk="0" hangingPunct="0">
              <a:lnSpc>
                <a:spcPts val="36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避免大量使用循环嵌套和条件嵌套</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ea"/>
              <a:ea typeface="+mn-ea"/>
              <a:cs typeface="+mn-cs"/>
            </a:endParaRPr>
          </a:p>
          <a:p>
            <a:pPr marL="612140" marR="0" lvl="0" indent="-342900" algn="l" defTabSz="914400" rtl="0" eaLnBrk="0" fontAlgn="base" latinLnBrk="0" hangingPunct="0">
              <a:lnSpc>
                <a:spcPts val="36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利用括号使逻辑表达式或算术表达式的运算次序清晰直观。</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文档 2"/>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控制结构</a:t>
            </a:r>
          </a:p>
        </p:txBody>
      </p:sp>
      <p:sp>
        <p:nvSpPr>
          <p:cNvPr id="8" name="矩形 7"/>
          <p:cNvSpPr/>
          <p:nvPr/>
        </p:nvSpPr>
        <p:spPr>
          <a:xfrm>
            <a:off x="4108164" y="392737"/>
            <a:ext cx="3935032" cy="89131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循环测试</a:t>
            </a:r>
          </a:p>
        </p:txBody>
      </p:sp>
      <p:sp>
        <p:nvSpPr>
          <p:cNvPr id="5" name="TextBox 7"/>
          <p:cNvSpPr txBox="1">
            <a:spLocks noChangeArrowheads="1"/>
          </p:cNvSpPr>
          <p:nvPr/>
        </p:nvSpPr>
        <p:spPr bwMode="auto">
          <a:xfrm>
            <a:off x="599880" y="2152585"/>
            <a:ext cx="7181851" cy="329077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5"/>
          </a:lnRef>
          <a:fillRef idx="1">
            <a:schemeClr val="lt1"/>
          </a:fillRef>
          <a:effectRef idx="0">
            <a:schemeClr val="accent5"/>
          </a:effectRef>
          <a:fontRef idx="minor">
            <a:schemeClr val="dk1"/>
          </a:fontRef>
        </p:style>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600"/>
              </a:lnSpc>
              <a:defRPr/>
            </a:pPr>
            <a:r>
              <a:rPr lang="zh-CN" altLang="en-US" sz="2400" b="1" dirty="0">
                <a:latin typeface="+mn-ea"/>
              </a:rPr>
              <a:t>串接循环</a:t>
            </a:r>
            <a:endParaRPr lang="en-US" altLang="zh-CN" sz="2400" b="1" dirty="0">
              <a:latin typeface="+mn-ea"/>
            </a:endParaRPr>
          </a:p>
          <a:p>
            <a:pPr marL="0" indent="0">
              <a:lnSpc>
                <a:spcPts val="3600"/>
              </a:lnSpc>
              <a:defRPr/>
            </a:pPr>
            <a:r>
              <a:rPr lang="en-US" altLang="zh-CN" sz="2400" dirty="0">
                <a:latin typeface="+mn-ea"/>
              </a:rPr>
              <a:t>    </a:t>
            </a:r>
            <a:r>
              <a:rPr lang="zh-CN" altLang="zh-CN" sz="2400" dirty="0">
                <a:latin typeface="+mn-ea"/>
              </a:rPr>
              <a:t>如果串接循环的各个循环都彼此独立，则可以使用前述的测试简单循环的方法来测试串接循环。但是，如果两个循环串接，而且第一个循环的循环计数器值是第二个循环的初始值，则这两个循环并不是独立的。当循环不独立时，建议使用测试嵌套循环的方法来测试串接循环。</a:t>
            </a:r>
            <a:endParaRPr lang="en-US" altLang="zh-CN" sz="2200" dirty="0">
              <a:latin typeface="+mn-ea"/>
            </a:endParaRPr>
          </a:p>
        </p:txBody>
      </p:sp>
      <p:pic>
        <p:nvPicPr>
          <p:cNvPr id="7" name="图片 2"/>
          <p:cNvPicPr>
            <a:picLocks noChangeAspect="1"/>
          </p:cNvPicPr>
          <p:nvPr/>
        </p:nvPicPr>
        <p:blipFill rotWithShape="1">
          <a:blip r:embed="rId2">
            <a:extLst>
              <a:ext uri="{28A0092B-C50C-407E-A947-70E740481C1C}">
                <a14:useLocalDpi xmlns:a14="http://schemas.microsoft.com/office/drawing/2010/main" val="0"/>
              </a:ext>
            </a:extLst>
          </a:blip>
          <a:srcRect l="71555" t="615" r="-6050" b="-615"/>
          <a:stretch>
            <a:fillRect/>
          </a:stretch>
        </p:blipFill>
        <p:spPr bwMode="auto">
          <a:xfrm>
            <a:off x="8597090" y="1575316"/>
            <a:ext cx="2608975" cy="4809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6408" y="2565918"/>
            <a:ext cx="1828800" cy="961053"/>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400" dirty="0">
                <a:latin typeface="微软雅黑" panose="020B0503020204020204" pitchFamily="34" charset="-122"/>
                <a:ea typeface="微软雅黑" panose="020B0503020204020204" pitchFamily="34" charset="-122"/>
              </a:rPr>
              <a:t>等价划分</a:t>
            </a:r>
          </a:p>
        </p:txBody>
      </p:sp>
      <p:sp>
        <p:nvSpPr>
          <p:cNvPr id="3" name="流程图: 文档 2"/>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黑盒测试</a:t>
            </a:r>
          </a:p>
        </p:txBody>
      </p:sp>
      <p:sp>
        <p:nvSpPr>
          <p:cNvPr id="6" name="矩形 5"/>
          <p:cNvSpPr/>
          <p:nvPr/>
        </p:nvSpPr>
        <p:spPr>
          <a:xfrm>
            <a:off x="4551680" y="499815"/>
            <a:ext cx="3505200" cy="75671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4000" b="1" dirty="0">
                <a:latin typeface="+mn-ea"/>
              </a:rPr>
              <a:t>黑盒测试技术</a:t>
            </a:r>
            <a:endParaRPr lang="zh-CN" altLang="en-US" sz="4000" dirty="0"/>
          </a:p>
        </p:txBody>
      </p:sp>
      <p:sp>
        <p:nvSpPr>
          <p:cNvPr id="7" name="矩形 6"/>
          <p:cNvSpPr/>
          <p:nvPr/>
        </p:nvSpPr>
        <p:spPr>
          <a:xfrm>
            <a:off x="3291840" y="2565918"/>
            <a:ext cx="8483601"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600" dirty="0"/>
              <a:t>把程序的输入域划分成若干个数据类，据此导出测试用例</a:t>
            </a:r>
            <a:endParaRPr lang="en-US" altLang="zh-CN" sz="2600" dirty="0">
              <a:latin typeface="+mn-ea"/>
            </a:endParaRPr>
          </a:p>
        </p:txBody>
      </p:sp>
      <p:sp>
        <p:nvSpPr>
          <p:cNvPr id="9" name="矩形 8"/>
          <p:cNvSpPr/>
          <p:nvPr/>
        </p:nvSpPr>
        <p:spPr>
          <a:xfrm>
            <a:off x="886405" y="3847785"/>
            <a:ext cx="1828801" cy="961053"/>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400" dirty="0">
                <a:latin typeface="微软雅黑" panose="020B0503020204020204" pitchFamily="34" charset="-122"/>
                <a:ea typeface="微软雅黑" panose="020B0503020204020204" pitchFamily="34" charset="-122"/>
              </a:rPr>
              <a:t>边界值分析</a:t>
            </a:r>
          </a:p>
        </p:txBody>
      </p:sp>
      <p:sp>
        <p:nvSpPr>
          <p:cNvPr id="14" name="矩形 13"/>
          <p:cNvSpPr/>
          <p:nvPr/>
        </p:nvSpPr>
        <p:spPr>
          <a:xfrm>
            <a:off x="3291840" y="3847785"/>
            <a:ext cx="8483601"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600" dirty="0"/>
              <a:t> 经验表明，处理边界情况时程序最容易发生错误</a:t>
            </a:r>
            <a:endParaRPr lang="en-US" altLang="zh-CN" sz="2600" dirty="0"/>
          </a:p>
        </p:txBody>
      </p:sp>
      <p:sp>
        <p:nvSpPr>
          <p:cNvPr id="10" name="矩形 9"/>
          <p:cNvSpPr/>
          <p:nvPr/>
        </p:nvSpPr>
        <p:spPr>
          <a:xfrm>
            <a:off x="3098800" y="1635787"/>
            <a:ext cx="6410960" cy="55087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zh-CN" sz="2400" b="1" dirty="0">
                <a:solidFill>
                  <a:prstClr val="black"/>
                </a:solidFill>
                <a:latin typeface="宋体" panose="02010600030101010101" pitchFamily="2" charset="-122"/>
                <a:ea typeface="宋体" panose="02010600030101010101" pitchFamily="2" charset="-122"/>
              </a:rPr>
              <a:t>通常设计测试方案时总是联合使用</a:t>
            </a:r>
            <a:r>
              <a:rPr lang="zh-CN" altLang="en-US" sz="2400" b="1" dirty="0">
                <a:solidFill>
                  <a:prstClr val="black"/>
                </a:solidFill>
                <a:latin typeface="宋体" panose="02010600030101010101" pitchFamily="2" charset="-122"/>
                <a:ea typeface="宋体" panose="02010600030101010101" pitchFamily="2" charset="-122"/>
              </a:rPr>
              <a:t>这三</a:t>
            </a:r>
            <a:r>
              <a:rPr lang="zh-CN" altLang="zh-CN" sz="2400" b="1" dirty="0">
                <a:solidFill>
                  <a:prstClr val="black"/>
                </a:solidFill>
                <a:latin typeface="宋体" panose="02010600030101010101" pitchFamily="2" charset="-122"/>
                <a:ea typeface="宋体" panose="02010600030101010101" pitchFamily="2" charset="-122"/>
              </a:rPr>
              <a:t>种技术</a:t>
            </a:r>
            <a:endParaRPr lang="en-US" altLang="zh-CN" sz="2800" dirty="0">
              <a:latin typeface="+mn-ea"/>
            </a:endParaRPr>
          </a:p>
        </p:txBody>
      </p:sp>
      <p:sp>
        <p:nvSpPr>
          <p:cNvPr id="11" name="矩形 10"/>
          <p:cNvSpPr/>
          <p:nvPr/>
        </p:nvSpPr>
        <p:spPr>
          <a:xfrm>
            <a:off x="886405" y="5129652"/>
            <a:ext cx="1828801" cy="961053"/>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400" dirty="0">
                <a:latin typeface="微软雅黑" panose="020B0503020204020204" pitchFamily="34" charset="-122"/>
                <a:ea typeface="微软雅黑" panose="020B0503020204020204" pitchFamily="34" charset="-122"/>
              </a:rPr>
              <a:t>错误推测</a:t>
            </a:r>
          </a:p>
        </p:txBody>
      </p:sp>
      <p:sp>
        <p:nvSpPr>
          <p:cNvPr id="12" name="矩形 11"/>
          <p:cNvSpPr/>
          <p:nvPr/>
        </p:nvSpPr>
        <p:spPr>
          <a:xfrm>
            <a:off x="3291840" y="5129652"/>
            <a:ext cx="8483601" cy="9610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600" dirty="0"/>
              <a:t>错误推测法在很大程度上靠直觉和经验进行</a:t>
            </a:r>
            <a:endParaRPr lang="en-US" altLang="zh-CN" sz="2600"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文档 2"/>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等价划分</a:t>
            </a:r>
          </a:p>
        </p:txBody>
      </p:sp>
      <p:sp>
        <p:nvSpPr>
          <p:cNvPr id="6" name="矩形 5"/>
          <p:cNvSpPr/>
          <p:nvPr/>
        </p:nvSpPr>
        <p:spPr>
          <a:xfrm>
            <a:off x="4551680" y="499815"/>
            <a:ext cx="3505200" cy="75671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4000" b="1" dirty="0">
                <a:latin typeface="+mn-ea"/>
              </a:rPr>
              <a:t>等价划分</a:t>
            </a:r>
          </a:p>
        </p:txBody>
      </p:sp>
      <p:sp>
        <p:nvSpPr>
          <p:cNvPr id="7" name="矩形 6"/>
          <p:cNvSpPr/>
          <p:nvPr/>
        </p:nvSpPr>
        <p:spPr>
          <a:xfrm>
            <a:off x="1657842" y="2032000"/>
            <a:ext cx="9292876" cy="3251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nSpc>
                <a:spcPts val="3200"/>
              </a:lnSpc>
              <a:defRPr/>
            </a:pPr>
            <a:r>
              <a:rPr lang="en-US" altLang="zh-CN" sz="2800" dirty="0">
                <a:latin typeface="+mn-ea"/>
              </a:rPr>
              <a:t>	</a:t>
            </a:r>
            <a:r>
              <a:rPr lang="zh-CN" altLang="zh-CN" sz="2800" dirty="0">
                <a:latin typeface="+mn-ea"/>
              </a:rPr>
              <a:t>经验表明，</a:t>
            </a:r>
            <a:r>
              <a:rPr lang="zh-CN" altLang="zh-CN" sz="2800" b="1" dirty="0">
                <a:latin typeface="+mn-ea"/>
              </a:rPr>
              <a:t>处理边界情况时程序最容易发生错误</a:t>
            </a:r>
            <a:r>
              <a:rPr lang="zh-CN" altLang="zh-CN" sz="2800" dirty="0">
                <a:latin typeface="+mn-ea"/>
              </a:rPr>
              <a:t>。例如，许多程序错误出现在下标、纯量、数据结构和循环等等的边界附近。因此，设计使程序运行在边界情况附近的测试方案，暴露出程序错误的可能性更大一些。</a:t>
            </a:r>
            <a:endParaRPr lang="en-US" altLang="zh-CN" sz="2800" dirty="0">
              <a:latin typeface="+mn-ea"/>
            </a:endParaRPr>
          </a:p>
          <a:p>
            <a:pPr>
              <a:lnSpc>
                <a:spcPts val="3200"/>
              </a:lnSpc>
              <a:defRPr/>
            </a:pPr>
            <a:r>
              <a:rPr lang="en-US" altLang="zh-CN" sz="2800" dirty="0">
                <a:latin typeface="+mn-ea"/>
              </a:rPr>
              <a:t>	</a:t>
            </a:r>
            <a:r>
              <a:rPr lang="zh-CN" altLang="zh-CN" sz="2800" dirty="0">
                <a:latin typeface="+mn-ea"/>
              </a:rPr>
              <a:t>使用</a:t>
            </a:r>
            <a:r>
              <a:rPr lang="zh-CN" altLang="zh-CN" sz="2800" b="1" dirty="0">
                <a:solidFill>
                  <a:srgbClr val="C00000"/>
                </a:solidFill>
                <a:latin typeface="+mn-ea"/>
              </a:rPr>
              <a:t>边界值分析方法</a:t>
            </a:r>
            <a:r>
              <a:rPr lang="zh-CN" altLang="zh-CN" sz="2800" dirty="0">
                <a:latin typeface="+mn-ea"/>
              </a:rPr>
              <a:t>设计测试方案首先应该确定边界情况，通常输入等价类和输出等价类的边界。选取的测试数据应该刚好等于、刚刚小于和刚刚大于边界值。</a:t>
            </a:r>
            <a:endParaRPr lang="en-US" altLang="zh-CN" sz="2800" dirty="0">
              <a:latin typeface="+mn-ea"/>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文档 2"/>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边界值</a:t>
            </a:r>
          </a:p>
        </p:txBody>
      </p:sp>
      <p:sp>
        <p:nvSpPr>
          <p:cNvPr id="6" name="矩形 5"/>
          <p:cNvSpPr/>
          <p:nvPr/>
        </p:nvSpPr>
        <p:spPr>
          <a:xfrm>
            <a:off x="4551680" y="499815"/>
            <a:ext cx="3505200" cy="75671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4000" b="1" dirty="0">
                <a:latin typeface="+mn-ea"/>
              </a:rPr>
              <a:t>边界值分析</a:t>
            </a:r>
          </a:p>
        </p:txBody>
      </p:sp>
      <p:sp>
        <p:nvSpPr>
          <p:cNvPr id="7" name="矩形 6"/>
          <p:cNvSpPr/>
          <p:nvPr/>
        </p:nvSpPr>
        <p:spPr>
          <a:xfrm>
            <a:off x="1657842" y="2032000"/>
            <a:ext cx="9292876" cy="3251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nSpc>
                <a:spcPts val="3200"/>
              </a:lnSpc>
              <a:defRPr/>
            </a:pPr>
            <a:r>
              <a:rPr lang="en-US" altLang="zh-CN" sz="2800" dirty="0">
                <a:latin typeface="+mn-ea"/>
              </a:rPr>
              <a:t>	</a:t>
            </a:r>
            <a:r>
              <a:rPr lang="zh-CN" altLang="zh-CN" sz="2800" dirty="0">
                <a:latin typeface="+mn-ea"/>
              </a:rPr>
              <a:t>经验表明，</a:t>
            </a:r>
            <a:r>
              <a:rPr lang="zh-CN" altLang="zh-CN" sz="2800" b="1" dirty="0">
                <a:latin typeface="+mn-ea"/>
              </a:rPr>
              <a:t>处理边界情况时程序最容易发生错误</a:t>
            </a:r>
            <a:r>
              <a:rPr lang="zh-CN" altLang="zh-CN" sz="2800" dirty="0">
                <a:latin typeface="+mn-ea"/>
              </a:rPr>
              <a:t>。例如，许多程序错误出现在下标、纯量、数据结构和循环等等的边界附近。因此，设计使程序运行在边界情况附近的测试方案，暴露出程序错误的可能性更大一些。</a:t>
            </a:r>
            <a:endParaRPr lang="en-US" altLang="zh-CN" sz="2800" dirty="0">
              <a:latin typeface="+mn-ea"/>
            </a:endParaRPr>
          </a:p>
          <a:p>
            <a:pPr>
              <a:lnSpc>
                <a:spcPts val="3200"/>
              </a:lnSpc>
              <a:defRPr/>
            </a:pPr>
            <a:r>
              <a:rPr lang="en-US" altLang="zh-CN" sz="2800" dirty="0">
                <a:latin typeface="+mn-ea"/>
              </a:rPr>
              <a:t>	</a:t>
            </a:r>
            <a:r>
              <a:rPr lang="zh-CN" altLang="zh-CN" sz="2800" dirty="0">
                <a:latin typeface="+mn-ea"/>
              </a:rPr>
              <a:t>使用</a:t>
            </a:r>
            <a:r>
              <a:rPr lang="zh-CN" altLang="zh-CN" sz="2800" b="1" dirty="0">
                <a:solidFill>
                  <a:srgbClr val="C00000"/>
                </a:solidFill>
                <a:latin typeface="+mn-ea"/>
              </a:rPr>
              <a:t>边界值分析方法</a:t>
            </a:r>
            <a:r>
              <a:rPr lang="zh-CN" altLang="zh-CN" sz="2800" dirty="0">
                <a:latin typeface="+mn-ea"/>
              </a:rPr>
              <a:t>设计测试方案首先应该确定边界情况，通常输入等价类和输出等价类的边界。选取的测试数据应该刚好等于、刚刚小于和刚刚大于边界值。</a:t>
            </a:r>
            <a:endParaRPr lang="en-US" altLang="zh-CN" sz="2800" dirty="0">
              <a:latin typeface="+mn-ea"/>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文档 2"/>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错误推测</a:t>
            </a:r>
          </a:p>
        </p:txBody>
      </p:sp>
      <p:sp>
        <p:nvSpPr>
          <p:cNvPr id="6" name="矩形 5"/>
          <p:cNvSpPr/>
          <p:nvPr/>
        </p:nvSpPr>
        <p:spPr>
          <a:xfrm>
            <a:off x="4551680" y="499815"/>
            <a:ext cx="3505200" cy="75671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4000" b="1" dirty="0">
                <a:latin typeface="+mn-ea"/>
              </a:rPr>
              <a:t>错误推测</a:t>
            </a:r>
          </a:p>
        </p:txBody>
      </p:sp>
      <p:sp>
        <p:nvSpPr>
          <p:cNvPr id="7" name="矩形 6"/>
          <p:cNvSpPr/>
          <p:nvPr/>
        </p:nvSpPr>
        <p:spPr>
          <a:xfrm>
            <a:off x="1474081" y="1828800"/>
            <a:ext cx="9660398" cy="437896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nSpc>
                <a:spcPts val="3200"/>
              </a:lnSpc>
              <a:defRPr/>
            </a:pPr>
            <a:r>
              <a:rPr lang="en-US" altLang="zh-CN" sz="2800" dirty="0">
                <a:latin typeface="+mn-ea"/>
              </a:rPr>
              <a:t>	</a:t>
            </a:r>
            <a:r>
              <a:rPr lang="zh-CN" altLang="en-US" sz="2800" dirty="0">
                <a:latin typeface="+mn-ea"/>
              </a:rPr>
              <a:t>错误推测法在很大程度上靠直觉和经验进行。它的基本想法是列举出程序中可能有的错误和容易发生错误的特殊情况，并且根据它们选择测试方案。</a:t>
            </a:r>
          </a:p>
          <a:p>
            <a:pPr>
              <a:lnSpc>
                <a:spcPts val="3200"/>
              </a:lnSpc>
              <a:defRPr/>
            </a:pPr>
            <a:r>
              <a:rPr lang="en-US" altLang="zh-CN" sz="2800" dirty="0">
                <a:latin typeface="+mn-ea"/>
              </a:rPr>
              <a:t>	</a:t>
            </a:r>
            <a:r>
              <a:rPr lang="zh-CN" altLang="en-US" sz="2800" dirty="0">
                <a:latin typeface="+mn-ea"/>
              </a:rPr>
              <a:t>应该仔细分析程序规格说明书，注意找出其中遗漏或省略的部分，以便设计相应的测试方案，检测程序员对这些部分的处理是否正确。</a:t>
            </a:r>
          </a:p>
          <a:p>
            <a:pPr>
              <a:lnSpc>
                <a:spcPts val="3200"/>
              </a:lnSpc>
              <a:defRPr/>
            </a:pPr>
            <a:r>
              <a:rPr lang="en-US" altLang="zh-CN" sz="2800" dirty="0">
                <a:latin typeface="+mn-ea"/>
              </a:rPr>
              <a:t>	</a:t>
            </a:r>
            <a:r>
              <a:rPr lang="zh-CN" altLang="en-US" sz="2800" dirty="0">
                <a:latin typeface="+mn-ea"/>
              </a:rPr>
              <a:t>经验表明，在一段程序中已经发现的错误数目往往和尚未发现的错误数成正比。例如，在</a:t>
            </a:r>
            <a:r>
              <a:rPr lang="en-US" altLang="zh-CN" sz="2800" dirty="0">
                <a:latin typeface="+mn-ea"/>
              </a:rPr>
              <a:t>IBM OS/370</a:t>
            </a:r>
            <a:r>
              <a:rPr lang="zh-CN" altLang="en-US" sz="2800" dirty="0">
                <a:latin typeface="+mn-ea"/>
              </a:rPr>
              <a:t>操作系统中，用户发现的全部错误的</a:t>
            </a:r>
            <a:r>
              <a:rPr lang="en-US" altLang="zh-CN" sz="2800" dirty="0">
                <a:latin typeface="+mn-ea"/>
              </a:rPr>
              <a:t>47%</a:t>
            </a:r>
            <a:r>
              <a:rPr lang="zh-CN" altLang="en-US" sz="2800" dirty="0">
                <a:latin typeface="+mn-ea"/>
              </a:rPr>
              <a:t>只与该系统</a:t>
            </a:r>
            <a:r>
              <a:rPr lang="en-US" altLang="zh-CN" sz="2800" dirty="0">
                <a:latin typeface="+mn-ea"/>
              </a:rPr>
              <a:t>4%</a:t>
            </a:r>
            <a:r>
              <a:rPr lang="zh-CN" altLang="en-US" sz="2800" dirty="0">
                <a:latin typeface="+mn-ea"/>
              </a:rPr>
              <a:t>的模块有关。因此，在进一步测试时要着重测试那些已发现了较多错误的程序段。</a:t>
            </a:r>
            <a:endParaRPr lang="en-US" altLang="zh-CN" sz="2800" dirty="0">
              <a:latin typeface="+mn-ea"/>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38643" y="2449914"/>
            <a:ext cx="4488932" cy="75671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4000" b="1" dirty="0">
                <a:latin typeface="+mn-ea"/>
              </a:rPr>
              <a:t>7.8 </a:t>
            </a:r>
            <a:r>
              <a:rPr lang="zh-CN" altLang="en-US" sz="4000" b="1" dirty="0">
                <a:latin typeface="+mn-ea"/>
              </a:rPr>
              <a:t>调试</a:t>
            </a:r>
          </a:p>
        </p:txBody>
      </p:sp>
      <p:sp>
        <p:nvSpPr>
          <p:cNvPr id="3" name="矩形 2"/>
          <p:cNvSpPr/>
          <p:nvPr/>
        </p:nvSpPr>
        <p:spPr>
          <a:xfrm>
            <a:off x="6027575" y="3206626"/>
            <a:ext cx="4488932" cy="75671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4000" b="1" dirty="0">
                <a:latin typeface="+mn-ea"/>
              </a:rPr>
              <a:t>——</a:t>
            </a:r>
            <a:r>
              <a:rPr lang="zh-CN" altLang="en-US" sz="4000" b="1" dirty="0">
                <a:latin typeface="+mn-ea"/>
              </a:rPr>
              <a:t>倪晨攀</a:t>
            </a:r>
            <a:endParaRPr lang="zh-CN" altLang="en-US" sz="4000"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j-ea"/>
                <a:cs typeface="+mj-cs"/>
              </a:rPr>
              <a:t>7.8 </a:t>
            </a:r>
            <a:r>
              <a:rPr kumimoji="0" lang="zh-CN" altLang="en-US" sz="4400" b="1" i="0" u="none" strike="noStrike" kern="1200" cap="none" spc="0" normalizeH="0" baseline="0" noProof="0" dirty="0">
                <a:ln>
                  <a:noFill/>
                </a:ln>
                <a:solidFill>
                  <a:schemeClr val="tx1"/>
                </a:solidFill>
                <a:effectLst/>
                <a:uLnTx/>
                <a:uFillTx/>
                <a:latin typeface="+mn-ea"/>
                <a:ea typeface="+mj-ea"/>
                <a:cs typeface="+mj-cs"/>
              </a:rPr>
              <a:t>调试</a:t>
            </a:r>
            <a:endParaRPr kumimoji="0" lang="zh-CN" altLang="en-US" sz="4400" b="1" i="0" u="none" strike="noStrike" kern="1200" cap="none" spc="0" normalizeH="0" baseline="0" noProof="0" dirty="0">
              <a:ln>
                <a:noFill/>
              </a:ln>
              <a:solidFill>
                <a:schemeClr val="tx1"/>
              </a:solidFill>
              <a:effectLst/>
              <a:uLnTx/>
              <a:uFillTx/>
              <a:latin typeface="+mn-ea"/>
              <a:ea typeface="+mn-ea"/>
              <a:cs typeface="+mj-cs"/>
            </a:endParaRPr>
          </a:p>
        </p:txBody>
      </p:sp>
      <p:sp>
        <p:nvSpPr>
          <p:cNvPr id="26629" name="内容占位符 4"/>
          <p:cNvSpPr>
            <a:spLocks noGrp="1"/>
          </p:cNvSpPr>
          <p:nvPr>
            <p:ph idx="1" hasCustomPrompt="1"/>
          </p:nvPr>
        </p:nvSpPr>
        <p:spPr>
          <a:xfrm>
            <a:off x="1970088" y="3400425"/>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7.8.1.</a:t>
            </a:r>
            <a:r>
              <a:rPr kumimoji="0" lang="zh-CN" altLang="en-US" sz="3200" b="1" i="0" u="none" strike="noStrike" kern="1200" cap="none" spc="0" normalizeH="0" baseline="0" noProof="0" dirty="0">
                <a:ln>
                  <a:noFill/>
                </a:ln>
                <a:solidFill>
                  <a:schemeClr val="tx1"/>
                </a:solidFill>
                <a:effectLst/>
                <a:uLnTx/>
                <a:uFillTx/>
                <a:latin typeface="+mn-ea"/>
                <a:ea typeface="+mn-ea"/>
                <a:cs typeface="+mn-cs"/>
              </a:rPr>
              <a:t>调试过程</a:t>
            </a:r>
            <a:endParaRPr kumimoji="0" lang="zh-CN" altLang="en-US" sz="2800" b="1" i="0" u="none" strike="noStrike" kern="1200" cap="none" spc="0" normalizeH="0" baseline="0" noProof="0" dirty="0">
              <a:ln>
                <a:noFill/>
              </a:ln>
              <a:solidFill>
                <a:schemeClr val="tx1"/>
              </a:solidFill>
              <a:effectLst/>
              <a:uLnTx/>
              <a:uFillTx/>
              <a:latin typeface="+mn-ea"/>
              <a:ea typeface="+mn-ea"/>
              <a:cs typeface="+mn-cs"/>
            </a:endParaRPr>
          </a:p>
        </p:txBody>
      </p:sp>
      <p:sp>
        <p:nvSpPr>
          <p:cNvPr id="32775" name="TextBox 7"/>
          <p:cNvSpPr txBox="1">
            <a:spLocks noChangeArrowheads="1"/>
          </p:cNvSpPr>
          <p:nvPr/>
        </p:nvSpPr>
        <p:spPr bwMode="auto">
          <a:xfrm>
            <a:off x="2043113" y="3933825"/>
            <a:ext cx="815657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0" fontAlgn="base" latinLnBrk="0" hangingPunct="0">
              <a:lnSpc>
                <a:spcPts val="32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调试不是测试</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ts val="32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调试过程从执行一个测试用例开始，评估测试结果，如果发现实际结果与预期结果不一致，则这种不一致就是一个症状，它表明在软件中存在着隐藏的问题。调试过程试图找出产生症状的原因，以便改正错误。</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9" name="TextBox 7"/>
          <p:cNvSpPr txBox="1">
            <a:spLocks noChangeArrowheads="1"/>
          </p:cNvSpPr>
          <p:nvPr/>
        </p:nvSpPr>
        <p:spPr bwMode="auto">
          <a:xfrm>
            <a:off x="2043113" y="1220788"/>
            <a:ext cx="815657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0" fontAlgn="base" latinLnBrk="0" hangingPunct="0">
              <a:lnSpc>
                <a:spcPts val="3200"/>
              </a:lnSpc>
              <a:spcBef>
                <a:spcPct val="0"/>
              </a:spcBef>
              <a:spcAft>
                <a:spcPct val="0"/>
              </a:spcAft>
              <a:buClrTx/>
              <a:buSzTx/>
              <a:buFont typeface="Wingdings" panose="05000000000000000000" pitchFamily="2" charset="2"/>
              <a:buChar char="Ø"/>
              <a:defRPr/>
            </a:pP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调试</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（也称为纠错）作为成功测试的后果出现，</a:t>
            </a:r>
            <a:r>
              <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即</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调试是在测试发现错误之后排除错误的过程。</a:t>
            </a:r>
            <a:endPar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0" fontAlgn="base" latinLnBrk="0" hangingPunct="0">
              <a:lnSpc>
                <a:spcPts val="3200"/>
              </a:lnSpc>
              <a:spcBef>
                <a:spcPct val="0"/>
              </a:spcBef>
              <a:spcAft>
                <a:spcPct val="0"/>
              </a:spcAft>
              <a:buClrTx/>
              <a:buSzTx/>
              <a:buFont typeface="Wingdings" panose="05000000000000000000" pitchFamily="2" charset="2"/>
              <a:buChar char="Ø"/>
              <a:defRPr/>
            </a:pP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软件错误的外部表现和它的内在原因之间可能并没有明显的联系。</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调试</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就是把症状和原因联系起来的尚未被人深入认识的智力过程。</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j-ea"/>
                <a:cs typeface="+mj-cs"/>
              </a:rPr>
              <a:t>7.8 </a:t>
            </a:r>
            <a:r>
              <a:rPr kumimoji="0" lang="zh-CN" altLang="en-US" sz="4400" b="1" i="0" u="none" strike="noStrike" kern="1200" cap="none" spc="0" normalizeH="0" baseline="0" noProof="0" dirty="0">
                <a:ln>
                  <a:noFill/>
                </a:ln>
                <a:solidFill>
                  <a:schemeClr val="tx1"/>
                </a:solidFill>
                <a:effectLst/>
                <a:uLnTx/>
                <a:uFillTx/>
                <a:latin typeface="+mn-ea"/>
                <a:ea typeface="+mj-ea"/>
                <a:cs typeface="+mj-cs"/>
              </a:rPr>
              <a:t>调试</a:t>
            </a:r>
            <a:endParaRPr kumimoji="0" lang="zh-CN" altLang="en-US" sz="4400" b="1" i="0" u="none" strike="noStrike" kern="1200" cap="none" spc="0" normalizeH="0" baseline="0" noProof="0" dirty="0">
              <a:ln>
                <a:noFill/>
              </a:ln>
              <a:solidFill>
                <a:schemeClr val="tx1"/>
              </a:solidFill>
              <a:effectLst/>
              <a:uLnTx/>
              <a:uFillTx/>
              <a:latin typeface="+mn-ea"/>
              <a:ea typeface="+mn-ea"/>
              <a:cs typeface="+mj-cs"/>
            </a:endParaRPr>
          </a:p>
        </p:txBody>
      </p:sp>
      <p:sp>
        <p:nvSpPr>
          <p:cNvPr id="502787" name="TextBox 7"/>
          <p:cNvSpPr txBox="1"/>
          <p:nvPr/>
        </p:nvSpPr>
        <p:spPr>
          <a:xfrm>
            <a:off x="1847850" y="1552575"/>
            <a:ext cx="7960360" cy="3900170"/>
          </a:xfrm>
          <a:prstGeom prst="rect">
            <a:avLst/>
          </a:prstGeom>
          <a:noFill/>
          <a:ln w="9525">
            <a:noFill/>
          </a:ln>
        </p:spPr>
        <p:txBody>
          <a:bodyPr wrap="square">
            <a:spAutoFit/>
          </a:bodyPr>
          <a:lstStyle/>
          <a:p>
            <a:pPr>
              <a:lnSpc>
                <a:spcPts val="3300"/>
              </a:lnSpc>
            </a:pPr>
            <a:r>
              <a:rPr lang="zh-CN" altLang="zh-CN" sz="2400" dirty="0">
                <a:latin typeface="Arial" panose="020B0604020202020204" pitchFamily="34" charset="0"/>
              </a:rPr>
              <a:t>调试过程总会有以下两种结果之一：</a:t>
            </a:r>
          </a:p>
          <a:p>
            <a:pPr>
              <a:lnSpc>
                <a:spcPts val="3300"/>
              </a:lnSpc>
            </a:pPr>
            <a:r>
              <a:rPr lang="zh-CN" altLang="zh-CN" sz="2400" dirty="0">
                <a:latin typeface="Arial" panose="020B0604020202020204" pitchFamily="34" charset="0"/>
              </a:rPr>
              <a:t> </a:t>
            </a:r>
          </a:p>
          <a:p>
            <a:pPr>
              <a:lnSpc>
                <a:spcPts val="3300"/>
              </a:lnSpc>
            </a:pPr>
            <a:r>
              <a:rPr lang="zh-CN" altLang="zh-CN" sz="2400" dirty="0">
                <a:solidFill>
                  <a:srgbClr val="FF0000"/>
                </a:solidFill>
                <a:latin typeface="Arial" panose="020B0604020202020204" pitchFamily="34" charset="0"/>
              </a:rPr>
              <a:t>①找到了问题的原因并把问题改正和排除掉了； </a:t>
            </a:r>
          </a:p>
          <a:p>
            <a:pPr>
              <a:lnSpc>
                <a:spcPts val="3300"/>
              </a:lnSpc>
            </a:pPr>
            <a:endParaRPr lang="zh-CN" altLang="zh-CN" sz="2400" dirty="0">
              <a:solidFill>
                <a:srgbClr val="FF0000"/>
              </a:solidFill>
              <a:latin typeface="Arial" panose="020B0604020202020204" pitchFamily="34" charset="0"/>
            </a:endParaRPr>
          </a:p>
          <a:p>
            <a:pPr>
              <a:lnSpc>
                <a:spcPts val="3300"/>
              </a:lnSpc>
            </a:pPr>
            <a:r>
              <a:rPr lang="zh-CN" altLang="zh-CN" sz="2400" dirty="0">
                <a:solidFill>
                  <a:srgbClr val="FF0000"/>
                </a:solidFill>
                <a:latin typeface="Arial" panose="020B0604020202020204" pitchFamily="34" charset="0"/>
              </a:rPr>
              <a:t>②没找出问题的原因。</a:t>
            </a:r>
          </a:p>
          <a:p>
            <a:pPr>
              <a:lnSpc>
                <a:spcPts val="3300"/>
              </a:lnSpc>
            </a:pPr>
            <a:endParaRPr lang="zh-CN" altLang="zh-CN" sz="2400" dirty="0">
              <a:latin typeface="Arial" panose="020B0604020202020204" pitchFamily="34" charset="0"/>
            </a:endParaRPr>
          </a:p>
          <a:p>
            <a:pPr>
              <a:lnSpc>
                <a:spcPts val="3300"/>
              </a:lnSpc>
            </a:pPr>
            <a:r>
              <a:rPr lang="zh-CN" altLang="zh-CN" sz="2400" u="sng" dirty="0">
                <a:latin typeface="Arial" panose="020B0604020202020204" pitchFamily="34" charset="0"/>
              </a:rPr>
              <a:t>在后一种情况下，调试人员可以猜想一个原因，并设计测试用例来验证这个假设，重复此过程直至找到原因并改正了错误。</a:t>
            </a:r>
            <a:endParaRPr lang="en-US" altLang="zh-CN" sz="2400" u="sng" dirty="0">
              <a:latin typeface="Arial" panose="020B0604020202020204" pitchFamily="34"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j-ea"/>
                <a:cs typeface="+mj-cs"/>
              </a:rPr>
              <a:t>7.8 </a:t>
            </a:r>
            <a:r>
              <a:rPr kumimoji="0" lang="zh-CN" altLang="en-US" sz="4400" b="1" i="0" u="none" strike="noStrike" kern="1200" cap="none" spc="0" normalizeH="0" baseline="0" noProof="0" dirty="0">
                <a:ln>
                  <a:noFill/>
                </a:ln>
                <a:solidFill>
                  <a:schemeClr val="tx1"/>
                </a:solidFill>
                <a:effectLst/>
                <a:uLnTx/>
                <a:uFillTx/>
                <a:latin typeface="+mn-ea"/>
                <a:ea typeface="+mj-ea"/>
                <a:cs typeface="+mj-cs"/>
              </a:rPr>
              <a:t>调试</a:t>
            </a:r>
            <a:endParaRPr kumimoji="0" lang="zh-CN" altLang="en-US" sz="4400" b="1" i="0" u="none" strike="noStrike" kern="1200" cap="none" spc="0" normalizeH="0" baseline="0" noProof="0" dirty="0">
              <a:ln>
                <a:noFill/>
              </a:ln>
              <a:solidFill>
                <a:schemeClr val="tx1"/>
              </a:solidFill>
              <a:effectLst/>
              <a:uLnTx/>
              <a:uFillTx/>
              <a:latin typeface="+mn-ea"/>
              <a:ea typeface="+mn-ea"/>
              <a:cs typeface="+mj-cs"/>
            </a:endParaRPr>
          </a:p>
        </p:txBody>
      </p:sp>
      <p:sp>
        <p:nvSpPr>
          <p:cNvPr id="32775" name="TextBox 7"/>
          <p:cNvSpPr txBox="1">
            <a:spLocks noChangeArrowheads="1"/>
          </p:cNvSpPr>
          <p:nvPr/>
        </p:nvSpPr>
        <p:spPr bwMode="auto">
          <a:xfrm>
            <a:off x="460375" y="1002030"/>
            <a:ext cx="11213465" cy="5554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ts val="27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mn-ea"/>
                <a:ea typeface="+mn-ea"/>
                <a:cs typeface="+mn-cs"/>
              </a:rPr>
              <a:t>    </a:t>
            </a:r>
            <a:r>
              <a:rPr kumimoji="0" lang="zh-CN" altLang="zh-CN" sz="2200" b="1" i="0" u="none" strike="noStrike" kern="1200" cap="none" spc="0" normalizeH="0" baseline="0" noProof="0" dirty="0">
                <a:ln>
                  <a:noFill/>
                </a:ln>
                <a:solidFill>
                  <a:schemeClr val="tx1"/>
                </a:solidFill>
                <a:effectLst/>
                <a:uLnTx/>
                <a:uFillTx/>
                <a:latin typeface="+mn-ea"/>
                <a:ea typeface="+mn-ea"/>
                <a:cs typeface="+mn-cs"/>
              </a:rPr>
              <a:t>调试工作如此困难，软件错误的下述特征也是相当重要的原因</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a:t>
            </a:r>
          </a:p>
          <a:p>
            <a:pPr marL="0" marR="0" lvl="0" indent="0" algn="l" defTabSz="914400" rtl="0" eaLnBrk="0" fontAlgn="base" latinLnBrk="0" hangingPunct="0">
              <a:lnSpc>
                <a:spcPts val="2700"/>
              </a:lnSpc>
              <a:spcBef>
                <a:spcPct val="0"/>
              </a:spcBef>
              <a:spcAft>
                <a:spcPct val="0"/>
              </a:spcAft>
              <a:buClrTx/>
              <a:buSzTx/>
              <a:buFontTx/>
              <a:buNone/>
              <a:defRPr/>
            </a:pPr>
            <a:endParaRPr kumimoji="0" lang="en-US" altLang="zh-CN" sz="22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fontAlgn="base">
              <a:lnSpc>
                <a:spcPts val="2700"/>
              </a:lnSpc>
              <a:spcBef>
                <a:spcPts val="600"/>
              </a:spcBef>
              <a:spcAft>
                <a:spcPct val="0"/>
              </a:spcAft>
              <a:buClrTx/>
              <a:buSzTx/>
              <a:buFontTx/>
              <a:buNone/>
              <a:defRPr/>
            </a:pPr>
            <a:r>
              <a:rPr kumimoji="0" lang="en-US" altLang="zh-CN" sz="2200" b="0" i="0" u="none" strike="noStrike" kern="1200" cap="none" spc="0" normalizeH="0" baseline="0" noProof="0" dirty="0">
                <a:ln>
                  <a:noFill/>
                </a:ln>
                <a:solidFill>
                  <a:schemeClr val="tx1"/>
                </a:solidFill>
                <a:effectLst/>
                <a:uLnTx/>
                <a:uFillTx/>
                <a:latin typeface="+mn-ea"/>
                <a:ea typeface="+mn-ea"/>
                <a:cs typeface="+mn-cs"/>
              </a:rPr>
              <a:t>    (1)</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症状和产生症状的原因可能在程序中相距甚远，也就是说，症状可能出现在程序的一个部分，而实际的原因可能在与之相距很远的另一部分。紧耦合的程序结构更加剧了这种情况。</a:t>
            </a:r>
          </a:p>
          <a:p>
            <a:pPr marL="0" marR="0" lvl="0" indent="0" algn="l" defTabSz="914400" rtl="0" fontAlgn="base">
              <a:lnSpc>
                <a:spcPts val="2700"/>
              </a:lnSpc>
              <a:spcBef>
                <a:spcPts val="600"/>
              </a:spcBef>
              <a:spcAft>
                <a:spcPct val="0"/>
              </a:spcAft>
              <a:buClrTx/>
              <a:buSzTx/>
              <a:buFontTx/>
              <a:buNone/>
              <a:defRPr/>
            </a:pPr>
            <a:r>
              <a:rPr kumimoji="0" lang="en-US" altLang="zh-CN" sz="2200" b="0" i="0" u="none" strike="noStrike" kern="1200" cap="none" spc="0" normalizeH="0" baseline="0" noProof="0" dirty="0">
                <a:ln>
                  <a:noFill/>
                </a:ln>
                <a:solidFill>
                  <a:schemeClr val="tx1"/>
                </a:solidFill>
                <a:effectLst/>
                <a:uLnTx/>
                <a:uFillTx/>
                <a:latin typeface="+mn-ea"/>
                <a:ea typeface="+mn-ea"/>
                <a:cs typeface="+mn-cs"/>
              </a:rPr>
              <a:t>    (2)</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当改正了另一个错误之后，症状可能暂时消失了。</a:t>
            </a:r>
          </a:p>
          <a:p>
            <a:pPr marL="0" marR="0" lvl="0" indent="0" algn="l" defTabSz="914400" rtl="0" fontAlgn="base">
              <a:lnSpc>
                <a:spcPts val="2700"/>
              </a:lnSpc>
              <a:spcBef>
                <a:spcPts val="600"/>
              </a:spcBef>
              <a:spcAft>
                <a:spcPct val="0"/>
              </a:spcAft>
              <a:buClrTx/>
              <a:buSzTx/>
              <a:buFontTx/>
              <a:buNone/>
              <a:defRPr/>
            </a:pPr>
            <a:r>
              <a:rPr kumimoji="0" lang="en-US" altLang="zh-CN" sz="2200" b="0" i="0" u="none" strike="noStrike" kern="1200" cap="none" spc="0" normalizeH="0" baseline="0" noProof="0" dirty="0">
                <a:ln>
                  <a:noFill/>
                </a:ln>
                <a:solidFill>
                  <a:schemeClr val="tx1"/>
                </a:solidFill>
                <a:effectLst/>
                <a:uLnTx/>
                <a:uFillTx/>
                <a:latin typeface="+mn-ea"/>
                <a:ea typeface="+mn-ea"/>
                <a:cs typeface="+mn-cs"/>
              </a:rPr>
              <a:t>    (3)</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症状可能实际上并不是由错误引起的（例如，舍入误差）。</a:t>
            </a:r>
          </a:p>
          <a:p>
            <a:pPr marL="0" marR="0" lvl="0" indent="0" algn="l" defTabSz="914400" rtl="0" fontAlgn="base">
              <a:lnSpc>
                <a:spcPts val="2700"/>
              </a:lnSpc>
              <a:spcBef>
                <a:spcPts val="600"/>
              </a:spcBef>
              <a:spcAft>
                <a:spcPct val="0"/>
              </a:spcAft>
              <a:buClrTx/>
              <a:buSzTx/>
              <a:buFontTx/>
              <a:buNone/>
              <a:defRPr/>
            </a:pPr>
            <a:r>
              <a:rPr kumimoji="0" lang="en-US" altLang="zh-CN" sz="2200" b="0" i="0" u="none" strike="noStrike" kern="1200" cap="none" spc="0" normalizeH="0" baseline="0" noProof="0" dirty="0">
                <a:ln>
                  <a:noFill/>
                </a:ln>
                <a:solidFill>
                  <a:schemeClr val="tx1"/>
                </a:solidFill>
                <a:effectLst/>
                <a:uLnTx/>
                <a:uFillTx/>
                <a:latin typeface="+mn-ea"/>
                <a:ea typeface="+mn-ea"/>
                <a:cs typeface="+mn-cs"/>
              </a:rPr>
              <a:t>    (4)</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症状可能是由不易跟踪的人为错误引起的。</a:t>
            </a:r>
          </a:p>
          <a:p>
            <a:pPr marL="0" marR="0" lvl="0" indent="0" algn="l" defTabSz="914400" rtl="0" fontAlgn="base">
              <a:lnSpc>
                <a:spcPts val="2700"/>
              </a:lnSpc>
              <a:spcBef>
                <a:spcPts val="600"/>
              </a:spcBef>
              <a:spcAft>
                <a:spcPct val="0"/>
              </a:spcAft>
              <a:buClrTx/>
              <a:buSzTx/>
              <a:buFontTx/>
              <a:buNone/>
              <a:defRPr/>
            </a:pPr>
            <a:r>
              <a:rPr kumimoji="0" lang="en-US" altLang="zh-CN" sz="2200" b="0" i="0" u="none" strike="noStrike" kern="1200" cap="none" spc="0" normalizeH="0" baseline="0" noProof="0" dirty="0">
                <a:ln>
                  <a:noFill/>
                </a:ln>
                <a:solidFill>
                  <a:schemeClr val="tx1"/>
                </a:solidFill>
                <a:effectLst/>
                <a:uLnTx/>
                <a:uFillTx/>
                <a:latin typeface="+mn-ea"/>
                <a:ea typeface="+mn-ea"/>
                <a:cs typeface="+mn-cs"/>
              </a:rPr>
              <a:t>    (5)</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症状可能是由定时问题而不是由处理问题引起的。</a:t>
            </a:r>
          </a:p>
          <a:p>
            <a:pPr marL="0" marR="0" lvl="0" indent="0" algn="l" defTabSz="914400" rtl="0" fontAlgn="base">
              <a:lnSpc>
                <a:spcPts val="2700"/>
              </a:lnSpc>
              <a:spcBef>
                <a:spcPts val="600"/>
              </a:spcBef>
              <a:spcAft>
                <a:spcPct val="0"/>
              </a:spcAft>
              <a:buClrTx/>
              <a:buSzTx/>
              <a:buFontTx/>
              <a:buNone/>
              <a:defRPr/>
            </a:pPr>
            <a:r>
              <a:rPr kumimoji="0" lang="en-US" altLang="zh-CN" sz="2200" b="0" i="0" u="none" strike="noStrike" kern="1200" cap="none" spc="0" normalizeH="0" baseline="0" noProof="0" dirty="0">
                <a:ln>
                  <a:noFill/>
                </a:ln>
                <a:solidFill>
                  <a:schemeClr val="tx1"/>
                </a:solidFill>
                <a:effectLst/>
                <a:uLnTx/>
                <a:uFillTx/>
                <a:latin typeface="+mn-ea"/>
                <a:ea typeface="+mn-ea"/>
                <a:cs typeface="+mn-cs"/>
              </a:rPr>
              <a:t>    (6)</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可能很难重新产生完全一样的输入条件（例如，输入顺序不确</a:t>
            </a:r>
            <a:r>
              <a:rPr kumimoji="0" lang="en-US" altLang="zh-CN" sz="2200" b="0" i="0" u="none" strike="noStrike" kern="1200" cap="none" spc="0" normalizeH="0" baseline="0" noProof="0" dirty="0">
                <a:ln>
                  <a:noFill/>
                </a:ln>
                <a:solidFill>
                  <a:schemeClr val="tx1"/>
                </a:solidFill>
                <a:effectLst/>
                <a:uLnTx/>
                <a:uFillTx/>
                <a:latin typeface="+mn-ea"/>
                <a:ea typeface="+mn-ea"/>
                <a:cs typeface="+mn-cs"/>
              </a:rPr>
              <a:t>  </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定的实时应用系统）。</a:t>
            </a:r>
          </a:p>
          <a:p>
            <a:pPr marL="0" marR="0" lvl="0" indent="0" algn="l" defTabSz="914400" rtl="0" fontAlgn="base">
              <a:lnSpc>
                <a:spcPts val="2700"/>
              </a:lnSpc>
              <a:spcBef>
                <a:spcPts val="600"/>
              </a:spcBef>
              <a:spcAft>
                <a:spcPct val="0"/>
              </a:spcAft>
              <a:buClrTx/>
              <a:buSzTx/>
              <a:buFontTx/>
              <a:buNone/>
              <a:defRPr/>
            </a:pPr>
            <a:r>
              <a:rPr kumimoji="0" lang="en-US" altLang="zh-CN" sz="2200" b="0" i="0" u="none" strike="noStrike" kern="1200" cap="none" spc="0" normalizeH="0" baseline="0" noProof="0" dirty="0">
                <a:ln>
                  <a:noFill/>
                </a:ln>
                <a:solidFill>
                  <a:schemeClr val="tx1"/>
                </a:solidFill>
                <a:effectLst/>
                <a:uLnTx/>
                <a:uFillTx/>
                <a:latin typeface="+mn-ea"/>
                <a:ea typeface="+mn-ea"/>
                <a:cs typeface="+mn-cs"/>
              </a:rPr>
              <a:t>    (7)</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症状可能时有时无，这种情况在硬件和软件紧密地耦合在一起的嵌入式系统中特别常见。</a:t>
            </a:r>
          </a:p>
          <a:p>
            <a:pPr marL="0" marR="0" lvl="0" indent="0" algn="l" defTabSz="914400" rtl="0" fontAlgn="base">
              <a:lnSpc>
                <a:spcPts val="2700"/>
              </a:lnSpc>
              <a:spcBef>
                <a:spcPts val="600"/>
              </a:spcBef>
              <a:spcAft>
                <a:spcPct val="0"/>
              </a:spcAft>
              <a:buClrTx/>
              <a:buSzTx/>
              <a:buFontTx/>
              <a:buNone/>
              <a:defRPr/>
            </a:pPr>
            <a:r>
              <a:rPr kumimoji="0" lang="en-US" altLang="zh-CN" sz="2200" b="0" i="0" u="none" strike="noStrike" kern="1200" cap="none" spc="0" normalizeH="0" baseline="0" noProof="0" dirty="0">
                <a:ln>
                  <a:noFill/>
                </a:ln>
                <a:solidFill>
                  <a:schemeClr val="tx1"/>
                </a:solidFill>
                <a:effectLst/>
                <a:uLnTx/>
                <a:uFillTx/>
                <a:latin typeface="+mn-ea"/>
                <a:ea typeface="+mn-ea"/>
                <a:cs typeface="+mn-cs"/>
              </a:rPr>
              <a:t>    (8)</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症状可能是由分布在许多任务中的原因引起的，这些任务运行在不同的处理机上。</a:t>
            </a:r>
            <a:endParaRPr kumimoji="0" lang="en-US" altLang="zh-CN" sz="2200" b="0"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198120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tx1"/>
                </a:solidFill>
                <a:effectLst/>
                <a:uLnTx/>
                <a:uFillTx/>
                <a:latin typeface="+mn-ea"/>
                <a:ea typeface="+mj-ea"/>
                <a:cs typeface="+mj-cs"/>
              </a:rPr>
              <a:t>7.8 </a:t>
            </a:r>
            <a:r>
              <a:rPr kumimoji="0" lang="zh-CN" altLang="en-US" sz="4400" b="1" i="0" u="none" strike="noStrike" kern="1200" cap="none" spc="0" normalizeH="0" baseline="0" noProof="0" dirty="0">
                <a:ln>
                  <a:noFill/>
                </a:ln>
                <a:solidFill>
                  <a:schemeClr val="tx1"/>
                </a:solidFill>
                <a:effectLst/>
                <a:uLnTx/>
                <a:uFillTx/>
                <a:latin typeface="+mn-ea"/>
                <a:ea typeface="+mj-ea"/>
                <a:cs typeface="+mj-cs"/>
              </a:rPr>
              <a:t>调试</a:t>
            </a:r>
            <a:endParaRPr kumimoji="0" lang="zh-CN" altLang="en-US" sz="4400" b="1" i="0" u="none" strike="noStrike" kern="1200" cap="none" spc="0" normalizeH="0" baseline="0" noProof="0" dirty="0">
              <a:ln>
                <a:noFill/>
              </a:ln>
              <a:solidFill>
                <a:schemeClr val="tx1"/>
              </a:solidFill>
              <a:effectLst/>
              <a:uLnTx/>
              <a:uFillTx/>
              <a:latin typeface="+mn-ea"/>
              <a:ea typeface="+mn-ea"/>
              <a:cs typeface="+mj-cs"/>
            </a:endParaRPr>
          </a:p>
        </p:txBody>
      </p:sp>
      <p:sp>
        <p:nvSpPr>
          <p:cNvPr id="26629" name="内容占位符 4"/>
          <p:cNvSpPr>
            <a:spLocks noGrp="1"/>
          </p:cNvSpPr>
          <p:nvPr>
            <p:ph idx="1" hasCustomPrompt="1"/>
          </p:nvPr>
        </p:nvSpPr>
        <p:spPr>
          <a:xfrm>
            <a:off x="1970088" y="1052513"/>
            <a:ext cx="8229600"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7.8.2.</a:t>
            </a:r>
            <a:r>
              <a:rPr kumimoji="0" lang="zh-CN" altLang="en-US" sz="3200" b="1" i="0" u="none" strike="noStrike" kern="1200" cap="none" spc="0" normalizeH="0" baseline="0" noProof="0" dirty="0">
                <a:ln>
                  <a:noFill/>
                </a:ln>
                <a:solidFill>
                  <a:schemeClr val="tx1"/>
                </a:solidFill>
                <a:effectLst/>
                <a:uLnTx/>
                <a:uFillTx/>
                <a:latin typeface="+mn-ea"/>
                <a:ea typeface="+mn-ea"/>
                <a:cs typeface="+mn-cs"/>
              </a:rPr>
              <a:t>调试途径</a:t>
            </a:r>
            <a:endParaRPr kumimoji="0" lang="zh-CN" altLang="en-US" sz="2800" b="1" i="0" u="none" strike="noStrike" kern="1200" cap="none" spc="0" normalizeH="0" baseline="0" noProof="0" dirty="0">
              <a:ln>
                <a:noFill/>
              </a:ln>
              <a:solidFill>
                <a:schemeClr val="tx1"/>
              </a:solidFill>
              <a:effectLst/>
              <a:uLnTx/>
              <a:uFillTx/>
              <a:latin typeface="+mn-ea"/>
              <a:ea typeface="+mn-ea"/>
              <a:cs typeface="+mn-cs"/>
            </a:endParaRPr>
          </a:p>
        </p:txBody>
      </p:sp>
      <p:sp>
        <p:nvSpPr>
          <p:cNvPr id="32775" name="TextBox 7"/>
          <p:cNvSpPr txBox="1">
            <a:spLocks noChangeArrowheads="1"/>
          </p:cNvSpPr>
          <p:nvPr/>
        </p:nvSpPr>
        <p:spPr bwMode="auto">
          <a:xfrm>
            <a:off x="2043113" y="1752600"/>
            <a:ext cx="8301038" cy="4271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ts val="32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1.</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蛮干法</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ts val="3200"/>
              </a:lnSpc>
              <a:spcBef>
                <a:spcPts val="600"/>
              </a:spcBef>
              <a:spcAft>
                <a:spcPct val="0"/>
              </a:spcAft>
              <a:buClrTx/>
              <a:buSzPct val="70000"/>
              <a:buFont typeface="Wingdings" panose="05000000000000000000" pitchFamily="2" charset="2"/>
              <a:buChar char="l"/>
              <a:defRPr/>
            </a:pP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蛮干法</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可能是寻找软件错误原因的最低效的方法。仅当所有其他方法都失败了的情况下，才应该使用这种方法。</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ts val="3200"/>
              </a:lnSpc>
              <a:spcBef>
                <a:spcPct val="0"/>
              </a:spcBef>
              <a:spcAft>
                <a:spcPct val="0"/>
              </a:spcAft>
              <a:buClrTx/>
              <a:buSzPct val="70000"/>
              <a:buFont typeface="Wingdings" panose="05000000000000000000" pitchFamily="2" charset="2"/>
              <a:buChar char="l"/>
              <a:defRPr/>
            </a:pPr>
            <a:r>
              <a:rPr kumimoji="0" lang="zh-CN" altLang="en-US" sz="2400" b="1" i="0" u="none" strike="noStrike" kern="1200" cap="none" spc="0" normalizeH="0" baseline="0" noProof="0" dirty="0">
                <a:ln>
                  <a:noFill/>
                </a:ln>
                <a:solidFill>
                  <a:srgbClr val="C00000"/>
                </a:solidFill>
                <a:effectLst/>
                <a:uLnTx/>
                <a:uFillTx/>
                <a:latin typeface="+mn-ea"/>
                <a:ea typeface="+mn-ea"/>
                <a:cs typeface="+mn-cs"/>
              </a:rPr>
              <a:t>蛮干法</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按照“让计算机自己寻找错误”的策略，这种方法印出内存的内容，激活对运行过程的跟踪，并在程序中到处都写上</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WRITE</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（输出）语句，希望在这样生成的信息海洋的某个地方发现错误原因的线索。</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ts val="3200"/>
              </a:lnSpc>
              <a:spcBef>
                <a:spcPct val="0"/>
              </a:spcBef>
              <a:spcAft>
                <a:spcPct val="0"/>
              </a:spcAft>
              <a:buClrTx/>
              <a:buSzPct val="70000"/>
              <a:buFont typeface="Wingdings" panose="05000000000000000000" pitchFamily="2" charset="2"/>
              <a:buChar char="l"/>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在更多情况下这样做只会浪费时间和精力。在使用任何一种调试方法之前，必须首先进行周密的思考，必须有明确的目的，应该尽量减少无关信息的数量。</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10282</Words>
  <Application>Microsoft Office PowerPoint</Application>
  <PresentationFormat>宽屏</PresentationFormat>
  <Paragraphs>811</Paragraphs>
  <Slides>109</Slides>
  <Notes>50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109</vt:i4>
      </vt:variant>
    </vt:vector>
  </HeadingPairs>
  <TitlesOfParts>
    <vt:vector size="119" baseType="lpstr">
      <vt:lpstr>等线</vt:lpstr>
      <vt:lpstr>等线 Light</vt:lpstr>
      <vt:lpstr>黑体</vt:lpstr>
      <vt:lpstr>华文新魏</vt:lpstr>
      <vt:lpstr>宋体</vt:lpstr>
      <vt:lpstr>微软雅黑</vt:lpstr>
      <vt:lpstr>Arial</vt:lpstr>
      <vt:lpstr>Times New Roman</vt:lpstr>
      <vt:lpstr>Wingdings</vt:lpstr>
      <vt:lpstr>Office 主题​​</vt:lpstr>
      <vt:lpstr>PowerPoint 演示文稿</vt:lpstr>
      <vt:lpstr>PowerPoint 演示文稿</vt:lpstr>
      <vt:lpstr>PowerPoint 演示文稿</vt:lpstr>
      <vt:lpstr>7.1 编码</vt:lpstr>
      <vt:lpstr>7.1 编码</vt:lpstr>
      <vt:lpstr>7.1 编码</vt:lpstr>
      <vt:lpstr>7.1 编码</vt:lpstr>
      <vt:lpstr>7.1 编码</vt:lpstr>
      <vt:lpstr>7.1 编码</vt:lpstr>
      <vt:lpstr>7.1 编码</vt:lpstr>
      <vt:lpstr>7.1 编码</vt:lpstr>
      <vt:lpstr>7.1 编码</vt:lpstr>
      <vt:lpstr>7.1 编码</vt:lpstr>
      <vt:lpstr>7.1 编码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7.3 单元测试</vt:lpstr>
      <vt:lpstr>7.3 单元测试</vt:lpstr>
      <vt:lpstr>7.3 单元测试</vt:lpstr>
      <vt:lpstr>7.3 单元测试</vt:lpstr>
      <vt:lpstr>7.3 单元测试</vt:lpstr>
      <vt:lpstr>7.3 单元测试</vt:lpstr>
      <vt:lpstr>7.3 单元测试</vt:lpstr>
      <vt:lpstr>7.3 单元测试</vt:lpstr>
      <vt:lpstr>7.3 单元测试</vt:lpstr>
      <vt:lpstr>7.3 单元测试</vt:lpstr>
      <vt:lpstr>7.4 集成测试</vt:lpstr>
      <vt:lpstr>7.4 集成测试</vt:lpstr>
      <vt:lpstr>渐增方式把模块结合到程序中去时，有自顶向下和自底向上两种集成策略。但在实践中常采用混合的策略。</vt:lpstr>
      <vt:lpstr>7.4 集成测试</vt:lpstr>
      <vt:lpstr>7.4 集成测试</vt:lpstr>
      <vt:lpstr>7.4 集成测试</vt:lpstr>
      <vt:lpstr>7.4 集成测试</vt:lpstr>
      <vt:lpstr>7.4 集成测试</vt:lpstr>
      <vt:lpstr>7.4 集成测试</vt:lpstr>
      <vt:lpstr>7.4 集成测试</vt:lpstr>
      <vt:lpstr>7.4 集成测试</vt:lpstr>
      <vt:lpstr>7.4 集成测试</vt:lpstr>
      <vt:lpstr>7.4 集成测试</vt:lpstr>
      <vt:lpstr>7.5 确认测试</vt:lpstr>
      <vt:lpstr>7.5 确认测试</vt:lpstr>
      <vt:lpstr>7.5 确认测试</vt:lpstr>
      <vt:lpstr>7.5 确认测试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7.8 调试</vt:lpstr>
      <vt:lpstr>7.8 调试</vt:lpstr>
      <vt:lpstr>7.8 调试</vt:lpstr>
      <vt:lpstr>7.8 调试</vt:lpstr>
      <vt:lpstr>7.8 调试</vt:lpstr>
      <vt:lpstr>7.8 调试</vt:lpstr>
      <vt:lpstr>PowerPoint 演示文稿</vt:lpstr>
      <vt:lpstr>7.9 软件可靠性</vt:lpstr>
      <vt:lpstr>7.9 软件可靠性</vt:lpstr>
      <vt:lpstr>7.9 软件可靠性</vt:lpstr>
      <vt:lpstr>7.9 软件可靠性</vt:lpstr>
      <vt:lpstr>7.9 软件可靠性</vt:lpstr>
      <vt:lpstr>7.9 软件可靠性</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Desire P</dc:creator>
  <cp:lastModifiedBy>Desire P</cp:lastModifiedBy>
  <cp:revision>174</cp:revision>
  <dcterms:created xsi:type="dcterms:W3CDTF">2017-10-15T10:54:00Z</dcterms:created>
  <dcterms:modified xsi:type="dcterms:W3CDTF">2017-12-13T09:33:26Z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2052-10.1.0.6877</vt:lpwstr>
  </property>
</Properties>
</file>