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9" r:id="rId4"/>
    <p:sldId id="272" r:id="rId5"/>
    <p:sldId id="258" r:id="rId6"/>
    <p:sldId id="277" r:id="rId7"/>
    <p:sldId id="321" r:id="rId8"/>
    <p:sldId id="314" r:id="rId9"/>
    <p:sldId id="315" r:id="rId10"/>
    <p:sldId id="316" r:id="rId11"/>
    <p:sldId id="265" r:id="rId12"/>
    <p:sldId id="279" r:id="rId13"/>
    <p:sldId id="260" r:id="rId14"/>
    <p:sldId id="322" r:id="rId15"/>
    <p:sldId id="320" r:id="rId16"/>
    <p:sldId id="317" r:id="rId17"/>
    <p:sldId id="318" r:id="rId18"/>
    <p:sldId id="31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5" r:id="rId32"/>
    <p:sldId id="296" r:id="rId33"/>
    <p:sldId id="297" r:id="rId34"/>
    <p:sldId id="298" r:id="rId35"/>
    <p:sldId id="299" r:id="rId36"/>
    <p:sldId id="300" r:id="rId37"/>
    <p:sldId id="302" r:id="rId38"/>
    <p:sldId id="303" r:id="rId39"/>
    <p:sldId id="304" r:id="rId40"/>
    <p:sldId id="305" r:id="rId41"/>
    <p:sldId id="306" r:id="rId42"/>
    <p:sldId id="307" r:id="rId43"/>
    <p:sldId id="308" r:id="rId44"/>
    <p:sldId id="309" r:id="rId45"/>
    <p:sldId id="310" r:id="rId46"/>
    <p:sldId id="311" r:id="rId47"/>
    <p:sldId id="312" r:id="rId48"/>
    <p:sldId id="301" r:id="rId4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p15:clr>
            <a:srgbClr val="A4A3A4"/>
          </p15:clr>
        </p15:guide>
        <p15:guide id="2" pos="38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691" y="62"/>
      </p:cViewPr>
      <p:guideLst>
        <p:guide orient="horz" pos="2182"/>
        <p:guide pos="3869"/>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25195D-F501-40DD-8D86-2972EA2B0AD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38C87D3C-0405-48B4-98E5-AD6F13552EEE}">
      <dgm:prSet phldrT="[文本]"/>
      <dgm:spPr/>
      <dgm:t>
        <a:bodyPr/>
        <a:lstStyle/>
        <a:p>
          <a:r>
            <a:rPr lang="zh-CN" altLang="en-US" dirty="0"/>
            <a:t>杨嘉诚</a:t>
          </a:r>
          <a:r>
            <a:rPr lang="en-US" altLang="zh-CN" dirty="0"/>
            <a:t>	5</a:t>
          </a:r>
          <a:r>
            <a:rPr lang="zh-CN" altLang="en-US" dirty="0"/>
            <a:t>分</a:t>
          </a:r>
        </a:p>
      </dgm:t>
    </dgm:pt>
    <dgm:pt modelId="{9E12E782-2FBA-4A16-9C63-0D68C0E98A64}" type="parTrans" cxnId="{2144529A-3EF9-49AD-8B19-E07E29AF5E0A}">
      <dgm:prSet/>
      <dgm:spPr/>
      <dgm:t>
        <a:bodyPr/>
        <a:lstStyle/>
        <a:p>
          <a:endParaRPr lang="zh-CN" altLang="en-US"/>
        </a:p>
      </dgm:t>
    </dgm:pt>
    <dgm:pt modelId="{BDBEA4C8-D610-49DC-BCE5-89E0DE3E11E4}" type="sibTrans" cxnId="{2144529A-3EF9-49AD-8B19-E07E29AF5E0A}">
      <dgm:prSet/>
      <dgm:spPr/>
      <dgm:t>
        <a:bodyPr/>
        <a:lstStyle/>
        <a:p>
          <a:endParaRPr lang="zh-CN" altLang="en-US"/>
        </a:p>
      </dgm:t>
    </dgm:pt>
    <dgm:pt modelId="{B65874BE-D5CC-4998-970F-84DEB10A076B}">
      <dgm:prSet phldrT="[文本]"/>
      <dgm:spPr/>
      <dgm:t>
        <a:bodyPr/>
        <a:lstStyle/>
        <a:p>
          <a:r>
            <a:rPr lang="zh-CN" altLang="en-US"/>
            <a:t>倪晨攀</a:t>
          </a:r>
          <a:r>
            <a:rPr lang="en-US" altLang="zh-CN" dirty="0"/>
            <a:t>	4</a:t>
          </a:r>
          <a:r>
            <a:rPr lang="zh-CN" altLang="en-US" dirty="0"/>
            <a:t>分</a:t>
          </a:r>
        </a:p>
      </dgm:t>
    </dgm:pt>
    <dgm:pt modelId="{7F75F043-8745-4837-93BC-184A4819285E}" type="parTrans" cxnId="{3124E1A4-8DC8-4F7F-A3F1-167401C67193}">
      <dgm:prSet/>
      <dgm:spPr/>
      <dgm:t>
        <a:bodyPr/>
        <a:lstStyle/>
        <a:p>
          <a:endParaRPr lang="zh-CN" altLang="en-US"/>
        </a:p>
      </dgm:t>
    </dgm:pt>
    <dgm:pt modelId="{E4F8B9B1-7E0C-4CE9-8100-0CD49CF9C269}" type="sibTrans" cxnId="{3124E1A4-8DC8-4F7F-A3F1-167401C67193}">
      <dgm:prSet/>
      <dgm:spPr/>
      <dgm:t>
        <a:bodyPr/>
        <a:lstStyle/>
        <a:p>
          <a:endParaRPr lang="zh-CN" altLang="en-US"/>
        </a:p>
      </dgm:t>
    </dgm:pt>
    <dgm:pt modelId="{62EC01B7-F4B0-4818-B6AD-87B1815AAF05}">
      <dgm:prSet phldrT="[文本]"/>
      <dgm:spPr/>
      <dgm:t>
        <a:bodyPr/>
        <a:lstStyle/>
        <a:p>
          <a:r>
            <a:rPr lang="zh-CN" altLang="en-US" dirty="0"/>
            <a:t>潘笑天</a:t>
          </a:r>
          <a:r>
            <a:rPr lang="en-US" altLang="zh-CN" dirty="0"/>
            <a:t>	3</a:t>
          </a:r>
          <a:r>
            <a:rPr lang="zh-CN" altLang="en-US" dirty="0"/>
            <a:t>分</a:t>
          </a:r>
        </a:p>
      </dgm:t>
    </dgm:pt>
    <dgm:pt modelId="{4C0A6371-CC47-495F-80E5-DDBE54A6F6D2}" type="parTrans" cxnId="{AD03680C-9B81-4D39-9A79-292894BEBEDE}">
      <dgm:prSet/>
      <dgm:spPr/>
      <dgm:t>
        <a:bodyPr/>
        <a:lstStyle/>
        <a:p>
          <a:endParaRPr lang="zh-CN" altLang="en-US"/>
        </a:p>
      </dgm:t>
    </dgm:pt>
    <dgm:pt modelId="{8F284875-C285-4B81-B4CE-1EA0833DAD6F}" type="sibTrans" cxnId="{AD03680C-9B81-4D39-9A79-292894BEBEDE}">
      <dgm:prSet/>
      <dgm:spPr/>
      <dgm:t>
        <a:bodyPr/>
        <a:lstStyle/>
        <a:p>
          <a:endParaRPr lang="zh-CN" altLang="en-US"/>
        </a:p>
      </dgm:t>
    </dgm:pt>
    <dgm:pt modelId="{B3842F39-099B-49B9-A2D0-08466448992E}" type="pres">
      <dgm:prSet presAssocID="{CE25195D-F501-40DD-8D86-2972EA2B0ADC}" presName="linear" presStyleCnt="0">
        <dgm:presLayoutVars>
          <dgm:dir/>
          <dgm:animLvl val="lvl"/>
          <dgm:resizeHandles val="exact"/>
        </dgm:presLayoutVars>
      </dgm:prSet>
      <dgm:spPr/>
    </dgm:pt>
    <dgm:pt modelId="{55DEBE90-E2F8-4C01-B06A-62C28D1E5199}" type="pres">
      <dgm:prSet presAssocID="{38C87D3C-0405-48B4-98E5-AD6F13552EEE}" presName="parentLin" presStyleCnt="0"/>
      <dgm:spPr/>
    </dgm:pt>
    <dgm:pt modelId="{53802F1B-1949-4023-B888-C1D06D410268}" type="pres">
      <dgm:prSet presAssocID="{38C87D3C-0405-48B4-98E5-AD6F13552EEE}" presName="parentLeftMargin" presStyleLbl="node1" presStyleIdx="0" presStyleCnt="3"/>
      <dgm:spPr/>
    </dgm:pt>
    <dgm:pt modelId="{9D1EC5F4-04C3-46A2-B211-6EAFFD04AE1C}" type="pres">
      <dgm:prSet presAssocID="{38C87D3C-0405-48B4-98E5-AD6F13552EEE}" presName="parentText" presStyleLbl="node1" presStyleIdx="0" presStyleCnt="3">
        <dgm:presLayoutVars>
          <dgm:chMax val="0"/>
          <dgm:bulletEnabled val="1"/>
        </dgm:presLayoutVars>
      </dgm:prSet>
      <dgm:spPr/>
    </dgm:pt>
    <dgm:pt modelId="{9397920B-6563-410E-B588-C9B4A22B3ABF}" type="pres">
      <dgm:prSet presAssocID="{38C87D3C-0405-48B4-98E5-AD6F13552EEE}" presName="negativeSpace" presStyleCnt="0"/>
      <dgm:spPr/>
    </dgm:pt>
    <dgm:pt modelId="{C811B12C-851A-4077-913A-56F106D613DF}" type="pres">
      <dgm:prSet presAssocID="{38C87D3C-0405-48B4-98E5-AD6F13552EEE}" presName="childText" presStyleLbl="conFgAcc1" presStyleIdx="0" presStyleCnt="3">
        <dgm:presLayoutVars>
          <dgm:bulletEnabled val="1"/>
        </dgm:presLayoutVars>
      </dgm:prSet>
      <dgm:spPr/>
    </dgm:pt>
    <dgm:pt modelId="{63FC7EFC-C95A-4E2D-B05A-2BB93B0AF1F8}" type="pres">
      <dgm:prSet presAssocID="{BDBEA4C8-D610-49DC-BCE5-89E0DE3E11E4}" presName="spaceBetweenRectangles" presStyleCnt="0"/>
      <dgm:spPr/>
    </dgm:pt>
    <dgm:pt modelId="{16E168A1-1B17-4DD6-904A-7A1F4E4F284C}" type="pres">
      <dgm:prSet presAssocID="{B65874BE-D5CC-4998-970F-84DEB10A076B}" presName="parentLin" presStyleCnt="0"/>
      <dgm:spPr/>
    </dgm:pt>
    <dgm:pt modelId="{124ED64C-63F5-4165-B13F-1AC6B85299E1}" type="pres">
      <dgm:prSet presAssocID="{B65874BE-D5CC-4998-970F-84DEB10A076B}" presName="parentLeftMargin" presStyleLbl="node1" presStyleIdx="0" presStyleCnt="3"/>
      <dgm:spPr/>
    </dgm:pt>
    <dgm:pt modelId="{04ADA28F-8A21-4591-8EA2-44679868DE1A}" type="pres">
      <dgm:prSet presAssocID="{B65874BE-D5CC-4998-970F-84DEB10A076B}" presName="parentText" presStyleLbl="node1" presStyleIdx="1" presStyleCnt="3">
        <dgm:presLayoutVars>
          <dgm:chMax val="0"/>
          <dgm:bulletEnabled val="1"/>
        </dgm:presLayoutVars>
      </dgm:prSet>
      <dgm:spPr/>
    </dgm:pt>
    <dgm:pt modelId="{391C410C-293A-4B55-8D6D-C7ECA0AB20A8}" type="pres">
      <dgm:prSet presAssocID="{B65874BE-D5CC-4998-970F-84DEB10A076B}" presName="negativeSpace" presStyleCnt="0"/>
      <dgm:spPr/>
    </dgm:pt>
    <dgm:pt modelId="{EACD967F-DD2F-426B-BD8C-C43430067CB7}" type="pres">
      <dgm:prSet presAssocID="{B65874BE-D5CC-4998-970F-84DEB10A076B}" presName="childText" presStyleLbl="conFgAcc1" presStyleIdx="1" presStyleCnt="3">
        <dgm:presLayoutVars>
          <dgm:bulletEnabled val="1"/>
        </dgm:presLayoutVars>
      </dgm:prSet>
      <dgm:spPr/>
    </dgm:pt>
    <dgm:pt modelId="{D6350BC6-FADD-45BD-96F6-A806BA42508E}" type="pres">
      <dgm:prSet presAssocID="{E4F8B9B1-7E0C-4CE9-8100-0CD49CF9C269}" presName="spaceBetweenRectangles" presStyleCnt="0"/>
      <dgm:spPr/>
    </dgm:pt>
    <dgm:pt modelId="{AEF549D9-83AB-43E1-9C5C-BB4AEBC9E8C5}" type="pres">
      <dgm:prSet presAssocID="{62EC01B7-F4B0-4818-B6AD-87B1815AAF05}" presName="parentLin" presStyleCnt="0"/>
      <dgm:spPr/>
    </dgm:pt>
    <dgm:pt modelId="{476097FF-2807-41BC-B88D-5E6C99E9FD26}" type="pres">
      <dgm:prSet presAssocID="{62EC01B7-F4B0-4818-B6AD-87B1815AAF05}" presName="parentLeftMargin" presStyleLbl="node1" presStyleIdx="1" presStyleCnt="3"/>
      <dgm:spPr/>
    </dgm:pt>
    <dgm:pt modelId="{9422F339-18AE-4C3A-A0D9-D2EA6915D20E}" type="pres">
      <dgm:prSet presAssocID="{62EC01B7-F4B0-4818-B6AD-87B1815AAF05}" presName="parentText" presStyleLbl="node1" presStyleIdx="2" presStyleCnt="3">
        <dgm:presLayoutVars>
          <dgm:chMax val="0"/>
          <dgm:bulletEnabled val="1"/>
        </dgm:presLayoutVars>
      </dgm:prSet>
      <dgm:spPr/>
    </dgm:pt>
    <dgm:pt modelId="{8F2153BE-A255-4F5D-BCD6-F5A9190D01FF}" type="pres">
      <dgm:prSet presAssocID="{62EC01B7-F4B0-4818-B6AD-87B1815AAF05}" presName="negativeSpace" presStyleCnt="0"/>
      <dgm:spPr/>
    </dgm:pt>
    <dgm:pt modelId="{67DEB028-2755-45D7-8AD3-530B2C7C1A49}" type="pres">
      <dgm:prSet presAssocID="{62EC01B7-F4B0-4818-B6AD-87B1815AAF05}" presName="childText" presStyleLbl="conFgAcc1" presStyleIdx="2" presStyleCnt="3">
        <dgm:presLayoutVars>
          <dgm:bulletEnabled val="1"/>
        </dgm:presLayoutVars>
      </dgm:prSet>
      <dgm:spPr/>
    </dgm:pt>
  </dgm:ptLst>
  <dgm:cxnLst>
    <dgm:cxn modelId="{AD03680C-9B81-4D39-9A79-292894BEBEDE}" srcId="{CE25195D-F501-40DD-8D86-2972EA2B0ADC}" destId="{62EC01B7-F4B0-4818-B6AD-87B1815AAF05}" srcOrd="2" destOrd="0" parTransId="{4C0A6371-CC47-495F-80E5-DDBE54A6F6D2}" sibTransId="{8F284875-C285-4B81-B4CE-1EA0833DAD6F}"/>
    <dgm:cxn modelId="{5344DE11-6803-413B-BB62-7135D6552B54}" type="presOf" srcId="{38C87D3C-0405-48B4-98E5-AD6F13552EEE}" destId="{9D1EC5F4-04C3-46A2-B211-6EAFFD04AE1C}" srcOrd="1" destOrd="0" presId="urn:microsoft.com/office/officeart/2005/8/layout/list1"/>
    <dgm:cxn modelId="{77175E13-60AF-4DF7-8CF5-6E458EF1B437}" type="presOf" srcId="{B65874BE-D5CC-4998-970F-84DEB10A076B}" destId="{04ADA28F-8A21-4591-8EA2-44679868DE1A}" srcOrd="1" destOrd="0" presId="urn:microsoft.com/office/officeart/2005/8/layout/list1"/>
    <dgm:cxn modelId="{2AA26D13-8F43-405F-BBB6-D489AB526D37}" type="presOf" srcId="{62EC01B7-F4B0-4818-B6AD-87B1815AAF05}" destId="{476097FF-2807-41BC-B88D-5E6C99E9FD26}" srcOrd="0" destOrd="0" presId="urn:microsoft.com/office/officeart/2005/8/layout/list1"/>
    <dgm:cxn modelId="{DF2B1827-7CB3-4371-8B03-9BFD9908DCC7}" type="presOf" srcId="{62EC01B7-F4B0-4818-B6AD-87B1815AAF05}" destId="{9422F339-18AE-4C3A-A0D9-D2EA6915D20E}" srcOrd="1" destOrd="0" presId="urn:microsoft.com/office/officeart/2005/8/layout/list1"/>
    <dgm:cxn modelId="{B790676E-DF8F-466F-A31D-FC5E91AEDD57}" type="presOf" srcId="{CE25195D-F501-40DD-8D86-2972EA2B0ADC}" destId="{B3842F39-099B-49B9-A2D0-08466448992E}" srcOrd="0" destOrd="0" presId="urn:microsoft.com/office/officeart/2005/8/layout/list1"/>
    <dgm:cxn modelId="{AC1F1582-1CA6-4E63-9EEB-F64C4B9EAD2B}" type="presOf" srcId="{B65874BE-D5CC-4998-970F-84DEB10A076B}" destId="{124ED64C-63F5-4165-B13F-1AC6B85299E1}" srcOrd="0" destOrd="0" presId="urn:microsoft.com/office/officeart/2005/8/layout/list1"/>
    <dgm:cxn modelId="{2144529A-3EF9-49AD-8B19-E07E29AF5E0A}" srcId="{CE25195D-F501-40DD-8D86-2972EA2B0ADC}" destId="{38C87D3C-0405-48B4-98E5-AD6F13552EEE}" srcOrd="0" destOrd="0" parTransId="{9E12E782-2FBA-4A16-9C63-0D68C0E98A64}" sibTransId="{BDBEA4C8-D610-49DC-BCE5-89E0DE3E11E4}"/>
    <dgm:cxn modelId="{3124E1A4-8DC8-4F7F-A3F1-167401C67193}" srcId="{CE25195D-F501-40DD-8D86-2972EA2B0ADC}" destId="{B65874BE-D5CC-4998-970F-84DEB10A076B}" srcOrd="1" destOrd="0" parTransId="{7F75F043-8745-4837-93BC-184A4819285E}" sibTransId="{E4F8B9B1-7E0C-4CE9-8100-0CD49CF9C269}"/>
    <dgm:cxn modelId="{8AF9FEB0-BBA6-4226-80CD-F651477365C8}" type="presOf" srcId="{38C87D3C-0405-48B4-98E5-AD6F13552EEE}" destId="{53802F1B-1949-4023-B888-C1D06D410268}" srcOrd="0" destOrd="0" presId="urn:microsoft.com/office/officeart/2005/8/layout/list1"/>
    <dgm:cxn modelId="{D98383EB-A861-4FB1-8F35-CDF61292B7A9}" type="presParOf" srcId="{B3842F39-099B-49B9-A2D0-08466448992E}" destId="{55DEBE90-E2F8-4C01-B06A-62C28D1E5199}" srcOrd="0" destOrd="0" presId="urn:microsoft.com/office/officeart/2005/8/layout/list1"/>
    <dgm:cxn modelId="{7B7C66B4-DC5A-4E4A-95E4-7E6836CC0921}" type="presParOf" srcId="{55DEBE90-E2F8-4C01-B06A-62C28D1E5199}" destId="{53802F1B-1949-4023-B888-C1D06D410268}" srcOrd="0" destOrd="0" presId="urn:microsoft.com/office/officeart/2005/8/layout/list1"/>
    <dgm:cxn modelId="{679409B8-C490-41C5-82A5-93D33333C7E3}" type="presParOf" srcId="{55DEBE90-E2F8-4C01-B06A-62C28D1E5199}" destId="{9D1EC5F4-04C3-46A2-B211-6EAFFD04AE1C}" srcOrd="1" destOrd="0" presId="urn:microsoft.com/office/officeart/2005/8/layout/list1"/>
    <dgm:cxn modelId="{BD5F64FE-43F6-407D-9223-3F32F5291FF0}" type="presParOf" srcId="{B3842F39-099B-49B9-A2D0-08466448992E}" destId="{9397920B-6563-410E-B588-C9B4A22B3ABF}" srcOrd="1" destOrd="0" presId="urn:microsoft.com/office/officeart/2005/8/layout/list1"/>
    <dgm:cxn modelId="{65B9D6FB-EA30-444F-B59D-D4F5F6B415E7}" type="presParOf" srcId="{B3842F39-099B-49B9-A2D0-08466448992E}" destId="{C811B12C-851A-4077-913A-56F106D613DF}" srcOrd="2" destOrd="0" presId="urn:microsoft.com/office/officeart/2005/8/layout/list1"/>
    <dgm:cxn modelId="{3835F5C1-345C-4BCD-BFDC-7CC0A2A60E2D}" type="presParOf" srcId="{B3842F39-099B-49B9-A2D0-08466448992E}" destId="{63FC7EFC-C95A-4E2D-B05A-2BB93B0AF1F8}" srcOrd="3" destOrd="0" presId="urn:microsoft.com/office/officeart/2005/8/layout/list1"/>
    <dgm:cxn modelId="{5EF60787-675A-4C09-826E-4A5C9743D6B2}" type="presParOf" srcId="{B3842F39-099B-49B9-A2D0-08466448992E}" destId="{16E168A1-1B17-4DD6-904A-7A1F4E4F284C}" srcOrd="4" destOrd="0" presId="urn:microsoft.com/office/officeart/2005/8/layout/list1"/>
    <dgm:cxn modelId="{76F478FE-E1B2-4563-B45E-D5843C435405}" type="presParOf" srcId="{16E168A1-1B17-4DD6-904A-7A1F4E4F284C}" destId="{124ED64C-63F5-4165-B13F-1AC6B85299E1}" srcOrd="0" destOrd="0" presId="urn:microsoft.com/office/officeart/2005/8/layout/list1"/>
    <dgm:cxn modelId="{60D7CDCD-E53D-43DC-B173-0CB49684E7CC}" type="presParOf" srcId="{16E168A1-1B17-4DD6-904A-7A1F4E4F284C}" destId="{04ADA28F-8A21-4591-8EA2-44679868DE1A}" srcOrd="1" destOrd="0" presId="urn:microsoft.com/office/officeart/2005/8/layout/list1"/>
    <dgm:cxn modelId="{7CCBAFB5-5428-426E-8AE5-8C23D4A32618}" type="presParOf" srcId="{B3842F39-099B-49B9-A2D0-08466448992E}" destId="{391C410C-293A-4B55-8D6D-C7ECA0AB20A8}" srcOrd="5" destOrd="0" presId="urn:microsoft.com/office/officeart/2005/8/layout/list1"/>
    <dgm:cxn modelId="{FF70CDE5-FAA7-4648-8BA0-97BA34C7996D}" type="presParOf" srcId="{B3842F39-099B-49B9-A2D0-08466448992E}" destId="{EACD967F-DD2F-426B-BD8C-C43430067CB7}" srcOrd="6" destOrd="0" presId="urn:microsoft.com/office/officeart/2005/8/layout/list1"/>
    <dgm:cxn modelId="{72850D87-42B3-4613-9C7F-11866ED610BC}" type="presParOf" srcId="{B3842F39-099B-49B9-A2D0-08466448992E}" destId="{D6350BC6-FADD-45BD-96F6-A806BA42508E}" srcOrd="7" destOrd="0" presId="urn:microsoft.com/office/officeart/2005/8/layout/list1"/>
    <dgm:cxn modelId="{8FA2FD49-09F2-4F59-B2A4-95EB0036A9B9}" type="presParOf" srcId="{B3842F39-099B-49B9-A2D0-08466448992E}" destId="{AEF549D9-83AB-43E1-9C5C-BB4AEBC9E8C5}" srcOrd="8" destOrd="0" presId="urn:microsoft.com/office/officeart/2005/8/layout/list1"/>
    <dgm:cxn modelId="{B7E2BE69-1DCC-427A-8E9F-7E16D2528ACC}" type="presParOf" srcId="{AEF549D9-83AB-43E1-9C5C-BB4AEBC9E8C5}" destId="{476097FF-2807-41BC-B88D-5E6C99E9FD26}" srcOrd="0" destOrd="0" presId="urn:microsoft.com/office/officeart/2005/8/layout/list1"/>
    <dgm:cxn modelId="{8D60B120-E6EF-476F-8EA8-FC03DE42E7CE}" type="presParOf" srcId="{AEF549D9-83AB-43E1-9C5C-BB4AEBC9E8C5}" destId="{9422F339-18AE-4C3A-A0D9-D2EA6915D20E}" srcOrd="1" destOrd="0" presId="urn:microsoft.com/office/officeart/2005/8/layout/list1"/>
    <dgm:cxn modelId="{35437CB6-B2F5-4304-AE70-7B8A9E9F566B}" type="presParOf" srcId="{B3842F39-099B-49B9-A2D0-08466448992E}" destId="{8F2153BE-A255-4F5D-BCD6-F5A9190D01FF}" srcOrd="9" destOrd="0" presId="urn:microsoft.com/office/officeart/2005/8/layout/list1"/>
    <dgm:cxn modelId="{3EC5EC43-618C-43CB-A3C8-E4F35048A060}" type="presParOf" srcId="{B3842F39-099B-49B9-A2D0-08466448992E}" destId="{67DEB028-2755-45D7-8AD3-530B2C7C1A4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1B12C-851A-4077-913A-56F106D613DF}">
      <dsp:nvSpPr>
        <dsp:cNvPr id="0" name=""/>
        <dsp:cNvSpPr/>
      </dsp:nvSpPr>
      <dsp:spPr>
        <a:xfrm>
          <a:off x="0" y="635553"/>
          <a:ext cx="8128000" cy="103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1EC5F4-04C3-46A2-B211-6EAFFD04AE1C}">
      <dsp:nvSpPr>
        <dsp:cNvPr id="0" name=""/>
        <dsp:cNvSpPr/>
      </dsp:nvSpPr>
      <dsp:spPr>
        <a:xfrm>
          <a:off x="406400" y="30393"/>
          <a:ext cx="5689600" cy="121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zh-CN" altLang="en-US" sz="4100" kern="1200" dirty="0"/>
            <a:t>杨嘉诚</a:t>
          </a:r>
          <a:r>
            <a:rPr lang="en-US" altLang="zh-CN" sz="4100" kern="1200" dirty="0"/>
            <a:t>	5</a:t>
          </a:r>
          <a:r>
            <a:rPr lang="zh-CN" altLang="en-US" sz="4100" kern="1200" dirty="0"/>
            <a:t>分</a:t>
          </a:r>
        </a:p>
      </dsp:txBody>
      <dsp:txXfrm>
        <a:off x="465483" y="89476"/>
        <a:ext cx="5571434" cy="1092154"/>
      </dsp:txXfrm>
    </dsp:sp>
    <dsp:sp modelId="{EACD967F-DD2F-426B-BD8C-C43430067CB7}">
      <dsp:nvSpPr>
        <dsp:cNvPr id="0" name=""/>
        <dsp:cNvSpPr/>
      </dsp:nvSpPr>
      <dsp:spPr>
        <a:xfrm>
          <a:off x="0" y="2495313"/>
          <a:ext cx="8128000" cy="103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ADA28F-8A21-4591-8EA2-44679868DE1A}">
      <dsp:nvSpPr>
        <dsp:cNvPr id="0" name=""/>
        <dsp:cNvSpPr/>
      </dsp:nvSpPr>
      <dsp:spPr>
        <a:xfrm>
          <a:off x="406400" y="1890153"/>
          <a:ext cx="5689600" cy="121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zh-CN" altLang="en-US" sz="4100" kern="1200"/>
            <a:t>倪晨攀</a:t>
          </a:r>
          <a:r>
            <a:rPr lang="en-US" altLang="zh-CN" sz="4100" kern="1200" dirty="0"/>
            <a:t>	4</a:t>
          </a:r>
          <a:r>
            <a:rPr lang="zh-CN" altLang="en-US" sz="4100" kern="1200" dirty="0"/>
            <a:t>分</a:t>
          </a:r>
        </a:p>
      </dsp:txBody>
      <dsp:txXfrm>
        <a:off x="465483" y="1949236"/>
        <a:ext cx="5571434" cy="1092154"/>
      </dsp:txXfrm>
    </dsp:sp>
    <dsp:sp modelId="{67DEB028-2755-45D7-8AD3-530B2C7C1A49}">
      <dsp:nvSpPr>
        <dsp:cNvPr id="0" name=""/>
        <dsp:cNvSpPr/>
      </dsp:nvSpPr>
      <dsp:spPr>
        <a:xfrm>
          <a:off x="0" y="4355073"/>
          <a:ext cx="8128000" cy="103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22F339-18AE-4C3A-A0D9-D2EA6915D20E}">
      <dsp:nvSpPr>
        <dsp:cNvPr id="0" name=""/>
        <dsp:cNvSpPr/>
      </dsp:nvSpPr>
      <dsp:spPr>
        <a:xfrm>
          <a:off x="406400" y="3749913"/>
          <a:ext cx="5689600" cy="1210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822450">
            <a:lnSpc>
              <a:spcPct val="90000"/>
            </a:lnSpc>
            <a:spcBef>
              <a:spcPct val="0"/>
            </a:spcBef>
            <a:spcAft>
              <a:spcPct val="35000"/>
            </a:spcAft>
            <a:buNone/>
          </a:pPr>
          <a:r>
            <a:rPr lang="zh-CN" altLang="en-US" sz="4100" kern="1200" dirty="0"/>
            <a:t>潘笑天</a:t>
          </a:r>
          <a:r>
            <a:rPr lang="en-US" altLang="zh-CN" sz="4100" kern="1200" dirty="0"/>
            <a:t>	3</a:t>
          </a:r>
          <a:r>
            <a:rPr lang="zh-CN" altLang="en-US" sz="4100" kern="1200" dirty="0"/>
            <a:t>分</a:t>
          </a:r>
        </a:p>
      </dsp:txBody>
      <dsp:txXfrm>
        <a:off x="465483" y="3808996"/>
        <a:ext cx="5571434"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0ADA297-17A5-4A71-8430-A72F00ACCE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a:extLst>
              <a:ext uri="{FF2B5EF4-FFF2-40B4-BE49-F238E27FC236}">
                <a16:creationId xmlns:a16="http://schemas.microsoft.com/office/drawing/2014/main" id="{7712C9EE-B90A-48C6-9C28-E6F9D9919A4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15BFA9F-4DC5-4F36-909D-FCB1710E75B0}" type="datetimeFigureOut">
              <a:rPr lang="zh-CN" altLang="en-US"/>
              <a:pPr>
                <a:defRPr/>
              </a:pPr>
              <a:t>2017/12/20</a:t>
            </a:fld>
            <a:endParaRPr lang="zh-CN" altLang="en-US"/>
          </a:p>
        </p:txBody>
      </p:sp>
      <p:sp>
        <p:nvSpPr>
          <p:cNvPr id="4" name="幻灯片图像占位符 3">
            <a:extLst>
              <a:ext uri="{FF2B5EF4-FFF2-40B4-BE49-F238E27FC236}">
                <a16:creationId xmlns:a16="http://schemas.microsoft.com/office/drawing/2014/main" id="{5B3B306C-B76D-49F6-8BB7-861410E91103}"/>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16F8CFC-94CE-4F46-B494-ED85DCFD840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E0056478-89B5-4BB1-9BA9-21EC7C14406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a:extLst>
              <a:ext uri="{FF2B5EF4-FFF2-40B4-BE49-F238E27FC236}">
                <a16:creationId xmlns:a16="http://schemas.microsoft.com/office/drawing/2014/main" id="{854FFD8D-4528-4418-8FEA-65A70A2B9B6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a:defRPr/>
            </a:pPr>
            <a:fld id="{3F50CF5A-B3FA-46BC-BC3B-AE172C33EAC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F24FBA7-7BD1-42FB-AD78-71FB649D6D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68567935-F3A4-45C7-8BF7-0532D8EB33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SzPct val="70000"/>
              <a:buFont typeface="Wingdings" panose="05000000000000000000" pitchFamily="2" charset="2"/>
              <a:buChar char="l"/>
            </a:pPr>
            <a:endParaRPr lang="en-US" altLang="zh-CN" dirty="0">
              <a:latin typeface="Arial" panose="020B0604020202020204" pitchFamily="34" charset="0"/>
            </a:endParaRPr>
          </a:p>
        </p:txBody>
      </p:sp>
      <p:sp>
        <p:nvSpPr>
          <p:cNvPr id="14340" name="灯片编号占位符 3">
            <a:extLst>
              <a:ext uri="{FF2B5EF4-FFF2-40B4-BE49-F238E27FC236}">
                <a16:creationId xmlns:a16="http://schemas.microsoft.com/office/drawing/2014/main" id="{ECE59AB3-9A17-410A-A4E0-04A494B360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56A325-3E51-4C88-9F6A-84A975949394}" type="slidenum">
              <a:rPr lang="zh-CN" altLang="en-US" smtClean="0"/>
              <a:pPr/>
              <a:t>7</a:t>
            </a:fld>
            <a:endParaRPr lang="zh-CN" altLang="en-US"/>
          </a:p>
        </p:txBody>
      </p:sp>
    </p:spTree>
    <p:extLst>
      <p:ext uri="{BB962C8B-B14F-4D97-AF65-F5344CB8AC3E}">
        <p14:creationId xmlns:p14="http://schemas.microsoft.com/office/powerpoint/2010/main" val="137134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C585BA0-C5CE-48AD-85F1-06053D5A0F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A9842BD0-777F-4A8F-B589-723BE6F492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sz="1200" dirty="0"/>
              <a:t>（</a:t>
            </a:r>
            <a:r>
              <a:rPr lang="en-US" altLang="zh-CN" sz="1200" dirty="0"/>
              <a:t>1</a:t>
            </a:r>
            <a:r>
              <a:rPr lang="zh-CN" altLang="en-US" sz="1200" dirty="0"/>
              <a:t>）理解别人写的程序通常非常困难，而且困难程度随着软件配置成分的减少而迅速增加。如果仅有程序代码没有说明文档，则会出现严重的问题。</a:t>
            </a:r>
          </a:p>
          <a:p>
            <a:pPr eaLnBrk="1" hangingPunct="1"/>
            <a:r>
              <a:rPr lang="zh-CN" altLang="en-US" sz="1200" dirty="0"/>
              <a:t>（</a:t>
            </a:r>
            <a:r>
              <a:rPr lang="en-US" altLang="zh-CN" sz="1200" dirty="0"/>
              <a:t>2</a:t>
            </a:r>
            <a:r>
              <a:rPr lang="zh-CN" altLang="en-US" sz="1200" dirty="0"/>
              <a:t>） 需要维护的软件往往没有合格的文档，或者文档资料显著不足。认识到软件必须有文档仅仅是第一步，容易理解的并且和程序代码完全一致的文档才真正有价值。</a:t>
            </a:r>
            <a:endParaRPr lang="en-US" altLang="zh-CN" sz="1200" dirty="0"/>
          </a:p>
          <a:p>
            <a:pPr eaLnBrk="1" hangingPunct="1"/>
            <a:r>
              <a:rPr lang="zh-CN" altLang="en-US" sz="1200" dirty="0">
                <a:solidFill>
                  <a:srgbClr val="000000"/>
                </a:solidFill>
              </a:rPr>
              <a:t>（</a:t>
            </a:r>
            <a:r>
              <a:rPr lang="en-US" altLang="zh-CN" sz="1200" dirty="0">
                <a:solidFill>
                  <a:srgbClr val="000000"/>
                </a:solidFill>
              </a:rPr>
              <a:t>3</a:t>
            </a:r>
            <a:r>
              <a:rPr lang="zh-CN" altLang="en-US" sz="1200" dirty="0">
                <a:solidFill>
                  <a:srgbClr val="000000"/>
                </a:solidFill>
              </a:rPr>
              <a:t>） 当要求对软件进行维护时，不能指望由开发人员给人们仔细说明软件。由于维护阶段持续的时间很长，因此，当需要解释软件时，往往原来写程序的人已经不在附近了。</a:t>
            </a:r>
          </a:p>
          <a:p>
            <a:pPr eaLnBrk="1" hangingPunct="1"/>
            <a:r>
              <a:rPr lang="zh-CN" altLang="en-US" sz="1200" dirty="0">
                <a:solidFill>
                  <a:srgbClr val="000000"/>
                </a:solidFill>
              </a:rPr>
              <a:t>（</a:t>
            </a:r>
            <a:r>
              <a:rPr lang="en-US" altLang="zh-CN" sz="1200" dirty="0">
                <a:solidFill>
                  <a:srgbClr val="000000"/>
                </a:solidFill>
              </a:rPr>
              <a:t>4</a:t>
            </a:r>
            <a:r>
              <a:rPr lang="zh-CN" altLang="en-US" sz="1200" dirty="0">
                <a:solidFill>
                  <a:srgbClr val="000000"/>
                </a:solidFill>
              </a:rPr>
              <a:t>） 绝大多数软件在设计时没有考虑将来的修改。除非使用强调模块独立原理的设计方法学，否则修改软件既困难又容易发生差错。</a:t>
            </a:r>
          </a:p>
          <a:p>
            <a:pPr eaLnBrk="1" hangingPunct="1"/>
            <a:r>
              <a:rPr lang="zh-CN" altLang="en-US" sz="1200" dirty="0">
                <a:solidFill>
                  <a:srgbClr val="000000"/>
                </a:solidFill>
              </a:rPr>
              <a:t>（</a:t>
            </a:r>
            <a:r>
              <a:rPr lang="en-US" altLang="zh-CN" sz="1200" dirty="0">
                <a:solidFill>
                  <a:srgbClr val="000000"/>
                </a:solidFill>
              </a:rPr>
              <a:t>5</a:t>
            </a:r>
            <a:r>
              <a:rPr lang="zh-CN" altLang="en-US" sz="1200" dirty="0">
                <a:solidFill>
                  <a:srgbClr val="000000"/>
                </a:solidFill>
              </a:rPr>
              <a:t>）  软件维护不是一项吸引人的工作。形成这种观念很大程度上是因为维护工作经常遭受挫折。</a:t>
            </a:r>
            <a:endParaRPr lang="en-US" altLang="zh-CN" sz="1200" dirty="0">
              <a:solidFill>
                <a:srgbClr val="000000"/>
              </a:solidFill>
            </a:endParaRPr>
          </a:p>
        </p:txBody>
      </p:sp>
      <p:sp>
        <p:nvSpPr>
          <p:cNvPr id="10244" name="灯片编号占位符 3">
            <a:extLst>
              <a:ext uri="{FF2B5EF4-FFF2-40B4-BE49-F238E27FC236}">
                <a16:creationId xmlns:a16="http://schemas.microsoft.com/office/drawing/2014/main" id="{01328C61-54BA-4EB9-9283-75B9553467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2899B1-DBCC-430E-9D85-1663DBE81151}"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782D37E-FC37-4919-99F4-D956D2978B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6D731C22-0D2A-4E70-93E1-66D5309F47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SzPct val="70000"/>
              <a:buFont typeface="Wingdings" panose="05000000000000000000" pitchFamily="2" charset="2"/>
              <a:buChar char="l"/>
            </a:pPr>
            <a:r>
              <a:rPr lang="zh-CN" altLang="en-US" dirty="0">
                <a:latin typeface="Arial" panose="020B0604020202020204" pitchFamily="34" charset="0"/>
              </a:rPr>
              <a:t>当看来合理的有关改错或修改的要求不能及时满足时将引起用户不满。</a:t>
            </a:r>
            <a:endParaRPr lang="en-US" altLang="zh-CN" dirty="0">
              <a:latin typeface="Arial" panose="020B0604020202020204" pitchFamily="34" charset="0"/>
            </a:endParaRPr>
          </a:p>
          <a:p>
            <a:pPr marL="342900" indent="-342900" eaLnBrk="1" hangingPunct="1">
              <a:spcBef>
                <a:spcPct val="0"/>
              </a:spcBef>
              <a:buSzPct val="70000"/>
              <a:buFont typeface="Wingdings" panose="05000000000000000000" pitchFamily="2" charset="2"/>
              <a:buChar char="l"/>
            </a:pPr>
            <a:r>
              <a:rPr lang="zh-CN" altLang="en-US" dirty="0">
                <a:latin typeface="Arial" panose="020B0604020202020204" pitchFamily="34" charset="0"/>
              </a:rPr>
              <a:t>由于维护时的改动，在软件中引入了潜伏的错误，从而降低了软件的质量。</a:t>
            </a:r>
          </a:p>
          <a:p>
            <a:pPr marL="342900" indent="-342900" eaLnBrk="1" hangingPunct="1">
              <a:spcBef>
                <a:spcPct val="0"/>
              </a:spcBef>
              <a:buSzPct val="70000"/>
              <a:buFont typeface="Wingdings" panose="05000000000000000000" pitchFamily="2" charset="2"/>
              <a:buChar char="l"/>
            </a:pPr>
            <a:r>
              <a:rPr lang="zh-CN" altLang="en-US" dirty="0">
                <a:latin typeface="Arial" panose="020B0604020202020204" pitchFamily="34" charset="0"/>
              </a:rPr>
              <a:t>当必须把软件工程师调去从事维护工作时，将在开发过程中造成混乱。</a:t>
            </a:r>
            <a:endParaRPr lang="en-US" altLang="zh-CN" dirty="0">
              <a:latin typeface="Arial" panose="020B0604020202020204" pitchFamily="34" charset="0"/>
            </a:endParaRPr>
          </a:p>
        </p:txBody>
      </p:sp>
      <p:sp>
        <p:nvSpPr>
          <p:cNvPr id="12292" name="灯片编号占位符 3">
            <a:extLst>
              <a:ext uri="{FF2B5EF4-FFF2-40B4-BE49-F238E27FC236}">
                <a16:creationId xmlns:a16="http://schemas.microsoft.com/office/drawing/2014/main" id="{DFBAA58D-DF34-4A80-8022-014725E783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8E205F-2D0D-4024-B92A-C646111C7965}"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F24FBA7-7BD1-42FB-AD78-71FB649D6D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68567935-F3A4-45C7-8BF7-0532D8EB33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SzPct val="70000"/>
              <a:buFont typeface="Wingdings" panose="05000000000000000000" pitchFamily="2" charset="2"/>
              <a:buChar char="l"/>
            </a:pPr>
            <a:r>
              <a:rPr lang="zh-CN" altLang="en-US">
                <a:latin typeface="Arial" panose="020B0604020202020204" pitchFamily="34" charset="0"/>
              </a:rPr>
              <a:t>当看来合理的有关改错或修改的要求不能及时满足时将引起用户不满。</a:t>
            </a:r>
            <a:endParaRPr lang="en-US" altLang="zh-CN">
              <a:latin typeface="Arial" panose="020B0604020202020204" pitchFamily="34" charset="0"/>
            </a:endParaRPr>
          </a:p>
          <a:p>
            <a:pPr marL="342900" indent="-342900" eaLnBrk="1" hangingPunct="1">
              <a:spcBef>
                <a:spcPct val="0"/>
              </a:spcBef>
              <a:buSzPct val="70000"/>
              <a:buFont typeface="Wingdings" panose="05000000000000000000" pitchFamily="2" charset="2"/>
              <a:buChar char="l"/>
            </a:pPr>
            <a:r>
              <a:rPr lang="zh-CN" altLang="en-US">
                <a:latin typeface="Arial" panose="020B0604020202020204" pitchFamily="34" charset="0"/>
              </a:rPr>
              <a:t>由于维护时的改动，在软件中引入了潜伏的错误，从而降低了软件的质量。</a:t>
            </a:r>
          </a:p>
          <a:p>
            <a:pPr marL="342900" indent="-342900" eaLnBrk="1" hangingPunct="1">
              <a:spcBef>
                <a:spcPct val="0"/>
              </a:spcBef>
              <a:buSzPct val="70000"/>
              <a:buFont typeface="Wingdings" panose="05000000000000000000" pitchFamily="2" charset="2"/>
              <a:buChar char="l"/>
            </a:pPr>
            <a:r>
              <a:rPr lang="zh-CN" altLang="en-US">
                <a:latin typeface="Arial" panose="020B0604020202020204" pitchFamily="34" charset="0"/>
              </a:rPr>
              <a:t>当必须把软件工程师调去从事维护工作时，将在开发过程中造成混乱。</a:t>
            </a:r>
            <a:endParaRPr lang="en-US" altLang="zh-CN">
              <a:latin typeface="Arial" panose="020B0604020202020204" pitchFamily="34" charset="0"/>
            </a:endParaRPr>
          </a:p>
        </p:txBody>
      </p:sp>
      <p:sp>
        <p:nvSpPr>
          <p:cNvPr id="14340" name="灯片编号占位符 3">
            <a:extLst>
              <a:ext uri="{FF2B5EF4-FFF2-40B4-BE49-F238E27FC236}">
                <a16:creationId xmlns:a16="http://schemas.microsoft.com/office/drawing/2014/main" id="{ECE59AB3-9A17-410A-A4E0-04A494B360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56A325-3E51-4C88-9F6A-84A975949394}"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F24FBA7-7BD1-42FB-AD78-71FB649D6D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68567935-F3A4-45C7-8BF7-0532D8EB33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SzPct val="70000"/>
              <a:buFont typeface="Wingdings" panose="05000000000000000000" pitchFamily="2" charset="2"/>
              <a:buChar char="l"/>
            </a:pPr>
            <a:r>
              <a:rPr lang="zh-CN" altLang="en-US">
                <a:latin typeface="Arial" panose="020B0604020202020204" pitchFamily="34" charset="0"/>
              </a:rPr>
              <a:t>当看来合理的有关改错或修改的要求不能及时满足时将引起用户不满。</a:t>
            </a:r>
            <a:endParaRPr lang="en-US" altLang="zh-CN">
              <a:latin typeface="Arial" panose="020B0604020202020204" pitchFamily="34" charset="0"/>
            </a:endParaRPr>
          </a:p>
          <a:p>
            <a:pPr marL="342900" indent="-342900" eaLnBrk="1" hangingPunct="1">
              <a:spcBef>
                <a:spcPct val="0"/>
              </a:spcBef>
              <a:buSzPct val="70000"/>
              <a:buFont typeface="Wingdings" panose="05000000000000000000" pitchFamily="2" charset="2"/>
              <a:buChar char="l"/>
            </a:pPr>
            <a:r>
              <a:rPr lang="zh-CN" altLang="en-US">
                <a:latin typeface="Arial" panose="020B0604020202020204" pitchFamily="34" charset="0"/>
              </a:rPr>
              <a:t>由于维护时的改动，在软件中引入了潜伏的错误，从而降低了软件的质量。</a:t>
            </a:r>
          </a:p>
          <a:p>
            <a:pPr marL="342900" indent="-342900" eaLnBrk="1" hangingPunct="1">
              <a:spcBef>
                <a:spcPct val="0"/>
              </a:spcBef>
              <a:buSzPct val="70000"/>
              <a:buFont typeface="Wingdings" panose="05000000000000000000" pitchFamily="2" charset="2"/>
              <a:buChar char="l"/>
            </a:pPr>
            <a:r>
              <a:rPr lang="zh-CN" altLang="en-US">
                <a:latin typeface="Arial" panose="020B0604020202020204" pitchFamily="34" charset="0"/>
              </a:rPr>
              <a:t>当必须把软件工程师调去从事维护工作时，将在开发过程中造成混乱。</a:t>
            </a:r>
            <a:endParaRPr lang="en-US" altLang="zh-CN">
              <a:latin typeface="Arial" panose="020B0604020202020204" pitchFamily="34" charset="0"/>
            </a:endParaRPr>
          </a:p>
        </p:txBody>
      </p:sp>
      <p:sp>
        <p:nvSpPr>
          <p:cNvPr id="14340" name="灯片编号占位符 3">
            <a:extLst>
              <a:ext uri="{FF2B5EF4-FFF2-40B4-BE49-F238E27FC236}">
                <a16:creationId xmlns:a16="http://schemas.microsoft.com/office/drawing/2014/main" id="{ECE59AB3-9A17-410A-A4E0-04A494B360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56A325-3E51-4C88-9F6A-84A975949394}" type="slidenum">
              <a:rPr lang="zh-CN" altLang="en-US" smtClean="0"/>
              <a:pPr/>
              <a:t>14</a:t>
            </a:fld>
            <a:endParaRPr lang="zh-CN" altLang="en-US"/>
          </a:p>
        </p:txBody>
      </p:sp>
    </p:spTree>
    <p:extLst>
      <p:ext uri="{BB962C8B-B14F-4D97-AF65-F5344CB8AC3E}">
        <p14:creationId xmlns:p14="http://schemas.microsoft.com/office/powerpoint/2010/main" val="1070762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0F24FBA7-7BD1-42FB-AD78-71FB649D6D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68567935-F3A4-45C7-8BF7-0532D8EB33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42900" indent="-342900" eaLnBrk="1" hangingPunct="1">
              <a:spcBef>
                <a:spcPct val="0"/>
              </a:spcBef>
              <a:buSzPct val="70000"/>
              <a:buFont typeface="Wingdings" panose="05000000000000000000" pitchFamily="2" charset="2"/>
              <a:buChar char="l"/>
            </a:pPr>
            <a:endParaRPr lang="en-US" altLang="zh-CN" dirty="0">
              <a:latin typeface="Arial" panose="020B0604020202020204" pitchFamily="34" charset="0"/>
            </a:endParaRPr>
          </a:p>
        </p:txBody>
      </p:sp>
      <p:sp>
        <p:nvSpPr>
          <p:cNvPr id="14340" name="灯片编号占位符 3">
            <a:extLst>
              <a:ext uri="{FF2B5EF4-FFF2-40B4-BE49-F238E27FC236}">
                <a16:creationId xmlns:a16="http://schemas.microsoft.com/office/drawing/2014/main" id="{ECE59AB3-9A17-410A-A4E0-04A494B360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56A325-3E51-4C88-9F6A-84A975949394}" type="slidenum">
              <a:rPr lang="zh-CN" altLang="en-US" smtClean="0"/>
              <a:pPr/>
              <a:t>15</a:t>
            </a:fld>
            <a:endParaRPr lang="zh-CN" altLang="en-US"/>
          </a:p>
        </p:txBody>
      </p:sp>
    </p:spTree>
    <p:extLst>
      <p:ext uri="{BB962C8B-B14F-4D97-AF65-F5344CB8AC3E}">
        <p14:creationId xmlns:p14="http://schemas.microsoft.com/office/powerpoint/2010/main" val="2717936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毁灭公爵</a:t>
            </a:r>
            <a:r>
              <a:rPr lang="en-US" altLang="zh-CN" dirty="0"/>
              <a:t>3D</a:t>
            </a:r>
            <a:r>
              <a:rPr lang="zh-CN" altLang="en-US" dirty="0"/>
              <a:t>是一款由</a:t>
            </a:r>
            <a:r>
              <a:rPr lang="en-US" altLang="zh-CN" dirty="0"/>
              <a:t>3D Realms</a:t>
            </a:r>
            <a:r>
              <a:rPr lang="zh-CN" altLang="en-US" dirty="0"/>
              <a:t>公司开发的电脑游戏，在</a:t>
            </a:r>
            <a:r>
              <a:rPr lang="en-US" altLang="zh-CN" dirty="0"/>
              <a:t>1996</a:t>
            </a:r>
            <a:r>
              <a:rPr lang="zh-CN" altLang="en-US" dirty="0"/>
              <a:t>年</a:t>
            </a:r>
            <a:r>
              <a:rPr lang="en-US" altLang="zh-CN" dirty="0"/>
              <a:t>1</a:t>
            </a:r>
            <a:r>
              <a:rPr lang="zh-CN" altLang="en-US" dirty="0"/>
              <a:t>月发行。</a:t>
            </a:r>
          </a:p>
        </p:txBody>
      </p:sp>
      <p:sp>
        <p:nvSpPr>
          <p:cNvPr id="4" name="灯片编号占位符 3"/>
          <p:cNvSpPr>
            <a:spLocks noGrp="1"/>
          </p:cNvSpPr>
          <p:nvPr>
            <p:ph type="sldNum" sz="quarter" idx="10"/>
          </p:nvPr>
        </p:nvSpPr>
        <p:spPr/>
        <p:txBody>
          <a:bodyPr/>
          <a:lstStyle/>
          <a:p>
            <a:pPr>
              <a:defRPr/>
            </a:pPr>
            <a:fld id="{3F50CF5A-B3FA-46BC-BC3B-AE172C33EACE}" type="slidenum">
              <a:rPr lang="zh-CN" altLang="en-US" smtClean="0"/>
              <a:pPr>
                <a:defRPr/>
              </a:pPr>
              <a:t>16</a:t>
            </a:fld>
            <a:endParaRPr lang="zh-CN" altLang="en-US"/>
          </a:p>
        </p:txBody>
      </p:sp>
    </p:spTree>
    <p:extLst>
      <p:ext uri="{BB962C8B-B14F-4D97-AF65-F5344CB8AC3E}">
        <p14:creationId xmlns:p14="http://schemas.microsoft.com/office/powerpoint/2010/main" val="420675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2AAA3F94-436B-433B-8B4B-E7FA9C394FAD}"/>
              </a:ext>
            </a:extLst>
          </p:cNvPr>
          <p:cNvSpPr>
            <a:spLocks noGrp="1" noChangeArrowheads="1"/>
          </p:cNvSpPr>
          <p:nvPr>
            <p:ph type="dt" sz="half" idx="10"/>
          </p:nvPr>
        </p:nvSpPr>
        <p:spPr>
          <a:ln/>
        </p:spPr>
        <p:txBody>
          <a:bodyPr/>
          <a:lstStyle>
            <a:lvl1pPr>
              <a:defRPr/>
            </a:lvl1pPr>
          </a:lstStyle>
          <a:p>
            <a:pPr>
              <a:defRPr/>
            </a:pPr>
            <a:fld id="{A01711D9-D759-4318-AF80-ABCDE0479FD0}" type="datetime1">
              <a:rPr lang="zh-CN" altLang="en-US"/>
              <a:pPr>
                <a:defRPr/>
              </a:pPr>
              <a:t>2017/12/20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C106BB5A-ECAE-476B-88F1-AC0B4EC88FEE}"/>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55F33972-5D01-4242-82BC-F761573A3F99}"/>
              </a:ext>
            </a:extLst>
          </p:cNvPr>
          <p:cNvSpPr>
            <a:spLocks noGrp="1" noChangeArrowheads="1"/>
          </p:cNvSpPr>
          <p:nvPr>
            <p:ph type="sldNum" sz="quarter" idx="12"/>
          </p:nvPr>
        </p:nvSpPr>
        <p:spPr>
          <a:ln/>
        </p:spPr>
        <p:txBody>
          <a:bodyPr/>
          <a:lstStyle>
            <a:lvl1pPr>
              <a:defRPr/>
            </a:lvl1pPr>
          </a:lstStyle>
          <a:p>
            <a:pPr>
              <a:defRPr/>
            </a:pPr>
            <a:fld id="{D319F34F-4C23-4DCC-86EC-8FE3798A6BD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2689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E5B11F-1C3B-4704-9190-122A74BC4EAD}"/>
              </a:ext>
            </a:extLst>
          </p:cNvPr>
          <p:cNvSpPr>
            <a:spLocks noGrp="1" noChangeArrowheads="1"/>
          </p:cNvSpPr>
          <p:nvPr>
            <p:ph type="dt" sz="half" idx="10"/>
          </p:nvPr>
        </p:nvSpPr>
        <p:spPr>
          <a:ln/>
        </p:spPr>
        <p:txBody>
          <a:bodyPr/>
          <a:lstStyle>
            <a:lvl1pPr>
              <a:defRPr/>
            </a:lvl1pPr>
          </a:lstStyle>
          <a:p>
            <a:pPr>
              <a:defRPr/>
            </a:pPr>
            <a:fld id="{BD0D465F-3A6D-4A0D-8A4F-F08F9040C9E3}" type="datetime1">
              <a:rPr lang="zh-CN" altLang="en-US"/>
              <a:pPr>
                <a:defRPr/>
              </a:pPr>
              <a:t>2017/12/20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A4F3FE95-0165-4C6B-A9A0-44D25B95137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F32F5BA-576E-4C18-BAC9-B24A6F410AA2}"/>
              </a:ext>
            </a:extLst>
          </p:cNvPr>
          <p:cNvSpPr>
            <a:spLocks noGrp="1" noChangeArrowheads="1"/>
          </p:cNvSpPr>
          <p:nvPr>
            <p:ph type="sldNum" sz="quarter" idx="12"/>
          </p:nvPr>
        </p:nvSpPr>
        <p:spPr>
          <a:ln/>
        </p:spPr>
        <p:txBody>
          <a:bodyPr/>
          <a:lstStyle>
            <a:lvl1pPr>
              <a:defRPr/>
            </a:lvl1pPr>
          </a:lstStyle>
          <a:p>
            <a:pPr>
              <a:defRPr/>
            </a:pPr>
            <a:fld id="{75C802CB-FA11-4D8C-BE5D-6CAF5530B30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0912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7C2B98-DB1C-476A-A625-5F85A9D7E053}"/>
              </a:ext>
            </a:extLst>
          </p:cNvPr>
          <p:cNvSpPr>
            <a:spLocks noGrp="1" noChangeArrowheads="1"/>
          </p:cNvSpPr>
          <p:nvPr>
            <p:ph type="dt" sz="half" idx="10"/>
          </p:nvPr>
        </p:nvSpPr>
        <p:spPr>
          <a:ln/>
        </p:spPr>
        <p:txBody>
          <a:bodyPr/>
          <a:lstStyle>
            <a:lvl1pPr>
              <a:defRPr/>
            </a:lvl1pPr>
          </a:lstStyle>
          <a:p>
            <a:pPr>
              <a:defRPr/>
            </a:pPr>
            <a:fld id="{08F00AE3-867B-4773-8A76-FF78CED1A3AE}" type="datetime1">
              <a:rPr lang="zh-CN" altLang="en-US"/>
              <a:pPr>
                <a:defRPr/>
              </a:pPr>
              <a:t>2017/12/20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F01754E5-8788-423C-BD3B-09EF41BE46B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2DA030CB-DA72-4514-95C6-321981FEB9E7}"/>
              </a:ext>
            </a:extLst>
          </p:cNvPr>
          <p:cNvSpPr>
            <a:spLocks noGrp="1" noChangeArrowheads="1"/>
          </p:cNvSpPr>
          <p:nvPr>
            <p:ph type="sldNum" sz="quarter" idx="12"/>
          </p:nvPr>
        </p:nvSpPr>
        <p:spPr>
          <a:ln/>
        </p:spPr>
        <p:txBody>
          <a:bodyPr/>
          <a:lstStyle>
            <a:lvl1pPr>
              <a:defRPr/>
            </a:lvl1pPr>
          </a:lstStyle>
          <a:p>
            <a:pPr>
              <a:defRPr/>
            </a:pPr>
            <a:fld id="{6976C20A-12BD-4FE3-97FF-41A3F814C5C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5127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1AB8E5-27B6-4D65-A0D4-6197D08CE372}"/>
              </a:ext>
            </a:extLst>
          </p:cNvPr>
          <p:cNvSpPr>
            <a:spLocks noGrp="1" noChangeArrowheads="1"/>
          </p:cNvSpPr>
          <p:nvPr>
            <p:ph type="dt" sz="half" idx="10"/>
          </p:nvPr>
        </p:nvSpPr>
        <p:spPr>
          <a:ln/>
        </p:spPr>
        <p:txBody>
          <a:bodyPr/>
          <a:lstStyle>
            <a:lvl1pPr>
              <a:defRPr/>
            </a:lvl1pPr>
          </a:lstStyle>
          <a:p>
            <a:pPr>
              <a:defRPr/>
            </a:pPr>
            <a:fld id="{15F4E538-9FFB-488D-B48B-E32EF7398EB3}" type="datetime1">
              <a:rPr lang="zh-CN" altLang="en-US"/>
              <a:pPr>
                <a:defRPr/>
              </a:pPr>
              <a:t>2017/12/20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E7C2F39F-F55E-456A-959D-E4333805E4F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90FC9510-9B6B-44FB-ABC8-D3370503375E}"/>
              </a:ext>
            </a:extLst>
          </p:cNvPr>
          <p:cNvSpPr>
            <a:spLocks noGrp="1" noChangeArrowheads="1"/>
          </p:cNvSpPr>
          <p:nvPr>
            <p:ph type="sldNum" sz="quarter" idx="12"/>
          </p:nvPr>
        </p:nvSpPr>
        <p:spPr>
          <a:ln/>
        </p:spPr>
        <p:txBody>
          <a:bodyPr/>
          <a:lstStyle>
            <a:lvl1pPr>
              <a:defRPr/>
            </a:lvl1pPr>
          </a:lstStyle>
          <a:p>
            <a:pPr>
              <a:defRPr/>
            </a:pPr>
            <a:fld id="{0EEFF605-AA8B-4E9C-9C85-C136C5F331C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496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436A0E-DF4F-4E20-A314-1C80D19D4F7D}"/>
              </a:ext>
            </a:extLst>
          </p:cNvPr>
          <p:cNvSpPr>
            <a:spLocks noGrp="1" noChangeArrowheads="1"/>
          </p:cNvSpPr>
          <p:nvPr>
            <p:ph type="dt" sz="half" idx="10"/>
          </p:nvPr>
        </p:nvSpPr>
        <p:spPr>
          <a:ln/>
        </p:spPr>
        <p:txBody>
          <a:bodyPr/>
          <a:lstStyle>
            <a:lvl1pPr>
              <a:defRPr/>
            </a:lvl1pPr>
          </a:lstStyle>
          <a:p>
            <a:pPr>
              <a:defRPr/>
            </a:pPr>
            <a:fld id="{9B8728D7-9C74-426E-974D-0F2C13152961}" type="datetime1">
              <a:rPr lang="zh-CN" altLang="en-US"/>
              <a:pPr>
                <a:defRPr/>
              </a:pPr>
              <a:t>2017/12/20</a:t>
            </a:fld>
            <a:endParaRPr lang="zh-CN" altLang="en-US" sz="1800">
              <a:solidFill>
                <a:schemeClr val="tx1"/>
              </a:solidFill>
            </a:endParaRPr>
          </a:p>
        </p:txBody>
      </p:sp>
      <p:sp>
        <p:nvSpPr>
          <p:cNvPr id="5" name="页脚占位符 4">
            <a:extLst>
              <a:ext uri="{FF2B5EF4-FFF2-40B4-BE49-F238E27FC236}">
                <a16:creationId xmlns:a16="http://schemas.microsoft.com/office/drawing/2014/main" id="{176D3A49-AFA4-4C35-AF88-B48BB6BD1F5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灯片编号占位符 5">
            <a:extLst>
              <a:ext uri="{FF2B5EF4-FFF2-40B4-BE49-F238E27FC236}">
                <a16:creationId xmlns:a16="http://schemas.microsoft.com/office/drawing/2014/main" id="{F77692F0-F358-4020-B848-931CBE0ABE10}"/>
              </a:ext>
            </a:extLst>
          </p:cNvPr>
          <p:cNvSpPr>
            <a:spLocks noGrp="1" noChangeArrowheads="1"/>
          </p:cNvSpPr>
          <p:nvPr>
            <p:ph type="sldNum" sz="quarter" idx="12"/>
          </p:nvPr>
        </p:nvSpPr>
        <p:spPr>
          <a:ln/>
        </p:spPr>
        <p:txBody>
          <a:bodyPr/>
          <a:lstStyle>
            <a:lvl1pPr>
              <a:defRPr/>
            </a:lvl1pPr>
          </a:lstStyle>
          <a:p>
            <a:pPr>
              <a:defRPr/>
            </a:pPr>
            <a:fld id="{0F20D7C0-7F91-4FA2-9DD4-A01E1477813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0463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DBB81B9-D9E0-4974-95F5-7206BB582A57}"/>
              </a:ext>
            </a:extLst>
          </p:cNvPr>
          <p:cNvSpPr>
            <a:spLocks noGrp="1" noChangeArrowheads="1"/>
          </p:cNvSpPr>
          <p:nvPr>
            <p:ph type="dt" sz="half" idx="10"/>
          </p:nvPr>
        </p:nvSpPr>
        <p:spPr>
          <a:ln/>
        </p:spPr>
        <p:txBody>
          <a:bodyPr/>
          <a:lstStyle>
            <a:lvl1pPr>
              <a:defRPr/>
            </a:lvl1pPr>
          </a:lstStyle>
          <a:p>
            <a:pPr>
              <a:defRPr/>
            </a:pPr>
            <a:fld id="{CC08797D-FC2E-4E8A-BDD6-DF911F2282CE}" type="datetime1">
              <a:rPr lang="zh-CN" altLang="en-US"/>
              <a:pPr>
                <a:defRPr/>
              </a:pPr>
              <a:t>2017/12/20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5176CEFC-D4C1-447C-A914-61B7E2FA94E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11C250D7-5D1A-4EE9-913C-9763301356E8}"/>
              </a:ext>
            </a:extLst>
          </p:cNvPr>
          <p:cNvSpPr>
            <a:spLocks noGrp="1" noChangeArrowheads="1"/>
          </p:cNvSpPr>
          <p:nvPr>
            <p:ph type="sldNum" sz="quarter" idx="12"/>
          </p:nvPr>
        </p:nvSpPr>
        <p:spPr>
          <a:ln/>
        </p:spPr>
        <p:txBody>
          <a:bodyPr/>
          <a:lstStyle>
            <a:lvl1pPr>
              <a:defRPr/>
            </a:lvl1pPr>
          </a:lstStyle>
          <a:p>
            <a:pPr>
              <a:defRPr/>
            </a:pPr>
            <a:fld id="{E6C184AF-1C61-4B6F-BADD-6E75DE19FBD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0310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263D98C-5240-4C4C-8B70-5D9B07D15883}"/>
              </a:ext>
            </a:extLst>
          </p:cNvPr>
          <p:cNvSpPr>
            <a:spLocks noGrp="1" noChangeArrowheads="1"/>
          </p:cNvSpPr>
          <p:nvPr>
            <p:ph type="dt" sz="half" idx="10"/>
          </p:nvPr>
        </p:nvSpPr>
        <p:spPr>
          <a:ln/>
        </p:spPr>
        <p:txBody>
          <a:bodyPr/>
          <a:lstStyle>
            <a:lvl1pPr>
              <a:defRPr/>
            </a:lvl1pPr>
          </a:lstStyle>
          <a:p>
            <a:pPr>
              <a:defRPr/>
            </a:pPr>
            <a:fld id="{202AA6DC-6C57-4285-8F6B-81BE965D3EA2}" type="datetime1">
              <a:rPr lang="zh-CN" altLang="en-US"/>
              <a:pPr>
                <a:defRPr/>
              </a:pPr>
              <a:t>2017/12/20</a:t>
            </a:fld>
            <a:endParaRPr lang="zh-CN" altLang="en-US" sz="1800">
              <a:solidFill>
                <a:schemeClr val="tx1"/>
              </a:solidFill>
            </a:endParaRPr>
          </a:p>
        </p:txBody>
      </p:sp>
      <p:sp>
        <p:nvSpPr>
          <p:cNvPr id="8" name="页脚占位符 4">
            <a:extLst>
              <a:ext uri="{FF2B5EF4-FFF2-40B4-BE49-F238E27FC236}">
                <a16:creationId xmlns:a16="http://schemas.microsoft.com/office/drawing/2014/main" id="{FDC79D53-47EC-4180-A9B9-8045F29A753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灯片编号占位符 5">
            <a:extLst>
              <a:ext uri="{FF2B5EF4-FFF2-40B4-BE49-F238E27FC236}">
                <a16:creationId xmlns:a16="http://schemas.microsoft.com/office/drawing/2014/main" id="{F27932DB-2044-43E8-A11F-C991F21B27BB}"/>
              </a:ext>
            </a:extLst>
          </p:cNvPr>
          <p:cNvSpPr>
            <a:spLocks noGrp="1" noChangeArrowheads="1"/>
          </p:cNvSpPr>
          <p:nvPr>
            <p:ph type="sldNum" sz="quarter" idx="12"/>
          </p:nvPr>
        </p:nvSpPr>
        <p:spPr>
          <a:ln/>
        </p:spPr>
        <p:txBody>
          <a:bodyPr/>
          <a:lstStyle>
            <a:lvl1pPr>
              <a:defRPr/>
            </a:lvl1pPr>
          </a:lstStyle>
          <a:p>
            <a:pPr>
              <a:defRPr/>
            </a:pPr>
            <a:fld id="{30C3B99D-C0F1-458F-B85F-51E28EC1D46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80952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D7F1F20-1BF3-4DD3-870F-551D90941DE7}"/>
              </a:ext>
            </a:extLst>
          </p:cNvPr>
          <p:cNvSpPr>
            <a:spLocks noGrp="1" noChangeArrowheads="1"/>
          </p:cNvSpPr>
          <p:nvPr>
            <p:ph type="dt" sz="half" idx="10"/>
          </p:nvPr>
        </p:nvSpPr>
        <p:spPr>
          <a:ln/>
        </p:spPr>
        <p:txBody>
          <a:bodyPr/>
          <a:lstStyle>
            <a:lvl1pPr>
              <a:defRPr/>
            </a:lvl1pPr>
          </a:lstStyle>
          <a:p>
            <a:pPr>
              <a:defRPr/>
            </a:pPr>
            <a:fld id="{88A79AD4-0A8D-4E5E-98C8-04FDDE9E4EE8}" type="datetime1">
              <a:rPr lang="zh-CN" altLang="en-US"/>
              <a:pPr>
                <a:defRPr/>
              </a:pPr>
              <a:t>2017/12/20</a:t>
            </a:fld>
            <a:endParaRPr lang="zh-CN" altLang="en-US" sz="1800">
              <a:solidFill>
                <a:schemeClr val="tx1"/>
              </a:solidFill>
            </a:endParaRPr>
          </a:p>
        </p:txBody>
      </p:sp>
      <p:sp>
        <p:nvSpPr>
          <p:cNvPr id="4" name="页脚占位符 4">
            <a:extLst>
              <a:ext uri="{FF2B5EF4-FFF2-40B4-BE49-F238E27FC236}">
                <a16:creationId xmlns:a16="http://schemas.microsoft.com/office/drawing/2014/main" id="{08918948-0635-4FD2-8D25-7DF4540BCFE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灯片编号占位符 5">
            <a:extLst>
              <a:ext uri="{FF2B5EF4-FFF2-40B4-BE49-F238E27FC236}">
                <a16:creationId xmlns:a16="http://schemas.microsoft.com/office/drawing/2014/main" id="{12711D6F-B98B-432C-85F6-A6170EBBFA7B}"/>
              </a:ext>
            </a:extLst>
          </p:cNvPr>
          <p:cNvSpPr>
            <a:spLocks noGrp="1" noChangeArrowheads="1"/>
          </p:cNvSpPr>
          <p:nvPr>
            <p:ph type="sldNum" sz="quarter" idx="12"/>
          </p:nvPr>
        </p:nvSpPr>
        <p:spPr>
          <a:ln/>
        </p:spPr>
        <p:txBody>
          <a:bodyPr/>
          <a:lstStyle>
            <a:lvl1pPr>
              <a:defRPr/>
            </a:lvl1pPr>
          </a:lstStyle>
          <a:p>
            <a:pPr>
              <a:defRPr/>
            </a:pPr>
            <a:fld id="{A6195AB2-ACD5-4C5F-BB6C-82EE3408B7C0}"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3303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8DAB34D-F78D-4C23-B780-4433A4182D6A}"/>
              </a:ext>
            </a:extLst>
          </p:cNvPr>
          <p:cNvSpPr>
            <a:spLocks noGrp="1" noChangeArrowheads="1"/>
          </p:cNvSpPr>
          <p:nvPr>
            <p:ph type="dt" sz="half" idx="10"/>
          </p:nvPr>
        </p:nvSpPr>
        <p:spPr>
          <a:ln/>
        </p:spPr>
        <p:txBody>
          <a:bodyPr/>
          <a:lstStyle>
            <a:lvl1pPr>
              <a:defRPr/>
            </a:lvl1pPr>
          </a:lstStyle>
          <a:p>
            <a:pPr>
              <a:defRPr/>
            </a:pPr>
            <a:fld id="{506A25F0-FABD-42C4-9E93-C02E7B552C2F}" type="datetime1">
              <a:rPr lang="zh-CN" altLang="en-US"/>
              <a:pPr>
                <a:defRPr/>
              </a:pPr>
              <a:t>2017/12/20</a:t>
            </a:fld>
            <a:endParaRPr lang="zh-CN" altLang="en-US" sz="1800">
              <a:solidFill>
                <a:schemeClr val="tx1"/>
              </a:solidFill>
            </a:endParaRPr>
          </a:p>
        </p:txBody>
      </p:sp>
      <p:sp>
        <p:nvSpPr>
          <p:cNvPr id="3" name="页脚占位符 4">
            <a:extLst>
              <a:ext uri="{FF2B5EF4-FFF2-40B4-BE49-F238E27FC236}">
                <a16:creationId xmlns:a16="http://schemas.microsoft.com/office/drawing/2014/main" id="{F861ACD4-D4D7-4E70-9B7E-B4DD01D9323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灯片编号占位符 5">
            <a:extLst>
              <a:ext uri="{FF2B5EF4-FFF2-40B4-BE49-F238E27FC236}">
                <a16:creationId xmlns:a16="http://schemas.microsoft.com/office/drawing/2014/main" id="{890D8660-D833-44E4-8C0F-98F58CFF6F4B}"/>
              </a:ext>
            </a:extLst>
          </p:cNvPr>
          <p:cNvSpPr>
            <a:spLocks noGrp="1" noChangeArrowheads="1"/>
          </p:cNvSpPr>
          <p:nvPr>
            <p:ph type="sldNum" sz="quarter" idx="12"/>
          </p:nvPr>
        </p:nvSpPr>
        <p:spPr>
          <a:ln/>
        </p:spPr>
        <p:txBody>
          <a:bodyPr/>
          <a:lstStyle>
            <a:lvl1pPr>
              <a:defRPr/>
            </a:lvl1pPr>
          </a:lstStyle>
          <a:p>
            <a:pPr>
              <a:defRPr/>
            </a:pPr>
            <a:fld id="{573C1306-3A5B-482D-A8FE-7BD6E55121A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543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F2408E7-32E4-4287-89C1-6C585921D749}"/>
              </a:ext>
            </a:extLst>
          </p:cNvPr>
          <p:cNvSpPr>
            <a:spLocks noGrp="1" noChangeArrowheads="1"/>
          </p:cNvSpPr>
          <p:nvPr>
            <p:ph type="dt" sz="half" idx="10"/>
          </p:nvPr>
        </p:nvSpPr>
        <p:spPr>
          <a:ln/>
        </p:spPr>
        <p:txBody>
          <a:bodyPr/>
          <a:lstStyle>
            <a:lvl1pPr>
              <a:defRPr/>
            </a:lvl1pPr>
          </a:lstStyle>
          <a:p>
            <a:pPr>
              <a:defRPr/>
            </a:pPr>
            <a:fld id="{5C4D571A-8FA5-49B1-A608-7D64923F71C8}" type="datetime1">
              <a:rPr lang="zh-CN" altLang="en-US"/>
              <a:pPr>
                <a:defRPr/>
              </a:pPr>
              <a:t>2017/12/20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8293174D-98A1-4214-B292-782479DBCBF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EF387535-5921-4764-8086-EDA97C29C184}"/>
              </a:ext>
            </a:extLst>
          </p:cNvPr>
          <p:cNvSpPr>
            <a:spLocks noGrp="1" noChangeArrowheads="1"/>
          </p:cNvSpPr>
          <p:nvPr>
            <p:ph type="sldNum" sz="quarter" idx="12"/>
          </p:nvPr>
        </p:nvSpPr>
        <p:spPr>
          <a:ln/>
        </p:spPr>
        <p:txBody>
          <a:bodyPr/>
          <a:lstStyle>
            <a:lvl1pPr>
              <a:defRPr/>
            </a:lvl1pPr>
          </a:lstStyle>
          <a:p>
            <a:pPr>
              <a:defRPr/>
            </a:pPr>
            <a:fld id="{4262737F-1C10-413C-82E6-8AD36B52F7F7}"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02265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2D9CE6C5-D870-4454-A24E-1285AF96A10C}"/>
              </a:ext>
            </a:extLst>
          </p:cNvPr>
          <p:cNvSpPr>
            <a:spLocks noGrp="1" noChangeArrowheads="1"/>
          </p:cNvSpPr>
          <p:nvPr>
            <p:ph type="dt" sz="half" idx="10"/>
          </p:nvPr>
        </p:nvSpPr>
        <p:spPr>
          <a:ln/>
        </p:spPr>
        <p:txBody>
          <a:bodyPr/>
          <a:lstStyle>
            <a:lvl1pPr>
              <a:defRPr/>
            </a:lvl1pPr>
          </a:lstStyle>
          <a:p>
            <a:pPr>
              <a:defRPr/>
            </a:pPr>
            <a:fld id="{9BEE4EDF-E9EE-4D5A-9422-64F630D54B4B}" type="datetime1">
              <a:rPr lang="zh-CN" altLang="en-US"/>
              <a:pPr>
                <a:defRPr/>
              </a:pPr>
              <a:t>2017/12/20</a:t>
            </a:fld>
            <a:endParaRPr lang="zh-CN" altLang="en-US" sz="1800">
              <a:solidFill>
                <a:schemeClr val="tx1"/>
              </a:solidFill>
            </a:endParaRPr>
          </a:p>
        </p:txBody>
      </p:sp>
      <p:sp>
        <p:nvSpPr>
          <p:cNvPr id="6" name="页脚占位符 4">
            <a:extLst>
              <a:ext uri="{FF2B5EF4-FFF2-40B4-BE49-F238E27FC236}">
                <a16:creationId xmlns:a16="http://schemas.microsoft.com/office/drawing/2014/main" id="{FB66AAA9-77DA-4047-B336-2EB2CB36DD6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灯片编号占位符 5">
            <a:extLst>
              <a:ext uri="{FF2B5EF4-FFF2-40B4-BE49-F238E27FC236}">
                <a16:creationId xmlns:a16="http://schemas.microsoft.com/office/drawing/2014/main" id="{3481701D-544C-4AFF-AE57-BFC13A962D63}"/>
              </a:ext>
            </a:extLst>
          </p:cNvPr>
          <p:cNvSpPr>
            <a:spLocks noGrp="1" noChangeArrowheads="1"/>
          </p:cNvSpPr>
          <p:nvPr>
            <p:ph type="sldNum" sz="quarter" idx="12"/>
          </p:nvPr>
        </p:nvSpPr>
        <p:spPr>
          <a:ln/>
        </p:spPr>
        <p:txBody>
          <a:bodyPr/>
          <a:lstStyle>
            <a:lvl1pPr>
              <a:defRPr/>
            </a:lvl1pPr>
          </a:lstStyle>
          <a:p>
            <a:pPr>
              <a:defRPr/>
            </a:pPr>
            <a:fld id="{E5360266-2804-4128-BFF0-AE21A6B66CD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2902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0D8C6"/>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20520411-2FCF-4987-8444-08ADA1AD7AEE}"/>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1027" name="文本占位符 2">
            <a:extLst>
              <a:ext uri="{FF2B5EF4-FFF2-40B4-BE49-F238E27FC236}">
                <a16:creationId xmlns:a16="http://schemas.microsoft.com/office/drawing/2014/main" id="{73376A83-6532-4AA5-AF19-4A7103F6A47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a:extLst>
              <a:ext uri="{FF2B5EF4-FFF2-40B4-BE49-F238E27FC236}">
                <a16:creationId xmlns:a16="http://schemas.microsoft.com/office/drawing/2014/main" id="{4D87FCBB-0477-44C8-AB31-2D462C969A6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289CDC7-D07E-46F1-A52F-6F3721A32080}" type="datetime1">
              <a:rPr lang="zh-CN" altLang="en-US"/>
              <a:pPr>
                <a:defRPr/>
              </a:pPr>
              <a:t>2017/12/20</a:t>
            </a:fld>
            <a:endParaRPr lang="zh-CN" altLang="en-US" sz="1800">
              <a:solidFill>
                <a:schemeClr val="tx1"/>
              </a:solidFill>
            </a:endParaRPr>
          </a:p>
        </p:txBody>
      </p:sp>
      <p:sp>
        <p:nvSpPr>
          <p:cNvPr id="1029" name="页脚占位符 4">
            <a:extLst>
              <a:ext uri="{FF2B5EF4-FFF2-40B4-BE49-F238E27FC236}">
                <a16:creationId xmlns:a16="http://schemas.microsoft.com/office/drawing/2014/main" id="{A7610B06-6CC7-40B2-9019-DBE265186CF5}"/>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zh-CN"/>
          </a:p>
        </p:txBody>
      </p:sp>
      <p:sp>
        <p:nvSpPr>
          <p:cNvPr id="1030" name="灯片编号占位符 5">
            <a:extLst>
              <a:ext uri="{FF2B5EF4-FFF2-40B4-BE49-F238E27FC236}">
                <a16:creationId xmlns:a16="http://schemas.microsoft.com/office/drawing/2014/main" id="{7F3F3D66-6E58-4F7D-99F1-C3ED32C1A0C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5EF58748-2807-4AEA-AC09-7BCB70F59176}"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oleObject1.bin"/><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2" Type="http://schemas.openxmlformats.org/officeDocument/2006/relationships/hyperlink" Target="https://www.blackhat.com/presentations/bh-dc-07/Sabanal_Yason/Paper/bh-dc-07-Sabanal_Yason-WP.pdf"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7">
            <a:extLst>
              <a:ext uri="{FF2B5EF4-FFF2-40B4-BE49-F238E27FC236}">
                <a16:creationId xmlns:a16="http://schemas.microsoft.com/office/drawing/2014/main" id="{50375162-074A-4C09-9984-07FF63985748}"/>
              </a:ext>
            </a:extLst>
          </p:cNvPr>
          <p:cNvSpPr>
            <a:spLocks noChangeArrowheads="1"/>
          </p:cNvSpPr>
          <p:nvPr/>
        </p:nvSpPr>
        <p:spPr bwMode="auto">
          <a:xfrm>
            <a:off x="2120900" y="2074863"/>
            <a:ext cx="8026400" cy="3144837"/>
          </a:xfrm>
          <a:prstGeom prst="rect">
            <a:avLst/>
          </a:prstGeom>
          <a:solidFill>
            <a:srgbClr val="093759">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075" name="矩形 8">
            <a:extLst>
              <a:ext uri="{FF2B5EF4-FFF2-40B4-BE49-F238E27FC236}">
                <a16:creationId xmlns:a16="http://schemas.microsoft.com/office/drawing/2014/main" id="{83F1EA8B-4563-4273-8CAB-C488842CD412}"/>
              </a:ext>
            </a:extLst>
          </p:cNvPr>
          <p:cNvSpPr>
            <a:spLocks noChangeArrowheads="1"/>
          </p:cNvSpPr>
          <p:nvPr/>
        </p:nvSpPr>
        <p:spPr bwMode="auto">
          <a:xfrm>
            <a:off x="2352675" y="2366963"/>
            <a:ext cx="7580313" cy="25606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076" name="标题 1">
            <a:extLst>
              <a:ext uri="{FF2B5EF4-FFF2-40B4-BE49-F238E27FC236}">
                <a16:creationId xmlns:a16="http://schemas.microsoft.com/office/drawing/2014/main" id="{084EBEE3-614F-4D5C-82E3-73D763829230}"/>
              </a:ext>
            </a:extLst>
          </p:cNvPr>
          <p:cNvSpPr>
            <a:spLocks noGrp="1" noChangeArrowheads="1"/>
          </p:cNvSpPr>
          <p:nvPr>
            <p:ph type="ctrTitle" idx="4294967295"/>
          </p:nvPr>
        </p:nvSpPr>
        <p:spPr>
          <a:xfrm>
            <a:off x="2352675" y="2095500"/>
            <a:ext cx="7580313" cy="1733550"/>
          </a:xfrm>
        </p:spPr>
        <p:txBody>
          <a:bodyPr anchor="b"/>
          <a:lstStyle/>
          <a:p>
            <a:pPr marL="0" indent="0" algn="ctr" eaLnBrk="1" hangingPunct="1"/>
            <a:r>
              <a:rPr lang="zh-CN" altLang="en-US" sz="5400">
                <a:solidFill>
                  <a:schemeClr val="bg1"/>
                </a:solidFill>
              </a:rPr>
              <a:t>软件工程</a:t>
            </a:r>
            <a:r>
              <a:rPr lang="en-US" altLang="zh-CN" sz="5400">
                <a:solidFill>
                  <a:schemeClr val="bg1"/>
                </a:solidFill>
              </a:rPr>
              <a:t>——</a:t>
            </a:r>
            <a:r>
              <a:rPr lang="zh-CN" altLang="en-US" sz="5400">
                <a:solidFill>
                  <a:schemeClr val="bg1"/>
                </a:solidFill>
              </a:rPr>
              <a:t>维护</a:t>
            </a:r>
          </a:p>
        </p:txBody>
      </p:sp>
      <p:sp>
        <p:nvSpPr>
          <p:cNvPr id="3077" name="副标题 2">
            <a:extLst>
              <a:ext uri="{FF2B5EF4-FFF2-40B4-BE49-F238E27FC236}">
                <a16:creationId xmlns:a16="http://schemas.microsoft.com/office/drawing/2014/main" id="{8129CB8E-99C9-4CE3-A1FA-115255DB1909}"/>
              </a:ext>
            </a:extLst>
          </p:cNvPr>
          <p:cNvSpPr>
            <a:spLocks noGrp="1" noChangeArrowheads="1"/>
          </p:cNvSpPr>
          <p:nvPr>
            <p:ph type="subTitle" idx="1"/>
          </p:nvPr>
        </p:nvSpPr>
        <p:spPr>
          <a:xfrm>
            <a:off x="3627438" y="3829050"/>
            <a:ext cx="5030787" cy="1098550"/>
          </a:xfrm>
        </p:spPr>
        <p:txBody>
          <a:bodyPr/>
          <a:lstStyle/>
          <a:p>
            <a:pPr eaLnBrk="1" hangingPunct="1">
              <a:lnSpc>
                <a:spcPct val="100000"/>
              </a:lnSpc>
            </a:pPr>
            <a:r>
              <a:rPr lang="en-US" altLang="zh-CN" sz="2400">
                <a:solidFill>
                  <a:schemeClr val="bg1"/>
                </a:solidFill>
              </a:rPr>
              <a:t>SE17G01</a:t>
            </a:r>
          </a:p>
          <a:p>
            <a:pPr eaLnBrk="1" hangingPunct="1">
              <a:lnSpc>
                <a:spcPct val="100000"/>
              </a:lnSpc>
            </a:pPr>
            <a:r>
              <a:rPr lang="zh-CN" altLang="en-US" sz="2400">
                <a:solidFill>
                  <a:schemeClr val="bg1"/>
                </a:solidFill>
              </a:rPr>
              <a:t>潘笑天</a:t>
            </a:r>
            <a:r>
              <a:rPr lang="en-US" altLang="zh-CN" sz="2400">
                <a:solidFill>
                  <a:schemeClr val="bg1"/>
                </a:solidFill>
              </a:rPr>
              <a:t>	</a:t>
            </a:r>
            <a:r>
              <a:rPr lang="zh-CN" altLang="en-US" sz="2400">
                <a:solidFill>
                  <a:schemeClr val="bg1"/>
                </a:solidFill>
              </a:rPr>
              <a:t>倪晨攀</a:t>
            </a:r>
            <a:r>
              <a:rPr lang="en-US" altLang="zh-CN" sz="2400">
                <a:solidFill>
                  <a:schemeClr val="bg1"/>
                </a:solidFill>
              </a:rPr>
              <a:t>	</a:t>
            </a:r>
            <a:r>
              <a:rPr lang="zh-CN" altLang="en-US" sz="2400">
                <a:solidFill>
                  <a:schemeClr val="bg1"/>
                </a:solidFill>
              </a:rPr>
              <a:t>杨嘉诚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矩形 11">
            <a:extLst>
              <a:ext uri="{FF2B5EF4-FFF2-40B4-BE49-F238E27FC236}">
                <a16:creationId xmlns:a16="http://schemas.microsoft.com/office/drawing/2014/main" id="{6E985EF8-CFE1-4B2E-AD00-7A5CEC47CB8F}"/>
              </a:ext>
            </a:extLst>
          </p:cNvPr>
          <p:cNvSpPr>
            <a:spLocks noChangeArrowheads="1"/>
          </p:cNvSpPr>
          <p:nvPr/>
        </p:nvSpPr>
        <p:spPr bwMode="auto">
          <a:xfrm>
            <a:off x="623887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8" name="矩形 12">
            <a:extLst>
              <a:ext uri="{FF2B5EF4-FFF2-40B4-BE49-F238E27FC236}">
                <a16:creationId xmlns:a16="http://schemas.microsoft.com/office/drawing/2014/main" id="{A4D6BAAD-6702-43FF-AF05-B84ABB1B44CE}"/>
              </a:ext>
            </a:extLst>
          </p:cNvPr>
          <p:cNvSpPr>
            <a:spLocks noChangeArrowheads="1"/>
          </p:cNvSpPr>
          <p:nvPr/>
        </p:nvSpPr>
        <p:spPr bwMode="auto">
          <a:xfrm>
            <a:off x="737552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9" name="矩形 13">
            <a:extLst>
              <a:ext uri="{FF2B5EF4-FFF2-40B4-BE49-F238E27FC236}">
                <a16:creationId xmlns:a16="http://schemas.microsoft.com/office/drawing/2014/main" id="{B379C9B8-8333-4642-BA4A-6D53329A956A}"/>
              </a:ext>
            </a:extLst>
          </p:cNvPr>
          <p:cNvSpPr>
            <a:spLocks noChangeArrowheads="1"/>
          </p:cNvSpPr>
          <p:nvPr/>
        </p:nvSpPr>
        <p:spPr bwMode="auto">
          <a:xfrm>
            <a:off x="8513763" y="4213225"/>
            <a:ext cx="9493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pic>
        <p:nvPicPr>
          <p:cNvPr id="60418" name="Picture 2" descr="https://pic3.zhimg.com/50/2daa807d8b5f222f61e59cb3955a73ea_hd.jpg">
            <a:extLst>
              <a:ext uri="{FF2B5EF4-FFF2-40B4-BE49-F238E27FC236}">
                <a16:creationId xmlns:a16="http://schemas.microsoft.com/office/drawing/2014/main" id="{49B0BD7C-B420-4A3D-9BF5-4657327E5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556" y="1057568"/>
            <a:ext cx="5862638" cy="528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05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60B99918-3649-45BE-B774-4ED2F20A13CA}"/>
              </a:ext>
            </a:extLst>
          </p:cNvPr>
          <p:cNvGrpSpPr>
            <a:grpSpLocks/>
          </p:cNvGrpSpPr>
          <p:nvPr/>
        </p:nvGrpSpPr>
        <p:grpSpPr bwMode="auto">
          <a:xfrm>
            <a:off x="10844213" y="5683250"/>
            <a:ext cx="1347787" cy="1006475"/>
            <a:chOff x="0" y="0"/>
            <a:chExt cx="2562554" cy="1912957"/>
          </a:xfrm>
        </p:grpSpPr>
        <p:grpSp>
          <p:nvGrpSpPr>
            <p:cNvPr id="9254" name="Group 3">
              <a:extLst>
                <a:ext uri="{FF2B5EF4-FFF2-40B4-BE49-F238E27FC236}">
                  <a16:creationId xmlns:a16="http://schemas.microsoft.com/office/drawing/2014/main" id="{2208A32D-5F50-4EC8-A1A3-3549AC619E85}"/>
                </a:ext>
              </a:extLst>
            </p:cNvPr>
            <p:cNvGrpSpPr>
              <a:grpSpLocks/>
            </p:cNvGrpSpPr>
            <p:nvPr/>
          </p:nvGrpSpPr>
          <p:grpSpPr bwMode="auto">
            <a:xfrm>
              <a:off x="0" y="0"/>
              <a:ext cx="2562554" cy="1912957"/>
              <a:chOff x="0" y="0"/>
              <a:chExt cx="908050" cy="677863"/>
            </a:xfrm>
          </p:grpSpPr>
          <p:sp>
            <p:nvSpPr>
              <p:cNvPr id="9258" name="Oval 40">
                <a:extLst>
                  <a:ext uri="{FF2B5EF4-FFF2-40B4-BE49-F238E27FC236}">
                    <a16:creationId xmlns:a16="http://schemas.microsoft.com/office/drawing/2014/main" id="{EF476B7B-A5A7-403B-8710-89F93D5B2FAC}"/>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59" name="Oval 41">
                <a:extLst>
                  <a:ext uri="{FF2B5EF4-FFF2-40B4-BE49-F238E27FC236}">
                    <a16:creationId xmlns:a16="http://schemas.microsoft.com/office/drawing/2014/main" id="{574E2219-0A3B-49DA-9997-62EC5245CDF1}"/>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0" name="Oval 42">
                <a:extLst>
                  <a:ext uri="{FF2B5EF4-FFF2-40B4-BE49-F238E27FC236}">
                    <a16:creationId xmlns:a16="http://schemas.microsoft.com/office/drawing/2014/main" id="{5C7CB73D-AFF2-4AFC-948D-82948FD4EE9F}"/>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1" name="Oval 43">
                <a:extLst>
                  <a:ext uri="{FF2B5EF4-FFF2-40B4-BE49-F238E27FC236}">
                    <a16:creationId xmlns:a16="http://schemas.microsoft.com/office/drawing/2014/main" id="{18C48C02-1AEC-44FE-8552-7642C35AAD00}"/>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2" name="Oval 44">
                <a:extLst>
                  <a:ext uri="{FF2B5EF4-FFF2-40B4-BE49-F238E27FC236}">
                    <a16:creationId xmlns:a16="http://schemas.microsoft.com/office/drawing/2014/main" id="{3F13CCFC-EBB9-4322-92FD-96CA58ECA6CC}"/>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3" name="Oval 45">
                <a:extLst>
                  <a:ext uri="{FF2B5EF4-FFF2-40B4-BE49-F238E27FC236}">
                    <a16:creationId xmlns:a16="http://schemas.microsoft.com/office/drawing/2014/main" id="{B267F71D-0DD7-446E-9C8D-125774EA7C7A}"/>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4" name="Oval 46">
                <a:extLst>
                  <a:ext uri="{FF2B5EF4-FFF2-40B4-BE49-F238E27FC236}">
                    <a16:creationId xmlns:a16="http://schemas.microsoft.com/office/drawing/2014/main" id="{7CB7A7B2-5FF3-45C4-8763-610F3505AFC6}"/>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5" name="Oval 47">
                <a:extLst>
                  <a:ext uri="{FF2B5EF4-FFF2-40B4-BE49-F238E27FC236}">
                    <a16:creationId xmlns:a16="http://schemas.microsoft.com/office/drawing/2014/main" id="{D629FE1B-1078-4A93-8389-66366F1320B9}"/>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6" name="Oval 48">
                <a:extLst>
                  <a:ext uri="{FF2B5EF4-FFF2-40B4-BE49-F238E27FC236}">
                    <a16:creationId xmlns:a16="http://schemas.microsoft.com/office/drawing/2014/main" id="{5D0BDDAC-89A8-479A-9B50-2C3656893017}"/>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7" name="Oval 49">
                <a:extLst>
                  <a:ext uri="{FF2B5EF4-FFF2-40B4-BE49-F238E27FC236}">
                    <a16:creationId xmlns:a16="http://schemas.microsoft.com/office/drawing/2014/main" id="{B184AF7B-37BA-4703-AFE4-DD54ADDD93AB}"/>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8" name="Oval 50">
                <a:extLst>
                  <a:ext uri="{FF2B5EF4-FFF2-40B4-BE49-F238E27FC236}">
                    <a16:creationId xmlns:a16="http://schemas.microsoft.com/office/drawing/2014/main" id="{882FE67C-62D0-4521-A0FB-A36D8FC297D6}"/>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9269" name="Oval 51">
                <a:extLst>
                  <a:ext uri="{FF2B5EF4-FFF2-40B4-BE49-F238E27FC236}">
                    <a16:creationId xmlns:a16="http://schemas.microsoft.com/office/drawing/2014/main" id="{1C1F03DE-5E20-4A74-B0BF-E37D45842BEB}"/>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9255" name="Group 16">
              <a:extLst>
                <a:ext uri="{FF2B5EF4-FFF2-40B4-BE49-F238E27FC236}">
                  <a16:creationId xmlns:a16="http://schemas.microsoft.com/office/drawing/2014/main" id="{6CC75066-6451-4E5A-871B-1CEBB98AF2AD}"/>
                </a:ext>
              </a:extLst>
            </p:cNvPr>
            <p:cNvGrpSpPr>
              <a:grpSpLocks/>
            </p:cNvGrpSpPr>
            <p:nvPr/>
          </p:nvGrpSpPr>
          <p:grpSpPr bwMode="auto">
            <a:xfrm>
              <a:off x="943869" y="639231"/>
              <a:ext cx="733645" cy="733645"/>
              <a:chOff x="0" y="0"/>
              <a:chExt cx="2406528" cy="2406528"/>
            </a:xfrm>
          </p:grpSpPr>
          <p:sp>
            <p:nvSpPr>
              <p:cNvPr id="9256" name="椭圆 27">
                <a:extLst>
                  <a:ext uri="{FF2B5EF4-FFF2-40B4-BE49-F238E27FC236}">
                    <a16:creationId xmlns:a16="http://schemas.microsoft.com/office/drawing/2014/main" id="{E6537778-984B-4B1D-9EE0-3B013F826C05}"/>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9257" name="椭圆 28">
                <a:extLst>
                  <a:ext uri="{FF2B5EF4-FFF2-40B4-BE49-F238E27FC236}">
                    <a16:creationId xmlns:a16="http://schemas.microsoft.com/office/drawing/2014/main" id="{E83974F9-2ED8-482E-8799-6D2F250B0DEA}"/>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grpSp>
        <p:nvGrpSpPr>
          <p:cNvPr id="9219" name="Group 20">
            <a:extLst>
              <a:ext uri="{FF2B5EF4-FFF2-40B4-BE49-F238E27FC236}">
                <a16:creationId xmlns:a16="http://schemas.microsoft.com/office/drawing/2014/main" id="{2A50A981-AD11-41A4-8677-486F84A34D0E}"/>
              </a:ext>
            </a:extLst>
          </p:cNvPr>
          <p:cNvGrpSpPr>
            <a:grpSpLocks/>
          </p:cNvGrpSpPr>
          <p:nvPr/>
        </p:nvGrpSpPr>
        <p:grpSpPr bwMode="auto">
          <a:xfrm rot="-1800000">
            <a:off x="5345113" y="2344738"/>
            <a:ext cx="914400" cy="1158875"/>
            <a:chOff x="0" y="0"/>
            <a:chExt cx="914400" cy="1158971"/>
          </a:xfrm>
        </p:grpSpPr>
        <p:sp>
          <p:nvSpPr>
            <p:cNvPr id="9252" name="椭圆 1">
              <a:extLst>
                <a:ext uri="{FF2B5EF4-FFF2-40B4-BE49-F238E27FC236}">
                  <a16:creationId xmlns:a16="http://schemas.microsoft.com/office/drawing/2014/main" id="{46B0230D-22AB-4EA5-ADC2-01DD95A8D12B}"/>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9253" name="等腰三角形 2">
              <a:extLst>
                <a:ext uri="{FF2B5EF4-FFF2-40B4-BE49-F238E27FC236}">
                  <a16:creationId xmlns:a16="http://schemas.microsoft.com/office/drawing/2014/main" id="{456B1C01-41C1-4020-A534-5B84EA07798F}"/>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9220" name="Group 23">
            <a:extLst>
              <a:ext uri="{FF2B5EF4-FFF2-40B4-BE49-F238E27FC236}">
                <a16:creationId xmlns:a16="http://schemas.microsoft.com/office/drawing/2014/main" id="{AA5B6FCE-E7DE-4BD4-A1C2-FF919A7EE6C2}"/>
              </a:ext>
            </a:extLst>
          </p:cNvPr>
          <p:cNvGrpSpPr>
            <a:grpSpLocks/>
          </p:cNvGrpSpPr>
          <p:nvPr/>
        </p:nvGrpSpPr>
        <p:grpSpPr bwMode="auto">
          <a:xfrm rot="-1800000">
            <a:off x="5538788" y="4322763"/>
            <a:ext cx="914400" cy="1158875"/>
            <a:chOff x="0" y="0"/>
            <a:chExt cx="914400" cy="1158971"/>
          </a:xfrm>
        </p:grpSpPr>
        <p:sp>
          <p:nvSpPr>
            <p:cNvPr id="9250" name="椭圆 7">
              <a:extLst>
                <a:ext uri="{FF2B5EF4-FFF2-40B4-BE49-F238E27FC236}">
                  <a16:creationId xmlns:a16="http://schemas.microsoft.com/office/drawing/2014/main" id="{845798C1-88B2-4450-9946-B8EEC1C7722E}"/>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9251" name="等腰三角形 8">
              <a:extLst>
                <a:ext uri="{FF2B5EF4-FFF2-40B4-BE49-F238E27FC236}">
                  <a16:creationId xmlns:a16="http://schemas.microsoft.com/office/drawing/2014/main" id="{202CB2CB-003A-4A72-84B2-1672E9B052CD}"/>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9221" name="Group 26">
            <a:extLst>
              <a:ext uri="{FF2B5EF4-FFF2-40B4-BE49-F238E27FC236}">
                <a16:creationId xmlns:a16="http://schemas.microsoft.com/office/drawing/2014/main" id="{02F61057-914A-46DD-8EE5-288F65CE7CFB}"/>
              </a:ext>
            </a:extLst>
          </p:cNvPr>
          <p:cNvGrpSpPr>
            <a:grpSpLocks/>
          </p:cNvGrpSpPr>
          <p:nvPr/>
        </p:nvGrpSpPr>
        <p:grpSpPr bwMode="auto">
          <a:xfrm rot="1800000" flipH="1">
            <a:off x="5743575" y="1258888"/>
            <a:ext cx="914400" cy="1158875"/>
            <a:chOff x="0" y="0"/>
            <a:chExt cx="914400" cy="1158971"/>
          </a:xfrm>
        </p:grpSpPr>
        <p:sp>
          <p:nvSpPr>
            <p:cNvPr id="9248" name="椭圆 10">
              <a:extLst>
                <a:ext uri="{FF2B5EF4-FFF2-40B4-BE49-F238E27FC236}">
                  <a16:creationId xmlns:a16="http://schemas.microsoft.com/office/drawing/2014/main" id="{C8336CAC-16E5-4DEB-A330-67FBDDC173D5}"/>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9249" name="等腰三角形 11">
              <a:extLst>
                <a:ext uri="{FF2B5EF4-FFF2-40B4-BE49-F238E27FC236}">
                  <a16:creationId xmlns:a16="http://schemas.microsoft.com/office/drawing/2014/main" id="{50A2C079-397A-4C38-AD8A-AC83B1AD1192}"/>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9222" name="Group 29">
            <a:extLst>
              <a:ext uri="{FF2B5EF4-FFF2-40B4-BE49-F238E27FC236}">
                <a16:creationId xmlns:a16="http://schemas.microsoft.com/office/drawing/2014/main" id="{FDC526FE-1FBE-4E0D-9A78-B46483E03807}"/>
              </a:ext>
            </a:extLst>
          </p:cNvPr>
          <p:cNvGrpSpPr>
            <a:grpSpLocks/>
          </p:cNvGrpSpPr>
          <p:nvPr/>
        </p:nvGrpSpPr>
        <p:grpSpPr bwMode="auto">
          <a:xfrm rot="1800000" flipH="1">
            <a:off x="5969000" y="3236913"/>
            <a:ext cx="914400" cy="1158875"/>
            <a:chOff x="0" y="0"/>
            <a:chExt cx="914400" cy="1158971"/>
          </a:xfrm>
        </p:grpSpPr>
        <p:sp>
          <p:nvSpPr>
            <p:cNvPr id="9246" name="椭圆 13">
              <a:extLst>
                <a:ext uri="{FF2B5EF4-FFF2-40B4-BE49-F238E27FC236}">
                  <a16:creationId xmlns:a16="http://schemas.microsoft.com/office/drawing/2014/main" id="{820C56C2-8887-40EE-A4C8-80A10D1C6128}"/>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9247" name="等腰三角形 14">
              <a:extLst>
                <a:ext uri="{FF2B5EF4-FFF2-40B4-BE49-F238E27FC236}">
                  <a16:creationId xmlns:a16="http://schemas.microsoft.com/office/drawing/2014/main" id="{FFEA2C8A-AE53-4CF9-946D-CD195961080B}"/>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9223" name="Freeform 14">
            <a:extLst>
              <a:ext uri="{FF2B5EF4-FFF2-40B4-BE49-F238E27FC236}">
                <a16:creationId xmlns:a16="http://schemas.microsoft.com/office/drawing/2014/main" id="{AFE8B47C-A3D9-48CD-86E0-B992C805D4BE}"/>
              </a:ext>
            </a:extLst>
          </p:cNvPr>
          <p:cNvSpPr>
            <a:spLocks noChangeAspect="1" noEditPoints="1" noChangeArrowheads="1"/>
          </p:cNvSpPr>
          <p:nvPr/>
        </p:nvSpPr>
        <p:spPr bwMode="auto">
          <a:xfrm>
            <a:off x="6134100" y="1547813"/>
            <a:ext cx="247650" cy="358775"/>
          </a:xfrm>
          <a:custGeom>
            <a:avLst/>
            <a:gdLst>
              <a:gd name="T0" fmla="*/ 2147483646 w 141"/>
              <a:gd name="T1" fmla="*/ 2147483646 h 205"/>
              <a:gd name="T2" fmla="*/ 2147483646 w 141"/>
              <a:gd name="T3" fmla="*/ 2147483646 h 205"/>
              <a:gd name="T4" fmla="*/ 2147483646 w 141"/>
              <a:gd name="T5" fmla="*/ 2147483646 h 205"/>
              <a:gd name="T6" fmla="*/ 2147483646 w 141"/>
              <a:gd name="T7" fmla="*/ 2147483646 h 205"/>
              <a:gd name="T8" fmla="*/ 2147483646 w 141"/>
              <a:gd name="T9" fmla="*/ 2147483646 h 205"/>
              <a:gd name="T10" fmla="*/ 2147483646 w 141"/>
              <a:gd name="T11" fmla="*/ 2147483646 h 205"/>
              <a:gd name="T12" fmla="*/ 2147483646 w 141"/>
              <a:gd name="T13" fmla="*/ 2147483646 h 205"/>
              <a:gd name="T14" fmla="*/ 2147483646 w 141"/>
              <a:gd name="T15" fmla="*/ 2147483646 h 205"/>
              <a:gd name="T16" fmla="*/ 2147483646 w 141"/>
              <a:gd name="T17" fmla="*/ 2147483646 h 205"/>
              <a:gd name="T18" fmla="*/ 2147483646 w 141"/>
              <a:gd name="T19" fmla="*/ 2147483646 h 205"/>
              <a:gd name="T20" fmla="*/ 2147483646 w 141"/>
              <a:gd name="T21" fmla="*/ 2147483646 h 205"/>
              <a:gd name="T22" fmla="*/ 2147483646 w 141"/>
              <a:gd name="T23" fmla="*/ 2147483646 h 205"/>
              <a:gd name="T24" fmla="*/ 2147483646 w 141"/>
              <a:gd name="T25" fmla="*/ 2147483646 h 205"/>
              <a:gd name="T26" fmla="*/ 2147483646 w 141"/>
              <a:gd name="T27" fmla="*/ 0 h 205"/>
              <a:gd name="T28" fmla="*/ 2147483646 w 141"/>
              <a:gd name="T29" fmla="*/ 2147483646 h 205"/>
              <a:gd name="T30" fmla="*/ 2147483646 w 141"/>
              <a:gd name="T31" fmla="*/ 2147483646 h 205"/>
              <a:gd name="T32" fmla="*/ 2147483646 w 141"/>
              <a:gd name="T33" fmla="*/ 2147483646 h 205"/>
              <a:gd name="T34" fmla="*/ 2147483646 w 141"/>
              <a:gd name="T35" fmla="*/ 2147483646 h 205"/>
              <a:gd name="T36" fmla="*/ 2147483646 w 141"/>
              <a:gd name="T37" fmla="*/ 2147483646 h 205"/>
              <a:gd name="T38" fmla="*/ 2147483646 w 141"/>
              <a:gd name="T39" fmla="*/ 2147483646 h 205"/>
              <a:gd name="T40" fmla="*/ 2147483646 w 141"/>
              <a:gd name="T41" fmla="*/ 2147483646 h 205"/>
              <a:gd name="T42" fmla="*/ 2147483646 w 141"/>
              <a:gd name="T43" fmla="*/ 2147483646 h 205"/>
              <a:gd name="T44" fmla="*/ 2147483646 w 141"/>
              <a:gd name="T45" fmla="*/ 2147483646 h 205"/>
              <a:gd name="T46" fmla="*/ 2147483646 w 141"/>
              <a:gd name="T47" fmla="*/ 2147483646 h 205"/>
              <a:gd name="T48" fmla="*/ 2147483646 w 141"/>
              <a:gd name="T49" fmla="*/ 2147483646 h 205"/>
              <a:gd name="T50" fmla="*/ 2147483646 w 141"/>
              <a:gd name="T51" fmla="*/ 2147483646 h 205"/>
              <a:gd name="T52" fmla="*/ 2147483646 w 141"/>
              <a:gd name="T53" fmla="*/ 2147483646 h 205"/>
              <a:gd name="T54" fmla="*/ 2147483646 w 141"/>
              <a:gd name="T55" fmla="*/ 2147483646 h 205"/>
              <a:gd name="T56" fmla="*/ 2147483646 w 141"/>
              <a:gd name="T57" fmla="*/ 2147483646 h 205"/>
              <a:gd name="T58" fmla="*/ 2147483646 w 141"/>
              <a:gd name="T59" fmla="*/ 2147483646 h 205"/>
              <a:gd name="T60" fmla="*/ 2147483646 w 141"/>
              <a:gd name="T61" fmla="*/ 2147483646 h 205"/>
              <a:gd name="T62" fmla="*/ 2147483646 w 141"/>
              <a:gd name="T63" fmla="*/ 2147483646 h 2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1"/>
              <a:gd name="T97" fmla="*/ 0 h 205"/>
              <a:gd name="T98" fmla="*/ 141 w 141"/>
              <a:gd name="T99" fmla="*/ 205 h 2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1" h="205">
                <a:moveTo>
                  <a:pt x="74" y="0"/>
                </a:moveTo>
                <a:cubicBezTo>
                  <a:pt x="78" y="1"/>
                  <a:pt x="83" y="1"/>
                  <a:pt x="88" y="3"/>
                </a:cubicBezTo>
                <a:cubicBezTo>
                  <a:pt x="100" y="6"/>
                  <a:pt x="110" y="12"/>
                  <a:pt x="119" y="21"/>
                </a:cubicBezTo>
                <a:cubicBezTo>
                  <a:pt x="128" y="30"/>
                  <a:pt x="134" y="40"/>
                  <a:pt x="137" y="53"/>
                </a:cubicBezTo>
                <a:cubicBezTo>
                  <a:pt x="141" y="70"/>
                  <a:pt x="139" y="86"/>
                  <a:pt x="130" y="102"/>
                </a:cubicBezTo>
                <a:cubicBezTo>
                  <a:pt x="128" y="107"/>
                  <a:pt x="125" y="112"/>
                  <a:pt x="122" y="117"/>
                </a:cubicBezTo>
                <a:cubicBezTo>
                  <a:pt x="119" y="123"/>
                  <a:pt x="117" y="130"/>
                  <a:pt x="117" y="138"/>
                </a:cubicBezTo>
                <a:cubicBezTo>
                  <a:pt x="117" y="139"/>
                  <a:pt x="116" y="139"/>
                  <a:pt x="116" y="140"/>
                </a:cubicBezTo>
                <a:cubicBezTo>
                  <a:pt x="116" y="142"/>
                  <a:pt x="115" y="147"/>
                  <a:pt x="116" y="149"/>
                </a:cubicBezTo>
                <a:cubicBezTo>
                  <a:pt x="117" y="153"/>
                  <a:pt x="116" y="156"/>
                  <a:pt x="115" y="160"/>
                </a:cubicBezTo>
                <a:cubicBezTo>
                  <a:pt x="115" y="160"/>
                  <a:pt x="114" y="161"/>
                  <a:pt x="115" y="162"/>
                </a:cubicBezTo>
                <a:cubicBezTo>
                  <a:pt x="118" y="171"/>
                  <a:pt x="115" y="181"/>
                  <a:pt x="106" y="186"/>
                </a:cubicBezTo>
                <a:cubicBezTo>
                  <a:pt x="105" y="186"/>
                  <a:pt x="104" y="187"/>
                  <a:pt x="104" y="188"/>
                </a:cubicBezTo>
                <a:cubicBezTo>
                  <a:pt x="100" y="198"/>
                  <a:pt x="93" y="204"/>
                  <a:pt x="82" y="204"/>
                </a:cubicBezTo>
                <a:cubicBezTo>
                  <a:pt x="74" y="205"/>
                  <a:pt x="65" y="205"/>
                  <a:pt x="56" y="204"/>
                </a:cubicBezTo>
                <a:cubicBezTo>
                  <a:pt x="46" y="203"/>
                  <a:pt x="40" y="198"/>
                  <a:pt x="37" y="189"/>
                </a:cubicBezTo>
                <a:cubicBezTo>
                  <a:pt x="36" y="187"/>
                  <a:pt x="35" y="186"/>
                  <a:pt x="33" y="185"/>
                </a:cubicBezTo>
                <a:cubicBezTo>
                  <a:pt x="25" y="181"/>
                  <a:pt x="22" y="171"/>
                  <a:pt x="25" y="163"/>
                </a:cubicBezTo>
                <a:cubicBezTo>
                  <a:pt x="25" y="161"/>
                  <a:pt x="26" y="161"/>
                  <a:pt x="25" y="159"/>
                </a:cubicBezTo>
                <a:cubicBezTo>
                  <a:pt x="23" y="155"/>
                  <a:pt x="23" y="151"/>
                  <a:pt x="25" y="146"/>
                </a:cubicBezTo>
                <a:cubicBezTo>
                  <a:pt x="25" y="145"/>
                  <a:pt x="25" y="144"/>
                  <a:pt x="25" y="143"/>
                </a:cubicBezTo>
                <a:cubicBezTo>
                  <a:pt x="24" y="140"/>
                  <a:pt x="23" y="137"/>
                  <a:pt x="23" y="133"/>
                </a:cubicBezTo>
                <a:cubicBezTo>
                  <a:pt x="22" y="126"/>
                  <a:pt x="19" y="119"/>
                  <a:pt x="15" y="113"/>
                </a:cubicBezTo>
                <a:cubicBezTo>
                  <a:pt x="12" y="107"/>
                  <a:pt x="9" y="101"/>
                  <a:pt x="6" y="94"/>
                </a:cubicBezTo>
                <a:cubicBezTo>
                  <a:pt x="1" y="83"/>
                  <a:pt x="0" y="70"/>
                  <a:pt x="2" y="58"/>
                </a:cubicBezTo>
                <a:cubicBezTo>
                  <a:pt x="7" y="33"/>
                  <a:pt x="21" y="16"/>
                  <a:pt x="43" y="6"/>
                </a:cubicBezTo>
                <a:cubicBezTo>
                  <a:pt x="50" y="3"/>
                  <a:pt x="57" y="1"/>
                  <a:pt x="64" y="0"/>
                </a:cubicBezTo>
                <a:cubicBezTo>
                  <a:pt x="65" y="0"/>
                  <a:pt x="65" y="0"/>
                  <a:pt x="66" y="0"/>
                </a:cubicBezTo>
                <a:cubicBezTo>
                  <a:pt x="69" y="0"/>
                  <a:pt x="71" y="0"/>
                  <a:pt x="74" y="0"/>
                </a:cubicBezTo>
                <a:close/>
                <a:moveTo>
                  <a:pt x="70" y="141"/>
                </a:moveTo>
                <a:cubicBezTo>
                  <a:pt x="79" y="141"/>
                  <a:pt x="88" y="141"/>
                  <a:pt x="97" y="141"/>
                </a:cubicBezTo>
                <a:cubicBezTo>
                  <a:pt x="102" y="141"/>
                  <a:pt x="103" y="140"/>
                  <a:pt x="104" y="135"/>
                </a:cubicBezTo>
                <a:cubicBezTo>
                  <a:pt x="105" y="129"/>
                  <a:pt x="106" y="123"/>
                  <a:pt x="108" y="118"/>
                </a:cubicBezTo>
                <a:cubicBezTo>
                  <a:pt x="111" y="110"/>
                  <a:pt x="115" y="104"/>
                  <a:pt x="118" y="97"/>
                </a:cubicBezTo>
                <a:cubicBezTo>
                  <a:pt x="122" y="90"/>
                  <a:pt x="125" y="82"/>
                  <a:pt x="126" y="74"/>
                </a:cubicBezTo>
                <a:cubicBezTo>
                  <a:pt x="127" y="55"/>
                  <a:pt x="120" y="38"/>
                  <a:pt x="105" y="26"/>
                </a:cubicBezTo>
                <a:cubicBezTo>
                  <a:pt x="86" y="10"/>
                  <a:pt x="61" y="9"/>
                  <a:pt x="40" y="21"/>
                </a:cubicBezTo>
                <a:cubicBezTo>
                  <a:pt x="21" y="34"/>
                  <a:pt x="11" y="56"/>
                  <a:pt x="15" y="80"/>
                </a:cubicBezTo>
                <a:cubicBezTo>
                  <a:pt x="16" y="88"/>
                  <a:pt x="20" y="95"/>
                  <a:pt x="24" y="102"/>
                </a:cubicBezTo>
                <a:cubicBezTo>
                  <a:pt x="30" y="113"/>
                  <a:pt x="35" y="124"/>
                  <a:pt x="36" y="136"/>
                </a:cubicBezTo>
                <a:cubicBezTo>
                  <a:pt x="36" y="140"/>
                  <a:pt x="38" y="141"/>
                  <a:pt x="42" y="141"/>
                </a:cubicBezTo>
                <a:cubicBezTo>
                  <a:pt x="52" y="141"/>
                  <a:pt x="61" y="141"/>
                  <a:pt x="70" y="141"/>
                </a:cubicBezTo>
                <a:close/>
                <a:moveTo>
                  <a:pt x="70" y="147"/>
                </a:moveTo>
                <a:cubicBezTo>
                  <a:pt x="61" y="147"/>
                  <a:pt x="52" y="147"/>
                  <a:pt x="43" y="147"/>
                </a:cubicBezTo>
                <a:cubicBezTo>
                  <a:pt x="40" y="147"/>
                  <a:pt x="38" y="148"/>
                  <a:pt x="37" y="150"/>
                </a:cubicBezTo>
                <a:cubicBezTo>
                  <a:pt x="35" y="154"/>
                  <a:pt x="38" y="158"/>
                  <a:pt x="43" y="158"/>
                </a:cubicBezTo>
                <a:cubicBezTo>
                  <a:pt x="55" y="158"/>
                  <a:pt x="68" y="158"/>
                  <a:pt x="81" y="158"/>
                </a:cubicBezTo>
                <a:cubicBezTo>
                  <a:pt x="86" y="158"/>
                  <a:pt x="92" y="158"/>
                  <a:pt x="97" y="158"/>
                </a:cubicBezTo>
                <a:cubicBezTo>
                  <a:pt x="100" y="158"/>
                  <a:pt x="102" y="157"/>
                  <a:pt x="103" y="155"/>
                </a:cubicBezTo>
                <a:cubicBezTo>
                  <a:pt x="105" y="151"/>
                  <a:pt x="102" y="147"/>
                  <a:pt x="97" y="147"/>
                </a:cubicBezTo>
                <a:cubicBezTo>
                  <a:pt x="88" y="147"/>
                  <a:pt x="79" y="147"/>
                  <a:pt x="70" y="147"/>
                </a:cubicBezTo>
                <a:close/>
                <a:moveTo>
                  <a:pt x="70" y="164"/>
                </a:moveTo>
                <a:cubicBezTo>
                  <a:pt x="61" y="164"/>
                  <a:pt x="52" y="164"/>
                  <a:pt x="43" y="164"/>
                </a:cubicBezTo>
                <a:cubicBezTo>
                  <a:pt x="40" y="164"/>
                  <a:pt x="38" y="165"/>
                  <a:pt x="37" y="167"/>
                </a:cubicBezTo>
                <a:cubicBezTo>
                  <a:pt x="35" y="171"/>
                  <a:pt x="38" y="175"/>
                  <a:pt x="43" y="175"/>
                </a:cubicBezTo>
                <a:cubicBezTo>
                  <a:pt x="55" y="175"/>
                  <a:pt x="68" y="175"/>
                  <a:pt x="81" y="175"/>
                </a:cubicBezTo>
                <a:cubicBezTo>
                  <a:pt x="86" y="175"/>
                  <a:pt x="92" y="175"/>
                  <a:pt x="97" y="175"/>
                </a:cubicBezTo>
                <a:cubicBezTo>
                  <a:pt x="100" y="175"/>
                  <a:pt x="102" y="174"/>
                  <a:pt x="103" y="171"/>
                </a:cubicBezTo>
                <a:cubicBezTo>
                  <a:pt x="105" y="168"/>
                  <a:pt x="102" y="164"/>
                  <a:pt x="97" y="164"/>
                </a:cubicBezTo>
                <a:cubicBezTo>
                  <a:pt x="88" y="164"/>
                  <a:pt x="79" y="164"/>
                  <a:pt x="70" y="164"/>
                </a:cubicBezTo>
                <a:close/>
                <a:moveTo>
                  <a:pt x="48" y="181"/>
                </a:moveTo>
                <a:cubicBezTo>
                  <a:pt x="48" y="186"/>
                  <a:pt x="52" y="191"/>
                  <a:pt x="58" y="191"/>
                </a:cubicBezTo>
                <a:cubicBezTo>
                  <a:pt x="66" y="192"/>
                  <a:pt x="74" y="192"/>
                  <a:pt x="82" y="191"/>
                </a:cubicBezTo>
                <a:cubicBezTo>
                  <a:pt x="88" y="191"/>
                  <a:pt x="92" y="186"/>
                  <a:pt x="92" y="181"/>
                </a:cubicBezTo>
                <a:cubicBezTo>
                  <a:pt x="77" y="181"/>
                  <a:pt x="63" y="181"/>
                  <a:pt x="48" y="181"/>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4" name="Freeform 26">
            <a:extLst>
              <a:ext uri="{FF2B5EF4-FFF2-40B4-BE49-F238E27FC236}">
                <a16:creationId xmlns:a16="http://schemas.microsoft.com/office/drawing/2014/main" id="{FA31D97D-68BC-482A-8D04-321BBF220428}"/>
              </a:ext>
            </a:extLst>
          </p:cNvPr>
          <p:cNvSpPr>
            <a:spLocks noChangeAspect="1" noChangeArrowheads="1"/>
          </p:cNvSpPr>
          <p:nvPr/>
        </p:nvSpPr>
        <p:spPr bwMode="auto">
          <a:xfrm>
            <a:off x="5561013" y="2709863"/>
            <a:ext cx="358775" cy="219075"/>
          </a:xfrm>
          <a:custGeom>
            <a:avLst/>
            <a:gdLst>
              <a:gd name="T0" fmla="*/ 2147483646 w 230"/>
              <a:gd name="T1" fmla="*/ 2147483646 h 140"/>
              <a:gd name="T2" fmla="*/ 2147483646 w 230"/>
              <a:gd name="T3" fmla="*/ 2147483646 h 140"/>
              <a:gd name="T4" fmla="*/ 2147483646 w 230"/>
              <a:gd name="T5" fmla="*/ 2147483646 h 140"/>
              <a:gd name="T6" fmla="*/ 2147483646 w 230"/>
              <a:gd name="T7" fmla="*/ 2147483646 h 140"/>
              <a:gd name="T8" fmla="*/ 2147483646 w 230"/>
              <a:gd name="T9" fmla="*/ 2147483646 h 140"/>
              <a:gd name="T10" fmla="*/ 2147483646 w 230"/>
              <a:gd name="T11" fmla="*/ 2147483646 h 140"/>
              <a:gd name="T12" fmla="*/ 2147483646 w 230"/>
              <a:gd name="T13" fmla="*/ 2147483646 h 140"/>
              <a:gd name="T14" fmla="*/ 2147483646 w 230"/>
              <a:gd name="T15" fmla="*/ 2147483646 h 140"/>
              <a:gd name="T16" fmla="*/ 2147483646 w 230"/>
              <a:gd name="T17" fmla="*/ 2147483646 h 140"/>
              <a:gd name="T18" fmla="*/ 2147483646 w 230"/>
              <a:gd name="T19" fmla="*/ 2147483646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
              <a:gd name="T31" fmla="*/ 0 h 140"/>
              <a:gd name="T32" fmla="*/ 230 w 230"/>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 h="140">
                <a:moveTo>
                  <a:pt x="31" y="62"/>
                </a:moveTo>
                <a:cubicBezTo>
                  <a:pt x="31" y="62"/>
                  <a:pt x="3" y="70"/>
                  <a:pt x="1" y="92"/>
                </a:cubicBezTo>
                <a:cubicBezTo>
                  <a:pt x="0" y="115"/>
                  <a:pt x="19" y="140"/>
                  <a:pt x="39" y="140"/>
                </a:cubicBezTo>
                <a:cubicBezTo>
                  <a:pt x="60" y="140"/>
                  <a:pt x="179" y="140"/>
                  <a:pt x="191" y="140"/>
                </a:cubicBezTo>
                <a:cubicBezTo>
                  <a:pt x="202" y="140"/>
                  <a:pt x="230" y="118"/>
                  <a:pt x="229" y="92"/>
                </a:cubicBezTo>
                <a:cubicBezTo>
                  <a:pt x="227" y="49"/>
                  <a:pt x="173" y="40"/>
                  <a:pt x="173" y="40"/>
                </a:cubicBezTo>
                <a:cubicBezTo>
                  <a:pt x="173" y="40"/>
                  <a:pt x="173" y="0"/>
                  <a:pt x="121" y="2"/>
                </a:cubicBezTo>
                <a:cubicBezTo>
                  <a:pt x="76" y="3"/>
                  <a:pt x="71" y="35"/>
                  <a:pt x="71" y="35"/>
                </a:cubicBezTo>
                <a:cubicBezTo>
                  <a:pt x="71" y="35"/>
                  <a:pt x="53" y="26"/>
                  <a:pt x="38" y="38"/>
                </a:cubicBezTo>
                <a:cubicBezTo>
                  <a:pt x="23" y="49"/>
                  <a:pt x="31" y="62"/>
                  <a:pt x="31" y="62"/>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9225" name="Group 35">
            <a:extLst>
              <a:ext uri="{FF2B5EF4-FFF2-40B4-BE49-F238E27FC236}">
                <a16:creationId xmlns:a16="http://schemas.microsoft.com/office/drawing/2014/main" id="{7BE5B343-2A87-4E3F-B8FD-DF2CCB2BBFFF}"/>
              </a:ext>
            </a:extLst>
          </p:cNvPr>
          <p:cNvGrpSpPr>
            <a:grpSpLocks/>
          </p:cNvGrpSpPr>
          <p:nvPr/>
        </p:nvGrpSpPr>
        <p:grpSpPr bwMode="auto">
          <a:xfrm>
            <a:off x="5754688" y="4614863"/>
            <a:ext cx="360362" cy="360362"/>
            <a:chOff x="0" y="0"/>
            <a:chExt cx="271463" cy="271462"/>
          </a:xfrm>
        </p:grpSpPr>
        <p:sp>
          <p:nvSpPr>
            <p:cNvPr id="9244" name="Freeform 15">
              <a:extLst>
                <a:ext uri="{FF2B5EF4-FFF2-40B4-BE49-F238E27FC236}">
                  <a16:creationId xmlns:a16="http://schemas.microsoft.com/office/drawing/2014/main" id="{8D0AB97D-B5FC-4C0C-9DA4-ADB58C84BCCA}"/>
                </a:ext>
              </a:extLst>
            </p:cNvPr>
            <p:cNvSpPr>
              <a:spLocks noEditPoints="1" noChangeArrowheads="1"/>
            </p:cNvSpPr>
            <p:nvPr/>
          </p:nvSpPr>
          <p:spPr bwMode="auto">
            <a:xfrm>
              <a:off x="0" y="0"/>
              <a:ext cx="271463" cy="195263"/>
            </a:xfrm>
            <a:custGeom>
              <a:avLst/>
              <a:gdLst>
                <a:gd name="T0" fmla="*/ 2147483646 w 186"/>
                <a:gd name="T1" fmla="*/ 0 h 134"/>
                <a:gd name="T2" fmla="*/ 2147483646 w 186"/>
                <a:gd name="T3" fmla="*/ 2147483646 h 134"/>
                <a:gd name="T4" fmla="*/ 2147483646 w 186"/>
                <a:gd name="T5" fmla="*/ 2147483646 h 134"/>
                <a:gd name="T6" fmla="*/ 2147483646 w 186"/>
                <a:gd name="T7" fmla="*/ 2147483646 h 134"/>
                <a:gd name="T8" fmla="*/ 2147483646 w 186"/>
                <a:gd name="T9" fmla="*/ 2147483646 h 134"/>
                <a:gd name="T10" fmla="*/ 2147483646 w 186"/>
                <a:gd name="T11" fmla="*/ 2147483646 h 134"/>
                <a:gd name="T12" fmla="*/ 2147483646 w 186"/>
                <a:gd name="T13" fmla="*/ 2147483646 h 134"/>
                <a:gd name="T14" fmla="*/ 0 w 186"/>
                <a:gd name="T15" fmla="*/ 2147483646 h 134"/>
                <a:gd name="T16" fmla="*/ 0 w 186"/>
                <a:gd name="T17" fmla="*/ 2147483646 h 134"/>
                <a:gd name="T18" fmla="*/ 2147483646 w 186"/>
                <a:gd name="T19" fmla="*/ 2147483646 h 134"/>
                <a:gd name="T20" fmla="*/ 2147483646 w 186"/>
                <a:gd name="T21" fmla="*/ 0 h 134"/>
                <a:gd name="T22" fmla="*/ 2147483646 w 186"/>
                <a:gd name="T23" fmla="*/ 0 h 134"/>
                <a:gd name="T24" fmla="*/ 2147483646 w 186"/>
                <a:gd name="T25" fmla="*/ 2147483646 h 134"/>
                <a:gd name="T26" fmla="*/ 2147483646 w 186"/>
                <a:gd name="T27" fmla="*/ 2147483646 h 134"/>
                <a:gd name="T28" fmla="*/ 2147483646 w 186"/>
                <a:gd name="T29" fmla="*/ 2147483646 h 134"/>
                <a:gd name="T30" fmla="*/ 2147483646 w 186"/>
                <a:gd name="T31" fmla="*/ 2147483646 h 134"/>
                <a:gd name="T32" fmla="*/ 2147483646 w 186"/>
                <a:gd name="T33" fmla="*/ 2147483646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134"/>
                <a:gd name="T53" fmla="*/ 186 w 186"/>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5" name="Freeform 16">
              <a:extLst>
                <a:ext uri="{FF2B5EF4-FFF2-40B4-BE49-F238E27FC236}">
                  <a16:creationId xmlns:a16="http://schemas.microsoft.com/office/drawing/2014/main" id="{EE787164-E299-46E1-A6B8-2840F7CE5EEA}"/>
                </a:ext>
              </a:extLst>
            </p:cNvPr>
            <p:cNvSpPr>
              <a:spLocks noChangeArrowheads="1"/>
            </p:cNvSpPr>
            <p:nvPr/>
          </p:nvSpPr>
          <p:spPr bwMode="auto">
            <a:xfrm>
              <a:off x="68262" y="211137"/>
              <a:ext cx="134938" cy="60325"/>
            </a:xfrm>
            <a:custGeom>
              <a:avLst/>
              <a:gdLst>
                <a:gd name="T0" fmla="*/ 2147483646 w 92"/>
                <a:gd name="T1" fmla="*/ 0 h 41"/>
                <a:gd name="T2" fmla="*/ 2147483646 w 92"/>
                <a:gd name="T3" fmla="*/ 0 h 41"/>
                <a:gd name="T4" fmla="*/ 2147483646 w 92"/>
                <a:gd name="T5" fmla="*/ 2147483646 h 41"/>
                <a:gd name="T6" fmla="*/ 2147483646 w 92"/>
                <a:gd name="T7" fmla="*/ 2147483646 h 41"/>
                <a:gd name="T8" fmla="*/ 2147483646 w 92"/>
                <a:gd name="T9" fmla="*/ 2147483646 h 41"/>
                <a:gd name="T10" fmla="*/ 2147483646 w 92"/>
                <a:gd name="T11" fmla="*/ 2147483646 h 41"/>
                <a:gd name="T12" fmla="*/ 2147483646 w 92"/>
                <a:gd name="T13" fmla="*/ 2147483646 h 41"/>
                <a:gd name="T14" fmla="*/ 2147483646 w 92"/>
                <a:gd name="T15" fmla="*/ 2147483646 h 41"/>
                <a:gd name="T16" fmla="*/ 2147483646 w 92"/>
                <a:gd name="T17" fmla="*/ 2147483646 h 41"/>
                <a:gd name="T18" fmla="*/ 0 w 92"/>
                <a:gd name="T19" fmla="*/ 2147483646 h 41"/>
                <a:gd name="T20" fmla="*/ 2147483646 w 92"/>
                <a:gd name="T21" fmla="*/ 2147483646 h 41"/>
                <a:gd name="T22" fmla="*/ 2147483646 w 92"/>
                <a:gd name="T23" fmla="*/ 2147483646 h 41"/>
                <a:gd name="T24" fmla="*/ 2147483646 w 92"/>
                <a:gd name="T25" fmla="*/ 2147483646 h 41"/>
                <a:gd name="T26" fmla="*/ 2147483646 w 92"/>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1"/>
                <a:gd name="T44" fmla="*/ 92 w 92"/>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9226" name="矩形 22">
            <a:extLst>
              <a:ext uri="{FF2B5EF4-FFF2-40B4-BE49-F238E27FC236}">
                <a16:creationId xmlns:a16="http://schemas.microsoft.com/office/drawing/2014/main" id="{30B44C7F-6B16-4F15-BD21-C32F3BF2B8C3}"/>
              </a:ext>
            </a:extLst>
          </p:cNvPr>
          <p:cNvSpPr>
            <a:spLocks noChangeArrowheads="1"/>
          </p:cNvSpPr>
          <p:nvPr/>
        </p:nvSpPr>
        <p:spPr bwMode="auto">
          <a:xfrm>
            <a:off x="7273925" y="4541838"/>
            <a:ext cx="2913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rPr>
              <a:t>绝大多数软件在设计时没有考虑将来的修改。</a:t>
            </a:r>
          </a:p>
        </p:txBody>
      </p:sp>
      <p:sp>
        <p:nvSpPr>
          <p:cNvPr id="9227" name="矩形 23">
            <a:extLst>
              <a:ext uri="{FF2B5EF4-FFF2-40B4-BE49-F238E27FC236}">
                <a16:creationId xmlns:a16="http://schemas.microsoft.com/office/drawing/2014/main" id="{2FB977DF-8A73-4734-B4F5-F443A77962CE}"/>
              </a:ext>
            </a:extLst>
          </p:cNvPr>
          <p:cNvSpPr>
            <a:spLocks noChangeArrowheads="1"/>
          </p:cNvSpPr>
          <p:nvPr/>
        </p:nvSpPr>
        <p:spPr bwMode="auto">
          <a:xfrm>
            <a:off x="6775450" y="4572000"/>
            <a:ext cx="801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04</a:t>
            </a:r>
            <a:endParaRPr lang="zh-CN" altLang="en-US" sz="3200">
              <a:solidFill>
                <a:srgbClr val="000000"/>
              </a:solidFill>
            </a:endParaRPr>
          </a:p>
        </p:txBody>
      </p:sp>
      <p:sp>
        <p:nvSpPr>
          <p:cNvPr id="9228" name="矩形 24">
            <a:extLst>
              <a:ext uri="{FF2B5EF4-FFF2-40B4-BE49-F238E27FC236}">
                <a16:creationId xmlns:a16="http://schemas.microsoft.com/office/drawing/2014/main" id="{1B28B760-A269-4B1E-8768-EE60AF8D4D8F}"/>
              </a:ext>
            </a:extLst>
          </p:cNvPr>
          <p:cNvSpPr>
            <a:spLocks noChangeArrowheads="1"/>
          </p:cNvSpPr>
          <p:nvPr/>
        </p:nvSpPr>
        <p:spPr bwMode="auto">
          <a:xfrm>
            <a:off x="7275513" y="2386013"/>
            <a:ext cx="29114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rPr>
              <a:t>需要维护的软件往往没有合格的文档</a:t>
            </a:r>
          </a:p>
        </p:txBody>
      </p:sp>
      <p:sp>
        <p:nvSpPr>
          <p:cNvPr id="9229" name="矩形 25">
            <a:extLst>
              <a:ext uri="{FF2B5EF4-FFF2-40B4-BE49-F238E27FC236}">
                <a16:creationId xmlns:a16="http://schemas.microsoft.com/office/drawing/2014/main" id="{163EC3A7-EB4E-46AF-ADB3-FD11F20B9C19}"/>
              </a:ext>
            </a:extLst>
          </p:cNvPr>
          <p:cNvSpPr>
            <a:spLocks noChangeArrowheads="1"/>
          </p:cNvSpPr>
          <p:nvPr/>
        </p:nvSpPr>
        <p:spPr bwMode="auto">
          <a:xfrm>
            <a:off x="6804025" y="2406650"/>
            <a:ext cx="8001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02</a:t>
            </a:r>
            <a:endParaRPr lang="zh-CN" altLang="en-US" sz="3200">
              <a:solidFill>
                <a:srgbClr val="000000"/>
              </a:solidFill>
            </a:endParaRPr>
          </a:p>
        </p:txBody>
      </p:sp>
      <p:sp>
        <p:nvSpPr>
          <p:cNvPr id="9230" name="矩形 26">
            <a:extLst>
              <a:ext uri="{FF2B5EF4-FFF2-40B4-BE49-F238E27FC236}">
                <a16:creationId xmlns:a16="http://schemas.microsoft.com/office/drawing/2014/main" id="{8E021C12-A777-4A60-BBA1-863A5A021A3F}"/>
              </a:ext>
            </a:extLst>
          </p:cNvPr>
          <p:cNvSpPr>
            <a:spLocks noChangeArrowheads="1"/>
          </p:cNvSpPr>
          <p:nvPr/>
        </p:nvSpPr>
        <p:spPr bwMode="auto">
          <a:xfrm>
            <a:off x="1725613" y="3576638"/>
            <a:ext cx="29829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zh-CN" altLang="en-US" sz="1800">
                <a:solidFill>
                  <a:srgbClr val="000000"/>
                </a:solidFill>
              </a:rPr>
              <a:t>当需要解释软件时，往往原来写程序的人已经找不到了</a:t>
            </a:r>
          </a:p>
        </p:txBody>
      </p:sp>
      <p:sp>
        <p:nvSpPr>
          <p:cNvPr id="9231" name="矩形 27">
            <a:extLst>
              <a:ext uri="{FF2B5EF4-FFF2-40B4-BE49-F238E27FC236}">
                <a16:creationId xmlns:a16="http://schemas.microsoft.com/office/drawing/2014/main" id="{9802E646-B972-43D7-B4C0-0D76BC8235DE}"/>
              </a:ext>
            </a:extLst>
          </p:cNvPr>
          <p:cNvSpPr>
            <a:spLocks noChangeArrowheads="1"/>
          </p:cNvSpPr>
          <p:nvPr/>
        </p:nvSpPr>
        <p:spPr bwMode="auto">
          <a:xfrm>
            <a:off x="4887913" y="3597275"/>
            <a:ext cx="8001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03</a:t>
            </a:r>
            <a:endParaRPr lang="zh-CN" altLang="en-US" sz="3200">
              <a:solidFill>
                <a:srgbClr val="000000"/>
              </a:solidFill>
            </a:endParaRPr>
          </a:p>
        </p:txBody>
      </p:sp>
      <p:sp>
        <p:nvSpPr>
          <p:cNvPr id="9232" name="矩形 28">
            <a:extLst>
              <a:ext uri="{FF2B5EF4-FFF2-40B4-BE49-F238E27FC236}">
                <a16:creationId xmlns:a16="http://schemas.microsoft.com/office/drawing/2014/main" id="{0C9473E0-3BC0-4A09-B65F-B1B7703BCA2A}"/>
              </a:ext>
            </a:extLst>
          </p:cNvPr>
          <p:cNvSpPr>
            <a:spLocks noChangeArrowheads="1"/>
          </p:cNvSpPr>
          <p:nvPr/>
        </p:nvSpPr>
        <p:spPr bwMode="auto">
          <a:xfrm>
            <a:off x="1797050" y="1631950"/>
            <a:ext cx="29114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zh-CN" altLang="en-US" sz="1800">
                <a:solidFill>
                  <a:srgbClr val="000000"/>
                </a:solidFill>
              </a:rPr>
              <a:t>理解别人写的程序通常非常困难</a:t>
            </a:r>
          </a:p>
        </p:txBody>
      </p:sp>
      <p:sp>
        <p:nvSpPr>
          <p:cNvPr id="9233" name="矩形 29">
            <a:extLst>
              <a:ext uri="{FF2B5EF4-FFF2-40B4-BE49-F238E27FC236}">
                <a16:creationId xmlns:a16="http://schemas.microsoft.com/office/drawing/2014/main" id="{2FC52289-F9FF-46CE-B119-40C84D2D9A72}"/>
              </a:ext>
            </a:extLst>
          </p:cNvPr>
          <p:cNvSpPr>
            <a:spLocks noChangeArrowheads="1"/>
          </p:cNvSpPr>
          <p:nvPr/>
        </p:nvSpPr>
        <p:spPr bwMode="auto">
          <a:xfrm>
            <a:off x="4787900" y="1627188"/>
            <a:ext cx="80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01</a:t>
            </a:r>
            <a:endParaRPr lang="zh-CN" altLang="en-US" sz="3200">
              <a:solidFill>
                <a:srgbClr val="000000"/>
              </a:solidFill>
            </a:endParaRPr>
          </a:p>
        </p:txBody>
      </p:sp>
      <p:sp>
        <p:nvSpPr>
          <p:cNvPr id="46" name="标题 4">
            <a:extLst>
              <a:ext uri="{FF2B5EF4-FFF2-40B4-BE49-F238E27FC236}">
                <a16:creationId xmlns:a16="http://schemas.microsoft.com/office/drawing/2014/main" id="{49FB3907-D0B0-4891-B84E-435F539423DB}"/>
              </a:ext>
            </a:extLst>
          </p:cNvPr>
          <p:cNvSpPr txBox="1">
            <a:spLocks noChangeArrowheads="1"/>
          </p:cNvSpPr>
          <p:nvPr/>
        </p:nvSpPr>
        <p:spPr bwMode="auto">
          <a:xfrm>
            <a:off x="523875" y="447675"/>
            <a:ext cx="64309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kern="0" dirty="0"/>
              <a:t>维护过程中会遇到的问题</a:t>
            </a:r>
          </a:p>
        </p:txBody>
      </p:sp>
      <p:grpSp>
        <p:nvGrpSpPr>
          <p:cNvPr id="9235" name="Group 26">
            <a:extLst>
              <a:ext uri="{FF2B5EF4-FFF2-40B4-BE49-F238E27FC236}">
                <a16:creationId xmlns:a16="http://schemas.microsoft.com/office/drawing/2014/main" id="{9274748B-427B-4D0F-AE41-72B1AB994D7C}"/>
              </a:ext>
            </a:extLst>
          </p:cNvPr>
          <p:cNvGrpSpPr>
            <a:grpSpLocks/>
          </p:cNvGrpSpPr>
          <p:nvPr/>
        </p:nvGrpSpPr>
        <p:grpSpPr bwMode="auto">
          <a:xfrm rot="1800000" flipH="1">
            <a:off x="5884863" y="5429250"/>
            <a:ext cx="914400" cy="1158875"/>
            <a:chOff x="0" y="0"/>
            <a:chExt cx="914400" cy="1158971"/>
          </a:xfrm>
        </p:grpSpPr>
        <p:sp>
          <p:nvSpPr>
            <p:cNvPr id="9242" name="椭圆 10">
              <a:extLst>
                <a:ext uri="{FF2B5EF4-FFF2-40B4-BE49-F238E27FC236}">
                  <a16:creationId xmlns:a16="http://schemas.microsoft.com/office/drawing/2014/main" id="{6DA6CFDA-ABFC-4E38-9C9D-2F701508C870}"/>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9243" name="等腰三角形 11">
              <a:extLst>
                <a:ext uri="{FF2B5EF4-FFF2-40B4-BE49-F238E27FC236}">
                  <a16:creationId xmlns:a16="http://schemas.microsoft.com/office/drawing/2014/main" id="{C8D334CF-BDC8-440B-AB34-6E48C168802E}"/>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9236" name="矩形 22">
            <a:extLst>
              <a:ext uri="{FF2B5EF4-FFF2-40B4-BE49-F238E27FC236}">
                <a16:creationId xmlns:a16="http://schemas.microsoft.com/office/drawing/2014/main" id="{A9F93FB9-83A7-454C-B8E3-CD3D5C24FE1C}"/>
              </a:ext>
            </a:extLst>
          </p:cNvPr>
          <p:cNvSpPr>
            <a:spLocks noChangeArrowheads="1"/>
          </p:cNvSpPr>
          <p:nvPr/>
        </p:nvSpPr>
        <p:spPr bwMode="auto">
          <a:xfrm>
            <a:off x="2220913" y="5749925"/>
            <a:ext cx="2913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zh-CN" altLang="en-US" sz="1800">
                <a:solidFill>
                  <a:srgbClr val="000000"/>
                </a:solidFill>
              </a:rPr>
              <a:t>人们对维护工作普遍有很大的心理阴影</a:t>
            </a:r>
          </a:p>
        </p:txBody>
      </p:sp>
      <p:sp>
        <p:nvSpPr>
          <p:cNvPr id="9237" name="矩形 23">
            <a:extLst>
              <a:ext uri="{FF2B5EF4-FFF2-40B4-BE49-F238E27FC236}">
                <a16:creationId xmlns:a16="http://schemas.microsoft.com/office/drawing/2014/main" id="{0564FDAB-9851-4D9D-8AB3-C2D6BBE96722}"/>
              </a:ext>
            </a:extLst>
          </p:cNvPr>
          <p:cNvSpPr>
            <a:spLocks noChangeArrowheads="1"/>
          </p:cNvSpPr>
          <p:nvPr/>
        </p:nvSpPr>
        <p:spPr bwMode="auto">
          <a:xfrm>
            <a:off x="5118100" y="5749925"/>
            <a:ext cx="801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05</a:t>
            </a:r>
            <a:endParaRPr lang="zh-CN" altLang="en-US" sz="3200">
              <a:solidFill>
                <a:srgbClr val="000000"/>
              </a:solidFill>
            </a:endParaRPr>
          </a:p>
        </p:txBody>
      </p:sp>
      <p:grpSp>
        <p:nvGrpSpPr>
          <p:cNvPr id="9238" name="Group 35">
            <a:extLst>
              <a:ext uri="{FF2B5EF4-FFF2-40B4-BE49-F238E27FC236}">
                <a16:creationId xmlns:a16="http://schemas.microsoft.com/office/drawing/2014/main" id="{10358D48-EE46-4A10-81E2-0AC62CEDE417}"/>
              </a:ext>
            </a:extLst>
          </p:cNvPr>
          <p:cNvGrpSpPr>
            <a:grpSpLocks/>
          </p:cNvGrpSpPr>
          <p:nvPr/>
        </p:nvGrpSpPr>
        <p:grpSpPr bwMode="auto">
          <a:xfrm>
            <a:off x="6281738" y="3482975"/>
            <a:ext cx="409575" cy="455613"/>
            <a:chOff x="0" y="0"/>
            <a:chExt cx="214313" cy="239713"/>
          </a:xfrm>
        </p:grpSpPr>
        <p:sp>
          <p:nvSpPr>
            <p:cNvPr id="9240" name="Freeform 162">
              <a:extLst>
                <a:ext uri="{FF2B5EF4-FFF2-40B4-BE49-F238E27FC236}">
                  <a16:creationId xmlns:a16="http://schemas.microsoft.com/office/drawing/2014/main" id="{9B540CA4-BD00-4E80-B8FB-D821B724E0D0}"/>
                </a:ext>
              </a:extLst>
            </p:cNvPr>
            <p:cNvSpPr>
              <a:spLocks noChangeArrowheads="1"/>
            </p:cNvSpPr>
            <p:nvPr/>
          </p:nvSpPr>
          <p:spPr bwMode="auto">
            <a:xfrm>
              <a:off x="0" y="0"/>
              <a:ext cx="187325" cy="239713"/>
            </a:xfrm>
            <a:custGeom>
              <a:avLst/>
              <a:gdLst>
                <a:gd name="T0" fmla="*/ 2147483646 w 50"/>
                <a:gd name="T1" fmla="*/ 2147483646 h 64"/>
                <a:gd name="T2" fmla="*/ 2147483646 w 50"/>
                <a:gd name="T3" fmla="*/ 2147483646 h 64"/>
                <a:gd name="T4" fmla="*/ 2147483646 w 50"/>
                <a:gd name="T5" fmla="*/ 2147483646 h 64"/>
                <a:gd name="T6" fmla="*/ 2147483646 w 50"/>
                <a:gd name="T7" fmla="*/ 2147483646 h 64"/>
                <a:gd name="T8" fmla="*/ 2147483646 w 50"/>
                <a:gd name="T9" fmla="*/ 2147483646 h 64"/>
                <a:gd name="T10" fmla="*/ 2147483646 w 50"/>
                <a:gd name="T11" fmla="*/ 2147483646 h 64"/>
                <a:gd name="T12" fmla="*/ 2147483646 w 50"/>
                <a:gd name="T13" fmla="*/ 2147483646 h 64"/>
                <a:gd name="T14" fmla="*/ 2147483646 w 50"/>
                <a:gd name="T15" fmla="*/ 2147483646 h 64"/>
                <a:gd name="T16" fmla="*/ 2147483646 w 50"/>
                <a:gd name="T17" fmla="*/ 0 h 64"/>
                <a:gd name="T18" fmla="*/ 2147483646 w 50"/>
                <a:gd name="T19" fmla="*/ 2147483646 h 64"/>
                <a:gd name="T20" fmla="*/ 2147483646 w 50"/>
                <a:gd name="T21" fmla="*/ 2147483646 h 64"/>
                <a:gd name="T22" fmla="*/ 2147483646 w 50"/>
                <a:gd name="T23" fmla="*/ 2147483646 h 64"/>
                <a:gd name="T24" fmla="*/ 2147483646 w 50"/>
                <a:gd name="T25" fmla="*/ 2147483646 h 64"/>
                <a:gd name="T26" fmla="*/ 2147483646 w 50"/>
                <a:gd name="T27" fmla="*/ 2147483646 h 64"/>
                <a:gd name="T28" fmla="*/ 2147483646 w 50"/>
                <a:gd name="T29" fmla="*/ 2147483646 h 64"/>
                <a:gd name="T30" fmla="*/ 2147483646 w 50"/>
                <a:gd name="T31" fmla="*/ 2147483646 h 64"/>
                <a:gd name="T32" fmla="*/ 2147483646 w 50"/>
                <a:gd name="T33" fmla="*/ 2147483646 h 64"/>
                <a:gd name="T34" fmla="*/ 2147483646 w 50"/>
                <a:gd name="T35" fmla="*/ 2147483646 h 64"/>
                <a:gd name="T36" fmla="*/ 2147483646 w 50"/>
                <a:gd name="T37" fmla="*/ 2147483646 h 64"/>
                <a:gd name="T38" fmla="*/ 2147483646 w 50"/>
                <a:gd name="T39" fmla="*/ 2147483646 h 64"/>
                <a:gd name="T40" fmla="*/ 2147483646 w 50"/>
                <a:gd name="T41" fmla="*/ 2147483646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64"/>
                <a:gd name="T65" fmla="*/ 50 w 50"/>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64">
                  <a:moveTo>
                    <a:pt x="42" y="45"/>
                  </a:moveTo>
                  <a:cubicBezTo>
                    <a:pt x="38" y="44"/>
                    <a:pt x="33" y="40"/>
                    <a:pt x="33" y="38"/>
                  </a:cubicBezTo>
                  <a:cubicBezTo>
                    <a:pt x="33" y="34"/>
                    <a:pt x="33" y="34"/>
                    <a:pt x="33" y="34"/>
                  </a:cubicBezTo>
                  <a:cubicBezTo>
                    <a:pt x="33" y="32"/>
                    <a:pt x="35" y="29"/>
                    <a:pt x="36" y="27"/>
                  </a:cubicBezTo>
                  <a:cubicBezTo>
                    <a:pt x="36" y="27"/>
                    <a:pt x="37" y="27"/>
                    <a:pt x="37" y="26"/>
                  </a:cubicBezTo>
                  <a:cubicBezTo>
                    <a:pt x="38" y="25"/>
                    <a:pt x="38" y="23"/>
                    <a:pt x="39" y="22"/>
                  </a:cubicBezTo>
                  <a:cubicBezTo>
                    <a:pt x="39" y="21"/>
                    <a:pt x="37" y="21"/>
                    <a:pt x="37" y="21"/>
                  </a:cubicBezTo>
                  <a:cubicBezTo>
                    <a:pt x="37" y="21"/>
                    <a:pt x="39" y="14"/>
                    <a:pt x="37" y="9"/>
                  </a:cubicBezTo>
                  <a:cubicBezTo>
                    <a:pt x="36" y="3"/>
                    <a:pt x="28" y="0"/>
                    <a:pt x="25" y="0"/>
                  </a:cubicBezTo>
                  <a:cubicBezTo>
                    <a:pt x="22" y="0"/>
                    <a:pt x="14" y="3"/>
                    <a:pt x="13" y="9"/>
                  </a:cubicBezTo>
                  <a:cubicBezTo>
                    <a:pt x="11" y="14"/>
                    <a:pt x="13" y="21"/>
                    <a:pt x="13" y="21"/>
                  </a:cubicBezTo>
                  <a:cubicBezTo>
                    <a:pt x="13" y="21"/>
                    <a:pt x="11" y="21"/>
                    <a:pt x="11" y="22"/>
                  </a:cubicBezTo>
                  <a:cubicBezTo>
                    <a:pt x="12" y="23"/>
                    <a:pt x="12" y="25"/>
                    <a:pt x="13" y="26"/>
                  </a:cubicBezTo>
                  <a:cubicBezTo>
                    <a:pt x="14" y="27"/>
                    <a:pt x="14" y="27"/>
                    <a:pt x="14" y="27"/>
                  </a:cubicBezTo>
                  <a:cubicBezTo>
                    <a:pt x="15" y="29"/>
                    <a:pt x="17" y="32"/>
                    <a:pt x="17" y="34"/>
                  </a:cubicBezTo>
                  <a:cubicBezTo>
                    <a:pt x="17" y="38"/>
                    <a:pt x="17" y="38"/>
                    <a:pt x="17" y="38"/>
                  </a:cubicBezTo>
                  <a:cubicBezTo>
                    <a:pt x="17" y="40"/>
                    <a:pt x="12" y="44"/>
                    <a:pt x="8" y="45"/>
                  </a:cubicBezTo>
                  <a:cubicBezTo>
                    <a:pt x="2" y="45"/>
                    <a:pt x="0" y="49"/>
                    <a:pt x="1" y="58"/>
                  </a:cubicBezTo>
                  <a:cubicBezTo>
                    <a:pt x="2" y="62"/>
                    <a:pt x="13" y="64"/>
                    <a:pt x="25" y="64"/>
                  </a:cubicBezTo>
                  <a:cubicBezTo>
                    <a:pt x="36" y="64"/>
                    <a:pt x="48" y="62"/>
                    <a:pt x="49" y="58"/>
                  </a:cubicBezTo>
                  <a:cubicBezTo>
                    <a:pt x="50" y="49"/>
                    <a:pt x="48" y="45"/>
                    <a:pt x="42" y="4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41" name="Rectangle 163">
              <a:extLst>
                <a:ext uri="{FF2B5EF4-FFF2-40B4-BE49-F238E27FC236}">
                  <a16:creationId xmlns:a16="http://schemas.microsoft.com/office/drawing/2014/main" id="{0051A3B6-D28E-4933-9850-658620398A3C}"/>
                </a:ext>
              </a:extLst>
            </p:cNvPr>
            <p:cNvSpPr>
              <a:spLocks noChangeArrowheads="1"/>
            </p:cNvSpPr>
            <p:nvPr/>
          </p:nvSpPr>
          <p:spPr bwMode="auto">
            <a:xfrm>
              <a:off x="168275" y="44450"/>
              <a:ext cx="46038" cy="14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600">
                <a:solidFill>
                  <a:srgbClr val="000000"/>
                </a:solidFill>
              </a:endParaRPr>
            </a:p>
          </p:txBody>
        </p:sp>
      </p:grpSp>
      <p:sp>
        <p:nvSpPr>
          <p:cNvPr id="9239" name="Freeform 17">
            <a:extLst>
              <a:ext uri="{FF2B5EF4-FFF2-40B4-BE49-F238E27FC236}">
                <a16:creationId xmlns:a16="http://schemas.microsoft.com/office/drawing/2014/main" id="{73683489-8FF3-421C-92C9-9292A6363B6E}"/>
              </a:ext>
            </a:extLst>
          </p:cNvPr>
          <p:cNvSpPr>
            <a:spLocks noChangeAspect="1" noEditPoints="1" noChangeArrowheads="1"/>
          </p:cNvSpPr>
          <p:nvPr/>
        </p:nvSpPr>
        <p:spPr bwMode="auto">
          <a:xfrm>
            <a:off x="6259513" y="5665788"/>
            <a:ext cx="287337" cy="463550"/>
          </a:xfrm>
          <a:custGeom>
            <a:avLst/>
            <a:gdLst>
              <a:gd name="T0" fmla="*/ 2147483646 w 152"/>
              <a:gd name="T1" fmla="*/ 0 h 244"/>
              <a:gd name="T2" fmla="*/ 2147483646 w 152"/>
              <a:gd name="T3" fmla="*/ 2147483646 h 244"/>
              <a:gd name="T4" fmla="*/ 2147483646 w 152"/>
              <a:gd name="T5" fmla="*/ 2147483646 h 244"/>
              <a:gd name="T6" fmla="*/ 2147483646 w 152"/>
              <a:gd name="T7" fmla="*/ 2147483646 h 244"/>
              <a:gd name="T8" fmla="*/ 2147483646 w 152"/>
              <a:gd name="T9" fmla="*/ 2147483646 h 244"/>
              <a:gd name="T10" fmla="*/ 2147483646 w 152"/>
              <a:gd name="T11" fmla="*/ 2147483646 h 244"/>
              <a:gd name="T12" fmla="*/ 2147483646 w 152"/>
              <a:gd name="T13" fmla="*/ 2147483646 h 244"/>
              <a:gd name="T14" fmla="*/ 0 w 152"/>
              <a:gd name="T15" fmla="*/ 2147483646 h 244"/>
              <a:gd name="T16" fmla="*/ 0 w 152"/>
              <a:gd name="T17" fmla="*/ 2147483646 h 244"/>
              <a:gd name="T18" fmla="*/ 2147483646 w 152"/>
              <a:gd name="T19" fmla="*/ 0 h 244"/>
              <a:gd name="T20" fmla="*/ 2147483646 w 152"/>
              <a:gd name="T21" fmla="*/ 0 h 244"/>
              <a:gd name="T22" fmla="*/ 2147483646 w 152"/>
              <a:gd name="T23" fmla="*/ 2147483646 h 244"/>
              <a:gd name="T24" fmla="*/ 2147483646 w 152"/>
              <a:gd name="T25" fmla="*/ 2147483646 h 244"/>
              <a:gd name="T26" fmla="*/ 2147483646 w 152"/>
              <a:gd name="T27" fmla="*/ 2147483646 h 244"/>
              <a:gd name="T28" fmla="*/ 2147483646 w 152"/>
              <a:gd name="T29" fmla="*/ 2147483646 h 244"/>
              <a:gd name="T30" fmla="*/ 2147483646 w 152"/>
              <a:gd name="T31" fmla="*/ 2147483646 h 244"/>
              <a:gd name="T32" fmla="*/ 2147483646 w 152"/>
              <a:gd name="T33" fmla="*/ 2147483646 h 244"/>
              <a:gd name="T34" fmla="*/ 2147483646 w 152"/>
              <a:gd name="T35" fmla="*/ 2147483646 h 244"/>
              <a:gd name="T36" fmla="*/ 2147483646 w 152"/>
              <a:gd name="T37" fmla="*/ 2147483646 h 244"/>
              <a:gd name="T38" fmla="*/ 2147483646 w 152"/>
              <a:gd name="T39" fmla="*/ 2147483646 h 244"/>
              <a:gd name="T40" fmla="*/ 2147483646 w 152"/>
              <a:gd name="T41" fmla="*/ 2147483646 h 244"/>
              <a:gd name="T42" fmla="*/ 2147483646 w 152"/>
              <a:gd name="T43" fmla="*/ 2147483646 h 244"/>
              <a:gd name="T44" fmla="*/ 2147483646 w 152"/>
              <a:gd name="T45" fmla="*/ 2147483646 h 244"/>
              <a:gd name="T46" fmla="*/ 2147483646 w 152"/>
              <a:gd name="T47" fmla="*/ 2147483646 h 244"/>
              <a:gd name="T48" fmla="*/ 2147483646 w 152"/>
              <a:gd name="T49" fmla="*/ 2147483646 h 244"/>
              <a:gd name="T50" fmla="*/ 2147483646 w 152"/>
              <a:gd name="T51" fmla="*/ 2147483646 h 244"/>
              <a:gd name="T52" fmla="*/ 2147483646 w 152"/>
              <a:gd name="T53" fmla="*/ 2147483646 h 244"/>
              <a:gd name="T54" fmla="*/ 2147483646 w 152"/>
              <a:gd name="T55" fmla="*/ 2147483646 h 244"/>
              <a:gd name="T56" fmla="*/ 2147483646 w 152"/>
              <a:gd name="T57" fmla="*/ 2147483646 h 244"/>
              <a:gd name="T58" fmla="*/ 2147483646 w 152"/>
              <a:gd name="T59" fmla="*/ 2147483646 h 244"/>
              <a:gd name="T60" fmla="*/ 2147483646 w 152"/>
              <a:gd name="T61" fmla="*/ 2147483646 h 244"/>
              <a:gd name="T62" fmla="*/ 2147483646 w 152"/>
              <a:gd name="T63" fmla="*/ 2147483646 h 244"/>
              <a:gd name="T64" fmla="*/ 2147483646 w 152"/>
              <a:gd name="T65" fmla="*/ 2147483646 h 2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
              <a:gd name="T100" fmla="*/ 0 h 244"/>
              <a:gd name="T101" fmla="*/ 152 w 152"/>
              <a:gd name="T102" fmla="*/ 244 h 2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4">
            <a:extLst>
              <a:ext uri="{FF2B5EF4-FFF2-40B4-BE49-F238E27FC236}">
                <a16:creationId xmlns:a16="http://schemas.microsoft.com/office/drawing/2014/main" id="{BCCE7F10-4633-401F-9894-431A553CB8F4}"/>
              </a:ext>
            </a:extLst>
          </p:cNvPr>
          <p:cNvSpPr txBox="1">
            <a:spLocks noChangeArrowheads="1"/>
          </p:cNvSpPr>
          <p:nvPr/>
        </p:nvSpPr>
        <p:spPr bwMode="auto">
          <a:xfrm>
            <a:off x="852488" y="35877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kern="0" dirty="0"/>
              <a:t>维护的代价</a:t>
            </a:r>
          </a:p>
        </p:txBody>
      </p:sp>
      <p:sp>
        <p:nvSpPr>
          <p:cNvPr id="38" name="文本框 37">
            <a:extLst>
              <a:ext uri="{FF2B5EF4-FFF2-40B4-BE49-F238E27FC236}">
                <a16:creationId xmlns:a16="http://schemas.microsoft.com/office/drawing/2014/main" id="{A5D11BE1-2226-43A0-8609-7B2FB3DFD332}"/>
              </a:ext>
            </a:extLst>
          </p:cNvPr>
          <p:cNvSpPr txBox="1"/>
          <p:nvPr/>
        </p:nvSpPr>
        <p:spPr>
          <a:xfrm>
            <a:off x="1419225" y="1963738"/>
            <a:ext cx="3863975" cy="4156075"/>
          </a:xfrm>
          <a:prstGeom prst="rect">
            <a:avLst/>
          </a:prstGeom>
          <a:noFill/>
          <a:ln w="15875">
            <a:noFill/>
          </a:ln>
        </p:spPr>
        <p:txBody>
          <a:bodyPr>
            <a:spAutoFit/>
          </a:bodyPr>
          <a:lstStyle/>
          <a:p>
            <a:pPr eaLnBrk="1" hangingPunct="1">
              <a:buFont typeface="Arial" panose="020B0604020202020204" pitchFamily="34" charset="0"/>
              <a:buNone/>
              <a:defRPr/>
            </a:pPr>
            <a:r>
              <a:rPr lang="zh-CN" altLang="en-US" sz="2400" dirty="0">
                <a:solidFill>
                  <a:prstClr val="black"/>
                </a:solidFill>
                <a:latin typeface="Arial" charset="0"/>
              </a:rPr>
              <a:t>用于维护工作的劳动可以分：</a:t>
            </a:r>
            <a:endParaRPr lang="en-US" altLang="zh-CN" sz="2400" dirty="0">
              <a:solidFill>
                <a:prstClr val="black"/>
              </a:solidFill>
              <a:latin typeface="Arial" charset="0"/>
            </a:endParaRPr>
          </a:p>
          <a:p>
            <a:pPr marL="457200" indent="-457200" eaLnBrk="1" hangingPunct="1">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eaLnBrk="1" hangingPunct="1">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p:txBody>
      </p:sp>
      <p:sp>
        <p:nvSpPr>
          <p:cNvPr id="11268" name="文本框 1">
            <a:extLst>
              <a:ext uri="{FF2B5EF4-FFF2-40B4-BE49-F238E27FC236}">
                <a16:creationId xmlns:a16="http://schemas.microsoft.com/office/drawing/2014/main" id="{5B83AAA5-90F0-4EC1-8272-3060186238CB}"/>
              </a:ext>
            </a:extLst>
          </p:cNvPr>
          <p:cNvSpPr txBox="1">
            <a:spLocks noChangeArrowheads="1"/>
          </p:cNvSpPr>
          <p:nvPr/>
        </p:nvSpPr>
        <p:spPr bwMode="auto">
          <a:xfrm>
            <a:off x="6092825" y="1963738"/>
            <a:ext cx="494665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rPr>
              <a:t>下述表达式给出维护工作量的一个模型：</a:t>
            </a:r>
            <a:r>
              <a:rPr lang="en-US" altLang="zh-CN" sz="2400">
                <a:latin typeface="Arial" panose="020B0604020202020204" pitchFamily="34" charset="0"/>
                <a:ea typeface="宋体" panose="02010600030101010101" pitchFamily="2" charset="-122"/>
              </a:rPr>
              <a:t>M=P+K×exp(c-d)</a:t>
            </a:r>
            <a:r>
              <a:rPr lang="zh-CN" altLang="en-US" sz="2400">
                <a:latin typeface="Arial" panose="020B0604020202020204" pitchFamily="34" charset="0"/>
                <a:ea typeface="宋体" panose="02010600030101010101" pitchFamily="2" charset="-122"/>
              </a:rPr>
              <a:t>，其中：</a:t>
            </a:r>
            <a:endParaRPr lang="en-US" altLang="zh-CN" sz="2400">
              <a:latin typeface="Arial" panose="020B0604020202020204" pitchFamily="34" charset="0"/>
              <a:ea typeface="宋体" panose="02010600030101010101" pitchFamily="2" charset="-122"/>
            </a:endParaRPr>
          </a:p>
          <a:p>
            <a:pPr lvl="1"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rPr>
              <a:t>M</a:t>
            </a:r>
            <a:r>
              <a:rPr lang="zh-CN" altLang="en-US">
                <a:latin typeface="Arial" panose="020B0604020202020204" pitchFamily="34" charset="0"/>
                <a:ea typeface="宋体" panose="02010600030101010101" pitchFamily="2" charset="-122"/>
              </a:rPr>
              <a:t>：维护用的总工作量</a:t>
            </a:r>
            <a:endParaRPr lang="en-US" altLang="zh-CN">
              <a:latin typeface="Arial" panose="020B0604020202020204" pitchFamily="34" charset="0"/>
              <a:ea typeface="宋体" panose="02010600030101010101" pitchFamily="2" charset="-122"/>
            </a:endParaRPr>
          </a:p>
          <a:p>
            <a:pPr lvl="1"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rPr>
              <a:t>P</a:t>
            </a:r>
            <a:r>
              <a:rPr lang="zh-CN" altLang="en-US">
                <a:latin typeface="Arial" panose="020B0604020202020204" pitchFamily="34" charset="0"/>
                <a:ea typeface="宋体" panose="02010600030101010101" pitchFamily="2" charset="-122"/>
              </a:rPr>
              <a:t>：生产性工作量</a:t>
            </a:r>
            <a:endParaRPr lang="en-US" altLang="zh-CN">
              <a:latin typeface="Arial" panose="020B0604020202020204" pitchFamily="34" charset="0"/>
              <a:ea typeface="宋体" panose="02010600030101010101" pitchFamily="2" charset="-122"/>
            </a:endParaRPr>
          </a:p>
          <a:p>
            <a:pPr lvl="1"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rPr>
              <a:t>K</a:t>
            </a:r>
            <a:r>
              <a:rPr lang="zh-CN" altLang="en-US">
                <a:latin typeface="Arial" panose="020B0604020202020204" pitchFamily="34" charset="0"/>
                <a:ea typeface="宋体" panose="02010600030101010101" pitchFamily="2" charset="-122"/>
              </a:rPr>
              <a:t>：经验常数</a:t>
            </a:r>
            <a:endParaRPr lang="en-US" altLang="zh-CN">
              <a:latin typeface="Arial" panose="020B0604020202020204" pitchFamily="34" charset="0"/>
              <a:ea typeface="宋体" panose="02010600030101010101" pitchFamily="2" charset="-122"/>
            </a:endParaRPr>
          </a:p>
          <a:p>
            <a:pPr lvl="1"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rPr>
              <a:t>c</a:t>
            </a:r>
            <a:r>
              <a:rPr lang="zh-CN" altLang="en-US">
                <a:latin typeface="Arial" panose="020B0604020202020204" pitchFamily="34" charset="0"/>
                <a:ea typeface="宋体" panose="02010600030101010101" pitchFamily="2" charset="-122"/>
              </a:rPr>
              <a:t>：复杂程度</a:t>
            </a:r>
            <a:endParaRPr lang="en-US" altLang="zh-CN">
              <a:latin typeface="Arial" panose="020B0604020202020204" pitchFamily="34" charset="0"/>
              <a:ea typeface="宋体" panose="02010600030101010101" pitchFamily="2" charset="-122"/>
            </a:endParaRPr>
          </a:p>
          <a:p>
            <a:pPr lvl="1"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rPr>
              <a:t>d</a:t>
            </a:r>
            <a:r>
              <a:rPr lang="zh-CN" altLang="en-US">
                <a:latin typeface="Arial" panose="020B0604020202020204" pitchFamily="34" charset="0"/>
                <a:ea typeface="宋体" panose="02010600030101010101" pitchFamily="2" charset="-122"/>
              </a:rPr>
              <a:t>：维护人员对软件的熟悉程度</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rPr>
              <a:t>上面的模型表明，如果软件的开发途径不好，而且原来的开发人员不能参加维护工作，那么维护工作量和费用将指数地增加。</a:t>
            </a:r>
          </a:p>
        </p:txBody>
      </p:sp>
      <p:cxnSp>
        <p:nvCxnSpPr>
          <p:cNvPr id="40" name="直接连接符 39">
            <a:extLst>
              <a:ext uri="{FF2B5EF4-FFF2-40B4-BE49-F238E27FC236}">
                <a16:creationId xmlns:a16="http://schemas.microsoft.com/office/drawing/2014/main" id="{E2A8C3D5-12E7-4EED-BDE0-946656E65C3A}"/>
              </a:ext>
            </a:extLst>
          </p:cNvPr>
          <p:cNvCxnSpPr/>
          <p:nvPr/>
        </p:nvCxnSpPr>
        <p:spPr>
          <a:xfrm>
            <a:off x="5740400" y="2000250"/>
            <a:ext cx="0" cy="415607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270" name="Group 2">
            <a:extLst>
              <a:ext uri="{FF2B5EF4-FFF2-40B4-BE49-F238E27FC236}">
                <a16:creationId xmlns:a16="http://schemas.microsoft.com/office/drawing/2014/main" id="{715115A3-E46B-4ED1-A171-CF95BE10A5C3}"/>
              </a:ext>
            </a:extLst>
          </p:cNvPr>
          <p:cNvGrpSpPr>
            <a:grpSpLocks/>
          </p:cNvGrpSpPr>
          <p:nvPr/>
        </p:nvGrpSpPr>
        <p:grpSpPr bwMode="auto">
          <a:xfrm>
            <a:off x="10844213" y="5851525"/>
            <a:ext cx="1347787" cy="1006475"/>
            <a:chOff x="0" y="0"/>
            <a:chExt cx="2562554" cy="1912957"/>
          </a:xfrm>
        </p:grpSpPr>
        <p:grpSp>
          <p:nvGrpSpPr>
            <p:cNvPr id="11271" name="Group 3">
              <a:extLst>
                <a:ext uri="{FF2B5EF4-FFF2-40B4-BE49-F238E27FC236}">
                  <a16:creationId xmlns:a16="http://schemas.microsoft.com/office/drawing/2014/main" id="{EC903FED-D9A7-4BD2-9FD8-DF729EFF54AE}"/>
                </a:ext>
              </a:extLst>
            </p:cNvPr>
            <p:cNvGrpSpPr>
              <a:grpSpLocks/>
            </p:cNvGrpSpPr>
            <p:nvPr/>
          </p:nvGrpSpPr>
          <p:grpSpPr bwMode="auto">
            <a:xfrm>
              <a:off x="0" y="0"/>
              <a:ext cx="2562554" cy="1912957"/>
              <a:chOff x="0" y="0"/>
              <a:chExt cx="908050" cy="677863"/>
            </a:xfrm>
          </p:grpSpPr>
          <p:sp>
            <p:nvSpPr>
              <p:cNvPr id="11275" name="Oval 40">
                <a:extLst>
                  <a:ext uri="{FF2B5EF4-FFF2-40B4-BE49-F238E27FC236}">
                    <a16:creationId xmlns:a16="http://schemas.microsoft.com/office/drawing/2014/main" id="{5CB182B6-2832-4235-BB26-EA02788B6861}"/>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76" name="Oval 41">
                <a:extLst>
                  <a:ext uri="{FF2B5EF4-FFF2-40B4-BE49-F238E27FC236}">
                    <a16:creationId xmlns:a16="http://schemas.microsoft.com/office/drawing/2014/main" id="{293BF156-E0B1-4518-806E-C6A85E7D4801}"/>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77" name="Oval 42">
                <a:extLst>
                  <a:ext uri="{FF2B5EF4-FFF2-40B4-BE49-F238E27FC236}">
                    <a16:creationId xmlns:a16="http://schemas.microsoft.com/office/drawing/2014/main" id="{3A03B7AC-3494-4F11-9874-A2D4B33C9452}"/>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78" name="Oval 43">
                <a:extLst>
                  <a:ext uri="{FF2B5EF4-FFF2-40B4-BE49-F238E27FC236}">
                    <a16:creationId xmlns:a16="http://schemas.microsoft.com/office/drawing/2014/main" id="{2077B62B-5B36-4955-AEE9-5AD4ADC549CB}"/>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79" name="Oval 44">
                <a:extLst>
                  <a:ext uri="{FF2B5EF4-FFF2-40B4-BE49-F238E27FC236}">
                    <a16:creationId xmlns:a16="http://schemas.microsoft.com/office/drawing/2014/main" id="{DDB66A49-C2B8-4FCF-8D92-E48DEF03B43A}"/>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80" name="Oval 45">
                <a:extLst>
                  <a:ext uri="{FF2B5EF4-FFF2-40B4-BE49-F238E27FC236}">
                    <a16:creationId xmlns:a16="http://schemas.microsoft.com/office/drawing/2014/main" id="{D702CD0D-B4C9-4B51-8FE9-952056295FD7}"/>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81" name="Oval 46">
                <a:extLst>
                  <a:ext uri="{FF2B5EF4-FFF2-40B4-BE49-F238E27FC236}">
                    <a16:creationId xmlns:a16="http://schemas.microsoft.com/office/drawing/2014/main" id="{808F1F3E-23DB-496B-9D2C-00DB4290885F}"/>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82" name="Oval 47">
                <a:extLst>
                  <a:ext uri="{FF2B5EF4-FFF2-40B4-BE49-F238E27FC236}">
                    <a16:creationId xmlns:a16="http://schemas.microsoft.com/office/drawing/2014/main" id="{B042C46F-EC88-4CDA-B405-544874E7DAD5}"/>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83" name="Oval 48">
                <a:extLst>
                  <a:ext uri="{FF2B5EF4-FFF2-40B4-BE49-F238E27FC236}">
                    <a16:creationId xmlns:a16="http://schemas.microsoft.com/office/drawing/2014/main" id="{5E152390-A6A7-44FE-A1D7-3795130BFCDC}"/>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84" name="Oval 49">
                <a:extLst>
                  <a:ext uri="{FF2B5EF4-FFF2-40B4-BE49-F238E27FC236}">
                    <a16:creationId xmlns:a16="http://schemas.microsoft.com/office/drawing/2014/main" id="{F05C65DB-1B8D-4C3C-A0DB-E9D8426B1C90}"/>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85" name="Oval 50">
                <a:extLst>
                  <a:ext uri="{FF2B5EF4-FFF2-40B4-BE49-F238E27FC236}">
                    <a16:creationId xmlns:a16="http://schemas.microsoft.com/office/drawing/2014/main" id="{8840FE6C-31BC-4623-9B79-1FAF6CEAE405}"/>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1286" name="Oval 51">
                <a:extLst>
                  <a:ext uri="{FF2B5EF4-FFF2-40B4-BE49-F238E27FC236}">
                    <a16:creationId xmlns:a16="http://schemas.microsoft.com/office/drawing/2014/main" id="{2B542129-BBDB-44C5-AB59-F7C7D98663AD}"/>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11272" name="Group 16">
              <a:extLst>
                <a:ext uri="{FF2B5EF4-FFF2-40B4-BE49-F238E27FC236}">
                  <a16:creationId xmlns:a16="http://schemas.microsoft.com/office/drawing/2014/main" id="{04A9BA9E-2579-48A1-97BD-26C5B654919F}"/>
                </a:ext>
              </a:extLst>
            </p:cNvPr>
            <p:cNvGrpSpPr>
              <a:grpSpLocks/>
            </p:cNvGrpSpPr>
            <p:nvPr/>
          </p:nvGrpSpPr>
          <p:grpSpPr bwMode="auto">
            <a:xfrm>
              <a:off x="943869" y="639231"/>
              <a:ext cx="733645" cy="733645"/>
              <a:chOff x="0" y="0"/>
              <a:chExt cx="2406528" cy="2406528"/>
            </a:xfrm>
          </p:grpSpPr>
          <p:sp>
            <p:nvSpPr>
              <p:cNvPr id="11273" name="椭圆 27">
                <a:extLst>
                  <a:ext uri="{FF2B5EF4-FFF2-40B4-BE49-F238E27FC236}">
                    <a16:creationId xmlns:a16="http://schemas.microsoft.com/office/drawing/2014/main" id="{F8664C7B-7E3B-4945-9245-1EC4435E6419}"/>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1274" name="椭圆 28">
                <a:extLst>
                  <a:ext uri="{FF2B5EF4-FFF2-40B4-BE49-F238E27FC236}">
                    <a16:creationId xmlns:a16="http://schemas.microsoft.com/office/drawing/2014/main" id="{919BCDFA-3C41-45E8-81B6-9EA5432A38B1}"/>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4088BA99-EE97-45ED-B83A-880480C5B494}"/>
              </a:ext>
            </a:extLst>
          </p:cNvPr>
          <p:cNvGrpSpPr>
            <a:grpSpLocks/>
          </p:cNvGrpSpPr>
          <p:nvPr/>
        </p:nvGrpSpPr>
        <p:grpSpPr bwMode="auto">
          <a:xfrm>
            <a:off x="10844213" y="5851525"/>
            <a:ext cx="1347787" cy="1006475"/>
            <a:chOff x="0" y="0"/>
            <a:chExt cx="2562554" cy="1912957"/>
          </a:xfrm>
        </p:grpSpPr>
        <p:grpSp>
          <p:nvGrpSpPr>
            <p:cNvPr id="13330" name="Group 3">
              <a:extLst>
                <a:ext uri="{FF2B5EF4-FFF2-40B4-BE49-F238E27FC236}">
                  <a16:creationId xmlns:a16="http://schemas.microsoft.com/office/drawing/2014/main" id="{F25841E0-CBEC-4692-8378-3A276979AACD}"/>
                </a:ext>
              </a:extLst>
            </p:cNvPr>
            <p:cNvGrpSpPr>
              <a:grpSpLocks/>
            </p:cNvGrpSpPr>
            <p:nvPr/>
          </p:nvGrpSpPr>
          <p:grpSpPr bwMode="auto">
            <a:xfrm>
              <a:off x="0" y="0"/>
              <a:ext cx="2562554" cy="1912957"/>
              <a:chOff x="0" y="0"/>
              <a:chExt cx="908050" cy="677863"/>
            </a:xfrm>
          </p:grpSpPr>
          <p:sp>
            <p:nvSpPr>
              <p:cNvPr id="13334" name="Oval 40">
                <a:extLst>
                  <a:ext uri="{FF2B5EF4-FFF2-40B4-BE49-F238E27FC236}">
                    <a16:creationId xmlns:a16="http://schemas.microsoft.com/office/drawing/2014/main" id="{4D2A98D9-B671-4058-A31E-4060319415E7}"/>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35" name="Oval 41">
                <a:extLst>
                  <a:ext uri="{FF2B5EF4-FFF2-40B4-BE49-F238E27FC236}">
                    <a16:creationId xmlns:a16="http://schemas.microsoft.com/office/drawing/2014/main" id="{164B5DDE-B62F-4F83-B27C-40E3A27AED2D}"/>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36" name="Oval 42">
                <a:extLst>
                  <a:ext uri="{FF2B5EF4-FFF2-40B4-BE49-F238E27FC236}">
                    <a16:creationId xmlns:a16="http://schemas.microsoft.com/office/drawing/2014/main" id="{56051FFF-0659-462B-B34A-54CBD6FBD28C}"/>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37" name="Oval 43">
                <a:extLst>
                  <a:ext uri="{FF2B5EF4-FFF2-40B4-BE49-F238E27FC236}">
                    <a16:creationId xmlns:a16="http://schemas.microsoft.com/office/drawing/2014/main" id="{E8F80C5C-7E5E-44F6-9475-F9AA06475056}"/>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38" name="Oval 44">
                <a:extLst>
                  <a:ext uri="{FF2B5EF4-FFF2-40B4-BE49-F238E27FC236}">
                    <a16:creationId xmlns:a16="http://schemas.microsoft.com/office/drawing/2014/main" id="{5B9C7004-90FE-4BFD-ABD5-AC00C4DF72F7}"/>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39" name="Oval 45">
                <a:extLst>
                  <a:ext uri="{FF2B5EF4-FFF2-40B4-BE49-F238E27FC236}">
                    <a16:creationId xmlns:a16="http://schemas.microsoft.com/office/drawing/2014/main" id="{FC8B8E1C-DF40-4061-B411-21820AAB74B3}"/>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40" name="Oval 46">
                <a:extLst>
                  <a:ext uri="{FF2B5EF4-FFF2-40B4-BE49-F238E27FC236}">
                    <a16:creationId xmlns:a16="http://schemas.microsoft.com/office/drawing/2014/main" id="{F4DAAF17-6D36-424C-8A1C-33A4A7F7D7B5}"/>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41" name="Oval 47">
                <a:extLst>
                  <a:ext uri="{FF2B5EF4-FFF2-40B4-BE49-F238E27FC236}">
                    <a16:creationId xmlns:a16="http://schemas.microsoft.com/office/drawing/2014/main" id="{60D4B0D1-69EE-4A56-9779-46E3E6C6879C}"/>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42" name="Oval 48">
                <a:extLst>
                  <a:ext uri="{FF2B5EF4-FFF2-40B4-BE49-F238E27FC236}">
                    <a16:creationId xmlns:a16="http://schemas.microsoft.com/office/drawing/2014/main" id="{B507DF4E-8BD9-42AD-81D4-9CDD3117DB7B}"/>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43" name="Oval 49">
                <a:extLst>
                  <a:ext uri="{FF2B5EF4-FFF2-40B4-BE49-F238E27FC236}">
                    <a16:creationId xmlns:a16="http://schemas.microsoft.com/office/drawing/2014/main" id="{DCD85515-D69E-45B6-9AA8-103FCABEDC5D}"/>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44" name="Oval 50">
                <a:extLst>
                  <a:ext uri="{FF2B5EF4-FFF2-40B4-BE49-F238E27FC236}">
                    <a16:creationId xmlns:a16="http://schemas.microsoft.com/office/drawing/2014/main" id="{8C63646E-597E-46B7-B793-C28EFDF30619}"/>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3345" name="Oval 51">
                <a:extLst>
                  <a:ext uri="{FF2B5EF4-FFF2-40B4-BE49-F238E27FC236}">
                    <a16:creationId xmlns:a16="http://schemas.microsoft.com/office/drawing/2014/main" id="{7FC4ECCD-A291-4628-BA64-EB8E83941523}"/>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13331" name="Group 16">
              <a:extLst>
                <a:ext uri="{FF2B5EF4-FFF2-40B4-BE49-F238E27FC236}">
                  <a16:creationId xmlns:a16="http://schemas.microsoft.com/office/drawing/2014/main" id="{9D21C72C-6BBE-4266-9BCB-936E4DD6D2E5}"/>
                </a:ext>
              </a:extLst>
            </p:cNvPr>
            <p:cNvGrpSpPr>
              <a:grpSpLocks/>
            </p:cNvGrpSpPr>
            <p:nvPr/>
          </p:nvGrpSpPr>
          <p:grpSpPr bwMode="auto">
            <a:xfrm>
              <a:off x="943869" y="639231"/>
              <a:ext cx="733645" cy="733645"/>
              <a:chOff x="0" y="0"/>
              <a:chExt cx="2406528" cy="2406528"/>
            </a:xfrm>
          </p:grpSpPr>
          <p:sp>
            <p:nvSpPr>
              <p:cNvPr id="13332" name="椭圆 27">
                <a:extLst>
                  <a:ext uri="{FF2B5EF4-FFF2-40B4-BE49-F238E27FC236}">
                    <a16:creationId xmlns:a16="http://schemas.microsoft.com/office/drawing/2014/main" id="{9E4FA9C9-951E-4603-80E1-E07BD6826626}"/>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3333" name="椭圆 28">
                <a:extLst>
                  <a:ext uri="{FF2B5EF4-FFF2-40B4-BE49-F238E27FC236}">
                    <a16:creationId xmlns:a16="http://schemas.microsoft.com/office/drawing/2014/main" id="{88327C92-E763-48B6-9843-AE14EC5A8B23}"/>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13315" name="直接连接符 2">
            <a:extLst>
              <a:ext uri="{FF2B5EF4-FFF2-40B4-BE49-F238E27FC236}">
                <a16:creationId xmlns:a16="http://schemas.microsoft.com/office/drawing/2014/main" id="{CC3B49F0-05D6-4124-9DCE-DB9D26355414}"/>
              </a:ext>
            </a:extLst>
          </p:cNvPr>
          <p:cNvSpPr>
            <a:spLocks noChangeShapeType="1"/>
          </p:cNvSpPr>
          <p:nvPr/>
        </p:nvSpPr>
        <p:spPr bwMode="auto">
          <a:xfrm>
            <a:off x="5395913" y="2297113"/>
            <a:ext cx="1587" cy="121920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6" name="矩形 3">
            <a:extLst>
              <a:ext uri="{FF2B5EF4-FFF2-40B4-BE49-F238E27FC236}">
                <a16:creationId xmlns:a16="http://schemas.microsoft.com/office/drawing/2014/main" id="{9672102E-8EAE-4497-855A-E05EC8D228DB}"/>
              </a:ext>
            </a:extLst>
          </p:cNvPr>
          <p:cNvSpPr>
            <a:spLocks noChangeArrowheads="1"/>
          </p:cNvSpPr>
          <p:nvPr/>
        </p:nvSpPr>
        <p:spPr bwMode="auto">
          <a:xfrm>
            <a:off x="5567363" y="2563813"/>
            <a:ext cx="1536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2000">
                <a:solidFill>
                  <a:srgbClr val="000000"/>
                </a:solidFill>
                <a:latin typeface="+mj-ea"/>
                <a:ea typeface="+mj-ea"/>
              </a:rPr>
              <a:t>引起用户不满</a:t>
            </a:r>
          </a:p>
        </p:txBody>
      </p:sp>
      <p:sp>
        <p:nvSpPr>
          <p:cNvPr id="13317" name="矩形 5">
            <a:extLst>
              <a:ext uri="{FF2B5EF4-FFF2-40B4-BE49-F238E27FC236}">
                <a16:creationId xmlns:a16="http://schemas.microsoft.com/office/drawing/2014/main" id="{C0B43E27-D29B-46D9-A67F-E1A1209FEF9F}"/>
              </a:ext>
            </a:extLst>
          </p:cNvPr>
          <p:cNvSpPr>
            <a:spLocks noChangeArrowheads="1"/>
          </p:cNvSpPr>
          <p:nvPr/>
        </p:nvSpPr>
        <p:spPr bwMode="auto">
          <a:xfrm>
            <a:off x="5567363" y="2193925"/>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2000">
                <a:solidFill>
                  <a:srgbClr val="000000"/>
                </a:solidFill>
                <a:latin typeface="+mj-ea"/>
                <a:ea typeface="+mj-ea"/>
              </a:rPr>
              <a:t>一、</a:t>
            </a:r>
          </a:p>
        </p:txBody>
      </p:sp>
      <p:sp>
        <p:nvSpPr>
          <p:cNvPr id="13318" name="直接连接符 6">
            <a:extLst>
              <a:ext uri="{FF2B5EF4-FFF2-40B4-BE49-F238E27FC236}">
                <a16:creationId xmlns:a16="http://schemas.microsoft.com/office/drawing/2014/main" id="{4382ABA1-4405-41BF-8F20-6AB3AF6EB727}"/>
              </a:ext>
            </a:extLst>
          </p:cNvPr>
          <p:cNvSpPr>
            <a:spLocks noChangeShapeType="1"/>
          </p:cNvSpPr>
          <p:nvPr/>
        </p:nvSpPr>
        <p:spPr bwMode="auto">
          <a:xfrm>
            <a:off x="7369175" y="2297113"/>
            <a:ext cx="1588" cy="121920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9" name="矩形 7">
            <a:extLst>
              <a:ext uri="{FF2B5EF4-FFF2-40B4-BE49-F238E27FC236}">
                <a16:creationId xmlns:a16="http://schemas.microsoft.com/office/drawing/2014/main" id="{6D02C125-2E7F-4A1E-A6E2-5D20F5AD2A91}"/>
              </a:ext>
            </a:extLst>
          </p:cNvPr>
          <p:cNvSpPr>
            <a:spLocks noChangeArrowheads="1"/>
          </p:cNvSpPr>
          <p:nvPr/>
        </p:nvSpPr>
        <p:spPr bwMode="auto">
          <a:xfrm>
            <a:off x="7626350" y="2563813"/>
            <a:ext cx="15382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2000">
                <a:latin typeface="+mj-ea"/>
                <a:ea typeface="+mj-ea"/>
              </a:rPr>
              <a:t>降低了软件的质量</a:t>
            </a:r>
            <a:endParaRPr lang="zh-CN" altLang="en-US" sz="2000">
              <a:solidFill>
                <a:srgbClr val="000000"/>
              </a:solidFill>
              <a:latin typeface="+mj-ea"/>
              <a:ea typeface="+mj-ea"/>
            </a:endParaRPr>
          </a:p>
        </p:txBody>
      </p:sp>
      <p:sp>
        <p:nvSpPr>
          <p:cNvPr id="13320" name="矩形 8">
            <a:extLst>
              <a:ext uri="{FF2B5EF4-FFF2-40B4-BE49-F238E27FC236}">
                <a16:creationId xmlns:a16="http://schemas.microsoft.com/office/drawing/2014/main" id="{55747132-0892-451B-B58C-71209272EE3F}"/>
              </a:ext>
            </a:extLst>
          </p:cNvPr>
          <p:cNvSpPr>
            <a:spLocks noChangeArrowheads="1"/>
          </p:cNvSpPr>
          <p:nvPr/>
        </p:nvSpPr>
        <p:spPr bwMode="auto">
          <a:xfrm>
            <a:off x="7626350" y="21939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2000">
                <a:solidFill>
                  <a:srgbClr val="000000"/>
                </a:solidFill>
                <a:latin typeface="+mj-ea"/>
                <a:ea typeface="+mj-ea"/>
              </a:rPr>
              <a:t>二、</a:t>
            </a:r>
          </a:p>
        </p:txBody>
      </p:sp>
      <p:sp>
        <p:nvSpPr>
          <p:cNvPr id="13321" name="直接连接符 9">
            <a:extLst>
              <a:ext uri="{FF2B5EF4-FFF2-40B4-BE49-F238E27FC236}">
                <a16:creationId xmlns:a16="http://schemas.microsoft.com/office/drawing/2014/main" id="{D0569520-D552-448B-BF68-6C55E3DD8695}"/>
              </a:ext>
            </a:extLst>
          </p:cNvPr>
          <p:cNvSpPr>
            <a:spLocks noChangeShapeType="1"/>
          </p:cNvSpPr>
          <p:nvPr/>
        </p:nvSpPr>
        <p:spPr bwMode="auto">
          <a:xfrm>
            <a:off x="9390063" y="2297113"/>
            <a:ext cx="0" cy="121920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矩形 10">
            <a:extLst>
              <a:ext uri="{FF2B5EF4-FFF2-40B4-BE49-F238E27FC236}">
                <a16:creationId xmlns:a16="http://schemas.microsoft.com/office/drawing/2014/main" id="{2ED764A2-F28E-4F15-BD4A-9B3F2EA0C049}"/>
              </a:ext>
            </a:extLst>
          </p:cNvPr>
          <p:cNvSpPr>
            <a:spLocks noChangeArrowheads="1"/>
          </p:cNvSpPr>
          <p:nvPr/>
        </p:nvSpPr>
        <p:spPr bwMode="auto">
          <a:xfrm>
            <a:off x="9559925" y="2563813"/>
            <a:ext cx="1368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2000">
                <a:solidFill>
                  <a:srgbClr val="000000"/>
                </a:solidFill>
                <a:latin typeface="+mj-ea"/>
                <a:ea typeface="+mj-ea"/>
              </a:rPr>
              <a:t>更改人员调配造成开发混乱</a:t>
            </a:r>
          </a:p>
        </p:txBody>
      </p:sp>
      <p:sp>
        <p:nvSpPr>
          <p:cNvPr id="13323" name="矩形 11">
            <a:extLst>
              <a:ext uri="{FF2B5EF4-FFF2-40B4-BE49-F238E27FC236}">
                <a16:creationId xmlns:a16="http://schemas.microsoft.com/office/drawing/2014/main" id="{DA3C636B-929F-49EA-BD55-CB6BF00DC5D0}"/>
              </a:ext>
            </a:extLst>
          </p:cNvPr>
          <p:cNvSpPr>
            <a:spLocks noChangeArrowheads="1"/>
          </p:cNvSpPr>
          <p:nvPr/>
        </p:nvSpPr>
        <p:spPr bwMode="auto">
          <a:xfrm>
            <a:off x="9559925" y="2193925"/>
            <a:ext cx="69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2000">
                <a:solidFill>
                  <a:srgbClr val="000000"/>
                </a:solidFill>
                <a:latin typeface="+mj-ea"/>
                <a:ea typeface="+mj-ea"/>
              </a:rPr>
              <a:t>三、</a:t>
            </a:r>
          </a:p>
        </p:txBody>
      </p:sp>
      <p:pic>
        <p:nvPicPr>
          <p:cNvPr id="13324" name="图片 13">
            <a:extLst>
              <a:ext uri="{FF2B5EF4-FFF2-40B4-BE49-F238E27FC236}">
                <a16:creationId xmlns:a16="http://schemas.microsoft.com/office/drawing/2014/main" id="{478FA939-7215-4B00-87AA-3F9BA0A03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7036"/>
          <a:stretch>
            <a:fillRect/>
          </a:stretch>
        </p:blipFill>
        <p:spPr bwMode="auto">
          <a:xfrm>
            <a:off x="7399338" y="3983038"/>
            <a:ext cx="18065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5" name="图片 14">
            <a:extLst>
              <a:ext uri="{FF2B5EF4-FFF2-40B4-BE49-F238E27FC236}">
                <a16:creationId xmlns:a16="http://schemas.microsoft.com/office/drawing/2014/main" id="{F13A8E23-C5A2-4301-B2AC-AFEA92507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7036"/>
          <a:stretch>
            <a:fillRect/>
          </a:stretch>
        </p:blipFill>
        <p:spPr bwMode="auto">
          <a:xfrm>
            <a:off x="9386888" y="3983038"/>
            <a:ext cx="18065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6" name="矩形 15">
            <a:extLst>
              <a:ext uri="{FF2B5EF4-FFF2-40B4-BE49-F238E27FC236}">
                <a16:creationId xmlns:a16="http://schemas.microsoft.com/office/drawing/2014/main" id="{227C8C52-EE0E-41D4-A776-8B10CC93B2DB}"/>
              </a:ext>
            </a:extLst>
          </p:cNvPr>
          <p:cNvSpPr>
            <a:spLocks noChangeArrowheads="1"/>
          </p:cNvSpPr>
          <p:nvPr/>
        </p:nvSpPr>
        <p:spPr bwMode="auto">
          <a:xfrm>
            <a:off x="990600" y="5233988"/>
            <a:ext cx="28352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3200"/>
              <a:t>维护费用占比逐年上升</a:t>
            </a:r>
          </a:p>
        </p:txBody>
      </p:sp>
      <p:sp>
        <p:nvSpPr>
          <p:cNvPr id="35" name="标题 4">
            <a:extLst>
              <a:ext uri="{FF2B5EF4-FFF2-40B4-BE49-F238E27FC236}">
                <a16:creationId xmlns:a16="http://schemas.microsoft.com/office/drawing/2014/main" id="{BCCE7F10-4633-401F-9894-431A553CB8F4}"/>
              </a:ext>
            </a:extLst>
          </p:cNvPr>
          <p:cNvSpPr txBox="1">
            <a:spLocks noChangeArrowheads="1"/>
          </p:cNvSpPr>
          <p:nvPr/>
        </p:nvSpPr>
        <p:spPr bwMode="auto">
          <a:xfrm>
            <a:off x="990600" y="5175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kern="0" dirty="0"/>
              <a:t>维护的代价高昂</a:t>
            </a:r>
          </a:p>
        </p:txBody>
      </p:sp>
      <p:graphicFrame>
        <p:nvGraphicFramePr>
          <p:cNvPr id="13328" name="图表 13">
            <a:extLst>
              <a:ext uri="{FF2B5EF4-FFF2-40B4-BE49-F238E27FC236}">
                <a16:creationId xmlns:a16="http://schemas.microsoft.com/office/drawing/2014/main" id="{EDEEB72F-7639-4B45-9ED4-4CD3AED5338D}"/>
              </a:ext>
            </a:extLst>
          </p:cNvPr>
          <p:cNvGraphicFramePr>
            <a:graphicFrameLocks/>
          </p:cNvGraphicFramePr>
          <p:nvPr/>
        </p:nvGraphicFramePr>
        <p:xfrm>
          <a:off x="779463" y="1782763"/>
          <a:ext cx="4405312" cy="3292475"/>
        </p:xfrm>
        <a:graphic>
          <a:graphicData uri="http://schemas.openxmlformats.org/presentationml/2006/ole">
            <mc:AlternateContent xmlns:mc="http://schemas.openxmlformats.org/markup-compatibility/2006">
              <mc:Choice xmlns:v="urn:schemas-microsoft-com:vml" Requires="v">
                <p:oleObj spid="_x0000_s1026" name="图表" r:id="rId5" imgW="4151736" imgH="3103133" progId="Excel.Chart.8">
                  <p:embed/>
                </p:oleObj>
              </mc:Choice>
              <mc:Fallback>
                <p:oleObj name="图表" r:id="rId5" imgW="4151736" imgH="3103133" progId="Excel.Chart.8">
                  <p:embed/>
                  <p:pic>
                    <p:nvPicPr>
                      <p:cNvPr id="13328" name="图表 13">
                        <a:extLst>
                          <a:ext uri="{FF2B5EF4-FFF2-40B4-BE49-F238E27FC236}">
                            <a16:creationId xmlns:a16="http://schemas.microsoft.com/office/drawing/2014/main" id="{EDEEB72F-7639-4B45-9ED4-4CD3AED5338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463" y="1782763"/>
                        <a:ext cx="440531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29" name="图片 13">
            <a:extLst>
              <a:ext uri="{FF2B5EF4-FFF2-40B4-BE49-F238E27FC236}">
                <a16:creationId xmlns:a16="http://schemas.microsoft.com/office/drawing/2014/main" id="{0BAB6033-0B46-4C86-A4F4-D2A50566A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7036"/>
          <a:stretch>
            <a:fillRect/>
          </a:stretch>
        </p:blipFill>
        <p:spPr bwMode="auto">
          <a:xfrm>
            <a:off x="5411788" y="3983038"/>
            <a:ext cx="1806575"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4">
            <a:extLst>
              <a:ext uri="{FF2B5EF4-FFF2-40B4-BE49-F238E27FC236}">
                <a16:creationId xmlns:a16="http://schemas.microsoft.com/office/drawing/2014/main" id="{BCCE7F10-4633-401F-9894-431A553CB8F4}"/>
              </a:ext>
            </a:extLst>
          </p:cNvPr>
          <p:cNvSpPr txBox="1">
            <a:spLocks noChangeArrowheads="1"/>
          </p:cNvSpPr>
          <p:nvPr/>
        </p:nvSpPr>
        <p:spPr bwMode="auto">
          <a:xfrm>
            <a:off x="990600" y="5175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defRPr/>
            </a:pPr>
            <a:r>
              <a:rPr lang="zh-CN" altLang="en-US" kern="0" dirty="0"/>
              <a:t>维护的代价高昂</a:t>
            </a:r>
          </a:p>
        </p:txBody>
      </p:sp>
      <p:sp>
        <p:nvSpPr>
          <p:cNvPr id="34" name="文本框 33">
            <a:extLst>
              <a:ext uri="{FF2B5EF4-FFF2-40B4-BE49-F238E27FC236}">
                <a16:creationId xmlns:a16="http://schemas.microsoft.com/office/drawing/2014/main" id="{5346BDCC-06D7-45C5-B806-EDFE1BC595C4}"/>
              </a:ext>
            </a:extLst>
          </p:cNvPr>
          <p:cNvSpPr txBox="1"/>
          <p:nvPr/>
        </p:nvSpPr>
        <p:spPr>
          <a:xfrm>
            <a:off x="990599" y="2108382"/>
            <a:ext cx="9935547" cy="3046988"/>
          </a:xfrm>
          <a:prstGeom prst="rect">
            <a:avLst/>
          </a:prstGeom>
          <a:noFill/>
        </p:spPr>
        <p:txBody>
          <a:bodyPr wrap="square">
            <a:spAutoFit/>
          </a:bodyPr>
          <a:lstStyle/>
          <a:p>
            <a:pPr eaLnBrk="1" hangingPunct="1">
              <a:defRPr/>
            </a:pPr>
            <a:r>
              <a:rPr lang="zh-CN" altLang="en-US" sz="3200" dirty="0">
                <a:solidFill>
                  <a:prstClr val="black"/>
                </a:solidFill>
                <a:latin typeface="Arial" charset="0"/>
              </a:rPr>
              <a:t>      软件维护的最后一个代价是生产率的大幅度下降，这种情况在维护旧程序时常常遇到。</a:t>
            </a:r>
            <a:endParaRPr lang="en-US" altLang="zh-CN" sz="3200" dirty="0">
              <a:solidFill>
                <a:prstClr val="black"/>
              </a:solidFill>
              <a:latin typeface="Arial" charset="0"/>
            </a:endParaRPr>
          </a:p>
          <a:p>
            <a:pPr marL="342900" indent="-342900" eaLnBrk="1" hangingPunct="1">
              <a:buFont typeface="Wingdings" panose="05000000000000000000" pitchFamily="2" charset="2"/>
              <a:buChar char="Ø"/>
              <a:defRPr/>
            </a:pPr>
            <a:r>
              <a:rPr lang="zh-CN" altLang="en-US" sz="3200" dirty="0">
                <a:solidFill>
                  <a:prstClr val="black"/>
                </a:solidFill>
                <a:latin typeface="Arial" charset="0"/>
              </a:rPr>
              <a:t>据</a:t>
            </a:r>
            <a:r>
              <a:rPr lang="en-US" altLang="zh-CN" sz="3200" dirty="0" err="1">
                <a:solidFill>
                  <a:prstClr val="black"/>
                </a:solidFill>
                <a:latin typeface="Arial" charset="0"/>
              </a:rPr>
              <a:t>Gausler</a:t>
            </a:r>
            <a:r>
              <a:rPr lang="zh-CN" altLang="en-US" sz="3200" dirty="0">
                <a:solidFill>
                  <a:prstClr val="black"/>
                </a:solidFill>
                <a:latin typeface="Arial" charset="0"/>
              </a:rPr>
              <a:t>在</a:t>
            </a:r>
            <a:r>
              <a:rPr lang="en-US" altLang="zh-CN" sz="3200" dirty="0">
                <a:solidFill>
                  <a:prstClr val="black"/>
                </a:solidFill>
                <a:latin typeface="Arial" charset="0"/>
              </a:rPr>
              <a:t>1976</a:t>
            </a:r>
            <a:r>
              <a:rPr lang="zh-CN" altLang="en-US" sz="3200" dirty="0">
                <a:solidFill>
                  <a:prstClr val="black"/>
                </a:solidFill>
                <a:latin typeface="Arial" charset="0"/>
              </a:rPr>
              <a:t>年的报道，美国空军的飞行控制软件每条指令的开发成本是</a:t>
            </a:r>
            <a:r>
              <a:rPr lang="en-US" altLang="zh-CN" sz="3200" dirty="0">
                <a:solidFill>
                  <a:prstClr val="black"/>
                </a:solidFill>
                <a:latin typeface="Arial" charset="0"/>
              </a:rPr>
              <a:t>75</a:t>
            </a:r>
            <a:r>
              <a:rPr lang="zh-CN" altLang="en-US" sz="3200" dirty="0">
                <a:solidFill>
                  <a:prstClr val="black"/>
                </a:solidFill>
                <a:latin typeface="Arial" charset="0"/>
              </a:rPr>
              <a:t>美元，然而维护成本大约是每条指令</a:t>
            </a:r>
            <a:r>
              <a:rPr lang="en-US" altLang="zh-CN" sz="3200" dirty="0">
                <a:solidFill>
                  <a:prstClr val="black"/>
                </a:solidFill>
                <a:latin typeface="Arial" charset="0"/>
              </a:rPr>
              <a:t>4000</a:t>
            </a:r>
            <a:r>
              <a:rPr lang="zh-CN" altLang="en-US" sz="3200" dirty="0">
                <a:solidFill>
                  <a:prstClr val="black"/>
                </a:solidFill>
                <a:latin typeface="Arial" charset="0"/>
              </a:rPr>
              <a:t>美元，也就是说，生产率下降为约</a:t>
            </a:r>
            <a:r>
              <a:rPr lang="en-US" altLang="zh-CN" sz="3200" dirty="0">
                <a:solidFill>
                  <a:prstClr val="black"/>
                </a:solidFill>
                <a:latin typeface="Arial" charset="0"/>
              </a:rPr>
              <a:t>1/50</a:t>
            </a:r>
            <a:r>
              <a:rPr lang="zh-CN" altLang="en-US" sz="3200" dirty="0">
                <a:solidFill>
                  <a:prstClr val="black"/>
                </a:solidFill>
                <a:latin typeface="Arial" charset="0"/>
              </a:rPr>
              <a:t>。</a:t>
            </a:r>
            <a:endParaRPr lang="en-US" altLang="zh-CN" sz="3200" dirty="0">
              <a:solidFill>
                <a:prstClr val="black"/>
              </a:solidFill>
              <a:latin typeface="Arial" charset="0"/>
            </a:endParaRPr>
          </a:p>
        </p:txBody>
      </p:sp>
    </p:spTree>
    <p:extLst>
      <p:ext uri="{BB962C8B-B14F-4D97-AF65-F5344CB8AC3E}">
        <p14:creationId xmlns:p14="http://schemas.microsoft.com/office/powerpoint/2010/main" val="239263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4">
            <a:extLst>
              <a:ext uri="{FF2B5EF4-FFF2-40B4-BE49-F238E27FC236}">
                <a16:creationId xmlns:a16="http://schemas.microsoft.com/office/drawing/2014/main" id="{BCCE7F10-4633-401F-9894-431A553CB8F4}"/>
              </a:ext>
            </a:extLst>
          </p:cNvPr>
          <p:cNvSpPr txBox="1">
            <a:spLocks noChangeArrowheads="1"/>
          </p:cNvSpPr>
          <p:nvPr/>
        </p:nvSpPr>
        <p:spPr bwMode="auto">
          <a:xfrm>
            <a:off x="4297072" y="2801143"/>
            <a:ext cx="368993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algn="dist" eaLnBrk="1" hangingPunct="1">
              <a:lnSpc>
                <a:spcPct val="100000"/>
              </a:lnSpc>
              <a:defRPr/>
            </a:pPr>
            <a:r>
              <a:rPr lang="zh-CN" altLang="en-US" sz="5400" kern="0" dirty="0">
                <a:latin typeface="华文隶书" panose="02010800040101010101" pitchFamily="2" charset="-122"/>
                <a:ea typeface="华文隶书" panose="02010800040101010101" pitchFamily="2" charset="-122"/>
              </a:rPr>
              <a:t>举个例子</a:t>
            </a:r>
          </a:p>
        </p:txBody>
      </p:sp>
    </p:spTree>
    <p:extLst>
      <p:ext uri="{BB962C8B-B14F-4D97-AF65-F5344CB8AC3E}">
        <p14:creationId xmlns:p14="http://schemas.microsoft.com/office/powerpoint/2010/main" val="270044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矩形 11">
            <a:extLst>
              <a:ext uri="{FF2B5EF4-FFF2-40B4-BE49-F238E27FC236}">
                <a16:creationId xmlns:a16="http://schemas.microsoft.com/office/drawing/2014/main" id="{6E985EF8-CFE1-4B2E-AD00-7A5CEC47CB8F}"/>
              </a:ext>
            </a:extLst>
          </p:cNvPr>
          <p:cNvSpPr>
            <a:spLocks noChangeArrowheads="1"/>
          </p:cNvSpPr>
          <p:nvPr/>
        </p:nvSpPr>
        <p:spPr bwMode="auto">
          <a:xfrm>
            <a:off x="623887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8" name="矩形 12">
            <a:extLst>
              <a:ext uri="{FF2B5EF4-FFF2-40B4-BE49-F238E27FC236}">
                <a16:creationId xmlns:a16="http://schemas.microsoft.com/office/drawing/2014/main" id="{A4D6BAAD-6702-43FF-AF05-B84ABB1B44CE}"/>
              </a:ext>
            </a:extLst>
          </p:cNvPr>
          <p:cNvSpPr>
            <a:spLocks noChangeArrowheads="1"/>
          </p:cNvSpPr>
          <p:nvPr/>
        </p:nvSpPr>
        <p:spPr bwMode="auto">
          <a:xfrm>
            <a:off x="737552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9" name="矩形 13">
            <a:extLst>
              <a:ext uri="{FF2B5EF4-FFF2-40B4-BE49-F238E27FC236}">
                <a16:creationId xmlns:a16="http://schemas.microsoft.com/office/drawing/2014/main" id="{B379C9B8-8333-4642-BA4A-6D53329A956A}"/>
              </a:ext>
            </a:extLst>
          </p:cNvPr>
          <p:cNvSpPr>
            <a:spLocks noChangeArrowheads="1"/>
          </p:cNvSpPr>
          <p:nvPr/>
        </p:nvSpPr>
        <p:spPr bwMode="auto">
          <a:xfrm>
            <a:off x="8513763" y="4213225"/>
            <a:ext cx="9493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pic>
        <p:nvPicPr>
          <p:cNvPr id="74754" name="Picture 2" descr="https://gss2.bdstatic.com/-fo3dSag_xI4khGkpoWK1HF6hhy/baike/c0%3Dbaike220%2C5%2C5%2C220%2C73/sign=3f015d006359252db71a155655f2685e/d1a20cf431adcbef90f1c11cafaf2edda2cc9fe7.jpg">
            <a:extLst>
              <a:ext uri="{FF2B5EF4-FFF2-40B4-BE49-F238E27FC236}">
                <a16:creationId xmlns:a16="http://schemas.microsoft.com/office/drawing/2014/main" id="{49527386-0929-413F-945A-57DCAA78D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49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矩形 11">
            <a:extLst>
              <a:ext uri="{FF2B5EF4-FFF2-40B4-BE49-F238E27FC236}">
                <a16:creationId xmlns:a16="http://schemas.microsoft.com/office/drawing/2014/main" id="{6E985EF8-CFE1-4B2E-AD00-7A5CEC47CB8F}"/>
              </a:ext>
            </a:extLst>
          </p:cNvPr>
          <p:cNvSpPr>
            <a:spLocks noChangeArrowheads="1"/>
          </p:cNvSpPr>
          <p:nvPr/>
        </p:nvSpPr>
        <p:spPr bwMode="auto">
          <a:xfrm>
            <a:off x="623887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8" name="矩形 12">
            <a:extLst>
              <a:ext uri="{FF2B5EF4-FFF2-40B4-BE49-F238E27FC236}">
                <a16:creationId xmlns:a16="http://schemas.microsoft.com/office/drawing/2014/main" id="{A4D6BAAD-6702-43FF-AF05-B84ABB1B44CE}"/>
              </a:ext>
            </a:extLst>
          </p:cNvPr>
          <p:cNvSpPr>
            <a:spLocks noChangeArrowheads="1"/>
          </p:cNvSpPr>
          <p:nvPr/>
        </p:nvSpPr>
        <p:spPr bwMode="auto">
          <a:xfrm>
            <a:off x="737552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9" name="矩形 13">
            <a:extLst>
              <a:ext uri="{FF2B5EF4-FFF2-40B4-BE49-F238E27FC236}">
                <a16:creationId xmlns:a16="http://schemas.microsoft.com/office/drawing/2014/main" id="{B379C9B8-8333-4642-BA4A-6D53329A956A}"/>
              </a:ext>
            </a:extLst>
          </p:cNvPr>
          <p:cNvSpPr>
            <a:spLocks noChangeArrowheads="1"/>
          </p:cNvSpPr>
          <p:nvPr/>
        </p:nvSpPr>
        <p:spPr bwMode="auto">
          <a:xfrm>
            <a:off x="8513763" y="4213225"/>
            <a:ext cx="9493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9244979B-C542-4AF9-AE96-D55BB0C55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750" y="1454603"/>
            <a:ext cx="9934575" cy="4210050"/>
          </a:xfrm>
          <a:prstGeom prst="rect">
            <a:avLst/>
          </a:prstGeom>
        </p:spPr>
      </p:pic>
    </p:spTree>
    <p:extLst>
      <p:ext uri="{BB962C8B-B14F-4D97-AF65-F5344CB8AC3E}">
        <p14:creationId xmlns:p14="http://schemas.microsoft.com/office/powerpoint/2010/main" val="307188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矩形 11">
            <a:extLst>
              <a:ext uri="{FF2B5EF4-FFF2-40B4-BE49-F238E27FC236}">
                <a16:creationId xmlns:a16="http://schemas.microsoft.com/office/drawing/2014/main" id="{6E985EF8-CFE1-4B2E-AD00-7A5CEC47CB8F}"/>
              </a:ext>
            </a:extLst>
          </p:cNvPr>
          <p:cNvSpPr>
            <a:spLocks noChangeArrowheads="1"/>
          </p:cNvSpPr>
          <p:nvPr/>
        </p:nvSpPr>
        <p:spPr bwMode="auto">
          <a:xfrm>
            <a:off x="623887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8" name="矩形 12">
            <a:extLst>
              <a:ext uri="{FF2B5EF4-FFF2-40B4-BE49-F238E27FC236}">
                <a16:creationId xmlns:a16="http://schemas.microsoft.com/office/drawing/2014/main" id="{A4D6BAAD-6702-43FF-AF05-B84ABB1B44CE}"/>
              </a:ext>
            </a:extLst>
          </p:cNvPr>
          <p:cNvSpPr>
            <a:spLocks noChangeArrowheads="1"/>
          </p:cNvSpPr>
          <p:nvPr/>
        </p:nvSpPr>
        <p:spPr bwMode="auto">
          <a:xfrm>
            <a:off x="737552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9" name="矩形 13">
            <a:extLst>
              <a:ext uri="{FF2B5EF4-FFF2-40B4-BE49-F238E27FC236}">
                <a16:creationId xmlns:a16="http://schemas.microsoft.com/office/drawing/2014/main" id="{B379C9B8-8333-4642-BA4A-6D53329A956A}"/>
              </a:ext>
            </a:extLst>
          </p:cNvPr>
          <p:cNvSpPr>
            <a:spLocks noChangeArrowheads="1"/>
          </p:cNvSpPr>
          <p:nvPr/>
        </p:nvSpPr>
        <p:spPr bwMode="auto">
          <a:xfrm>
            <a:off x="8513763" y="4213225"/>
            <a:ext cx="9493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pic>
        <p:nvPicPr>
          <p:cNvPr id="7" name="图片 6">
            <a:extLst>
              <a:ext uri="{FF2B5EF4-FFF2-40B4-BE49-F238E27FC236}">
                <a16:creationId xmlns:a16="http://schemas.microsoft.com/office/drawing/2014/main" id="{DE7ABC48-E0A4-4B24-B82F-E69E33934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50" y="1139825"/>
            <a:ext cx="10163175" cy="4648200"/>
          </a:xfrm>
          <a:prstGeom prst="rect">
            <a:avLst/>
          </a:prstGeom>
        </p:spPr>
      </p:pic>
    </p:spTree>
    <p:extLst>
      <p:ext uri="{BB962C8B-B14F-4D97-AF65-F5344CB8AC3E}">
        <p14:creationId xmlns:p14="http://schemas.microsoft.com/office/powerpoint/2010/main" val="3770193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a:extLst>
              <a:ext uri="{FF2B5EF4-FFF2-40B4-BE49-F238E27FC236}">
                <a16:creationId xmlns:a16="http://schemas.microsoft.com/office/drawing/2014/main" id="{17BB51CA-3FE9-4AC0-B0D7-8160F4ACF9CF}"/>
              </a:ext>
            </a:extLst>
          </p:cNvPr>
          <p:cNvGrpSpPr>
            <a:grpSpLocks/>
          </p:cNvGrpSpPr>
          <p:nvPr/>
        </p:nvGrpSpPr>
        <p:grpSpPr bwMode="auto">
          <a:xfrm>
            <a:off x="2219325" y="2008188"/>
            <a:ext cx="7623175" cy="2049462"/>
            <a:chOff x="0" y="0"/>
            <a:chExt cx="2857500" cy="769938"/>
          </a:xfrm>
        </p:grpSpPr>
        <p:sp>
          <p:nvSpPr>
            <p:cNvPr id="15369" name="矩形 10">
              <a:extLst>
                <a:ext uri="{FF2B5EF4-FFF2-40B4-BE49-F238E27FC236}">
                  <a16:creationId xmlns:a16="http://schemas.microsoft.com/office/drawing/2014/main" id="{FE1A6B35-FB22-4087-A42B-44E0BC981DD0}"/>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5370" name="矩形 12">
              <a:extLst>
                <a:ext uri="{FF2B5EF4-FFF2-40B4-BE49-F238E27FC236}">
                  <a16:creationId xmlns:a16="http://schemas.microsoft.com/office/drawing/2014/main" id="{E5DC648E-AE38-4496-BC65-FC6C35E69B9C}"/>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15363" name="Group 5">
            <a:extLst>
              <a:ext uri="{FF2B5EF4-FFF2-40B4-BE49-F238E27FC236}">
                <a16:creationId xmlns:a16="http://schemas.microsoft.com/office/drawing/2014/main" id="{8349A34C-54F9-4EBB-AD4A-9883D9745353}"/>
              </a:ext>
            </a:extLst>
          </p:cNvPr>
          <p:cNvGrpSpPr>
            <a:grpSpLocks/>
          </p:cNvGrpSpPr>
          <p:nvPr/>
        </p:nvGrpSpPr>
        <p:grpSpPr bwMode="auto">
          <a:xfrm>
            <a:off x="2424113" y="1808163"/>
            <a:ext cx="2406650" cy="2406650"/>
            <a:chOff x="0" y="0"/>
            <a:chExt cx="1752600" cy="1752600"/>
          </a:xfrm>
        </p:grpSpPr>
        <p:sp>
          <p:nvSpPr>
            <p:cNvPr id="15367" name="椭圆 9">
              <a:extLst>
                <a:ext uri="{FF2B5EF4-FFF2-40B4-BE49-F238E27FC236}">
                  <a16:creationId xmlns:a16="http://schemas.microsoft.com/office/drawing/2014/main" id="{1D7AB0BB-67F2-4655-B65E-2EF03B1942B2}"/>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5368" name="椭圆 11">
              <a:extLst>
                <a:ext uri="{FF2B5EF4-FFF2-40B4-BE49-F238E27FC236}">
                  <a16:creationId xmlns:a16="http://schemas.microsoft.com/office/drawing/2014/main" id="{90B5F8A9-9A66-49F7-B1FC-A0F41535C78F}"/>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15364" name="文本占位符 4">
            <a:extLst>
              <a:ext uri="{FF2B5EF4-FFF2-40B4-BE49-F238E27FC236}">
                <a16:creationId xmlns:a16="http://schemas.microsoft.com/office/drawing/2014/main" id="{FBCAA3C3-769F-436D-803A-984777CF7739}"/>
              </a:ext>
            </a:extLst>
          </p:cNvPr>
          <p:cNvSpPr>
            <a:spLocks noGrp="1" noChangeArrowheads="1"/>
          </p:cNvSpPr>
          <p:nvPr>
            <p:ph type="subTitle" idx="1"/>
          </p:nvPr>
        </p:nvSpPr>
        <p:spPr>
          <a:xfrm>
            <a:off x="2439988" y="4270375"/>
            <a:ext cx="7199312" cy="1498600"/>
          </a:xfrm>
        </p:spPr>
        <p:txBody>
          <a:bodyPr/>
          <a:lstStyle/>
          <a:p>
            <a:pPr eaLnBrk="1" hangingPunct="1"/>
            <a:r>
              <a:rPr lang="en-US" altLang="zh-CN" sz="1400">
                <a:solidFill>
                  <a:schemeClr val="bg1"/>
                </a:solidFill>
              </a:rPr>
              <a:t>Quisque velit nisi, pretium ut lacinia in, elementum id enim. Cras ultricies ligula sed magna dictum porta. Quisque velit nisi, pretium ut lacinia in, elementum id enim. Vivamus magna justo, lacinia eget consectetur sed.</a:t>
            </a:r>
            <a:endParaRPr lang="zh-CN" altLang="en-US" sz="1400">
              <a:solidFill>
                <a:schemeClr val="bg1"/>
              </a:solidFill>
            </a:endParaRPr>
          </a:p>
          <a:p>
            <a:pPr eaLnBrk="1" hangingPunct="1"/>
            <a:endParaRPr lang="zh-CN" altLang="en-US" sz="1400">
              <a:solidFill>
                <a:schemeClr val="bg1"/>
              </a:solidFill>
            </a:endParaRPr>
          </a:p>
          <a:p>
            <a:pPr eaLnBrk="1" hangingPunct="1"/>
            <a:endParaRPr lang="zh-CN" altLang="en-US" sz="1400">
              <a:solidFill>
                <a:schemeClr val="bg1"/>
              </a:solidFill>
            </a:endParaRPr>
          </a:p>
        </p:txBody>
      </p:sp>
      <p:sp>
        <p:nvSpPr>
          <p:cNvPr id="10245" name="标题 3">
            <a:extLst>
              <a:ext uri="{FF2B5EF4-FFF2-40B4-BE49-F238E27FC236}">
                <a16:creationId xmlns:a16="http://schemas.microsoft.com/office/drawing/2014/main" id="{E8744478-F40A-4E7E-BCC5-BBDD0A6B1EF6}"/>
              </a:ext>
            </a:extLst>
          </p:cNvPr>
          <p:cNvSpPr>
            <a:spLocks noGrp="1"/>
          </p:cNvSpPr>
          <p:nvPr>
            <p:ph type="title"/>
          </p:nvPr>
        </p:nvSpPr>
        <p:spPr>
          <a:xfrm>
            <a:off x="4846638" y="2584450"/>
            <a:ext cx="4792662" cy="1266825"/>
          </a:xfrm>
        </p:spPr>
        <p:txBody>
          <a:bodyPr/>
          <a:lstStyle/>
          <a:p>
            <a:pPr marL="0" indent="0" algn="ctr" eaLnBrk="1" hangingPunct="1">
              <a:defRPr/>
            </a:pPr>
            <a:r>
              <a:rPr lang="zh-CN" altLang="en-US" sz="6000" b="1" kern="1200" dirty="0">
                <a:sym typeface="+mn-ea"/>
              </a:rPr>
              <a:t>软件维护过程</a:t>
            </a:r>
            <a:endParaRPr lang="zh-CN" altLang="en-US" sz="6000" dirty="0">
              <a:solidFill>
                <a:schemeClr val="bg1"/>
              </a:solidFill>
            </a:endParaRPr>
          </a:p>
        </p:txBody>
      </p:sp>
      <p:sp>
        <p:nvSpPr>
          <p:cNvPr id="15366" name="文本占位符 5">
            <a:extLst>
              <a:ext uri="{FF2B5EF4-FFF2-40B4-BE49-F238E27FC236}">
                <a16:creationId xmlns:a16="http://schemas.microsoft.com/office/drawing/2014/main" id="{E39C6B70-D7E1-4FDF-B262-D113C5332CB1}"/>
              </a:ext>
            </a:extLst>
          </p:cNvPr>
          <p:cNvSpPr>
            <a:spLocks noGrp="1" noChangeArrowheads="1"/>
          </p:cNvSpPr>
          <p:nvPr>
            <p:ph sz="quarter" idx="1"/>
          </p:nvPr>
        </p:nvSpPr>
        <p:spPr>
          <a:xfrm>
            <a:off x="2693988" y="2032000"/>
            <a:ext cx="1866900" cy="1912938"/>
          </a:xfrm>
        </p:spPr>
        <p:txBody>
          <a:bodyPr anchor="ctr"/>
          <a:lstStyle/>
          <a:p>
            <a:pPr eaLnBrk="1" hangingPunct="1"/>
            <a:r>
              <a:rPr lang="en-US" altLang="zh-CN" sz="6000"/>
              <a:t>8.3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2F7A83A-1456-49ED-A833-047AA079A4B9}"/>
              </a:ext>
            </a:extLst>
          </p:cNvPr>
          <p:cNvGrpSpPr>
            <a:grpSpLocks/>
          </p:cNvGrpSpPr>
          <p:nvPr/>
        </p:nvGrpSpPr>
        <p:grpSpPr bwMode="auto">
          <a:xfrm>
            <a:off x="2219325" y="2008188"/>
            <a:ext cx="7623175" cy="2049462"/>
            <a:chOff x="0" y="0"/>
            <a:chExt cx="2857500" cy="769938"/>
          </a:xfrm>
        </p:grpSpPr>
        <p:sp>
          <p:nvSpPr>
            <p:cNvPr id="4105" name="矩形 10">
              <a:extLst>
                <a:ext uri="{FF2B5EF4-FFF2-40B4-BE49-F238E27FC236}">
                  <a16:creationId xmlns:a16="http://schemas.microsoft.com/office/drawing/2014/main" id="{1605E52F-0411-4914-AB11-AE0695EE20B2}"/>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106" name="矩形 12">
              <a:extLst>
                <a:ext uri="{FF2B5EF4-FFF2-40B4-BE49-F238E27FC236}">
                  <a16:creationId xmlns:a16="http://schemas.microsoft.com/office/drawing/2014/main" id="{38DF22FF-427E-4799-909F-D8D1A7EAE3CE}"/>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4099" name="Group 5">
            <a:extLst>
              <a:ext uri="{FF2B5EF4-FFF2-40B4-BE49-F238E27FC236}">
                <a16:creationId xmlns:a16="http://schemas.microsoft.com/office/drawing/2014/main" id="{6CA30D13-9D21-49C2-9095-BF946E3FE585}"/>
              </a:ext>
            </a:extLst>
          </p:cNvPr>
          <p:cNvGrpSpPr>
            <a:grpSpLocks/>
          </p:cNvGrpSpPr>
          <p:nvPr/>
        </p:nvGrpSpPr>
        <p:grpSpPr bwMode="auto">
          <a:xfrm>
            <a:off x="2424113" y="1808163"/>
            <a:ext cx="2406650" cy="2406650"/>
            <a:chOff x="0" y="0"/>
            <a:chExt cx="1752600" cy="1752600"/>
          </a:xfrm>
        </p:grpSpPr>
        <p:sp>
          <p:nvSpPr>
            <p:cNvPr id="4103" name="椭圆 9">
              <a:extLst>
                <a:ext uri="{FF2B5EF4-FFF2-40B4-BE49-F238E27FC236}">
                  <a16:creationId xmlns:a16="http://schemas.microsoft.com/office/drawing/2014/main" id="{3776A86D-A545-4F6A-96BB-C3D2201E1F06}"/>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104" name="椭圆 11">
              <a:extLst>
                <a:ext uri="{FF2B5EF4-FFF2-40B4-BE49-F238E27FC236}">
                  <a16:creationId xmlns:a16="http://schemas.microsoft.com/office/drawing/2014/main" id="{358534C9-BD62-4D94-898E-CADBE4FCA1B6}"/>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4100" name="文本占位符 4">
            <a:extLst>
              <a:ext uri="{FF2B5EF4-FFF2-40B4-BE49-F238E27FC236}">
                <a16:creationId xmlns:a16="http://schemas.microsoft.com/office/drawing/2014/main" id="{AD8ED4CE-C8FE-4A16-8DF1-69B5F68306A6}"/>
              </a:ext>
            </a:extLst>
          </p:cNvPr>
          <p:cNvSpPr>
            <a:spLocks noGrp="1" noChangeArrowheads="1"/>
          </p:cNvSpPr>
          <p:nvPr>
            <p:ph type="body" idx="1"/>
          </p:nvPr>
        </p:nvSpPr>
        <p:spPr>
          <a:xfrm>
            <a:off x="2439988" y="4270375"/>
            <a:ext cx="7199312" cy="1498600"/>
          </a:xfrm>
        </p:spPr>
        <p:txBody>
          <a:bodyPr/>
          <a:lstStyle/>
          <a:p>
            <a:pPr eaLnBrk="1" hangingPunct="1"/>
            <a:r>
              <a:rPr lang="en-US" altLang="zh-CN" sz="1400">
                <a:solidFill>
                  <a:schemeClr val="bg1"/>
                </a:solidFill>
              </a:rPr>
              <a:t>Quisque velit nisi, pretium ut lacinia in, elementum id enim. Cras ultricies ligula sed magna dictum porta. Quisque velit nisi, pretium ut lacinia in, elementum id enim. Vivamus magna justo, lacinia eget consectetur sed.</a:t>
            </a:r>
            <a:endParaRPr lang="zh-CN" altLang="en-US" sz="1400">
              <a:solidFill>
                <a:schemeClr val="bg1"/>
              </a:solidFill>
            </a:endParaRPr>
          </a:p>
          <a:p>
            <a:pPr eaLnBrk="1" hangingPunct="1"/>
            <a:endParaRPr lang="zh-CN" altLang="en-US" sz="1400">
              <a:solidFill>
                <a:schemeClr val="bg1"/>
              </a:solidFill>
            </a:endParaRPr>
          </a:p>
          <a:p>
            <a:pPr eaLnBrk="1" hangingPunct="1"/>
            <a:endParaRPr lang="zh-CN" altLang="en-US" sz="1400">
              <a:solidFill>
                <a:schemeClr val="bg1"/>
              </a:solidFill>
            </a:endParaRPr>
          </a:p>
        </p:txBody>
      </p:sp>
      <p:sp>
        <p:nvSpPr>
          <p:cNvPr id="4101" name="标题 3">
            <a:extLst>
              <a:ext uri="{FF2B5EF4-FFF2-40B4-BE49-F238E27FC236}">
                <a16:creationId xmlns:a16="http://schemas.microsoft.com/office/drawing/2014/main" id="{74F9EA2C-389B-411E-87D8-5309C64BD365}"/>
              </a:ext>
            </a:extLst>
          </p:cNvPr>
          <p:cNvSpPr>
            <a:spLocks noGrp="1" noChangeArrowheads="1"/>
          </p:cNvSpPr>
          <p:nvPr>
            <p:ph type="title" idx="4294967295"/>
          </p:nvPr>
        </p:nvSpPr>
        <p:spPr>
          <a:xfrm>
            <a:off x="4760913" y="2378075"/>
            <a:ext cx="5013325" cy="1266825"/>
          </a:xfrm>
        </p:spPr>
        <p:txBody>
          <a:bodyPr/>
          <a:lstStyle/>
          <a:p>
            <a:pPr marL="0" indent="0" algn="ctr" eaLnBrk="1" hangingPunct="1"/>
            <a:r>
              <a:rPr lang="zh-CN" altLang="en-US" sz="5400">
                <a:solidFill>
                  <a:schemeClr val="bg1"/>
                </a:solidFill>
              </a:rPr>
              <a:t>软件维护的</a:t>
            </a:r>
            <a:br>
              <a:rPr lang="en-US" altLang="zh-CN" sz="5400">
                <a:solidFill>
                  <a:schemeClr val="bg1"/>
                </a:solidFill>
              </a:rPr>
            </a:br>
            <a:r>
              <a:rPr lang="zh-CN" altLang="en-US" sz="5400">
                <a:solidFill>
                  <a:schemeClr val="bg1"/>
                </a:solidFill>
              </a:rPr>
              <a:t>定义与特点</a:t>
            </a:r>
          </a:p>
        </p:txBody>
      </p:sp>
      <p:sp>
        <p:nvSpPr>
          <p:cNvPr id="4102" name="文本占位符 5">
            <a:extLst>
              <a:ext uri="{FF2B5EF4-FFF2-40B4-BE49-F238E27FC236}">
                <a16:creationId xmlns:a16="http://schemas.microsoft.com/office/drawing/2014/main" id="{4B9D5A6A-3419-41BA-8A5A-A5CD7FF083BE}"/>
              </a:ext>
            </a:extLst>
          </p:cNvPr>
          <p:cNvSpPr>
            <a:spLocks noGrp="1" noChangeArrowheads="1"/>
          </p:cNvSpPr>
          <p:nvPr>
            <p:ph sz="quarter" idx="4294967295"/>
          </p:nvPr>
        </p:nvSpPr>
        <p:spPr>
          <a:xfrm>
            <a:off x="2693988" y="2032000"/>
            <a:ext cx="1866900" cy="1912938"/>
          </a:xfrm>
        </p:spPr>
        <p:txBody>
          <a:bodyPr anchor="ctr"/>
          <a:lstStyle/>
          <a:p>
            <a:pPr marL="0" indent="0" algn="ctr" eaLnBrk="1" hangingPunct="1">
              <a:buFont typeface="Arial" panose="020B0604020202020204" pitchFamily="34" charset="0"/>
              <a:buNone/>
            </a:pPr>
            <a:r>
              <a:rPr lang="en-US" altLang="zh-CN" sz="6000"/>
              <a:t>8.1/2</a:t>
            </a:r>
            <a:endParaRPr lang="zh-CN" altLang="en-US" sz="6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a:extLst>
              <a:ext uri="{FF2B5EF4-FFF2-40B4-BE49-F238E27FC236}">
                <a16:creationId xmlns:a16="http://schemas.microsoft.com/office/drawing/2014/main" id="{115513F2-539B-4924-ADAA-573DBA4A98F2}"/>
              </a:ext>
            </a:extLst>
          </p:cNvPr>
          <p:cNvGrpSpPr>
            <a:grpSpLocks/>
          </p:cNvGrpSpPr>
          <p:nvPr/>
        </p:nvGrpSpPr>
        <p:grpSpPr bwMode="auto">
          <a:xfrm>
            <a:off x="10844213" y="5851525"/>
            <a:ext cx="1347787" cy="1006475"/>
            <a:chOff x="0" y="0"/>
            <a:chExt cx="2562554" cy="1912957"/>
          </a:xfrm>
        </p:grpSpPr>
        <p:grpSp>
          <p:nvGrpSpPr>
            <p:cNvPr id="16390" name="Group 3">
              <a:extLst>
                <a:ext uri="{FF2B5EF4-FFF2-40B4-BE49-F238E27FC236}">
                  <a16:creationId xmlns:a16="http://schemas.microsoft.com/office/drawing/2014/main" id="{1CB5D86E-4171-4222-B399-6924D8B47191}"/>
                </a:ext>
              </a:extLst>
            </p:cNvPr>
            <p:cNvGrpSpPr>
              <a:grpSpLocks/>
            </p:cNvGrpSpPr>
            <p:nvPr/>
          </p:nvGrpSpPr>
          <p:grpSpPr bwMode="auto">
            <a:xfrm>
              <a:off x="0" y="0"/>
              <a:ext cx="2562554" cy="1912957"/>
              <a:chOff x="0" y="0"/>
              <a:chExt cx="908050" cy="677863"/>
            </a:xfrm>
          </p:grpSpPr>
          <p:sp>
            <p:nvSpPr>
              <p:cNvPr id="16394" name="Oval 40">
                <a:extLst>
                  <a:ext uri="{FF2B5EF4-FFF2-40B4-BE49-F238E27FC236}">
                    <a16:creationId xmlns:a16="http://schemas.microsoft.com/office/drawing/2014/main" id="{8CA529ED-177E-438A-BC73-A10BB85B2915}"/>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395" name="Oval 41">
                <a:extLst>
                  <a:ext uri="{FF2B5EF4-FFF2-40B4-BE49-F238E27FC236}">
                    <a16:creationId xmlns:a16="http://schemas.microsoft.com/office/drawing/2014/main" id="{CC4E6935-53AC-44A4-B5F4-A853F398D661}"/>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396" name="Oval 42">
                <a:extLst>
                  <a:ext uri="{FF2B5EF4-FFF2-40B4-BE49-F238E27FC236}">
                    <a16:creationId xmlns:a16="http://schemas.microsoft.com/office/drawing/2014/main" id="{29DA182E-F751-419E-A808-6EE2A04B3A30}"/>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397" name="Oval 43">
                <a:extLst>
                  <a:ext uri="{FF2B5EF4-FFF2-40B4-BE49-F238E27FC236}">
                    <a16:creationId xmlns:a16="http://schemas.microsoft.com/office/drawing/2014/main" id="{6B56EE4A-46D7-4211-9764-8D406EA4C97B}"/>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398" name="Oval 44">
                <a:extLst>
                  <a:ext uri="{FF2B5EF4-FFF2-40B4-BE49-F238E27FC236}">
                    <a16:creationId xmlns:a16="http://schemas.microsoft.com/office/drawing/2014/main" id="{36AC316B-50B3-4521-8F38-1014DF9EEB25}"/>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399" name="Oval 45">
                <a:extLst>
                  <a:ext uri="{FF2B5EF4-FFF2-40B4-BE49-F238E27FC236}">
                    <a16:creationId xmlns:a16="http://schemas.microsoft.com/office/drawing/2014/main" id="{E67470CB-E15D-402B-926E-A58C98E22C45}"/>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400" name="Oval 46">
                <a:extLst>
                  <a:ext uri="{FF2B5EF4-FFF2-40B4-BE49-F238E27FC236}">
                    <a16:creationId xmlns:a16="http://schemas.microsoft.com/office/drawing/2014/main" id="{3C434F9C-0E96-4F0D-B058-22F597C2753C}"/>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401" name="Oval 47">
                <a:extLst>
                  <a:ext uri="{FF2B5EF4-FFF2-40B4-BE49-F238E27FC236}">
                    <a16:creationId xmlns:a16="http://schemas.microsoft.com/office/drawing/2014/main" id="{200E20F8-6D0A-4921-B683-568A5C67FB5A}"/>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402" name="Oval 48">
                <a:extLst>
                  <a:ext uri="{FF2B5EF4-FFF2-40B4-BE49-F238E27FC236}">
                    <a16:creationId xmlns:a16="http://schemas.microsoft.com/office/drawing/2014/main" id="{C2848599-00D4-41DC-93A2-740270369413}"/>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403" name="Oval 49">
                <a:extLst>
                  <a:ext uri="{FF2B5EF4-FFF2-40B4-BE49-F238E27FC236}">
                    <a16:creationId xmlns:a16="http://schemas.microsoft.com/office/drawing/2014/main" id="{77CA1572-43A4-43E0-BD65-E1831C4BE83E}"/>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404" name="Oval 50">
                <a:extLst>
                  <a:ext uri="{FF2B5EF4-FFF2-40B4-BE49-F238E27FC236}">
                    <a16:creationId xmlns:a16="http://schemas.microsoft.com/office/drawing/2014/main" id="{F4B5D595-4BCC-4656-A7B3-E351AE262ABA}"/>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6405" name="Oval 51">
                <a:extLst>
                  <a:ext uri="{FF2B5EF4-FFF2-40B4-BE49-F238E27FC236}">
                    <a16:creationId xmlns:a16="http://schemas.microsoft.com/office/drawing/2014/main" id="{4F50D90E-9272-4DE3-9663-686D997AC5BE}"/>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16391" name="Group 16">
              <a:extLst>
                <a:ext uri="{FF2B5EF4-FFF2-40B4-BE49-F238E27FC236}">
                  <a16:creationId xmlns:a16="http://schemas.microsoft.com/office/drawing/2014/main" id="{F724CE25-5B67-4370-B173-544C36C836B0}"/>
                </a:ext>
              </a:extLst>
            </p:cNvPr>
            <p:cNvGrpSpPr>
              <a:grpSpLocks/>
            </p:cNvGrpSpPr>
            <p:nvPr/>
          </p:nvGrpSpPr>
          <p:grpSpPr bwMode="auto">
            <a:xfrm>
              <a:off x="943869" y="639231"/>
              <a:ext cx="733645" cy="733645"/>
              <a:chOff x="0" y="0"/>
              <a:chExt cx="2406528" cy="2406528"/>
            </a:xfrm>
          </p:grpSpPr>
          <p:sp>
            <p:nvSpPr>
              <p:cNvPr id="16392" name="椭圆 27">
                <a:extLst>
                  <a:ext uri="{FF2B5EF4-FFF2-40B4-BE49-F238E27FC236}">
                    <a16:creationId xmlns:a16="http://schemas.microsoft.com/office/drawing/2014/main" id="{2CCB14BE-AB86-4FAE-8189-0337896EAD02}"/>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6393" name="椭圆 28">
                <a:extLst>
                  <a:ext uri="{FF2B5EF4-FFF2-40B4-BE49-F238E27FC236}">
                    <a16:creationId xmlns:a16="http://schemas.microsoft.com/office/drawing/2014/main" id="{01749C8E-0665-4C7E-BF0C-4B658A31E152}"/>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16387" name="标题 4">
            <a:extLst>
              <a:ext uri="{FF2B5EF4-FFF2-40B4-BE49-F238E27FC236}">
                <a16:creationId xmlns:a16="http://schemas.microsoft.com/office/drawing/2014/main" id="{C7802E8E-BEA2-4C6C-8824-E15F05073C73}"/>
              </a:ext>
            </a:extLst>
          </p:cNvPr>
          <p:cNvSpPr>
            <a:spLocks noGrp="1" noChangeArrowheads="1"/>
          </p:cNvSpPr>
          <p:nvPr>
            <p:ph type="title"/>
          </p:nvPr>
        </p:nvSpPr>
        <p:spPr>
          <a:xfrm>
            <a:off x="838200" y="365125"/>
            <a:ext cx="10515600" cy="1325563"/>
          </a:xfrm>
        </p:spPr>
        <p:txBody>
          <a:bodyPr/>
          <a:lstStyle/>
          <a:p>
            <a:pPr marL="0" indent="0" eaLnBrk="1" hangingPunct="1"/>
            <a:r>
              <a:rPr lang="zh-CN" altLang="en-US" b="1">
                <a:latin typeface="宋体" panose="02010600030101010101" pitchFamily="2" charset="-122"/>
                <a:sym typeface="+mn-ea"/>
              </a:rPr>
              <a:t>维护过程的本质</a:t>
            </a:r>
          </a:p>
        </p:txBody>
      </p:sp>
      <p:pic>
        <p:nvPicPr>
          <p:cNvPr id="16388" name="图片 5">
            <a:extLst>
              <a:ext uri="{FF2B5EF4-FFF2-40B4-BE49-F238E27FC236}">
                <a16:creationId xmlns:a16="http://schemas.microsoft.com/office/drawing/2014/main" id="{3E482D9E-75D7-487F-886C-76AD2D5F3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04" t="7593" r="11667" b="10555"/>
          <a:stretch>
            <a:fillRect/>
          </a:stretch>
        </p:blipFill>
        <p:spPr bwMode="auto">
          <a:xfrm>
            <a:off x="1354138" y="2209800"/>
            <a:ext cx="4452937"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矩形 8">
            <a:extLst>
              <a:ext uri="{FF2B5EF4-FFF2-40B4-BE49-F238E27FC236}">
                <a16:creationId xmlns:a16="http://schemas.microsoft.com/office/drawing/2014/main" id="{3C0C4921-866A-4CBC-A8B4-C2F8221764AE}"/>
              </a:ext>
            </a:extLst>
          </p:cNvPr>
          <p:cNvSpPr/>
          <p:nvPr/>
        </p:nvSpPr>
        <p:spPr>
          <a:xfrm>
            <a:off x="6083300" y="731838"/>
            <a:ext cx="5600700" cy="4830762"/>
          </a:xfrm>
          <a:prstGeom prst="rect">
            <a:avLst/>
          </a:prstGeom>
          <a:noFill/>
          <a:ln w="9525">
            <a:noFill/>
          </a:ln>
        </p:spPr>
        <p:txBody>
          <a:bodyPr>
            <a:spAutoFit/>
          </a:bodyPr>
          <a:lstStyle/>
          <a:p>
            <a:pPr eaLnBrk="1" hangingPunct="1">
              <a:defRPr/>
            </a:pPr>
            <a:r>
              <a:rPr lang="zh-CN" altLang="en-US" sz="2800" dirty="0">
                <a:sym typeface="+mn-ea"/>
              </a:rPr>
              <a:t>维护过程本质上是修改和压缩了的软件定义和开发过程，而且事实上远在提出一项维护要求之前，与软件维护有关的工作已经开始了。</a:t>
            </a:r>
            <a:endParaRPr lang="en-US" altLang="zh-CN" sz="2800" dirty="0"/>
          </a:p>
          <a:p>
            <a:pPr marL="342900" indent="-342900" eaLnBrk="1" hangingPunct="1">
              <a:buSzPct val="70000"/>
              <a:buFont typeface="Wingdings" panose="05000000000000000000" pitchFamily="2" charset="2"/>
              <a:buChar char="l"/>
              <a:defRPr/>
            </a:pPr>
            <a:r>
              <a:rPr lang="zh-CN" altLang="en-US" sz="2800" dirty="0">
                <a:sym typeface="+mn-ea"/>
              </a:rPr>
              <a:t>首先必须建立一个维护组织</a:t>
            </a:r>
            <a:endParaRPr lang="en-US" altLang="zh-CN" sz="2800" dirty="0"/>
          </a:p>
          <a:p>
            <a:pPr marL="342900" indent="-342900" eaLnBrk="1" hangingPunct="1">
              <a:buSzPct val="70000"/>
              <a:buFont typeface="Wingdings" panose="05000000000000000000" pitchFamily="2" charset="2"/>
              <a:buChar char="l"/>
              <a:defRPr/>
            </a:pPr>
            <a:r>
              <a:rPr lang="zh-CN" altLang="en-US" sz="2800" dirty="0">
                <a:sym typeface="+mn-ea"/>
              </a:rPr>
              <a:t>随后必须确定报告和评价的过程</a:t>
            </a:r>
            <a:endParaRPr lang="en-US" altLang="zh-CN" sz="2800" dirty="0"/>
          </a:p>
          <a:p>
            <a:pPr marL="342900" indent="-342900" eaLnBrk="1" hangingPunct="1">
              <a:buSzPct val="70000"/>
              <a:buFont typeface="Wingdings" panose="05000000000000000000" pitchFamily="2" charset="2"/>
              <a:buChar char="l"/>
              <a:defRPr/>
            </a:pPr>
            <a:r>
              <a:rPr lang="zh-CN" altLang="en-US" sz="2800" dirty="0">
                <a:sym typeface="+mn-ea"/>
              </a:rPr>
              <a:t>而且必须为每个维护要求规定一个标准化的事件序列</a:t>
            </a:r>
            <a:endParaRPr lang="en-US" altLang="zh-CN" sz="2800" dirty="0"/>
          </a:p>
          <a:p>
            <a:pPr eaLnBrk="1" hangingPunct="1">
              <a:defRPr/>
            </a:pPr>
            <a:r>
              <a:rPr lang="zh-CN" altLang="en-US" sz="2800" dirty="0">
                <a:sym typeface="+mn-ea"/>
              </a:rPr>
              <a:t>       此外，还应该建立一个适用于维护活动的记录保管过程，并且规定复审标准。</a:t>
            </a:r>
            <a:endParaRPr lang="zh-CN" altLang="en-US" sz="2800" dirty="0">
              <a:solidFill>
                <a:schemeClr val="bg2"/>
              </a:solidFill>
              <a:latin typeface="Calibri" panose="020F0502020204030204" pitchFamily="34" charset="0"/>
              <a:ea typeface="微软雅黑" panose="020B0503020204020204" pitchFamily="34" charset="-122"/>
              <a:sym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2B260293-D348-4376-909F-00183286E870}"/>
              </a:ext>
            </a:extLst>
          </p:cNvPr>
          <p:cNvGrpSpPr>
            <a:grpSpLocks/>
          </p:cNvGrpSpPr>
          <p:nvPr/>
        </p:nvGrpSpPr>
        <p:grpSpPr bwMode="auto">
          <a:xfrm>
            <a:off x="10844213" y="5851525"/>
            <a:ext cx="1347787" cy="1006475"/>
            <a:chOff x="0" y="0"/>
            <a:chExt cx="2562554" cy="1912957"/>
          </a:xfrm>
        </p:grpSpPr>
        <p:grpSp>
          <p:nvGrpSpPr>
            <p:cNvPr id="17444" name="Group 3">
              <a:extLst>
                <a:ext uri="{FF2B5EF4-FFF2-40B4-BE49-F238E27FC236}">
                  <a16:creationId xmlns:a16="http://schemas.microsoft.com/office/drawing/2014/main" id="{AB89F76D-3292-4883-BE88-60D2C23D2A5C}"/>
                </a:ext>
              </a:extLst>
            </p:cNvPr>
            <p:cNvGrpSpPr>
              <a:grpSpLocks/>
            </p:cNvGrpSpPr>
            <p:nvPr/>
          </p:nvGrpSpPr>
          <p:grpSpPr bwMode="auto">
            <a:xfrm>
              <a:off x="0" y="0"/>
              <a:ext cx="2562554" cy="1912957"/>
              <a:chOff x="0" y="0"/>
              <a:chExt cx="908050" cy="677863"/>
            </a:xfrm>
          </p:grpSpPr>
          <p:sp>
            <p:nvSpPr>
              <p:cNvPr id="17448" name="Oval 40">
                <a:extLst>
                  <a:ext uri="{FF2B5EF4-FFF2-40B4-BE49-F238E27FC236}">
                    <a16:creationId xmlns:a16="http://schemas.microsoft.com/office/drawing/2014/main" id="{C7A91719-A34C-448D-985B-4C38EBE4B18A}"/>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49" name="Oval 41">
                <a:extLst>
                  <a:ext uri="{FF2B5EF4-FFF2-40B4-BE49-F238E27FC236}">
                    <a16:creationId xmlns:a16="http://schemas.microsoft.com/office/drawing/2014/main" id="{3C62A33D-F7FB-49F3-BD39-9E39E7015F0F}"/>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0" name="Oval 42">
                <a:extLst>
                  <a:ext uri="{FF2B5EF4-FFF2-40B4-BE49-F238E27FC236}">
                    <a16:creationId xmlns:a16="http://schemas.microsoft.com/office/drawing/2014/main" id="{2E7E674E-8C04-43FE-8045-96D85326A4AB}"/>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1" name="Oval 43">
                <a:extLst>
                  <a:ext uri="{FF2B5EF4-FFF2-40B4-BE49-F238E27FC236}">
                    <a16:creationId xmlns:a16="http://schemas.microsoft.com/office/drawing/2014/main" id="{A04A1610-1FC3-4105-A2BD-5F775CFB53F0}"/>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2" name="Oval 44">
                <a:extLst>
                  <a:ext uri="{FF2B5EF4-FFF2-40B4-BE49-F238E27FC236}">
                    <a16:creationId xmlns:a16="http://schemas.microsoft.com/office/drawing/2014/main" id="{33A67899-8FAE-4580-8A34-F23683A20CB6}"/>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3" name="Oval 45">
                <a:extLst>
                  <a:ext uri="{FF2B5EF4-FFF2-40B4-BE49-F238E27FC236}">
                    <a16:creationId xmlns:a16="http://schemas.microsoft.com/office/drawing/2014/main" id="{687460AC-0DCB-4CFC-8286-A11A4F274F14}"/>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4" name="Oval 46">
                <a:extLst>
                  <a:ext uri="{FF2B5EF4-FFF2-40B4-BE49-F238E27FC236}">
                    <a16:creationId xmlns:a16="http://schemas.microsoft.com/office/drawing/2014/main" id="{2BA3F77E-4571-47EE-A1B9-723A600A26D3}"/>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5" name="Oval 47">
                <a:extLst>
                  <a:ext uri="{FF2B5EF4-FFF2-40B4-BE49-F238E27FC236}">
                    <a16:creationId xmlns:a16="http://schemas.microsoft.com/office/drawing/2014/main" id="{72EA090C-0937-41C3-B39A-D815FDA74BEE}"/>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6" name="Oval 48">
                <a:extLst>
                  <a:ext uri="{FF2B5EF4-FFF2-40B4-BE49-F238E27FC236}">
                    <a16:creationId xmlns:a16="http://schemas.microsoft.com/office/drawing/2014/main" id="{89F9D591-967F-4E59-A90E-742CB77CD1AE}"/>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7" name="Oval 49">
                <a:extLst>
                  <a:ext uri="{FF2B5EF4-FFF2-40B4-BE49-F238E27FC236}">
                    <a16:creationId xmlns:a16="http://schemas.microsoft.com/office/drawing/2014/main" id="{8A5BE57C-9C58-4179-A778-E1AFEE793CE4}"/>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8" name="Oval 50">
                <a:extLst>
                  <a:ext uri="{FF2B5EF4-FFF2-40B4-BE49-F238E27FC236}">
                    <a16:creationId xmlns:a16="http://schemas.microsoft.com/office/drawing/2014/main" id="{98580634-78B1-46CD-8A44-AF996BB25BD0}"/>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59" name="Oval 51">
                <a:extLst>
                  <a:ext uri="{FF2B5EF4-FFF2-40B4-BE49-F238E27FC236}">
                    <a16:creationId xmlns:a16="http://schemas.microsoft.com/office/drawing/2014/main" id="{26D1DECA-1DDE-4725-B2E2-3BC84522E317}"/>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17445" name="Group 16">
              <a:extLst>
                <a:ext uri="{FF2B5EF4-FFF2-40B4-BE49-F238E27FC236}">
                  <a16:creationId xmlns:a16="http://schemas.microsoft.com/office/drawing/2014/main" id="{E9E97D23-7B77-43D0-8761-7AD842AB22C9}"/>
                </a:ext>
              </a:extLst>
            </p:cNvPr>
            <p:cNvGrpSpPr>
              <a:grpSpLocks/>
            </p:cNvGrpSpPr>
            <p:nvPr/>
          </p:nvGrpSpPr>
          <p:grpSpPr bwMode="auto">
            <a:xfrm>
              <a:off x="943869" y="639231"/>
              <a:ext cx="733645" cy="733645"/>
              <a:chOff x="0" y="0"/>
              <a:chExt cx="2406528" cy="2406528"/>
            </a:xfrm>
          </p:grpSpPr>
          <p:sp>
            <p:nvSpPr>
              <p:cNvPr id="17446" name="椭圆 27">
                <a:extLst>
                  <a:ext uri="{FF2B5EF4-FFF2-40B4-BE49-F238E27FC236}">
                    <a16:creationId xmlns:a16="http://schemas.microsoft.com/office/drawing/2014/main" id="{03A51F17-5E29-4DA1-B781-9BEAFB0330B1}"/>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7447" name="椭圆 28">
                <a:extLst>
                  <a:ext uri="{FF2B5EF4-FFF2-40B4-BE49-F238E27FC236}">
                    <a16:creationId xmlns:a16="http://schemas.microsoft.com/office/drawing/2014/main" id="{697F53CE-F4C1-4190-9381-980CC346A2EE}"/>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11267" name="标题 4">
            <a:extLst>
              <a:ext uri="{FF2B5EF4-FFF2-40B4-BE49-F238E27FC236}">
                <a16:creationId xmlns:a16="http://schemas.microsoft.com/office/drawing/2014/main" id="{B5D837C5-D67C-4524-907F-FD8B02032612}"/>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1. </a:t>
            </a:r>
            <a:r>
              <a:rPr lang="zh-CN" altLang="en-US" b="1" kern="1200" dirty="0">
                <a:solidFill>
                  <a:prstClr val="black"/>
                </a:solidFill>
                <a:latin typeface="+mn-lt"/>
                <a:ea typeface="+mn-ea"/>
                <a:cs typeface="+mn-cs"/>
                <a:sym typeface="+mn-ea"/>
              </a:rPr>
              <a:t>维护组织</a:t>
            </a:r>
            <a:r>
              <a:rPr lang="en-US" altLang="zh-CN" b="1" kern="1200" dirty="0">
                <a:solidFill>
                  <a:prstClr val="black"/>
                </a:solidFill>
                <a:latin typeface="+mn-lt"/>
                <a:ea typeface="+mn-ea"/>
                <a:cs typeface="+mn-cs"/>
                <a:sym typeface="+mn-ea"/>
              </a:rPr>
              <a:t>	</a:t>
            </a:r>
          </a:p>
        </p:txBody>
      </p:sp>
      <p:sp>
        <p:nvSpPr>
          <p:cNvPr id="17412" name="任意多边形 2">
            <a:extLst>
              <a:ext uri="{FF2B5EF4-FFF2-40B4-BE49-F238E27FC236}">
                <a16:creationId xmlns:a16="http://schemas.microsoft.com/office/drawing/2014/main" id="{875F93D2-B74E-4587-8A6B-5A9FC561D353}"/>
              </a:ext>
            </a:extLst>
          </p:cNvPr>
          <p:cNvSpPr>
            <a:spLocks/>
          </p:cNvSpPr>
          <p:nvPr/>
        </p:nvSpPr>
        <p:spPr bwMode="auto">
          <a:xfrm>
            <a:off x="1982788" y="2905125"/>
            <a:ext cx="2124075" cy="1052513"/>
          </a:xfrm>
          <a:custGeom>
            <a:avLst/>
            <a:gdLst>
              <a:gd name="T0" fmla="*/ 0 w 978408"/>
              <a:gd name="T1" fmla="*/ 0 h 484632"/>
              <a:gd name="T2" fmla="*/ 16350520 w 978408"/>
              <a:gd name="T3" fmla="*/ 0 h 484632"/>
              <a:gd name="T4" fmla="*/ 21732987 w 978408"/>
              <a:gd name="T5" fmla="*/ 5390672 h 484632"/>
              <a:gd name="T6" fmla="*/ 16350520 w 978408"/>
              <a:gd name="T7" fmla="*/ 10781341 h 484632"/>
              <a:gd name="T8" fmla="*/ 0 w 978408"/>
              <a:gd name="T9" fmla="*/ 10781341 h 484632"/>
              <a:gd name="T10" fmla="*/ 5382467 w 978408"/>
              <a:gd name="T11" fmla="*/ 5390672 h 484632"/>
              <a:gd name="T12" fmla="*/ 0 w 978408"/>
              <a:gd name="T13" fmla="*/ 0 h 484632"/>
              <a:gd name="T14" fmla="*/ 0 60000 65536"/>
              <a:gd name="T15" fmla="*/ 0 60000 65536"/>
              <a:gd name="T16" fmla="*/ 0 60000 65536"/>
              <a:gd name="T17" fmla="*/ 0 60000 65536"/>
              <a:gd name="T18" fmla="*/ 0 60000 65536"/>
              <a:gd name="T19" fmla="*/ 0 60000 65536"/>
              <a:gd name="T20" fmla="*/ 0 60000 65536"/>
              <a:gd name="T21" fmla="*/ 0 w 978408"/>
              <a:gd name="T22" fmla="*/ 0 h 484632"/>
              <a:gd name="T23" fmla="*/ 978408 w 978408"/>
              <a:gd name="T24" fmla="*/ 484632 h 484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8408" h="484632">
                <a:moveTo>
                  <a:pt x="0" y="0"/>
                </a:moveTo>
                <a:lnTo>
                  <a:pt x="736092" y="0"/>
                </a:lnTo>
                <a:lnTo>
                  <a:pt x="978408" y="242316"/>
                </a:lnTo>
                <a:lnTo>
                  <a:pt x="736092" y="484632"/>
                </a:lnTo>
                <a:lnTo>
                  <a:pt x="0" y="484632"/>
                </a:lnTo>
                <a:lnTo>
                  <a:pt x="242316" y="24231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3" name="任意多边形 3">
            <a:extLst>
              <a:ext uri="{FF2B5EF4-FFF2-40B4-BE49-F238E27FC236}">
                <a16:creationId xmlns:a16="http://schemas.microsoft.com/office/drawing/2014/main" id="{289C5599-EECD-42AB-BBAF-A3B66254DA0B}"/>
              </a:ext>
            </a:extLst>
          </p:cNvPr>
          <p:cNvSpPr>
            <a:spLocks/>
          </p:cNvSpPr>
          <p:nvPr/>
        </p:nvSpPr>
        <p:spPr bwMode="auto">
          <a:xfrm>
            <a:off x="3713163" y="2901950"/>
            <a:ext cx="2124075" cy="1052513"/>
          </a:xfrm>
          <a:custGeom>
            <a:avLst/>
            <a:gdLst>
              <a:gd name="T0" fmla="*/ 0 w 978408"/>
              <a:gd name="T1" fmla="*/ 0 h 484632"/>
              <a:gd name="T2" fmla="*/ 16350520 w 978408"/>
              <a:gd name="T3" fmla="*/ 0 h 484632"/>
              <a:gd name="T4" fmla="*/ 21732987 w 978408"/>
              <a:gd name="T5" fmla="*/ 5390672 h 484632"/>
              <a:gd name="T6" fmla="*/ 16350520 w 978408"/>
              <a:gd name="T7" fmla="*/ 10781341 h 484632"/>
              <a:gd name="T8" fmla="*/ 0 w 978408"/>
              <a:gd name="T9" fmla="*/ 10781341 h 484632"/>
              <a:gd name="T10" fmla="*/ 5382467 w 978408"/>
              <a:gd name="T11" fmla="*/ 5390672 h 484632"/>
              <a:gd name="T12" fmla="*/ 0 w 978408"/>
              <a:gd name="T13" fmla="*/ 0 h 484632"/>
              <a:gd name="T14" fmla="*/ 0 60000 65536"/>
              <a:gd name="T15" fmla="*/ 0 60000 65536"/>
              <a:gd name="T16" fmla="*/ 0 60000 65536"/>
              <a:gd name="T17" fmla="*/ 0 60000 65536"/>
              <a:gd name="T18" fmla="*/ 0 60000 65536"/>
              <a:gd name="T19" fmla="*/ 0 60000 65536"/>
              <a:gd name="T20" fmla="*/ 0 60000 65536"/>
              <a:gd name="T21" fmla="*/ 0 w 978408"/>
              <a:gd name="T22" fmla="*/ 0 h 484632"/>
              <a:gd name="T23" fmla="*/ 978408 w 978408"/>
              <a:gd name="T24" fmla="*/ 484632 h 484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8408" h="484632">
                <a:moveTo>
                  <a:pt x="0" y="0"/>
                </a:moveTo>
                <a:lnTo>
                  <a:pt x="736092" y="0"/>
                </a:lnTo>
                <a:lnTo>
                  <a:pt x="978408" y="242316"/>
                </a:lnTo>
                <a:lnTo>
                  <a:pt x="736092" y="484632"/>
                </a:lnTo>
                <a:lnTo>
                  <a:pt x="0" y="484632"/>
                </a:lnTo>
                <a:lnTo>
                  <a:pt x="242316" y="242316"/>
                </a:lnTo>
                <a:lnTo>
                  <a:pt x="0" y="0"/>
                </a:lnTo>
                <a:close/>
              </a:path>
            </a:pathLst>
          </a:custGeom>
          <a:solidFill>
            <a:srgbClr val="BBB4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4" name="任意多边形 5">
            <a:extLst>
              <a:ext uri="{FF2B5EF4-FFF2-40B4-BE49-F238E27FC236}">
                <a16:creationId xmlns:a16="http://schemas.microsoft.com/office/drawing/2014/main" id="{2B793CF9-E378-4E70-80BB-60779312B35F}"/>
              </a:ext>
            </a:extLst>
          </p:cNvPr>
          <p:cNvSpPr>
            <a:spLocks/>
          </p:cNvSpPr>
          <p:nvPr/>
        </p:nvSpPr>
        <p:spPr bwMode="auto">
          <a:xfrm>
            <a:off x="5443538" y="2905125"/>
            <a:ext cx="2124075" cy="1052513"/>
          </a:xfrm>
          <a:custGeom>
            <a:avLst/>
            <a:gdLst>
              <a:gd name="T0" fmla="*/ 0 w 978408"/>
              <a:gd name="T1" fmla="*/ 0 h 484632"/>
              <a:gd name="T2" fmla="*/ 16350520 w 978408"/>
              <a:gd name="T3" fmla="*/ 0 h 484632"/>
              <a:gd name="T4" fmla="*/ 21732987 w 978408"/>
              <a:gd name="T5" fmla="*/ 5390672 h 484632"/>
              <a:gd name="T6" fmla="*/ 16350520 w 978408"/>
              <a:gd name="T7" fmla="*/ 10781341 h 484632"/>
              <a:gd name="T8" fmla="*/ 0 w 978408"/>
              <a:gd name="T9" fmla="*/ 10781341 h 484632"/>
              <a:gd name="T10" fmla="*/ 5382467 w 978408"/>
              <a:gd name="T11" fmla="*/ 5390672 h 484632"/>
              <a:gd name="T12" fmla="*/ 0 w 978408"/>
              <a:gd name="T13" fmla="*/ 0 h 484632"/>
              <a:gd name="T14" fmla="*/ 0 60000 65536"/>
              <a:gd name="T15" fmla="*/ 0 60000 65536"/>
              <a:gd name="T16" fmla="*/ 0 60000 65536"/>
              <a:gd name="T17" fmla="*/ 0 60000 65536"/>
              <a:gd name="T18" fmla="*/ 0 60000 65536"/>
              <a:gd name="T19" fmla="*/ 0 60000 65536"/>
              <a:gd name="T20" fmla="*/ 0 60000 65536"/>
              <a:gd name="T21" fmla="*/ 0 w 978408"/>
              <a:gd name="T22" fmla="*/ 0 h 484632"/>
              <a:gd name="T23" fmla="*/ 978408 w 978408"/>
              <a:gd name="T24" fmla="*/ 484632 h 484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8408" h="484632">
                <a:moveTo>
                  <a:pt x="0" y="0"/>
                </a:moveTo>
                <a:lnTo>
                  <a:pt x="736092" y="0"/>
                </a:lnTo>
                <a:lnTo>
                  <a:pt x="978408" y="242316"/>
                </a:lnTo>
                <a:lnTo>
                  <a:pt x="736092" y="484632"/>
                </a:lnTo>
                <a:lnTo>
                  <a:pt x="0" y="484632"/>
                </a:lnTo>
                <a:lnTo>
                  <a:pt x="242316" y="24231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5" name="任意多边形 6">
            <a:extLst>
              <a:ext uri="{FF2B5EF4-FFF2-40B4-BE49-F238E27FC236}">
                <a16:creationId xmlns:a16="http://schemas.microsoft.com/office/drawing/2014/main" id="{A199C7B6-F676-4836-8AE6-827B7A1785C3}"/>
              </a:ext>
            </a:extLst>
          </p:cNvPr>
          <p:cNvSpPr>
            <a:spLocks/>
          </p:cNvSpPr>
          <p:nvPr/>
        </p:nvSpPr>
        <p:spPr bwMode="auto">
          <a:xfrm>
            <a:off x="7173913" y="2905125"/>
            <a:ext cx="2124075" cy="1052513"/>
          </a:xfrm>
          <a:custGeom>
            <a:avLst/>
            <a:gdLst>
              <a:gd name="T0" fmla="*/ 0 w 978408"/>
              <a:gd name="T1" fmla="*/ 0 h 484632"/>
              <a:gd name="T2" fmla="*/ 16350520 w 978408"/>
              <a:gd name="T3" fmla="*/ 0 h 484632"/>
              <a:gd name="T4" fmla="*/ 21732987 w 978408"/>
              <a:gd name="T5" fmla="*/ 5390672 h 484632"/>
              <a:gd name="T6" fmla="*/ 16350520 w 978408"/>
              <a:gd name="T7" fmla="*/ 10781341 h 484632"/>
              <a:gd name="T8" fmla="*/ 0 w 978408"/>
              <a:gd name="T9" fmla="*/ 10781341 h 484632"/>
              <a:gd name="T10" fmla="*/ 5382467 w 978408"/>
              <a:gd name="T11" fmla="*/ 5390672 h 484632"/>
              <a:gd name="T12" fmla="*/ 0 w 978408"/>
              <a:gd name="T13" fmla="*/ 0 h 484632"/>
              <a:gd name="T14" fmla="*/ 0 60000 65536"/>
              <a:gd name="T15" fmla="*/ 0 60000 65536"/>
              <a:gd name="T16" fmla="*/ 0 60000 65536"/>
              <a:gd name="T17" fmla="*/ 0 60000 65536"/>
              <a:gd name="T18" fmla="*/ 0 60000 65536"/>
              <a:gd name="T19" fmla="*/ 0 60000 65536"/>
              <a:gd name="T20" fmla="*/ 0 60000 65536"/>
              <a:gd name="T21" fmla="*/ 0 w 978408"/>
              <a:gd name="T22" fmla="*/ 0 h 484632"/>
              <a:gd name="T23" fmla="*/ 978408 w 978408"/>
              <a:gd name="T24" fmla="*/ 484632 h 484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8408" h="484632">
                <a:moveTo>
                  <a:pt x="0" y="0"/>
                </a:moveTo>
                <a:lnTo>
                  <a:pt x="736092" y="0"/>
                </a:lnTo>
                <a:lnTo>
                  <a:pt x="978408" y="242316"/>
                </a:lnTo>
                <a:lnTo>
                  <a:pt x="736092" y="484632"/>
                </a:lnTo>
                <a:lnTo>
                  <a:pt x="0" y="484632"/>
                </a:lnTo>
                <a:lnTo>
                  <a:pt x="242316" y="242316"/>
                </a:lnTo>
                <a:lnTo>
                  <a:pt x="0" y="0"/>
                </a:lnTo>
                <a:close/>
              </a:path>
            </a:pathLst>
          </a:custGeom>
          <a:solidFill>
            <a:srgbClr val="BBB4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16" name="任意多边形 7">
            <a:extLst>
              <a:ext uri="{FF2B5EF4-FFF2-40B4-BE49-F238E27FC236}">
                <a16:creationId xmlns:a16="http://schemas.microsoft.com/office/drawing/2014/main" id="{813235F4-4EF9-4C37-83A6-710B66C8EC50}"/>
              </a:ext>
            </a:extLst>
          </p:cNvPr>
          <p:cNvSpPr>
            <a:spLocks/>
          </p:cNvSpPr>
          <p:nvPr/>
        </p:nvSpPr>
        <p:spPr bwMode="auto">
          <a:xfrm>
            <a:off x="8904288" y="2901950"/>
            <a:ext cx="2124075" cy="1052513"/>
          </a:xfrm>
          <a:custGeom>
            <a:avLst/>
            <a:gdLst>
              <a:gd name="T0" fmla="*/ 0 w 978408"/>
              <a:gd name="T1" fmla="*/ 0 h 484632"/>
              <a:gd name="T2" fmla="*/ 16350520 w 978408"/>
              <a:gd name="T3" fmla="*/ 0 h 484632"/>
              <a:gd name="T4" fmla="*/ 21732987 w 978408"/>
              <a:gd name="T5" fmla="*/ 5390672 h 484632"/>
              <a:gd name="T6" fmla="*/ 16350520 w 978408"/>
              <a:gd name="T7" fmla="*/ 10781341 h 484632"/>
              <a:gd name="T8" fmla="*/ 0 w 978408"/>
              <a:gd name="T9" fmla="*/ 10781341 h 484632"/>
              <a:gd name="T10" fmla="*/ 5382467 w 978408"/>
              <a:gd name="T11" fmla="*/ 5390672 h 484632"/>
              <a:gd name="T12" fmla="*/ 0 w 978408"/>
              <a:gd name="T13" fmla="*/ 0 h 484632"/>
              <a:gd name="T14" fmla="*/ 0 60000 65536"/>
              <a:gd name="T15" fmla="*/ 0 60000 65536"/>
              <a:gd name="T16" fmla="*/ 0 60000 65536"/>
              <a:gd name="T17" fmla="*/ 0 60000 65536"/>
              <a:gd name="T18" fmla="*/ 0 60000 65536"/>
              <a:gd name="T19" fmla="*/ 0 60000 65536"/>
              <a:gd name="T20" fmla="*/ 0 60000 65536"/>
              <a:gd name="T21" fmla="*/ 0 w 978408"/>
              <a:gd name="T22" fmla="*/ 0 h 484632"/>
              <a:gd name="T23" fmla="*/ 978408 w 978408"/>
              <a:gd name="T24" fmla="*/ 484632 h 4846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8408" h="484632">
                <a:moveTo>
                  <a:pt x="0" y="0"/>
                </a:moveTo>
                <a:lnTo>
                  <a:pt x="736092" y="0"/>
                </a:lnTo>
                <a:lnTo>
                  <a:pt x="978408" y="242316"/>
                </a:lnTo>
                <a:lnTo>
                  <a:pt x="736092" y="484632"/>
                </a:lnTo>
                <a:lnTo>
                  <a:pt x="0" y="484632"/>
                </a:lnTo>
                <a:lnTo>
                  <a:pt x="242316" y="242316"/>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417" name="Group 25">
            <a:extLst>
              <a:ext uri="{FF2B5EF4-FFF2-40B4-BE49-F238E27FC236}">
                <a16:creationId xmlns:a16="http://schemas.microsoft.com/office/drawing/2014/main" id="{957AC7D7-632E-4D67-B2EB-68E7D9E98DD3}"/>
              </a:ext>
            </a:extLst>
          </p:cNvPr>
          <p:cNvGrpSpPr>
            <a:grpSpLocks/>
          </p:cNvGrpSpPr>
          <p:nvPr/>
        </p:nvGrpSpPr>
        <p:grpSpPr bwMode="auto">
          <a:xfrm flipH="1">
            <a:off x="6492875" y="4741863"/>
            <a:ext cx="620713" cy="446087"/>
            <a:chOff x="0" y="0"/>
            <a:chExt cx="620713" cy="446087"/>
          </a:xfrm>
        </p:grpSpPr>
        <p:sp>
          <p:nvSpPr>
            <p:cNvPr id="17435" name="Freeform 19">
              <a:extLst>
                <a:ext uri="{FF2B5EF4-FFF2-40B4-BE49-F238E27FC236}">
                  <a16:creationId xmlns:a16="http://schemas.microsoft.com/office/drawing/2014/main" id="{13361CB3-7E4E-43A0-86F2-6F92F1BF834F}"/>
                </a:ext>
              </a:extLst>
            </p:cNvPr>
            <p:cNvSpPr>
              <a:spLocks/>
            </p:cNvSpPr>
            <p:nvPr/>
          </p:nvSpPr>
          <p:spPr bwMode="auto">
            <a:xfrm>
              <a:off x="336550" y="150812"/>
              <a:ext cx="134938" cy="227013"/>
            </a:xfrm>
            <a:custGeom>
              <a:avLst/>
              <a:gdLst>
                <a:gd name="T0" fmla="*/ 2147483646 w 92"/>
                <a:gd name="T1" fmla="*/ 0 h 156"/>
                <a:gd name="T2" fmla="*/ 2147483646 w 92"/>
                <a:gd name="T3" fmla="*/ 2147483646 h 156"/>
                <a:gd name="T4" fmla="*/ 2147483646 w 92"/>
                <a:gd name="T5" fmla="*/ 2147483646 h 156"/>
                <a:gd name="T6" fmla="*/ 2147483646 w 92"/>
                <a:gd name="T7" fmla="*/ 2147483646 h 156"/>
                <a:gd name="T8" fmla="*/ 2147483646 w 92"/>
                <a:gd name="T9" fmla="*/ 2147483646 h 156"/>
                <a:gd name="T10" fmla="*/ 2147483646 w 92"/>
                <a:gd name="T11" fmla="*/ 2147483646 h 156"/>
                <a:gd name="T12" fmla="*/ 2147483646 w 92"/>
                <a:gd name="T13" fmla="*/ 2147483646 h 156"/>
                <a:gd name="T14" fmla="*/ 0 w 92"/>
                <a:gd name="T15" fmla="*/ 2147483646 h 156"/>
                <a:gd name="T16" fmla="*/ 0 w 92"/>
                <a:gd name="T17" fmla="*/ 2147483646 h 156"/>
                <a:gd name="T18" fmla="*/ 2147483646 w 92"/>
                <a:gd name="T19" fmla="*/ 2147483646 h 156"/>
                <a:gd name="T20" fmla="*/ 2147483646 w 92"/>
                <a:gd name="T21" fmla="*/ 2147483646 h 156"/>
                <a:gd name="T22" fmla="*/ 2147483646 w 92"/>
                <a:gd name="T23" fmla="*/ 2147483646 h 156"/>
                <a:gd name="T24" fmla="*/ 2147483646 w 92"/>
                <a:gd name="T25" fmla="*/ 0 h 156"/>
                <a:gd name="T26" fmla="*/ 2147483646 w 92"/>
                <a:gd name="T27" fmla="*/ 0 h 1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156"/>
                <a:gd name="T44" fmla="*/ 92 w 92"/>
                <a:gd name="T45" fmla="*/ 156 h 1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156">
                  <a:moveTo>
                    <a:pt x="92" y="0"/>
                  </a:moveTo>
                  <a:cubicBezTo>
                    <a:pt x="92" y="30"/>
                    <a:pt x="92" y="60"/>
                    <a:pt x="92" y="90"/>
                  </a:cubicBezTo>
                  <a:cubicBezTo>
                    <a:pt x="92" y="91"/>
                    <a:pt x="91" y="92"/>
                    <a:pt x="91" y="93"/>
                  </a:cubicBezTo>
                  <a:cubicBezTo>
                    <a:pt x="70" y="114"/>
                    <a:pt x="49" y="134"/>
                    <a:pt x="28" y="155"/>
                  </a:cubicBezTo>
                  <a:cubicBezTo>
                    <a:pt x="28" y="156"/>
                    <a:pt x="28" y="156"/>
                    <a:pt x="27" y="156"/>
                  </a:cubicBezTo>
                  <a:cubicBezTo>
                    <a:pt x="24" y="153"/>
                    <a:pt x="21" y="149"/>
                    <a:pt x="18" y="146"/>
                  </a:cubicBezTo>
                  <a:cubicBezTo>
                    <a:pt x="8" y="132"/>
                    <a:pt x="2" y="116"/>
                    <a:pt x="1" y="99"/>
                  </a:cubicBezTo>
                  <a:cubicBezTo>
                    <a:pt x="1" y="98"/>
                    <a:pt x="0" y="98"/>
                    <a:pt x="0" y="97"/>
                  </a:cubicBezTo>
                  <a:cubicBezTo>
                    <a:pt x="0" y="93"/>
                    <a:pt x="0" y="89"/>
                    <a:pt x="0" y="86"/>
                  </a:cubicBezTo>
                  <a:cubicBezTo>
                    <a:pt x="0" y="85"/>
                    <a:pt x="1" y="85"/>
                    <a:pt x="1" y="84"/>
                  </a:cubicBezTo>
                  <a:cubicBezTo>
                    <a:pt x="2" y="67"/>
                    <a:pt x="8" y="51"/>
                    <a:pt x="18" y="38"/>
                  </a:cubicBezTo>
                  <a:cubicBezTo>
                    <a:pt x="32" y="18"/>
                    <a:pt x="52" y="6"/>
                    <a:pt x="76" y="1"/>
                  </a:cubicBezTo>
                  <a:cubicBezTo>
                    <a:pt x="79" y="1"/>
                    <a:pt x="83" y="0"/>
                    <a:pt x="86" y="0"/>
                  </a:cubicBezTo>
                  <a:cubicBezTo>
                    <a:pt x="88" y="0"/>
                    <a:pt x="90" y="0"/>
                    <a:pt x="9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6" name="Freeform 20">
              <a:extLst>
                <a:ext uri="{FF2B5EF4-FFF2-40B4-BE49-F238E27FC236}">
                  <a16:creationId xmlns:a16="http://schemas.microsoft.com/office/drawing/2014/main" id="{DC1AFB3C-4C42-46EB-A01F-325C1B166528}"/>
                </a:ext>
              </a:extLst>
            </p:cNvPr>
            <p:cNvSpPr>
              <a:spLocks/>
            </p:cNvSpPr>
            <p:nvPr/>
          </p:nvSpPr>
          <p:spPr bwMode="auto">
            <a:xfrm>
              <a:off x="488950" y="150812"/>
              <a:ext cx="131763" cy="133350"/>
            </a:xfrm>
            <a:custGeom>
              <a:avLst/>
              <a:gdLst>
                <a:gd name="T0" fmla="*/ 2147483646 w 91"/>
                <a:gd name="T1" fmla="*/ 0 h 91"/>
                <a:gd name="T2" fmla="*/ 2147483646 w 91"/>
                <a:gd name="T3" fmla="*/ 2147483646 h 91"/>
                <a:gd name="T4" fmla="*/ 2147483646 w 91"/>
                <a:gd name="T5" fmla="*/ 2147483646 h 91"/>
                <a:gd name="T6" fmla="*/ 2147483646 w 91"/>
                <a:gd name="T7" fmla="*/ 2147483646 h 91"/>
                <a:gd name="T8" fmla="*/ 2147483646 w 91"/>
                <a:gd name="T9" fmla="*/ 2147483646 h 91"/>
                <a:gd name="T10" fmla="*/ 0 w 91"/>
                <a:gd name="T11" fmla="*/ 2147483646 h 91"/>
                <a:gd name="T12" fmla="*/ 0 w 91"/>
                <a:gd name="T13" fmla="*/ 0 h 91"/>
                <a:gd name="T14" fmla="*/ 2147483646 w 91"/>
                <a:gd name="T15" fmla="*/ 0 h 91"/>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91"/>
                <a:gd name="T26" fmla="*/ 91 w 91"/>
                <a:gd name="T27" fmla="*/ 91 h 9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91">
                  <a:moveTo>
                    <a:pt x="6" y="0"/>
                  </a:moveTo>
                  <a:cubicBezTo>
                    <a:pt x="9" y="0"/>
                    <a:pt x="13" y="1"/>
                    <a:pt x="16" y="1"/>
                  </a:cubicBezTo>
                  <a:cubicBezTo>
                    <a:pt x="43" y="7"/>
                    <a:pt x="64" y="21"/>
                    <a:pt x="79" y="45"/>
                  </a:cubicBezTo>
                  <a:cubicBezTo>
                    <a:pt x="87" y="58"/>
                    <a:pt x="91" y="73"/>
                    <a:pt x="91" y="89"/>
                  </a:cubicBezTo>
                  <a:cubicBezTo>
                    <a:pt x="91" y="90"/>
                    <a:pt x="91" y="91"/>
                    <a:pt x="91" y="91"/>
                  </a:cubicBezTo>
                  <a:cubicBezTo>
                    <a:pt x="61" y="91"/>
                    <a:pt x="31" y="91"/>
                    <a:pt x="0" y="91"/>
                  </a:cubicBezTo>
                  <a:cubicBezTo>
                    <a:pt x="0" y="61"/>
                    <a:pt x="0" y="30"/>
                    <a:pt x="0" y="0"/>
                  </a:cubicBezTo>
                  <a:cubicBezTo>
                    <a:pt x="2" y="0"/>
                    <a:pt x="4" y="0"/>
                    <a:pt x="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7" name="Freeform 21">
              <a:extLst>
                <a:ext uri="{FF2B5EF4-FFF2-40B4-BE49-F238E27FC236}">
                  <a16:creationId xmlns:a16="http://schemas.microsoft.com/office/drawing/2014/main" id="{33A3739C-303C-4EC9-8E1A-093D85F44E93}"/>
                </a:ext>
              </a:extLst>
            </p:cNvPr>
            <p:cNvSpPr>
              <a:spLocks/>
            </p:cNvSpPr>
            <p:nvPr/>
          </p:nvSpPr>
          <p:spPr bwMode="auto">
            <a:xfrm>
              <a:off x="388937" y="300037"/>
              <a:ext cx="227013" cy="146050"/>
            </a:xfrm>
            <a:custGeom>
              <a:avLst/>
              <a:gdLst>
                <a:gd name="T0" fmla="*/ 2147483646 w 156"/>
                <a:gd name="T1" fmla="*/ 0 h 100"/>
                <a:gd name="T2" fmla="*/ 2147483646 w 156"/>
                <a:gd name="T3" fmla="*/ 2147483646 h 100"/>
                <a:gd name="T4" fmla="*/ 0 w 156"/>
                <a:gd name="T5" fmla="*/ 2147483646 h 100"/>
                <a:gd name="T6" fmla="*/ 2147483646 w 156"/>
                <a:gd name="T7" fmla="*/ 2147483646 h 100"/>
                <a:gd name="T8" fmla="*/ 2147483646 w 156"/>
                <a:gd name="T9" fmla="*/ 2147483646 h 100"/>
                <a:gd name="T10" fmla="*/ 2147483646 w 156"/>
                <a:gd name="T11" fmla="*/ 0 h 100"/>
                <a:gd name="T12" fmla="*/ 2147483646 w 156"/>
                <a:gd name="T13" fmla="*/ 0 h 100"/>
                <a:gd name="T14" fmla="*/ 2147483646 w 156"/>
                <a:gd name="T15" fmla="*/ 0 h 100"/>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100"/>
                <a:gd name="T26" fmla="*/ 156 w 156"/>
                <a:gd name="T27" fmla="*/ 100 h 1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100">
                  <a:moveTo>
                    <a:pt x="156" y="0"/>
                  </a:moveTo>
                  <a:cubicBezTo>
                    <a:pt x="156" y="33"/>
                    <a:pt x="137" y="69"/>
                    <a:pt x="100" y="85"/>
                  </a:cubicBezTo>
                  <a:cubicBezTo>
                    <a:pt x="63" y="100"/>
                    <a:pt x="23" y="89"/>
                    <a:pt x="0" y="65"/>
                  </a:cubicBezTo>
                  <a:cubicBezTo>
                    <a:pt x="0" y="65"/>
                    <a:pt x="1" y="64"/>
                    <a:pt x="1" y="64"/>
                  </a:cubicBezTo>
                  <a:cubicBezTo>
                    <a:pt x="22" y="43"/>
                    <a:pt x="43" y="22"/>
                    <a:pt x="64" y="2"/>
                  </a:cubicBezTo>
                  <a:cubicBezTo>
                    <a:pt x="64" y="1"/>
                    <a:pt x="65" y="0"/>
                    <a:pt x="66" y="0"/>
                  </a:cubicBezTo>
                  <a:cubicBezTo>
                    <a:pt x="96" y="0"/>
                    <a:pt x="125" y="0"/>
                    <a:pt x="154" y="0"/>
                  </a:cubicBezTo>
                  <a:cubicBezTo>
                    <a:pt x="155" y="0"/>
                    <a:pt x="155" y="0"/>
                    <a:pt x="15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8" name="Oval 34">
              <a:extLst>
                <a:ext uri="{FF2B5EF4-FFF2-40B4-BE49-F238E27FC236}">
                  <a16:creationId xmlns:a16="http://schemas.microsoft.com/office/drawing/2014/main" id="{C25B2D4A-2885-4122-8080-3C5B64839205}"/>
                </a:ext>
              </a:extLst>
            </p:cNvPr>
            <p:cNvSpPr>
              <a:spLocks noChangeArrowheads="1"/>
            </p:cNvSpPr>
            <p:nvPr/>
          </p:nvSpPr>
          <p:spPr bwMode="auto">
            <a:xfrm>
              <a:off x="0" y="0"/>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39" name="Oval 35">
              <a:extLst>
                <a:ext uri="{FF2B5EF4-FFF2-40B4-BE49-F238E27FC236}">
                  <a16:creationId xmlns:a16="http://schemas.microsoft.com/office/drawing/2014/main" id="{5E8889CD-B868-4A89-B0F8-10818BD15EBC}"/>
                </a:ext>
              </a:extLst>
            </p:cNvPr>
            <p:cNvSpPr>
              <a:spLocks noChangeArrowheads="1"/>
            </p:cNvSpPr>
            <p:nvPr/>
          </p:nvSpPr>
          <p:spPr bwMode="auto">
            <a:xfrm>
              <a:off x="15875" y="61912"/>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40" name="Oval 36">
              <a:extLst>
                <a:ext uri="{FF2B5EF4-FFF2-40B4-BE49-F238E27FC236}">
                  <a16:creationId xmlns:a16="http://schemas.microsoft.com/office/drawing/2014/main" id="{1491A5D0-1C84-4258-8B95-2356A4C8BF37}"/>
                </a:ext>
              </a:extLst>
            </p:cNvPr>
            <p:cNvSpPr>
              <a:spLocks noChangeArrowheads="1"/>
            </p:cNvSpPr>
            <p:nvPr/>
          </p:nvSpPr>
          <p:spPr bwMode="auto">
            <a:xfrm>
              <a:off x="42862" y="125412"/>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41" name="Oval 37">
              <a:extLst>
                <a:ext uri="{FF2B5EF4-FFF2-40B4-BE49-F238E27FC236}">
                  <a16:creationId xmlns:a16="http://schemas.microsoft.com/office/drawing/2014/main" id="{92D5DC3E-F2E6-46ED-B37F-E3FD494DC929}"/>
                </a:ext>
              </a:extLst>
            </p:cNvPr>
            <p:cNvSpPr>
              <a:spLocks noChangeArrowheads="1"/>
            </p:cNvSpPr>
            <p:nvPr/>
          </p:nvSpPr>
          <p:spPr bwMode="auto">
            <a:xfrm>
              <a:off x="84137" y="176212"/>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42" name="Oval 38">
              <a:extLst>
                <a:ext uri="{FF2B5EF4-FFF2-40B4-BE49-F238E27FC236}">
                  <a16:creationId xmlns:a16="http://schemas.microsoft.com/office/drawing/2014/main" id="{14D01767-C4F9-4FA5-9B92-A01670AE0B56}"/>
                </a:ext>
              </a:extLst>
            </p:cNvPr>
            <p:cNvSpPr>
              <a:spLocks noChangeArrowheads="1"/>
            </p:cNvSpPr>
            <p:nvPr/>
          </p:nvSpPr>
          <p:spPr bwMode="auto">
            <a:xfrm>
              <a:off x="142875" y="219075"/>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43" name="Oval 39">
              <a:extLst>
                <a:ext uri="{FF2B5EF4-FFF2-40B4-BE49-F238E27FC236}">
                  <a16:creationId xmlns:a16="http://schemas.microsoft.com/office/drawing/2014/main" id="{49CC0668-5DE0-4D8E-83F3-ADC5C83DC5B1}"/>
                </a:ext>
              </a:extLst>
            </p:cNvPr>
            <p:cNvSpPr>
              <a:spLocks noChangeArrowheads="1"/>
            </p:cNvSpPr>
            <p:nvPr/>
          </p:nvSpPr>
          <p:spPr bwMode="auto">
            <a:xfrm>
              <a:off x="209550" y="252412"/>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17418" name="Group 35">
            <a:extLst>
              <a:ext uri="{FF2B5EF4-FFF2-40B4-BE49-F238E27FC236}">
                <a16:creationId xmlns:a16="http://schemas.microsoft.com/office/drawing/2014/main" id="{964AF11A-9B59-447A-805B-205F2D4C0FB7}"/>
              </a:ext>
            </a:extLst>
          </p:cNvPr>
          <p:cNvGrpSpPr>
            <a:grpSpLocks/>
          </p:cNvGrpSpPr>
          <p:nvPr/>
        </p:nvGrpSpPr>
        <p:grpSpPr bwMode="auto">
          <a:xfrm>
            <a:off x="5110163" y="2097088"/>
            <a:ext cx="908050" cy="677862"/>
            <a:chOff x="0" y="0"/>
            <a:chExt cx="908050" cy="677863"/>
          </a:xfrm>
        </p:grpSpPr>
        <p:sp>
          <p:nvSpPr>
            <p:cNvPr id="17421" name="Freeform 18">
              <a:extLst>
                <a:ext uri="{FF2B5EF4-FFF2-40B4-BE49-F238E27FC236}">
                  <a16:creationId xmlns:a16="http://schemas.microsoft.com/office/drawing/2014/main" id="{65DBD7D0-A7CB-4A51-BCE1-0B05F7035AC1}"/>
                </a:ext>
              </a:extLst>
            </p:cNvPr>
            <p:cNvSpPr>
              <a:spLocks/>
            </p:cNvSpPr>
            <p:nvPr/>
          </p:nvSpPr>
          <p:spPr bwMode="auto">
            <a:xfrm>
              <a:off x="347662" y="231775"/>
              <a:ext cx="257175" cy="298450"/>
            </a:xfrm>
            <a:custGeom>
              <a:avLst/>
              <a:gdLst>
                <a:gd name="T0" fmla="*/ 2147483646 w 177"/>
                <a:gd name="T1" fmla="*/ 2147483646 h 205"/>
                <a:gd name="T2" fmla="*/ 2147483646 w 177"/>
                <a:gd name="T3" fmla="*/ 2147483646 h 205"/>
                <a:gd name="T4" fmla="*/ 2147483646 w 177"/>
                <a:gd name="T5" fmla="*/ 2147483646 h 205"/>
                <a:gd name="T6" fmla="*/ 2147483646 w 177"/>
                <a:gd name="T7" fmla="*/ 2147483646 h 205"/>
                <a:gd name="T8" fmla="*/ 2147483646 w 177"/>
                <a:gd name="T9" fmla="*/ 2147483646 h 205"/>
                <a:gd name="T10" fmla="*/ 2147483646 w 177"/>
                <a:gd name="T11" fmla="*/ 2147483646 h 205"/>
                <a:gd name="T12" fmla="*/ 2147483646 w 177"/>
                <a:gd name="T13" fmla="*/ 2147483646 h 205"/>
                <a:gd name="T14" fmla="*/ 2147483646 w 177"/>
                <a:gd name="T15" fmla="*/ 2147483646 h 205"/>
                <a:gd name="T16" fmla="*/ 2147483646 w 177"/>
                <a:gd name="T17" fmla="*/ 2147483646 h 205"/>
                <a:gd name="T18" fmla="*/ 2147483646 w 177"/>
                <a:gd name="T19" fmla="*/ 2147483646 h 205"/>
                <a:gd name="T20" fmla="*/ 2147483646 w 177"/>
                <a:gd name="T21" fmla="*/ 2147483646 h 205"/>
                <a:gd name="T22" fmla="*/ 2147483646 w 177"/>
                <a:gd name="T23" fmla="*/ 2147483646 h 205"/>
                <a:gd name="T24" fmla="*/ 2147483646 w 177"/>
                <a:gd name="T25" fmla="*/ 0 h 205"/>
                <a:gd name="T26" fmla="*/ 2147483646 w 177"/>
                <a:gd name="T27" fmla="*/ 0 h 205"/>
                <a:gd name="T28" fmla="*/ 2147483646 w 177"/>
                <a:gd name="T29" fmla="*/ 0 h 205"/>
                <a:gd name="T30" fmla="*/ 2147483646 w 177"/>
                <a:gd name="T31" fmla="*/ 0 h 205"/>
                <a:gd name="T32" fmla="*/ 2147483646 w 177"/>
                <a:gd name="T33" fmla="*/ 2147483646 h 205"/>
                <a:gd name="T34" fmla="*/ 2147483646 w 177"/>
                <a:gd name="T35" fmla="*/ 2147483646 h 205"/>
                <a:gd name="T36" fmla="*/ 0 w 177"/>
                <a:gd name="T37" fmla="*/ 2147483646 h 205"/>
                <a:gd name="T38" fmla="*/ 0 w 177"/>
                <a:gd name="T39" fmla="*/ 2147483646 h 205"/>
                <a:gd name="T40" fmla="*/ 0 w 177"/>
                <a:gd name="T41" fmla="*/ 2147483646 h 205"/>
                <a:gd name="T42" fmla="*/ 2147483646 w 177"/>
                <a:gd name="T43" fmla="*/ 2147483646 h 205"/>
                <a:gd name="T44" fmla="*/ 2147483646 w 177"/>
                <a:gd name="T45" fmla="*/ 2147483646 h 205"/>
                <a:gd name="T46" fmla="*/ 2147483646 w 177"/>
                <a:gd name="T47" fmla="*/ 2147483646 h 205"/>
                <a:gd name="T48" fmla="*/ 2147483646 w 177"/>
                <a:gd name="T49" fmla="*/ 2147483646 h 205"/>
                <a:gd name="T50" fmla="*/ 2147483646 w 177"/>
                <a:gd name="T51" fmla="*/ 2147483646 h 205"/>
                <a:gd name="T52" fmla="*/ 2147483646 w 177"/>
                <a:gd name="T53" fmla="*/ 2147483646 h 205"/>
                <a:gd name="T54" fmla="*/ 2147483646 w 177"/>
                <a:gd name="T55" fmla="*/ 2147483646 h 205"/>
                <a:gd name="T56" fmla="*/ 2147483646 w 177"/>
                <a:gd name="T57" fmla="*/ 2147483646 h 205"/>
                <a:gd name="T58" fmla="*/ 2147483646 w 177"/>
                <a:gd name="T59" fmla="*/ 2147483646 h 205"/>
                <a:gd name="T60" fmla="*/ 2147483646 w 177"/>
                <a:gd name="T61" fmla="*/ 2147483646 h 205"/>
                <a:gd name="T62" fmla="*/ 2147483646 w 177"/>
                <a:gd name="T63" fmla="*/ 2147483646 h 205"/>
                <a:gd name="T64" fmla="*/ 2147483646 w 177"/>
                <a:gd name="T65" fmla="*/ 2147483646 h 205"/>
                <a:gd name="T66" fmla="*/ 2147483646 w 177"/>
                <a:gd name="T67" fmla="*/ 2147483646 h 205"/>
                <a:gd name="T68" fmla="*/ 2147483646 w 177"/>
                <a:gd name="T69" fmla="*/ 2147483646 h 205"/>
                <a:gd name="T70" fmla="*/ 2147483646 w 177"/>
                <a:gd name="T71" fmla="*/ 2147483646 h 205"/>
                <a:gd name="T72" fmla="*/ 2147483646 w 177"/>
                <a:gd name="T73" fmla="*/ 2147483646 h 205"/>
                <a:gd name="T74" fmla="*/ 2147483646 w 177"/>
                <a:gd name="T75" fmla="*/ 2147483646 h 205"/>
                <a:gd name="T76" fmla="*/ 2147483646 w 177"/>
                <a:gd name="T77" fmla="*/ 2147483646 h 205"/>
                <a:gd name="T78" fmla="*/ 2147483646 w 177"/>
                <a:gd name="T79" fmla="*/ 2147483646 h 205"/>
                <a:gd name="T80" fmla="*/ 2147483646 w 177"/>
                <a:gd name="T81" fmla="*/ 2147483646 h 205"/>
                <a:gd name="T82" fmla="*/ 2147483646 w 177"/>
                <a:gd name="T83" fmla="*/ 2147483646 h 205"/>
                <a:gd name="T84" fmla="*/ 2147483646 w 177"/>
                <a:gd name="T85" fmla="*/ 2147483646 h 205"/>
                <a:gd name="T86" fmla="*/ 2147483646 w 177"/>
                <a:gd name="T87" fmla="*/ 2147483646 h 205"/>
                <a:gd name="T88" fmla="*/ 2147483646 w 177"/>
                <a:gd name="T89" fmla="*/ 2147483646 h 205"/>
                <a:gd name="T90" fmla="*/ 2147483646 w 177"/>
                <a:gd name="T91" fmla="*/ 2147483646 h 205"/>
                <a:gd name="T92" fmla="*/ 2147483646 w 177"/>
                <a:gd name="T93" fmla="*/ 2147483646 h 2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7"/>
                <a:gd name="T142" fmla="*/ 0 h 205"/>
                <a:gd name="T143" fmla="*/ 177 w 177"/>
                <a:gd name="T144" fmla="*/ 205 h 20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7" h="205">
                  <a:moveTo>
                    <a:pt x="176" y="113"/>
                  </a:moveTo>
                  <a:cubicBezTo>
                    <a:pt x="174" y="106"/>
                    <a:pt x="171" y="99"/>
                    <a:pt x="169" y="93"/>
                  </a:cubicBezTo>
                  <a:cubicBezTo>
                    <a:pt x="168" y="90"/>
                    <a:pt x="167" y="87"/>
                    <a:pt x="167" y="85"/>
                  </a:cubicBezTo>
                  <a:cubicBezTo>
                    <a:pt x="166" y="84"/>
                    <a:pt x="167" y="82"/>
                    <a:pt x="167" y="81"/>
                  </a:cubicBezTo>
                  <a:cubicBezTo>
                    <a:pt x="169" y="79"/>
                    <a:pt x="168" y="77"/>
                    <a:pt x="168" y="74"/>
                  </a:cubicBezTo>
                  <a:cubicBezTo>
                    <a:pt x="165" y="64"/>
                    <a:pt x="162" y="54"/>
                    <a:pt x="157" y="45"/>
                  </a:cubicBezTo>
                  <a:cubicBezTo>
                    <a:pt x="157" y="44"/>
                    <a:pt x="156" y="43"/>
                    <a:pt x="156" y="42"/>
                  </a:cubicBezTo>
                  <a:cubicBezTo>
                    <a:pt x="157" y="41"/>
                    <a:pt x="159" y="40"/>
                    <a:pt x="160" y="39"/>
                  </a:cubicBezTo>
                  <a:cubicBezTo>
                    <a:pt x="156" y="32"/>
                    <a:pt x="151" y="25"/>
                    <a:pt x="144" y="19"/>
                  </a:cubicBezTo>
                  <a:cubicBezTo>
                    <a:pt x="146" y="18"/>
                    <a:pt x="147" y="18"/>
                    <a:pt x="148" y="17"/>
                  </a:cubicBezTo>
                  <a:cubicBezTo>
                    <a:pt x="148" y="17"/>
                    <a:pt x="148" y="17"/>
                    <a:pt x="148" y="17"/>
                  </a:cubicBezTo>
                  <a:cubicBezTo>
                    <a:pt x="144" y="15"/>
                    <a:pt x="141" y="12"/>
                    <a:pt x="137" y="10"/>
                  </a:cubicBezTo>
                  <a:cubicBezTo>
                    <a:pt x="124" y="4"/>
                    <a:pt x="111" y="1"/>
                    <a:pt x="97" y="0"/>
                  </a:cubicBezTo>
                  <a:cubicBezTo>
                    <a:pt x="96" y="0"/>
                    <a:pt x="96" y="0"/>
                    <a:pt x="95" y="0"/>
                  </a:cubicBezTo>
                  <a:cubicBezTo>
                    <a:pt x="92" y="0"/>
                    <a:pt x="89" y="0"/>
                    <a:pt x="86" y="0"/>
                  </a:cubicBezTo>
                  <a:cubicBezTo>
                    <a:pt x="84" y="0"/>
                    <a:pt x="81" y="0"/>
                    <a:pt x="78" y="0"/>
                  </a:cubicBezTo>
                  <a:cubicBezTo>
                    <a:pt x="62" y="2"/>
                    <a:pt x="47" y="6"/>
                    <a:pt x="33" y="15"/>
                  </a:cubicBezTo>
                  <a:cubicBezTo>
                    <a:pt x="21" y="23"/>
                    <a:pt x="13" y="33"/>
                    <a:pt x="7" y="46"/>
                  </a:cubicBezTo>
                  <a:cubicBezTo>
                    <a:pt x="3" y="54"/>
                    <a:pt x="1" y="62"/>
                    <a:pt x="0" y="71"/>
                  </a:cubicBezTo>
                  <a:cubicBezTo>
                    <a:pt x="0" y="71"/>
                    <a:pt x="0" y="72"/>
                    <a:pt x="0" y="72"/>
                  </a:cubicBezTo>
                  <a:cubicBezTo>
                    <a:pt x="0" y="75"/>
                    <a:pt x="0" y="78"/>
                    <a:pt x="0" y="80"/>
                  </a:cubicBezTo>
                  <a:cubicBezTo>
                    <a:pt x="1" y="84"/>
                    <a:pt x="1" y="89"/>
                    <a:pt x="2" y="93"/>
                  </a:cubicBezTo>
                  <a:cubicBezTo>
                    <a:pt x="3" y="98"/>
                    <a:pt x="5" y="104"/>
                    <a:pt x="8" y="109"/>
                  </a:cubicBezTo>
                  <a:cubicBezTo>
                    <a:pt x="10" y="111"/>
                    <a:pt x="11" y="114"/>
                    <a:pt x="13" y="116"/>
                  </a:cubicBezTo>
                  <a:cubicBezTo>
                    <a:pt x="17" y="123"/>
                    <a:pt x="21" y="130"/>
                    <a:pt x="27" y="137"/>
                  </a:cubicBezTo>
                  <a:cubicBezTo>
                    <a:pt x="36" y="147"/>
                    <a:pt x="42" y="159"/>
                    <a:pt x="44" y="173"/>
                  </a:cubicBezTo>
                  <a:cubicBezTo>
                    <a:pt x="45" y="176"/>
                    <a:pt x="46" y="180"/>
                    <a:pt x="46" y="183"/>
                  </a:cubicBezTo>
                  <a:cubicBezTo>
                    <a:pt x="46" y="189"/>
                    <a:pt x="46" y="196"/>
                    <a:pt x="46" y="202"/>
                  </a:cubicBezTo>
                  <a:cubicBezTo>
                    <a:pt x="46" y="203"/>
                    <a:pt x="46" y="203"/>
                    <a:pt x="46" y="205"/>
                  </a:cubicBezTo>
                  <a:cubicBezTo>
                    <a:pt x="75" y="205"/>
                    <a:pt x="105" y="205"/>
                    <a:pt x="134" y="205"/>
                  </a:cubicBezTo>
                  <a:cubicBezTo>
                    <a:pt x="134" y="204"/>
                    <a:pt x="134" y="203"/>
                    <a:pt x="134" y="203"/>
                  </a:cubicBezTo>
                  <a:cubicBezTo>
                    <a:pt x="135" y="195"/>
                    <a:pt x="135" y="188"/>
                    <a:pt x="135" y="181"/>
                  </a:cubicBezTo>
                  <a:cubicBezTo>
                    <a:pt x="135" y="179"/>
                    <a:pt x="135" y="177"/>
                    <a:pt x="136" y="175"/>
                  </a:cubicBezTo>
                  <a:cubicBezTo>
                    <a:pt x="136" y="172"/>
                    <a:pt x="138" y="171"/>
                    <a:pt x="140" y="170"/>
                  </a:cubicBezTo>
                  <a:cubicBezTo>
                    <a:pt x="144" y="169"/>
                    <a:pt x="147" y="169"/>
                    <a:pt x="151" y="169"/>
                  </a:cubicBezTo>
                  <a:cubicBezTo>
                    <a:pt x="153" y="169"/>
                    <a:pt x="155" y="170"/>
                    <a:pt x="157" y="170"/>
                  </a:cubicBezTo>
                  <a:cubicBezTo>
                    <a:pt x="161" y="171"/>
                    <a:pt x="168" y="168"/>
                    <a:pt x="168" y="163"/>
                  </a:cubicBezTo>
                  <a:cubicBezTo>
                    <a:pt x="168" y="162"/>
                    <a:pt x="168" y="161"/>
                    <a:pt x="168" y="159"/>
                  </a:cubicBezTo>
                  <a:cubicBezTo>
                    <a:pt x="167" y="157"/>
                    <a:pt x="168" y="155"/>
                    <a:pt x="169" y="152"/>
                  </a:cubicBezTo>
                  <a:cubicBezTo>
                    <a:pt x="172" y="148"/>
                    <a:pt x="172" y="145"/>
                    <a:pt x="167" y="142"/>
                  </a:cubicBezTo>
                  <a:cubicBezTo>
                    <a:pt x="167" y="141"/>
                    <a:pt x="167" y="141"/>
                    <a:pt x="167" y="141"/>
                  </a:cubicBezTo>
                  <a:cubicBezTo>
                    <a:pt x="168" y="140"/>
                    <a:pt x="169" y="140"/>
                    <a:pt x="170" y="139"/>
                  </a:cubicBezTo>
                  <a:cubicBezTo>
                    <a:pt x="172" y="137"/>
                    <a:pt x="172" y="136"/>
                    <a:pt x="172" y="133"/>
                  </a:cubicBezTo>
                  <a:cubicBezTo>
                    <a:pt x="171" y="130"/>
                    <a:pt x="170" y="126"/>
                    <a:pt x="170" y="123"/>
                  </a:cubicBezTo>
                  <a:cubicBezTo>
                    <a:pt x="169" y="122"/>
                    <a:pt x="170" y="121"/>
                    <a:pt x="171" y="121"/>
                  </a:cubicBezTo>
                  <a:cubicBezTo>
                    <a:pt x="172" y="120"/>
                    <a:pt x="173" y="120"/>
                    <a:pt x="175" y="119"/>
                  </a:cubicBezTo>
                  <a:cubicBezTo>
                    <a:pt x="177" y="117"/>
                    <a:pt x="177" y="116"/>
                    <a:pt x="176" y="1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2" name="Freeform 28">
              <a:extLst>
                <a:ext uri="{FF2B5EF4-FFF2-40B4-BE49-F238E27FC236}">
                  <a16:creationId xmlns:a16="http://schemas.microsoft.com/office/drawing/2014/main" id="{1D1FFFA2-C6AC-4EA8-BE73-7C9B0ECA4400}"/>
                </a:ext>
              </a:extLst>
            </p:cNvPr>
            <p:cNvSpPr>
              <a:spLocks/>
            </p:cNvSpPr>
            <p:nvPr/>
          </p:nvSpPr>
          <p:spPr bwMode="auto">
            <a:xfrm>
              <a:off x="546100" y="142875"/>
              <a:ext cx="106363" cy="103188"/>
            </a:xfrm>
            <a:custGeom>
              <a:avLst/>
              <a:gdLst>
                <a:gd name="T0" fmla="*/ 2147483646 w 67"/>
                <a:gd name="T1" fmla="*/ 2147483646 h 65"/>
                <a:gd name="T2" fmla="*/ 2147483646 w 67"/>
                <a:gd name="T3" fmla="*/ 2147483646 h 65"/>
                <a:gd name="T4" fmla="*/ 2147483646 w 67"/>
                <a:gd name="T5" fmla="*/ 0 h 65"/>
                <a:gd name="T6" fmla="*/ 2147483646 w 67"/>
                <a:gd name="T7" fmla="*/ 0 h 65"/>
                <a:gd name="T8" fmla="*/ 2147483646 w 67"/>
                <a:gd name="T9" fmla="*/ 2147483646 h 65"/>
                <a:gd name="T10" fmla="*/ 0 w 67"/>
                <a:gd name="T11" fmla="*/ 2147483646 h 65"/>
                <a:gd name="T12" fmla="*/ 0 w 67"/>
                <a:gd name="T13" fmla="*/ 2147483646 h 65"/>
                <a:gd name="T14" fmla="*/ 2147483646 w 67"/>
                <a:gd name="T15" fmla="*/ 2147483646 h 65"/>
                <a:gd name="T16" fmla="*/ 2147483646 w 67"/>
                <a:gd name="T17" fmla="*/ 2147483646 h 65"/>
                <a:gd name="T18" fmla="*/ 2147483646 w 67"/>
                <a:gd name="T19" fmla="*/ 2147483646 h 65"/>
                <a:gd name="T20" fmla="*/ 2147483646 w 67"/>
                <a:gd name="T21" fmla="*/ 2147483646 h 65"/>
                <a:gd name="T22" fmla="*/ 2147483646 w 67"/>
                <a:gd name="T23" fmla="*/ 2147483646 h 65"/>
                <a:gd name="T24" fmla="*/ 2147483646 w 67"/>
                <a:gd name="T25" fmla="*/ 2147483646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7"/>
                <a:gd name="T40" fmla="*/ 0 h 65"/>
                <a:gd name="T41" fmla="*/ 67 w 67"/>
                <a:gd name="T42" fmla="*/ 65 h 6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7" h="65">
                  <a:moveTo>
                    <a:pt x="67" y="27"/>
                  </a:moveTo>
                  <a:lnTo>
                    <a:pt x="42" y="27"/>
                  </a:lnTo>
                  <a:lnTo>
                    <a:pt x="42" y="0"/>
                  </a:lnTo>
                  <a:lnTo>
                    <a:pt x="28" y="0"/>
                  </a:lnTo>
                  <a:lnTo>
                    <a:pt x="28" y="27"/>
                  </a:lnTo>
                  <a:lnTo>
                    <a:pt x="0" y="27"/>
                  </a:lnTo>
                  <a:lnTo>
                    <a:pt x="0" y="40"/>
                  </a:lnTo>
                  <a:lnTo>
                    <a:pt x="28" y="40"/>
                  </a:lnTo>
                  <a:lnTo>
                    <a:pt x="28" y="65"/>
                  </a:lnTo>
                  <a:lnTo>
                    <a:pt x="42" y="65"/>
                  </a:lnTo>
                  <a:lnTo>
                    <a:pt x="42" y="40"/>
                  </a:lnTo>
                  <a:lnTo>
                    <a:pt x="67" y="40"/>
                  </a:lnTo>
                  <a:lnTo>
                    <a:pt x="67"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3" name="Oval 40">
              <a:extLst>
                <a:ext uri="{FF2B5EF4-FFF2-40B4-BE49-F238E27FC236}">
                  <a16:creationId xmlns:a16="http://schemas.microsoft.com/office/drawing/2014/main" id="{3771AF99-B8D1-425D-945F-39D2E6DC44A1}"/>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24" name="Oval 41">
              <a:extLst>
                <a:ext uri="{FF2B5EF4-FFF2-40B4-BE49-F238E27FC236}">
                  <a16:creationId xmlns:a16="http://schemas.microsoft.com/office/drawing/2014/main" id="{C332F6A2-024A-421E-9343-1CB4E2FE4A7D}"/>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25" name="Oval 42">
              <a:extLst>
                <a:ext uri="{FF2B5EF4-FFF2-40B4-BE49-F238E27FC236}">
                  <a16:creationId xmlns:a16="http://schemas.microsoft.com/office/drawing/2014/main" id="{C8F46822-2731-4A24-87F2-8114AFA59A81}"/>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26" name="Oval 43">
              <a:extLst>
                <a:ext uri="{FF2B5EF4-FFF2-40B4-BE49-F238E27FC236}">
                  <a16:creationId xmlns:a16="http://schemas.microsoft.com/office/drawing/2014/main" id="{9D0E50E7-21AF-4604-8BE9-AD9C64BAAA30}"/>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27" name="Oval 44">
              <a:extLst>
                <a:ext uri="{FF2B5EF4-FFF2-40B4-BE49-F238E27FC236}">
                  <a16:creationId xmlns:a16="http://schemas.microsoft.com/office/drawing/2014/main" id="{32203F16-20BE-45B5-9FE9-185A76429B39}"/>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28" name="Oval 45">
              <a:extLst>
                <a:ext uri="{FF2B5EF4-FFF2-40B4-BE49-F238E27FC236}">
                  <a16:creationId xmlns:a16="http://schemas.microsoft.com/office/drawing/2014/main" id="{63647241-43DD-40A9-B672-A00C0EAF6CFF}"/>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29" name="Oval 46">
              <a:extLst>
                <a:ext uri="{FF2B5EF4-FFF2-40B4-BE49-F238E27FC236}">
                  <a16:creationId xmlns:a16="http://schemas.microsoft.com/office/drawing/2014/main" id="{4F3B97FA-EDEF-43A6-AFD2-C4CB92677288}"/>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30" name="Oval 47">
              <a:extLst>
                <a:ext uri="{FF2B5EF4-FFF2-40B4-BE49-F238E27FC236}">
                  <a16:creationId xmlns:a16="http://schemas.microsoft.com/office/drawing/2014/main" id="{D282F3BF-F4FB-454C-A13B-327DE3AB9F13}"/>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31" name="Oval 48">
              <a:extLst>
                <a:ext uri="{FF2B5EF4-FFF2-40B4-BE49-F238E27FC236}">
                  <a16:creationId xmlns:a16="http://schemas.microsoft.com/office/drawing/2014/main" id="{05920DD4-ED97-4A67-B172-1EF424CF5F8B}"/>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32" name="Oval 49">
              <a:extLst>
                <a:ext uri="{FF2B5EF4-FFF2-40B4-BE49-F238E27FC236}">
                  <a16:creationId xmlns:a16="http://schemas.microsoft.com/office/drawing/2014/main" id="{8534BFD1-2BC1-4497-BF0D-EE137558CB07}"/>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33" name="Oval 50">
              <a:extLst>
                <a:ext uri="{FF2B5EF4-FFF2-40B4-BE49-F238E27FC236}">
                  <a16:creationId xmlns:a16="http://schemas.microsoft.com/office/drawing/2014/main" id="{9E34CA6F-0A60-4735-8506-38E60939094D}"/>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7434" name="Oval 51">
              <a:extLst>
                <a:ext uri="{FF2B5EF4-FFF2-40B4-BE49-F238E27FC236}">
                  <a16:creationId xmlns:a16="http://schemas.microsoft.com/office/drawing/2014/main" id="{25183E96-D847-46D9-8A76-769640160DA0}"/>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sp>
        <p:nvSpPr>
          <p:cNvPr id="17419" name="矩形 40">
            <a:extLst>
              <a:ext uri="{FF2B5EF4-FFF2-40B4-BE49-F238E27FC236}">
                <a16:creationId xmlns:a16="http://schemas.microsoft.com/office/drawing/2014/main" id="{321B1B21-3EE5-4CBD-AF01-5F00C04102C4}"/>
              </a:ext>
            </a:extLst>
          </p:cNvPr>
          <p:cNvSpPr>
            <a:spLocks noChangeArrowheads="1"/>
          </p:cNvSpPr>
          <p:nvPr/>
        </p:nvSpPr>
        <p:spPr bwMode="auto">
          <a:xfrm>
            <a:off x="2890838" y="4225925"/>
            <a:ext cx="74422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sym typeface="+mn-ea"/>
              </a:rPr>
              <a:t>每个维护要求都通过</a:t>
            </a:r>
            <a:r>
              <a:rPr lang="zh-CN" altLang="en-US">
                <a:solidFill>
                  <a:srgbClr val="FF0000"/>
                </a:solidFill>
                <a:latin typeface="Arial" panose="020B0604020202020204" pitchFamily="34" charset="0"/>
                <a:ea typeface="宋体" panose="02010600030101010101" pitchFamily="2" charset="-122"/>
                <a:sym typeface="+mn-ea"/>
              </a:rPr>
              <a:t>维护管理员</a:t>
            </a:r>
            <a:r>
              <a:rPr lang="zh-CN" altLang="en-US">
                <a:solidFill>
                  <a:srgbClr val="000000"/>
                </a:solidFill>
                <a:latin typeface="Arial" panose="020B0604020202020204" pitchFamily="34" charset="0"/>
                <a:ea typeface="宋体" panose="02010600030101010101" pitchFamily="2" charset="-122"/>
                <a:sym typeface="+mn-ea"/>
              </a:rPr>
              <a:t>转交给熟悉该产品的</a:t>
            </a:r>
            <a:r>
              <a:rPr lang="zh-CN" altLang="en-US">
                <a:solidFill>
                  <a:srgbClr val="FF0000"/>
                </a:solidFill>
                <a:latin typeface="Arial" panose="020B0604020202020204" pitchFamily="34" charset="0"/>
                <a:ea typeface="宋体" panose="02010600030101010101" pitchFamily="2" charset="-122"/>
                <a:sym typeface="+mn-ea"/>
              </a:rPr>
              <a:t>系统管理员</a:t>
            </a:r>
            <a:r>
              <a:rPr lang="zh-CN" altLang="en-US">
                <a:solidFill>
                  <a:srgbClr val="000000"/>
                </a:solidFill>
                <a:latin typeface="Arial" panose="020B0604020202020204" pitchFamily="34" charset="0"/>
                <a:ea typeface="宋体" panose="02010600030101010101" pitchFamily="2" charset="-122"/>
                <a:sym typeface="+mn-ea"/>
              </a:rPr>
              <a:t>去评价。系统管理员是被指定去熟悉一小部分产品程序的</a:t>
            </a:r>
            <a:r>
              <a:rPr lang="zh-CN" altLang="en-US">
                <a:solidFill>
                  <a:srgbClr val="FF0000"/>
                </a:solidFill>
                <a:latin typeface="Arial" panose="020B0604020202020204" pitchFamily="34" charset="0"/>
                <a:ea typeface="宋体" panose="02010600030101010101" pitchFamily="2" charset="-122"/>
                <a:sym typeface="+mn-ea"/>
              </a:rPr>
              <a:t>技术人员</a:t>
            </a:r>
            <a:r>
              <a:rPr lang="zh-CN" altLang="en-US">
                <a:solidFill>
                  <a:srgbClr val="000000"/>
                </a:solidFill>
                <a:latin typeface="Arial" panose="020B0604020202020204" pitchFamily="34" charset="0"/>
                <a:ea typeface="宋体" panose="02010600030101010101" pitchFamily="2" charset="-122"/>
                <a:sym typeface="+mn-ea"/>
              </a:rPr>
              <a:t>。系统管理员对维护任务做出评价之后，由</a:t>
            </a:r>
            <a:r>
              <a:rPr lang="zh-CN" altLang="en-US">
                <a:solidFill>
                  <a:srgbClr val="FF0000"/>
                </a:solidFill>
                <a:latin typeface="Arial" panose="020B0604020202020204" pitchFamily="34" charset="0"/>
                <a:ea typeface="宋体" panose="02010600030101010101" pitchFamily="2" charset="-122"/>
                <a:sym typeface="+mn-ea"/>
              </a:rPr>
              <a:t>变化授权人</a:t>
            </a:r>
            <a:r>
              <a:rPr lang="zh-CN" altLang="en-US">
                <a:solidFill>
                  <a:srgbClr val="000000"/>
                </a:solidFill>
                <a:latin typeface="Arial" panose="020B0604020202020204" pitchFamily="34" charset="0"/>
                <a:ea typeface="宋体" panose="02010600030101010101" pitchFamily="2" charset="-122"/>
                <a:sym typeface="+mn-ea"/>
              </a:rPr>
              <a:t>决定应该进行的活动。</a:t>
            </a:r>
            <a:endParaRPr lang="en-US" altLang="zh-CN">
              <a:solidFill>
                <a:srgbClr val="000000"/>
              </a:solidFill>
            </a:endParaRPr>
          </a:p>
        </p:txBody>
      </p:sp>
      <p:sp>
        <p:nvSpPr>
          <p:cNvPr id="17420" name="矩形 42">
            <a:extLst>
              <a:ext uri="{FF2B5EF4-FFF2-40B4-BE49-F238E27FC236}">
                <a16:creationId xmlns:a16="http://schemas.microsoft.com/office/drawing/2014/main" id="{1C621726-C043-4401-91CD-A998DC92B0CD}"/>
              </a:ext>
            </a:extLst>
          </p:cNvPr>
          <p:cNvSpPr>
            <a:spLocks noChangeArrowheads="1"/>
          </p:cNvSpPr>
          <p:nvPr/>
        </p:nvSpPr>
        <p:spPr bwMode="auto">
          <a:xfrm>
            <a:off x="5737225" y="747713"/>
            <a:ext cx="5945188"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sym typeface="+mn-ea"/>
              </a:rPr>
              <a:t>       虽然通常并不需要建立正式的维护组织，但是，即使对于一个小的软件开发团体而言，非正式地委托责任也是绝对必要的。</a:t>
            </a:r>
            <a:endParaRPr lang="zh-CN" altLang="en-US">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a:extLst>
              <a:ext uri="{FF2B5EF4-FFF2-40B4-BE49-F238E27FC236}">
                <a16:creationId xmlns:a16="http://schemas.microsoft.com/office/drawing/2014/main" id="{3AA1309A-4904-4749-AA37-F502AB49A0B8}"/>
              </a:ext>
            </a:extLst>
          </p:cNvPr>
          <p:cNvGrpSpPr>
            <a:grpSpLocks/>
          </p:cNvGrpSpPr>
          <p:nvPr/>
        </p:nvGrpSpPr>
        <p:grpSpPr bwMode="auto">
          <a:xfrm>
            <a:off x="10844213" y="5851525"/>
            <a:ext cx="1347787" cy="1006475"/>
            <a:chOff x="0" y="0"/>
            <a:chExt cx="2562554" cy="1912957"/>
          </a:xfrm>
        </p:grpSpPr>
        <p:grpSp>
          <p:nvGrpSpPr>
            <p:cNvPr id="18447" name="Group 3">
              <a:extLst>
                <a:ext uri="{FF2B5EF4-FFF2-40B4-BE49-F238E27FC236}">
                  <a16:creationId xmlns:a16="http://schemas.microsoft.com/office/drawing/2014/main" id="{9AAFF787-07F2-4D22-AD79-782FF8AC9E9D}"/>
                </a:ext>
              </a:extLst>
            </p:cNvPr>
            <p:cNvGrpSpPr>
              <a:grpSpLocks/>
            </p:cNvGrpSpPr>
            <p:nvPr/>
          </p:nvGrpSpPr>
          <p:grpSpPr bwMode="auto">
            <a:xfrm>
              <a:off x="0" y="0"/>
              <a:ext cx="2562554" cy="1912957"/>
              <a:chOff x="0" y="0"/>
              <a:chExt cx="908050" cy="677863"/>
            </a:xfrm>
          </p:grpSpPr>
          <p:sp>
            <p:nvSpPr>
              <p:cNvPr id="18451" name="Oval 40">
                <a:extLst>
                  <a:ext uri="{FF2B5EF4-FFF2-40B4-BE49-F238E27FC236}">
                    <a16:creationId xmlns:a16="http://schemas.microsoft.com/office/drawing/2014/main" id="{545BB8D0-7235-4314-AD58-19008EB0877A}"/>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2" name="Oval 41">
                <a:extLst>
                  <a:ext uri="{FF2B5EF4-FFF2-40B4-BE49-F238E27FC236}">
                    <a16:creationId xmlns:a16="http://schemas.microsoft.com/office/drawing/2014/main" id="{21C47951-95E4-4384-A7B1-3BCF366512C6}"/>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3" name="Oval 42">
                <a:extLst>
                  <a:ext uri="{FF2B5EF4-FFF2-40B4-BE49-F238E27FC236}">
                    <a16:creationId xmlns:a16="http://schemas.microsoft.com/office/drawing/2014/main" id="{36A29BA3-0E2C-4293-B8F7-4BEA563469B2}"/>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4" name="Oval 43">
                <a:extLst>
                  <a:ext uri="{FF2B5EF4-FFF2-40B4-BE49-F238E27FC236}">
                    <a16:creationId xmlns:a16="http://schemas.microsoft.com/office/drawing/2014/main" id="{965B9831-332A-4081-86C3-C63541F7BD8A}"/>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5" name="Oval 44">
                <a:extLst>
                  <a:ext uri="{FF2B5EF4-FFF2-40B4-BE49-F238E27FC236}">
                    <a16:creationId xmlns:a16="http://schemas.microsoft.com/office/drawing/2014/main" id="{0775525C-5A74-4D6B-AAEA-9667245B445A}"/>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6" name="Oval 45">
                <a:extLst>
                  <a:ext uri="{FF2B5EF4-FFF2-40B4-BE49-F238E27FC236}">
                    <a16:creationId xmlns:a16="http://schemas.microsoft.com/office/drawing/2014/main" id="{9CBF2CAA-9110-4FB0-AB8A-445753037005}"/>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7" name="Oval 46">
                <a:extLst>
                  <a:ext uri="{FF2B5EF4-FFF2-40B4-BE49-F238E27FC236}">
                    <a16:creationId xmlns:a16="http://schemas.microsoft.com/office/drawing/2014/main" id="{E6F235A5-5E22-4D3A-93FA-2D8DAAFE8C8B}"/>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8" name="Oval 47">
                <a:extLst>
                  <a:ext uri="{FF2B5EF4-FFF2-40B4-BE49-F238E27FC236}">
                    <a16:creationId xmlns:a16="http://schemas.microsoft.com/office/drawing/2014/main" id="{20F005F0-5425-49A9-BE20-7637A8105423}"/>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59" name="Oval 48">
                <a:extLst>
                  <a:ext uri="{FF2B5EF4-FFF2-40B4-BE49-F238E27FC236}">
                    <a16:creationId xmlns:a16="http://schemas.microsoft.com/office/drawing/2014/main" id="{49DD83FF-9395-4616-AA8A-DAEA609E0287}"/>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60" name="Oval 49">
                <a:extLst>
                  <a:ext uri="{FF2B5EF4-FFF2-40B4-BE49-F238E27FC236}">
                    <a16:creationId xmlns:a16="http://schemas.microsoft.com/office/drawing/2014/main" id="{3F18BEBF-3DB2-4665-8E15-5CE96BC39189}"/>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61" name="Oval 50">
                <a:extLst>
                  <a:ext uri="{FF2B5EF4-FFF2-40B4-BE49-F238E27FC236}">
                    <a16:creationId xmlns:a16="http://schemas.microsoft.com/office/drawing/2014/main" id="{48D44FF3-311E-4B99-92B0-E5B8BD143274}"/>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8462" name="Oval 51">
                <a:extLst>
                  <a:ext uri="{FF2B5EF4-FFF2-40B4-BE49-F238E27FC236}">
                    <a16:creationId xmlns:a16="http://schemas.microsoft.com/office/drawing/2014/main" id="{29C182A3-DF06-43F3-AD09-337B8B986CFC}"/>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18448" name="Group 16">
              <a:extLst>
                <a:ext uri="{FF2B5EF4-FFF2-40B4-BE49-F238E27FC236}">
                  <a16:creationId xmlns:a16="http://schemas.microsoft.com/office/drawing/2014/main" id="{CA432A4D-D31A-4F35-83D5-EFAA42890F67}"/>
                </a:ext>
              </a:extLst>
            </p:cNvPr>
            <p:cNvGrpSpPr>
              <a:grpSpLocks/>
            </p:cNvGrpSpPr>
            <p:nvPr/>
          </p:nvGrpSpPr>
          <p:grpSpPr bwMode="auto">
            <a:xfrm>
              <a:off x="943869" y="639231"/>
              <a:ext cx="733645" cy="733645"/>
              <a:chOff x="0" y="0"/>
              <a:chExt cx="2406528" cy="2406528"/>
            </a:xfrm>
          </p:grpSpPr>
          <p:sp>
            <p:nvSpPr>
              <p:cNvPr id="18449" name="椭圆 27">
                <a:extLst>
                  <a:ext uri="{FF2B5EF4-FFF2-40B4-BE49-F238E27FC236}">
                    <a16:creationId xmlns:a16="http://schemas.microsoft.com/office/drawing/2014/main" id="{BF96AD9F-05F1-4E05-9DD4-26D8FF992B1F}"/>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8450" name="椭圆 28">
                <a:extLst>
                  <a:ext uri="{FF2B5EF4-FFF2-40B4-BE49-F238E27FC236}">
                    <a16:creationId xmlns:a16="http://schemas.microsoft.com/office/drawing/2014/main" id="{2211EF51-A119-4EF1-AC4F-6EF7C25430B6}"/>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11267" name="标题 4">
            <a:extLst>
              <a:ext uri="{FF2B5EF4-FFF2-40B4-BE49-F238E27FC236}">
                <a16:creationId xmlns:a16="http://schemas.microsoft.com/office/drawing/2014/main" id="{5128633C-F3B6-4A50-8359-5FBD2D18F42A}"/>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1. </a:t>
            </a:r>
            <a:r>
              <a:rPr lang="zh-CN" altLang="en-US" b="1" kern="1200" dirty="0">
                <a:solidFill>
                  <a:prstClr val="black"/>
                </a:solidFill>
                <a:latin typeface="+mn-lt"/>
                <a:ea typeface="+mn-ea"/>
                <a:cs typeface="+mn-cs"/>
                <a:sym typeface="+mn-ea"/>
              </a:rPr>
              <a:t>维护组织</a:t>
            </a:r>
            <a:r>
              <a:rPr lang="en-US" altLang="zh-CN" b="1" kern="1200" dirty="0">
                <a:solidFill>
                  <a:prstClr val="black"/>
                </a:solidFill>
                <a:latin typeface="+mn-lt"/>
                <a:ea typeface="+mn-ea"/>
                <a:cs typeface="+mn-cs"/>
                <a:sym typeface="+mn-ea"/>
              </a:rPr>
              <a:t>	</a:t>
            </a:r>
          </a:p>
        </p:txBody>
      </p:sp>
      <p:grpSp>
        <p:nvGrpSpPr>
          <p:cNvPr id="18436" name="组合 20">
            <a:extLst>
              <a:ext uri="{FF2B5EF4-FFF2-40B4-BE49-F238E27FC236}">
                <a16:creationId xmlns:a16="http://schemas.microsoft.com/office/drawing/2014/main" id="{A7598767-1C8C-4C74-940C-247A0ABD8200}"/>
              </a:ext>
            </a:extLst>
          </p:cNvPr>
          <p:cNvGrpSpPr>
            <a:grpSpLocks/>
          </p:cNvGrpSpPr>
          <p:nvPr/>
        </p:nvGrpSpPr>
        <p:grpSpPr bwMode="auto">
          <a:xfrm>
            <a:off x="2928938" y="1677988"/>
            <a:ext cx="7239000" cy="4792662"/>
            <a:chOff x="4910881" y="1417638"/>
            <a:chExt cx="4233119" cy="2803450"/>
          </a:xfrm>
        </p:grpSpPr>
        <p:sp>
          <p:nvSpPr>
            <p:cNvPr id="3" name="圆角矩形 2">
              <a:extLst>
                <a:ext uri="{FF2B5EF4-FFF2-40B4-BE49-F238E27FC236}">
                  <a16:creationId xmlns:a16="http://schemas.microsoft.com/office/drawing/2014/main" id="{E0031E60-AB44-407A-80D8-D90095E6BDF3}"/>
                </a:ext>
              </a:extLst>
            </p:cNvPr>
            <p:cNvSpPr/>
            <p:nvPr/>
          </p:nvSpPr>
          <p:spPr>
            <a:xfrm>
              <a:off x="4931304" y="1417638"/>
              <a:ext cx="1584634" cy="407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维护管理员</a:t>
              </a:r>
            </a:p>
          </p:txBody>
        </p:sp>
        <p:sp>
          <p:nvSpPr>
            <p:cNvPr id="4" name="圆角矩形 3">
              <a:extLst>
                <a:ext uri="{FF2B5EF4-FFF2-40B4-BE49-F238E27FC236}">
                  <a16:creationId xmlns:a16="http://schemas.microsoft.com/office/drawing/2014/main" id="{A1C3EDB3-9BAC-4F01-BB50-133ECA6F05FF}"/>
                </a:ext>
              </a:extLst>
            </p:cNvPr>
            <p:cNvSpPr/>
            <p:nvPr/>
          </p:nvSpPr>
          <p:spPr>
            <a:xfrm>
              <a:off x="4910881" y="2565390"/>
              <a:ext cx="1583706" cy="407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系统管理员</a:t>
              </a:r>
            </a:p>
          </p:txBody>
        </p:sp>
        <p:sp>
          <p:nvSpPr>
            <p:cNvPr id="5" name="圆角矩形 4">
              <a:extLst>
                <a:ext uri="{FF2B5EF4-FFF2-40B4-BE49-F238E27FC236}">
                  <a16:creationId xmlns:a16="http://schemas.microsoft.com/office/drawing/2014/main" id="{D5D20A01-7D89-44FA-866B-B7649A71F7D0}"/>
                </a:ext>
              </a:extLst>
            </p:cNvPr>
            <p:cNvSpPr/>
            <p:nvPr/>
          </p:nvSpPr>
          <p:spPr>
            <a:xfrm>
              <a:off x="4931304" y="3813432"/>
              <a:ext cx="1605057" cy="4076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程序技术人员</a:t>
              </a:r>
            </a:p>
          </p:txBody>
        </p:sp>
        <p:sp>
          <p:nvSpPr>
            <p:cNvPr id="7" name="圆角矩形 6">
              <a:extLst>
                <a:ext uri="{FF2B5EF4-FFF2-40B4-BE49-F238E27FC236}">
                  <a16:creationId xmlns:a16="http://schemas.microsoft.com/office/drawing/2014/main" id="{1B1A1B53-C9F0-42A0-8878-C512C91487A6}"/>
                </a:ext>
              </a:extLst>
            </p:cNvPr>
            <p:cNvSpPr/>
            <p:nvPr/>
          </p:nvSpPr>
          <p:spPr>
            <a:xfrm>
              <a:off x="7560294" y="2603463"/>
              <a:ext cx="1583706" cy="407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t>变化授权人</a:t>
              </a:r>
            </a:p>
          </p:txBody>
        </p:sp>
        <p:sp>
          <p:nvSpPr>
            <p:cNvPr id="8" name="下箭头 7">
              <a:extLst>
                <a:ext uri="{FF2B5EF4-FFF2-40B4-BE49-F238E27FC236}">
                  <a16:creationId xmlns:a16="http://schemas.microsoft.com/office/drawing/2014/main" id="{3D728507-8C29-4D78-9627-0893369216A1}"/>
                </a:ext>
              </a:extLst>
            </p:cNvPr>
            <p:cNvSpPr/>
            <p:nvPr/>
          </p:nvSpPr>
          <p:spPr>
            <a:xfrm>
              <a:off x="5651677" y="1873581"/>
              <a:ext cx="216297" cy="631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下箭头 8">
              <a:extLst>
                <a:ext uri="{FF2B5EF4-FFF2-40B4-BE49-F238E27FC236}">
                  <a16:creationId xmlns:a16="http://schemas.microsoft.com/office/drawing/2014/main" id="{140408E1-4A14-48D2-8FF0-EFE0E626C023}"/>
                </a:ext>
              </a:extLst>
            </p:cNvPr>
            <p:cNvSpPr/>
            <p:nvPr/>
          </p:nvSpPr>
          <p:spPr>
            <a:xfrm>
              <a:off x="5651677" y="3071478"/>
              <a:ext cx="216297" cy="717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443" name="文本框 18">
              <a:extLst>
                <a:ext uri="{FF2B5EF4-FFF2-40B4-BE49-F238E27FC236}">
                  <a16:creationId xmlns:a16="http://schemas.microsoft.com/office/drawing/2014/main" id="{B2084006-8F0F-4185-A167-350C90099B69}"/>
                </a:ext>
              </a:extLst>
            </p:cNvPr>
            <p:cNvSpPr txBox="1">
              <a:spLocks noChangeArrowheads="1"/>
            </p:cNvSpPr>
            <p:nvPr/>
          </p:nvSpPr>
          <p:spPr bwMode="auto">
            <a:xfrm>
              <a:off x="5774394" y="1937361"/>
              <a:ext cx="1322177" cy="55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rPr>
                <a:t>转交维护要求</a:t>
              </a:r>
            </a:p>
          </p:txBody>
        </p:sp>
        <p:sp>
          <p:nvSpPr>
            <p:cNvPr id="18444" name="文本框 26">
              <a:extLst>
                <a:ext uri="{FF2B5EF4-FFF2-40B4-BE49-F238E27FC236}">
                  <a16:creationId xmlns:a16="http://schemas.microsoft.com/office/drawing/2014/main" id="{0A9189BE-1838-4D67-A4A8-8FBC8768FB2F}"/>
                </a:ext>
              </a:extLst>
            </p:cNvPr>
            <p:cNvSpPr txBox="1">
              <a:spLocks noChangeArrowheads="1"/>
            </p:cNvSpPr>
            <p:nvPr/>
          </p:nvSpPr>
          <p:spPr bwMode="auto">
            <a:xfrm>
              <a:off x="5855246" y="3264075"/>
              <a:ext cx="1930323" cy="3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rPr>
                <a:t>指定维护人员</a:t>
              </a:r>
            </a:p>
          </p:txBody>
        </p:sp>
        <p:sp>
          <p:nvSpPr>
            <p:cNvPr id="12" name="右箭头 11">
              <a:extLst>
                <a:ext uri="{FF2B5EF4-FFF2-40B4-BE49-F238E27FC236}">
                  <a16:creationId xmlns:a16="http://schemas.microsoft.com/office/drawing/2014/main" id="{58BB3AA2-1F16-4AFE-ADD7-0D55FB3FF369}"/>
                </a:ext>
              </a:extLst>
            </p:cNvPr>
            <p:cNvSpPr/>
            <p:nvPr/>
          </p:nvSpPr>
          <p:spPr>
            <a:xfrm>
              <a:off x="6659828" y="2708395"/>
              <a:ext cx="791853" cy="22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446" name="文本框 28">
              <a:extLst>
                <a:ext uri="{FF2B5EF4-FFF2-40B4-BE49-F238E27FC236}">
                  <a16:creationId xmlns:a16="http://schemas.microsoft.com/office/drawing/2014/main" id="{0AFBC3C8-6C0A-4475-8627-220F0E2620EA}"/>
                </a:ext>
              </a:extLst>
            </p:cNvPr>
            <p:cNvSpPr txBox="1">
              <a:spLocks noChangeArrowheads="1"/>
            </p:cNvSpPr>
            <p:nvPr/>
          </p:nvSpPr>
          <p:spPr bwMode="auto">
            <a:xfrm>
              <a:off x="6395202" y="2201965"/>
              <a:ext cx="1727190" cy="55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rPr>
                <a:t>评价后上交，促成决定活动</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a:extLst>
              <a:ext uri="{FF2B5EF4-FFF2-40B4-BE49-F238E27FC236}">
                <a16:creationId xmlns:a16="http://schemas.microsoft.com/office/drawing/2014/main" id="{2550A4C0-598E-4CBC-820E-A307B53261F2}"/>
              </a:ext>
            </a:extLst>
          </p:cNvPr>
          <p:cNvGrpSpPr>
            <a:grpSpLocks/>
          </p:cNvGrpSpPr>
          <p:nvPr/>
        </p:nvGrpSpPr>
        <p:grpSpPr bwMode="auto">
          <a:xfrm>
            <a:off x="10825163" y="5864225"/>
            <a:ext cx="1347787" cy="1006475"/>
            <a:chOff x="0" y="0"/>
            <a:chExt cx="2562554" cy="1912957"/>
          </a:xfrm>
        </p:grpSpPr>
        <p:grpSp>
          <p:nvGrpSpPr>
            <p:cNvPr id="19486" name="Group 3">
              <a:extLst>
                <a:ext uri="{FF2B5EF4-FFF2-40B4-BE49-F238E27FC236}">
                  <a16:creationId xmlns:a16="http://schemas.microsoft.com/office/drawing/2014/main" id="{C8A68CA2-458B-443F-BCEE-5FF865EC7291}"/>
                </a:ext>
              </a:extLst>
            </p:cNvPr>
            <p:cNvGrpSpPr>
              <a:grpSpLocks/>
            </p:cNvGrpSpPr>
            <p:nvPr/>
          </p:nvGrpSpPr>
          <p:grpSpPr bwMode="auto">
            <a:xfrm>
              <a:off x="0" y="0"/>
              <a:ext cx="2562554" cy="1912957"/>
              <a:chOff x="0" y="0"/>
              <a:chExt cx="908050" cy="677863"/>
            </a:xfrm>
          </p:grpSpPr>
          <p:sp>
            <p:nvSpPr>
              <p:cNvPr id="19490" name="Oval 40">
                <a:extLst>
                  <a:ext uri="{FF2B5EF4-FFF2-40B4-BE49-F238E27FC236}">
                    <a16:creationId xmlns:a16="http://schemas.microsoft.com/office/drawing/2014/main" id="{1AC9C099-F0DF-4B1C-9820-9E1E505D08AA}"/>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1" name="Oval 41">
                <a:extLst>
                  <a:ext uri="{FF2B5EF4-FFF2-40B4-BE49-F238E27FC236}">
                    <a16:creationId xmlns:a16="http://schemas.microsoft.com/office/drawing/2014/main" id="{6CD3C662-012C-4DA5-8044-909BA295B959}"/>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2" name="Oval 42">
                <a:extLst>
                  <a:ext uri="{FF2B5EF4-FFF2-40B4-BE49-F238E27FC236}">
                    <a16:creationId xmlns:a16="http://schemas.microsoft.com/office/drawing/2014/main" id="{DA5FDE74-79AB-4964-9B97-0328D3B791F1}"/>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3" name="Oval 43">
                <a:extLst>
                  <a:ext uri="{FF2B5EF4-FFF2-40B4-BE49-F238E27FC236}">
                    <a16:creationId xmlns:a16="http://schemas.microsoft.com/office/drawing/2014/main" id="{B518F570-D835-41F9-BEFC-820A7C2266F5}"/>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4" name="Oval 44">
                <a:extLst>
                  <a:ext uri="{FF2B5EF4-FFF2-40B4-BE49-F238E27FC236}">
                    <a16:creationId xmlns:a16="http://schemas.microsoft.com/office/drawing/2014/main" id="{80F43CA6-48B7-44AE-A107-34413B16F5D9}"/>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5" name="Oval 45">
                <a:extLst>
                  <a:ext uri="{FF2B5EF4-FFF2-40B4-BE49-F238E27FC236}">
                    <a16:creationId xmlns:a16="http://schemas.microsoft.com/office/drawing/2014/main" id="{096F2D23-467B-4B84-8257-491EEF5D490E}"/>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6" name="Oval 46">
                <a:extLst>
                  <a:ext uri="{FF2B5EF4-FFF2-40B4-BE49-F238E27FC236}">
                    <a16:creationId xmlns:a16="http://schemas.microsoft.com/office/drawing/2014/main" id="{CCDF4852-9768-4B4C-A1A0-286947C87A36}"/>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7" name="Oval 47">
                <a:extLst>
                  <a:ext uri="{FF2B5EF4-FFF2-40B4-BE49-F238E27FC236}">
                    <a16:creationId xmlns:a16="http://schemas.microsoft.com/office/drawing/2014/main" id="{9CBC27DD-6D6B-45A7-BD0C-A0B27FBF1AED}"/>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8" name="Oval 48">
                <a:extLst>
                  <a:ext uri="{FF2B5EF4-FFF2-40B4-BE49-F238E27FC236}">
                    <a16:creationId xmlns:a16="http://schemas.microsoft.com/office/drawing/2014/main" id="{E71B7CD7-CA5F-439B-8CED-599709EE1974}"/>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499" name="Oval 49">
                <a:extLst>
                  <a:ext uri="{FF2B5EF4-FFF2-40B4-BE49-F238E27FC236}">
                    <a16:creationId xmlns:a16="http://schemas.microsoft.com/office/drawing/2014/main" id="{81F30171-68B6-4797-AE65-42928E16E42B}"/>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500" name="Oval 50">
                <a:extLst>
                  <a:ext uri="{FF2B5EF4-FFF2-40B4-BE49-F238E27FC236}">
                    <a16:creationId xmlns:a16="http://schemas.microsoft.com/office/drawing/2014/main" id="{5F627D98-9DD1-4850-A8BA-A8494DA2D4DC}"/>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19501" name="Oval 51">
                <a:extLst>
                  <a:ext uri="{FF2B5EF4-FFF2-40B4-BE49-F238E27FC236}">
                    <a16:creationId xmlns:a16="http://schemas.microsoft.com/office/drawing/2014/main" id="{B535CBFC-72D8-467D-B534-22CDBDEDF85D}"/>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19487" name="Group 16">
              <a:extLst>
                <a:ext uri="{FF2B5EF4-FFF2-40B4-BE49-F238E27FC236}">
                  <a16:creationId xmlns:a16="http://schemas.microsoft.com/office/drawing/2014/main" id="{C70FA6C1-9FD3-4D4E-8CA2-2765DE3CE59B}"/>
                </a:ext>
              </a:extLst>
            </p:cNvPr>
            <p:cNvGrpSpPr>
              <a:grpSpLocks/>
            </p:cNvGrpSpPr>
            <p:nvPr/>
          </p:nvGrpSpPr>
          <p:grpSpPr bwMode="auto">
            <a:xfrm>
              <a:off x="943869" y="639231"/>
              <a:ext cx="733645" cy="733645"/>
              <a:chOff x="0" y="0"/>
              <a:chExt cx="2406528" cy="2406528"/>
            </a:xfrm>
          </p:grpSpPr>
          <p:sp>
            <p:nvSpPr>
              <p:cNvPr id="19488" name="椭圆 27">
                <a:extLst>
                  <a:ext uri="{FF2B5EF4-FFF2-40B4-BE49-F238E27FC236}">
                    <a16:creationId xmlns:a16="http://schemas.microsoft.com/office/drawing/2014/main" id="{A8FE8D14-3F71-45FD-B031-20A273585020}"/>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9489" name="椭圆 28">
                <a:extLst>
                  <a:ext uri="{FF2B5EF4-FFF2-40B4-BE49-F238E27FC236}">
                    <a16:creationId xmlns:a16="http://schemas.microsoft.com/office/drawing/2014/main" id="{4FA8BEAE-636A-433E-A4DA-3DCE8B81044D}"/>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12291" name="标题 4">
            <a:extLst>
              <a:ext uri="{FF2B5EF4-FFF2-40B4-BE49-F238E27FC236}">
                <a16:creationId xmlns:a16="http://schemas.microsoft.com/office/drawing/2014/main" id="{2C06C4F9-37DC-41DF-8AD2-1FE89087EEAD}"/>
              </a:ext>
            </a:extLst>
          </p:cNvPr>
          <p:cNvSpPr>
            <a:spLocks noGrp="1"/>
          </p:cNvSpPr>
          <p:nvPr>
            <p:ph type="title"/>
          </p:nvPr>
        </p:nvSpPr>
        <p:spPr>
          <a:xfrm>
            <a:off x="838200" y="354013"/>
            <a:ext cx="10515600" cy="1325562"/>
          </a:xfrm>
        </p:spPr>
        <p:txBody>
          <a:bodyPr/>
          <a:lstStyle/>
          <a:p>
            <a:pPr marL="0" indent="0" eaLnBrk="1" hangingPunct="1">
              <a:defRPr/>
            </a:pPr>
            <a:r>
              <a:rPr lang="en-US" altLang="zh-CN" b="1" kern="1200" dirty="0">
                <a:latin typeface="+mn-ea"/>
                <a:ea typeface="+mn-ea"/>
                <a:cs typeface="+mn-cs"/>
                <a:sym typeface="+mn-ea"/>
              </a:rPr>
              <a:t>2</a:t>
            </a:r>
            <a:r>
              <a:rPr lang="en-US" altLang="zh-CN" b="1" kern="1200" dirty="0">
                <a:solidFill>
                  <a:prstClr val="black"/>
                </a:solidFill>
                <a:latin typeface="+mn-lt"/>
                <a:ea typeface="+mn-ea"/>
                <a:cs typeface="+mn-cs"/>
                <a:sym typeface="+mn-ea"/>
              </a:rPr>
              <a:t>. </a:t>
            </a:r>
            <a:r>
              <a:rPr lang="zh-CN" altLang="en-US" b="1" kern="1200" dirty="0">
                <a:solidFill>
                  <a:prstClr val="black"/>
                </a:solidFill>
                <a:latin typeface="+mn-lt"/>
                <a:ea typeface="+mn-ea"/>
                <a:cs typeface="+mn-cs"/>
                <a:sym typeface="+mn-ea"/>
              </a:rPr>
              <a:t>维护报告</a:t>
            </a:r>
            <a:endParaRPr lang="en-US" dirty="0"/>
          </a:p>
        </p:txBody>
      </p:sp>
      <p:grpSp>
        <p:nvGrpSpPr>
          <p:cNvPr id="19460" name="Group 20">
            <a:extLst>
              <a:ext uri="{FF2B5EF4-FFF2-40B4-BE49-F238E27FC236}">
                <a16:creationId xmlns:a16="http://schemas.microsoft.com/office/drawing/2014/main" id="{925FE4A9-D98A-4F65-ABA8-8B2C95222347}"/>
              </a:ext>
            </a:extLst>
          </p:cNvPr>
          <p:cNvGrpSpPr>
            <a:grpSpLocks/>
          </p:cNvGrpSpPr>
          <p:nvPr/>
        </p:nvGrpSpPr>
        <p:grpSpPr bwMode="auto">
          <a:xfrm rot="-1800000">
            <a:off x="5337175" y="2397125"/>
            <a:ext cx="914400" cy="1158875"/>
            <a:chOff x="0" y="0"/>
            <a:chExt cx="914400" cy="1158971"/>
          </a:xfrm>
        </p:grpSpPr>
        <p:sp>
          <p:nvSpPr>
            <p:cNvPr id="19484" name="椭圆 1">
              <a:extLst>
                <a:ext uri="{FF2B5EF4-FFF2-40B4-BE49-F238E27FC236}">
                  <a16:creationId xmlns:a16="http://schemas.microsoft.com/office/drawing/2014/main" id="{7F694449-B515-429E-B3B9-9597F42E4FDE}"/>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9485" name="等腰三角形 2">
              <a:extLst>
                <a:ext uri="{FF2B5EF4-FFF2-40B4-BE49-F238E27FC236}">
                  <a16:creationId xmlns:a16="http://schemas.microsoft.com/office/drawing/2014/main" id="{FF7DCFBB-191B-40C9-8CCF-802BB93070CA}"/>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19461" name="Group 23">
            <a:extLst>
              <a:ext uri="{FF2B5EF4-FFF2-40B4-BE49-F238E27FC236}">
                <a16:creationId xmlns:a16="http://schemas.microsoft.com/office/drawing/2014/main" id="{0B1797FB-C2B2-438C-8042-91CDB627982B}"/>
              </a:ext>
            </a:extLst>
          </p:cNvPr>
          <p:cNvGrpSpPr>
            <a:grpSpLocks/>
          </p:cNvGrpSpPr>
          <p:nvPr/>
        </p:nvGrpSpPr>
        <p:grpSpPr bwMode="auto">
          <a:xfrm rot="-1800000">
            <a:off x="5530850" y="4375150"/>
            <a:ext cx="914400" cy="1158875"/>
            <a:chOff x="0" y="0"/>
            <a:chExt cx="914400" cy="1158971"/>
          </a:xfrm>
        </p:grpSpPr>
        <p:sp>
          <p:nvSpPr>
            <p:cNvPr id="19482" name="椭圆 7">
              <a:extLst>
                <a:ext uri="{FF2B5EF4-FFF2-40B4-BE49-F238E27FC236}">
                  <a16:creationId xmlns:a16="http://schemas.microsoft.com/office/drawing/2014/main" id="{4D66102E-47F2-442E-B25A-BBFED4776531}"/>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9483" name="等腰三角形 8">
              <a:extLst>
                <a:ext uri="{FF2B5EF4-FFF2-40B4-BE49-F238E27FC236}">
                  <a16:creationId xmlns:a16="http://schemas.microsoft.com/office/drawing/2014/main" id="{4EC375CA-EA4B-43DC-B805-73DF38B366E9}"/>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19462" name="Group 26">
            <a:extLst>
              <a:ext uri="{FF2B5EF4-FFF2-40B4-BE49-F238E27FC236}">
                <a16:creationId xmlns:a16="http://schemas.microsoft.com/office/drawing/2014/main" id="{20074BA1-2623-4C1C-ACC9-235CCB1033E3}"/>
              </a:ext>
            </a:extLst>
          </p:cNvPr>
          <p:cNvGrpSpPr>
            <a:grpSpLocks/>
          </p:cNvGrpSpPr>
          <p:nvPr/>
        </p:nvGrpSpPr>
        <p:grpSpPr bwMode="auto">
          <a:xfrm rot="1800000" flipH="1">
            <a:off x="5735638" y="1311275"/>
            <a:ext cx="914400" cy="1158875"/>
            <a:chOff x="0" y="0"/>
            <a:chExt cx="914400" cy="1158971"/>
          </a:xfrm>
        </p:grpSpPr>
        <p:sp>
          <p:nvSpPr>
            <p:cNvPr id="19480" name="椭圆 10">
              <a:extLst>
                <a:ext uri="{FF2B5EF4-FFF2-40B4-BE49-F238E27FC236}">
                  <a16:creationId xmlns:a16="http://schemas.microsoft.com/office/drawing/2014/main" id="{531110B2-7B94-47E4-A813-BB7D49E499D5}"/>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9481" name="等腰三角形 11">
              <a:extLst>
                <a:ext uri="{FF2B5EF4-FFF2-40B4-BE49-F238E27FC236}">
                  <a16:creationId xmlns:a16="http://schemas.microsoft.com/office/drawing/2014/main" id="{CD791CC9-0D7E-4DB3-88CF-84CE43E0D22A}"/>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19463" name="Group 29">
            <a:extLst>
              <a:ext uri="{FF2B5EF4-FFF2-40B4-BE49-F238E27FC236}">
                <a16:creationId xmlns:a16="http://schemas.microsoft.com/office/drawing/2014/main" id="{41E0E44A-35FC-49E1-80D5-43D6ED02151C}"/>
              </a:ext>
            </a:extLst>
          </p:cNvPr>
          <p:cNvGrpSpPr>
            <a:grpSpLocks/>
          </p:cNvGrpSpPr>
          <p:nvPr/>
        </p:nvGrpSpPr>
        <p:grpSpPr bwMode="auto">
          <a:xfrm rot="1800000" flipH="1">
            <a:off x="5961063" y="3289300"/>
            <a:ext cx="914400" cy="1158875"/>
            <a:chOff x="0" y="0"/>
            <a:chExt cx="914400" cy="1158971"/>
          </a:xfrm>
        </p:grpSpPr>
        <p:sp>
          <p:nvSpPr>
            <p:cNvPr id="19478" name="椭圆 13">
              <a:extLst>
                <a:ext uri="{FF2B5EF4-FFF2-40B4-BE49-F238E27FC236}">
                  <a16:creationId xmlns:a16="http://schemas.microsoft.com/office/drawing/2014/main" id="{D3A64E57-A7D1-4D49-B868-B0826720052C}"/>
                </a:ext>
              </a:extLst>
            </p:cNvPr>
            <p:cNvSpPr>
              <a:spLocks noChangeArrowheads="1"/>
            </p:cNvSpPr>
            <p:nvPr/>
          </p:nvSpPr>
          <p:spPr bwMode="auto">
            <a:xfrm>
              <a:off x="0" y="0"/>
              <a:ext cx="914400" cy="914400"/>
            </a:xfrm>
            <a:prstGeom prst="ellipse">
              <a:avLst/>
            </a:prstGeom>
            <a:solidFill>
              <a:schemeClr val="accent1"/>
            </a:solidFill>
            <a:ln w="5715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19479" name="等腰三角形 14">
              <a:extLst>
                <a:ext uri="{FF2B5EF4-FFF2-40B4-BE49-F238E27FC236}">
                  <a16:creationId xmlns:a16="http://schemas.microsoft.com/office/drawing/2014/main" id="{1D4367C1-CBC5-4CB6-8935-8C921677CDD7}"/>
                </a:ext>
              </a:extLst>
            </p:cNvPr>
            <p:cNvSpPr>
              <a:spLocks noChangeArrowheads="1"/>
            </p:cNvSpPr>
            <p:nvPr/>
          </p:nvSpPr>
          <p:spPr bwMode="auto">
            <a:xfrm flipV="1">
              <a:off x="306888" y="899812"/>
              <a:ext cx="300624" cy="259159"/>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19464" name="Freeform 14">
            <a:extLst>
              <a:ext uri="{FF2B5EF4-FFF2-40B4-BE49-F238E27FC236}">
                <a16:creationId xmlns:a16="http://schemas.microsoft.com/office/drawing/2014/main" id="{D375C454-5B09-4C1D-8A08-3F190195EF86}"/>
              </a:ext>
            </a:extLst>
          </p:cNvPr>
          <p:cNvSpPr>
            <a:spLocks noChangeAspect="1" noEditPoints="1"/>
          </p:cNvSpPr>
          <p:nvPr/>
        </p:nvSpPr>
        <p:spPr bwMode="auto">
          <a:xfrm>
            <a:off x="6130925" y="1600200"/>
            <a:ext cx="247650" cy="358775"/>
          </a:xfrm>
          <a:custGeom>
            <a:avLst/>
            <a:gdLst>
              <a:gd name="T0" fmla="*/ 2147483646 w 141"/>
              <a:gd name="T1" fmla="*/ 2147483646 h 205"/>
              <a:gd name="T2" fmla="*/ 2147483646 w 141"/>
              <a:gd name="T3" fmla="*/ 2147483646 h 205"/>
              <a:gd name="T4" fmla="*/ 2147483646 w 141"/>
              <a:gd name="T5" fmla="*/ 2147483646 h 205"/>
              <a:gd name="T6" fmla="*/ 2147483646 w 141"/>
              <a:gd name="T7" fmla="*/ 2147483646 h 205"/>
              <a:gd name="T8" fmla="*/ 2147483646 w 141"/>
              <a:gd name="T9" fmla="*/ 2147483646 h 205"/>
              <a:gd name="T10" fmla="*/ 2147483646 w 141"/>
              <a:gd name="T11" fmla="*/ 2147483646 h 205"/>
              <a:gd name="T12" fmla="*/ 2147483646 w 141"/>
              <a:gd name="T13" fmla="*/ 2147483646 h 205"/>
              <a:gd name="T14" fmla="*/ 2147483646 w 141"/>
              <a:gd name="T15" fmla="*/ 2147483646 h 205"/>
              <a:gd name="T16" fmla="*/ 2147483646 w 141"/>
              <a:gd name="T17" fmla="*/ 2147483646 h 205"/>
              <a:gd name="T18" fmla="*/ 2147483646 w 141"/>
              <a:gd name="T19" fmla="*/ 2147483646 h 205"/>
              <a:gd name="T20" fmla="*/ 2147483646 w 141"/>
              <a:gd name="T21" fmla="*/ 2147483646 h 205"/>
              <a:gd name="T22" fmla="*/ 2147483646 w 141"/>
              <a:gd name="T23" fmla="*/ 2147483646 h 205"/>
              <a:gd name="T24" fmla="*/ 2147483646 w 141"/>
              <a:gd name="T25" fmla="*/ 2147483646 h 205"/>
              <a:gd name="T26" fmla="*/ 2147483646 w 141"/>
              <a:gd name="T27" fmla="*/ 0 h 205"/>
              <a:gd name="T28" fmla="*/ 2147483646 w 141"/>
              <a:gd name="T29" fmla="*/ 2147483646 h 205"/>
              <a:gd name="T30" fmla="*/ 2147483646 w 141"/>
              <a:gd name="T31" fmla="*/ 2147483646 h 205"/>
              <a:gd name="T32" fmla="*/ 2147483646 w 141"/>
              <a:gd name="T33" fmla="*/ 2147483646 h 205"/>
              <a:gd name="T34" fmla="*/ 2147483646 w 141"/>
              <a:gd name="T35" fmla="*/ 2147483646 h 205"/>
              <a:gd name="T36" fmla="*/ 2147483646 w 141"/>
              <a:gd name="T37" fmla="*/ 2147483646 h 205"/>
              <a:gd name="T38" fmla="*/ 2147483646 w 141"/>
              <a:gd name="T39" fmla="*/ 2147483646 h 205"/>
              <a:gd name="T40" fmla="*/ 2147483646 w 141"/>
              <a:gd name="T41" fmla="*/ 2147483646 h 205"/>
              <a:gd name="T42" fmla="*/ 2147483646 w 141"/>
              <a:gd name="T43" fmla="*/ 2147483646 h 205"/>
              <a:gd name="T44" fmla="*/ 2147483646 w 141"/>
              <a:gd name="T45" fmla="*/ 2147483646 h 205"/>
              <a:gd name="T46" fmla="*/ 2147483646 w 141"/>
              <a:gd name="T47" fmla="*/ 2147483646 h 205"/>
              <a:gd name="T48" fmla="*/ 2147483646 w 141"/>
              <a:gd name="T49" fmla="*/ 2147483646 h 205"/>
              <a:gd name="T50" fmla="*/ 2147483646 w 141"/>
              <a:gd name="T51" fmla="*/ 2147483646 h 205"/>
              <a:gd name="T52" fmla="*/ 2147483646 w 141"/>
              <a:gd name="T53" fmla="*/ 2147483646 h 205"/>
              <a:gd name="T54" fmla="*/ 2147483646 w 141"/>
              <a:gd name="T55" fmla="*/ 2147483646 h 205"/>
              <a:gd name="T56" fmla="*/ 2147483646 w 141"/>
              <a:gd name="T57" fmla="*/ 2147483646 h 205"/>
              <a:gd name="T58" fmla="*/ 2147483646 w 141"/>
              <a:gd name="T59" fmla="*/ 2147483646 h 205"/>
              <a:gd name="T60" fmla="*/ 2147483646 w 141"/>
              <a:gd name="T61" fmla="*/ 2147483646 h 205"/>
              <a:gd name="T62" fmla="*/ 2147483646 w 141"/>
              <a:gd name="T63" fmla="*/ 2147483646 h 2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1"/>
              <a:gd name="T97" fmla="*/ 0 h 205"/>
              <a:gd name="T98" fmla="*/ 141 w 141"/>
              <a:gd name="T99" fmla="*/ 205 h 2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1" h="205">
                <a:moveTo>
                  <a:pt x="74" y="0"/>
                </a:moveTo>
                <a:cubicBezTo>
                  <a:pt x="78" y="1"/>
                  <a:pt x="83" y="1"/>
                  <a:pt x="88" y="3"/>
                </a:cubicBezTo>
                <a:cubicBezTo>
                  <a:pt x="100" y="6"/>
                  <a:pt x="110" y="12"/>
                  <a:pt x="119" y="21"/>
                </a:cubicBezTo>
                <a:cubicBezTo>
                  <a:pt x="128" y="30"/>
                  <a:pt x="134" y="40"/>
                  <a:pt x="137" y="53"/>
                </a:cubicBezTo>
                <a:cubicBezTo>
                  <a:pt x="141" y="70"/>
                  <a:pt x="139" y="86"/>
                  <a:pt x="130" y="102"/>
                </a:cubicBezTo>
                <a:cubicBezTo>
                  <a:pt x="128" y="107"/>
                  <a:pt x="125" y="112"/>
                  <a:pt x="122" y="117"/>
                </a:cubicBezTo>
                <a:cubicBezTo>
                  <a:pt x="119" y="123"/>
                  <a:pt x="117" y="130"/>
                  <a:pt x="117" y="138"/>
                </a:cubicBezTo>
                <a:cubicBezTo>
                  <a:pt x="117" y="139"/>
                  <a:pt x="116" y="139"/>
                  <a:pt x="116" y="140"/>
                </a:cubicBezTo>
                <a:cubicBezTo>
                  <a:pt x="116" y="142"/>
                  <a:pt x="115" y="147"/>
                  <a:pt x="116" y="149"/>
                </a:cubicBezTo>
                <a:cubicBezTo>
                  <a:pt x="117" y="153"/>
                  <a:pt x="116" y="156"/>
                  <a:pt x="115" y="160"/>
                </a:cubicBezTo>
                <a:cubicBezTo>
                  <a:pt x="115" y="160"/>
                  <a:pt x="114" y="161"/>
                  <a:pt x="115" y="162"/>
                </a:cubicBezTo>
                <a:cubicBezTo>
                  <a:pt x="118" y="171"/>
                  <a:pt x="115" y="181"/>
                  <a:pt x="106" y="186"/>
                </a:cubicBezTo>
                <a:cubicBezTo>
                  <a:pt x="105" y="186"/>
                  <a:pt x="104" y="187"/>
                  <a:pt x="104" y="188"/>
                </a:cubicBezTo>
                <a:cubicBezTo>
                  <a:pt x="100" y="198"/>
                  <a:pt x="93" y="204"/>
                  <a:pt x="82" y="204"/>
                </a:cubicBezTo>
                <a:cubicBezTo>
                  <a:pt x="74" y="205"/>
                  <a:pt x="65" y="205"/>
                  <a:pt x="56" y="204"/>
                </a:cubicBezTo>
                <a:cubicBezTo>
                  <a:pt x="46" y="203"/>
                  <a:pt x="40" y="198"/>
                  <a:pt x="37" y="189"/>
                </a:cubicBezTo>
                <a:cubicBezTo>
                  <a:pt x="36" y="187"/>
                  <a:pt x="35" y="186"/>
                  <a:pt x="33" y="185"/>
                </a:cubicBezTo>
                <a:cubicBezTo>
                  <a:pt x="25" y="181"/>
                  <a:pt x="22" y="171"/>
                  <a:pt x="25" y="163"/>
                </a:cubicBezTo>
                <a:cubicBezTo>
                  <a:pt x="25" y="161"/>
                  <a:pt x="26" y="161"/>
                  <a:pt x="25" y="159"/>
                </a:cubicBezTo>
                <a:cubicBezTo>
                  <a:pt x="23" y="155"/>
                  <a:pt x="23" y="151"/>
                  <a:pt x="25" y="146"/>
                </a:cubicBezTo>
                <a:cubicBezTo>
                  <a:pt x="25" y="145"/>
                  <a:pt x="25" y="144"/>
                  <a:pt x="25" y="143"/>
                </a:cubicBezTo>
                <a:cubicBezTo>
                  <a:pt x="24" y="140"/>
                  <a:pt x="23" y="137"/>
                  <a:pt x="23" y="133"/>
                </a:cubicBezTo>
                <a:cubicBezTo>
                  <a:pt x="22" y="126"/>
                  <a:pt x="19" y="119"/>
                  <a:pt x="15" y="113"/>
                </a:cubicBezTo>
                <a:cubicBezTo>
                  <a:pt x="12" y="107"/>
                  <a:pt x="9" y="101"/>
                  <a:pt x="6" y="94"/>
                </a:cubicBezTo>
                <a:cubicBezTo>
                  <a:pt x="1" y="83"/>
                  <a:pt x="0" y="70"/>
                  <a:pt x="2" y="58"/>
                </a:cubicBezTo>
                <a:cubicBezTo>
                  <a:pt x="7" y="33"/>
                  <a:pt x="21" y="16"/>
                  <a:pt x="43" y="6"/>
                </a:cubicBezTo>
                <a:cubicBezTo>
                  <a:pt x="50" y="3"/>
                  <a:pt x="57" y="1"/>
                  <a:pt x="64" y="0"/>
                </a:cubicBezTo>
                <a:cubicBezTo>
                  <a:pt x="65" y="0"/>
                  <a:pt x="65" y="0"/>
                  <a:pt x="66" y="0"/>
                </a:cubicBezTo>
                <a:cubicBezTo>
                  <a:pt x="69" y="0"/>
                  <a:pt x="71" y="0"/>
                  <a:pt x="74" y="0"/>
                </a:cubicBezTo>
                <a:close/>
                <a:moveTo>
                  <a:pt x="70" y="141"/>
                </a:moveTo>
                <a:cubicBezTo>
                  <a:pt x="79" y="141"/>
                  <a:pt x="88" y="141"/>
                  <a:pt x="97" y="141"/>
                </a:cubicBezTo>
                <a:cubicBezTo>
                  <a:pt x="102" y="141"/>
                  <a:pt x="103" y="140"/>
                  <a:pt x="104" y="135"/>
                </a:cubicBezTo>
                <a:cubicBezTo>
                  <a:pt x="105" y="129"/>
                  <a:pt x="106" y="123"/>
                  <a:pt x="108" y="118"/>
                </a:cubicBezTo>
                <a:cubicBezTo>
                  <a:pt x="111" y="110"/>
                  <a:pt x="115" y="104"/>
                  <a:pt x="118" y="97"/>
                </a:cubicBezTo>
                <a:cubicBezTo>
                  <a:pt x="122" y="90"/>
                  <a:pt x="125" y="82"/>
                  <a:pt x="126" y="74"/>
                </a:cubicBezTo>
                <a:cubicBezTo>
                  <a:pt x="127" y="55"/>
                  <a:pt x="120" y="38"/>
                  <a:pt x="105" y="26"/>
                </a:cubicBezTo>
                <a:cubicBezTo>
                  <a:pt x="86" y="10"/>
                  <a:pt x="61" y="9"/>
                  <a:pt x="40" y="21"/>
                </a:cubicBezTo>
                <a:cubicBezTo>
                  <a:pt x="21" y="34"/>
                  <a:pt x="11" y="56"/>
                  <a:pt x="15" y="80"/>
                </a:cubicBezTo>
                <a:cubicBezTo>
                  <a:pt x="16" y="88"/>
                  <a:pt x="20" y="95"/>
                  <a:pt x="24" y="102"/>
                </a:cubicBezTo>
                <a:cubicBezTo>
                  <a:pt x="30" y="113"/>
                  <a:pt x="35" y="124"/>
                  <a:pt x="36" y="136"/>
                </a:cubicBezTo>
                <a:cubicBezTo>
                  <a:pt x="36" y="140"/>
                  <a:pt x="38" y="141"/>
                  <a:pt x="42" y="141"/>
                </a:cubicBezTo>
                <a:cubicBezTo>
                  <a:pt x="52" y="141"/>
                  <a:pt x="61" y="141"/>
                  <a:pt x="70" y="141"/>
                </a:cubicBezTo>
                <a:close/>
                <a:moveTo>
                  <a:pt x="70" y="147"/>
                </a:moveTo>
                <a:cubicBezTo>
                  <a:pt x="61" y="147"/>
                  <a:pt x="52" y="147"/>
                  <a:pt x="43" y="147"/>
                </a:cubicBezTo>
                <a:cubicBezTo>
                  <a:pt x="40" y="147"/>
                  <a:pt x="38" y="148"/>
                  <a:pt x="37" y="150"/>
                </a:cubicBezTo>
                <a:cubicBezTo>
                  <a:pt x="35" y="154"/>
                  <a:pt x="38" y="158"/>
                  <a:pt x="43" y="158"/>
                </a:cubicBezTo>
                <a:cubicBezTo>
                  <a:pt x="55" y="158"/>
                  <a:pt x="68" y="158"/>
                  <a:pt x="81" y="158"/>
                </a:cubicBezTo>
                <a:cubicBezTo>
                  <a:pt x="86" y="158"/>
                  <a:pt x="92" y="158"/>
                  <a:pt x="97" y="158"/>
                </a:cubicBezTo>
                <a:cubicBezTo>
                  <a:pt x="100" y="158"/>
                  <a:pt x="102" y="157"/>
                  <a:pt x="103" y="155"/>
                </a:cubicBezTo>
                <a:cubicBezTo>
                  <a:pt x="105" y="151"/>
                  <a:pt x="102" y="147"/>
                  <a:pt x="97" y="147"/>
                </a:cubicBezTo>
                <a:cubicBezTo>
                  <a:pt x="88" y="147"/>
                  <a:pt x="79" y="147"/>
                  <a:pt x="70" y="147"/>
                </a:cubicBezTo>
                <a:close/>
                <a:moveTo>
                  <a:pt x="70" y="164"/>
                </a:moveTo>
                <a:cubicBezTo>
                  <a:pt x="61" y="164"/>
                  <a:pt x="52" y="164"/>
                  <a:pt x="43" y="164"/>
                </a:cubicBezTo>
                <a:cubicBezTo>
                  <a:pt x="40" y="164"/>
                  <a:pt x="38" y="165"/>
                  <a:pt x="37" y="167"/>
                </a:cubicBezTo>
                <a:cubicBezTo>
                  <a:pt x="35" y="171"/>
                  <a:pt x="38" y="175"/>
                  <a:pt x="43" y="175"/>
                </a:cubicBezTo>
                <a:cubicBezTo>
                  <a:pt x="55" y="175"/>
                  <a:pt x="68" y="175"/>
                  <a:pt x="81" y="175"/>
                </a:cubicBezTo>
                <a:cubicBezTo>
                  <a:pt x="86" y="175"/>
                  <a:pt x="92" y="175"/>
                  <a:pt x="97" y="175"/>
                </a:cubicBezTo>
                <a:cubicBezTo>
                  <a:pt x="100" y="175"/>
                  <a:pt x="102" y="174"/>
                  <a:pt x="103" y="171"/>
                </a:cubicBezTo>
                <a:cubicBezTo>
                  <a:pt x="105" y="168"/>
                  <a:pt x="102" y="164"/>
                  <a:pt x="97" y="164"/>
                </a:cubicBezTo>
                <a:cubicBezTo>
                  <a:pt x="88" y="164"/>
                  <a:pt x="79" y="164"/>
                  <a:pt x="70" y="164"/>
                </a:cubicBezTo>
                <a:close/>
                <a:moveTo>
                  <a:pt x="48" y="181"/>
                </a:moveTo>
                <a:cubicBezTo>
                  <a:pt x="48" y="186"/>
                  <a:pt x="52" y="191"/>
                  <a:pt x="58" y="191"/>
                </a:cubicBezTo>
                <a:cubicBezTo>
                  <a:pt x="66" y="192"/>
                  <a:pt x="74" y="192"/>
                  <a:pt x="82" y="191"/>
                </a:cubicBezTo>
                <a:cubicBezTo>
                  <a:pt x="88" y="191"/>
                  <a:pt x="92" y="186"/>
                  <a:pt x="92" y="181"/>
                </a:cubicBezTo>
                <a:cubicBezTo>
                  <a:pt x="77" y="181"/>
                  <a:pt x="63" y="181"/>
                  <a:pt x="48"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5" name="Freeform 26">
            <a:extLst>
              <a:ext uri="{FF2B5EF4-FFF2-40B4-BE49-F238E27FC236}">
                <a16:creationId xmlns:a16="http://schemas.microsoft.com/office/drawing/2014/main" id="{F8F73F35-73CD-4609-80B0-F88429CA5832}"/>
              </a:ext>
            </a:extLst>
          </p:cNvPr>
          <p:cNvSpPr>
            <a:spLocks noChangeAspect="1"/>
          </p:cNvSpPr>
          <p:nvPr/>
        </p:nvSpPr>
        <p:spPr bwMode="auto">
          <a:xfrm>
            <a:off x="5553075" y="2762250"/>
            <a:ext cx="358775" cy="219075"/>
          </a:xfrm>
          <a:custGeom>
            <a:avLst/>
            <a:gdLst>
              <a:gd name="T0" fmla="*/ 2147483646 w 230"/>
              <a:gd name="T1" fmla="*/ 2147483646 h 140"/>
              <a:gd name="T2" fmla="*/ 2147483646 w 230"/>
              <a:gd name="T3" fmla="*/ 2147483646 h 140"/>
              <a:gd name="T4" fmla="*/ 2147483646 w 230"/>
              <a:gd name="T5" fmla="*/ 2147483646 h 140"/>
              <a:gd name="T6" fmla="*/ 2147483646 w 230"/>
              <a:gd name="T7" fmla="*/ 2147483646 h 140"/>
              <a:gd name="T8" fmla="*/ 2147483646 w 230"/>
              <a:gd name="T9" fmla="*/ 2147483646 h 140"/>
              <a:gd name="T10" fmla="*/ 2147483646 w 230"/>
              <a:gd name="T11" fmla="*/ 2147483646 h 140"/>
              <a:gd name="T12" fmla="*/ 2147483646 w 230"/>
              <a:gd name="T13" fmla="*/ 2147483646 h 140"/>
              <a:gd name="T14" fmla="*/ 2147483646 w 230"/>
              <a:gd name="T15" fmla="*/ 2147483646 h 140"/>
              <a:gd name="T16" fmla="*/ 2147483646 w 230"/>
              <a:gd name="T17" fmla="*/ 2147483646 h 140"/>
              <a:gd name="T18" fmla="*/ 2147483646 w 230"/>
              <a:gd name="T19" fmla="*/ 2147483646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
              <a:gd name="T31" fmla="*/ 0 h 140"/>
              <a:gd name="T32" fmla="*/ 230 w 230"/>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 h="140">
                <a:moveTo>
                  <a:pt x="31" y="62"/>
                </a:moveTo>
                <a:cubicBezTo>
                  <a:pt x="31" y="62"/>
                  <a:pt x="3" y="70"/>
                  <a:pt x="1" y="92"/>
                </a:cubicBezTo>
                <a:cubicBezTo>
                  <a:pt x="0" y="115"/>
                  <a:pt x="19" y="140"/>
                  <a:pt x="39" y="140"/>
                </a:cubicBezTo>
                <a:cubicBezTo>
                  <a:pt x="60" y="140"/>
                  <a:pt x="179" y="140"/>
                  <a:pt x="191" y="140"/>
                </a:cubicBezTo>
                <a:cubicBezTo>
                  <a:pt x="202" y="140"/>
                  <a:pt x="230" y="118"/>
                  <a:pt x="229" y="92"/>
                </a:cubicBezTo>
                <a:cubicBezTo>
                  <a:pt x="227" y="49"/>
                  <a:pt x="173" y="40"/>
                  <a:pt x="173" y="40"/>
                </a:cubicBezTo>
                <a:cubicBezTo>
                  <a:pt x="173" y="40"/>
                  <a:pt x="173" y="0"/>
                  <a:pt x="121" y="2"/>
                </a:cubicBezTo>
                <a:cubicBezTo>
                  <a:pt x="76" y="3"/>
                  <a:pt x="71" y="35"/>
                  <a:pt x="71" y="35"/>
                </a:cubicBezTo>
                <a:cubicBezTo>
                  <a:pt x="71" y="35"/>
                  <a:pt x="53" y="26"/>
                  <a:pt x="38" y="38"/>
                </a:cubicBezTo>
                <a:cubicBezTo>
                  <a:pt x="23" y="49"/>
                  <a:pt x="31" y="62"/>
                  <a:pt x="31"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6" name="Freeform 17">
            <a:extLst>
              <a:ext uri="{FF2B5EF4-FFF2-40B4-BE49-F238E27FC236}">
                <a16:creationId xmlns:a16="http://schemas.microsoft.com/office/drawing/2014/main" id="{ADEE8862-2A43-48C5-9CD2-269E99811019}"/>
              </a:ext>
            </a:extLst>
          </p:cNvPr>
          <p:cNvSpPr>
            <a:spLocks noChangeAspect="1" noEditPoints="1"/>
          </p:cNvSpPr>
          <p:nvPr/>
        </p:nvSpPr>
        <p:spPr bwMode="auto">
          <a:xfrm>
            <a:off x="6365875" y="3581400"/>
            <a:ext cx="223838" cy="360363"/>
          </a:xfrm>
          <a:custGeom>
            <a:avLst/>
            <a:gdLst>
              <a:gd name="T0" fmla="*/ 2147483646 w 152"/>
              <a:gd name="T1" fmla="*/ 0 h 244"/>
              <a:gd name="T2" fmla="*/ 2147483646 w 152"/>
              <a:gd name="T3" fmla="*/ 2147483646 h 244"/>
              <a:gd name="T4" fmla="*/ 2147483646 w 152"/>
              <a:gd name="T5" fmla="*/ 2147483646 h 244"/>
              <a:gd name="T6" fmla="*/ 2147483646 w 152"/>
              <a:gd name="T7" fmla="*/ 2147483646 h 244"/>
              <a:gd name="T8" fmla="*/ 2147483646 w 152"/>
              <a:gd name="T9" fmla="*/ 2147483646 h 244"/>
              <a:gd name="T10" fmla="*/ 2147483646 w 152"/>
              <a:gd name="T11" fmla="*/ 2147483646 h 244"/>
              <a:gd name="T12" fmla="*/ 2147483646 w 152"/>
              <a:gd name="T13" fmla="*/ 2147483646 h 244"/>
              <a:gd name="T14" fmla="*/ 0 w 152"/>
              <a:gd name="T15" fmla="*/ 2147483646 h 244"/>
              <a:gd name="T16" fmla="*/ 0 w 152"/>
              <a:gd name="T17" fmla="*/ 2147483646 h 244"/>
              <a:gd name="T18" fmla="*/ 2147483646 w 152"/>
              <a:gd name="T19" fmla="*/ 0 h 244"/>
              <a:gd name="T20" fmla="*/ 2147483646 w 152"/>
              <a:gd name="T21" fmla="*/ 0 h 244"/>
              <a:gd name="T22" fmla="*/ 2147483646 w 152"/>
              <a:gd name="T23" fmla="*/ 2147483646 h 244"/>
              <a:gd name="T24" fmla="*/ 2147483646 w 152"/>
              <a:gd name="T25" fmla="*/ 2147483646 h 244"/>
              <a:gd name="T26" fmla="*/ 2147483646 w 152"/>
              <a:gd name="T27" fmla="*/ 2147483646 h 244"/>
              <a:gd name="T28" fmla="*/ 2147483646 w 152"/>
              <a:gd name="T29" fmla="*/ 2147483646 h 244"/>
              <a:gd name="T30" fmla="*/ 2147483646 w 152"/>
              <a:gd name="T31" fmla="*/ 2147483646 h 244"/>
              <a:gd name="T32" fmla="*/ 2147483646 w 152"/>
              <a:gd name="T33" fmla="*/ 2147483646 h 244"/>
              <a:gd name="T34" fmla="*/ 2147483646 w 152"/>
              <a:gd name="T35" fmla="*/ 2147483646 h 244"/>
              <a:gd name="T36" fmla="*/ 2147483646 w 152"/>
              <a:gd name="T37" fmla="*/ 2147483646 h 244"/>
              <a:gd name="T38" fmla="*/ 2147483646 w 152"/>
              <a:gd name="T39" fmla="*/ 2147483646 h 244"/>
              <a:gd name="T40" fmla="*/ 2147483646 w 152"/>
              <a:gd name="T41" fmla="*/ 2147483646 h 244"/>
              <a:gd name="T42" fmla="*/ 2147483646 w 152"/>
              <a:gd name="T43" fmla="*/ 2147483646 h 244"/>
              <a:gd name="T44" fmla="*/ 2147483646 w 152"/>
              <a:gd name="T45" fmla="*/ 2147483646 h 244"/>
              <a:gd name="T46" fmla="*/ 2147483646 w 152"/>
              <a:gd name="T47" fmla="*/ 2147483646 h 244"/>
              <a:gd name="T48" fmla="*/ 2147483646 w 152"/>
              <a:gd name="T49" fmla="*/ 2147483646 h 244"/>
              <a:gd name="T50" fmla="*/ 2147483646 w 152"/>
              <a:gd name="T51" fmla="*/ 2147483646 h 244"/>
              <a:gd name="T52" fmla="*/ 2147483646 w 152"/>
              <a:gd name="T53" fmla="*/ 2147483646 h 244"/>
              <a:gd name="T54" fmla="*/ 2147483646 w 152"/>
              <a:gd name="T55" fmla="*/ 2147483646 h 244"/>
              <a:gd name="T56" fmla="*/ 2147483646 w 152"/>
              <a:gd name="T57" fmla="*/ 2147483646 h 244"/>
              <a:gd name="T58" fmla="*/ 2147483646 w 152"/>
              <a:gd name="T59" fmla="*/ 2147483646 h 244"/>
              <a:gd name="T60" fmla="*/ 2147483646 w 152"/>
              <a:gd name="T61" fmla="*/ 2147483646 h 244"/>
              <a:gd name="T62" fmla="*/ 2147483646 w 152"/>
              <a:gd name="T63" fmla="*/ 2147483646 h 244"/>
              <a:gd name="T64" fmla="*/ 2147483646 w 152"/>
              <a:gd name="T65" fmla="*/ 2147483646 h 2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2"/>
              <a:gd name="T100" fmla="*/ 0 h 244"/>
              <a:gd name="T101" fmla="*/ 152 w 152"/>
              <a:gd name="T102" fmla="*/ 244 h 2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2" h="244">
                <a:moveTo>
                  <a:pt x="139" y="0"/>
                </a:moveTo>
                <a:cubicBezTo>
                  <a:pt x="144" y="2"/>
                  <a:pt x="148" y="4"/>
                  <a:pt x="150" y="9"/>
                </a:cubicBezTo>
                <a:cubicBezTo>
                  <a:pt x="151" y="11"/>
                  <a:pt x="152" y="14"/>
                  <a:pt x="152" y="17"/>
                </a:cubicBezTo>
                <a:cubicBezTo>
                  <a:pt x="152" y="58"/>
                  <a:pt x="152" y="100"/>
                  <a:pt x="152" y="141"/>
                </a:cubicBezTo>
                <a:cubicBezTo>
                  <a:pt x="152" y="170"/>
                  <a:pt x="152" y="198"/>
                  <a:pt x="152" y="227"/>
                </a:cubicBezTo>
                <a:cubicBezTo>
                  <a:pt x="152" y="238"/>
                  <a:pt x="146" y="244"/>
                  <a:pt x="135" y="244"/>
                </a:cubicBezTo>
                <a:cubicBezTo>
                  <a:pt x="96" y="244"/>
                  <a:pt x="56" y="244"/>
                  <a:pt x="17" y="244"/>
                </a:cubicBezTo>
                <a:cubicBezTo>
                  <a:pt x="6" y="244"/>
                  <a:pt x="0" y="238"/>
                  <a:pt x="0" y="227"/>
                </a:cubicBezTo>
                <a:cubicBezTo>
                  <a:pt x="0" y="158"/>
                  <a:pt x="0" y="89"/>
                  <a:pt x="0" y="19"/>
                </a:cubicBezTo>
                <a:cubicBezTo>
                  <a:pt x="0" y="8"/>
                  <a:pt x="2" y="4"/>
                  <a:pt x="12" y="0"/>
                </a:cubicBezTo>
                <a:cubicBezTo>
                  <a:pt x="55" y="0"/>
                  <a:pt x="97" y="0"/>
                  <a:pt x="139" y="0"/>
                </a:cubicBezTo>
                <a:close/>
                <a:moveTo>
                  <a:pt x="137" y="206"/>
                </a:moveTo>
                <a:cubicBezTo>
                  <a:pt x="137" y="150"/>
                  <a:pt x="137" y="94"/>
                  <a:pt x="137" y="39"/>
                </a:cubicBezTo>
                <a:cubicBezTo>
                  <a:pt x="96" y="39"/>
                  <a:pt x="55" y="39"/>
                  <a:pt x="15" y="39"/>
                </a:cubicBezTo>
                <a:cubicBezTo>
                  <a:pt x="15" y="95"/>
                  <a:pt x="15" y="150"/>
                  <a:pt x="15" y="206"/>
                </a:cubicBezTo>
                <a:cubicBezTo>
                  <a:pt x="56" y="206"/>
                  <a:pt x="96" y="206"/>
                  <a:pt x="137" y="206"/>
                </a:cubicBezTo>
                <a:close/>
                <a:moveTo>
                  <a:pt x="76" y="16"/>
                </a:moveTo>
                <a:cubicBezTo>
                  <a:pt x="68" y="16"/>
                  <a:pt x="60" y="16"/>
                  <a:pt x="52" y="16"/>
                </a:cubicBezTo>
                <a:cubicBezTo>
                  <a:pt x="51" y="16"/>
                  <a:pt x="50" y="16"/>
                  <a:pt x="49" y="16"/>
                </a:cubicBezTo>
                <a:cubicBezTo>
                  <a:pt x="47" y="16"/>
                  <a:pt x="45" y="17"/>
                  <a:pt x="45" y="19"/>
                </a:cubicBezTo>
                <a:cubicBezTo>
                  <a:pt x="45" y="21"/>
                  <a:pt x="47" y="23"/>
                  <a:pt x="49" y="23"/>
                </a:cubicBezTo>
                <a:cubicBezTo>
                  <a:pt x="50" y="23"/>
                  <a:pt x="50" y="23"/>
                  <a:pt x="51" y="23"/>
                </a:cubicBezTo>
                <a:cubicBezTo>
                  <a:pt x="68" y="23"/>
                  <a:pt x="84" y="23"/>
                  <a:pt x="101" y="23"/>
                </a:cubicBezTo>
                <a:cubicBezTo>
                  <a:pt x="102" y="23"/>
                  <a:pt x="103" y="23"/>
                  <a:pt x="103" y="23"/>
                </a:cubicBezTo>
                <a:cubicBezTo>
                  <a:pt x="105" y="23"/>
                  <a:pt x="106" y="21"/>
                  <a:pt x="106" y="19"/>
                </a:cubicBezTo>
                <a:cubicBezTo>
                  <a:pt x="106" y="18"/>
                  <a:pt x="105" y="16"/>
                  <a:pt x="103" y="16"/>
                </a:cubicBezTo>
                <a:cubicBezTo>
                  <a:pt x="103" y="16"/>
                  <a:pt x="102" y="16"/>
                  <a:pt x="101" y="16"/>
                </a:cubicBezTo>
                <a:cubicBezTo>
                  <a:pt x="92" y="16"/>
                  <a:pt x="84" y="16"/>
                  <a:pt x="76" y="16"/>
                </a:cubicBezTo>
                <a:close/>
                <a:moveTo>
                  <a:pt x="87" y="225"/>
                </a:moveTo>
                <a:cubicBezTo>
                  <a:pt x="87" y="219"/>
                  <a:pt x="82" y="214"/>
                  <a:pt x="76" y="214"/>
                </a:cubicBezTo>
                <a:cubicBezTo>
                  <a:pt x="70" y="214"/>
                  <a:pt x="65" y="219"/>
                  <a:pt x="64" y="225"/>
                </a:cubicBezTo>
                <a:cubicBezTo>
                  <a:pt x="64" y="231"/>
                  <a:pt x="70" y="237"/>
                  <a:pt x="76" y="237"/>
                </a:cubicBezTo>
                <a:cubicBezTo>
                  <a:pt x="82" y="237"/>
                  <a:pt x="87" y="231"/>
                  <a:pt x="87" y="2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9467" name="Group 35">
            <a:extLst>
              <a:ext uri="{FF2B5EF4-FFF2-40B4-BE49-F238E27FC236}">
                <a16:creationId xmlns:a16="http://schemas.microsoft.com/office/drawing/2014/main" id="{18A4661E-7779-4002-A943-06A01F17BECB}"/>
              </a:ext>
            </a:extLst>
          </p:cNvPr>
          <p:cNvGrpSpPr>
            <a:grpSpLocks/>
          </p:cNvGrpSpPr>
          <p:nvPr/>
        </p:nvGrpSpPr>
        <p:grpSpPr bwMode="auto">
          <a:xfrm>
            <a:off x="5746750" y="4667250"/>
            <a:ext cx="360363" cy="360363"/>
            <a:chOff x="0" y="0"/>
            <a:chExt cx="271463" cy="271462"/>
          </a:xfrm>
        </p:grpSpPr>
        <p:sp>
          <p:nvSpPr>
            <p:cNvPr id="19476" name="Freeform 15">
              <a:extLst>
                <a:ext uri="{FF2B5EF4-FFF2-40B4-BE49-F238E27FC236}">
                  <a16:creationId xmlns:a16="http://schemas.microsoft.com/office/drawing/2014/main" id="{A8689C50-9268-4205-9FB8-EFD04251B017}"/>
                </a:ext>
              </a:extLst>
            </p:cNvPr>
            <p:cNvSpPr>
              <a:spLocks noEditPoints="1"/>
            </p:cNvSpPr>
            <p:nvPr/>
          </p:nvSpPr>
          <p:spPr bwMode="auto">
            <a:xfrm>
              <a:off x="0" y="0"/>
              <a:ext cx="271463" cy="195263"/>
            </a:xfrm>
            <a:custGeom>
              <a:avLst/>
              <a:gdLst>
                <a:gd name="T0" fmla="*/ 2147483646 w 186"/>
                <a:gd name="T1" fmla="*/ 0 h 134"/>
                <a:gd name="T2" fmla="*/ 2147483646 w 186"/>
                <a:gd name="T3" fmla="*/ 2147483646 h 134"/>
                <a:gd name="T4" fmla="*/ 2147483646 w 186"/>
                <a:gd name="T5" fmla="*/ 2147483646 h 134"/>
                <a:gd name="T6" fmla="*/ 2147483646 w 186"/>
                <a:gd name="T7" fmla="*/ 2147483646 h 134"/>
                <a:gd name="T8" fmla="*/ 2147483646 w 186"/>
                <a:gd name="T9" fmla="*/ 2147483646 h 134"/>
                <a:gd name="T10" fmla="*/ 2147483646 w 186"/>
                <a:gd name="T11" fmla="*/ 2147483646 h 134"/>
                <a:gd name="T12" fmla="*/ 2147483646 w 186"/>
                <a:gd name="T13" fmla="*/ 2147483646 h 134"/>
                <a:gd name="T14" fmla="*/ 0 w 186"/>
                <a:gd name="T15" fmla="*/ 2147483646 h 134"/>
                <a:gd name="T16" fmla="*/ 0 w 186"/>
                <a:gd name="T17" fmla="*/ 2147483646 h 134"/>
                <a:gd name="T18" fmla="*/ 2147483646 w 186"/>
                <a:gd name="T19" fmla="*/ 2147483646 h 134"/>
                <a:gd name="T20" fmla="*/ 2147483646 w 186"/>
                <a:gd name="T21" fmla="*/ 0 h 134"/>
                <a:gd name="T22" fmla="*/ 2147483646 w 186"/>
                <a:gd name="T23" fmla="*/ 0 h 134"/>
                <a:gd name="T24" fmla="*/ 2147483646 w 186"/>
                <a:gd name="T25" fmla="*/ 2147483646 h 134"/>
                <a:gd name="T26" fmla="*/ 2147483646 w 186"/>
                <a:gd name="T27" fmla="*/ 2147483646 h 134"/>
                <a:gd name="T28" fmla="*/ 2147483646 w 186"/>
                <a:gd name="T29" fmla="*/ 2147483646 h 134"/>
                <a:gd name="T30" fmla="*/ 2147483646 w 186"/>
                <a:gd name="T31" fmla="*/ 2147483646 h 134"/>
                <a:gd name="T32" fmla="*/ 2147483646 w 186"/>
                <a:gd name="T33" fmla="*/ 2147483646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
                <a:gd name="T52" fmla="*/ 0 h 134"/>
                <a:gd name="T53" fmla="*/ 186 w 186"/>
                <a:gd name="T54" fmla="*/ 134 h 1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 h="134">
                  <a:moveTo>
                    <a:pt x="177" y="0"/>
                  </a:moveTo>
                  <a:cubicBezTo>
                    <a:pt x="180" y="1"/>
                    <a:pt x="183" y="3"/>
                    <a:pt x="185" y="6"/>
                  </a:cubicBezTo>
                  <a:cubicBezTo>
                    <a:pt x="185" y="8"/>
                    <a:pt x="186" y="10"/>
                    <a:pt x="186" y="12"/>
                  </a:cubicBezTo>
                  <a:cubicBezTo>
                    <a:pt x="186" y="49"/>
                    <a:pt x="186" y="86"/>
                    <a:pt x="186" y="122"/>
                  </a:cubicBezTo>
                  <a:cubicBezTo>
                    <a:pt x="186" y="129"/>
                    <a:pt x="181" y="134"/>
                    <a:pt x="174" y="134"/>
                  </a:cubicBezTo>
                  <a:cubicBezTo>
                    <a:pt x="120" y="134"/>
                    <a:pt x="66" y="134"/>
                    <a:pt x="13" y="134"/>
                  </a:cubicBezTo>
                  <a:cubicBezTo>
                    <a:pt x="6" y="134"/>
                    <a:pt x="3" y="132"/>
                    <a:pt x="1" y="125"/>
                  </a:cubicBezTo>
                  <a:cubicBezTo>
                    <a:pt x="0" y="125"/>
                    <a:pt x="0" y="125"/>
                    <a:pt x="0" y="125"/>
                  </a:cubicBezTo>
                  <a:cubicBezTo>
                    <a:pt x="0" y="86"/>
                    <a:pt x="0" y="48"/>
                    <a:pt x="0" y="9"/>
                  </a:cubicBezTo>
                  <a:cubicBezTo>
                    <a:pt x="1" y="9"/>
                    <a:pt x="1" y="8"/>
                    <a:pt x="1" y="7"/>
                  </a:cubicBezTo>
                  <a:cubicBezTo>
                    <a:pt x="3" y="3"/>
                    <a:pt x="5" y="2"/>
                    <a:pt x="9" y="0"/>
                  </a:cubicBezTo>
                  <a:cubicBezTo>
                    <a:pt x="65" y="0"/>
                    <a:pt x="121" y="0"/>
                    <a:pt x="177" y="0"/>
                  </a:cubicBezTo>
                  <a:close/>
                  <a:moveTo>
                    <a:pt x="174" y="122"/>
                  </a:moveTo>
                  <a:cubicBezTo>
                    <a:pt x="174" y="85"/>
                    <a:pt x="174" y="49"/>
                    <a:pt x="174" y="12"/>
                  </a:cubicBezTo>
                  <a:cubicBezTo>
                    <a:pt x="120" y="12"/>
                    <a:pt x="66" y="12"/>
                    <a:pt x="12" y="12"/>
                  </a:cubicBezTo>
                  <a:cubicBezTo>
                    <a:pt x="12" y="49"/>
                    <a:pt x="12" y="85"/>
                    <a:pt x="12" y="122"/>
                  </a:cubicBezTo>
                  <a:cubicBezTo>
                    <a:pt x="66" y="122"/>
                    <a:pt x="120" y="122"/>
                    <a:pt x="174" y="1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77" name="Freeform 16">
              <a:extLst>
                <a:ext uri="{FF2B5EF4-FFF2-40B4-BE49-F238E27FC236}">
                  <a16:creationId xmlns:a16="http://schemas.microsoft.com/office/drawing/2014/main" id="{CD151A34-5F7C-42D2-BA5D-3071C0617D45}"/>
                </a:ext>
              </a:extLst>
            </p:cNvPr>
            <p:cNvSpPr>
              <a:spLocks/>
            </p:cNvSpPr>
            <p:nvPr/>
          </p:nvSpPr>
          <p:spPr bwMode="auto">
            <a:xfrm>
              <a:off x="68262" y="211137"/>
              <a:ext cx="134938" cy="60325"/>
            </a:xfrm>
            <a:custGeom>
              <a:avLst/>
              <a:gdLst>
                <a:gd name="T0" fmla="*/ 2147483646 w 92"/>
                <a:gd name="T1" fmla="*/ 0 h 41"/>
                <a:gd name="T2" fmla="*/ 2147483646 w 92"/>
                <a:gd name="T3" fmla="*/ 0 h 41"/>
                <a:gd name="T4" fmla="*/ 2147483646 w 92"/>
                <a:gd name="T5" fmla="*/ 2147483646 h 41"/>
                <a:gd name="T6" fmla="*/ 2147483646 w 92"/>
                <a:gd name="T7" fmla="*/ 2147483646 h 41"/>
                <a:gd name="T8" fmla="*/ 2147483646 w 92"/>
                <a:gd name="T9" fmla="*/ 2147483646 h 41"/>
                <a:gd name="T10" fmla="*/ 2147483646 w 92"/>
                <a:gd name="T11" fmla="*/ 2147483646 h 41"/>
                <a:gd name="T12" fmla="*/ 2147483646 w 92"/>
                <a:gd name="T13" fmla="*/ 2147483646 h 41"/>
                <a:gd name="T14" fmla="*/ 2147483646 w 92"/>
                <a:gd name="T15" fmla="*/ 2147483646 h 41"/>
                <a:gd name="T16" fmla="*/ 2147483646 w 92"/>
                <a:gd name="T17" fmla="*/ 2147483646 h 41"/>
                <a:gd name="T18" fmla="*/ 0 w 92"/>
                <a:gd name="T19" fmla="*/ 2147483646 h 41"/>
                <a:gd name="T20" fmla="*/ 2147483646 w 92"/>
                <a:gd name="T21" fmla="*/ 2147483646 h 41"/>
                <a:gd name="T22" fmla="*/ 2147483646 w 92"/>
                <a:gd name="T23" fmla="*/ 2147483646 h 41"/>
                <a:gd name="T24" fmla="*/ 2147483646 w 92"/>
                <a:gd name="T25" fmla="*/ 2147483646 h 41"/>
                <a:gd name="T26" fmla="*/ 2147483646 w 92"/>
                <a:gd name="T27" fmla="*/ 0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1"/>
                <a:gd name="T44" fmla="*/ 92 w 92"/>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1">
                  <a:moveTo>
                    <a:pt x="29" y="0"/>
                  </a:moveTo>
                  <a:cubicBezTo>
                    <a:pt x="40" y="0"/>
                    <a:pt x="52" y="0"/>
                    <a:pt x="63" y="0"/>
                  </a:cubicBezTo>
                  <a:cubicBezTo>
                    <a:pt x="63" y="1"/>
                    <a:pt x="63" y="2"/>
                    <a:pt x="63" y="2"/>
                  </a:cubicBezTo>
                  <a:cubicBezTo>
                    <a:pt x="63" y="7"/>
                    <a:pt x="63" y="12"/>
                    <a:pt x="63" y="17"/>
                  </a:cubicBezTo>
                  <a:cubicBezTo>
                    <a:pt x="64" y="24"/>
                    <a:pt x="68" y="29"/>
                    <a:pt x="76" y="29"/>
                  </a:cubicBezTo>
                  <a:cubicBezTo>
                    <a:pt x="79" y="29"/>
                    <a:pt x="83" y="29"/>
                    <a:pt x="86" y="29"/>
                  </a:cubicBezTo>
                  <a:cubicBezTo>
                    <a:pt x="90" y="29"/>
                    <a:pt x="92" y="32"/>
                    <a:pt x="92" y="35"/>
                  </a:cubicBezTo>
                  <a:cubicBezTo>
                    <a:pt x="92" y="38"/>
                    <a:pt x="90" y="41"/>
                    <a:pt x="86" y="41"/>
                  </a:cubicBezTo>
                  <a:cubicBezTo>
                    <a:pt x="59" y="41"/>
                    <a:pt x="33" y="41"/>
                    <a:pt x="6" y="41"/>
                  </a:cubicBezTo>
                  <a:cubicBezTo>
                    <a:pt x="2" y="41"/>
                    <a:pt x="0" y="38"/>
                    <a:pt x="0" y="35"/>
                  </a:cubicBezTo>
                  <a:cubicBezTo>
                    <a:pt x="0" y="32"/>
                    <a:pt x="2" y="29"/>
                    <a:pt x="6" y="29"/>
                  </a:cubicBezTo>
                  <a:cubicBezTo>
                    <a:pt x="10" y="29"/>
                    <a:pt x="13" y="29"/>
                    <a:pt x="17" y="29"/>
                  </a:cubicBezTo>
                  <a:cubicBezTo>
                    <a:pt x="24" y="29"/>
                    <a:pt x="29" y="24"/>
                    <a:pt x="29" y="17"/>
                  </a:cubicBezTo>
                  <a:cubicBezTo>
                    <a:pt x="29" y="12"/>
                    <a:pt x="29" y="6"/>
                    <a:pt x="2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9468" name="矩形 22">
            <a:extLst>
              <a:ext uri="{FF2B5EF4-FFF2-40B4-BE49-F238E27FC236}">
                <a16:creationId xmlns:a16="http://schemas.microsoft.com/office/drawing/2014/main" id="{ED3FC587-FBDB-4B7F-9A5D-9902511FD9ED}"/>
              </a:ext>
            </a:extLst>
          </p:cNvPr>
          <p:cNvSpPr>
            <a:spLocks noChangeArrowheads="1"/>
          </p:cNvSpPr>
          <p:nvPr/>
        </p:nvSpPr>
        <p:spPr bwMode="auto">
          <a:xfrm>
            <a:off x="7567613" y="3997325"/>
            <a:ext cx="3652837"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sym typeface="+mn-ea"/>
              </a:rPr>
              <a:t>对于适应性或完善性的维护要求，应该提出一个简短的需求说明书。由维护管理员和系统管理员评价用户提交的维护要求表。</a:t>
            </a:r>
            <a:endParaRPr lang="zh-CN" altLang="en-US">
              <a:solidFill>
                <a:srgbClr val="000000"/>
              </a:solidFill>
            </a:endParaRPr>
          </a:p>
        </p:txBody>
      </p:sp>
      <p:sp>
        <p:nvSpPr>
          <p:cNvPr id="19469" name="矩形 23">
            <a:extLst>
              <a:ext uri="{FF2B5EF4-FFF2-40B4-BE49-F238E27FC236}">
                <a16:creationId xmlns:a16="http://schemas.microsoft.com/office/drawing/2014/main" id="{7F826810-E105-4DA9-A1DF-59BEB5FB620F}"/>
              </a:ext>
            </a:extLst>
          </p:cNvPr>
          <p:cNvSpPr>
            <a:spLocks noChangeArrowheads="1"/>
          </p:cNvSpPr>
          <p:nvPr/>
        </p:nvSpPr>
        <p:spPr bwMode="auto">
          <a:xfrm>
            <a:off x="6767513" y="4624388"/>
            <a:ext cx="8016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04</a:t>
            </a:r>
            <a:endParaRPr lang="zh-CN" altLang="en-US" sz="3200">
              <a:solidFill>
                <a:srgbClr val="000000"/>
              </a:solidFill>
            </a:endParaRPr>
          </a:p>
        </p:txBody>
      </p:sp>
      <p:sp>
        <p:nvSpPr>
          <p:cNvPr id="19470" name="矩形 24">
            <a:extLst>
              <a:ext uri="{FF2B5EF4-FFF2-40B4-BE49-F238E27FC236}">
                <a16:creationId xmlns:a16="http://schemas.microsoft.com/office/drawing/2014/main" id="{FB43BEF8-90FF-47D7-965C-B5DFD3B52900}"/>
              </a:ext>
            </a:extLst>
          </p:cNvPr>
          <p:cNvSpPr>
            <a:spLocks noChangeArrowheads="1"/>
          </p:cNvSpPr>
          <p:nvPr/>
        </p:nvSpPr>
        <p:spPr bwMode="auto">
          <a:xfrm>
            <a:off x="7596188" y="876300"/>
            <a:ext cx="37877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sym typeface="+mn-ea"/>
              </a:rPr>
              <a:t>软件维护人员通常给用户提供空白的</a:t>
            </a:r>
            <a:r>
              <a:rPr lang="zh-CN" altLang="en-US">
                <a:solidFill>
                  <a:srgbClr val="FF0000"/>
                </a:solidFill>
                <a:latin typeface="Arial" panose="020B0604020202020204" pitchFamily="34" charset="0"/>
                <a:ea typeface="宋体" panose="02010600030101010101" pitchFamily="2" charset="-122"/>
                <a:sym typeface="+mn-ea"/>
              </a:rPr>
              <a:t>维护要求表</a:t>
            </a:r>
            <a:r>
              <a:rPr lang="en-US" altLang="zh-CN">
                <a:solidFill>
                  <a:srgbClr val="000000"/>
                </a:solidFill>
                <a:latin typeface="Arial" panose="020B0604020202020204" pitchFamily="34" charset="0"/>
                <a:ea typeface="宋体" panose="02010600030101010101" pitchFamily="2" charset="-122"/>
                <a:sym typeface="+mn-ea"/>
              </a:rPr>
              <a:t>——</a:t>
            </a:r>
            <a:r>
              <a:rPr lang="zh-CN" altLang="en-US">
                <a:solidFill>
                  <a:srgbClr val="000000"/>
                </a:solidFill>
                <a:latin typeface="Arial" panose="020B0604020202020204" pitchFamily="34" charset="0"/>
                <a:ea typeface="宋体" panose="02010600030101010101" pitchFamily="2" charset="-122"/>
                <a:sym typeface="+mn-ea"/>
              </a:rPr>
              <a:t>有时称为软件问题报告表，这个表格由要求一项维护活动的用户填写。</a:t>
            </a:r>
            <a:endParaRPr lang="zh-CN" altLang="en-US">
              <a:solidFill>
                <a:srgbClr val="000000"/>
              </a:solidFill>
            </a:endParaRPr>
          </a:p>
        </p:txBody>
      </p:sp>
      <p:sp>
        <p:nvSpPr>
          <p:cNvPr id="19471" name="矩形 25">
            <a:extLst>
              <a:ext uri="{FF2B5EF4-FFF2-40B4-BE49-F238E27FC236}">
                <a16:creationId xmlns:a16="http://schemas.microsoft.com/office/drawing/2014/main" id="{70C570CE-D96B-4AE5-AA8B-CF0F6CADEF55}"/>
              </a:ext>
            </a:extLst>
          </p:cNvPr>
          <p:cNvSpPr>
            <a:spLocks noChangeArrowheads="1"/>
          </p:cNvSpPr>
          <p:nvPr/>
        </p:nvSpPr>
        <p:spPr bwMode="auto">
          <a:xfrm>
            <a:off x="6796088" y="2459038"/>
            <a:ext cx="8001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02</a:t>
            </a:r>
            <a:endParaRPr lang="zh-CN" altLang="en-US" sz="3200">
              <a:solidFill>
                <a:srgbClr val="000000"/>
              </a:solidFill>
            </a:endParaRPr>
          </a:p>
        </p:txBody>
      </p:sp>
      <p:sp>
        <p:nvSpPr>
          <p:cNvPr id="19472" name="矩形 26">
            <a:extLst>
              <a:ext uri="{FF2B5EF4-FFF2-40B4-BE49-F238E27FC236}">
                <a16:creationId xmlns:a16="http://schemas.microsoft.com/office/drawing/2014/main" id="{EE0E4A56-306B-4906-8928-F560D4D8CBE4}"/>
              </a:ext>
            </a:extLst>
          </p:cNvPr>
          <p:cNvSpPr>
            <a:spLocks noChangeArrowheads="1"/>
          </p:cNvSpPr>
          <p:nvPr/>
        </p:nvSpPr>
        <p:spPr bwMode="auto">
          <a:xfrm>
            <a:off x="838200" y="3617913"/>
            <a:ext cx="385921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sym typeface="+mn-ea"/>
              </a:rPr>
              <a:t>如果遇到了一个错误，那么必须完整描述导致出现错误的环境</a:t>
            </a:r>
            <a:r>
              <a:rPr lang="en-US" altLang="zh-CN">
                <a:solidFill>
                  <a:srgbClr val="000000"/>
                </a:solidFill>
                <a:latin typeface="Arial" panose="020B0604020202020204" pitchFamily="34" charset="0"/>
                <a:ea typeface="宋体" panose="02010600030101010101" pitchFamily="2" charset="-122"/>
                <a:sym typeface="+mn-ea"/>
              </a:rPr>
              <a:t>(</a:t>
            </a:r>
            <a:r>
              <a:rPr lang="zh-CN" altLang="en-US">
                <a:solidFill>
                  <a:srgbClr val="000000"/>
                </a:solidFill>
                <a:latin typeface="Arial" panose="020B0604020202020204" pitchFamily="34" charset="0"/>
                <a:ea typeface="宋体" panose="02010600030101010101" pitchFamily="2" charset="-122"/>
                <a:sym typeface="+mn-ea"/>
              </a:rPr>
              <a:t>包括输入数据、全部输出数据以及其他有关信息</a:t>
            </a:r>
            <a:r>
              <a:rPr lang="en-US" altLang="zh-CN">
                <a:solidFill>
                  <a:srgbClr val="000000"/>
                </a:solidFill>
                <a:latin typeface="Arial" panose="020B0604020202020204" pitchFamily="34" charset="0"/>
                <a:ea typeface="宋体" panose="02010600030101010101" pitchFamily="2" charset="-122"/>
                <a:sym typeface="+mn-ea"/>
              </a:rPr>
              <a:t>)</a:t>
            </a:r>
            <a:r>
              <a:rPr lang="zh-CN" altLang="en-US">
                <a:solidFill>
                  <a:srgbClr val="000000"/>
                </a:solidFill>
                <a:latin typeface="Arial" panose="020B0604020202020204" pitchFamily="34" charset="0"/>
                <a:ea typeface="宋体" panose="02010600030101010101" pitchFamily="2" charset="-122"/>
                <a:sym typeface="+mn-ea"/>
              </a:rPr>
              <a:t>。</a:t>
            </a:r>
            <a:endParaRPr lang="zh-CN" altLang="en-US">
              <a:solidFill>
                <a:srgbClr val="000000"/>
              </a:solidFill>
            </a:endParaRPr>
          </a:p>
        </p:txBody>
      </p:sp>
      <p:sp>
        <p:nvSpPr>
          <p:cNvPr id="19473" name="矩形 27">
            <a:extLst>
              <a:ext uri="{FF2B5EF4-FFF2-40B4-BE49-F238E27FC236}">
                <a16:creationId xmlns:a16="http://schemas.microsoft.com/office/drawing/2014/main" id="{7E6152FF-B093-444F-8517-6B3E7ABE2450}"/>
              </a:ext>
            </a:extLst>
          </p:cNvPr>
          <p:cNvSpPr>
            <a:spLocks noChangeArrowheads="1"/>
          </p:cNvSpPr>
          <p:nvPr/>
        </p:nvSpPr>
        <p:spPr bwMode="auto">
          <a:xfrm>
            <a:off x="4879975" y="3649663"/>
            <a:ext cx="8001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03</a:t>
            </a:r>
            <a:endParaRPr lang="zh-CN" altLang="en-US" sz="3200">
              <a:solidFill>
                <a:srgbClr val="000000"/>
              </a:solidFill>
            </a:endParaRPr>
          </a:p>
        </p:txBody>
      </p:sp>
      <p:sp>
        <p:nvSpPr>
          <p:cNvPr id="19474" name="矩形 28">
            <a:extLst>
              <a:ext uri="{FF2B5EF4-FFF2-40B4-BE49-F238E27FC236}">
                <a16:creationId xmlns:a16="http://schemas.microsoft.com/office/drawing/2014/main" id="{4C2B3DD4-50EC-4A57-8013-487826C75580}"/>
              </a:ext>
            </a:extLst>
          </p:cNvPr>
          <p:cNvSpPr>
            <a:spLocks noChangeArrowheads="1"/>
          </p:cNvSpPr>
          <p:nvPr/>
        </p:nvSpPr>
        <p:spPr bwMode="auto">
          <a:xfrm>
            <a:off x="838200" y="1654175"/>
            <a:ext cx="37401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sym typeface="+mn-ea"/>
              </a:rPr>
              <a:t>应该用标准化的格式表达所有软件维护要求。</a:t>
            </a:r>
            <a:endParaRPr lang="zh-CN" altLang="en-US">
              <a:solidFill>
                <a:srgbClr val="000000"/>
              </a:solidFill>
            </a:endParaRPr>
          </a:p>
        </p:txBody>
      </p:sp>
      <p:sp>
        <p:nvSpPr>
          <p:cNvPr id="19475" name="矩形 29">
            <a:extLst>
              <a:ext uri="{FF2B5EF4-FFF2-40B4-BE49-F238E27FC236}">
                <a16:creationId xmlns:a16="http://schemas.microsoft.com/office/drawing/2014/main" id="{C1C36E5F-6DB4-4AE3-9E27-DE62BC02C621}"/>
              </a:ext>
            </a:extLst>
          </p:cNvPr>
          <p:cNvSpPr>
            <a:spLocks noChangeArrowheads="1"/>
          </p:cNvSpPr>
          <p:nvPr/>
        </p:nvSpPr>
        <p:spPr bwMode="auto">
          <a:xfrm>
            <a:off x="4779963" y="1679575"/>
            <a:ext cx="80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a:solidFill>
                  <a:srgbClr val="000000"/>
                </a:solidFill>
              </a:rPr>
              <a:t>01</a:t>
            </a:r>
            <a:endParaRPr lang="zh-CN" altLang="en-US" sz="32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EE86BA7A-1AF8-4EE5-BDAB-815F40C32375}"/>
              </a:ext>
            </a:extLst>
          </p:cNvPr>
          <p:cNvGrpSpPr>
            <a:grpSpLocks/>
          </p:cNvGrpSpPr>
          <p:nvPr/>
        </p:nvGrpSpPr>
        <p:grpSpPr bwMode="auto">
          <a:xfrm>
            <a:off x="10844213" y="5851525"/>
            <a:ext cx="1347787" cy="1006475"/>
            <a:chOff x="0" y="0"/>
            <a:chExt cx="2562554" cy="1912957"/>
          </a:xfrm>
        </p:grpSpPr>
        <p:grpSp>
          <p:nvGrpSpPr>
            <p:cNvPr id="20487" name="Group 3">
              <a:extLst>
                <a:ext uri="{FF2B5EF4-FFF2-40B4-BE49-F238E27FC236}">
                  <a16:creationId xmlns:a16="http://schemas.microsoft.com/office/drawing/2014/main" id="{41A10BFC-1F2A-464B-B02E-C4AD1FC7236E}"/>
                </a:ext>
              </a:extLst>
            </p:cNvPr>
            <p:cNvGrpSpPr>
              <a:grpSpLocks/>
            </p:cNvGrpSpPr>
            <p:nvPr/>
          </p:nvGrpSpPr>
          <p:grpSpPr bwMode="auto">
            <a:xfrm>
              <a:off x="0" y="0"/>
              <a:ext cx="2562554" cy="1912957"/>
              <a:chOff x="0" y="0"/>
              <a:chExt cx="908050" cy="677863"/>
            </a:xfrm>
          </p:grpSpPr>
          <p:sp>
            <p:nvSpPr>
              <p:cNvPr id="20491" name="Oval 40">
                <a:extLst>
                  <a:ext uri="{FF2B5EF4-FFF2-40B4-BE49-F238E27FC236}">
                    <a16:creationId xmlns:a16="http://schemas.microsoft.com/office/drawing/2014/main" id="{A173D43F-CBCA-4B6D-98BD-CE0069430A3B}"/>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2" name="Oval 41">
                <a:extLst>
                  <a:ext uri="{FF2B5EF4-FFF2-40B4-BE49-F238E27FC236}">
                    <a16:creationId xmlns:a16="http://schemas.microsoft.com/office/drawing/2014/main" id="{6CA24F43-9418-4FA0-A3EB-3270B383BF45}"/>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3" name="Oval 42">
                <a:extLst>
                  <a:ext uri="{FF2B5EF4-FFF2-40B4-BE49-F238E27FC236}">
                    <a16:creationId xmlns:a16="http://schemas.microsoft.com/office/drawing/2014/main" id="{5616E5FD-3CF5-4814-BC71-7AE46C6E3D33}"/>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4" name="Oval 43">
                <a:extLst>
                  <a:ext uri="{FF2B5EF4-FFF2-40B4-BE49-F238E27FC236}">
                    <a16:creationId xmlns:a16="http://schemas.microsoft.com/office/drawing/2014/main" id="{E1C73944-11FC-40C2-893E-951BCDEB647E}"/>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5" name="Oval 44">
                <a:extLst>
                  <a:ext uri="{FF2B5EF4-FFF2-40B4-BE49-F238E27FC236}">
                    <a16:creationId xmlns:a16="http://schemas.microsoft.com/office/drawing/2014/main" id="{C8CC69AB-C897-491E-8C68-5E9F4B977F92}"/>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6" name="Oval 45">
                <a:extLst>
                  <a:ext uri="{FF2B5EF4-FFF2-40B4-BE49-F238E27FC236}">
                    <a16:creationId xmlns:a16="http://schemas.microsoft.com/office/drawing/2014/main" id="{8F847E86-3050-4CE5-B74D-FF27D06313CE}"/>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7" name="Oval 46">
                <a:extLst>
                  <a:ext uri="{FF2B5EF4-FFF2-40B4-BE49-F238E27FC236}">
                    <a16:creationId xmlns:a16="http://schemas.microsoft.com/office/drawing/2014/main" id="{C2C78758-180F-45D1-A979-F2A05E562EF2}"/>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8" name="Oval 47">
                <a:extLst>
                  <a:ext uri="{FF2B5EF4-FFF2-40B4-BE49-F238E27FC236}">
                    <a16:creationId xmlns:a16="http://schemas.microsoft.com/office/drawing/2014/main" id="{145008ED-C1D8-46F4-994C-5F5FE92BDF0E}"/>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499" name="Oval 48">
                <a:extLst>
                  <a:ext uri="{FF2B5EF4-FFF2-40B4-BE49-F238E27FC236}">
                    <a16:creationId xmlns:a16="http://schemas.microsoft.com/office/drawing/2014/main" id="{6F147460-402A-4E8A-BFA8-B8B456BFD7F5}"/>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500" name="Oval 49">
                <a:extLst>
                  <a:ext uri="{FF2B5EF4-FFF2-40B4-BE49-F238E27FC236}">
                    <a16:creationId xmlns:a16="http://schemas.microsoft.com/office/drawing/2014/main" id="{A48BB167-CF79-4A6E-B520-40FBAE50643B}"/>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501" name="Oval 50">
                <a:extLst>
                  <a:ext uri="{FF2B5EF4-FFF2-40B4-BE49-F238E27FC236}">
                    <a16:creationId xmlns:a16="http://schemas.microsoft.com/office/drawing/2014/main" id="{A408F8E8-C249-4316-B898-AE1F3CE26567}"/>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0502" name="Oval 51">
                <a:extLst>
                  <a:ext uri="{FF2B5EF4-FFF2-40B4-BE49-F238E27FC236}">
                    <a16:creationId xmlns:a16="http://schemas.microsoft.com/office/drawing/2014/main" id="{7A83FF80-A499-465C-826B-F71102F343BF}"/>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20488" name="Group 16">
              <a:extLst>
                <a:ext uri="{FF2B5EF4-FFF2-40B4-BE49-F238E27FC236}">
                  <a16:creationId xmlns:a16="http://schemas.microsoft.com/office/drawing/2014/main" id="{953CB8F0-5212-4173-BB8F-8C3021454DC0}"/>
                </a:ext>
              </a:extLst>
            </p:cNvPr>
            <p:cNvGrpSpPr>
              <a:grpSpLocks/>
            </p:cNvGrpSpPr>
            <p:nvPr/>
          </p:nvGrpSpPr>
          <p:grpSpPr bwMode="auto">
            <a:xfrm>
              <a:off x="943869" y="639231"/>
              <a:ext cx="733645" cy="733645"/>
              <a:chOff x="0" y="0"/>
              <a:chExt cx="2406528" cy="2406528"/>
            </a:xfrm>
          </p:grpSpPr>
          <p:sp>
            <p:nvSpPr>
              <p:cNvPr id="20489" name="椭圆 27">
                <a:extLst>
                  <a:ext uri="{FF2B5EF4-FFF2-40B4-BE49-F238E27FC236}">
                    <a16:creationId xmlns:a16="http://schemas.microsoft.com/office/drawing/2014/main" id="{F4C99349-DC5C-489E-8DDA-5004F7838B0A}"/>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0490" name="椭圆 28">
                <a:extLst>
                  <a:ext uri="{FF2B5EF4-FFF2-40B4-BE49-F238E27FC236}">
                    <a16:creationId xmlns:a16="http://schemas.microsoft.com/office/drawing/2014/main" id="{7573232E-BD5D-483B-B54D-53E3F06EA652}"/>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5123" name="标题 4">
            <a:extLst>
              <a:ext uri="{FF2B5EF4-FFF2-40B4-BE49-F238E27FC236}">
                <a16:creationId xmlns:a16="http://schemas.microsoft.com/office/drawing/2014/main" id="{D2EB8BDA-1752-4A83-A771-209EDA997279}"/>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2</a:t>
            </a:r>
            <a:r>
              <a:rPr lang="en-US" altLang="zh-CN" b="1" kern="1200" dirty="0">
                <a:solidFill>
                  <a:prstClr val="black"/>
                </a:solidFill>
                <a:latin typeface="+mn-lt"/>
                <a:ea typeface="+mn-ea"/>
                <a:cs typeface="+mn-cs"/>
                <a:sym typeface="+mn-ea"/>
              </a:rPr>
              <a:t>. </a:t>
            </a:r>
            <a:r>
              <a:rPr lang="zh-CN" altLang="en-US" b="1" kern="1200" dirty="0">
                <a:solidFill>
                  <a:prstClr val="black"/>
                </a:solidFill>
                <a:latin typeface="+mn-lt"/>
                <a:ea typeface="+mn-ea"/>
                <a:cs typeface="+mn-cs"/>
                <a:sym typeface="+mn-ea"/>
              </a:rPr>
              <a:t>维护报告</a:t>
            </a:r>
            <a:endParaRPr lang="zh-CN" altLang="en-US" dirty="0"/>
          </a:p>
        </p:txBody>
      </p:sp>
      <p:sp>
        <p:nvSpPr>
          <p:cNvPr id="20484" name="矩形 1">
            <a:extLst>
              <a:ext uri="{FF2B5EF4-FFF2-40B4-BE49-F238E27FC236}">
                <a16:creationId xmlns:a16="http://schemas.microsoft.com/office/drawing/2014/main" id="{5F29B716-54EA-4DB6-843A-CC29E9D39E53}"/>
              </a:ext>
            </a:extLst>
          </p:cNvPr>
          <p:cNvSpPr>
            <a:spLocks noChangeArrowheads="1"/>
          </p:cNvSpPr>
          <p:nvPr/>
        </p:nvSpPr>
        <p:spPr bwMode="auto">
          <a:xfrm>
            <a:off x="838200" y="2387600"/>
            <a:ext cx="8801100" cy="3225800"/>
          </a:xfrm>
          <a:prstGeom prst="rect">
            <a:avLst/>
          </a:prstGeom>
          <a:solidFill>
            <a:srgbClr val="AAC2AC">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0485" name="矩形 2">
            <a:extLst>
              <a:ext uri="{FF2B5EF4-FFF2-40B4-BE49-F238E27FC236}">
                <a16:creationId xmlns:a16="http://schemas.microsoft.com/office/drawing/2014/main" id="{D74BD98F-94C6-44A6-A8AB-FA0B0A3A89C6}"/>
              </a:ext>
            </a:extLst>
          </p:cNvPr>
          <p:cNvSpPr>
            <a:spLocks noChangeArrowheads="1"/>
          </p:cNvSpPr>
          <p:nvPr/>
        </p:nvSpPr>
        <p:spPr bwMode="auto">
          <a:xfrm>
            <a:off x="1231900" y="2566988"/>
            <a:ext cx="3987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rgbClr val="000000"/>
                </a:solidFill>
                <a:latin typeface="Arial" panose="020B0604020202020204" pitchFamily="34" charset="0"/>
                <a:ea typeface="宋体" panose="02010600030101010101" pitchFamily="2" charset="-122"/>
                <a:sym typeface="+mn-ea"/>
              </a:rPr>
              <a:t>       维护要求表是一个外部产生的文件，它是计划维护活动的基础。软件组织内部应该制定出一个软件修改报告，它给出下述信息。</a:t>
            </a:r>
            <a:endParaRPr lang="zh-CN" altLang="en-US">
              <a:solidFill>
                <a:srgbClr val="000000"/>
              </a:solidFill>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endParaRPr lang="zh-CN" altLang="en-US" b="1">
              <a:solidFill>
                <a:srgbClr val="000000"/>
              </a:solidFill>
            </a:endParaRPr>
          </a:p>
        </p:txBody>
      </p:sp>
      <p:sp>
        <p:nvSpPr>
          <p:cNvPr id="20486" name="矩形 3">
            <a:extLst>
              <a:ext uri="{FF2B5EF4-FFF2-40B4-BE49-F238E27FC236}">
                <a16:creationId xmlns:a16="http://schemas.microsoft.com/office/drawing/2014/main" id="{9385ACE8-B7BC-41BF-8B73-C3F87312D520}"/>
              </a:ext>
            </a:extLst>
          </p:cNvPr>
          <p:cNvSpPr>
            <a:spLocks noChangeArrowheads="1"/>
          </p:cNvSpPr>
          <p:nvPr/>
        </p:nvSpPr>
        <p:spPr bwMode="auto">
          <a:xfrm>
            <a:off x="5699125" y="2566988"/>
            <a:ext cx="3667125"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000000"/>
                </a:solidFill>
                <a:latin typeface="Arial" panose="020B0604020202020204" pitchFamily="34" charset="0"/>
                <a:ea typeface="宋体" panose="02010600030101010101" pitchFamily="2" charset="-122"/>
                <a:sym typeface="+mn-ea"/>
              </a:rPr>
              <a:t>(1) </a:t>
            </a:r>
            <a:r>
              <a:rPr lang="zh-CN" altLang="en-US" sz="2400">
                <a:solidFill>
                  <a:srgbClr val="000000"/>
                </a:solidFill>
                <a:latin typeface="Arial" panose="020B0604020202020204" pitchFamily="34" charset="0"/>
                <a:ea typeface="宋体" panose="02010600030101010101" pitchFamily="2" charset="-122"/>
                <a:sym typeface="+mn-ea"/>
              </a:rPr>
              <a:t>满足维护要求表中提出的要求所需要的工作量。</a:t>
            </a:r>
          </a:p>
          <a:p>
            <a:pPr eaLnBrk="1" hangingPunct="1">
              <a:lnSpc>
                <a:spcPct val="100000"/>
              </a:lnSpc>
              <a:spcBef>
                <a:spcPct val="0"/>
              </a:spcBef>
              <a:buFont typeface="Arial" panose="020B0604020202020204" pitchFamily="34" charset="0"/>
              <a:buNone/>
            </a:pPr>
            <a:r>
              <a:rPr lang="en-US" altLang="zh-CN" sz="2400">
                <a:solidFill>
                  <a:srgbClr val="000000"/>
                </a:solidFill>
                <a:latin typeface="Arial" panose="020B0604020202020204" pitchFamily="34" charset="0"/>
                <a:ea typeface="宋体" panose="02010600030101010101" pitchFamily="2" charset="-122"/>
                <a:sym typeface="+mn-ea"/>
              </a:rPr>
              <a:t>(2) </a:t>
            </a:r>
            <a:r>
              <a:rPr lang="zh-CN" altLang="en-US" sz="2400">
                <a:solidFill>
                  <a:srgbClr val="000000"/>
                </a:solidFill>
                <a:latin typeface="Arial" panose="020B0604020202020204" pitchFamily="34" charset="0"/>
                <a:ea typeface="宋体" panose="02010600030101010101" pitchFamily="2" charset="-122"/>
                <a:sym typeface="+mn-ea"/>
              </a:rPr>
              <a:t>维护要求的性质</a:t>
            </a:r>
          </a:p>
          <a:p>
            <a:pPr eaLnBrk="1" hangingPunct="1">
              <a:lnSpc>
                <a:spcPct val="100000"/>
              </a:lnSpc>
              <a:spcBef>
                <a:spcPct val="0"/>
              </a:spcBef>
              <a:buFont typeface="Arial" panose="020B0604020202020204" pitchFamily="34" charset="0"/>
              <a:buNone/>
            </a:pPr>
            <a:r>
              <a:rPr lang="en-US" altLang="zh-CN" sz="2400">
                <a:solidFill>
                  <a:srgbClr val="000000"/>
                </a:solidFill>
                <a:latin typeface="Arial" panose="020B0604020202020204" pitchFamily="34" charset="0"/>
                <a:ea typeface="宋体" panose="02010600030101010101" pitchFamily="2" charset="-122"/>
                <a:sym typeface="+mn-ea"/>
              </a:rPr>
              <a:t>(3) </a:t>
            </a:r>
            <a:r>
              <a:rPr lang="zh-CN" altLang="en-US" sz="2400">
                <a:solidFill>
                  <a:srgbClr val="000000"/>
                </a:solidFill>
                <a:latin typeface="Arial" panose="020B0604020202020204" pitchFamily="34" charset="0"/>
                <a:ea typeface="宋体" panose="02010600030101010101" pitchFamily="2" charset="-122"/>
                <a:sym typeface="+mn-ea"/>
              </a:rPr>
              <a:t>这项要求的优先次序</a:t>
            </a:r>
          </a:p>
          <a:p>
            <a:pPr eaLnBrk="1" hangingPunct="1">
              <a:lnSpc>
                <a:spcPct val="100000"/>
              </a:lnSpc>
              <a:spcBef>
                <a:spcPct val="0"/>
              </a:spcBef>
              <a:buFont typeface="Arial" panose="020B0604020202020204" pitchFamily="34" charset="0"/>
              <a:buNone/>
            </a:pPr>
            <a:r>
              <a:rPr lang="en-US" altLang="zh-CN" sz="2400">
                <a:solidFill>
                  <a:srgbClr val="000000"/>
                </a:solidFill>
                <a:latin typeface="Arial" panose="020B0604020202020204" pitchFamily="34" charset="0"/>
                <a:ea typeface="宋体" panose="02010600030101010101" pitchFamily="2" charset="-122"/>
                <a:sym typeface="+mn-ea"/>
              </a:rPr>
              <a:t>(4) </a:t>
            </a:r>
            <a:r>
              <a:rPr lang="zh-CN" altLang="en-US" sz="2400">
                <a:solidFill>
                  <a:srgbClr val="000000"/>
                </a:solidFill>
                <a:latin typeface="Arial" panose="020B0604020202020204" pitchFamily="34" charset="0"/>
                <a:ea typeface="宋体" panose="02010600030101010101" pitchFamily="2" charset="-122"/>
                <a:sym typeface="+mn-ea"/>
              </a:rPr>
              <a:t>与修改有关的事后数据。</a:t>
            </a:r>
            <a:endParaRPr lang="zh-CN" altLang="en-US" sz="24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BBB30D98-A5A4-43F8-ACE4-0DFE9FABFBC2}"/>
              </a:ext>
            </a:extLst>
          </p:cNvPr>
          <p:cNvGrpSpPr>
            <a:grpSpLocks/>
          </p:cNvGrpSpPr>
          <p:nvPr/>
        </p:nvGrpSpPr>
        <p:grpSpPr bwMode="auto">
          <a:xfrm>
            <a:off x="10844213" y="5851525"/>
            <a:ext cx="1347787" cy="1006475"/>
            <a:chOff x="0" y="0"/>
            <a:chExt cx="2562554" cy="1912957"/>
          </a:xfrm>
        </p:grpSpPr>
        <p:grpSp>
          <p:nvGrpSpPr>
            <p:cNvPr id="21510" name="Group 3">
              <a:extLst>
                <a:ext uri="{FF2B5EF4-FFF2-40B4-BE49-F238E27FC236}">
                  <a16:creationId xmlns:a16="http://schemas.microsoft.com/office/drawing/2014/main" id="{5928D630-75CA-4036-94F4-031EBBD68753}"/>
                </a:ext>
              </a:extLst>
            </p:cNvPr>
            <p:cNvGrpSpPr>
              <a:grpSpLocks/>
            </p:cNvGrpSpPr>
            <p:nvPr/>
          </p:nvGrpSpPr>
          <p:grpSpPr bwMode="auto">
            <a:xfrm>
              <a:off x="0" y="0"/>
              <a:ext cx="2562554" cy="1912957"/>
              <a:chOff x="0" y="0"/>
              <a:chExt cx="908050" cy="677863"/>
            </a:xfrm>
          </p:grpSpPr>
          <p:sp>
            <p:nvSpPr>
              <p:cNvPr id="21514" name="Oval 40">
                <a:extLst>
                  <a:ext uri="{FF2B5EF4-FFF2-40B4-BE49-F238E27FC236}">
                    <a16:creationId xmlns:a16="http://schemas.microsoft.com/office/drawing/2014/main" id="{1C50DB9E-D3D0-4335-A5AF-E3DA260A4A05}"/>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5" name="Oval 41">
                <a:extLst>
                  <a:ext uri="{FF2B5EF4-FFF2-40B4-BE49-F238E27FC236}">
                    <a16:creationId xmlns:a16="http://schemas.microsoft.com/office/drawing/2014/main" id="{41D74927-C1F1-4B4B-9193-050C72029105}"/>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6" name="Oval 42">
                <a:extLst>
                  <a:ext uri="{FF2B5EF4-FFF2-40B4-BE49-F238E27FC236}">
                    <a16:creationId xmlns:a16="http://schemas.microsoft.com/office/drawing/2014/main" id="{84CD3271-F934-483E-82D9-B76539DFD1F4}"/>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7" name="Oval 43">
                <a:extLst>
                  <a:ext uri="{FF2B5EF4-FFF2-40B4-BE49-F238E27FC236}">
                    <a16:creationId xmlns:a16="http://schemas.microsoft.com/office/drawing/2014/main" id="{7D86F2F2-696A-4051-B590-32DD7775AB3F}"/>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8" name="Oval 44">
                <a:extLst>
                  <a:ext uri="{FF2B5EF4-FFF2-40B4-BE49-F238E27FC236}">
                    <a16:creationId xmlns:a16="http://schemas.microsoft.com/office/drawing/2014/main" id="{087A8D8C-BA95-43DB-B6AF-65B5466EE194}"/>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19" name="Oval 45">
                <a:extLst>
                  <a:ext uri="{FF2B5EF4-FFF2-40B4-BE49-F238E27FC236}">
                    <a16:creationId xmlns:a16="http://schemas.microsoft.com/office/drawing/2014/main" id="{9F38E629-F27E-42D0-B033-327AE463D566}"/>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20" name="Oval 46">
                <a:extLst>
                  <a:ext uri="{FF2B5EF4-FFF2-40B4-BE49-F238E27FC236}">
                    <a16:creationId xmlns:a16="http://schemas.microsoft.com/office/drawing/2014/main" id="{17B36158-C45F-441E-9738-A869B998D402}"/>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21" name="Oval 47">
                <a:extLst>
                  <a:ext uri="{FF2B5EF4-FFF2-40B4-BE49-F238E27FC236}">
                    <a16:creationId xmlns:a16="http://schemas.microsoft.com/office/drawing/2014/main" id="{5D3B1BCB-EF58-4C77-9864-5BC589FF785B}"/>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22" name="Oval 48">
                <a:extLst>
                  <a:ext uri="{FF2B5EF4-FFF2-40B4-BE49-F238E27FC236}">
                    <a16:creationId xmlns:a16="http://schemas.microsoft.com/office/drawing/2014/main" id="{13346F95-6717-4E40-AD9D-3258002C56FB}"/>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23" name="Oval 49">
                <a:extLst>
                  <a:ext uri="{FF2B5EF4-FFF2-40B4-BE49-F238E27FC236}">
                    <a16:creationId xmlns:a16="http://schemas.microsoft.com/office/drawing/2014/main" id="{E121F592-2AF1-4CD5-9EFF-E944B89E88B2}"/>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24" name="Oval 50">
                <a:extLst>
                  <a:ext uri="{FF2B5EF4-FFF2-40B4-BE49-F238E27FC236}">
                    <a16:creationId xmlns:a16="http://schemas.microsoft.com/office/drawing/2014/main" id="{DFF45F7F-7DB4-40F9-89FB-E22A5729E7C6}"/>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1525" name="Oval 51">
                <a:extLst>
                  <a:ext uri="{FF2B5EF4-FFF2-40B4-BE49-F238E27FC236}">
                    <a16:creationId xmlns:a16="http://schemas.microsoft.com/office/drawing/2014/main" id="{DC2B4C49-CC50-4CE0-8633-7620A3975AAF}"/>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21511" name="Group 16">
              <a:extLst>
                <a:ext uri="{FF2B5EF4-FFF2-40B4-BE49-F238E27FC236}">
                  <a16:creationId xmlns:a16="http://schemas.microsoft.com/office/drawing/2014/main" id="{E5FCEC58-FDDD-478A-832A-97084D4F9AB7}"/>
                </a:ext>
              </a:extLst>
            </p:cNvPr>
            <p:cNvGrpSpPr>
              <a:grpSpLocks/>
            </p:cNvGrpSpPr>
            <p:nvPr/>
          </p:nvGrpSpPr>
          <p:grpSpPr bwMode="auto">
            <a:xfrm>
              <a:off x="943869" y="639231"/>
              <a:ext cx="733645" cy="733645"/>
              <a:chOff x="0" y="0"/>
              <a:chExt cx="2406528" cy="2406528"/>
            </a:xfrm>
          </p:grpSpPr>
          <p:sp>
            <p:nvSpPr>
              <p:cNvPr id="21512" name="椭圆 27">
                <a:extLst>
                  <a:ext uri="{FF2B5EF4-FFF2-40B4-BE49-F238E27FC236}">
                    <a16:creationId xmlns:a16="http://schemas.microsoft.com/office/drawing/2014/main" id="{229F278D-5AE5-47E4-BBE7-5CA258CEE098}"/>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1513" name="椭圆 28">
                <a:extLst>
                  <a:ext uri="{FF2B5EF4-FFF2-40B4-BE49-F238E27FC236}">
                    <a16:creationId xmlns:a16="http://schemas.microsoft.com/office/drawing/2014/main" id="{5936AC49-8B0F-4FA5-9D8C-D428F67399E4}"/>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9220" name="标题 4">
            <a:extLst>
              <a:ext uri="{FF2B5EF4-FFF2-40B4-BE49-F238E27FC236}">
                <a16:creationId xmlns:a16="http://schemas.microsoft.com/office/drawing/2014/main" id="{181E054B-CB72-475D-9765-79BCC260BCBE}"/>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3</a:t>
            </a:r>
            <a:r>
              <a:rPr lang="en-US" altLang="zh-CN" b="1" kern="1200" dirty="0">
                <a:solidFill>
                  <a:prstClr val="black"/>
                </a:solidFill>
                <a:latin typeface="+mn-lt"/>
                <a:ea typeface="+mn-ea"/>
                <a:cs typeface="+mn-cs"/>
                <a:sym typeface="+mn-ea"/>
              </a:rPr>
              <a:t>. </a:t>
            </a:r>
            <a:r>
              <a:rPr lang="zh-CN" altLang="en-US" b="1" kern="1200" dirty="0">
                <a:solidFill>
                  <a:prstClr val="black"/>
                </a:solidFill>
                <a:latin typeface="+mn-lt"/>
                <a:ea typeface="+mn-ea"/>
                <a:cs typeface="+mn-cs"/>
                <a:sym typeface="+mn-ea"/>
              </a:rPr>
              <a:t>维护的事件流</a:t>
            </a:r>
            <a:endParaRPr lang="zh-CN" altLang="en-US" dirty="0"/>
          </a:p>
        </p:txBody>
      </p:sp>
      <p:sp>
        <p:nvSpPr>
          <p:cNvPr id="21508" name="矩形 1">
            <a:extLst>
              <a:ext uri="{FF2B5EF4-FFF2-40B4-BE49-F238E27FC236}">
                <a16:creationId xmlns:a16="http://schemas.microsoft.com/office/drawing/2014/main" id="{6FF3F06E-9ABE-42BA-B5D3-85E13AC3CEF2}"/>
              </a:ext>
            </a:extLst>
          </p:cNvPr>
          <p:cNvSpPr>
            <a:spLocks noChangeArrowheads="1"/>
          </p:cNvSpPr>
          <p:nvPr/>
        </p:nvSpPr>
        <p:spPr bwMode="auto">
          <a:xfrm>
            <a:off x="838200" y="1733550"/>
            <a:ext cx="406241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首先应该确定要求进行的维护的类型。用户常常把一项要求看作是为了改正软件的错误</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改正性维护</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，而开发人员可能把同一项要求看作是适应性或完善性维护。当存在不同意见时必须协商解决。</a:t>
            </a:r>
            <a:endParaRPr lang="zh-CN" altLang="en-US">
              <a:solidFill>
                <a:srgbClr val="000000"/>
              </a:solidFill>
            </a:endParaRPr>
          </a:p>
        </p:txBody>
      </p:sp>
      <p:pic>
        <p:nvPicPr>
          <p:cNvPr id="21509" name="图片 1">
            <a:extLst>
              <a:ext uri="{FF2B5EF4-FFF2-40B4-BE49-F238E27FC236}">
                <a16:creationId xmlns:a16="http://schemas.microsoft.com/office/drawing/2014/main" id="{BA05861A-DD37-47EA-9ECF-E3500FA6B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1892300"/>
            <a:ext cx="612775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a:extLst>
              <a:ext uri="{FF2B5EF4-FFF2-40B4-BE49-F238E27FC236}">
                <a16:creationId xmlns:a16="http://schemas.microsoft.com/office/drawing/2014/main" id="{25B5D9CF-D0FE-4D4B-8800-D4443F587A8E}"/>
              </a:ext>
            </a:extLst>
          </p:cNvPr>
          <p:cNvGrpSpPr>
            <a:grpSpLocks/>
          </p:cNvGrpSpPr>
          <p:nvPr/>
        </p:nvGrpSpPr>
        <p:grpSpPr bwMode="auto">
          <a:xfrm>
            <a:off x="10844213" y="5851525"/>
            <a:ext cx="1347787" cy="1006475"/>
            <a:chOff x="0" y="0"/>
            <a:chExt cx="2562554" cy="1912957"/>
          </a:xfrm>
        </p:grpSpPr>
        <p:grpSp>
          <p:nvGrpSpPr>
            <p:cNvPr id="22533" name="Group 3">
              <a:extLst>
                <a:ext uri="{FF2B5EF4-FFF2-40B4-BE49-F238E27FC236}">
                  <a16:creationId xmlns:a16="http://schemas.microsoft.com/office/drawing/2014/main" id="{40BA02E1-08C8-49DA-80D0-91C3F764F91F}"/>
                </a:ext>
              </a:extLst>
            </p:cNvPr>
            <p:cNvGrpSpPr>
              <a:grpSpLocks/>
            </p:cNvGrpSpPr>
            <p:nvPr/>
          </p:nvGrpSpPr>
          <p:grpSpPr bwMode="auto">
            <a:xfrm>
              <a:off x="0" y="0"/>
              <a:ext cx="2562554" cy="1912957"/>
              <a:chOff x="0" y="0"/>
              <a:chExt cx="908050" cy="677863"/>
            </a:xfrm>
          </p:grpSpPr>
          <p:sp>
            <p:nvSpPr>
              <p:cNvPr id="22537" name="Oval 40">
                <a:extLst>
                  <a:ext uri="{FF2B5EF4-FFF2-40B4-BE49-F238E27FC236}">
                    <a16:creationId xmlns:a16="http://schemas.microsoft.com/office/drawing/2014/main" id="{3CDDEB03-9CB4-4950-8F45-28A72312661E}"/>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38" name="Oval 41">
                <a:extLst>
                  <a:ext uri="{FF2B5EF4-FFF2-40B4-BE49-F238E27FC236}">
                    <a16:creationId xmlns:a16="http://schemas.microsoft.com/office/drawing/2014/main" id="{530FA2DA-377F-4B90-909B-A2DA8693DF21}"/>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39" name="Oval 42">
                <a:extLst>
                  <a:ext uri="{FF2B5EF4-FFF2-40B4-BE49-F238E27FC236}">
                    <a16:creationId xmlns:a16="http://schemas.microsoft.com/office/drawing/2014/main" id="{6C4EB864-94A1-41E4-B4C8-40EC7AA56F7E}"/>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0" name="Oval 43">
                <a:extLst>
                  <a:ext uri="{FF2B5EF4-FFF2-40B4-BE49-F238E27FC236}">
                    <a16:creationId xmlns:a16="http://schemas.microsoft.com/office/drawing/2014/main" id="{ECCECDE1-EA8C-4416-BCFA-573171876C93}"/>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1" name="Oval 44">
                <a:extLst>
                  <a:ext uri="{FF2B5EF4-FFF2-40B4-BE49-F238E27FC236}">
                    <a16:creationId xmlns:a16="http://schemas.microsoft.com/office/drawing/2014/main" id="{65625A41-B453-4F48-98A2-91946F6031BA}"/>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2" name="Oval 45">
                <a:extLst>
                  <a:ext uri="{FF2B5EF4-FFF2-40B4-BE49-F238E27FC236}">
                    <a16:creationId xmlns:a16="http://schemas.microsoft.com/office/drawing/2014/main" id="{C6153F2C-5D92-4A63-A85F-4A9DF71D5BC9}"/>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3" name="Oval 46">
                <a:extLst>
                  <a:ext uri="{FF2B5EF4-FFF2-40B4-BE49-F238E27FC236}">
                    <a16:creationId xmlns:a16="http://schemas.microsoft.com/office/drawing/2014/main" id="{25BC3748-9037-4E2B-BE5A-7FE86E86974C}"/>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4" name="Oval 47">
                <a:extLst>
                  <a:ext uri="{FF2B5EF4-FFF2-40B4-BE49-F238E27FC236}">
                    <a16:creationId xmlns:a16="http://schemas.microsoft.com/office/drawing/2014/main" id="{7CDC706C-E47D-4119-A9CF-B35BB89BDDAC}"/>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5" name="Oval 48">
                <a:extLst>
                  <a:ext uri="{FF2B5EF4-FFF2-40B4-BE49-F238E27FC236}">
                    <a16:creationId xmlns:a16="http://schemas.microsoft.com/office/drawing/2014/main" id="{90BDAC5E-7064-4F3C-B5A5-E03263E73BC7}"/>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6" name="Oval 49">
                <a:extLst>
                  <a:ext uri="{FF2B5EF4-FFF2-40B4-BE49-F238E27FC236}">
                    <a16:creationId xmlns:a16="http://schemas.microsoft.com/office/drawing/2014/main" id="{7F6F776F-46E9-4F8A-9B04-A7CD82528AF8}"/>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7" name="Oval 50">
                <a:extLst>
                  <a:ext uri="{FF2B5EF4-FFF2-40B4-BE49-F238E27FC236}">
                    <a16:creationId xmlns:a16="http://schemas.microsoft.com/office/drawing/2014/main" id="{6E1FCB7E-3B35-4445-B3FE-C4D1A18B9183}"/>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2548" name="Oval 51">
                <a:extLst>
                  <a:ext uri="{FF2B5EF4-FFF2-40B4-BE49-F238E27FC236}">
                    <a16:creationId xmlns:a16="http://schemas.microsoft.com/office/drawing/2014/main" id="{40D05912-D62F-4F78-B980-4873124760A8}"/>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22534" name="Group 16">
              <a:extLst>
                <a:ext uri="{FF2B5EF4-FFF2-40B4-BE49-F238E27FC236}">
                  <a16:creationId xmlns:a16="http://schemas.microsoft.com/office/drawing/2014/main" id="{10452D89-CC70-4A93-A5A0-7397A06EAAB6}"/>
                </a:ext>
              </a:extLst>
            </p:cNvPr>
            <p:cNvGrpSpPr>
              <a:grpSpLocks/>
            </p:cNvGrpSpPr>
            <p:nvPr/>
          </p:nvGrpSpPr>
          <p:grpSpPr bwMode="auto">
            <a:xfrm>
              <a:off x="943869" y="639231"/>
              <a:ext cx="733645" cy="733645"/>
              <a:chOff x="0" y="0"/>
              <a:chExt cx="2406528" cy="2406528"/>
            </a:xfrm>
          </p:grpSpPr>
          <p:sp>
            <p:nvSpPr>
              <p:cNvPr id="22535" name="椭圆 27">
                <a:extLst>
                  <a:ext uri="{FF2B5EF4-FFF2-40B4-BE49-F238E27FC236}">
                    <a16:creationId xmlns:a16="http://schemas.microsoft.com/office/drawing/2014/main" id="{07991E65-01DF-4447-9565-8DE01EC5BC16}"/>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2536" name="椭圆 28">
                <a:extLst>
                  <a:ext uri="{FF2B5EF4-FFF2-40B4-BE49-F238E27FC236}">
                    <a16:creationId xmlns:a16="http://schemas.microsoft.com/office/drawing/2014/main" id="{307697EE-6969-4E38-AEA0-D1FCAD7A0710}"/>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9220" name="标题 4">
            <a:extLst>
              <a:ext uri="{FF2B5EF4-FFF2-40B4-BE49-F238E27FC236}">
                <a16:creationId xmlns:a16="http://schemas.microsoft.com/office/drawing/2014/main" id="{DF256267-664F-4D2D-B651-C1B163AEB10B}"/>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3</a:t>
            </a:r>
            <a:r>
              <a:rPr lang="en-US" altLang="zh-CN" b="1" kern="1200" dirty="0">
                <a:solidFill>
                  <a:prstClr val="black"/>
                </a:solidFill>
                <a:latin typeface="+mn-lt"/>
                <a:ea typeface="+mn-ea"/>
                <a:cs typeface="+mn-cs"/>
                <a:sym typeface="+mn-ea"/>
              </a:rPr>
              <a:t>. </a:t>
            </a:r>
            <a:r>
              <a:rPr lang="zh-CN" altLang="en-US" b="1" kern="1200" dirty="0">
                <a:solidFill>
                  <a:prstClr val="black"/>
                </a:solidFill>
                <a:latin typeface="+mn-lt"/>
                <a:ea typeface="+mn-ea"/>
                <a:cs typeface="+mn-cs"/>
                <a:sym typeface="+mn-ea"/>
              </a:rPr>
              <a:t>维护的事件流</a:t>
            </a:r>
            <a:endParaRPr lang="zh-CN" altLang="en-US" dirty="0"/>
          </a:p>
        </p:txBody>
      </p:sp>
      <p:sp>
        <p:nvSpPr>
          <p:cNvPr id="22532" name="矩形 1">
            <a:extLst>
              <a:ext uri="{FF2B5EF4-FFF2-40B4-BE49-F238E27FC236}">
                <a16:creationId xmlns:a16="http://schemas.microsoft.com/office/drawing/2014/main" id="{C7718C45-C568-4800-BCEA-749F847B3F3D}"/>
              </a:ext>
            </a:extLst>
          </p:cNvPr>
          <p:cNvSpPr>
            <a:spLocks noChangeArrowheads="1"/>
          </p:cNvSpPr>
          <p:nvPr/>
        </p:nvSpPr>
        <p:spPr bwMode="auto">
          <a:xfrm>
            <a:off x="838200" y="1733550"/>
            <a:ext cx="103822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       由上图可知，对一项改正性维护要求</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图中“错误”通路</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的处理，从估量错误的严重程度开始。如果是一个严重的错误，则在系统管理员的指导下分派人员，并且立即开始问题分析过程。如果错误并不严重，那么改正性的维护和其他要求软件开发资源的任务一起统筹安排。</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       </a:t>
            </a:r>
            <a:r>
              <a:rPr lang="zh-CN" altLang="en-US">
                <a:latin typeface="Arial" panose="020B0604020202020204" pitchFamily="34" charset="0"/>
                <a:ea typeface="宋体" panose="02010600030101010101" pitchFamily="2" charset="-122"/>
                <a:sym typeface="+mn-ea"/>
              </a:rPr>
              <a:t>适应性维护和完善性维护的要求沿着相同的事件流通路前进。应该确定每个维护要求的优先次序，并且安排要求的工作时间，就好像它是另一个开发任务一样。如果一项维护要求的优先次序非常高，可能立即开始维护工作。</a:t>
            </a:r>
            <a:endParaRPr lang="zh-CN" altLang="en-US">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a:extLst>
              <a:ext uri="{FF2B5EF4-FFF2-40B4-BE49-F238E27FC236}">
                <a16:creationId xmlns:a16="http://schemas.microsoft.com/office/drawing/2014/main" id="{76A05314-3986-4894-BF3E-1761D07358F9}"/>
              </a:ext>
            </a:extLst>
          </p:cNvPr>
          <p:cNvGrpSpPr>
            <a:grpSpLocks/>
          </p:cNvGrpSpPr>
          <p:nvPr/>
        </p:nvGrpSpPr>
        <p:grpSpPr bwMode="auto">
          <a:xfrm>
            <a:off x="10844213" y="5851525"/>
            <a:ext cx="1347787" cy="1006475"/>
            <a:chOff x="0" y="0"/>
            <a:chExt cx="2562554" cy="1912957"/>
          </a:xfrm>
        </p:grpSpPr>
        <p:grpSp>
          <p:nvGrpSpPr>
            <p:cNvPr id="23557" name="Group 3">
              <a:extLst>
                <a:ext uri="{FF2B5EF4-FFF2-40B4-BE49-F238E27FC236}">
                  <a16:creationId xmlns:a16="http://schemas.microsoft.com/office/drawing/2014/main" id="{F2619633-D303-4EDF-B798-73BE8AA87A7C}"/>
                </a:ext>
              </a:extLst>
            </p:cNvPr>
            <p:cNvGrpSpPr>
              <a:grpSpLocks/>
            </p:cNvGrpSpPr>
            <p:nvPr/>
          </p:nvGrpSpPr>
          <p:grpSpPr bwMode="auto">
            <a:xfrm>
              <a:off x="0" y="0"/>
              <a:ext cx="2562554" cy="1912957"/>
              <a:chOff x="0" y="0"/>
              <a:chExt cx="908050" cy="677863"/>
            </a:xfrm>
          </p:grpSpPr>
          <p:sp>
            <p:nvSpPr>
              <p:cNvPr id="23561" name="Oval 40">
                <a:extLst>
                  <a:ext uri="{FF2B5EF4-FFF2-40B4-BE49-F238E27FC236}">
                    <a16:creationId xmlns:a16="http://schemas.microsoft.com/office/drawing/2014/main" id="{009177BB-1D36-4441-A134-E80728D0CC83}"/>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2" name="Oval 41">
                <a:extLst>
                  <a:ext uri="{FF2B5EF4-FFF2-40B4-BE49-F238E27FC236}">
                    <a16:creationId xmlns:a16="http://schemas.microsoft.com/office/drawing/2014/main" id="{1A89690F-323F-4E64-B293-D6E72142928D}"/>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3" name="Oval 42">
                <a:extLst>
                  <a:ext uri="{FF2B5EF4-FFF2-40B4-BE49-F238E27FC236}">
                    <a16:creationId xmlns:a16="http://schemas.microsoft.com/office/drawing/2014/main" id="{1C24D41A-F61E-4287-A8B0-9E4F77D36621}"/>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4" name="Oval 43">
                <a:extLst>
                  <a:ext uri="{FF2B5EF4-FFF2-40B4-BE49-F238E27FC236}">
                    <a16:creationId xmlns:a16="http://schemas.microsoft.com/office/drawing/2014/main" id="{72ADB8CD-12F3-4E45-9448-4E42DD08E522}"/>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5" name="Oval 44">
                <a:extLst>
                  <a:ext uri="{FF2B5EF4-FFF2-40B4-BE49-F238E27FC236}">
                    <a16:creationId xmlns:a16="http://schemas.microsoft.com/office/drawing/2014/main" id="{35312D0C-46D8-429C-B2A2-026F9F4B0BF0}"/>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6" name="Oval 45">
                <a:extLst>
                  <a:ext uri="{FF2B5EF4-FFF2-40B4-BE49-F238E27FC236}">
                    <a16:creationId xmlns:a16="http://schemas.microsoft.com/office/drawing/2014/main" id="{9188B2BF-1523-4B87-B7F0-902233ED9381}"/>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7" name="Oval 46">
                <a:extLst>
                  <a:ext uri="{FF2B5EF4-FFF2-40B4-BE49-F238E27FC236}">
                    <a16:creationId xmlns:a16="http://schemas.microsoft.com/office/drawing/2014/main" id="{6B5334F2-AAA2-4B36-B9B9-F7BB99919298}"/>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8" name="Oval 47">
                <a:extLst>
                  <a:ext uri="{FF2B5EF4-FFF2-40B4-BE49-F238E27FC236}">
                    <a16:creationId xmlns:a16="http://schemas.microsoft.com/office/drawing/2014/main" id="{F3DCD3F8-6E77-4EC2-99E7-98ABD3D6292A}"/>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69" name="Oval 48">
                <a:extLst>
                  <a:ext uri="{FF2B5EF4-FFF2-40B4-BE49-F238E27FC236}">
                    <a16:creationId xmlns:a16="http://schemas.microsoft.com/office/drawing/2014/main" id="{CF933354-8D1E-4807-AC75-4377EA86C869}"/>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70" name="Oval 49">
                <a:extLst>
                  <a:ext uri="{FF2B5EF4-FFF2-40B4-BE49-F238E27FC236}">
                    <a16:creationId xmlns:a16="http://schemas.microsoft.com/office/drawing/2014/main" id="{602CFC8B-AC0D-41CC-9DB6-DD84D76C9809}"/>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71" name="Oval 50">
                <a:extLst>
                  <a:ext uri="{FF2B5EF4-FFF2-40B4-BE49-F238E27FC236}">
                    <a16:creationId xmlns:a16="http://schemas.microsoft.com/office/drawing/2014/main" id="{C3BA845F-0116-409C-8919-638BDD062FAE}"/>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3572" name="Oval 51">
                <a:extLst>
                  <a:ext uri="{FF2B5EF4-FFF2-40B4-BE49-F238E27FC236}">
                    <a16:creationId xmlns:a16="http://schemas.microsoft.com/office/drawing/2014/main" id="{98F4C301-1E95-4836-856E-EE7EBD94CB85}"/>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23558" name="Group 16">
              <a:extLst>
                <a:ext uri="{FF2B5EF4-FFF2-40B4-BE49-F238E27FC236}">
                  <a16:creationId xmlns:a16="http://schemas.microsoft.com/office/drawing/2014/main" id="{474D7F57-9819-44ED-AAC9-A521F396CB9E}"/>
                </a:ext>
              </a:extLst>
            </p:cNvPr>
            <p:cNvGrpSpPr>
              <a:grpSpLocks/>
            </p:cNvGrpSpPr>
            <p:nvPr/>
          </p:nvGrpSpPr>
          <p:grpSpPr bwMode="auto">
            <a:xfrm>
              <a:off x="943869" y="639231"/>
              <a:ext cx="733645" cy="733645"/>
              <a:chOff x="0" y="0"/>
              <a:chExt cx="2406528" cy="2406528"/>
            </a:xfrm>
          </p:grpSpPr>
          <p:sp>
            <p:nvSpPr>
              <p:cNvPr id="23559" name="椭圆 27">
                <a:extLst>
                  <a:ext uri="{FF2B5EF4-FFF2-40B4-BE49-F238E27FC236}">
                    <a16:creationId xmlns:a16="http://schemas.microsoft.com/office/drawing/2014/main" id="{61DCAB5B-B994-439F-B502-5B894BA8B6EE}"/>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3560" name="椭圆 28">
                <a:extLst>
                  <a:ext uri="{FF2B5EF4-FFF2-40B4-BE49-F238E27FC236}">
                    <a16:creationId xmlns:a16="http://schemas.microsoft.com/office/drawing/2014/main" id="{76E49830-AA1E-42CF-8420-7F2C96B9333C}"/>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9220" name="标题 4">
            <a:extLst>
              <a:ext uri="{FF2B5EF4-FFF2-40B4-BE49-F238E27FC236}">
                <a16:creationId xmlns:a16="http://schemas.microsoft.com/office/drawing/2014/main" id="{CE32CFAA-BE46-438C-BF4E-60381592B07F}"/>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3</a:t>
            </a:r>
            <a:r>
              <a:rPr lang="en-US" altLang="zh-CN" b="1" kern="1200" dirty="0">
                <a:solidFill>
                  <a:prstClr val="black"/>
                </a:solidFill>
                <a:latin typeface="+mn-lt"/>
                <a:ea typeface="+mn-ea"/>
                <a:cs typeface="+mn-cs"/>
                <a:sym typeface="+mn-ea"/>
              </a:rPr>
              <a:t>. </a:t>
            </a:r>
            <a:r>
              <a:rPr lang="zh-CN" altLang="en-US" b="1" kern="1200" dirty="0">
                <a:solidFill>
                  <a:prstClr val="black"/>
                </a:solidFill>
                <a:latin typeface="+mn-lt"/>
                <a:ea typeface="+mn-ea"/>
                <a:cs typeface="+mn-cs"/>
                <a:sym typeface="+mn-ea"/>
              </a:rPr>
              <a:t>维护的事件流</a:t>
            </a:r>
            <a:endParaRPr lang="zh-CN" altLang="en-US" dirty="0"/>
          </a:p>
        </p:txBody>
      </p:sp>
      <p:sp>
        <p:nvSpPr>
          <p:cNvPr id="23556" name="矩形 1">
            <a:extLst>
              <a:ext uri="{FF2B5EF4-FFF2-40B4-BE49-F238E27FC236}">
                <a16:creationId xmlns:a16="http://schemas.microsoft.com/office/drawing/2014/main" id="{22BD9679-D0CA-4B48-895E-6419CC5D6CB4}"/>
              </a:ext>
            </a:extLst>
          </p:cNvPr>
          <p:cNvSpPr>
            <a:spLocks noChangeArrowheads="1"/>
          </p:cNvSpPr>
          <p:nvPr/>
        </p:nvSpPr>
        <p:spPr bwMode="auto">
          <a:xfrm>
            <a:off x="838200" y="1733550"/>
            <a:ext cx="103552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     不管维护类型如何，都需要进行同样的技术工作。包括：</a:t>
            </a:r>
          </a:p>
          <a:p>
            <a:pPr eaLnBrk="1" hangingPunct="1">
              <a:lnSpc>
                <a:spcPct val="100000"/>
              </a:lnSpc>
              <a:spcBef>
                <a:spcPct val="0"/>
              </a:spcBef>
              <a:buFont typeface="Arial" panose="020B0604020202020204" pitchFamily="34" charset="0"/>
              <a:buNone/>
            </a:pPr>
            <a:r>
              <a:rPr lang="zh-CN" altLang="en-US" b="1">
                <a:latin typeface="Arial" panose="020B0604020202020204" pitchFamily="34" charset="0"/>
                <a:ea typeface="宋体" panose="02010600030101010101" pitchFamily="2" charset="-122"/>
                <a:sym typeface="+mn-ea"/>
              </a:rPr>
              <a:t>修改软件设计、复查、必要的代码修改、单元测试和集成测试</a:t>
            </a:r>
            <a:r>
              <a:rPr lang="en-US" altLang="zh-CN" b="1">
                <a:latin typeface="Arial" panose="020B0604020202020204" pitchFamily="34" charset="0"/>
                <a:ea typeface="宋体" panose="02010600030101010101" pitchFamily="2" charset="-122"/>
                <a:sym typeface="+mn-ea"/>
              </a:rPr>
              <a:t>(</a:t>
            </a:r>
            <a:r>
              <a:rPr lang="zh-CN" altLang="en-US" b="1">
                <a:latin typeface="Arial" panose="020B0604020202020204" pitchFamily="34" charset="0"/>
                <a:ea typeface="宋体" panose="02010600030101010101" pitchFamily="2" charset="-122"/>
                <a:sym typeface="+mn-ea"/>
              </a:rPr>
              <a:t>包括使用以前的测试方案的回归测试</a:t>
            </a:r>
            <a:r>
              <a:rPr lang="en-US" altLang="zh-CN" b="1">
                <a:latin typeface="Arial" panose="020B0604020202020204" pitchFamily="34" charset="0"/>
                <a:ea typeface="宋体" panose="02010600030101010101" pitchFamily="2" charset="-122"/>
                <a:sym typeface="+mn-ea"/>
              </a:rPr>
              <a:t>)</a:t>
            </a:r>
            <a:r>
              <a:rPr lang="zh-CN" altLang="en-US" b="1">
                <a:latin typeface="Arial" panose="020B0604020202020204" pitchFamily="34" charset="0"/>
                <a:ea typeface="宋体" panose="02010600030101010101" pitchFamily="2" charset="-122"/>
                <a:sym typeface="+mn-ea"/>
              </a:rPr>
              <a:t>、验收测试和复审</a:t>
            </a:r>
            <a:r>
              <a:rPr lang="zh-CN" altLang="en-US">
                <a:latin typeface="Arial" panose="020B0604020202020204" pitchFamily="34" charset="0"/>
                <a:ea typeface="宋体" panose="02010600030101010101" pitchFamily="2" charset="-122"/>
                <a:sym typeface="+mn-ea"/>
              </a:rPr>
              <a:t>。</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不同类型的维护强调的重点不同，但是基本途径是相同的。维护事件流中最后一个事件是复审，它再次检验软件配置的所有成分的有效性，并且保证事实上满足了维护要求表中的要求。</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         </a:t>
            </a:r>
            <a:endParaRPr lang="zh-CN" altLang="en-US">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a:extLst>
              <a:ext uri="{FF2B5EF4-FFF2-40B4-BE49-F238E27FC236}">
                <a16:creationId xmlns:a16="http://schemas.microsoft.com/office/drawing/2014/main" id="{724B2EAD-3933-4FDF-A9EB-FF12686C2E02}"/>
              </a:ext>
            </a:extLst>
          </p:cNvPr>
          <p:cNvGrpSpPr>
            <a:grpSpLocks/>
          </p:cNvGrpSpPr>
          <p:nvPr/>
        </p:nvGrpSpPr>
        <p:grpSpPr bwMode="auto">
          <a:xfrm>
            <a:off x="10844213" y="5851525"/>
            <a:ext cx="1347787" cy="1006475"/>
            <a:chOff x="0" y="0"/>
            <a:chExt cx="2562554" cy="1912957"/>
          </a:xfrm>
        </p:grpSpPr>
        <p:grpSp>
          <p:nvGrpSpPr>
            <p:cNvPr id="24597" name="Group 3">
              <a:extLst>
                <a:ext uri="{FF2B5EF4-FFF2-40B4-BE49-F238E27FC236}">
                  <a16:creationId xmlns:a16="http://schemas.microsoft.com/office/drawing/2014/main" id="{B423827F-1122-40F5-90AC-F5A28082A735}"/>
                </a:ext>
              </a:extLst>
            </p:cNvPr>
            <p:cNvGrpSpPr>
              <a:grpSpLocks/>
            </p:cNvGrpSpPr>
            <p:nvPr/>
          </p:nvGrpSpPr>
          <p:grpSpPr bwMode="auto">
            <a:xfrm>
              <a:off x="0" y="0"/>
              <a:ext cx="2562554" cy="1912957"/>
              <a:chOff x="0" y="0"/>
              <a:chExt cx="908050" cy="677863"/>
            </a:xfrm>
          </p:grpSpPr>
          <p:sp>
            <p:nvSpPr>
              <p:cNvPr id="24601" name="Oval 40">
                <a:extLst>
                  <a:ext uri="{FF2B5EF4-FFF2-40B4-BE49-F238E27FC236}">
                    <a16:creationId xmlns:a16="http://schemas.microsoft.com/office/drawing/2014/main" id="{79B06A41-E942-4F2C-B1B7-C11D4AEC594F}"/>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2" name="Oval 41">
                <a:extLst>
                  <a:ext uri="{FF2B5EF4-FFF2-40B4-BE49-F238E27FC236}">
                    <a16:creationId xmlns:a16="http://schemas.microsoft.com/office/drawing/2014/main" id="{5CD1696E-69DB-4ACD-BEDF-849A73E7EB19}"/>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3" name="Oval 42">
                <a:extLst>
                  <a:ext uri="{FF2B5EF4-FFF2-40B4-BE49-F238E27FC236}">
                    <a16:creationId xmlns:a16="http://schemas.microsoft.com/office/drawing/2014/main" id="{1FAD9B6D-9DB3-4F49-9FC8-E771488A7F17}"/>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4" name="Oval 43">
                <a:extLst>
                  <a:ext uri="{FF2B5EF4-FFF2-40B4-BE49-F238E27FC236}">
                    <a16:creationId xmlns:a16="http://schemas.microsoft.com/office/drawing/2014/main" id="{8F05DB3D-DA73-450E-89A7-B52B5542D76C}"/>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5" name="Oval 44">
                <a:extLst>
                  <a:ext uri="{FF2B5EF4-FFF2-40B4-BE49-F238E27FC236}">
                    <a16:creationId xmlns:a16="http://schemas.microsoft.com/office/drawing/2014/main" id="{44441D8E-8150-47D0-AAA9-714318853726}"/>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6" name="Oval 45">
                <a:extLst>
                  <a:ext uri="{FF2B5EF4-FFF2-40B4-BE49-F238E27FC236}">
                    <a16:creationId xmlns:a16="http://schemas.microsoft.com/office/drawing/2014/main" id="{67408413-1D07-4F1E-8D5C-9D6EB5A997DD}"/>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7" name="Oval 46">
                <a:extLst>
                  <a:ext uri="{FF2B5EF4-FFF2-40B4-BE49-F238E27FC236}">
                    <a16:creationId xmlns:a16="http://schemas.microsoft.com/office/drawing/2014/main" id="{C65ABE2B-B541-4952-AC1F-4144A58446A4}"/>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8" name="Oval 47">
                <a:extLst>
                  <a:ext uri="{FF2B5EF4-FFF2-40B4-BE49-F238E27FC236}">
                    <a16:creationId xmlns:a16="http://schemas.microsoft.com/office/drawing/2014/main" id="{2118BD20-E5E9-43E3-9D9D-00D0A779850E}"/>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09" name="Oval 48">
                <a:extLst>
                  <a:ext uri="{FF2B5EF4-FFF2-40B4-BE49-F238E27FC236}">
                    <a16:creationId xmlns:a16="http://schemas.microsoft.com/office/drawing/2014/main" id="{D83E691C-A1ED-4F2E-AF18-AD8BFF60469F}"/>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10" name="Oval 49">
                <a:extLst>
                  <a:ext uri="{FF2B5EF4-FFF2-40B4-BE49-F238E27FC236}">
                    <a16:creationId xmlns:a16="http://schemas.microsoft.com/office/drawing/2014/main" id="{B9A29787-A426-4843-8692-FE3794F695E8}"/>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11" name="Oval 50">
                <a:extLst>
                  <a:ext uri="{FF2B5EF4-FFF2-40B4-BE49-F238E27FC236}">
                    <a16:creationId xmlns:a16="http://schemas.microsoft.com/office/drawing/2014/main" id="{0A4D38C5-5DC4-4DEE-BDA2-3ABFE52C6340}"/>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24612" name="Oval 51">
                <a:extLst>
                  <a:ext uri="{FF2B5EF4-FFF2-40B4-BE49-F238E27FC236}">
                    <a16:creationId xmlns:a16="http://schemas.microsoft.com/office/drawing/2014/main" id="{3DBB4087-7781-4B27-9B0A-6E6EBF36E4F0}"/>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24598" name="Group 16">
              <a:extLst>
                <a:ext uri="{FF2B5EF4-FFF2-40B4-BE49-F238E27FC236}">
                  <a16:creationId xmlns:a16="http://schemas.microsoft.com/office/drawing/2014/main" id="{B159B821-4D36-4352-B045-D5B42F2B99EC}"/>
                </a:ext>
              </a:extLst>
            </p:cNvPr>
            <p:cNvGrpSpPr>
              <a:grpSpLocks/>
            </p:cNvGrpSpPr>
            <p:nvPr/>
          </p:nvGrpSpPr>
          <p:grpSpPr bwMode="auto">
            <a:xfrm>
              <a:off x="943869" y="639231"/>
              <a:ext cx="733645" cy="733645"/>
              <a:chOff x="0" y="0"/>
              <a:chExt cx="2406528" cy="2406528"/>
            </a:xfrm>
          </p:grpSpPr>
          <p:sp>
            <p:nvSpPr>
              <p:cNvPr id="24599" name="椭圆 27">
                <a:extLst>
                  <a:ext uri="{FF2B5EF4-FFF2-40B4-BE49-F238E27FC236}">
                    <a16:creationId xmlns:a16="http://schemas.microsoft.com/office/drawing/2014/main" id="{136FA0E2-9646-4D16-BD8B-857E9654796F}"/>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4600" name="椭圆 28">
                <a:extLst>
                  <a:ext uri="{FF2B5EF4-FFF2-40B4-BE49-F238E27FC236}">
                    <a16:creationId xmlns:a16="http://schemas.microsoft.com/office/drawing/2014/main" id="{65F5055B-8F16-4A27-986C-786DBF26D3AE}"/>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14339" name="标题 4">
            <a:extLst>
              <a:ext uri="{FF2B5EF4-FFF2-40B4-BE49-F238E27FC236}">
                <a16:creationId xmlns:a16="http://schemas.microsoft.com/office/drawing/2014/main" id="{45AF1649-2E97-4C81-ADFE-E968E37B74E5}"/>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4. </a:t>
            </a:r>
            <a:r>
              <a:rPr lang="zh-CN" altLang="en-US" b="1" kern="1200" dirty="0">
                <a:solidFill>
                  <a:prstClr val="black"/>
                </a:solidFill>
                <a:latin typeface="+mn-lt"/>
                <a:ea typeface="+mn-ea"/>
                <a:cs typeface="+mn-cs"/>
                <a:sym typeface="+mn-ea"/>
              </a:rPr>
              <a:t>保护维护记录</a:t>
            </a:r>
            <a:endParaRPr lang="zh-CN" altLang="en-US" dirty="0"/>
          </a:p>
        </p:txBody>
      </p:sp>
      <p:grpSp>
        <p:nvGrpSpPr>
          <p:cNvPr id="14340" name="Group 20">
            <a:extLst>
              <a:ext uri="{FF2B5EF4-FFF2-40B4-BE49-F238E27FC236}">
                <a16:creationId xmlns:a16="http://schemas.microsoft.com/office/drawing/2014/main" id="{F3DD6796-745C-4156-8343-9815797EB552}"/>
              </a:ext>
            </a:extLst>
          </p:cNvPr>
          <p:cNvGrpSpPr>
            <a:grpSpLocks/>
          </p:cNvGrpSpPr>
          <p:nvPr/>
        </p:nvGrpSpPr>
        <p:grpSpPr bwMode="auto">
          <a:xfrm>
            <a:off x="2970213" y="2152650"/>
            <a:ext cx="2243137" cy="3648075"/>
            <a:chOff x="0" y="0"/>
            <a:chExt cx="2701515" cy="4392611"/>
          </a:xfrm>
        </p:grpSpPr>
        <p:sp>
          <p:nvSpPr>
            <p:cNvPr id="24591" name="环形箭头 3">
              <a:extLst>
                <a:ext uri="{FF2B5EF4-FFF2-40B4-BE49-F238E27FC236}">
                  <a16:creationId xmlns:a16="http://schemas.microsoft.com/office/drawing/2014/main" id="{49D6778B-87EA-4B11-BCB7-9D2C93827E7E}"/>
                </a:ext>
              </a:extLst>
            </p:cNvPr>
            <p:cNvSpPr>
              <a:spLocks/>
            </p:cNvSpPr>
            <p:nvPr/>
          </p:nvSpPr>
          <p:spPr bwMode="auto">
            <a:xfrm>
              <a:off x="587234" y="0"/>
              <a:ext cx="2114281" cy="211460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981" y="18941"/>
                  </a:moveTo>
                  <a:cubicBezTo>
                    <a:pt x="16666" y="17954"/>
                    <a:pt x="19229" y="14615"/>
                    <a:pt x="19229" y="10800"/>
                  </a:cubicBezTo>
                  <a:cubicBezTo>
                    <a:pt x="19229" y="6144"/>
                    <a:pt x="15455" y="2371"/>
                    <a:pt x="10800" y="2371"/>
                  </a:cubicBezTo>
                  <a:cubicBezTo>
                    <a:pt x="6144" y="2371"/>
                    <a:pt x="2371" y="6144"/>
                    <a:pt x="2371" y="10800"/>
                  </a:cubicBezTo>
                  <a:lnTo>
                    <a:pt x="0" y="10800"/>
                  </a:lnTo>
                  <a:cubicBezTo>
                    <a:pt x="0" y="4835"/>
                    <a:pt x="4835" y="0"/>
                    <a:pt x="10800" y="0"/>
                  </a:cubicBezTo>
                  <a:cubicBezTo>
                    <a:pt x="16764" y="0"/>
                    <a:pt x="21600" y="4835"/>
                    <a:pt x="21600" y="10800"/>
                  </a:cubicBezTo>
                  <a:cubicBezTo>
                    <a:pt x="21600" y="15688"/>
                    <a:pt x="18316" y="19966"/>
                    <a:pt x="13595" y="21231"/>
                  </a:cubicBezTo>
                  <a:lnTo>
                    <a:pt x="14294" y="23839"/>
                  </a:lnTo>
                  <a:lnTo>
                    <a:pt x="9534" y="21093"/>
                  </a:lnTo>
                  <a:lnTo>
                    <a:pt x="12282" y="16333"/>
                  </a:lnTo>
                  <a:lnTo>
                    <a:pt x="12981" y="18941"/>
                  </a:lnTo>
                  <a:close/>
                </a:path>
              </a:pathLst>
            </a:custGeom>
            <a:solidFill>
              <a:srgbClr val="063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2" name="任意多边形 5">
              <a:extLst>
                <a:ext uri="{FF2B5EF4-FFF2-40B4-BE49-F238E27FC236}">
                  <a16:creationId xmlns:a16="http://schemas.microsoft.com/office/drawing/2014/main" id="{5D36EFD2-ABC2-48D0-A381-EE300342CFA5}"/>
                </a:ext>
              </a:extLst>
            </p:cNvPr>
            <p:cNvSpPr>
              <a:spLocks/>
            </p:cNvSpPr>
            <p:nvPr/>
          </p:nvSpPr>
          <p:spPr bwMode="auto">
            <a:xfrm>
              <a:off x="1054560" y="763435"/>
              <a:ext cx="1174865" cy="587292"/>
            </a:xfrm>
            <a:custGeom>
              <a:avLst/>
              <a:gdLst>
                <a:gd name="T0" fmla="*/ 0 w 1174865"/>
                <a:gd name="T1" fmla="*/ 0 h 587292"/>
                <a:gd name="T2" fmla="*/ 1174865 w 1174865"/>
                <a:gd name="T3" fmla="*/ 0 h 587292"/>
                <a:gd name="T4" fmla="*/ 1174865 w 1174865"/>
                <a:gd name="T5" fmla="*/ 587292 h 587292"/>
                <a:gd name="T6" fmla="*/ 0 w 1174865"/>
                <a:gd name="T7" fmla="*/ 587292 h 587292"/>
                <a:gd name="T8" fmla="*/ 0 w 1174865"/>
                <a:gd name="T9" fmla="*/ 0 h 587292"/>
                <a:gd name="T10" fmla="*/ 0 60000 65536"/>
                <a:gd name="T11" fmla="*/ 0 60000 65536"/>
                <a:gd name="T12" fmla="*/ 0 60000 65536"/>
                <a:gd name="T13" fmla="*/ 0 60000 65536"/>
                <a:gd name="T14" fmla="*/ 0 60000 65536"/>
                <a:gd name="T15" fmla="*/ 0 w 1174865"/>
                <a:gd name="T16" fmla="*/ 0 h 587292"/>
                <a:gd name="T17" fmla="*/ 1174865 w 1174865"/>
                <a:gd name="T18" fmla="*/ 587292 h 587292"/>
              </a:gdLst>
              <a:ahLst/>
              <a:cxnLst>
                <a:cxn ang="T10">
                  <a:pos x="T0" y="T1"/>
                </a:cxn>
                <a:cxn ang="T11">
                  <a:pos x="T2" y="T3"/>
                </a:cxn>
                <a:cxn ang="T12">
                  <a:pos x="T4" y="T5"/>
                </a:cxn>
                <a:cxn ang="T13">
                  <a:pos x="T6" y="T7"/>
                </a:cxn>
                <a:cxn ang="T14">
                  <a:pos x="T8" y="T9"/>
                </a:cxn>
              </a:cxnLst>
              <a:rect l="T15" t="T16" r="T17" b="T18"/>
              <a:pathLst>
                <a:path w="1174865" h="587292">
                  <a:moveTo>
                    <a:pt x="0" y="0"/>
                  </a:moveTo>
                  <a:lnTo>
                    <a:pt x="1174865" y="0"/>
                  </a:lnTo>
                  <a:lnTo>
                    <a:pt x="1174865" y="587292"/>
                  </a:lnTo>
                  <a:lnTo>
                    <a:pt x="0" y="58729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spcBef>
                  <a:spcPct val="0"/>
                </a:spcBef>
                <a:spcAft>
                  <a:spcPct val="35000"/>
                </a:spcAft>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程序标识</a:t>
              </a:r>
              <a:endParaRPr lang="zh-CN" altLang="en-US" sz="2000">
                <a:latin typeface="Arial" panose="020B0604020202020204" pitchFamily="34" charset="0"/>
                <a:ea typeface="宋体" panose="02010600030101010101" pitchFamily="2" charset="-122"/>
              </a:endParaRPr>
            </a:p>
          </p:txBody>
        </p:sp>
        <p:sp>
          <p:nvSpPr>
            <p:cNvPr id="24593" name="形状 6">
              <a:extLst>
                <a:ext uri="{FF2B5EF4-FFF2-40B4-BE49-F238E27FC236}">
                  <a16:creationId xmlns:a16="http://schemas.microsoft.com/office/drawing/2014/main" id="{984703DA-E908-4E23-8CBD-B49B299659DC}"/>
                </a:ext>
              </a:extLst>
            </p:cNvPr>
            <p:cNvSpPr>
              <a:spLocks/>
            </p:cNvSpPr>
            <p:nvPr/>
          </p:nvSpPr>
          <p:spPr bwMode="auto">
            <a:xfrm>
              <a:off x="0" y="1214996"/>
              <a:ext cx="2114281" cy="211460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8618" y="18941"/>
                  </a:moveTo>
                  <a:cubicBezTo>
                    <a:pt x="9329" y="19132"/>
                    <a:pt x="10063" y="19229"/>
                    <a:pt x="10800" y="19229"/>
                  </a:cubicBezTo>
                  <a:cubicBezTo>
                    <a:pt x="15455" y="19229"/>
                    <a:pt x="19229" y="15455"/>
                    <a:pt x="19229" y="10800"/>
                  </a:cubicBezTo>
                  <a:cubicBezTo>
                    <a:pt x="19229" y="8564"/>
                    <a:pt x="18340" y="6420"/>
                    <a:pt x="16760" y="4839"/>
                  </a:cubicBezTo>
                  <a:lnTo>
                    <a:pt x="18436" y="3163"/>
                  </a:lnTo>
                  <a:cubicBezTo>
                    <a:pt x="20462" y="5188"/>
                    <a:pt x="21599" y="7935"/>
                    <a:pt x="21600" y="10799"/>
                  </a:cubicBezTo>
                  <a:cubicBezTo>
                    <a:pt x="21600" y="16764"/>
                    <a:pt x="16764" y="21600"/>
                    <a:pt x="10800" y="21600"/>
                  </a:cubicBezTo>
                  <a:cubicBezTo>
                    <a:pt x="9856" y="21600"/>
                    <a:pt x="8916" y="21476"/>
                    <a:pt x="8004" y="21231"/>
                  </a:cubicBezTo>
                  <a:lnTo>
                    <a:pt x="7305" y="23839"/>
                  </a:lnTo>
                  <a:lnTo>
                    <a:pt x="4557" y="19081"/>
                  </a:lnTo>
                  <a:lnTo>
                    <a:pt x="9317" y="16333"/>
                  </a:lnTo>
                  <a:lnTo>
                    <a:pt x="8618" y="18941"/>
                  </a:lnTo>
                  <a:close/>
                </a:path>
              </a:pathLst>
            </a:custGeom>
            <a:solidFill>
              <a:srgbClr val="BBB4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4" name="任意多边形 7">
              <a:extLst>
                <a:ext uri="{FF2B5EF4-FFF2-40B4-BE49-F238E27FC236}">
                  <a16:creationId xmlns:a16="http://schemas.microsoft.com/office/drawing/2014/main" id="{6A58123F-8407-4005-8882-EFAB83BE74DB}"/>
                </a:ext>
              </a:extLst>
            </p:cNvPr>
            <p:cNvSpPr>
              <a:spLocks/>
            </p:cNvSpPr>
            <p:nvPr/>
          </p:nvSpPr>
          <p:spPr bwMode="auto">
            <a:xfrm>
              <a:off x="470473" y="2000752"/>
              <a:ext cx="1174865" cy="587292"/>
            </a:xfrm>
            <a:custGeom>
              <a:avLst/>
              <a:gdLst>
                <a:gd name="T0" fmla="*/ 0 w 1174865"/>
                <a:gd name="T1" fmla="*/ 0 h 587292"/>
                <a:gd name="T2" fmla="*/ 1174865 w 1174865"/>
                <a:gd name="T3" fmla="*/ 0 h 587292"/>
                <a:gd name="T4" fmla="*/ 1174865 w 1174865"/>
                <a:gd name="T5" fmla="*/ 587292 h 587292"/>
                <a:gd name="T6" fmla="*/ 0 w 1174865"/>
                <a:gd name="T7" fmla="*/ 587292 h 587292"/>
                <a:gd name="T8" fmla="*/ 0 w 1174865"/>
                <a:gd name="T9" fmla="*/ 0 h 587292"/>
                <a:gd name="T10" fmla="*/ 0 60000 65536"/>
                <a:gd name="T11" fmla="*/ 0 60000 65536"/>
                <a:gd name="T12" fmla="*/ 0 60000 65536"/>
                <a:gd name="T13" fmla="*/ 0 60000 65536"/>
                <a:gd name="T14" fmla="*/ 0 60000 65536"/>
                <a:gd name="T15" fmla="*/ 0 w 1174865"/>
                <a:gd name="T16" fmla="*/ 0 h 587292"/>
                <a:gd name="T17" fmla="*/ 1174865 w 1174865"/>
                <a:gd name="T18" fmla="*/ 587292 h 587292"/>
              </a:gdLst>
              <a:ahLst/>
              <a:cxnLst>
                <a:cxn ang="T10">
                  <a:pos x="T0" y="T1"/>
                </a:cxn>
                <a:cxn ang="T11">
                  <a:pos x="T2" y="T3"/>
                </a:cxn>
                <a:cxn ang="T12">
                  <a:pos x="T4" y="T5"/>
                </a:cxn>
                <a:cxn ang="T13">
                  <a:pos x="T6" y="T7"/>
                </a:cxn>
                <a:cxn ang="T14">
                  <a:pos x="T8" y="T9"/>
                </a:cxn>
              </a:cxnLst>
              <a:rect l="T15" t="T16" r="T17" b="T18"/>
              <a:pathLst>
                <a:path w="1174865" h="587292">
                  <a:moveTo>
                    <a:pt x="0" y="0"/>
                  </a:moveTo>
                  <a:lnTo>
                    <a:pt x="1174865" y="0"/>
                  </a:lnTo>
                  <a:lnTo>
                    <a:pt x="1174865" y="587292"/>
                  </a:lnTo>
                  <a:lnTo>
                    <a:pt x="0" y="58729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spcBef>
                  <a:spcPct val="0"/>
                </a:spcBef>
                <a:spcAft>
                  <a:spcPct val="35000"/>
                </a:spcAft>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源语句数</a:t>
              </a:r>
              <a:endParaRPr lang="zh-CN" altLang="en-US" sz="2000">
                <a:latin typeface="Arial" panose="020B0604020202020204" pitchFamily="34" charset="0"/>
                <a:ea typeface="宋体" panose="02010600030101010101" pitchFamily="2" charset="-122"/>
              </a:endParaRPr>
            </a:p>
          </p:txBody>
        </p:sp>
        <p:sp>
          <p:nvSpPr>
            <p:cNvPr id="24595" name="空心弧 8">
              <a:extLst>
                <a:ext uri="{FF2B5EF4-FFF2-40B4-BE49-F238E27FC236}">
                  <a16:creationId xmlns:a16="http://schemas.microsoft.com/office/drawing/2014/main" id="{36C23ECB-B00A-4812-95FD-9ACAA0567F5B}"/>
                </a:ext>
              </a:extLst>
            </p:cNvPr>
            <p:cNvSpPr>
              <a:spLocks/>
            </p:cNvSpPr>
            <p:nvPr/>
          </p:nvSpPr>
          <p:spPr bwMode="auto">
            <a:xfrm>
              <a:off x="737715" y="2575388"/>
              <a:ext cx="1816495" cy="1817223"/>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952 h 21600"/>
              </a:gdLst>
              <a:ahLst/>
              <a:cxnLst>
                <a:cxn ang="T8">
                  <a:pos x="T0" y="T1"/>
                </a:cxn>
                <a:cxn ang="T9">
                  <a:pos x="T2" y="T3"/>
                </a:cxn>
                <a:cxn ang="T10">
                  <a:pos x="T4" y="T5"/>
                </a:cxn>
                <a:cxn ang="T11">
                  <a:pos x="T6" y="T7"/>
                </a:cxn>
              </a:cxnLst>
              <a:rect l="T12" t="T13" r="T14" b="T15"/>
              <a:pathLst>
                <a:path w="21600" h="21600">
                  <a:moveTo>
                    <a:pt x="5107" y="5107"/>
                  </a:moveTo>
                  <a:cubicBezTo>
                    <a:pt x="6617" y="3598"/>
                    <a:pt x="8665" y="2750"/>
                    <a:pt x="10799" y="2750"/>
                  </a:cubicBezTo>
                  <a:cubicBezTo>
                    <a:pt x="12934" y="2749"/>
                    <a:pt x="14982" y="3598"/>
                    <a:pt x="16492" y="5107"/>
                  </a:cubicBezTo>
                  <a:lnTo>
                    <a:pt x="18436" y="3163"/>
                  </a:lnTo>
                  <a:cubicBezTo>
                    <a:pt x="16411" y="1137"/>
                    <a:pt x="13664" y="0"/>
                    <a:pt x="10800" y="0"/>
                  </a:cubicBezTo>
                  <a:cubicBezTo>
                    <a:pt x="7935" y="-1"/>
                    <a:pt x="5188" y="1137"/>
                    <a:pt x="3163" y="3163"/>
                  </a:cubicBezTo>
                  <a:lnTo>
                    <a:pt x="5107" y="5107"/>
                  </a:lnTo>
                  <a:close/>
                </a:path>
              </a:pathLst>
            </a:custGeom>
            <a:solidFill>
              <a:srgbClr val="0637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6" name="任意多边形 9">
              <a:extLst>
                <a:ext uri="{FF2B5EF4-FFF2-40B4-BE49-F238E27FC236}">
                  <a16:creationId xmlns:a16="http://schemas.microsoft.com/office/drawing/2014/main" id="{2DB11595-8BF7-4766-89F2-E466B0E51252}"/>
                </a:ext>
              </a:extLst>
            </p:cNvPr>
            <p:cNvSpPr>
              <a:spLocks/>
            </p:cNvSpPr>
            <p:nvPr/>
          </p:nvSpPr>
          <p:spPr bwMode="auto">
            <a:xfrm>
              <a:off x="1057339" y="3209242"/>
              <a:ext cx="1174865" cy="587292"/>
            </a:xfrm>
            <a:custGeom>
              <a:avLst/>
              <a:gdLst>
                <a:gd name="T0" fmla="*/ 0 w 1174865"/>
                <a:gd name="T1" fmla="*/ 0 h 587292"/>
                <a:gd name="T2" fmla="*/ 1174865 w 1174865"/>
                <a:gd name="T3" fmla="*/ 0 h 587292"/>
                <a:gd name="T4" fmla="*/ 1174865 w 1174865"/>
                <a:gd name="T5" fmla="*/ 587292 h 587292"/>
                <a:gd name="T6" fmla="*/ 0 w 1174865"/>
                <a:gd name="T7" fmla="*/ 587292 h 587292"/>
                <a:gd name="T8" fmla="*/ 0 w 1174865"/>
                <a:gd name="T9" fmla="*/ 0 h 587292"/>
                <a:gd name="T10" fmla="*/ 0 60000 65536"/>
                <a:gd name="T11" fmla="*/ 0 60000 65536"/>
                <a:gd name="T12" fmla="*/ 0 60000 65536"/>
                <a:gd name="T13" fmla="*/ 0 60000 65536"/>
                <a:gd name="T14" fmla="*/ 0 60000 65536"/>
                <a:gd name="T15" fmla="*/ 0 w 1174865"/>
                <a:gd name="T16" fmla="*/ 0 h 587292"/>
                <a:gd name="T17" fmla="*/ 1174865 w 1174865"/>
                <a:gd name="T18" fmla="*/ 587292 h 587292"/>
              </a:gdLst>
              <a:ahLst/>
              <a:cxnLst>
                <a:cxn ang="T10">
                  <a:pos x="T0" y="T1"/>
                </a:cxn>
                <a:cxn ang="T11">
                  <a:pos x="T2" y="T3"/>
                </a:cxn>
                <a:cxn ang="T12">
                  <a:pos x="T4" y="T5"/>
                </a:cxn>
                <a:cxn ang="T13">
                  <a:pos x="T6" y="T7"/>
                </a:cxn>
                <a:cxn ang="T14">
                  <a:pos x="T8" y="T9"/>
                </a:cxn>
              </a:cxnLst>
              <a:rect l="T15" t="T16" r="T17" b="T18"/>
              <a:pathLst>
                <a:path w="1174865" h="587292">
                  <a:moveTo>
                    <a:pt x="0" y="0"/>
                  </a:moveTo>
                  <a:lnTo>
                    <a:pt x="1174865" y="0"/>
                  </a:lnTo>
                  <a:lnTo>
                    <a:pt x="1174865" y="587292"/>
                  </a:lnTo>
                  <a:lnTo>
                    <a:pt x="0" y="587292"/>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spcBef>
                  <a:spcPct val="0"/>
                </a:spcBef>
                <a:spcAft>
                  <a:spcPct val="35000"/>
                </a:spcAft>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机器指令条数</a:t>
              </a:r>
              <a:endParaRPr lang="zh-CN" altLang="en-US" sz="2000">
                <a:latin typeface="Arial" panose="020B0604020202020204" pitchFamily="34" charset="0"/>
                <a:ea typeface="宋体" panose="02010600030101010101" pitchFamily="2" charset="-122"/>
              </a:endParaRPr>
            </a:p>
          </p:txBody>
        </p:sp>
      </p:grpSp>
      <p:sp>
        <p:nvSpPr>
          <p:cNvPr id="14341" name="椭圆 10">
            <a:extLst>
              <a:ext uri="{FF2B5EF4-FFF2-40B4-BE49-F238E27FC236}">
                <a16:creationId xmlns:a16="http://schemas.microsoft.com/office/drawing/2014/main" id="{69727953-9DF0-4A10-869C-2C062E92AED3}"/>
              </a:ext>
            </a:extLst>
          </p:cNvPr>
          <p:cNvSpPr>
            <a:spLocks noChangeArrowheads="1"/>
          </p:cNvSpPr>
          <p:nvPr/>
        </p:nvSpPr>
        <p:spPr bwMode="auto">
          <a:xfrm>
            <a:off x="6294438" y="2586038"/>
            <a:ext cx="550862" cy="55086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600">
              <a:solidFill>
                <a:srgbClr val="FFFFFF"/>
              </a:solidFill>
              <a:latin typeface="Arial" panose="020B0604020202020204" pitchFamily="34" charset="0"/>
              <a:ea typeface="宋体" panose="02010600030101010101" pitchFamily="2" charset="-122"/>
            </a:endParaRPr>
          </a:p>
        </p:txBody>
      </p:sp>
      <p:sp>
        <p:nvSpPr>
          <p:cNvPr id="14342" name="椭圆 11">
            <a:extLst>
              <a:ext uri="{FF2B5EF4-FFF2-40B4-BE49-F238E27FC236}">
                <a16:creationId xmlns:a16="http://schemas.microsoft.com/office/drawing/2014/main" id="{9B93465B-63DE-445B-9BAC-48497285835C}"/>
              </a:ext>
            </a:extLst>
          </p:cNvPr>
          <p:cNvSpPr>
            <a:spLocks noChangeArrowheads="1"/>
          </p:cNvSpPr>
          <p:nvPr/>
        </p:nvSpPr>
        <p:spPr bwMode="auto">
          <a:xfrm>
            <a:off x="6292850" y="3863975"/>
            <a:ext cx="552450" cy="550863"/>
          </a:xfrm>
          <a:prstGeom prst="ellipse">
            <a:avLst/>
          </a:prstGeom>
          <a:solidFill>
            <a:srgbClr val="BBB48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600">
              <a:solidFill>
                <a:srgbClr val="FFFFFF"/>
              </a:solidFill>
              <a:latin typeface="Arial" panose="020B0604020202020204" pitchFamily="34" charset="0"/>
              <a:ea typeface="宋体" panose="02010600030101010101" pitchFamily="2" charset="-122"/>
            </a:endParaRPr>
          </a:p>
        </p:txBody>
      </p:sp>
      <p:sp>
        <p:nvSpPr>
          <p:cNvPr id="14343" name="椭圆 12">
            <a:extLst>
              <a:ext uri="{FF2B5EF4-FFF2-40B4-BE49-F238E27FC236}">
                <a16:creationId xmlns:a16="http://schemas.microsoft.com/office/drawing/2014/main" id="{85484D32-E2CC-482A-AE43-B901B28116AD}"/>
              </a:ext>
            </a:extLst>
          </p:cNvPr>
          <p:cNvSpPr>
            <a:spLocks noChangeArrowheads="1"/>
          </p:cNvSpPr>
          <p:nvPr/>
        </p:nvSpPr>
        <p:spPr bwMode="auto">
          <a:xfrm>
            <a:off x="6292850" y="5130800"/>
            <a:ext cx="552450" cy="5508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600">
              <a:solidFill>
                <a:srgbClr val="FFFFFF"/>
              </a:solidFill>
              <a:latin typeface="Arial" panose="020B0604020202020204" pitchFamily="34" charset="0"/>
              <a:ea typeface="宋体" panose="02010600030101010101" pitchFamily="2" charset="-122"/>
            </a:endParaRPr>
          </a:p>
        </p:txBody>
      </p:sp>
      <p:sp>
        <p:nvSpPr>
          <p:cNvPr id="14344" name="矩形 13">
            <a:extLst>
              <a:ext uri="{FF2B5EF4-FFF2-40B4-BE49-F238E27FC236}">
                <a16:creationId xmlns:a16="http://schemas.microsoft.com/office/drawing/2014/main" id="{C18C9788-7239-45CF-914C-D3FDDB6E8EAE}"/>
              </a:ext>
            </a:extLst>
          </p:cNvPr>
          <p:cNvSpPr>
            <a:spLocks noChangeArrowheads="1"/>
          </p:cNvSpPr>
          <p:nvPr/>
        </p:nvSpPr>
        <p:spPr bwMode="auto">
          <a:xfrm>
            <a:off x="6845300" y="839788"/>
            <a:ext cx="437515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使用的程序设计语言；</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程序安装的日期；</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自从安装以来程序运行的次数；自从安装以来程序失效的次数；程序变动的层次和标识；</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因程序变动而增加的源语句数；因程序变动而删除的源语句数；每个改动耗费的人时数；</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程序改动的日期；</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软件工程师的名字；</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维护要求表的标识；</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维护类型；</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维护开始和完成的日期；</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累计用于维护的人时数；</a:t>
            </a: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与完成的维护相联系的纯效益。</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endParaRPr lang="zh-CN" altLang="en-US" sz="2400">
              <a:solidFill>
                <a:srgbClr val="000000"/>
              </a:solidFill>
            </a:endParaRPr>
          </a:p>
        </p:txBody>
      </p:sp>
      <p:sp>
        <p:nvSpPr>
          <p:cNvPr id="14347" name="Freeform 199">
            <a:extLst>
              <a:ext uri="{FF2B5EF4-FFF2-40B4-BE49-F238E27FC236}">
                <a16:creationId xmlns:a16="http://schemas.microsoft.com/office/drawing/2014/main" id="{3ECFF84B-BD21-4026-9DBB-31ABC9BB2985}"/>
              </a:ext>
            </a:extLst>
          </p:cNvPr>
          <p:cNvSpPr>
            <a:spLocks noChangeAspect="1"/>
          </p:cNvSpPr>
          <p:nvPr/>
        </p:nvSpPr>
        <p:spPr bwMode="auto">
          <a:xfrm>
            <a:off x="6437313" y="2700338"/>
            <a:ext cx="266700" cy="323850"/>
          </a:xfrm>
          <a:custGeom>
            <a:avLst/>
            <a:gdLst>
              <a:gd name="T0" fmla="*/ 2147483646 w 48"/>
              <a:gd name="T1" fmla="*/ 2147483646 h 58"/>
              <a:gd name="T2" fmla="*/ 2147483646 w 48"/>
              <a:gd name="T3" fmla="*/ 2147483646 h 58"/>
              <a:gd name="T4" fmla="*/ 2147483646 w 48"/>
              <a:gd name="T5" fmla="*/ 2147483646 h 58"/>
              <a:gd name="T6" fmla="*/ 0 w 48"/>
              <a:gd name="T7" fmla="*/ 2147483646 h 58"/>
              <a:gd name="T8" fmla="*/ 0 w 48"/>
              <a:gd name="T9" fmla="*/ 2147483646 h 58"/>
              <a:gd name="T10" fmla="*/ 2147483646 w 48"/>
              <a:gd name="T11" fmla="*/ 2147483646 h 58"/>
              <a:gd name="T12" fmla="*/ 2147483646 w 48"/>
              <a:gd name="T13" fmla="*/ 2147483646 h 58"/>
              <a:gd name="T14" fmla="*/ 2147483646 w 48"/>
              <a:gd name="T15" fmla="*/ 2147483646 h 58"/>
              <a:gd name="T16" fmla="*/ 2147483646 w 48"/>
              <a:gd name="T17" fmla="*/ 2147483646 h 58"/>
              <a:gd name="T18" fmla="*/ 2147483646 w 48"/>
              <a:gd name="T19" fmla="*/ 2147483646 h 58"/>
              <a:gd name="T20" fmla="*/ 2147483646 w 48"/>
              <a:gd name="T21" fmla="*/ 2147483646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58"/>
              <a:gd name="T35" fmla="*/ 48 w 48"/>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58">
                <a:moveTo>
                  <a:pt x="43" y="2"/>
                </a:moveTo>
                <a:cubicBezTo>
                  <a:pt x="18" y="17"/>
                  <a:pt x="18" y="17"/>
                  <a:pt x="18" y="17"/>
                </a:cubicBezTo>
                <a:cubicBezTo>
                  <a:pt x="2" y="17"/>
                  <a:pt x="2" y="17"/>
                  <a:pt x="2" y="17"/>
                </a:cubicBezTo>
                <a:cubicBezTo>
                  <a:pt x="1" y="17"/>
                  <a:pt x="0" y="18"/>
                  <a:pt x="0" y="19"/>
                </a:cubicBezTo>
                <a:cubicBezTo>
                  <a:pt x="0" y="39"/>
                  <a:pt x="0" y="39"/>
                  <a:pt x="0" y="39"/>
                </a:cubicBezTo>
                <a:cubicBezTo>
                  <a:pt x="0" y="40"/>
                  <a:pt x="1" y="41"/>
                  <a:pt x="2" y="41"/>
                </a:cubicBezTo>
                <a:cubicBezTo>
                  <a:pt x="19" y="41"/>
                  <a:pt x="19" y="41"/>
                  <a:pt x="19" y="41"/>
                </a:cubicBezTo>
                <a:cubicBezTo>
                  <a:pt x="43" y="56"/>
                  <a:pt x="43" y="56"/>
                  <a:pt x="43" y="56"/>
                </a:cubicBezTo>
                <a:cubicBezTo>
                  <a:pt x="47" y="58"/>
                  <a:pt x="48" y="56"/>
                  <a:pt x="48" y="51"/>
                </a:cubicBezTo>
                <a:cubicBezTo>
                  <a:pt x="48" y="7"/>
                  <a:pt x="48" y="7"/>
                  <a:pt x="48" y="7"/>
                </a:cubicBezTo>
                <a:cubicBezTo>
                  <a:pt x="48" y="2"/>
                  <a:pt x="47" y="0"/>
                  <a:pt x="43"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8" name="任意多边形 17">
            <a:extLst>
              <a:ext uri="{FF2B5EF4-FFF2-40B4-BE49-F238E27FC236}">
                <a16:creationId xmlns:a16="http://schemas.microsoft.com/office/drawing/2014/main" id="{B8BA876A-744A-4B98-B5CE-9701F9B888E6}"/>
              </a:ext>
            </a:extLst>
          </p:cNvPr>
          <p:cNvSpPr>
            <a:spLocks noChangeAspect="1"/>
          </p:cNvSpPr>
          <p:nvPr/>
        </p:nvSpPr>
        <p:spPr bwMode="auto">
          <a:xfrm>
            <a:off x="6407150" y="5264150"/>
            <a:ext cx="323850" cy="282575"/>
          </a:xfrm>
          <a:custGeom>
            <a:avLst/>
            <a:gdLst>
              <a:gd name="T0" fmla="*/ 685022 w 241301"/>
              <a:gd name="T1" fmla="*/ 193539 h 211138"/>
              <a:gd name="T2" fmla="*/ 733957 w 241301"/>
              <a:gd name="T3" fmla="*/ 193539 h 211138"/>
              <a:gd name="T4" fmla="*/ 782886 w 241301"/>
              <a:gd name="T5" fmla="*/ 241922 h 211138"/>
              <a:gd name="T6" fmla="*/ 782886 w 241301"/>
              <a:gd name="T7" fmla="*/ 629000 h 211138"/>
              <a:gd name="T8" fmla="*/ 733957 w 241301"/>
              <a:gd name="T9" fmla="*/ 677385 h 211138"/>
              <a:gd name="T10" fmla="*/ 685022 w 241301"/>
              <a:gd name="T11" fmla="*/ 677385 h 211138"/>
              <a:gd name="T12" fmla="*/ 685022 w 241301"/>
              <a:gd name="T13" fmla="*/ 193539 h 211138"/>
              <a:gd name="T14" fmla="*/ 149369 w 241301"/>
              <a:gd name="T15" fmla="*/ 193539 h 211138"/>
              <a:gd name="T16" fmla="*/ 633517 w 241301"/>
              <a:gd name="T17" fmla="*/ 193539 h 211138"/>
              <a:gd name="T18" fmla="*/ 633517 w 241301"/>
              <a:gd name="T19" fmla="*/ 677385 h 211138"/>
              <a:gd name="T20" fmla="*/ 149369 w 241301"/>
              <a:gd name="T21" fmla="*/ 677385 h 211138"/>
              <a:gd name="T22" fmla="*/ 48929 w 241301"/>
              <a:gd name="T23" fmla="*/ 193539 h 211138"/>
              <a:gd name="T24" fmla="*/ 97863 w 241301"/>
              <a:gd name="T25" fmla="*/ 193539 h 211138"/>
              <a:gd name="T26" fmla="*/ 97863 w 241301"/>
              <a:gd name="T27" fmla="*/ 677385 h 211138"/>
              <a:gd name="T28" fmla="*/ 48929 w 241301"/>
              <a:gd name="T29" fmla="*/ 677385 h 211138"/>
              <a:gd name="T30" fmla="*/ 0 w 241301"/>
              <a:gd name="T31" fmla="*/ 629000 h 211138"/>
              <a:gd name="T32" fmla="*/ 0 w 241301"/>
              <a:gd name="T33" fmla="*/ 241922 h 211138"/>
              <a:gd name="T34" fmla="*/ 48929 w 241301"/>
              <a:gd name="T35" fmla="*/ 193539 h 211138"/>
              <a:gd name="T36" fmla="*/ 295300 w 241301"/>
              <a:gd name="T37" fmla="*/ 0 h 211138"/>
              <a:gd name="T38" fmla="*/ 487585 w 241301"/>
              <a:gd name="T39" fmla="*/ 0 h 211138"/>
              <a:gd name="T40" fmla="*/ 535657 w 241301"/>
              <a:gd name="T41" fmla="*/ 47535 h 211138"/>
              <a:gd name="T42" fmla="*/ 535657 w 241301"/>
              <a:gd name="T43" fmla="*/ 142607 h 211138"/>
              <a:gd name="T44" fmla="*/ 487585 w 241301"/>
              <a:gd name="T45" fmla="*/ 142607 h 211138"/>
              <a:gd name="T46" fmla="*/ 487585 w 241301"/>
              <a:gd name="T47" fmla="*/ 71304 h 211138"/>
              <a:gd name="T48" fmla="*/ 463546 w 241301"/>
              <a:gd name="T49" fmla="*/ 47535 h 211138"/>
              <a:gd name="T50" fmla="*/ 319332 w 241301"/>
              <a:gd name="T51" fmla="*/ 47535 h 211138"/>
              <a:gd name="T52" fmla="*/ 295300 w 241301"/>
              <a:gd name="T53" fmla="*/ 71304 h 211138"/>
              <a:gd name="T54" fmla="*/ 295300 w 241301"/>
              <a:gd name="T55" fmla="*/ 142607 h 211138"/>
              <a:gd name="T56" fmla="*/ 247227 w 241301"/>
              <a:gd name="T57" fmla="*/ 142607 h 211138"/>
              <a:gd name="T58" fmla="*/ 247227 w 241301"/>
              <a:gd name="T59" fmla="*/ 47535 h 211138"/>
              <a:gd name="T60" fmla="*/ 295300 w 241301"/>
              <a:gd name="T61" fmla="*/ 0 h 2111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41301"/>
              <a:gd name="T94" fmla="*/ 0 h 211138"/>
              <a:gd name="T95" fmla="*/ 241301 w 241301"/>
              <a:gd name="T96" fmla="*/ 211138 h 2111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41301" h="211138">
                <a:moveTo>
                  <a:pt x="211138" y="60325"/>
                </a:moveTo>
                <a:cubicBezTo>
                  <a:pt x="211138" y="60325"/>
                  <a:pt x="211138" y="60325"/>
                  <a:pt x="226220" y="60325"/>
                </a:cubicBezTo>
                <a:cubicBezTo>
                  <a:pt x="233760" y="60325"/>
                  <a:pt x="241301" y="67866"/>
                  <a:pt x="241301" y="75406"/>
                </a:cubicBezTo>
                <a:cubicBezTo>
                  <a:pt x="241301" y="75406"/>
                  <a:pt x="241301" y="75406"/>
                  <a:pt x="241301" y="196057"/>
                </a:cubicBezTo>
                <a:cubicBezTo>
                  <a:pt x="241301" y="203597"/>
                  <a:pt x="233760" y="211138"/>
                  <a:pt x="226220" y="211138"/>
                </a:cubicBezTo>
                <a:cubicBezTo>
                  <a:pt x="226220" y="211138"/>
                  <a:pt x="226220" y="211138"/>
                  <a:pt x="211138" y="211138"/>
                </a:cubicBezTo>
                <a:cubicBezTo>
                  <a:pt x="211138" y="211138"/>
                  <a:pt x="211138" y="211138"/>
                  <a:pt x="211138" y="60325"/>
                </a:cubicBezTo>
                <a:close/>
                <a:moveTo>
                  <a:pt x="46038" y="60325"/>
                </a:moveTo>
                <a:lnTo>
                  <a:pt x="195263" y="60325"/>
                </a:lnTo>
                <a:lnTo>
                  <a:pt x="195263" y="211138"/>
                </a:lnTo>
                <a:lnTo>
                  <a:pt x="46038" y="211138"/>
                </a:lnTo>
                <a:lnTo>
                  <a:pt x="46038" y="60325"/>
                </a:lnTo>
                <a:close/>
                <a:moveTo>
                  <a:pt x="15081" y="60325"/>
                </a:moveTo>
                <a:cubicBezTo>
                  <a:pt x="15081" y="60325"/>
                  <a:pt x="15081" y="60325"/>
                  <a:pt x="30163" y="60325"/>
                </a:cubicBezTo>
                <a:lnTo>
                  <a:pt x="30163" y="211138"/>
                </a:lnTo>
                <a:cubicBezTo>
                  <a:pt x="30163" y="211138"/>
                  <a:pt x="30163" y="211138"/>
                  <a:pt x="15081" y="211138"/>
                </a:cubicBezTo>
                <a:cubicBezTo>
                  <a:pt x="7541" y="211138"/>
                  <a:pt x="0" y="203597"/>
                  <a:pt x="0" y="196057"/>
                </a:cubicBezTo>
                <a:cubicBezTo>
                  <a:pt x="0" y="196057"/>
                  <a:pt x="0" y="196057"/>
                  <a:pt x="0" y="75406"/>
                </a:cubicBezTo>
                <a:cubicBezTo>
                  <a:pt x="0" y="67866"/>
                  <a:pt x="7541" y="60325"/>
                  <a:pt x="15081" y="60325"/>
                </a:cubicBezTo>
                <a:close/>
                <a:moveTo>
                  <a:pt x="91017" y="0"/>
                </a:moveTo>
                <a:cubicBezTo>
                  <a:pt x="91017" y="0"/>
                  <a:pt x="91017" y="0"/>
                  <a:pt x="150283" y="0"/>
                </a:cubicBezTo>
                <a:cubicBezTo>
                  <a:pt x="157692" y="0"/>
                  <a:pt x="165100" y="7408"/>
                  <a:pt x="165100" y="14817"/>
                </a:cubicBezTo>
                <a:cubicBezTo>
                  <a:pt x="165100" y="14817"/>
                  <a:pt x="165100" y="14817"/>
                  <a:pt x="165100" y="44450"/>
                </a:cubicBezTo>
                <a:cubicBezTo>
                  <a:pt x="165100" y="44450"/>
                  <a:pt x="165100" y="44450"/>
                  <a:pt x="150283" y="44450"/>
                </a:cubicBezTo>
                <a:cubicBezTo>
                  <a:pt x="150283" y="44450"/>
                  <a:pt x="150283" y="44450"/>
                  <a:pt x="150283" y="22225"/>
                </a:cubicBezTo>
                <a:cubicBezTo>
                  <a:pt x="150283" y="18521"/>
                  <a:pt x="146579" y="14817"/>
                  <a:pt x="142875" y="14817"/>
                </a:cubicBezTo>
                <a:cubicBezTo>
                  <a:pt x="142875" y="14817"/>
                  <a:pt x="142875" y="14817"/>
                  <a:pt x="98425" y="14817"/>
                </a:cubicBezTo>
                <a:cubicBezTo>
                  <a:pt x="94721" y="14817"/>
                  <a:pt x="91017" y="18521"/>
                  <a:pt x="91017" y="22225"/>
                </a:cubicBezTo>
                <a:cubicBezTo>
                  <a:pt x="91017" y="22225"/>
                  <a:pt x="91017" y="22225"/>
                  <a:pt x="91017" y="44450"/>
                </a:cubicBezTo>
                <a:cubicBezTo>
                  <a:pt x="91017" y="44450"/>
                  <a:pt x="91017" y="44450"/>
                  <a:pt x="76200" y="44450"/>
                </a:cubicBezTo>
                <a:cubicBezTo>
                  <a:pt x="76200" y="44450"/>
                  <a:pt x="76200" y="44450"/>
                  <a:pt x="76200" y="14817"/>
                </a:cubicBezTo>
                <a:cubicBezTo>
                  <a:pt x="76200" y="7408"/>
                  <a:pt x="83608" y="0"/>
                  <a:pt x="91017"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349" name="Group 35">
            <a:extLst>
              <a:ext uri="{FF2B5EF4-FFF2-40B4-BE49-F238E27FC236}">
                <a16:creationId xmlns:a16="http://schemas.microsoft.com/office/drawing/2014/main" id="{74F15A24-0A71-484C-AC90-3A8817F3508D}"/>
              </a:ext>
            </a:extLst>
          </p:cNvPr>
          <p:cNvGrpSpPr>
            <a:grpSpLocks/>
          </p:cNvGrpSpPr>
          <p:nvPr/>
        </p:nvGrpSpPr>
        <p:grpSpPr bwMode="auto">
          <a:xfrm>
            <a:off x="6423025" y="3978275"/>
            <a:ext cx="290513" cy="323850"/>
            <a:chOff x="0" y="0"/>
            <a:chExt cx="214313" cy="239713"/>
          </a:xfrm>
        </p:grpSpPr>
        <p:sp>
          <p:nvSpPr>
            <p:cNvPr id="24589" name="Freeform 162">
              <a:extLst>
                <a:ext uri="{FF2B5EF4-FFF2-40B4-BE49-F238E27FC236}">
                  <a16:creationId xmlns:a16="http://schemas.microsoft.com/office/drawing/2014/main" id="{E719AAB6-B59F-4940-867E-0C5F7A5EEBC3}"/>
                </a:ext>
              </a:extLst>
            </p:cNvPr>
            <p:cNvSpPr>
              <a:spLocks/>
            </p:cNvSpPr>
            <p:nvPr/>
          </p:nvSpPr>
          <p:spPr bwMode="auto">
            <a:xfrm>
              <a:off x="0" y="0"/>
              <a:ext cx="187325" cy="239713"/>
            </a:xfrm>
            <a:custGeom>
              <a:avLst/>
              <a:gdLst>
                <a:gd name="T0" fmla="*/ 2147483646 w 50"/>
                <a:gd name="T1" fmla="*/ 2147483646 h 64"/>
                <a:gd name="T2" fmla="*/ 2147483646 w 50"/>
                <a:gd name="T3" fmla="*/ 2147483646 h 64"/>
                <a:gd name="T4" fmla="*/ 2147483646 w 50"/>
                <a:gd name="T5" fmla="*/ 2147483646 h 64"/>
                <a:gd name="T6" fmla="*/ 2147483646 w 50"/>
                <a:gd name="T7" fmla="*/ 2147483646 h 64"/>
                <a:gd name="T8" fmla="*/ 2147483646 w 50"/>
                <a:gd name="T9" fmla="*/ 2147483646 h 64"/>
                <a:gd name="T10" fmla="*/ 2147483646 w 50"/>
                <a:gd name="T11" fmla="*/ 2147483646 h 64"/>
                <a:gd name="T12" fmla="*/ 2147483646 w 50"/>
                <a:gd name="T13" fmla="*/ 2147483646 h 64"/>
                <a:gd name="T14" fmla="*/ 2147483646 w 50"/>
                <a:gd name="T15" fmla="*/ 2147483646 h 64"/>
                <a:gd name="T16" fmla="*/ 2147483646 w 50"/>
                <a:gd name="T17" fmla="*/ 0 h 64"/>
                <a:gd name="T18" fmla="*/ 2147483646 w 50"/>
                <a:gd name="T19" fmla="*/ 2147483646 h 64"/>
                <a:gd name="T20" fmla="*/ 2147483646 w 50"/>
                <a:gd name="T21" fmla="*/ 2147483646 h 64"/>
                <a:gd name="T22" fmla="*/ 2147483646 w 50"/>
                <a:gd name="T23" fmla="*/ 2147483646 h 64"/>
                <a:gd name="T24" fmla="*/ 2147483646 w 50"/>
                <a:gd name="T25" fmla="*/ 2147483646 h 64"/>
                <a:gd name="T26" fmla="*/ 2147483646 w 50"/>
                <a:gd name="T27" fmla="*/ 2147483646 h 64"/>
                <a:gd name="T28" fmla="*/ 2147483646 w 50"/>
                <a:gd name="T29" fmla="*/ 2147483646 h 64"/>
                <a:gd name="T30" fmla="*/ 2147483646 w 50"/>
                <a:gd name="T31" fmla="*/ 2147483646 h 64"/>
                <a:gd name="T32" fmla="*/ 2147483646 w 50"/>
                <a:gd name="T33" fmla="*/ 2147483646 h 64"/>
                <a:gd name="T34" fmla="*/ 2147483646 w 50"/>
                <a:gd name="T35" fmla="*/ 2147483646 h 64"/>
                <a:gd name="T36" fmla="*/ 2147483646 w 50"/>
                <a:gd name="T37" fmla="*/ 2147483646 h 64"/>
                <a:gd name="T38" fmla="*/ 2147483646 w 50"/>
                <a:gd name="T39" fmla="*/ 2147483646 h 64"/>
                <a:gd name="T40" fmla="*/ 2147483646 w 50"/>
                <a:gd name="T41" fmla="*/ 2147483646 h 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
                <a:gd name="T64" fmla="*/ 0 h 64"/>
                <a:gd name="T65" fmla="*/ 50 w 50"/>
                <a:gd name="T66" fmla="*/ 64 h 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 h="64">
                  <a:moveTo>
                    <a:pt x="42" y="45"/>
                  </a:moveTo>
                  <a:cubicBezTo>
                    <a:pt x="38" y="44"/>
                    <a:pt x="33" y="40"/>
                    <a:pt x="33" y="38"/>
                  </a:cubicBezTo>
                  <a:cubicBezTo>
                    <a:pt x="33" y="34"/>
                    <a:pt x="33" y="34"/>
                    <a:pt x="33" y="34"/>
                  </a:cubicBezTo>
                  <a:cubicBezTo>
                    <a:pt x="33" y="32"/>
                    <a:pt x="35" y="29"/>
                    <a:pt x="36" y="27"/>
                  </a:cubicBezTo>
                  <a:cubicBezTo>
                    <a:pt x="36" y="27"/>
                    <a:pt x="37" y="27"/>
                    <a:pt x="37" y="26"/>
                  </a:cubicBezTo>
                  <a:cubicBezTo>
                    <a:pt x="38" y="25"/>
                    <a:pt x="38" y="23"/>
                    <a:pt x="39" y="22"/>
                  </a:cubicBezTo>
                  <a:cubicBezTo>
                    <a:pt x="39" y="21"/>
                    <a:pt x="37" y="21"/>
                    <a:pt x="37" y="21"/>
                  </a:cubicBezTo>
                  <a:cubicBezTo>
                    <a:pt x="37" y="21"/>
                    <a:pt x="39" y="14"/>
                    <a:pt x="37" y="9"/>
                  </a:cubicBezTo>
                  <a:cubicBezTo>
                    <a:pt x="36" y="3"/>
                    <a:pt x="28" y="0"/>
                    <a:pt x="25" y="0"/>
                  </a:cubicBezTo>
                  <a:cubicBezTo>
                    <a:pt x="22" y="0"/>
                    <a:pt x="14" y="3"/>
                    <a:pt x="13" y="9"/>
                  </a:cubicBezTo>
                  <a:cubicBezTo>
                    <a:pt x="11" y="14"/>
                    <a:pt x="13" y="21"/>
                    <a:pt x="13" y="21"/>
                  </a:cubicBezTo>
                  <a:cubicBezTo>
                    <a:pt x="13" y="21"/>
                    <a:pt x="11" y="21"/>
                    <a:pt x="11" y="22"/>
                  </a:cubicBezTo>
                  <a:cubicBezTo>
                    <a:pt x="12" y="23"/>
                    <a:pt x="12" y="25"/>
                    <a:pt x="13" y="26"/>
                  </a:cubicBezTo>
                  <a:cubicBezTo>
                    <a:pt x="14" y="27"/>
                    <a:pt x="14" y="27"/>
                    <a:pt x="14" y="27"/>
                  </a:cubicBezTo>
                  <a:cubicBezTo>
                    <a:pt x="15" y="29"/>
                    <a:pt x="17" y="32"/>
                    <a:pt x="17" y="34"/>
                  </a:cubicBezTo>
                  <a:cubicBezTo>
                    <a:pt x="17" y="38"/>
                    <a:pt x="17" y="38"/>
                    <a:pt x="17" y="38"/>
                  </a:cubicBezTo>
                  <a:cubicBezTo>
                    <a:pt x="17" y="40"/>
                    <a:pt x="12" y="44"/>
                    <a:pt x="8" y="45"/>
                  </a:cubicBezTo>
                  <a:cubicBezTo>
                    <a:pt x="2" y="45"/>
                    <a:pt x="0" y="49"/>
                    <a:pt x="1" y="58"/>
                  </a:cubicBezTo>
                  <a:cubicBezTo>
                    <a:pt x="2" y="62"/>
                    <a:pt x="13" y="64"/>
                    <a:pt x="25" y="64"/>
                  </a:cubicBezTo>
                  <a:cubicBezTo>
                    <a:pt x="36" y="64"/>
                    <a:pt x="48" y="62"/>
                    <a:pt x="49" y="58"/>
                  </a:cubicBezTo>
                  <a:cubicBezTo>
                    <a:pt x="50" y="49"/>
                    <a:pt x="48" y="45"/>
                    <a:pt x="42" y="4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0" name="Rectangle 163">
              <a:extLst>
                <a:ext uri="{FF2B5EF4-FFF2-40B4-BE49-F238E27FC236}">
                  <a16:creationId xmlns:a16="http://schemas.microsoft.com/office/drawing/2014/main" id="{BAD9EC19-ED0B-4F92-8344-1970973B3473}"/>
                </a:ext>
              </a:extLst>
            </p:cNvPr>
            <p:cNvSpPr>
              <a:spLocks noChangeArrowheads="1"/>
            </p:cNvSpPr>
            <p:nvPr/>
          </p:nvSpPr>
          <p:spPr bwMode="auto">
            <a:xfrm>
              <a:off x="168275" y="44450"/>
              <a:ext cx="46038" cy="14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600">
                <a:solidFill>
                  <a:srgbClr val="000000"/>
                </a:solidFill>
              </a:endParaRPr>
            </a:p>
          </p:txBody>
        </p:sp>
      </p:grpSp>
      <p:sp>
        <p:nvSpPr>
          <p:cNvPr id="24588" name="矩形 21">
            <a:extLst>
              <a:ext uri="{FF2B5EF4-FFF2-40B4-BE49-F238E27FC236}">
                <a16:creationId xmlns:a16="http://schemas.microsoft.com/office/drawing/2014/main" id="{1712CB09-CF44-4A19-9867-8BC6BE8A98E7}"/>
              </a:ext>
            </a:extLst>
          </p:cNvPr>
          <p:cNvSpPr>
            <a:spLocks noChangeArrowheads="1"/>
          </p:cNvSpPr>
          <p:nvPr/>
        </p:nvSpPr>
        <p:spPr bwMode="auto">
          <a:xfrm>
            <a:off x="1179513" y="2151063"/>
            <a:ext cx="17907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4000" b="1">
                <a:solidFill>
                  <a:srgbClr val="FF0000"/>
                </a:solidFill>
                <a:latin typeface="宋体" panose="02010600030101010101" pitchFamily="2" charset="-122"/>
                <a:ea typeface="宋体" panose="02010600030101010101" pitchFamily="2" charset="-122"/>
                <a:sym typeface="+mn-ea"/>
              </a:rPr>
              <a:t>哪些数据是值得记录的？</a:t>
            </a:r>
            <a:endParaRPr lang="zh-CN" altLang="en-US" sz="4000">
              <a:solidFill>
                <a:schemeClr val="accent1"/>
              </a:solidFill>
              <a:latin typeface="Kozuka Gothic Pro M" pitchFamily="34" charset="-128"/>
              <a:ea typeface="Kozuka Gothic Pro M" pitchFamily="34" charset="-128"/>
              <a:sym typeface="Kozuka Gothic Pro M"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p:cTn id="7" dur="500" fill="hold"/>
                                        <p:tgtEl>
                                          <p:spTgt spid="14340"/>
                                        </p:tgtEl>
                                        <p:attrNameLst>
                                          <p:attrName>ppt_w</p:attrName>
                                        </p:attrNameLst>
                                      </p:cBhvr>
                                      <p:tavLst>
                                        <p:tav tm="0">
                                          <p:val>
                                            <p:fltVal val="0"/>
                                          </p:val>
                                        </p:tav>
                                        <p:tav tm="100000">
                                          <p:val>
                                            <p:strVal val="#ppt_w"/>
                                          </p:val>
                                        </p:tav>
                                      </p:tavLst>
                                    </p:anim>
                                    <p:anim calcmode="lin" valueType="num">
                                      <p:cBhvr>
                                        <p:cTn id="8" dur="500" fill="hold"/>
                                        <p:tgtEl>
                                          <p:spTgt spid="14340"/>
                                        </p:tgtEl>
                                        <p:attrNameLst>
                                          <p:attrName>ppt_h</p:attrName>
                                        </p:attrNameLst>
                                      </p:cBhvr>
                                      <p:tavLst>
                                        <p:tav tm="0">
                                          <p:val>
                                            <p:fltVal val="0"/>
                                          </p:val>
                                        </p:tav>
                                        <p:tav tm="100000">
                                          <p:val>
                                            <p:strVal val="#ppt_h"/>
                                          </p:val>
                                        </p:tav>
                                      </p:tavLst>
                                    </p:anim>
                                    <p:anim calcmode="lin" valueType="num">
                                      <p:cBhvr>
                                        <p:cTn id="9" dur="500" fill="hold"/>
                                        <p:tgtEl>
                                          <p:spTgt spid="14340"/>
                                        </p:tgtEl>
                                        <p:attrNameLst>
                                          <p:attrName>style.rotation</p:attrName>
                                        </p:attrNameLst>
                                      </p:cBhvr>
                                      <p:tavLst>
                                        <p:tav tm="0">
                                          <p:val>
                                            <p:fltVal val="360"/>
                                          </p:val>
                                        </p:tav>
                                        <p:tav tm="100000">
                                          <p:val>
                                            <p:fltVal val="0"/>
                                          </p:val>
                                        </p:tav>
                                      </p:tavLst>
                                    </p:anim>
                                    <p:animEffect transition="in" filter="fade">
                                      <p:cBhvr>
                                        <p:cTn id="10" dur="500"/>
                                        <p:tgtEl>
                                          <p:spTgt spid="143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14338"/>
                                        </p:tgtEl>
                                        <p:attrNameLst>
                                          <p:attrName>style.visibility</p:attrName>
                                        </p:attrNameLst>
                                      </p:cBhvr>
                                      <p:to>
                                        <p:strVal val="visible"/>
                                      </p:to>
                                    </p:set>
                                    <p:animEffect transition="in" filter="strips(downLeft)">
                                      <p:cBhvr>
                                        <p:cTn id="15" dur="500"/>
                                        <p:tgtEl>
                                          <p:spTgt spid="14338"/>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4341"/>
                                        </p:tgtEl>
                                        <p:attrNameLst>
                                          <p:attrName>style.visibility</p:attrName>
                                        </p:attrNameLst>
                                      </p:cBhvr>
                                      <p:to>
                                        <p:strVal val="visible"/>
                                      </p:to>
                                    </p:set>
                                    <p:animEffect transition="in" filter="strips(downLeft)">
                                      <p:cBhvr>
                                        <p:cTn id="18" dur="500"/>
                                        <p:tgtEl>
                                          <p:spTgt spid="14341"/>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14342"/>
                                        </p:tgtEl>
                                        <p:attrNameLst>
                                          <p:attrName>style.visibility</p:attrName>
                                        </p:attrNameLst>
                                      </p:cBhvr>
                                      <p:to>
                                        <p:strVal val="visible"/>
                                      </p:to>
                                    </p:set>
                                    <p:animEffect transition="in" filter="strips(downLeft)">
                                      <p:cBhvr>
                                        <p:cTn id="21" dur="500"/>
                                        <p:tgtEl>
                                          <p:spTgt spid="14342"/>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4343"/>
                                        </p:tgtEl>
                                        <p:attrNameLst>
                                          <p:attrName>style.visibility</p:attrName>
                                        </p:attrNameLst>
                                      </p:cBhvr>
                                      <p:to>
                                        <p:strVal val="visible"/>
                                      </p:to>
                                    </p:set>
                                    <p:animEffect transition="in" filter="strips(downLeft)">
                                      <p:cBhvr>
                                        <p:cTn id="24" dur="500"/>
                                        <p:tgtEl>
                                          <p:spTgt spid="14343"/>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14344"/>
                                        </p:tgtEl>
                                        <p:attrNameLst>
                                          <p:attrName>style.visibility</p:attrName>
                                        </p:attrNameLst>
                                      </p:cBhvr>
                                      <p:to>
                                        <p:strVal val="visible"/>
                                      </p:to>
                                    </p:set>
                                    <p:animEffect transition="in" filter="strips(downLeft)">
                                      <p:cBhvr>
                                        <p:cTn id="27" dur="500"/>
                                        <p:tgtEl>
                                          <p:spTgt spid="14344"/>
                                        </p:tgtEl>
                                      </p:cBhvr>
                                    </p:animEffect>
                                  </p:childTnLst>
                                </p:cTn>
                              </p:par>
                              <p:par>
                                <p:cTn id="28" presetID="18" presetClass="entr" presetSubtype="12" fill="hold" nodeType="withEffect">
                                  <p:stCondLst>
                                    <p:cond delay="0"/>
                                  </p:stCondLst>
                                  <p:childTnLst>
                                    <p:set>
                                      <p:cBhvr>
                                        <p:cTn id="29" dur="1" fill="hold">
                                          <p:stCondLst>
                                            <p:cond delay="0"/>
                                          </p:stCondLst>
                                        </p:cTn>
                                        <p:tgtEl>
                                          <p:spTgt spid="14347"/>
                                        </p:tgtEl>
                                        <p:attrNameLst>
                                          <p:attrName>style.visibility</p:attrName>
                                        </p:attrNameLst>
                                      </p:cBhvr>
                                      <p:to>
                                        <p:strVal val="visible"/>
                                      </p:to>
                                    </p:set>
                                    <p:animEffect transition="in" filter="strips(downLeft)">
                                      <p:cBhvr>
                                        <p:cTn id="30" dur="500"/>
                                        <p:tgtEl>
                                          <p:spTgt spid="14347"/>
                                        </p:tgtEl>
                                      </p:cBhvr>
                                    </p:animEffect>
                                  </p:childTnLst>
                                </p:cTn>
                              </p:par>
                              <p:par>
                                <p:cTn id="31" presetID="18" presetClass="entr" presetSubtype="12" fill="hold" nodeType="withEffect">
                                  <p:stCondLst>
                                    <p:cond delay="0"/>
                                  </p:stCondLst>
                                  <p:childTnLst>
                                    <p:set>
                                      <p:cBhvr>
                                        <p:cTn id="32" dur="1" fill="hold">
                                          <p:stCondLst>
                                            <p:cond delay="0"/>
                                          </p:stCondLst>
                                        </p:cTn>
                                        <p:tgtEl>
                                          <p:spTgt spid="14348"/>
                                        </p:tgtEl>
                                        <p:attrNameLst>
                                          <p:attrName>style.visibility</p:attrName>
                                        </p:attrNameLst>
                                      </p:cBhvr>
                                      <p:to>
                                        <p:strVal val="visible"/>
                                      </p:to>
                                    </p:set>
                                    <p:animEffect transition="in" filter="strips(downLeft)">
                                      <p:cBhvr>
                                        <p:cTn id="33" dur="500"/>
                                        <p:tgtEl>
                                          <p:spTgt spid="14348"/>
                                        </p:tgtEl>
                                      </p:cBhvr>
                                    </p:animEffect>
                                  </p:childTnLst>
                                </p:cTn>
                              </p:par>
                              <p:par>
                                <p:cTn id="34" presetID="18" presetClass="entr" presetSubtype="12" fill="hold" nodeType="withEffect">
                                  <p:stCondLst>
                                    <p:cond delay="0"/>
                                  </p:stCondLst>
                                  <p:childTnLst>
                                    <p:set>
                                      <p:cBhvr>
                                        <p:cTn id="35" dur="1" fill="hold">
                                          <p:stCondLst>
                                            <p:cond delay="0"/>
                                          </p:stCondLst>
                                        </p:cTn>
                                        <p:tgtEl>
                                          <p:spTgt spid="14349"/>
                                        </p:tgtEl>
                                        <p:attrNameLst>
                                          <p:attrName>style.visibility</p:attrName>
                                        </p:attrNameLst>
                                      </p:cBhvr>
                                      <p:to>
                                        <p:strVal val="visible"/>
                                      </p:to>
                                    </p:set>
                                    <p:animEffect transition="in" filter="strips(downLeft)">
                                      <p:cBhvr>
                                        <p:cTn id="36" dur="500"/>
                                        <p:tgtEl>
                                          <p:spTgt spid="1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P spid="14342" grpId="0" animBg="1"/>
      <p:bldP spid="14343" grpId="0" animBg="1"/>
      <p:bldP spid="143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a:extLst>
              <a:ext uri="{FF2B5EF4-FFF2-40B4-BE49-F238E27FC236}">
                <a16:creationId xmlns:a16="http://schemas.microsoft.com/office/drawing/2014/main" id="{F5404944-E0BB-4933-AA31-AC2692E1755F}"/>
              </a:ext>
            </a:extLst>
          </p:cNvPr>
          <p:cNvGrpSpPr>
            <a:grpSpLocks/>
          </p:cNvGrpSpPr>
          <p:nvPr/>
        </p:nvGrpSpPr>
        <p:grpSpPr bwMode="auto">
          <a:xfrm>
            <a:off x="10844213" y="5851525"/>
            <a:ext cx="1347787" cy="1006475"/>
            <a:chOff x="0" y="0"/>
            <a:chExt cx="2562554" cy="1912957"/>
          </a:xfrm>
        </p:grpSpPr>
        <p:grpSp>
          <p:nvGrpSpPr>
            <p:cNvPr id="25620" name="Group 3">
              <a:extLst>
                <a:ext uri="{FF2B5EF4-FFF2-40B4-BE49-F238E27FC236}">
                  <a16:creationId xmlns:a16="http://schemas.microsoft.com/office/drawing/2014/main" id="{90CBCA25-3CEB-4625-A105-B1F98539C9A2}"/>
                </a:ext>
              </a:extLst>
            </p:cNvPr>
            <p:cNvGrpSpPr>
              <a:grpSpLocks/>
            </p:cNvGrpSpPr>
            <p:nvPr/>
          </p:nvGrpSpPr>
          <p:grpSpPr bwMode="auto">
            <a:xfrm>
              <a:off x="0" y="0"/>
              <a:ext cx="2562554" cy="1912957"/>
              <a:chOff x="0" y="0"/>
              <a:chExt cx="908050" cy="677863"/>
            </a:xfrm>
          </p:grpSpPr>
          <p:sp>
            <p:nvSpPr>
              <p:cNvPr id="25624" name="Oval 40">
                <a:extLst>
                  <a:ext uri="{FF2B5EF4-FFF2-40B4-BE49-F238E27FC236}">
                    <a16:creationId xmlns:a16="http://schemas.microsoft.com/office/drawing/2014/main" id="{5031A0BF-4C9A-4426-A75C-8B65A59EE62D}"/>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25" name="Oval 41">
                <a:extLst>
                  <a:ext uri="{FF2B5EF4-FFF2-40B4-BE49-F238E27FC236}">
                    <a16:creationId xmlns:a16="http://schemas.microsoft.com/office/drawing/2014/main" id="{7D453FBE-A7A6-4541-9597-3B15E9BD3027}"/>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26" name="Oval 42">
                <a:extLst>
                  <a:ext uri="{FF2B5EF4-FFF2-40B4-BE49-F238E27FC236}">
                    <a16:creationId xmlns:a16="http://schemas.microsoft.com/office/drawing/2014/main" id="{F59EEE54-4C93-4B20-9D46-6B0B33607CB8}"/>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27" name="Oval 43">
                <a:extLst>
                  <a:ext uri="{FF2B5EF4-FFF2-40B4-BE49-F238E27FC236}">
                    <a16:creationId xmlns:a16="http://schemas.microsoft.com/office/drawing/2014/main" id="{B73BA1CA-7AA0-433F-A96F-09BDC6B46385}"/>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28" name="Oval 44">
                <a:extLst>
                  <a:ext uri="{FF2B5EF4-FFF2-40B4-BE49-F238E27FC236}">
                    <a16:creationId xmlns:a16="http://schemas.microsoft.com/office/drawing/2014/main" id="{7E9266C1-4490-4B29-B58F-ED31FB819D00}"/>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29" name="Oval 45">
                <a:extLst>
                  <a:ext uri="{FF2B5EF4-FFF2-40B4-BE49-F238E27FC236}">
                    <a16:creationId xmlns:a16="http://schemas.microsoft.com/office/drawing/2014/main" id="{750E550A-643B-4BEE-A517-E1495AC1B468}"/>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30" name="Oval 46">
                <a:extLst>
                  <a:ext uri="{FF2B5EF4-FFF2-40B4-BE49-F238E27FC236}">
                    <a16:creationId xmlns:a16="http://schemas.microsoft.com/office/drawing/2014/main" id="{26C4D3A2-C545-4F69-A83F-17FE080FECB4}"/>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31" name="Oval 47">
                <a:extLst>
                  <a:ext uri="{FF2B5EF4-FFF2-40B4-BE49-F238E27FC236}">
                    <a16:creationId xmlns:a16="http://schemas.microsoft.com/office/drawing/2014/main" id="{7E36CDBF-40B8-4407-B243-5A2AA2A01D37}"/>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32" name="Oval 48">
                <a:extLst>
                  <a:ext uri="{FF2B5EF4-FFF2-40B4-BE49-F238E27FC236}">
                    <a16:creationId xmlns:a16="http://schemas.microsoft.com/office/drawing/2014/main" id="{A67426A5-21E5-403F-8105-1D86FD87D1FE}"/>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33" name="Oval 49">
                <a:extLst>
                  <a:ext uri="{FF2B5EF4-FFF2-40B4-BE49-F238E27FC236}">
                    <a16:creationId xmlns:a16="http://schemas.microsoft.com/office/drawing/2014/main" id="{5BB1450D-109B-4717-A2E4-3F9D547AD1ED}"/>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34" name="Oval 50">
                <a:extLst>
                  <a:ext uri="{FF2B5EF4-FFF2-40B4-BE49-F238E27FC236}">
                    <a16:creationId xmlns:a16="http://schemas.microsoft.com/office/drawing/2014/main" id="{94727D1A-CC86-4520-9F1D-106A0996F93E}"/>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sp>
            <p:nvSpPr>
              <p:cNvPr id="25635" name="Oval 51">
                <a:extLst>
                  <a:ext uri="{FF2B5EF4-FFF2-40B4-BE49-F238E27FC236}">
                    <a16:creationId xmlns:a16="http://schemas.microsoft.com/office/drawing/2014/main" id="{5BE469F1-1CA6-4948-8882-2BFF8D8525E9}"/>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000000"/>
                  </a:solidFill>
                </a:endParaRPr>
              </a:p>
            </p:txBody>
          </p:sp>
        </p:grpSp>
        <p:grpSp>
          <p:nvGrpSpPr>
            <p:cNvPr id="25621" name="Group 16">
              <a:extLst>
                <a:ext uri="{FF2B5EF4-FFF2-40B4-BE49-F238E27FC236}">
                  <a16:creationId xmlns:a16="http://schemas.microsoft.com/office/drawing/2014/main" id="{D023CC44-382D-4736-ADD4-EBD1E4578B9D}"/>
                </a:ext>
              </a:extLst>
            </p:cNvPr>
            <p:cNvGrpSpPr>
              <a:grpSpLocks/>
            </p:cNvGrpSpPr>
            <p:nvPr/>
          </p:nvGrpSpPr>
          <p:grpSpPr bwMode="auto">
            <a:xfrm>
              <a:off x="943869" y="639231"/>
              <a:ext cx="733645" cy="733645"/>
              <a:chOff x="0" y="0"/>
              <a:chExt cx="2406528" cy="2406528"/>
            </a:xfrm>
          </p:grpSpPr>
          <p:sp>
            <p:nvSpPr>
              <p:cNvPr id="25622" name="椭圆 27">
                <a:extLst>
                  <a:ext uri="{FF2B5EF4-FFF2-40B4-BE49-F238E27FC236}">
                    <a16:creationId xmlns:a16="http://schemas.microsoft.com/office/drawing/2014/main" id="{A290977D-4A21-4CA5-B9E4-81E3ED50131B}"/>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23" name="椭圆 28">
                <a:extLst>
                  <a:ext uri="{FF2B5EF4-FFF2-40B4-BE49-F238E27FC236}">
                    <a16:creationId xmlns:a16="http://schemas.microsoft.com/office/drawing/2014/main" id="{BCBF66B5-754C-48AF-A074-BA5D70F0F400}"/>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grpSp>
      </p:grpSp>
      <p:sp>
        <p:nvSpPr>
          <p:cNvPr id="13315" name="标题 4">
            <a:extLst>
              <a:ext uri="{FF2B5EF4-FFF2-40B4-BE49-F238E27FC236}">
                <a16:creationId xmlns:a16="http://schemas.microsoft.com/office/drawing/2014/main" id="{F15D7357-9650-4DE5-99C8-F6FB3618E319}"/>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5. </a:t>
            </a:r>
            <a:r>
              <a:rPr lang="zh-CN" altLang="en-US" b="1" kern="1200" dirty="0">
                <a:solidFill>
                  <a:prstClr val="black"/>
                </a:solidFill>
                <a:latin typeface="+mn-lt"/>
                <a:ea typeface="+mn-ea"/>
                <a:cs typeface="+mn-cs"/>
                <a:sym typeface="+mn-ea"/>
              </a:rPr>
              <a:t>评价维护活动</a:t>
            </a:r>
          </a:p>
        </p:txBody>
      </p:sp>
      <p:sp>
        <p:nvSpPr>
          <p:cNvPr id="25604" name="直接连接符 6">
            <a:extLst>
              <a:ext uri="{FF2B5EF4-FFF2-40B4-BE49-F238E27FC236}">
                <a16:creationId xmlns:a16="http://schemas.microsoft.com/office/drawing/2014/main" id="{CE59960C-4C58-479E-825D-5837241F716C}"/>
              </a:ext>
            </a:extLst>
          </p:cNvPr>
          <p:cNvSpPr>
            <a:spLocks noChangeShapeType="1"/>
          </p:cNvSpPr>
          <p:nvPr/>
        </p:nvSpPr>
        <p:spPr bwMode="auto">
          <a:xfrm>
            <a:off x="2151063" y="2946400"/>
            <a:ext cx="2132012" cy="2130425"/>
          </a:xfrm>
          <a:prstGeom prst="line">
            <a:avLst/>
          </a:prstGeom>
          <a:noFill/>
          <a:ln w="6350">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5" name="直接连接符 9">
            <a:extLst>
              <a:ext uri="{FF2B5EF4-FFF2-40B4-BE49-F238E27FC236}">
                <a16:creationId xmlns:a16="http://schemas.microsoft.com/office/drawing/2014/main" id="{93B9F3C9-BE9B-4F12-AB31-793EA2347041}"/>
              </a:ext>
            </a:extLst>
          </p:cNvPr>
          <p:cNvSpPr>
            <a:spLocks noChangeShapeType="1"/>
          </p:cNvSpPr>
          <p:nvPr/>
        </p:nvSpPr>
        <p:spPr bwMode="auto">
          <a:xfrm>
            <a:off x="6213475" y="2946400"/>
            <a:ext cx="2379663" cy="2378075"/>
          </a:xfrm>
          <a:prstGeom prst="line">
            <a:avLst/>
          </a:prstGeom>
          <a:noFill/>
          <a:ln w="6350">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6" name="直接连接符 10">
            <a:extLst>
              <a:ext uri="{FF2B5EF4-FFF2-40B4-BE49-F238E27FC236}">
                <a16:creationId xmlns:a16="http://schemas.microsoft.com/office/drawing/2014/main" id="{1832277E-9E0A-4DB4-A67F-9DD12F200EFE}"/>
              </a:ext>
            </a:extLst>
          </p:cNvPr>
          <p:cNvSpPr>
            <a:spLocks noChangeShapeType="1"/>
          </p:cNvSpPr>
          <p:nvPr/>
        </p:nvSpPr>
        <p:spPr bwMode="auto">
          <a:xfrm flipH="1">
            <a:off x="4449763" y="2946400"/>
            <a:ext cx="2111375" cy="2109788"/>
          </a:xfrm>
          <a:prstGeom prst="line">
            <a:avLst/>
          </a:prstGeom>
          <a:noFill/>
          <a:ln w="6350">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7" name="直接连接符 19">
            <a:extLst>
              <a:ext uri="{FF2B5EF4-FFF2-40B4-BE49-F238E27FC236}">
                <a16:creationId xmlns:a16="http://schemas.microsoft.com/office/drawing/2014/main" id="{90FC7763-FB55-4F1B-9427-9837064332DA}"/>
              </a:ext>
            </a:extLst>
          </p:cNvPr>
          <p:cNvSpPr>
            <a:spLocks noChangeShapeType="1"/>
          </p:cNvSpPr>
          <p:nvPr/>
        </p:nvSpPr>
        <p:spPr bwMode="auto">
          <a:xfrm flipH="1">
            <a:off x="8632825" y="3865563"/>
            <a:ext cx="1155700" cy="1244600"/>
          </a:xfrm>
          <a:prstGeom prst="line">
            <a:avLst/>
          </a:prstGeom>
          <a:noFill/>
          <a:ln w="6350">
            <a:solidFill>
              <a:schemeClr val="accent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椭圆 1">
            <a:extLst>
              <a:ext uri="{FF2B5EF4-FFF2-40B4-BE49-F238E27FC236}">
                <a16:creationId xmlns:a16="http://schemas.microsoft.com/office/drawing/2014/main" id="{108F42F0-EE38-434B-A844-E35CC3705456}"/>
              </a:ext>
            </a:extLst>
          </p:cNvPr>
          <p:cNvSpPr>
            <a:spLocks noChangeArrowheads="1"/>
          </p:cNvSpPr>
          <p:nvPr/>
        </p:nvSpPr>
        <p:spPr bwMode="auto">
          <a:xfrm>
            <a:off x="2930525" y="3716338"/>
            <a:ext cx="819150" cy="819150"/>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09" name="椭圆 3">
            <a:extLst>
              <a:ext uri="{FF2B5EF4-FFF2-40B4-BE49-F238E27FC236}">
                <a16:creationId xmlns:a16="http://schemas.microsoft.com/office/drawing/2014/main" id="{BACA9B0D-A072-4AD0-BAC7-D61BCCB74675}"/>
              </a:ext>
            </a:extLst>
          </p:cNvPr>
          <p:cNvSpPr>
            <a:spLocks noChangeArrowheads="1"/>
          </p:cNvSpPr>
          <p:nvPr/>
        </p:nvSpPr>
        <p:spPr bwMode="auto">
          <a:xfrm>
            <a:off x="4962525" y="3716338"/>
            <a:ext cx="819150" cy="819150"/>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10" name="椭圆 5">
            <a:extLst>
              <a:ext uri="{FF2B5EF4-FFF2-40B4-BE49-F238E27FC236}">
                <a16:creationId xmlns:a16="http://schemas.microsoft.com/office/drawing/2014/main" id="{BCCA9511-510E-436C-8456-1EE7109F50A3}"/>
              </a:ext>
            </a:extLst>
          </p:cNvPr>
          <p:cNvSpPr>
            <a:spLocks noChangeArrowheads="1"/>
          </p:cNvSpPr>
          <p:nvPr/>
        </p:nvSpPr>
        <p:spPr bwMode="auto">
          <a:xfrm>
            <a:off x="6992938" y="3716338"/>
            <a:ext cx="819150" cy="819150"/>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11" name="椭圆 11">
            <a:extLst>
              <a:ext uri="{FF2B5EF4-FFF2-40B4-BE49-F238E27FC236}">
                <a16:creationId xmlns:a16="http://schemas.microsoft.com/office/drawing/2014/main" id="{8D538BED-00EA-4F34-AB2E-8758698FD696}"/>
              </a:ext>
            </a:extLst>
          </p:cNvPr>
          <p:cNvSpPr>
            <a:spLocks noChangeArrowheads="1"/>
          </p:cNvSpPr>
          <p:nvPr/>
        </p:nvSpPr>
        <p:spPr bwMode="auto">
          <a:xfrm>
            <a:off x="1862138" y="2678113"/>
            <a:ext cx="576262" cy="576262"/>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12" name="椭圆 12">
            <a:extLst>
              <a:ext uri="{FF2B5EF4-FFF2-40B4-BE49-F238E27FC236}">
                <a16:creationId xmlns:a16="http://schemas.microsoft.com/office/drawing/2014/main" id="{5CB00B39-170A-4F3A-B536-599828534F6C}"/>
              </a:ext>
            </a:extLst>
          </p:cNvPr>
          <p:cNvSpPr>
            <a:spLocks noChangeArrowheads="1"/>
          </p:cNvSpPr>
          <p:nvPr/>
        </p:nvSpPr>
        <p:spPr bwMode="auto">
          <a:xfrm>
            <a:off x="4065588" y="4860925"/>
            <a:ext cx="576262" cy="576263"/>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13" name="椭圆 16">
            <a:extLst>
              <a:ext uri="{FF2B5EF4-FFF2-40B4-BE49-F238E27FC236}">
                <a16:creationId xmlns:a16="http://schemas.microsoft.com/office/drawing/2014/main" id="{0D8F8601-45FE-47FD-9389-6CEA16B5B6EB}"/>
              </a:ext>
            </a:extLst>
          </p:cNvPr>
          <p:cNvSpPr>
            <a:spLocks noChangeArrowheads="1"/>
          </p:cNvSpPr>
          <p:nvPr/>
        </p:nvSpPr>
        <p:spPr bwMode="auto">
          <a:xfrm>
            <a:off x="6080125" y="2830513"/>
            <a:ext cx="577850" cy="576262"/>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14" name="椭圆 17">
            <a:extLst>
              <a:ext uri="{FF2B5EF4-FFF2-40B4-BE49-F238E27FC236}">
                <a16:creationId xmlns:a16="http://schemas.microsoft.com/office/drawing/2014/main" id="{F79F07E2-94DE-4AFC-A725-9ED8BD1564EE}"/>
              </a:ext>
            </a:extLst>
          </p:cNvPr>
          <p:cNvSpPr>
            <a:spLocks noChangeArrowheads="1"/>
          </p:cNvSpPr>
          <p:nvPr/>
        </p:nvSpPr>
        <p:spPr bwMode="auto">
          <a:xfrm>
            <a:off x="8213725" y="4929188"/>
            <a:ext cx="577850" cy="576262"/>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15" name="椭圆 18">
            <a:extLst>
              <a:ext uri="{FF2B5EF4-FFF2-40B4-BE49-F238E27FC236}">
                <a16:creationId xmlns:a16="http://schemas.microsoft.com/office/drawing/2014/main" id="{38C6DE1A-B7CA-4519-BAC7-50D0DEA8AF10}"/>
              </a:ext>
            </a:extLst>
          </p:cNvPr>
          <p:cNvSpPr>
            <a:spLocks noChangeArrowheads="1"/>
          </p:cNvSpPr>
          <p:nvPr/>
        </p:nvSpPr>
        <p:spPr bwMode="auto">
          <a:xfrm>
            <a:off x="9159875" y="3716338"/>
            <a:ext cx="819150" cy="819150"/>
          </a:xfrm>
          <a:prstGeom prst="ellipse">
            <a:avLst/>
          </a:prstGeom>
          <a:solidFill>
            <a:schemeClr val="accent1"/>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a:solidFill>
                <a:srgbClr val="FFFFFF"/>
              </a:solidFill>
              <a:latin typeface="Arial" panose="020B0604020202020204" pitchFamily="34" charset="0"/>
              <a:ea typeface="宋体" panose="02010600030101010101" pitchFamily="2" charset="-122"/>
            </a:endParaRPr>
          </a:p>
        </p:txBody>
      </p:sp>
      <p:sp>
        <p:nvSpPr>
          <p:cNvPr id="25616" name="矩形 35">
            <a:extLst>
              <a:ext uri="{FF2B5EF4-FFF2-40B4-BE49-F238E27FC236}">
                <a16:creationId xmlns:a16="http://schemas.microsoft.com/office/drawing/2014/main" id="{8B7BCDC7-B7B6-41A5-8E70-49497095C88E}"/>
              </a:ext>
            </a:extLst>
          </p:cNvPr>
          <p:cNvSpPr>
            <a:spLocks noChangeArrowheads="1"/>
          </p:cNvSpPr>
          <p:nvPr/>
        </p:nvSpPr>
        <p:spPr bwMode="auto">
          <a:xfrm>
            <a:off x="6778625" y="1039813"/>
            <a:ext cx="34496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zh-CN">
              <a:latin typeface="Arial" panose="020B0604020202020204" pitchFamily="34" charset="0"/>
              <a:ea typeface="宋体" panose="02010600030101010101" pitchFamily="2" charset="-122"/>
              <a:sym typeface="+mn-ea"/>
            </a:endParaRPr>
          </a:p>
          <a:p>
            <a:pPr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(4) </a:t>
            </a:r>
            <a:r>
              <a:rPr lang="zh-CN" altLang="en-US">
                <a:latin typeface="Arial" panose="020B0604020202020204" pitchFamily="34" charset="0"/>
                <a:ea typeface="宋体" panose="02010600030101010101" pitchFamily="2" charset="-122"/>
                <a:sym typeface="+mn-ea"/>
              </a:rPr>
              <a:t>维护过程中增加或删除一个源语句平均花费的人时数。</a:t>
            </a:r>
            <a:endParaRPr lang="zh-CN" altLang="en-US">
              <a:solidFill>
                <a:srgbClr val="000000"/>
              </a:solidFill>
            </a:endParaRPr>
          </a:p>
          <a:p>
            <a:pPr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(5) </a:t>
            </a:r>
            <a:r>
              <a:rPr lang="zh-CN" altLang="en-US">
                <a:latin typeface="Arial" panose="020B0604020202020204" pitchFamily="34" charset="0"/>
                <a:ea typeface="宋体" panose="02010600030101010101" pitchFamily="2" charset="-122"/>
                <a:sym typeface="+mn-ea"/>
              </a:rPr>
              <a:t>维护每种语言平均花费的人时数。</a:t>
            </a:r>
            <a:endParaRPr lang="zh-CN" altLang="en-US">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endParaRPr lang="zh-CN" altLang="en-US">
              <a:solidFill>
                <a:srgbClr val="000000"/>
              </a:solidFill>
            </a:endParaRPr>
          </a:p>
        </p:txBody>
      </p:sp>
      <p:sp>
        <p:nvSpPr>
          <p:cNvPr id="25617" name="矩形 36">
            <a:extLst>
              <a:ext uri="{FF2B5EF4-FFF2-40B4-BE49-F238E27FC236}">
                <a16:creationId xmlns:a16="http://schemas.microsoft.com/office/drawing/2014/main" id="{DC739CEB-BAC5-419C-80D1-741DCD4B74CA}"/>
              </a:ext>
            </a:extLst>
          </p:cNvPr>
          <p:cNvSpPr>
            <a:spLocks noChangeArrowheads="1"/>
          </p:cNvSpPr>
          <p:nvPr/>
        </p:nvSpPr>
        <p:spPr bwMode="auto">
          <a:xfrm>
            <a:off x="9001125" y="4535488"/>
            <a:ext cx="268287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(6) </a:t>
            </a:r>
            <a:r>
              <a:rPr lang="zh-CN" altLang="en-US">
                <a:latin typeface="Arial" panose="020B0604020202020204" pitchFamily="34" charset="0"/>
                <a:ea typeface="宋体" panose="02010600030101010101" pitchFamily="2" charset="-122"/>
                <a:sym typeface="+mn-ea"/>
              </a:rPr>
              <a:t>一张维护要求表的平均周转时间。</a:t>
            </a:r>
            <a:r>
              <a:rPr lang="en-US" altLang="zh-CN">
                <a:latin typeface="Arial" panose="020B0604020202020204" pitchFamily="34" charset="0"/>
                <a:ea typeface="宋体" panose="02010600030101010101" pitchFamily="2" charset="-122"/>
                <a:sym typeface="+mn-ea"/>
              </a:rPr>
              <a:t>(7) </a:t>
            </a:r>
            <a:r>
              <a:rPr lang="zh-CN" altLang="en-US">
                <a:latin typeface="Arial" panose="020B0604020202020204" pitchFamily="34" charset="0"/>
                <a:ea typeface="宋体" panose="02010600030101010101" pitchFamily="2" charset="-122"/>
                <a:sym typeface="+mn-ea"/>
              </a:rPr>
              <a:t>不同维护类型所占的百分比。</a:t>
            </a:r>
            <a:endParaRPr lang="zh-CN" altLang="en-US">
              <a:solidFill>
                <a:srgbClr val="000000"/>
              </a:solidFill>
            </a:endParaRPr>
          </a:p>
        </p:txBody>
      </p:sp>
      <p:sp>
        <p:nvSpPr>
          <p:cNvPr id="25618" name="矩形 37">
            <a:extLst>
              <a:ext uri="{FF2B5EF4-FFF2-40B4-BE49-F238E27FC236}">
                <a16:creationId xmlns:a16="http://schemas.microsoft.com/office/drawing/2014/main" id="{BB084806-8AC8-48F2-90A8-1A5613207472}"/>
              </a:ext>
            </a:extLst>
          </p:cNvPr>
          <p:cNvSpPr>
            <a:spLocks noChangeArrowheads="1"/>
          </p:cNvSpPr>
          <p:nvPr/>
        </p:nvSpPr>
        <p:spPr bwMode="auto">
          <a:xfrm>
            <a:off x="2640013" y="1471613"/>
            <a:ext cx="2871787"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(1) </a:t>
            </a:r>
            <a:r>
              <a:rPr lang="zh-CN" altLang="en-US">
                <a:latin typeface="Arial" panose="020B0604020202020204" pitchFamily="34" charset="0"/>
                <a:ea typeface="宋体" panose="02010600030101010101" pitchFamily="2" charset="-122"/>
                <a:sym typeface="+mn-ea"/>
              </a:rPr>
              <a:t>每次程序运行平均失效的次数。</a:t>
            </a:r>
          </a:p>
          <a:p>
            <a:pPr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(2) </a:t>
            </a:r>
            <a:r>
              <a:rPr lang="zh-CN" altLang="en-US">
                <a:latin typeface="Arial" panose="020B0604020202020204" pitchFamily="34" charset="0"/>
                <a:ea typeface="宋体" panose="02010600030101010101" pitchFamily="2" charset="-122"/>
                <a:sym typeface="+mn-ea"/>
              </a:rPr>
              <a:t>用于每一类维护活动的总人时数。</a:t>
            </a:r>
            <a:endParaRPr lang="zh-CN" altLang="en-US">
              <a:solidFill>
                <a:srgbClr val="000000"/>
              </a:solidFill>
            </a:endParaRPr>
          </a:p>
        </p:txBody>
      </p:sp>
      <p:sp>
        <p:nvSpPr>
          <p:cNvPr id="25619" name="矩形 38">
            <a:extLst>
              <a:ext uri="{FF2B5EF4-FFF2-40B4-BE49-F238E27FC236}">
                <a16:creationId xmlns:a16="http://schemas.microsoft.com/office/drawing/2014/main" id="{54BB5CD0-6F28-4276-B3FB-50ED895988F1}"/>
              </a:ext>
            </a:extLst>
          </p:cNvPr>
          <p:cNvSpPr>
            <a:spLocks noChangeArrowheads="1"/>
          </p:cNvSpPr>
          <p:nvPr/>
        </p:nvSpPr>
        <p:spPr bwMode="auto">
          <a:xfrm>
            <a:off x="4911725" y="4860925"/>
            <a:ext cx="267335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(3) </a:t>
            </a:r>
            <a:r>
              <a:rPr lang="zh-CN" altLang="en-US">
                <a:latin typeface="Arial" panose="020B0604020202020204" pitchFamily="34" charset="0"/>
                <a:ea typeface="宋体" panose="02010600030101010101" pitchFamily="2" charset="-122"/>
                <a:sym typeface="+mn-ea"/>
              </a:rPr>
              <a:t>平均每个程序、每种语言、每种维护类型所做的程序变动数。</a:t>
            </a:r>
            <a:endParaRPr lang="zh-CN" altLang="en-US">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endParaRPr lang="zh-CN" alt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52A50B4C-97FF-4197-9826-81E2B4F589D6}"/>
              </a:ext>
            </a:extLst>
          </p:cNvPr>
          <p:cNvGrpSpPr>
            <a:grpSpLocks/>
          </p:cNvGrpSpPr>
          <p:nvPr/>
        </p:nvGrpSpPr>
        <p:grpSpPr bwMode="auto">
          <a:xfrm>
            <a:off x="10844213" y="5851525"/>
            <a:ext cx="1347787" cy="1006475"/>
            <a:chOff x="0" y="0"/>
            <a:chExt cx="2562554" cy="1912957"/>
          </a:xfrm>
        </p:grpSpPr>
        <p:grpSp>
          <p:nvGrpSpPr>
            <p:cNvPr id="5130" name="Group 3">
              <a:extLst>
                <a:ext uri="{FF2B5EF4-FFF2-40B4-BE49-F238E27FC236}">
                  <a16:creationId xmlns:a16="http://schemas.microsoft.com/office/drawing/2014/main" id="{515B37C2-48BC-4229-BE28-D1D9814BC9F4}"/>
                </a:ext>
              </a:extLst>
            </p:cNvPr>
            <p:cNvGrpSpPr>
              <a:grpSpLocks/>
            </p:cNvGrpSpPr>
            <p:nvPr/>
          </p:nvGrpSpPr>
          <p:grpSpPr bwMode="auto">
            <a:xfrm>
              <a:off x="0" y="0"/>
              <a:ext cx="2562554" cy="1912957"/>
              <a:chOff x="0" y="0"/>
              <a:chExt cx="908050" cy="677863"/>
            </a:xfrm>
          </p:grpSpPr>
          <p:sp>
            <p:nvSpPr>
              <p:cNvPr id="5134" name="Oval 40">
                <a:extLst>
                  <a:ext uri="{FF2B5EF4-FFF2-40B4-BE49-F238E27FC236}">
                    <a16:creationId xmlns:a16="http://schemas.microsoft.com/office/drawing/2014/main" id="{88F9202D-3105-42BF-B9A5-526300142A95}"/>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35" name="Oval 41">
                <a:extLst>
                  <a:ext uri="{FF2B5EF4-FFF2-40B4-BE49-F238E27FC236}">
                    <a16:creationId xmlns:a16="http://schemas.microsoft.com/office/drawing/2014/main" id="{E542742A-86BC-4E53-9358-705CB27B7150}"/>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36" name="Oval 42">
                <a:extLst>
                  <a:ext uri="{FF2B5EF4-FFF2-40B4-BE49-F238E27FC236}">
                    <a16:creationId xmlns:a16="http://schemas.microsoft.com/office/drawing/2014/main" id="{7D977190-A86E-49C8-A93F-9B951DF613A8}"/>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37" name="Oval 43">
                <a:extLst>
                  <a:ext uri="{FF2B5EF4-FFF2-40B4-BE49-F238E27FC236}">
                    <a16:creationId xmlns:a16="http://schemas.microsoft.com/office/drawing/2014/main" id="{8A22C33C-A3CD-4F7A-A20A-2F2F6F4D4467}"/>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38" name="Oval 44">
                <a:extLst>
                  <a:ext uri="{FF2B5EF4-FFF2-40B4-BE49-F238E27FC236}">
                    <a16:creationId xmlns:a16="http://schemas.microsoft.com/office/drawing/2014/main" id="{88E1C700-C4F2-4C6D-83AB-92C7838620FD}"/>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39" name="Oval 45">
                <a:extLst>
                  <a:ext uri="{FF2B5EF4-FFF2-40B4-BE49-F238E27FC236}">
                    <a16:creationId xmlns:a16="http://schemas.microsoft.com/office/drawing/2014/main" id="{50E785C6-9902-4777-8497-A71C8ABAF3CC}"/>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40" name="Oval 46">
                <a:extLst>
                  <a:ext uri="{FF2B5EF4-FFF2-40B4-BE49-F238E27FC236}">
                    <a16:creationId xmlns:a16="http://schemas.microsoft.com/office/drawing/2014/main" id="{6D42E7C3-CED0-4865-9867-F6699797FB08}"/>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41" name="Oval 47">
                <a:extLst>
                  <a:ext uri="{FF2B5EF4-FFF2-40B4-BE49-F238E27FC236}">
                    <a16:creationId xmlns:a16="http://schemas.microsoft.com/office/drawing/2014/main" id="{D5D7C1C5-FE7D-47A4-970F-5B65DB2E8D5E}"/>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42" name="Oval 48">
                <a:extLst>
                  <a:ext uri="{FF2B5EF4-FFF2-40B4-BE49-F238E27FC236}">
                    <a16:creationId xmlns:a16="http://schemas.microsoft.com/office/drawing/2014/main" id="{042903C7-0DAA-4EBA-B199-8002F158CC12}"/>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43" name="Oval 49">
                <a:extLst>
                  <a:ext uri="{FF2B5EF4-FFF2-40B4-BE49-F238E27FC236}">
                    <a16:creationId xmlns:a16="http://schemas.microsoft.com/office/drawing/2014/main" id="{9F3EFC23-06B7-4DFF-B79F-3F3E55555A1D}"/>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44" name="Oval 50">
                <a:extLst>
                  <a:ext uri="{FF2B5EF4-FFF2-40B4-BE49-F238E27FC236}">
                    <a16:creationId xmlns:a16="http://schemas.microsoft.com/office/drawing/2014/main" id="{D432197B-BDFE-4B82-8F7B-3178653E943F}"/>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5145" name="Oval 51">
                <a:extLst>
                  <a:ext uri="{FF2B5EF4-FFF2-40B4-BE49-F238E27FC236}">
                    <a16:creationId xmlns:a16="http://schemas.microsoft.com/office/drawing/2014/main" id="{C8CACB82-2C02-48AC-9B9B-9D024F474188}"/>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5131" name="Group 16">
              <a:extLst>
                <a:ext uri="{FF2B5EF4-FFF2-40B4-BE49-F238E27FC236}">
                  <a16:creationId xmlns:a16="http://schemas.microsoft.com/office/drawing/2014/main" id="{06E376A6-80B7-41B6-89D9-EC25C6EAAF77}"/>
                </a:ext>
              </a:extLst>
            </p:cNvPr>
            <p:cNvGrpSpPr>
              <a:grpSpLocks/>
            </p:cNvGrpSpPr>
            <p:nvPr/>
          </p:nvGrpSpPr>
          <p:grpSpPr bwMode="auto">
            <a:xfrm>
              <a:off x="943869" y="639231"/>
              <a:ext cx="733645" cy="733645"/>
              <a:chOff x="0" y="0"/>
              <a:chExt cx="2406528" cy="2406528"/>
            </a:xfrm>
          </p:grpSpPr>
          <p:sp>
            <p:nvSpPr>
              <p:cNvPr id="5132" name="椭圆 27">
                <a:extLst>
                  <a:ext uri="{FF2B5EF4-FFF2-40B4-BE49-F238E27FC236}">
                    <a16:creationId xmlns:a16="http://schemas.microsoft.com/office/drawing/2014/main" id="{C1828D6C-8E54-40EF-9C02-7C519CA10CC3}"/>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33" name="椭圆 28">
                <a:extLst>
                  <a:ext uri="{FF2B5EF4-FFF2-40B4-BE49-F238E27FC236}">
                    <a16:creationId xmlns:a16="http://schemas.microsoft.com/office/drawing/2014/main" id="{6C3F0C2D-F2ED-4D1B-9BF5-E9BD431AE2D9}"/>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5124" name="矩形 1">
            <a:extLst>
              <a:ext uri="{FF2B5EF4-FFF2-40B4-BE49-F238E27FC236}">
                <a16:creationId xmlns:a16="http://schemas.microsoft.com/office/drawing/2014/main" id="{97C314AA-E85A-467B-B6B2-DCD820F58D31}"/>
              </a:ext>
            </a:extLst>
          </p:cNvPr>
          <p:cNvSpPr>
            <a:spLocks noChangeArrowheads="1"/>
          </p:cNvSpPr>
          <p:nvPr/>
        </p:nvSpPr>
        <p:spPr bwMode="auto">
          <a:xfrm>
            <a:off x="838200" y="2397125"/>
            <a:ext cx="10006013" cy="3225800"/>
          </a:xfrm>
          <a:prstGeom prst="rect">
            <a:avLst/>
          </a:prstGeom>
          <a:solidFill>
            <a:srgbClr val="AAC2AC">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5" name="矩形 2">
            <a:extLst>
              <a:ext uri="{FF2B5EF4-FFF2-40B4-BE49-F238E27FC236}">
                <a16:creationId xmlns:a16="http://schemas.microsoft.com/office/drawing/2014/main" id="{1C10E3E4-2BB5-4C4F-9D28-21A08C5ECE48}"/>
              </a:ext>
            </a:extLst>
          </p:cNvPr>
          <p:cNvSpPr>
            <a:spLocks noChangeArrowheads="1"/>
          </p:cNvSpPr>
          <p:nvPr/>
        </p:nvSpPr>
        <p:spPr bwMode="auto">
          <a:xfrm>
            <a:off x="1238250" y="2747963"/>
            <a:ext cx="3987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rgbClr val="000000"/>
                </a:solidFill>
              </a:rPr>
              <a:t> </a:t>
            </a:r>
            <a:r>
              <a:rPr lang="en-US" altLang="zh-CN" sz="2400" b="1">
                <a:solidFill>
                  <a:srgbClr val="000000"/>
                </a:solidFill>
              </a:rPr>
              <a:t>	</a:t>
            </a:r>
            <a:r>
              <a:rPr lang="zh-CN" altLang="en-US" sz="2400" b="1">
                <a:solidFill>
                  <a:srgbClr val="000000"/>
                </a:solidFill>
              </a:rPr>
              <a:t>在软件已经交付使用之后，为了改正错误或满足新的需要而修改软件的过程，就是软件维护。</a:t>
            </a:r>
          </a:p>
        </p:txBody>
      </p:sp>
      <p:sp>
        <p:nvSpPr>
          <p:cNvPr id="5126" name="矩形 3">
            <a:extLst>
              <a:ext uri="{FF2B5EF4-FFF2-40B4-BE49-F238E27FC236}">
                <a16:creationId xmlns:a16="http://schemas.microsoft.com/office/drawing/2014/main" id="{98FE97A4-8A9B-4F88-AFFD-F85D6120F105}"/>
              </a:ext>
            </a:extLst>
          </p:cNvPr>
          <p:cNvSpPr>
            <a:spLocks noChangeArrowheads="1"/>
          </p:cNvSpPr>
          <p:nvPr/>
        </p:nvSpPr>
        <p:spPr bwMode="auto">
          <a:xfrm>
            <a:off x="6142038" y="2708275"/>
            <a:ext cx="44132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t>	</a:t>
            </a:r>
            <a:r>
              <a:rPr lang="zh-CN" altLang="en-US" sz="2400"/>
              <a:t>可以通过描述软件交付使用后可能进行的</a:t>
            </a:r>
            <a:r>
              <a:rPr lang="en-US" altLang="zh-CN" sz="2400"/>
              <a:t>4</a:t>
            </a:r>
            <a:r>
              <a:rPr lang="zh-CN" altLang="en-US" sz="2400"/>
              <a:t>项活动，具体地定义软件维护</a:t>
            </a:r>
          </a:p>
        </p:txBody>
      </p:sp>
      <p:sp>
        <p:nvSpPr>
          <p:cNvPr id="5127" name="矩形 11">
            <a:extLst>
              <a:ext uri="{FF2B5EF4-FFF2-40B4-BE49-F238E27FC236}">
                <a16:creationId xmlns:a16="http://schemas.microsoft.com/office/drawing/2014/main" id="{6E985EF8-CFE1-4B2E-AD00-7A5CEC47CB8F}"/>
              </a:ext>
            </a:extLst>
          </p:cNvPr>
          <p:cNvSpPr>
            <a:spLocks noChangeArrowheads="1"/>
          </p:cNvSpPr>
          <p:nvPr/>
        </p:nvSpPr>
        <p:spPr bwMode="auto">
          <a:xfrm>
            <a:off x="623887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8" name="矩形 12">
            <a:extLst>
              <a:ext uri="{FF2B5EF4-FFF2-40B4-BE49-F238E27FC236}">
                <a16:creationId xmlns:a16="http://schemas.microsoft.com/office/drawing/2014/main" id="{A4D6BAAD-6702-43FF-AF05-B84ABB1B44CE}"/>
              </a:ext>
            </a:extLst>
          </p:cNvPr>
          <p:cNvSpPr>
            <a:spLocks noChangeArrowheads="1"/>
          </p:cNvSpPr>
          <p:nvPr/>
        </p:nvSpPr>
        <p:spPr bwMode="auto">
          <a:xfrm>
            <a:off x="737552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9" name="矩形 13">
            <a:extLst>
              <a:ext uri="{FF2B5EF4-FFF2-40B4-BE49-F238E27FC236}">
                <a16:creationId xmlns:a16="http://schemas.microsoft.com/office/drawing/2014/main" id="{B379C9B8-8333-4642-BA4A-6D53329A956A}"/>
              </a:ext>
            </a:extLst>
          </p:cNvPr>
          <p:cNvSpPr>
            <a:spLocks noChangeArrowheads="1"/>
          </p:cNvSpPr>
          <p:nvPr/>
        </p:nvSpPr>
        <p:spPr bwMode="auto">
          <a:xfrm>
            <a:off x="8513763" y="4213225"/>
            <a:ext cx="9493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6" name="标题 4">
            <a:extLst>
              <a:ext uri="{FF2B5EF4-FFF2-40B4-BE49-F238E27FC236}">
                <a16:creationId xmlns:a16="http://schemas.microsoft.com/office/drawing/2014/main" id="{D86F42AB-7C2B-461D-80B9-CC0BA5F40F84}"/>
              </a:ext>
            </a:extLst>
          </p:cNvPr>
          <p:cNvSpPr txBox="1">
            <a:spLocks noChangeArrowheads="1"/>
          </p:cNvSpPr>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eaLnBrk="1" hangingPunct="1"/>
            <a:r>
              <a:rPr lang="zh-CN" altLang="en-US" kern="0" dirty="0"/>
              <a:t>软件维护的定义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a:extLst>
              <a:ext uri="{FF2B5EF4-FFF2-40B4-BE49-F238E27FC236}">
                <a16:creationId xmlns:a16="http://schemas.microsoft.com/office/drawing/2014/main" id="{5755877B-5EEE-4A01-A94E-E868DEE4D35E}"/>
              </a:ext>
            </a:extLst>
          </p:cNvPr>
          <p:cNvGrpSpPr>
            <a:grpSpLocks/>
          </p:cNvGrpSpPr>
          <p:nvPr/>
        </p:nvGrpSpPr>
        <p:grpSpPr bwMode="auto">
          <a:xfrm>
            <a:off x="2219325" y="2008188"/>
            <a:ext cx="7623175" cy="2049462"/>
            <a:chOff x="0" y="0"/>
            <a:chExt cx="2857500" cy="769938"/>
          </a:xfrm>
        </p:grpSpPr>
        <p:sp>
          <p:nvSpPr>
            <p:cNvPr id="26633" name="矩形 10">
              <a:extLst>
                <a:ext uri="{FF2B5EF4-FFF2-40B4-BE49-F238E27FC236}">
                  <a16:creationId xmlns:a16="http://schemas.microsoft.com/office/drawing/2014/main" id="{3200752B-A854-4E2D-85AB-768BA2CA8904}"/>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6634" name="矩形 12">
              <a:extLst>
                <a:ext uri="{FF2B5EF4-FFF2-40B4-BE49-F238E27FC236}">
                  <a16:creationId xmlns:a16="http://schemas.microsoft.com/office/drawing/2014/main" id="{DC242A87-97C8-429A-8003-9550792D000B}"/>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26627" name="Group 5">
            <a:extLst>
              <a:ext uri="{FF2B5EF4-FFF2-40B4-BE49-F238E27FC236}">
                <a16:creationId xmlns:a16="http://schemas.microsoft.com/office/drawing/2014/main" id="{7E7D69B1-B47A-49C3-9F15-B0180614D1D9}"/>
              </a:ext>
            </a:extLst>
          </p:cNvPr>
          <p:cNvGrpSpPr>
            <a:grpSpLocks/>
          </p:cNvGrpSpPr>
          <p:nvPr/>
        </p:nvGrpSpPr>
        <p:grpSpPr bwMode="auto">
          <a:xfrm>
            <a:off x="2424113" y="1808163"/>
            <a:ext cx="2406650" cy="2406650"/>
            <a:chOff x="0" y="0"/>
            <a:chExt cx="1752600" cy="1752600"/>
          </a:xfrm>
        </p:grpSpPr>
        <p:sp>
          <p:nvSpPr>
            <p:cNvPr id="26631" name="椭圆 9">
              <a:extLst>
                <a:ext uri="{FF2B5EF4-FFF2-40B4-BE49-F238E27FC236}">
                  <a16:creationId xmlns:a16="http://schemas.microsoft.com/office/drawing/2014/main" id="{E42BA53C-5B3D-4E4A-B3C7-841C69864184}"/>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26632" name="椭圆 11">
              <a:extLst>
                <a:ext uri="{FF2B5EF4-FFF2-40B4-BE49-F238E27FC236}">
                  <a16:creationId xmlns:a16="http://schemas.microsoft.com/office/drawing/2014/main" id="{616D926B-B16A-49B7-8D96-8F4A478A3D67}"/>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26628" name="文本占位符 4">
            <a:extLst>
              <a:ext uri="{FF2B5EF4-FFF2-40B4-BE49-F238E27FC236}">
                <a16:creationId xmlns:a16="http://schemas.microsoft.com/office/drawing/2014/main" id="{F720F487-9329-4F6D-9894-A4D0A1DBBD33}"/>
              </a:ext>
            </a:extLst>
          </p:cNvPr>
          <p:cNvSpPr>
            <a:spLocks noGrp="1" noChangeArrowheads="1"/>
          </p:cNvSpPr>
          <p:nvPr>
            <p:ph type="subTitle" idx="1"/>
          </p:nvPr>
        </p:nvSpPr>
        <p:spPr>
          <a:xfrm>
            <a:off x="2439988" y="4270375"/>
            <a:ext cx="7199312" cy="1498600"/>
          </a:xfrm>
        </p:spPr>
        <p:txBody>
          <a:bodyPr/>
          <a:lstStyle/>
          <a:p>
            <a:pPr eaLnBrk="1" hangingPunct="1"/>
            <a:r>
              <a:rPr lang="en-US" altLang="zh-CN" sz="1400">
                <a:solidFill>
                  <a:schemeClr val="bg1"/>
                </a:solidFill>
              </a:rPr>
              <a:t>Quisque velit nisi, pretium ut lacinia in, elementum id enim. Cras ultricies ligula sed magna dictum porta. Quisque velit nisi, pretium ut lacinia in, elementum id enim. Vivamus magna justo, lacinia eget consectetur sed.</a:t>
            </a:r>
            <a:endParaRPr lang="zh-CN" altLang="en-US" sz="1400">
              <a:solidFill>
                <a:schemeClr val="bg1"/>
              </a:solidFill>
            </a:endParaRPr>
          </a:p>
          <a:p>
            <a:pPr eaLnBrk="1" hangingPunct="1"/>
            <a:endParaRPr lang="zh-CN" altLang="en-US" sz="1400">
              <a:solidFill>
                <a:schemeClr val="bg1"/>
              </a:solidFill>
            </a:endParaRPr>
          </a:p>
          <a:p>
            <a:pPr eaLnBrk="1" hangingPunct="1"/>
            <a:endParaRPr lang="zh-CN" altLang="en-US" sz="1400">
              <a:solidFill>
                <a:schemeClr val="bg1"/>
              </a:solidFill>
            </a:endParaRPr>
          </a:p>
        </p:txBody>
      </p:sp>
      <p:sp>
        <p:nvSpPr>
          <p:cNvPr id="16389" name="标题 3">
            <a:extLst>
              <a:ext uri="{FF2B5EF4-FFF2-40B4-BE49-F238E27FC236}">
                <a16:creationId xmlns:a16="http://schemas.microsoft.com/office/drawing/2014/main" id="{4A53BFFA-69DE-4230-80BF-D42667BF687A}"/>
              </a:ext>
            </a:extLst>
          </p:cNvPr>
          <p:cNvSpPr>
            <a:spLocks noGrp="1"/>
          </p:cNvSpPr>
          <p:nvPr>
            <p:ph type="title"/>
          </p:nvPr>
        </p:nvSpPr>
        <p:spPr>
          <a:xfrm>
            <a:off x="4846638" y="2584450"/>
            <a:ext cx="4792662" cy="1266825"/>
          </a:xfrm>
        </p:spPr>
        <p:txBody>
          <a:bodyPr/>
          <a:lstStyle/>
          <a:p>
            <a:pPr marL="0" indent="0" algn="ctr" eaLnBrk="1" hangingPunct="1">
              <a:defRPr/>
            </a:pPr>
            <a:r>
              <a:rPr lang="en-US" altLang="zh-CN" sz="6000" b="1" kern="1200" dirty="0">
                <a:sym typeface="+mn-ea"/>
              </a:rPr>
              <a:t> </a:t>
            </a:r>
            <a:r>
              <a:rPr lang="zh-CN" altLang="en-US" sz="6000" b="1" kern="1200" dirty="0">
                <a:sym typeface="+mn-ea"/>
              </a:rPr>
              <a:t>软件的可维护性</a:t>
            </a:r>
            <a:endParaRPr lang="zh-CN" altLang="en-US" sz="6000" dirty="0">
              <a:solidFill>
                <a:schemeClr val="bg1"/>
              </a:solidFill>
            </a:endParaRPr>
          </a:p>
        </p:txBody>
      </p:sp>
      <p:sp>
        <p:nvSpPr>
          <p:cNvPr id="16390" name="文本占位符 5">
            <a:extLst>
              <a:ext uri="{FF2B5EF4-FFF2-40B4-BE49-F238E27FC236}">
                <a16:creationId xmlns:a16="http://schemas.microsoft.com/office/drawing/2014/main" id="{24B655C0-CD72-4CD2-9600-F5CF2DA88851}"/>
              </a:ext>
            </a:extLst>
          </p:cNvPr>
          <p:cNvSpPr>
            <a:spLocks noGrp="1"/>
          </p:cNvSpPr>
          <p:nvPr>
            <p:ph sz="quarter" idx="1"/>
          </p:nvPr>
        </p:nvSpPr>
        <p:spPr>
          <a:xfrm>
            <a:off x="2693988" y="2032000"/>
            <a:ext cx="1866900" cy="1912938"/>
          </a:xfrm>
        </p:spPr>
        <p:txBody>
          <a:bodyPr anchor="ctr"/>
          <a:lstStyle/>
          <a:p>
            <a:pPr eaLnBrk="1" hangingPunct="1">
              <a:defRPr/>
            </a:pPr>
            <a:r>
              <a:rPr lang="en-US" altLang="zh-CN" sz="6000" b="1" kern="1200" dirty="0">
                <a:latin typeface="+mn-ea"/>
                <a:sym typeface="+mn-ea"/>
              </a:rPr>
              <a:t>8.4</a:t>
            </a:r>
            <a:endParaRPr lang="zh-CN" altLang="en-US" sz="6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a:extLst>
              <a:ext uri="{FF2B5EF4-FFF2-40B4-BE49-F238E27FC236}">
                <a16:creationId xmlns:a16="http://schemas.microsoft.com/office/drawing/2014/main" id="{08EE881D-A2AC-4F6F-9236-A89189666D2F}"/>
              </a:ext>
            </a:extLst>
          </p:cNvPr>
          <p:cNvGrpSpPr>
            <a:grpSpLocks/>
          </p:cNvGrpSpPr>
          <p:nvPr/>
        </p:nvGrpSpPr>
        <p:grpSpPr bwMode="auto">
          <a:xfrm>
            <a:off x="10844213" y="5851525"/>
            <a:ext cx="1347787" cy="1006475"/>
            <a:chOff x="0" y="0"/>
            <a:chExt cx="2562554" cy="1912957"/>
          </a:xfrm>
        </p:grpSpPr>
        <p:grpSp>
          <p:nvGrpSpPr>
            <p:cNvPr id="30741" name="Group 3">
              <a:extLst>
                <a:ext uri="{FF2B5EF4-FFF2-40B4-BE49-F238E27FC236}">
                  <a16:creationId xmlns:a16="http://schemas.microsoft.com/office/drawing/2014/main" id="{FC75D0F2-C0C3-4EB9-99E0-764EADC78DA4}"/>
                </a:ext>
              </a:extLst>
            </p:cNvPr>
            <p:cNvGrpSpPr>
              <a:grpSpLocks/>
            </p:cNvGrpSpPr>
            <p:nvPr/>
          </p:nvGrpSpPr>
          <p:grpSpPr bwMode="auto">
            <a:xfrm>
              <a:off x="0" y="0"/>
              <a:ext cx="2562554" cy="1912957"/>
              <a:chOff x="0" y="0"/>
              <a:chExt cx="908050" cy="677863"/>
            </a:xfrm>
          </p:grpSpPr>
          <p:sp>
            <p:nvSpPr>
              <p:cNvPr id="30745" name="Oval 40">
                <a:extLst>
                  <a:ext uri="{FF2B5EF4-FFF2-40B4-BE49-F238E27FC236}">
                    <a16:creationId xmlns:a16="http://schemas.microsoft.com/office/drawing/2014/main" id="{C3C76815-3CA3-4760-A0AC-60C7013F868F}"/>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46" name="Oval 41">
                <a:extLst>
                  <a:ext uri="{FF2B5EF4-FFF2-40B4-BE49-F238E27FC236}">
                    <a16:creationId xmlns:a16="http://schemas.microsoft.com/office/drawing/2014/main" id="{F99414A0-0282-4A70-8129-61194A7DECAA}"/>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47" name="Oval 42">
                <a:extLst>
                  <a:ext uri="{FF2B5EF4-FFF2-40B4-BE49-F238E27FC236}">
                    <a16:creationId xmlns:a16="http://schemas.microsoft.com/office/drawing/2014/main" id="{27712EB8-C941-4573-AE2C-068287B38B2E}"/>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48" name="Oval 43">
                <a:extLst>
                  <a:ext uri="{FF2B5EF4-FFF2-40B4-BE49-F238E27FC236}">
                    <a16:creationId xmlns:a16="http://schemas.microsoft.com/office/drawing/2014/main" id="{C05E2029-C50C-4953-9547-62CFDBC2C3E8}"/>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49" name="Oval 44">
                <a:extLst>
                  <a:ext uri="{FF2B5EF4-FFF2-40B4-BE49-F238E27FC236}">
                    <a16:creationId xmlns:a16="http://schemas.microsoft.com/office/drawing/2014/main" id="{437AA1AD-903B-4B4B-A79D-3C529948A623}"/>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50" name="Oval 45">
                <a:extLst>
                  <a:ext uri="{FF2B5EF4-FFF2-40B4-BE49-F238E27FC236}">
                    <a16:creationId xmlns:a16="http://schemas.microsoft.com/office/drawing/2014/main" id="{3D799B60-CFC0-4BD7-84BC-054B707D7A99}"/>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51" name="Oval 46">
                <a:extLst>
                  <a:ext uri="{FF2B5EF4-FFF2-40B4-BE49-F238E27FC236}">
                    <a16:creationId xmlns:a16="http://schemas.microsoft.com/office/drawing/2014/main" id="{62025308-7258-44DD-8F59-A4FC1021F6D7}"/>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52" name="Oval 47">
                <a:extLst>
                  <a:ext uri="{FF2B5EF4-FFF2-40B4-BE49-F238E27FC236}">
                    <a16:creationId xmlns:a16="http://schemas.microsoft.com/office/drawing/2014/main" id="{D4C8DD99-7E5B-4185-A3E3-FE6E7EBBCE5C}"/>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53" name="Oval 48">
                <a:extLst>
                  <a:ext uri="{FF2B5EF4-FFF2-40B4-BE49-F238E27FC236}">
                    <a16:creationId xmlns:a16="http://schemas.microsoft.com/office/drawing/2014/main" id="{3EAEEB52-DB4F-45A4-A79F-E20677D5CBAA}"/>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54" name="Oval 49">
                <a:extLst>
                  <a:ext uri="{FF2B5EF4-FFF2-40B4-BE49-F238E27FC236}">
                    <a16:creationId xmlns:a16="http://schemas.microsoft.com/office/drawing/2014/main" id="{B872D76D-E18D-4781-BFAA-E696F029CED1}"/>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55" name="Oval 50">
                <a:extLst>
                  <a:ext uri="{FF2B5EF4-FFF2-40B4-BE49-F238E27FC236}">
                    <a16:creationId xmlns:a16="http://schemas.microsoft.com/office/drawing/2014/main" id="{AE1A1C49-FC8C-4A48-917D-B84019C6C7BC}"/>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sp>
            <p:nvSpPr>
              <p:cNvPr id="30756" name="Oval 51">
                <a:extLst>
                  <a:ext uri="{FF2B5EF4-FFF2-40B4-BE49-F238E27FC236}">
                    <a16:creationId xmlns:a16="http://schemas.microsoft.com/office/drawing/2014/main" id="{0340F2C4-1B0A-48D1-AAFF-01F0A8CFF33F}"/>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endParaRPr>
              </a:p>
            </p:txBody>
          </p:sp>
        </p:grpSp>
        <p:grpSp>
          <p:nvGrpSpPr>
            <p:cNvPr id="30742" name="Group 16">
              <a:extLst>
                <a:ext uri="{FF2B5EF4-FFF2-40B4-BE49-F238E27FC236}">
                  <a16:creationId xmlns:a16="http://schemas.microsoft.com/office/drawing/2014/main" id="{348AA09D-89C0-469E-B7CD-3A75C0B2B739}"/>
                </a:ext>
              </a:extLst>
            </p:cNvPr>
            <p:cNvGrpSpPr>
              <a:grpSpLocks/>
            </p:cNvGrpSpPr>
            <p:nvPr/>
          </p:nvGrpSpPr>
          <p:grpSpPr bwMode="auto">
            <a:xfrm>
              <a:off x="943869" y="639231"/>
              <a:ext cx="733645" cy="733645"/>
              <a:chOff x="0" y="0"/>
              <a:chExt cx="2406528" cy="2406528"/>
            </a:xfrm>
          </p:grpSpPr>
          <p:sp>
            <p:nvSpPr>
              <p:cNvPr id="30743" name="椭圆 27">
                <a:extLst>
                  <a:ext uri="{FF2B5EF4-FFF2-40B4-BE49-F238E27FC236}">
                    <a16:creationId xmlns:a16="http://schemas.microsoft.com/office/drawing/2014/main" id="{2EFBA7D6-B43F-4F11-849E-05CD2B1789E9}"/>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latin typeface="Arial" panose="020B0604020202020204" pitchFamily="34" charset="0"/>
                  <a:ea typeface="宋体" panose="02010600030101010101" pitchFamily="2" charset="-122"/>
                </a:endParaRPr>
              </a:p>
            </p:txBody>
          </p:sp>
          <p:sp>
            <p:nvSpPr>
              <p:cNvPr id="30744" name="椭圆 28">
                <a:extLst>
                  <a:ext uri="{FF2B5EF4-FFF2-40B4-BE49-F238E27FC236}">
                    <a16:creationId xmlns:a16="http://schemas.microsoft.com/office/drawing/2014/main" id="{D9E3D7C5-8BFD-4338-A0E8-6FAB7449B09C}"/>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chemeClr val="bg1"/>
                  </a:solidFill>
                  <a:latin typeface="Arial" panose="020B0604020202020204" pitchFamily="34" charset="0"/>
                  <a:ea typeface="宋体" panose="02010600030101010101" pitchFamily="2" charset="-122"/>
                </a:endParaRPr>
              </a:p>
            </p:txBody>
          </p:sp>
        </p:grpSp>
      </p:grpSp>
      <p:sp>
        <p:nvSpPr>
          <p:cNvPr id="19459" name="标题 4">
            <a:extLst>
              <a:ext uri="{FF2B5EF4-FFF2-40B4-BE49-F238E27FC236}">
                <a16:creationId xmlns:a16="http://schemas.microsoft.com/office/drawing/2014/main" id="{3C7265ED-3DA8-48AA-A55D-62C0DF36BC7A}"/>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1</a:t>
            </a:r>
            <a:r>
              <a:rPr lang="en-US" altLang="zh-CN" b="1" kern="1200" dirty="0">
                <a:latin typeface="+mn-lt"/>
                <a:ea typeface="+mn-ea"/>
                <a:cs typeface="+mn-cs"/>
                <a:sym typeface="+mn-ea"/>
              </a:rPr>
              <a:t>. </a:t>
            </a:r>
            <a:r>
              <a:rPr lang="zh-CN" altLang="en-US" b="1" kern="1200" dirty="0">
                <a:latin typeface="+mn-lt"/>
                <a:ea typeface="+mn-ea"/>
                <a:cs typeface="+mn-cs"/>
                <a:sym typeface="+mn-ea"/>
              </a:rPr>
              <a:t>决定软件可维护性的因素</a:t>
            </a:r>
          </a:p>
        </p:txBody>
      </p:sp>
      <p:grpSp>
        <p:nvGrpSpPr>
          <p:cNvPr id="30724" name="组合 2">
            <a:extLst>
              <a:ext uri="{FF2B5EF4-FFF2-40B4-BE49-F238E27FC236}">
                <a16:creationId xmlns:a16="http://schemas.microsoft.com/office/drawing/2014/main" id="{AC6180BB-BEBF-4E1D-AF7C-B8438A7C3972}"/>
              </a:ext>
            </a:extLst>
          </p:cNvPr>
          <p:cNvGrpSpPr>
            <a:grpSpLocks/>
          </p:cNvGrpSpPr>
          <p:nvPr/>
        </p:nvGrpSpPr>
        <p:grpSpPr bwMode="auto">
          <a:xfrm>
            <a:off x="4632325" y="1690688"/>
            <a:ext cx="2928938" cy="2560637"/>
            <a:chOff x="6293" y="3645"/>
            <a:chExt cx="6614" cy="5780"/>
          </a:xfrm>
        </p:grpSpPr>
        <p:pic>
          <p:nvPicPr>
            <p:cNvPr id="30738" name="图表 6">
              <a:extLst>
                <a:ext uri="{FF2B5EF4-FFF2-40B4-BE49-F238E27FC236}">
                  <a16:creationId xmlns:a16="http://schemas.microsoft.com/office/drawing/2014/main" id="{FC55F06D-FD35-4738-871D-682A29998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3" y="3763"/>
              <a:ext cx="6615" cy="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9" name="椭圆 7">
              <a:extLst>
                <a:ext uri="{FF2B5EF4-FFF2-40B4-BE49-F238E27FC236}">
                  <a16:creationId xmlns:a16="http://schemas.microsoft.com/office/drawing/2014/main" id="{EAB5B37B-D599-4532-920E-E8C22D12C1E0}"/>
                </a:ext>
              </a:extLst>
            </p:cNvPr>
            <p:cNvSpPr>
              <a:spLocks noChangeArrowheads="1"/>
            </p:cNvSpPr>
            <p:nvPr/>
          </p:nvSpPr>
          <p:spPr bwMode="auto">
            <a:xfrm>
              <a:off x="8205" y="5150"/>
              <a:ext cx="2790" cy="2790"/>
            </a:xfrm>
            <a:prstGeom prst="ellipse">
              <a:avLst/>
            </a:prstGeom>
            <a:solidFill>
              <a:schemeClr val="tx2"/>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chemeClr val="bg1"/>
                </a:solidFill>
                <a:latin typeface="Arial" panose="020B0604020202020204" pitchFamily="34" charset="0"/>
                <a:ea typeface="宋体" panose="02010600030101010101" pitchFamily="2" charset="-122"/>
              </a:endParaRPr>
            </a:p>
          </p:txBody>
        </p:sp>
        <p:sp>
          <p:nvSpPr>
            <p:cNvPr id="30740" name="椭圆 8">
              <a:extLst>
                <a:ext uri="{FF2B5EF4-FFF2-40B4-BE49-F238E27FC236}">
                  <a16:creationId xmlns:a16="http://schemas.microsoft.com/office/drawing/2014/main" id="{4D368DFB-D416-4FFA-82DE-CDB5A9A0E9AA}"/>
                </a:ext>
              </a:extLst>
            </p:cNvPr>
            <p:cNvSpPr>
              <a:spLocks noChangeArrowheads="1"/>
            </p:cNvSpPr>
            <p:nvPr/>
          </p:nvSpPr>
          <p:spPr bwMode="auto">
            <a:xfrm>
              <a:off x="6710" y="3645"/>
              <a:ext cx="5780" cy="5780"/>
            </a:xfrm>
            <a:prstGeom prst="ellipse">
              <a:avLst/>
            </a:prstGeom>
            <a:noFill/>
            <a:ln w="38100">
              <a:solidFill>
                <a:srgbClr val="06284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chemeClr val="bg1"/>
                </a:solidFill>
                <a:latin typeface="Arial" panose="020B0604020202020204" pitchFamily="34" charset="0"/>
                <a:ea typeface="宋体" panose="02010600030101010101" pitchFamily="2" charset="-122"/>
              </a:endParaRPr>
            </a:p>
          </p:txBody>
        </p:sp>
      </p:grpSp>
      <p:sp>
        <p:nvSpPr>
          <p:cNvPr id="30725" name="矩形 10">
            <a:extLst>
              <a:ext uri="{FF2B5EF4-FFF2-40B4-BE49-F238E27FC236}">
                <a16:creationId xmlns:a16="http://schemas.microsoft.com/office/drawing/2014/main" id="{23D1C990-BA3F-4DF5-9799-2350F76E987E}"/>
              </a:ext>
            </a:extLst>
          </p:cNvPr>
          <p:cNvSpPr>
            <a:spLocks noChangeArrowheads="1"/>
          </p:cNvSpPr>
          <p:nvPr/>
        </p:nvSpPr>
        <p:spPr bwMode="auto">
          <a:xfrm>
            <a:off x="7943850" y="2397125"/>
            <a:ext cx="30162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诊断和测试的容易程度取决于软件容易理解的程度。</a:t>
            </a:r>
            <a:endParaRPr lang="en-US" altLang="zh-CN" sz="2400">
              <a:solidFill>
                <a:schemeClr val="bg1"/>
              </a:solidFill>
            </a:endParaRPr>
          </a:p>
        </p:txBody>
      </p:sp>
      <p:sp>
        <p:nvSpPr>
          <p:cNvPr id="30726" name="矩形 11">
            <a:extLst>
              <a:ext uri="{FF2B5EF4-FFF2-40B4-BE49-F238E27FC236}">
                <a16:creationId xmlns:a16="http://schemas.microsoft.com/office/drawing/2014/main" id="{22D331FA-3352-4734-B692-60659A86AE4E}"/>
              </a:ext>
            </a:extLst>
          </p:cNvPr>
          <p:cNvSpPr>
            <a:spLocks noChangeArrowheads="1"/>
          </p:cNvSpPr>
          <p:nvPr/>
        </p:nvSpPr>
        <p:spPr bwMode="auto">
          <a:xfrm>
            <a:off x="8016875" y="1743075"/>
            <a:ext cx="2073275" cy="5207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sym typeface="+mn-ea"/>
              </a:rPr>
              <a:t>可测试性</a:t>
            </a:r>
            <a:endParaRPr lang="zh-CN" altLang="en-US" b="1">
              <a:solidFill>
                <a:schemeClr val="bg1"/>
              </a:solidFill>
              <a:sym typeface="+mn-ea"/>
            </a:endParaRPr>
          </a:p>
        </p:txBody>
      </p:sp>
      <p:grpSp>
        <p:nvGrpSpPr>
          <p:cNvPr id="30727" name="组合 6">
            <a:extLst>
              <a:ext uri="{FF2B5EF4-FFF2-40B4-BE49-F238E27FC236}">
                <a16:creationId xmlns:a16="http://schemas.microsoft.com/office/drawing/2014/main" id="{7D94FC6D-EC3C-4B68-8BAF-3AE0AF70F637}"/>
              </a:ext>
            </a:extLst>
          </p:cNvPr>
          <p:cNvGrpSpPr>
            <a:grpSpLocks/>
          </p:cNvGrpSpPr>
          <p:nvPr/>
        </p:nvGrpSpPr>
        <p:grpSpPr bwMode="auto">
          <a:xfrm>
            <a:off x="8204200" y="4335463"/>
            <a:ext cx="3016250" cy="2459037"/>
            <a:chOff x="12490" y="7940"/>
            <a:chExt cx="4750" cy="3874"/>
          </a:xfrm>
        </p:grpSpPr>
        <p:sp>
          <p:nvSpPr>
            <p:cNvPr id="30736" name="矩形 12">
              <a:extLst>
                <a:ext uri="{FF2B5EF4-FFF2-40B4-BE49-F238E27FC236}">
                  <a16:creationId xmlns:a16="http://schemas.microsoft.com/office/drawing/2014/main" id="{090D511E-303D-440F-B533-12EFAB49BE6F}"/>
                </a:ext>
              </a:extLst>
            </p:cNvPr>
            <p:cNvSpPr>
              <a:spLocks noChangeArrowheads="1"/>
            </p:cNvSpPr>
            <p:nvPr/>
          </p:nvSpPr>
          <p:spPr bwMode="auto">
            <a:xfrm>
              <a:off x="12490" y="8762"/>
              <a:ext cx="4750" cy="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软件可移植性指的是，把程序从一种计算环境（硬件配置和操作系统）转移到另一种计算环境的难易程度。</a:t>
              </a:r>
              <a:endParaRPr lang="en-US" altLang="zh-CN" sz="2400">
                <a:solidFill>
                  <a:schemeClr val="bg1"/>
                </a:solidFill>
              </a:endParaRPr>
            </a:p>
          </p:txBody>
        </p:sp>
        <p:sp>
          <p:nvSpPr>
            <p:cNvPr id="30737" name="矩形 13">
              <a:extLst>
                <a:ext uri="{FF2B5EF4-FFF2-40B4-BE49-F238E27FC236}">
                  <a16:creationId xmlns:a16="http://schemas.microsoft.com/office/drawing/2014/main" id="{5332991B-D62C-406A-B983-A0AB603F2B87}"/>
                </a:ext>
              </a:extLst>
            </p:cNvPr>
            <p:cNvSpPr>
              <a:spLocks noChangeArrowheads="1"/>
            </p:cNvSpPr>
            <p:nvPr/>
          </p:nvSpPr>
          <p:spPr bwMode="auto">
            <a:xfrm>
              <a:off x="12625" y="7940"/>
              <a:ext cx="2528" cy="822"/>
            </a:xfrm>
            <a:prstGeom prst="rect">
              <a:avLst/>
            </a:prstGeom>
            <a:solidFill>
              <a:srgbClr val="89814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sym typeface="+mn-ea"/>
                </a:rPr>
                <a:t>可移植性</a:t>
              </a:r>
              <a:endParaRPr lang="zh-CN" altLang="en-US" b="1">
                <a:solidFill>
                  <a:schemeClr val="bg1"/>
                </a:solidFill>
                <a:sym typeface="+mn-ea"/>
              </a:endParaRPr>
            </a:p>
          </p:txBody>
        </p:sp>
      </p:grpSp>
      <p:sp>
        <p:nvSpPr>
          <p:cNvPr id="30728" name="矩形 14">
            <a:extLst>
              <a:ext uri="{FF2B5EF4-FFF2-40B4-BE49-F238E27FC236}">
                <a16:creationId xmlns:a16="http://schemas.microsoft.com/office/drawing/2014/main" id="{A4889269-AA91-4EDC-9980-910D52B10C66}"/>
              </a:ext>
            </a:extLst>
          </p:cNvPr>
          <p:cNvSpPr>
            <a:spLocks noChangeArrowheads="1"/>
          </p:cNvSpPr>
          <p:nvPr/>
        </p:nvSpPr>
        <p:spPr bwMode="auto">
          <a:xfrm>
            <a:off x="1260475" y="2397125"/>
            <a:ext cx="30162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软件可理解性表现为外来读者理解软件的结构、功能、接口和内部处理过程的难易程度。</a:t>
            </a:r>
            <a:endParaRPr lang="zh-CN" altLang="en-US" sz="2400">
              <a:sym typeface="+mn-ea"/>
            </a:endParaRPr>
          </a:p>
        </p:txBody>
      </p:sp>
      <p:sp>
        <p:nvSpPr>
          <p:cNvPr id="30729" name="矩形 15">
            <a:extLst>
              <a:ext uri="{FF2B5EF4-FFF2-40B4-BE49-F238E27FC236}">
                <a16:creationId xmlns:a16="http://schemas.microsoft.com/office/drawing/2014/main" id="{E3F57509-74D7-4A56-BF5D-F044EF467C59}"/>
              </a:ext>
            </a:extLst>
          </p:cNvPr>
          <p:cNvSpPr>
            <a:spLocks noChangeArrowheads="1"/>
          </p:cNvSpPr>
          <p:nvPr/>
        </p:nvSpPr>
        <p:spPr bwMode="auto">
          <a:xfrm>
            <a:off x="1346200" y="1743075"/>
            <a:ext cx="2047875" cy="520700"/>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sym typeface="+mn-ea"/>
              </a:rPr>
              <a:t>可理解性</a:t>
            </a:r>
            <a:endParaRPr lang="zh-CN" altLang="en-US" b="1">
              <a:solidFill>
                <a:schemeClr val="bg1"/>
              </a:solidFill>
              <a:sym typeface="+mn-ea"/>
            </a:endParaRPr>
          </a:p>
        </p:txBody>
      </p:sp>
      <p:grpSp>
        <p:nvGrpSpPr>
          <p:cNvPr id="30730" name="组合 7">
            <a:extLst>
              <a:ext uri="{FF2B5EF4-FFF2-40B4-BE49-F238E27FC236}">
                <a16:creationId xmlns:a16="http://schemas.microsoft.com/office/drawing/2014/main" id="{0D259377-CE14-4BDE-8F20-F4C5EE5B78C7}"/>
              </a:ext>
            </a:extLst>
          </p:cNvPr>
          <p:cNvGrpSpPr>
            <a:grpSpLocks/>
          </p:cNvGrpSpPr>
          <p:nvPr/>
        </p:nvGrpSpPr>
        <p:grpSpPr bwMode="auto">
          <a:xfrm>
            <a:off x="1262063" y="4335463"/>
            <a:ext cx="3014662" cy="2519362"/>
            <a:chOff x="1906" y="7378"/>
            <a:chExt cx="4747" cy="3968"/>
          </a:xfrm>
        </p:grpSpPr>
        <p:sp>
          <p:nvSpPr>
            <p:cNvPr id="30734" name="矩形 16">
              <a:extLst>
                <a:ext uri="{FF2B5EF4-FFF2-40B4-BE49-F238E27FC236}">
                  <a16:creationId xmlns:a16="http://schemas.microsoft.com/office/drawing/2014/main" id="{E4C6D920-7656-4A25-9068-6789BEDC83B5}"/>
                </a:ext>
              </a:extLst>
            </p:cNvPr>
            <p:cNvSpPr>
              <a:spLocks noChangeArrowheads="1"/>
            </p:cNvSpPr>
            <p:nvPr/>
          </p:nvSpPr>
          <p:spPr bwMode="auto">
            <a:xfrm>
              <a:off x="1906" y="8294"/>
              <a:ext cx="4747" cy="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耦合、内聚、信息隐藏、局部化、控制域与作用域的关系等，都影响软件的可修改性。</a:t>
              </a:r>
              <a:endParaRPr lang="en-US" altLang="zh-CN" sz="2400">
                <a:solidFill>
                  <a:schemeClr val="bg1"/>
                </a:solidFill>
              </a:endParaRPr>
            </a:p>
          </p:txBody>
        </p:sp>
        <p:sp>
          <p:nvSpPr>
            <p:cNvPr id="30735" name="矩形 17">
              <a:extLst>
                <a:ext uri="{FF2B5EF4-FFF2-40B4-BE49-F238E27FC236}">
                  <a16:creationId xmlns:a16="http://schemas.microsoft.com/office/drawing/2014/main" id="{D59125D6-572C-40FF-AF79-17137C6C4EB6}"/>
                </a:ext>
              </a:extLst>
            </p:cNvPr>
            <p:cNvSpPr>
              <a:spLocks noChangeArrowheads="1"/>
            </p:cNvSpPr>
            <p:nvPr/>
          </p:nvSpPr>
          <p:spPr bwMode="auto">
            <a:xfrm>
              <a:off x="2038" y="7378"/>
              <a:ext cx="3224" cy="822"/>
            </a:xfrm>
            <a:prstGeom prst="rect">
              <a:avLst/>
            </a:prstGeom>
            <a:solidFill>
              <a:srgbClr val="759B7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sym typeface="+mn-ea"/>
                </a:rPr>
                <a:t>可修改性</a:t>
              </a:r>
              <a:endParaRPr lang="zh-CN" altLang="en-US" b="1">
                <a:solidFill>
                  <a:schemeClr val="bg1"/>
                </a:solidFill>
                <a:sym typeface="+mn-ea"/>
              </a:endParaRPr>
            </a:p>
          </p:txBody>
        </p:sp>
      </p:grpSp>
      <p:grpSp>
        <p:nvGrpSpPr>
          <p:cNvPr id="30731" name="组合 5">
            <a:extLst>
              <a:ext uri="{FF2B5EF4-FFF2-40B4-BE49-F238E27FC236}">
                <a16:creationId xmlns:a16="http://schemas.microsoft.com/office/drawing/2014/main" id="{1B9CADC5-424E-4B39-A252-C5367562BDE7}"/>
              </a:ext>
            </a:extLst>
          </p:cNvPr>
          <p:cNvGrpSpPr>
            <a:grpSpLocks/>
          </p:cNvGrpSpPr>
          <p:nvPr/>
        </p:nvGrpSpPr>
        <p:grpSpPr bwMode="auto">
          <a:xfrm>
            <a:off x="5000625" y="4335463"/>
            <a:ext cx="3016250" cy="2452687"/>
            <a:chOff x="12690" y="8109"/>
            <a:chExt cx="4750" cy="3862"/>
          </a:xfrm>
        </p:grpSpPr>
        <p:sp>
          <p:nvSpPr>
            <p:cNvPr id="30732" name="矩形 12">
              <a:extLst>
                <a:ext uri="{FF2B5EF4-FFF2-40B4-BE49-F238E27FC236}">
                  <a16:creationId xmlns:a16="http://schemas.microsoft.com/office/drawing/2014/main" id="{A6021D4A-F03A-42D1-BDD7-A2C17E9F2727}"/>
                </a:ext>
              </a:extLst>
            </p:cNvPr>
            <p:cNvSpPr>
              <a:spLocks noChangeArrowheads="1"/>
            </p:cNvSpPr>
            <p:nvPr/>
          </p:nvSpPr>
          <p:spPr bwMode="auto">
            <a:xfrm>
              <a:off x="12690" y="8919"/>
              <a:ext cx="4750" cy="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所谓重用（</a:t>
              </a:r>
              <a:r>
                <a:rPr lang="en-US" altLang="zh-CN" sz="2400">
                  <a:latin typeface="Arial" panose="020B0604020202020204" pitchFamily="34" charset="0"/>
                  <a:ea typeface="宋体" panose="02010600030101010101" pitchFamily="2" charset="-122"/>
                  <a:sym typeface="+mn-ea"/>
                </a:rPr>
                <a:t>reuse</a:t>
              </a:r>
              <a:r>
                <a:rPr lang="zh-CN" altLang="en-US" sz="2400">
                  <a:latin typeface="Arial" panose="020B0604020202020204" pitchFamily="34" charset="0"/>
                  <a:ea typeface="宋体" panose="02010600030101010101" pitchFamily="2" charset="-122"/>
                  <a:sym typeface="+mn-ea"/>
                </a:rPr>
                <a:t>）是指同一事物不做修改或稍加改动就在</a:t>
              </a:r>
              <a:r>
                <a:rPr lang="zh-CN" altLang="en-US" sz="2400">
                  <a:solidFill>
                    <a:srgbClr val="C00000"/>
                  </a:solidFill>
                  <a:latin typeface="Arial" panose="020B0604020202020204" pitchFamily="34" charset="0"/>
                  <a:ea typeface="宋体" panose="02010600030101010101" pitchFamily="2" charset="-122"/>
                  <a:sym typeface="+mn-ea"/>
                </a:rPr>
                <a:t>不同环境中多次重复使用</a:t>
              </a:r>
              <a:r>
                <a:rPr lang="zh-CN" altLang="en-US" sz="2400">
                  <a:latin typeface="Arial" panose="020B0604020202020204" pitchFamily="34" charset="0"/>
                  <a:ea typeface="宋体" panose="02010600030101010101" pitchFamily="2" charset="-122"/>
                  <a:sym typeface="+mn-ea"/>
                </a:rPr>
                <a:t>。</a:t>
              </a:r>
              <a:endParaRPr lang="en-US" altLang="zh-CN" sz="2400">
                <a:solidFill>
                  <a:schemeClr val="bg1"/>
                </a:solidFill>
              </a:endParaRPr>
            </a:p>
          </p:txBody>
        </p:sp>
        <p:sp>
          <p:nvSpPr>
            <p:cNvPr id="30733" name="矩形 13">
              <a:extLst>
                <a:ext uri="{FF2B5EF4-FFF2-40B4-BE49-F238E27FC236}">
                  <a16:creationId xmlns:a16="http://schemas.microsoft.com/office/drawing/2014/main" id="{E81D3A7B-B0E1-4392-9BF5-C0F1FD51FE10}"/>
                </a:ext>
              </a:extLst>
            </p:cNvPr>
            <p:cNvSpPr>
              <a:spLocks noChangeArrowheads="1"/>
            </p:cNvSpPr>
            <p:nvPr/>
          </p:nvSpPr>
          <p:spPr bwMode="auto">
            <a:xfrm>
              <a:off x="12690" y="8109"/>
              <a:ext cx="2528" cy="82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solidFill>
                    <a:schemeClr val="bg1"/>
                  </a:solidFill>
                  <a:latin typeface="Arial" panose="020B0604020202020204" pitchFamily="34" charset="0"/>
                  <a:ea typeface="宋体" panose="02010600030101010101" pitchFamily="2" charset="-122"/>
                  <a:sym typeface="+mn-ea"/>
                </a:rPr>
                <a:t>可重用性</a:t>
              </a:r>
              <a:endParaRPr lang="en-US" altLang="zh-CN" b="1">
                <a:solidFill>
                  <a:schemeClr val="bg1"/>
                </a:solidFill>
                <a:sym typeface="+mn-ea"/>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a:extLst>
              <a:ext uri="{FF2B5EF4-FFF2-40B4-BE49-F238E27FC236}">
                <a16:creationId xmlns:a16="http://schemas.microsoft.com/office/drawing/2014/main" id="{7F945546-DF2E-4EE9-958D-48FC69801820}"/>
              </a:ext>
            </a:extLst>
          </p:cNvPr>
          <p:cNvGrpSpPr>
            <a:grpSpLocks/>
          </p:cNvGrpSpPr>
          <p:nvPr/>
        </p:nvGrpSpPr>
        <p:grpSpPr bwMode="auto">
          <a:xfrm>
            <a:off x="10844213" y="5851525"/>
            <a:ext cx="1347787" cy="1006475"/>
            <a:chOff x="0" y="0"/>
            <a:chExt cx="2562554" cy="1912957"/>
          </a:xfrm>
        </p:grpSpPr>
        <p:grpSp>
          <p:nvGrpSpPr>
            <p:cNvPr id="31750" name="Group 3">
              <a:extLst>
                <a:ext uri="{FF2B5EF4-FFF2-40B4-BE49-F238E27FC236}">
                  <a16:creationId xmlns:a16="http://schemas.microsoft.com/office/drawing/2014/main" id="{0D67CA3F-3CCA-46BE-BE1A-1A1816D0C5FC}"/>
                </a:ext>
              </a:extLst>
            </p:cNvPr>
            <p:cNvGrpSpPr>
              <a:grpSpLocks/>
            </p:cNvGrpSpPr>
            <p:nvPr/>
          </p:nvGrpSpPr>
          <p:grpSpPr bwMode="auto">
            <a:xfrm>
              <a:off x="0" y="0"/>
              <a:ext cx="2562554" cy="1912957"/>
              <a:chOff x="0" y="0"/>
              <a:chExt cx="908050" cy="677863"/>
            </a:xfrm>
          </p:grpSpPr>
          <p:sp>
            <p:nvSpPr>
              <p:cNvPr id="31754" name="Oval 40">
                <a:extLst>
                  <a:ext uri="{FF2B5EF4-FFF2-40B4-BE49-F238E27FC236}">
                    <a16:creationId xmlns:a16="http://schemas.microsoft.com/office/drawing/2014/main" id="{B60066D8-C69C-485F-B3C6-29C8A84FB7F1}"/>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55" name="Oval 41">
                <a:extLst>
                  <a:ext uri="{FF2B5EF4-FFF2-40B4-BE49-F238E27FC236}">
                    <a16:creationId xmlns:a16="http://schemas.microsoft.com/office/drawing/2014/main" id="{C6B0B070-A66C-4E8F-9708-FA1284017B78}"/>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56" name="Oval 42">
                <a:extLst>
                  <a:ext uri="{FF2B5EF4-FFF2-40B4-BE49-F238E27FC236}">
                    <a16:creationId xmlns:a16="http://schemas.microsoft.com/office/drawing/2014/main" id="{1AB349B6-887B-44DA-B6D5-3A49D481C8D5}"/>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57" name="Oval 43">
                <a:extLst>
                  <a:ext uri="{FF2B5EF4-FFF2-40B4-BE49-F238E27FC236}">
                    <a16:creationId xmlns:a16="http://schemas.microsoft.com/office/drawing/2014/main" id="{4BD921DE-F2C4-4AAA-946E-7517AF315656}"/>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58" name="Oval 44">
                <a:extLst>
                  <a:ext uri="{FF2B5EF4-FFF2-40B4-BE49-F238E27FC236}">
                    <a16:creationId xmlns:a16="http://schemas.microsoft.com/office/drawing/2014/main" id="{E845CBCF-152E-42A3-A4E8-37811F8A9FD3}"/>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59" name="Oval 45">
                <a:extLst>
                  <a:ext uri="{FF2B5EF4-FFF2-40B4-BE49-F238E27FC236}">
                    <a16:creationId xmlns:a16="http://schemas.microsoft.com/office/drawing/2014/main" id="{74109CCD-D075-4BB9-A808-2E701A929779}"/>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60" name="Oval 46">
                <a:extLst>
                  <a:ext uri="{FF2B5EF4-FFF2-40B4-BE49-F238E27FC236}">
                    <a16:creationId xmlns:a16="http://schemas.microsoft.com/office/drawing/2014/main" id="{A0DB7EF1-56AC-4DB5-9856-B0BE8084D59B}"/>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61" name="Oval 47">
                <a:extLst>
                  <a:ext uri="{FF2B5EF4-FFF2-40B4-BE49-F238E27FC236}">
                    <a16:creationId xmlns:a16="http://schemas.microsoft.com/office/drawing/2014/main" id="{0C3EB569-BAC2-448C-BA3F-EC7C4E768B8E}"/>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62" name="Oval 48">
                <a:extLst>
                  <a:ext uri="{FF2B5EF4-FFF2-40B4-BE49-F238E27FC236}">
                    <a16:creationId xmlns:a16="http://schemas.microsoft.com/office/drawing/2014/main" id="{93C05CDB-66AE-455E-B081-EF34397A0537}"/>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63" name="Oval 49">
                <a:extLst>
                  <a:ext uri="{FF2B5EF4-FFF2-40B4-BE49-F238E27FC236}">
                    <a16:creationId xmlns:a16="http://schemas.microsoft.com/office/drawing/2014/main" id="{3345FCEC-15B8-4818-91BE-415793618061}"/>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64" name="Oval 50">
                <a:extLst>
                  <a:ext uri="{FF2B5EF4-FFF2-40B4-BE49-F238E27FC236}">
                    <a16:creationId xmlns:a16="http://schemas.microsoft.com/office/drawing/2014/main" id="{474FE7A3-88AA-4DA1-9EF8-DE7A3543FFA4}"/>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1765" name="Oval 51">
                <a:extLst>
                  <a:ext uri="{FF2B5EF4-FFF2-40B4-BE49-F238E27FC236}">
                    <a16:creationId xmlns:a16="http://schemas.microsoft.com/office/drawing/2014/main" id="{73252563-EAD9-410E-BE4E-8911F4D0A3C4}"/>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1751" name="Group 16">
              <a:extLst>
                <a:ext uri="{FF2B5EF4-FFF2-40B4-BE49-F238E27FC236}">
                  <a16:creationId xmlns:a16="http://schemas.microsoft.com/office/drawing/2014/main" id="{1088458B-90ED-4BD7-895A-EA77FB5C479F}"/>
                </a:ext>
              </a:extLst>
            </p:cNvPr>
            <p:cNvGrpSpPr>
              <a:grpSpLocks/>
            </p:cNvGrpSpPr>
            <p:nvPr/>
          </p:nvGrpSpPr>
          <p:grpSpPr bwMode="auto">
            <a:xfrm>
              <a:off x="943869" y="639231"/>
              <a:ext cx="733645" cy="733645"/>
              <a:chOff x="0" y="0"/>
              <a:chExt cx="2406528" cy="2406528"/>
            </a:xfrm>
          </p:grpSpPr>
          <p:sp>
            <p:nvSpPr>
              <p:cNvPr id="31752" name="椭圆 27">
                <a:extLst>
                  <a:ext uri="{FF2B5EF4-FFF2-40B4-BE49-F238E27FC236}">
                    <a16:creationId xmlns:a16="http://schemas.microsoft.com/office/drawing/2014/main" id="{15F945E0-6E0B-4BC9-8AA6-BCB5852D6CBE}"/>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1753" name="椭圆 28">
                <a:extLst>
                  <a:ext uri="{FF2B5EF4-FFF2-40B4-BE49-F238E27FC236}">
                    <a16:creationId xmlns:a16="http://schemas.microsoft.com/office/drawing/2014/main" id="{B097ADFF-1A91-4A1D-99DE-816EDB928247}"/>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20483" name="标题 4">
            <a:extLst>
              <a:ext uri="{FF2B5EF4-FFF2-40B4-BE49-F238E27FC236}">
                <a16:creationId xmlns:a16="http://schemas.microsoft.com/office/drawing/2014/main" id="{86F363E7-738B-428F-A77F-AE5F80E066DC}"/>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solidFill>
                  <a:prstClr val="black"/>
                </a:solidFill>
                <a:latin typeface="+mn-ea"/>
                <a:ea typeface="+mn-ea"/>
                <a:cs typeface="+mn-cs"/>
                <a:sym typeface="+mn-ea"/>
              </a:rPr>
              <a:t>2.</a:t>
            </a:r>
            <a:r>
              <a:rPr lang="zh-CN" altLang="en-US" b="1" kern="1200" dirty="0">
                <a:solidFill>
                  <a:prstClr val="black"/>
                </a:solidFill>
                <a:latin typeface="+mn-lt"/>
                <a:ea typeface="+mn-ea"/>
                <a:cs typeface="+mn-cs"/>
                <a:sym typeface="+mn-ea"/>
              </a:rPr>
              <a:t>文档</a:t>
            </a:r>
            <a:endParaRPr lang="zh-CN" altLang="en-US" dirty="0"/>
          </a:p>
        </p:txBody>
      </p:sp>
      <p:sp>
        <p:nvSpPr>
          <p:cNvPr id="31748" name="文本框 1">
            <a:extLst>
              <a:ext uri="{FF2B5EF4-FFF2-40B4-BE49-F238E27FC236}">
                <a16:creationId xmlns:a16="http://schemas.microsoft.com/office/drawing/2014/main" id="{6D2D8451-A2CC-4E64-A697-2A6B4F910687}"/>
              </a:ext>
            </a:extLst>
          </p:cNvPr>
          <p:cNvSpPr txBox="1">
            <a:spLocks noChangeArrowheads="1"/>
          </p:cNvSpPr>
          <p:nvPr/>
        </p:nvSpPr>
        <p:spPr bwMode="auto">
          <a:xfrm>
            <a:off x="838200" y="1690688"/>
            <a:ext cx="50085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Tx/>
              <a:buNone/>
            </a:pPr>
            <a:r>
              <a:rPr lang="zh-CN" altLang="en-US">
                <a:latin typeface="Arial" panose="020B0604020202020204" pitchFamily="34" charset="0"/>
                <a:ea typeface="宋体" panose="02010600030101010101" pitchFamily="2" charset="-122"/>
                <a:sym typeface="+mn-ea"/>
              </a:rPr>
              <a:t>文档是影响软件可维护性的决定因素。由于长期使用的大型软件系统在使用过程中必然会经受多次修改，所以文档比程序代码更重要。</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FontTx/>
              <a:buNone/>
            </a:pPr>
            <a:r>
              <a:rPr lang="zh-CN" altLang="en-US">
                <a:latin typeface="Arial" panose="020B0604020202020204" pitchFamily="34" charset="0"/>
                <a:ea typeface="宋体" panose="02010600030101010101" pitchFamily="2" charset="-122"/>
                <a:sym typeface="+mn-ea"/>
              </a:rPr>
              <a:t>软件文档应该满足下述要求：</a:t>
            </a:r>
            <a:endParaRPr lang="zh-CN" altLang="en-US">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31749" name="文本框 3">
            <a:extLst>
              <a:ext uri="{FF2B5EF4-FFF2-40B4-BE49-F238E27FC236}">
                <a16:creationId xmlns:a16="http://schemas.microsoft.com/office/drawing/2014/main" id="{91B60E5E-B8C1-409A-A94F-AD52E36A54E7}"/>
              </a:ext>
            </a:extLst>
          </p:cNvPr>
          <p:cNvSpPr txBox="1">
            <a:spLocks noChangeArrowheads="1"/>
          </p:cNvSpPr>
          <p:nvPr/>
        </p:nvSpPr>
        <p:spPr bwMode="auto">
          <a:xfrm>
            <a:off x="6327775" y="1228725"/>
            <a:ext cx="45688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Tx/>
              <a:buNone/>
            </a:pPr>
            <a:r>
              <a:rPr lang="en-US" altLang="zh-CN">
                <a:latin typeface="Arial" panose="020B0604020202020204" pitchFamily="34" charset="0"/>
                <a:ea typeface="宋体" panose="02010600030101010101" pitchFamily="2" charset="-122"/>
                <a:sym typeface="+mn-ea"/>
              </a:rPr>
              <a:t>(1)</a:t>
            </a:r>
            <a:r>
              <a:rPr lang="zh-CN" altLang="en-US">
                <a:latin typeface="Arial" panose="020B0604020202020204" pitchFamily="34" charset="0"/>
                <a:ea typeface="宋体" panose="02010600030101010101" pitchFamily="2" charset="-122"/>
                <a:sym typeface="+mn-ea"/>
              </a:rPr>
              <a:t>必须描述如何使用这个系统，没有这种描述时即使是最简单的系统也无法使用。</a:t>
            </a:r>
            <a:endParaRPr lang="zh-CN" altLang="en-US">
              <a:latin typeface="Arial" panose="020B0604020202020204" pitchFamily="34" charset="0"/>
              <a:ea typeface="宋体" panose="02010600030101010101" pitchFamily="2" charset="-122"/>
            </a:endParaRPr>
          </a:p>
          <a:p>
            <a:pPr eaLnBrk="1" hangingPunct="1">
              <a:lnSpc>
                <a:spcPct val="100000"/>
              </a:lnSpc>
              <a:spcBef>
                <a:spcPct val="0"/>
              </a:spcBef>
              <a:buFontTx/>
              <a:buNone/>
            </a:pPr>
            <a:r>
              <a:rPr lang="en-US" altLang="zh-CN">
                <a:latin typeface="Arial" panose="020B0604020202020204" pitchFamily="34" charset="0"/>
                <a:ea typeface="宋体" panose="02010600030101010101" pitchFamily="2" charset="-122"/>
                <a:sym typeface="+mn-ea"/>
              </a:rPr>
              <a:t>(2) </a:t>
            </a:r>
            <a:r>
              <a:rPr lang="zh-CN" altLang="en-US">
                <a:latin typeface="Arial" panose="020B0604020202020204" pitchFamily="34" charset="0"/>
                <a:ea typeface="宋体" panose="02010600030101010101" pitchFamily="2" charset="-122"/>
                <a:sym typeface="+mn-ea"/>
              </a:rPr>
              <a:t>必须描述怎样安装和管理这个系统。</a:t>
            </a:r>
            <a:endParaRPr lang="zh-CN" altLang="en-US">
              <a:latin typeface="Arial" panose="020B0604020202020204" pitchFamily="34" charset="0"/>
              <a:ea typeface="宋体" panose="02010600030101010101" pitchFamily="2" charset="-122"/>
            </a:endParaRPr>
          </a:p>
          <a:p>
            <a:pPr eaLnBrk="1" hangingPunct="1">
              <a:lnSpc>
                <a:spcPct val="100000"/>
              </a:lnSpc>
              <a:spcBef>
                <a:spcPct val="0"/>
              </a:spcBef>
              <a:buFontTx/>
              <a:buNone/>
            </a:pPr>
            <a:r>
              <a:rPr lang="en-US" altLang="zh-CN">
                <a:latin typeface="Arial" panose="020B0604020202020204" pitchFamily="34" charset="0"/>
                <a:ea typeface="宋体" panose="02010600030101010101" pitchFamily="2" charset="-122"/>
                <a:sym typeface="+mn-ea"/>
              </a:rPr>
              <a:t>(3) </a:t>
            </a:r>
            <a:r>
              <a:rPr lang="zh-CN" altLang="en-US">
                <a:latin typeface="Arial" panose="020B0604020202020204" pitchFamily="34" charset="0"/>
                <a:ea typeface="宋体" panose="02010600030101010101" pitchFamily="2" charset="-122"/>
                <a:sym typeface="+mn-ea"/>
              </a:rPr>
              <a:t>必须描述系统需求和设计。</a:t>
            </a:r>
            <a:endParaRPr lang="zh-CN" altLang="en-US">
              <a:latin typeface="Arial" panose="020B0604020202020204" pitchFamily="34" charset="0"/>
              <a:ea typeface="宋体" panose="02010600030101010101" pitchFamily="2" charset="-122"/>
            </a:endParaRPr>
          </a:p>
          <a:p>
            <a:pPr eaLnBrk="1" hangingPunct="1">
              <a:lnSpc>
                <a:spcPct val="100000"/>
              </a:lnSpc>
              <a:spcBef>
                <a:spcPct val="0"/>
              </a:spcBef>
              <a:buFontTx/>
              <a:buNone/>
            </a:pPr>
            <a:r>
              <a:rPr lang="en-US" altLang="zh-CN">
                <a:latin typeface="Arial" panose="020B0604020202020204" pitchFamily="34" charset="0"/>
                <a:ea typeface="宋体" panose="02010600030101010101" pitchFamily="2" charset="-122"/>
                <a:sym typeface="+mn-ea"/>
              </a:rPr>
              <a:t>(4) </a:t>
            </a:r>
            <a:r>
              <a:rPr lang="zh-CN" altLang="en-US">
                <a:latin typeface="Arial" panose="020B0604020202020204" pitchFamily="34" charset="0"/>
                <a:ea typeface="宋体" panose="02010600030101010101" pitchFamily="2" charset="-122"/>
                <a:sym typeface="+mn-ea"/>
              </a:rPr>
              <a:t>必须描述系统的实现和测试，以便使系统成为可维护的。</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a:extLst>
              <a:ext uri="{FF2B5EF4-FFF2-40B4-BE49-F238E27FC236}">
                <a16:creationId xmlns:a16="http://schemas.microsoft.com/office/drawing/2014/main" id="{DCF29AEC-F848-4266-9CA6-C3066BA3547B}"/>
              </a:ext>
            </a:extLst>
          </p:cNvPr>
          <p:cNvGrpSpPr>
            <a:grpSpLocks/>
          </p:cNvGrpSpPr>
          <p:nvPr/>
        </p:nvGrpSpPr>
        <p:grpSpPr bwMode="auto">
          <a:xfrm>
            <a:off x="10844213" y="5851525"/>
            <a:ext cx="1347787" cy="1006475"/>
            <a:chOff x="0" y="0"/>
            <a:chExt cx="2562554" cy="1912957"/>
          </a:xfrm>
        </p:grpSpPr>
        <p:grpSp>
          <p:nvGrpSpPr>
            <p:cNvPr id="32783" name="Group 3">
              <a:extLst>
                <a:ext uri="{FF2B5EF4-FFF2-40B4-BE49-F238E27FC236}">
                  <a16:creationId xmlns:a16="http://schemas.microsoft.com/office/drawing/2014/main" id="{B3C747A1-032C-4AA2-9233-D564F6B93F10}"/>
                </a:ext>
              </a:extLst>
            </p:cNvPr>
            <p:cNvGrpSpPr>
              <a:grpSpLocks/>
            </p:cNvGrpSpPr>
            <p:nvPr/>
          </p:nvGrpSpPr>
          <p:grpSpPr bwMode="auto">
            <a:xfrm>
              <a:off x="0" y="0"/>
              <a:ext cx="2562554" cy="1912957"/>
              <a:chOff x="0" y="0"/>
              <a:chExt cx="908050" cy="677863"/>
            </a:xfrm>
          </p:grpSpPr>
          <p:sp>
            <p:nvSpPr>
              <p:cNvPr id="32787" name="Oval 40">
                <a:extLst>
                  <a:ext uri="{FF2B5EF4-FFF2-40B4-BE49-F238E27FC236}">
                    <a16:creationId xmlns:a16="http://schemas.microsoft.com/office/drawing/2014/main" id="{1F4C0535-5D4B-49FD-AE43-DB9B6B86C5B3}"/>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88" name="Oval 41">
                <a:extLst>
                  <a:ext uri="{FF2B5EF4-FFF2-40B4-BE49-F238E27FC236}">
                    <a16:creationId xmlns:a16="http://schemas.microsoft.com/office/drawing/2014/main" id="{22EC42B7-F04F-4C85-ADAD-85A390929325}"/>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89" name="Oval 42">
                <a:extLst>
                  <a:ext uri="{FF2B5EF4-FFF2-40B4-BE49-F238E27FC236}">
                    <a16:creationId xmlns:a16="http://schemas.microsoft.com/office/drawing/2014/main" id="{7E783594-ACE2-4966-843F-E1FD68BCC09E}"/>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0" name="Oval 43">
                <a:extLst>
                  <a:ext uri="{FF2B5EF4-FFF2-40B4-BE49-F238E27FC236}">
                    <a16:creationId xmlns:a16="http://schemas.microsoft.com/office/drawing/2014/main" id="{1C7F7228-A6AE-4406-8C18-DED0A4EE0FBA}"/>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1" name="Oval 44">
                <a:extLst>
                  <a:ext uri="{FF2B5EF4-FFF2-40B4-BE49-F238E27FC236}">
                    <a16:creationId xmlns:a16="http://schemas.microsoft.com/office/drawing/2014/main" id="{4DC4C984-FB56-4D67-9846-E683714C8A3D}"/>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2" name="Oval 45">
                <a:extLst>
                  <a:ext uri="{FF2B5EF4-FFF2-40B4-BE49-F238E27FC236}">
                    <a16:creationId xmlns:a16="http://schemas.microsoft.com/office/drawing/2014/main" id="{6223BE30-8F3F-44EF-96B8-7DF65DF5761A}"/>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3" name="Oval 46">
                <a:extLst>
                  <a:ext uri="{FF2B5EF4-FFF2-40B4-BE49-F238E27FC236}">
                    <a16:creationId xmlns:a16="http://schemas.microsoft.com/office/drawing/2014/main" id="{DB18C80C-14B9-4894-A8EB-FE0D9532585E}"/>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4" name="Oval 47">
                <a:extLst>
                  <a:ext uri="{FF2B5EF4-FFF2-40B4-BE49-F238E27FC236}">
                    <a16:creationId xmlns:a16="http://schemas.microsoft.com/office/drawing/2014/main" id="{E45BFC30-B011-4B2F-800F-615622149B80}"/>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5" name="Oval 48">
                <a:extLst>
                  <a:ext uri="{FF2B5EF4-FFF2-40B4-BE49-F238E27FC236}">
                    <a16:creationId xmlns:a16="http://schemas.microsoft.com/office/drawing/2014/main" id="{4D73F4CA-559B-4258-9E4F-4C9674569419}"/>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6" name="Oval 49">
                <a:extLst>
                  <a:ext uri="{FF2B5EF4-FFF2-40B4-BE49-F238E27FC236}">
                    <a16:creationId xmlns:a16="http://schemas.microsoft.com/office/drawing/2014/main" id="{A3A3C24E-B791-42D5-A7BC-F6FE05E32B2D}"/>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7" name="Oval 50">
                <a:extLst>
                  <a:ext uri="{FF2B5EF4-FFF2-40B4-BE49-F238E27FC236}">
                    <a16:creationId xmlns:a16="http://schemas.microsoft.com/office/drawing/2014/main" id="{631C114F-9AFF-486B-8CCE-E822676D8B50}"/>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2798" name="Oval 51">
                <a:extLst>
                  <a:ext uri="{FF2B5EF4-FFF2-40B4-BE49-F238E27FC236}">
                    <a16:creationId xmlns:a16="http://schemas.microsoft.com/office/drawing/2014/main" id="{DD4AF2EF-F0D8-4632-8AB0-27086A854D0C}"/>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2784" name="Group 16">
              <a:extLst>
                <a:ext uri="{FF2B5EF4-FFF2-40B4-BE49-F238E27FC236}">
                  <a16:creationId xmlns:a16="http://schemas.microsoft.com/office/drawing/2014/main" id="{C6B85F25-4687-4154-9310-D111AA79ACC5}"/>
                </a:ext>
              </a:extLst>
            </p:cNvPr>
            <p:cNvGrpSpPr>
              <a:grpSpLocks/>
            </p:cNvGrpSpPr>
            <p:nvPr/>
          </p:nvGrpSpPr>
          <p:grpSpPr bwMode="auto">
            <a:xfrm>
              <a:off x="943869" y="639231"/>
              <a:ext cx="733645" cy="733645"/>
              <a:chOff x="0" y="0"/>
              <a:chExt cx="2406528" cy="2406528"/>
            </a:xfrm>
          </p:grpSpPr>
          <p:sp>
            <p:nvSpPr>
              <p:cNvPr id="32785" name="椭圆 27">
                <a:extLst>
                  <a:ext uri="{FF2B5EF4-FFF2-40B4-BE49-F238E27FC236}">
                    <a16:creationId xmlns:a16="http://schemas.microsoft.com/office/drawing/2014/main" id="{58497892-0538-4802-9265-BCE82B5D054C}"/>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2786" name="椭圆 28">
                <a:extLst>
                  <a:ext uri="{FF2B5EF4-FFF2-40B4-BE49-F238E27FC236}">
                    <a16:creationId xmlns:a16="http://schemas.microsoft.com/office/drawing/2014/main" id="{19F8661A-C9DE-457B-906E-8A99A3F9BD65}"/>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15363" name="标题 4">
            <a:extLst>
              <a:ext uri="{FF2B5EF4-FFF2-40B4-BE49-F238E27FC236}">
                <a16:creationId xmlns:a16="http://schemas.microsoft.com/office/drawing/2014/main" id="{2A49CBF1-7E28-40A1-86AE-90D1E873B494}"/>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Arial" panose="020B0604020202020204" pitchFamily="34" charset="0"/>
                <a:ea typeface="宋体" panose="02010600030101010101" pitchFamily="2" charset="-122"/>
                <a:cs typeface="+mn-cs"/>
                <a:sym typeface="+mn-ea"/>
              </a:rPr>
              <a:t>2.</a:t>
            </a:r>
            <a:r>
              <a:rPr lang="zh-CN" altLang="en-US" b="1" kern="1200" dirty="0">
                <a:latin typeface="Arial" panose="020B0604020202020204" pitchFamily="34" charset="0"/>
                <a:ea typeface="宋体" panose="02010600030101010101" pitchFamily="2" charset="-122"/>
                <a:cs typeface="+mn-cs"/>
                <a:sym typeface="+mn-ea"/>
              </a:rPr>
              <a:t>用户文档</a:t>
            </a:r>
            <a:endParaRPr lang="zh-CN" altLang="en-US" dirty="0"/>
          </a:p>
        </p:txBody>
      </p:sp>
      <p:grpSp>
        <p:nvGrpSpPr>
          <p:cNvPr id="32772" name="Group 20">
            <a:extLst>
              <a:ext uri="{FF2B5EF4-FFF2-40B4-BE49-F238E27FC236}">
                <a16:creationId xmlns:a16="http://schemas.microsoft.com/office/drawing/2014/main" id="{233C97C9-92C3-484D-9D39-65C626880D84}"/>
              </a:ext>
            </a:extLst>
          </p:cNvPr>
          <p:cNvGrpSpPr>
            <a:grpSpLocks/>
          </p:cNvGrpSpPr>
          <p:nvPr/>
        </p:nvGrpSpPr>
        <p:grpSpPr bwMode="auto">
          <a:xfrm>
            <a:off x="2724150" y="2171700"/>
            <a:ext cx="6308725" cy="3775075"/>
            <a:chOff x="0" y="0"/>
            <a:chExt cx="6308002" cy="3773553"/>
          </a:xfrm>
        </p:grpSpPr>
        <p:sp>
          <p:nvSpPr>
            <p:cNvPr id="32776" name="形状 3">
              <a:extLst>
                <a:ext uri="{FF2B5EF4-FFF2-40B4-BE49-F238E27FC236}">
                  <a16:creationId xmlns:a16="http://schemas.microsoft.com/office/drawing/2014/main" id="{61C9365F-2BE0-41E9-8AC9-C19EF98E6256}"/>
                </a:ext>
              </a:extLst>
            </p:cNvPr>
            <p:cNvSpPr>
              <a:spLocks/>
            </p:cNvSpPr>
            <p:nvPr/>
          </p:nvSpPr>
          <p:spPr bwMode="auto">
            <a:xfrm>
              <a:off x="0" y="0"/>
              <a:ext cx="6037179" cy="3773236"/>
            </a:xfrm>
            <a:custGeom>
              <a:avLst/>
              <a:gdLst>
                <a:gd name="T0" fmla="*/ 0 w 6037179"/>
                <a:gd name="T1" fmla="*/ 3773236 h 3773236"/>
                <a:gd name="T2" fmla="*/ 3050033 w 6037179"/>
                <a:gd name="T3" fmla="*/ 864700 h 3773236"/>
                <a:gd name="T4" fmla="*/ 5040727 w 6037179"/>
                <a:gd name="T5" fmla="*/ 0 h 3773236"/>
                <a:gd name="T6" fmla="*/ 6037179 w 6037179"/>
                <a:gd name="T7" fmla="*/ 754647 h 3773236"/>
                <a:gd name="T8" fmla="*/ 5253297 w 6037179"/>
                <a:gd name="T9" fmla="*/ 1886618 h 3773236"/>
                <a:gd name="T10" fmla="*/ 5200155 w 6037179"/>
                <a:gd name="T11" fmla="*/ 1414963 h 3773236"/>
                <a:gd name="T12" fmla="*/ 754647 w 6037179"/>
                <a:gd name="T13" fmla="*/ 2751318 h 3773236"/>
                <a:gd name="T14" fmla="*/ 754647 w 6037179"/>
                <a:gd name="T15" fmla="*/ 2751318 h 3773236"/>
                <a:gd name="T16" fmla="*/ 0 60000 65536"/>
                <a:gd name="T17" fmla="*/ 0 60000 65536"/>
                <a:gd name="T18" fmla="*/ 0 60000 65536"/>
                <a:gd name="T19" fmla="*/ 0 60000 65536"/>
                <a:gd name="T20" fmla="*/ 0 60000 65536"/>
                <a:gd name="T21" fmla="*/ 0 60000 65536"/>
                <a:gd name="T22" fmla="*/ 0 60000 65536"/>
                <a:gd name="T23" fmla="*/ 0 60000 65536"/>
                <a:gd name="T24" fmla="*/ 0 w 6037179"/>
                <a:gd name="T25" fmla="*/ 0 h 3773236"/>
                <a:gd name="T26" fmla="*/ 6037179 w 6037179"/>
                <a:gd name="T27" fmla="*/ 3773236 h 37732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37179" h="3773236">
                  <a:moveTo>
                    <a:pt x="0" y="3773236"/>
                  </a:moveTo>
                  <a:cubicBezTo>
                    <a:pt x="670797" y="2096242"/>
                    <a:pt x="1687475" y="1126730"/>
                    <a:pt x="3050033" y="864700"/>
                  </a:cubicBezTo>
                  <a:cubicBezTo>
                    <a:pt x="4412591" y="602669"/>
                    <a:pt x="5076156" y="314436"/>
                    <a:pt x="5040727" y="0"/>
                  </a:cubicBezTo>
                  <a:lnTo>
                    <a:pt x="6037179" y="754647"/>
                  </a:lnTo>
                  <a:lnTo>
                    <a:pt x="5253297" y="1886618"/>
                  </a:lnTo>
                  <a:lnTo>
                    <a:pt x="5200155" y="1414963"/>
                  </a:lnTo>
                  <a:cubicBezTo>
                    <a:pt x="2739581" y="1624587"/>
                    <a:pt x="1257745" y="2070039"/>
                    <a:pt x="754647" y="2751318"/>
                  </a:cubicBezTo>
                  <a:cubicBezTo>
                    <a:pt x="251549" y="3432597"/>
                    <a:pt x="0" y="3773236"/>
                    <a:pt x="0" y="3773236"/>
                  </a:cubicBezTo>
                  <a:close/>
                </a:path>
              </a:pathLst>
            </a:custGeom>
            <a:solidFill>
              <a:srgbClr val="BBB4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7" name="椭圆 5">
              <a:extLst>
                <a:ext uri="{FF2B5EF4-FFF2-40B4-BE49-F238E27FC236}">
                  <a16:creationId xmlns:a16="http://schemas.microsoft.com/office/drawing/2014/main" id="{1D28A350-9C2C-44F9-9E82-4FBAC7C9F25C}"/>
                </a:ext>
              </a:extLst>
            </p:cNvPr>
            <p:cNvSpPr>
              <a:spLocks noChangeArrowheads="1"/>
            </p:cNvSpPr>
            <p:nvPr/>
          </p:nvSpPr>
          <p:spPr bwMode="auto">
            <a:xfrm>
              <a:off x="766721" y="2604288"/>
              <a:ext cx="156966" cy="156966"/>
            </a:xfrm>
            <a:prstGeom prst="ellipse">
              <a:avLst/>
            </a:prstGeom>
            <a:solidFill>
              <a:srgbClr val="06375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32778" name="任意多边形 6">
              <a:extLst>
                <a:ext uri="{FF2B5EF4-FFF2-40B4-BE49-F238E27FC236}">
                  <a16:creationId xmlns:a16="http://schemas.microsoft.com/office/drawing/2014/main" id="{4B75BAD5-7E9A-4DFE-9B2B-2AD10715479E}"/>
                </a:ext>
              </a:extLst>
            </p:cNvPr>
            <p:cNvSpPr>
              <a:spLocks/>
            </p:cNvSpPr>
            <p:nvPr/>
          </p:nvSpPr>
          <p:spPr bwMode="auto">
            <a:xfrm>
              <a:off x="845173" y="2682696"/>
              <a:ext cx="2292953" cy="1090222"/>
            </a:xfrm>
            <a:custGeom>
              <a:avLst/>
              <a:gdLst>
                <a:gd name="T0" fmla="*/ 0 w 1406662"/>
                <a:gd name="T1" fmla="*/ 0 h 1090465"/>
                <a:gd name="T2" fmla="*/ 3737667 w 1406662"/>
                <a:gd name="T3" fmla="*/ 0 h 1090465"/>
                <a:gd name="T4" fmla="*/ 3737667 w 1406662"/>
                <a:gd name="T5" fmla="*/ 1089979 h 1090465"/>
                <a:gd name="T6" fmla="*/ 0 w 1406662"/>
                <a:gd name="T7" fmla="*/ 1089979 h 1090465"/>
                <a:gd name="T8" fmla="*/ 0 w 1406662"/>
                <a:gd name="T9" fmla="*/ 0 h 1090465"/>
                <a:gd name="T10" fmla="*/ 0 60000 65536"/>
                <a:gd name="T11" fmla="*/ 0 60000 65536"/>
                <a:gd name="T12" fmla="*/ 0 60000 65536"/>
                <a:gd name="T13" fmla="*/ 0 60000 65536"/>
                <a:gd name="T14" fmla="*/ 0 60000 65536"/>
                <a:gd name="T15" fmla="*/ 0 w 1406662"/>
                <a:gd name="T16" fmla="*/ 0 h 1090465"/>
                <a:gd name="T17" fmla="*/ 1406662 w 1406662"/>
                <a:gd name="T18" fmla="*/ 1090465 h 1090465"/>
              </a:gdLst>
              <a:ahLst/>
              <a:cxnLst>
                <a:cxn ang="T10">
                  <a:pos x="T0" y="T1"/>
                </a:cxn>
                <a:cxn ang="T11">
                  <a:pos x="T2" y="T3"/>
                </a:cxn>
                <a:cxn ang="T12">
                  <a:pos x="T4" y="T5"/>
                </a:cxn>
                <a:cxn ang="T13">
                  <a:pos x="T6" y="T7"/>
                </a:cxn>
                <a:cxn ang="T14">
                  <a:pos x="T8" y="T9"/>
                </a:cxn>
              </a:cxnLst>
              <a:rect l="T15" t="T16" r="T17" b="T18"/>
              <a:pathLst>
                <a:path w="1406662" h="1090465">
                  <a:moveTo>
                    <a:pt x="0" y="0"/>
                  </a:moveTo>
                  <a:lnTo>
                    <a:pt x="1406662" y="0"/>
                  </a:lnTo>
                  <a:lnTo>
                    <a:pt x="1406662" y="1090465"/>
                  </a:lnTo>
                  <a:lnTo>
                    <a:pt x="0" y="109046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173"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spcBef>
                  <a:spcPct val="0"/>
                </a:spcBef>
                <a:spcAft>
                  <a:spcPct val="35000"/>
                </a:spcAft>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 </a:t>
              </a:r>
              <a:r>
                <a:rPr lang="en-US" altLang="zh-CN">
                  <a:latin typeface="Arial" panose="020B0604020202020204" pitchFamily="34" charset="0"/>
                  <a:ea typeface="宋体" panose="02010600030101010101" pitchFamily="2" charset="-122"/>
                  <a:sym typeface="+mn-ea"/>
                </a:rPr>
                <a:t>(1)</a:t>
              </a:r>
              <a:r>
                <a:rPr lang="zh-CN" altLang="en-US">
                  <a:latin typeface="Arial" panose="020B0604020202020204" pitchFamily="34" charset="0"/>
                  <a:ea typeface="宋体" panose="02010600030101010101" pitchFamily="2" charset="-122"/>
                  <a:sym typeface="+mn-ea"/>
                </a:rPr>
                <a:t>功能描述</a:t>
              </a:r>
              <a:endParaRPr lang="zh-CN" altLang="en-US">
                <a:solidFill>
                  <a:srgbClr val="000000"/>
                </a:solidFill>
                <a:latin typeface="Arial" panose="020B0604020202020204" pitchFamily="34" charset="0"/>
                <a:ea typeface="宋体" panose="02010600030101010101" pitchFamily="2" charset="-122"/>
              </a:endParaRPr>
            </a:p>
          </p:txBody>
        </p:sp>
        <p:sp>
          <p:nvSpPr>
            <p:cNvPr id="32779" name="椭圆 7">
              <a:extLst>
                <a:ext uri="{FF2B5EF4-FFF2-40B4-BE49-F238E27FC236}">
                  <a16:creationId xmlns:a16="http://schemas.microsoft.com/office/drawing/2014/main" id="{D6B9AD08-D174-4EDD-A5FA-0F04A599FD5F}"/>
                </a:ext>
              </a:extLst>
            </p:cNvPr>
            <p:cNvSpPr>
              <a:spLocks noChangeArrowheads="1"/>
            </p:cNvSpPr>
            <p:nvPr/>
          </p:nvSpPr>
          <p:spPr bwMode="auto">
            <a:xfrm>
              <a:off x="2152254" y="1578722"/>
              <a:ext cx="283747" cy="283747"/>
            </a:xfrm>
            <a:prstGeom prst="ellipse">
              <a:avLst/>
            </a:prstGeom>
            <a:solidFill>
              <a:srgbClr val="06375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32780" name="任意多边形 8">
              <a:extLst>
                <a:ext uri="{FF2B5EF4-FFF2-40B4-BE49-F238E27FC236}">
                  <a16:creationId xmlns:a16="http://schemas.microsoft.com/office/drawing/2014/main" id="{FE504A57-D1DC-4361-9481-7F811A81A5C0}"/>
                </a:ext>
              </a:extLst>
            </p:cNvPr>
            <p:cNvSpPr>
              <a:spLocks/>
            </p:cNvSpPr>
            <p:nvPr/>
          </p:nvSpPr>
          <p:spPr bwMode="auto">
            <a:xfrm>
              <a:off x="2294223" y="1720735"/>
              <a:ext cx="2442811" cy="2052818"/>
            </a:xfrm>
            <a:custGeom>
              <a:avLst/>
              <a:gdLst>
                <a:gd name="T0" fmla="*/ 0 w 1448922"/>
                <a:gd name="T1" fmla="*/ 0 h 2052640"/>
                <a:gd name="T2" fmla="*/ 4118459 w 1448922"/>
                <a:gd name="T3" fmla="*/ 0 h 2052640"/>
                <a:gd name="T4" fmla="*/ 4118459 w 1448922"/>
                <a:gd name="T5" fmla="*/ 2052996 h 2052640"/>
                <a:gd name="T6" fmla="*/ 0 w 1448922"/>
                <a:gd name="T7" fmla="*/ 2052996 h 2052640"/>
                <a:gd name="T8" fmla="*/ 0 w 1448922"/>
                <a:gd name="T9" fmla="*/ 0 h 2052640"/>
                <a:gd name="T10" fmla="*/ 0 60000 65536"/>
                <a:gd name="T11" fmla="*/ 0 60000 65536"/>
                <a:gd name="T12" fmla="*/ 0 60000 65536"/>
                <a:gd name="T13" fmla="*/ 0 60000 65536"/>
                <a:gd name="T14" fmla="*/ 0 60000 65536"/>
                <a:gd name="T15" fmla="*/ 0 w 1448922"/>
                <a:gd name="T16" fmla="*/ 0 h 2052640"/>
                <a:gd name="T17" fmla="*/ 1448922 w 1448922"/>
                <a:gd name="T18" fmla="*/ 2052640 h 2052640"/>
              </a:gdLst>
              <a:ahLst/>
              <a:cxnLst>
                <a:cxn ang="T10">
                  <a:pos x="T0" y="T1"/>
                </a:cxn>
                <a:cxn ang="T11">
                  <a:pos x="T2" y="T3"/>
                </a:cxn>
                <a:cxn ang="T12">
                  <a:pos x="T4" y="T5"/>
                </a:cxn>
                <a:cxn ang="T13">
                  <a:pos x="T6" y="T7"/>
                </a:cxn>
                <a:cxn ang="T14">
                  <a:pos x="T8" y="T9"/>
                </a:cxn>
              </a:cxnLst>
              <a:rect l="T15" t="T16" r="T17" b="T18"/>
              <a:pathLst>
                <a:path w="1448922" h="2052640">
                  <a:moveTo>
                    <a:pt x="0" y="0"/>
                  </a:moveTo>
                  <a:lnTo>
                    <a:pt x="1448922" y="0"/>
                  </a:lnTo>
                  <a:lnTo>
                    <a:pt x="1448922" y="2052640"/>
                  </a:lnTo>
                  <a:lnTo>
                    <a:pt x="0" y="205264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352"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spcBef>
                  <a:spcPct val="0"/>
                </a:spcBef>
                <a:spcAft>
                  <a:spcPct val="35000"/>
                </a:spcAft>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(2) </a:t>
              </a:r>
              <a:r>
                <a:rPr lang="zh-CN" altLang="en-US">
                  <a:latin typeface="Arial" panose="020B0604020202020204" pitchFamily="34" charset="0"/>
                  <a:ea typeface="宋体" panose="02010600030101010101" pitchFamily="2" charset="-122"/>
                  <a:sym typeface="+mn-ea"/>
                </a:rPr>
                <a:t>安装文档</a:t>
              </a:r>
              <a:endParaRPr lang="zh-CN" altLang="en-US">
                <a:solidFill>
                  <a:srgbClr val="000000"/>
                </a:solidFill>
                <a:latin typeface="Arial" panose="020B0604020202020204" pitchFamily="34" charset="0"/>
                <a:ea typeface="宋体" panose="02010600030101010101" pitchFamily="2" charset="-122"/>
              </a:endParaRPr>
            </a:p>
          </p:txBody>
        </p:sp>
        <p:sp>
          <p:nvSpPr>
            <p:cNvPr id="32781" name="椭圆 9">
              <a:extLst>
                <a:ext uri="{FF2B5EF4-FFF2-40B4-BE49-F238E27FC236}">
                  <a16:creationId xmlns:a16="http://schemas.microsoft.com/office/drawing/2014/main" id="{6626BD24-E8BF-4980-8C80-9300FB69CC1A}"/>
                </a:ext>
              </a:extLst>
            </p:cNvPr>
            <p:cNvSpPr>
              <a:spLocks noChangeArrowheads="1"/>
            </p:cNvSpPr>
            <p:nvPr/>
          </p:nvSpPr>
          <p:spPr bwMode="auto">
            <a:xfrm>
              <a:off x="3818515" y="954629"/>
              <a:ext cx="392416" cy="392416"/>
            </a:xfrm>
            <a:prstGeom prst="ellipse">
              <a:avLst/>
            </a:prstGeom>
            <a:solidFill>
              <a:srgbClr val="063759"/>
            </a:solidFill>
            <a:ln w="12700">
              <a:solidFill>
                <a:srgbClr val="FFFFFF"/>
              </a:solidFill>
              <a:round/>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32782" name="任意多边形 10">
              <a:extLst>
                <a:ext uri="{FF2B5EF4-FFF2-40B4-BE49-F238E27FC236}">
                  <a16:creationId xmlns:a16="http://schemas.microsoft.com/office/drawing/2014/main" id="{68D97458-B31B-45A0-8DD2-9A7786A7CC8B}"/>
                </a:ext>
              </a:extLst>
            </p:cNvPr>
            <p:cNvSpPr>
              <a:spLocks/>
            </p:cNvSpPr>
            <p:nvPr/>
          </p:nvSpPr>
          <p:spPr bwMode="auto">
            <a:xfrm>
              <a:off x="4014414" y="1150543"/>
              <a:ext cx="2293588" cy="2622375"/>
            </a:xfrm>
            <a:custGeom>
              <a:avLst/>
              <a:gdLst>
                <a:gd name="T0" fmla="*/ 0 w 1448922"/>
                <a:gd name="T1" fmla="*/ 0 h 2622399"/>
                <a:gd name="T2" fmla="*/ 3630662 w 1448922"/>
                <a:gd name="T3" fmla="*/ 0 h 2622399"/>
                <a:gd name="T4" fmla="*/ 3630662 w 1448922"/>
                <a:gd name="T5" fmla="*/ 2622351 h 2622399"/>
                <a:gd name="T6" fmla="*/ 0 w 1448922"/>
                <a:gd name="T7" fmla="*/ 2622351 h 2622399"/>
                <a:gd name="T8" fmla="*/ 0 w 1448922"/>
                <a:gd name="T9" fmla="*/ 0 h 2622399"/>
                <a:gd name="T10" fmla="*/ 0 60000 65536"/>
                <a:gd name="T11" fmla="*/ 0 60000 65536"/>
                <a:gd name="T12" fmla="*/ 0 60000 65536"/>
                <a:gd name="T13" fmla="*/ 0 60000 65536"/>
                <a:gd name="T14" fmla="*/ 0 60000 65536"/>
                <a:gd name="T15" fmla="*/ 0 w 1448922"/>
                <a:gd name="T16" fmla="*/ 0 h 2622399"/>
                <a:gd name="T17" fmla="*/ 1448922 w 1448922"/>
                <a:gd name="T18" fmla="*/ 2622399 h 2622399"/>
              </a:gdLst>
              <a:ahLst/>
              <a:cxnLst>
                <a:cxn ang="T10">
                  <a:pos x="T0" y="T1"/>
                </a:cxn>
                <a:cxn ang="T11">
                  <a:pos x="T2" y="T3"/>
                </a:cxn>
                <a:cxn ang="T12">
                  <a:pos x="T4" y="T5"/>
                </a:cxn>
                <a:cxn ang="T13">
                  <a:pos x="T6" y="T7"/>
                </a:cxn>
                <a:cxn ang="T14">
                  <a:pos x="T8" y="T9"/>
                </a:cxn>
              </a:cxnLst>
              <a:rect l="T15" t="T16" r="T17" b="T18"/>
              <a:pathLst>
                <a:path w="1448922" h="2622399">
                  <a:moveTo>
                    <a:pt x="0" y="0"/>
                  </a:moveTo>
                  <a:lnTo>
                    <a:pt x="1448922" y="0"/>
                  </a:lnTo>
                  <a:lnTo>
                    <a:pt x="1448922" y="2622399"/>
                  </a:lnTo>
                  <a:lnTo>
                    <a:pt x="0" y="26223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933" tIns="0" rIns="0" bIns="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spcBef>
                  <a:spcPct val="0"/>
                </a:spcBef>
                <a:spcAft>
                  <a:spcPct val="35000"/>
                </a:spcAft>
                <a:buFont typeface="Arial" panose="020B0604020202020204" pitchFamily="34" charset="0"/>
                <a:buNone/>
              </a:pPr>
              <a:r>
                <a:rPr lang="en-US" altLang="zh-CN">
                  <a:latin typeface="Arial" panose="020B0604020202020204" pitchFamily="34" charset="0"/>
                  <a:ea typeface="宋体" panose="02010600030101010101" pitchFamily="2" charset="-122"/>
                  <a:sym typeface="+mn-ea"/>
                </a:rPr>
                <a:t>(3) </a:t>
              </a:r>
              <a:r>
                <a:rPr lang="zh-CN" altLang="en-US">
                  <a:latin typeface="Arial" panose="020B0604020202020204" pitchFamily="34" charset="0"/>
                  <a:ea typeface="宋体" panose="02010600030101010101" pitchFamily="2" charset="-122"/>
                  <a:sym typeface="+mn-ea"/>
                </a:rPr>
                <a:t>使用手册</a:t>
              </a:r>
              <a:endParaRPr lang="zh-CN" altLang="en-US">
                <a:solidFill>
                  <a:srgbClr val="000000"/>
                </a:solidFill>
                <a:latin typeface="Arial" panose="020B0604020202020204" pitchFamily="34" charset="0"/>
                <a:ea typeface="宋体" panose="02010600030101010101" pitchFamily="2" charset="-122"/>
              </a:endParaRPr>
            </a:p>
          </p:txBody>
        </p:sp>
      </p:grpSp>
      <p:sp>
        <p:nvSpPr>
          <p:cNvPr id="32773" name="矩形 12">
            <a:extLst>
              <a:ext uri="{FF2B5EF4-FFF2-40B4-BE49-F238E27FC236}">
                <a16:creationId xmlns:a16="http://schemas.microsoft.com/office/drawing/2014/main" id="{303BD2D7-6297-4CBD-879F-C13D172B2C29}"/>
              </a:ext>
            </a:extLst>
          </p:cNvPr>
          <p:cNvSpPr>
            <a:spLocks noChangeArrowheads="1"/>
          </p:cNvSpPr>
          <p:nvPr/>
        </p:nvSpPr>
        <p:spPr bwMode="auto">
          <a:xfrm>
            <a:off x="1181100" y="1706563"/>
            <a:ext cx="3387725"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Tx/>
              <a:buNone/>
            </a:pPr>
            <a:r>
              <a:rPr lang="zh-CN" altLang="en-US">
                <a:latin typeface="Arial" panose="020B0604020202020204" pitchFamily="34" charset="0"/>
                <a:ea typeface="宋体" panose="02010600030101010101" pitchFamily="2" charset="-122"/>
                <a:sym typeface="+mn-ea"/>
              </a:rPr>
              <a:t>用户文档是用户了解系统的第一步，它应该能使用户获得对系统的准确的初步印象。</a:t>
            </a:r>
            <a:endParaRPr lang="en-US" altLang="zh-CN">
              <a:solidFill>
                <a:srgbClr val="000000"/>
              </a:solidFill>
            </a:endParaRPr>
          </a:p>
        </p:txBody>
      </p:sp>
      <p:sp>
        <p:nvSpPr>
          <p:cNvPr id="32774" name="矩形 13">
            <a:extLst>
              <a:ext uri="{FF2B5EF4-FFF2-40B4-BE49-F238E27FC236}">
                <a16:creationId xmlns:a16="http://schemas.microsoft.com/office/drawing/2014/main" id="{8C28F8EA-845D-4143-AF38-503BAE41862B}"/>
              </a:ext>
            </a:extLst>
          </p:cNvPr>
          <p:cNvSpPr>
            <a:spLocks noChangeArrowheads="1"/>
          </p:cNvSpPr>
          <p:nvPr/>
        </p:nvSpPr>
        <p:spPr bwMode="auto">
          <a:xfrm>
            <a:off x="4833938" y="5427663"/>
            <a:ext cx="36750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sym typeface="+mn-ea"/>
              </a:rPr>
              <a:t> </a:t>
            </a:r>
            <a:r>
              <a:rPr lang="en-US" altLang="zh-CN">
                <a:latin typeface="Arial" panose="020B0604020202020204" pitchFamily="34" charset="0"/>
                <a:ea typeface="宋体" panose="02010600030101010101" pitchFamily="2" charset="-122"/>
                <a:sym typeface="+mn-ea"/>
              </a:rPr>
              <a:t>(4) </a:t>
            </a:r>
            <a:r>
              <a:rPr lang="zh-CN" altLang="en-US">
                <a:latin typeface="Arial" panose="020B0604020202020204" pitchFamily="34" charset="0"/>
                <a:ea typeface="宋体" panose="02010600030101010101" pitchFamily="2" charset="-122"/>
                <a:sym typeface="+mn-ea"/>
              </a:rPr>
              <a:t>参考手册（要完整）</a:t>
            </a:r>
            <a:endParaRPr lang="zh-CN" altLang="en-US">
              <a:solidFill>
                <a:srgbClr val="000000"/>
              </a:solidFill>
            </a:endParaRPr>
          </a:p>
        </p:txBody>
      </p:sp>
      <p:sp>
        <p:nvSpPr>
          <p:cNvPr id="32775" name="矩形 14">
            <a:extLst>
              <a:ext uri="{FF2B5EF4-FFF2-40B4-BE49-F238E27FC236}">
                <a16:creationId xmlns:a16="http://schemas.microsoft.com/office/drawing/2014/main" id="{CD4C5763-7BBA-464B-97FA-DC50B48873A6}"/>
              </a:ext>
            </a:extLst>
          </p:cNvPr>
          <p:cNvSpPr>
            <a:spLocks noChangeArrowheads="1"/>
          </p:cNvSpPr>
          <p:nvPr/>
        </p:nvSpPr>
        <p:spPr bwMode="auto">
          <a:xfrm>
            <a:off x="7461250" y="4187825"/>
            <a:ext cx="36750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Tx/>
              <a:buNone/>
            </a:pPr>
            <a:r>
              <a:rPr lang="zh-CN" altLang="en-US">
                <a:latin typeface="Arial" panose="020B0604020202020204" pitchFamily="34" charset="0"/>
                <a:ea typeface="宋体" panose="02010600030101010101" pitchFamily="2" charset="-122"/>
                <a:sym typeface="+mn-ea"/>
              </a:rPr>
              <a:t> </a:t>
            </a:r>
            <a:r>
              <a:rPr lang="en-US" altLang="zh-CN">
                <a:latin typeface="Arial" panose="020B0604020202020204" pitchFamily="34" charset="0"/>
                <a:ea typeface="宋体" panose="02010600030101010101" pitchFamily="2" charset="-122"/>
                <a:sym typeface="+mn-ea"/>
              </a:rPr>
              <a:t>(5) </a:t>
            </a:r>
            <a:r>
              <a:rPr lang="zh-CN" altLang="en-US">
                <a:latin typeface="Arial" panose="020B0604020202020204" pitchFamily="34" charset="0"/>
                <a:ea typeface="宋体" panose="02010600030101010101" pitchFamily="2" charset="-122"/>
                <a:sym typeface="+mn-ea"/>
              </a:rPr>
              <a:t>操作员指南</a:t>
            </a:r>
            <a:r>
              <a:rPr lang="en-US" altLang="zh-CN">
                <a:latin typeface="Arial" panose="020B0604020202020204" pitchFamily="34" charset="0"/>
                <a:ea typeface="宋体" panose="02010600030101010101" pitchFamily="2" charset="-122"/>
                <a:sym typeface="+mn-ea"/>
              </a:rPr>
              <a:t>(</a:t>
            </a:r>
            <a:r>
              <a:rPr lang="zh-CN" altLang="en-US">
                <a:latin typeface="Arial" panose="020B0604020202020204" pitchFamily="34" charset="0"/>
                <a:ea typeface="宋体" panose="02010600030101010101" pitchFamily="2" charset="-122"/>
                <a:sym typeface="+mn-ea"/>
              </a:rPr>
              <a:t>如果需要有系统操作员的话</a:t>
            </a:r>
            <a:r>
              <a:rPr lang="en-US" altLang="zh-CN">
                <a:latin typeface="Arial" panose="020B0604020202020204" pitchFamily="34" charset="0"/>
                <a:ea typeface="宋体" panose="02010600030101010101" pitchFamily="2" charset="-122"/>
                <a:sym typeface="+mn-ea"/>
              </a:rPr>
              <a:t>)</a:t>
            </a:r>
            <a:endParaRPr lang="zh-CN" altLang="en-US">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a:extLst>
              <a:ext uri="{FF2B5EF4-FFF2-40B4-BE49-F238E27FC236}">
                <a16:creationId xmlns:a16="http://schemas.microsoft.com/office/drawing/2014/main" id="{157F160B-82D9-4441-B5C2-19BD51AE270F}"/>
              </a:ext>
            </a:extLst>
          </p:cNvPr>
          <p:cNvGrpSpPr>
            <a:grpSpLocks/>
          </p:cNvGrpSpPr>
          <p:nvPr/>
        </p:nvGrpSpPr>
        <p:grpSpPr bwMode="auto">
          <a:xfrm>
            <a:off x="10844213" y="5851525"/>
            <a:ext cx="1347787" cy="1006475"/>
            <a:chOff x="0" y="0"/>
            <a:chExt cx="2562554" cy="1912957"/>
          </a:xfrm>
        </p:grpSpPr>
        <p:grpSp>
          <p:nvGrpSpPr>
            <p:cNvPr id="33798" name="Group 3">
              <a:extLst>
                <a:ext uri="{FF2B5EF4-FFF2-40B4-BE49-F238E27FC236}">
                  <a16:creationId xmlns:a16="http://schemas.microsoft.com/office/drawing/2014/main" id="{FB4EC809-E34C-4B51-A50F-BA81007AF46C}"/>
                </a:ext>
              </a:extLst>
            </p:cNvPr>
            <p:cNvGrpSpPr>
              <a:grpSpLocks/>
            </p:cNvGrpSpPr>
            <p:nvPr/>
          </p:nvGrpSpPr>
          <p:grpSpPr bwMode="auto">
            <a:xfrm>
              <a:off x="0" y="0"/>
              <a:ext cx="2562554" cy="1912957"/>
              <a:chOff x="0" y="0"/>
              <a:chExt cx="908050" cy="677863"/>
            </a:xfrm>
          </p:grpSpPr>
          <p:sp>
            <p:nvSpPr>
              <p:cNvPr id="33802" name="Oval 40">
                <a:extLst>
                  <a:ext uri="{FF2B5EF4-FFF2-40B4-BE49-F238E27FC236}">
                    <a16:creationId xmlns:a16="http://schemas.microsoft.com/office/drawing/2014/main" id="{844E2059-D4F2-419E-852D-A4298BC44DC4}"/>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3" name="Oval 41">
                <a:extLst>
                  <a:ext uri="{FF2B5EF4-FFF2-40B4-BE49-F238E27FC236}">
                    <a16:creationId xmlns:a16="http://schemas.microsoft.com/office/drawing/2014/main" id="{EF56F1D8-CF82-4E36-BED9-0A7E650C7106}"/>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4" name="Oval 42">
                <a:extLst>
                  <a:ext uri="{FF2B5EF4-FFF2-40B4-BE49-F238E27FC236}">
                    <a16:creationId xmlns:a16="http://schemas.microsoft.com/office/drawing/2014/main" id="{EDF6B093-C659-46F0-998D-F44F60F92C8E}"/>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5" name="Oval 43">
                <a:extLst>
                  <a:ext uri="{FF2B5EF4-FFF2-40B4-BE49-F238E27FC236}">
                    <a16:creationId xmlns:a16="http://schemas.microsoft.com/office/drawing/2014/main" id="{166E26EF-E10C-43C6-9ADE-FC92C02401FE}"/>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6" name="Oval 44">
                <a:extLst>
                  <a:ext uri="{FF2B5EF4-FFF2-40B4-BE49-F238E27FC236}">
                    <a16:creationId xmlns:a16="http://schemas.microsoft.com/office/drawing/2014/main" id="{0EFC152B-9D17-417D-9E4A-F082B4454768}"/>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7" name="Oval 45">
                <a:extLst>
                  <a:ext uri="{FF2B5EF4-FFF2-40B4-BE49-F238E27FC236}">
                    <a16:creationId xmlns:a16="http://schemas.microsoft.com/office/drawing/2014/main" id="{0BB25BFE-5B2F-4470-B4BE-299B7E81A2BF}"/>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8" name="Oval 46">
                <a:extLst>
                  <a:ext uri="{FF2B5EF4-FFF2-40B4-BE49-F238E27FC236}">
                    <a16:creationId xmlns:a16="http://schemas.microsoft.com/office/drawing/2014/main" id="{DC11A69B-F172-478B-933C-EE5F8A720490}"/>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09" name="Oval 47">
                <a:extLst>
                  <a:ext uri="{FF2B5EF4-FFF2-40B4-BE49-F238E27FC236}">
                    <a16:creationId xmlns:a16="http://schemas.microsoft.com/office/drawing/2014/main" id="{20962833-4313-414E-ABBD-9B53688BCF30}"/>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10" name="Oval 48">
                <a:extLst>
                  <a:ext uri="{FF2B5EF4-FFF2-40B4-BE49-F238E27FC236}">
                    <a16:creationId xmlns:a16="http://schemas.microsoft.com/office/drawing/2014/main" id="{27B4FAF6-D61A-494F-86C7-FE6E5C478892}"/>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11" name="Oval 49">
                <a:extLst>
                  <a:ext uri="{FF2B5EF4-FFF2-40B4-BE49-F238E27FC236}">
                    <a16:creationId xmlns:a16="http://schemas.microsoft.com/office/drawing/2014/main" id="{21055CEE-5705-4B8C-BF02-33860CB0BFA7}"/>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12" name="Oval 50">
                <a:extLst>
                  <a:ext uri="{FF2B5EF4-FFF2-40B4-BE49-F238E27FC236}">
                    <a16:creationId xmlns:a16="http://schemas.microsoft.com/office/drawing/2014/main" id="{6894757C-C3A9-41DF-8F2E-290447577E09}"/>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3813" name="Oval 51">
                <a:extLst>
                  <a:ext uri="{FF2B5EF4-FFF2-40B4-BE49-F238E27FC236}">
                    <a16:creationId xmlns:a16="http://schemas.microsoft.com/office/drawing/2014/main" id="{6826A51E-913A-4CE8-AAB4-8F565D0D49A7}"/>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3799" name="Group 16">
              <a:extLst>
                <a:ext uri="{FF2B5EF4-FFF2-40B4-BE49-F238E27FC236}">
                  <a16:creationId xmlns:a16="http://schemas.microsoft.com/office/drawing/2014/main" id="{8EF98E15-BD3A-4C45-8B18-6C0ACBD2B0C3}"/>
                </a:ext>
              </a:extLst>
            </p:cNvPr>
            <p:cNvGrpSpPr>
              <a:grpSpLocks/>
            </p:cNvGrpSpPr>
            <p:nvPr/>
          </p:nvGrpSpPr>
          <p:grpSpPr bwMode="auto">
            <a:xfrm>
              <a:off x="943869" y="639231"/>
              <a:ext cx="733645" cy="733645"/>
              <a:chOff x="0" y="0"/>
              <a:chExt cx="2406528" cy="2406528"/>
            </a:xfrm>
          </p:grpSpPr>
          <p:sp>
            <p:nvSpPr>
              <p:cNvPr id="33800" name="椭圆 27">
                <a:extLst>
                  <a:ext uri="{FF2B5EF4-FFF2-40B4-BE49-F238E27FC236}">
                    <a16:creationId xmlns:a16="http://schemas.microsoft.com/office/drawing/2014/main" id="{FA6BA5DE-FB23-43D7-96E6-55B30287EB8C}"/>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3801" name="椭圆 28">
                <a:extLst>
                  <a:ext uri="{FF2B5EF4-FFF2-40B4-BE49-F238E27FC236}">
                    <a16:creationId xmlns:a16="http://schemas.microsoft.com/office/drawing/2014/main" id="{2242F32F-9882-4E84-9341-D6F6AAFE905F}"/>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21507" name="标题 4">
            <a:extLst>
              <a:ext uri="{FF2B5EF4-FFF2-40B4-BE49-F238E27FC236}">
                <a16:creationId xmlns:a16="http://schemas.microsoft.com/office/drawing/2014/main" id="{592E0048-F784-4C2E-B959-2BC99842F851}"/>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latin typeface="+mn-ea"/>
                <a:ea typeface="+mn-ea"/>
                <a:cs typeface="+mn-cs"/>
                <a:sym typeface="+mn-ea"/>
              </a:rPr>
              <a:t>2.</a:t>
            </a:r>
            <a:r>
              <a:rPr lang="zh-CN" altLang="en-US" b="1" kern="1200" dirty="0">
                <a:latin typeface="Arial" panose="020B0604020202020204" pitchFamily="34" charset="0"/>
                <a:ea typeface="宋体" panose="02010600030101010101" pitchFamily="2" charset="-122"/>
                <a:cs typeface="+mn-cs"/>
                <a:sym typeface="+mn-ea"/>
              </a:rPr>
              <a:t>系统文档</a:t>
            </a:r>
            <a:endParaRPr lang="zh-CN" altLang="en-US" dirty="0"/>
          </a:p>
        </p:txBody>
      </p:sp>
      <p:sp>
        <p:nvSpPr>
          <p:cNvPr id="13317" name="内容占位符 4">
            <a:extLst>
              <a:ext uri="{FF2B5EF4-FFF2-40B4-BE49-F238E27FC236}">
                <a16:creationId xmlns:a16="http://schemas.microsoft.com/office/drawing/2014/main" id="{71842E49-18AE-49BA-8779-E5D8EAAAF6B6}"/>
              </a:ext>
            </a:extLst>
          </p:cNvPr>
          <p:cNvSpPr>
            <a:spLocks noGrp="1"/>
          </p:cNvSpPr>
          <p:nvPr>
            <p:ph idx="1"/>
          </p:nvPr>
        </p:nvSpPr>
        <p:spPr>
          <a:xfrm>
            <a:off x="0" y="1268413"/>
            <a:ext cx="8229600" cy="604837"/>
          </a:xfrm>
        </p:spPr>
        <p:txBody>
          <a:bodyPr/>
          <a:lstStyle/>
          <a:p>
            <a:pPr algn="l">
              <a:lnSpc>
                <a:spcPct val="100000"/>
              </a:lnSpc>
              <a:spcBef>
                <a:spcPct val="20000"/>
              </a:spcBef>
              <a:defRPr/>
            </a:pPr>
            <a:endParaRPr lang="zh-CN" altLang="en-US" sz="3200" b="1" kern="1200" dirty="0"/>
          </a:p>
          <a:p>
            <a:pPr marL="342900" indent="-342900" algn="l">
              <a:lnSpc>
                <a:spcPct val="100000"/>
              </a:lnSpc>
              <a:spcBef>
                <a:spcPct val="20000"/>
              </a:spcBef>
              <a:buFont typeface="Arial" panose="020B0604020202020204" pitchFamily="34" charset="0"/>
              <a:buChar char="•"/>
              <a:defRPr/>
            </a:pPr>
            <a:endParaRPr lang="zh-CN" altLang="en-US" sz="3200" b="1" kern="1200" dirty="0"/>
          </a:p>
        </p:txBody>
      </p:sp>
      <p:sp>
        <p:nvSpPr>
          <p:cNvPr id="33797" name="文本框 2">
            <a:extLst>
              <a:ext uri="{FF2B5EF4-FFF2-40B4-BE49-F238E27FC236}">
                <a16:creationId xmlns:a16="http://schemas.microsoft.com/office/drawing/2014/main" id="{094E787E-01AE-430A-AC1E-35B1496E700A}"/>
              </a:ext>
            </a:extLst>
          </p:cNvPr>
          <p:cNvSpPr txBox="1">
            <a:spLocks noChangeArrowheads="1"/>
          </p:cNvSpPr>
          <p:nvPr/>
        </p:nvSpPr>
        <p:spPr bwMode="auto">
          <a:xfrm>
            <a:off x="917575" y="1873250"/>
            <a:ext cx="90646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ea typeface="宋体" panose="02010600030101010101" pitchFamily="2" charset="-122"/>
              </a:rPr>
              <a:t>       </a:t>
            </a:r>
            <a:r>
              <a:rPr lang="zh-CN" altLang="en-US">
                <a:latin typeface="Arial" panose="020B0604020202020204" pitchFamily="34" charset="0"/>
                <a:ea typeface="宋体" panose="02010600030101010101" pitchFamily="2" charset="-122"/>
              </a:rPr>
              <a:t>  所谓系统文档指从问题定义、需求说明到验收测试计划这样一系列和系统实现有关的文档。描述系统设计、实现和测试的文档对于理解程序和维护程序来说是极端重要的。</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a:latin typeface="Arial" panose="020B0604020202020204" pitchFamily="34" charset="0"/>
                <a:ea typeface="宋体" panose="02010600030101010101" pitchFamily="2" charset="-122"/>
              </a:rPr>
              <a:t>       和用户文档类似，系统文档的结构也应该能把读者从对系统概貌的了解，引导到对系统每个方面每个特点的更形式化更具体的认识。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a:extLst>
              <a:ext uri="{FF2B5EF4-FFF2-40B4-BE49-F238E27FC236}">
                <a16:creationId xmlns:a16="http://schemas.microsoft.com/office/drawing/2014/main" id="{34F5C07E-10A9-4B3E-811A-0534BCFE75A7}"/>
              </a:ext>
            </a:extLst>
          </p:cNvPr>
          <p:cNvGrpSpPr>
            <a:grpSpLocks/>
          </p:cNvGrpSpPr>
          <p:nvPr/>
        </p:nvGrpSpPr>
        <p:grpSpPr bwMode="auto">
          <a:xfrm>
            <a:off x="10844213" y="5851525"/>
            <a:ext cx="1347787" cy="1006475"/>
            <a:chOff x="0" y="0"/>
            <a:chExt cx="2562554" cy="1912957"/>
          </a:xfrm>
        </p:grpSpPr>
        <p:grpSp>
          <p:nvGrpSpPr>
            <p:cNvPr id="34836" name="Group 3">
              <a:extLst>
                <a:ext uri="{FF2B5EF4-FFF2-40B4-BE49-F238E27FC236}">
                  <a16:creationId xmlns:a16="http://schemas.microsoft.com/office/drawing/2014/main" id="{454E4163-F129-4DBA-96A9-24EC09AE1AC6}"/>
                </a:ext>
              </a:extLst>
            </p:cNvPr>
            <p:cNvGrpSpPr>
              <a:grpSpLocks/>
            </p:cNvGrpSpPr>
            <p:nvPr/>
          </p:nvGrpSpPr>
          <p:grpSpPr bwMode="auto">
            <a:xfrm>
              <a:off x="0" y="0"/>
              <a:ext cx="2562554" cy="1912957"/>
              <a:chOff x="0" y="0"/>
              <a:chExt cx="908050" cy="677863"/>
            </a:xfrm>
          </p:grpSpPr>
          <p:sp>
            <p:nvSpPr>
              <p:cNvPr id="34840" name="Oval 40">
                <a:extLst>
                  <a:ext uri="{FF2B5EF4-FFF2-40B4-BE49-F238E27FC236}">
                    <a16:creationId xmlns:a16="http://schemas.microsoft.com/office/drawing/2014/main" id="{F20A4FC5-5837-4748-A100-781C9D2494C5}"/>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1" name="Oval 41">
                <a:extLst>
                  <a:ext uri="{FF2B5EF4-FFF2-40B4-BE49-F238E27FC236}">
                    <a16:creationId xmlns:a16="http://schemas.microsoft.com/office/drawing/2014/main" id="{2AF8BF85-023A-48C9-ABB8-190E1780B5D7}"/>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2" name="Oval 42">
                <a:extLst>
                  <a:ext uri="{FF2B5EF4-FFF2-40B4-BE49-F238E27FC236}">
                    <a16:creationId xmlns:a16="http://schemas.microsoft.com/office/drawing/2014/main" id="{538E1144-ED16-4BFA-9D0E-D6A8799928FD}"/>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3" name="Oval 43">
                <a:extLst>
                  <a:ext uri="{FF2B5EF4-FFF2-40B4-BE49-F238E27FC236}">
                    <a16:creationId xmlns:a16="http://schemas.microsoft.com/office/drawing/2014/main" id="{E4ECF8D9-1779-4490-A394-FDAE3D9A3DA0}"/>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4" name="Oval 44">
                <a:extLst>
                  <a:ext uri="{FF2B5EF4-FFF2-40B4-BE49-F238E27FC236}">
                    <a16:creationId xmlns:a16="http://schemas.microsoft.com/office/drawing/2014/main" id="{778C1927-3A4B-4BC2-AA6A-26D54E73D63F}"/>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5" name="Oval 45">
                <a:extLst>
                  <a:ext uri="{FF2B5EF4-FFF2-40B4-BE49-F238E27FC236}">
                    <a16:creationId xmlns:a16="http://schemas.microsoft.com/office/drawing/2014/main" id="{355D73E4-F46E-4ACC-BFF9-925B245DA1B1}"/>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6" name="Oval 46">
                <a:extLst>
                  <a:ext uri="{FF2B5EF4-FFF2-40B4-BE49-F238E27FC236}">
                    <a16:creationId xmlns:a16="http://schemas.microsoft.com/office/drawing/2014/main" id="{BFBBC39F-6790-4CF8-9392-8781DC86370F}"/>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7" name="Oval 47">
                <a:extLst>
                  <a:ext uri="{FF2B5EF4-FFF2-40B4-BE49-F238E27FC236}">
                    <a16:creationId xmlns:a16="http://schemas.microsoft.com/office/drawing/2014/main" id="{924526A7-B81E-45FE-8808-30124102963B}"/>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8" name="Oval 48">
                <a:extLst>
                  <a:ext uri="{FF2B5EF4-FFF2-40B4-BE49-F238E27FC236}">
                    <a16:creationId xmlns:a16="http://schemas.microsoft.com/office/drawing/2014/main" id="{3A6A18AD-0F90-492B-BA71-5A1229482590}"/>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49" name="Oval 49">
                <a:extLst>
                  <a:ext uri="{FF2B5EF4-FFF2-40B4-BE49-F238E27FC236}">
                    <a16:creationId xmlns:a16="http://schemas.microsoft.com/office/drawing/2014/main" id="{4A4BABCE-8FB5-4933-9217-04C4F1917704}"/>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50" name="Oval 50">
                <a:extLst>
                  <a:ext uri="{FF2B5EF4-FFF2-40B4-BE49-F238E27FC236}">
                    <a16:creationId xmlns:a16="http://schemas.microsoft.com/office/drawing/2014/main" id="{508848FE-2F02-4533-83C0-21FA058BC232}"/>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4851" name="Oval 51">
                <a:extLst>
                  <a:ext uri="{FF2B5EF4-FFF2-40B4-BE49-F238E27FC236}">
                    <a16:creationId xmlns:a16="http://schemas.microsoft.com/office/drawing/2014/main" id="{EB42E5EC-E20F-4771-BDE0-49AB013A7EBD}"/>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4837" name="Group 16">
              <a:extLst>
                <a:ext uri="{FF2B5EF4-FFF2-40B4-BE49-F238E27FC236}">
                  <a16:creationId xmlns:a16="http://schemas.microsoft.com/office/drawing/2014/main" id="{D4989C7F-B125-4A2D-9670-9ADDA5DF4C30}"/>
                </a:ext>
              </a:extLst>
            </p:cNvPr>
            <p:cNvGrpSpPr>
              <a:grpSpLocks/>
            </p:cNvGrpSpPr>
            <p:nvPr/>
          </p:nvGrpSpPr>
          <p:grpSpPr bwMode="auto">
            <a:xfrm>
              <a:off x="943869" y="639231"/>
              <a:ext cx="733645" cy="733645"/>
              <a:chOff x="0" y="0"/>
              <a:chExt cx="2406528" cy="2406528"/>
            </a:xfrm>
          </p:grpSpPr>
          <p:sp>
            <p:nvSpPr>
              <p:cNvPr id="34838" name="椭圆 27">
                <a:extLst>
                  <a:ext uri="{FF2B5EF4-FFF2-40B4-BE49-F238E27FC236}">
                    <a16:creationId xmlns:a16="http://schemas.microsoft.com/office/drawing/2014/main" id="{5125C812-DEFC-490E-871D-CE6985BC982F}"/>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4839" name="椭圆 28">
                <a:extLst>
                  <a:ext uri="{FF2B5EF4-FFF2-40B4-BE49-F238E27FC236}">
                    <a16:creationId xmlns:a16="http://schemas.microsoft.com/office/drawing/2014/main" id="{39572BCD-FA98-4337-945A-1E026CAC0505}"/>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7171" name="标题 4">
            <a:extLst>
              <a:ext uri="{FF2B5EF4-FFF2-40B4-BE49-F238E27FC236}">
                <a16:creationId xmlns:a16="http://schemas.microsoft.com/office/drawing/2014/main" id="{583931D1-96D3-4537-919B-B6FDBF1BE2AB}"/>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solidFill>
                  <a:prstClr val="black"/>
                </a:solidFill>
                <a:latin typeface="+mn-ea"/>
                <a:ea typeface="+mn-ea"/>
                <a:cs typeface="+mn-cs"/>
                <a:sym typeface="+mn-ea"/>
              </a:rPr>
              <a:t>3</a:t>
            </a:r>
            <a:r>
              <a:rPr lang="en-US" altLang="zh-CN" b="1" kern="1200" dirty="0">
                <a:solidFill>
                  <a:prstClr val="black"/>
                </a:solidFill>
                <a:latin typeface="+mn-lt"/>
                <a:ea typeface="+mn-ea"/>
                <a:cs typeface="+mn-cs"/>
                <a:sym typeface="+mn-ea"/>
              </a:rPr>
              <a:t>.</a:t>
            </a:r>
            <a:r>
              <a:rPr lang="zh-CN" altLang="en-US" b="1" kern="1200" dirty="0">
                <a:solidFill>
                  <a:prstClr val="black"/>
                </a:solidFill>
                <a:latin typeface="+mn-lt"/>
                <a:ea typeface="+mn-ea"/>
                <a:cs typeface="+mn-cs"/>
                <a:sym typeface="+mn-ea"/>
              </a:rPr>
              <a:t>可维护性复审</a:t>
            </a:r>
            <a:endParaRPr lang="zh-CN" altLang="en-US" dirty="0"/>
          </a:p>
        </p:txBody>
      </p:sp>
      <p:grpSp>
        <p:nvGrpSpPr>
          <p:cNvPr id="34820" name="组合 1">
            <a:extLst>
              <a:ext uri="{FF2B5EF4-FFF2-40B4-BE49-F238E27FC236}">
                <a16:creationId xmlns:a16="http://schemas.microsoft.com/office/drawing/2014/main" id="{751D4E3A-C251-44AB-B059-2374633739DF}"/>
              </a:ext>
            </a:extLst>
          </p:cNvPr>
          <p:cNvGrpSpPr>
            <a:grpSpLocks/>
          </p:cNvGrpSpPr>
          <p:nvPr/>
        </p:nvGrpSpPr>
        <p:grpSpPr bwMode="auto">
          <a:xfrm>
            <a:off x="4346575" y="1354138"/>
            <a:ext cx="7827963" cy="5233987"/>
            <a:chOff x="8286" y="3678"/>
            <a:chExt cx="9105" cy="6089"/>
          </a:xfrm>
        </p:grpSpPr>
        <p:sp>
          <p:nvSpPr>
            <p:cNvPr id="34824" name="直接连接符 2">
              <a:extLst>
                <a:ext uri="{FF2B5EF4-FFF2-40B4-BE49-F238E27FC236}">
                  <a16:creationId xmlns:a16="http://schemas.microsoft.com/office/drawing/2014/main" id="{E8CA3C49-53D5-43F1-A44B-82A3D53F9FD0}"/>
                </a:ext>
              </a:extLst>
            </p:cNvPr>
            <p:cNvSpPr>
              <a:spLocks noChangeShapeType="1"/>
            </p:cNvSpPr>
            <p:nvPr/>
          </p:nvSpPr>
          <p:spPr bwMode="auto">
            <a:xfrm>
              <a:off x="8325" y="3840"/>
              <a:ext cx="3" cy="192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5" name="矩形 3">
              <a:extLst>
                <a:ext uri="{FF2B5EF4-FFF2-40B4-BE49-F238E27FC236}">
                  <a16:creationId xmlns:a16="http://schemas.microsoft.com/office/drawing/2014/main" id="{03DA8EEE-5C80-4FB2-8B59-4C77C98D1C0A}"/>
                </a:ext>
              </a:extLst>
            </p:cNvPr>
            <p:cNvSpPr>
              <a:spLocks noChangeArrowheads="1"/>
            </p:cNvSpPr>
            <p:nvPr/>
          </p:nvSpPr>
          <p:spPr bwMode="auto">
            <a:xfrm>
              <a:off x="8595" y="4260"/>
              <a:ext cx="2420" cy="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可维护性是所有软件都应该具备的基本特点，必须在开发阶段保证软件具有</a:t>
              </a:r>
              <a:r>
                <a:rPr lang="en-US" altLang="zh-CN" sz="2000">
                  <a:latin typeface="Arial" panose="020B0604020202020204" pitchFamily="34" charset="0"/>
                  <a:ea typeface="宋体" panose="02010600030101010101" pitchFamily="2" charset="-122"/>
                  <a:sym typeface="+mn-ea"/>
                </a:rPr>
                <a:t>8.4.1</a:t>
              </a:r>
              <a:r>
                <a:rPr lang="zh-CN" altLang="en-US" sz="2000">
                  <a:latin typeface="Arial" panose="020B0604020202020204" pitchFamily="34" charset="0"/>
                  <a:ea typeface="宋体" panose="02010600030101010101" pitchFamily="2" charset="-122"/>
                  <a:sym typeface="+mn-ea"/>
                </a:rPr>
                <a:t>节中提到的那些可维护因素。</a:t>
              </a:r>
              <a:endParaRPr lang="zh-CN" altLang="en-US" sz="2000">
                <a:solidFill>
                  <a:srgbClr val="000000"/>
                </a:solidFill>
              </a:endParaRPr>
            </a:p>
          </p:txBody>
        </p:sp>
        <p:sp>
          <p:nvSpPr>
            <p:cNvPr id="34826" name="矩形 5">
              <a:extLst>
                <a:ext uri="{FF2B5EF4-FFF2-40B4-BE49-F238E27FC236}">
                  <a16:creationId xmlns:a16="http://schemas.microsoft.com/office/drawing/2014/main" id="{8709EC2D-7EF5-4AF7-A3E0-940DCF0D5EDE}"/>
                </a:ext>
              </a:extLst>
            </p:cNvPr>
            <p:cNvSpPr>
              <a:spLocks noChangeArrowheads="1"/>
            </p:cNvSpPr>
            <p:nvPr/>
          </p:nvSpPr>
          <p:spPr bwMode="auto">
            <a:xfrm>
              <a:off x="8595" y="3678"/>
              <a:ext cx="242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00">
                  <a:solidFill>
                    <a:srgbClr val="000000"/>
                  </a:solidFill>
                </a:rPr>
                <a:t>DESCRIPTION</a:t>
              </a:r>
              <a:endParaRPr lang="zh-CN" altLang="en-US" sz="1600">
                <a:solidFill>
                  <a:srgbClr val="000000"/>
                </a:solidFill>
              </a:endParaRPr>
            </a:p>
          </p:txBody>
        </p:sp>
        <p:sp>
          <p:nvSpPr>
            <p:cNvPr id="34827" name="直接连接符 6">
              <a:extLst>
                <a:ext uri="{FF2B5EF4-FFF2-40B4-BE49-F238E27FC236}">
                  <a16:creationId xmlns:a16="http://schemas.microsoft.com/office/drawing/2014/main" id="{71269446-DCE7-4CA7-88BE-B7B18E457342}"/>
                </a:ext>
              </a:extLst>
            </p:cNvPr>
            <p:cNvSpPr>
              <a:spLocks noChangeShapeType="1"/>
            </p:cNvSpPr>
            <p:nvPr/>
          </p:nvSpPr>
          <p:spPr bwMode="auto">
            <a:xfrm>
              <a:off x="11433" y="3840"/>
              <a:ext cx="2" cy="192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矩形 7">
              <a:extLst>
                <a:ext uri="{FF2B5EF4-FFF2-40B4-BE49-F238E27FC236}">
                  <a16:creationId xmlns:a16="http://schemas.microsoft.com/office/drawing/2014/main" id="{07DFE4D1-50FD-4598-BECB-177F019856C6}"/>
                </a:ext>
              </a:extLst>
            </p:cNvPr>
            <p:cNvSpPr>
              <a:spLocks noChangeArrowheads="1"/>
            </p:cNvSpPr>
            <p:nvPr/>
          </p:nvSpPr>
          <p:spPr bwMode="auto">
            <a:xfrm>
              <a:off x="11838" y="4260"/>
              <a:ext cx="2422" cy="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在完成了每项维护工作之后，都应该对软件维护本身进行仔细认真的复审。</a:t>
              </a:r>
              <a:endParaRPr lang="zh-CN" altLang="en-US" sz="2000">
                <a:solidFill>
                  <a:srgbClr val="000000"/>
                </a:solidFill>
              </a:endParaRPr>
            </a:p>
          </p:txBody>
        </p:sp>
        <p:sp>
          <p:nvSpPr>
            <p:cNvPr id="34829" name="矩形 8">
              <a:extLst>
                <a:ext uri="{FF2B5EF4-FFF2-40B4-BE49-F238E27FC236}">
                  <a16:creationId xmlns:a16="http://schemas.microsoft.com/office/drawing/2014/main" id="{9516766B-6BBC-4658-9AC7-52AC34D6F930}"/>
                </a:ext>
              </a:extLst>
            </p:cNvPr>
            <p:cNvSpPr>
              <a:spLocks noChangeArrowheads="1"/>
            </p:cNvSpPr>
            <p:nvPr/>
          </p:nvSpPr>
          <p:spPr bwMode="auto">
            <a:xfrm>
              <a:off x="11838" y="3678"/>
              <a:ext cx="242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00">
                  <a:solidFill>
                    <a:srgbClr val="000000"/>
                  </a:solidFill>
                </a:rPr>
                <a:t>DESCRIPTION</a:t>
              </a:r>
              <a:endParaRPr lang="zh-CN" altLang="en-US" sz="1600">
                <a:solidFill>
                  <a:srgbClr val="000000"/>
                </a:solidFill>
              </a:endParaRPr>
            </a:p>
          </p:txBody>
        </p:sp>
        <p:sp>
          <p:nvSpPr>
            <p:cNvPr id="34830" name="直接连接符 9">
              <a:extLst>
                <a:ext uri="{FF2B5EF4-FFF2-40B4-BE49-F238E27FC236}">
                  <a16:creationId xmlns:a16="http://schemas.microsoft.com/office/drawing/2014/main" id="{63C058C2-9163-4A2B-9D38-3B6AC02513C4}"/>
                </a:ext>
              </a:extLst>
            </p:cNvPr>
            <p:cNvSpPr>
              <a:spLocks noChangeShapeType="1"/>
            </p:cNvSpPr>
            <p:nvPr/>
          </p:nvSpPr>
          <p:spPr bwMode="auto">
            <a:xfrm>
              <a:off x="14615" y="3840"/>
              <a:ext cx="0" cy="1920"/>
            </a:xfrm>
            <a:prstGeom prst="line">
              <a:avLst/>
            </a:prstGeom>
            <a:noFill/>
            <a:ln w="6350">
              <a:solidFill>
                <a:schemeClr val="tx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矩形 10">
              <a:extLst>
                <a:ext uri="{FF2B5EF4-FFF2-40B4-BE49-F238E27FC236}">
                  <a16:creationId xmlns:a16="http://schemas.microsoft.com/office/drawing/2014/main" id="{DFBC2FE2-E417-4BBF-B065-312CCB7F1FDB}"/>
                </a:ext>
              </a:extLst>
            </p:cNvPr>
            <p:cNvSpPr>
              <a:spLocks noChangeArrowheads="1"/>
            </p:cNvSpPr>
            <p:nvPr/>
          </p:nvSpPr>
          <p:spPr bwMode="auto">
            <a:xfrm>
              <a:off x="14883" y="4260"/>
              <a:ext cx="2155" cy="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不能准确反映软件当前状态的设计文档可能比完全没有文档更坏。</a:t>
              </a:r>
              <a:endParaRPr lang="zh-CN" altLang="en-US" sz="2000">
                <a:solidFill>
                  <a:srgbClr val="000000"/>
                </a:solidFill>
              </a:endParaRPr>
            </a:p>
          </p:txBody>
        </p:sp>
        <p:sp>
          <p:nvSpPr>
            <p:cNvPr id="34832" name="矩形 11">
              <a:extLst>
                <a:ext uri="{FF2B5EF4-FFF2-40B4-BE49-F238E27FC236}">
                  <a16:creationId xmlns:a16="http://schemas.microsoft.com/office/drawing/2014/main" id="{6FD9EF8F-66E7-42E4-955D-47576FB71B89}"/>
                </a:ext>
              </a:extLst>
            </p:cNvPr>
            <p:cNvSpPr>
              <a:spLocks noChangeArrowheads="1"/>
            </p:cNvSpPr>
            <p:nvPr/>
          </p:nvSpPr>
          <p:spPr bwMode="auto">
            <a:xfrm>
              <a:off x="14883" y="3678"/>
              <a:ext cx="2422"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600">
                  <a:solidFill>
                    <a:srgbClr val="000000"/>
                  </a:solidFill>
                </a:rPr>
                <a:t>DESCRIPTION</a:t>
              </a:r>
              <a:endParaRPr lang="zh-CN" altLang="en-US" sz="1600">
                <a:solidFill>
                  <a:srgbClr val="000000"/>
                </a:solidFill>
              </a:endParaRPr>
            </a:p>
          </p:txBody>
        </p:sp>
        <p:pic>
          <p:nvPicPr>
            <p:cNvPr id="34833" name="图片 12">
              <a:extLst>
                <a:ext uri="{FF2B5EF4-FFF2-40B4-BE49-F238E27FC236}">
                  <a16:creationId xmlns:a16="http://schemas.microsoft.com/office/drawing/2014/main" id="{38A6C718-F02E-430C-B0AA-43D2B3E2F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036"/>
            <a:stretch>
              <a:fillRect/>
            </a:stretch>
          </p:blipFill>
          <p:spPr bwMode="auto">
            <a:xfrm>
              <a:off x="8286" y="7234"/>
              <a:ext cx="2845" cy="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图片 13">
              <a:extLst>
                <a:ext uri="{FF2B5EF4-FFF2-40B4-BE49-F238E27FC236}">
                  <a16:creationId xmlns:a16="http://schemas.microsoft.com/office/drawing/2014/main" id="{CB6C1803-7244-4F92-9916-B4250F257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036"/>
            <a:stretch>
              <a:fillRect/>
            </a:stretch>
          </p:blipFill>
          <p:spPr bwMode="auto">
            <a:xfrm>
              <a:off x="11416" y="7234"/>
              <a:ext cx="2845" cy="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图片 14">
              <a:extLst>
                <a:ext uri="{FF2B5EF4-FFF2-40B4-BE49-F238E27FC236}">
                  <a16:creationId xmlns:a16="http://schemas.microsoft.com/office/drawing/2014/main" id="{C47B7843-2F6E-4E08-A584-6CAC16E4D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036"/>
            <a:stretch>
              <a:fillRect/>
            </a:stretch>
          </p:blipFill>
          <p:spPr bwMode="auto">
            <a:xfrm>
              <a:off x="14546" y="7234"/>
              <a:ext cx="2845" cy="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821" name="图片 1">
            <a:extLst>
              <a:ext uri="{FF2B5EF4-FFF2-40B4-BE49-F238E27FC236}">
                <a16:creationId xmlns:a16="http://schemas.microsoft.com/office/drawing/2014/main" id="{DD689E10-A725-410B-9F1B-C45A65F033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673" r="9163"/>
          <a:stretch>
            <a:fillRect/>
          </a:stretch>
        </p:blipFill>
        <p:spPr bwMode="auto">
          <a:xfrm>
            <a:off x="850900" y="1808163"/>
            <a:ext cx="2984500"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矩形 16">
            <a:extLst>
              <a:ext uri="{FF2B5EF4-FFF2-40B4-BE49-F238E27FC236}">
                <a16:creationId xmlns:a16="http://schemas.microsoft.com/office/drawing/2014/main" id="{66E199A3-C752-4A02-8997-89054EEA04D6}"/>
              </a:ext>
            </a:extLst>
          </p:cNvPr>
          <p:cNvSpPr>
            <a:spLocks noChangeArrowheads="1"/>
          </p:cNvSpPr>
          <p:nvPr/>
        </p:nvSpPr>
        <p:spPr bwMode="auto">
          <a:xfrm>
            <a:off x="838200" y="4143375"/>
            <a:ext cx="2997200" cy="1609725"/>
          </a:xfrm>
          <a:prstGeom prst="rect">
            <a:avLst/>
          </a:prstGeom>
          <a:solidFill>
            <a:srgbClr val="E0D8C6">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86" name="矩形 15">
            <a:extLst>
              <a:ext uri="{FF2B5EF4-FFF2-40B4-BE49-F238E27FC236}">
                <a16:creationId xmlns:a16="http://schemas.microsoft.com/office/drawing/2014/main" id="{DAEF67EE-F010-4AEF-932B-BE634094111D}"/>
              </a:ext>
            </a:extLst>
          </p:cNvPr>
          <p:cNvSpPr/>
          <p:nvPr/>
        </p:nvSpPr>
        <p:spPr>
          <a:xfrm>
            <a:off x="942975" y="4410075"/>
            <a:ext cx="3503613" cy="1076325"/>
          </a:xfrm>
          <a:prstGeom prst="rect">
            <a:avLst/>
          </a:prstGeom>
          <a:noFill/>
          <a:ln w="9525">
            <a:noFill/>
          </a:ln>
        </p:spPr>
        <p:txBody>
          <a:bodyPr>
            <a:spAutoFit/>
          </a:bodyPr>
          <a:lstStyle/>
          <a:p>
            <a:pPr eaLnBrk="1" hangingPunct="1">
              <a:buFont typeface="Arial" panose="020B0604020202020204" pitchFamily="34" charset="0"/>
              <a:buNone/>
              <a:defRPr/>
            </a:pPr>
            <a:r>
              <a:rPr lang="zh-CN" altLang="en-US" sz="3200" b="1" dirty="0">
                <a:solidFill>
                  <a:schemeClr val="bg1">
                    <a:lumMod val="95000"/>
                  </a:schemeClr>
                </a:solidFill>
                <a:latin typeface="宋体" panose="02010600030101010101" pitchFamily="2" charset="-122"/>
                <a:sym typeface="+mn-ea"/>
              </a:rPr>
              <a:t>为什么要进行</a:t>
            </a:r>
          </a:p>
          <a:p>
            <a:pPr eaLnBrk="1" hangingPunct="1">
              <a:buFont typeface="Arial" panose="020B0604020202020204" pitchFamily="34" charset="0"/>
              <a:buNone/>
              <a:defRPr/>
            </a:pPr>
            <a:r>
              <a:rPr lang="zh-CN" altLang="en-US" sz="3200" b="1" dirty="0">
                <a:solidFill>
                  <a:schemeClr val="bg1">
                    <a:lumMod val="95000"/>
                  </a:schemeClr>
                </a:solidFill>
                <a:latin typeface="宋体" panose="02010600030101010101" pitchFamily="2" charset="-122"/>
                <a:sym typeface="+mn-ea"/>
              </a:rPr>
              <a:t>可维护性复审？</a:t>
            </a:r>
            <a:endParaRPr lang="zh-CN" altLang="en-US" sz="3200" b="1" dirty="0">
              <a:solidFill>
                <a:schemeClr val="bg1">
                  <a:lumMod val="95000"/>
                </a:schemeClr>
              </a:solidFill>
              <a:latin typeface="宋体" panose="02010600030101010101" pitchFamily="2" charset="-122"/>
              <a:ea typeface="微软雅黑" panose="020B0503020204020204" pitchFamily="34"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a:extLst>
              <a:ext uri="{FF2B5EF4-FFF2-40B4-BE49-F238E27FC236}">
                <a16:creationId xmlns:a16="http://schemas.microsoft.com/office/drawing/2014/main" id="{3D004DE6-C5A3-469B-B435-056AD908D701}"/>
              </a:ext>
            </a:extLst>
          </p:cNvPr>
          <p:cNvGrpSpPr>
            <a:grpSpLocks/>
          </p:cNvGrpSpPr>
          <p:nvPr/>
        </p:nvGrpSpPr>
        <p:grpSpPr bwMode="auto">
          <a:xfrm>
            <a:off x="10844213" y="5851525"/>
            <a:ext cx="1347787" cy="1006475"/>
            <a:chOff x="0" y="0"/>
            <a:chExt cx="2562554" cy="1912957"/>
          </a:xfrm>
        </p:grpSpPr>
        <p:grpSp>
          <p:nvGrpSpPr>
            <p:cNvPr id="35847" name="Group 3">
              <a:extLst>
                <a:ext uri="{FF2B5EF4-FFF2-40B4-BE49-F238E27FC236}">
                  <a16:creationId xmlns:a16="http://schemas.microsoft.com/office/drawing/2014/main" id="{2187EF69-7AE9-4E1D-BA6B-8687DC9EF853}"/>
                </a:ext>
              </a:extLst>
            </p:cNvPr>
            <p:cNvGrpSpPr>
              <a:grpSpLocks/>
            </p:cNvGrpSpPr>
            <p:nvPr/>
          </p:nvGrpSpPr>
          <p:grpSpPr bwMode="auto">
            <a:xfrm>
              <a:off x="0" y="0"/>
              <a:ext cx="2562554" cy="1912957"/>
              <a:chOff x="0" y="0"/>
              <a:chExt cx="908050" cy="677863"/>
            </a:xfrm>
          </p:grpSpPr>
          <p:sp>
            <p:nvSpPr>
              <p:cNvPr id="35851" name="Oval 40">
                <a:extLst>
                  <a:ext uri="{FF2B5EF4-FFF2-40B4-BE49-F238E27FC236}">
                    <a16:creationId xmlns:a16="http://schemas.microsoft.com/office/drawing/2014/main" id="{A081B196-77F3-4538-85B4-6F9A8AF58572}"/>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2" name="Oval 41">
                <a:extLst>
                  <a:ext uri="{FF2B5EF4-FFF2-40B4-BE49-F238E27FC236}">
                    <a16:creationId xmlns:a16="http://schemas.microsoft.com/office/drawing/2014/main" id="{9FBB341C-351C-41AA-A816-16FABE5C62BB}"/>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3" name="Oval 42">
                <a:extLst>
                  <a:ext uri="{FF2B5EF4-FFF2-40B4-BE49-F238E27FC236}">
                    <a16:creationId xmlns:a16="http://schemas.microsoft.com/office/drawing/2014/main" id="{F078E2A4-7F52-4A0D-93B3-D26BC49EE7B8}"/>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4" name="Oval 43">
                <a:extLst>
                  <a:ext uri="{FF2B5EF4-FFF2-40B4-BE49-F238E27FC236}">
                    <a16:creationId xmlns:a16="http://schemas.microsoft.com/office/drawing/2014/main" id="{0941AB34-4683-4C35-B546-8DD7CA560094}"/>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5" name="Oval 44">
                <a:extLst>
                  <a:ext uri="{FF2B5EF4-FFF2-40B4-BE49-F238E27FC236}">
                    <a16:creationId xmlns:a16="http://schemas.microsoft.com/office/drawing/2014/main" id="{A72A1B4A-B693-4FF2-8C7A-3BA054F2133B}"/>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6" name="Oval 45">
                <a:extLst>
                  <a:ext uri="{FF2B5EF4-FFF2-40B4-BE49-F238E27FC236}">
                    <a16:creationId xmlns:a16="http://schemas.microsoft.com/office/drawing/2014/main" id="{BCAE2772-C6AC-4D87-B71B-F6F4B89F788A}"/>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7" name="Oval 46">
                <a:extLst>
                  <a:ext uri="{FF2B5EF4-FFF2-40B4-BE49-F238E27FC236}">
                    <a16:creationId xmlns:a16="http://schemas.microsoft.com/office/drawing/2014/main" id="{879E134D-960E-4939-9FCD-8E931830CACE}"/>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8" name="Oval 47">
                <a:extLst>
                  <a:ext uri="{FF2B5EF4-FFF2-40B4-BE49-F238E27FC236}">
                    <a16:creationId xmlns:a16="http://schemas.microsoft.com/office/drawing/2014/main" id="{AC7D2A3E-C649-4F91-98B2-9D6884B7D9D2}"/>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59" name="Oval 48">
                <a:extLst>
                  <a:ext uri="{FF2B5EF4-FFF2-40B4-BE49-F238E27FC236}">
                    <a16:creationId xmlns:a16="http://schemas.microsoft.com/office/drawing/2014/main" id="{DC402EC8-E28A-4E1F-ABB9-58CC0BC7F0D0}"/>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60" name="Oval 49">
                <a:extLst>
                  <a:ext uri="{FF2B5EF4-FFF2-40B4-BE49-F238E27FC236}">
                    <a16:creationId xmlns:a16="http://schemas.microsoft.com/office/drawing/2014/main" id="{77E24885-8D3D-4F9E-A561-A44E771043A8}"/>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61" name="Oval 50">
                <a:extLst>
                  <a:ext uri="{FF2B5EF4-FFF2-40B4-BE49-F238E27FC236}">
                    <a16:creationId xmlns:a16="http://schemas.microsoft.com/office/drawing/2014/main" id="{64CC2538-9C01-4CEF-8CC9-3386EF6C8930}"/>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5862" name="Oval 51">
                <a:extLst>
                  <a:ext uri="{FF2B5EF4-FFF2-40B4-BE49-F238E27FC236}">
                    <a16:creationId xmlns:a16="http://schemas.microsoft.com/office/drawing/2014/main" id="{BE2B0204-0F45-410E-8540-7DD284906EE6}"/>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5848" name="Group 16">
              <a:extLst>
                <a:ext uri="{FF2B5EF4-FFF2-40B4-BE49-F238E27FC236}">
                  <a16:creationId xmlns:a16="http://schemas.microsoft.com/office/drawing/2014/main" id="{0E31065C-D89B-4DF3-A0FA-F050AC2BA1F0}"/>
                </a:ext>
              </a:extLst>
            </p:cNvPr>
            <p:cNvGrpSpPr>
              <a:grpSpLocks/>
            </p:cNvGrpSpPr>
            <p:nvPr/>
          </p:nvGrpSpPr>
          <p:grpSpPr bwMode="auto">
            <a:xfrm>
              <a:off x="943869" y="639231"/>
              <a:ext cx="733645" cy="733645"/>
              <a:chOff x="0" y="0"/>
              <a:chExt cx="2406528" cy="2406528"/>
            </a:xfrm>
          </p:grpSpPr>
          <p:sp>
            <p:nvSpPr>
              <p:cNvPr id="35849" name="椭圆 27">
                <a:extLst>
                  <a:ext uri="{FF2B5EF4-FFF2-40B4-BE49-F238E27FC236}">
                    <a16:creationId xmlns:a16="http://schemas.microsoft.com/office/drawing/2014/main" id="{BCCD4587-C335-42A0-9115-C0B825F8B9EA}"/>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5850" name="椭圆 28">
                <a:extLst>
                  <a:ext uri="{FF2B5EF4-FFF2-40B4-BE49-F238E27FC236}">
                    <a16:creationId xmlns:a16="http://schemas.microsoft.com/office/drawing/2014/main" id="{5C2755F5-B462-4AAC-B19C-E701C7F7C9F8}"/>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8195" name="标题 4">
            <a:extLst>
              <a:ext uri="{FF2B5EF4-FFF2-40B4-BE49-F238E27FC236}">
                <a16:creationId xmlns:a16="http://schemas.microsoft.com/office/drawing/2014/main" id="{A05C00D9-D2EA-4B97-BC5C-15B53A1D36DB}"/>
              </a:ext>
            </a:extLst>
          </p:cNvPr>
          <p:cNvSpPr>
            <a:spLocks noGrp="1"/>
          </p:cNvSpPr>
          <p:nvPr>
            <p:ph type="title"/>
          </p:nvPr>
        </p:nvSpPr>
        <p:spPr>
          <a:xfrm>
            <a:off x="838200" y="365125"/>
            <a:ext cx="10515600" cy="1325563"/>
          </a:xfrm>
        </p:spPr>
        <p:txBody>
          <a:bodyPr/>
          <a:lstStyle/>
          <a:p>
            <a:pPr marL="0" indent="0" eaLnBrk="1" hangingPunct="1">
              <a:defRPr/>
            </a:pPr>
            <a:r>
              <a:rPr lang="en-US" altLang="zh-CN" b="1" kern="1200" dirty="0">
                <a:solidFill>
                  <a:prstClr val="black"/>
                </a:solidFill>
                <a:latin typeface="+mn-lt"/>
                <a:ea typeface="+mn-ea"/>
                <a:cs typeface="+mn-cs"/>
                <a:sym typeface="+mn-ea"/>
              </a:rPr>
              <a:t>3.</a:t>
            </a:r>
            <a:r>
              <a:rPr lang="zh-CN" altLang="en-US" b="1" kern="1200" dirty="0">
                <a:solidFill>
                  <a:prstClr val="black"/>
                </a:solidFill>
                <a:latin typeface="+mn-lt"/>
                <a:ea typeface="+mn-ea"/>
                <a:cs typeface="+mn-cs"/>
                <a:sym typeface="+mn-ea"/>
              </a:rPr>
              <a:t>可维护性复审</a:t>
            </a:r>
            <a:endParaRPr lang="zh-CN" altLang="en-US" dirty="0"/>
          </a:p>
        </p:txBody>
      </p:sp>
      <p:pic>
        <p:nvPicPr>
          <p:cNvPr id="35844" name="图片 2">
            <a:extLst>
              <a:ext uri="{FF2B5EF4-FFF2-40B4-BE49-F238E27FC236}">
                <a16:creationId xmlns:a16="http://schemas.microsoft.com/office/drawing/2014/main" id="{FB935D3E-8965-4658-B717-19E331F545FA}"/>
              </a:ext>
            </a:extLst>
          </p:cNvPr>
          <p:cNvPicPr>
            <a:picLocks noChangeAspect="1"/>
          </p:cNvPicPr>
          <p:nvPr/>
        </p:nvPicPr>
        <p:blipFill>
          <a:blip r:embed="rId2">
            <a:extLst>
              <a:ext uri="{28A0092B-C50C-407E-A947-70E740481C1C}">
                <a14:useLocalDpi xmlns:a14="http://schemas.microsoft.com/office/drawing/2010/main" val="0"/>
              </a:ext>
            </a:extLst>
          </a:blip>
          <a:srcRect l="37924" b="4802"/>
          <a:stretch>
            <a:fillRect/>
          </a:stretch>
        </p:blipFill>
        <p:spPr bwMode="auto">
          <a:xfrm>
            <a:off x="1619250" y="2336800"/>
            <a:ext cx="2520950" cy="252095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203" name="矩形 15">
            <a:extLst>
              <a:ext uri="{FF2B5EF4-FFF2-40B4-BE49-F238E27FC236}">
                <a16:creationId xmlns:a16="http://schemas.microsoft.com/office/drawing/2014/main" id="{C53BDAEB-6318-456E-94CB-5E37ADE069D8}"/>
              </a:ext>
            </a:extLst>
          </p:cNvPr>
          <p:cNvSpPr>
            <a:spLocks noChangeArrowheads="1"/>
          </p:cNvSpPr>
          <p:nvPr/>
        </p:nvSpPr>
        <p:spPr bwMode="auto">
          <a:xfrm>
            <a:off x="4243388" y="1690688"/>
            <a:ext cx="78851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SzPct val="70000"/>
              <a:buFont typeface="Wingdings" panose="05000000000000000000" pitchFamily="2" charset="2"/>
              <a:buChar char="l"/>
            </a:pPr>
            <a:r>
              <a:rPr lang="zh-CN" altLang="en-US">
                <a:latin typeface="Arial" panose="020B0604020202020204" pitchFamily="34" charset="0"/>
                <a:ea typeface="宋体" panose="02010600030101010101" pitchFamily="2" charset="-122"/>
                <a:sym typeface="+mn-ea"/>
              </a:rPr>
              <a:t>在软件再次交付使用之前，对软件配置进行严格的复审，则可大大减少文档的问题。</a:t>
            </a:r>
            <a:endParaRPr lang="en-US" altLang="zh-CN" b="1">
              <a:latin typeface="Arial" panose="020B0604020202020204" pitchFamily="34" charset="0"/>
              <a:ea typeface="宋体" panose="02010600030101010101" pitchFamily="2" charset="-122"/>
            </a:endParaRPr>
          </a:p>
          <a:p>
            <a:pPr eaLnBrk="1" hangingPunct="1">
              <a:lnSpc>
                <a:spcPct val="100000"/>
              </a:lnSpc>
              <a:spcBef>
                <a:spcPct val="0"/>
              </a:spcBef>
              <a:buSzPct val="70000"/>
              <a:buFont typeface="Wingdings" panose="05000000000000000000" pitchFamily="2" charset="2"/>
              <a:buChar char="l"/>
            </a:pPr>
            <a:r>
              <a:rPr lang="zh-CN" altLang="en-US" b="1">
                <a:latin typeface="Arial" panose="020B0604020202020204" pitchFamily="34" charset="0"/>
                <a:ea typeface="宋体" panose="02010600030101010101" pitchFamily="2" charset="-122"/>
                <a:sym typeface="+mn-ea"/>
              </a:rPr>
              <a:t>在需求分析阶段的复审过程中</a:t>
            </a:r>
            <a:r>
              <a:rPr lang="zh-CN" altLang="en-US">
                <a:latin typeface="Arial" panose="020B0604020202020204" pitchFamily="34" charset="0"/>
                <a:ea typeface="宋体" panose="02010600030101010101" pitchFamily="2" charset="-122"/>
                <a:sym typeface="+mn-ea"/>
              </a:rPr>
              <a:t>，应该对将来要改进的部分和可能会修改的部分加以注意并指明；应该讨论软件的可移植性问题，并且考虑可能影响软件维护的系统界面。</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SzPct val="70000"/>
              <a:buFont typeface="Wingdings" panose="05000000000000000000" pitchFamily="2" charset="2"/>
              <a:buChar char="l"/>
            </a:pPr>
            <a:r>
              <a:rPr lang="zh-CN" altLang="en-US" b="1">
                <a:latin typeface="Arial" panose="020B0604020202020204" pitchFamily="34" charset="0"/>
                <a:ea typeface="宋体" panose="02010600030101010101" pitchFamily="2" charset="-122"/>
                <a:sym typeface="+mn-ea"/>
              </a:rPr>
              <a:t>在正式的和非正式的设计复审期间</a:t>
            </a:r>
            <a:r>
              <a:rPr lang="zh-CN" altLang="en-US">
                <a:latin typeface="Arial" panose="020B0604020202020204" pitchFamily="34" charset="0"/>
                <a:ea typeface="宋体" panose="02010600030101010101" pitchFamily="2" charset="-122"/>
                <a:sym typeface="+mn-ea"/>
              </a:rPr>
              <a:t>，应该从容易修改、模块化和功能独立的目标出发，评价软件的结构和过程；设计中应该对将来可能修改的部分预作准备。</a:t>
            </a:r>
            <a:endParaRPr lang="zh-CN" altLang="en-US">
              <a:solidFill>
                <a:srgbClr val="000000"/>
              </a:solidFill>
            </a:endParaRPr>
          </a:p>
        </p:txBody>
      </p:sp>
      <p:sp>
        <p:nvSpPr>
          <p:cNvPr id="560132" name="文本框 3">
            <a:extLst>
              <a:ext uri="{FF2B5EF4-FFF2-40B4-BE49-F238E27FC236}">
                <a16:creationId xmlns:a16="http://schemas.microsoft.com/office/drawing/2014/main" id="{55716094-DFF1-4729-9D19-3E66D442097C}"/>
              </a:ext>
            </a:extLst>
          </p:cNvPr>
          <p:cNvSpPr txBox="1">
            <a:spLocks noChangeArrowheads="1"/>
          </p:cNvSpPr>
          <p:nvPr/>
        </p:nvSpPr>
        <p:spPr bwMode="auto">
          <a:xfrm>
            <a:off x="4224338" y="1690688"/>
            <a:ext cx="78390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SzPct val="70000"/>
              <a:buFont typeface="Wingdings" panose="05000000000000000000" pitchFamily="2" charset="2"/>
              <a:buChar char="l"/>
            </a:pPr>
            <a:r>
              <a:rPr lang="zh-CN" altLang="en-US" b="1">
                <a:latin typeface="Arial" panose="020B0604020202020204" pitchFamily="34" charset="0"/>
                <a:ea typeface="宋体" panose="02010600030101010101" pitchFamily="2" charset="-122"/>
              </a:rPr>
              <a:t>代码复审</a:t>
            </a:r>
            <a:r>
              <a:rPr lang="zh-CN" altLang="en-US">
                <a:latin typeface="Arial" panose="020B0604020202020204" pitchFamily="34" charset="0"/>
                <a:ea typeface="宋体" panose="02010600030101010101" pitchFamily="2" charset="-122"/>
              </a:rPr>
              <a:t>应该强调编码风格和内部说明文档这两个影响可维护性的因素。</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SzPct val="70000"/>
              <a:buFont typeface="Wingdings" panose="05000000000000000000" pitchFamily="2" charset="2"/>
              <a:buChar char="l"/>
            </a:pPr>
            <a:r>
              <a:rPr lang="zh-CN" altLang="en-US" b="1">
                <a:latin typeface="Arial" panose="020B0604020202020204" pitchFamily="34" charset="0"/>
                <a:ea typeface="宋体" panose="02010600030101010101" pitchFamily="2" charset="-122"/>
              </a:rPr>
              <a:t>在设计和编码过程中</a:t>
            </a:r>
            <a:r>
              <a:rPr lang="zh-CN" altLang="en-US">
                <a:latin typeface="Arial" panose="020B0604020202020204" pitchFamily="34" charset="0"/>
                <a:ea typeface="宋体" panose="02010600030101010101" pitchFamily="2" charset="-122"/>
              </a:rPr>
              <a:t>应该尽量使用可重用的软件构件，如果需要开发新的构件，也应该注意提高构件的可重用性。</a:t>
            </a:r>
            <a:endParaRPr lang="en-US" altLang="zh-CN">
              <a:latin typeface="Arial" panose="020B0604020202020204" pitchFamily="34" charset="0"/>
              <a:ea typeface="宋体" panose="02010600030101010101" pitchFamily="2" charset="-122"/>
            </a:endParaRPr>
          </a:p>
          <a:p>
            <a:pPr eaLnBrk="1" hangingPunct="1">
              <a:lnSpc>
                <a:spcPct val="100000"/>
              </a:lnSpc>
              <a:spcBef>
                <a:spcPct val="0"/>
              </a:spcBef>
              <a:buSzPct val="70000"/>
              <a:buFont typeface="Wingdings" panose="05000000000000000000" pitchFamily="2" charset="2"/>
              <a:buChar char="l"/>
            </a:pPr>
            <a:r>
              <a:rPr lang="zh-CN" altLang="en-US" b="1">
                <a:latin typeface="Arial" panose="020B0604020202020204" pitchFamily="34" charset="0"/>
                <a:ea typeface="宋体" panose="02010600030101010101" pitchFamily="2" charset="-122"/>
              </a:rPr>
              <a:t>在测试结束时</a:t>
            </a:r>
            <a:r>
              <a:rPr lang="zh-CN" altLang="en-US">
                <a:latin typeface="Arial" panose="020B0604020202020204" pitchFamily="34" charset="0"/>
                <a:ea typeface="宋体" panose="02010600030101010101" pitchFamily="2" charset="-122"/>
              </a:rPr>
              <a:t>进行最正式的可维护性复审，这个复审称为</a:t>
            </a:r>
            <a:r>
              <a:rPr lang="zh-CN" altLang="en-US" b="1">
                <a:latin typeface="Arial" panose="020B0604020202020204" pitchFamily="34" charset="0"/>
                <a:ea typeface="宋体" panose="02010600030101010101" pitchFamily="2" charset="-122"/>
              </a:rPr>
              <a:t>配置复审</a:t>
            </a:r>
            <a:r>
              <a:rPr lang="zh-CN" altLang="en-US">
                <a:latin typeface="Arial" panose="020B0604020202020204" pitchFamily="34" charset="0"/>
                <a:ea typeface="宋体" panose="02010600030101010101" pitchFamily="2" charset="-122"/>
              </a:rPr>
              <a:t>。配置复审的目的是保证软件配置的所有成分是完整的、一致的和可理解的，而且为了便于修改和管理已经编目归档了。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8203"/>
                                        </p:tgtEl>
                                      </p:cBhvr>
                                    </p:animEffect>
                                    <p:set>
                                      <p:cBhvr>
                                        <p:cTn id="7" dur="1" fill="hold">
                                          <p:stCondLst>
                                            <p:cond delay="499"/>
                                          </p:stCondLst>
                                        </p:cTn>
                                        <p:tgtEl>
                                          <p:spTgt spid="820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0132"/>
                                        </p:tgtEl>
                                        <p:attrNameLst>
                                          <p:attrName>style.visibility</p:attrName>
                                        </p:attrNameLst>
                                      </p:cBhvr>
                                      <p:to>
                                        <p:strVal val="visible"/>
                                      </p:to>
                                    </p:set>
                                    <p:animEffect transition="in" filter="fade">
                                      <p:cBhvr>
                                        <p:cTn id="12" dur="500"/>
                                        <p:tgtEl>
                                          <p:spTgt spid="560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p:bldP spid="5601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a:extLst>
              <a:ext uri="{FF2B5EF4-FFF2-40B4-BE49-F238E27FC236}">
                <a16:creationId xmlns:a16="http://schemas.microsoft.com/office/drawing/2014/main" id="{46E3A56B-2B12-4467-8E0D-FFD6A4E1D8CD}"/>
              </a:ext>
            </a:extLst>
          </p:cNvPr>
          <p:cNvGrpSpPr>
            <a:grpSpLocks/>
          </p:cNvGrpSpPr>
          <p:nvPr/>
        </p:nvGrpSpPr>
        <p:grpSpPr bwMode="auto">
          <a:xfrm>
            <a:off x="2219325" y="2008188"/>
            <a:ext cx="7623175" cy="2049462"/>
            <a:chOff x="0" y="0"/>
            <a:chExt cx="2857500" cy="769938"/>
          </a:xfrm>
        </p:grpSpPr>
        <p:sp>
          <p:nvSpPr>
            <p:cNvPr id="36873" name="矩形 10">
              <a:extLst>
                <a:ext uri="{FF2B5EF4-FFF2-40B4-BE49-F238E27FC236}">
                  <a16:creationId xmlns:a16="http://schemas.microsoft.com/office/drawing/2014/main" id="{C4185313-3B32-49D3-9A3C-BC324467C08F}"/>
                </a:ext>
              </a:extLst>
            </p:cNvPr>
            <p:cNvSpPr>
              <a:spLocks noChangeArrowheads="1"/>
            </p:cNvSpPr>
            <p:nvPr/>
          </p:nvSpPr>
          <p:spPr bwMode="auto">
            <a:xfrm>
              <a:off x="0" y="0"/>
              <a:ext cx="2857500" cy="769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6874" name="矩形 12">
              <a:extLst>
                <a:ext uri="{FF2B5EF4-FFF2-40B4-BE49-F238E27FC236}">
                  <a16:creationId xmlns:a16="http://schemas.microsoft.com/office/drawing/2014/main" id="{7BE7D8CC-6D2A-4419-A9F3-AEA09554F876}"/>
                </a:ext>
              </a:extLst>
            </p:cNvPr>
            <p:cNvSpPr>
              <a:spLocks noChangeArrowheads="1"/>
            </p:cNvSpPr>
            <p:nvPr/>
          </p:nvSpPr>
          <p:spPr bwMode="auto">
            <a:xfrm>
              <a:off x="82550" y="71438"/>
              <a:ext cx="2698750" cy="627062"/>
            </a:xfrm>
            <a:prstGeom prst="rect">
              <a:avLst/>
            </a:prstGeom>
            <a:noFill/>
            <a:ln w="6350">
              <a:solidFill>
                <a:srgbClr val="BBB487"/>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nvGrpSpPr>
          <p:cNvPr id="36867" name="Group 5">
            <a:extLst>
              <a:ext uri="{FF2B5EF4-FFF2-40B4-BE49-F238E27FC236}">
                <a16:creationId xmlns:a16="http://schemas.microsoft.com/office/drawing/2014/main" id="{631FA13F-2AFF-4630-BCB4-F74CACDF0AE1}"/>
              </a:ext>
            </a:extLst>
          </p:cNvPr>
          <p:cNvGrpSpPr>
            <a:grpSpLocks/>
          </p:cNvGrpSpPr>
          <p:nvPr/>
        </p:nvGrpSpPr>
        <p:grpSpPr bwMode="auto">
          <a:xfrm>
            <a:off x="2424113" y="1808163"/>
            <a:ext cx="2406650" cy="2406650"/>
            <a:chOff x="0" y="0"/>
            <a:chExt cx="1752600" cy="1752600"/>
          </a:xfrm>
        </p:grpSpPr>
        <p:sp>
          <p:nvSpPr>
            <p:cNvPr id="36871" name="椭圆 9">
              <a:extLst>
                <a:ext uri="{FF2B5EF4-FFF2-40B4-BE49-F238E27FC236}">
                  <a16:creationId xmlns:a16="http://schemas.microsoft.com/office/drawing/2014/main" id="{2EE6C130-39D9-4F1E-8E70-1219420F7AA3}"/>
                </a:ext>
              </a:extLst>
            </p:cNvPr>
            <p:cNvSpPr>
              <a:spLocks noChangeArrowheads="1"/>
            </p:cNvSpPr>
            <p:nvPr/>
          </p:nvSpPr>
          <p:spPr bwMode="auto">
            <a:xfrm>
              <a:off x="0" y="0"/>
              <a:ext cx="1752600" cy="1752600"/>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6872" name="椭圆 11">
              <a:extLst>
                <a:ext uri="{FF2B5EF4-FFF2-40B4-BE49-F238E27FC236}">
                  <a16:creationId xmlns:a16="http://schemas.microsoft.com/office/drawing/2014/main" id="{4CB49D52-B8E8-4FA3-A101-74525E8595C7}"/>
                </a:ext>
              </a:extLst>
            </p:cNvPr>
            <p:cNvSpPr>
              <a:spLocks noChangeArrowheads="1"/>
            </p:cNvSpPr>
            <p:nvPr/>
          </p:nvSpPr>
          <p:spPr bwMode="auto">
            <a:xfrm>
              <a:off x="196256" y="196256"/>
              <a:ext cx="1360089" cy="1360089"/>
            </a:xfrm>
            <a:prstGeom prst="ellipse">
              <a:avLst/>
            </a:prstGeom>
            <a:solidFill>
              <a:srgbClr val="C8B9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sp>
        <p:nvSpPr>
          <p:cNvPr id="36868" name="文本占位符 4">
            <a:extLst>
              <a:ext uri="{FF2B5EF4-FFF2-40B4-BE49-F238E27FC236}">
                <a16:creationId xmlns:a16="http://schemas.microsoft.com/office/drawing/2014/main" id="{1CAAFE04-CB27-4B89-8AA9-A3FADC813DF9}"/>
              </a:ext>
            </a:extLst>
          </p:cNvPr>
          <p:cNvSpPr>
            <a:spLocks noGrp="1" noChangeArrowheads="1"/>
          </p:cNvSpPr>
          <p:nvPr>
            <p:ph type="subTitle" idx="1"/>
          </p:nvPr>
        </p:nvSpPr>
        <p:spPr>
          <a:xfrm>
            <a:off x="2439988" y="4270375"/>
            <a:ext cx="7199312" cy="1498600"/>
          </a:xfrm>
        </p:spPr>
        <p:txBody>
          <a:bodyPr/>
          <a:lstStyle/>
          <a:p>
            <a:pPr algn="r" eaLnBrk="1" hangingPunct="1"/>
            <a:r>
              <a:rPr lang="en-US" altLang="zh-CN" sz="3200">
                <a:solidFill>
                  <a:schemeClr val="bg1"/>
                </a:solidFill>
              </a:rPr>
              <a:t>——</a:t>
            </a:r>
            <a:r>
              <a:rPr lang="zh-CN" altLang="en-US" sz="3200">
                <a:solidFill>
                  <a:schemeClr val="bg1"/>
                </a:solidFill>
              </a:rPr>
              <a:t>倪晨攀</a:t>
            </a:r>
          </a:p>
          <a:p>
            <a:pPr eaLnBrk="1" hangingPunct="1"/>
            <a:endParaRPr lang="zh-CN" altLang="en-US" sz="1400">
              <a:solidFill>
                <a:schemeClr val="bg1"/>
              </a:solidFill>
            </a:endParaRPr>
          </a:p>
        </p:txBody>
      </p:sp>
      <p:sp>
        <p:nvSpPr>
          <p:cNvPr id="36869" name="标题 3">
            <a:extLst>
              <a:ext uri="{FF2B5EF4-FFF2-40B4-BE49-F238E27FC236}">
                <a16:creationId xmlns:a16="http://schemas.microsoft.com/office/drawing/2014/main" id="{FFD2DF1E-C5B5-4AB9-83DF-F41798F7027B}"/>
              </a:ext>
            </a:extLst>
          </p:cNvPr>
          <p:cNvSpPr>
            <a:spLocks noGrp="1" noChangeArrowheads="1"/>
          </p:cNvSpPr>
          <p:nvPr>
            <p:ph type="title"/>
          </p:nvPr>
        </p:nvSpPr>
        <p:spPr>
          <a:xfrm>
            <a:off x="4846638" y="2355850"/>
            <a:ext cx="4792662" cy="1495425"/>
          </a:xfrm>
        </p:spPr>
        <p:txBody>
          <a:bodyPr/>
          <a:lstStyle/>
          <a:p>
            <a:pPr marL="0" indent="0" eaLnBrk="1" hangingPunct="1"/>
            <a:r>
              <a:rPr lang="en-US" altLang="zh-CN" sz="5400">
                <a:solidFill>
                  <a:schemeClr val="bg1"/>
                </a:solidFill>
              </a:rPr>
              <a:t>8.5</a:t>
            </a:r>
            <a:r>
              <a:rPr lang="en-US" altLang="zh-CN" sz="4000">
                <a:solidFill>
                  <a:schemeClr val="bg1"/>
                </a:solidFill>
              </a:rPr>
              <a:t>-预防性维护</a:t>
            </a:r>
            <a:br>
              <a:rPr lang="en-US" altLang="zh-CN" sz="4000">
                <a:solidFill>
                  <a:schemeClr val="bg1"/>
                </a:solidFill>
              </a:rPr>
            </a:br>
            <a:r>
              <a:rPr lang="en-US" altLang="zh-CN" sz="5400">
                <a:solidFill>
                  <a:schemeClr val="bg1"/>
                </a:solidFill>
              </a:rPr>
              <a:t>8.6</a:t>
            </a:r>
            <a:r>
              <a:rPr lang="en-US" altLang="zh-CN" sz="4000">
                <a:solidFill>
                  <a:schemeClr val="bg1"/>
                </a:solidFill>
              </a:rPr>
              <a:t>-软件再工程过程</a:t>
            </a:r>
          </a:p>
        </p:txBody>
      </p:sp>
      <p:sp>
        <p:nvSpPr>
          <p:cNvPr id="36870" name="文本占位符 5">
            <a:extLst>
              <a:ext uri="{FF2B5EF4-FFF2-40B4-BE49-F238E27FC236}">
                <a16:creationId xmlns:a16="http://schemas.microsoft.com/office/drawing/2014/main" id="{B8F11A22-D7EF-4455-90E9-27B78D4D238D}"/>
              </a:ext>
            </a:extLst>
          </p:cNvPr>
          <p:cNvSpPr>
            <a:spLocks noGrp="1" noChangeArrowheads="1"/>
          </p:cNvSpPr>
          <p:nvPr>
            <p:ph sz="quarter" idx="1"/>
          </p:nvPr>
        </p:nvSpPr>
        <p:spPr>
          <a:xfrm>
            <a:off x="2693988" y="2032000"/>
            <a:ext cx="1866900" cy="1912938"/>
          </a:xfrm>
        </p:spPr>
        <p:txBody>
          <a:bodyPr anchor="ctr"/>
          <a:lstStyle/>
          <a:p>
            <a:pPr eaLnBrk="1" hangingPunct="1"/>
            <a:r>
              <a:rPr lang="en-US" altLang="zh-CN" sz="6000"/>
              <a:t>8.5/6</a:t>
            </a:r>
            <a:endParaRPr lang="zh-CN" altLang="en-US" sz="6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a:extLst>
              <a:ext uri="{FF2B5EF4-FFF2-40B4-BE49-F238E27FC236}">
                <a16:creationId xmlns:a16="http://schemas.microsoft.com/office/drawing/2014/main" id="{48986C38-FAFC-435F-9B49-CA0C21DD8CEC}"/>
              </a:ext>
            </a:extLst>
          </p:cNvPr>
          <p:cNvGrpSpPr>
            <a:grpSpLocks/>
          </p:cNvGrpSpPr>
          <p:nvPr/>
        </p:nvGrpSpPr>
        <p:grpSpPr bwMode="auto">
          <a:xfrm>
            <a:off x="10844213" y="5851525"/>
            <a:ext cx="1347787" cy="1006475"/>
            <a:chOff x="0" y="0"/>
            <a:chExt cx="2562554" cy="1912957"/>
          </a:xfrm>
        </p:grpSpPr>
        <p:grpSp>
          <p:nvGrpSpPr>
            <p:cNvPr id="37895" name="Group 3">
              <a:extLst>
                <a:ext uri="{FF2B5EF4-FFF2-40B4-BE49-F238E27FC236}">
                  <a16:creationId xmlns:a16="http://schemas.microsoft.com/office/drawing/2014/main" id="{E2FC797C-8ABC-496B-8137-B5CFCE2A4692}"/>
                </a:ext>
              </a:extLst>
            </p:cNvPr>
            <p:cNvGrpSpPr>
              <a:grpSpLocks/>
            </p:cNvGrpSpPr>
            <p:nvPr/>
          </p:nvGrpSpPr>
          <p:grpSpPr bwMode="auto">
            <a:xfrm>
              <a:off x="0" y="0"/>
              <a:ext cx="2562554" cy="1912957"/>
              <a:chOff x="0" y="0"/>
              <a:chExt cx="908050" cy="677863"/>
            </a:xfrm>
          </p:grpSpPr>
          <p:sp>
            <p:nvSpPr>
              <p:cNvPr id="37899" name="Oval 40">
                <a:extLst>
                  <a:ext uri="{FF2B5EF4-FFF2-40B4-BE49-F238E27FC236}">
                    <a16:creationId xmlns:a16="http://schemas.microsoft.com/office/drawing/2014/main" id="{45978FC2-24B8-44A1-954B-BAF281AB5919}"/>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0" name="Oval 41">
                <a:extLst>
                  <a:ext uri="{FF2B5EF4-FFF2-40B4-BE49-F238E27FC236}">
                    <a16:creationId xmlns:a16="http://schemas.microsoft.com/office/drawing/2014/main" id="{B8DFEFD7-75AA-4470-897F-04620C154E58}"/>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1" name="Oval 42">
                <a:extLst>
                  <a:ext uri="{FF2B5EF4-FFF2-40B4-BE49-F238E27FC236}">
                    <a16:creationId xmlns:a16="http://schemas.microsoft.com/office/drawing/2014/main" id="{4B0A171E-30D5-4D98-A746-F1E5E84C6891}"/>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2" name="Oval 43">
                <a:extLst>
                  <a:ext uri="{FF2B5EF4-FFF2-40B4-BE49-F238E27FC236}">
                    <a16:creationId xmlns:a16="http://schemas.microsoft.com/office/drawing/2014/main" id="{557AB63B-9437-4905-943F-C89E95735BC2}"/>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3" name="Oval 44">
                <a:extLst>
                  <a:ext uri="{FF2B5EF4-FFF2-40B4-BE49-F238E27FC236}">
                    <a16:creationId xmlns:a16="http://schemas.microsoft.com/office/drawing/2014/main" id="{BCA20501-C0BF-41BB-A51C-68FF6B30130C}"/>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4" name="Oval 45">
                <a:extLst>
                  <a:ext uri="{FF2B5EF4-FFF2-40B4-BE49-F238E27FC236}">
                    <a16:creationId xmlns:a16="http://schemas.microsoft.com/office/drawing/2014/main" id="{545C09E3-139D-4107-9F12-7DD9F493D760}"/>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5" name="Oval 46">
                <a:extLst>
                  <a:ext uri="{FF2B5EF4-FFF2-40B4-BE49-F238E27FC236}">
                    <a16:creationId xmlns:a16="http://schemas.microsoft.com/office/drawing/2014/main" id="{7B9CC94E-2FF1-4240-99C0-4F7870C8D5C4}"/>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6" name="Oval 47">
                <a:extLst>
                  <a:ext uri="{FF2B5EF4-FFF2-40B4-BE49-F238E27FC236}">
                    <a16:creationId xmlns:a16="http://schemas.microsoft.com/office/drawing/2014/main" id="{666F5939-F4C1-4F19-ACDD-886B0E30B6CA}"/>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7" name="Oval 48">
                <a:extLst>
                  <a:ext uri="{FF2B5EF4-FFF2-40B4-BE49-F238E27FC236}">
                    <a16:creationId xmlns:a16="http://schemas.microsoft.com/office/drawing/2014/main" id="{63D15BFE-3FF7-488D-BE04-50D5DCBBAB01}"/>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8" name="Oval 49">
                <a:extLst>
                  <a:ext uri="{FF2B5EF4-FFF2-40B4-BE49-F238E27FC236}">
                    <a16:creationId xmlns:a16="http://schemas.microsoft.com/office/drawing/2014/main" id="{6CA7DA92-A72E-4B43-90A8-363AE3CF7848}"/>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09" name="Oval 50">
                <a:extLst>
                  <a:ext uri="{FF2B5EF4-FFF2-40B4-BE49-F238E27FC236}">
                    <a16:creationId xmlns:a16="http://schemas.microsoft.com/office/drawing/2014/main" id="{0B35C815-201E-4C92-B9ED-04F29D965780}"/>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7910" name="Oval 51">
                <a:extLst>
                  <a:ext uri="{FF2B5EF4-FFF2-40B4-BE49-F238E27FC236}">
                    <a16:creationId xmlns:a16="http://schemas.microsoft.com/office/drawing/2014/main" id="{F6724BE8-B585-49AB-8FB6-F2D872CE425B}"/>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7896" name="Group 16">
              <a:extLst>
                <a:ext uri="{FF2B5EF4-FFF2-40B4-BE49-F238E27FC236}">
                  <a16:creationId xmlns:a16="http://schemas.microsoft.com/office/drawing/2014/main" id="{46D4AB83-298C-42B1-BC4A-0300A65A4FC5}"/>
                </a:ext>
              </a:extLst>
            </p:cNvPr>
            <p:cNvGrpSpPr>
              <a:grpSpLocks/>
            </p:cNvGrpSpPr>
            <p:nvPr/>
          </p:nvGrpSpPr>
          <p:grpSpPr bwMode="auto">
            <a:xfrm>
              <a:off x="943869" y="639231"/>
              <a:ext cx="733645" cy="733645"/>
              <a:chOff x="0" y="0"/>
              <a:chExt cx="2406528" cy="2406528"/>
            </a:xfrm>
          </p:grpSpPr>
          <p:sp>
            <p:nvSpPr>
              <p:cNvPr id="37897" name="椭圆 27">
                <a:extLst>
                  <a:ext uri="{FF2B5EF4-FFF2-40B4-BE49-F238E27FC236}">
                    <a16:creationId xmlns:a16="http://schemas.microsoft.com/office/drawing/2014/main" id="{1D545E58-50A7-4513-9725-2B055CBC9BB5}"/>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7898" name="椭圆 28">
                <a:extLst>
                  <a:ext uri="{FF2B5EF4-FFF2-40B4-BE49-F238E27FC236}">
                    <a16:creationId xmlns:a16="http://schemas.microsoft.com/office/drawing/2014/main" id="{9C3CBBDD-94E7-4B6D-BA87-228FEFE5B7B8}"/>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37891" name="标题 4">
            <a:extLst>
              <a:ext uri="{FF2B5EF4-FFF2-40B4-BE49-F238E27FC236}">
                <a16:creationId xmlns:a16="http://schemas.microsoft.com/office/drawing/2014/main" id="{159CEC8E-5387-4803-BBB8-1283F6727AD2}"/>
              </a:ext>
            </a:extLst>
          </p:cNvPr>
          <p:cNvSpPr>
            <a:spLocks noGrp="1" noChangeArrowheads="1"/>
          </p:cNvSpPr>
          <p:nvPr>
            <p:ph type="title"/>
          </p:nvPr>
        </p:nvSpPr>
        <p:spPr>
          <a:xfrm>
            <a:off x="838200" y="365125"/>
            <a:ext cx="10515600" cy="1325563"/>
          </a:xfrm>
        </p:spPr>
        <p:txBody>
          <a:bodyPr/>
          <a:lstStyle/>
          <a:p>
            <a:pPr marL="0" indent="0" eaLnBrk="1" hangingPunct="1"/>
            <a:r>
              <a:rPr lang="zh-CN" altLang="zh-CN"/>
              <a:t>预防性维护</a:t>
            </a:r>
          </a:p>
        </p:txBody>
      </p:sp>
      <p:pic>
        <p:nvPicPr>
          <p:cNvPr id="37892" name="图表 3">
            <a:extLst>
              <a:ext uri="{FF2B5EF4-FFF2-40B4-BE49-F238E27FC236}">
                <a16:creationId xmlns:a16="http://schemas.microsoft.com/office/drawing/2014/main" id="{5AE247A4-7D46-4F78-AB09-54E3D1C3E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4095750"/>
            <a:ext cx="3509962"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矩形 9">
            <a:extLst>
              <a:ext uri="{FF2B5EF4-FFF2-40B4-BE49-F238E27FC236}">
                <a16:creationId xmlns:a16="http://schemas.microsoft.com/office/drawing/2014/main" id="{09DED1D6-862F-472C-99FB-99B4446923AF}"/>
              </a:ext>
            </a:extLst>
          </p:cNvPr>
          <p:cNvSpPr>
            <a:spLocks noChangeArrowheads="1"/>
          </p:cNvSpPr>
          <p:nvPr/>
        </p:nvSpPr>
        <p:spPr bwMode="auto">
          <a:xfrm>
            <a:off x="838200" y="2619375"/>
            <a:ext cx="521176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zh-CN" sz="1800" b="1">
                <a:solidFill>
                  <a:schemeClr val="accent1"/>
                </a:solidFill>
              </a:rPr>
              <a:t>几乎所有历史悠久的软件开发组织，都有一些十几</a:t>
            </a:r>
          </a:p>
          <a:p>
            <a:pPr eaLnBrk="1" hangingPunct="1">
              <a:lnSpc>
                <a:spcPct val="100000"/>
              </a:lnSpc>
              <a:spcBef>
                <a:spcPct val="0"/>
              </a:spcBef>
              <a:buFont typeface="Arial" panose="020B0604020202020204" pitchFamily="34" charset="0"/>
              <a:buNone/>
            </a:pPr>
            <a:r>
              <a:rPr lang="zh-CN" altLang="zh-CN" sz="1800" b="1">
                <a:solidFill>
                  <a:schemeClr val="accent1"/>
                </a:solidFill>
              </a:rPr>
              <a:t>年前开发出的</a:t>
            </a:r>
            <a:r>
              <a:rPr lang="en-US" altLang="zh-CN" sz="1800" b="1">
                <a:solidFill>
                  <a:schemeClr val="accent1"/>
                </a:solidFill>
              </a:rPr>
              <a:t>“</a:t>
            </a:r>
            <a:r>
              <a:rPr lang="zh-CN" altLang="en-US" sz="1800" b="1">
                <a:solidFill>
                  <a:schemeClr val="accent1"/>
                </a:solidFill>
              </a:rPr>
              <a:t>老</a:t>
            </a:r>
            <a:r>
              <a:rPr lang="en-US" altLang="zh-CN" sz="1800" b="1">
                <a:solidFill>
                  <a:schemeClr val="accent1"/>
                </a:solidFill>
              </a:rPr>
              <a:t>”</a:t>
            </a:r>
            <a:r>
              <a:rPr lang="zh-CN" altLang="en-US" sz="1800" b="1">
                <a:solidFill>
                  <a:schemeClr val="accent1"/>
                </a:solidFill>
              </a:rPr>
              <a:t>程序。目前，某些老程序仍然在</a:t>
            </a:r>
          </a:p>
          <a:p>
            <a:pPr eaLnBrk="1" hangingPunct="1">
              <a:lnSpc>
                <a:spcPct val="100000"/>
              </a:lnSpc>
              <a:spcBef>
                <a:spcPct val="0"/>
              </a:spcBef>
              <a:buFont typeface="Arial" panose="020B0604020202020204" pitchFamily="34" charset="0"/>
              <a:buNone/>
            </a:pPr>
            <a:r>
              <a:rPr lang="zh-CN" altLang="en-US" sz="1800" b="1">
                <a:solidFill>
                  <a:schemeClr val="accent1"/>
                </a:solidFill>
              </a:rPr>
              <a:t>为用户服务，但是，当初开发这些程序时并没有使</a:t>
            </a:r>
          </a:p>
          <a:p>
            <a:pPr eaLnBrk="1" hangingPunct="1">
              <a:lnSpc>
                <a:spcPct val="100000"/>
              </a:lnSpc>
              <a:spcBef>
                <a:spcPct val="0"/>
              </a:spcBef>
              <a:buFont typeface="Arial" panose="020B0604020202020204" pitchFamily="34" charset="0"/>
              <a:buNone/>
            </a:pPr>
            <a:r>
              <a:rPr lang="zh-CN" altLang="en-US" sz="1800" b="1">
                <a:solidFill>
                  <a:schemeClr val="accent1"/>
                </a:solidFill>
              </a:rPr>
              <a:t>用软件工程方法学来指导，因此，这些程序的体系</a:t>
            </a:r>
          </a:p>
          <a:p>
            <a:pPr eaLnBrk="1" hangingPunct="1">
              <a:lnSpc>
                <a:spcPct val="100000"/>
              </a:lnSpc>
              <a:spcBef>
                <a:spcPct val="0"/>
              </a:spcBef>
              <a:buFont typeface="Arial" panose="020B0604020202020204" pitchFamily="34" charset="0"/>
              <a:buNone/>
            </a:pPr>
            <a:r>
              <a:rPr lang="zh-CN" altLang="en-US" sz="1800" b="1">
                <a:solidFill>
                  <a:schemeClr val="accent1"/>
                </a:solidFill>
              </a:rPr>
              <a:t>和数据结构都很差。文档不全甚至没有文档。</a:t>
            </a:r>
          </a:p>
        </p:txBody>
      </p:sp>
      <p:sp>
        <p:nvSpPr>
          <p:cNvPr id="2" name="矩形 10">
            <a:extLst>
              <a:ext uri="{FF2B5EF4-FFF2-40B4-BE49-F238E27FC236}">
                <a16:creationId xmlns:a16="http://schemas.microsoft.com/office/drawing/2014/main" id="{418CDD1A-7B24-4795-8842-4A72C13F5663}"/>
              </a:ext>
            </a:extLst>
          </p:cNvPr>
          <p:cNvSpPr>
            <a:spLocks noChangeArrowheads="1"/>
          </p:cNvSpPr>
          <p:nvPr/>
        </p:nvSpPr>
        <p:spPr bwMode="auto">
          <a:xfrm>
            <a:off x="6616700" y="458788"/>
            <a:ext cx="4919663"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a:t>
            </a:r>
            <a:r>
              <a:rPr lang="en-US" altLang="zh-CN" sz="2400">
                <a:latin typeface="Arial" panose="020B0604020202020204" pitchFamily="34" charset="0"/>
                <a:ea typeface="宋体" panose="02010600030101010101" pitchFamily="2" charset="-122"/>
                <a:sym typeface="+mn-ea"/>
              </a:rPr>
              <a:t>1</a:t>
            </a:r>
            <a:r>
              <a:rPr lang="zh-CN" altLang="en-US" sz="2400">
                <a:latin typeface="Arial" panose="020B0604020202020204" pitchFamily="34" charset="0"/>
                <a:ea typeface="宋体" panose="02010600030101010101" pitchFamily="2" charset="-122"/>
                <a:sym typeface="+mn-ea"/>
              </a:rPr>
              <a:t>）反复多次地做修改程序的尝试，与不可见的设计及源代码“顽强战斗”，以实现所要求的修改。</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a:t>
            </a:r>
            <a:r>
              <a:rPr lang="en-US" altLang="zh-CN" sz="2400">
                <a:latin typeface="Arial" panose="020B0604020202020204" pitchFamily="34" charset="0"/>
                <a:ea typeface="宋体" panose="02010600030101010101" pitchFamily="2" charset="-122"/>
                <a:sym typeface="+mn-ea"/>
              </a:rPr>
              <a:t>2</a:t>
            </a:r>
            <a:r>
              <a:rPr lang="zh-CN" altLang="en-US" sz="2400">
                <a:latin typeface="Arial" panose="020B0604020202020204" pitchFamily="34" charset="0"/>
                <a:ea typeface="宋体" panose="02010600030101010101" pitchFamily="2" charset="-122"/>
                <a:sym typeface="+mn-ea"/>
              </a:rPr>
              <a:t>） 通过仔细分析程序尽可能多地掌握程序的内部工作细节，以便更有效地修改它。</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a:t>
            </a:r>
            <a:r>
              <a:rPr lang="en-US" altLang="zh-CN" sz="2400">
                <a:latin typeface="Arial" panose="020B0604020202020204" pitchFamily="34" charset="0"/>
                <a:ea typeface="宋体" panose="02010600030101010101" pitchFamily="2" charset="-122"/>
                <a:sym typeface="+mn-ea"/>
              </a:rPr>
              <a:t>3</a:t>
            </a:r>
            <a:r>
              <a:rPr lang="zh-CN" altLang="en-US" sz="2400">
                <a:latin typeface="Arial" panose="020B0604020202020204" pitchFamily="34" charset="0"/>
                <a:ea typeface="宋体" panose="02010600030101010101" pitchFamily="2" charset="-122"/>
                <a:sym typeface="+mn-ea"/>
              </a:rPr>
              <a:t>） 在深入理解原有设计的基础上，用软件工程方法重新设计、重新编码和测试那些需要变更的软件部分。</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a:t>
            </a:r>
            <a:r>
              <a:rPr lang="en-US" altLang="zh-CN" sz="2400">
                <a:latin typeface="Arial" panose="020B0604020202020204" pitchFamily="34" charset="0"/>
                <a:ea typeface="宋体" panose="02010600030101010101" pitchFamily="2" charset="-122"/>
                <a:sym typeface="+mn-ea"/>
              </a:rPr>
              <a:t>4</a:t>
            </a:r>
            <a:r>
              <a:rPr lang="zh-CN" altLang="en-US" sz="2400">
                <a:latin typeface="Arial" panose="020B0604020202020204" pitchFamily="34" charset="0"/>
                <a:ea typeface="宋体" panose="02010600030101010101" pitchFamily="2" charset="-122"/>
                <a:sym typeface="+mn-ea"/>
              </a:rPr>
              <a:t>） 以软件工程方法学为指导，对程序全部重新设计、重新编码和测试，为此可以使用</a:t>
            </a:r>
            <a:r>
              <a:rPr lang="en-US" altLang="zh-CN" sz="2400">
                <a:latin typeface="Arial" panose="020B0604020202020204" pitchFamily="34" charset="0"/>
                <a:ea typeface="宋体" panose="02010600030101010101" pitchFamily="2" charset="-122"/>
                <a:sym typeface="+mn-ea"/>
              </a:rPr>
              <a:t>CASE</a:t>
            </a:r>
            <a:r>
              <a:rPr lang="zh-CN" altLang="en-US" sz="2400">
                <a:latin typeface="Arial" panose="020B0604020202020204" pitchFamily="34" charset="0"/>
                <a:ea typeface="宋体" panose="02010600030101010101" pitchFamily="2" charset="-122"/>
                <a:sym typeface="+mn-ea"/>
              </a:rPr>
              <a:t>工具（逆向工程和再工程工具）来帮助理解原有的设计</a:t>
            </a:r>
            <a:endParaRPr lang="en-US" altLang="zh-CN" sz="24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a:extLst>
              <a:ext uri="{FF2B5EF4-FFF2-40B4-BE49-F238E27FC236}">
                <a16:creationId xmlns:a16="http://schemas.microsoft.com/office/drawing/2014/main" id="{127BB215-DF26-49B1-A6C3-0CEF1FCCDD55}"/>
              </a:ext>
            </a:extLst>
          </p:cNvPr>
          <p:cNvGrpSpPr>
            <a:grpSpLocks/>
          </p:cNvGrpSpPr>
          <p:nvPr/>
        </p:nvGrpSpPr>
        <p:grpSpPr bwMode="auto">
          <a:xfrm>
            <a:off x="10844213" y="5851525"/>
            <a:ext cx="1347787" cy="1006475"/>
            <a:chOff x="0" y="0"/>
            <a:chExt cx="2562554" cy="1912957"/>
          </a:xfrm>
        </p:grpSpPr>
        <p:grpSp>
          <p:nvGrpSpPr>
            <p:cNvPr id="38917" name="Group 3">
              <a:extLst>
                <a:ext uri="{FF2B5EF4-FFF2-40B4-BE49-F238E27FC236}">
                  <a16:creationId xmlns:a16="http://schemas.microsoft.com/office/drawing/2014/main" id="{9B216CE3-9C75-47ED-A6C7-AF33C75200C8}"/>
                </a:ext>
              </a:extLst>
            </p:cNvPr>
            <p:cNvGrpSpPr>
              <a:grpSpLocks/>
            </p:cNvGrpSpPr>
            <p:nvPr/>
          </p:nvGrpSpPr>
          <p:grpSpPr bwMode="auto">
            <a:xfrm>
              <a:off x="0" y="0"/>
              <a:ext cx="2562554" cy="1912957"/>
              <a:chOff x="0" y="0"/>
              <a:chExt cx="908050" cy="677863"/>
            </a:xfrm>
          </p:grpSpPr>
          <p:sp>
            <p:nvSpPr>
              <p:cNvPr id="38921" name="Oval 40">
                <a:extLst>
                  <a:ext uri="{FF2B5EF4-FFF2-40B4-BE49-F238E27FC236}">
                    <a16:creationId xmlns:a16="http://schemas.microsoft.com/office/drawing/2014/main" id="{E5F363D9-C246-48B4-BBD5-A83A6BCB1E7E}"/>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2" name="Oval 41">
                <a:extLst>
                  <a:ext uri="{FF2B5EF4-FFF2-40B4-BE49-F238E27FC236}">
                    <a16:creationId xmlns:a16="http://schemas.microsoft.com/office/drawing/2014/main" id="{AD25DD8E-EECB-4B8A-83B7-D2AA1153D436}"/>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3" name="Oval 42">
                <a:extLst>
                  <a:ext uri="{FF2B5EF4-FFF2-40B4-BE49-F238E27FC236}">
                    <a16:creationId xmlns:a16="http://schemas.microsoft.com/office/drawing/2014/main" id="{73FE4A14-168D-42E6-ADAC-FBA17BE604B0}"/>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4" name="Oval 43">
                <a:extLst>
                  <a:ext uri="{FF2B5EF4-FFF2-40B4-BE49-F238E27FC236}">
                    <a16:creationId xmlns:a16="http://schemas.microsoft.com/office/drawing/2014/main" id="{74C4C534-1561-4674-8D54-3485AB84EFAF}"/>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5" name="Oval 44">
                <a:extLst>
                  <a:ext uri="{FF2B5EF4-FFF2-40B4-BE49-F238E27FC236}">
                    <a16:creationId xmlns:a16="http://schemas.microsoft.com/office/drawing/2014/main" id="{4173139C-32D4-4F1C-852A-1E438A65CB3A}"/>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6" name="Oval 45">
                <a:extLst>
                  <a:ext uri="{FF2B5EF4-FFF2-40B4-BE49-F238E27FC236}">
                    <a16:creationId xmlns:a16="http://schemas.microsoft.com/office/drawing/2014/main" id="{BC3E6728-D281-415E-BCEC-2680C0D13F49}"/>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7" name="Oval 46">
                <a:extLst>
                  <a:ext uri="{FF2B5EF4-FFF2-40B4-BE49-F238E27FC236}">
                    <a16:creationId xmlns:a16="http://schemas.microsoft.com/office/drawing/2014/main" id="{9A58E5DA-1D50-478D-AB5C-7CBA2390CBD9}"/>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8" name="Oval 47">
                <a:extLst>
                  <a:ext uri="{FF2B5EF4-FFF2-40B4-BE49-F238E27FC236}">
                    <a16:creationId xmlns:a16="http://schemas.microsoft.com/office/drawing/2014/main" id="{B850712E-AA28-48DF-8044-D98A479C3B9D}"/>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29" name="Oval 48">
                <a:extLst>
                  <a:ext uri="{FF2B5EF4-FFF2-40B4-BE49-F238E27FC236}">
                    <a16:creationId xmlns:a16="http://schemas.microsoft.com/office/drawing/2014/main" id="{1F4DCEF6-0567-4493-8D6F-A1C2A4C1C217}"/>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30" name="Oval 49">
                <a:extLst>
                  <a:ext uri="{FF2B5EF4-FFF2-40B4-BE49-F238E27FC236}">
                    <a16:creationId xmlns:a16="http://schemas.microsoft.com/office/drawing/2014/main" id="{95F648C6-C677-4DBD-877D-582FAFDCC28C}"/>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31" name="Oval 50">
                <a:extLst>
                  <a:ext uri="{FF2B5EF4-FFF2-40B4-BE49-F238E27FC236}">
                    <a16:creationId xmlns:a16="http://schemas.microsoft.com/office/drawing/2014/main" id="{46A61C7C-E1F9-430B-8D45-81CE7FA2B840}"/>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8932" name="Oval 51">
                <a:extLst>
                  <a:ext uri="{FF2B5EF4-FFF2-40B4-BE49-F238E27FC236}">
                    <a16:creationId xmlns:a16="http://schemas.microsoft.com/office/drawing/2014/main" id="{D38999DE-0F2C-4DC5-B4A8-22D7E69CB632}"/>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8918" name="Group 16">
              <a:extLst>
                <a:ext uri="{FF2B5EF4-FFF2-40B4-BE49-F238E27FC236}">
                  <a16:creationId xmlns:a16="http://schemas.microsoft.com/office/drawing/2014/main" id="{89849376-8FF3-4545-B561-6B6016A0D924}"/>
                </a:ext>
              </a:extLst>
            </p:cNvPr>
            <p:cNvGrpSpPr>
              <a:grpSpLocks/>
            </p:cNvGrpSpPr>
            <p:nvPr/>
          </p:nvGrpSpPr>
          <p:grpSpPr bwMode="auto">
            <a:xfrm>
              <a:off x="943869" y="639231"/>
              <a:ext cx="733645" cy="733645"/>
              <a:chOff x="0" y="0"/>
              <a:chExt cx="2406528" cy="2406528"/>
            </a:xfrm>
          </p:grpSpPr>
          <p:sp>
            <p:nvSpPr>
              <p:cNvPr id="38919" name="椭圆 27">
                <a:extLst>
                  <a:ext uri="{FF2B5EF4-FFF2-40B4-BE49-F238E27FC236}">
                    <a16:creationId xmlns:a16="http://schemas.microsoft.com/office/drawing/2014/main" id="{3731E11B-F01E-4A43-91C9-784410A8EC86}"/>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8920" name="椭圆 28">
                <a:extLst>
                  <a:ext uri="{FF2B5EF4-FFF2-40B4-BE49-F238E27FC236}">
                    <a16:creationId xmlns:a16="http://schemas.microsoft.com/office/drawing/2014/main" id="{2EB0529A-204E-4524-956B-C039001630E4}"/>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38915" name="标题 4">
            <a:extLst>
              <a:ext uri="{FF2B5EF4-FFF2-40B4-BE49-F238E27FC236}">
                <a16:creationId xmlns:a16="http://schemas.microsoft.com/office/drawing/2014/main" id="{956A2AF6-67A6-48E7-9371-6CF746F67DA5}"/>
              </a:ext>
            </a:extLst>
          </p:cNvPr>
          <p:cNvSpPr>
            <a:spLocks noGrp="1" noChangeArrowheads="1"/>
          </p:cNvSpPr>
          <p:nvPr>
            <p:ph type="title"/>
          </p:nvPr>
        </p:nvSpPr>
        <p:spPr>
          <a:xfrm>
            <a:off x="838200" y="365125"/>
            <a:ext cx="10515600" cy="1325563"/>
          </a:xfrm>
        </p:spPr>
        <p:txBody>
          <a:bodyPr/>
          <a:lstStyle/>
          <a:p>
            <a:pPr marL="0" indent="0" eaLnBrk="1" hangingPunct="1"/>
            <a:r>
              <a:rPr lang="en-US" altLang="zh-CN" sz="3200"/>
              <a:t>预防性维护方法是由Miller提出来的，他把这种方法定义为：“把今天的方法学应用到昨天的系统上，以支持明天的需求。”</a:t>
            </a:r>
          </a:p>
        </p:txBody>
      </p:sp>
      <p:sp>
        <p:nvSpPr>
          <p:cNvPr id="38916" name="矩形 25">
            <a:extLst>
              <a:ext uri="{FF2B5EF4-FFF2-40B4-BE49-F238E27FC236}">
                <a16:creationId xmlns:a16="http://schemas.microsoft.com/office/drawing/2014/main" id="{53597AD3-0D96-429D-8D97-360E3310BA97}"/>
              </a:ext>
            </a:extLst>
          </p:cNvPr>
          <p:cNvSpPr>
            <a:spLocks noChangeArrowheads="1"/>
          </p:cNvSpPr>
          <p:nvPr/>
        </p:nvSpPr>
        <p:spPr bwMode="auto">
          <a:xfrm>
            <a:off x="1671638" y="1947863"/>
            <a:ext cx="8848725"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(1)</a:t>
            </a:r>
            <a:r>
              <a:rPr lang="zh-CN" altLang="en-US" sz="2400">
                <a:latin typeface="Arial" panose="020B0604020202020204" pitchFamily="34" charset="0"/>
                <a:ea typeface="宋体" panose="02010600030101010101" pitchFamily="2" charset="-122"/>
                <a:sym typeface="+mn-ea"/>
              </a:rPr>
              <a:t> 维护一行源代码的代价可能是最初开发该行源代码代价</a:t>
            </a:r>
            <a:endParaRPr lang="en-US" altLang="zh-CN"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a:t>
            </a:r>
            <a:r>
              <a:rPr lang="zh-CN" altLang="en-US" sz="2400">
                <a:latin typeface="Arial" panose="020B0604020202020204" pitchFamily="34" charset="0"/>
                <a:ea typeface="宋体" panose="02010600030101010101" pitchFamily="2" charset="-122"/>
                <a:sym typeface="+mn-ea"/>
              </a:rPr>
              <a:t>     的</a:t>
            </a:r>
            <a:r>
              <a:rPr lang="en-US" altLang="zh-CN" sz="2400">
                <a:latin typeface="Arial" panose="020B0604020202020204" pitchFamily="34" charset="0"/>
                <a:ea typeface="宋体" panose="02010600030101010101" pitchFamily="2" charset="-122"/>
                <a:sym typeface="+mn-ea"/>
              </a:rPr>
              <a:t>14~40</a:t>
            </a:r>
            <a:r>
              <a:rPr lang="zh-CN" altLang="en-US" sz="2400">
                <a:latin typeface="Arial" panose="020B0604020202020204" pitchFamily="34" charset="0"/>
                <a:ea typeface="宋体" panose="02010600030101010101" pitchFamily="2" charset="-122"/>
                <a:sym typeface="+mn-ea"/>
              </a:rPr>
              <a:t>倍。</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(2) </a:t>
            </a:r>
            <a:r>
              <a:rPr lang="zh-CN" altLang="en-US" sz="2400">
                <a:latin typeface="Arial" panose="020B0604020202020204" pitchFamily="34" charset="0"/>
                <a:ea typeface="宋体" panose="02010600030101010101" pitchFamily="2" charset="-122"/>
                <a:sym typeface="+mn-ea"/>
              </a:rPr>
              <a:t>重新设计软件体系结构（程序及数据结构）时使用了现</a:t>
            </a:r>
            <a:endParaRPr lang="en-US" altLang="zh-CN"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a:t>
            </a:r>
            <a:r>
              <a:rPr lang="zh-CN" altLang="en-US" sz="2400">
                <a:latin typeface="Arial" panose="020B0604020202020204" pitchFamily="34" charset="0"/>
                <a:ea typeface="宋体" panose="02010600030101010101" pitchFamily="2" charset="-122"/>
                <a:sym typeface="+mn-ea"/>
              </a:rPr>
              <a:t>代设计概念，它对将来的维护可能有很大的帮助。</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(3) </a:t>
            </a:r>
            <a:r>
              <a:rPr lang="zh-CN" altLang="en-US" sz="2400">
                <a:latin typeface="Arial" panose="020B0604020202020204" pitchFamily="34" charset="0"/>
                <a:ea typeface="宋体" panose="02010600030101010101" pitchFamily="2" charset="-122"/>
                <a:sym typeface="+mn-ea"/>
              </a:rPr>
              <a:t>由于现有的程序版本可作为软件原型使用，开发生产率</a:t>
            </a:r>
            <a:endParaRPr lang="en-US" altLang="zh-CN"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a:t>
            </a:r>
            <a:r>
              <a:rPr lang="zh-CN" altLang="en-US" sz="2400">
                <a:latin typeface="Arial" panose="020B0604020202020204" pitchFamily="34" charset="0"/>
                <a:ea typeface="宋体" panose="02010600030101010101" pitchFamily="2" charset="-122"/>
                <a:sym typeface="+mn-ea"/>
              </a:rPr>
              <a:t>可大大高于平均水平。</a:t>
            </a: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(4) </a:t>
            </a:r>
            <a:r>
              <a:rPr lang="zh-CN" altLang="en-US" sz="2400">
                <a:latin typeface="Arial" panose="020B0604020202020204" pitchFamily="34" charset="0"/>
                <a:ea typeface="宋体" panose="02010600030101010101" pitchFamily="2" charset="-122"/>
                <a:sym typeface="+mn-ea"/>
              </a:rPr>
              <a:t>用户具有较多使用该软件的经验，因此，能够很容易</a:t>
            </a:r>
            <a:endParaRPr lang="en-US" altLang="zh-CN"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a:t>
            </a:r>
            <a:r>
              <a:rPr lang="zh-CN" altLang="en-US" sz="2400">
                <a:latin typeface="Arial" panose="020B0604020202020204" pitchFamily="34" charset="0"/>
                <a:ea typeface="宋体" panose="02010600030101010101" pitchFamily="2" charset="-122"/>
                <a:sym typeface="+mn-ea"/>
              </a:rPr>
              <a:t>地搞清晰的变更需求和变更的范围。</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(5) </a:t>
            </a:r>
            <a:r>
              <a:rPr lang="zh-CN" altLang="en-US" sz="2400">
                <a:latin typeface="Arial" panose="020B0604020202020204" pitchFamily="34" charset="0"/>
                <a:ea typeface="宋体" panose="02010600030101010101" pitchFamily="2" charset="-122"/>
                <a:sym typeface="+mn-ea"/>
              </a:rPr>
              <a:t>利用逆向工程和再工程的工具，可以使一部分工作自</a:t>
            </a:r>
            <a:endParaRPr lang="en-US" altLang="zh-CN"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a:t>
            </a:r>
            <a:r>
              <a:rPr lang="zh-CN" altLang="en-US" sz="2400">
                <a:latin typeface="Arial" panose="020B0604020202020204" pitchFamily="34" charset="0"/>
                <a:ea typeface="宋体" panose="02010600030101010101" pitchFamily="2" charset="-122"/>
                <a:sym typeface="+mn-ea"/>
              </a:rPr>
              <a:t>动化。</a:t>
            </a:r>
            <a:endParaRPr lang="zh-CN" altLang="en-US"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(6) </a:t>
            </a:r>
            <a:r>
              <a:rPr lang="zh-CN" altLang="en-US" sz="2400">
                <a:latin typeface="Arial" panose="020B0604020202020204" pitchFamily="34" charset="0"/>
                <a:ea typeface="宋体" panose="02010600030101010101" pitchFamily="2" charset="-122"/>
                <a:sym typeface="+mn-ea"/>
              </a:rPr>
              <a:t>在完成预防性维护的过程中可以建立起完整的软件配</a:t>
            </a:r>
            <a:endParaRPr lang="en-US" altLang="zh-CN"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2400">
                <a:latin typeface="Arial" panose="020B0604020202020204" pitchFamily="34" charset="0"/>
                <a:ea typeface="宋体" panose="02010600030101010101" pitchFamily="2" charset="-122"/>
                <a:sym typeface="+mn-ea"/>
              </a:rPr>
              <a:t>     </a:t>
            </a:r>
            <a:r>
              <a:rPr lang="zh-CN" altLang="en-US" sz="2400">
                <a:latin typeface="Arial" panose="020B0604020202020204" pitchFamily="34" charset="0"/>
                <a:ea typeface="宋体" panose="02010600030101010101" pitchFamily="2" charset="-122"/>
                <a:sym typeface="+mn-ea"/>
              </a:rPr>
              <a:t>置。</a:t>
            </a:r>
            <a:endParaRPr lang="zh-CN" altLang="en-US"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41B5D05F-F4AC-4983-AE9C-DF9533795976}"/>
              </a:ext>
            </a:extLst>
          </p:cNvPr>
          <p:cNvGrpSpPr>
            <a:grpSpLocks/>
          </p:cNvGrpSpPr>
          <p:nvPr/>
        </p:nvGrpSpPr>
        <p:grpSpPr bwMode="auto">
          <a:xfrm>
            <a:off x="10844213" y="5851525"/>
            <a:ext cx="1347787" cy="1006475"/>
            <a:chOff x="0" y="0"/>
            <a:chExt cx="2562554" cy="1912957"/>
          </a:xfrm>
        </p:grpSpPr>
        <p:grpSp>
          <p:nvGrpSpPr>
            <p:cNvPr id="6159" name="Group 3">
              <a:extLst>
                <a:ext uri="{FF2B5EF4-FFF2-40B4-BE49-F238E27FC236}">
                  <a16:creationId xmlns:a16="http://schemas.microsoft.com/office/drawing/2014/main" id="{7B2CF200-1960-4007-8FA5-80706AE059B7}"/>
                </a:ext>
              </a:extLst>
            </p:cNvPr>
            <p:cNvGrpSpPr>
              <a:grpSpLocks/>
            </p:cNvGrpSpPr>
            <p:nvPr/>
          </p:nvGrpSpPr>
          <p:grpSpPr bwMode="auto">
            <a:xfrm>
              <a:off x="0" y="0"/>
              <a:ext cx="2562554" cy="1912957"/>
              <a:chOff x="0" y="0"/>
              <a:chExt cx="908050" cy="677863"/>
            </a:xfrm>
          </p:grpSpPr>
          <p:sp>
            <p:nvSpPr>
              <p:cNvPr id="6163" name="Oval 40">
                <a:extLst>
                  <a:ext uri="{FF2B5EF4-FFF2-40B4-BE49-F238E27FC236}">
                    <a16:creationId xmlns:a16="http://schemas.microsoft.com/office/drawing/2014/main" id="{A527B033-E180-4D1B-819B-CB52AF49DB49}"/>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64" name="Oval 41">
                <a:extLst>
                  <a:ext uri="{FF2B5EF4-FFF2-40B4-BE49-F238E27FC236}">
                    <a16:creationId xmlns:a16="http://schemas.microsoft.com/office/drawing/2014/main" id="{4E4721B5-F92B-4A6F-B8E0-5ECAC6136B4D}"/>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65" name="Oval 42">
                <a:extLst>
                  <a:ext uri="{FF2B5EF4-FFF2-40B4-BE49-F238E27FC236}">
                    <a16:creationId xmlns:a16="http://schemas.microsoft.com/office/drawing/2014/main" id="{020BE0A5-C675-4B20-9EF9-E8FCAA92E3E7}"/>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66" name="Oval 43">
                <a:extLst>
                  <a:ext uri="{FF2B5EF4-FFF2-40B4-BE49-F238E27FC236}">
                    <a16:creationId xmlns:a16="http://schemas.microsoft.com/office/drawing/2014/main" id="{7F5F6861-092E-42A2-B8BF-A88616F70C2C}"/>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67" name="Oval 44">
                <a:extLst>
                  <a:ext uri="{FF2B5EF4-FFF2-40B4-BE49-F238E27FC236}">
                    <a16:creationId xmlns:a16="http://schemas.microsoft.com/office/drawing/2014/main" id="{C2618D05-39A3-45D7-9C12-1FEAF57842E6}"/>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68" name="Oval 45">
                <a:extLst>
                  <a:ext uri="{FF2B5EF4-FFF2-40B4-BE49-F238E27FC236}">
                    <a16:creationId xmlns:a16="http://schemas.microsoft.com/office/drawing/2014/main" id="{9D144811-BD94-4521-BAE5-C1E912ED6C0B}"/>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69" name="Oval 46">
                <a:extLst>
                  <a:ext uri="{FF2B5EF4-FFF2-40B4-BE49-F238E27FC236}">
                    <a16:creationId xmlns:a16="http://schemas.microsoft.com/office/drawing/2014/main" id="{7D395A67-7AC1-4CD3-8D17-E5CAD24F9068}"/>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70" name="Oval 47">
                <a:extLst>
                  <a:ext uri="{FF2B5EF4-FFF2-40B4-BE49-F238E27FC236}">
                    <a16:creationId xmlns:a16="http://schemas.microsoft.com/office/drawing/2014/main" id="{6763FCE9-43A9-492B-8CE8-6747F4F5BAD0}"/>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71" name="Oval 48">
                <a:extLst>
                  <a:ext uri="{FF2B5EF4-FFF2-40B4-BE49-F238E27FC236}">
                    <a16:creationId xmlns:a16="http://schemas.microsoft.com/office/drawing/2014/main" id="{80B439BD-751B-4C33-BF7A-2CFE625978B6}"/>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72" name="Oval 49">
                <a:extLst>
                  <a:ext uri="{FF2B5EF4-FFF2-40B4-BE49-F238E27FC236}">
                    <a16:creationId xmlns:a16="http://schemas.microsoft.com/office/drawing/2014/main" id="{BBF9A204-F82D-4FA7-807C-8176D9715712}"/>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73" name="Oval 50">
                <a:extLst>
                  <a:ext uri="{FF2B5EF4-FFF2-40B4-BE49-F238E27FC236}">
                    <a16:creationId xmlns:a16="http://schemas.microsoft.com/office/drawing/2014/main" id="{DB8C3E37-1C08-4F38-84EE-4C0A16439636}"/>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6174" name="Oval 51">
                <a:extLst>
                  <a:ext uri="{FF2B5EF4-FFF2-40B4-BE49-F238E27FC236}">
                    <a16:creationId xmlns:a16="http://schemas.microsoft.com/office/drawing/2014/main" id="{E040485D-4613-46D0-B2AA-4637F2BDC4D6}"/>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6160" name="Group 16">
              <a:extLst>
                <a:ext uri="{FF2B5EF4-FFF2-40B4-BE49-F238E27FC236}">
                  <a16:creationId xmlns:a16="http://schemas.microsoft.com/office/drawing/2014/main" id="{2535A9D1-7CB9-4796-8F30-535F47A99228}"/>
                </a:ext>
              </a:extLst>
            </p:cNvPr>
            <p:cNvGrpSpPr>
              <a:grpSpLocks/>
            </p:cNvGrpSpPr>
            <p:nvPr/>
          </p:nvGrpSpPr>
          <p:grpSpPr bwMode="auto">
            <a:xfrm>
              <a:off x="943869" y="639231"/>
              <a:ext cx="733645" cy="733645"/>
              <a:chOff x="0" y="0"/>
              <a:chExt cx="2406528" cy="2406528"/>
            </a:xfrm>
          </p:grpSpPr>
          <p:sp>
            <p:nvSpPr>
              <p:cNvPr id="6161" name="椭圆 27">
                <a:extLst>
                  <a:ext uri="{FF2B5EF4-FFF2-40B4-BE49-F238E27FC236}">
                    <a16:creationId xmlns:a16="http://schemas.microsoft.com/office/drawing/2014/main" id="{D28F3E30-22B6-428D-A32B-4F2F1EEDBEAB}"/>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6162" name="椭圆 28">
                <a:extLst>
                  <a:ext uri="{FF2B5EF4-FFF2-40B4-BE49-F238E27FC236}">
                    <a16:creationId xmlns:a16="http://schemas.microsoft.com/office/drawing/2014/main" id="{3517621F-C097-44A8-81AC-72E873DD4356}"/>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6147" name="标题 4">
            <a:extLst>
              <a:ext uri="{FF2B5EF4-FFF2-40B4-BE49-F238E27FC236}">
                <a16:creationId xmlns:a16="http://schemas.microsoft.com/office/drawing/2014/main" id="{6D735AF6-DB8A-4B32-9BF4-44A89296628A}"/>
              </a:ext>
            </a:extLst>
          </p:cNvPr>
          <p:cNvSpPr>
            <a:spLocks noGrp="1" noChangeArrowheads="1"/>
          </p:cNvSpPr>
          <p:nvPr>
            <p:ph type="title" idx="4294967295"/>
          </p:nvPr>
        </p:nvSpPr>
        <p:spPr/>
        <p:txBody>
          <a:bodyPr/>
          <a:lstStyle/>
          <a:p>
            <a:pPr marL="0" indent="0" eaLnBrk="1" hangingPunct="1"/>
            <a:r>
              <a:rPr lang="zh-CN" altLang="en-US" dirty="0"/>
              <a:t>软件维护的分类</a:t>
            </a:r>
          </a:p>
        </p:txBody>
      </p:sp>
      <p:pic>
        <p:nvPicPr>
          <p:cNvPr id="6148" name="图表 6">
            <a:extLst>
              <a:ext uri="{FF2B5EF4-FFF2-40B4-BE49-F238E27FC236}">
                <a16:creationId xmlns:a16="http://schemas.microsoft.com/office/drawing/2014/main" id="{995186D8-FD8E-4911-9569-5048E84403B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2389188"/>
            <a:ext cx="4200525"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椭圆 7">
            <a:extLst>
              <a:ext uri="{FF2B5EF4-FFF2-40B4-BE49-F238E27FC236}">
                <a16:creationId xmlns:a16="http://schemas.microsoft.com/office/drawing/2014/main" id="{B035635A-44F9-46C2-B590-1B0DC482579E}"/>
              </a:ext>
            </a:extLst>
          </p:cNvPr>
          <p:cNvSpPr>
            <a:spLocks noChangeArrowheads="1"/>
          </p:cNvSpPr>
          <p:nvPr/>
        </p:nvSpPr>
        <p:spPr bwMode="auto">
          <a:xfrm>
            <a:off x="5210175" y="3263900"/>
            <a:ext cx="1771650" cy="1771650"/>
          </a:xfrm>
          <a:prstGeom prst="ellipse">
            <a:avLst/>
          </a:prstGeom>
          <a:solidFill>
            <a:schemeClr val="tx2"/>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6150" name="椭圆 8">
            <a:extLst>
              <a:ext uri="{FF2B5EF4-FFF2-40B4-BE49-F238E27FC236}">
                <a16:creationId xmlns:a16="http://schemas.microsoft.com/office/drawing/2014/main" id="{8DF6C8B5-A1FC-442B-A3BE-216533FBC438}"/>
              </a:ext>
            </a:extLst>
          </p:cNvPr>
          <p:cNvSpPr>
            <a:spLocks noChangeArrowheads="1"/>
          </p:cNvSpPr>
          <p:nvPr/>
        </p:nvSpPr>
        <p:spPr bwMode="auto">
          <a:xfrm>
            <a:off x="4260850" y="2314575"/>
            <a:ext cx="3670300" cy="3670300"/>
          </a:xfrm>
          <a:prstGeom prst="ellipse">
            <a:avLst/>
          </a:prstGeom>
          <a:noFill/>
          <a:ln w="38100">
            <a:solidFill>
              <a:srgbClr val="06284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6151" name="矩形 10">
            <a:extLst>
              <a:ext uri="{FF2B5EF4-FFF2-40B4-BE49-F238E27FC236}">
                <a16:creationId xmlns:a16="http://schemas.microsoft.com/office/drawing/2014/main" id="{91BB384C-0D8B-47C2-B288-114C22AB8679}"/>
              </a:ext>
            </a:extLst>
          </p:cNvPr>
          <p:cNvSpPr>
            <a:spLocks noChangeArrowheads="1"/>
          </p:cNvSpPr>
          <p:nvPr/>
        </p:nvSpPr>
        <p:spPr bwMode="auto">
          <a:xfrm>
            <a:off x="8274050" y="2727325"/>
            <a:ext cx="2852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000000"/>
                </a:solidFill>
              </a:rPr>
              <a:t>         </a:t>
            </a:r>
            <a:r>
              <a:rPr lang="zh-CN" altLang="en-US" sz="1800">
                <a:solidFill>
                  <a:srgbClr val="000000"/>
                </a:solidFill>
              </a:rPr>
              <a:t>为了和变化了的环境适当地配合而进行的修改软件的活动，是既必要又经常的维护活动。</a:t>
            </a:r>
          </a:p>
        </p:txBody>
      </p:sp>
      <p:sp>
        <p:nvSpPr>
          <p:cNvPr id="6152" name="矩形 11">
            <a:extLst>
              <a:ext uri="{FF2B5EF4-FFF2-40B4-BE49-F238E27FC236}">
                <a16:creationId xmlns:a16="http://schemas.microsoft.com/office/drawing/2014/main" id="{6A3621B2-54AF-43EC-9903-2D1EB6AD5A37}"/>
              </a:ext>
            </a:extLst>
          </p:cNvPr>
          <p:cNvSpPr>
            <a:spLocks noChangeArrowheads="1"/>
          </p:cNvSpPr>
          <p:nvPr/>
        </p:nvSpPr>
        <p:spPr bwMode="auto">
          <a:xfrm>
            <a:off x="8269288" y="2238375"/>
            <a:ext cx="1760537" cy="461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chemeClr val="bg1"/>
                </a:solidFill>
              </a:rPr>
              <a:t>适应性维护</a:t>
            </a:r>
          </a:p>
        </p:txBody>
      </p:sp>
      <p:sp>
        <p:nvSpPr>
          <p:cNvPr id="6153" name="矩形 12">
            <a:extLst>
              <a:ext uri="{FF2B5EF4-FFF2-40B4-BE49-F238E27FC236}">
                <a16:creationId xmlns:a16="http://schemas.microsoft.com/office/drawing/2014/main" id="{ABB2B481-FB8D-4CD8-8401-548E32EA8CFF}"/>
              </a:ext>
            </a:extLst>
          </p:cNvPr>
          <p:cNvSpPr>
            <a:spLocks noChangeArrowheads="1"/>
          </p:cNvSpPr>
          <p:nvPr/>
        </p:nvSpPr>
        <p:spPr bwMode="auto">
          <a:xfrm>
            <a:off x="7931150" y="5372100"/>
            <a:ext cx="34083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rPr>
              <a:t>         改进未来的可维护性或可靠性，或给未来的改进奠定更好的基础而修改软件。目前这项维护活动相对比较少。</a:t>
            </a:r>
            <a:endParaRPr lang="en-US" altLang="zh-CN" sz="1800">
              <a:solidFill>
                <a:srgbClr val="000000"/>
              </a:solidFill>
            </a:endParaRPr>
          </a:p>
        </p:txBody>
      </p:sp>
      <p:sp>
        <p:nvSpPr>
          <p:cNvPr id="6154" name="矩形 13">
            <a:extLst>
              <a:ext uri="{FF2B5EF4-FFF2-40B4-BE49-F238E27FC236}">
                <a16:creationId xmlns:a16="http://schemas.microsoft.com/office/drawing/2014/main" id="{A18C388D-A113-4E5B-B377-1D14B4A4B519}"/>
              </a:ext>
            </a:extLst>
          </p:cNvPr>
          <p:cNvSpPr>
            <a:spLocks noChangeArrowheads="1"/>
          </p:cNvSpPr>
          <p:nvPr/>
        </p:nvSpPr>
        <p:spPr bwMode="auto">
          <a:xfrm>
            <a:off x="8269288" y="4873625"/>
            <a:ext cx="1722437" cy="460375"/>
          </a:xfrm>
          <a:prstGeom prst="rect">
            <a:avLst/>
          </a:prstGeom>
          <a:solidFill>
            <a:srgbClr val="89814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chemeClr val="bg1"/>
                </a:solidFill>
              </a:rPr>
              <a:t>预防性维护</a:t>
            </a:r>
          </a:p>
        </p:txBody>
      </p:sp>
      <p:sp>
        <p:nvSpPr>
          <p:cNvPr id="6155" name="矩形 14">
            <a:extLst>
              <a:ext uri="{FF2B5EF4-FFF2-40B4-BE49-F238E27FC236}">
                <a16:creationId xmlns:a16="http://schemas.microsoft.com/office/drawing/2014/main" id="{C091C6B8-5CD1-4F90-8B0D-886919C91B53}"/>
              </a:ext>
            </a:extLst>
          </p:cNvPr>
          <p:cNvSpPr>
            <a:spLocks noChangeArrowheads="1"/>
          </p:cNvSpPr>
          <p:nvPr/>
        </p:nvSpPr>
        <p:spPr bwMode="auto">
          <a:xfrm>
            <a:off x="1260475" y="2727325"/>
            <a:ext cx="3016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rPr>
              <a:t>         诊断和改正用户在程序的使用期间发现的程序错误。</a:t>
            </a:r>
          </a:p>
        </p:txBody>
      </p:sp>
      <p:sp>
        <p:nvSpPr>
          <p:cNvPr id="6156" name="矩形 15">
            <a:extLst>
              <a:ext uri="{FF2B5EF4-FFF2-40B4-BE49-F238E27FC236}">
                <a16:creationId xmlns:a16="http://schemas.microsoft.com/office/drawing/2014/main" id="{E15B683D-6F85-4CA5-8F1C-2C51D2E03E90}"/>
              </a:ext>
            </a:extLst>
          </p:cNvPr>
          <p:cNvSpPr>
            <a:spLocks noChangeArrowheads="1"/>
          </p:cNvSpPr>
          <p:nvPr/>
        </p:nvSpPr>
        <p:spPr bwMode="auto">
          <a:xfrm>
            <a:off x="1503363" y="2228850"/>
            <a:ext cx="1716087" cy="46037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chemeClr val="bg1"/>
                </a:solidFill>
              </a:rPr>
              <a:t>改正性维护</a:t>
            </a:r>
          </a:p>
        </p:txBody>
      </p:sp>
      <p:sp>
        <p:nvSpPr>
          <p:cNvPr id="6157" name="矩形 16">
            <a:extLst>
              <a:ext uri="{FF2B5EF4-FFF2-40B4-BE49-F238E27FC236}">
                <a16:creationId xmlns:a16="http://schemas.microsoft.com/office/drawing/2014/main" id="{48C96C67-D2E3-4268-A8D1-BA0252C5729A}"/>
              </a:ext>
            </a:extLst>
          </p:cNvPr>
          <p:cNvSpPr>
            <a:spLocks noChangeArrowheads="1"/>
          </p:cNvSpPr>
          <p:nvPr/>
        </p:nvSpPr>
        <p:spPr bwMode="auto">
          <a:xfrm>
            <a:off x="727075" y="5372100"/>
            <a:ext cx="4227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000000"/>
                </a:solidFill>
              </a:rPr>
              <a:t>         满足用户在使用软件的过程中提出增加新功能或修改已有功能的建议，或者其他一般性的改进意见。这项维护活动通常占软件维护工作的大部分。</a:t>
            </a:r>
            <a:endParaRPr lang="en-US" altLang="zh-CN" sz="1800">
              <a:solidFill>
                <a:srgbClr val="000000"/>
              </a:solidFill>
            </a:endParaRPr>
          </a:p>
        </p:txBody>
      </p:sp>
      <p:sp>
        <p:nvSpPr>
          <p:cNvPr id="6158" name="矩形 17">
            <a:extLst>
              <a:ext uri="{FF2B5EF4-FFF2-40B4-BE49-F238E27FC236}">
                <a16:creationId xmlns:a16="http://schemas.microsoft.com/office/drawing/2014/main" id="{ED26E6DA-418A-4103-995D-57FDDEC409FF}"/>
              </a:ext>
            </a:extLst>
          </p:cNvPr>
          <p:cNvSpPr>
            <a:spLocks noChangeArrowheads="1"/>
          </p:cNvSpPr>
          <p:nvPr/>
        </p:nvSpPr>
        <p:spPr bwMode="auto">
          <a:xfrm>
            <a:off x="1503363" y="4873625"/>
            <a:ext cx="1712912" cy="460375"/>
          </a:xfrm>
          <a:prstGeom prst="rect">
            <a:avLst/>
          </a:prstGeom>
          <a:solidFill>
            <a:srgbClr val="759B7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400" b="1">
                <a:solidFill>
                  <a:schemeClr val="bg1"/>
                </a:solidFill>
              </a:rPr>
              <a:t>完善性维护</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a:extLst>
              <a:ext uri="{FF2B5EF4-FFF2-40B4-BE49-F238E27FC236}">
                <a16:creationId xmlns:a16="http://schemas.microsoft.com/office/drawing/2014/main" id="{D4D80C9D-15AC-4B84-A0BA-A9906911DFAF}"/>
              </a:ext>
            </a:extLst>
          </p:cNvPr>
          <p:cNvGrpSpPr>
            <a:grpSpLocks/>
          </p:cNvGrpSpPr>
          <p:nvPr/>
        </p:nvGrpSpPr>
        <p:grpSpPr bwMode="auto">
          <a:xfrm>
            <a:off x="10844213" y="5851525"/>
            <a:ext cx="1347787" cy="1006475"/>
            <a:chOff x="0" y="0"/>
            <a:chExt cx="2562554" cy="1912957"/>
          </a:xfrm>
        </p:grpSpPr>
        <p:grpSp>
          <p:nvGrpSpPr>
            <p:cNvPr id="39950" name="Group 3">
              <a:extLst>
                <a:ext uri="{FF2B5EF4-FFF2-40B4-BE49-F238E27FC236}">
                  <a16:creationId xmlns:a16="http://schemas.microsoft.com/office/drawing/2014/main" id="{DBBB5A2C-E20C-4392-BB1A-462B8EE665BE}"/>
                </a:ext>
              </a:extLst>
            </p:cNvPr>
            <p:cNvGrpSpPr>
              <a:grpSpLocks/>
            </p:cNvGrpSpPr>
            <p:nvPr/>
          </p:nvGrpSpPr>
          <p:grpSpPr bwMode="auto">
            <a:xfrm>
              <a:off x="0" y="0"/>
              <a:ext cx="2562554" cy="1912957"/>
              <a:chOff x="0" y="0"/>
              <a:chExt cx="908050" cy="677863"/>
            </a:xfrm>
          </p:grpSpPr>
          <p:sp>
            <p:nvSpPr>
              <p:cNvPr id="39954" name="Oval 40">
                <a:extLst>
                  <a:ext uri="{FF2B5EF4-FFF2-40B4-BE49-F238E27FC236}">
                    <a16:creationId xmlns:a16="http://schemas.microsoft.com/office/drawing/2014/main" id="{7A532C6E-0A6D-4FB9-B47B-FF10D41EF05D}"/>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55" name="Oval 41">
                <a:extLst>
                  <a:ext uri="{FF2B5EF4-FFF2-40B4-BE49-F238E27FC236}">
                    <a16:creationId xmlns:a16="http://schemas.microsoft.com/office/drawing/2014/main" id="{B9BD4D36-7CB2-4065-9385-74581C6F5A2C}"/>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56" name="Oval 42">
                <a:extLst>
                  <a:ext uri="{FF2B5EF4-FFF2-40B4-BE49-F238E27FC236}">
                    <a16:creationId xmlns:a16="http://schemas.microsoft.com/office/drawing/2014/main" id="{C02F1557-6400-40B2-BC3A-4E920B907EC9}"/>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57" name="Oval 43">
                <a:extLst>
                  <a:ext uri="{FF2B5EF4-FFF2-40B4-BE49-F238E27FC236}">
                    <a16:creationId xmlns:a16="http://schemas.microsoft.com/office/drawing/2014/main" id="{AB39148D-39A2-4107-9339-8C7EDDC8BC6E}"/>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58" name="Oval 44">
                <a:extLst>
                  <a:ext uri="{FF2B5EF4-FFF2-40B4-BE49-F238E27FC236}">
                    <a16:creationId xmlns:a16="http://schemas.microsoft.com/office/drawing/2014/main" id="{A63EC06F-25EC-4033-8C3C-899D5F3F9F72}"/>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59" name="Oval 45">
                <a:extLst>
                  <a:ext uri="{FF2B5EF4-FFF2-40B4-BE49-F238E27FC236}">
                    <a16:creationId xmlns:a16="http://schemas.microsoft.com/office/drawing/2014/main" id="{A6AC26CD-E80D-4600-AF1B-89F232D6F8A6}"/>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60" name="Oval 46">
                <a:extLst>
                  <a:ext uri="{FF2B5EF4-FFF2-40B4-BE49-F238E27FC236}">
                    <a16:creationId xmlns:a16="http://schemas.microsoft.com/office/drawing/2014/main" id="{2B91D32B-1299-4A4C-BDC5-DF3FD632655E}"/>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61" name="Oval 47">
                <a:extLst>
                  <a:ext uri="{FF2B5EF4-FFF2-40B4-BE49-F238E27FC236}">
                    <a16:creationId xmlns:a16="http://schemas.microsoft.com/office/drawing/2014/main" id="{0B5262B3-0818-423F-BB50-1A8A887CEC5F}"/>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62" name="Oval 48">
                <a:extLst>
                  <a:ext uri="{FF2B5EF4-FFF2-40B4-BE49-F238E27FC236}">
                    <a16:creationId xmlns:a16="http://schemas.microsoft.com/office/drawing/2014/main" id="{BD324E85-AB15-420B-8ADC-4ABBC1D2DB04}"/>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63" name="Oval 49">
                <a:extLst>
                  <a:ext uri="{FF2B5EF4-FFF2-40B4-BE49-F238E27FC236}">
                    <a16:creationId xmlns:a16="http://schemas.microsoft.com/office/drawing/2014/main" id="{BB09DFFB-B75A-4E73-A62A-AEF52538EB91}"/>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64" name="Oval 50">
                <a:extLst>
                  <a:ext uri="{FF2B5EF4-FFF2-40B4-BE49-F238E27FC236}">
                    <a16:creationId xmlns:a16="http://schemas.microsoft.com/office/drawing/2014/main" id="{BD45C2E0-3458-4861-A7B7-77C90E0D8F2F}"/>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39965" name="Oval 51">
                <a:extLst>
                  <a:ext uri="{FF2B5EF4-FFF2-40B4-BE49-F238E27FC236}">
                    <a16:creationId xmlns:a16="http://schemas.microsoft.com/office/drawing/2014/main" id="{0D329817-6DC9-408F-82A2-790B645FBB55}"/>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39951" name="Group 16">
              <a:extLst>
                <a:ext uri="{FF2B5EF4-FFF2-40B4-BE49-F238E27FC236}">
                  <a16:creationId xmlns:a16="http://schemas.microsoft.com/office/drawing/2014/main" id="{42045DC8-05E7-499E-BCFF-4E5D723B5096}"/>
                </a:ext>
              </a:extLst>
            </p:cNvPr>
            <p:cNvGrpSpPr>
              <a:grpSpLocks/>
            </p:cNvGrpSpPr>
            <p:nvPr/>
          </p:nvGrpSpPr>
          <p:grpSpPr bwMode="auto">
            <a:xfrm>
              <a:off x="943869" y="639231"/>
              <a:ext cx="733645" cy="733645"/>
              <a:chOff x="0" y="0"/>
              <a:chExt cx="2406528" cy="2406528"/>
            </a:xfrm>
          </p:grpSpPr>
          <p:sp>
            <p:nvSpPr>
              <p:cNvPr id="39952" name="椭圆 27">
                <a:extLst>
                  <a:ext uri="{FF2B5EF4-FFF2-40B4-BE49-F238E27FC236}">
                    <a16:creationId xmlns:a16="http://schemas.microsoft.com/office/drawing/2014/main" id="{0AA1611E-81E0-4BEC-93EC-CEC04932F54C}"/>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9953" name="椭圆 28">
                <a:extLst>
                  <a:ext uri="{FF2B5EF4-FFF2-40B4-BE49-F238E27FC236}">
                    <a16:creationId xmlns:a16="http://schemas.microsoft.com/office/drawing/2014/main" id="{53F5C7BD-7A07-4854-B576-9A64EF07F116}"/>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39939" name="标题 4">
            <a:extLst>
              <a:ext uri="{FF2B5EF4-FFF2-40B4-BE49-F238E27FC236}">
                <a16:creationId xmlns:a16="http://schemas.microsoft.com/office/drawing/2014/main" id="{F413A0AE-A12A-433C-8178-AFC7AA9F3B44}"/>
              </a:ext>
            </a:extLst>
          </p:cNvPr>
          <p:cNvSpPr>
            <a:spLocks noGrp="1" noChangeArrowheads="1"/>
          </p:cNvSpPr>
          <p:nvPr>
            <p:ph type="title"/>
          </p:nvPr>
        </p:nvSpPr>
        <p:spPr>
          <a:xfrm>
            <a:off x="838200" y="365125"/>
            <a:ext cx="10515600" cy="1325563"/>
          </a:xfrm>
        </p:spPr>
        <p:txBody>
          <a:bodyPr/>
          <a:lstStyle/>
          <a:p>
            <a:pPr marL="0" indent="0" eaLnBrk="1" hangingPunct="1"/>
            <a:r>
              <a:rPr lang="zh-CN" altLang="en-US"/>
              <a:t>软件再工程过程</a:t>
            </a:r>
          </a:p>
        </p:txBody>
      </p:sp>
      <p:sp>
        <p:nvSpPr>
          <p:cNvPr id="39940" name="椭圆 7">
            <a:extLst>
              <a:ext uri="{FF2B5EF4-FFF2-40B4-BE49-F238E27FC236}">
                <a16:creationId xmlns:a16="http://schemas.microsoft.com/office/drawing/2014/main" id="{687D4618-F252-46B1-9D73-55DF893E3C22}"/>
              </a:ext>
            </a:extLst>
          </p:cNvPr>
          <p:cNvSpPr>
            <a:spLocks noChangeArrowheads="1"/>
          </p:cNvSpPr>
          <p:nvPr/>
        </p:nvSpPr>
        <p:spPr bwMode="auto">
          <a:xfrm>
            <a:off x="5210175" y="3263900"/>
            <a:ext cx="1771650" cy="1771650"/>
          </a:xfrm>
          <a:prstGeom prst="ellipse">
            <a:avLst/>
          </a:prstGeom>
          <a:solidFill>
            <a:schemeClr val="tx2"/>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9941" name="椭圆 8">
            <a:extLst>
              <a:ext uri="{FF2B5EF4-FFF2-40B4-BE49-F238E27FC236}">
                <a16:creationId xmlns:a16="http://schemas.microsoft.com/office/drawing/2014/main" id="{F212A72F-ED12-4048-8AF8-1850E76F9DBE}"/>
              </a:ext>
            </a:extLst>
          </p:cNvPr>
          <p:cNvSpPr>
            <a:spLocks noChangeArrowheads="1"/>
          </p:cNvSpPr>
          <p:nvPr/>
        </p:nvSpPr>
        <p:spPr bwMode="auto">
          <a:xfrm>
            <a:off x="4260850" y="2314575"/>
            <a:ext cx="3670300" cy="3670300"/>
          </a:xfrm>
          <a:prstGeom prst="ellipse">
            <a:avLst/>
          </a:prstGeom>
          <a:noFill/>
          <a:ln w="38100">
            <a:solidFill>
              <a:srgbClr val="062841"/>
            </a:solidFill>
            <a:prstDash val="sysDot"/>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39942" name="矩形 16">
            <a:extLst>
              <a:ext uri="{FF2B5EF4-FFF2-40B4-BE49-F238E27FC236}">
                <a16:creationId xmlns:a16="http://schemas.microsoft.com/office/drawing/2014/main" id="{526CF92D-5BDC-428C-B83B-D63F6B6D5273}"/>
              </a:ext>
            </a:extLst>
          </p:cNvPr>
          <p:cNvSpPr>
            <a:spLocks noChangeArrowheads="1"/>
          </p:cNvSpPr>
          <p:nvPr/>
        </p:nvSpPr>
        <p:spPr bwMode="auto">
          <a:xfrm>
            <a:off x="8669338" y="2806700"/>
            <a:ext cx="3014662"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a:solidFill>
                  <a:srgbClr val="000000"/>
                </a:solidFill>
              </a:rPr>
              <a:t>典型的软件再工程过程模型如下图所示。在某些情况下这些活动以线性顺序发生，但也并非总是这样。例如，为了理解某个程序的内部工作原理，可能在文档重构开始之前必须先进行逆向工程。</a:t>
            </a:r>
          </a:p>
        </p:txBody>
      </p:sp>
      <p:sp>
        <p:nvSpPr>
          <p:cNvPr id="39943" name="矩形 17">
            <a:extLst>
              <a:ext uri="{FF2B5EF4-FFF2-40B4-BE49-F238E27FC236}">
                <a16:creationId xmlns:a16="http://schemas.microsoft.com/office/drawing/2014/main" id="{26CB916F-CF90-4FE8-98D3-7D0599ACE5E0}"/>
              </a:ext>
            </a:extLst>
          </p:cNvPr>
          <p:cNvSpPr>
            <a:spLocks noChangeArrowheads="1"/>
          </p:cNvSpPr>
          <p:nvPr/>
        </p:nvSpPr>
        <p:spPr bwMode="auto">
          <a:xfrm>
            <a:off x="1019175" y="3802063"/>
            <a:ext cx="2817813" cy="368300"/>
          </a:xfrm>
          <a:prstGeom prst="rect">
            <a:avLst/>
          </a:prstGeom>
          <a:solidFill>
            <a:srgbClr val="759B7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zh-CN" sz="1800" b="1">
                <a:solidFill>
                  <a:schemeClr val="bg1"/>
                </a:solidFill>
              </a:rPr>
              <a:t>软件再工程过程模型</a:t>
            </a:r>
          </a:p>
        </p:txBody>
      </p:sp>
      <p:sp>
        <p:nvSpPr>
          <p:cNvPr id="2" name="文本框 1">
            <a:extLst>
              <a:ext uri="{FF2B5EF4-FFF2-40B4-BE49-F238E27FC236}">
                <a16:creationId xmlns:a16="http://schemas.microsoft.com/office/drawing/2014/main" id="{9754BD7E-B7D4-4F2C-8FED-100416884C4A}"/>
              </a:ext>
            </a:extLst>
          </p:cNvPr>
          <p:cNvSpPr txBox="1">
            <a:spLocks noChangeArrowheads="1"/>
          </p:cNvSpPr>
          <p:nvPr/>
        </p:nvSpPr>
        <p:spPr bwMode="auto">
          <a:xfrm>
            <a:off x="5492750" y="2644775"/>
            <a:ext cx="1206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latin typeface="Arial" panose="020B0604020202020204" pitchFamily="34" charset="0"/>
                <a:ea typeface="宋体" panose="02010600030101010101" pitchFamily="2" charset="-122"/>
              </a:rPr>
              <a:t>正向工程</a:t>
            </a:r>
          </a:p>
        </p:txBody>
      </p:sp>
      <p:sp>
        <p:nvSpPr>
          <p:cNvPr id="3" name="文本框 2">
            <a:extLst>
              <a:ext uri="{FF2B5EF4-FFF2-40B4-BE49-F238E27FC236}">
                <a16:creationId xmlns:a16="http://schemas.microsoft.com/office/drawing/2014/main" id="{B195887D-A1CD-454D-B556-EA30532A441F}"/>
              </a:ext>
            </a:extLst>
          </p:cNvPr>
          <p:cNvSpPr txBox="1">
            <a:spLocks noChangeArrowheads="1"/>
          </p:cNvSpPr>
          <p:nvPr/>
        </p:nvSpPr>
        <p:spPr bwMode="auto">
          <a:xfrm rot="2820000">
            <a:off x="6564313" y="3135313"/>
            <a:ext cx="12080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latin typeface="Arial" panose="020B0604020202020204" pitchFamily="34" charset="0"/>
                <a:ea typeface="宋体" panose="02010600030101010101" pitchFamily="2" charset="-122"/>
              </a:rPr>
              <a:t>库存目录分析</a:t>
            </a:r>
          </a:p>
        </p:txBody>
      </p:sp>
      <p:sp>
        <p:nvSpPr>
          <p:cNvPr id="4" name="文本框 3">
            <a:extLst>
              <a:ext uri="{FF2B5EF4-FFF2-40B4-BE49-F238E27FC236}">
                <a16:creationId xmlns:a16="http://schemas.microsoft.com/office/drawing/2014/main" id="{651B264B-7D79-451A-B842-F956AE391096}"/>
              </a:ext>
            </a:extLst>
          </p:cNvPr>
          <p:cNvSpPr txBox="1">
            <a:spLocks noChangeArrowheads="1"/>
          </p:cNvSpPr>
          <p:nvPr/>
        </p:nvSpPr>
        <p:spPr bwMode="auto">
          <a:xfrm rot="-3600000">
            <a:off x="6656388" y="4546600"/>
            <a:ext cx="12144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latin typeface="Arial" panose="020B0604020202020204" pitchFamily="34" charset="0"/>
                <a:ea typeface="宋体" panose="02010600030101010101" pitchFamily="2" charset="-122"/>
              </a:rPr>
              <a:t>文档重构</a:t>
            </a:r>
          </a:p>
        </p:txBody>
      </p:sp>
      <p:sp>
        <p:nvSpPr>
          <p:cNvPr id="5" name="文本框 4">
            <a:extLst>
              <a:ext uri="{FF2B5EF4-FFF2-40B4-BE49-F238E27FC236}">
                <a16:creationId xmlns:a16="http://schemas.microsoft.com/office/drawing/2014/main" id="{6B949413-5734-4A99-9A91-5C315AA3D5EC}"/>
              </a:ext>
            </a:extLst>
          </p:cNvPr>
          <p:cNvSpPr txBox="1">
            <a:spLocks noChangeArrowheads="1"/>
          </p:cNvSpPr>
          <p:nvPr/>
        </p:nvSpPr>
        <p:spPr bwMode="auto">
          <a:xfrm>
            <a:off x="5580063" y="5286375"/>
            <a:ext cx="12080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latin typeface="Arial" panose="020B0604020202020204" pitchFamily="34" charset="0"/>
                <a:ea typeface="宋体" panose="02010600030101010101" pitchFamily="2" charset="-122"/>
              </a:rPr>
              <a:t>逆向工程</a:t>
            </a:r>
          </a:p>
        </p:txBody>
      </p:sp>
      <p:sp>
        <p:nvSpPr>
          <p:cNvPr id="6" name="文本框 5">
            <a:extLst>
              <a:ext uri="{FF2B5EF4-FFF2-40B4-BE49-F238E27FC236}">
                <a16:creationId xmlns:a16="http://schemas.microsoft.com/office/drawing/2014/main" id="{56ED54C6-1379-44B0-87F5-73BCAF45E33E}"/>
              </a:ext>
            </a:extLst>
          </p:cNvPr>
          <p:cNvSpPr txBox="1">
            <a:spLocks noChangeArrowheads="1"/>
          </p:cNvSpPr>
          <p:nvPr/>
        </p:nvSpPr>
        <p:spPr bwMode="auto">
          <a:xfrm rot="-3840000">
            <a:off x="4330700" y="3341688"/>
            <a:ext cx="120808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latin typeface="Arial" panose="020B0604020202020204" pitchFamily="34" charset="0"/>
                <a:ea typeface="宋体" panose="02010600030101010101" pitchFamily="2" charset="-122"/>
              </a:rPr>
              <a:t>数据重构</a:t>
            </a:r>
          </a:p>
        </p:txBody>
      </p:sp>
      <p:sp>
        <p:nvSpPr>
          <p:cNvPr id="7" name="文本框 6">
            <a:extLst>
              <a:ext uri="{FF2B5EF4-FFF2-40B4-BE49-F238E27FC236}">
                <a16:creationId xmlns:a16="http://schemas.microsoft.com/office/drawing/2014/main" id="{C9E4B0DD-A487-4692-95CD-B6EF412E877D}"/>
              </a:ext>
            </a:extLst>
          </p:cNvPr>
          <p:cNvSpPr txBox="1">
            <a:spLocks noChangeArrowheads="1"/>
          </p:cNvSpPr>
          <p:nvPr/>
        </p:nvSpPr>
        <p:spPr bwMode="auto">
          <a:xfrm rot="3240000">
            <a:off x="4384675" y="4683125"/>
            <a:ext cx="13001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b="1">
                <a:latin typeface="Arial" panose="020B0604020202020204" pitchFamily="34" charset="0"/>
                <a:ea typeface="宋体" panose="02010600030101010101" pitchFamily="2" charset="-122"/>
              </a:rPr>
              <a:t>代码重构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grpId="1"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grpId="1"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par>
                                <p:cTn id="17" presetID="21" presetClass="entr" presetSubtype="1"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par>
                                <p:cTn id="20" presetID="21" presetClass="entr" presetSubtype="1" fill="hold" grpId="1"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P spid="7" grpId="0"/>
      <p:bldP spid="7"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a:extLst>
              <a:ext uri="{FF2B5EF4-FFF2-40B4-BE49-F238E27FC236}">
                <a16:creationId xmlns:a16="http://schemas.microsoft.com/office/drawing/2014/main" id="{4E31402F-3DA7-45C6-8460-626C07469E9E}"/>
              </a:ext>
            </a:extLst>
          </p:cNvPr>
          <p:cNvGrpSpPr>
            <a:grpSpLocks/>
          </p:cNvGrpSpPr>
          <p:nvPr/>
        </p:nvGrpSpPr>
        <p:grpSpPr bwMode="auto">
          <a:xfrm>
            <a:off x="10844213" y="5851525"/>
            <a:ext cx="1347787" cy="1006475"/>
            <a:chOff x="0" y="0"/>
            <a:chExt cx="2562554" cy="1912957"/>
          </a:xfrm>
        </p:grpSpPr>
        <p:grpSp>
          <p:nvGrpSpPr>
            <p:cNvPr id="40971" name="Group 3">
              <a:extLst>
                <a:ext uri="{FF2B5EF4-FFF2-40B4-BE49-F238E27FC236}">
                  <a16:creationId xmlns:a16="http://schemas.microsoft.com/office/drawing/2014/main" id="{8C4EEA69-ACCD-4566-BEDB-D1E8A55EB7C6}"/>
                </a:ext>
              </a:extLst>
            </p:cNvPr>
            <p:cNvGrpSpPr>
              <a:grpSpLocks/>
            </p:cNvGrpSpPr>
            <p:nvPr/>
          </p:nvGrpSpPr>
          <p:grpSpPr bwMode="auto">
            <a:xfrm>
              <a:off x="0" y="0"/>
              <a:ext cx="2562554" cy="1912957"/>
              <a:chOff x="0" y="0"/>
              <a:chExt cx="908050" cy="677863"/>
            </a:xfrm>
          </p:grpSpPr>
          <p:sp>
            <p:nvSpPr>
              <p:cNvPr id="40975" name="Oval 40">
                <a:extLst>
                  <a:ext uri="{FF2B5EF4-FFF2-40B4-BE49-F238E27FC236}">
                    <a16:creationId xmlns:a16="http://schemas.microsoft.com/office/drawing/2014/main" id="{10E84FBA-7A71-4E6A-B63E-420B5213CCE2}"/>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6" name="Oval 41">
                <a:extLst>
                  <a:ext uri="{FF2B5EF4-FFF2-40B4-BE49-F238E27FC236}">
                    <a16:creationId xmlns:a16="http://schemas.microsoft.com/office/drawing/2014/main" id="{B581507A-E891-44ED-93FD-ABF725EEC606}"/>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7" name="Oval 42">
                <a:extLst>
                  <a:ext uri="{FF2B5EF4-FFF2-40B4-BE49-F238E27FC236}">
                    <a16:creationId xmlns:a16="http://schemas.microsoft.com/office/drawing/2014/main" id="{316CFBF1-6A28-4D95-BDD5-280F596BDDDA}"/>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8" name="Oval 43">
                <a:extLst>
                  <a:ext uri="{FF2B5EF4-FFF2-40B4-BE49-F238E27FC236}">
                    <a16:creationId xmlns:a16="http://schemas.microsoft.com/office/drawing/2014/main" id="{4ABB7A74-5051-460E-BD4B-B1F4C1BF3BD1}"/>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79" name="Oval 44">
                <a:extLst>
                  <a:ext uri="{FF2B5EF4-FFF2-40B4-BE49-F238E27FC236}">
                    <a16:creationId xmlns:a16="http://schemas.microsoft.com/office/drawing/2014/main" id="{9016A4E6-F75C-4002-B88A-7F07F02FD5C8}"/>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80" name="Oval 45">
                <a:extLst>
                  <a:ext uri="{FF2B5EF4-FFF2-40B4-BE49-F238E27FC236}">
                    <a16:creationId xmlns:a16="http://schemas.microsoft.com/office/drawing/2014/main" id="{D5CFC4B3-03E0-4AB1-8B42-5BBFE8142DF2}"/>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81" name="Oval 46">
                <a:extLst>
                  <a:ext uri="{FF2B5EF4-FFF2-40B4-BE49-F238E27FC236}">
                    <a16:creationId xmlns:a16="http://schemas.microsoft.com/office/drawing/2014/main" id="{3058889A-007E-4B35-9B12-E90B6A856B01}"/>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82" name="Oval 47">
                <a:extLst>
                  <a:ext uri="{FF2B5EF4-FFF2-40B4-BE49-F238E27FC236}">
                    <a16:creationId xmlns:a16="http://schemas.microsoft.com/office/drawing/2014/main" id="{213236D2-A338-4C64-9F57-9546FAF03EF4}"/>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83" name="Oval 48">
                <a:extLst>
                  <a:ext uri="{FF2B5EF4-FFF2-40B4-BE49-F238E27FC236}">
                    <a16:creationId xmlns:a16="http://schemas.microsoft.com/office/drawing/2014/main" id="{982B39A0-E920-40E1-AE02-8297312D387C}"/>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84" name="Oval 49">
                <a:extLst>
                  <a:ext uri="{FF2B5EF4-FFF2-40B4-BE49-F238E27FC236}">
                    <a16:creationId xmlns:a16="http://schemas.microsoft.com/office/drawing/2014/main" id="{363849C8-CCBC-4A7B-B6A6-21F30F0BC936}"/>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85" name="Oval 50">
                <a:extLst>
                  <a:ext uri="{FF2B5EF4-FFF2-40B4-BE49-F238E27FC236}">
                    <a16:creationId xmlns:a16="http://schemas.microsoft.com/office/drawing/2014/main" id="{4B64B3AB-32FC-45CB-B123-7A9584140FFB}"/>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0986" name="Oval 51">
                <a:extLst>
                  <a:ext uri="{FF2B5EF4-FFF2-40B4-BE49-F238E27FC236}">
                    <a16:creationId xmlns:a16="http://schemas.microsoft.com/office/drawing/2014/main" id="{24C4B3B3-7934-443A-9CA0-763817519FC9}"/>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40972" name="Group 16">
              <a:extLst>
                <a:ext uri="{FF2B5EF4-FFF2-40B4-BE49-F238E27FC236}">
                  <a16:creationId xmlns:a16="http://schemas.microsoft.com/office/drawing/2014/main" id="{4EE4FF6F-DE23-4F0F-93A4-CBB709216A65}"/>
                </a:ext>
              </a:extLst>
            </p:cNvPr>
            <p:cNvGrpSpPr>
              <a:grpSpLocks/>
            </p:cNvGrpSpPr>
            <p:nvPr/>
          </p:nvGrpSpPr>
          <p:grpSpPr bwMode="auto">
            <a:xfrm>
              <a:off x="943869" y="639231"/>
              <a:ext cx="733645" cy="733645"/>
              <a:chOff x="0" y="0"/>
              <a:chExt cx="2406528" cy="2406528"/>
            </a:xfrm>
          </p:grpSpPr>
          <p:sp>
            <p:nvSpPr>
              <p:cNvPr id="40973" name="椭圆 27">
                <a:extLst>
                  <a:ext uri="{FF2B5EF4-FFF2-40B4-BE49-F238E27FC236}">
                    <a16:creationId xmlns:a16="http://schemas.microsoft.com/office/drawing/2014/main" id="{CA317591-7BB4-4C43-8903-412AABBC8CF1}"/>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0974" name="椭圆 28">
                <a:extLst>
                  <a:ext uri="{FF2B5EF4-FFF2-40B4-BE49-F238E27FC236}">
                    <a16:creationId xmlns:a16="http://schemas.microsoft.com/office/drawing/2014/main" id="{B0E6DD02-1BF3-41F6-A551-D9A4346AE8AA}"/>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40963" name="标题 4">
            <a:extLst>
              <a:ext uri="{FF2B5EF4-FFF2-40B4-BE49-F238E27FC236}">
                <a16:creationId xmlns:a16="http://schemas.microsoft.com/office/drawing/2014/main" id="{525E9E7A-BCA4-4D19-85D8-3766F564EB2C}"/>
              </a:ext>
            </a:extLst>
          </p:cNvPr>
          <p:cNvSpPr>
            <a:spLocks noGrp="1" noChangeArrowheads="1"/>
          </p:cNvSpPr>
          <p:nvPr>
            <p:ph type="title"/>
          </p:nvPr>
        </p:nvSpPr>
        <p:spPr>
          <a:xfrm>
            <a:off x="838200" y="365125"/>
            <a:ext cx="10515600" cy="1325563"/>
          </a:xfrm>
        </p:spPr>
        <p:txBody>
          <a:bodyPr/>
          <a:lstStyle/>
          <a:p>
            <a:pPr marL="0" indent="0" eaLnBrk="1" hangingPunct="1"/>
            <a:r>
              <a:rPr lang="en-US" altLang="zh-CN"/>
              <a:t>1</a:t>
            </a:r>
            <a:r>
              <a:rPr lang="zh-CN" altLang="en-US"/>
              <a:t>、</a:t>
            </a:r>
            <a:r>
              <a:rPr lang="zh-CN" altLang="zh-CN"/>
              <a:t>库存目录分析</a:t>
            </a:r>
          </a:p>
        </p:txBody>
      </p:sp>
      <p:pic>
        <p:nvPicPr>
          <p:cNvPr id="40964" name="图表 2">
            <a:extLst>
              <a:ext uri="{FF2B5EF4-FFF2-40B4-BE49-F238E27FC236}">
                <a16:creationId xmlns:a16="http://schemas.microsoft.com/office/drawing/2014/main" id="{8F464749-B9AB-45B5-8294-57BC2B7F0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288" y="2417763"/>
            <a:ext cx="4997450"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矩形 21">
            <a:extLst>
              <a:ext uri="{FF2B5EF4-FFF2-40B4-BE49-F238E27FC236}">
                <a16:creationId xmlns:a16="http://schemas.microsoft.com/office/drawing/2014/main" id="{5302B073-614B-42FA-AA83-D936D45FB742}"/>
              </a:ext>
            </a:extLst>
          </p:cNvPr>
          <p:cNvSpPr>
            <a:spLocks noChangeArrowheads="1"/>
          </p:cNvSpPr>
          <p:nvPr/>
        </p:nvSpPr>
        <p:spPr bwMode="auto">
          <a:xfrm>
            <a:off x="1014413" y="1690688"/>
            <a:ext cx="139001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a:solidFill>
                  <a:srgbClr val="000000"/>
                </a:solidFill>
              </a:rPr>
              <a:t>每个软件组织都应该保存其拥有的所有应用系统的库存目录。该目录包含关</a:t>
            </a:r>
          </a:p>
          <a:p>
            <a:pPr eaLnBrk="1" hangingPunct="1">
              <a:lnSpc>
                <a:spcPct val="100000"/>
              </a:lnSpc>
              <a:spcBef>
                <a:spcPct val="0"/>
              </a:spcBef>
              <a:buFont typeface="Arial" panose="020B0604020202020204" pitchFamily="34" charset="0"/>
              <a:buNone/>
            </a:pPr>
            <a:r>
              <a:rPr lang="en-US" altLang="zh-CN" sz="2400" b="1">
                <a:solidFill>
                  <a:srgbClr val="000000"/>
                </a:solidFill>
              </a:rPr>
              <a:t>于每个应用系统的基本信息</a:t>
            </a:r>
          </a:p>
        </p:txBody>
      </p:sp>
      <p:sp>
        <p:nvSpPr>
          <p:cNvPr id="40966" name="矩形 22">
            <a:extLst>
              <a:ext uri="{FF2B5EF4-FFF2-40B4-BE49-F238E27FC236}">
                <a16:creationId xmlns:a16="http://schemas.microsoft.com/office/drawing/2014/main" id="{020EA3D2-F1EE-4223-9F85-9C6ED77F8150}"/>
              </a:ext>
            </a:extLst>
          </p:cNvPr>
          <p:cNvSpPr>
            <a:spLocks noChangeArrowheads="1"/>
          </p:cNvSpPr>
          <p:nvPr/>
        </p:nvSpPr>
        <p:spPr bwMode="auto">
          <a:xfrm>
            <a:off x="1016000" y="2520950"/>
            <a:ext cx="94678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000">
                <a:solidFill>
                  <a:srgbClr val="000000"/>
                </a:solidFill>
              </a:rPr>
              <a:t>（例如应用系统的名字，最初构建它的日期，已做过的实质性修改次数，过去18个月报告的错误，用户数量，安装它的机器数量，它的复杂程度，文档质量，整体可维护性等级，预期寿命，在未来36个月内的预期修改次数，业务重要程度等）。</a:t>
            </a:r>
          </a:p>
        </p:txBody>
      </p:sp>
      <p:sp>
        <p:nvSpPr>
          <p:cNvPr id="40967" name="矩形 23">
            <a:extLst>
              <a:ext uri="{FF2B5EF4-FFF2-40B4-BE49-F238E27FC236}">
                <a16:creationId xmlns:a16="http://schemas.microsoft.com/office/drawing/2014/main" id="{C60FF64A-6CE6-41E1-9A02-0BA8E3287B2F}"/>
              </a:ext>
            </a:extLst>
          </p:cNvPr>
          <p:cNvSpPr>
            <a:spLocks noChangeArrowheads="1"/>
          </p:cNvSpPr>
          <p:nvPr/>
        </p:nvSpPr>
        <p:spPr bwMode="auto">
          <a:xfrm>
            <a:off x="1112838" y="3644900"/>
            <a:ext cx="16641762"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600" b="1">
                <a:solidFill>
                  <a:srgbClr val="000000"/>
                </a:solidFill>
              </a:rPr>
              <a:t>所以，我们</a:t>
            </a:r>
            <a:r>
              <a:rPr lang="en-US" altLang="zh-CN" sz="1600" b="1">
                <a:solidFill>
                  <a:srgbClr val="000000"/>
                </a:solidFill>
              </a:rPr>
              <a:t>应该仔细分析库存目录，按照业务重要程度、寿命、当前可维护性、预期的修改次数等标准，把库中的应</a:t>
            </a:r>
          </a:p>
          <a:p>
            <a:pPr eaLnBrk="1" hangingPunct="1">
              <a:lnSpc>
                <a:spcPct val="100000"/>
              </a:lnSpc>
              <a:spcBef>
                <a:spcPct val="0"/>
              </a:spcBef>
              <a:buFont typeface="Arial" panose="020B0604020202020204" pitchFamily="34" charset="0"/>
              <a:buNone/>
            </a:pPr>
            <a:r>
              <a:rPr lang="en-US" altLang="zh-CN" sz="1600" b="1">
                <a:solidFill>
                  <a:srgbClr val="000000"/>
                </a:solidFill>
              </a:rPr>
              <a:t>用系统排序，从中选出再工程的候选者，然后明智地分配再工程所需要的资源。</a:t>
            </a:r>
          </a:p>
        </p:txBody>
      </p:sp>
      <p:sp>
        <p:nvSpPr>
          <p:cNvPr id="141" name=" 141">
            <a:extLst>
              <a:ext uri="{FF2B5EF4-FFF2-40B4-BE49-F238E27FC236}">
                <a16:creationId xmlns:a16="http://schemas.microsoft.com/office/drawing/2014/main" id="{DBF3CA05-B6B6-48E4-B917-27375B4DEEB2}"/>
              </a:ext>
            </a:extLst>
          </p:cNvPr>
          <p:cNvSpPr/>
          <p:nvPr/>
        </p:nvSpPr>
        <p:spPr>
          <a:xfrm>
            <a:off x="1112838" y="4629150"/>
            <a:ext cx="1381125" cy="1403350"/>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endParaRPr lang="zh-CN" altLang="en-US">
              <a:solidFill>
                <a:srgbClr val="FFFFFF"/>
              </a:solidFill>
            </a:endParaRPr>
          </a:p>
        </p:txBody>
      </p:sp>
      <p:sp>
        <p:nvSpPr>
          <p:cNvPr id="2" name="矩形 1">
            <a:extLst>
              <a:ext uri="{FF2B5EF4-FFF2-40B4-BE49-F238E27FC236}">
                <a16:creationId xmlns:a16="http://schemas.microsoft.com/office/drawing/2014/main" id="{1CFD9CBC-E7DC-48AB-BDAB-5AEBDFEB7B8C}"/>
              </a:ext>
            </a:extLst>
          </p:cNvPr>
          <p:cNvSpPr/>
          <p:nvPr/>
        </p:nvSpPr>
        <p:spPr>
          <a:xfrm>
            <a:off x="3622675" y="4532313"/>
            <a:ext cx="7146925" cy="582612"/>
          </a:xfrm>
          <a:prstGeom prst="rect">
            <a:avLst/>
          </a:prstGeom>
          <a:noFill/>
          <a:ln>
            <a:noFill/>
          </a:ln>
        </p:spPr>
        <p:txBody>
          <a:bodyPr>
            <a:spAutoFit/>
          </a:bodyPr>
          <a:lstStyle/>
          <a:p>
            <a:pPr eaLnBrk="1" hangingPunct="1">
              <a:buFont typeface="Arial" panose="020B0604020202020204" pitchFamily="34" charset="0"/>
              <a:buNone/>
              <a:defRPr/>
            </a:pPr>
            <a:r>
              <a:rPr lang="zh-CN" altLang="en-US" sz="3200" b="1">
                <a:ln/>
                <a:solidFill>
                  <a:schemeClr val="accent1">
                    <a:lumMod val="75000"/>
                    <a:lumOff val="25000"/>
                  </a:schemeClr>
                </a:solidFill>
                <a:effectLst>
                  <a:outerShdw blurRad="38100" dist="19050" dir="2700000" algn="tl" rotWithShape="0">
                    <a:schemeClr val="dk1">
                      <a:alpha val="40000"/>
                    </a:schemeClr>
                  </a:outerShdw>
                </a:effectLst>
              </a:rPr>
              <a:t>说出</a:t>
            </a:r>
            <a:r>
              <a:rPr lang="en-US" altLang="zh-CN" sz="3200" b="1">
                <a:ln/>
                <a:solidFill>
                  <a:schemeClr val="accent1">
                    <a:lumMod val="75000"/>
                    <a:lumOff val="25000"/>
                  </a:schemeClr>
                </a:solidFill>
                <a:effectLst>
                  <a:outerShdw blurRad="38100" dist="19050" dir="2700000" algn="tl" rotWithShape="0">
                    <a:schemeClr val="dk1">
                      <a:alpha val="40000"/>
                    </a:schemeClr>
                  </a:outerShdw>
                </a:effectLst>
              </a:rPr>
              <a:t>3</a:t>
            </a:r>
            <a:r>
              <a:rPr lang="zh-CN" altLang="en-US" sz="3200" b="1">
                <a:ln/>
                <a:solidFill>
                  <a:schemeClr val="accent1">
                    <a:lumMod val="75000"/>
                    <a:lumOff val="25000"/>
                  </a:schemeClr>
                </a:solidFill>
                <a:effectLst>
                  <a:outerShdw blurRad="38100" dist="19050" dir="2700000" algn="tl" rotWithShape="0">
                    <a:schemeClr val="dk1">
                      <a:alpha val="40000"/>
                    </a:schemeClr>
                  </a:outerShdw>
                </a:effectLst>
              </a:rPr>
              <a:t>类有可能成为预防性维护的对象</a:t>
            </a:r>
          </a:p>
        </p:txBody>
      </p:sp>
      <p:sp>
        <p:nvSpPr>
          <p:cNvPr id="3" name="文本框 2">
            <a:extLst>
              <a:ext uri="{FF2B5EF4-FFF2-40B4-BE49-F238E27FC236}">
                <a16:creationId xmlns:a16="http://schemas.microsoft.com/office/drawing/2014/main" id="{9AC6025D-A49D-4E26-9926-41660C4FFDDD}"/>
              </a:ext>
            </a:extLst>
          </p:cNvPr>
          <p:cNvSpPr txBox="1">
            <a:spLocks noChangeArrowheads="1"/>
          </p:cNvSpPr>
          <p:nvPr/>
        </p:nvSpPr>
        <p:spPr bwMode="auto">
          <a:xfrm>
            <a:off x="3435350" y="5245100"/>
            <a:ext cx="76676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1</a:t>
            </a:r>
            <a:r>
              <a:rPr lang="zh-CN" altLang="en-US" sz="1800">
                <a:latin typeface="Arial" panose="020B0604020202020204" pitchFamily="34" charset="0"/>
                <a:ea typeface="宋体" panose="02010600030101010101" pitchFamily="2" charset="-122"/>
              </a:rPr>
              <a:t>）预定将使用多年的程序</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2</a:t>
            </a:r>
            <a:r>
              <a:rPr lang="zh-CN" altLang="en-US" sz="1800">
                <a:latin typeface="Arial" panose="020B0604020202020204" pitchFamily="34" charset="0"/>
                <a:ea typeface="宋体" panose="02010600030101010101" pitchFamily="2" charset="-122"/>
              </a:rPr>
              <a:t>）当前正在成功的使用着的程序</a:t>
            </a:r>
          </a:p>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ea typeface="宋体" panose="02010600030101010101" pitchFamily="2" charset="-122"/>
              </a:rPr>
              <a:t>（</a:t>
            </a:r>
            <a:r>
              <a:rPr lang="en-US" altLang="zh-CN" sz="1800">
                <a:latin typeface="Arial" panose="020B0604020202020204" pitchFamily="34" charset="0"/>
                <a:ea typeface="宋体" panose="02010600030101010101" pitchFamily="2" charset="-122"/>
              </a:rPr>
              <a:t>3</a:t>
            </a:r>
            <a:r>
              <a:rPr lang="zh-CN" altLang="en-US" sz="1800">
                <a:latin typeface="Arial" panose="020B0604020202020204" pitchFamily="34" charset="0"/>
                <a:ea typeface="宋体" panose="02010600030101010101" pitchFamily="2" charset="-122"/>
              </a:rPr>
              <a:t>）在最近的将来可能做重大修改或增强的程序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0-#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8"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amond(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a:extLst>
              <a:ext uri="{FF2B5EF4-FFF2-40B4-BE49-F238E27FC236}">
                <a16:creationId xmlns:a16="http://schemas.microsoft.com/office/drawing/2014/main" id="{A665DBBD-BCD1-4569-87EC-D55E123CCF5F}"/>
              </a:ext>
            </a:extLst>
          </p:cNvPr>
          <p:cNvGrpSpPr>
            <a:grpSpLocks/>
          </p:cNvGrpSpPr>
          <p:nvPr/>
        </p:nvGrpSpPr>
        <p:grpSpPr bwMode="auto">
          <a:xfrm>
            <a:off x="10844213" y="5851525"/>
            <a:ext cx="1347787" cy="1006475"/>
            <a:chOff x="0" y="0"/>
            <a:chExt cx="2562554" cy="1912957"/>
          </a:xfrm>
        </p:grpSpPr>
        <p:grpSp>
          <p:nvGrpSpPr>
            <p:cNvPr id="41989" name="Group 3">
              <a:extLst>
                <a:ext uri="{FF2B5EF4-FFF2-40B4-BE49-F238E27FC236}">
                  <a16:creationId xmlns:a16="http://schemas.microsoft.com/office/drawing/2014/main" id="{1F7F1A07-9E45-4A55-95FF-A77D9F2073B3}"/>
                </a:ext>
              </a:extLst>
            </p:cNvPr>
            <p:cNvGrpSpPr>
              <a:grpSpLocks/>
            </p:cNvGrpSpPr>
            <p:nvPr/>
          </p:nvGrpSpPr>
          <p:grpSpPr bwMode="auto">
            <a:xfrm>
              <a:off x="0" y="0"/>
              <a:ext cx="2562554" cy="1912957"/>
              <a:chOff x="0" y="0"/>
              <a:chExt cx="908050" cy="677863"/>
            </a:xfrm>
          </p:grpSpPr>
          <p:sp>
            <p:nvSpPr>
              <p:cNvPr id="41993" name="Oval 40">
                <a:extLst>
                  <a:ext uri="{FF2B5EF4-FFF2-40B4-BE49-F238E27FC236}">
                    <a16:creationId xmlns:a16="http://schemas.microsoft.com/office/drawing/2014/main" id="{FA2B6B08-EE15-4B69-AE90-4FC76F6A5B1E}"/>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4" name="Oval 41">
                <a:extLst>
                  <a:ext uri="{FF2B5EF4-FFF2-40B4-BE49-F238E27FC236}">
                    <a16:creationId xmlns:a16="http://schemas.microsoft.com/office/drawing/2014/main" id="{123DD472-3D48-47D1-B2F9-DAB0CFD46272}"/>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5" name="Oval 42">
                <a:extLst>
                  <a:ext uri="{FF2B5EF4-FFF2-40B4-BE49-F238E27FC236}">
                    <a16:creationId xmlns:a16="http://schemas.microsoft.com/office/drawing/2014/main" id="{8B3F0BB7-3E63-4AAA-984B-7F1C0AC522A4}"/>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6" name="Oval 43">
                <a:extLst>
                  <a:ext uri="{FF2B5EF4-FFF2-40B4-BE49-F238E27FC236}">
                    <a16:creationId xmlns:a16="http://schemas.microsoft.com/office/drawing/2014/main" id="{44C3D4C8-3019-4AA7-B5D2-14ECCC2444C2}"/>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7" name="Oval 44">
                <a:extLst>
                  <a:ext uri="{FF2B5EF4-FFF2-40B4-BE49-F238E27FC236}">
                    <a16:creationId xmlns:a16="http://schemas.microsoft.com/office/drawing/2014/main" id="{85A417F3-DBC2-438F-BC52-A57A5D1A9DA1}"/>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8" name="Oval 45">
                <a:extLst>
                  <a:ext uri="{FF2B5EF4-FFF2-40B4-BE49-F238E27FC236}">
                    <a16:creationId xmlns:a16="http://schemas.microsoft.com/office/drawing/2014/main" id="{30E421F7-4276-490B-A00D-4D5E04C1C66A}"/>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1999" name="Oval 46">
                <a:extLst>
                  <a:ext uri="{FF2B5EF4-FFF2-40B4-BE49-F238E27FC236}">
                    <a16:creationId xmlns:a16="http://schemas.microsoft.com/office/drawing/2014/main" id="{2FB9EB3C-B98C-4C83-AEE1-A7F6245A3EDF}"/>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2000" name="Oval 47">
                <a:extLst>
                  <a:ext uri="{FF2B5EF4-FFF2-40B4-BE49-F238E27FC236}">
                    <a16:creationId xmlns:a16="http://schemas.microsoft.com/office/drawing/2014/main" id="{C377F7C7-636B-446F-BCD1-B6F29BD413FB}"/>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2001" name="Oval 48">
                <a:extLst>
                  <a:ext uri="{FF2B5EF4-FFF2-40B4-BE49-F238E27FC236}">
                    <a16:creationId xmlns:a16="http://schemas.microsoft.com/office/drawing/2014/main" id="{A76DAFF2-CFA6-4E61-8DEA-C5ACCB2BE911}"/>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2002" name="Oval 49">
                <a:extLst>
                  <a:ext uri="{FF2B5EF4-FFF2-40B4-BE49-F238E27FC236}">
                    <a16:creationId xmlns:a16="http://schemas.microsoft.com/office/drawing/2014/main" id="{94390A81-17AE-4294-B672-832565C84D12}"/>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2003" name="Oval 50">
                <a:extLst>
                  <a:ext uri="{FF2B5EF4-FFF2-40B4-BE49-F238E27FC236}">
                    <a16:creationId xmlns:a16="http://schemas.microsoft.com/office/drawing/2014/main" id="{447BCD2B-18E8-411D-B84F-54C969DCEA74}"/>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2004" name="Oval 51">
                <a:extLst>
                  <a:ext uri="{FF2B5EF4-FFF2-40B4-BE49-F238E27FC236}">
                    <a16:creationId xmlns:a16="http://schemas.microsoft.com/office/drawing/2014/main" id="{E5F09E4A-9E11-4551-9FD1-5631BECA6E40}"/>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41990" name="Group 16">
              <a:extLst>
                <a:ext uri="{FF2B5EF4-FFF2-40B4-BE49-F238E27FC236}">
                  <a16:creationId xmlns:a16="http://schemas.microsoft.com/office/drawing/2014/main" id="{43B51941-A129-4DCD-A92B-B4A920B7D8CE}"/>
                </a:ext>
              </a:extLst>
            </p:cNvPr>
            <p:cNvGrpSpPr>
              <a:grpSpLocks/>
            </p:cNvGrpSpPr>
            <p:nvPr/>
          </p:nvGrpSpPr>
          <p:grpSpPr bwMode="auto">
            <a:xfrm>
              <a:off x="943869" y="639231"/>
              <a:ext cx="733645" cy="733645"/>
              <a:chOff x="0" y="0"/>
              <a:chExt cx="2406528" cy="2406528"/>
            </a:xfrm>
          </p:grpSpPr>
          <p:sp>
            <p:nvSpPr>
              <p:cNvPr id="41991" name="椭圆 27">
                <a:extLst>
                  <a:ext uri="{FF2B5EF4-FFF2-40B4-BE49-F238E27FC236}">
                    <a16:creationId xmlns:a16="http://schemas.microsoft.com/office/drawing/2014/main" id="{A78BED5C-2066-447E-AF39-9B53C98EA93B}"/>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1992" name="椭圆 28">
                <a:extLst>
                  <a:ext uri="{FF2B5EF4-FFF2-40B4-BE49-F238E27FC236}">
                    <a16:creationId xmlns:a16="http://schemas.microsoft.com/office/drawing/2014/main" id="{85818192-CFD3-4280-A17A-49FC8B1B1CEA}"/>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41987" name="标题 4">
            <a:extLst>
              <a:ext uri="{FF2B5EF4-FFF2-40B4-BE49-F238E27FC236}">
                <a16:creationId xmlns:a16="http://schemas.microsoft.com/office/drawing/2014/main" id="{8E46D9F6-02CF-44C2-8D60-90FE5E1BB797}"/>
              </a:ext>
            </a:extLst>
          </p:cNvPr>
          <p:cNvSpPr>
            <a:spLocks noGrp="1" noChangeArrowheads="1"/>
          </p:cNvSpPr>
          <p:nvPr>
            <p:ph type="title"/>
          </p:nvPr>
        </p:nvSpPr>
        <p:spPr>
          <a:xfrm>
            <a:off x="838200" y="365125"/>
            <a:ext cx="10515600" cy="1325563"/>
          </a:xfrm>
        </p:spPr>
        <p:txBody>
          <a:bodyPr/>
          <a:lstStyle/>
          <a:p>
            <a:pPr marL="0" indent="0" eaLnBrk="1" hangingPunct="1"/>
            <a:r>
              <a:rPr lang="en-US" altLang="zh-CN"/>
              <a:t>2</a:t>
            </a:r>
            <a:r>
              <a:rPr lang="zh-CN" altLang="en-US"/>
              <a:t>、文档重构</a:t>
            </a:r>
          </a:p>
        </p:txBody>
      </p:sp>
      <p:sp>
        <p:nvSpPr>
          <p:cNvPr id="41988" name="矩形 21">
            <a:extLst>
              <a:ext uri="{FF2B5EF4-FFF2-40B4-BE49-F238E27FC236}">
                <a16:creationId xmlns:a16="http://schemas.microsoft.com/office/drawing/2014/main" id="{4C6FE7FA-0690-4154-A1CD-E6EBD5DB8F4A}"/>
              </a:ext>
            </a:extLst>
          </p:cNvPr>
          <p:cNvSpPr>
            <a:spLocks noChangeArrowheads="1"/>
          </p:cNvSpPr>
          <p:nvPr/>
        </p:nvSpPr>
        <p:spPr bwMode="auto">
          <a:xfrm>
            <a:off x="912813" y="1787525"/>
            <a:ext cx="1390015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a:solidFill>
                  <a:srgbClr val="000000"/>
                </a:solidFill>
              </a:rPr>
              <a:t>老程序固有的特点是缺乏文档。具体情况不同，处理这个问题的方法也不同。</a:t>
            </a:r>
          </a:p>
          <a:p>
            <a:pPr eaLnBrk="1" hangingPunct="1">
              <a:lnSpc>
                <a:spcPct val="100000"/>
              </a:lnSpc>
              <a:spcBef>
                <a:spcPct val="0"/>
              </a:spcBef>
              <a:buFont typeface="Arial" panose="020B0604020202020204" pitchFamily="34" charset="0"/>
              <a:buNone/>
            </a:pPr>
            <a:endParaRPr lang="en-US" altLang="zh-CN" sz="2400" b="1">
              <a:solidFill>
                <a:srgbClr val="000000"/>
              </a:solidFill>
            </a:endParaRPr>
          </a:p>
          <a:p>
            <a:pPr eaLnBrk="1" hangingPunct="1">
              <a:lnSpc>
                <a:spcPct val="100000"/>
              </a:lnSpc>
              <a:spcBef>
                <a:spcPct val="0"/>
              </a:spcBef>
              <a:buFont typeface="Arial" panose="020B0604020202020204" pitchFamily="34" charset="0"/>
              <a:buNone/>
            </a:pPr>
            <a:endParaRPr lang="en-US" altLang="zh-CN" sz="2400" b="1">
              <a:solidFill>
                <a:srgbClr val="000000"/>
              </a:solidFill>
            </a:endParaRPr>
          </a:p>
          <a:p>
            <a:pPr eaLnBrk="1" hangingPunct="1">
              <a:lnSpc>
                <a:spcPct val="100000"/>
              </a:lnSpc>
              <a:spcBef>
                <a:spcPct val="0"/>
              </a:spcBef>
              <a:buFont typeface="Arial" panose="020B0604020202020204" pitchFamily="34" charset="0"/>
              <a:buNone/>
            </a:pPr>
            <a:r>
              <a:rPr lang="en-US" altLang="zh-CN" sz="2400">
                <a:solidFill>
                  <a:srgbClr val="000000"/>
                </a:solidFill>
              </a:rPr>
              <a:t>(1)建立文档非常耗费时间，不可能为数百个程序都重新建</a:t>
            </a:r>
          </a:p>
          <a:p>
            <a:pPr eaLnBrk="1" hangingPunct="1">
              <a:lnSpc>
                <a:spcPct val="100000"/>
              </a:lnSpc>
              <a:spcBef>
                <a:spcPct val="0"/>
              </a:spcBef>
              <a:buFont typeface="Arial" panose="020B0604020202020204" pitchFamily="34" charset="0"/>
              <a:buNone/>
            </a:pPr>
            <a:r>
              <a:rPr lang="en-US" altLang="zh-CN" sz="2400">
                <a:solidFill>
                  <a:srgbClr val="000000"/>
                </a:solidFill>
              </a:rPr>
              <a:t>     立文档。如果一个程序是相对稳定的，正在走向其有用</a:t>
            </a:r>
          </a:p>
          <a:p>
            <a:pPr eaLnBrk="1" hangingPunct="1">
              <a:lnSpc>
                <a:spcPct val="100000"/>
              </a:lnSpc>
              <a:spcBef>
                <a:spcPct val="0"/>
              </a:spcBef>
              <a:buFont typeface="Arial" panose="020B0604020202020204" pitchFamily="34" charset="0"/>
              <a:buNone/>
            </a:pPr>
            <a:r>
              <a:rPr lang="en-US" altLang="zh-CN" sz="2400">
                <a:solidFill>
                  <a:srgbClr val="000000"/>
                </a:solidFill>
              </a:rPr>
              <a:t>     生命的终点，而且可能不会再经历什么变化，那么，让</a:t>
            </a:r>
          </a:p>
          <a:p>
            <a:pPr eaLnBrk="1" hangingPunct="1">
              <a:lnSpc>
                <a:spcPct val="100000"/>
              </a:lnSpc>
              <a:spcBef>
                <a:spcPct val="0"/>
              </a:spcBef>
              <a:buFont typeface="Arial" panose="020B0604020202020204" pitchFamily="34" charset="0"/>
              <a:buNone/>
            </a:pPr>
            <a:r>
              <a:rPr lang="en-US" altLang="zh-CN" sz="2400">
                <a:solidFill>
                  <a:srgbClr val="000000"/>
                </a:solidFill>
              </a:rPr>
              <a:t>     它保持现状是一个明智的选择。</a:t>
            </a:r>
          </a:p>
          <a:p>
            <a:pPr eaLnBrk="1" hangingPunct="1">
              <a:lnSpc>
                <a:spcPct val="100000"/>
              </a:lnSpc>
              <a:spcBef>
                <a:spcPct val="0"/>
              </a:spcBef>
              <a:buFont typeface="Arial" panose="020B0604020202020204" pitchFamily="34" charset="0"/>
              <a:buNone/>
            </a:pPr>
            <a:r>
              <a:rPr lang="en-US" altLang="zh-CN" sz="2400">
                <a:solidFill>
                  <a:srgbClr val="000000"/>
                </a:solidFill>
              </a:rPr>
              <a:t>(2) 为了便于今后的维护，必须更新文档，但是由于资源有</a:t>
            </a:r>
          </a:p>
          <a:p>
            <a:pPr eaLnBrk="1" hangingPunct="1">
              <a:lnSpc>
                <a:spcPct val="100000"/>
              </a:lnSpc>
              <a:spcBef>
                <a:spcPct val="0"/>
              </a:spcBef>
              <a:buFont typeface="Arial" panose="020B0604020202020204" pitchFamily="34" charset="0"/>
              <a:buNone/>
            </a:pPr>
            <a:r>
              <a:rPr lang="en-US" altLang="zh-CN" sz="2400">
                <a:solidFill>
                  <a:srgbClr val="000000"/>
                </a:solidFill>
              </a:rPr>
              <a:t>      限，应采用“使用时建文档”的方法。</a:t>
            </a:r>
          </a:p>
          <a:p>
            <a:pPr eaLnBrk="1" hangingPunct="1">
              <a:lnSpc>
                <a:spcPct val="100000"/>
              </a:lnSpc>
              <a:spcBef>
                <a:spcPct val="0"/>
              </a:spcBef>
              <a:buFont typeface="Arial" panose="020B0604020202020204" pitchFamily="34" charset="0"/>
              <a:buNone/>
            </a:pPr>
            <a:r>
              <a:rPr lang="en-US" altLang="zh-CN" sz="2400">
                <a:solidFill>
                  <a:srgbClr val="000000"/>
                </a:solidFill>
              </a:rPr>
              <a:t>(3) 如果某应用系统是完成业务工作的关键，而且必须重构</a:t>
            </a:r>
          </a:p>
          <a:p>
            <a:pPr eaLnBrk="1" hangingPunct="1">
              <a:lnSpc>
                <a:spcPct val="100000"/>
              </a:lnSpc>
              <a:spcBef>
                <a:spcPct val="0"/>
              </a:spcBef>
              <a:buFont typeface="Arial" panose="020B0604020202020204" pitchFamily="34" charset="0"/>
              <a:buNone/>
            </a:pPr>
            <a:r>
              <a:rPr lang="en-US" altLang="zh-CN" sz="2400">
                <a:solidFill>
                  <a:srgbClr val="000000"/>
                </a:solidFill>
              </a:rPr>
              <a:t>     全部文档，则仍然应该设法把文档工作减少到必需的最   </a:t>
            </a:r>
          </a:p>
          <a:p>
            <a:pPr eaLnBrk="1" hangingPunct="1">
              <a:lnSpc>
                <a:spcPct val="100000"/>
              </a:lnSpc>
              <a:spcBef>
                <a:spcPct val="0"/>
              </a:spcBef>
              <a:buFont typeface="Arial" panose="020B0604020202020204" pitchFamily="34" charset="0"/>
              <a:buNone/>
            </a:pPr>
            <a:r>
              <a:rPr lang="en-US" altLang="zh-CN" sz="2400">
                <a:solidFill>
                  <a:srgbClr val="000000"/>
                </a:solidFill>
              </a:rPr>
              <a:t>     小量。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a:extLst>
              <a:ext uri="{FF2B5EF4-FFF2-40B4-BE49-F238E27FC236}">
                <a16:creationId xmlns:a16="http://schemas.microsoft.com/office/drawing/2014/main" id="{1E7CF403-26AB-47D8-855A-0BAFD451B8D3}"/>
              </a:ext>
            </a:extLst>
          </p:cNvPr>
          <p:cNvGrpSpPr>
            <a:grpSpLocks/>
          </p:cNvGrpSpPr>
          <p:nvPr/>
        </p:nvGrpSpPr>
        <p:grpSpPr bwMode="auto">
          <a:xfrm>
            <a:off x="10844213" y="5851525"/>
            <a:ext cx="1347787" cy="1006475"/>
            <a:chOff x="0" y="0"/>
            <a:chExt cx="2562554" cy="1912957"/>
          </a:xfrm>
        </p:grpSpPr>
        <p:grpSp>
          <p:nvGrpSpPr>
            <p:cNvPr id="43017" name="Group 3">
              <a:extLst>
                <a:ext uri="{FF2B5EF4-FFF2-40B4-BE49-F238E27FC236}">
                  <a16:creationId xmlns:a16="http://schemas.microsoft.com/office/drawing/2014/main" id="{67EB85E7-7A63-4501-B2CE-4F051DE9F7FD}"/>
                </a:ext>
              </a:extLst>
            </p:cNvPr>
            <p:cNvGrpSpPr>
              <a:grpSpLocks/>
            </p:cNvGrpSpPr>
            <p:nvPr/>
          </p:nvGrpSpPr>
          <p:grpSpPr bwMode="auto">
            <a:xfrm>
              <a:off x="0" y="0"/>
              <a:ext cx="2562554" cy="1912957"/>
              <a:chOff x="0" y="0"/>
              <a:chExt cx="908050" cy="677863"/>
            </a:xfrm>
          </p:grpSpPr>
          <p:sp>
            <p:nvSpPr>
              <p:cNvPr id="43021" name="Oval 40">
                <a:extLst>
                  <a:ext uri="{FF2B5EF4-FFF2-40B4-BE49-F238E27FC236}">
                    <a16:creationId xmlns:a16="http://schemas.microsoft.com/office/drawing/2014/main" id="{4E65FCF8-F635-444C-995E-7EC5FAA45921}"/>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2" name="Oval 41">
                <a:extLst>
                  <a:ext uri="{FF2B5EF4-FFF2-40B4-BE49-F238E27FC236}">
                    <a16:creationId xmlns:a16="http://schemas.microsoft.com/office/drawing/2014/main" id="{7B109474-D372-43AB-A403-DD7B3CD033F3}"/>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3" name="Oval 42">
                <a:extLst>
                  <a:ext uri="{FF2B5EF4-FFF2-40B4-BE49-F238E27FC236}">
                    <a16:creationId xmlns:a16="http://schemas.microsoft.com/office/drawing/2014/main" id="{4B157B75-8F2F-467E-813F-31BD9153DE20}"/>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4" name="Oval 43">
                <a:extLst>
                  <a:ext uri="{FF2B5EF4-FFF2-40B4-BE49-F238E27FC236}">
                    <a16:creationId xmlns:a16="http://schemas.microsoft.com/office/drawing/2014/main" id="{6FFFD23E-BE8C-46C6-8F1F-05877A72EF90}"/>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5" name="Oval 44">
                <a:extLst>
                  <a:ext uri="{FF2B5EF4-FFF2-40B4-BE49-F238E27FC236}">
                    <a16:creationId xmlns:a16="http://schemas.microsoft.com/office/drawing/2014/main" id="{AB26A47E-3EC3-4162-938D-9A3ED58EE62E}"/>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6" name="Oval 45">
                <a:extLst>
                  <a:ext uri="{FF2B5EF4-FFF2-40B4-BE49-F238E27FC236}">
                    <a16:creationId xmlns:a16="http://schemas.microsoft.com/office/drawing/2014/main" id="{EF31C378-184D-4A0D-B45E-E75DF0538465}"/>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7" name="Oval 46">
                <a:extLst>
                  <a:ext uri="{FF2B5EF4-FFF2-40B4-BE49-F238E27FC236}">
                    <a16:creationId xmlns:a16="http://schemas.microsoft.com/office/drawing/2014/main" id="{9EC54769-4222-4D30-A28D-C630B038E71C}"/>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8" name="Oval 47">
                <a:extLst>
                  <a:ext uri="{FF2B5EF4-FFF2-40B4-BE49-F238E27FC236}">
                    <a16:creationId xmlns:a16="http://schemas.microsoft.com/office/drawing/2014/main" id="{F9EEBF0F-5925-438B-9DC3-53DD0D376C77}"/>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29" name="Oval 48">
                <a:extLst>
                  <a:ext uri="{FF2B5EF4-FFF2-40B4-BE49-F238E27FC236}">
                    <a16:creationId xmlns:a16="http://schemas.microsoft.com/office/drawing/2014/main" id="{4BF9424F-CA6D-4077-AEE2-B5E113147A88}"/>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30" name="Oval 49">
                <a:extLst>
                  <a:ext uri="{FF2B5EF4-FFF2-40B4-BE49-F238E27FC236}">
                    <a16:creationId xmlns:a16="http://schemas.microsoft.com/office/drawing/2014/main" id="{87614191-CB01-4D7D-B8F2-E7B1155E2C6B}"/>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31" name="Oval 50">
                <a:extLst>
                  <a:ext uri="{FF2B5EF4-FFF2-40B4-BE49-F238E27FC236}">
                    <a16:creationId xmlns:a16="http://schemas.microsoft.com/office/drawing/2014/main" id="{DB4E4157-FBD3-46D2-9569-DDED2202AB35}"/>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3032" name="Oval 51">
                <a:extLst>
                  <a:ext uri="{FF2B5EF4-FFF2-40B4-BE49-F238E27FC236}">
                    <a16:creationId xmlns:a16="http://schemas.microsoft.com/office/drawing/2014/main" id="{8E4EFD6A-2479-45DF-BFEC-8E5E066D1CDE}"/>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43018" name="Group 16">
              <a:extLst>
                <a:ext uri="{FF2B5EF4-FFF2-40B4-BE49-F238E27FC236}">
                  <a16:creationId xmlns:a16="http://schemas.microsoft.com/office/drawing/2014/main" id="{2310CED3-27C1-4A0E-BFDD-F024399178D0}"/>
                </a:ext>
              </a:extLst>
            </p:cNvPr>
            <p:cNvGrpSpPr>
              <a:grpSpLocks/>
            </p:cNvGrpSpPr>
            <p:nvPr/>
          </p:nvGrpSpPr>
          <p:grpSpPr bwMode="auto">
            <a:xfrm>
              <a:off x="943869" y="639231"/>
              <a:ext cx="733645" cy="733645"/>
              <a:chOff x="0" y="0"/>
              <a:chExt cx="2406528" cy="2406528"/>
            </a:xfrm>
          </p:grpSpPr>
          <p:sp>
            <p:nvSpPr>
              <p:cNvPr id="43019" name="椭圆 27">
                <a:extLst>
                  <a:ext uri="{FF2B5EF4-FFF2-40B4-BE49-F238E27FC236}">
                    <a16:creationId xmlns:a16="http://schemas.microsoft.com/office/drawing/2014/main" id="{B1D70DAF-08A9-4BD0-9AE7-481BB0F033F4}"/>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3020" name="椭圆 28">
                <a:extLst>
                  <a:ext uri="{FF2B5EF4-FFF2-40B4-BE49-F238E27FC236}">
                    <a16:creationId xmlns:a16="http://schemas.microsoft.com/office/drawing/2014/main" id="{03B9F21B-E120-4A2D-BEAC-A45C60E4A41A}"/>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43011" name="标题 4">
            <a:extLst>
              <a:ext uri="{FF2B5EF4-FFF2-40B4-BE49-F238E27FC236}">
                <a16:creationId xmlns:a16="http://schemas.microsoft.com/office/drawing/2014/main" id="{BA55F0BB-1E38-4E17-A2E0-54BCD99FEC7D}"/>
              </a:ext>
            </a:extLst>
          </p:cNvPr>
          <p:cNvSpPr>
            <a:spLocks noGrp="1" noChangeArrowheads="1"/>
          </p:cNvSpPr>
          <p:nvPr>
            <p:ph type="title"/>
          </p:nvPr>
        </p:nvSpPr>
        <p:spPr>
          <a:xfrm>
            <a:off x="838200" y="365125"/>
            <a:ext cx="10515600" cy="1325563"/>
          </a:xfrm>
        </p:spPr>
        <p:txBody>
          <a:bodyPr/>
          <a:lstStyle/>
          <a:p>
            <a:pPr marL="0" indent="0" eaLnBrk="1" hangingPunct="1"/>
            <a:r>
              <a:rPr lang="en-US" altLang="zh-CN"/>
              <a:t>3</a:t>
            </a:r>
            <a:r>
              <a:rPr lang="zh-CN" altLang="en-US"/>
              <a:t>、逆向工程</a:t>
            </a:r>
          </a:p>
        </p:txBody>
      </p:sp>
      <p:sp>
        <p:nvSpPr>
          <p:cNvPr id="43012" name="矩形 21">
            <a:extLst>
              <a:ext uri="{FF2B5EF4-FFF2-40B4-BE49-F238E27FC236}">
                <a16:creationId xmlns:a16="http://schemas.microsoft.com/office/drawing/2014/main" id="{69D26E67-2C8A-47B3-89A0-CDC511B718FE}"/>
              </a:ext>
            </a:extLst>
          </p:cNvPr>
          <p:cNvSpPr>
            <a:spLocks noChangeArrowheads="1"/>
          </p:cNvSpPr>
          <p:nvPr/>
        </p:nvSpPr>
        <p:spPr bwMode="auto">
          <a:xfrm>
            <a:off x="927100" y="2136775"/>
            <a:ext cx="10625138"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b="1">
                <a:solidFill>
                  <a:srgbClr val="000000"/>
                </a:solidFill>
              </a:rPr>
              <a:t>软件的逆向工程是分析程序以便在比源代码更高的抽象层次上创建出程序的某种表示的过程，也就是说，逆向工程是一个恢复设计结果的过程，逆向工程工具从现存的程序代码中抽取有关数据、体系结构和处理过程的设计信息。</a:t>
            </a:r>
            <a:endParaRPr lang="en-US" altLang="zh-CN" sz="2400">
              <a:solidFill>
                <a:srgbClr val="000000"/>
              </a:solidFill>
            </a:endParaRPr>
          </a:p>
        </p:txBody>
      </p:sp>
      <p:sp>
        <p:nvSpPr>
          <p:cNvPr id="4" name="矩形 3">
            <a:extLst>
              <a:ext uri="{FF2B5EF4-FFF2-40B4-BE49-F238E27FC236}">
                <a16:creationId xmlns:a16="http://schemas.microsoft.com/office/drawing/2014/main" id="{833E3C20-6C24-4520-82A8-63948CE3EF5C}"/>
              </a:ext>
            </a:extLst>
          </p:cNvPr>
          <p:cNvSpPr/>
          <p:nvPr/>
        </p:nvSpPr>
        <p:spPr>
          <a:xfrm>
            <a:off x="927100" y="4189095"/>
            <a:ext cx="3501390" cy="1198880"/>
          </a:xfrm>
          <a:prstGeom prst="rect">
            <a:avLst/>
          </a:prstGeom>
          <a:noFill/>
          <a:ln>
            <a:noFill/>
          </a:ln>
        </p:spPr>
        <p:txBody>
          <a:bodyPr wrap="none">
            <a:spAutoFit/>
            <a:scene3d>
              <a:camera prst="orthographicFront"/>
              <a:lightRig rig="threePt" dir="t"/>
            </a:scene3d>
          </a:bodyPr>
          <a:lstStyle/>
          <a:p>
            <a:pPr algn="ctr" eaLnBrk="1" hangingPunct="1">
              <a:buFont typeface="Arial" panose="020B0604020202020204" pitchFamily="34" charset="0"/>
              <a:buNone/>
              <a:defRPr/>
            </a:pPr>
            <a:r>
              <a:rPr lang="en-US" altLang="zh-CN" sz="7200" b="1">
                <a:ln w="22225">
                  <a:solidFill>
                    <a:schemeClr val="accent2"/>
                  </a:solidFill>
                  <a:prstDash val="solid"/>
                </a:ln>
                <a:solidFill>
                  <a:schemeClr val="accent2">
                    <a:lumMod val="40000"/>
                    <a:lumOff val="60000"/>
                  </a:schemeClr>
                </a:solidFill>
              </a:rPr>
              <a:t>IDA Pro</a:t>
            </a:r>
          </a:p>
        </p:txBody>
      </p:sp>
      <p:sp>
        <p:nvSpPr>
          <p:cNvPr id="43014" name="文本框 5">
            <a:extLst>
              <a:ext uri="{FF2B5EF4-FFF2-40B4-BE49-F238E27FC236}">
                <a16:creationId xmlns:a16="http://schemas.microsoft.com/office/drawing/2014/main" id="{737A76BE-0ABF-4C14-8F49-39541A9A597D}"/>
              </a:ext>
            </a:extLst>
          </p:cNvPr>
          <p:cNvSpPr txBox="1">
            <a:spLocks noChangeArrowheads="1"/>
          </p:cNvSpPr>
          <p:nvPr/>
        </p:nvSpPr>
        <p:spPr bwMode="auto">
          <a:xfrm>
            <a:off x="977900" y="5407025"/>
            <a:ext cx="93424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latin typeface="Arial" panose="020B0604020202020204" pitchFamily="34" charset="0"/>
                <a:ea typeface="宋体" panose="02010600030101010101" pitchFamily="2" charset="-122"/>
              </a:rPr>
              <a:t>全系统模拟，二进制切片，分静态切片，动态切片，污点分析，符号执行。加上</a:t>
            </a:r>
            <a:r>
              <a:rPr lang="en-US" altLang="zh-CN" sz="1800">
                <a:latin typeface="Arial" panose="020B0604020202020204" pitchFamily="34" charset="0"/>
                <a:ea typeface="宋体" panose="02010600030101010101" pitchFamily="2" charset="-122"/>
              </a:rPr>
              <a:t>AI</a:t>
            </a:r>
            <a:r>
              <a:rPr lang="zh-CN" altLang="en-US" sz="1800">
                <a:latin typeface="Arial" panose="020B0604020202020204" pitchFamily="34" charset="0"/>
                <a:ea typeface="宋体" panose="02010600030101010101" pitchFamily="2" charset="-122"/>
              </a:rPr>
              <a:t>，这是最前沿。</a:t>
            </a:r>
          </a:p>
        </p:txBody>
      </p:sp>
      <p:sp>
        <p:nvSpPr>
          <p:cNvPr id="43015" name="Rectangle 23">
            <a:extLst>
              <a:ext uri="{FF2B5EF4-FFF2-40B4-BE49-F238E27FC236}">
                <a16:creationId xmlns:a16="http://schemas.microsoft.com/office/drawing/2014/main" id="{0E229199-97C4-4FA6-A4CE-0197FFBFAA64}"/>
              </a:ext>
            </a:extLst>
          </p:cNvPr>
          <p:cNvSpPr>
            <a:spLocks noChangeArrowheads="1"/>
          </p:cNvSpPr>
          <p:nvPr/>
        </p:nvSpPr>
        <p:spPr bwMode="auto">
          <a:xfrm>
            <a:off x="5483225" y="206375"/>
            <a:ext cx="64277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nSpc>
                <a:spcPct val="100000"/>
              </a:lnSpc>
              <a:spcBef>
                <a:spcPct val="0"/>
              </a:spcBef>
              <a:buFont typeface="Arial" panose="020B0604020202020204" pitchFamily="34" charset="0"/>
              <a:buNone/>
            </a:pPr>
            <a:r>
              <a:rPr lang="zh-CN" altLang="zh-CN" sz="1800">
                <a:latin typeface="Arial" panose="020B0604020202020204" pitchFamily="34" charset="0"/>
                <a:ea typeface="宋体" panose="02010600030101010101" pitchFamily="2" charset="-122"/>
              </a:rPr>
              <a:t>软件逆向工程目前的研究方向? - 红绡枫叶的回答 - 知乎</a:t>
            </a:r>
            <a:br>
              <a:rPr lang="zh-CN" altLang="zh-CN" sz="1800">
                <a:latin typeface="Arial" panose="020B0604020202020204" pitchFamily="34" charset="0"/>
                <a:ea typeface="宋体" panose="02010600030101010101" pitchFamily="2" charset="-122"/>
              </a:rPr>
            </a:br>
            <a:r>
              <a:rPr lang="zh-CN" altLang="zh-CN" sz="1800">
                <a:latin typeface="Arial" panose="020B0604020202020204" pitchFamily="34" charset="0"/>
                <a:ea typeface="宋体" panose="02010600030101010101" pitchFamily="2" charset="-122"/>
              </a:rPr>
              <a:t> https://www.zhihu.com/question/36221734/answer/66511716</a:t>
            </a:r>
            <a:br>
              <a:rPr lang="zh-CN" altLang="zh-CN" sz="1800">
                <a:latin typeface="Arial" panose="020B0604020202020204" pitchFamily="34" charset="0"/>
                <a:ea typeface="宋体" panose="02010600030101010101" pitchFamily="2" charset="-122"/>
              </a:rPr>
            </a:br>
            <a:r>
              <a:rPr lang="zh-CN" altLang="zh-CN" sz="1800">
                <a:latin typeface="Arial" panose="020B0604020202020204" pitchFamily="34" charset="0"/>
                <a:ea typeface="宋体" panose="02010600030101010101" pitchFamily="2" charset="-122"/>
              </a:rPr>
              <a:t>软件逆向工程目前的研究方向? - 鲍由之的回答 - 知乎</a:t>
            </a:r>
            <a:br>
              <a:rPr lang="zh-CN" altLang="zh-CN" sz="1800">
                <a:latin typeface="Arial" panose="020B0604020202020204" pitchFamily="34" charset="0"/>
                <a:ea typeface="宋体" panose="02010600030101010101" pitchFamily="2" charset="-122"/>
              </a:rPr>
            </a:br>
            <a:r>
              <a:rPr lang="zh-CN" altLang="zh-CN" sz="1800">
                <a:latin typeface="Arial" panose="020B0604020202020204" pitchFamily="34" charset="0"/>
                <a:ea typeface="宋体" panose="02010600030101010101" pitchFamily="2" charset="-122"/>
              </a:rPr>
              <a:t> https://www.zhihu.com/question/36221734/answer/74410779</a:t>
            </a:r>
          </a:p>
        </p:txBody>
      </p:sp>
      <p:pic>
        <p:nvPicPr>
          <p:cNvPr id="43016" name="Picture 24" descr="C:\Users\Desire\AppData\Local\Temp\[5UQ[BL(6~BS2JV6W}N6[%S.png">
            <a:extLst>
              <a:ext uri="{FF2B5EF4-FFF2-40B4-BE49-F238E27FC236}">
                <a16:creationId xmlns:a16="http://schemas.microsoft.com/office/drawing/2014/main" id="{1A7AD49D-92B0-4694-9AD4-345BE34CC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11163"/>
            <a:ext cx="190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a:extLst>
              <a:ext uri="{FF2B5EF4-FFF2-40B4-BE49-F238E27FC236}">
                <a16:creationId xmlns:a16="http://schemas.microsoft.com/office/drawing/2014/main" id="{C579F85A-4CA7-4949-BF22-DCEF93D2E997}"/>
              </a:ext>
            </a:extLst>
          </p:cNvPr>
          <p:cNvGrpSpPr>
            <a:grpSpLocks/>
          </p:cNvGrpSpPr>
          <p:nvPr/>
        </p:nvGrpSpPr>
        <p:grpSpPr bwMode="auto">
          <a:xfrm>
            <a:off x="10844213" y="5851525"/>
            <a:ext cx="1347787" cy="1006475"/>
            <a:chOff x="0" y="0"/>
            <a:chExt cx="2562554" cy="1912957"/>
          </a:xfrm>
        </p:grpSpPr>
        <p:grpSp>
          <p:nvGrpSpPr>
            <p:cNvPr id="44037" name="Group 3">
              <a:extLst>
                <a:ext uri="{FF2B5EF4-FFF2-40B4-BE49-F238E27FC236}">
                  <a16:creationId xmlns:a16="http://schemas.microsoft.com/office/drawing/2014/main" id="{96FB3E87-B4F0-4AA4-AC9F-ED341B97F524}"/>
                </a:ext>
              </a:extLst>
            </p:cNvPr>
            <p:cNvGrpSpPr>
              <a:grpSpLocks/>
            </p:cNvGrpSpPr>
            <p:nvPr/>
          </p:nvGrpSpPr>
          <p:grpSpPr bwMode="auto">
            <a:xfrm>
              <a:off x="0" y="0"/>
              <a:ext cx="2562554" cy="1912957"/>
              <a:chOff x="0" y="0"/>
              <a:chExt cx="908050" cy="677863"/>
            </a:xfrm>
          </p:grpSpPr>
          <p:sp>
            <p:nvSpPr>
              <p:cNvPr id="44041" name="Oval 40">
                <a:extLst>
                  <a:ext uri="{FF2B5EF4-FFF2-40B4-BE49-F238E27FC236}">
                    <a16:creationId xmlns:a16="http://schemas.microsoft.com/office/drawing/2014/main" id="{0E603F44-1DEA-4D91-97BA-3AD0B88A06E8}"/>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2" name="Oval 41">
                <a:extLst>
                  <a:ext uri="{FF2B5EF4-FFF2-40B4-BE49-F238E27FC236}">
                    <a16:creationId xmlns:a16="http://schemas.microsoft.com/office/drawing/2014/main" id="{B8B0E9B0-9332-4245-B491-2CE441A0B059}"/>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3" name="Oval 42">
                <a:extLst>
                  <a:ext uri="{FF2B5EF4-FFF2-40B4-BE49-F238E27FC236}">
                    <a16:creationId xmlns:a16="http://schemas.microsoft.com/office/drawing/2014/main" id="{B4E87AAB-9F46-4EC0-8C1E-7D766D592640}"/>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4" name="Oval 43">
                <a:extLst>
                  <a:ext uri="{FF2B5EF4-FFF2-40B4-BE49-F238E27FC236}">
                    <a16:creationId xmlns:a16="http://schemas.microsoft.com/office/drawing/2014/main" id="{6201B728-5C4D-49AA-B250-0A17F82DB58C}"/>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5" name="Oval 44">
                <a:extLst>
                  <a:ext uri="{FF2B5EF4-FFF2-40B4-BE49-F238E27FC236}">
                    <a16:creationId xmlns:a16="http://schemas.microsoft.com/office/drawing/2014/main" id="{B20F0EF9-9603-4BDB-8FF3-D10871E97DFC}"/>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6" name="Oval 45">
                <a:extLst>
                  <a:ext uri="{FF2B5EF4-FFF2-40B4-BE49-F238E27FC236}">
                    <a16:creationId xmlns:a16="http://schemas.microsoft.com/office/drawing/2014/main" id="{B4817789-13C1-4B06-A035-EEC773DFB0B2}"/>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7" name="Oval 46">
                <a:extLst>
                  <a:ext uri="{FF2B5EF4-FFF2-40B4-BE49-F238E27FC236}">
                    <a16:creationId xmlns:a16="http://schemas.microsoft.com/office/drawing/2014/main" id="{1E0B09D0-F3B9-48F5-AC5A-1E4CACFDDA40}"/>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8" name="Oval 47">
                <a:extLst>
                  <a:ext uri="{FF2B5EF4-FFF2-40B4-BE49-F238E27FC236}">
                    <a16:creationId xmlns:a16="http://schemas.microsoft.com/office/drawing/2014/main" id="{B784A56F-C5EE-4866-BE55-79B0BC297E83}"/>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49" name="Oval 48">
                <a:extLst>
                  <a:ext uri="{FF2B5EF4-FFF2-40B4-BE49-F238E27FC236}">
                    <a16:creationId xmlns:a16="http://schemas.microsoft.com/office/drawing/2014/main" id="{AD2298EA-2381-417D-A28B-96E984B81A71}"/>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50" name="Oval 49">
                <a:extLst>
                  <a:ext uri="{FF2B5EF4-FFF2-40B4-BE49-F238E27FC236}">
                    <a16:creationId xmlns:a16="http://schemas.microsoft.com/office/drawing/2014/main" id="{7F22EC90-4115-4672-BB1B-D69485C868BB}"/>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51" name="Oval 50">
                <a:extLst>
                  <a:ext uri="{FF2B5EF4-FFF2-40B4-BE49-F238E27FC236}">
                    <a16:creationId xmlns:a16="http://schemas.microsoft.com/office/drawing/2014/main" id="{FEC02481-1BED-433E-BB50-892B3E5604A0}"/>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4052" name="Oval 51">
                <a:extLst>
                  <a:ext uri="{FF2B5EF4-FFF2-40B4-BE49-F238E27FC236}">
                    <a16:creationId xmlns:a16="http://schemas.microsoft.com/office/drawing/2014/main" id="{A9A384DA-FF73-4F71-A919-EBBF51442C46}"/>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44038" name="Group 16">
              <a:extLst>
                <a:ext uri="{FF2B5EF4-FFF2-40B4-BE49-F238E27FC236}">
                  <a16:creationId xmlns:a16="http://schemas.microsoft.com/office/drawing/2014/main" id="{9633C842-A030-4FD4-8F54-181B050F9FA1}"/>
                </a:ext>
              </a:extLst>
            </p:cNvPr>
            <p:cNvGrpSpPr>
              <a:grpSpLocks/>
            </p:cNvGrpSpPr>
            <p:nvPr/>
          </p:nvGrpSpPr>
          <p:grpSpPr bwMode="auto">
            <a:xfrm>
              <a:off x="943869" y="639231"/>
              <a:ext cx="733645" cy="733645"/>
              <a:chOff x="0" y="0"/>
              <a:chExt cx="2406528" cy="2406528"/>
            </a:xfrm>
          </p:grpSpPr>
          <p:sp>
            <p:nvSpPr>
              <p:cNvPr id="44039" name="椭圆 27">
                <a:extLst>
                  <a:ext uri="{FF2B5EF4-FFF2-40B4-BE49-F238E27FC236}">
                    <a16:creationId xmlns:a16="http://schemas.microsoft.com/office/drawing/2014/main" id="{2BDEA654-9EB7-4A68-AFDF-5DFBAE47C9F6}"/>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4040" name="椭圆 28">
                <a:extLst>
                  <a:ext uri="{FF2B5EF4-FFF2-40B4-BE49-F238E27FC236}">
                    <a16:creationId xmlns:a16="http://schemas.microsoft.com/office/drawing/2014/main" id="{DF05ACB4-E9DD-4200-8FF2-82DF1149133E}"/>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44035" name="标题 4">
            <a:extLst>
              <a:ext uri="{FF2B5EF4-FFF2-40B4-BE49-F238E27FC236}">
                <a16:creationId xmlns:a16="http://schemas.microsoft.com/office/drawing/2014/main" id="{CE11D02B-903F-46A2-A4FE-46243110A7C9}"/>
              </a:ext>
            </a:extLst>
          </p:cNvPr>
          <p:cNvSpPr>
            <a:spLocks noGrp="1" noChangeArrowheads="1"/>
          </p:cNvSpPr>
          <p:nvPr>
            <p:ph type="title"/>
          </p:nvPr>
        </p:nvSpPr>
        <p:spPr>
          <a:xfrm>
            <a:off x="838200" y="365125"/>
            <a:ext cx="10515600" cy="1325563"/>
          </a:xfrm>
        </p:spPr>
        <p:txBody>
          <a:bodyPr/>
          <a:lstStyle/>
          <a:p>
            <a:pPr marL="0" indent="0" eaLnBrk="1" hangingPunct="1"/>
            <a:r>
              <a:rPr lang="en-US" altLang="zh-CN"/>
              <a:t>4</a:t>
            </a:r>
            <a:r>
              <a:rPr lang="zh-CN" altLang="en-US"/>
              <a:t>、代码重构</a:t>
            </a:r>
          </a:p>
        </p:txBody>
      </p:sp>
      <p:sp>
        <p:nvSpPr>
          <p:cNvPr id="44036" name="矩形 21">
            <a:extLst>
              <a:ext uri="{FF2B5EF4-FFF2-40B4-BE49-F238E27FC236}">
                <a16:creationId xmlns:a16="http://schemas.microsoft.com/office/drawing/2014/main" id="{F8F535F4-CBEC-4739-B359-5E03050090F6}"/>
              </a:ext>
            </a:extLst>
          </p:cNvPr>
          <p:cNvSpPr>
            <a:spLocks noChangeArrowheads="1"/>
          </p:cNvSpPr>
          <p:nvPr/>
        </p:nvSpPr>
        <p:spPr bwMode="auto">
          <a:xfrm>
            <a:off x="571500" y="1720850"/>
            <a:ext cx="11049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zh-CN" sz="2400" b="1">
              <a:solidFill>
                <a:srgbClr val="000000"/>
              </a:solidFill>
            </a:endParaRPr>
          </a:p>
          <a:p>
            <a:pPr eaLnBrk="1" hangingPunct="1">
              <a:lnSpc>
                <a:spcPct val="100000"/>
              </a:lnSpc>
              <a:spcBef>
                <a:spcPct val="0"/>
              </a:spcBef>
              <a:buFont typeface="Arial" panose="020B0604020202020204" pitchFamily="34" charset="0"/>
              <a:buNone/>
            </a:pPr>
            <a:endParaRPr lang="en-US" altLang="zh-CN" sz="2400" b="1">
              <a:solidFill>
                <a:srgbClr val="000000"/>
              </a:solidFill>
            </a:endParaRPr>
          </a:p>
          <a:p>
            <a:pPr eaLnBrk="1" hangingPunct="1">
              <a:lnSpc>
                <a:spcPct val="100000"/>
              </a:lnSpc>
              <a:spcBef>
                <a:spcPct val="0"/>
              </a:spcBef>
              <a:buFont typeface="Arial" panose="020B0604020202020204" pitchFamily="34" charset="0"/>
              <a:buNone/>
            </a:pPr>
            <a:endParaRPr lang="en-US" altLang="zh-CN" sz="2400" b="1">
              <a:solidFill>
                <a:srgbClr val="000000"/>
              </a:solidFill>
            </a:endParaRPr>
          </a:p>
          <a:p>
            <a:pPr eaLnBrk="1" hangingPunct="1">
              <a:lnSpc>
                <a:spcPct val="100000"/>
              </a:lnSpc>
              <a:spcBef>
                <a:spcPct val="0"/>
              </a:spcBef>
              <a:buFont typeface="Arial" panose="020B0604020202020204" pitchFamily="34" charset="0"/>
              <a:buNone/>
            </a:pPr>
            <a:r>
              <a:rPr lang="en-US" altLang="zh-CN" sz="2400">
                <a:solidFill>
                  <a:srgbClr val="000000"/>
                </a:solidFill>
              </a:rPr>
              <a:t>代码重构是最常见的再工程活动。某些老程序具有比较完整、合理的体系结构，但是，个体模块的编码方式却是难于理解、测试和维护的。在这种情况下，可以重构可疑模块的代码。</a:t>
            </a:r>
          </a:p>
          <a:p>
            <a:pPr eaLnBrk="1" hangingPunct="1">
              <a:lnSpc>
                <a:spcPct val="100000"/>
              </a:lnSpc>
              <a:spcBef>
                <a:spcPct val="0"/>
              </a:spcBef>
              <a:buFont typeface="Arial" panose="020B0604020202020204" pitchFamily="34" charset="0"/>
              <a:buNone/>
            </a:pPr>
            <a:r>
              <a:rPr lang="en-US" altLang="zh-CN" sz="2400">
                <a:solidFill>
                  <a:srgbClr val="000000"/>
                </a:solidFill>
              </a:rPr>
              <a:t>——首先，用重构工具分析源代码，标注出和结构化程序设计概念相违背的部分</a:t>
            </a:r>
          </a:p>
          <a:p>
            <a:pPr eaLnBrk="1" hangingPunct="1">
              <a:lnSpc>
                <a:spcPct val="100000"/>
              </a:lnSpc>
              <a:spcBef>
                <a:spcPct val="0"/>
              </a:spcBef>
              <a:buFont typeface="Arial" panose="020B0604020202020204" pitchFamily="34" charset="0"/>
              <a:buNone/>
            </a:pPr>
            <a:r>
              <a:rPr lang="en-US" altLang="zh-CN" sz="2400">
                <a:solidFill>
                  <a:srgbClr val="000000"/>
                </a:solidFill>
              </a:rPr>
              <a:t>——然后，重构有问题的代码（此项工作可自动进行）</a:t>
            </a:r>
          </a:p>
          <a:p>
            <a:pPr eaLnBrk="1" hangingPunct="1">
              <a:lnSpc>
                <a:spcPct val="100000"/>
              </a:lnSpc>
              <a:spcBef>
                <a:spcPct val="0"/>
              </a:spcBef>
              <a:buFont typeface="Arial" panose="020B0604020202020204" pitchFamily="34" charset="0"/>
              <a:buNone/>
            </a:pPr>
            <a:r>
              <a:rPr lang="en-US" altLang="zh-CN" sz="2400">
                <a:solidFill>
                  <a:srgbClr val="000000"/>
                </a:solidFill>
              </a:rPr>
              <a:t>——最后，复审和测试生成的重构代码（以保证没有引入异常）并更新代码文档。</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a:extLst>
              <a:ext uri="{FF2B5EF4-FFF2-40B4-BE49-F238E27FC236}">
                <a16:creationId xmlns:a16="http://schemas.microsoft.com/office/drawing/2014/main" id="{48A5F4A7-212F-481C-B59B-FCC00B6FBC28}"/>
              </a:ext>
            </a:extLst>
          </p:cNvPr>
          <p:cNvGrpSpPr>
            <a:grpSpLocks/>
          </p:cNvGrpSpPr>
          <p:nvPr/>
        </p:nvGrpSpPr>
        <p:grpSpPr bwMode="auto">
          <a:xfrm>
            <a:off x="10844213" y="5851525"/>
            <a:ext cx="1347787" cy="1006475"/>
            <a:chOff x="0" y="0"/>
            <a:chExt cx="2562554" cy="1912957"/>
          </a:xfrm>
        </p:grpSpPr>
        <p:grpSp>
          <p:nvGrpSpPr>
            <p:cNvPr id="45061" name="Group 3">
              <a:extLst>
                <a:ext uri="{FF2B5EF4-FFF2-40B4-BE49-F238E27FC236}">
                  <a16:creationId xmlns:a16="http://schemas.microsoft.com/office/drawing/2014/main" id="{8A24BDEF-4B65-47B5-AA05-C078A1C24C74}"/>
                </a:ext>
              </a:extLst>
            </p:cNvPr>
            <p:cNvGrpSpPr>
              <a:grpSpLocks/>
            </p:cNvGrpSpPr>
            <p:nvPr/>
          </p:nvGrpSpPr>
          <p:grpSpPr bwMode="auto">
            <a:xfrm>
              <a:off x="0" y="0"/>
              <a:ext cx="2562554" cy="1912957"/>
              <a:chOff x="0" y="0"/>
              <a:chExt cx="908050" cy="677863"/>
            </a:xfrm>
          </p:grpSpPr>
          <p:sp>
            <p:nvSpPr>
              <p:cNvPr id="45065" name="Oval 40">
                <a:extLst>
                  <a:ext uri="{FF2B5EF4-FFF2-40B4-BE49-F238E27FC236}">
                    <a16:creationId xmlns:a16="http://schemas.microsoft.com/office/drawing/2014/main" id="{BC81BCA3-90A6-4533-92AD-93A5E4874AC0}"/>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66" name="Oval 41">
                <a:extLst>
                  <a:ext uri="{FF2B5EF4-FFF2-40B4-BE49-F238E27FC236}">
                    <a16:creationId xmlns:a16="http://schemas.microsoft.com/office/drawing/2014/main" id="{E8AEACCA-807F-486B-B358-5E05668393FE}"/>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67" name="Oval 42">
                <a:extLst>
                  <a:ext uri="{FF2B5EF4-FFF2-40B4-BE49-F238E27FC236}">
                    <a16:creationId xmlns:a16="http://schemas.microsoft.com/office/drawing/2014/main" id="{5DC57217-1BEE-49B3-9686-C0894302AC7A}"/>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68" name="Oval 43">
                <a:extLst>
                  <a:ext uri="{FF2B5EF4-FFF2-40B4-BE49-F238E27FC236}">
                    <a16:creationId xmlns:a16="http://schemas.microsoft.com/office/drawing/2014/main" id="{E9B0253D-1563-4E3E-B6FB-BBE600A8765A}"/>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69" name="Oval 44">
                <a:extLst>
                  <a:ext uri="{FF2B5EF4-FFF2-40B4-BE49-F238E27FC236}">
                    <a16:creationId xmlns:a16="http://schemas.microsoft.com/office/drawing/2014/main" id="{6F9EE979-ABC1-4336-B9FA-37EDF75D8BBF}"/>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70" name="Oval 45">
                <a:extLst>
                  <a:ext uri="{FF2B5EF4-FFF2-40B4-BE49-F238E27FC236}">
                    <a16:creationId xmlns:a16="http://schemas.microsoft.com/office/drawing/2014/main" id="{BCB5B4A4-B982-4BAA-BF27-58ECC9C96AB2}"/>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71" name="Oval 46">
                <a:extLst>
                  <a:ext uri="{FF2B5EF4-FFF2-40B4-BE49-F238E27FC236}">
                    <a16:creationId xmlns:a16="http://schemas.microsoft.com/office/drawing/2014/main" id="{FC1C2D46-6347-478B-BA0C-9984117E978E}"/>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72" name="Oval 47">
                <a:extLst>
                  <a:ext uri="{FF2B5EF4-FFF2-40B4-BE49-F238E27FC236}">
                    <a16:creationId xmlns:a16="http://schemas.microsoft.com/office/drawing/2014/main" id="{EED08EE6-495D-4C34-8B7D-43FFF084F570}"/>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73" name="Oval 48">
                <a:extLst>
                  <a:ext uri="{FF2B5EF4-FFF2-40B4-BE49-F238E27FC236}">
                    <a16:creationId xmlns:a16="http://schemas.microsoft.com/office/drawing/2014/main" id="{44528052-BFBC-4CFF-A138-ED62D394B36A}"/>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74" name="Oval 49">
                <a:extLst>
                  <a:ext uri="{FF2B5EF4-FFF2-40B4-BE49-F238E27FC236}">
                    <a16:creationId xmlns:a16="http://schemas.microsoft.com/office/drawing/2014/main" id="{288A0B13-C8E4-4B54-86C4-B0677D2F8EAB}"/>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75" name="Oval 50">
                <a:extLst>
                  <a:ext uri="{FF2B5EF4-FFF2-40B4-BE49-F238E27FC236}">
                    <a16:creationId xmlns:a16="http://schemas.microsoft.com/office/drawing/2014/main" id="{14912950-329F-4AEE-89AD-3E0AACAC7937}"/>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5076" name="Oval 51">
                <a:extLst>
                  <a:ext uri="{FF2B5EF4-FFF2-40B4-BE49-F238E27FC236}">
                    <a16:creationId xmlns:a16="http://schemas.microsoft.com/office/drawing/2014/main" id="{510AB141-886F-4A27-A11F-546C5C776980}"/>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45062" name="Group 16">
              <a:extLst>
                <a:ext uri="{FF2B5EF4-FFF2-40B4-BE49-F238E27FC236}">
                  <a16:creationId xmlns:a16="http://schemas.microsoft.com/office/drawing/2014/main" id="{95D608C7-0A68-4D6A-BBBC-A11C944EBB5A}"/>
                </a:ext>
              </a:extLst>
            </p:cNvPr>
            <p:cNvGrpSpPr>
              <a:grpSpLocks/>
            </p:cNvGrpSpPr>
            <p:nvPr/>
          </p:nvGrpSpPr>
          <p:grpSpPr bwMode="auto">
            <a:xfrm>
              <a:off x="943869" y="639231"/>
              <a:ext cx="733645" cy="733645"/>
              <a:chOff x="0" y="0"/>
              <a:chExt cx="2406528" cy="2406528"/>
            </a:xfrm>
          </p:grpSpPr>
          <p:sp>
            <p:nvSpPr>
              <p:cNvPr id="45063" name="椭圆 27">
                <a:extLst>
                  <a:ext uri="{FF2B5EF4-FFF2-40B4-BE49-F238E27FC236}">
                    <a16:creationId xmlns:a16="http://schemas.microsoft.com/office/drawing/2014/main" id="{D648DAE2-0E3D-4287-89FA-AAD8205780BC}"/>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5064" name="椭圆 28">
                <a:extLst>
                  <a:ext uri="{FF2B5EF4-FFF2-40B4-BE49-F238E27FC236}">
                    <a16:creationId xmlns:a16="http://schemas.microsoft.com/office/drawing/2014/main" id="{8CBF74AC-542E-4E23-9316-6D55AB099C27}"/>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45059" name="标题 4">
            <a:extLst>
              <a:ext uri="{FF2B5EF4-FFF2-40B4-BE49-F238E27FC236}">
                <a16:creationId xmlns:a16="http://schemas.microsoft.com/office/drawing/2014/main" id="{66E017C3-AA0E-4EF5-A8F6-528356FB6A8B}"/>
              </a:ext>
            </a:extLst>
          </p:cNvPr>
          <p:cNvSpPr>
            <a:spLocks noGrp="1" noChangeArrowheads="1"/>
          </p:cNvSpPr>
          <p:nvPr>
            <p:ph type="title"/>
          </p:nvPr>
        </p:nvSpPr>
        <p:spPr>
          <a:xfrm>
            <a:off x="838200" y="365125"/>
            <a:ext cx="10515600" cy="1325563"/>
          </a:xfrm>
        </p:spPr>
        <p:txBody>
          <a:bodyPr/>
          <a:lstStyle/>
          <a:p>
            <a:pPr marL="0" indent="0" eaLnBrk="1" hangingPunct="1"/>
            <a:r>
              <a:rPr lang="en-US" altLang="zh-CN"/>
              <a:t>5</a:t>
            </a:r>
            <a:r>
              <a:rPr lang="zh-CN" altLang="en-US"/>
              <a:t>、数据重构</a:t>
            </a:r>
          </a:p>
        </p:txBody>
      </p:sp>
      <p:sp>
        <p:nvSpPr>
          <p:cNvPr id="45060" name="矩形 21">
            <a:extLst>
              <a:ext uri="{FF2B5EF4-FFF2-40B4-BE49-F238E27FC236}">
                <a16:creationId xmlns:a16="http://schemas.microsoft.com/office/drawing/2014/main" id="{8B42BF2C-0E37-4BF4-B78D-CC3AE30D2ED5}"/>
              </a:ext>
            </a:extLst>
          </p:cNvPr>
          <p:cNvSpPr>
            <a:spLocks noChangeArrowheads="1"/>
          </p:cNvSpPr>
          <p:nvPr/>
        </p:nvSpPr>
        <p:spPr bwMode="auto">
          <a:xfrm>
            <a:off x="571500" y="1123950"/>
            <a:ext cx="110490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zh-CN" sz="2400" b="1">
              <a:solidFill>
                <a:srgbClr val="000000"/>
              </a:solidFill>
            </a:endParaRP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       与代码重构不同，数据重构发生在相当低的抽象层次上，它是一种全范围的再工程活动</a:t>
            </a:r>
            <a:r>
              <a:rPr lang="en-US" altLang="zh-CN" sz="2400">
                <a:latin typeface="Arial" panose="020B0604020202020204" pitchFamily="34" charset="0"/>
                <a:ea typeface="宋体" panose="02010600030101010101" pitchFamily="2" charset="-122"/>
                <a:sym typeface="+mn-ea"/>
              </a:rPr>
              <a:t>——</a:t>
            </a:r>
            <a:r>
              <a:rPr lang="zh-CN" altLang="en-US" sz="2400">
                <a:latin typeface="Arial" panose="020B0604020202020204" pitchFamily="34" charset="0"/>
                <a:ea typeface="宋体" panose="02010600030101010101" pitchFamily="2" charset="-122"/>
                <a:sym typeface="+mn-ea"/>
              </a:rPr>
              <a:t>对数据的修改必然会导致体系结构或代码层的改变。在大多数情况下，数据重构始于逆向工程活动，分解当前使用的数据体系结构，必要时定义数据模型，标识数据对象和属性，并从软件质量的角度复审现存的数据结构。</a:t>
            </a:r>
            <a:endParaRPr lang="en-US" altLang="zh-CN" sz="2400">
              <a:latin typeface="Arial" panose="020B0604020202020204" pitchFamily="34" charset="0"/>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       当数据结构较差时（例如在关系型方法可大大简化处理的情况下却使用平坦文件实现），应该对数据进行再工程。</a:t>
            </a:r>
            <a:endParaRPr lang="en-US" altLang="zh-CN" sz="24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a:extLst>
              <a:ext uri="{FF2B5EF4-FFF2-40B4-BE49-F238E27FC236}">
                <a16:creationId xmlns:a16="http://schemas.microsoft.com/office/drawing/2014/main" id="{A8F60535-28BC-44B2-B0CF-C72CE567030D}"/>
              </a:ext>
            </a:extLst>
          </p:cNvPr>
          <p:cNvGrpSpPr>
            <a:grpSpLocks/>
          </p:cNvGrpSpPr>
          <p:nvPr/>
        </p:nvGrpSpPr>
        <p:grpSpPr bwMode="auto">
          <a:xfrm>
            <a:off x="10844213" y="5851525"/>
            <a:ext cx="1347787" cy="1006475"/>
            <a:chOff x="0" y="0"/>
            <a:chExt cx="2562554" cy="1912957"/>
          </a:xfrm>
        </p:grpSpPr>
        <p:grpSp>
          <p:nvGrpSpPr>
            <p:cNvPr id="46085" name="Group 3">
              <a:extLst>
                <a:ext uri="{FF2B5EF4-FFF2-40B4-BE49-F238E27FC236}">
                  <a16:creationId xmlns:a16="http://schemas.microsoft.com/office/drawing/2014/main" id="{5D9B7EA7-0BC3-4AC6-AD1D-8F06081657C0}"/>
                </a:ext>
              </a:extLst>
            </p:cNvPr>
            <p:cNvGrpSpPr>
              <a:grpSpLocks/>
            </p:cNvGrpSpPr>
            <p:nvPr/>
          </p:nvGrpSpPr>
          <p:grpSpPr bwMode="auto">
            <a:xfrm>
              <a:off x="0" y="0"/>
              <a:ext cx="2562554" cy="1912957"/>
              <a:chOff x="0" y="0"/>
              <a:chExt cx="908050" cy="677863"/>
            </a:xfrm>
          </p:grpSpPr>
          <p:sp>
            <p:nvSpPr>
              <p:cNvPr id="46089" name="Oval 40">
                <a:extLst>
                  <a:ext uri="{FF2B5EF4-FFF2-40B4-BE49-F238E27FC236}">
                    <a16:creationId xmlns:a16="http://schemas.microsoft.com/office/drawing/2014/main" id="{2BEF07AF-71D2-4941-A2B3-D073527DE35B}"/>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0" name="Oval 41">
                <a:extLst>
                  <a:ext uri="{FF2B5EF4-FFF2-40B4-BE49-F238E27FC236}">
                    <a16:creationId xmlns:a16="http://schemas.microsoft.com/office/drawing/2014/main" id="{8AF1AF19-9168-4DF3-9052-964FEC597FE6}"/>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1" name="Oval 42">
                <a:extLst>
                  <a:ext uri="{FF2B5EF4-FFF2-40B4-BE49-F238E27FC236}">
                    <a16:creationId xmlns:a16="http://schemas.microsoft.com/office/drawing/2014/main" id="{882F10C4-36C6-4113-8A00-58FEB1D43911}"/>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2" name="Oval 43">
                <a:extLst>
                  <a:ext uri="{FF2B5EF4-FFF2-40B4-BE49-F238E27FC236}">
                    <a16:creationId xmlns:a16="http://schemas.microsoft.com/office/drawing/2014/main" id="{D4D4F4A1-1CAE-4C71-8CE9-2E490B641650}"/>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3" name="Oval 44">
                <a:extLst>
                  <a:ext uri="{FF2B5EF4-FFF2-40B4-BE49-F238E27FC236}">
                    <a16:creationId xmlns:a16="http://schemas.microsoft.com/office/drawing/2014/main" id="{C393D317-AAE7-4628-BAC6-64ECDD9613E8}"/>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4" name="Oval 45">
                <a:extLst>
                  <a:ext uri="{FF2B5EF4-FFF2-40B4-BE49-F238E27FC236}">
                    <a16:creationId xmlns:a16="http://schemas.microsoft.com/office/drawing/2014/main" id="{E9C57A09-6C38-4821-980E-68A0E7AC6C66}"/>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5" name="Oval 46">
                <a:extLst>
                  <a:ext uri="{FF2B5EF4-FFF2-40B4-BE49-F238E27FC236}">
                    <a16:creationId xmlns:a16="http://schemas.microsoft.com/office/drawing/2014/main" id="{87FB8129-C1C8-46EE-9B43-B81EC85AFCCB}"/>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6" name="Oval 47">
                <a:extLst>
                  <a:ext uri="{FF2B5EF4-FFF2-40B4-BE49-F238E27FC236}">
                    <a16:creationId xmlns:a16="http://schemas.microsoft.com/office/drawing/2014/main" id="{14AB6B86-D809-4526-8E78-3F10B436E9BE}"/>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7" name="Oval 48">
                <a:extLst>
                  <a:ext uri="{FF2B5EF4-FFF2-40B4-BE49-F238E27FC236}">
                    <a16:creationId xmlns:a16="http://schemas.microsoft.com/office/drawing/2014/main" id="{85711A16-D9A4-4C57-A1B2-AC159A6AFCDB}"/>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8" name="Oval 49">
                <a:extLst>
                  <a:ext uri="{FF2B5EF4-FFF2-40B4-BE49-F238E27FC236}">
                    <a16:creationId xmlns:a16="http://schemas.microsoft.com/office/drawing/2014/main" id="{704992A6-4E5B-4EFB-8251-897AB8F4253B}"/>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099" name="Oval 50">
                <a:extLst>
                  <a:ext uri="{FF2B5EF4-FFF2-40B4-BE49-F238E27FC236}">
                    <a16:creationId xmlns:a16="http://schemas.microsoft.com/office/drawing/2014/main" id="{14FB6C1F-8698-4AC6-8856-A14F9393E1CB}"/>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46100" name="Oval 51">
                <a:extLst>
                  <a:ext uri="{FF2B5EF4-FFF2-40B4-BE49-F238E27FC236}">
                    <a16:creationId xmlns:a16="http://schemas.microsoft.com/office/drawing/2014/main" id="{DBD8EC51-DD13-4AC8-AF5A-214B7B5B96A1}"/>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46086" name="Group 16">
              <a:extLst>
                <a:ext uri="{FF2B5EF4-FFF2-40B4-BE49-F238E27FC236}">
                  <a16:creationId xmlns:a16="http://schemas.microsoft.com/office/drawing/2014/main" id="{83A1458B-0150-47BF-A87A-4EB137D907BE}"/>
                </a:ext>
              </a:extLst>
            </p:cNvPr>
            <p:cNvGrpSpPr>
              <a:grpSpLocks/>
            </p:cNvGrpSpPr>
            <p:nvPr/>
          </p:nvGrpSpPr>
          <p:grpSpPr bwMode="auto">
            <a:xfrm>
              <a:off x="943869" y="639231"/>
              <a:ext cx="733645" cy="733645"/>
              <a:chOff x="0" y="0"/>
              <a:chExt cx="2406528" cy="2406528"/>
            </a:xfrm>
          </p:grpSpPr>
          <p:sp>
            <p:nvSpPr>
              <p:cNvPr id="46087" name="椭圆 27">
                <a:extLst>
                  <a:ext uri="{FF2B5EF4-FFF2-40B4-BE49-F238E27FC236}">
                    <a16:creationId xmlns:a16="http://schemas.microsoft.com/office/drawing/2014/main" id="{63218D23-7963-4F82-ABCD-9488397DB82C}"/>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6088" name="椭圆 28">
                <a:extLst>
                  <a:ext uri="{FF2B5EF4-FFF2-40B4-BE49-F238E27FC236}">
                    <a16:creationId xmlns:a16="http://schemas.microsoft.com/office/drawing/2014/main" id="{2CD14F7E-85D9-4FC2-8ABE-D8023F140EA5}"/>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46083" name="标题 4">
            <a:extLst>
              <a:ext uri="{FF2B5EF4-FFF2-40B4-BE49-F238E27FC236}">
                <a16:creationId xmlns:a16="http://schemas.microsoft.com/office/drawing/2014/main" id="{CA3B540A-2D11-44B9-B426-A0A6F4DB973C}"/>
              </a:ext>
            </a:extLst>
          </p:cNvPr>
          <p:cNvSpPr>
            <a:spLocks noGrp="1" noChangeArrowheads="1"/>
          </p:cNvSpPr>
          <p:nvPr>
            <p:ph type="title"/>
          </p:nvPr>
        </p:nvSpPr>
        <p:spPr>
          <a:xfrm>
            <a:off x="838200" y="365125"/>
            <a:ext cx="10515600" cy="1325563"/>
          </a:xfrm>
        </p:spPr>
        <p:txBody>
          <a:bodyPr/>
          <a:lstStyle/>
          <a:p>
            <a:pPr marL="0" indent="0" eaLnBrk="1" hangingPunct="1"/>
            <a:r>
              <a:rPr lang="en-US" altLang="zh-CN"/>
              <a:t>6</a:t>
            </a:r>
            <a:r>
              <a:rPr lang="zh-CN" altLang="en-US"/>
              <a:t>、正向工程</a:t>
            </a:r>
          </a:p>
        </p:txBody>
      </p:sp>
      <p:sp>
        <p:nvSpPr>
          <p:cNvPr id="46084" name="矩形 21">
            <a:extLst>
              <a:ext uri="{FF2B5EF4-FFF2-40B4-BE49-F238E27FC236}">
                <a16:creationId xmlns:a16="http://schemas.microsoft.com/office/drawing/2014/main" id="{AD9A6D8E-776F-47C2-B7B6-D55EBFFE4BFE}"/>
              </a:ext>
            </a:extLst>
          </p:cNvPr>
          <p:cNvSpPr>
            <a:spLocks noChangeArrowheads="1"/>
          </p:cNvSpPr>
          <p:nvPr/>
        </p:nvSpPr>
        <p:spPr bwMode="auto">
          <a:xfrm>
            <a:off x="2190750" y="1690688"/>
            <a:ext cx="78105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zh-CN" sz="2400" b="1">
              <a:solidFill>
                <a:srgbClr val="000000"/>
              </a:solidFill>
            </a:endParaRPr>
          </a:p>
          <a:p>
            <a:pPr eaLnBrk="1" hangingPunct="1">
              <a:lnSpc>
                <a:spcPct val="100000"/>
              </a:lnSpc>
              <a:spcBef>
                <a:spcPct val="0"/>
              </a:spcBef>
              <a:buFont typeface="Arial" panose="020B0604020202020204" pitchFamily="34" charset="0"/>
              <a:buNone/>
            </a:pPr>
            <a:r>
              <a:rPr lang="zh-CN" altLang="en-US" sz="2400">
                <a:latin typeface="Arial" panose="020B0604020202020204" pitchFamily="34" charset="0"/>
                <a:ea typeface="宋体" panose="02010600030101010101" pitchFamily="2" charset="-122"/>
                <a:sym typeface="+mn-ea"/>
              </a:rPr>
              <a:t>       正向工程也称为革新或改造，这项活动不仅从现有程序中恢复设计信息，而且使用该信息去改变或重构现有系统，以提高其整体质量。</a:t>
            </a:r>
            <a:endParaRPr lang="en-US" altLang="zh-CN" sz="24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7C2FE42B-1853-4C2E-B429-EC02B11376CD}"/>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7">
            <a:extLst>
              <a:ext uri="{FF2B5EF4-FFF2-40B4-BE49-F238E27FC236}">
                <a16:creationId xmlns:a16="http://schemas.microsoft.com/office/drawing/2014/main" id="{8D7841D2-3031-4B06-8B91-6D56FA7B271F}"/>
              </a:ext>
            </a:extLst>
          </p:cNvPr>
          <p:cNvSpPr>
            <a:spLocks noChangeArrowheads="1"/>
          </p:cNvSpPr>
          <p:nvPr/>
        </p:nvSpPr>
        <p:spPr bwMode="auto">
          <a:xfrm>
            <a:off x="2055585" y="319087"/>
            <a:ext cx="8026400" cy="3144838"/>
          </a:xfrm>
          <a:prstGeom prst="rect">
            <a:avLst/>
          </a:prstGeom>
          <a:solidFill>
            <a:srgbClr val="093759">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8131" name="矩形 8">
            <a:extLst>
              <a:ext uri="{FF2B5EF4-FFF2-40B4-BE49-F238E27FC236}">
                <a16:creationId xmlns:a16="http://schemas.microsoft.com/office/drawing/2014/main" id="{E6A44A56-0ADF-413A-8B23-DA75DD918F5F}"/>
              </a:ext>
            </a:extLst>
          </p:cNvPr>
          <p:cNvSpPr>
            <a:spLocks noChangeArrowheads="1"/>
          </p:cNvSpPr>
          <p:nvPr/>
        </p:nvSpPr>
        <p:spPr bwMode="auto">
          <a:xfrm>
            <a:off x="2287360" y="611187"/>
            <a:ext cx="7580313" cy="2560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48132" name="标题 5">
            <a:extLst>
              <a:ext uri="{FF2B5EF4-FFF2-40B4-BE49-F238E27FC236}">
                <a16:creationId xmlns:a16="http://schemas.microsoft.com/office/drawing/2014/main" id="{01C4AB09-1321-4598-8A3F-18A9E2881854}"/>
              </a:ext>
            </a:extLst>
          </p:cNvPr>
          <p:cNvSpPr>
            <a:spLocks noGrp="1" noChangeArrowheads="1"/>
          </p:cNvSpPr>
          <p:nvPr>
            <p:ph type="ctrTitle"/>
          </p:nvPr>
        </p:nvSpPr>
        <p:spPr>
          <a:xfrm>
            <a:off x="2287360" y="611187"/>
            <a:ext cx="7580313" cy="2560638"/>
          </a:xfrm>
        </p:spPr>
        <p:txBody>
          <a:bodyPr/>
          <a:lstStyle/>
          <a:p>
            <a:pPr marL="0" indent="0" algn="ctr" eaLnBrk="1" hangingPunct="1"/>
            <a:r>
              <a:rPr lang="en-US" altLang="zh-CN" sz="6000" dirty="0">
                <a:solidFill>
                  <a:schemeClr val="bg1"/>
                </a:solidFill>
              </a:rPr>
              <a:t>THANK YOU</a:t>
            </a:r>
            <a:endParaRPr lang="zh-CN" altLang="en-US" sz="6000" dirty="0">
              <a:solidFill>
                <a:schemeClr val="bg1"/>
              </a:solidFill>
            </a:endParaRPr>
          </a:p>
        </p:txBody>
      </p:sp>
      <p:sp>
        <p:nvSpPr>
          <p:cNvPr id="48133" name="矩形 1">
            <a:extLst>
              <a:ext uri="{FF2B5EF4-FFF2-40B4-BE49-F238E27FC236}">
                <a16:creationId xmlns:a16="http://schemas.microsoft.com/office/drawing/2014/main" id="{C01F8B43-CB0E-4401-9981-0BD8BB5B91BA}"/>
              </a:ext>
            </a:extLst>
          </p:cNvPr>
          <p:cNvSpPr>
            <a:spLocks noChangeArrowheads="1"/>
          </p:cNvSpPr>
          <p:nvPr/>
        </p:nvSpPr>
        <p:spPr bwMode="auto">
          <a:xfrm>
            <a:off x="2287360" y="3613765"/>
            <a:ext cx="80930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nSpc>
                <a:spcPct val="100000"/>
              </a:lnSpc>
              <a:spcBef>
                <a:spcPct val="0"/>
              </a:spcBef>
              <a:buFontTx/>
              <a:buNone/>
            </a:pPr>
            <a:r>
              <a:rPr lang="zh-CN" altLang="en-US" sz="1800" dirty="0">
                <a:latin typeface="Arial" panose="020B0604020202020204" pitchFamily="34" charset="0"/>
                <a:ea typeface="宋体" panose="02010600030101010101" pitchFamily="2" charset="-122"/>
              </a:rPr>
              <a:t>参考资料：</a:t>
            </a:r>
            <a:endParaRPr lang="en-US" altLang="zh-CN" sz="1800" dirty="0">
              <a:latin typeface="Arial" panose="020B0604020202020204" pitchFamily="34" charset="0"/>
              <a:ea typeface="宋体" panose="02010600030101010101" pitchFamily="2" charset="-122"/>
            </a:endParaRPr>
          </a:p>
          <a:p>
            <a:pPr>
              <a:lnSpc>
                <a:spcPct val="100000"/>
              </a:lnSpc>
              <a:spcBef>
                <a:spcPct val="0"/>
              </a:spcBef>
              <a:buFontTx/>
              <a:buNone/>
            </a:pPr>
            <a:r>
              <a:rPr lang="en-US" altLang="zh-CN" sz="1800" dirty="0">
                <a:latin typeface="Arial" panose="020B0604020202020204" pitchFamily="34" charset="0"/>
                <a:ea typeface="宋体" panose="02010600030101010101" pitchFamily="2" charset="-122"/>
              </a:rPr>
              <a:t>1.</a:t>
            </a:r>
            <a:r>
              <a:rPr lang="zh-CN" altLang="en-US" sz="1800" dirty="0">
                <a:latin typeface="Arial" panose="020B0604020202020204" pitchFamily="34" charset="0"/>
                <a:ea typeface="宋体" panose="02010600030101010101" pitchFamily="2" charset="-122"/>
              </a:rPr>
              <a:t>《C++反汇编与逆向分析技术揭秘》</a:t>
            </a:r>
            <a:r>
              <a:rPr lang="en-US" altLang="zh-CN" sz="1800" dirty="0">
                <a:latin typeface="Arial" panose="020B0604020202020204" pitchFamily="34" charset="0"/>
                <a:ea typeface="宋体" panose="02010600030101010101" pitchFamily="2" charset="-122"/>
              </a:rPr>
              <a:t>:</a:t>
            </a:r>
            <a:endParaRPr lang="zh-CN" altLang="en-US" sz="1800" dirty="0">
              <a:latin typeface="Arial" panose="020B0604020202020204" pitchFamily="34" charset="0"/>
              <a:ea typeface="宋体" panose="02010600030101010101" pitchFamily="2" charset="-122"/>
            </a:endParaRPr>
          </a:p>
          <a:p>
            <a:pPr>
              <a:lnSpc>
                <a:spcPct val="100000"/>
              </a:lnSpc>
              <a:spcBef>
                <a:spcPct val="0"/>
              </a:spcBef>
              <a:buFontTx/>
              <a:buNone/>
            </a:pPr>
            <a:r>
              <a:rPr lang="zh-CN" altLang="en-US" sz="1800" dirty="0">
                <a:latin typeface="Arial" panose="020B0604020202020204" pitchFamily="34" charset="0"/>
                <a:ea typeface="宋体" panose="02010600030101010101" pitchFamily="2" charset="-122"/>
                <a:hlinkClick r:id="rId2"/>
              </a:rPr>
              <a:t>https://www.blackhat.com/presentations/bh-dc-07/Sabanal_Yason/Paper/bh-dc-07-Sabanal_Yason-WP.pdf</a:t>
            </a:r>
            <a:endParaRPr lang="en-US" altLang="zh-CN" sz="1800" dirty="0">
              <a:latin typeface="Arial" panose="020B0604020202020204" pitchFamily="34" charset="0"/>
              <a:ea typeface="宋体" panose="02010600030101010101" pitchFamily="2" charset="-122"/>
            </a:endParaRPr>
          </a:p>
          <a:p>
            <a:pPr>
              <a:lnSpc>
                <a:spcPct val="100000"/>
              </a:lnSpc>
              <a:spcBef>
                <a:spcPct val="0"/>
              </a:spcBef>
              <a:buFontTx/>
              <a:buNone/>
            </a:pPr>
            <a:r>
              <a:rPr lang="en-US" altLang="zh-CN" sz="1800" dirty="0">
                <a:latin typeface="Arial" panose="020B0604020202020204" pitchFamily="34" charset="0"/>
                <a:ea typeface="宋体" panose="02010600030101010101" pitchFamily="2" charset="-122"/>
              </a:rPr>
              <a:t>2.《</a:t>
            </a:r>
            <a:r>
              <a:rPr lang="zh-CN" altLang="en-US" sz="1800" dirty="0">
                <a:latin typeface="Arial" panose="020B0604020202020204" pitchFamily="34" charset="0"/>
                <a:ea typeface="宋体" panose="02010600030101010101" pitchFamily="2" charset="-122"/>
              </a:rPr>
              <a:t>软件工程导论（第六版） </a:t>
            </a: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张海藩</a:t>
            </a:r>
            <a:endParaRPr lang="en-US" altLang="zh-CN" sz="1800" dirty="0">
              <a:latin typeface="Arial" panose="020B0604020202020204" pitchFamily="34" charset="0"/>
              <a:ea typeface="宋体" panose="02010600030101010101" pitchFamily="2" charset="-122"/>
            </a:endParaRPr>
          </a:p>
          <a:p>
            <a:pPr>
              <a:lnSpc>
                <a:spcPct val="100000"/>
              </a:lnSpc>
              <a:spcBef>
                <a:spcPct val="0"/>
              </a:spcBef>
              <a:buFontTx/>
              <a:buNone/>
            </a:pPr>
            <a:endParaRPr lang="en-US" altLang="zh-CN" sz="1800" dirty="0">
              <a:latin typeface="Arial" panose="020B0604020202020204" pitchFamily="34" charset="0"/>
              <a:ea typeface="宋体" panose="02010600030101010101" pitchFamily="2" charset="-122"/>
            </a:endParaRPr>
          </a:p>
          <a:p>
            <a:pPr>
              <a:lnSpc>
                <a:spcPct val="100000"/>
              </a:lnSpc>
              <a:spcBef>
                <a:spcPct val="0"/>
              </a:spcBef>
              <a:buFontTx/>
              <a:buNone/>
            </a:pPr>
            <a:r>
              <a:rPr lang="en-US" altLang="zh-CN" sz="1800" dirty="0">
                <a:latin typeface="Arial" panose="020B0604020202020204" pitchFamily="34" charset="0"/>
                <a:ea typeface="宋体" panose="02010600030101010101" pitchFamily="2" charset="-122"/>
              </a:rPr>
              <a:t>3.《</a:t>
            </a:r>
            <a:r>
              <a:rPr lang="zh-CN" altLang="en-US" sz="1800" dirty="0">
                <a:latin typeface="Arial" panose="020B0604020202020204" pitchFamily="34" charset="0"/>
                <a:ea typeface="宋体" panose="02010600030101010101" pitchFamily="2" charset="-122"/>
              </a:rPr>
              <a:t>从编程角度看，</a:t>
            </a:r>
            <a:r>
              <a:rPr lang="en-US" altLang="zh-CN" sz="1800" dirty="0">
                <a:latin typeface="Arial" panose="020B0604020202020204" pitchFamily="34" charset="0"/>
                <a:ea typeface="宋体" panose="02010600030101010101" pitchFamily="2" charset="-122"/>
              </a:rPr>
              <a:t>Minecraft</a:t>
            </a:r>
            <a:r>
              <a:rPr lang="zh-CN" altLang="en-US" sz="1800" dirty="0">
                <a:latin typeface="Arial" panose="020B0604020202020204" pitchFamily="34" charset="0"/>
                <a:ea typeface="宋体" panose="02010600030101010101" pitchFamily="2" charset="-122"/>
              </a:rPr>
              <a:t>是怎样设计的？</a:t>
            </a:r>
            <a:r>
              <a:rPr lang="en-US" altLang="zh-CN" sz="1800" dirty="0">
                <a:latin typeface="Arial" panose="020B0604020202020204" pitchFamily="34" charset="0"/>
                <a:ea typeface="宋体" panose="02010600030101010101" pitchFamily="2" charset="-122"/>
              </a:rPr>
              <a:t>》  </a:t>
            </a:r>
            <a:r>
              <a:rPr lang="zh-CN" altLang="en-US" sz="1800" dirty="0">
                <a:latin typeface="Arial" panose="020B0604020202020204" pitchFamily="34" charset="0"/>
                <a:ea typeface="宋体" panose="02010600030101010101" pitchFamily="2" charset="-122"/>
              </a:rPr>
              <a:t>知乎</a:t>
            </a:r>
          </a:p>
          <a:p>
            <a:pPr>
              <a:lnSpc>
                <a:spcPct val="100000"/>
              </a:lnSpc>
              <a:spcBef>
                <a:spcPct val="0"/>
              </a:spcBef>
              <a:buFontTx/>
              <a:buNone/>
            </a:pPr>
            <a:r>
              <a:rPr lang="en-US" altLang="zh-CN" sz="1800" dirty="0">
                <a:latin typeface="Arial" panose="020B0604020202020204" pitchFamily="34" charset="0"/>
                <a:ea typeface="宋体" panose="02010600030101010101" pitchFamily="2" charset="-122"/>
              </a:rPr>
              <a:t>https://www.zhihu.com/question/24459078</a:t>
            </a:r>
          </a:p>
          <a:p>
            <a:pPr>
              <a:lnSpc>
                <a:spcPct val="100000"/>
              </a:lnSpc>
              <a:spcBef>
                <a:spcPct val="0"/>
              </a:spcBef>
              <a:buFontTx/>
              <a:buNone/>
            </a:pPr>
            <a:r>
              <a:rPr lang="en-US" altLang="zh-CN" sz="1800" dirty="0">
                <a:latin typeface="Arial" panose="020B0604020202020204" pitchFamily="34" charset="0"/>
                <a:ea typeface="宋体" panose="02010600030101010101" pitchFamily="2" charset="-122"/>
              </a:rPr>
              <a:t>4.《</a:t>
            </a:r>
            <a:r>
              <a:rPr lang="zh-CN" altLang="en-US" sz="1800" dirty="0">
                <a:latin typeface="Arial" panose="020B0604020202020204" pitchFamily="34" charset="0"/>
                <a:ea typeface="宋体" panose="02010600030101010101" pitchFamily="2" charset="-122"/>
              </a:rPr>
              <a:t>被冤死的游戏</a:t>
            </a:r>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敖厂长</a:t>
            </a:r>
          </a:p>
          <a:p>
            <a:pPr>
              <a:lnSpc>
                <a:spcPct val="100000"/>
              </a:lnSpc>
              <a:spcBef>
                <a:spcPct val="0"/>
              </a:spcBef>
              <a:buFontTx/>
              <a:buNone/>
            </a:pPr>
            <a:r>
              <a:rPr lang="en-US" altLang="zh-CN" sz="1800" dirty="0">
                <a:latin typeface="Arial" panose="020B0604020202020204" pitchFamily="34" charset="0"/>
                <a:ea typeface="宋体" panose="02010600030101010101" pitchFamily="2" charset="-122"/>
              </a:rPr>
              <a:t>https://www.bilibili.com/video/av4433792/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0EB740C0-5B2C-4956-9C2E-E0D07C155C49}"/>
              </a:ext>
            </a:extLst>
          </p:cNvPr>
          <p:cNvGrpSpPr>
            <a:grpSpLocks/>
          </p:cNvGrpSpPr>
          <p:nvPr/>
        </p:nvGrpSpPr>
        <p:grpSpPr bwMode="auto">
          <a:xfrm>
            <a:off x="10844213" y="5851525"/>
            <a:ext cx="1347787" cy="1006475"/>
            <a:chOff x="0" y="0"/>
            <a:chExt cx="2562554" cy="1912957"/>
          </a:xfrm>
        </p:grpSpPr>
        <p:grpSp>
          <p:nvGrpSpPr>
            <p:cNvPr id="7173" name="Group 3">
              <a:extLst>
                <a:ext uri="{FF2B5EF4-FFF2-40B4-BE49-F238E27FC236}">
                  <a16:creationId xmlns:a16="http://schemas.microsoft.com/office/drawing/2014/main" id="{EC2A6DDE-AFBC-400F-BA6A-5749EE0C6E3D}"/>
                </a:ext>
              </a:extLst>
            </p:cNvPr>
            <p:cNvGrpSpPr>
              <a:grpSpLocks/>
            </p:cNvGrpSpPr>
            <p:nvPr/>
          </p:nvGrpSpPr>
          <p:grpSpPr bwMode="auto">
            <a:xfrm>
              <a:off x="0" y="0"/>
              <a:ext cx="2562554" cy="1912957"/>
              <a:chOff x="0" y="0"/>
              <a:chExt cx="908050" cy="677863"/>
            </a:xfrm>
          </p:grpSpPr>
          <p:sp>
            <p:nvSpPr>
              <p:cNvPr id="7177" name="Oval 40">
                <a:extLst>
                  <a:ext uri="{FF2B5EF4-FFF2-40B4-BE49-F238E27FC236}">
                    <a16:creationId xmlns:a16="http://schemas.microsoft.com/office/drawing/2014/main" id="{30102749-925D-4529-9161-874E9E99DFA7}"/>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78" name="Oval 41">
                <a:extLst>
                  <a:ext uri="{FF2B5EF4-FFF2-40B4-BE49-F238E27FC236}">
                    <a16:creationId xmlns:a16="http://schemas.microsoft.com/office/drawing/2014/main" id="{104A5312-DDCA-4C24-A68A-A4351637D7B6}"/>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79" name="Oval 42">
                <a:extLst>
                  <a:ext uri="{FF2B5EF4-FFF2-40B4-BE49-F238E27FC236}">
                    <a16:creationId xmlns:a16="http://schemas.microsoft.com/office/drawing/2014/main" id="{C5105CB4-19F5-45F8-8FD8-429CABE9125D}"/>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0" name="Oval 43">
                <a:extLst>
                  <a:ext uri="{FF2B5EF4-FFF2-40B4-BE49-F238E27FC236}">
                    <a16:creationId xmlns:a16="http://schemas.microsoft.com/office/drawing/2014/main" id="{AAFD2B2B-73F8-4336-8BC0-30B247EC8CCF}"/>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1" name="Oval 44">
                <a:extLst>
                  <a:ext uri="{FF2B5EF4-FFF2-40B4-BE49-F238E27FC236}">
                    <a16:creationId xmlns:a16="http://schemas.microsoft.com/office/drawing/2014/main" id="{F043A83B-725F-4D74-8BFC-769F4C97E919}"/>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2" name="Oval 45">
                <a:extLst>
                  <a:ext uri="{FF2B5EF4-FFF2-40B4-BE49-F238E27FC236}">
                    <a16:creationId xmlns:a16="http://schemas.microsoft.com/office/drawing/2014/main" id="{EB170BFD-424B-4AF1-9C80-9FCAED6E4FAE}"/>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3" name="Oval 46">
                <a:extLst>
                  <a:ext uri="{FF2B5EF4-FFF2-40B4-BE49-F238E27FC236}">
                    <a16:creationId xmlns:a16="http://schemas.microsoft.com/office/drawing/2014/main" id="{054630B0-8B8E-45B2-9B3B-1CC7635FB572}"/>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4" name="Oval 47">
                <a:extLst>
                  <a:ext uri="{FF2B5EF4-FFF2-40B4-BE49-F238E27FC236}">
                    <a16:creationId xmlns:a16="http://schemas.microsoft.com/office/drawing/2014/main" id="{F0DE6BD8-24AC-4AD9-881D-D66A1E4D4655}"/>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5" name="Oval 48">
                <a:extLst>
                  <a:ext uri="{FF2B5EF4-FFF2-40B4-BE49-F238E27FC236}">
                    <a16:creationId xmlns:a16="http://schemas.microsoft.com/office/drawing/2014/main" id="{EF5FFC7A-B76E-4DE4-9AD3-3A29E287B145}"/>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6" name="Oval 49">
                <a:extLst>
                  <a:ext uri="{FF2B5EF4-FFF2-40B4-BE49-F238E27FC236}">
                    <a16:creationId xmlns:a16="http://schemas.microsoft.com/office/drawing/2014/main" id="{63132402-5ECE-46D6-B9A5-0534A36069D2}"/>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7" name="Oval 50">
                <a:extLst>
                  <a:ext uri="{FF2B5EF4-FFF2-40B4-BE49-F238E27FC236}">
                    <a16:creationId xmlns:a16="http://schemas.microsoft.com/office/drawing/2014/main" id="{ABC1D6BC-973A-448E-B8CA-56BA4E31C6C6}"/>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7188" name="Oval 51">
                <a:extLst>
                  <a:ext uri="{FF2B5EF4-FFF2-40B4-BE49-F238E27FC236}">
                    <a16:creationId xmlns:a16="http://schemas.microsoft.com/office/drawing/2014/main" id="{2199085D-DCEC-4AAC-A998-D38FD6908024}"/>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7174" name="Group 16">
              <a:extLst>
                <a:ext uri="{FF2B5EF4-FFF2-40B4-BE49-F238E27FC236}">
                  <a16:creationId xmlns:a16="http://schemas.microsoft.com/office/drawing/2014/main" id="{00FEFE95-22D9-4E0B-BC62-5BBC4039F861}"/>
                </a:ext>
              </a:extLst>
            </p:cNvPr>
            <p:cNvGrpSpPr>
              <a:grpSpLocks/>
            </p:cNvGrpSpPr>
            <p:nvPr/>
          </p:nvGrpSpPr>
          <p:grpSpPr bwMode="auto">
            <a:xfrm>
              <a:off x="943869" y="639231"/>
              <a:ext cx="733645" cy="733645"/>
              <a:chOff x="0" y="0"/>
              <a:chExt cx="2406528" cy="2406528"/>
            </a:xfrm>
          </p:grpSpPr>
          <p:sp>
            <p:nvSpPr>
              <p:cNvPr id="7175" name="椭圆 27">
                <a:extLst>
                  <a:ext uri="{FF2B5EF4-FFF2-40B4-BE49-F238E27FC236}">
                    <a16:creationId xmlns:a16="http://schemas.microsoft.com/office/drawing/2014/main" id="{C0E9FD06-45FE-4D9E-850E-2F5079AECB8D}"/>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7176" name="椭圆 28">
                <a:extLst>
                  <a:ext uri="{FF2B5EF4-FFF2-40B4-BE49-F238E27FC236}">
                    <a16:creationId xmlns:a16="http://schemas.microsoft.com/office/drawing/2014/main" id="{06648E26-AA36-427C-A94E-E749E93984D6}"/>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7171" name="标题 4">
            <a:extLst>
              <a:ext uri="{FF2B5EF4-FFF2-40B4-BE49-F238E27FC236}">
                <a16:creationId xmlns:a16="http://schemas.microsoft.com/office/drawing/2014/main" id="{D7363E73-8885-4E07-A591-8EC3B9078B24}"/>
              </a:ext>
            </a:extLst>
          </p:cNvPr>
          <p:cNvSpPr>
            <a:spLocks noGrp="1" noChangeArrowheads="1"/>
          </p:cNvSpPr>
          <p:nvPr>
            <p:ph type="title" idx="4294967295"/>
          </p:nvPr>
        </p:nvSpPr>
        <p:spPr>
          <a:xfrm>
            <a:off x="838200" y="365125"/>
            <a:ext cx="10515600" cy="1325563"/>
          </a:xfrm>
        </p:spPr>
        <p:txBody>
          <a:bodyPr/>
          <a:lstStyle/>
          <a:p>
            <a:pPr marL="0" indent="0" eaLnBrk="1" hangingPunct="1"/>
            <a:r>
              <a:rPr lang="zh-CN" altLang="en-US" dirty="0"/>
              <a:t>软件维护的特点</a:t>
            </a:r>
          </a:p>
        </p:txBody>
      </p:sp>
      <p:sp>
        <p:nvSpPr>
          <p:cNvPr id="25" name="文本框 24">
            <a:extLst>
              <a:ext uri="{FF2B5EF4-FFF2-40B4-BE49-F238E27FC236}">
                <a16:creationId xmlns:a16="http://schemas.microsoft.com/office/drawing/2014/main" id="{17DC3574-1724-49DE-8D4D-9F0CD80FEFA1}"/>
              </a:ext>
            </a:extLst>
          </p:cNvPr>
          <p:cNvSpPr txBox="1"/>
          <p:nvPr/>
        </p:nvSpPr>
        <p:spPr>
          <a:xfrm>
            <a:off x="838200" y="1525588"/>
            <a:ext cx="7912100" cy="3876675"/>
          </a:xfrm>
          <a:prstGeom prst="rect">
            <a:avLst/>
          </a:prstGeom>
          <a:noFill/>
        </p:spPr>
        <p:txBody>
          <a:bodyPr>
            <a:spAutoFit/>
          </a:bodyPr>
          <a:lstStyle/>
          <a:p>
            <a:pPr marL="285750" indent="-285750" eaLnBrk="1" hangingPunct="1">
              <a:lnSpc>
                <a:spcPct val="150000"/>
              </a:lnSpc>
              <a:buFont typeface="Wingdings" panose="05000000000000000000" pitchFamily="2" charset="2"/>
              <a:buChar char="Ø"/>
              <a:defRPr/>
            </a:pPr>
            <a:r>
              <a:rPr lang="en-US" altLang="zh-CN" sz="2400" b="1" dirty="0">
                <a:latin typeface="+mj-ea"/>
                <a:ea typeface="+mj-ea"/>
              </a:rPr>
              <a:t>1.</a:t>
            </a:r>
            <a:r>
              <a:rPr lang="zh-CN" altLang="en-US" sz="2400" b="1" dirty="0">
                <a:latin typeface="+mj-ea"/>
                <a:ea typeface="+mj-ea"/>
              </a:rPr>
              <a:t>非结构化维护</a:t>
            </a:r>
            <a:endParaRPr lang="en-US" altLang="zh-CN" sz="2400" b="1" dirty="0">
              <a:latin typeface="+mj-ea"/>
              <a:ea typeface="+mj-ea"/>
            </a:endParaRPr>
          </a:p>
          <a:p>
            <a:pPr eaLnBrk="1" hangingPunct="1">
              <a:lnSpc>
                <a:spcPct val="150000"/>
              </a:lnSpc>
              <a:buFont typeface="Arial" panose="020B0604020202020204" pitchFamily="34" charset="0"/>
              <a:buNone/>
              <a:defRPr/>
            </a:pPr>
            <a:r>
              <a:rPr lang="zh-CN" altLang="en-US" sz="2000" dirty="0">
                <a:latin typeface="+mn-ea"/>
                <a:ea typeface="+mn-ea"/>
              </a:rPr>
              <a:t>    如果软件配置的唯一成分是程序代码，那么维护活动从艰苦地评价程序代码开始，而且常常由于程序内部文档不足而使评价更困难，对于软件结构、全程数据结构、系统接口、性能和</a:t>
            </a:r>
            <a:r>
              <a:rPr lang="en-US" altLang="zh-CN" sz="2000" dirty="0">
                <a:latin typeface="+mn-ea"/>
                <a:ea typeface="+mn-ea"/>
              </a:rPr>
              <a:t>(</a:t>
            </a:r>
            <a:r>
              <a:rPr lang="zh-CN" altLang="en-US" sz="2000" dirty="0">
                <a:latin typeface="+mn-ea"/>
                <a:ea typeface="+mn-ea"/>
              </a:rPr>
              <a:t>或</a:t>
            </a:r>
            <a:r>
              <a:rPr lang="en-US" altLang="zh-CN" sz="2000" dirty="0">
                <a:latin typeface="+mn-ea"/>
                <a:ea typeface="+mn-ea"/>
              </a:rPr>
              <a:t>)</a:t>
            </a:r>
            <a:r>
              <a:rPr lang="zh-CN" altLang="en-US" sz="2000" dirty="0">
                <a:latin typeface="+mn-ea"/>
                <a:ea typeface="+mn-ea"/>
              </a:rPr>
              <a:t>设计约束等经常会产生误解，而且对程序代码所做的改动的后果也是难于估量的。</a:t>
            </a:r>
            <a:endParaRPr lang="en-US" altLang="zh-CN" sz="2000" dirty="0">
              <a:latin typeface="+mn-ea"/>
              <a:ea typeface="+mn-ea"/>
            </a:endParaRPr>
          </a:p>
          <a:p>
            <a:pPr eaLnBrk="1" hangingPunct="1">
              <a:lnSpc>
                <a:spcPct val="150000"/>
              </a:lnSpc>
              <a:buFont typeface="Arial" panose="020B0604020202020204" pitchFamily="34" charset="0"/>
              <a:buNone/>
              <a:defRPr/>
            </a:pPr>
            <a:r>
              <a:rPr lang="zh-CN" altLang="en-US" sz="2000" dirty="0">
                <a:latin typeface="+mn-ea"/>
                <a:ea typeface="+mn-ea"/>
              </a:rPr>
              <a:t>    </a:t>
            </a:r>
            <a:r>
              <a:rPr lang="zh-CN" altLang="en-US" sz="2000" dirty="0">
                <a:solidFill>
                  <a:srgbClr val="FF0000"/>
                </a:solidFill>
                <a:latin typeface="+mn-ea"/>
                <a:ea typeface="+mn-ea"/>
              </a:rPr>
              <a:t>非结构化维护</a:t>
            </a:r>
            <a:r>
              <a:rPr lang="zh-CN" altLang="en-US" sz="2000" dirty="0">
                <a:latin typeface="+mn-ea"/>
                <a:ea typeface="+mn-ea"/>
              </a:rPr>
              <a:t>需要付出很大代价</a:t>
            </a:r>
            <a:r>
              <a:rPr lang="en-US" altLang="zh-CN" sz="2000" dirty="0">
                <a:latin typeface="+mn-ea"/>
                <a:ea typeface="+mn-ea"/>
              </a:rPr>
              <a:t>(</a:t>
            </a:r>
            <a:r>
              <a:rPr lang="zh-CN" altLang="en-US" sz="2000" dirty="0">
                <a:latin typeface="+mn-ea"/>
                <a:ea typeface="+mn-ea"/>
              </a:rPr>
              <a:t>浪费精力并且遭受挫折的打击</a:t>
            </a:r>
            <a:r>
              <a:rPr lang="en-US" altLang="zh-CN" sz="2000" dirty="0">
                <a:latin typeface="+mn-ea"/>
                <a:ea typeface="+mn-ea"/>
              </a:rPr>
              <a:t>)</a:t>
            </a:r>
            <a:r>
              <a:rPr lang="zh-CN" altLang="en-US" sz="2000" dirty="0">
                <a:latin typeface="+mn-ea"/>
                <a:ea typeface="+mn-ea"/>
              </a:rPr>
              <a:t>，这种维护方式是没有使用良好定义的方法学开发出来的软件的必然结果。</a:t>
            </a:r>
            <a:endParaRPr lang="en-US" altLang="zh-CN" sz="2000" dirty="0">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F624F113-1C24-439C-BF38-0B417C134A8F}"/>
              </a:ext>
            </a:extLst>
          </p:cNvPr>
          <p:cNvGrpSpPr>
            <a:grpSpLocks/>
          </p:cNvGrpSpPr>
          <p:nvPr/>
        </p:nvGrpSpPr>
        <p:grpSpPr bwMode="auto">
          <a:xfrm>
            <a:off x="10844213" y="5851525"/>
            <a:ext cx="1347787" cy="1006475"/>
            <a:chOff x="0" y="0"/>
            <a:chExt cx="2562554" cy="1912957"/>
          </a:xfrm>
        </p:grpSpPr>
        <p:grpSp>
          <p:nvGrpSpPr>
            <p:cNvPr id="8197" name="Group 3">
              <a:extLst>
                <a:ext uri="{FF2B5EF4-FFF2-40B4-BE49-F238E27FC236}">
                  <a16:creationId xmlns:a16="http://schemas.microsoft.com/office/drawing/2014/main" id="{17ED37FB-7949-4A7F-AC1F-9497CE84711F}"/>
                </a:ext>
              </a:extLst>
            </p:cNvPr>
            <p:cNvGrpSpPr>
              <a:grpSpLocks/>
            </p:cNvGrpSpPr>
            <p:nvPr/>
          </p:nvGrpSpPr>
          <p:grpSpPr bwMode="auto">
            <a:xfrm>
              <a:off x="0" y="0"/>
              <a:ext cx="2562554" cy="1912957"/>
              <a:chOff x="0" y="0"/>
              <a:chExt cx="908050" cy="677863"/>
            </a:xfrm>
          </p:grpSpPr>
          <p:sp>
            <p:nvSpPr>
              <p:cNvPr id="8201" name="Oval 40">
                <a:extLst>
                  <a:ext uri="{FF2B5EF4-FFF2-40B4-BE49-F238E27FC236}">
                    <a16:creationId xmlns:a16="http://schemas.microsoft.com/office/drawing/2014/main" id="{8E175CA9-213F-4389-8EE7-DA44625EE101}"/>
                  </a:ext>
                </a:extLst>
              </p:cNvPr>
              <p:cNvSpPr>
                <a:spLocks noChangeArrowheads="1"/>
              </p:cNvSpPr>
              <p:nvPr/>
            </p:nvSpPr>
            <p:spPr bwMode="auto">
              <a:xfrm>
                <a:off x="0" y="630238"/>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2" name="Oval 41">
                <a:extLst>
                  <a:ext uri="{FF2B5EF4-FFF2-40B4-BE49-F238E27FC236}">
                    <a16:creationId xmlns:a16="http://schemas.microsoft.com/office/drawing/2014/main" id="{ED51F5D8-089B-486A-A749-287291B4DAAF}"/>
                  </a:ext>
                </a:extLst>
              </p:cNvPr>
              <p:cNvSpPr>
                <a:spLocks noChangeArrowheads="1"/>
              </p:cNvSpPr>
              <p:nvPr/>
            </p:nvSpPr>
            <p:spPr bwMode="auto">
              <a:xfrm>
                <a:off x="34925" y="558800"/>
                <a:ext cx="46038"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3" name="Oval 42">
                <a:extLst>
                  <a:ext uri="{FF2B5EF4-FFF2-40B4-BE49-F238E27FC236}">
                    <a16:creationId xmlns:a16="http://schemas.microsoft.com/office/drawing/2014/main" id="{6C948B97-BAA0-4AA7-9A76-23CB27A8EB87}"/>
                  </a:ext>
                </a:extLst>
              </p:cNvPr>
              <p:cNvSpPr>
                <a:spLocks noChangeArrowheads="1"/>
              </p:cNvSpPr>
              <p:nvPr/>
            </p:nvSpPr>
            <p:spPr bwMode="auto">
              <a:xfrm>
                <a:off x="77787" y="50165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4" name="Oval 43">
                <a:extLst>
                  <a:ext uri="{FF2B5EF4-FFF2-40B4-BE49-F238E27FC236}">
                    <a16:creationId xmlns:a16="http://schemas.microsoft.com/office/drawing/2014/main" id="{598B3CB1-98ED-4625-9FEB-415931D076EC}"/>
                  </a:ext>
                </a:extLst>
              </p:cNvPr>
              <p:cNvSpPr>
                <a:spLocks noChangeArrowheads="1"/>
              </p:cNvSpPr>
              <p:nvPr/>
            </p:nvSpPr>
            <p:spPr bwMode="auto">
              <a:xfrm>
                <a:off x="131762" y="45720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5" name="Oval 44">
                <a:extLst>
                  <a:ext uri="{FF2B5EF4-FFF2-40B4-BE49-F238E27FC236}">
                    <a16:creationId xmlns:a16="http://schemas.microsoft.com/office/drawing/2014/main" id="{47B98C45-FE19-4B2C-A1CF-7838CD95E2B8}"/>
                  </a:ext>
                </a:extLst>
              </p:cNvPr>
              <p:cNvSpPr>
                <a:spLocks noChangeArrowheads="1"/>
              </p:cNvSpPr>
              <p:nvPr/>
            </p:nvSpPr>
            <p:spPr bwMode="auto">
              <a:xfrm>
                <a:off x="190500" y="43338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6" name="Oval 45">
                <a:extLst>
                  <a:ext uri="{FF2B5EF4-FFF2-40B4-BE49-F238E27FC236}">
                    <a16:creationId xmlns:a16="http://schemas.microsoft.com/office/drawing/2014/main" id="{A089C34F-10E2-4E1E-8AA7-882D923A5C3F}"/>
                  </a:ext>
                </a:extLst>
              </p:cNvPr>
              <p:cNvSpPr>
                <a:spLocks noChangeArrowheads="1"/>
              </p:cNvSpPr>
              <p:nvPr/>
            </p:nvSpPr>
            <p:spPr bwMode="auto">
              <a:xfrm>
                <a:off x="254000" y="417513"/>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7" name="Oval 46">
                <a:extLst>
                  <a:ext uri="{FF2B5EF4-FFF2-40B4-BE49-F238E27FC236}">
                    <a16:creationId xmlns:a16="http://schemas.microsoft.com/office/drawing/2014/main" id="{AF5B9155-1D73-4100-915B-93D18A53AD4E}"/>
                  </a:ext>
                </a:extLst>
              </p:cNvPr>
              <p:cNvSpPr>
                <a:spLocks noChangeArrowheads="1"/>
              </p:cNvSpPr>
              <p:nvPr/>
            </p:nvSpPr>
            <p:spPr bwMode="auto">
              <a:xfrm>
                <a:off x="644525" y="261938"/>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8" name="Oval 47">
                <a:extLst>
                  <a:ext uri="{FF2B5EF4-FFF2-40B4-BE49-F238E27FC236}">
                    <a16:creationId xmlns:a16="http://schemas.microsoft.com/office/drawing/2014/main" id="{DBB9393A-2698-49C8-98E5-556D1FDFDC9B}"/>
                  </a:ext>
                </a:extLst>
              </p:cNvPr>
              <p:cNvSpPr>
                <a:spLocks noChangeArrowheads="1"/>
              </p:cNvSpPr>
              <p:nvPr/>
            </p:nvSpPr>
            <p:spPr bwMode="auto">
              <a:xfrm>
                <a:off x="719137" y="222250"/>
                <a:ext cx="44450" cy="4762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09" name="Oval 48">
                <a:extLst>
                  <a:ext uri="{FF2B5EF4-FFF2-40B4-BE49-F238E27FC236}">
                    <a16:creationId xmlns:a16="http://schemas.microsoft.com/office/drawing/2014/main" id="{59F0A5CD-911F-4EAE-AB2D-5E1EF0D08067}"/>
                  </a:ext>
                </a:extLst>
              </p:cNvPr>
              <p:cNvSpPr>
                <a:spLocks noChangeArrowheads="1"/>
              </p:cNvSpPr>
              <p:nvPr/>
            </p:nvSpPr>
            <p:spPr bwMode="auto">
              <a:xfrm>
                <a:off x="774700" y="180975"/>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10" name="Oval 49">
                <a:extLst>
                  <a:ext uri="{FF2B5EF4-FFF2-40B4-BE49-F238E27FC236}">
                    <a16:creationId xmlns:a16="http://schemas.microsoft.com/office/drawing/2014/main" id="{9C674252-21B7-4D27-BDF9-3C11196EB99D}"/>
                  </a:ext>
                </a:extLst>
              </p:cNvPr>
              <p:cNvSpPr>
                <a:spLocks noChangeArrowheads="1"/>
              </p:cNvSpPr>
              <p:nvPr/>
            </p:nvSpPr>
            <p:spPr bwMode="auto">
              <a:xfrm>
                <a:off x="820737" y="122238"/>
                <a:ext cx="44450"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11" name="Oval 50">
                <a:extLst>
                  <a:ext uri="{FF2B5EF4-FFF2-40B4-BE49-F238E27FC236}">
                    <a16:creationId xmlns:a16="http://schemas.microsoft.com/office/drawing/2014/main" id="{F0E5BE4C-4C5D-4D82-AB4C-730E09F0258A}"/>
                  </a:ext>
                </a:extLst>
              </p:cNvPr>
              <p:cNvSpPr>
                <a:spLocks noChangeArrowheads="1"/>
              </p:cNvSpPr>
              <p:nvPr/>
            </p:nvSpPr>
            <p:spPr bwMode="auto">
              <a:xfrm>
                <a:off x="847725" y="63500"/>
                <a:ext cx="47625"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sp>
            <p:nvSpPr>
              <p:cNvPr id="8212" name="Oval 51">
                <a:extLst>
                  <a:ext uri="{FF2B5EF4-FFF2-40B4-BE49-F238E27FC236}">
                    <a16:creationId xmlns:a16="http://schemas.microsoft.com/office/drawing/2014/main" id="{E29B9F10-0F60-46BE-80EE-EAA91FF9D87E}"/>
                  </a:ext>
                </a:extLst>
              </p:cNvPr>
              <p:cNvSpPr>
                <a:spLocks noChangeArrowheads="1"/>
              </p:cNvSpPr>
              <p:nvPr/>
            </p:nvSpPr>
            <p:spPr bwMode="auto">
              <a:xfrm>
                <a:off x="862012" y="0"/>
                <a:ext cx="46038" cy="4603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000000"/>
                  </a:solidFill>
                </a:endParaRPr>
              </a:p>
            </p:txBody>
          </p:sp>
        </p:grpSp>
        <p:grpSp>
          <p:nvGrpSpPr>
            <p:cNvPr id="8198" name="Group 16">
              <a:extLst>
                <a:ext uri="{FF2B5EF4-FFF2-40B4-BE49-F238E27FC236}">
                  <a16:creationId xmlns:a16="http://schemas.microsoft.com/office/drawing/2014/main" id="{8C75AEF8-D9F8-450A-B680-6C7CD8E6A0A5}"/>
                </a:ext>
              </a:extLst>
            </p:cNvPr>
            <p:cNvGrpSpPr>
              <a:grpSpLocks/>
            </p:cNvGrpSpPr>
            <p:nvPr/>
          </p:nvGrpSpPr>
          <p:grpSpPr bwMode="auto">
            <a:xfrm>
              <a:off x="943869" y="639231"/>
              <a:ext cx="733645" cy="733645"/>
              <a:chOff x="0" y="0"/>
              <a:chExt cx="2406528" cy="2406528"/>
            </a:xfrm>
          </p:grpSpPr>
          <p:sp>
            <p:nvSpPr>
              <p:cNvPr id="8199" name="椭圆 27">
                <a:extLst>
                  <a:ext uri="{FF2B5EF4-FFF2-40B4-BE49-F238E27FC236}">
                    <a16:creationId xmlns:a16="http://schemas.microsoft.com/office/drawing/2014/main" id="{D77B0DCB-96CB-4FAE-9A71-2E2BEA7E5F9C}"/>
                  </a:ext>
                </a:extLst>
              </p:cNvPr>
              <p:cNvSpPr>
                <a:spLocks noChangeArrowheads="1"/>
              </p:cNvSpPr>
              <p:nvPr/>
            </p:nvSpPr>
            <p:spPr bwMode="auto">
              <a:xfrm>
                <a:off x="0" y="0"/>
                <a:ext cx="2406528" cy="2406528"/>
              </a:xfrm>
              <a:prstGeom prst="ellipse">
                <a:avLst/>
              </a:prstGeom>
              <a:solidFill>
                <a:schemeClr val="bg1"/>
              </a:solidFill>
              <a:ln w="57150">
                <a:solidFill>
                  <a:schemeClr val="accent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8200" name="椭圆 28">
                <a:extLst>
                  <a:ext uri="{FF2B5EF4-FFF2-40B4-BE49-F238E27FC236}">
                    <a16:creationId xmlns:a16="http://schemas.microsoft.com/office/drawing/2014/main" id="{8B6D631A-C265-4596-AE64-9BE7A5C07E4D}"/>
                  </a:ext>
                </a:extLst>
              </p:cNvPr>
              <p:cNvSpPr>
                <a:spLocks noChangeArrowheads="1"/>
              </p:cNvSpPr>
              <p:nvPr/>
            </p:nvSpPr>
            <p:spPr bwMode="auto">
              <a:xfrm>
                <a:off x="269483" y="269483"/>
                <a:ext cx="1867564" cy="1867564"/>
              </a:xfrm>
              <a:prstGeom prst="ellipse">
                <a:avLst/>
              </a:prstGeom>
              <a:solidFill>
                <a:srgbClr val="C8B998"/>
              </a:solidFill>
              <a:ln w="38100">
                <a:solidFill>
                  <a:schemeClr val="bg1"/>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grpSp>
      </p:grpSp>
      <p:sp>
        <p:nvSpPr>
          <p:cNvPr id="8195" name="标题 4">
            <a:extLst>
              <a:ext uri="{FF2B5EF4-FFF2-40B4-BE49-F238E27FC236}">
                <a16:creationId xmlns:a16="http://schemas.microsoft.com/office/drawing/2014/main" id="{00B9371A-8062-40E7-9FE7-42D8E0A81284}"/>
              </a:ext>
            </a:extLst>
          </p:cNvPr>
          <p:cNvSpPr>
            <a:spLocks noGrp="1" noChangeArrowheads="1"/>
          </p:cNvSpPr>
          <p:nvPr>
            <p:ph type="title" idx="4294967295"/>
          </p:nvPr>
        </p:nvSpPr>
        <p:spPr/>
        <p:txBody>
          <a:bodyPr/>
          <a:lstStyle/>
          <a:p>
            <a:pPr marL="0" indent="0" eaLnBrk="1" hangingPunct="1"/>
            <a:r>
              <a:rPr lang="zh-CN" altLang="en-US"/>
              <a:t>软件维护的特点</a:t>
            </a:r>
          </a:p>
        </p:txBody>
      </p:sp>
      <p:sp>
        <p:nvSpPr>
          <p:cNvPr id="21" name="文本框 20">
            <a:extLst>
              <a:ext uri="{FF2B5EF4-FFF2-40B4-BE49-F238E27FC236}">
                <a16:creationId xmlns:a16="http://schemas.microsoft.com/office/drawing/2014/main" id="{752935AF-B765-4252-8452-3BFCF55BEDE7}"/>
              </a:ext>
            </a:extLst>
          </p:cNvPr>
          <p:cNvSpPr txBox="1"/>
          <p:nvPr/>
        </p:nvSpPr>
        <p:spPr>
          <a:xfrm>
            <a:off x="1028700" y="1430338"/>
            <a:ext cx="10504488" cy="4800600"/>
          </a:xfrm>
          <a:prstGeom prst="rect">
            <a:avLst/>
          </a:prstGeom>
          <a:noFill/>
        </p:spPr>
        <p:txBody>
          <a:bodyPr>
            <a:spAutoFit/>
          </a:bodyPr>
          <a:lstStyle/>
          <a:p>
            <a:pPr marL="285750" indent="-285750" eaLnBrk="1" hangingPunct="1">
              <a:lnSpc>
                <a:spcPct val="150000"/>
              </a:lnSpc>
              <a:buFont typeface="Wingdings" panose="05000000000000000000" pitchFamily="2" charset="2"/>
              <a:buChar char="Ø"/>
              <a:defRPr/>
            </a:pPr>
            <a:r>
              <a:rPr lang="en-US" altLang="zh-CN" sz="2400" b="1" dirty="0">
                <a:solidFill>
                  <a:prstClr val="black"/>
                </a:solidFill>
                <a:latin typeface="+mn-ea"/>
                <a:ea typeface="+mn-ea"/>
              </a:rPr>
              <a:t>2.</a:t>
            </a:r>
            <a:r>
              <a:rPr lang="zh-CN" altLang="en-US" sz="2400" b="1" dirty="0">
                <a:solidFill>
                  <a:prstClr val="black"/>
                </a:solidFill>
                <a:latin typeface="+mn-ea"/>
                <a:ea typeface="+mn-ea"/>
              </a:rPr>
              <a:t>结构化维护</a:t>
            </a:r>
            <a:endParaRPr lang="en-US" altLang="zh-CN" sz="2400" b="1" dirty="0">
              <a:solidFill>
                <a:prstClr val="black"/>
              </a:solidFill>
              <a:latin typeface="+mn-ea"/>
              <a:ea typeface="+mn-ea"/>
            </a:endParaRPr>
          </a:p>
          <a:p>
            <a:pPr eaLnBrk="1" hangingPunct="1">
              <a:lnSpc>
                <a:spcPct val="150000"/>
              </a:lnSpc>
              <a:buFont typeface="Arial" panose="020B0604020202020204" pitchFamily="34" charset="0"/>
              <a:buNone/>
              <a:defRPr/>
            </a:pPr>
            <a:r>
              <a:rPr lang="zh-CN" altLang="en-US" sz="2000" dirty="0">
                <a:solidFill>
                  <a:prstClr val="black"/>
                </a:solidFill>
                <a:latin typeface="宋体" panose="02010600030101010101" pitchFamily="2" charset="-122"/>
              </a:rPr>
              <a:t>    如果有一个完整的软件配置存在，那么维护工作从评价设计文档开始，确定软件重要的结构、性能以及接口等特点；估量要求的改动将带来的影响，并且计划实施途径。然后：</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首先，修改设计并且对所做的修改进行仔细复查。</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然后，编写相应的源程序代码；</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接下来，使用在测试说明书中包含的信息进行回归测试；</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最后，把修改后的软件再次交付使用。</a:t>
            </a:r>
            <a:endParaRPr lang="en-US" altLang="zh-CN" sz="2000" dirty="0">
              <a:solidFill>
                <a:prstClr val="black"/>
              </a:solidFill>
              <a:latin typeface="宋体" panose="02010600030101010101" pitchFamily="2" charset="-122"/>
            </a:endParaRPr>
          </a:p>
          <a:p>
            <a:pPr eaLnBrk="1" hangingPunct="1">
              <a:lnSpc>
                <a:spcPct val="150000"/>
              </a:lnSpc>
              <a:buFont typeface="Arial" panose="020B0604020202020204" pitchFamily="34" charset="0"/>
              <a:buNone/>
              <a:defRPr/>
            </a:pPr>
            <a:r>
              <a:rPr lang="zh-CN" altLang="en-US" sz="2000" dirty="0">
                <a:solidFill>
                  <a:prstClr val="black"/>
                </a:solidFill>
                <a:latin typeface="宋体" panose="02010600030101010101" pitchFamily="2" charset="-122"/>
              </a:rPr>
              <a:t>刚才描述的事件构成结构化维护，它是在软件开发的早期应用软件工程方法学的结果。虽然有了软件的完整配置并不能保证维护中没有问题，但是确实能减少精力的浪费并且能提高维护的总体质量。</a:t>
            </a:r>
            <a:endParaRPr lang="zh-CN" altLang="en-US" sz="2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 4">
            <a:extLst>
              <a:ext uri="{FF2B5EF4-FFF2-40B4-BE49-F238E27FC236}">
                <a16:creationId xmlns:a16="http://schemas.microsoft.com/office/drawing/2014/main" id="{BCCE7F10-4633-401F-9894-431A553CB8F4}"/>
              </a:ext>
            </a:extLst>
          </p:cNvPr>
          <p:cNvSpPr txBox="1">
            <a:spLocks noChangeArrowheads="1"/>
          </p:cNvSpPr>
          <p:nvPr/>
        </p:nvSpPr>
        <p:spPr bwMode="auto">
          <a:xfrm>
            <a:off x="4297072" y="2801143"/>
            <a:ext cx="368993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pitchFamily="34" charset="0"/>
                <a:ea typeface="微软雅黑" pitchFamily="34" charset="-122"/>
                <a:sym typeface="Calibri" panose="020F05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a:lstStyle>
          <a:p>
            <a:pPr marL="0" indent="0" algn="dist" eaLnBrk="1" hangingPunct="1">
              <a:lnSpc>
                <a:spcPct val="100000"/>
              </a:lnSpc>
              <a:defRPr/>
            </a:pPr>
            <a:r>
              <a:rPr lang="zh-CN" altLang="en-US" sz="5400" kern="0" dirty="0">
                <a:latin typeface="华文隶书" panose="02010800040101010101" pitchFamily="2" charset="-122"/>
                <a:ea typeface="华文隶书" panose="02010800040101010101" pitchFamily="2" charset="-122"/>
              </a:rPr>
              <a:t>举个例子</a:t>
            </a:r>
          </a:p>
        </p:txBody>
      </p:sp>
    </p:spTree>
    <p:extLst>
      <p:ext uri="{BB962C8B-B14F-4D97-AF65-F5344CB8AC3E}">
        <p14:creationId xmlns:p14="http://schemas.microsoft.com/office/powerpoint/2010/main" val="137897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矩形 11">
            <a:extLst>
              <a:ext uri="{FF2B5EF4-FFF2-40B4-BE49-F238E27FC236}">
                <a16:creationId xmlns:a16="http://schemas.microsoft.com/office/drawing/2014/main" id="{6E985EF8-CFE1-4B2E-AD00-7A5CEC47CB8F}"/>
              </a:ext>
            </a:extLst>
          </p:cNvPr>
          <p:cNvSpPr>
            <a:spLocks noChangeArrowheads="1"/>
          </p:cNvSpPr>
          <p:nvPr/>
        </p:nvSpPr>
        <p:spPr bwMode="auto">
          <a:xfrm>
            <a:off x="623887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8" name="矩形 12">
            <a:extLst>
              <a:ext uri="{FF2B5EF4-FFF2-40B4-BE49-F238E27FC236}">
                <a16:creationId xmlns:a16="http://schemas.microsoft.com/office/drawing/2014/main" id="{A4D6BAAD-6702-43FF-AF05-B84ABB1B44CE}"/>
              </a:ext>
            </a:extLst>
          </p:cNvPr>
          <p:cNvSpPr>
            <a:spLocks noChangeArrowheads="1"/>
          </p:cNvSpPr>
          <p:nvPr/>
        </p:nvSpPr>
        <p:spPr bwMode="auto">
          <a:xfrm>
            <a:off x="737552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9" name="矩形 13">
            <a:extLst>
              <a:ext uri="{FF2B5EF4-FFF2-40B4-BE49-F238E27FC236}">
                <a16:creationId xmlns:a16="http://schemas.microsoft.com/office/drawing/2014/main" id="{B379C9B8-8333-4642-BA4A-6D53329A956A}"/>
              </a:ext>
            </a:extLst>
          </p:cNvPr>
          <p:cNvSpPr>
            <a:spLocks noChangeArrowheads="1"/>
          </p:cNvSpPr>
          <p:nvPr/>
        </p:nvSpPr>
        <p:spPr bwMode="auto">
          <a:xfrm>
            <a:off x="8513763" y="4213225"/>
            <a:ext cx="9493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pic>
        <p:nvPicPr>
          <p:cNvPr id="27" name="图片 26">
            <a:extLst>
              <a:ext uri="{FF2B5EF4-FFF2-40B4-BE49-F238E27FC236}">
                <a16:creationId xmlns:a16="http://schemas.microsoft.com/office/drawing/2014/main" id="{B17CABA1-CD01-422E-9079-A17BF3FCA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333" y="864593"/>
            <a:ext cx="8357410" cy="5683855"/>
          </a:xfrm>
          <a:prstGeom prst="rect">
            <a:avLst/>
          </a:prstGeom>
        </p:spPr>
      </p:pic>
    </p:spTree>
    <p:extLst>
      <p:ext uri="{BB962C8B-B14F-4D97-AF65-F5344CB8AC3E}">
        <p14:creationId xmlns:p14="http://schemas.microsoft.com/office/powerpoint/2010/main" val="149559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矩形 11">
            <a:extLst>
              <a:ext uri="{FF2B5EF4-FFF2-40B4-BE49-F238E27FC236}">
                <a16:creationId xmlns:a16="http://schemas.microsoft.com/office/drawing/2014/main" id="{6E985EF8-CFE1-4B2E-AD00-7A5CEC47CB8F}"/>
              </a:ext>
            </a:extLst>
          </p:cNvPr>
          <p:cNvSpPr>
            <a:spLocks noChangeArrowheads="1"/>
          </p:cNvSpPr>
          <p:nvPr/>
        </p:nvSpPr>
        <p:spPr bwMode="auto">
          <a:xfrm>
            <a:off x="623887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8" name="矩形 12">
            <a:extLst>
              <a:ext uri="{FF2B5EF4-FFF2-40B4-BE49-F238E27FC236}">
                <a16:creationId xmlns:a16="http://schemas.microsoft.com/office/drawing/2014/main" id="{A4D6BAAD-6702-43FF-AF05-B84ABB1B44CE}"/>
              </a:ext>
            </a:extLst>
          </p:cNvPr>
          <p:cNvSpPr>
            <a:spLocks noChangeArrowheads="1"/>
          </p:cNvSpPr>
          <p:nvPr/>
        </p:nvSpPr>
        <p:spPr bwMode="auto">
          <a:xfrm>
            <a:off x="7375525" y="4221163"/>
            <a:ext cx="949325" cy="452437"/>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sp>
        <p:nvSpPr>
          <p:cNvPr id="5129" name="矩形 13">
            <a:extLst>
              <a:ext uri="{FF2B5EF4-FFF2-40B4-BE49-F238E27FC236}">
                <a16:creationId xmlns:a16="http://schemas.microsoft.com/office/drawing/2014/main" id="{B379C9B8-8333-4642-BA4A-6D53329A956A}"/>
              </a:ext>
            </a:extLst>
          </p:cNvPr>
          <p:cNvSpPr>
            <a:spLocks noChangeArrowheads="1"/>
          </p:cNvSpPr>
          <p:nvPr/>
        </p:nvSpPr>
        <p:spPr bwMode="auto">
          <a:xfrm>
            <a:off x="8513763" y="4213225"/>
            <a:ext cx="949325" cy="4699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微软雅黑" panose="020B0502040204020203" pitchFamily="34"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微软雅黑" panose="020B0502040204020203" pitchFamily="34"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微软雅黑" panose="020B0502040204020203" pitchFamily="34"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微软雅黑" panose="020B0502040204020203" pitchFamily="34"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D1220F30-B307-4481-AC91-FAFAF0644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953" y="1305799"/>
            <a:ext cx="8751844" cy="4161940"/>
          </a:xfrm>
          <a:prstGeom prst="rect">
            <a:avLst/>
          </a:prstGeom>
        </p:spPr>
      </p:pic>
    </p:spTree>
    <p:extLst>
      <p:ext uri="{BB962C8B-B14F-4D97-AF65-F5344CB8AC3E}">
        <p14:creationId xmlns:p14="http://schemas.microsoft.com/office/powerpoint/2010/main" val="4266989427"/>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0C4E7E"/>
      </a:dk2>
      <a:lt2>
        <a:srgbClr val="E2DFCC"/>
      </a:lt2>
      <a:accent1>
        <a:srgbClr val="093759"/>
      </a:accent1>
      <a:accent2>
        <a:srgbClr val="F33735"/>
      </a:accent2>
      <a:accent3>
        <a:srgbClr val="FFFFFF"/>
      </a:accent3>
      <a:accent4>
        <a:srgbClr val="000000"/>
      </a:accent4>
      <a:accent5>
        <a:srgbClr val="AAAEB5"/>
      </a:accent5>
      <a:accent6>
        <a:srgbClr val="DC312F"/>
      </a:accent6>
      <a:hlink>
        <a:srgbClr val="D10E0C"/>
      </a:hlink>
      <a:folHlink>
        <a:srgbClr val="BBB487"/>
      </a:folHlink>
    </a:clrScheme>
    <a:fontScheme name="Office 主题">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Pages>0</Pages>
  <Words>3655</Words>
  <Characters>0</Characters>
  <Application>Microsoft Office PowerPoint</Application>
  <DocSecurity>0</DocSecurity>
  <PresentationFormat>宽屏</PresentationFormat>
  <Lines>0</Lines>
  <Paragraphs>301</Paragraphs>
  <Slides>48</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8" baseType="lpstr">
      <vt:lpstr>Kozuka Gothic Pro M</vt:lpstr>
      <vt:lpstr>等线</vt:lpstr>
      <vt:lpstr>华文隶书</vt:lpstr>
      <vt:lpstr>宋体</vt:lpstr>
      <vt:lpstr>微软雅黑</vt:lpstr>
      <vt:lpstr>Arial</vt:lpstr>
      <vt:lpstr>Calibri</vt:lpstr>
      <vt:lpstr>Wingdings</vt:lpstr>
      <vt:lpstr>Office 主题</vt:lpstr>
      <vt:lpstr>图表</vt:lpstr>
      <vt:lpstr>软件工程——维护</vt:lpstr>
      <vt:lpstr>软件维护的 定义与特点</vt:lpstr>
      <vt:lpstr>PowerPoint 演示文稿</vt:lpstr>
      <vt:lpstr>软件维护的分类</vt:lpstr>
      <vt:lpstr>软件维护的特点</vt:lpstr>
      <vt:lpstr>软件维护的特点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软件维护过程</vt:lpstr>
      <vt:lpstr>维护过程的本质</vt:lpstr>
      <vt:lpstr>1. 维护组织 </vt:lpstr>
      <vt:lpstr>1. 维护组织 </vt:lpstr>
      <vt:lpstr>2. 维护报告</vt:lpstr>
      <vt:lpstr>2. 维护报告</vt:lpstr>
      <vt:lpstr>3. 维护的事件流</vt:lpstr>
      <vt:lpstr>3. 维护的事件流</vt:lpstr>
      <vt:lpstr>3. 维护的事件流</vt:lpstr>
      <vt:lpstr>4. 保护维护记录</vt:lpstr>
      <vt:lpstr>5. 评价维护活动</vt:lpstr>
      <vt:lpstr> 软件的可维护性</vt:lpstr>
      <vt:lpstr>1. 决定软件可维护性的因素</vt:lpstr>
      <vt:lpstr>2.文档</vt:lpstr>
      <vt:lpstr>2.用户文档</vt:lpstr>
      <vt:lpstr>2.系统文档</vt:lpstr>
      <vt:lpstr>3.可维护性复审</vt:lpstr>
      <vt:lpstr>3.可维护性复审</vt:lpstr>
      <vt:lpstr>8.5-预防性维护 8.6-软件再工程过程</vt:lpstr>
      <vt:lpstr>预防性维护</vt:lpstr>
      <vt:lpstr>预防性维护方法是由Miller提出来的，他把这种方法定义为：“把今天的方法学应用到昨天的系统上，以支持明天的需求。”</vt:lpstr>
      <vt:lpstr>软件再工程过程</vt:lpstr>
      <vt:lpstr>1、库存目录分析</vt:lpstr>
      <vt:lpstr>2、文档重构</vt:lpstr>
      <vt:lpstr>3、逆向工程</vt:lpstr>
      <vt:lpstr>4、代码重构</vt:lpstr>
      <vt:lpstr>5、数据重构</vt:lpstr>
      <vt:lpstr>6、正向工程</vt:lpstr>
      <vt:lpstr>PowerPoint 演示文稿</vt:lpstr>
      <vt:lpstr>THANK YOU</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AnnJo</dc:creator>
  <cp:keywords/>
  <dc:description/>
  <cp:lastModifiedBy>Desire P</cp:lastModifiedBy>
  <cp:revision>99</cp:revision>
  <dcterms:created xsi:type="dcterms:W3CDTF">2014-06-25T22:56:00Z</dcterms:created>
  <dcterms:modified xsi:type="dcterms:W3CDTF">2017-12-20T02:39:09Z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