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256" r:id="rId4"/>
    <p:sldId id="257" r:id="rId5"/>
    <p:sldId id="298" r:id="rId6"/>
    <p:sldId id="339" r:id="rId7"/>
    <p:sldId id="299" r:id="rId8"/>
    <p:sldId id="304" r:id="rId9"/>
    <p:sldId id="301" r:id="rId10"/>
    <p:sldId id="305" r:id="rId11"/>
    <p:sldId id="306" r:id="rId12"/>
    <p:sldId id="307" r:id="rId13"/>
    <p:sldId id="308" r:id="rId14"/>
    <p:sldId id="302" r:id="rId15"/>
    <p:sldId id="309" r:id="rId16"/>
    <p:sldId id="310" r:id="rId17"/>
    <p:sldId id="311" r:id="rId18"/>
    <p:sldId id="312" r:id="rId19"/>
    <p:sldId id="313" r:id="rId20"/>
    <p:sldId id="314" r:id="rId22"/>
    <p:sldId id="315" r:id="rId23"/>
    <p:sldId id="316" r:id="rId24"/>
    <p:sldId id="317" r:id="rId25"/>
    <p:sldId id="318" r:id="rId26"/>
    <p:sldId id="319" r:id="rId27"/>
    <p:sldId id="320" r:id="rId28"/>
    <p:sldId id="321" r:id="rId29"/>
    <p:sldId id="322" r:id="rId30"/>
    <p:sldId id="323" r:id="rId31"/>
    <p:sldId id="324" r:id="rId32"/>
    <p:sldId id="340"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26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0050" name="幻灯片图像占位符 1"/>
          <p:cNvSpPr>
            <a:spLocks noGrp="1" noRot="1" noChangeAspect="1" noTextEdit="1"/>
          </p:cNvSpPr>
          <p:nvPr>
            <p:ph type="sldImg"/>
          </p:nvPr>
        </p:nvSpPr>
        <p:spPr>
          <a:ln>
            <a:solidFill>
              <a:srgbClr val="000000">
                <a:alpha val="100000"/>
              </a:srgbClr>
            </a:solidFill>
            <a:miter lim="800000"/>
          </a:ln>
        </p:spPr>
      </p:sp>
      <p:sp>
        <p:nvSpPr>
          <p:cNvPr id="1410051"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首先应该对通过模块接口的数据流进行测试，如果数据不能正确地进出，所有其他测试都是不切实际的。</a:t>
            </a:r>
            <a:endParaRPr lang="zh-CN" altLang="en-US" dirty="0">
              <a:ea typeface="宋体" panose="02010600030101010101" pitchFamily="2" charset="-122"/>
            </a:endParaRPr>
          </a:p>
        </p:txBody>
      </p:sp>
      <p:sp>
        <p:nvSpPr>
          <p:cNvPr id="14100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9266" name="幻灯片图像占位符 1"/>
          <p:cNvSpPr>
            <a:spLocks noGrp="1" noRot="1" noChangeAspect="1" noTextEdit="1"/>
          </p:cNvSpPr>
          <p:nvPr>
            <p:ph type="sldImg"/>
          </p:nvPr>
        </p:nvSpPr>
        <p:spPr>
          <a:ln>
            <a:solidFill>
              <a:srgbClr val="000000">
                <a:alpha val="100000"/>
              </a:srgbClr>
            </a:solidFill>
            <a:miter lim="800000"/>
          </a:ln>
        </p:spPr>
      </p:sp>
      <p:sp>
        <p:nvSpPr>
          <p:cNvPr id="141926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9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1314" name="幻灯片图像占位符 1"/>
          <p:cNvSpPr>
            <a:spLocks noGrp="1" noRot="1" noChangeAspect="1" noTextEdit="1"/>
          </p:cNvSpPr>
          <p:nvPr>
            <p:ph type="sldImg"/>
          </p:nvPr>
        </p:nvSpPr>
        <p:spPr>
          <a:ln>
            <a:solidFill>
              <a:srgbClr val="000000">
                <a:alpha val="100000"/>
              </a:srgbClr>
            </a:solidFill>
            <a:miter lim="800000"/>
          </a:ln>
        </p:spPr>
      </p:sp>
      <p:sp>
        <p:nvSpPr>
          <p:cNvPr id="1421315"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、集成测试举例：</a:t>
            </a:r>
            <a:r>
              <a:rPr lang="zh-CN" altLang="zh-CN" dirty="0">
                <a:ea typeface="宋体" panose="02010600030101010101" pitchFamily="2" charset="-122"/>
              </a:rPr>
              <a:t>子系统测试即是在把模块按照设计要求组装起来的同时进行测试，主要目标是发现与接口有关的问题</a:t>
            </a:r>
            <a:r>
              <a:rPr lang="en-US" altLang="zh-CN" dirty="0">
                <a:ea typeface="宋体" panose="02010600030101010101" pitchFamily="2" charset="-122"/>
              </a:rPr>
              <a:t>(</a:t>
            </a:r>
            <a:r>
              <a:rPr lang="zh-CN" altLang="zh-CN" dirty="0">
                <a:ea typeface="宋体" panose="02010600030101010101" pitchFamily="2" charset="-122"/>
              </a:rPr>
              <a:t>系统测试与此类似</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、与接口有关的问题举例：</a:t>
            </a:r>
            <a:r>
              <a:rPr lang="zh-CN" altLang="zh-CN" dirty="0">
                <a:ea typeface="宋体" panose="02010600030101010101" pitchFamily="2" charset="-122"/>
              </a:rPr>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dirty="0">
              <a:ea typeface="宋体" panose="02010600030101010101" pitchFamily="2" charset="-122"/>
            </a:endParaRPr>
          </a:p>
        </p:txBody>
      </p:sp>
      <p:sp>
        <p:nvSpPr>
          <p:cNvPr id="142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2338" name="幻灯片图像占位符 1"/>
          <p:cNvSpPr>
            <a:spLocks noGrp="1" noRot="1" noChangeAspect="1" noTextEdit="1"/>
          </p:cNvSpPr>
          <p:nvPr>
            <p:ph type="sldImg"/>
          </p:nvPr>
        </p:nvSpPr>
        <p:spPr>
          <a:ln>
            <a:solidFill>
              <a:srgbClr val="000000">
                <a:alpha val="100000"/>
              </a:srgbClr>
            </a:solidFill>
            <a:miter lim="800000"/>
          </a:ln>
        </p:spPr>
      </p:sp>
      <p:sp>
        <p:nvSpPr>
          <p:cNvPr id="142233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2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62" name="幻灯片图像占位符 1"/>
          <p:cNvSpPr>
            <a:spLocks noGrp="1" noRot="1" noChangeAspect="1" noTextEdit="1"/>
          </p:cNvSpPr>
          <p:nvPr>
            <p:ph type="sldImg"/>
          </p:nvPr>
        </p:nvSpPr>
        <p:spPr>
          <a:ln>
            <a:solidFill>
              <a:srgbClr val="000000">
                <a:alpha val="100000"/>
              </a:srgbClr>
            </a:solidFill>
            <a:miter lim="800000"/>
          </a:ln>
        </p:spPr>
      </p:sp>
      <p:sp>
        <p:nvSpPr>
          <p:cNvPr id="142336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2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4386" name="幻灯片图像占位符 1"/>
          <p:cNvSpPr>
            <a:spLocks noGrp="1" noRot="1" noChangeAspect="1" noTextEdit="1"/>
          </p:cNvSpPr>
          <p:nvPr>
            <p:ph type="sldImg"/>
          </p:nvPr>
        </p:nvSpPr>
        <p:spPr>
          <a:ln>
            <a:solidFill>
              <a:srgbClr val="000000">
                <a:alpha val="100000"/>
              </a:srgbClr>
            </a:solidFill>
            <a:miter lim="800000"/>
          </a:ln>
        </p:spPr>
      </p:sp>
      <p:sp>
        <p:nvSpPr>
          <p:cNvPr id="142438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2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5410" name="幻灯片图像占位符 1"/>
          <p:cNvSpPr>
            <a:spLocks noGrp="1" noRot="1" noChangeAspect="1" noTextEdit="1"/>
          </p:cNvSpPr>
          <p:nvPr>
            <p:ph type="sldImg"/>
          </p:nvPr>
        </p:nvSpPr>
        <p:spPr>
          <a:ln>
            <a:solidFill>
              <a:srgbClr val="000000">
                <a:alpha val="100000"/>
              </a:srgbClr>
            </a:solidFill>
            <a:miter lim="800000"/>
          </a:ln>
        </p:spPr>
      </p:sp>
      <p:sp>
        <p:nvSpPr>
          <p:cNvPr id="142541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25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6434" name="幻灯片图像占位符 1"/>
          <p:cNvSpPr>
            <a:spLocks noGrp="1" noRot="1" noChangeAspect="1" noTextEdit="1"/>
          </p:cNvSpPr>
          <p:nvPr>
            <p:ph type="sldImg"/>
          </p:nvPr>
        </p:nvSpPr>
        <p:spPr>
          <a:ln>
            <a:solidFill>
              <a:srgbClr val="000000">
                <a:alpha val="100000"/>
              </a:srgbClr>
            </a:solidFill>
            <a:miter lim="800000"/>
          </a:ln>
        </p:spPr>
      </p:sp>
      <p:sp>
        <p:nvSpPr>
          <p:cNvPr id="1426435"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方法①失去了在特定的测试和组装特定的模块之间的精确对应关系，这可能导致在确定错误的位置和原因时发生困难。方法②称为自底向上的测试</a:t>
            </a:r>
            <a:r>
              <a:rPr lang="zh-CN" altLang="en-US" dirty="0">
                <a:ea typeface="宋体" panose="02010600030101010101" pitchFamily="2" charset="-122"/>
              </a:rPr>
              <a:t>，就是下面要讲的自底向上集成。</a:t>
            </a:r>
            <a:endParaRPr lang="zh-CN" altLang="en-US" dirty="0">
              <a:ea typeface="宋体" panose="02010600030101010101" pitchFamily="2" charset="-122"/>
            </a:endParaRPr>
          </a:p>
        </p:txBody>
      </p:sp>
      <p:sp>
        <p:nvSpPr>
          <p:cNvPr id="142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7458" name="幻灯片图像占位符 1"/>
          <p:cNvSpPr>
            <a:spLocks noGrp="1" noRot="1" noChangeAspect="1" noTextEdit="1"/>
          </p:cNvSpPr>
          <p:nvPr>
            <p:ph type="sldImg"/>
          </p:nvPr>
        </p:nvSpPr>
        <p:spPr>
          <a:ln>
            <a:solidFill>
              <a:srgbClr val="000000">
                <a:alpha val="100000"/>
              </a:srgbClr>
            </a:solidFill>
            <a:miter lim="800000"/>
          </a:ln>
        </p:spPr>
      </p:sp>
      <p:sp>
        <p:nvSpPr>
          <p:cNvPr id="142745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27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848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smtClean="0">
                <a:ln>
                  <a:noFill/>
                </a:ln>
                <a:solidFill>
                  <a:schemeClr val="tx1"/>
                </a:solidFill>
                <a:effectLst/>
                <a:uLnTx/>
                <a:uFillTx/>
                <a:latin typeface="+mn-ea"/>
                <a:ea typeface="+mn-ea"/>
                <a:cs typeface="+mn-cs"/>
              </a:rPr>
              <a:t>事实上，如果软件结构的顶部两层用自顶向下的方法组装，可以明显减少驱动程序的数目，而且族的结合也将大大简化。</a:t>
            </a:r>
            <a:endParaRPr kumimoji="0" lang="en-US" altLang="zh-CN" sz="12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28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9506" name="幻灯片图像占位符 1"/>
          <p:cNvSpPr>
            <a:spLocks noGrp="1" noRot="1" noChangeAspect="1" noTextEdit="1"/>
          </p:cNvSpPr>
          <p:nvPr>
            <p:ph type="sldImg"/>
          </p:nvPr>
        </p:nvSpPr>
        <p:spPr>
          <a:ln>
            <a:solidFill>
              <a:srgbClr val="000000">
                <a:alpha val="100000"/>
              </a:srgbClr>
            </a:solidFill>
            <a:miter lim="800000"/>
          </a:ln>
        </p:spPr>
      </p:sp>
      <p:sp>
        <p:nvSpPr>
          <p:cNvPr id="1429507"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一般说来，一种方法的优点正好对应于另一种方法的缺点。</a:t>
            </a:r>
            <a:endParaRPr lang="zh-CN" altLang="en-US" dirty="0">
              <a:ea typeface="宋体" panose="02010600030101010101" pitchFamily="2" charset="-122"/>
            </a:endParaRPr>
          </a:p>
        </p:txBody>
      </p:sp>
      <p:sp>
        <p:nvSpPr>
          <p:cNvPr id="1429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1074" name="幻灯片图像占位符 1"/>
          <p:cNvSpPr>
            <a:spLocks noGrp="1" noRot="1" noChangeAspect="1" noTextEdit="1"/>
          </p:cNvSpPr>
          <p:nvPr>
            <p:ph type="sldImg"/>
          </p:nvPr>
        </p:nvSpPr>
        <p:spPr>
          <a:ln>
            <a:solidFill>
              <a:srgbClr val="000000">
                <a:alpha val="100000"/>
              </a:srgbClr>
            </a:solidFill>
            <a:miter lim="800000"/>
          </a:ln>
        </p:spPr>
      </p:sp>
      <p:sp>
        <p:nvSpPr>
          <p:cNvPr id="141107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1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0530" name="幻灯片图像占位符 1"/>
          <p:cNvSpPr>
            <a:spLocks noGrp="1" noRot="1" noChangeAspect="1" noTextEdit="1"/>
          </p:cNvSpPr>
          <p:nvPr>
            <p:ph type="sldImg"/>
          </p:nvPr>
        </p:nvSpPr>
        <p:spPr>
          <a:ln>
            <a:solidFill>
              <a:srgbClr val="000000">
                <a:alpha val="100000"/>
              </a:srgbClr>
            </a:solidFill>
            <a:miter lim="800000"/>
          </a:ln>
        </p:spPr>
      </p:sp>
      <p:sp>
        <p:nvSpPr>
          <p:cNvPr id="143053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30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1554" name="幻灯片图像占位符 1"/>
          <p:cNvSpPr>
            <a:spLocks noGrp="1" noRot="1" noChangeAspect="1" noTextEdit="1"/>
          </p:cNvSpPr>
          <p:nvPr>
            <p:ph type="sldImg"/>
          </p:nvPr>
        </p:nvSpPr>
        <p:spPr>
          <a:ln>
            <a:solidFill>
              <a:srgbClr val="000000">
                <a:alpha val="100000"/>
              </a:srgbClr>
            </a:solidFill>
            <a:miter lim="800000"/>
          </a:ln>
        </p:spPr>
      </p:sp>
      <p:sp>
        <p:nvSpPr>
          <p:cNvPr id="143155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31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2578" name="幻灯片图像占位符 1"/>
          <p:cNvSpPr>
            <a:spLocks noGrp="1" noRot="1" noChangeAspect="1" noTextEdit="1"/>
          </p:cNvSpPr>
          <p:nvPr>
            <p:ph type="sldImg"/>
          </p:nvPr>
        </p:nvSpPr>
        <p:spPr>
          <a:ln>
            <a:solidFill>
              <a:srgbClr val="000000">
                <a:alpha val="100000"/>
              </a:srgbClr>
            </a:solidFill>
            <a:miter lim="800000"/>
          </a:ln>
        </p:spPr>
      </p:sp>
      <p:sp>
        <p:nvSpPr>
          <p:cNvPr id="143257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3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626" name="幻灯片图像占位符 1"/>
          <p:cNvSpPr>
            <a:spLocks noGrp="1" noRot="1" noChangeAspect="1" noTextEdit="1"/>
          </p:cNvSpPr>
          <p:nvPr>
            <p:ph type="sldImg"/>
          </p:nvPr>
        </p:nvSpPr>
        <p:spPr>
          <a:ln>
            <a:solidFill>
              <a:srgbClr val="000000">
                <a:alpha val="100000"/>
              </a:srgbClr>
            </a:solidFill>
            <a:miter lim="800000"/>
          </a:ln>
        </p:spPr>
      </p:sp>
      <p:sp>
        <p:nvSpPr>
          <p:cNvPr id="1434627"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34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650" name="幻灯片图像占位符 1"/>
          <p:cNvSpPr>
            <a:spLocks noGrp="1" noRot="1" noChangeAspect="1" noTextEdit="1"/>
          </p:cNvSpPr>
          <p:nvPr>
            <p:ph type="sldImg"/>
          </p:nvPr>
        </p:nvSpPr>
        <p:spPr>
          <a:ln>
            <a:solidFill>
              <a:srgbClr val="000000">
                <a:alpha val="100000"/>
              </a:srgbClr>
            </a:solidFill>
            <a:miter lim="800000"/>
          </a:ln>
        </p:spPr>
      </p:sp>
      <p:sp>
        <p:nvSpPr>
          <p:cNvPr id="1435651"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dirty="0">
              <a:ea typeface="宋体" panose="02010600030101010101" pitchFamily="2" charset="-122"/>
            </a:endParaRPr>
          </a:p>
        </p:txBody>
      </p:sp>
      <p:sp>
        <p:nvSpPr>
          <p:cNvPr id="1435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6674" name="幻灯片图像占位符 1"/>
          <p:cNvSpPr>
            <a:spLocks noGrp="1" noRot="1" noChangeAspect="1" noTextEdit="1"/>
          </p:cNvSpPr>
          <p:nvPr>
            <p:ph type="sldImg"/>
          </p:nvPr>
        </p:nvSpPr>
        <p:spPr>
          <a:ln>
            <a:solidFill>
              <a:srgbClr val="000000">
                <a:alpha val="100000"/>
              </a:srgbClr>
            </a:solidFill>
            <a:miter lim="800000"/>
          </a:ln>
        </p:spPr>
      </p:sp>
      <p:sp>
        <p:nvSpPr>
          <p:cNvPr id="143667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36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7698"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smtClean="0">
                <a:ln>
                  <a:noFill/>
                </a:ln>
                <a:solidFill>
                  <a:schemeClr val="tx1"/>
                </a:solidFill>
                <a:effectLst/>
                <a:uLnTx/>
                <a:uFillTx/>
                <a:latin typeface="+mn-ea"/>
                <a:ea typeface="+mn-ea"/>
                <a:cs typeface="+mn-cs"/>
              </a:rPr>
              <a:t>用户记录在</a:t>
            </a:r>
            <a:r>
              <a:rPr kumimoji="0" lang="en-US" altLang="zh-CN" sz="1200" b="0" i="0" u="none" strike="noStrike" kern="1200" cap="none" spc="0" normalizeH="0" baseline="0" noProof="0" dirty="0" smtClean="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smtClean="0">
                <a:ln>
                  <a:noFill/>
                </a:ln>
                <a:solidFill>
                  <a:schemeClr val="tx1"/>
                </a:solidFill>
                <a:effectLst/>
                <a:uLnTx/>
                <a:uFillTx/>
                <a:latin typeface="+mn-ea"/>
                <a:ea typeface="+mn-ea"/>
                <a:cs typeface="+mn-cs"/>
              </a:rPr>
              <a:t>测试过程中遇到的一切问题（真实的或想象的），并且定期把这些问题报告给开发者。接收到在</a:t>
            </a:r>
            <a:r>
              <a:rPr kumimoji="0" lang="en-US" altLang="zh-CN" sz="1200" b="0" i="0" u="none" strike="noStrike" kern="1200" cap="none" spc="0" normalizeH="0" baseline="0" noProof="0" dirty="0" smtClean="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smtClean="0">
                <a:ln>
                  <a:noFill/>
                </a:ln>
                <a:solidFill>
                  <a:schemeClr val="tx1"/>
                </a:solidFill>
                <a:effectLst/>
                <a:uLnTx/>
                <a:uFillTx/>
                <a:latin typeface="+mn-ea"/>
                <a:ea typeface="+mn-ea"/>
                <a:cs typeface="+mn-cs"/>
              </a:rPr>
              <a:t>测试期间报告的问题之后，开发者对软件产品进行必要的修改，并准备向全体客户发布最终的软件产品。</a:t>
            </a:r>
            <a:endParaRPr kumimoji="0" lang="zh-CN" altLang="zh-CN" sz="12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37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经济可行性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操作可行性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8B0A11-3D62-4606-A6CF-01D98BDA7E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2098" name="幻灯片图像占位符 1"/>
          <p:cNvSpPr>
            <a:spLocks noGrp="1" noRot="1" noChangeAspect="1" noTextEdit="1"/>
          </p:cNvSpPr>
          <p:nvPr>
            <p:ph type="sldImg"/>
          </p:nvPr>
        </p:nvSpPr>
        <p:spPr>
          <a:ln>
            <a:solidFill>
              <a:srgbClr val="000000">
                <a:alpha val="100000"/>
              </a:srgbClr>
            </a:solidFill>
            <a:miter lim="800000"/>
          </a:ln>
        </p:spPr>
      </p:sp>
      <p:sp>
        <p:nvSpPr>
          <p:cNvPr id="141209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2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22" name="幻灯片图像占位符 1"/>
          <p:cNvSpPr>
            <a:spLocks noGrp="1" noRot="1" noChangeAspect="1" noTextEdit="1"/>
          </p:cNvSpPr>
          <p:nvPr>
            <p:ph type="sldImg"/>
          </p:nvPr>
        </p:nvSpPr>
        <p:spPr>
          <a:ln>
            <a:solidFill>
              <a:srgbClr val="000000">
                <a:alpha val="100000"/>
              </a:srgbClr>
            </a:solidFill>
            <a:miter lim="800000"/>
          </a:ln>
        </p:spPr>
      </p:sp>
      <p:sp>
        <p:nvSpPr>
          <p:cNvPr id="141312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3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4146" name="幻灯片图像占位符 1"/>
          <p:cNvSpPr>
            <a:spLocks noGrp="1" noRot="1" noChangeAspect="1" noTextEdit="1"/>
          </p:cNvSpPr>
          <p:nvPr>
            <p:ph type="sldImg"/>
          </p:nvPr>
        </p:nvSpPr>
        <p:spPr>
          <a:ln>
            <a:solidFill>
              <a:srgbClr val="000000">
                <a:alpha val="100000"/>
              </a:srgbClr>
            </a:solidFill>
            <a:miter lim="800000"/>
          </a:ln>
        </p:spPr>
      </p:sp>
      <p:sp>
        <p:nvSpPr>
          <p:cNvPr id="1414147" name="备注占位符 2"/>
          <p:cNvSpPr>
            <a:spLocks noGrp="1"/>
          </p:cNvSpPr>
          <p:nvPr>
            <p:ph type="body" idx="1"/>
          </p:nvPr>
        </p:nvSpPr>
        <p:spPr>
          <a:noFill/>
          <a:ln>
            <a:noFill/>
          </a:ln>
        </p:spPr>
        <p:txBody>
          <a:bodyPr wrap="square" lIns="91440" tIns="45720" rIns="91440" bIns="45720" anchor="t"/>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如果一个人既是程序的设计者又是编写者，或既是编写者又是测试者，则审查小组中应该再增加一个程序员。</a:t>
            </a:r>
            <a:endParaRPr lang="zh-CN" altLang="en-US" dirty="0">
              <a:ea typeface="宋体" panose="02010600030101010101" pitchFamily="2" charset="-122"/>
            </a:endParaRPr>
          </a:p>
        </p:txBody>
      </p:sp>
      <p:sp>
        <p:nvSpPr>
          <p:cNvPr id="141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5170" name="幻灯片图像占位符 1"/>
          <p:cNvSpPr>
            <a:spLocks noGrp="1" noRot="1" noChangeAspect="1" noTextEdit="1"/>
          </p:cNvSpPr>
          <p:nvPr>
            <p:ph type="sldImg"/>
          </p:nvPr>
        </p:nvSpPr>
        <p:spPr>
          <a:ln>
            <a:solidFill>
              <a:srgbClr val="000000">
                <a:alpha val="100000"/>
              </a:srgbClr>
            </a:solidFill>
            <a:miter lim="800000"/>
          </a:ln>
        </p:spPr>
      </p:sp>
      <p:sp>
        <p:nvSpPr>
          <p:cNvPr id="1415171"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5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6194" name="幻灯片图像占位符 1"/>
          <p:cNvSpPr>
            <a:spLocks noGrp="1" noRot="1" noChangeAspect="1" noTextEdit="1"/>
          </p:cNvSpPr>
          <p:nvPr>
            <p:ph type="sldImg"/>
          </p:nvPr>
        </p:nvSpPr>
        <p:spPr>
          <a:ln>
            <a:solidFill>
              <a:srgbClr val="000000">
                <a:alpha val="100000"/>
              </a:srgbClr>
            </a:solidFill>
            <a:miter lim="800000"/>
          </a:ln>
        </p:spPr>
      </p:sp>
      <p:sp>
        <p:nvSpPr>
          <p:cNvPr id="1416195"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7218" name="幻灯片图像占位符 1"/>
          <p:cNvSpPr>
            <a:spLocks noGrp="1" noRot="1" noChangeAspect="1" noTextEdit="1"/>
          </p:cNvSpPr>
          <p:nvPr>
            <p:ph type="sldImg"/>
          </p:nvPr>
        </p:nvSpPr>
        <p:spPr>
          <a:ln>
            <a:solidFill>
              <a:srgbClr val="000000">
                <a:alpha val="100000"/>
              </a:srgbClr>
            </a:solidFill>
            <a:miter lim="800000"/>
          </a:ln>
        </p:spPr>
      </p:sp>
      <p:sp>
        <p:nvSpPr>
          <p:cNvPr id="1417219"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8242" name="幻灯片图像占位符 1"/>
          <p:cNvSpPr>
            <a:spLocks noGrp="1" noRot="1" noChangeAspect="1" noTextEdit="1"/>
          </p:cNvSpPr>
          <p:nvPr>
            <p:ph type="sldImg"/>
          </p:nvPr>
        </p:nvSpPr>
        <p:spPr>
          <a:ln>
            <a:solidFill>
              <a:srgbClr val="000000">
                <a:alpha val="100000"/>
              </a:srgbClr>
            </a:solidFill>
            <a:miter lim="800000"/>
          </a:ln>
        </p:spPr>
      </p:sp>
      <p:sp>
        <p:nvSpPr>
          <p:cNvPr id="1418243" name="备注占位符 2"/>
          <p:cNvSpPr>
            <a:spLocks noGrp="1"/>
          </p:cNvSpPr>
          <p:nvPr>
            <p:ph type="body" idx="1"/>
          </p:nvPr>
        </p:nvSpPr>
        <p:spPr>
          <a:noFill/>
          <a:ln>
            <a:noFill/>
          </a:ln>
        </p:spPr>
        <p:txBody>
          <a:bodyPr wrap="square" lIns="91440" tIns="45720" rIns="91440" bIns="45720" anchor="t"/>
          <a:p>
            <a:pPr lvl="0"/>
            <a:endParaRPr lang="zh-CN" altLang="en-US" dirty="0">
              <a:ea typeface="宋体" panose="02010600030101010101" pitchFamily="2" charset="-122"/>
            </a:endParaRPr>
          </a:p>
        </p:txBody>
      </p:sp>
      <p:sp>
        <p:nvSpPr>
          <p:cNvPr id="141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207510"/>
          </a:xfrm>
          <a:prstGeom prst="rect">
            <a:avLst/>
          </a:prstGeom>
          <a:noFill/>
        </p:spPr>
        <p:txBody>
          <a:bodyPr wrap="square" rtlCol="0">
            <a:spAutoFit/>
          </a:bodyPr>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smtClean="0">
                <a:ln>
                  <a:noFill/>
                </a:ln>
                <a:effectLst/>
                <a:uLnTx/>
                <a:uFillTx/>
                <a:latin typeface="+mn-ea"/>
                <a:sym typeface="+mn-ea"/>
              </a:rPr>
              <a:t>5.</a:t>
            </a:r>
            <a:r>
              <a:rPr lang="zh-CN" altLang="en-US" sz="2800" b="1" noProof="0" dirty="0" smtClean="0">
                <a:ln>
                  <a:noFill/>
                </a:ln>
                <a:effectLst/>
                <a:uLnTx/>
                <a:uFillTx/>
                <a:latin typeface="+mn-ea"/>
                <a:sym typeface="+mn-ea"/>
              </a:rPr>
              <a:t>平行运行</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noProof="0" dirty="0" smtClean="0">
                <a:ln>
                  <a:noFill/>
                </a:ln>
                <a:effectLst/>
                <a:uLnTx/>
                <a:uFillTx/>
                <a:latin typeface="+mn-ea"/>
                <a:sym typeface="+mn-ea"/>
              </a:rPr>
              <a:t>    </a:t>
            </a:r>
            <a:r>
              <a:rPr lang="zh-CN" altLang="zh-CN" sz="2800" noProof="0" dirty="0" smtClean="0">
                <a:ln>
                  <a:noFill/>
                </a:ln>
                <a:effectLst/>
                <a:uLnTx/>
                <a:uFillTx/>
                <a:latin typeface="+mn-ea"/>
                <a:sym typeface="+mn-ea"/>
              </a:rPr>
              <a:t>所谓</a:t>
            </a:r>
            <a:r>
              <a:rPr lang="zh-CN" altLang="zh-CN" sz="2800" b="1" noProof="0" dirty="0">
                <a:ln>
                  <a:noFill/>
                </a:ln>
                <a:solidFill>
                  <a:schemeClr val="accent2"/>
                </a:solidFill>
                <a:effectLst/>
                <a:uLnTx/>
                <a:uFillTx/>
                <a:latin typeface="+mn-ea"/>
                <a:sym typeface="+mn-ea"/>
              </a:rPr>
              <a:t>平行运行</a:t>
            </a:r>
            <a:r>
              <a:rPr lang="zh-CN" altLang="zh-CN" sz="2800" noProof="0" dirty="0">
                <a:ln>
                  <a:noFill/>
                </a:ln>
                <a:effectLst/>
                <a:uLnTx/>
                <a:uFillTx/>
                <a:latin typeface="+mn-ea"/>
                <a:sym typeface="+mn-ea"/>
              </a:rPr>
              <a:t>就是同时运行新开发出来的系统和将被它取代的旧系统，以便比较新旧两个系统的处理结果。这样做的具体目的有如下几点</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smtClean="0">
                <a:ln>
                  <a:noFill/>
                </a:ln>
                <a:effectLst/>
                <a:uLnTx/>
                <a:uFillTx/>
                <a:latin typeface="+mn-ea"/>
                <a:sym typeface="+mn-ea"/>
              </a:rPr>
              <a:t>(1)</a:t>
            </a:r>
            <a:r>
              <a:rPr lang="zh-CN" altLang="zh-CN" sz="2800" noProof="0" dirty="0" smtClean="0">
                <a:ln>
                  <a:noFill/>
                </a:ln>
                <a:effectLst/>
                <a:uLnTx/>
                <a:uFillTx/>
                <a:latin typeface="+mn-ea"/>
                <a:sym typeface="+mn-ea"/>
              </a:rPr>
              <a:t>可以</a:t>
            </a:r>
            <a:r>
              <a:rPr lang="zh-CN" altLang="zh-CN" sz="2800" noProof="0" dirty="0">
                <a:ln>
                  <a:noFill/>
                </a:ln>
                <a:effectLst/>
                <a:uLnTx/>
                <a:uFillTx/>
                <a:latin typeface="+mn-ea"/>
                <a:sym typeface="+mn-ea"/>
              </a:rPr>
              <a:t>在准生产环境中运行新系统而又不冒风险。</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smtClean="0">
                <a:ln>
                  <a:noFill/>
                </a:ln>
                <a:effectLst/>
                <a:uLnTx/>
                <a:uFillTx/>
                <a:latin typeface="+mn-ea"/>
                <a:sym typeface="+mn-ea"/>
              </a:rPr>
              <a:t>(2)</a:t>
            </a:r>
            <a:r>
              <a:rPr lang="zh-CN" altLang="zh-CN" sz="2800" noProof="0" dirty="0" smtClean="0">
                <a:ln>
                  <a:noFill/>
                </a:ln>
                <a:effectLst/>
                <a:uLnTx/>
                <a:uFillTx/>
                <a:latin typeface="+mn-ea"/>
                <a:sym typeface="+mn-ea"/>
              </a:rPr>
              <a:t>用户</a:t>
            </a:r>
            <a:r>
              <a:rPr lang="zh-CN" altLang="zh-CN" sz="2800" noProof="0" dirty="0">
                <a:ln>
                  <a:noFill/>
                </a:ln>
                <a:effectLst/>
                <a:uLnTx/>
                <a:uFillTx/>
                <a:latin typeface="+mn-ea"/>
                <a:sym typeface="+mn-ea"/>
              </a:rPr>
              <a:t>能有一段熟悉新系统的时间。</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smtClean="0">
                <a:ln>
                  <a:noFill/>
                </a:ln>
                <a:effectLst/>
                <a:uLnTx/>
                <a:uFillTx/>
                <a:latin typeface="+mn-ea"/>
                <a:sym typeface="+mn-ea"/>
              </a:rPr>
              <a:t>(3)</a:t>
            </a:r>
            <a:r>
              <a:rPr lang="zh-CN" altLang="zh-CN" sz="2800" noProof="0" dirty="0" smtClean="0">
                <a:ln>
                  <a:noFill/>
                </a:ln>
                <a:effectLst/>
                <a:uLnTx/>
                <a:uFillTx/>
                <a:latin typeface="+mn-ea"/>
                <a:sym typeface="+mn-ea"/>
              </a:rPr>
              <a:t>可以</a:t>
            </a:r>
            <a:r>
              <a:rPr lang="zh-CN" altLang="zh-CN" sz="2800" noProof="0" dirty="0">
                <a:ln>
                  <a:noFill/>
                </a:ln>
                <a:effectLst/>
                <a:uLnTx/>
                <a:uFillTx/>
                <a:latin typeface="+mn-ea"/>
                <a:sym typeface="+mn-ea"/>
              </a:rPr>
              <a:t>验证用户指南和使用手册之类的文档。</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smtClean="0">
                <a:ln>
                  <a:noFill/>
                </a:ln>
                <a:effectLst/>
                <a:uLnTx/>
                <a:uFillTx/>
                <a:latin typeface="+mn-ea"/>
                <a:sym typeface="+mn-ea"/>
              </a:rPr>
              <a:t>(4)</a:t>
            </a:r>
            <a:r>
              <a:rPr lang="zh-CN" altLang="zh-CN" sz="2800" noProof="0" dirty="0" smtClean="0">
                <a:ln>
                  <a:noFill/>
                </a:ln>
                <a:effectLst/>
                <a:uLnTx/>
                <a:uFillTx/>
                <a:latin typeface="+mn-ea"/>
                <a:sym typeface="+mn-ea"/>
              </a:rPr>
              <a:t>能够</a:t>
            </a:r>
            <a:r>
              <a:rPr lang="zh-CN" altLang="zh-CN" sz="2800" noProof="0" dirty="0">
                <a:ln>
                  <a:noFill/>
                </a:ln>
                <a:effectLst/>
                <a:uLnTx/>
                <a:uFillTx/>
                <a:latin typeface="+mn-ea"/>
                <a:sym typeface="+mn-ea"/>
              </a:rPr>
              <a:t>以准生产模式对新系统进行全负荷测试，可以用测试结果验证性能指标。</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t>		</a:t>
            </a:r>
            <a:r>
              <a:rPr lang="zh-CN" altLang="en-US" sz="4000"/>
              <a:t>软件</a:t>
            </a:r>
            <a:r>
              <a:rPr lang="zh-CN" altLang="en-US" sz="4000"/>
              <a:t>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21970"/>
          </a:xfrm>
          <a:prstGeom prst="rect">
            <a:avLst/>
          </a:prstGeom>
          <a:noFill/>
        </p:spPr>
        <p:txBody>
          <a:bodyPr wrap="square" rtlCol="0">
            <a:spAutoFit/>
          </a:bodyPr>
          <a:p>
            <a:r>
              <a:rPr lang="en-US" altLang="zh-CN" sz="2800"/>
              <a:t>	</a:t>
            </a:r>
            <a:endParaRPr lang="en-US" altLang="zh-CN"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sym typeface="+mn-ea"/>
              </a:rPr>
              <a:t>		</a:t>
            </a:r>
            <a:r>
              <a:rPr lang="zh-CN" altLang="en-US" sz="4000">
                <a:sym typeface="+mn-ea"/>
              </a:rPr>
              <a:t>测试步骤</a:t>
            </a:r>
            <a:endParaRPr lang="zh-CN" altLang="en-US" sz="4000">
              <a:sym typeface="+mn-ea"/>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pic>
        <p:nvPicPr>
          <p:cNvPr id="2" name="图片 1"/>
          <p:cNvPicPr>
            <a:picLocks noChangeAspect="1"/>
          </p:cNvPicPr>
          <p:nvPr/>
        </p:nvPicPr>
        <p:blipFill>
          <a:blip r:embed="rId1"/>
          <a:stretch>
            <a:fillRect/>
          </a:stretch>
        </p:blipFill>
        <p:spPr>
          <a:xfrm>
            <a:off x="2092325" y="1043940"/>
            <a:ext cx="8285480" cy="5523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smtClean="0">
                <a:ln>
                  <a:noFill/>
                </a:ln>
                <a:effectLst/>
                <a:uLnTx/>
                <a:uFillTx/>
                <a:latin typeface="+mn-ea"/>
                <a:sym typeface="+mn-ea"/>
              </a:rPr>
              <a:t>在</a:t>
            </a:r>
            <a:r>
              <a:rPr lang="zh-CN" altLang="zh-CN" sz="2800" noProof="0" dirty="0" smtClean="0">
                <a:ln>
                  <a:noFill/>
                </a:ln>
                <a:effectLst/>
                <a:uLnTx/>
                <a:uFillTx/>
                <a:latin typeface="+mn-ea"/>
                <a:sym typeface="+mn-ea"/>
              </a:rPr>
              <a:t>源程序代码通过编译程序</a:t>
            </a:r>
            <a:r>
              <a:rPr lang="zh-CN" altLang="zh-CN" sz="2800" noProof="0" dirty="0">
                <a:ln>
                  <a:noFill/>
                </a:ln>
                <a:effectLst/>
                <a:uLnTx/>
                <a:uFillTx/>
                <a:latin typeface="+mn-ea"/>
                <a:sym typeface="+mn-ea"/>
              </a:rPr>
              <a:t>的语法</a:t>
            </a:r>
            <a:r>
              <a:rPr lang="zh-CN" altLang="zh-CN" sz="2800" noProof="0" dirty="0" smtClean="0">
                <a:ln>
                  <a:noFill/>
                </a:ln>
                <a:effectLst/>
                <a:uLnTx/>
                <a:uFillTx/>
                <a:latin typeface="+mn-ea"/>
                <a:sym typeface="+mn-ea"/>
              </a:rPr>
              <a:t>检查后，可以</a:t>
            </a:r>
            <a:r>
              <a:rPr lang="zh-CN" altLang="zh-CN" sz="2800" noProof="0" dirty="0">
                <a:ln>
                  <a:noFill/>
                </a:ln>
                <a:effectLst/>
                <a:uLnTx/>
                <a:uFillTx/>
                <a:latin typeface="+mn-ea"/>
                <a:sym typeface="+mn-ea"/>
              </a:rPr>
              <a:t>用详细设计描述作指南，对重要的执行通路进行测试，以便发现模块内部的</a:t>
            </a:r>
            <a:r>
              <a:rPr lang="zh-CN" altLang="zh-CN" sz="2800" noProof="0" dirty="0" smtClean="0">
                <a:ln>
                  <a:noFill/>
                </a:ln>
                <a:effectLst/>
                <a:uLnTx/>
                <a:uFillTx/>
                <a:latin typeface="+mn-ea"/>
                <a:sym typeface="+mn-ea"/>
              </a:rPr>
              <a:t>错误</a:t>
            </a:r>
            <a:r>
              <a:rPr lang="zh-CN" altLang="en-US"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endParaRPr lang="en-US" altLang="zh-CN" sz="2800" noProof="0" dirty="0">
              <a:ln>
                <a:noFill/>
              </a:ln>
              <a:effectLst/>
              <a:uLnTx/>
              <a:uFillTx/>
              <a:latin typeface="+mn-ea"/>
              <a:sym typeface="+mn-ea"/>
            </a:endParaRPr>
          </a:p>
        </p:txBody>
      </p:sp>
      <p:sp>
        <p:nvSpPr>
          <p:cNvPr id="5" name="文本框 4"/>
          <p:cNvSpPr txBox="1"/>
          <p:nvPr/>
        </p:nvSpPr>
        <p:spPr>
          <a:xfrm>
            <a:off x="2739390" y="337185"/>
            <a:ext cx="6065520" cy="1322070"/>
          </a:xfrm>
          <a:prstGeom prst="rect">
            <a:avLst/>
          </a:prstGeom>
          <a:noFill/>
        </p:spPr>
        <p:txBody>
          <a:bodyPr wrap="square" rtlCol="0">
            <a:spAutoFit/>
          </a:bodyPr>
          <a:p>
            <a:r>
              <a:rPr lang="en-US" altLang="zh-CN" sz="4000" b="1" noProof="0" dirty="0" smtClean="0">
                <a:ln>
                  <a:noFill/>
                </a:ln>
                <a:effectLst/>
                <a:uLnTx/>
                <a:uFillTx/>
                <a:latin typeface="+mn-ea"/>
                <a:cs typeface="+mj-cs"/>
                <a:sym typeface="+mn-ea"/>
              </a:rPr>
              <a:t>		7.3 </a:t>
            </a:r>
            <a:r>
              <a:rPr lang="zh-CN" altLang="en-US" sz="4000" b="1" noProof="0" dirty="0" smtClean="0">
                <a:ln>
                  <a:noFill/>
                </a:ln>
                <a:effectLst/>
                <a:uLnTx/>
                <a:uFillTx/>
                <a:latin typeface="+mn-ea"/>
                <a:cs typeface="+mj-cs"/>
                <a:sym typeface="+mn-ea"/>
              </a:rPr>
              <a:t>单元测试</a:t>
            </a:r>
            <a:endParaRPr kumimoji="0" lang="zh-CN" altLang="en-US" sz="4000" b="1" i="0" u="none" strike="noStrike" kern="1200" cap="none" spc="0" normalizeH="0" baseline="0" noProof="0" dirty="0" smtClean="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smtClean="0">
                <a:ln>
                  <a:noFill/>
                </a:ln>
                <a:effectLst/>
                <a:uLnTx/>
                <a:uFillTx/>
                <a:latin typeface="+mn-ea"/>
                <a:sym typeface="+mn-ea"/>
              </a:rPr>
              <a:t>在</a:t>
            </a:r>
            <a:r>
              <a:rPr lang="zh-CN" altLang="zh-CN" sz="2800" noProof="0" dirty="0" smtClean="0">
                <a:ln>
                  <a:noFill/>
                </a:ln>
                <a:effectLst/>
                <a:uLnTx/>
                <a:uFillTx/>
                <a:latin typeface="+mn-ea"/>
                <a:sym typeface="+mn-ea"/>
              </a:rPr>
              <a:t>源程序代码通过编译程序</a:t>
            </a:r>
            <a:r>
              <a:rPr lang="zh-CN" altLang="zh-CN" sz="2800" noProof="0" dirty="0">
                <a:ln>
                  <a:noFill/>
                </a:ln>
                <a:effectLst/>
                <a:uLnTx/>
                <a:uFillTx/>
                <a:latin typeface="+mn-ea"/>
                <a:sym typeface="+mn-ea"/>
              </a:rPr>
              <a:t>的语法</a:t>
            </a:r>
            <a:r>
              <a:rPr lang="zh-CN" altLang="zh-CN" sz="2800" noProof="0" dirty="0" smtClean="0">
                <a:ln>
                  <a:noFill/>
                </a:ln>
                <a:effectLst/>
                <a:uLnTx/>
                <a:uFillTx/>
                <a:latin typeface="+mn-ea"/>
                <a:sym typeface="+mn-ea"/>
              </a:rPr>
              <a:t>检查后，可以</a:t>
            </a:r>
            <a:r>
              <a:rPr lang="zh-CN" altLang="zh-CN" sz="2800" noProof="0" dirty="0">
                <a:ln>
                  <a:noFill/>
                </a:ln>
                <a:effectLst/>
                <a:uLnTx/>
                <a:uFillTx/>
                <a:latin typeface="+mn-ea"/>
                <a:sym typeface="+mn-ea"/>
              </a:rPr>
              <a:t>用详细设计描述作指南，对重要的执行通路进行测试，以便发现模块内部的</a:t>
            </a:r>
            <a:r>
              <a:rPr lang="zh-CN" altLang="zh-CN" sz="2800" noProof="0" dirty="0" smtClean="0">
                <a:ln>
                  <a:noFill/>
                </a:ln>
                <a:effectLst/>
                <a:uLnTx/>
                <a:uFillTx/>
                <a:latin typeface="+mn-ea"/>
                <a:sym typeface="+mn-ea"/>
              </a:rPr>
              <a:t>错误</a:t>
            </a:r>
            <a:r>
              <a:rPr lang="zh-CN" altLang="en-US"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endParaRPr lang="en-US" altLang="zh-CN" sz="2800" noProof="0" dirty="0">
              <a:ln>
                <a:noFill/>
              </a:ln>
              <a:effectLst/>
              <a:uLnTx/>
              <a:uFillTx/>
              <a:latin typeface="+mn-ea"/>
              <a:sym typeface="+mn-ea"/>
            </a:endParaRPr>
          </a:p>
        </p:txBody>
      </p:sp>
      <p:sp>
        <p:nvSpPr>
          <p:cNvPr id="5" name="文本框 4"/>
          <p:cNvSpPr txBox="1"/>
          <p:nvPr/>
        </p:nvSpPr>
        <p:spPr>
          <a:xfrm>
            <a:off x="2739390" y="337185"/>
            <a:ext cx="6065520" cy="1322070"/>
          </a:xfrm>
          <a:prstGeom prst="rect">
            <a:avLst/>
          </a:prstGeom>
          <a:noFill/>
        </p:spPr>
        <p:txBody>
          <a:bodyPr wrap="square" rtlCol="0">
            <a:spAutoFit/>
          </a:bodyPr>
          <a:p>
            <a:r>
              <a:rPr lang="en-US" altLang="zh-CN" sz="4000" b="1" noProof="0" dirty="0" smtClean="0">
                <a:ln>
                  <a:noFill/>
                </a:ln>
                <a:effectLst/>
                <a:uLnTx/>
                <a:uFillTx/>
                <a:latin typeface="+mn-ea"/>
                <a:cs typeface="+mj-cs"/>
                <a:sym typeface="+mn-ea"/>
              </a:rPr>
              <a:t>		7.3 </a:t>
            </a:r>
            <a:r>
              <a:rPr lang="zh-CN" altLang="en-US" sz="4000" b="1" noProof="0" dirty="0" smtClean="0">
                <a:ln>
                  <a:noFill/>
                </a:ln>
                <a:effectLst/>
                <a:uLnTx/>
                <a:uFillTx/>
                <a:latin typeface="+mn-ea"/>
                <a:cs typeface="+mj-cs"/>
                <a:sym typeface="+mn-ea"/>
              </a:rPr>
              <a:t>单元测试</a:t>
            </a:r>
            <a:endParaRPr kumimoji="0" lang="zh-CN" altLang="en-US" sz="4000" b="1" i="0" u="none" strike="noStrike" kern="1200" cap="none" spc="0" normalizeH="0" baseline="0" noProof="0" dirty="0" smtClean="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smtClean="0">
                <a:ln>
                  <a:noFill/>
                </a:ln>
                <a:effectLst/>
                <a:uLnTx/>
                <a:uFillTx/>
                <a:latin typeface="+mn-ea"/>
                <a:sym typeface="+mn-ea"/>
              </a:rPr>
              <a:t>在</a:t>
            </a:r>
            <a:r>
              <a:rPr lang="zh-CN" altLang="zh-CN" sz="2800" noProof="0" dirty="0" smtClean="0">
                <a:ln>
                  <a:noFill/>
                </a:ln>
                <a:effectLst/>
                <a:uLnTx/>
                <a:uFillTx/>
                <a:latin typeface="+mn-ea"/>
                <a:sym typeface="+mn-ea"/>
              </a:rPr>
              <a:t>源程序代码通过编译程序</a:t>
            </a:r>
            <a:r>
              <a:rPr lang="zh-CN" altLang="zh-CN" sz="2800" noProof="0" dirty="0">
                <a:ln>
                  <a:noFill/>
                </a:ln>
                <a:effectLst/>
                <a:uLnTx/>
                <a:uFillTx/>
                <a:latin typeface="+mn-ea"/>
                <a:sym typeface="+mn-ea"/>
              </a:rPr>
              <a:t>的语法</a:t>
            </a:r>
            <a:r>
              <a:rPr lang="zh-CN" altLang="zh-CN" sz="2800" noProof="0" dirty="0" smtClean="0">
                <a:ln>
                  <a:noFill/>
                </a:ln>
                <a:effectLst/>
                <a:uLnTx/>
                <a:uFillTx/>
                <a:latin typeface="+mn-ea"/>
                <a:sym typeface="+mn-ea"/>
              </a:rPr>
              <a:t>检查后，可以</a:t>
            </a:r>
            <a:r>
              <a:rPr lang="zh-CN" altLang="zh-CN" sz="2800" noProof="0" dirty="0">
                <a:ln>
                  <a:noFill/>
                </a:ln>
                <a:effectLst/>
                <a:uLnTx/>
                <a:uFillTx/>
                <a:latin typeface="+mn-ea"/>
                <a:sym typeface="+mn-ea"/>
              </a:rPr>
              <a:t>用详细设计描述作指南，对重要的执行通路进行测试，以便发现模块内部的</a:t>
            </a:r>
            <a:r>
              <a:rPr lang="zh-CN" altLang="zh-CN" sz="2800" noProof="0" dirty="0" smtClean="0">
                <a:ln>
                  <a:noFill/>
                </a:ln>
                <a:effectLst/>
                <a:uLnTx/>
                <a:uFillTx/>
                <a:latin typeface="+mn-ea"/>
                <a:sym typeface="+mn-ea"/>
              </a:rPr>
              <a:t>错误</a:t>
            </a:r>
            <a:r>
              <a:rPr lang="zh-CN" altLang="en-US"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endParaRPr lang="en-US" altLang="zh-CN" sz="2800" noProof="0" dirty="0">
              <a:ln>
                <a:noFill/>
              </a:ln>
              <a:effectLst/>
              <a:uLnTx/>
              <a:uFillTx/>
              <a:latin typeface="+mn-ea"/>
              <a:sym typeface="+mn-ea"/>
            </a:endParaRPr>
          </a:p>
        </p:txBody>
      </p:sp>
      <p:sp>
        <p:nvSpPr>
          <p:cNvPr id="5" name="文本框 4"/>
          <p:cNvSpPr txBox="1"/>
          <p:nvPr/>
        </p:nvSpPr>
        <p:spPr>
          <a:xfrm>
            <a:off x="2739390" y="337185"/>
            <a:ext cx="6065520" cy="1322070"/>
          </a:xfrm>
          <a:prstGeom prst="rect">
            <a:avLst/>
          </a:prstGeom>
          <a:noFill/>
        </p:spPr>
        <p:txBody>
          <a:bodyPr wrap="square" rtlCol="0">
            <a:spAutoFit/>
          </a:bodyPr>
          <a:p>
            <a:r>
              <a:rPr lang="en-US" altLang="zh-CN" sz="4000" b="1" noProof="0" dirty="0" smtClean="0">
                <a:ln>
                  <a:noFill/>
                </a:ln>
                <a:effectLst/>
                <a:uLnTx/>
                <a:uFillTx/>
                <a:latin typeface="+mn-ea"/>
                <a:cs typeface="+mj-cs"/>
                <a:sym typeface="+mn-ea"/>
              </a:rPr>
              <a:t>		7.3 </a:t>
            </a:r>
            <a:r>
              <a:rPr lang="zh-CN" altLang="en-US" sz="4000" b="1" noProof="0" dirty="0" smtClean="0">
                <a:ln>
                  <a:noFill/>
                </a:ln>
                <a:effectLst/>
                <a:uLnTx/>
                <a:uFillTx/>
                <a:latin typeface="+mn-ea"/>
                <a:cs typeface="+mj-cs"/>
                <a:sym typeface="+mn-ea"/>
              </a:rPr>
              <a:t>单元测试</a:t>
            </a:r>
            <a:endParaRPr kumimoji="0" lang="zh-CN" altLang="en-US" sz="4000" b="1" i="0" u="none" strike="noStrike" kern="1200" cap="none" spc="0" normalizeH="0" baseline="0" noProof="0" dirty="0" smtClean="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smtClean="0">
                <a:ln>
                  <a:noFill/>
                </a:ln>
                <a:effectLst/>
                <a:uLnTx/>
                <a:uFillTx/>
                <a:latin typeface="+mn-ea"/>
                <a:sym typeface="+mn-ea"/>
              </a:rPr>
              <a:t>在</a:t>
            </a:r>
            <a:r>
              <a:rPr lang="zh-CN" altLang="zh-CN" sz="2800" noProof="0" dirty="0" smtClean="0">
                <a:ln>
                  <a:noFill/>
                </a:ln>
                <a:effectLst/>
                <a:uLnTx/>
                <a:uFillTx/>
                <a:latin typeface="+mn-ea"/>
                <a:sym typeface="+mn-ea"/>
              </a:rPr>
              <a:t>源程序代码通过编译程序</a:t>
            </a:r>
            <a:r>
              <a:rPr lang="zh-CN" altLang="zh-CN" sz="2800" noProof="0" dirty="0">
                <a:ln>
                  <a:noFill/>
                </a:ln>
                <a:effectLst/>
                <a:uLnTx/>
                <a:uFillTx/>
                <a:latin typeface="+mn-ea"/>
                <a:sym typeface="+mn-ea"/>
              </a:rPr>
              <a:t>的语法</a:t>
            </a:r>
            <a:r>
              <a:rPr lang="zh-CN" altLang="zh-CN" sz="2800" noProof="0" dirty="0" smtClean="0">
                <a:ln>
                  <a:noFill/>
                </a:ln>
                <a:effectLst/>
                <a:uLnTx/>
                <a:uFillTx/>
                <a:latin typeface="+mn-ea"/>
                <a:sym typeface="+mn-ea"/>
              </a:rPr>
              <a:t>检查后，可以</a:t>
            </a:r>
            <a:r>
              <a:rPr lang="zh-CN" altLang="zh-CN" sz="2800" noProof="0" dirty="0">
                <a:ln>
                  <a:noFill/>
                </a:ln>
                <a:effectLst/>
                <a:uLnTx/>
                <a:uFillTx/>
                <a:latin typeface="+mn-ea"/>
                <a:sym typeface="+mn-ea"/>
              </a:rPr>
              <a:t>用详细设计描述作指南，对重要的执行通路进行测试，以便发现模块内部的</a:t>
            </a:r>
            <a:r>
              <a:rPr lang="zh-CN" altLang="zh-CN" sz="2800" noProof="0" dirty="0" smtClean="0">
                <a:ln>
                  <a:noFill/>
                </a:ln>
                <a:effectLst/>
                <a:uLnTx/>
                <a:uFillTx/>
                <a:latin typeface="+mn-ea"/>
                <a:sym typeface="+mn-ea"/>
              </a:rPr>
              <a:t>错误</a:t>
            </a:r>
            <a:r>
              <a:rPr lang="zh-CN" altLang="en-US"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endParaRPr lang="en-US" altLang="zh-CN" sz="2800" noProof="0" dirty="0">
              <a:ln>
                <a:noFill/>
              </a:ln>
              <a:effectLst/>
              <a:uLnTx/>
              <a:uFillTx/>
              <a:latin typeface="+mn-ea"/>
              <a:sym typeface="+mn-ea"/>
            </a:endParaRPr>
          </a:p>
        </p:txBody>
      </p:sp>
      <p:sp>
        <p:nvSpPr>
          <p:cNvPr id="5" name="文本框 4"/>
          <p:cNvSpPr txBox="1"/>
          <p:nvPr/>
        </p:nvSpPr>
        <p:spPr>
          <a:xfrm>
            <a:off x="2739390" y="337185"/>
            <a:ext cx="6065520" cy="1322070"/>
          </a:xfrm>
          <a:prstGeom prst="rect">
            <a:avLst/>
          </a:prstGeom>
          <a:noFill/>
        </p:spPr>
        <p:txBody>
          <a:bodyPr wrap="square" rtlCol="0">
            <a:spAutoFit/>
          </a:bodyPr>
          <a:p>
            <a:r>
              <a:rPr lang="en-US" altLang="zh-CN" sz="4000" b="1" noProof="0" dirty="0" smtClean="0">
                <a:ln>
                  <a:noFill/>
                </a:ln>
                <a:effectLst/>
                <a:uLnTx/>
                <a:uFillTx/>
                <a:latin typeface="+mn-ea"/>
                <a:cs typeface="+mj-cs"/>
                <a:sym typeface="+mn-ea"/>
              </a:rPr>
              <a:t>		7.3 </a:t>
            </a:r>
            <a:r>
              <a:rPr lang="zh-CN" altLang="en-US" sz="4000" b="1" noProof="0" dirty="0" smtClean="0">
                <a:ln>
                  <a:noFill/>
                </a:ln>
                <a:effectLst/>
                <a:uLnTx/>
                <a:uFillTx/>
                <a:latin typeface="+mn-ea"/>
                <a:cs typeface="+mj-cs"/>
                <a:sym typeface="+mn-ea"/>
              </a:rPr>
              <a:t>单元测试</a:t>
            </a:r>
            <a:endParaRPr kumimoji="0" lang="zh-CN" altLang="en-US" sz="4000" b="1" i="0" u="none" strike="noStrike" kern="1200" cap="none" spc="0" normalizeH="0" baseline="0" noProof="0" dirty="0" smtClean="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smtClean="0">
                <a:ln>
                  <a:noFill/>
                </a:ln>
                <a:effectLst/>
                <a:uLnTx/>
                <a:uFillTx/>
                <a:latin typeface="+mn-ea"/>
                <a:sym typeface="+mn-ea"/>
              </a:rPr>
              <a:t>在</a:t>
            </a:r>
            <a:r>
              <a:rPr lang="zh-CN" altLang="zh-CN" sz="2800" noProof="0" dirty="0" smtClean="0">
                <a:ln>
                  <a:noFill/>
                </a:ln>
                <a:effectLst/>
                <a:uLnTx/>
                <a:uFillTx/>
                <a:latin typeface="+mn-ea"/>
                <a:sym typeface="+mn-ea"/>
              </a:rPr>
              <a:t>源程序代码通过编译程序</a:t>
            </a:r>
            <a:r>
              <a:rPr lang="zh-CN" altLang="zh-CN" sz="2800" noProof="0" dirty="0">
                <a:ln>
                  <a:noFill/>
                </a:ln>
                <a:effectLst/>
                <a:uLnTx/>
                <a:uFillTx/>
                <a:latin typeface="+mn-ea"/>
                <a:sym typeface="+mn-ea"/>
              </a:rPr>
              <a:t>的语法</a:t>
            </a:r>
            <a:r>
              <a:rPr lang="zh-CN" altLang="zh-CN" sz="2800" noProof="0" dirty="0" smtClean="0">
                <a:ln>
                  <a:noFill/>
                </a:ln>
                <a:effectLst/>
                <a:uLnTx/>
                <a:uFillTx/>
                <a:latin typeface="+mn-ea"/>
                <a:sym typeface="+mn-ea"/>
              </a:rPr>
              <a:t>检查后，可以</a:t>
            </a:r>
            <a:r>
              <a:rPr lang="zh-CN" altLang="zh-CN" sz="2800" noProof="0" dirty="0">
                <a:ln>
                  <a:noFill/>
                </a:ln>
                <a:effectLst/>
                <a:uLnTx/>
                <a:uFillTx/>
                <a:latin typeface="+mn-ea"/>
                <a:sym typeface="+mn-ea"/>
              </a:rPr>
              <a:t>用详细设计描述作指南，对重要的执行通路进行测试，以便发现模块内部的</a:t>
            </a:r>
            <a:r>
              <a:rPr lang="zh-CN" altLang="zh-CN" sz="2800" noProof="0" dirty="0" smtClean="0">
                <a:ln>
                  <a:noFill/>
                </a:ln>
                <a:effectLst/>
                <a:uLnTx/>
                <a:uFillTx/>
                <a:latin typeface="+mn-ea"/>
                <a:sym typeface="+mn-ea"/>
              </a:rPr>
              <a:t>错误</a:t>
            </a:r>
            <a:r>
              <a:rPr lang="zh-CN" altLang="en-US"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endParaRPr lang="en-US" altLang="zh-CN" sz="2800" noProof="0" dirty="0">
              <a:ln>
                <a:noFill/>
              </a:ln>
              <a:effectLst/>
              <a:uLnTx/>
              <a:uFillTx/>
              <a:latin typeface="+mn-ea"/>
              <a:sym typeface="+mn-ea"/>
            </a:endParaRPr>
          </a:p>
        </p:txBody>
      </p:sp>
      <p:sp>
        <p:nvSpPr>
          <p:cNvPr id="5" name="文本框 4"/>
          <p:cNvSpPr txBox="1"/>
          <p:nvPr/>
        </p:nvSpPr>
        <p:spPr>
          <a:xfrm>
            <a:off x="2739390" y="337185"/>
            <a:ext cx="6065520" cy="1322070"/>
          </a:xfrm>
          <a:prstGeom prst="rect">
            <a:avLst/>
          </a:prstGeom>
          <a:noFill/>
        </p:spPr>
        <p:txBody>
          <a:bodyPr wrap="square" rtlCol="0">
            <a:spAutoFit/>
          </a:bodyPr>
          <a:p>
            <a:r>
              <a:rPr lang="en-US" altLang="zh-CN" sz="4000" b="1" noProof="0" dirty="0" smtClean="0">
                <a:ln>
                  <a:noFill/>
                </a:ln>
                <a:effectLst/>
                <a:uLnTx/>
                <a:uFillTx/>
                <a:latin typeface="+mn-ea"/>
                <a:cs typeface="+mj-cs"/>
                <a:sym typeface="+mn-ea"/>
              </a:rPr>
              <a:t>		7.3 </a:t>
            </a:r>
            <a:r>
              <a:rPr lang="zh-CN" altLang="en-US" sz="4000" b="1" noProof="0" dirty="0" smtClean="0">
                <a:ln>
                  <a:noFill/>
                </a:ln>
                <a:effectLst/>
                <a:uLnTx/>
                <a:uFillTx/>
                <a:latin typeface="+mn-ea"/>
                <a:cs typeface="+mj-cs"/>
                <a:sym typeface="+mn-ea"/>
              </a:rPr>
              <a:t>单元测试</a:t>
            </a:r>
            <a:endParaRPr kumimoji="0" lang="zh-CN" altLang="en-US" sz="4000" b="1" i="0" u="none" strike="noStrike" kern="1200" cap="none" spc="0" normalizeH="0" baseline="0" noProof="0" dirty="0" smtClean="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7.3.1.</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测试重点</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1866900" y="2289175"/>
            <a:ext cx="8332788" cy="309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在单元测试期间着重从</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以下</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个方面对模块进行测试。</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1.</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模块接口</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模块接口进行测试时主要</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检查</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以下</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几</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个方面</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参数</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的数目、次序、属性或单位系统与变元是否一致</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是否</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修改了只作输入用的变元</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全局变量</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的定义和用法在各个模块中是否一致</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流程图: 文档 3"/>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84388" y="1414463"/>
            <a:ext cx="8259763"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局部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数据结构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对于模块来说，局部数据结构是常见的错误来源。应该仔细设计测试方案，以便发现局部数据说明、初始化、默认值等方面的错误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重要的执行通路</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由于通常不可能进行穷尽测试，因此，在单元测试期间选择最有代表性、最可能发现错误的执行通路进行</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测试是</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十分关键的。应该设计测试方案用来发现由于错误的计算、不正确的比较或不适当的控制流而造成的错误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19288" y="1341438"/>
            <a:ext cx="8656638"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出错处理通路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好的</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设计应该能预见出现错误的条件，并且设置适当的处理错误的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通路</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不仅应该在程序中包含出错处理通路，而且应该认真测试这种通路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。评价</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出错处理</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通路应该</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着重测试下述一些可能发生的错误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错误的描述是难以理解</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的</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记下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的错误与实际遇到的错误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不同</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对错误进行处理之前，错误条件已经引起系统</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干预</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错误的处理不</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正确</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描述</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错误的信息不足以帮助确定造成错误的位置。</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1400" y="1550035"/>
            <a:ext cx="7569200" cy="4154170"/>
          </a:xfrm>
          <a:prstGeom prst="rect">
            <a:avLst/>
          </a:prstGeom>
          <a:noFill/>
        </p:spPr>
        <p:txBody>
          <a:bodyPr wrap="square" rtlCol="0">
            <a:spAutoFit/>
          </a:bodyPr>
          <a:p>
            <a:r>
              <a:rPr lang="en-US" altLang="zh-CN" sz="6600"/>
              <a:t>7.2</a:t>
            </a:r>
            <a:r>
              <a:rPr lang="zh-CN" altLang="zh-CN" sz="6600"/>
              <a:t>软件测试基础</a:t>
            </a:r>
            <a:endParaRPr lang="zh-CN" altLang="zh-CN" sz="6600"/>
          </a:p>
          <a:p>
            <a:r>
              <a:rPr lang="en-US" altLang="zh-CN" sz="6600"/>
              <a:t>7.3</a:t>
            </a:r>
            <a:r>
              <a:rPr lang="zh-CN" altLang="zh-CN" sz="6600"/>
              <a:t>单元测试</a:t>
            </a:r>
            <a:endParaRPr lang="zh-CN" altLang="zh-CN" sz="6600"/>
          </a:p>
          <a:p>
            <a:r>
              <a:rPr lang="en-US" altLang="zh-CN" sz="6600"/>
              <a:t>7.4</a:t>
            </a:r>
            <a:r>
              <a:rPr lang="zh-CN" altLang="zh-CN" sz="6600"/>
              <a:t>集成测试</a:t>
            </a:r>
            <a:endParaRPr lang="zh-CN" altLang="zh-CN" sz="6600"/>
          </a:p>
          <a:p>
            <a:r>
              <a:rPr lang="en-US" altLang="zh-CN" sz="6600"/>
              <a:t>7.5</a:t>
            </a:r>
            <a:r>
              <a:rPr lang="zh-CN" altLang="zh-CN" sz="6600"/>
              <a:t>确认测试</a:t>
            </a:r>
            <a:endParaRPr lang="zh-CN" altLang="zh-CN" sz="6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63750" y="1628775"/>
            <a:ext cx="82089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边界条件</a:t>
            </a:r>
            <a:endParaRPr kumimoji="0" lang="en-US" altLang="zh-CN" sz="2400" b="1" i="0" u="none" strike="noStrike" kern="1200" cap="none" spc="0" normalizeH="0" baseline="0" noProof="0" dirty="0" smtClean="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边界测试是单元测试中最后的也可能是最重要的任务</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软件</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常常在它的边界上失效，例如，处理</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元数组的第</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个元素时，或做到</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次循环中的第</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次重复时，往往会发生错误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使用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刚好小于、刚好等于和刚好大于最大值或最小值的数据结构、控制量和数据值的测试方案，非常可能发现软件中的错误。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7.3.2.</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代码审查</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084388" y="1971675"/>
            <a:ext cx="8259763" cy="438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300"/>
              </a:lnSpc>
              <a:spcBef>
                <a:spcPts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smtClean="0">
                <a:ln>
                  <a:noFill/>
                </a:ln>
                <a:solidFill>
                  <a:schemeClr val="accent2"/>
                </a:solidFill>
                <a:effectLst/>
                <a:uLnTx/>
                <a:uFillTx/>
                <a:latin typeface="+mn-ea"/>
                <a:ea typeface="+mn-ea"/>
                <a:cs typeface="+mn-cs"/>
              </a:rPr>
              <a:t>代码检查</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是指</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由</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审查小组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正式</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源程序进行</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人工</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它是一种非常有效的程序验证技术，对于典型的程序来说，可以查出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70%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的逻辑设计错误和编码错误。审查小组最好由下述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人组成</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组长</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，应该是一个很有能力的程序员，而且没有直接参与这项</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工程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程序</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设计者</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程序</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的编写</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者</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程序</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的测试者。</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200"/>
              </a:lnSpc>
              <a:spcBef>
                <a:spcPts val="60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155825" y="1362075"/>
            <a:ext cx="8188325" cy="44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审查会上由程序的编写者解释他是怎样用程序代码</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实现设计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的，通常是逐个语句地讲述程序的逻辑，小组其他成员仔细倾听他的讲解，并力图发现其中的错误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审查会上</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需要</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对照程序设计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常见错误清单，分析审查这个程序。当发现错误时由组长记录下来，审查会继续进行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审查小组的任务是发现错误而不是改正错误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审查会另外一种常见的进行方法，称为</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预排</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：由一个人扮演“测试者”，其他人扮演“计算机”。会前测试者准备好测试方案，会上由扮演计算机的成员模拟计算机执行被测试的程序</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84388" y="1341438"/>
            <a:ext cx="8259763"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测试方案</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在代码审查中</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起</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一种促进思考引起讨论的作用。在大多数情况下，通过向程序员提出关于他的程序的逻辑和他编写程序时所做的假设的疑问，可以发现的错误比由测试方案直接发现的错误还多</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代码审查比计算机测试优越的是：一次审查会上可以发现许多错误；用计算机测试的方法发现错误之后，通常需要先改正这个错误才能继续测试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采用代码审查的方法可以减少系统验证的总工作量。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人工测试和计算机测试是互相补充，相辅相成的，缺少其中任何一种方法都会使查找错误的效率降低</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7.3.3.</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计算机测试</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084388" y="2060575"/>
            <a:ext cx="812641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模块不是</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一个独立的程序，因此必须为每个单元测试开发驱动软件和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存根软件</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驱动程序是</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一个“主程序”，它接收测试数据，把这些数据传送给被测试的模块，并且印出有关的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结果。</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存根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程序代替被测试的模块所调用的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模块</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它</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使用被它代替的模块的接口，可能做最少量的数据操作，印出对入口的检验或操作结果，并且把控制归还给调用它的模块。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847850" y="1239838"/>
            <a:ext cx="3887788"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是</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一个正文加工系统的部分层次图，假定要</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测试编号</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的关键模块——正文编辑模块</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。正文</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编辑模块不是一个独立的程序</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，需要</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有一个测试驱动程序来调用它。这个驱动程序说明必要的变量，接收测试数据——字符串</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，设置</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正文编辑模块的编辑</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功能。</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并且</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需要</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有存根程序简化地</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模拟</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正文编辑</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模块</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的</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下层模块来</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完成具体的编辑</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功能。</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36228" name="图片 1"/>
          <p:cNvPicPr>
            <a:picLocks noChangeAspect="1"/>
          </p:cNvPicPr>
          <p:nvPr/>
        </p:nvPicPr>
        <p:blipFill>
          <a:blip r:embed="rId1"/>
          <a:stretch>
            <a:fillRect/>
          </a:stretch>
        </p:blipFill>
        <p:spPr>
          <a:xfrm>
            <a:off x="5664200" y="1722438"/>
            <a:ext cx="4752975" cy="40862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单元测试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19288" y="1246188"/>
            <a:ext cx="8478838"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测试时</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设置修改</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(CHANGE)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和添加</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(APPEND)</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两种</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编辑功能</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用控制变量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CFUNCT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标记要求的编辑功能，而且只用一个存根程序模拟正文编辑模块的所有下层模块。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文本框 1"/>
          <p:cNvSpPr txBox="1"/>
          <p:nvPr/>
        </p:nvSpPr>
        <p:spPr>
          <a:xfrm>
            <a:off x="1825625" y="2609850"/>
            <a:ext cx="4198938"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STUB</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存根程序</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初始化；</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输出信息“进入了正文编辑程序”</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输出“输入的控制信息是”</a:t>
            </a:r>
            <a:r>
              <a:rPr kumimoji="0" lang="en-US" altLang="zh-CN" kern="1200" cap="none" spc="0" normalizeH="0" baseline="0" noProof="0" dirty="0">
                <a:latin typeface="+mn-ea"/>
                <a:ea typeface="+mn-ea"/>
                <a:cs typeface="+mn-cs"/>
              </a:rPr>
              <a:t>CFUNCT;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输出缓冲区中的字符串</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IF CFUNCT=CHANGE</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THEN</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把缓冲区中第二个字改为***</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ELSE</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在缓冲区的尾部加</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END IF;</a:t>
            </a:r>
            <a:endParaRPr kumimoji="0" lang="en-US" altLang="zh-CN" kern="1200" cap="none" spc="0" normalizeH="0" baseline="0" noProof="0" dirty="0">
              <a:latin typeface="+mn-ea"/>
              <a:ea typeface="+mn-ea"/>
              <a:cs typeface="+mn-cs"/>
            </a:endParaRPr>
          </a:p>
        </p:txBody>
      </p:sp>
      <p:sp>
        <p:nvSpPr>
          <p:cNvPr id="8" name="文本框 7"/>
          <p:cNvSpPr txBox="1"/>
          <p:nvPr/>
        </p:nvSpPr>
        <p:spPr>
          <a:xfrm>
            <a:off x="6024563" y="2609850"/>
            <a:ext cx="4435475"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latin typeface="+mn-ea"/>
                <a:ea typeface="宋体" panose="02010600030101010101" pitchFamily="2" charset="-122"/>
                <a:cs typeface="+mn-cs"/>
              </a:rPr>
              <a:t>     </a:t>
            </a:r>
            <a:r>
              <a:rPr kumimoji="0" lang="zh-CN" altLang="en-US" kern="1200" cap="none" spc="0" normalizeH="0" baseline="0" noProof="0" dirty="0">
                <a:latin typeface="+mn-ea"/>
                <a:ea typeface="宋体" panose="02010600030101010101" pitchFamily="2" charset="-122"/>
                <a:cs typeface="+mn-cs"/>
              </a:rPr>
              <a:t>输出缓冲区中的新字符串</a:t>
            </a:r>
            <a:r>
              <a:rPr kumimoji="0" lang="en-US" altLang="zh-CN" kern="1200" cap="none" spc="0" normalizeH="0" baseline="0" noProof="0" dirty="0">
                <a:latin typeface="+mn-ea"/>
                <a:ea typeface="宋体" panose="02010600030101010101" pitchFamily="2" charset="-122"/>
                <a:cs typeface="+mn-cs"/>
              </a:rPr>
              <a:t>;</a:t>
            </a:r>
            <a:endParaRPr kumimoji="0" lang="en-US" altLang="zh-CN" kern="1200" cap="none" spc="0" normalizeH="0" baseline="0" noProof="0" dirty="0">
              <a:latin typeface="+mn-ea"/>
              <a:ea typeface="宋体" panose="02010600030101010101" pitchFamily="2" charset="-122"/>
              <a:cs typeface="+mn-cs"/>
            </a:endParaRP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STUB</a:t>
            </a:r>
            <a:endParaRPr kumimoji="0" lang="en-US" altLang="zh-CN" kern="1200" cap="none" spc="0" normalizeH="0" baseline="0" noProof="0" dirty="0">
              <a:solidFill>
                <a:srgbClr val="C00000"/>
              </a:solidFill>
              <a:latin typeface="+mn-ea"/>
              <a:ea typeface="+mn-ea"/>
              <a:cs typeface="+mn-cs"/>
            </a:endParaRPr>
          </a:p>
          <a:p>
            <a:pPr marR="0" defTabSz="914400" eaLnBrk="1" hangingPunct="1">
              <a:lnSpc>
                <a:spcPts val="2200"/>
              </a:lnSpc>
              <a:buClrTx/>
              <a:buSzTx/>
              <a:buFontTx/>
              <a:buNone/>
              <a:defRPr/>
            </a:pP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DRIVER</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驱动程序</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说明长度为</a:t>
            </a:r>
            <a:r>
              <a:rPr kumimoji="0" lang="en-US" altLang="zh-CN" kern="1200" cap="none" spc="0" normalizeH="0" baseline="0" noProof="0" dirty="0">
                <a:latin typeface="+mn-ea"/>
                <a:ea typeface="+mn-ea"/>
                <a:cs typeface="+mn-cs"/>
              </a:rPr>
              <a:t>2500</a:t>
            </a:r>
            <a:r>
              <a:rPr kumimoji="0" lang="zh-CN" altLang="en-US" kern="1200" cap="none" spc="0" normalizeH="0" baseline="0" noProof="0" dirty="0">
                <a:latin typeface="+mn-ea"/>
                <a:ea typeface="+mn-ea"/>
                <a:cs typeface="+mn-cs"/>
              </a:rPr>
              <a:t>个字符的一个缓冲区</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a:t>
            </a:r>
            <a:r>
              <a:rPr kumimoji="0" lang="en-US" altLang="zh-CN" kern="1200" cap="none" spc="0" normalizeH="0" baseline="0" noProof="0" dirty="0">
                <a:latin typeface="+mn-ea"/>
                <a:ea typeface="+mn-ea"/>
                <a:cs typeface="+mn-cs"/>
              </a:rPr>
              <a:t>CFUNCT</a:t>
            </a:r>
            <a:r>
              <a:rPr kumimoji="0" lang="zh-CN" altLang="en-US" kern="1200" cap="none" spc="0" normalizeH="0" baseline="0" noProof="0" dirty="0">
                <a:latin typeface="+mn-ea"/>
                <a:ea typeface="+mn-ea"/>
                <a:cs typeface="+mn-cs"/>
              </a:rPr>
              <a:t>置为希望测试的状态</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输入字符串</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调用正文编辑块</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停止或再次初启</a:t>
            </a:r>
            <a:r>
              <a:rPr kumimoji="0" lang="en-US" altLang="zh-CN" kern="1200" cap="none" spc="0" normalizeH="0" baseline="0" noProof="0" dirty="0">
                <a:latin typeface="+mn-ea"/>
                <a:ea typeface="+mn-ea"/>
                <a:cs typeface="+mn-cs"/>
              </a:rPr>
              <a:t>;</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DRIVER</a:t>
            </a:r>
            <a:endParaRPr kumimoji="0" lang="en-US" altLang="zh-CN" kern="1200" cap="none" spc="0" normalizeH="0" baseline="0" noProof="0" dirty="0">
              <a:solidFill>
                <a:srgbClr val="C00000"/>
              </a:solidFill>
              <a:latin typeface="+mn-ea"/>
              <a:ea typeface="+mn-ea"/>
              <a:cs typeface="+mn-cs"/>
            </a:endParaRPr>
          </a:p>
          <a:p>
            <a:pPr marR="0" defTabSz="914400" eaLnBrk="1" hangingPunct="1">
              <a:lnSpc>
                <a:spcPts val="2200"/>
              </a:lnSpc>
              <a:buClrTx/>
              <a:buSzTx/>
              <a:buFontTx/>
              <a:buNone/>
              <a:defRPr/>
            </a:pPr>
            <a:endParaRPr kumimoji="0" lang="zh-CN" altLang="en-US" kern="1200" cap="none" spc="0" normalizeH="0" baseline="0" noProof="0" dirty="0">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单元测试</a:t>
            </a:r>
            <a:endParaRPr lang="zh-CN" altLang="en-US"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 name="内容占位符 1"/>
          <p:cNvSpPr>
            <a:spLocks noGrp="1"/>
          </p:cNvSpPr>
          <p:nvPr>
            <p:ph idx="1" hasCustomPrompt="1"/>
          </p:nvPr>
        </p:nvSpPr>
        <p:spPr>
          <a:xfrm>
            <a:off x="2125663" y="1600200"/>
            <a:ext cx="8218488" cy="4060825"/>
          </a:xfrm>
        </p:spPr>
        <p:txBody>
          <a:bodyPr vert="horz" wrap="square" lIns="91440" tIns="45720" rIns="91440" bIns="45720" numCol="1" anchor="t" anchorCtr="0" compatLnSpc="1"/>
          <a:lstStyle/>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集成测试是测试和组装软件的系统化</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技术</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由模块组装成程序时有两种方法。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一种方法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是先分别测试每个模块，再把所有模块按设计要求放在一起结合成所要的程序，这种方法称为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；另一种方法是把下一个要测试的模块同已经测试好的那些模块结合起来进行测试，测试完以后再把下一个应该测试的模块结合进来测试。这种每次增加一个模块的方法称为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，这种方法实际上同时完成单元测试和集成测试。</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 name="内容占位符 1"/>
          <p:cNvSpPr>
            <a:spLocks noGrp="1"/>
          </p:cNvSpPr>
          <p:nvPr>
            <p:ph idx="1" hasCustomPrompt="1"/>
          </p:nvPr>
        </p:nvSpPr>
        <p:spPr>
          <a:xfrm>
            <a:off x="1909763" y="1125538"/>
            <a:ext cx="8434388" cy="4967288"/>
          </a:xfrm>
        </p:spPr>
        <p:txBody>
          <a:bodyPr vert="horz" wrap="square" lIns="91440" tIns="45720" rIns="91440" bIns="45720" numCol="1" anchor="t" anchorCtr="0" compatLnSpc="1"/>
          <a:lstStyle/>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a:t>
            </a: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测试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把</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所有模块放在一起</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，作为</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一个整体来</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测试时会遇到</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许多</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的错误，改正</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错误</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非常</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困难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，因为在庞大的程序中想要诊断定位一个</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错误非常困难</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而且改正</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一个错误之后，马上又会遇到新的错误，这个</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过程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会</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继续</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下去</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，没有</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尽头</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当使用渐</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增方式把模块结合到程序中去时，有</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两种集成策略。</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华文新魏"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5pPr>
          </a:lstStyle>
          <a:p>
            <a:pPr lvl="0" algn="r" eaLnBrk="1" hangingPunct="1"/>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2707" name="Rectangle 2"/>
          <p:cNvSpPr>
            <a:spLocks noGrp="1"/>
          </p:cNvSpPr>
          <p:nvPr>
            <p:ph type="title"/>
          </p:nvPr>
        </p:nvSpPr>
        <p:spPr>
          <a:xfrm>
            <a:off x="1774825" y="260350"/>
            <a:ext cx="8915400" cy="850900"/>
          </a:xfrm>
        </p:spPr>
        <p:txBody>
          <a:bodyPr vert="horz" wrap="square" lIns="91440" tIns="45720" rIns="91440" bIns="45720" anchor="ctr"/>
          <a:p>
            <a:pPr eaLnBrk="1" hangingPunct="1"/>
            <a:r>
              <a:rPr lang="zh-CN" altLang="en-US" sz="2400" b="1" i="1" dirty="0">
                <a:solidFill>
                  <a:srgbClr val="0000FF"/>
                </a:solidFill>
                <a:ea typeface="黑体" panose="02010609060101010101" pitchFamily="2" charset="-122"/>
              </a:rPr>
              <a:t>渐增方式把模块结合到程序中去时，有自顶向下和自底向上两种集成策略。但</a:t>
            </a:r>
            <a:r>
              <a:rPr lang="zh-CN" altLang="en-US" sz="2400" b="1" i="1" dirty="0">
                <a:solidFill>
                  <a:srgbClr val="FF0000"/>
                </a:solidFill>
                <a:ea typeface="黑体" panose="02010609060101010101" pitchFamily="2" charset="-122"/>
              </a:rPr>
              <a:t>在实践中常采用混合的策略</a:t>
            </a:r>
            <a:r>
              <a:rPr lang="zh-CN" altLang="en-US" sz="2400" b="1" i="1" dirty="0">
                <a:ea typeface="黑体" panose="02010609060101010101" pitchFamily="2" charset="-122"/>
              </a:rPr>
              <a:t>。</a:t>
            </a:r>
            <a:endParaRPr lang="zh-CN" altLang="en-US" sz="2400" b="1" i="1" dirty="0">
              <a:ea typeface="黑体" panose="02010609060101010101" pitchFamily="2" charset="-122"/>
            </a:endParaRPr>
          </a:p>
        </p:txBody>
      </p:sp>
      <p:sp>
        <p:nvSpPr>
          <p:cNvPr id="72708" name="Rectangle 4"/>
          <p:cNvSpPr/>
          <p:nvPr/>
        </p:nvSpPr>
        <p:spPr>
          <a:xfrm>
            <a:off x="2025968" y="1341438"/>
            <a:ext cx="2858135" cy="460375"/>
          </a:xfrm>
          <a:prstGeom prst="rect">
            <a:avLst/>
          </a:prstGeom>
          <a:noFill/>
          <a:ln w="9525">
            <a:noFill/>
          </a:ln>
        </p:spPr>
        <p:txBody>
          <a:bodyPr wrap="none">
            <a:spAutoFit/>
          </a:bodyPr>
          <a:p>
            <a:r>
              <a:rPr lang="en-US" altLang="zh-CN" sz="2400" b="1" dirty="0">
                <a:solidFill>
                  <a:srgbClr val="800000"/>
                </a:solidFill>
                <a:latin typeface="Arial" panose="020B0604020202020204" pitchFamily="34" charset="0"/>
              </a:rPr>
              <a:t>7.4.1  </a:t>
            </a:r>
            <a:r>
              <a:rPr lang="zh-CN" altLang="en-US" sz="2400" b="1" dirty="0">
                <a:solidFill>
                  <a:srgbClr val="800000"/>
                </a:solidFill>
                <a:latin typeface="Arial" panose="020B0604020202020204" pitchFamily="34" charset="0"/>
              </a:rPr>
              <a:t>自顶向下集成</a:t>
            </a:r>
            <a:endParaRPr lang="zh-CN" altLang="en-US" sz="2400" b="1" dirty="0">
              <a:solidFill>
                <a:srgbClr val="800000"/>
              </a:solidFill>
              <a:latin typeface="Arial" panose="020B0604020202020204" pitchFamily="34" charset="0"/>
            </a:endParaRPr>
          </a:p>
        </p:txBody>
      </p:sp>
      <p:sp>
        <p:nvSpPr>
          <p:cNvPr id="72709" name="Rectangle 7"/>
          <p:cNvSpPr/>
          <p:nvPr/>
        </p:nvSpPr>
        <p:spPr>
          <a:xfrm>
            <a:off x="6816725" y="1341438"/>
            <a:ext cx="2858135" cy="460375"/>
          </a:xfrm>
          <a:prstGeom prst="rect">
            <a:avLst/>
          </a:prstGeom>
          <a:noFill/>
          <a:ln w="9525">
            <a:noFill/>
          </a:ln>
        </p:spPr>
        <p:txBody>
          <a:bodyPr wrap="none">
            <a:spAutoFit/>
          </a:bodyPr>
          <a:p>
            <a:r>
              <a:rPr lang="en-US" altLang="zh-CN" sz="2400" b="1" dirty="0">
                <a:solidFill>
                  <a:srgbClr val="800000"/>
                </a:solidFill>
                <a:latin typeface="Arial" panose="020B0604020202020204" pitchFamily="34" charset="0"/>
              </a:rPr>
              <a:t>7.4.2  </a:t>
            </a:r>
            <a:r>
              <a:rPr lang="zh-CN" altLang="en-US" sz="2400" b="1" dirty="0">
                <a:solidFill>
                  <a:srgbClr val="800000"/>
                </a:solidFill>
                <a:latin typeface="Arial" panose="020B0604020202020204" pitchFamily="34" charset="0"/>
              </a:rPr>
              <a:t>自底向上集成</a:t>
            </a:r>
            <a:endParaRPr lang="zh-CN" altLang="en-US" sz="2400" b="1" dirty="0">
              <a:solidFill>
                <a:srgbClr val="800000"/>
              </a:solidFill>
              <a:latin typeface="Arial" panose="020B0604020202020204" pitchFamily="34" charset="0"/>
            </a:endParaRPr>
          </a:p>
        </p:txBody>
      </p:sp>
      <p:pic>
        <p:nvPicPr>
          <p:cNvPr id="72710" name="Picture 8" descr="rj79"/>
          <p:cNvPicPr>
            <a:picLocks noChangeAspect="1"/>
          </p:cNvPicPr>
          <p:nvPr/>
        </p:nvPicPr>
        <p:blipFill>
          <a:blip r:embed="rId1"/>
          <a:stretch>
            <a:fillRect/>
          </a:stretch>
        </p:blipFill>
        <p:spPr>
          <a:xfrm>
            <a:off x="1487488" y="2205038"/>
            <a:ext cx="3671887" cy="3773487"/>
          </a:xfrm>
          <a:prstGeom prst="rect">
            <a:avLst/>
          </a:prstGeom>
          <a:noFill/>
          <a:ln w="9525">
            <a:noFill/>
          </a:ln>
        </p:spPr>
      </p:pic>
      <p:pic>
        <p:nvPicPr>
          <p:cNvPr id="72711" name="Picture 9" descr="rj80"/>
          <p:cNvPicPr>
            <a:picLocks noChangeAspect="1"/>
          </p:cNvPicPr>
          <p:nvPr/>
        </p:nvPicPr>
        <p:blipFill>
          <a:blip r:embed="rId2"/>
          <a:stretch>
            <a:fillRect/>
          </a:stretch>
        </p:blipFill>
        <p:spPr>
          <a:xfrm>
            <a:off x="5664200" y="1989138"/>
            <a:ext cx="5094288" cy="4437062"/>
          </a:xfrm>
          <a:prstGeom prst="rect">
            <a:avLst/>
          </a:prstGeom>
          <a:noFill/>
          <a:ln w="9525">
            <a:noFill/>
          </a:ln>
        </p:spPr>
      </p:pic>
      <p:sp>
        <p:nvSpPr>
          <p:cNvPr id="72712" name="Rectangle 10"/>
          <p:cNvSpPr/>
          <p:nvPr/>
        </p:nvSpPr>
        <p:spPr>
          <a:xfrm>
            <a:off x="1343025" y="6230938"/>
            <a:ext cx="4252913" cy="368300"/>
          </a:xfrm>
          <a:prstGeom prst="rect">
            <a:avLst/>
          </a:prstGeom>
          <a:noFill/>
          <a:ln w="9525">
            <a:noFill/>
          </a:ln>
        </p:spPr>
        <p:txBody>
          <a:bodyPr>
            <a:spAutoFit/>
          </a:bodyPr>
          <a:p>
            <a:r>
              <a:rPr lang="zh-CN" altLang="en-US" b="1" dirty="0">
                <a:solidFill>
                  <a:srgbClr val="993300"/>
                </a:solidFill>
                <a:latin typeface="Arial" panose="020B0604020202020204" pitchFamily="34" charset="0"/>
              </a:rPr>
              <a:t>深度（宽度）优先组装，需要存根程序</a:t>
            </a:r>
            <a:endParaRPr lang="en-US" altLang="zh-CN" b="1" dirty="0">
              <a:solidFill>
                <a:srgbClr val="993300"/>
              </a:solidFill>
              <a:latin typeface="Arial" panose="020B0604020202020204" pitchFamily="34" charset="0"/>
            </a:endParaRPr>
          </a:p>
        </p:txBody>
      </p:sp>
      <p:sp>
        <p:nvSpPr>
          <p:cNvPr id="72713" name="Rectangle 11"/>
          <p:cNvSpPr/>
          <p:nvPr/>
        </p:nvSpPr>
        <p:spPr>
          <a:xfrm>
            <a:off x="7248525" y="6302375"/>
            <a:ext cx="3154680" cy="368300"/>
          </a:xfrm>
          <a:prstGeom prst="rect">
            <a:avLst/>
          </a:prstGeom>
          <a:noFill/>
          <a:ln w="9525">
            <a:noFill/>
          </a:ln>
        </p:spPr>
        <p:txBody>
          <a:bodyPr wrap="none">
            <a:spAutoFit/>
          </a:bodyPr>
          <a:p>
            <a:r>
              <a:rPr lang="zh-CN" altLang="en-US" b="1" dirty="0">
                <a:solidFill>
                  <a:srgbClr val="993300"/>
                </a:solidFill>
                <a:latin typeface="Arial" panose="020B0604020202020204" pitchFamily="34" charset="0"/>
              </a:rPr>
              <a:t>自底向上组装，需要驱动程序</a:t>
            </a:r>
            <a:endParaRPr lang="en-US" altLang="zh-CN" b="1" dirty="0">
              <a:solidFill>
                <a:srgbClr val="9933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692775"/>
          </a:xfrm>
          <a:prstGeom prst="rect">
            <a:avLst/>
          </a:prstGeom>
          <a:noFill/>
        </p:spPr>
        <p:txBody>
          <a:bodyPr wrap="square" rtlCol="0">
            <a:spAutoFit/>
          </a:bodyPr>
          <a:p>
            <a:r>
              <a:rPr lang="en-US" altLang="zh-CN" sz="2800"/>
              <a:t>1.</a:t>
            </a:r>
            <a:r>
              <a:rPr lang="zh-CN" altLang="en-US" sz="2800"/>
              <a:t>应尽早和不断地进行软件“测试”，即将这种“测试”贯穿于软件开发的各个阶段，坚持各个阶段的技术评审，以便尽早地发现和预防错误。  </a:t>
            </a:r>
            <a:endParaRPr lang="zh-CN" altLang="en-US" sz="2800"/>
          </a:p>
          <a:p>
            <a:r>
              <a:rPr lang="zh-CN" altLang="en-US" sz="2800"/>
              <a:t>②测试用例中，不仅要选择合理的输入数据，还要选择不合理的输入数据。</a:t>
            </a:r>
            <a:endParaRPr lang="zh-CN" altLang="en-US" sz="2800"/>
          </a:p>
          <a:p>
            <a:r>
              <a:rPr lang="zh-CN" altLang="en-US" sz="2800"/>
              <a:t>③在开发各阶段应事先分别制定出相应的测试计划，在测试开始后应严格执行，防止随意性。  </a:t>
            </a:r>
            <a:endParaRPr lang="zh-CN" altLang="en-US" sz="2800"/>
          </a:p>
          <a:p>
            <a:r>
              <a:rPr lang="zh-CN" altLang="en-US" sz="2800"/>
              <a:t>④对发现错误较多的程序模块，应进行重点测试。 </a:t>
            </a:r>
            <a:endParaRPr lang="zh-CN" altLang="en-US" sz="2800"/>
          </a:p>
          <a:p>
            <a:r>
              <a:rPr lang="zh-CN" altLang="en-US" sz="2800"/>
              <a:t>⑤避免程序员测试自己的程序。  </a:t>
            </a:r>
            <a:endParaRPr lang="zh-CN" altLang="en-US" sz="2800"/>
          </a:p>
          <a:p>
            <a:r>
              <a:rPr lang="zh-CN" altLang="en-US" sz="2800"/>
              <a:t>⑥用穷举测试是不现实的，一般通过设计测试用例，充分覆盖所有条件或所有语句即可。  </a:t>
            </a:r>
            <a:endParaRPr lang="zh-CN" altLang="en-US" sz="2800"/>
          </a:p>
          <a:p>
            <a:r>
              <a:rPr lang="zh-CN" altLang="en-US" sz="2800"/>
              <a:t>⑦长期妥善保存测试计划、测试用例、出错统计和有关的分析报告。</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125538"/>
            <a:ext cx="8229600" cy="6032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7.4.1.</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自顶向下集成</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011363" y="1855788"/>
            <a:ext cx="82613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自顶向下集成方法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是从</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主控制模块开始，沿着程序的控制层次向下移动，逐渐把各个模块结合起来。在把附属于（及最终附属于）主控制模块的那些模块组装到程序结构中去时，或者使用深度优先的策略，或者使用宽度优先的策略</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深度优先的结合方法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先组装在软件结构的一条主控制通路上的所有模块。选择一条主控制通路取决于应用的特点，并且有很大任意性</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宽度优先的结合方法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是沿软件结构水平地移动，把处于同一个控制层次上的所有模块组装起来。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11363" y="1392238"/>
            <a:ext cx="45894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100"/>
              </a:lnSpc>
              <a:spcBef>
                <a:spcPts val="600"/>
              </a:spcBef>
              <a:spcAft>
                <a:spcPct val="0"/>
              </a:spcAft>
              <a:buClrTx/>
              <a:buSzTx/>
              <a:buFontTx/>
              <a:buNone/>
              <a:defRPr/>
            </a:pP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    如右图，</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使用深度优先的结合方法</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选取</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左通路，首先结合模块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M1\,M2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；其次，</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M8</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如果为了使</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具有适当功能需要</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将被结合进来。然后构造中央的和右侧的控制通路</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使用宽度优先的结合方法</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首先</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M2\,M3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代替存根程序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S4)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，然后结合下一个控制层次中的模块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M7</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；如此继续进行下去，直到所有模块都被结合进来为止。</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442372" name="图片 1"/>
          <p:cNvPicPr>
            <a:picLocks noChangeAspect="1"/>
          </p:cNvPicPr>
          <p:nvPr/>
        </p:nvPicPr>
        <p:blipFill>
          <a:blip r:embed="rId1"/>
          <a:stretch>
            <a:fillRect/>
          </a:stretch>
        </p:blipFill>
        <p:spPr>
          <a:xfrm>
            <a:off x="6743700" y="1916113"/>
            <a:ext cx="3373438" cy="3290887"/>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135188" y="1235075"/>
            <a:ext cx="8128000" cy="483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200"/>
              </a:lnSpc>
              <a:spcBef>
                <a:spcPts val="600"/>
              </a:spcBef>
              <a:spcAft>
                <a:spcPts val="60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模块结合进软件结构的具体过程由下述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个步骤</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完成</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主控制模块进行测试，测试时用存根程序代替所有直接附属于主控制模块的</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模块</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②</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根据</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选定的结合策略</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深度优先或宽度优先</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，每次用一个实际模块代换一个存根程序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新结合进来的模块往往又需要新的存根程序</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③</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结合进一个模块的同时进行</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测试</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④</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为了保证加入模块没有引进新的错误，可能需要进行回归测试</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即全部或部分地重复以前做过的测试</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ts val="120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从</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开始不断地重复进行上述过程，直到构造起完整的软件结构为止。</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92313" y="1341438"/>
            <a:ext cx="82073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的结合策略能够在测试的早期对主要的控制或关键的抉择进行检验。在一个分解得好的软件结构中，关键的抉择位于层次系统的较上层，因此首先碰到</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如果</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选择</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深度优先</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的结合方法，可以在早期实现软件的一个完整的功能并且验证这个功能</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在自顶向下测试的初期，存根程序代替了低层次的模块，因此，在软件结构中没有重要的数据自下往上流。为了解决这个问题，测试人员有两种选择</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：①</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把许多测试推迟到用真实模块代替了存根程序以后再进行</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从层次系统的底部向上组装软件。</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7.4.2.</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自底向上集成</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1992313" y="1603375"/>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自底向上</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从“原子”模块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即在软件结构最低层的模块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开始组装和测试。因为是从底部向上结合模块，总能得到所需的下层模块处理功能，所以不需要存根程序。</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用下述步骤可以实现自底向上的结合策略。</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①</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 把低层模块组合成实现某个特定的软件子功能的族</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 写一个驱动程序</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用于测试的控制程序</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，协调测试数据的输入和输出</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③</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 对由模块组成的子功能族进行测试</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④</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 去掉驱动程序，沿软件结构自下向上移动，把子功能族组合起来形成更大的子功能族。</a:t>
            </a:r>
            <a:endParaRPr kumimoji="0" lang="zh-CN"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上述第</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②～④</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步实质上构成了一个循环。</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19288" y="1341438"/>
            <a:ext cx="4105275" cy="492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900"/>
              </a:lnSpc>
              <a:spcBef>
                <a:spcPct val="0"/>
              </a:spcBef>
              <a:spcAft>
                <a:spcPct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描绘</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了自底向上的结合过程。首先把模块组合成族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，使用驱动程序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图中用虚线方框表示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对每个子功能族进行测试。族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中的模块附属于模块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去掉驱动程序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，把这两个族直接同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连接起来。类似地，在和模块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结合之前去掉族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。最终</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这两个模块都与模块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c</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结合起来</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。随着</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结合向上移动，对测试驱动程序的</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需要减少</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了</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446468" name="图片 1"/>
          <p:cNvPicPr>
            <a:picLocks noChangeAspect="1"/>
          </p:cNvPicPr>
          <p:nvPr/>
        </p:nvPicPr>
        <p:blipFill>
          <a:blip r:embed="rId1"/>
          <a:stretch>
            <a:fillRect/>
          </a:stretch>
        </p:blipFill>
        <p:spPr>
          <a:xfrm>
            <a:off x="5962650" y="1770063"/>
            <a:ext cx="4381500" cy="40354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7.4.3</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不同集成测试策略的比较</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135188" y="2011363"/>
            <a:ext cx="799306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主要优点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是不需要测试驱动程序，能够在测试阶段的早期实现并验证系统的主要功能，而且能在早期发现上层模块的接口错误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自顶向下</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主要缺点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是需要存根程序，可能遇到与此相联系的测试困难，低层关键模块中的错误发现较晚，而且用这种方法在早期不能充分展开人力</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自底向上测试方法的优缺点与上述自顶向下测试方法的优缺点刚好相反。</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19288" y="1235075"/>
            <a:ext cx="8424863"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一般说来</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，纯粹自顶向下或纯粹自底向上的策略可能都不实用，人们在实践中创造出许多混合策略。</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改进</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的自顶向下测试方法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混合法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7.4.4</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回归测试</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1919288" y="1557338"/>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在集成测试过程</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中</a:t>
            </a:r>
            <a:r>
              <a:rPr kumimoji="0" lang="zh-CN" altLang="en-US" sz="22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每当</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一个新模块结合进来时，程序就发生了变化：建立了新的数据流路径，可能出现了新的</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I/O</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操作，激活了新的控制逻辑</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集成测试的范畴中</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200" b="1" i="0" u="none" strike="noStrike" kern="1200" cap="none" spc="0" normalizeH="0" baseline="0" noProof="0" dirty="0" smtClean="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是指重新执行已经做过的测试的某个子集，以保证上述这些变化没有带来非预期的副作用</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就是用于保证由于调试或其他原因引起的变化，不会导致非预期的软件行为或额外错误的测试活动</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可以</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通过人工</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地进行，也可以使用自动化的捕获回放工具自动进行。利用捕获回放工具，软件工程师能够捕获测试用例和实际运行结果，然后可以回放（即重新执行测试用例），并且比较软件变化前后所得到的运行结果。</a:t>
            </a:r>
            <a:endParaRPr kumimoji="0" lang="en-US" altLang="zh-CN" sz="2200" b="1" i="0" u="none" strike="noStrike" kern="1200" cap="none" spc="0" normalizeH="0" baseline="0" noProof="0" dirty="0">
              <a:ln>
                <a:noFill/>
              </a:ln>
              <a:solidFill>
                <a:srgbClr val="C00000"/>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集成测试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135188" y="1628775"/>
            <a:ext cx="8208963" cy="388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回归测试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集（已执行过的测试用例的子集）包括下述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类不同的测试用例。</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(1)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检测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软件全部功能的代表性测试用例。</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(2)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专门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针对可能受修改影响的软件功能的附加测试。</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    (3)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针对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被修改过的软件成分的测试。</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在</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集成测试过程中，回归测试用例的数量可能变得非常大。因此，应该把回归测试集设计成只包括可以检测程序每个主要功能中的一类或多类错误的那样一些测试用例</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集成测试</a:t>
            </a:r>
            <a:endParaRPr lang="zh-CN" alt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831080"/>
          </a:xfrm>
          <a:prstGeom prst="rect">
            <a:avLst/>
          </a:prstGeom>
          <a:noFill/>
        </p:spPr>
        <p:txBody>
          <a:bodyPr wrap="square" rtlCol="0">
            <a:spAutoFit/>
          </a:bodyPr>
          <a:p>
            <a:pPr eaLnBrk="1" hangingPunct="1">
              <a:buNone/>
            </a:pPr>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在测试阶段测试人员努力设计出一系列测试方案，目的却是为了“</a:t>
            </a:r>
            <a:r>
              <a:rPr lang="zh-CN" altLang="en-US" sz="2800" dirty="0">
                <a:solidFill>
                  <a:srgbClr val="FF0000"/>
                </a:solidFill>
                <a:ea typeface="华文新魏" pitchFamily="2" charset="-122"/>
                <a:sym typeface="+mn-ea"/>
              </a:rPr>
              <a:t>破坏</a:t>
            </a:r>
            <a:r>
              <a:rPr lang="zh-CN" altLang="en-US" sz="2800" dirty="0">
                <a:ea typeface="华文新魏" pitchFamily="2" charset="-122"/>
                <a:sym typeface="+mn-ea"/>
              </a:rPr>
              <a:t>”已经建造好的软件系统</a:t>
            </a:r>
            <a:r>
              <a:rPr lang="en-US" altLang="zh-CN" sz="2800" dirty="0">
                <a:ea typeface="华文新魏" pitchFamily="2" charset="-122"/>
                <a:sym typeface="+mn-ea"/>
              </a:rPr>
              <a:t>—</a:t>
            </a:r>
            <a:r>
              <a:rPr lang="zh-CN" altLang="en-US" sz="2800" dirty="0">
                <a:ea typeface="华文新魏" pitchFamily="2" charset="-122"/>
                <a:sym typeface="+mn-ea"/>
              </a:rPr>
              <a:t>竭力证明程序中有错误不能按照预定要求正确工作。</a:t>
            </a:r>
            <a:endParaRPr lang="zh-CN" altLang="en-US" sz="2800" dirty="0">
              <a:ea typeface="华文新魏" pitchFamily="2" charset="-122"/>
              <a:sym typeface="+mn-ea"/>
            </a:endParaRPr>
          </a:p>
          <a:p>
            <a:pPr eaLnBrk="1" hangingPunct="1"/>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暴露问题并不是软件测试的最终目的，发现问题是为了解决问题，</a:t>
            </a:r>
            <a:r>
              <a:rPr lang="zh-CN" altLang="en-US" sz="2800" dirty="0">
                <a:solidFill>
                  <a:srgbClr val="FF0000"/>
                </a:solidFill>
                <a:ea typeface="华文新魏" pitchFamily="2" charset="-122"/>
                <a:sym typeface="+mn-ea"/>
              </a:rPr>
              <a:t>测试阶段的根本目标是</a:t>
            </a:r>
            <a:r>
              <a:rPr lang="zh-CN" altLang="en-US" sz="2800" dirty="0">
                <a:solidFill>
                  <a:srgbClr val="0000FF"/>
                </a:solidFill>
                <a:ea typeface="华文新魏" pitchFamily="2" charset="-122"/>
                <a:sym typeface="+mn-ea"/>
              </a:rPr>
              <a:t>尽可能多地发现并排除软件中潜藏的错误，最终把一个高质量的软件系统交给用户使用。</a:t>
            </a:r>
            <a:endParaRPr lang="zh-CN" altLang="en-US" sz="2800" dirty="0">
              <a:solidFill>
                <a:srgbClr val="0000FF"/>
              </a:solidFill>
              <a:ea typeface="华文新魏" pitchFamily="2" charset="-122"/>
            </a:endParaRPr>
          </a:p>
          <a:p>
            <a:pPr eaLnBrk="1" hangingPunct="1">
              <a:buNone/>
            </a:pPr>
            <a:endParaRPr lang="zh-CN" altLang="en-US" sz="2800" dirty="0">
              <a:ea typeface="华文新魏" pitchFamily="2" charset="-122"/>
            </a:endParaRPr>
          </a:p>
          <a:p>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pic>
        <p:nvPicPr>
          <p:cNvPr id="2" name="图片 1"/>
          <p:cNvPicPr>
            <a:picLocks noChangeAspect="1"/>
          </p:cNvPicPr>
          <p:nvPr/>
        </p:nvPicPr>
        <p:blipFill>
          <a:blip r:embed="rId1"/>
          <a:stretch>
            <a:fillRect/>
          </a:stretch>
        </p:blipFill>
        <p:spPr>
          <a:xfrm>
            <a:off x="2491105" y="790575"/>
            <a:ext cx="7209790" cy="5276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确认测试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 name="内容占位符 1"/>
          <p:cNvSpPr>
            <a:spLocks noGrp="1"/>
          </p:cNvSpPr>
          <p:nvPr>
            <p:ph idx="1" hasCustomPrompt="1"/>
          </p:nvPr>
        </p:nvSpPr>
        <p:spPr>
          <a:xfrm>
            <a:off x="2135188" y="1341438"/>
            <a:ext cx="8064500" cy="4679950"/>
          </a:xfrm>
        </p:spPr>
        <p:txBody>
          <a:bodyPr vert="horz" wrap="square" lIns="91440" tIns="45720" rIns="91440" bIns="45720" numCol="1" anchor="t" anchorCtr="0" compatLnSpc="1"/>
          <a:lstStyle/>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确认测试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也称为验收测试，它的目标是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软件的有效性。</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通常</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指的是保证软件正确地实现了某个特定要求的一系列</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活动</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确认</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指的是为了保证软件确实满足了用户需求而进行的一系列活动。</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软件</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有效性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的一个简单定义是</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：如果</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软件的功能和性能如同用户所合理期待的那样，软件就是有效的。</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需求分析阶段产生的软件需求规格说明书，准确地描述了用户对软件的合理期望，因此是软件有效性的标准，也是进行确认测试的基础。</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确认测试</a:t>
            </a:r>
            <a:endParaRPr lang="zh-CN" altLang="en-US" sz="2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确认测试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7.5.1</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确认测试的范围</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1847850" y="1628775"/>
            <a:ext cx="857885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确认测试必须有用户积极参与，</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或以</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用户为主进行。用户应该参与设计测试方案，使用用户界面输入测试数据并且分析评价测试的输出结果</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确认测试通常使用黑盒测试法。应该仔细设计测试计划和测试过程，测试计划包括要进行的测试的种类及进度安排，测试过程规定了用来检测软件是否与需求一致的测试方案</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通过测试和调试要保证软件能满足所有功能要求，能达到每个性能要求，文档资料是准确而完整的，此外，还应该保证软件能满足其他预定的要求（例如安全性、可移植性、兼容性和可维护性等）</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2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确认测试有下述两种可能的</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结果</a:t>
            </a:r>
            <a:r>
              <a:rPr kumimoji="0" lang="en-US" altLang="zh-CN" sz="22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ea"/>
                <a:ea typeface="+mn-ea"/>
                <a:cs typeface="+mn-cs"/>
              </a:rPr>
              <a:t>(1) </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功能</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和性能与用户要求一致，软件是可以接受的。</a:t>
            </a:r>
            <a:endParaRPr kumimoji="0" lang="zh-CN"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smtClean="0">
                <a:ln>
                  <a:noFill/>
                </a:ln>
                <a:solidFill>
                  <a:schemeClr val="tx1"/>
                </a:solidFill>
                <a:effectLst/>
                <a:uLnTx/>
                <a:uFillTx/>
                <a:latin typeface="+mn-ea"/>
                <a:ea typeface="+mn-ea"/>
                <a:cs typeface="+mn-cs"/>
              </a:rPr>
              <a:t>(2) </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功能</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和性能与用户要求有差距。</a:t>
            </a:r>
            <a:endParaRPr kumimoji="0" lang="zh-CN"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确认测试</a:t>
            </a:r>
            <a:endParaRPr lang="zh-CN" alt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确认测试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7.5.2</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软件配置复查</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052638" y="1978025"/>
            <a:ext cx="8158163" cy="36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Arial" panose="020B0604020202020204" pitchFamily="34" charset="0"/>
                <a:ea typeface="宋体" panose="02010600030101010101" pitchFamily="2" charset="-122"/>
                <a:cs typeface="+mn-cs"/>
              </a:rPr>
              <a:t>软件配置复查</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确认</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测试的一个重要</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内容。</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复查的目的是保证软件配置的所有成分都齐全，质量符合要求，文档与程序完全一致，具有完成软件维护所必须的细节，而且已经编好目录</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确认测试</a:t>
            </a:r>
            <a:endParaRPr lang="zh-CN" altLang="en-US" sz="2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smtClean="0">
                <a:ln>
                  <a:noFill/>
                </a:ln>
                <a:solidFill>
                  <a:schemeClr val="tx1"/>
                </a:solidFill>
                <a:effectLst/>
                <a:uLnTx/>
                <a:uFillTx/>
                <a:latin typeface="+mn-ea"/>
                <a:ea typeface="+mn-ea"/>
                <a:cs typeface="+mj-cs"/>
              </a:rPr>
              <a:t>确认测试</a:t>
            </a:r>
            <a:endParaRPr kumimoji="0" lang="zh-CN" altLang="en-US" sz="4400" b="1" i="0" u="none" strike="noStrike" kern="1200" cap="none" spc="0" normalizeH="0" baseline="0" noProof="0" dirty="0" smtClean="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7.5.3.Alpha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和</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测试</a:t>
            </a:r>
            <a:endParaRPr kumimoji="0" lang="zh-CN" altLang="en-US" sz="32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1919288" y="1700213"/>
            <a:ext cx="84359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如果一个软件是为许多客户开发的（例如，向大众公开出售的盒装软件产品），</a:t>
            </a:r>
            <a:r>
              <a:rPr kumimoji="0" lang="zh-CN" altLang="zh-CN" sz="2300" b="0" i="0" u="none" strike="noStrike" kern="1200" cap="none" spc="0" normalizeH="0" baseline="0" noProof="0" dirty="0" smtClean="0">
                <a:ln>
                  <a:noFill/>
                </a:ln>
                <a:solidFill>
                  <a:schemeClr val="tx1"/>
                </a:solidFill>
                <a:effectLst/>
                <a:uLnTx/>
                <a:uFillTx/>
                <a:latin typeface="+mn-ea"/>
                <a:ea typeface="+mn-ea"/>
                <a:cs typeface="+mn-cs"/>
              </a:rPr>
              <a:t>那么绝大多数</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软件开发商都使用被称为</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的过程，来发现那些看起来只有最终用户才能发现的错误</a:t>
            </a:r>
            <a:r>
              <a:rPr kumimoji="0" lang="zh-CN" altLang="zh-CN" sz="23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3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由用户在开发者的场所进行，并且在开发者对用户的“指导”下进行测试。开发者负责记录发现的错误和使用中遇到的问题</a:t>
            </a:r>
            <a:r>
              <a:rPr kumimoji="0" lang="zh-CN" altLang="zh-CN" sz="23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3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smtClean="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是在受控的环境中进行的。</a:t>
            </a:r>
            <a:endParaRPr kumimoji="0" lang="zh-CN"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由软件的最终用户们在一个或多个客户场所进行。与</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Alpha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测试不同，开发者通常不在</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测试的</a:t>
            </a:r>
            <a:r>
              <a:rPr kumimoji="0" lang="zh-CN" altLang="zh-CN" sz="2300" b="0" i="0" u="none" strike="noStrike" kern="1200" cap="none" spc="0" normalizeH="0" baseline="0" noProof="0" dirty="0" smtClean="0">
                <a:ln>
                  <a:noFill/>
                </a:ln>
                <a:solidFill>
                  <a:schemeClr val="tx1"/>
                </a:solidFill>
                <a:effectLst/>
                <a:uLnTx/>
                <a:uFillTx/>
                <a:latin typeface="+mn-ea"/>
                <a:ea typeface="+mn-ea"/>
                <a:cs typeface="+mn-cs"/>
              </a:rPr>
              <a:t>现场</a:t>
            </a:r>
            <a:r>
              <a:rPr kumimoji="0" lang="zh-CN" altLang="en-US" sz="23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3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smtClean="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是软件在开发者不能控制的环境中的“真实”应用</a:t>
            </a:r>
            <a:r>
              <a:rPr kumimoji="0" lang="zh-CN" altLang="zh-CN" sz="2300" b="0"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3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确认测试</a:t>
            </a:r>
            <a:endParaRPr lang="zh-CN" altLang="en-US" sz="2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8400" y="1143000"/>
            <a:ext cx="2545080" cy="2545080"/>
          </a:xfrm>
          <a:prstGeom prst="rect">
            <a:avLst/>
          </a:prstGeom>
        </p:spPr>
      </p:pic>
      <p:sp>
        <p:nvSpPr>
          <p:cNvPr id="8" name="文本框 7"/>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538220"/>
          </a:xfrm>
          <a:prstGeom prst="rect">
            <a:avLst/>
          </a:prstGeom>
          <a:noFill/>
        </p:spPr>
        <p:txBody>
          <a:bodyPr wrap="square" rtlCol="0">
            <a:spAutoFit/>
          </a:bodyPr>
          <a:p>
            <a:r>
              <a:rPr lang="zh-CN" altLang="en-US" sz="2800"/>
              <a:t>黑盒测试法：</a:t>
            </a:r>
            <a:endParaRPr lang="zh-CN" altLang="en-US" sz="2800"/>
          </a:p>
          <a:p>
            <a:r>
              <a:rPr lang="en-US" altLang="zh-CN" sz="2800"/>
              <a:t>	1.</a:t>
            </a:r>
            <a:r>
              <a:rPr lang="zh-CN" altLang="en-US" sz="2800"/>
              <a:t>不考虑程序的内部结构和处理过程。</a:t>
            </a:r>
            <a:endParaRPr lang="zh-CN" altLang="en-US" sz="2800"/>
          </a:p>
          <a:p>
            <a:r>
              <a:rPr lang="en-US" altLang="zh-CN" sz="2800"/>
              <a:t>	2.</a:t>
            </a:r>
            <a:r>
              <a:rPr lang="zh-CN" altLang="en-US" sz="2800"/>
              <a:t>在程序接口进行的测试。</a:t>
            </a:r>
            <a:endParaRPr lang="zh-CN" altLang="en-US" sz="2800"/>
          </a:p>
          <a:p>
            <a:r>
              <a:rPr lang="en-US" altLang="zh-CN" sz="2800"/>
              <a:t>	3.</a:t>
            </a:r>
            <a:r>
              <a:rPr lang="zh-CN" altLang="en-US" sz="2800"/>
              <a:t>也称为功能测试。</a:t>
            </a:r>
            <a:endParaRPr lang="zh-CN" altLang="en-US" sz="2800"/>
          </a:p>
          <a:p>
            <a:endParaRPr lang="zh-CN" altLang="en-US" sz="2800"/>
          </a:p>
          <a:p>
            <a:r>
              <a:rPr lang="zh-CN" altLang="en-US" sz="2800"/>
              <a:t>白盒测试法：</a:t>
            </a:r>
            <a:endParaRPr lang="zh-CN" altLang="en-US" sz="2800"/>
          </a:p>
          <a:p>
            <a:r>
              <a:rPr lang="en-US" altLang="zh-CN" sz="2800"/>
              <a:t>	1.</a:t>
            </a:r>
            <a:r>
              <a:rPr lang="zh-CN" altLang="en-US" sz="2800"/>
              <a:t>测试者知道程序的结构和处理方法。</a:t>
            </a:r>
            <a:endParaRPr lang="zh-CN" altLang="en-US" sz="2800"/>
          </a:p>
          <a:p>
            <a:r>
              <a:rPr lang="en-US" altLang="zh-CN" sz="2800"/>
              <a:t>	2.</a:t>
            </a:r>
            <a:r>
              <a:rPr lang="zh-CN" altLang="en-US" sz="2800"/>
              <a:t>也称为结构测试。</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sym typeface="+mn-ea"/>
              </a:rPr>
              <a:t>		</a:t>
            </a:r>
            <a:r>
              <a:rPr lang="zh-CN" altLang="en-US" sz="4000">
                <a:sym typeface="+mn-ea"/>
              </a:rPr>
              <a:t>测试方法</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169285"/>
          </a:xfrm>
          <a:prstGeom prst="rect">
            <a:avLst/>
          </a:prstGeom>
          <a:noFill/>
        </p:spPr>
        <p:txBody>
          <a:bodyPr wrap="square" rtlCol="0">
            <a:spAutoFit/>
          </a:bodyPr>
          <a:p>
            <a:r>
              <a:rPr lang="en-US" sz="4000"/>
              <a:t>1.</a:t>
            </a:r>
            <a:r>
              <a:rPr lang="zh-CN" altLang="en-US" sz="4000"/>
              <a:t>模块测试</a:t>
            </a:r>
            <a:endParaRPr lang="zh-CN" altLang="en-US" sz="4000"/>
          </a:p>
          <a:p>
            <a:r>
              <a:rPr lang="en-US" altLang="zh-CN" sz="4000"/>
              <a:t>2.</a:t>
            </a:r>
            <a:r>
              <a:rPr lang="zh-CN" altLang="en-US" sz="4000"/>
              <a:t>子系统测试</a:t>
            </a:r>
            <a:endParaRPr lang="zh-CN" altLang="en-US" sz="4000"/>
          </a:p>
          <a:p>
            <a:r>
              <a:rPr lang="en-US" altLang="zh-CN" sz="4000"/>
              <a:t>3.</a:t>
            </a:r>
            <a:r>
              <a:rPr lang="zh-CN" altLang="en-US" sz="4000"/>
              <a:t>系统测试</a:t>
            </a:r>
            <a:endParaRPr lang="zh-CN" altLang="en-US" sz="4000"/>
          </a:p>
          <a:p>
            <a:r>
              <a:rPr lang="en-US" altLang="zh-CN" sz="4000"/>
              <a:t>4.</a:t>
            </a:r>
            <a:r>
              <a:rPr lang="zh-CN" altLang="en-US" sz="4000"/>
              <a:t>验收测试</a:t>
            </a:r>
            <a:endParaRPr lang="zh-CN" altLang="en-US" sz="4000"/>
          </a:p>
          <a:p>
            <a:r>
              <a:rPr lang="en-US" altLang="zh-CN" sz="4000"/>
              <a:t>5.</a:t>
            </a:r>
            <a:r>
              <a:rPr lang="zh-CN" altLang="en-US" sz="4000"/>
              <a:t>平行运行</a:t>
            </a:r>
            <a:endParaRPr lang="en-US" altLang="zh-CN" sz="40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sym typeface="+mn-ea"/>
              </a:rPr>
              <a:t>		</a:t>
            </a:r>
            <a:r>
              <a:rPr lang="zh-CN" altLang="en-US" sz="4000">
                <a:sym typeface="+mn-ea"/>
              </a:rPr>
              <a:t>软件</a:t>
            </a:r>
            <a:r>
              <a:rPr lang="zh-CN" altLang="en-US" sz="4000">
                <a:sym typeface="+mn-ea"/>
              </a:rPr>
              <a:t>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969385"/>
          </a:xfrm>
          <a:prstGeom prst="rect">
            <a:avLst/>
          </a:prstGeom>
          <a:noFill/>
        </p:spPr>
        <p:txBody>
          <a:bodyPr wrap="square" rtlCol="0">
            <a:spAutoFit/>
          </a:bodyPr>
          <a:p>
            <a:r>
              <a:rPr lang="en-US" sz="2800" b="1"/>
              <a:t>1.</a:t>
            </a:r>
            <a:r>
              <a:rPr lang="zh-CN" altLang="en-US" sz="2800" b="1"/>
              <a:t>模块测试</a:t>
            </a:r>
            <a:endParaRPr lang="zh-CN" altLang="en-US" sz="2800" b="1"/>
          </a:p>
          <a:p>
            <a:r>
              <a:rPr lang="en-US" altLang="zh-CN" sz="2800"/>
              <a:t>	</a:t>
            </a:r>
            <a:r>
              <a:rPr lang="zh-CN" altLang="en-US" sz="2800"/>
              <a:t>在设计得好的软件系统中，每个模块完成一个清晰定义的子功能，而且这个子功能和同级其他模块的功能之间没有相互依赖的关系。因此，有可能把每个模块作为一个单独的实体来测试，而且通常比较容易设计检验模块正确性的测试方案。</a:t>
            </a:r>
            <a:endParaRPr lang="zh-CN" altLang="en-US" sz="2800"/>
          </a:p>
          <a:p>
            <a:r>
              <a:rPr lang="en-US" altLang="zh-CN" sz="2800"/>
              <a:t>	</a:t>
            </a:r>
            <a:r>
              <a:rPr lang="zh-CN" altLang="en-US" sz="2800"/>
              <a:t>模块测试的目的是保证每个模块作为一个单元能正确允许，所以模块测试通常又称为</a:t>
            </a:r>
            <a:r>
              <a:rPr lang="zh-CN" altLang="en-US" sz="2800" b="1"/>
              <a:t>单元测试</a:t>
            </a:r>
            <a:r>
              <a:rPr lang="zh-CN" altLang="en-US" sz="2800"/>
              <a:t>。在这个测试步骤中发现的往往是编码和详细设计的错误。</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t>		</a:t>
            </a:r>
            <a:r>
              <a:rPr lang="zh-CN" altLang="en-US" sz="4000"/>
              <a:t>软件</a:t>
            </a:r>
            <a:r>
              <a:rPr lang="zh-CN" altLang="en-US" sz="4000"/>
              <a:t>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49115"/>
          </a:xfrm>
          <a:prstGeom prst="rect">
            <a:avLst/>
          </a:prstGeom>
          <a:noFill/>
        </p:spPr>
        <p:txBody>
          <a:bodyPr wrap="square" rtlCol="0">
            <a:spAutoFit/>
          </a:bodyPr>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smtClean="0">
                <a:ln>
                  <a:noFill/>
                </a:ln>
                <a:effectLst/>
                <a:uLnTx/>
                <a:uFillTx/>
                <a:latin typeface="+mn-ea"/>
                <a:sym typeface="+mn-ea"/>
              </a:rPr>
              <a:t>2.</a:t>
            </a:r>
            <a:r>
              <a:rPr lang="zh-CN" altLang="en-US" sz="2800" b="1" noProof="0" dirty="0" smtClean="0">
                <a:ln>
                  <a:noFill/>
                </a:ln>
                <a:effectLst/>
                <a:uLnTx/>
                <a:uFillTx/>
                <a:latin typeface="+mn-ea"/>
                <a:sym typeface="+mn-ea"/>
              </a:rPr>
              <a:t>子系统测试</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smtClean="0">
                <a:ln>
                  <a:noFill/>
                </a:ln>
                <a:effectLst/>
                <a:uLnTx/>
                <a:uFillTx/>
                <a:latin typeface="+mn-ea"/>
                <a:sym typeface="+mn-ea"/>
              </a:rPr>
              <a:t>    </a:t>
            </a:r>
            <a:r>
              <a:rPr lang="zh-CN" altLang="zh-CN" sz="2800" noProof="0" dirty="0" smtClean="0">
                <a:ln>
                  <a:noFill/>
                </a:ln>
                <a:effectLst/>
                <a:uLnTx/>
                <a:uFillTx/>
                <a:latin typeface="+mn-ea"/>
                <a:sym typeface="+mn-ea"/>
              </a:rPr>
              <a:t>子系统</a:t>
            </a:r>
            <a:r>
              <a:rPr lang="zh-CN" altLang="zh-CN" sz="2800" noProof="0" dirty="0">
                <a:ln>
                  <a:noFill/>
                </a:ln>
                <a:effectLst/>
                <a:uLnTx/>
                <a:uFillTx/>
                <a:latin typeface="+mn-ea"/>
                <a:sym typeface="+mn-ea"/>
              </a:rPr>
              <a:t>测试是把经过单元测试的模块放在一起形成一个子系统来测试。模块相互间的协调和通信是这个测试过程中的主要问题，因此，</a:t>
            </a:r>
            <a:r>
              <a:rPr lang="zh-CN" altLang="zh-CN" sz="2800" b="1" noProof="0" dirty="0">
                <a:ln>
                  <a:noFill/>
                </a:ln>
                <a:effectLst/>
                <a:uLnTx/>
                <a:uFillTx/>
                <a:latin typeface="+mn-ea"/>
                <a:sym typeface="+mn-ea"/>
              </a:rPr>
              <a:t>这个步骤着重测试模块的接口</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smtClean="0">
                <a:ln>
                  <a:noFill/>
                </a:ln>
                <a:effectLst/>
                <a:uLnTx/>
                <a:uFillTx/>
                <a:latin typeface="+mn-ea"/>
                <a:sym typeface="+mn-ea"/>
              </a:rPr>
              <a:t>3.</a:t>
            </a:r>
            <a:r>
              <a:rPr lang="zh-CN" altLang="en-US" sz="2800" b="1" noProof="0" dirty="0" smtClean="0">
                <a:ln>
                  <a:noFill/>
                </a:ln>
                <a:effectLst/>
                <a:uLnTx/>
                <a:uFillTx/>
                <a:latin typeface="+mn-ea"/>
                <a:sym typeface="+mn-ea"/>
              </a:rPr>
              <a:t>系统测试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smtClean="0">
                <a:ln>
                  <a:noFill/>
                </a:ln>
                <a:effectLst/>
                <a:uLnTx/>
                <a:uFillTx/>
                <a:latin typeface="+mn-ea"/>
                <a:sym typeface="+mn-ea"/>
              </a:rPr>
              <a:t>    </a:t>
            </a:r>
            <a:r>
              <a:rPr lang="zh-CN" altLang="zh-CN" sz="2800" noProof="0" dirty="0" smtClean="0">
                <a:ln>
                  <a:noFill/>
                </a:ln>
                <a:effectLst/>
                <a:uLnTx/>
                <a:uFillTx/>
                <a:latin typeface="+mn-ea"/>
                <a:sym typeface="+mn-ea"/>
              </a:rPr>
              <a:t>系统测试</a:t>
            </a:r>
            <a:r>
              <a:rPr lang="zh-CN" altLang="zh-CN" sz="2800" noProof="0" dirty="0">
                <a:ln>
                  <a:noFill/>
                </a:ln>
                <a:effectLst/>
                <a:uLnTx/>
                <a:uFillTx/>
                <a:latin typeface="+mn-ea"/>
                <a:sym typeface="+mn-ea"/>
              </a:rPr>
              <a:t>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800" noProof="0" dirty="0" smtClean="0">
                <a:ln>
                  <a:noFill/>
                </a:ln>
                <a:effectLst/>
                <a:uLnTx/>
                <a:uFillTx/>
                <a:latin typeface="+mn-ea"/>
                <a:sym typeface="+mn-ea"/>
              </a:rPr>
              <a:t>。</a:t>
            </a:r>
            <a:r>
              <a:rPr lang="zh-CN" altLang="zh-CN" sz="2800" b="1" noProof="0" dirty="0" smtClean="0">
                <a:ln>
                  <a:noFill/>
                </a:ln>
                <a:effectLst/>
                <a:uLnTx/>
                <a:uFillTx/>
                <a:latin typeface="+mn-ea"/>
                <a:sym typeface="+mn-ea"/>
              </a:rPr>
              <a:t>在</a:t>
            </a:r>
            <a:r>
              <a:rPr lang="zh-CN" altLang="zh-CN" sz="2800" b="1" noProof="0" dirty="0">
                <a:ln>
                  <a:noFill/>
                </a:ln>
                <a:effectLst/>
                <a:uLnTx/>
                <a:uFillTx/>
                <a:latin typeface="+mn-ea"/>
                <a:sym typeface="+mn-ea"/>
              </a:rPr>
              <a:t>这个测试步骤中发现的往往是软件设计中的错误，也可能发现需求说明中的错误</a:t>
            </a:r>
            <a:r>
              <a:rPr lang="zh-CN" altLang="zh-CN" sz="2800" noProof="0" dirty="0" smtClean="0">
                <a:ln>
                  <a:noFill/>
                </a:ln>
                <a:effectLst/>
                <a:uLnTx/>
                <a:uFillTx/>
                <a:latin typeface="+mn-ea"/>
                <a:sym typeface="+mn-ea"/>
              </a:rPr>
              <a:t>。</a:t>
            </a:r>
            <a:endParaRPr lang="zh-CN" altLang="zh-CN" sz="2800" noProof="0" dirty="0" smtClean="0">
              <a:ln>
                <a:noFill/>
              </a:ln>
              <a:effectLst/>
              <a:uLnTx/>
              <a:uFillTx/>
              <a:latin typeface="+mn-ea"/>
              <a:sym typeface="+mn-ea"/>
            </a:endParaRPr>
          </a:p>
          <a:p>
            <a:pPr marL="0" marR="0" lvl="0" indent="0" algn="l" defTabSz="914400" rtl="0" eaLnBrk="1" fontAlgn="base" latinLnBrk="0" hangingPunct="1">
              <a:lnSpc>
                <a:spcPts val="2800"/>
              </a:lnSpc>
              <a:spcBef>
                <a:spcPts val="600"/>
              </a:spcBef>
              <a:spcAft>
                <a:spcPct val="0"/>
              </a:spcAft>
              <a:buClrTx/>
              <a:buSzTx/>
              <a:buFontTx/>
              <a:buNone/>
              <a:defRPr/>
            </a:pP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t>		</a:t>
            </a:r>
            <a:r>
              <a:rPr lang="zh-CN" altLang="en-US" sz="4000"/>
              <a:t>软件</a:t>
            </a:r>
            <a:r>
              <a:rPr lang="zh-CN" altLang="en-US" sz="4000"/>
              <a:t>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
        <p:nvSpPr>
          <p:cNvPr id="2" name="文本框 1"/>
          <p:cNvSpPr txBox="1"/>
          <p:nvPr/>
        </p:nvSpPr>
        <p:spPr>
          <a:xfrm>
            <a:off x="1540510" y="5157788"/>
            <a:ext cx="8147050" cy="1076325"/>
          </a:xfrm>
          <a:prstGeom prst="rect">
            <a:avLst/>
          </a:prstGeom>
          <a:noFill/>
          <a:ln w="25400">
            <a:solidFill>
              <a:srgbClr val="C00000"/>
            </a:solidFill>
          </a:ln>
        </p:spPr>
        <p:txBody>
          <a:bodyPr>
            <a:spAutoFit/>
          </a:bodyPr>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3200" kern="1200" cap="none" spc="0" normalizeH="0" baseline="0" noProof="0" dirty="0">
                <a:latin typeface="Arial" panose="020B0604020202020204" pitchFamily="34" charset="0"/>
                <a:ea typeface="宋体" panose="02010600030101010101" pitchFamily="2" charset="-122"/>
                <a:cs typeface="+mn-cs"/>
              </a:rPr>
              <a:t>    </a:t>
            </a:r>
            <a:r>
              <a:rPr kumimoji="0" lang="zh-CN" altLang="zh-CN" sz="3200" kern="1200" cap="none" spc="0" normalizeH="0" baseline="0" noProof="0" dirty="0">
                <a:latin typeface="Arial" panose="020B0604020202020204" pitchFamily="34" charset="0"/>
                <a:ea typeface="宋体" panose="02010600030101010101" pitchFamily="2" charset="-122"/>
                <a:cs typeface="+mn-cs"/>
              </a:rPr>
              <a:t>子系统测试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和</a:t>
            </a:r>
            <a:r>
              <a:rPr kumimoji="0" lang="zh-CN" altLang="zh-CN" sz="3200" kern="1200" cap="none" spc="0" normalizeH="0" baseline="0" noProof="0" dirty="0">
                <a:latin typeface="Arial" panose="020B0604020202020204" pitchFamily="34" charset="0"/>
                <a:ea typeface="宋体" panose="02010600030101010101" pitchFamily="2" charset="-122"/>
                <a:cs typeface="+mn-cs"/>
              </a:rPr>
              <a:t>系统测试，都兼有检测和组装两重含义，通常称为</a:t>
            </a:r>
            <a:r>
              <a:rPr kumimoji="0" lang="zh-CN" altLang="zh-CN" sz="3200" b="1" kern="1200" cap="none" spc="0" normalizeH="0" baseline="0" noProof="0" dirty="0">
                <a:solidFill>
                  <a:schemeClr val="accent2"/>
                </a:solidFill>
                <a:latin typeface="Arial" panose="020B0604020202020204" pitchFamily="34" charset="0"/>
                <a:ea typeface="宋体" panose="02010600030101010101" pitchFamily="2" charset="-122"/>
                <a:cs typeface="+mn-cs"/>
              </a:rPr>
              <a:t>集成测试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a:t>
            </a:r>
            <a:endParaRPr kumimoji="0" lang="en-US" altLang="zh-CN" sz="3200" kern="1200" cap="none" spc="0" normalizeH="0" baseline="0" noProof="0" dirty="0">
              <a:latin typeface="+mn-ea"/>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387090"/>
          </a:xfrm>
          <a:prstGeom prst="rect">
            <a:avLst/>
          </a:prstGeom>
          <a:noFill/>
        </p:spPr>
        <p:txBody>
          <a:bodyPr wrap="square" rtlCol="0">
            <a:spAutoFit/>
          </a:bodyPr>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smtClean="0">
                <a:ln>
                  <a:noFill/>
                </a:ln>
                <a:effectLst/>
                <a:uLnTx/>
                <a:uFillTx/>
                <a:latin typeface="+mn-ea"/>
                <a:sym typeface="+mn-ea"/>
              </a:rPr>
              <a:t>4.</a:t>
            </a:r>
            <a:r>
              <a:rPr lang="zh-CN" altLang="en-US" sz="2800" b="1" noProof="0" dirty="0" smtClean="0">
                <a:ln>
                  <a:noFill/>
                </a:ln>
                <a:effectLst/>
                <a:uLnTx/>
                <a:uFillTx/>
                <a:latin typeface="+mn-ea"/>
                <a:sym typeface="+mn-ea"/>
              </a:rPr>
              <a:t>验收测试</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smtClean="0">
                <a:ln>
                  <a:noFill/>
                </a:ln>
                <a:effectLst/>
                <a:uLnTx/>
                <a:uFillTx/>
                <a:latin typeface="+mn-ea"/>
                <a:sym typeface="+mn-ea"/>
              </a:rPr>
              <a:t> </a:t>
            </a:r>
            <a:r>
              <a:rPr lang="zh-CN" altLang="zh-CN" sz="2800" noProof="0" dirty="0" smtClean="0">
                <a:ln>
                  <a:noFill/>
                </a:ln>
                <a:effectLst/>
                <a:uLnTx/>
                <a:uFillTx/>
                <a:latin typeface="+mn-ea"/>
                <a:sym typeface="+mn-ea"/>
              </a:rPr>
              <a:t>验收测试</a:t>
            </a:r>
            <a:r>
              <a:rPr lang="zh-CN" altLang="zh-CN" sz="2800" noProof="0" dirty="0">
                <a:ln>
                  <a:noFill/>
                </a:ln>
                <a:effectLst/>
                <a:uLnTx/>
                <a:uFillTx/>
                <a:latin typeface="+mn-ea"/>
                <a:sym typeface="+mn-ea"/>
              </a:rPr>
              <a:t>把软件系统作为单一的实体进行测试，测试内容与系统测试基本类似，但是它是在</a:t>
            </a:r>
            <a:r>
              <a:rPr lang="zh-CN" altLang="zh-CN" sz="2800" b="1" noProof="0" dirty="0">
                <a:ln>
                  <a:noFill/>
                </a:ln>
                <a:solidFill>
                  <a:schemeClr val="accent2"/>
                </a:solidFill>
                <a:effectLst/>
                <a:uLnTx/>
                <a:uFillTx/>
                <a:latin typeface="+mn-ea"/>
                <a:sym typeface="+mn-ea"/>
              </a:rPr>
              <a:t>用户</a:t>
            </a:r>
            <a:r>
              <a:rPr lang="zh-CN" altLang="zh-CN" sz="2800" noProof="0" dirty="0">
                <a:ln>
                  <a:noFill/>
                </a:ln>
                <a:effectLst/>
                <a:uLnTx/>
                <a:uFillTx/>
                <a:latin typeface="+mn-ea"/>
                <a:sym typeface="+mn-ea"/>
              </a:rPr>
              <a:t>积极参与下进行的，而且可能主要使用实际数据</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系统将来要处理的信息</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进行测试</a:t>
            </a:r>
            <a:r>
              <a:rPr lang="zh-CN" altLang="zh-CN" sz="2800" noProof="0" dirty="0" smtClean="0">
                <a:ln>
                  <a:noFill/>
                </a:ln>
                <a:effectLst/>
                <a:uLnTx/>
                <a:uFillTx/>
                <a:latin typeface="+mn-ea"/>
                <a:sym typeface="+mn-ea"/>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smtClean="0">
                <a:ln>
                  <a:noFill/>
                </a:ln>
                <a:effectLst/>
                <a:uLnTx/>
                <a:uFillTx/>
                <a:latin typeface="+mn-ea"/>
                <a:sym typeface="+mn-ea"/>
              </a:rPr>
              <a:t> </a:t>
            </a:r>
            <a:r>
              <a:rPr lang="zh-CN" altLang="zh-CN" sz="2800" noProof="0" dirty="0" smtClean="0">
                <a:ln>
                  <a:noFill/>
                </a:ln>
                <a:effectLst/>
                <a:uLnTx/>
                <a:uFillTx/>
                <a:latin typeface="+mn-ea"/>
                <a:sym typeface="+mn-ea"/>
              </a:rPr>
              <a:t>验收测试</a:t>
            </a:r>
            <a:r>
              <a:rPr lang="zh-CN" altLang="zh-CN" sz="2800" noProof="0" dirty="0">
                <a:ln>
                  <a:noFill/>
                </a:ln>
                <a:effectLst/>
                <a:uLnTx/>
                <a:uFillTx/>
                <a:latin typeface="+mn-ea"/>
                <a:sym typeface="+mn-ea"/>
              </a:rPr>
              <a:t>的目的是验证系统确实能够满足用户的需要，</a:t>
            </a:r>
            <a:r>
              <a:rPr lang="zh-CN" altLang="zh-CN" sz="2800" b="1" noProof="0" dirty="0">
                <a:ln>
                  <a:noFill/>
                </a:ln>
                <a:effectLst/>
                <a:uLnTx/>
                <a:uFillTx/>
                <a:latin typeface="+mn-ea"/>
                <a:sym typeface="+mn-ea"/>
              </a:rPr>
              <a:t>在这个测试步骤中发现的往往是系统需求说明书中的错误</a:t>
            </a:r>
            <a:r>
              <a:rPr lang="zh-CN" altLang="zh-CN" sz="2800" noProof="0" dirty="0">
                <a:ln>
                  <a:noFill/>
                </a:ln>
                <a:effectLst/>
                <a:uLnTx/>
                <a:uFillTx/>
                <a:latin typeface="+mn-ea"/>
                <a:sym typeface="+mn-ea"/>
              </a:rPr>
              <a:t>。验收测试也称为</a:t>
            </a:r>
            <a:r>
              <a:rPr lang="zh-CN" altLang="zh-CN" sz="2800" b="1" noProof="0" dirty="0">
                <a:ln>
                  <a:noFill/>
                </a:ln>
                <a:effectLst/>
                <a:uLnTx/>
                <a:uFillTx/>
                <a:latin typeface="+mn-ea"/>
                <a:sym typeface="+mn-ea"/>
              </a:rPr>
              <a:t>确认测试</a:t>
            </a:r>
            <a:r>
              <a:rPr lang="zh-CN" altLang="zh-CN" sz="2800" noProof="0" dirty="0">
                <a:ln>
                  <a:noFill/>
                </a:ln>
                <a:effectLst/>
                <a:uLnTx/>
                <a:uFillTx/>
                <a:latin typeface="+mn-ea"/>
                <a:sym typeface="+mn-ea"/>
              </a:rPr>
              <a:t>。</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p>
            <a:r>
              <a:rPr lang="en-US" altLang="zh-CN" sz="4000"/>
              <a:t>		</a:t>
            </a:r>
            <a:r>
              <a:rPr lang="zh-CN" altLang="en-US" sz="4000"/>
              <a:t>软件</a:t>
            </a:r>
            <a:r>
              <a:rPr lang="zh-CN" altLang="en-US" sz="4000"/>
              <a:t>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zh-CN" altLang="en-US" sz="2600" dirty="0"/>
              <a:t>测试基础</a:t>
            </a:r>
            <a:endParaRPr lang="zh-CN" altLang="en-US" sz="26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8398</Words>
  <Application>WPS 演示</Application>
  <PresentationFormat>宽屏</PresentationFormat>
  <Paragraphs>434</Paragraphs>
  <Slides>44</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44</vt:i4>
      </vt:variant>
    </vt:vector>
  </HeadingPairs>
  <TitlesOfParts>
    <vt:vector size="55" baseType="lpstr">
      <vt:lpstr>Arial</vt:lpstr>
      <vt:lpstr>宋体</vt:lpstr>
      <vt:lpstr>Wingdings</vt:lpstr>
      <vt:lpstr>微软雅黑</vt:lpstr>
      <vt:lpstr>等线</vt:lpstr>
      <vt:lpstr>Arial Unicode MS</vt:lpstr>
      <vt:lpstr>等线 Light</vt:lpstr>
      <vt:lpstr>华文新魏</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7.4 集成测试</vt:lpstr>
      <vt:lpstr>7.4 集成测试</vt:lpstr>
      <vt:lpstr>渐增方式把模块结合到程序中去时，有自顶向下和自底向上两种集成策略。但在实践中常采用混合的策略。</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7.5 确认测试</vt:lpstr>
      <vt:lpstr>7.5 确认测试</vt:lpstr>
      <vt:lpstr>7.5 确认测试</vt:lpstr>
      <vt:lpstr>7.5 确认测试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dell</cp:lastModifiedBy>
  <cp:revision>168</cp:revision>
  <dcterms:created xsi:type="dcterms:W3CDTF">2017-10-15T10:54:00Z</dcterms:created>
  <dcterms:modified xsi:type="dcterms:W3CDTF">2017-12-10T10:44:47Z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