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1"/>
  </p:notesMasterIdLst>
  <p:sldIdLst>
    <p:sldId id="256" r:id="rId2"/>
    <p:sldId id="488" r:id="rId3"/>
    <p:sldId id="257" r:id="rId4"/>
    <p:sldId id="381" r:id="rId5"/>
    <p:sldId id="384" r:id="rId6"/>
    <p:sldId id="385" r:id="rId7"/>
    <p:sldId id="386" r:id="rId8"/>
    <p:sldId id="387" r:id="rId9"/>
    <p:sldId id="388" r:id="rId10"/>
    <p:sldId id="389" r:id="rId11"/>
    <p:sldId id="390" r:id="rId12"/>
    <p:sldId id="394" r:id="rId13"/>
    <p:sldId id="395" r:id="rId14"/>
    <p:sldId id="404" r:id="rId15"/>
    <p:sldId id="491" r:id="rId16"/>
    <p:sldId id="412" r:id="rId17"/>
    <p:sldId id="413" r:id="rId18"/>
    <p:sldId id="414" r:id="rId19"/>
    <p:sldId id="415" r:id="rId20"/>
    <p:sldId id="416" r:id="rId21"/>
    <p:sldId id="417" r:id="rId22"/>
    <p:sldId id="418" r:id="rId23"/>
    <p:sldId id="419" r:id="rId24"/>
    <p:sldId id="420" r:id="rId25"/>
    <p:sldId id="421" r:id="rId26"/>
    <p:sldId id="422" r:id="rId27"/>
    <p:sldId id="423" r:id="rId28"/>
    <p:sldId id="424" r:id="rId29"/>
    <p:sldId id="425" r:id="rId30"/>
    <p:sldId id="426" r:id="rId31"/>
    <p:sldId id="427" r:id="rId32"/>
    <p:sldId id="428" r:id="rId33"/>
    <p:sldId id="429" r:id="rId34"/>
    <p:sldId id="430" r:id="rId35"/>
    <p:sldId id="431" r:id="rId36"/>
    <p:sldId id="432" r:id="rId37"/>
    <p:sldId id="433" r:id="rId38"/>
    <p:sldId id="434" r:id="rId39"/>
    <p:sldId id="435" r:id="rId40"/>
    <p:sldId id="436" r:id="rId41"/>
    <p:sldId id="437" r:id="rId42"/>
    <p:sldId id="438" r:id="rId43"/>
    <p:sldId id="439" r:id="rId44"/>
    <p:sldId id="440" r:id="rId45"/>
    <p:sldId id="441" r:id="rId46"/>
    <p:sldId id="442" r:id="rId47"/>
    <p:sldId id="443" r:id="rId48"/>
    <p:sldId id="444" r:id="rId49"/>
    <p:sldId id="445" r:id="rId50"/>
    <p:sldId id="446" r:id="rId51"/>
    <p:sldId id="447" r:id="rId52"/>
    <p:sldId id="448" r:id="rId53"/>
    <p:sldId id="449" r:id="rId54"/>
    <p:sldId id="450" r:id="rId55"/>
    <p:sldId id="451" r:id="rId56"/>
    <p:sldId id="452" r:id="rId57"/>
    <p:sldId id="411" r:id="rId58"/>
    <p:sldId id="454" r:id="rId59"/>
    <p:sldId id="455" r:id="rId60"/>
    <p:sldId id="457" r:id="rId61"/>
    <p:sldId id="458" r:id="rId62"/>
    <p:sldId id="459" r:id="rId63"/>
    <p:sldId id="460" r:id="rId64"/>
    <p:sldId id="463" r:id="rId65"/>
    <p:sldId id="466" r:id="rId66"/>
    <p:sldId id="464" r:id="rId67"/>
    <p:sldId id="462" r:id="rId68"/>
    <p:sldId id="465" r:id="rId69"/>
    <p:sldId id="467" r:id="rId70"/>
    <p:sldId id="468" r:id="rId71"/>
    <p:sldId id="469" r:id="rId72"/>
    <p:sldId id="470" r:id="rId73"/>
    <p:sldId id="456" r:id="rId74"/>
    <p:sldId id="471" r:id="rId75"/>
    <p:sldId id="476" r:id="rId76"/>
    <p:sldId id="477" r:id="rId77"/>
    <p:sldId id="478" r:id="rId78"/>
    <p:sldId id="479" r:id="rId79"/>
    <p:sldId id="480" r:id="rId80"/>
    <p:sldId id="481" r:id="rId81"/>
    <p:sldId id="482" r:id="rId82"/>
    <p:sldId id="492" r:id="rId83"/>
    <p:sldId id="493" r:id="rId84"/>
    <p:sldId id="496" r:id="rId85"/>
    <p:sldId id="494" r:id="rId86"/>
    <p:sldId id="495" r:id="rId87"/>
    <p:sldId id="483" r:id="rId88"/>
    <p:sldId id="484" r:id="rId89"/>
    <p:sldId id="485" r:id="rId90"/>
    <p:sldId id="486" r:id="rId91"/>
    <p:sldId id="472" r:id="rId92"/>
    <p:sldId id="473" r:id="rId93"/>
    <p:sldId id="474" r:id="rId94"/>
    <p:sldId id="475" r:id="rId95"/>
    <p:sldId id="489" r:id="rId96"/>
    <p:sldId id="396" r:id="rId97"/>
    <p:sldId id="397" r:id="rId98"/>
    <p:sldId id="398" r:id="rId99"/>
    <p:sldId id="399" r:id="rId100"/>
    <p:sldId id="400" r:id="rId101"/>
    <p:sldId id="401" r:id="rId102"/>
    <p:sldId id="490" r:id="rId103"/>
    <p:sldId id="405" r:id="rId104"/>
    <p:sldId id="402" r:id="rId105"/>
    <p:sldId id="406" r:id="rId106"/>
    <p:sldId id="407" r:id="rId107"/>
    <p:sldId id="408" r:id="rId108"/>
    <p:sldId id="409" r:id="rId109"/>
    <p:sldId id="410" r:id="rId1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A15D70-1439-4F63-B256-D785C2F8F752}" type="doc">
      <dgm:prSet loTypeId="urn:microsoft.com/office/officeart/2005/8/layout/vProcess5" loCatId="process" qsTypeId="urn:microsoft.com/office/officeart/2005/8/quickstyle/simple1" qsCatId="simple" csTypeId="urn:microsoft.com/office/officeart/2005/8/colors/accent1_1" csCatId="accent1" phldr="1"/>
      <dgm:spPr/>
      <dgm:t>
        <a:bodyPr/>
        <a:lstStyle/>
        <a:p>
          <a:endParaRPr lang="zh-CN" altLang="en-US"/>
        </a:p>
      </dgm:t>
    </dgm:pt>
    <dgm:pt modelId="{6B9B2616-4105-46B2-BC5C-16B736FA15BB}">
      <dgm:prSet phldrT="[文本]"/>
      <dgm:spPr/>
      <dgm:t>
        <a:bodyPr/>
        <a:lstStyle/>
        <a:p>
          <a:r>
            <a:rPr lang="zh-CN" altLang="zh-CN" b="1" dirty="0">
              <a:latin typeface="+mn-ea"/>
              <a:ea typeface="+mn-ea"/>
            </a:rPr>
            <a:t>① 根据过程设计结果画出相应的流图。</a:t>
          </a:r>
          <a:endParaRPr lang="zh-CN" altLang="en-US" dirty="0"/>
        </a:p>
      </dgm:t>
    </dgm:pt>
    <dgm:pt modelId="{92B3274C-7B35-44B0-85E7-FA97967AD430}" type="parTrans" cxnId="{BD22FB10-163B-4B8F-B799-57E54682FE25}">
      <dgm:prSet/>
      <dgm:spPr/>
      <dgm:t>
        <a:bodyPr/>
        <a:lstStyle/>
        <a:p>
          <a:endParaRPr lang="zh-CN" altLang="en-US"/>
        </a:p>
      </dgm:t>
    </dgm:pt>
    <dgm:pt modelId="{343E3AC4-E8F5-4585-8131-EE73DF2D7888}" type="sibTrans" cxnId="{BD22FB10-163B-4B8F-B799-57E54682FE25}">
      <dgm:prSet/>
      <dgm:spPr/>
      <dgm:t>
        <a:bodyPr/>
        <a:lstStyle/>
        <a:p>
          <a:endParaRPr lang="zh-CN" altLang="en-US"/>
        </a:p>
      </dgm:t>
    </dgm:pt>
    <dgm:pt modelId="{79FD1377-8350-4C49-8B51-E3651A88FB6A}">
      <dgm:prSet phldrT="[文本]"/>
      <dgm:spPr/>
      <dgm:t>
        <a:bodyPr/>
        <a:lstStyle/>
        <a:p>
          <a:r>
            <a:rPr lang="zh-CN" altLang="zh-CN" b="1" dirty="0">
              <a:latin typeface="+mn-ea"/>
              <a:ea typeface="+mn-ea"/>
            </a:rPr>
            <a:t>② 计算流图的环形复杂度。</a:t>
          </a:r>
          <a:endParaRPr lang="zh-CN" altLang="en-US" dirty="0"/>
        </a:p>
      </dgm:t>
    </dgm:pt>
    <dgm:pt modelId="{AE1212D6-DCA5-46A9-B607-4ADD781E4C4C}" type="parTrans" cxnId="{1D531E8A-C452-4B0A-AB9F-5D549598CF8B}">
      <dgm:prSet/>
      <dgm:spPr/>
      <dgm:t>
        <a:bodyPr/>
        <a:lstStyle/>
        <a:p>
          <a:endParaRPr lang="zh-CN" altLang="en-US"/>
        </a:p>
      </dgm:t>
    </dgm:pt>
    <dgm:pt modelId="{AD8F9A42-E7F9-45FD-AD8A-0CFB5D96182F}" type="sibTrans" cxnId="{1D531E8A-C452-4B0A-AB9F-5D549598CF8B}">
      <dgm:prSet/>
      <dgm:spPr/>
      <dgm:t>
        <a:bodyPr/>
        <a:lstStyle/>
        <a:p>
          <a:endParaRPr lang="zh-CN" altLang="en-US"/>
        </a:p>
      </dgm:t>
    </dgm:pt>
    <dgm:pt modelId="{7A5947C5-8DAC-41B1-877B-03F82625BE01}">
      <dgm:prSet phldrT="[文本]"/>
      <dgm:spPr/>
      <dgm:t>
        <a:bodyPr/>
        <a:lstStyle/>
        <a:p>
          <a:r>
            <a:rPr lang="zh-CN" altLang="zh-CN" b="1" dirty="0">
              <a:latin typeface="+mn-ea"/>
              <a:ea typeface="+mn-ea"/>
            </a:rPr>
            <a:t>③ 确定线性独立路径的基本集合。</a:t>
          </a:r>
          <a:endParaRPr lang="zh-CN" altLang="en-US" dirty="0"/>
        </a:p>
      </dgm:t>
    </dgm:pt>
    <dgm:pt modelId="{2290F843-F59A-4541-9E39-96F3D8B86462}" type="parTrans" cxnId="{0AAEF38C-79E6-4625-90D3-BDDDB1460371}">
      <dgm:prSet/>
      <dgm:spPr/>
      <dgm:t>
        <a:bodyPr/>
        <a:lstStyle/>
        <a:p>
          <a:endParaRPr lang="zh-CN" altLang="en-US"/>
        </a:p>
      </dgm:t>
    </dgm:pt>
    <dgm:pt modelId="{CD3DAF9C-C63B-4A30-BCBB-FDEA1E2C325C}" type="sibTrans" cxnId="{0AAEF38C-79E6-4625-90D3-BDDDB1460371}">
      <dgm:prSet/>
      <dgm:spPr/>
      <dgm:t>
        <a:bodyPr/>
        <a:lstStyle/>
        <a:p>
          <a:endParaRPr lang="zh-CN" altLang="en-US"/>
        </a:p>
      </dgm:t>
    </dgm:pt>
    <dgm:pt modelId="{05903E2A-7AED-4733-872F-F0388F22B16A}">
      <dgm:prSet phldrT="[文本]"/>
      <dgm:spPr/>
      <dgm:t>
        <a:bodyPr/>
        <a:lstStyle/>
        <a:p>
          <a:r>
            <a:rPr lang="zh-CN" altLang="zh-CN" b="1">
              <a:latin typeface="+mn-ea"/>
              <a:ea typeface="+mn-ea"/>
            </a:rPr>
            <a:t>④ 设计可强制执行基本集合中每条路径的测试用例。</a:t>
          </a:r>
          <a:endParaRPr lang="zh-CN" altLang="en-US" dirty="0"/>
        </a:p>
      </dgm:t>
    </dgm:pt>
    <dgm:pt modelId="{C7785DED-CA54-41D2-85B5-11F6F4134F62}" type="parTrans" cxnId="{5A776A3D-3B58-45F9-A26F-6F7C51EA9C91}">
      <dgm:prSet/>
      <dgm:spPr/>
      <dgm:t>
        <a:bodyPr/>
        <a:lstStyle/>
        <a:p>
          <a:endParaRPr lang="zh-CN" altLang="en-US"/>
        </a:p>
      </dgm:t>
    </dgm:pt>
    <dgm:pt modelId="{B8281EE7-4711-49A2-A738-59EC2B7439FB}" type="sibTrans" cxnId="{5A776A3D-3B58-45F9-A26F-6F7C51EA9C91}">
      <dgm:prSet/>
      <dgm:spPr/>
      <dgm:t>
        <a:bodyPr/>
        <a:lstStyle/>
        <a:p>
          <a:endParaRPr lang="zh-CN" altLang="en-US"/>
        </a:p>
      </dgm:t>
    </dgm:pt>
    <dgm:pt modelId="{3E5049AA-FF3C-4942-9E71-7A2D9D869E00}" type="pres">
      <dgm:prSet presAssocID="{19A15D70-1439-4F63-B256-D785C2F8F752}" presName="outerComposite" presStyleCnt="0">
        <dgm:presLayoutVars>
          <dgm:chMax val="5"/>
          <dgm:dir/>
          <dgm:resizeHandles val="exact"/>
        </dgm:presLayoutVars>
      </dgm:prSet>
      <dgm:spPr/>
    </dgm:pt>
    <dgm:pt modelId="{60E1CEF0-08CA-42E9-A876-52D4F8161401}" type="pres">
      <dgm:prSet presAssocID="{19A15D70-1439-4F63-B256-D785C2F8F752}" presName="dummyMaxCanvas" presStyleCnt="0">
        <dgm:presLayoutVars/>
      </dgm:prSet>
      <dgm:spPr/>
    </dgm:pt>
    <dgm:pt modelId="{13C266B4-50CD-463A-89BC-1324CDE5E8CF}" type="pres">
      <dgm:prSet presAssocID="{19A15D70-1439-4F63-B256-D785C2F8F752}" presName="FourNodes_1" presStyleLbl="node1" presStyleIdx="0" presStyleCnt="4">
        <dgm:presLayoutVars>
          <dgm:bulletEnabled val="1"/>
        </dgm:presLayoutVars>
      </dgm:prSet>
      <dgm:spPr/>
    </dgm:pt>
    <dgm:pt modelId="{17B80C74-7207-412C-8DF7-C91B2C1BE092}" type="pres">
      <dgm:prSet presAssocID="{19A15D70-1439-4F63-B256-D785C2F8F752}" presName="FourNodes_2" presStyleLbl="node1" presStyleIdx="1" presStyleCnt="4">
        <dgm:presLayoutVars>
          <dgm:bulletEnabled val="1"/>
        </dgm:presLayoutVars>
      </dgm:prSet>
      <dgm:spPr/>
    </dgm:pt>
    <dgm:pt modelId="{A1DA6ED1-371C-432D-9BEB-048E7690278D}" type="pres">
      <dgm:prSet presAssocID="{19A15D70-1439-4F63-B256-D785C2F8F752}" presName="FourNodes_3" presStyleLbl="node1" presStyleIdx="2" presStyleCnt="4">
        <dgm:presLayoutVars>
          <dgm:bulletEnabled val="1"/>
        </dgm:presLayoutVars>
      </dgm:prSet>
      <dgm:spPr/>
    </dgm:pt>
    <dgm:pt modelId="{46CD15DE-B56D-403F-9DA6-B3EDD1EFE0F4}" type="pres">
      <dgm:prSet presAssocID="{19A15D70-1439-4F63-B256-D785C2F8F752}" presName="FourNodes_4" presStyleLbl="node1" presStyleIdx="3" presStyleCnt="4">
        <dgm:presLayoutVars>
          <dgm:bulletEnabled val="1"/>
        </dgm:presLayoutVars>
      </dgm:prSet>
      <dgm:spPr/>
    </dgm:pt>
    <dgm:pt modelId="{6C7FDB25-F580-4ED2-9A73-1C0C87928EB5}" type="pres">
      <dgm:prSet presAssocID="{19A15D70-1439-4F63-B256-D785C2F8F752}" presName="FourConn_1-2" presStyleLbl="fgAccFollowNode1" presStyleIdx="0" presStyleCnt="3">
        <dgm:presLayoutVars>
          <dgm:bulletEnabled val="1"/>
        </dgm:presLayoutVars>
      </dgm:prSet>
      <dgm:spPr/>
    </dgm:pt>
    <dgm:pt modelId="{3E23F9B8-AB30-4C21-82DD-39474ECBEF71}" type="pres">
      <dgm:prSet presAssocID="{19A15D70-1439-4F63-B256-D785C2F8F752}" presName="FourConn_2-3" presStyleLbl="fgAccFollowNode1" presStyleIdx="1" presStyleCnt="3">
        <dgm:presLayoutVars>
          <dgm:bulletEnabled val="1"/>
        </dgm:presLayoutVars>
      </dgm:prSet>
      <dgm:spPr/>
    </dgm:pt>
    <dgm:pt modelId="{14ED1C7A-9B80-489A-BF0C-F19370B384E0}" type="pres">
      <dgm:prSet presAssocID="{19A15D70-1439-4F63-B256-D785C2F8F752}" presName="FourConn_3-4" presStyleLbl="fgAccFollowNode1" presStyleIdx="2" presStyleCnt="3">
        <dgm:presLayoutVars>
          <dgm:bulletEnabled val="1"/>
        </dgm:presLayoutVars>
      </dgm:prSet>
      <dgm:spPr/>
    </dgm:pt>
    <dgm:pt modelId="{30069155-1A51-41B3-816C-867D6142BEC0}" type="pres">
      <dgm:prSet presAssocID="{19A15D70-1439-4F63-B256-D785C2F8F752}" presName="FourNodes_1_text" presStyleLbl="node1" presStyleIdx="3" presStyleCnt="4">
        <dgm:presLayoutVars>
          <dgm:bulletEnabled val="1"/>
        </dgm:presLayoutVars>
      </dgm:prSet>
      <dgm:spPr/>
    </dgm:pt>
    <dgm:pt modelId="{E2F2157B-DC81-4AC6-8206-FFAFEED23039}" type="pres">
      <dgm:prSet presAssocID="{19A15D70-1439-4F63-B256-D785C2F8F752}" presName="FourNodes_2_text" presStyleLbl="node1" presStyleIdx="3" presStyleCnt="4">
        <dgm:presLayoutVars>
          <dgm:bulletEnabled val="1"/>
        </dgm:presLayoutVars>
      </dgm:prSet>
      <dgm:spPr/>
    </dgm:pt>
    <dgm:pt modelId="{49A06658-85D9-4DD8-BB1F-359B70151E78}" type="pres">
      <dgm:prSet presAssocID="{19A15D70-1439-4F63-B256-D785C2F8F752}" presName="FourNodes_3_text" presStyleLbl="node1" presStyleIdx="3" presStyleCnt="4">
        <dgm:presLayoutVars>
          <dgm:bulletEnabled val="1"/>
        </dgm:presLayoutVars>
      </dgm:prSet>
      <dgm:spPr/>
    </dgm:pt>
    <dgm:pt modelId="{C04C9F6E-EDAD-41F4-8ACF-319DBCAE5EC0}" type="pres">
      <dgm:prSet presAssocID="{19A15D70-1439-4F63-B256-D785C2F8F752}" presName="FourNodes_4_text" presStyleLbl="node1" presStyleIdx="3" presStyleCnt="4">
        <dgm:presLayoutVars>
          <dgm:bulletEnabled val="1"/>
        </dgm:presLayoutVars>
      </dgm:prSet>
      <dgm:spPr/>
    </dgm:pt>
  </dgm:ptLst>
  <dgm:cxnLst>
    <dgm:cxn modelId="{BD22FB10-163B-4B8F-B799-57E54682FE25}" srcId="{19A15D70-1439-4F63-B256-D785C2F8F752}" destId="{6B9B2616-4105-46B2-BC5C-16B736FA15BB}" srcOrd="0" destOrd="0" parTransId="{92B3274C-7B35-44B0-85E7-FA97967AD430}" sibTransId="{343E3AC4-E8F5-4585-8131-EE73DF2D7888}"/>
    <dgm:cxn modelId="{25B28511-B1A8-4DB3-B789-3F1FAE92B33A}" type="presOf" srcId="{6B9B2616-4105-46B2-BC5C-16B736FA15BB}" destId="{13C266B4-50CD-463A-89BC-1324CDE5E8CF}" srcOrd="0" destOrd="0" presId="urn:microsoft.com/office/officeart/2005/8/layout/vProcess5"/>
    <dgm:cxn modelId="{00172728-2B50-4C3A-BE76-69ABEECA321F}" type="presOf" srcId="{343E3AC4-E8F5-4585-8131-EE73DF2D7888}" destId="{6C7FDB25-F580-4ED2-9A73-1C0C87928EB5}" srcOrd="0" destOrd="0" presId="urn:microsoft.com/office/officeart/2005/8/layout/vProcess5"/>
    <dgm:cxn modelId="{5A776A3D-3B58-45F9-A26F-6F7C51EA9C91}" srcId="{19A15D70-1439-4F63-B256-D785C2F8F752}" destId="{05903E2A-7AED-4733-872F-F0388F22B16A}" srcOrd="3" destOrd="0" parTransId="{C7785DED-CA54-41D2-85B5-11F6F4134F62}" sibTransId="{B8281EE7-4711-49A2-A738-59EC2B7439FB}"/>
    <dgm:cxn modelId="{FE767E45-85FF-4B9C-BCCF-469B5CFAC357}" type="presOf" srcId="{79FD1377-8350-4C49-8B51-E3651A88FB6A}" destId="{17B80C74-7207-412C-8DF7-C91B2C1BE092}" srcOrd="0" destOrd="0" presId="urn:microsoft.com/office/officeart/2005/8/layout/vProcess5"/>
    <dgm:cxn modelId="{E127FD68-F90E-44B2-AE80-5743E5DE530A}" type="presOf" srcId="{6B9B2616-4105-46B2-BC5C-16B736FA15BB}" destId="{30069155-1A51-41B3-816C-867D6142BEC0}" srcOrd="1" destOrd="0" presId="urn:microsoft.com/office/officeart/2005/8/layout/vProcess5"/>
    <dgm:cxn modelId="{51D0336E-7251-481B-9D97-E49C0EB0E41C}" type="presOf" srcId="{79FD1377-8350-4C49-8B51-E3651A88FB6A}" destId="{E2F2157B-DC81-4AC6-8206-FFAFEED23039}" srcOrd="1" destOrd="0" presId="urn:microsoft.com/office/officeart/2005/8/layout/vProcess5"/>
    <dgm:cxn modelId="{25312650-C92E-4322-B2C8-C51E08181018}" type="presOf" srcId="{AD8F9A42-E7F9-45FD-AD8A-0CFB5D96182F}" destId="{3E23F9B8-AB30-4C21-82DD-39474ECBEF71}" srcOrd="0" destOrd="0" presId="urn:microsoft.com/office/officeart/2005/8/layout/vProcess5"/>
    <dgm:cxn modelId="{2BB42A75-9C5C-4AB0-AAD8-4EA0EAF662D4}" type="presOf" srcId="{19A15D70-1439-4F63-B256-D785C2F8F752}" destId="{3E5049AA-FF3C-4942-9E71-7A2D9D869E00}" srcOrd="0" destOrd="0" presId="urn:microsoft.com/office/officeart/2005/8/layout/vProcess5"/>
    <dgm:cxn modelId="{B65EC578-9DA8-4A0B-B734-7C034B30A89C}" type="presOf" srcId="{7A5947C5-8DAC-41B1-877B-03F82625BE01}" destId="{A1DA6ED1-371C-432D-9BEB-048E7690278D}" srcOrd="0" destOrd="0" presId="urn:microsoft.com/office/officeart/2005/8/layout/vProcess5"/>
    <dgm:cxn modelId="{1D531E8A-C452-4B0A-AB9F-5D549598CF8B}" srcId="{19A15D70-1439-4F63-B256-D785C2F8F752}" destId="{79FD1377-8350-4C49-8B51-E3651A88FB6A}" srcOrd="1" destOrd="0" parTransId="{AE1212D6-DCA5-46A9-B607-4ADD781E4C4C}" sibTransId="{AD8F9A42-E7F9-45FD-AD8A-0CFB5D96182F}"/>
    <dgm:cxn modelId="{0AAEF38C-79E6-4625-90D3-BDDDB1460371}" srcId="{19A15D70-1439-4F63-B256-D785C2F8F752}" destId="{7A5947C5-8DAC-41B1-877B-03F82625BE01}" srcOrd="2" destOrd="0" parTransId="{2290F843-F59A-4541-9E39-96F3D8B86462}" sibTransId="{CD3DAF9C-C63B-4A30-BCBB-FDEA1E2C325C}"/>
    <dgm:cxn modelId="{48C7DF8D-6453-473E-951F-612651BCDB94}" type="presOf" srcId="{CD3DAF9C-C63B-4A30-BCBB-FDEA1E2C325C}" destId="{14ED1C7A-9B80-489A-BF0C-F19370B384E0}" srcOrd="0" destOrd="0" presId="urn:microsoft.com/office/officeart/2005/8/layout/vProcess5"/>
    <dgm:cxn modelId="{38B6C48E-4C02-45CB-A7D5-E44BE715221D}" type="presOf" srcId="{05903E2A-7AED-4733-872F-F0388F22B16A}" destId="{46CD15DE-B56D-403F-9DA6-B3EDD1EFE0F4}" srcOrd="0" destOrd="0" presId="urn:microsoft.com/office/officeart/2005/8/layout/vProcess5"/>
    <dgm:cxn modelId="{4493989E-53EF-4FC4-A042-0043710D4AA8}" type="presOf" srcId="{05903E2A-7AED-4733-872F-F0388F22B16A}" destId="{C04C9F6E-EDAD-41F4-8ACF-319DBCAE5EC0}" srcOrd="1" destOrd="0" presId="urn:microsoft.com/office/officeart/2005/8/layout/vProcess5"/>
    <dgm:cxn modelId="{EF0E9EF6-8B29-450C-B3E8-73F1767C1741}" type="presOf" srcId="{7A5947C5-8DAC-41B1-877B-03F82625BE01}" destId="{49A06658-85D9-4DD8-BB1F-359B70151E78}" srcOrd="1" destOrd="0" presId="urn:microsoft.com/office/officeart/2005/8/layout/vProcess5"/>
    <dgm:cxn modelId="{9A92507F-2810-4F37-8F51-0D0705547A47}" type="presParOf" srcId="{3E5049AA-FF3C-4942-9E71-7A2D9D869E00}" destId="{60E1CEF0-08CA-42E9-A876-52D4F8161401}" srcOrd="0" destOrd="0" presId="urn:microsoft.com/office/officeart/2005/8/layout/vProcess5"/>
    <dgm:cxn modelId="{A8A3208F-0E25-408C-B4B0-5E0710395BE8}" type="presParOf" srcId="{3E5049AA-FF3C-4942-9E71-7A2D9D869E00}" destId="{13C266B4-50CD-463A-89BC-1324CDE5E8CF}" srcOrd="1" destOrd="0" presId="urn:microsoft.com/office/officeart/2005/8/layout/vProcess5"/>
    <dgm:cxn modelId="{355658B6-4C23-442F-9412-B5618273A175}" type="presParOf" srcId="{3E5049AA-FF3C-4942-9E71-7A2D9D869E00}" destId="{17B80C74-7207-412C-8DF7-C91B2C1BE092}" srcOrd="2" destOrd="0" presId="urn:microsoft.com/office/officeart/2005/8/layout/vProcess5"/>
    <dgm:cxn modelId="{62581BDD-8DD9-43B6-9C09-D90EEE2AB4C1}" type="presParOf" srcId="{3E5049AA-FF3C-4942-9E71-7A2D9D869E00}" destId="{A1DA6ED1-371C-432D-9BEB-048E7690278D}" srcOrd="3" destOrd="0" presId="urn:microsoft.com/office/officeart/2005/8/layout/vProcess5"/>
    <dgm:cxn modelId="{DC0D075B-AE6D-4847-836D-16725F638D9D}" type="presParOf" srcId="{3E5049AA-FF3C-4942-9E71-7A2D9D869E00}" destId="{46CD15DE-B56D-403F-9DA6-B3EDD1EFE0F4}" srcOrd="4" destOrd="0" presId="urn:microsoft.com/office/officeart/2005/8/layout/vProcess5"/>
    <dgm:cxn modelId="{40D1A1C5-35EB-4995-A7B9-048A0BA1F5BE}" type="presParOf" srcId="{3E5049AA-FF3C-4942-9E71-7A2D9D869E00}" destId="{6C7FDB25-F580-4ED2-9A73-1C0C87928EB5}" srcOrd="5" destOrd="0" presId="urn:microsoft.com/office/officeart/2005/8/layout/vProcess5"/>
    <dgm:cxn modelId="{4C1CFF7E-23F0-47FB-9E48-8F147803B72F}" type="presParOf" srcId="{3E5049AA-FF3C-4942-9E71-7A2D9D869E00}" destId="{3E23F9B8-AB30-4C21-82DD-39474ECBEF71}" srcOrd="6" destOrd="0" presId="urn:microsoft.com/office/officeart/2005/8/layout/vProcess5"/>
    <dgm:cxn modelId="{037FD236-E702-427A-98BC-E1C4F04FA43E}" type="presParOf" srcId="{3E5049AA-FF3C-4942-9E71-7A2D9D869E00}" destId="{14ED1C7A-9B80-489A-BF0C-F19370B384E0}" srcOrd="7" destOrd="0" presId="urn:microsoft.com/office/officeart/2005/8/layout/vProcess5"/>
    <dgm:cxn modelId="{95E3F18A-0796-4F95-8C88-5BDE1BB171C2}" type="presParOf" srcId="{3E5049AA-FF3C-4942-9E71-7A2D9D869E00}" destId="{30069155-1A51-41B3-816C-867D6142BEC0}" srcOrd="8" destOrd="0" presId="urn:microsoft.com/office/officeart/2005/8/layout/vProcess5"/>
    <dgm:cxn modelId="{7E390D38-D333-4D3C-AFEC-7B0CE4185A35}" type="presParOf" srcId="{3E5049AA-FF3C-4942-9E71-7A2D9D869E00}" destId="{E2F2157B-DC81-4AC6-8206-FFAFEED23039}" srcOrd="9" destOrd="0" presId="urn:microsoft.com/office/officeart/2005/8/layout/vProcess5"/>
    <dgm:cxn modelId="{B16F2ABC-AD2C-4B15-9B05-2E53CA5040B5}" type="presParOf" srcId="{3E5049AA-FF3C-4942-9E71-7A2D9D869E00}" destId="{49A06658-85D9-4DD8-BB1F-359B70151E78}" srcOrd="10" destOrd="0" presId="urn:microsoft.com/office/officeart/2005/8/layout/vProcess5"/>
    <dgm:cxn modelId="{7C3ED65F-AC24-41E0-A536-CAE518F4D496}" type="presParOf" srcId="{3E5049AA-FF3C-4942-9E71-7A2D9D869E00}" destId="{C04C9F6E-EDAD-41F4-8ACF-319DBCAE5EC0}"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C266B4-50CD-463A-89BC-1324CDE5E8CF}">
      <dsp:nvSpPr>
        <dsp:cNvPr id="0" name=""/>
        <dsp:cNvSpPr/>
      </dsp:nvSpPr>
      <dsp:spPr>
        <a:xfrm>
          <a:off x="0" y="0"/>
          <a:ext cx="8224872" cy="9570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zh-CN" altLang="zh-CN" sz="2300" b="1" kern="1200" dirty="0">
              <a:latin typeface="+mn-ea"/>
              <a:ea typeface="+mn-ea"/>
            </a:rPr>
            <a:t>① 根据过程设计结果画出相应的流图。</a:t>
          </a:r>
          <a:endParaRPr lang="zh-CN" altLang="en-US" sz="2300" kern="1200" dirty="0"/>
        </a:p>
      </dsp:txBody>
      <dsp:txXfrm>
        <a:off x="28031" y="28031"/>
        <a:ext cx="7111283" cy="900976"/>
      </dsp:txXfrm>
    </dsp:sp>
    <dsp:sp modelId="{17B80C74-7207-412C-8DF7-C91B2C1BE092}">
      <dsp:nvSpPr>
        <dsp:cNvPr id="0" name=""/>
        <dsp:cNvSpPr/>
      </dsp:nvSpPr>
      <dsp:spPr>
        <a:xfrm>
          <a:off x="688833" y="1131044"/>
          <a:ext cx="8224872" cy="9570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zh-CN" altLang="zh-CN" sz="2300" b="1" kern="1200" dirty="0">
              <a:latin typeface="+mn-ea"/>
              <a:ea typeface="+mn-ea"/>
            </a:rPr>
            <a:t>② 计算流图的环形复杂度。</a:t>
          </a:r>
          <a:endParaRPr lang="zh-CN" altLang="en-US" sz="2300" kern="1200" dirty="0"/>
        </a:p>
      </dsp:txBody>
      <dsp:txXfrm>
        <a:off x="716864" y="1159075"/>
        <a:ext cx="6857902" cy="900976"/>
      </dsp:txXfrm>
    </dsp:sp>
    <dsp:sp modelId="{A1DA6ED1-371C-432D-9BEB-048E7690278D}">
      <dsp:nvSpPr>
        <dsp:cNvPr id="0" name=""/>
        <dsp:cNvSpPr/>
      </dsp:nvSpPr>
      <dsp:spPr>
        <a:xfrm>
          <a:off x="1367385" y="2262089"/>
          <a:ext cx="8224872" cy="9570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zh-CN" altLang="zh-CN" sz="2300" b="1" kern="1200" dirty="0">
              <a:latin typeface="+mn-ea"/>
              <a:ea typeface="+mn-ea"/>
            </a:rPr>
            <a:t>③ 确定线性独立路径的基本集合。</a:t>
          </a:r>
          <a:endParaRPr lang="zh-CN" altLang="en-US" sz="2300" kern="1200" dirty="0"/>
        </a:p>
      </dsp:txBody>
      <dsp:txXfrm>
        <a:off x="1395416" y="2290120"/>
        <a:ext cx="6868184" cy="900976"/>
      </dsp:txXfrm>
    </dsp:sp>
    <dsp:sp modelId="{46CD15DE-B56D-403F-9DA6-B3EDD1EFE0F4}">
      <dsp:nvSpPr>
        <dsp:cNvPr id="0" name=""/>
        <dsp:cNvSpPr/>
      </dsp:nvSpPr>
      <dsp:spPr>
        <a:xfrm>
          <a:off x="2056218" y="3393134"/>
          <a:ext cx="8224872" cy="9570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zh-CN" altLang="zh-CN" sz="2300" b="1" kern="1200">
              <a:latin typeface="+mn-ea"/>
              <a:ea typeface="+mn-ea"/>
            </a:rPr>
            <a:t>④ 设计可强制执行基本集合中每条路径的测试用例。</a:t>
          </a:r>
          <a:endParaRPr lang="zh-CN" altLang="en-US" sz="2300" kern="1200" dirty="0"/>
        </a:p>
      </dsp:txBody>
      <dsp:txXfrm>
        <a:off x="2084249" y="3421165"/>
        <a:ext cx="6857902" cy="900976"/>
      </dsp:txXfrm>
    </dsp:sp>
    <dsp:sp modelId="{6C7FDB25-F580-4ED2-9A73-1C0C87928EB5}">
      <dsp:nvSpPr>
        <dsp:cNvPr id="0" name=""/>
        <dsp:cNvSpPr/>
      </dsp:nvSpPr>
      <dsp:spPr>
        <a:xfrm>
          <a:off x="7602798" y="733004"/>
          <a:ext cx="622074" cy="622074"/>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zh-CN" altLang="en-US" sz="2500" kern="1200"/>
        </a:p>
      </dsp:txBody>
      <dsp:txXfrm>
        <a:off x="7742765" y="733004"/>
        <a:ext cx="342140" cy="468111"/>
      </dsp:txXfrm>
    </dsp:sp>
    <dsp:sp modelId="{3E23F9B8-AB30-4C21-82DD-39474ECBEF71}">
      <dsp:nvSpPr>
        <dsp:cNvPr id="0" name=""/>
        <dsp:cNvSpPr/>
      </dsp:nvSpPr>
      <dsp:spPr>
        <a:xfrm>
          <a:off x="8291631" y="1864049"/>
          <a:ext cx="622074" cy="622074"/>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zh-CN" altLang="en-US" sz="2500" kern="1200"/>
        </a:p>
      </dsp:txBody>
      <dsp:txXfrm>
        <a:off x="8431598" y="1864049"/>
        <a:ext cx="342140" cy="468111"/>
      </dsp:txXfrm>
    </dsp:sp>
    <dsp:sp modelId="{14ED1C7A-9B80-489A-BF0C-F19370B384E0}">
      <dsp:nvSpPr>
        <dsp:cNvPr id="0" name=""/>
        <dsp:cNvSpPr/>
      </dsp:nvSpPr>
      <dsp:spPr>
        <a:xfrm>
          <a:off x="8970183" y="2995094"/>
          <a:ext cx="622074" cy="622074"/>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zh-CN" altLang="en-US" sz="2500" kern="1200"/>
        </a:p>
      </dsp:txBody>
      <dsp:txXfrm>
        <a:off x="9110150" y="2995094"/>
        <a:ext cx="342140" cy="46811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5A8F9B-DAE6-4885-8680-AD544A57EFA6}" type="datetimeFigureOut">
              <a:rPr lang="zh-CN" altLang="en-US" smtClean="0"/>
              <a:t>2017/12/13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8B0A11-3D62-4606-A6CF-01D98BDA7E3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474" name="幻灯片图像占位符 1"/>
          <p:cNvSpPr>
            <a:spLocks noGrp="1" noRot="1" noChangeAspect="1" noTextEdit="1"/>
          </p:cNvSpPr>
          <p:nvPr>
            <p:ph type="sldImg"/>
          </p:nvPr>
        </p:nvSpPr>
        <p:spPr>
          <a:ln>
            <a:solidFill>
              <a:srgbClr val="000000">
                <a:alpha val="100000"/>
              </a:srgbClr>
            </a:solidFill>
            <a:miter lim="800000"/>
          </a:ln>
        </p:spPr>
      </p:sp>
      <p:sp>
        <p:nvSpPr>
          <p:cNvPr id="1385475"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385476"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5</a:t>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0050" name="幻灯片图像占位符 1"/>
          <p:cNvSpPr>
            <a:spLocks noGrp="1" noRot="1" noChangeAspect="1" noTextEdit="1"/>
          </p:cNvSpPr>
          <p:nvPr>
            <p:ph type="sldImg"/>
          </p:nvPr>
        </p:nvSpPr>
        <p:spPr>
          <a:ln>
            <a:solidFill>
              <a:srgbClr val="000000">
                <a:alpha val="100000"/>
              </a:srgbClr>
            </a:solidFill>
            <a:miter lim="800000"/>
          </a:ln>
        </p:spPr>
      </p:sp>
      <p:sp>
        <p:nvSpPr>
          <p:cNvPr id="1410051" name="备注占位符 2"/>
          <p:cNvSpPr>
            <a:spLocks noGrp="1"/>
          </p:cNvSpPr>
          <p:nvPr>
            <p:ph type="body" idx="1"/>
          </p:nvPr>
        </p:nvSpPr>
        <p:spPr>
          <a:noFill/>
          <a:ln>
            <a:noFill/>
          </a:ln>
        </p:spPr>
        <p:txBody>
          <a:bodyPr wrap="square" lIns="91440" tIns="45720" rIns="91440" bIns="45720" anchor="t"/>
          <a:lstStyle/>
          <a:p>
            <a:pPr lvl="0"/>
            <a:r>
              <a:rPr lang="en-US" altLang="zh-CN" dirty="0">
                <a:ea typeface="宋体" panose="02010600030101010101" pitchFamily="2" charset="-122"/>
              </a:rPr>
              <a:t>1</a:t>
            </a:r>
            <a:r>
              <a:rPr lang="zh-CN" altLang="en-US" dirty="0">
                <a:ea typeface="宋体" panose="02010600030101010101" pitchFamily="2" charset="-122"/>
              </a:rPr>
              <a:t>、</a:t>
            </a:r>
            <a:r>
              <a:rPr lang="zh-CN" altLang="zh-CN" dirty="0">
                <a:ea typeface="宋体" panose="02010600030101010101" pitchFamily="2" charset="-122"/>
              </a:rPr>
              <a:t>首先应该对通过模块接口的数据流进行测试，如果数据不能正确地进出，所有其他测试都是不切实际的。</a:t>
            </a:r>
            <a:endParaRPr lang="zh-CN" altLang="en-US" dirty="0">
              <a:ea typeface="宋体" panose="02010600030101010101" pitchFamily="2" charset="-122"/>
            </a:endParaRPr>
          </a:p>
        </p:txBody>
      </p:sp>
      <p:sp>
        <p:nvSpPr>
          <p:cNvPr id="141005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30</a:t>
            </a:fld>
            <a:endParaRPr lang="zh-CN" altLang="en-US" sz="1200" dirty="0"/>
          </a:p>
        </p:txBody>
      </p:sp>
    </p:spTree>
    <p:extLst>
      <p:ext uri="{BB962C8B-B14F-4D97-AF65-F5344CB8AC3E}">
        <p14:creationId xmlns:p14="http://schemas.microsoft.com/office/powerpoint/2010/main" val="3630521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1074" name="幻灯片图像占位符 1"/>
          <p:cNvSpPr>
            <a:spLocks noGrp="1" noRot="1" noChangeAspect="1" noTextEdit="1"/>
          </p:cNvSpPr>
          <p:nvPr>
            <p:ph type="sldImg"/>
          </p:nvPr>
        </p:nvSpPr>
        <p:spPr>
          <a:ln>
            <a:solidFill>
              <a:srgbClr val="000000">
                <a:alpha val="100000"/>
              </a:srgbClr>
            </a:solidFill>
            <a:miter lim="800000"/>
          </a:ln>
        </p:spPr>
      </p:sp>
      <p:sp>
        <p:nvSpPr>
          <p:cNvPr id="1411075"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11076"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31</a:t>
            </a:fld>
            <a:endParaRPr lang="zh-CN" altLang="en-US" sz="1200" dirty="0"/>
          </a:p>
        </p:txBody>
      </p:sp>
    </p:spTree>
    <p:extLst>
      <p:ext uri="{BB962C8B-B14F-4D97-AF65-F5344CB8AC3E}">
        <p14:creationId xmlns:p14="http://schemas.microsoft.com/office/powerpoint/2010/main" val="2644739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2098" name="幻灯片图像占位符 1"/>
          <p:cNvSpPr>
            <a:spLocks noGrp="1" noRot="1" noChangeAspect="1" noTextEdit="1"/>
          </p:cNvSpPr>
          <p:nvPr>
            <p:ph type="sldImg"/>
          </p:nvPr>
        </p:nvSpPr>
        <p:spPr>
          <a:ln>
            <a:solidFill>
              <a:srgbClr val="000000">
                <a:alpha val="100000"/>
              </a:srgbClr>
            </a:solidFill>
            <a:miter lim="800000"/>
          </a:ln>
        </p:spPr>
      </p:sp>
      <p:sp>
        <p:nvSpPr>
          <p:cNvPr id="1412099"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1210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32</a:t>
            </a:fld>
            <a:endParaRPr lang="zh-CN" altLang="en-US" sz="1200" dirty="0"/>
          </a:p>
        </p:txBody>
      </p:sp>
    </p:spTree>
    <p:extLst>
      <p:ext uri="{BB962C8B-B14F-4D97-AF65-F5344CB8AC3E}">
        <p14:creationId xmlns:p14="http://schemas.microsoft.com/office/powerpoint/2010/main" val="2105944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22" name="幻灯片图像占位符 1"/>
          <p:cNvSpPr>
            <a:spLocks noGrp="1" noRot="1" noChangeAspect="1" noTextEdit="1"/>
          </p:cNvSpPr>
          <p:nvPr>
            <p:ph type="sldImg"/>
          </p:nvPr>
        </p:nvSpPr>
        <p:spPr>
          <a:ln>
            <a:solidFill>
              <a:srgbClr val="000000">
                <a:alpha val="100000"/>
              </a:srgbClr>
            </a:solidFill>
            <a:miter lim="800000"/>
          </a:ln>
        </p:spPr>
      </p:sp>
      <p:sp>
        <p:nvSpPr>
          <p:cNvPr id="1413123"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13124"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33</a:t>
            </a:fld>
            <a:endParaRPr lang="zh-CN" altLang="en-US" sz="1200" dirty="0"/>
          </a:p>
        </p:txBody>
      </p:sp>
    </p:spTree>
    <p:extLst>
      <p:ext uri="{BB962C8B-B14F-4D97-AF65-F5344CB8AC3E}">
        <p14:creationId xmlns:p14="http://schemas.microsoft.com/office/powerpoint/2010/main" val="1458986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4146" name="幻灯片图像占位符 1"/>
          <p:cNvSpPr>
            <a:spLocks noGrp="1" noRot="1" noChangeAspect="1" noTextEdit="1"/>
          </p:cNvSpPr>
          <p:nvPr>
            <p:ph type="sldImg"/>
          </p:nvPr>
        </p:nvSpPr>
        <p:spPr>
          <a:ln>
            <a:solidFill>
              <a:srgbClr val="000000">
                <a:alpha val="100000"/>
              </a:srgbClr>
            </a:solidFill>
            <a:miter lim="800000"/>
          </a:ln>
        </p:spPr>
      </p:sp>
      <p:sp>
        <p:nvSpPr>
          <p:cNvPr id="1414147" name="备注占位符 2"/>
          <p:cNvSpPr>
            <a:spLocks noGrp="1"/>
          </p:cNvSpPr>
          <p:nvPr>
            <p:ph type="body" idx="1"/>
          </p:nvPr>
        </p:nvSpPr>
        <p:spPr>
          <a:noFill/>
          <a:ln>
            <a:noFill/>
          </a:ln>
        </p:spPr>
        <p:txBody>
          <a:bodyPr wrap="square" lIns="91440" tIns="45720" rIns="91440" bIns="45720" anchor="t"/>
          <a:lstStyle/>
          <a:p>
            <a:pPr lvl="0"/>
            <a:r>
              <a:rPr lang="en-US" altLang="zh-CN" dirty="0">
                <a:ea typeface="宋体" panose="02010600030101010101" pitchFamily="2" charset="-122"/>
              </a:rPr>
              <a:t>1</a:t>
            </a:r>
            <a:r>
              <a:rPr lang="zh-CN" altLang="en-US" dirty="0">
                <a:ea typeface="宋体" panose="02010600030101010101" pitchFamily="2" charset="-122"/>
              </a:rPr>
              <a:t>、</a:t>
            </a:r>
            <a:r>
              <a:rPr lang="zh-CN" altLang="zh-CN" dirty="0">
                <a:ea typeface="宋体" panose="02010600030101010101" pitchFamily="2" charset="-122"/>
              </a:rPr>
              <a:t>如果一个人既是程序的设计者又是编写者，或既是编写者又是测试者，则审查小组中应该再增加一个程序员。</a:t>
            </a:r>
            <a:endParaRPr lang="zh-CN" altLang="en-US" dirty="0">
              <a:ea typeface="宋体" panose="02010600030101010101" pitchFamily="2" charset="-122"/>
            </a:endParaRPr>
          </a:p>
        </p:txBody>
      </p:sp>
      <p:sp>
        <p:nvSpPr>
          <p:cNvPr id="1414148"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34</a:t>
            </a:fld>
            <a:endParaRPr lang="zh-CN" altLang="en-US" sz="1200" dirty="0"/>
          </a:p>
        </p:txBody>
      </p:sp>
    </p:spTree>
    <p:extLst>
      <p:ext uri="{BB962C8B-B14F-4D97-AF65-F5344CB8AC3E}">
        <p14:creationId xmlns:p14="http://schemas.microsoft.com/office/powerpoint/2010/main" val="2947026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5170" name="幻灯片图像占位符 1"/>
          <p:cNvSpPr>
            <a:spLocks noGrp="1" noRot="1" noChangeAspect="1" noTextEdit="1"/>
          </p:cNvSpPr>
          <p:nvPr>
            <p:ph type="sldImg"/>
          </p:nvPr>
        </p:nvSpPr>
        <p:spPr>
          <a:ln>
            <a:solidFill>
              <a:srgbClr val="000000">
                <a:alpha val="100000"/>
              </a:srgbClr>
            </a:solidFill>
            <a:miter lim="800000"/>
          </a:ln>
        </p:spPr>
      </p:sp>
      <p:sp>
        <p:nvSpPr>
          <p:cNvPr id="1415171"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1517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35</a:t>
            </a:fld>
            <a:endParaRPr lang="zh-CN" altLang="en-US" sz="1200" dirty="0"/>
          </a:p>
        </p:txBody>
      </p:sp>
    </p:spTree>
    <p:extLst>
      <p:ext uri="{BB962C8B-B14F-4D97-AF65-F5344CB8AC3E}">
        <p14:creationId xmlns:p14="http://schemas.microsoft.com/office/powerpoint/2010/main" val="4193177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6194" name="幻灯片图像占位符 1"/>
          <p:cNvSpPr>
            <a:spLocks noGrp="1" noRot="1" noChangeAspect="1" noTextEdit="1"/>
          </p:cNvSpPr>
          <p:nvPr>
            <p:ph type="sldImg"/>
          </p:nvPr>
        </p:nvSpPr>
        <p:spPr>
          <a:ln>
            <a:solidFill>
              <a:srgbClr val="000000">
                <a:alpha val="100000"/>
              </a:srgbClr>
            </a:solidFill>
            <a:miter lim="800000"/>
          </a:ln>
        </p:spPr>
      </p:sp>
      <p:sp>
        <p:nvSpPr>
          <p:cNvPr id="1416195"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16196"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36</a:t>
            </a:fld>
            <a:endParaRPr lang="zh-CN" altLang="en-US" sz="1200" dirty="0"/>
          </a:p>
        </p:txBody>
      </p:sp>
    </p:spTree>
    <p:extLst>
      <p:ext uri="{BB962C8B-B14F-4D97-AF65-F5344CB8AC3E}">
        <p14:creationId xmlns:p14="http://schemas.microsoft.com/office/powerpoint/2010/main" val="2368240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218" name="幻灯片图像占位符 1"/>
          <p:cNvSpPr>
            <a:spLocks noGrp="1" noRot="1" noChangeAspect="1" noTextEdit="1"/>
          </p:cNvSpPr>
          <p:nvPr>
            <p:ph type="sldImg"/>
          </p:nvPr>
        </p:nvSpPr>
        <p:spPr>
          <a:ln>
            <a:solidFill>
              <a:srgbClr val="000000">
                <a:alpha val="100000"/>
              </a:srgbClr>
            </a:solidFill>
            <a:miter lim="800000"/>
          </a:ln>
        </p:spPr>
      </p:sp>
      <p:sp>
        <p:nvSpPr>
          <p:cNvPr id="1417219"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1722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37</a:t>
            </a:fld>
            <a:endParaRPr lang="zh-CN" altLang="en-US" sz="1200" dirty="0"/>
          </a:p>
        </p:txBody>
      </p:sp>
    </p:spTree>
    <p:extLst>
      <p:ext uri="{BB962C8B-B14F-4D97-AF65-F5344CB8AC3E}">
        <p14:creationId xmlns:p14="http://schemas.microsoft.com/office/powerpoint/2010/main" val="1508204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8242" name="幻灯片图像占位符 1"/>
          <p:cNvSpPr>
            <a:spLocks noGrp="1" noRot="1" noChangeAspect="1" noTextEdit="1"/>
          </p:cNvSpPr>
          <p:nvPr>
            <p:ph type="sldImg"/>
          </p:nvPr>
        </p:nvSpPr>
        <p:spPr>
          <a:ln>
            <a:solidFill>
              <a:srgbClr val="000000">
                <a:alpha val="100000"/>
              </a:srgbClr>
            </a:solidFill>
            <a:miter lim="800000"/>
          </a:ln>
        </p:spPr>
      </p:sp>
      <p:sp>
        <p:nvSpPr>
          <p:cNvPr id="1418243"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18244"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38</a:t>
            </a:fld>
            <a:endParaRPr lang="zh-CN" altLang="en-US" sz="1200" dirty="0"/>
          </a:p>
        </p:txBody>
      </p:sp>
    </p:spTree>
    <p:extLst>
      <p:ext uri="{BB962C8B-B14F-4D97-AF65-F5344CB8AC3E}">
        <p14:creationId xmlns:p14="http://schemas.microsoft.com/office/powerpoint/2010/main" val="16983278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幻灯片图像占位符 1"/>
          <p:cNvSpPr>
            <a:spLocks noGrp="1" noRot="1" noChangeAspect="1" noTextEdit="1"/>
          </p:cNvSpPr>
          <p:nvPr>
            <p:ph type="sldImg"/>
          </p:nvPr>
        </p:nvSpPr>
        <p:spPr>
          <a:ln>
            <a:solidFill>
              <a:srgbClr val="000000">
                <a:alpha val="100000"/>
              </a:srgbClr>
            </a:solidFill>
            <a:miter lim="800000"/>
          </a:ln>
        </p:spPr>
      </p:sp>
      <p:sp>
        <p:nvSpPr>
          <p:cNvPr id="1419267"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19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39</a:t>
            </a:fld>
            <a:endParaRPr lang="zh-CN" altLang="en-US" sz="1200" dirty="0"/>
          </a:p>
        </p:txBody>
      </p:sp>
    </p:spTree>
    <p:extLst>
      <p:ext uri="{BB962C8B-B14F-4D97-AF65-F5344CB8AC3E}">
        <p14:creationId xmlns:p14="http://schemas.microsoft.com/office/powerpoint/2010/main" val="2813873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6498" name="幻灯片图像占位符 1"/>
          <p:cNvSpPr>
            <a:spLocks noGrp="1" noRot="1" noChangeAspect="1" noTextEdit="1"/>
          </p:cNvSpPr>
          <p:nvPr>
            <p:ph type="sldImg"/>
          </p:nvPr>
        </p:nvSpPr>
        <p:spPr>
          <a:ln>
            <a:solidFill>
              <a:srgbClr val="000000">
                <a:alpha val="100000"/>
              </a:srgbClr>
            </a:solidFill>
            <a:miter lim="800000"/>
          </a:ln>
        </p:spPr>
      </p:sp>
      <p:sp>
        <p:nvSpPr>
          <p:cNvPr id="1386499"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38650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6</a:t>
            </a:fld>
            <a:endParaRPr lang="zh-CN" altLang="en-US"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314" name="幻灯片图像占位符 1"/>
          <p:cNvSpPr>
            <a:spLocks noGrp="1" noRot="1" noChangeAspect="1" noTextEdit="1"/>
          </p:cNvSpPr>
          <p:nvPr>
            <p:ph type="sldImg"/>
          </p:nvPr>
        </p:nvSpPr>
        <p:spPr>
          <a:ln>
            <a:solidFill>
              <a:srgbClr val="000000">
                <a:alpha val="100000"/>
              </a:srgbClr>
            </a:solidFill>
            <a:miter lim="800000"/>
          </a:ln>
        </p:spPr>
      </p:sp>
      <p:sp>
        <p:nvSpPr>
          <p:cNvPr id="1421315" name="备注占位符 2"/>
          <p:cNvSpPr>
            <a:spLocks noGrp="1"/>
          </p:cNvSpPr>
          <p:nvPr>
            <p:ph type="body" idx="1"/>
          </p:nvPr>
        </p:nvSpPr>
        <p:spPr>
          <a:noFill/>
          <a:ln>
            <a:noFill/>
          </a:ln>
        </p:spPr>
        <p:txBody>
          <a:bodyPr wrap="square" lIns="91440" tIns="45720" rIns="91440" bIns="45720" anchor="t"/>
          <a:lstStyle/>
          <a:p>
            <a:pPr lvl="0"/>
            <a:r>
              <a:rPr lang="en-US" altLang="zh-CN" dirty="0">
                <a:ea typeface="宋体" panose="02010600030101010101" pitchFamily="2" charset="-122"/>
              </a:rPr>
              <a:t>1</a:t>
            </a:r>
            <a:r>
              <a:rPr lang="zh-CN" altLang="en-US" dirty="0">
                <a:ea typeface="宋体" panose="02010600030101010101" pitchFamily="2" charset="-122"/>
              </a:rPr>
              <a:t>、集成测试举例：</a:t>
            </a:r>
            <a:r>
              <a:rPr lang="zh-CN" altLang="zh-CN" dirty="0">
                <a:ea typeface="宋体" panose="02010600030101010101" pitchFamily="2" charset="-122"/>
              </a:rPr>
              <a:t>子系统测试即是在把模块按照设计要求组装起来的同时进行测试，主要目标是发现与接口有关的问题</a:t>
            </a:r>
            <a:r>
              <a:rPr lang="en-US" altLang="zh-CN" dirty="0">
                <a:ea typeface="宋体" panose="02010600030101010101" pitchFamily="2" charset="-122"/>
              </a:rPr>
              <a:t>(</a:t>
            </a:r>
            <a:r>
              <a:rPr lang="zh-CN" altLang="zh-CN" dirty="0">
                <a:ea typeface="宋体" panose="02010600030101010101" pitchFamily="2" charset="-122"/>
              </a:rPr>
              <a:t>系统测试与此类似</a:t>
            </a:r>
            <a:r>
              <a:rPr lang="en-US" altLang="zh-CN" dirty="0">
                <a:ea typeface="宋体" panose="02010600030101010101" pitchFamily="2" charset="-122"/>
              </a:rPr>
              <a:t>)</a:t>
            </a:r>
            <a:r>
              <a:rPr lang="zh-CN" altLang="en-US" dirty="0">
                <a:ea typeface="宋体" panose="02010600030101010101" pitchFamily="2" charset="-122"/>
              </a:rPr>
              <a:t>。</a:t>
            </a:r>
            <a:endParaRPr lang="en-US" altLang="zh-CN" dirty="0">
              <a:ea typeface="宋体" panose="02010600030101010101" pitchFamily="2" charset="-122"/>
            </a:endParaRPr>
          </a:p>
          <a:p>
            <a:pPr lvl="0"/>
            <a:r>
              <a:rPr lang="en-US" altLang="zh-CN" dirty="0">
                <a:ea typeface="宋体" panose="02010600030101010101" pitchFamily="2" charset="-122"/>
              </a:rPr>
              <a:t>2</a:t>
            </a:r>
            <a:r>
              <a:rPr lang="zh-CN" altLang="en-US" dirty="0">
                <a:ea typeface="宋体" panose="02010600030101010101" pitchFamily="2" charset="-122"/>
              </a:rPr>
              <a:t>、与接口有关的问题举例：</a:t>
            </a:r>
            <a:r>
              <a:rPr lang="zh-CN" altLang="zh-CN" dirty="0">
                <a:ea typeface="宋体" panose="02010600030101010101" pitchFamily="2" charset="-122"/>
              </a:rPr>
              <a:t>数据穿过接口时可能丢失；一个模块对另一个模块可能由于疏忽而造成有害影响；把子功能组合起来可能不产生预期的主功能；个别看来是可以接受的误差可能积累到不能接受的程度；全程数据结构可能有问题等。</a:t>
            </a:r>
            <a:endParaRPr lang="zh-CN" altLang="en-US" dirty="0">
              <a:ea typeface="宋体" panose="02010600030101010101" pitchFamily="2" charset="-122"/>
            </a:endParaRPr>
          </a:p>
        </p:txBody>
      </p:sp>
      <p:sp>
        <p:nvSpPr>
          <p:cNvPr id="1421316"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40</a:t>
            </a:fld>
            <a:endParaRPr lang="zh-CN" altLang="en-US" sz="1200" dirty="0"/>
          </a:p>
        </p:txBody>
      </p:sp>
    </p:spTree>
    <p:extLst>
      <p:ext uri="{BB962C8B-B14F-4D97-AF65-F5344CB8AC3E}">
        <p14:creationId xmlns:p14="http://schemas.microsoft.com/office/powerpoint/2010/main" val="23396014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2338" name="幻灯片图像占位符 1"/>
          <p:cNvSpPr>
            <a:spLocks noGrp="1" noRot="1" noChangeAspect="1" noTextEdit="1"/>
          </p:cNvSpPr>
          <p:nvPr>
            <p:ph type="sldImg"/>
          </p:nvPr>
        </p:nvSpPr>
        <p:spPr>
          <a:ln>
            <a:solidFill>
              <a:srgbClr val="000000">
                <a:alpha val="100000"/>
              </a:srgbClr>
            </a:solidFill>
            <a:miter lim="800000"/>
          </a:ln>
        </p:spPr>
      </p:sp>
      <p:sp>
        <p:nvSpPr>
          <p:cNvPr id="1422339"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2234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41</a:t>
            </a:fld>
            <a:endParaRPr lang="zh-CN" altLang="en-US" sz="1200" dirty="0"/>
          </a:p>
        </p:txBody>
      </p:sp>
    </p:spTree>
    <p:extLst>
      <p:ext uri="{BB962C8B-B14F-4D97-AF65-F5344CB8AC3E}">
        <p14:creationId xmlns:p14="http://schemas.microsoft.com/office/powerpoint/2010/main" val="597128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幻灯片图像占位符 1"/>
          <p:cNvSpPr>
            <a:spLocks noGrp="1" noRot="1" noChangeAspect="1" noTextEdit="1"/>
          </p:cNvSpPr>
          <p:nvPr>
            <p:ph type="sldImg"/>
          </p:nvPr>
        </p:nvSpPr>
        <p:spPr>
          <a:ln>
            <a:solidFill>
              <a:srgbClr val="000000">
                <a:alpha val="100000"/>
              </a:srgbClr>
            </a:solidFill>
            <a:miter lim="800000"/>
          </a:ln>
        </p:spPr>
      </p:sp>
      <p:sp>
        <p:nvSpPr>
          <p:cNvPr id="1423363"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23364"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43</a:t>
            </a:fld>
            <a:endParaRPr lang="zh-CN" altLang="en-US" sz="1200" dirty="0"/>
          </a:p>
        </p:txBody>
      </p:sp>
    </p:spTree>
    <p:extLst>
      <p:ext uri="{BB962C8B-B14F-4D97-AF65-F5344CB8AC3E}">
        <p14:creationId xmlns:p14="http://schemas.microsoft.com/office/powerpoint/2010/main" val="24719099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4386" name="幻灯片图像占位符 1"/>
          <p:cNvSpPr>
            <a:spLocks noGrp="1" noRot="1" noChangeAspect="1" noTextEdit="1"/>
          </p:cNvSpPr>
          <p:nvPr>
            <p:ph type="sldImg"/>
          </p:nvPr>
        </p:nvSpPr>
        <p:spPr>
          <a:ln>
            <a:solidFill>
              <a:srgbClr val="000000">
                <a:alpha val="100000"/>
              </a:srgbClr>
            </a:solidFill>
            <a:miter lim="800000"/>
          </a:ln>
        </p:spPr>
      </p:sp>
      <p:sp>
        <p:nvSpPr>
          <p:cNvPr id="1424387"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24388"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44</a:t>
            </a:fld>
            <a:endParaRPr lang="zh-CN" altLang="en-US" sz="1200" dirty="0"/>
          </a:p>
        </p:txBody>
      </p:sp>
    </p:spTree>
    <p:extLst>
      <p:ext uri="{BB962C8B-B14F-4D97-AF65-F5344CB8AC3E}">
        <p14:creationId xmlns:p14="http://schemas.microsoft.com/office/powerpoint/2010/main" val="2691187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410" name="幻灯片图像占位符 1"/>
          <p:cNvSpPr>
            <a:spLocks noGrp="1" noRot="1" noChangeAspect="1" noTextEdit="1"/>
          </p:cNvSpPr>
          <p:nvPr>
            <p:ph type="sldImg"/>
          </p:nvPr>
        </p:nvSpPr>
        <p:spPr>
          <a:ln>
            <a:solidFill>
              <a:srgbClr val="000000">
                <a:alpha val="100000"/>
              </a:srgbClr>
            </a:solidFill>
            <a:miter lim="800000"/>
          </a:ln>
        </p:spPr>
      </p:sp>
      <p:sp>
        <p:nvSpPr>
          <p:cNvPr id="1425411"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2541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45</a:t>
            </a:fld>
            <a:endParaRPr lang="zh-CN" altLang="en-US" sz="1200" dirty="0"/>
          </a:p>
        </p:txBody>
      </p:sp>
    </p:spTree>
    <p:extLst>
      <p:ext uri="{BB962C8B-B14F-4D97-AF65-F5344CB8AC3E}">
        <p14:creationId xmlns:p14="http://schemas.microsoft.com/office/powerpoint/2010/main" val="37161551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6434" name="幻灯片图像占位符 1"/>
          <p:cNvSpPr>
            <a:spLocks noGrp="1" noRot="1" noChangeAspect="1" noTextEdit="1"/>
          </p:cNvSpPr>
          <p:nvPr>
            <p:ph type="sldImg"/>
          </p:nvPr>
        </p:nvSpPr>
        <p:spPr>
          <a:ln>
            <a:solidFill>
              <a:srgbClr val="000000">
                <a:alpha val="100000"/>
              </a:srgbClr>
            </a:solidFill>
            <a:miter lim="800000"/>
          </a:ln>
        </p:spPr>
      </p:sp>
      <p:sp>
        <p:nvSpPr>
          <p:cNvPr id="1426435" name="备注占位符 2"/>
          <p:cNvSpPr>
            <a:spLocks noGrp="1"/>
          </p:cNvSpPr>
          <p:nvPr>
            <p:ph type="body" idx="1"/>
          </p:nvPr>
        </p:nvSpPr>
        <p:spPr>
          <a:noFill/>
          <a:ln>
            <a:noFill/>
          </a:ln>
        </p:spPr>
        <p:txBody>
          <a:bodyPr wrap="square" lIns="91440" tIns="45720" rIns="91440" bIns="45720" anchor="t"/>
          <a:lstStyle/>
          <a:p>
            <a:pPr lvl="0"/>
            <a:r>
              <a:rPr lang="en-US" altLang="zh-CN" dirty="0">
                <a:ea typeface="宋体" panose="02010600030101010101" pitchFamily="2" charset="-122"/>
              </a:rPr>
              <a:t>1</a:t>
            </a:r>
            <a:r>
              <a:rPr lang="zh-CN" altLang="en-US" dirty="0">
                <a:ea typeface="宋体" panose="02010600030101010101" pitchFamily="2" charset="-122"/>
              </a:rPr>
              <a:t>、</a:t>
            </a:r>
            <a:r>
              <a:rPr lang="zh-CN" altLang="zh-CN" dirty="0">
                <a:ea typeface="宋体" panose="02010600030101010101" pitchFamily="2" charset="-122"/>
              </a:rPr>
              <a:t>方法①失去了在特定的测试和组装特定的模块之间的精确对应关系，这可能导致在确定错误的位置和原因时发生困难。方法②称为自底向上的测试</a:t>
            </a:r>
            <a:r>
              <a:rPr lang="zh-CN" altLang="en-US" dirty="0">
                <a:ea typeface="宋体" panose="02010600030101010101" pitchFamily="2" charset="-122"/>
              </a:rPr>
              <a:t>，就是下面要讲的自底向上集成。</a:t>
            </a:r>
          </a:p>
        </p:txBody>
      </p:sp>
      <p:sp>
        <p:nvSpPr>
          <p:cNvPr id="1426436"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46</a:t>
            </a:fld>
            <a:endParaRPr lang="zh-CN" altLang="en-US" sz="1200" dirty="0"/>
          </a:p>
        </p:txBody>
      </p:sp>
    </p:spTree>
    <p:extLst>
      <p:ext uri="{BB962C8B-B14F-4D97-AF65-F5344CB8AC3E}">
        <p14:creationId xmlns:p14="http://schemas.microsoft.com/office/powerpoint/2010/main" val="5048310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458" name="幻灯片图像占位符 1"/>
          <p:cNvSpPr>
            <a:spLocks noGrp="1" noRot="1" noChangeAspect="1" noTextEdit="1"/>
          </p:cNvSpPr>
          <p:nvPr>
            <p:ph type="sldImg"/>
          </p:nvPr>
        </p:nvSpPr>
        <p:spPr>
          <a:ln>
            <a:solidFill>
              <a:srgbClr val="000000">
                <a:alpha val="100000"/>
              </a:srgbClr>
            </a:solidFill>
            <a:miter lim="800000"/>
          </a:ln>
        </p:spPr>
      </p:sp>
      <p:sp>
        <p:nvSpPr>
          <p:cNvPr id="1427459"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2746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47</a:t>
            </a:fld>
            <a:endParaRPr lang="zh-CN" altLang="en-US" sz="1200" dirty="0"/>
          </a:p>
        </p:txBody>
      </p:sp>
    </p:spTree>
    <p:extLst>
      <p:ext uri="{BB962C8B-B14F-4D97-AF65-F5344CB8AC3E}">
        <p14:creationId xmlns:p14="http://schemas.microsoft.com/office/powerpoint/2010/main" val="17951187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8482" name="幻灯片图像占位符 1"/>
          <p:cNvSpPr>
            <a:spLocks noGrp="1" noRot="1" noChangeAspect="1" noTextEdit="1"/>
          </p:cNvSpPr>
          <p:nvPr>
            <p:ph type="sldImg"/>
          </p:nvPr>
        </p:nvSpPr>
        <p:spPr>
          <a:ln>
            <a:solidFill>
              <a:srgbClr val="000000">
                <a:alpha val="100000"/>
              </a:srgbClr>
            </a:solidFill>
            <a:miter lim="800000"/>
          </a:ln>
        </p:spPr>
      </p:sp>
      <p:sp>
        <p:nvSpPr>
          <p:cNvPr id="3" name="备注占位符 2"/>
          <p:cNvSpPr>
            <a:spLocks noGrp="1"/>
          </p:cNvSpPr>
          <p:nvPr>
            <p:ph type="body" idx="1"/>
          </p:nvPr>
        </p:nvSpPr>
        <p:spPr/>
        <p:txBody>
          <a:bodyPr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mn-lt"/>
                <a:ea typeface="+mn-ea"/>
                <a:cs typeface="+mn-cs"/>
              </a:rPr>
              <a:t>1</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a:t>
            </a:r>
            <a:r>
              <a:rPr kumimoji="0" lang="zh-CN" altLang="zh-CN" sz="1200" b="0" i="0" u="none" strike="noStrike" kern="1200" cap="none" spc="0" normalizeH="0" baseline="0" noProof="0" dirty="0">
                <a:ln>
                  <a:noFill/>
                </a:ln>
                <a:solidFill>
                  <a:schemeClr val="tx1"/>
                </a:solidFill>
                <a:effectLst/>
                <a:uLnTx/>
                <a:uFillTx/>
                <a:latin typeface="+mn-ea"/>
                <a:ea typeface="+mn-ea"/>
                <a:cs typeface="+mn-cs"/>
              </a:rPr>
              <a:t>事实上，如果软件结构的顶部两层用自顶向下的方法组装，可以明显减少驱动程序的数目，而且族的结合也将大大简化。</a:t>
            </a:r>
            <a:endParaRPr kumimoji="0" lang="en-US" altLang="zh-CN" sz="12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428484"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48</a:t>
            </a:fld>
            <a:endParaRPr lang="zh-CN" altLang="en-US" sz="1200" dirty="0"/>
          </a:p>
        </p:txBody>
      </p:sp>
    </p:spTree>
    <p:extLst>
      <p:ext uri="{BB962C8B-B14F-4D97-AF65-F5344CB8AC3E}">
        <p14:creationId xmlns:p14="http://schemas.microsoft.com/office/powerpoint/2010/main" val="19443875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506" name="幻灯片图像占位符 1"/>
          <p:cNvSpPr>
            <a:spLocks noGrp="1" noRot="1" noChangeAspect="1" noTextEdit="1"/>
          </p:cNvSpPr>
          <p:nvPr>
            <p:ph type="sldImg"/>
          </p:nvPr>
        </p:nvSpPr>
        <p:spPr>
          <a:ln>
            <a:solidFill>
              <a:srgbClr val="000000">
                <a:alpha val="100000"/>
              </a:srgbClr>
            </a:solidFill>
            <a:miter lim="800000"/>
          </a:ln>
        </p:spPr>
      </p:sp>
      <p:sp>
        <p:nvSpPr>
          <p:cNvPr id="1429507" name="备注占位符 2"/>
          <p:cNvSpPr>
            <a:spLocks noGrp="1"/>
          </p:cNvSpPr>
          <p:nvPr>
            <p:ph type="body" idx="1"/>
          </p:nvPr>
        </p:nvSpPr>
        <p:spPr>
          <a:noFill/>
          <a:ln>
            <a:noFill/>
          </a:ln>
        </p:spPr>
        <p:txBody>
          <a:bodyPr wrap="square" lIns="91440" tIns="45720" rIns="91440" bIns="45720" anchor="t"/>
          <a:lstStyle/>
          <a:p>
            <a:pPr lvl="0"/>
            <a:r>
              <a:rPr lang="en-US" altLang="zh-CN" dirty="0">
                <a:ea typeface="宋体" panose="02010600030101010101" pitchFamily="2" charset="-122"/>
              </a:rPr>
              <a:t>1</a:t>
            </a:r>
            <a:r>
              <a:rPr lang="zh-CN" altLang="en-US" dirty="0">
                <a:ea typeface="宋体" panose="02010600030101010101" pitchFamily="2" charset="-122"/>
              </a:rPr>
              <a:t>、</a:t>
            </a:r>
            <a:r>
              <a:rPr lang="zh-CN" altLang="zh-CN" dirty="0">
                <a:ea typeface="宋体" panose="02010600030101010101" pitchFamily="2" charset="-122"/>
              </a:rPr>
              <a:t>一般说来，一种方法的优点正好对应于另一种方法的缺点。</a:t>
            </a:r>
            <a:endParaRPr lang="zh-CN" altLang="en-US" dirty="0">
              <a:ea typeface="宋体" panose="02010600030101010101" pitchFamily="2" charset="-122"/>
            </a:endParaRPr>
          </a:p>
        </p:txBody>
      </p:sp>
      <p:sp>
        <p:nvSpPr>
          <p:cNvPr id="1429508"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49</a:t>
            </a:fld>
            <a:endParaRPr lang="zh-CN" altLang="en-US" sz="1200" dirty="0"/>
          </a:p>
        </p:txBody>
      </p:sp>
    </p:spTree>
    <p:extLst>
      <p:ext uri="{BB962C8B-B14F-4D97-AF65-F5344CB8AC3E}">
        <p14:creationId xmlns:p14="http://schemas.microsoft.com/office/powerpoint/2010/main" val="16015920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0530" name="幻灯片图像占位符 1"/>
          <p:cNvSpPr>
            <a:spLocks noGrp="1" noRot="1" noChangeAspect="1" noTextEdit="1"/>
          </p:cNvSpPr>
          <p:nvPr>
            <p:ph type="sldImg"/>
          </p:nvPr>
        </p:nvSpPr>
        <p:spPr>
          <a:ln>
            <a:solidFill>
              <a:srgbClr val="000000">
                <a:alpha val="100000"/>
              </a:srgbClr>
            </a:solidFill>
            <a:miter lim="800000"/>
          </a:ln>
        </p:spPr>
      </p:sp>
      <p:sp>
        <p:nvSpPr>
          <p:cNvPr id="1430531"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3053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50</a:t>
            </a:fld>
            <a:endParaRPr lang="zh-CN" altLang="en-US" sz="1200" dirty="0"/>
          </a:p>
        </p:txBody>
      </p:sp>
    </p:spTree>
    <p:extLst>
      <p:ext uri="{BB962C8B-B14F-4D97-AF65-F5344CB8AC3E}">
        <p14:creationId xmlns:p14="http://schemas.microsoft.com/office/powerpoint/2010/main" val="3155746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522" name="幻灯片图像占位符 1"/>
          <p:cNvSpPr>
            <a:spLocks noGrp="1" noRot="1" noChangeAspect="1" noTextEdit="1"/>
          </p:cNvSpPr>
          <p:nvPr>
            <p:ph type="sldImg"/>
          </p:nvPr>
        </p:nvSpPr>
        <p:spPr>
          <a:ln>
            <a:solidFill>
              <a:srgbClr val="000000">
                <a:alpha val="100000"/>
              </a:srgbClr>
            </a:solidFill>
            <a:miter lim="800000"/>
          </a:ln>
        </p:spPr>
      </p:sp>
      <p:sp>
        <p:nvSpPr>
          <p:cNvPr id="1387523" name="备注占位符 2"/>
          <p:cNvSpPr>
            <a:spLocks noGrp="1"/>
          </p:cNvSpPr>
          <p:nvPr>
            <p:ph type="body" idx="1"/>
          </p:nvPr>
        </p:nvSpPr>
        <p:spPr>
          <a:noFill/>
          <a:ln>
            <a:noFill/>
          </a:ln>
        </p:spPr>
        <p:txBody>
          <a:bodyPr wrap="square" lIns="91440" tIns="45720" rIns="91440" bIns="45720" anchor="t"/>
          <a:lstStyle/>
          <a:p>
            <a:pPr lvl="0"/>
            <a:r>
              <a:rPr lang="en-US" altLang="zh-CN" dirty="0">
                <a:ea typeface="宋体" panose="02010600030101010101" pitchFamily="2" charset="-122"/>
              </a:rPr>
              <a:t>1</a:t>
            </a:r>
            <a:r>
              <a:rPr lang="zh-CN" altLang="en-US" dirty="0">
                <a:ea typeface="宋体" panose="02010600030101010101" pitchFamily="2" charset="-122"/>
              </a:rPr>
              <a:t>、</a:t>
            </a:r>
            <a:r>
              <a:rPr lang="zh-CN" altLang="zh-CN" dirty="0">
                <a:ea typeface="宋体" panose="02010600030101010101" pitchFamily="2" charset="-122"/>
              </a:rPr>
              <a:t>有次序</a:t>
            </a:r>
            <a:r>
              <a:rPr lang="zh-CN" altLang="en-US" dirty="0">
                <a:ea typeface="宋体" panose="02010600030101010101" pitchFamily="2" charset="-122"/>
              </a:rPr>
              <a:t>的数据说明</a:t>
            </a:r>
            <a:r>
              <a:rPr lang="zh-CN" altLang="zh-CN" dirty="0">
                <a:ea typeface="宋体" panose="02010600030101010101" pitchFamily="2" charset="-122"/>
              </a:rPr>
              <a:t>容易查阅，因此能够加速测试、调试和维护的过程。</a:t>
            </a:r>
            <a:endParaRPr lang="zh-CN" altLang="en-US" dirty="0">
              <a:ea typeface="宋体" panose="02010600030101010101" pitchFamily="2" charset="-122"/>
            </a:endParaRPr>
          </a:p>
        </p:txBody>
      </p:sp>
      <p:sp>
        <p:nvSpPr>
          <p:cNvPr id="1387524"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7</a:t>
            </a:fld>
            <a:endParaRPr lang="zh-CN" altLang="en-US" sz="120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1554" name="幻灯片图像占位符 1"/>
          <p:cNvSpPr>
            <a:spLocks noGrp="1" noRot="1" noChangeAspect="1" noTextEdit="1"/>
          </p:cNvSpPr>
          <p:nvPr>
            <p:ph type="sldImg"/>
          </p:nvPr>
        </p:nvSpPr>
        <p:spPr>
          <a:ln>
            <a:solidFill>
              <a:srgbClr val="000000">
                <a:alpha val="100000"/>
              </a:srgbClr>
            </a:solidFill>
            <a:miter lim="800000"/>
          </a:ln>
        </p:spPr>
      </p:sp>
      <p:sp>
        <p:nvSpPr>
          <p:cNvPr id="1431555"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31556"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51</a:t>
            </a:fld>
            <a:endParaRPr lang="zh-CN" altLang="en-US" sz="1200" dirty="0"/>
          </a:p>
        </p:txBody>
      </p:sp>
    </p:spTree>
    <p:extLst>
      <p:ext uri="{BB962C8B-B14F-4D97-AF65-F5344CB8AC3E}">
        <p14:creationId xmlns:p14="http://schemas.microsoft.com/office/powerpoint/2010/main" val="19700400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2578" name="幻灯片图像占位符 1"/>
          <p:cNvSpPr>
            <a:spLocks noGrp="1" noRot="1" noChangeAspect="1" noTextEdit="1"/>
          </p:cNvSpPr>
          <p:nvPr>
            <p:ph type="sldImg"/>
          </p:nvPr>
        </p:nvSpPr>
        <p:spPr>
          <a:ln>
            <a:solidFill>
              <a:srgbClr val="000000">
                <a:alpha val="100000"/>
              </a:srgbClr>
            </a:solidFill>
            <a:miter lim="800000"/>
          </a:ln>
        </p:spPr>
      </p:sp>
      <p:sp>
        <p:nvSpPr>
          <p:cNvPr id="1432579"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3258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52</a:t>
            </a:fld>
            <a:endParaRPr lang="zh-CN" altLang="en-US" sz="1200" dirty="0"/>
          </a:p>
        </p:txBody>
      </p:sp>
    </p:spTree>
    <p:extLst>
      <p:ext uri="{BB962C8B-B14F-4D97-AF65-F5344CB8AC3E}">
        <p14:creationId xmlns:p14="http://schemas.microsoft.com/office/powerpoint/2010/main" val="35320557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626" name="幻灯片图像占位符 1"/>
          <p:cNvSpPr>
            <a:spLocks noGrp="1" noRot="1" noChangeAspect="1" noTextEdit="1"/>
          </p:cNvSpPr>
          <p:nvPr>
            <p:ph type="sldImg"/>
          </p:nvPr>
        </p:nvSpPr>
        <p:spPr>
          <a:ln>
            <a:solidFill>
              <a:srgbClr val="000000">
                <a:alpha val="100000"/>
              </a:srgbClr>
            </a:solidFill>
            <a:miter lim="800000"/>
          </a:ln>
        </p:spPr>
      </p:sp>
      <p:sp>
        <p:nvSpPr>
          <p:cNvPr id="1434627"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34628"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53</a:t>
            </a:fld>
            <a:endParaRPr lang="zh-CN" altLang="en-US" sz="1200" dirty="0"/>
          </a:p>
        </p:txBody>
      </p:sp>
    </p:spTree>
    <p:extLst>
      <p:ext uri="{BB962C8B-B14F-4D97-AF65-F5344CB8AC3E}">
        <p14:creationId xmlns:p14="http://schemas.microsoft.com/office/powerpoint/2010/main" val="4186628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650" name="幻灯片图像占位符 1"/>
          <p:cNvSpPr>
            <a:spLocks noGrp="1" noRot="1" noChangeAspect="1" noTextEdit="1"/>
          </p:cNvSpPr>
          <p:nvPr>
            <p:ph type="sldImg"/>
          </p:nvPr>
        </p:nvSpPr>
        <p:spPr>
          <a:ln>
            <a:solidFill>
              <a:srgbClr val="000000">
                <a:alpha val="100000"/>
              </a:srgbClr>
            </a:solidFill>
            <a:miter lim="800000"/>
          </a:ln>
        </p:spPr>
      </p:sp>
      <p:sp>
        <p:nvSpPr>
          <p:cNvPr id="1435651" name="备注占位符 2"/>
          <p:cNvSpPr>
            <a:spLocks noGrp="1"/>
          </p:cNvSpPr>
          <p:nvPr>
            <p:ph type="body" idx="1"/>
          </p:nvPr>
        </p:nvSpPr>
        <p:spPr>
          <a:noFill/>
          <a:ln>
            <a:noFill/>
          </a:ln>
        </p:spPr>
        <p:txBody>
          <a:bodyPr wrap="square" lIns="91440" tIns="45720" rIns="91440" bIns="45720" anchor="t"/>
          <a:lstStyle/>
          <a:p>
            <a:pPr lvl="0"/>
            <a:r>
              <a:rPr lang="en-US" altLang="zh-CN" dirty="0">
                <a:ea typeface="宋体" panose="02010600030101010101" pitchFamily="2" charset="-122"/>
              </a:rPr>
              <a:t>1</a:t>
            </a:r>
            <a:r>
              <a:rPr lang="zh-CN" altLang="en-US" dirty="0">
                <a:ea typeface="宋体" panose="02010600030101010101" pitchFamily="2" charset="-122"/>
              </a:rPr>
              <a:t>、</a:t>
            </a:r>
            <a:r>
              <a:rPr lang="zh-CN" altLang="zh-CN" dirty="0">
                <a:ea typeface="宋体" panose="02010600030101010101" pitchFamily="2" charset="-122"/>
              </a:rPr>
              <a:t>在这个阶段发现的问题往往和需求分析阶段的差错有关，涉及的面通常比较广，因此解决起来也比较困难。为了制定解决确认测试过程中发现的软件缺陷或错误的策略，通常需要和用户充分协商。</a:t>
            </a:r>
            <a:endParaRPr lang="zh-CN" altLang="en-US" dirty="0">
              <a:ea typeface="宋体" panose="02010600030101010101" pitchFamily="2" charset="-122"/>
            </a:endParaRPr>
          </a:p>
        </p:txBody>
      </p:sp>
      <p:sp>
        <p:nvSpPr>
          <p:cNvPr id="143565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54</a:t>
            </a:fld>
            <a:endParaRPr lang="zh-CN" altLang="en-US" sz="1200" dirty="0"/>
          </a:p>
        </p:txBody>
      </p:sp>
    </p:spTree>
    <p:extLst>
      <p:ext uri="{BB962C8B-B14F-4D97-AF65-F5344CB8AC3E}">
        <p14:creationId xmlns:p14="http://schemas.microsoft.com/office/powerpoint/2010/main" val="36431709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6674" name="幻灯片图像占位符 1"/>
          <p:cNvSpPr>
            <a:spLocks noGrp="1" noRot="1" noChangeAspect="1" noTextEdit="1"/>
          </p:cNvSpPr>
          <p:nvPr>
            <p:ph type="sldImg"/>
          </p:nvPr>
        </p:nvSpPr>
        <p:spPr>
          <a:ln>
            <a:solidFill>
              <a:srgbClr val="000000">
                <a:alpha val="100000"/>
              </a:srgbClr>
            </a:solidFill>
            <a:miter lim="800000"/>
          </a:ln>
        </p:spPr>
      </p:sp>
      <p:sp>
        <p:nvSpPr>
          <p:cNvPr id="1436675"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36676"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55</a:t>
            </a:fld>
            <a:endParaRPr lang="zh-CN" altLang="en-US" sz="1200" dirty="0"/>
          </a:p>
        </p:txBody>
      </p:sp>
    </p:spTree>
    <p:extLst>
      <p:ext uri="{BB962C8B-B14F-4D97-AF65-F5344CB8AC3E}">
        <p14:creationId xmlns:p14="http://schemas.microsoft.com/office/powerpoint/2010/main" val="40543847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698" name="幻灯片图像占位符 1"/>
          <p:cNvSpPr>
            <a:spLocks noGrp="1" noRot="1" noChangeAspect="1" noTextEdit="1"/>
          </p:cNvSpPr>
          <p:nvPr>
            <p:ph type="sldImg"/>
          </p:nvPr>
        </p:nvSpPr>
        <p:spPr>
          <a:ln>
            <a:solidFill>
              <a:srgbClr val="000000">
                <a:alpha val="100000"/>
              </a:srgbClr>
            </a:solidFill>
            <a:miter lim="800000"/>
          </a:ln>
        </p:spPr>
      </p:sp>
      <p:sp>
        <p:nvSpPr>
          <p:cNvPr id="3" name="备注占位符 2"/>
          <p:cNvSpPr>
            <a:spLocks noGrp="1"/>
          </p:cNvSpPr>
          <p:nvPr>
            <p:ph type="body" idx="1"/>
          </p:nvPr>
        </p:nvSpPr>
        <p:spPr/>
        <p:txBody>
          <a:bodyPr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mn-lt"/>
                <a:ea typeface="+mn-ea"/>
                <a:cs typeface="+mn-cs"/>
              </a:rPr>
              <a:t>1</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a:t>
            </a:r>
            <a:r>
              <a:rPr kumimoji="0" lang="zh-CN" altLang="zh-CN" sz="1200" b="0" i="0" u="none" strike="noStrike" kern="1200" cap="none" spc="0" normalizeH="0" baseline="0" noProof="0" dirty="0">
                <a:ln>
                  <a:noFill/>
                </a:ln>
                <a:solidFill>
                  <a:schemeClr val="tx1"/>
                </a:solidFill>
                <a:effectLst/>
                <a:uLnTx/>
                <a:uFillTx/>
                <a:latin typeface="+mn-ea"/>
                <a:ea typeface="+mn-ea"/>
                <a:cs typeface="+mn-cs"/>
              </a:rPr>
              <a:t>用户记录在</a:t>
            </a:r>
            <a:r>
              <a:rPr kumimoji="0" lang="en-US" altLang="zh-CN" sz="1200" b="0" i="0" u="none" strike="noStrike" kern="1200" cap="none" spc="0" normalizeH="0" baseline="0" noProof="0" dirty="0">
                <a:ln>
                  <a:noFill/>
                </a:ln>
                <a:solidFill>
                  <a:schemeClr val="tx1"/>
                </a:solidFill>
                <a:effectLst/>
                <a:uLnTx/>
                <a:uFillTx/>
                <a:latin typeface="+mn-ea"/>
                <a:ea typeface="+mn-ea"/>
                <a:cs typeface="+mn-cs"/>
              </a:rPr>
              <a:t>Beta</a:t>
            </a:r>
            <a:r>
              <a:rPr kumimoji="0" lang="zh-CN" altLang="zh-CN" sz="1200" b="0" i="0" u="none" strike="noStrike" kern="1200" cap="none" spc="0" normalizeH="0" baseline="0" noProof="0" dirty="0">
                <a:ln>
                  <a:noFill/>
                </a:ln>
                <a:solidFill>
                  <a:schemeClr val="tx1"/>
                </a:solidFill>
                <a:effectLst/>
                <a:uLnTx/>
                <a:uFillTx/>
                <a:latin typeface="+mn-ea"/>
                <a:ea typeface="+mn-ea"/>
                <a:cs typeface="+mn-cs"/>
              </a:rPr>
              <a:t>测试过程中遇到的一切问题（真实的或想象的），并且定期把这些问题报告给开发者。接收到在</a:t>
            </a:r>
            <a:r>
              <a:rPr kumimoji="0" lang="en-US" altLang="zh-CN" sz="1200" b="0" i="0" u="none" strike="noStrike" kern="1200" cap="none" spc="0" normalizeH="0" baseline="0" noProof="0" dirty="0">
                <a:ln>
                  <a:noFill/>
                </a:ln>
                <a:solidFill>
                  <a:schemeClr val="tx1"/>
                </a:solidFill>
                <a:effectLst/>
                <a:uLnTx/>
                <a:uFillTx/>
                <a:latin typeface="+mn-ea"/>
                <a:ea typeface="+mn-ea"/>
                <a:cs typeface="+mn-cs"/>
              </a:rPr>
              <a:t>Beta</a:t>
            </a:r>
            <a:r>
              <a:rPr kumimoji="0" lang="zh-CN" altLang="zh-CN" sz="1200" b="0" i="0" u="none" strike="noStrike" kern="1200" cap="none" spc="0" normalizeH="0" baseline="0" noProof="0" dirty="0">
                <a:ln>
                  <a:noFill/>
                </a:ln>
                <a:solidFill>
                  <a:schemeClr val="tx1"/>
                </a:solidFill>
                <a:effectLst/>
                <a:uLnTx/>
                <a:uFillTx/>
                <a:latin typeface="+mn-ea"/>
                <a:ea typeface="+mn-ea"/>
                <a:cs typeface="+mn-cs"/>
              </a:rPr>
              <a:t>测试期间报告的问题之后，开发者对软件产品进行必要的修改，并准备向全体客户发布最终的软件产品。</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43770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56</a:t>
            </a:fld>
            <a:endParaRPr lang="zh-CN" altLang="en-US" sz="1200" dirty="0"/>
          </a:p>
        </p:txBody>
      </p:sp>
    </p:spTree>
    <p:extLst>
      <p:ext uri="{BB962C8B-B14F-4D97-AF65-F5344CB8AC3E}">
        <p14:creationId xmlns:p14="http://schemas.microsoft.com/office/powerpoint/2010/main" val="30287235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微软雅黑" panose="020B0502040204020203" pitchFamily="34" charset="-122"/>
                <a:ea typeface="微软雅黑" panose="020B0502040204020203" pitchFamily="34" charset="-122"/>
              </a:rPr>
              <a:t>“白盒”法全面了解程序内部逻辑结构、对所有逻辑路径进行测试。</a:t>
            </a:r>
          </a:p>
        </p:txBody>
      </p:sp>
      <p:sp>
        <p:nvSpPr>
          <p:cNvPr id="4" name="灯片编号占位符 3"/>
          <p:cNvSpPr>
            <a:spLocks noGrp="1"/>
          </p:cNvSpPr>
          <p:nvPr>
            <p:ph type="sldNum" sz="quarter" idx="10"/>
          </p:nvPr>
        </p:nvSpPr>
        <p:spPr/>
        <p:txBody>
          <a:bodyPr/>
          <a:lstStyle/>
          <a:p>
            <a:fld id="{B98B0A11-3D62-4606-A6CF-01D98BDA7E39}" type="slidenum">
              <a:rPr lang="zh-CN" altLang="en-US" smtClean="0"/>
              <a:t>58</a:t>
            </a:fld>
            <a:endParaRPr lang="zh-CN" altLang="en-US"/>
          </a:p>
        </p:txBody>
      </p:sp>
    </p:spTree>
    <p:extLst>
      <p:ext uri="{BB962C8B-B14F-4D97-AF65-F5344CB8AC3E}">
        <p14:creationId xmlns:p14="http://schemas.microsoft.com/office/powerpoint/2010/main" val="16533537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3778" name="幻灯片图像占位符 1"/>
          <p:cNvSpPr>
            <a:spLocks noGrp="1" noRot="1" noChangeAspect="1" noTextEdit="1"/>
          </p:cNvSpPr>
          <p:nvPr>
            <p:ph type="sldImg"/>
          </p:nvPr>
        </p:nvSpPr>
        <p:spPr>
          <a:ln>
            <a:solidFill>
              <a:srgbClr val="000000">
                <a:alpha val="100000"/>
              </a:srgbClr>
            </a:solidFill>
            <a:miter lim="800000"/>
          </a:ln>
        </p:spPr>
      </p:sp>
      <p:sp>
        <p:nvSpPr>
          <p:cNvPr id="1483779"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8378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96</a:t>
            </a:fld>
            <a:endParaRPr lang="zh-CN" altLang="en-US" sz="120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02" name="幻灯片图像占位符 1"/>
          <p:cNvSpPr>
            <a:spLocks noGrp="1" noRot="1" noChangeAspect="1" noTextEdit="1"/>
          </p:cNvSpPr>
          <p:nvPr>
            <p:ph type="sldImg"/>
          </p:nvPr>
        </p:nvSpPr>
        <p:spPr>
          <a:ln>
            <a:solidFill>
              <a:srgbClr val="000000">
                <a:alpha val="100000"/>
              </a:srgbClr>
            </a:solidFill>
            <a:miter lim="800000"/>
          </a:ln>
        </p:spPr>
      </p:sp>
      <p:sp>
        <p:nvSpPr>
          <p:cNvPr id="1484803"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84804"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97</a:t>
            </a:fld>
            <a:endParaRPr lang="zh-CN" altLang="en-US" sz="120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826" name="幻灯片图像占位符 1"/>
          <p:cNvSpPr>
            <a:spLocks noGrp="1" noRot="1" noChangeAspect="1" noTextEdit="1"/>
          </p:cNvSpPr>
          <p:nvPr>
            <p:ph type="sldImg"/>
          </p:nvPr>
        </p:nvSpPr>
        <p:spPr>
          <a:ln>
            <a:solidFill>
              <a:srgbClr val="000000">
                <a:alpha val="100000"/>
              </a:srgbClr>
            </a:solidFill>
            <a:miter lim="800000"/>
          </a:ln>
        </p:spPr>
      </p:sp>
      <p:sp>
        <p:nvSpPr>
          <p:cNvPr id="1485827"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85828"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98</a:t>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8546" name="幻灯片图像占位符 1"/>
          <p:cNvSpPr>
            <a:spLocks noGrp="1" noRot="1" noChangeAspect="1" noTextEdit="1"/>
          </p:cNvSpPr>
          <p:nvPr>
            <p:ph type="sldImg"/>
          </p:nvPr>
        </p:nvSpPr>
        <p:spPr>
          <a:ln>
            <a:solidFill>
              <a:srgbClr val="000000">
                <a:alpha val="100000"/>
              </a:srgbClr>
            </a:solidFill>
            <a:miter lim="800000"/>
          </a:ln>
        </p:spPr>
      </p:sp>
      <p:sp>
        <p:nvSpPr>
          <p:cNvPr id="1388547"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388548"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8</a:t>
            </a:fld>
            <a:endParaRPr lang="zh-CN" altLang="en-US" sz="1200"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6850" name="幻灯片图像占位符 1"/>
          <p:cNvSpPr>
            <a:spLocks noGrp="1" noRot="1" noChangeAspect="1" noTextEdit="1"/>
          </p:cNvSpPr>
          <p:nvPr>
            <p:ph type="sldImg"/>
          </p:nvPr>
        </p:nvSpPr>
        <p:spPr>
          <a:ln>
            <a:solidFill>
              <a:srgbClr val="000000">
                <a:alpha val="100000"/>
              </a:srgbClr>
            </a:solidFill>
            <a:miter lim="800000"/>
          </a:ln>
        </p:spPr>
      </p:sp>
      <p:sp>
        <p:nvSpPr>
          <p:cNvPr id="1486851"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8685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99</a:t>
            </a:fld>
            <a:endParaRPr lang="zh-CN" altLang="en-US" sz="1200"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7874" name="幻灯片图像占位符 1"/>
          <p:cNvSpPr>
            <a:spLocks noGrp="1" noRot="1" noChangeAspect="1" noTextEdit="1"/>
          </p:cNvSpPr>
          <p:nvPr>
            <p:ph type="sldImg"/>
          </p:nvPr>
        </p:nvSpPr>
        <p:spPr>
          <a:ln>
            <a:solidFill>
              <a:srgbClr val="000000">
                <a:alpha val="100000"/>
              </a:srgbClr>
            </a:solidFill>
            <a:miter lim="800000"/>
          </a:ln>
        </p:spPr>
      </p:sp>
      <p:sp>
        <p:nvSpPr>
          <p:cNvPr id="1487875"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87876"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100</a:t>
            </a:fld>
            <a:endParaRPr lang="zh-CN" altLang="en-US" sz="1200"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8898" name="幻灯片图像占位符 1"/>
          <p:cNvSpPr>
            <a:spLocks noGrp="1" noRot="1" noChangeAspect="1" noTextEdit="1"/>
          </p:cNvSpPr>
          <p:nvPr>
            <p:ph type="sldImg"/>
          </p:nvPr>
        </p:nvSpPr>
        <p:spPr>
          <a:ln>
            <a:solidFill>
              <a:srgbClr val="000000">
                <a:alpha val="100000"/>
              </a:srgbClr>
            </a:solidFill>
            <a:miter lim="800000"/>
          </a:ln>
        </p:spPr>
      </p:sp>
      <p:sp>
        <p:nvSpPr>
          <p:cNvPr id="1488899" name="备注占位符 2"/>
          <p:cNvSpPr>
            <a:spLocks noGrp="1"/>
          </p:cNvSpPr>
          <p:nvPr>
            <p:ph type="body" idx="1"/>
          </p:nvPr>
        </p:nvSpPr>
        <p:spPr>
          <a:noFill/>
          <a:ln>
            <a:noFill/>
          </a:ln>
        </p:spPr>
        <p:txBody>
          <a:bodyPr wrap="square" lIns="91440" tIns="45720" rIns="91440" bIns="45720" anchor="t"/>
          <a:lstStyle/>
          <a:p>
            <a:pPr lvl="0"/>
            <a:r>
              <a:rPr lang="en-US" altLang="zh-CN" dirty="0">
                <a:ea typeface="宋体" panose="02010600030101010101" pitchFamily="2" charset="-122"/>
              </a:rPr>
              <a:t>1</a:t>
            </a:r>
            <a:r>
              <a:rPr lang="zh-CN" altLang="en-US" dirty="0">
                <a:ea typeface="宋体" panose="02010600030101010101" pitchFamily="2" charset="-122"/>
              </a:rPr>
              <a:t>、对分查找法：</a:t>
            </a:r>
            <a:r>
              <a:rPr lang="zh-CN" altLang="zh-CN" dirty="0">
                <a:ea typeface="宋体" panose="02010600030101010101" pitchFamily="2" charset="-122"/>
              </a:rPr>
              <a:t>如果输出结果是正确的，则错误原因在程序的前半部分；反之，错误原因在程序的后半部分。对错误原因所在的那部分再重复使用这个方法，直到把出错范围缩小到容易诊断的程度为止。</a:t>
            </a:r>
            <a:endParaRPr lang="en-US" altLang="zh-CN" dirty="0">
              <a:ea typeface="宋体" panose="02010600030101010101" pitchFamily="2" charset="-122"/>
            </a:endParaRPr>
          </a:p>
          <a:p>
            <a:pPr lvl="0"/>
            <a:r>
              <a:rPr lang="en-US" altLang="zh-CN" dirty="0">
                <a:ea typeface="宋体" panose="02010600030101010101" pitchFamily="2" charset="-122"/>
              </a:rPr>
              <a:t>2</a:t>
            </a:r>
            <a:r>
              <a:rPr lang="zh-CN" altLang="en-US" dirty="0">
                <a:ea typeface="宋体" panose="02010600030101010101" pitchFamily="2" charset="-122"/>
              </a:rPr>
              <a:t>、归纳法：</a:t>
            </a:r>
            <a:r>
              <a:rPr lang="zh-CN" altLang="zh-CN" dirty="0">
                <a:ea typeface="宋体" panose="02010600030101010101" pitchFamily="2" charset="-122"/>
              </a:rPr>
              <a:t>如果已有的数据尚不足以证明或排除这些假设，则需设计并执行一些新的测试用例，以获得更多的数据。</a:t>
            </a:r>
            <a:endParaRPr lang="en-US" altLang="zh-CN" dirty="0">
              <a:ea typeface="宋体" panose="02010600030101010101" pitchFamily="2" charset="-122"/>
            </a:endParaRPr>
          </a:p>
          <a:p>
            <a:pPr lvl="0"/>
            <a:r>
              <a:rPr lang="en-US" altLang="zh-CN" dirty="0">
                <a:ea typeface="宋体" panose="02010600030101010101" pitchFamily="2" charset="-122"/>
              </a:rPr>
              <a:t>3</a:t>
            </a:r>
            <a:r>
              <a:rPr lang="zh-CN" altLang="en-US" dirty="0">
                <a:ea typeface="宋体" panose="02010600030101010101" pitchFamily="2" charset="-122"/>
              </a:rPr>
              <a:t>、演绎法：</a:t>
            </a:r>
            <a:r>
              <a:rPr lang="zh-CN" altLang="zh-CN" dirty="0">
                <a:ea typeface="宋体" panose="02010600030101010101" pitchFamily="2" charset="-122"/>
              </a:rPr>
              <a:t>如果测试表明某个假设的原因可能是真的原因，则对数据进行细化以准确定位错误。</a:t>
            </a:r>
            <a:endParaRPr lang="zh-CN" altLang="en-US" dirty="0">
              <a:ea typeface="宋体" panose="02010600030101010101" pitchFamily="2" charset="-122"/>
            </a:endParaRPr>
          </a:p>
        </p:txBody>
      </p:sp>
      <p:sp>
        <p:nvSpPr>
          <p:cNvPr id="148890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101</a:t>
            </a:fld>
            <a:endParaRPr lang="zh-CN" altLang="en-US" sz="1200"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0946" name="幻灯片图像占位符 1"/>
          <p:cNvSpPr>
            <a:spLocks noGrp="1" noRot="1" noChangeAspect="1" noTextEdit="1"/>
          </p:cNvSpPr>
          <p:nvPr>
            <p:ph type="sldImg"/>
          </p:nvPr>
        </p:nvSpPr>
        <p:spPr>
          <a:ln>
            <a:solidFill>
              <a:srgbClr val="000000">
                <a:alpha val="100000"/>
              </a:srgbClr>
            </a:solidFill>
            <a:miter lim="800000"/>
          </a:ln>
        </p:spPr>
      </p:sp>
      <p:sp>
        <p:nvSpPr>
          <p:cNvPr id="1490947" name="备注占位符 2"/>
          <p:cNvSpPr>
            <a:spLocks noGrp="1"/>
          </p:cNvSpPr>
          <p:nvPr>
            <p:ph type="body" idx="1"/>
          </p:nvPr>
        </p:nvSpPr>
        <p:spPr>
          <a:noFill/>
          <a:ln>
            <a:noFill/>
          </a:ln>
        </p:spPr>
        <p:txBody>
          <a:bodyPr wrap="square" lIns="91440" tIns="45720" rIns="91440" bIns="45720" anchor="t"/>
          <a:lstStyle/>
          <a:p>
            <a:pPr lvl="0"/>
            <a:r>
              <a:rPr lang="en-US" altLang="zh-CN" dirty="0">
                <a:ea typeface="宋体" panose="02010600030101010101" pitchFamily="2" charset="-122"/>
              </a:rPr>
              <a:t>1</a:t>
            </a:r>
            <a:r>
              <a:rPr lang="zh-CN" altLang="en-US" dirty="0">
                <a:ea typeface="宋体" panose="02010600030101010101" pitchFamily="2" charset="-122"/>
              </a:rPr>
              <a:t>、</a:t>
            </a:r>
            <a:r>
              <a:rPr lang="zh-CN" altLang="zh-CN" dirty="0">
                <a:ea typeface="宋体" panose="02010600030101010101" pitchFamily="2" charset="-122"/>
              </a:rPr>
              <a:t>按照</a:t>
            </a:r>
            <a:r>
              <a:rPr lang="en-US" altLang="zh-CN" dirty="0">
                <a:ea typeface="宋体" panose="02010600030101010101" pitchFamily="2" charset="-122"/>
              </a:rPr>
              <a:t>IEEE</a:t>
            </a:r>
            <a:r>
              <a:rPr lang="zh-CN" altLang="zh-CN" dirty="0">
                <a:ea typeface="宋体" panose="02010600030101010101" pitchFamily="2" charset="-122"/>
              </a:rPr>
              <a:t>的规定，术语“错误”的含义是由开发人员造成的软件差错（</a:t>
            </a:r>
            <a:r>
              <a:rPr lang="en-US" altLang="zh-CN" dirty="0">
                <a:ea typeface="宋体" panose="02010600030101010101" pitchFamily="2" charset="-122"/>
              </a:rPr>
              <a:t>bug</a:t>
            </a:r>
            <a:r>
              <a:rPr lang="zh-CN" altLang="zh-CN" dirty="0">
                <a:ea typeface="宋体" panose="02010600030101010101" pitchFamily="2" charset="-122"/>
              </a:rPr>
              <a:t>），而术语“故障”的含义是由错误引起的软件的不正确行为。</a:t>
            </a:r>
            <a:endParaRPr lang="en-US" altLang="zh-CN" dirty="0">
              <a:ea typeface="宋体" panose="02010600030101010101" pitchFamily="2" charset="-122"/>
            </a:endParaRPr>
          </a:p>
          <a:p>
            <a:pPr lvl="0"/>
            <a:r>
              <a:rPr lang="en-US" altLang="zh-CN" dirty="0">
                <a:ea typeface="宋体" panose="02010600030101010101" pitchFamily="2" charset="-122"/>
              </a:rPr>
              <a:t>2</a:t>
            </a:r>
            <a:r>
              <a:rPr lang="zh-CN" altLang="en-US" dirty="0">
                <a:ea typeface="宋体" panose="02010600030101010101" pitchFamily="2" charset="-122"/>
              </a:rPr>
              <a:t>、可靠性和可用性的差别：</a:t>
            </a:r>
            <a:r>
              <a:rPr lang="zh-CN" altLang="zh-CN" dirty="0">
                <a:ea typeface="宋体" panose="02010600030101010101" pitchFamily="2" charset="-122"/>
              </a:rPr>
              <a:t>如果在时刻</a:t>
            </a:r>
            <a:r>
              <a:rPr lang="en-US" altLang="zh-CN" dirty="0">
                <a:ea typeface="宋体" panose="02010600030101010101" pitchFamily="2" charset="-122"/>
              </a:rPr>
              <a:t>t</a:t>
            </a:r>
            <a:r>
              <a:rPr lang="zh-CN" altLang="zh-CN" dirty="0">
                <a:ea typeface="宋体" panose="02010600030101010101" pitchFamily="2" charset="-122"/>
              </a:rPr>
              <a:t>系统是可用的，则有下述种种可能：在</a:t>
            </a:r>
            <a:r>
              <a:rPr lang="en-US" altLang="zh-CN" dirty="0">
                <a:ea typeface="宋体" panose="02010600030101010101" pitchFamily="2" charset="-122"/>
              </a:rPr>
              <a:t>0</a:t>
            </a:r>
            <a:r>
              <a:rPr lang="zh-CN" altLang="zh-CN" dirty="0">
                <a:ea typeface="宋体" panose="02010600030101010101" pitchFamily="2" charset="-122"/>
              </a:rPr>
              <a:t>到</a:t>
            </a:r>
            <a:r>
              <a:rPr lang="en-US" altLang="zh-CN" dirty="0">
                <a:ea typeface="宋体" panose="02010600030101010101" pitchFamily="2" charset="-122"/>
              </a:rPr>
              <a:t>t</a:t>
            </a:r>
            <a:r>
              <a:rPr lang="zh-CN" altLang="zh-CN" dirty="0">
                <a:ea typeface="宋体" panose="02010600030101010101" pitchFamily="2" charset="-122"/>
              </a:rPr>
              <a:t>这段时间内，系统一直没失效</a:t>
            </a:r>
            <a:r>
              <a:rPr lang="en-US" altLang="zh-CN" dirty="0">
                <a:ea typeface="宋体" panose="02010600030101010101" pitchFamily="2" charset="-122"/>
              </a:rPr>
              <a:t>(</a:t>
            </a:r>
            <a:r>
              <a:rPr lang="zh-CN" altLang="zh-CN" dirty="0">
                <a:ea typeface="宋体" panose="02010600030101010101" pitchFamily="2" charset="-122"/>
              </a:rPr>
              <a:t>可靠</a:t>
            </a:r>
            <a:r>
              <a:rPr lang="en-US" altLang="zh-CN" dirty="0">
                <a:ea typeface="宋体" panose="02010600030101010101" pitchFamily="2" charset="-122"/>
              </a:rPr>
              <a:t>)</a:t>
            </a:r>
            <a:r>
              <a:rPr lang="zh-CN" altLang="zh-CN" dirty="0">
                <a:ea typeface="宋体" panose="02010600030101010101" pitchFamily="2" charset="-122"/>
              </a:rPr>
              <a:t>；在这段时间内失效了一次，但是又修复了；在这段时间内失效了两次修复了两次；……</a:t>
            </a:r>
            <a:endParaRPr lang="zh-CN" altLang="en-US" dirty="0">
              <a:ea typeface="宋体" panose="02010600030101010101" pitchFamily="2" charset="-122"/>
            </a:endParaRPr>
          </a:p>
        </p:txBody>
      </p:sp>
      <p:sp>
        <p:nvSpPr>
          <p:cNvPr id="1490948"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103</a:t>
            </a:fld>
            <a:endParaRPr lang="zh-CN" altLang="en-US" sz="1200"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1970" name="幻灯片图像占位符 1"/>
          <p:cNvSpPr>
            <a:spLocks noGrp="1" noRot="1" noChangeAspect="1" noTextEdit="1"/>
          </p:cNvSpPr>
          <p:nvPr>
            <p:ph type="sldImg"/>
          </p:nvPr>
        </p:nvSpPr>
        <p:spPr>
          <a:ln>
            <a:solidFill>
              <a:srgbClr val="000000">
                <a:alpha val="100000"/>
              </a:srgbClr>
            </a:solidFill>
            <a:miter lim="800000"/>
          </a:ln>
        </p:spPr>
      </p:sp>
      <p:sp>
        <p:nvSpPr>
          <p:cNvPr id="1491971"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9197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104</a:t>
            </a:fld>
            <a:endParaRPr lang="zh-CN" altLang="en-US" sz="1200"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2994" name="幻灯片图像占位符 1"/>
          <p:cNvSpPr>
            <a:spLocks noGrp="1" noRot="1" noChangeAspect="1" noTextEdit="1"/>
          </p:cNvSpPr>
          <p:nvPr>
            <p:ph type="sldImg"/>
          </p:nvPr>
        </p:nvSpPr>
        <p:spPr>
          <a:ln>
            <a:solidFill>
              <a:srgbClr val="000000">
                <a:alpha val="100000"/>
              </a:srgbClr>
            </a:solidFill>
            <a:miter lim="800000"/>
          </a:ln>
        </p:spPr>
      </p:sp>
      <p:sp>
        <p:nvSpPr>
          <p:cNvPr id="1492995"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92996"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105</a:t>
            </a:fld>
            <a:endParaRPr lang="zh-CN" altLang="en-US" sz="1200"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018" name="幻灯片图像占位符 1"/>
          <p:cNvSpPr>
            <a:spLocks noGrp="1" noRot="1" noChangeAspect="1" noTextEdit="1"/>
          </p:cNvSpPr>
          <p:nvPr>
            <p:ph type="sldImg"/>
          </p:nvPr>
        </p:nvSpPr>
        <p:spPr>
          <a:ln>
            <a:solidFill>
              <a:srgbClr val="000000">
                <a:alpha val="100000"/>
              </a:srgbClr>
            </a:solidFill>
            <a:miter lim="800000"/>
          </a:ln>
        </p:spPr>
      </p:sp>
      <p:sp>
        <p:nvSpPr>
          <p:cNvPr id="1494019" name="备注占位符 2"/>
          <p:cNvSpPr>
            <a:spLocks noGrp="1"/>
          </p:cNvSpPr>
          <p:nvPr>
            <p:ph type="body" idx="1"/>
          </p:nvPr>
        </p:nvSpPr>
        <p:spPr>
          <a:noFill/>
          <a:ln>
            <a:noFill/>
          </a:ln>
        </p:spPr>
        <p:txBody>
          <a:bodyPr wrap="square" lIns="91440" tIns="45720" rIns="91440" bIns="45720" anchor="t"/>
          <a:lstStyle/>
          <a:p>
            <a:pPr lvl="0"/>
            <a:r>
              <a:rPr lang="en-US" altLang="zh-CN" dirty="0">
                <a:ea typeface="宋体" panose="02010600030101010101" pitchFamily="2" charset="-122"/>
              </a:rPr>
              <a:t>1</a:t>
            </a:r>
            <a:r>
              <a:rPr lang="zh-CN" altLang="en-US" dirty="0">
                <a:ea typeface="宋体" panose="02010600030101010101" pitchFamily="2" charset="-122"/>
              </a:rPr>
              <a:t>、</a:t>
            </a:r>
            <a:r>
              <a:rPr lang="zh-CN" altLang="zh-CN" dirty="0">
                <a:ea typeface="宋体" panose="02010600030101010101" pitchFamily="2" charset="-122"/>
              </a:rPr>
              <a:t>可以根据</a:t>
            </a:r>
            <a:r>
              <a:rPr lang="zh-CN" altLang="en-US" dirty="0">
                <a:ea typeface="宋体" panose="02010600030101010101" pitchFamily="2" charset="-122"/>
              </a:rPr>
              <a:t>估算平均无障碍时间的公式，得出计算</a:t>
            </a:r>
            <a:r>
              <a:rPr lang="en-US" altLang="zh-CN" i="1" dirty="0">
                <a:ea typeface="宋体" panose="02010600030101010101" pitchFamily="2" charset="-122"/>
              </a:rPr>
              <a:t>E</a:t>
            </a:r>
            <a:r>
              <a:rPr lang="en-US" altLang="zh-CN" i="1" baseline="-25000" dirty="0">
                <a:ea typeface="宋体" panose="02010600030101010101" pitchFamily="2" charset="-122"/>
              </a:rPr>
              <a:t>c</a:t>
            </a:r>
            <a:r>
              <a:rPr lang="zh-CN" altLang="en-US" i="1" dirty="0">
                <a:ea typeface="宋体" panose="02010600030101010101" pitchFamily="2" charset="-122"/>
              </a:rPr>
              <a:t>，则</a:t>
            </a:r>
            <a:r>
              <a:rPr lang="zh-CN" altLang="en-US" dirty="0">
                <a:ea typeface="宋体" panose="02010600030101010101" pitchFamily="2" charset="-122"/>
              </a:rPr>
              <a:t>可以</a:t>
            </a:r>
            <a:r>
              <a:rPr lang="zh-CN" altLang="zh-CN" dirty="0">
                <a:ea typeface="宋体" panose="02010600030101010101" pitchFamily="2" charset="-122"/>
              </a:rPr>
              <a:t>估计需要改正多少个错误之后，测试工作才能结束。</a:t>
            </a:r>
            <a:endParaRPr lang="zh-CN" altLang="en-US" dirty="0">
              <a:ea typeface="宋体" panose="02010600030101010101" pitchFamily="2" charset="-122"/>
            </a:endParaRPr>
          </a:p>
        </p:txBody>
      </p:sp>
      <p:sp>
        <p:nvSpPr>
          <p:cNvPr id="149402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106</a:t>
            </a:fld>
            <a:endParaRPr lang="zh-CN" altLang="en-US" sz="1200"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42" name="幻灯片图像占位符 1"/>
          <p:cNvSpPr>
            <a:spLocks noGrp="1" noRot="1" noChangeAspect="1" noTextEdit="1"/>
          </p:cNvSpPr>
          <p:nvPr>
            <p:ph type="sldImg"/>
          </p:nvPr>
        </p:nvSpPr>
        <p:spPr>
          <a:ln>
            <a:solidFill>
              <a:srgbClr val="000000">
                <a:alpha val="100000"/>
              </a:srgbClr>
            </a:solidFill>
            <a:miter lim="800000"/>
          </a:ln>
        </p:spPr>
      </p:sp>
      <p:sp>
        <p:nvSpPr>
          <p:cNvPr id="1495043"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95044"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107</a:t>
            </a:fld>
            <a:endParaRPr lang="zh-CN" altLang="en-US" sz="1200"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6066" name="幻灯片图像占位符 1"/>
          <p:cNvSpPr>
            <a:spLocks noGrp="1" noRot="1" noChangeAspect="1" noTextEdit="1"/>
          </p:cNvSpPr>
          <p:nvPr>
            <p:ph type="sldImg"/>
          </p:nvPr>
        </p:nvSpPr>
        <p:spPr>
          <a:ln>
            <a:solidFill>
              <a:srgbClr val="000000">
                <a:alpha val="100000"/>
              </a:srgbClr>
            </a:solidFill>
            <a:miter lim="800000"/>
          </a:ln>
        </p:spPr>
      </p:sp>
      <p:sp>
        <p:nvSpPr>
          <p:cNvPr id="1496067" name="备注占位符 2"/>
          <p:cNvSpPr>
            <a:spLocks noGrp="1"/>
          </p:cNvSpPr>
          <p:nvPr>
            <p:ph type="body" idx="1"/>
          </p:nvPr>
        </p:nvSpPr>
        <p:spPr>
          <a:noFill/>
          <a:ln>
            <a:noFill/>
          </a:ln>
        </p:spPr>
        <p:txBody>
          <a:bodyPr wrap="square" lIns="91440" tIns="45720" rIns="91440" bIns="45720" anchor="t"/>
          <a:lstStyle/>
          <a:p>
            <a:pPr lvl="0"/>
            <a:r>
              <a:rPr lang="en-US" altLang="zh-CN" dirty="0">
                <a:ea typeface="宋体" panose="02010600030101010101" pitchFamily="2" charset="-122"/>
              </a:rPr>
              <a:t>1</a:t>
            </a:r>
            <a:r>
              <a:rPr lang="zh-CN" altLang="en-US" dirty="0">
                <a:ea typeface="宋体" panose="02010600030101010101" pitchFamily="2" charset="-122"/>
              </a:rPr>
              <a:t>、</a:t>
            </a:r>
            <a:r>
              <a:rPr lang="zh-CN" altLang="zh-CN" dirty="0">
                <a:ea typeface="宋体" panose="02010600030101010101" pitchFamily="2" charset="-122"/>
              </a:rPr>
              <a:t>如果有办法随机地把程序中一部分原有的错误加上标记，然后根据测试过程中发现的有标记错误和无标记错误的比例，估计程序中的错误总数，则这样得出的结果比用植入错误法得到的结果更可信一些。</a:t>
            </a:r>
            <a:endParaRPr lang="zh-CN" altLang="en-US" dirty="0">
              <a:ea typeface="宋体" panose="02010600030101010101" pitchFamily="2" charset="-122"/>
            </a:endParaRPr>
          </a:p>
        </p:txBody>
      </p:sp>
      <p:sp>
        <p:nvSpPr>
          <p:cNvPr id="1496068"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108</a:t>
            </a:fld>
            <a:endParaRPr lang="zh-CN" altLang="en-US" sz="1200"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7090" name="幻灯片图像占位符 1"/>
          <p:cNvSpPr>
            <a:spLocks noGrp="1" noRot="1" noChangeAspect="1" noTextEdit="1"/>
          </p:cNvSpPr>
          <p:nvPr>
            <p:ph type="sldImg"/>
          </p:nvPr>
        </p:nvSpPr>
        <p:spPr>
          <a:ln>
            <a:solidFill>
              <a:srgbClr val="000000">
                <a:alpha val="100000"/>
              </a:srgbClr>
            </a:solidFill>
            <a:miter lim="800000"/>
          </a:ln>
        </p:spPr>
      </p:sp>
      <p:sp>
        <p:nvSpPr>
          <p:cNvPr id="1497091"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9709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109</a:t>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9570" name="幻灯片图像占位符 1"/>
          <p:cNvSpPr>
            <a:spLocks noGrp="1" noRot="1" noChangeAspect="1" noTextEdit="1"/>
          </p:cNvSpPr>
          <p:nvPr>
            <p:ph type="sldImg"/>
          </p:nvPr>
        </p:nvSpPr>
        <p:spPr>
          <a:ln>
            <a:solidFill>
              <a:srgbClr val="000000">
                <a:alpha val="100000"/>
              </a:srgbClr>
            </a:solidFill>
            <a:miter lim="800000"/>
          </a:ln>
        </p:spPr>
      </p:sp>
      <p:sp>
        <p:nvSpPr>
          <p:cNvPr id="1389571"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38957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9</a:t>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594" name="幻灯片图像占位符 1"/>
          <p:cNvSpPr>
            <a:spLocks noGrp="1" noRot="1" noChangeAspect="1" noTextEdit="1"/>
          </p:cNvSpPr>
          <p:nvPr>
            <p:ph type="sldImg"/>
          </p:nvPr>
        </p:nvSpPr>
        <p:spPr>
          <a:ln>
            <a:solidFill>
              <a:srgbClr val="000000">
                <a:alpha val="100000"/>
              </a:srgbClr>
            </a:solidFill>
            <a:miter lim="800000"/>
          </a:ln>
        </p:spPr>
      </p:sp>
      <p:sp>
        <p:nvSpPr>
          <p:cNvPr id="1390595"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390596"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10</a:t>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1618" name="幻灯片图像占位符 1"/>
          <p:cNvSpPr>
            <a:spLocks noGrp="1" noRot="1" noChangeAspect="1" noTextEdit="1"/>
          </p:cNvSpPr>
          <p:nvPr>
            <p:ph type="sldImg"/>
          </p:nvPr>
        </p:nvSpPr>
        <p:spPr>
          <a:ln>
            <a:solidFill>
              <a:srgbClr val="000000">
                <a:alpha val="100000"/>
              </a:srgbClr>
            </a:solidFill>
            <a:miter lim="800000"/>
          </a:ln>
        </p:spPr>
      </p:sp>
      <p:sp>
        <p:nvSpPr>
          <p:cNvPr id="1391619"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39162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11</a:t>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42" name="幻灯片图像占位符 1"/>
          <p:cNvSpPr>
            <a:spLocks noGrp="1" noRot="1" noChangeAspect="1" noTextEdit="1"/>
          </p:cNvSpPr>
          <p:nvPr>
            <p:ph type="sldImg"/>
          </p:nvPr>
        </p:nvSpPr>
        <p:spPr>
          <a:ln>
            <a:solidFill>
              <a:srgbClr val="000000">
                <a:alpha val="100000"/>
              </a:srgbClr>
            </a:solidFill>
            <a:miter lim="800000"/>
          </a:ln>
        </p:spPr>
      </p:sp>
      <p:sp>
        <p:nvSpPr>
          <p:cNvPr id="1392643"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392644"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12</a:t>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3666" name="幻灯片图像占位符 1"/>
          <p:cNvSpPr>
            <a:spLocks noGrp="1" noRot="1" noChangeAspect="1" noTextEdit="1"/>
          </p:cNvSpPr>
          <p:nvPr>
            <p:ph type="sldImg"/>
          </p:nvPr>
        </p:nvSpPr>
        <p:spPr>
          <a:ln>
            <a:solidFill>
              <a:srgbClr val="000000">
                <a:alpha val="100000"/>
              </a:srgbClr>
            </a:solidFill>
            <a:miter lim="800000"/>
          </a:ln>
        </p:spPr>
      </p:sp>
      <p:sp>
        <p:nvSpPr>
          <p:cNvPr id="1393667"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393668"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13</a:t>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052178D-7029-4E5A-BDE7-7463B093413C}" type="datetimeFigureOut">
              <a:rPr lang="zh-CN" altLang="en-US" smtClean="0"/>
              <a:t>2017/12/13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052178D-7029-4E5A-BDE7-7463B093413C}" type="datetimeFigureOut">
              <a:rPr lang="zh-CN" altLang="en-US" smtClean="0"/>
              <a:t>2017/12/13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052178D-7029-4E5A-BDE7-7463B093413C}" type="datetimeFigureOut">
              <a:rPr lang="zh-CN" altLang="en-US" smtClean="0"/>
              <a:t>2017/12/13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052178D-7029-4E5A-BDE7-7463B093413C}" type="datetimeFigureOut">
              <a:rPr lang="zh-CN" altLang="en-US" smtClean="0"/>
              <a:t>2017/12/13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052178D-7029-4E5A-BDE7-7463B093413C}" type="datetimeFigureOut">
              <a:rPr lang="zh-CN" altLang="en-US" smtClean="0"/>
              <a:t>2017/12/13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052178D-7029-4E5A-BDE7-7463B093413C}" type="datetimeFigureOut">
              <a:rPr lang="zh-CN" altLang="en-US" smtClean="0"/>
              <a:t>2017/12/13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052178D-7029-4E5A-BDE7-7463B093413C}" type="datetimeFigureOut">
              <a:rPr lang="zh-CN" altLang="en-US" smtClean="0"/>
              <a:t>2017/12/13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052178D-7029-4E5A-BDE7-7463B093413C}" type="datetimeFigureOut">
              <a:rPr lang="zh-CN" altLang="en-US" smtClean="0"/>
              <a:t>2017/12/13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52178D-7029-4E5A-BDE7-7463B093413C}" type="datetimeFigureOut">
              <a:rPr lang="zh-CN" altLang="en-US" smtClean="0"/>
              <a:t>2017/12/13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052178D-7029-4E5A-BDE7-7463B093413C}" type="datetimeFigureOut">
              <a:rPr lang="zh-CN" altLang="en-US" smtClean="0"/>
              <a:t>2017/12/13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052178D-7029-4E5A-BDE7-7463B093413C}" type="datetimeFigureOut">
              <a:rPr lang="zh-CN" altLang="en-US" smtClean="0"/>
              <a:t>2017/12/13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DF1F9"/>
            </a:gs>
            <a:gs pos="0">
              <a:schemeClr val="bg1"/>
            </a:gs>
            <a:gs pos="100000">
              <a:srgbClr val="7030A0"/>
            </a:gs>
            <a:gs pos="100000">
              <a:schemeClr val="accent1"/>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52178D-7029-4E5A-BDE7-7463B093413C}" type="datetimeFigureOut">
              <a:rPr lang="zh-CN" altLang="en-US" smtClean="0"/>
              <a:t>2017/12/13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2FBCC-32E6-46B5-8212-073B89DE794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88339" y="1148120"/>
            <a:ext cx="4460134" cy="127432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sz="4800" b="1" dirty="0">
                <a:latin typeface="微软雅黑" panose="020B0503020204020204" pitchFamily="34" charset="-122"/>
                <a:ea typeface="微软雅黑" panose="020B0503020204020204" pitchFamily="34" charset="-122"/>
              </a:rPr>
              <a:t>软件工程</a:t>
            </a:r>
            <a:endParaRPr lang="en-US" sz="4800"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5061679" y="3923689"/>
            <a:ext cx="2313454" cy="1884618"/>
          </a:xfrm>
          <a:prstGeom prst="rect">
            <a:avLst/>
          </a:prstGeom>
          <a:noFill/>
        </p:spPr>
        <p:txBody>
          <a:bodyPr wrap="none" rtlCol="0">
            <a:spAutoFit/>
          </a:bodyPr>
          <a:lstStyle/>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小组成员</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潘笑天</a:t>
            </a:r>
            <a:r>
              <a:rPr lang="en-US" altLang="zh-CN" sz="2000" dirty="0">
                <a:solidFill>
                  <a:schemeClr val="bg1"/>
                </a:solidFill>
                <a:latin typeface="微软雅黑" panose="020B0503020204020204" pitchFamily="34" charset="-122"/>
                <a:ea typeface="微软雅黑" panose="020B0503020204020204" pitchFamily="34" charset="-122"/>
              </a:rPr>
              <a:t>	31501122</a:t>
            </a: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杨嘉诚</a:t>
            </a:r>
            <a:r>
              <a:rPr lang="en-US" altLang="zh-CN" sz="2000" dirty="0">
                <a:solidFill>
                  <a:schemeClr val="bg1"/>
                </a:solidFill>
                <a:latin typeface="微软雅黑" panose="020B0503020204020204" pitchFamily="34" charset="-122"/>
                <a:ea typeface="微软雅黑" panose="020B0503020204020204" pitchFamily="34" charset="-122"/>
              </a:rPr>
              <a:t>	31501309</a:t>
            </a: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倪晨攀</a:t>
            </a:r>
            <a:r>
              <a:rPr lang="en-US" altLang="zh-CN" sz="2000" dirty="0">
                <a:solidFill>
                  <a:schemeClr val="bg1"/>
                </a:solidFill>
                <a:latin typeface="微软雅黑" panose="020B0503020204020204" pitchFamily="34" charset="-122"/>
                <a:ea typeface="微软雅黑" panose="020B0503020204020204" pitchFamily="34" charset="-122"/>
              </a:rPr>
              <a:t>	31501121</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6D20C0D8-D8BB-4110-A77E-40E9E634D375}"/>
              </a:ext>
            </a:extLst>
          </p:cNvPr>
          <p:cNvSpPr/>
          <p:nvPr/>
        </p:nvSpPr>
        <p:spPr>
          <a:xfrm>
            <a:off x="4788241" y="2821192"/>
            <a:ext cx="2860330" cy="8172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第七章</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实现</a:t>
            </a:r>
            <a:endParaRPr lang="en-US" sz="28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7.1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编码</a:t>
            </a:r>
          </a:p>
        </p:txBody>
      </p:sp>
      <p:sp>
        <p:nvSpPr>
          <p:cNvPr id="32775" name="TextBox 7"/>
          <p:cNvSpPr txBox="1">
            <a:spLocks noChangeArrowheads="1"/>
          </p:cNvSpPr>
          <p:nvPr/>
        </p:nvSpPr>
        <p:spPr bwMode="auto">
          <a:xfrm>
            <a:off x="2114550" y="1739900"/>
            <a:ext cx="8085138" cy="327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3200"/>
              </a:lnSpc>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5.</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效率</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ts val="3200"/>
              </a:lnSpc>
              <a:spcBef>
                <a:spcPts val="60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1" i="0" u="none" strike="noStrike" kern="1200" cap="none" spc="0" normalizeH="0" baseline="0" noProof="0" dirty="0">
                <a:ln>
                  <a:noFill/>
                </a:ln>
                <a:solidFill>
                  <a:schemeClr val="accent2"/>
                </a:solidFill>
                <a:effectLst/>
                <a:uLnTx/>
                <a:uFillTx/>
                <a:latin typeface="+mn-ea"/>
                <a:ea typeface="+mn-ea"/>
                <a:cs typeface="+mn-cs"/>
              </a:rPr>
              <a:t>效率</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主要指处理机时间和存储器容量两个方面。</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1" fontAlgn="base" latinLnBrk="0" hangingPunct="1">
              <a:lnSpc>
                <a:spcPts val="3200"/>
              </a:lnSpc>
              <a:spcBef>
                <a:spcPts val="60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效率是性能要求，因此应该在需求分析阶段确定效率方面的要求</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1" fontAlgn="base" latinLnBrk="0" hangingPunct="1">
              <a:lnSpc>
                <a:spcPts val="3200"/>
              </a:lnSpc>
              <a:spcBef>
                <a:spcPts val="60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效率是靠好设计来提高的</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1" fontAlgn="base" latinLnBrk="0" hangingPunct="1">
              <a:lnSpc>
                <a:spcPts val="3200"/>
              </a:lnSpc>
              <a:spcBef>
                <a:spcPts val="60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程序的效率和程序的简单程度是一致的，不要牺牲程序的清晰性和可读性来不必要地提高效率。</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j-ea"/>
                <a:cs typeface="+mj-cs"/>
              </a:rPr>
              <a:t>7.8 </a:t>
            </a:r>
            <a:r>
              <a:rPr kumimoji="0" lang="zh-CN" altLang="en-US" sz="4400" b="1" i="0" u="none" strike="noStrike" kern="1200" cap="none" spc="0" normalizeH="0" baseline="0" noProof="0" dirty="0">
                <a:ln>
                  <a:noFill/>
                </a:ln>
                <a:solidFill>
                  <a:schemeClr val="tx1"/>
                </a:solidFill>
                <a:effectLst/>
                <a:uLnTx/>
                <a:uFillTx/>
                <a:latin typeface="+mn-ea"/>
                <a:ea typeface="+mj-ea"/>
                <a:cs typeface="+mj-cs"/>
              </a:rPr>
              <a:t>调试</a:t>
            </a:r>
            <a:endParaRPr kumimoji="0" lang="zh-CN" altLang="en-US" sz="4400" b="1" i="0" u="none" strike="noStrike" kern="1200" cap="none" spc="0" normalizeH="0" baseline="0" noProof="0" dirty="0">
              <a:ln>
                <a:noFill/>
              </a:ln>
              <a:solidFill>
                <a:schemeClr val="tx1"/>
              </a:solidFill>
              <a:effectLst/>
              <a:uLnTx/>
              <a:uFillTx/>
              <a:latin typeface="+mn-ea"/>
              <a:ea typeface="+mn-ea"/>
              <a:cs typeface="+mj-cs"/>
            </a:endParaRPr>
          </a:p>
        </p:txBody>
      </p:sp>
      <p:sp>
        <p:nvSpPr>
          <p:cNvPr id="32775" name="TextBox 7"/>
          <p:cNvSpPr txBox="1">
            <a:spLocks noChangeArrowheads="1"/>
          </p:cNvSpPr>
          <p:nvPr/>
        </p:nvSpPr>
        <p:spPr bwMode="auto">
          <a:xfrm>
            <a:off x="2135188" y="1268413"/>
            <a:ext cx="8085138"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ts val="32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2.</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回溯法</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200"/>
              </a:lnSpc>
              <a:spcBef>
                <a:spcPts val="60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回溯是一种相当常用的调试方法，当调试小程序时这种方法是有效的。具体做法</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从发现症状的地方开始，人工沿程序的控制流往回追踪分析源程序代码，直到找出错误原因为止。</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200"/>
              </a:lnSpc>
              <a:spcBef>
                <a:spcPts val="60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随着程序规模的扩大，应该回溯的路径数目变得越来越大，</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回溯法不适用于这种规模的程序。</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200"/>
              </a:lnSpc>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3.</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原因排错法</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200"/>
              </a:lnSpc>
              <a:spcBef>
                <a:spcPts val="60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对分查找法、归纳法和演绎法都属于原因排除法。</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17462"/>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j-ea"/>
                <a:cs typeface="+mj-cs"/>
              </a:rPr>
              <a:t>7.8 </a:t>
            </a:r>
            <a:r>
              <a:rPr kumimoji="0" lang="zh-CN" altLang="en-US" sz="4400" b="1" i="0" u="none" strike="noStrike" kern="1200" cap="none" spc="0" normalizeH="0" baseline="0" noProof="0" dirty="0">
                <a:ln>
                  <a:noFill/>
                </a:ln>
                <a:solidFill>
                  <a:schemeClr val="tx1"/>
                </a:solidFill>
                <a:effectLst/>
                <a:uLnTx/>
                <a:uFillTx/>
                <a:latin typeface="+mn-ea"/>
                <a:ea typeface="+mj-ea"/>
                <a:cs typeface="+mj-cs"/>
              </a:rPr>
              <a:t>调试</a:t>
            </a:r>
            <a:endParaRPr kumimoji="0" lang="zh-CN" altLang="en-US" sz="4400" b="1" i="0" u="none" strike="noStrike" kern="1200" cap="none" spc="0" normalizeH="0" baseline="0" noProof="0" dirty="0">
              <a:ln>
                <a:noFill/>
              </a:ln>
              <a:solidFill>
                <a:schemeClr val="tx1"/>
              </a:solidFill>
              <a:effectLst/>
              <a:uLnTx/>
              <a:uFillTx/>
              <a:latin typeface="+mn-ea"/>
              <a:ea typeface="+mn-ea"/>
              <a:cs typeface="+mj-cs"/>
            </a:endParaRPr>
          </a:p>
        </p:txBody>
      </p:sp>
      <p:sp>
        <p:nvSpPr>
          <p:cNvPr id="32775" name="TextBox 7"/>
          <p:cNvSpPr txBox="1">
            <a:spLocks noChangeArrowheads="1"/>
          </p:cNvSpPr>
          <p:nvPr/>
        </p:nvSpPr>
        <p:spPr bwMode="auto">
          <a:xfrm>
            <a:off x="1971675" y="1125538"/>
            <a:ext cx="8445500" cy="4887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ts val="3400"/>
              </a:lnSpc>
              <a:spcBef>
                <a:spcPct val="0"/>
              </a:spcBef>
              <a:spcAft>
                <a:spcPct val="0"/>
              </a:spcAft>
              <a:buClrTx/>
              <a:buSzTx/>
              <a:buFontTx/>
              <a:buNone/>
              <a:defRPr/>
            </a:pPr>
            <a:r>
              <a:rPr kumimoji="0" lang="en-US" altLang="zh-CN" sz="2300" b="1" i="0" u="none" strike="noStrike" kern="1200" cap="none" spc="0" normalizeH="0" baseline="0" noProof="0" dirty="0">
                <a:ln>
                  <a:noFill/>
                </a:ln>
                <a:solidFill>
                  <a:srgbClr val="C00000"/>
                </a:solidFill>
                <a:effectLst/>
                <a:uLnTx/>
                <a:uFillTx/>
                <a:latin typeface="+mn-ea"/>
                <a:ea typeface="+mn-ea"/>
                <a:cs typeface="+mn-cs"/>
              </a:rPr>
              <a:t>    </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对分查找法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的基本思路是，如果已经知道每个变量在程序内若干个关键点的正确值，则可以用赋值语句或输入语句在程序中点附近“注入”这些变量的正确值，然后运行程序并检查所得到的输出。</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4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    </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归纳法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是从个别现象推断出一般性结论的思维方法。使用这种方法调试程序时，首先把和错误有关的数据组织起来进行分析，以便发现可能的错误原因。然后导出对错误原因的一个或多个假设，并利用已有的数据来证明或排除这些假设。</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4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    </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演绎法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从一般原理或前提出发，经过排除和精化的过程推导出结论。采用这种方法调试程序时，首先设想出所有可能的出错原因，然后试图用测试来排除每一个假设的原因。</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7743D4D-5624-4BEF-A2EC-F61448B89F01}"/>
              </a:ext>
            </a:extLst>
          </p:cNvPr>
          <p:cNvSpPr/>
          <p:nvPr/>
        </p:nvSpPr>
        <p:spPr>
          <a:xfrm>
            <a:off x="1538643" y="2449914"/>
            <a:ext cx="4488932" cy="75671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4000" b="1" dirty="0">
                <a:latin typeface="+mn-ea"/>
              </a:rPr>
              <a:t>7.9 </a:t>
            </a:r>
            <a:r>
              <a:rPr lang="zh-CN" altLang="en-US" sz="4000" b="1" dirty="0">
                <a:latin typeface="+mn-ea"/>
              </a:rPr>
              <a:t>软件可靠性</a:t>
            </a:r>
          </a:p>
        </p:txBody>
      </p:sp>
      <p:sp>
        <p:nvSpPr>
          <p:cNvPr id="3" name="矩形 2">
            <a:extLst>
              <a:ext uri="{FF2B5EF4-FFF2-40B4-BE49-F238E27FC236}">
                <a16:creationId xmlns:a16="http://schemas.microsoft.com/office/drawing/2014/main" id="{D073780F-990A-4A5F-A6F8-E3FA807B6138}"/>
              </a:ext>
            </a:extLst>
          </p:cNvPr>
          <p:cNvSpPr/>
          <p:nvPr/>
        </p:nvSpPr>
        <p:spPr>
          <a:xfrm>
            <a:off x="6027575" y="3206626"/>
            <a:ext cx="4488932" cy="75671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4000" b="1" dirty="0">
                <a:latin typeface="+mn-ea"/>
              </a:rPr>
              <a:t>——</a:t>
            </a:r>
            <a:r>
              <a:rPr lang="zh-CN" altLang="en-US" sz="4000" b="1" dirty="0">
                <a:latin typeface="+mn-ea"/>
              </a:rPr>
              <a:t>倪晨攀</a:t>
            </a:r>
            <a:endParaRPr lang="zh-CN" altLang="en-US" sz="4000" dirty="0"/>
          </a:p>
        </p:txBody>
      </p:sp>
    </p:spTree>
    <p:extLst>
      <p:ext uri="{BB962C8B-B14F-4D97-AF65-F5344CB8AC3E}">
        <p14:creationId xmlns:p14="http://schemas.microsoft.com/office/powerpoint/2010/main" val="313837855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j-ea"/>
                <a:cs typeface="+mj-cs"/>
              </a:rPr>
              <a:t>7.9 </a:t>
            </a:r>
            <a:r>
              <a:rPr kumimoji="0" lang="zh-CN" altLang="en-US" sz="4400" b="1" i="0" u="none" strike="noStrike" kern="1200" cap="none" spc="0" normalizeH="0" baseline="0" noProof="0" dirty="0">
                <a:ln>
                  <a:noFill/>
                </a:ln>
                <a:solidFill>
                  <a:schemeClr val="tx1"/>
                </a:solidFill>
                <a:effectLst/>
                <a:uLnTx/>
                <a:uFillTx/>
                <a:latin typeface="+mn-ea"/>
                <a:ea typeface="+mj-ea"/>
                <a:cs typeface="+mj-cs"/>
              </a:rPr>
              <a:t>软件可靠性</a:t>
            </a:r>
            <a:endParaRPr kumimoji="0" lang="zh-CN" altLang="en-US" sz="4400" b="1" i="0" u="none" strike="noStrike" kern="1200" cap="none" spc="0" normalizeH="0" baseline="0" noProof="0" dirty="0">
              <a:ln>
                <a:noFill/>
              </a:ln>
              <a:solidFill>
                <a:schemeClr val="tx1"/>
              </a:solidFill>
              <a:effectLst/>
              <a:uLnTx/>
              <a:uFillTx/>
              <a:latin typeface="+mn-ea"/>
              <a:ea typeface="+mn-ea"/>
              <a:cs typeface="+mj-cs"/>
            </a:endParaRPr>
          </a:p>
        </p:txBody>
      </p:sp>
      <p:sp>
        <p:nvSpPr>
          <p:cNvPr id="26629" name="内容占位符 4"/>
          <p:cNvSpPr>
            <a:spLocks noGrp="1"/>
          </p:cNvSpPr>
          <p:nvPr>
            <p:ph idx="1" hasCustomPrompt="1"/>
          </p:nvPr>
        </p:nvSpPr>
        <p:spPr>
          <a:xfrm>
            <a:off x="1970088" y="1052513"/>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7.9.1.</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基本概念</a:t>
            </a:r>
            <a:endParaRPr kumimoji="0" lang="zh-CN" altLang="en-US" sz="2800" b="1" i="0" u="none" strike="noStrike" kern="1200" cap="none" spc="0" normalizeH="0" baseline="0" noProof="0" dirty="0">
              <a:ln>
                <a:noFill/>
              </a:ln>
              <a:solidFill>
                <a:schemeClr val="tx1"/>
              </a:solidFill>
              <a:effectLst/>
              <a:uLnTx/>
              <a:uFillTx/>
              <a:latin typeface="+mn-ea"/>
              <a:ea typeface="+mn-ea"/>
              <a:cs typeface="+mn-cs"/>
            </a:endParaRPr>
          </a:p>
        </p:txBody>
      </p:sp>
      <p:sp>
        <p:nvSpPr>
          <p:cNvPr id="32775" name="TextBox 7"/>
          <p:cNvSpPr txBox="1">
            <a:spLocks noChangeArrowheads="1"/>
          </p:cNvSpPr>
          <p:nvPr/>
        </p:nvSpPr>
        <p:spPr bwMode="auto">
          <a:xfrm>
            <a:off x="2114550" y="1773238"/>
            <a:ext cx="8158163" cy="4323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ts val="33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    </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软件可靠性</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是程序在给定的时间间隔内，按照规格说明书的规定成功地运行的概率。</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软件</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可靠性随着给定的时间间隔的加大而减少。</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3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一般说来，对于任何其故障是可以修复的系统，都应该同时使用可靠性和可用性衡量它的优劣程度。</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3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    </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软件可用性</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是程序在给定的时间点，按照规格说明书的规定，成功地运行的概率。</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3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可靠性和可用性之间的主要差别</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是，可靠性意味着在</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0</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到</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这段时间间隔内系统没有失效，而可用性只意味着在时刻</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，系统是正常运行的。</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j-ea"/>
                <a:cs typeface="+mj-cs"/>
              </a:rPr>
              <a:t>7.9 </a:t>
            </a:r>
            <a:r>
              <a:rPr kumimoji="0" lang="zh-CN" altLang="en-US" sz="4400" b="1" i="0" u="none" strike="noStrike" kern="1200" cap="none" spc="0" normalizeH="0" baseline="0" noProof="0" dirty="0">
                <a:ln>
                  <a:noFill/>
                </a:ln>
                <a:solidFill>
                  <a:schemeClr val="tx1"/>
                </a:solidFill>
                <a:effectLst/>
                <a:uLnTx/>
                <a:uFillTx/>
                <a:latin typeface="+mn-ea"/>
                <a:ea typeface="+mj-ea"/>
                <a:cs typeface="+mj-cs"/>
              </a:rPr>
              <a:t>软件可靠性</a:t>
            </a:r>
            <a:endParaRPr kumimoji="0" lang="zh-CN" altLang="en-US" sz="4400" b="1" i="0" u="none" strike="noStrike" kern="1200" cap="none" spc="0" normalizeH="0" baseline="0" noProof="0" dirty="0">
              <a:ln>
                <a:noFill/>
              </a:ln>
              <a:solidFill>
                <a:schemeClr val="tx1"/>
              </a:solidFill>
              <a:effectLst/>
              <a:uLnTx/>
              <a:uFillTx/>
              <a:latin typeface="+mn-ea"/>
              <a:ea typeface="+mn-ea"/>
              <a:cs typeface="+mj-cs"/>
            </a:endParaRPr>
          </a:p>
        </p:txBody>
      </p:sp>
      <p:sp>
        <p:nvSpPr>
          <p:cNvPr id="32775" name="TextBox 7"/>
          <p:cNvSpPr txBox="1">
            <a:spLocks noChangeArrowheads="1"/>
          </p:cNvSpPr>
          <p:nvPr/>
        </p:nvSpPr>
        <p:spPr bwMode="auto">
          <a:xfrm>
            <a:off x="2043113" y="1363663"/>
            <a:ext cx="8156575" cy="911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ts val="3200"/>
              </a:lnSpc>
              <a:spcBef>
                <a:spcPct val="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如果在一段时间内，软件系统故障停机时间分别为</a:t>
            </a:r>
            <a:r>
              <a:rPr kumimoji="0" lang="en-US"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a:t>
            </a:r>
            <a:r>
              <a:rPr kumimoji="0" lang="en-US" altLang="zh-CN" sz="2200" b="0" i="1" u="none" strike="noStrike" kern="120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d1</a:t>
            </a:r>
            <a:r>
              <a:rPr kumimoji="0" lang="zh-CN"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a:t>
            </a:r>
            <a:r>
              <a:rPr kumimoji="0" lang="en-US" altLang="zh-CN" sz="2200" b="0" i="1" u="none" strike="noStrike" kern="120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d2</a:t>
            </a:r>
            <a:r>
              <a:rPr kumimoji="0" lang="zh-CN" altLang="zh-CN"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正常运行时间分别为</a:t>
            </a:r>
            <a:r>
              <a:rPr kumimoji="0" lang="en-US"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a:t>
            </a:r>
            <a:r>
              <a:rPr kumimoji="0" lang="en-US" altLang="zh-CN" sz="2200" b="0" i="1" u="none" strike="noStrike" kern="120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u1</a:t>
            </a:r>
            <a:r>
              <a:rPr kumimoji="0" lang="en-US"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a:t>
            </a:r>
            <a:r>
              <a:rPr kumimoji="0" lang="en-US" altLang="zh-CN" sz="2200" b="0" i="1" u="none" strike="noStrike" kern="120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u2</a:t>
            </a:r>
            <a:r>
              <a:rPr kumimoji="0" lang="zh-CN"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zh-CN" altLang="zh-CN"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则系统的稳态可用性为：</a:t>
            </a:r>
            <a:endParaRPr kumimoji="0" lang="en-US" altLang="zh-CN" sz="2200" b="0" i="0" u="none" strike="noStrike" kern="1200" cap="none" spc="0" normalizeH="0" baseline="0" noProof="0" dirty="0">
              <a:ln>
                <a:noFill/>
              </a:ln>
              <a:solidFill>
                <a:schemeClr val="tx1"/>
              </a:solidFill>
              <a:effectLst/>
              <a:uLnTx/>
              <a:uFillTx/>
              <a:latin typeface="+mn-ea"/>
              <a:ea typeface="+mn-ea"/>
              <a:cs typeface="+mn-cs"/>
            </a:endParaRPr>
          </a:p>
        </p:txBody>
      </p:sp>
      <p:sp>
        <p:nvSpPr>
          <p:cNvPr id="2" name="文本框 1"/>
          <p:cNvSpPr txBox="1">
            <a:spLocks noRot="1" noChangeAspect="1" noMove="1" noResize="1" noEditPoints="1" noAdjustHandles="1" noChangeArrowheads="1" noChangeShapeType="1" noTextEdit="1"/>
          </p:cNvSpPr>
          <p:nvPr/>
        </p:nvSpPr>
        <p:spPr>
          <a:xfrm>
            <a:off x="4412888" y="2275855"/>
            <a:ext cx="2535055" cy="671146"/>
          </a:xfrm>
          <a:prstGeom prst="rect">
            <a:avLst/>
          </a:prstGeom>
          <a:blipFill rotWithShape="0">
            <a:blip r:embed="rId3"/>
            <a:stretch>
              <a:fillRect b="-9091"/>
            </a:stretch>
          </a:blipFill>
        </p:spPr>
        <p:txBody>
          <a:bodyPr/>
          <a:lstStyle/>
          <a:p>
            <a:pPr marR="0" defTabSz="914400">
              <a:buClrTx/>
              <a:buSzTx/>
              <a:buFontTx/>
              <a:buNone/>
              <a:defRPr/>
            </a:pPr>
            <a:r>
              <a:rPr kumimoji="0" lang="zh-CN" altLang="en-US" kern="1200" cap="none" spc="0" normalizeH="0" baseline="0" noProof="0">
                <a:noFill/>
                <a:latin typeface="Arial" panose="020B0604020202020204" pitchFamily="34" charset="0"/>
                <a:ea typeface="宋体" panose="02010600030101010101" pitchFamily="2" charset="-122"/>
                <a:cs typeface="+mn-cs"/>
              </a:rPr>
              <a:t> </a:t>
            </a:r>
          </a:p>
        </p:txBody>
      </p:sp>
      <p:sp>
        <p:nvSpPr>
          <p:cNvPr id="509957" name="文本框 2"/>
          <p:cNvSpPr txBox="1"/>
          <p:nvPr/>
        </p:nvSpPr>
        <p:spPr>
          <a:xfrm>
            <a:off x="2135188" y="2997200"/>
            <a:ext cx="7993062" cy="1183640"/>
          </a:xfrm>
          <a:prstGeom prst="rect">
            <a:avLst/>
          </a:prstGeom>
          <a:noFill/>
          <a:ln w="9525">
            <a:noFill/>
          </a:ln>
        </p:spPr>
        <p:txBody>
          <a:bodyPr>
            <a:spAutoFit/>
          </a:bodyPr>
          <a:lstStyle/>
          <a:p>
            <a:pPr eaLnBrk="1" hangingPunct="1"/>
            <a:r>
              <a:rPr lang="zh-CN" altLang="zh-CN" sz="2200" dirty="0">
                <a:latin typeface="Arial" panose="020B0604020202020204" pitchFamily="34" charset="0"/>
              </a:rPr>
              <a:t>其中</a:t>
            </a:r>
            <a:r>
              <a:rPr lang="zh-CN" altLang="en-US" sz="2200" dirty="0">
                <a:latin typeface="Arial" panose="020B0604020202020204" pitchFamily="34" charset="0"/>
              </a:rPr>
              <a:t>，</a:t>
            </a:r>
            <a:r>
              <a:rPr lang="en-US" altLang="zh-CN" sz="2200" i="1" dirty="0">
                <a:latin typeface="Times New Roman" panose="02020603050405020304" pitchFamily="18" charset="0"/>
                <a:cs typeface="Times New Roman" panose="02020603050405020304" pitchFamily="18" charset="0"/>
              </a:rPr>
              <a:t>T</a:t>
            </a:r>
            <a:r>
              <a:rPr lang="en-US" altLang="zh-CN" sz="2200" i="1" baseline="-25000" dirty="0">
                <a:latin typeface="Times New Roman" panose="02020603050405020304" pitchFamily="18" charset="0"/>
                <a:cs typeface="Times New Roman" panose="02020603050405020304" pitchFamily="18" charset="0"/>
              </a:rPr>
              <a:t>up</a:t>
            </a:r>
            <a:r>
              <a:rPr lang="en-US" altLang="zh-CN" sz="2200" i="1" dirty="0">
                <a:latin typeface="Times New Roman" panose="02020603050405020304" pitchFamily="18" charset="0"/>
                <a:cs typeface="Times New Roman" panose="02020603050405020304" pitchFamily="18" charset="0"/>
              </a:rPr>
              <a:t>=</a:t>
            </a:r>
            <a:r>
              <a:rPr lang="zh-CN" altLang="zh-CN" sz="2200" i="1" dirty="0">
                <a:latin typeface="Times New Roman" panose="02020603050405020304" pitchFamily="18" charset="0"/>
                <a:cs typeface="Times New Roman" panose="02020603050405020304" pitchFamily="18" charset="0"/>
              </a:rPr>
              <a:t>∑</a:t>
            </a:r>
            <a:r>
              <a:rPr lang="en-US" altLang="zh-CN" sz="2200" i="1" dirty="0">
                <a:latin typeface="Times New Roman" panose="02020603050405020304" pitchFamily="18" charset="0"/>
                <a:cs typeface="Times New Roman" panose="02020603050405020304" pitchFamily="18" charset="0"/>
              </a:rPr>
              <a:t>t</a:t>
            </a:r>
            <a:r>
              <a:rPr lang="en-US" altLang="zh-CN" sz="2200" i="1" baseline="-25000" dirty="0">
                <a:latin typeface="Times New Roman" panose="02020603050405020304" pitchFamily="18" charset="0"/>
                <a:cs typeface="Times New Roman" panose="02020603050405020304" pitchFamily="18" charset="0"/>
              </a:rPr>
              <a:t>ui</a:t>
            </a:r>
            <a:r>
              <a:rPr lang="zh-CN" altLang="en-US" sz="2200" i="1" dirty="0">
                <a:latin typeface="Times New Roman" panose="02020603050405020304" pitchFamily="18" charset="0"/>
                <a:cs typeface="Times New Roman" panose="02020603050405020304" pitchFamily="18" charset="0"/>
              </a:rPr>
              <a:t>，</a:t>
            </a:r>
            <a:r>
              <a:rPr lang="en-US" altLang="zh-CN" sz="2200" i="1" dirty="0">
                <a:latin typeface="Times New Roman" panose="02020603050405020304" pitchFamily="18" charset="0"/>
                <a:cs typeface="Times New Roman" panose="02020603050405020304" pitchFamily="18" charset="0"/>
              </a:rPr>
              <a:t>T</a:t>
            </a:r>
            <a:r>
              <a:rPr lang="en-US" altLang="zh-CN" sz="2200" i="1" baseline="-25000" dirty="0">
                <a:latin typeface="Times New Roman" panose="02020603050405020304" pitchFamily="18" charset="0"/>
                <a:cs typeface="Times New Roman" panose="02020603050405020304" pitchFamily="18" charset="0"/>
              </a:rPr>
              <a:t>down</a:t>
            </a:r>
            <a:r>
              <a:rPr lang="en-US" altLang="zh-CN" sz="2200" i="1" dirty="0">
                <a:latin typeface="Times New Roman" panose="02020603050405020304" pitchFamily="18" charset="0"/>
                <a:cs typeface="Times New Roman" panose="02020603050405020304" pitchFamily="18" charset="0"/>
              </a:rPr>
              <a:t>=</a:t>
            </a:r>
            <a:r>
              <a:rPr lang="zh-CN" altLang="zh-CN" sz="2200" i="1" dirty="0">
                <a:latin typeface="Times New Roman" panose="02020603050405020304" pitchFamily="18" charset="0"/>
                <a:cs typeface="Times New Roman" panose="02020603050405020304" pitchFamily="18" charset="0"/>
              </a:rPr>
              <a:t>∑</a:t>
            </a:r>
            <a:r>
              <a:rPr lang="en-US" altLang="zh-CN" sz="2200" i="1" dirty="0">
                <a:latin typeface="Times New Roman" panose="02020603050405020304" pitchFamily="18" charset="0"/>
                <a:cs typeface="Times New Roman" panose="02020603050405020304" pitchFamily="18" charset="0"/>
              </a:rPr>
              <a:t>t</a:t>
            </a:r>
            <a:r>
              <a:rPr lang="en-US" altLang="zh-CN" sz="2200" i="1" baseline="-25000" dirty="0">
                <a:latin typeface="Times New Roman" panose="02020603050405020304" pitchFamily="18" charset="0"/>
                <a:cs typeface="Times New Roman" panose="02020603050405020304" pitchFamily="18" charset="0"/>
              </a:rPr>
              <a:t>di</a:t>
            </a:r>
          </a:p>
          <a:p>
            <a:pPr eaLnBrk="1" hangingPunct="1">
              <a:spcBef>
                <a:spcPts val="600"/>
              </a:spcBef>
            </a:pPr>
            <a:r>
              <a:rPr lang="en-US" altLang="zh-CN" sz="2200" dirty="0">
                <a:latin typeface="Arial" panose="020B0604020202020204" pitchFamily="34" charset="0"/>
              </a:rPr>
              <a:t>       </a:t>
            </a:r>
            <a:r>
              <a:rPr lang="zh-CN" altLang="zh-CN" sz="2200" dirty="0">
                <a:latin typeface="Arial" panose="020B0604020202020204" pitchFamily="34" charset="0"/>
              </a:rPr>
              <a:t>如果引入系统平均无故障时间</a:t>
            </a:r>
            <a:r>
              <a:rPr lang="en-US" altLang="zh-CN" sz="2200" dirty="0">
                <a:latin typeface="Times New Roman" panose="02020603050405020304" pitchFamily="18" charset="0"/>
                <a:cs typeface="Times New Roman" panose="02020603050405020304" pitchFamily="18" charset="0"/>
              </a:rPr>
              <a:t>MTTF</a:t>
            </a:r>
            <a:r>
              <a:rPr lang="zh-CN" altLang="zh-CN" sz="2200" dirty="0">
                <a:latin typeface="Arial" panose="020B0604020202020204" pitchFamily="34" charset="0"/>
              </a:rPr>
              <a:t>和平均维修时间</a:t>
            </a:r>
            <a:r>
              <a:rPr lang="en-US" altLang="zh-CN" sz="2200" dirty="0">
                <a:latin typeface="Times New Roman" panose="02020603050405020304" pitchFamily="18" charset="0"/>
                <a:cs typeface="Times New Roman" panose="02020603050405020304" pitchFamily="18" charset="0"/>
              </a:rPr>
              <a:t>MTTR</a:t>
            </a:r>
            <a:r>
              <a:rPr lang="zh-CN" altLang="zh-CN" sz="2200" dirty="0">
                <a:latin typeface="Arial" panose="020B0604020202020204" pitchFamily="34" charset="0"/>
              </a:rPr>
              <a:t>的概念，则</a:t>
            </a:r>
            <a:r>
              <a:rPr lang="zh-CN" altLang="en-US" sz="2200" dirty="0">
                <a:latin typeface="Arial" panose="020B0604020202020204" pitchFamily="34" charset="0"/>
              </a:rPr>
              <a:t>上式变为：</a:t>
            </a:r>
            <a:endParaRPr lang="zh-CN" altLang="en-US" sz="2200" i="1" dirty="0">
              <a:latin typeface="Times New Roman" panose="02020603050405020304" pitchFamily="18" charset="0"/>
              <a:ea typeface="Times New Roman" panose="02020603050405020304" pitchFamily="18" charset="0"/>
            </a:endParaRPr>
          </a:p>
        </p:txBody>
      </p:sp>
      <p:sp>
        <p:nvSpPr>
          <p:cNvPr id="9" name="文本框 8"/>
          <p:cNvSpPr txBox="1">
            <a:spLocks noRot="1" noChangeAspect="1" noMove="1" noResize="1" noEditPoints="1" noAdjustHandles="1" noChangeArrowheads="1" noChangeShapeType="1" noTextEdit="1"/>
          </p:cNvSpPr>
          <p:nvPr/>
        </p:nvSpPr>
        <p:spPr>
          <a:xfrm>
            <a:off x="4890136" y="4005063"/>
            <a:ext cx="2934055" cy="639534"/>
          </a:xfrm>
          <a:prstGeom prst="rect">
            <a:avLst/>
          </a:prstGeom>
          <a:blipFill rotWithShape="0">
            <a:blip r:embed="rId4"/>
            <a:stretch>
              <a:fillRect/>
            </a:stretch>
          </a:blipFill>
        </p:spPr>
        <p:txBody>
          <a:bodyPr/>
          <a:lstStyle/>
          <a:p>
            <a:pPr marR="0" defTabSz="914400">
              <a:buClrTx/>
              <a:buSzTx/>
              <a:buFontTx/>
              <a:buNone/>
              <a:defRPr/>
            </a:pPr>
            <a:r>
              <a:rPr kumimoji="0" lang="zh-CN" altLang="en-US" kern="1200" cap="none" spc="0" normalizeH="0" baseline="0" noProof="0">
                <a:noFill/>
                <a:latin typeface="Arial" panose="020B0604020202020204" pitchFamily="34" charset="0"/>
                <a:ea typeface="宋体" panose="02010600030101010101" pitchFamily="2" charset="-122"/>
                <a:cs typeface="+mn-cs"/>
              </a:rPr>
              <a:t> </a:t>
            </a:r>
          </a:p>
        </p:txBody>
      </p:sp>
      <p:sp>
        <p:nvSpPr>
          <p:cNvPr id="509959" name="文本框 3"/>
          <p:cNvSpPr txBox="1"/>
          <p:nvPr/>
        </p:nvSpPr>
        <p:spPr>
          <a:xfrm>
            <a:off x="2135188" y="4652963"/>
            <a:ext cx="8208962" cy="1445260"/>
          </a:xfrm>
          <a:prstGeom prst="rect">
            <a:avLst/>
          </a:prstGeom>
          <a:noFill/>
          <a:ln w="9525">
            <a:noFill/>
          </a:ln>
        </p:spPr>
        <p:txBody>
          <a:bodyPr>
            <a:spAutoFit/>
          </a:bodyPr>
          <a:lstStyle/>
          <a:p>
            <a:pPr eaLnBrk="1" hangingPunct="1"/>
            <a:r>
              <a:rPr lang="en-US" altLang="zh-CN" sz="2200" dirty="0">
                <a:latin typeface="Arial" panose="020B0604020202020204" pitchFamily="34" charset="0"/>
              </a:rPr>
              <a:t>       </a:t>
            </a:r>
            <a:r>
              <a:rPr lang="zh-CN" altLang="zh-CN" sz="2200" dirty="0">
                <a:latin typeface="Arial" panose="020B0604020202020204" pitchFamily="34" charset="0"/>
              </a:rPr>
              <a:t>平均维修时间</a:t>
            </a:r>
            <a:r>
              <a:rPr lang="en-US" altLang="zh-CN" sz="2200" dirty="0">
                <a:latin typeface="Times New Roman" panose="02020603050405020304" pitchFamily="18" charset="0"/>
                <a:cs typeface="Times New Roman" panose="02020603050405020304" pitchFamily="18" charset="0"/>
              </a:rPr>
              <a:t>MTTR</a:t>
            </a:r>
            <a:r>
              <a:rPr lang="zh-CN" altLang="zh-CN" sz="2200" dirty="0">
                <a:latin typeface="Arial" panose="020B0604020202020204" pitchFamily="34" charset="0"/>
              </a:rPr>
              <a:t>是修复一个故障平均需要的时间，它取决于维护人员的技术水平和对系统的熟悉程度，也和系统的可维护性有重要关系。平均无故障时间</a:t>
            </a:r>
            <a:r>
              <a:rPr lang="en-US" altLang="zh-CN" sz="2200" dirty="0">
                <a:latin typeface="Times New Roman" panose="02020603050405020304" pitchFamily="18" charset="0"/>
                <a:cs typeface="Times New Roman" panose="02020603050405020304" pitchFamily="18" charset="0"/>
              </a:rPr>
              <a:t>MTTF</a:t>
            </a:r>
            <a:r>
              <a:rPr lang="zh-CN" altLang="zh-CN" sz="2200" dirty="0">
                <a:latin typeface="Arial" panose="020B0604020202020204" pitchFamily="34" charset="0"/>
              </a:rPr>
              <a:t>是系统按规格说明书规定成功地运行的平均时间，它主要取决于系统中潜伏的错误的数目</a:t>
            </a:r>
            <a:r>
              <a:rPr lang="zh-CN" altLang="en-US" sz="2200" dirty="0">
                <a:latin typeface="Arial" panose="020B0604020202020204" pitchFamily="34" charset="0"/>
              </a:rPr>
              <a:t>。</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j-ea"/>
                <a:cs typeface="+mj-cs"/>
              </a:rPr>
              <a:t>7.9 </a:t>
            </a:r>
            <a:r>
              <a:rPr kumimoji="0" lang="zh-CN" altLang="en-US" sz="4400" b="1" i="0" u="none" strike="noStrike" kern="1200" cap="none" spc="0" normalizeH="0" baseline="0" noProof="0" dirty="0">
                <a:ln>
                  <a:noFill/>
                </a:ln>
                <a:solidFill>
                  <a:schemeClr val="tx1"/>
                </a:solidFill>
                <a:effectLst/>
                <a:uLnTx/>
                <a:uFillTx/>
                <a:latin typeface="+mn-ea"/>
                <a:ea typeface="+mj-ea"/>
                <a:cs typeface="+mj-cs"/>
              </a:rPr>
              <a:t>软件可靠性</a:t>
            </a:r>
            <a:endParaRPr kumimoji="0" lang="zh-CN" altLang="en-US" sz="4400" b="1" i="0" u="none" strike="noStrike" kern="1200" cap="none" spc="0" normalizeH="0" baseline="0" noProof="0" dirty="0">
              <a:ln>
                <a:noFill/>
              </a:ln>
              <a:solidFill>
                <a:schemeClr val="tx1"/>
              </a:solidFill>
              <a:effectLst/>
              <a:uLnTx/>
              <a:uFillTx/>
              <a:latin typeface="+mn-ea"/>
              <a:ea typeface="+mn-ea"/>
              <a:cs typeface="+mj-cs"/>
            </a:endParaRPr>
          </a:p>
        </p:txBody>
      </p:sp>
      <p:sp>
        <p:nvSpPr>
          <p:cNvPr id="26629" name="内容占位符 4"/>
          <p:cNvSpPr>
            <a:spLocks noGrp="1"/>
          </p:cNvSpPr>
          <p:nvPr>
            <p:ph idx="1" hasCustomPrompt="1"/>
          </p:nvPr>
        </p:nvSpPr>
        <p:spPr>
          <a:xfrm>
            <a:off x="1970088" y="1052513"/>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7.9.2.</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估算平均无故障时间的方法</a:t>
            </a:r>
            <a:endParaRPr kumimoji="0" lang="zh-CN" altLang="en-US" sz="2800" b="1" i="0" u="none" strike="noStrike" kern="1200" cap="none" spc="0" normalizeH="0" baseline="0" noProof="0" dirty="0">
              <a:ln>
                <a:noFill/>
              </a:ln>
              <a:solidFill>
                <a:schemeClr val="tx1"/>
              </a:solidFill>
              <a:effectLst/>
              <a:uLnTx/>
              <a:uFillTx/>
              <a:latin typeface="+mn-ea"/>
              <a:ea typeface="+mn-ea"/>
              <a:cs typeface="+mn-cs"/>
            </a:endParaRPr>
          </a:p>
        </p:txBody>
      </p:sp>
      <p:sp>
        <p:nvSpPr>
          <p:cNvPr id="32775" name="TextBox 7"/>
          <p:cNvSpPr txBox="1">
            <a:spLocks noChangeArrowheads="1"/>
          </p:cNvSpPr>
          <p:nvPr/>
        </p:nvSpPr>
        <p:spPr bwMode="auto">
          <a:xfrm>
            <a:off x="2043113" y="1671638"/>
            <a:ext cx="8516938" cy="4349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ts val="32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1.</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符号</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742950" marR="0" lvl="1" indent="-28575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在估算</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MTTF</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的过程中使用下述符号表示有关的数量。</a:t>
            </a:r>
          </a:p>
          <a:p>
            <a:pPr marL="742950" marR="0" lvl="1" indent="-285750" algn="l" defTabSz="914400" rtl="0" eaLnBrk="0" fontAlgn="base" latinLnBrk="0" hangingPunct="0">
              <a:lnSpc>
                <a:spcPct val="100000"/>
              </a:lnSpc>
              <a:spcBef>
                <a:spcPct val="0"/>
              </a:spcBef>
              <a:spcAft>
                <a:spcPct val="0"/>
              </a:spcAft>
              <a:buClrTx/>
              <a:buSzTx/>
              <a:buFontTx/>
              <a:buNone/>
              <a:defRPr/>
            </a:pPr>
            <a:r>
              <a:rPr kumimoji="0" lang="en-US" altLang="zh-CN" sz="24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400" b="0" i="1"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——测试之前程序中错误总数；</a:t>
            </a:r>
          </a:p>
          <a:p>
            <a:pPr marL="742950" marR="0" lvl="1" indent="-285750" algn="l" defTabSz="914400" rtl="0" eaLnBrk="0" fontAlgn="base" latinLnBrk="0" hangingPunct="0">
              <a:lnSpc>
                <a:spcPct val="100000"/>
              </a:lnSpc>
              <a:spcBef>
                <a:spcPct val="0"/>
              </a:spcBef>
              <a:spcAft>
                <a:spcPct val="0"/>
              </a:spcAft>
              <a:buClrTx/>
              <a:buSzTx/>
              <a:buFontTx/>
              <a:buNone/>
              <a:defRPr/>
            </a:pPr>
            <a:r>
              <a:rPr kumimoji="0" lang="en-US" altLang="zh-CN" sz="24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400" b="0" i="1"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——程序长度</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机器指令总数</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p>
          <a:p>
            <a:pPr marL="742950" marR="0" lvl="1" indent="-285750" algn="l" defTabSz="914400" rtl="0" eaLnBrk="0" fontAlgn="base" latinLnBrk="0" hangingPunct="0">
              <a:lnSpc>
                <a:spcPct val="100000"/>
              </a:lnSpc>
              <a:spcBef>
                <a:spcPct val="0"/>
              </a:spcBef>
              <a:spcAft>
                <a:spcPct val="0"/>
              </a:spcAft>
              <a:buClrTx/>
              <a:buSzTx/>
              <a:buFontTx/>
              <a:buNone/>
              <a:defRPr/>
            </a:pPr>
            <a:r>
              <a:rPr kumimoji="0" lang="en-US" altLang="zh-CN" sz="24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τ</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——测试</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包括调试</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时间；</a:t>
            </a:r>
          </a:p>
          <a:p>
            <a:pPr marL="742950" marR="0" lvl="1" indent="-285750" algn="l" defTabSz="914400" rtl="0" eaLnBrk="0" fontAlgn="base" latinLnBrk="0" hangingPunct="0">
              <a:lnSpc>
                <a:spcPct val="100000"/>
              </a:lnSpc>
              <a:spcBef>
                <a:spcPct val="0"/>
              </a:spcBef>
              <a:spcAft>
                <a:spcPct val="0"/>
              </a:spcAft>
              <a:buClrTx/>
              <a:buSzTx/>
              <a:buFontTx/>
              <a:buNone/>
              <a:defRPr/>
            </a:pPr>
            <a:r>
              <a:rPr kumimoji="0" lang="en-US" altLang="zh-CN" sz="24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400" b="0" i="1"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24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(τ)</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——在</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0</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至</a:t>
            </a:r>
            <a:r>
              <a:rPr kumimoji="0" lang="zh-CN" altLang="zh-CN" sz="24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τ</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期间发现的错误数；</a:t>
            </a:r>
          </a:p>
          <a:p>
            <a:pPr marL="742950" marR="0" lvl="1" indent="-285750" algn="l" defTabSz="914400" rtl="0" eaLnBrk="0" fontAlgn="base" latinLnBrk="0" hangingPunct="0">
              <a:lnSpc>
                <a:spcPct val="100000"/>
              </a:lnSpc>
              <a:spcBef>
                <a:spcPct val="0"/>
              </a:spcBef>
              <a:spcAft>
                <a:spcPct val="0"/>
              </a:spcAft>
              <a:buClrTx/>
              <a:buSzTx/>
              <a:buFontTx/>
              <a:buNone/>
              <a:defRPr/>
            </a:pPr>
            <a:r>
              <a:rPr kumimoji="0" lang="en-US" altLang="zh-CN" sz="2400" b="0" i="1"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400" b="0" i="1" u="none" strike="noStrike" kern="1200" cap="none" spc="0" normalizeH="0" baseline="-2500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(τ)</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——在</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0</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至</a:t>
            </a:r>
            <a:r>
              <a:rPr kumimoji="0" lang="zh-CN" altLang="zh-CN" sz="24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τ</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期间改正的错误数。</a:t>
            </a:r>
            <a:endPar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ts val="12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2.</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基本假定</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400050" marR="0" lvl="1"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(1) </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在类似的程序中，单位长度里的错误数</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ET/IT</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近似为常数。美国的一些统计数字表明，通常</a:t>
            </a:r>
            <a:endPar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00050" marR="0" lvl="1"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0.5</a:t>
            </a:r>
            <a:r>
              <a:rPr kumimoji="0" lang="zh-CN"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10-2</a:t>
            </a:r>
            <a:r>
              <a:rPr kumimoji="0" lang="zh-CN"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ET/IT</a:t>
            </a:r>
            <a:r>
              <a:rPr kumimoji="0" lang="zh-CN"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zh-CN"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10-2</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j-ea"/>
                <a:cs typeface="+mj-cs"/>
              </a:rPr>
              <a:t>7.9 </a:t>
            </a:r>
            <a:r>
              <a:rPr kumimoji="0" lang="zh-CN" altLang="en-US" sz="4400" b="1" i="0" u="none" strike="noStrike" kern="1200" cap="none" spc="0" normalizeH="0" baseline="0" noProof="0" dirty="0">
                <a:ln>
                  <a:noFill/>
                </a:ln>
                <a:solidFill>
                  <a:schemeClr val="tx1"/>
                </a:solidFill>
                <a:effectLst/>
                <a:uLnTx/>
                <a:uFillTx/>
                <a:latin typeface="+mn-ea"/>
                <a:ea typeface="+mj-ea"/>
                <a:cs typeface="+mj-cs"/>
              </a:rPr>
              <a:t>软件可靠性</a:t>
            </a:r>
            <a:endParaRPr kumimoji="0" lang="zh-CN" altLang="en-US" sz="4400" b="1" i="0" u="none" strike="noStrike" kern="1200" cap="none" spc="0" normalizeH="0" baseline="0" noProof="0" dirty="0">
              <a:ln>
                <a:noFill/>
              </a:ln>
              <a:solidFill>
                <a:schemeClr val="tx1"/>
              </a:solidFill>
              <a:effectLst/>
              <a:uLnTx/>
              <a:uFillTx/>
              <a:latin typeface="+mn-ea"/>
              <a:ea typeface="+mn-ea"/>
              <a:cs typeface="+mj-cs"/>
            </a:endParaRPr>
          </a:p>
        </p:txBody>
      </p:sp>
      <p:sp>
        <p:nvSpPr>
          <p:cNvPr id="32775" name="TextBox 7"/>
          <p:cNvSpPr txBox="1">
            <a:spLocks noChangeArrowheads="1"/>
          </p:cNvSpPr>
          <p:nvPr/>
        </p:nvSpPr>
        <p:spPr bwMode="auto">
          <a:xfrm>
            <a:off x="1898650" y="1196975"/>
            <a:ext cx="8518525" cy="482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00050" marR="0" lvl="1" indent="0" algn="l" defTabSz="914400" rtl="0" eaLnBrk="0" fontAlgn="base" latinLnBrk="0" hangingPunct="0">
              <a:lnSpc>
                <a:spcPts val="2900"/>
              </a:lnSpc>
              <a:spcBef>
                <a:spcPct val="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(2) </a:t>
            </a:r>
            <a:r>
              <a:rPr kumimoji="0" lang="zh-CN"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失效率正比于软件中剩余的</a:t>
            </a:r>
            <a:r>
              <a:rPr kumimoji="0" lang="en-US"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潜藏的</a:t>
            </a:r>
            <a:r>
              <a:rPr kumimoji="0" lang="en-US"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错误数，而平均无故障时间</a:t>
            </a:r>
            <a:r>
              <a:rPr kumimoji="0" lang="en-US" altLang="zh-CN" sz="2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MTTF</a:t>
            </a:r>
            <a:r>
              <a:rPr kumimoji="0" lang="zh-CN"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与剩余的错误数成反比。</a:t>
            </a:r>
            <a:endParaRPr kumimoji="0" lang="en-US"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00050" marR="0" lvl="1" indent="0" algn="l" defTabSz="914400" rtl="0" eaLnBrk="0" fontAlgn="base" latinLnBrk="0" hangingPunct="0">
              <a:lnSpc>
                <a:spcPts val="2900"/>
              </a:lnSpc>
              <a:spcBef>
                <a:spcPts val="120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(3) </a:t>
            </a:r>
            <a:r>
              <a:rPr kumimoji="0" lang="zh-CN"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假设发现的每一个错误都立即正确地改正了</a:t>
            </a:r>
            <a:r>
              <a:rPr kumimoji="0" lang="en-US"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即调试过程没有引入新的错误</a:t>
            </a:r>
            <a:r>
              <a:rPr kumimoji="0" lang="en-US"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。因此</a:t>
            </a:r>
            <a:r>
              <a:rPr kumimoji="0" lang="zh-CN" altLang="en-US"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200" b="0" i="1"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200" b="0" i="1" u="none" strike="noStrike" kern="1200" cap="none" spc="0" normalizeH="0" baseline="-2500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τ</a:t>
            </a:r>
            <a:r>
              <a:rPr kumimoji="0" lang="en-US"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200" b="0" i="1"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τ</a:t>
            </a:r>
            <a:r>
              <a:rPr kumimoji="0" lang="en-US"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剩余的错误数为</a:t>
            </a:r>
            <a:r>
              <a:rPr kumimoji="0" lang="en-US" altLang="zh-CN" sz="2200" b="0" i="1"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200" b="0" i="1" u="none" strike="noStrike" kern="1200" cap="none" spc="0" normalizeH="0" baseline="-2500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τ</a:t>
            </a:r>
            <a:r>
              <a:rPr kumimoji="0" lang="en-US"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200" b="0" i="1"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T  </a:t>
            </a:r>
            <a:r>
              <a:rPr kumimoji="0" lang="en-US"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200" b="0" i="1"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200" b="0" i="1" u="none" strike="noStrike" kern="1200" cap="none" spc="0" normalizeH="0" baseline="-2500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τ</a:t>
            </a:r>
            <a:r>
              <a:rPr kumimoji="0" lang="en-US"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单位长度程序中剩余的错误数为</a:t>
            </a:r>
            <a:r>
              <a:rPr kumimoji="0" lang="zh-CN"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ε</a:t>
            </a:r>
            <a:r>
              <a:rPr kumimoji="0" lang="en-US" altLang="zh-CN" sz="2200" b="0" i="1"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τ</a:t>
            </a:r>
            <a:r>
              <a:rPr kumimoji="0" lang="en-US"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200" b="0" i="1"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200" b="0" i="1"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T  </a:t>
            </a:r>
            <a:r>
              <a:rPr kumimoji="0" lang="en-US"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200" b="0" i="1"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200" b="0" i="1" u="none" strike="noStrike" kern="1200" cap="none" spc="0" normalizeH="0" baseline="-2500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τ</a:t>
            </a:r>
            <a:r>
              <a:rPr kumimoji="0" lang="en-US"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200" b="0" i="1"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zh-CN" altLang="en-US"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ts val="3200"/>
              </a:lnSpc>
              <a:spcBef>
                <a:spcPts val="12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3.</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估算平均无故障时间</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ts val="2800"/>
              </a:lnSpc>
              <a:spcBef>
                <a:spcPts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经验表明，平均无故障时间与单位长度程序中剩余的错误数成反比，即</a:t>
            </a:r>
            <a:r>
              <a:rPr kumimoji="0" lang="zh-CN" altLang="en-US"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ts val="2800"/>
              </a:lnSpc>
              <a:spcBef>
                <a:spcPts val="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p>
          <a:p>
            <a:pPr marL="0" marR="0" lvl="0" indent="0" algn="l" defTabSz="914400" rtl="0" eaLnBrk="0" fontAlgn="base" latinLnBrk="0" hangingPunct="0">
              <a:lnSpc>
                <a:spcPts val="2800"/>
              </a:lnSpc>
              <a:spcBef>
                <a:spcPts val="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p>
          <a:p>
            <a:pPr marL="0" marR="0" lvl="0" indent="0" algn="l" defTabSz="914400" rtl="0" eaLnBrk="0" fontAlgn="base" latinLnBrk="0" hangingPunct="0">
              <a:lnSpc>
                <a:spcPts val="2800"/>
              </a:lnSpc>
              <a:spcBef>
                <a:spcPts val="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其中</a:t>
            </a:r>
            <a:r>
              <a:rPr kumimoji="0" lang="zh-CN" altLang="en-US"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K</a:t>
            </a:r>
            <a:r>
              <a:rPr kumimoji="0" lang="zh-CN"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为常数，它的值应该根据经验选取。美国的一些统计数字表明，</a:t>
            </a:r>
            <a:r>
              <a:rPr kumimoji="0" lang="en-US"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K</a:t>
            </a:r>
            <a:r>
              <a:rPr kumimoji="0" lang="zh-CN"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的典型值是</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200</a:t>
            </a:r>
            <a:r>
              <a:rPr kumimoji="0" lang="zh-CN"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2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0" name="文本框 9"/>
          <p:cNvSpPr txBox="1">
            <a:spLocks noRot="1" noChangeAspect="1" noMove="1" noResize="1" noEditPoints="1" noAdjustHandles="1" noChangeArrowheads="1" noChangeShapeType="1" noTextEdit="1"/>
          </p:cNvSpPr>
          <p:nvPr/>
        </p:nvSpPr>
        <p:spPr>
          <a:xfrm>
            <a:off x="3840163" y="4581128"/>
            <a:ext cx="4560093" cy="696153"/>
          </a:xfrm>
          <a:prstGeom prst="rect">
            <a:avLst/>
          </a:prstGeom>
          <a:blipFill rotWithShape="0">
            <a:blip r:embed="rId3"/>
            <a:stretch>
              <a:fillRect/>
            </a:stretch>
          </a:blipFill>
        </p:spPr>
        <p:txBody>
          <a:bodyPr/>
          <a:lstStyle/>
          <a:p>
            <a:pPr marR="0" defTabSz="914400">
              <a:buClrTx/>
              <a:buSzTx/>
              <a:buFontTx/>
              <a:buNone/>
              <a:defRPr/>
            </a:pPr>
            <a:r>
              <a:rPr kumimoji="0" lang="zh-CN" altLang="en-US" kern="1200" cap="none" spc="0" normalizeH="0" baseline="0" noProof="0">
                <a:noFill/>
                <a:latin typeface="Arial" panose="020B0604020202020204" pitchFamily="34" charset="0"/>
                <a:ea typeface="宋体" panose="02010600030101010101" pitchFamily="2" charset="-122"/>
                <a:cs typeface="+mn-cs"/>
              </a:rPr>
              <a:t> </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j-ea"/>
                <a:cs typeface="+mj-cs"/>
              </a:rPr>
              <a:t>7.9 </a:t>
            </a:r>
            <a:r>
              <a:rPr kumimoji="0" lang="zh-CN" altLang="en-US" sz="4400" b="1" i="0" u="none" strike="noStrike" kern="1200" cap="none" spc="0" normalizeH="0" baseline="0" noProof="0" dirty="0">
                <a:ln>
                  <a:noFill/>
                </a:ln>
                <a:solidFill>
                  <a:schemeClr val="tx1"/>
                </a:solidFill>
                <a:effectLst/>
                <a:uLnTx/>
                <a:uFillTx/>
                <a:latin typeface="+mn-ea"/>
                <a:ea typeface="+mj-ea"/>
                <a:cs typeface="+mj-cs"/>
              </a:rPr>
              <a:t>软件可靠性</a:t>
            </a:r>
            <a:endParaRPr kumimoji="0" lang="zh-CN" altLang="en-US" sz="4400" b="1" i="0" u="none" strike="noStrike" kern="1200" cap="none" spc="0" normalizeH="0" baseline="0" noProof="0" dirty="0">
              <a:ln>
                <a:noFill/>
              </a:ln>
              <a:solidFill>
                <a:schemeClr val="tx1"/>
              </a:solidFill>
              <a:effectLst/>
              <a:uLnTx/>
              <a:uFillTx/>
              <a:latin typeface="+mn-ea"/>
              <a:ea typeface="+mn-ea"/>
              <a:cs typeface="+mj-cs"/>
            </a:endParaRPr>
          </a:p>
        </p:txBody>
      </p:sp>
      <p:sp>
        <p:nvSpPr>
          <p:cNvPr id="32775" name="TextBox 7"/>
          <p:cNvSpPr txBox="1">
            <a:spLocks noChangeArrowheads="1"/>
          </p:cNvSpPr>
          <p:nvPr/>
        </p:nvSpPr>
        <p:spPr bwMode="auto">
          <a:xfrm>
            <a:off x="2043113" y="1196975"/>
            <a:ext cx="8374063" cy="486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ts val="32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4.</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符号</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2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(1)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植入错误法</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400"/>
              </a:lnSpc>
              <a:spcBef>
                <a:spcPts val="120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在测试之前由专人在程序中随机地植入一些错误，测试之后，根据测试小组发现的错误中原有的和植入的两种错误的比例，来估计程序中原有错误的总数</a:t>
            </a:r>
            <a:r>
              <a:rPr kumimoji="0" lang="en-US" altLang="zh-CN" sz="2400" b="0"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E</a:t>
            </a:r>
            <a:r>
              <a:rPr kumimoji="0" lang="en-US" altLang="zh-CN" sz="2400" b="0" i="1" u="none" strike="noStrike" kern="1200" cap="none" spc="0" normalizeH="0" baseline="-25000" noProof="0" dirty="0">
                <a:ln>
                  <a:noFill/>
                </a:ln>
                <a:solidFill>
                  <a:schemeClr val="tx1"/>
                </a:solidFill>
                <a:effectLst/>
                <a:uLnTx/>
                <a:uFillTx/>
                <a:latin typeface="+mn-ea"/>
                <a:ea typeface="+mn-ea"/>
                <a:cs typeface="Times New Roman" panose="02020603050405020304" pitchFamily="18" charset="0"/>
              </a:rPr>
              <a:t>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400"/>
              </a:lnSpc>
              <a:spcBef>
                <a:spcPts val="120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假设人为地植入的错误数为</a:t>
            </a:r>
            <a:r>
              <a:rPr kumimoji="0" lang="en-US" altLang="zh-CN" sz="2400" b="0"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N</a:t>
            </a:r>
            <a:r>
              <a:rPr kumimoji="0" lang="en-US" altLang="zh-CN" sz="2400" b="0" i="1" u="none" strike="noStrike" kern="1200" cap="none" spc="0" normalizeH="0" baseline="-25000" noProof="0" dirty="0">
                <a:ln>
                  <a:noFill/>
                </a:ln>
                <a:solidFill>
                  <a:schemeClr val="tx1"/>
                </a:solidFill>
                <a:effectLst/>
                <a:uLnTx/>
                <a:uFillTx/>
                <a:latin typeface="+mn-ea"/>
                <a:ea typeface="+mn-ea"/>
                <a:cs typeface="Times New Roman" panose="02020603050405020304" pitchFamily="18" charset="0"/>
              </a:rPr>
              <a:t>s</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经过一段时间的测试之后发现</a:t>
            </a:r>
            <a:r>
              <a:rPr kumimoji="0" lang="en-US" altLang="zh-CN" sz="2400" b="0"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n</a:t>
            </a:r>
            <a:r>
              <a:rPr kumimoji="0" lang="en-US" altLang="zh-CN" sz="2400" b="0" i="1" u="none" strike="noStrike" kern="1200" cap="none" spc="0" normalizeH="0" baseline="-25000" noProof="0" dirty="0">
                <a:ln>
                  <a:noFill/>
                </a:ln>
                <a:solidFill>
                  <a:schemeClr val="tx1"/>
                </a:solidFill>
                <a:effectLst/>
                <a:uLnTx/>
                <a:uFillTx/>
                <a:latin typeface="+mn-ea"/>
                <a:ea typeface="+mn-ea"/>
                <a:cs typeface="Times New Roman" panose="02020603050405020304" pitchFamily="18" charset="0"/>
              </a:rPr>
              <a:t>s</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个植入的错误，此外还发现了</a:t>
            </a:r>
            <a:r>
              <a:rPr kumimoji="0" lang="en-US" altLang="zh-CN" sz="2400" b="0"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n</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个原有的错误。如果可以认为测试方案发现植入错误和发现原有错误的能力相同，则能够估计出程序中原有错误的总数为</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400"/>
              </a:lnSpc>
              <a:spcBef>
                <a:spcPts val="120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其中</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即是错误总数</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ET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的估计值。</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p:txBody>
      </p:sp>
      <p:pic>
        <p:nvPicPr>
          <p:cNvPr id="513028" name="图片 1"/>
          <p:cNvPicPr>
            <a:picLocks noChangeAspect="1"/>
          </p:cNvPicPr>
          <p:nvPr/>
        </p:nvPicPr>
        <p:blipFill>
          <a:blip r:embed="rId3"/>
          <a:stretch>
            <a:fillRect/>
          </a:stretch>
        </p:blipFill>
        <p:spPr>
          <a:xfrm>
            <a:off x="7464425" y="4941888"/>
            <a:ext cx="1200150" cy="504825"/>
          </a:xfrm>
          <a:prstGeom prst="rect">
            <a:avLst/>
          </a:prstGeom>
          <a:noFill/>
          <a:ln w="9525">
            <a:noFill/>
          </a:ln>
        </p:spPr>
      </p:pic>
      <p:pic>
        <p:nvPicPr>
          <p:cNvPr id="513029" name="图片 2"/>
          <p:cNvPicPr>
            <a:picLocks noChangeAspect="1"/>
          </p:cNvPicPr>
          <p:nvPr/>
        </p:nvPicPr>
        <p:blipFill>
          <a:blip r:embed="rId4"/>
          <a:stretch>
            <a:fillRect/>
          </a:stretch>
        </p:blipFill>
        <p:spPr>
          <a:xfrm>
            <a:off x="3616325" y="5591175"/>
            <a:ext cx="247650" cy="285750"/>
          </a:xfrm>
          <a:prstGeom prst="rect">
            <a:avLst/>
          </a:prstGeom>
          <a:noFill/>
          <a:ln w="9525">
            <a:noFill/>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j-ea"/>
                <a:cs typeface="+mj-cs"/>
              </a:rPr>
              <a:t>7.9 </a:t>
            </a:r>
            <a:r>
              <a:rPr kumimoji="0" lang="zh-CN" altLang="en-US" sz="4400" b="1" i="0" u="none" strike="noStrike" kern="1200" cap="none" spc="0" normalizeH="0" baseline="0" noProof="0" dirty="0">
                <a:ln>
                  <a:noFill/>
                </a:ln>
                <a:solidFill>
                  <a:schemeClr val="tx1"/>
                </a:solidFill>
                <a:effectLst/>
                <a:uLnTx/>
                <a:uFillTx/>
                <a:latin typeface="+mn-ea"/>
                <a:ea typeface="+mj-ea"/>
                <a:cs typeface="+mj-cs"/>
              </a:rPr>
              <a:t>软件可靠性</a:t>
            </a:r>
            <a:endParaRPr kumimoji="0" lang="zh-CN" altLang="en-US" sz="4400" b="1" i="0" u="none" strike="noStrike" kern="1200" cap="none" spc="0" normalizeH="0" baseline="0" noProof="0" dirty="0">
              <a:ln>
                <a:noFill/>
              </a:ln>
              <a:solidFill>
                <a:schemeClr val="tx1"/>
              </a:solidFill>
              <a:effectLst/>
              <a:uLnTx/>
              <a:uFillTx/>
              <a:latin typeface="+mn-ea"/>
              <a:ea typeface="+mn-ea"/>
              <a:cs typeface="+mj-cs"/>
            </a:endParaRPr>
          </a:p>
        </p:txBody>
      </p:sp>
      <p:sp>
        <p:nvSpPr>
          <p:cNvPr id="32775" name="TextBox 7"/>
          <p:cNvSpPr txBox="1">
            <a:spLocks noChangeArrowheads="1"/>
          </p:cNvSpPr>
          <p:nvPr/>
        </p:nvSpPr>
        <p:spPr bwMode="auto">
          <a:xfrm>
            <a:off x="2043113" y="1196975"/>
            <a:ext cx="8156575" cy="470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ts val="3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4.</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符号</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(2)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分别测试法</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为了随机地给一部分错误加标记，</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分别测试法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使用两个测试员</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或测试小组</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，彼此独立地测试同一个程序的两个副本，把其中一个测试员发现的错误作为有标记的错误。</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具体做法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是，在测试过程的早期阶段，由测试员甲和测试员乙分别测试同一个程序的两个副本，由另一名分析员分析他们的测试结果。用</a:t>
            </a:r>
            <a:r>
              <a:rPr kumimoji="0" lang="zh-CN" altLang="zh-CN" sz="24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τ</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表示测试时间，假设</a:t>
            </a:r>
          </a:p>
          <a:p>
            <a:pPr marL="972185"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zh-CN" altLang="zh-CN" sz="24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τ</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=0</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时错误总数为</a:t>
            </a:r>
            <a:r>
              <a:rPr kumimoji="0" lang="en-US" altLang="zh-CN" sz="2400" b="0"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B</a:t>
            </a:r>
            <a:r>
              <a:rPr kumimoji="0" lang="en-US" altLang="zh-CN" sz="2400" b="0" i="0" u="none" strike="noStrike" kern="1200" cap="none" spc="0" normalizeH="0" baseline="-25000" noProof="0" dirty="0">
                <a:ln>
                  <a:noFill/>
                </a:ln>
                <a:solidFill>
                  <a:schemeClr val="tx1"/>
                </a:solidFill>
                <a:effectLst/>
                <a:uLnTx/>
                <a:uFillTx/>
                <a:latin typeface="+mn-ea"/>
                <a:ea typeface="+mn-ea"/>
                <a:cs typeface="+mn-cs"/>
              </a:rPr>
              <a:t>0</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972185"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zh-CN" altLang="zh-CN" sz="24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τ</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τ</a:t>
            </a:r>
            <a:r>
              <a:rPr kumimoji="0" lang="en-US" altLang="zh-CN" sz="2400" b="0" i="0" u="none" strike="noStrike" kern="1200" cap="none" spc="0" normalizeH="0" baseline="-25000" noProof="0" dirty="0">
                <a:ln>
                  <a:noFill/>
                </a:ln>
                <a:solidFill>
                  <a:schemeClr val="tx1"/>
                </a:solidFill>
                <a:effectLst/>
                <a:uLnTx/>
                <a:uFillTx/>
                <a:latin typeface="+mn-ea"/>
                <a:ea typeface="+mn-ea"/>
                <a:cs typeface="+mn-cs"/>
              </a:rPr>
              <a:t>1</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时测试员甲发现的错误数为</a:t>
            </a:r>
            <a:r>
              <a:rPr kumimoji="0" lang="en-US" altLang="zh-CN" sz="2400" b="0"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B</a:t>
            </a:r>
            <a:r>
              <a:rPr kumimoji="0" lang="en-US" altLang="zh-CN" sz="2400" b="0" i="0" u="none" strike="noStrike" kern="1200" cap="none" spc="0" normalizeH="0" baseline="-25000" noProof="0" dirty="0">
                <a:ln>
                  <a:noFill/>
                </a:ln>
                <a:solidFill>
                  <a:schemeClr val="tx1"/>
                </a:solidFill>
                <a:effectLst/>
                <a:uLnTx/>
                <a:uFillTx/>
                <a:latin typeface="+mn-ea"/>
                <a:ea typeface="+mn-ea"/>
                <a:cs typeface="+mn-cs"/>
              </a:rPr>
              <a:t>1</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972185"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zh-CN" altLang="zh-CN" sz="24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τ</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τ</a:t>
            </a:r>
            <a:r>
              <a:rPr kumimoji="0" lang="en-US" altLang="zh-CN" sz="2400" b="0" i="0" u="none" strike="noStrike" kern="1200" cap="none" spc="0" normalizeH="0" baseline="-25000" noProof="0" dirty="0">
                <a:ln>
                  <a:noFill/>
                </a:ln>
                <a:solidFill>
                  <a:schemeClr val="tx1"/>
                </a:solidFill>
                <a:effectLst/>
                <a:uLnTx/>
                <a:uFillTx/>
                <a:latin typeface="+mn-ea"/>
                <a:ea typeface="+mn-ea"/>
                <a:cs typeface="+mn-cs"/>
              </a:rPr>
              <a:t>1</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时测试员乙发现的错误数为</a:t>
            </a:r>
            <a:r>
              <a:rPr kumimoji="0" lang="en-US" altLang="zh-CN" sz="2400" b="0"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B</a:t>
            </a:r>
            <a:r>
              <a:rPr kumimoji="0" lang="en-US" altLang="zh-CN" sz="2400" b="0" i="0" u="none" strike="noStrike" kern="1200" cap="none" spc="0" normalizeH="0" baseline="-25000" noProof="0" dirty="0">
                <a:ln>
                  <a:noFill/>
                </a:ln>
                <a:solidFill>
                  <a:schemeClr val="tx1"/>
                </a:solidFill>
                <a:effectLst/>
                <a:uLnTx/>
                <a:uFillTx/>
                <a:latin typeface="+mn-ea"/>
                <a:ea typeface="+mn-ea"/>
                <a:cs typeface="+mn-cs"/>
              </a:rPr>
              <a:t>2</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972185"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zh-CN" altLang="zh-CN" sz="24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τ</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τ</a:t>
            </a:r>
            <a:r>
              <a:rPr kumimoji="0" lang="en-US" altLang="zh-CN" sz="2400" b="0" i="0" u="none" strike="noStrike" kern="1200" cap="none" spc="0" normalizeH="0" baseline="-25000" noProof="0" dirty="0">
                <a:ln>
                  <a:noFill/>
                </a:ln>
                <a:solidFill>
                  <a:schemeClr val="tx1"/>
                </a:solidFill>
                <a:effectLst/>
                <a:uLnTx/>
                <a:uFillTx/>
                <a:latin typeface="+mn-ea"/>
                <a:ea typeface="+mn-ea"/>
                <a:cs typeface="+mn-cs"/>
              </a:rPr>
              <a:t>1</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时两个测试员发现的相同错误数为</a:t>
            </a:r>
            <a:r>
              <a:rPr kumimoji="0" lang="en-US" altLang="zh-CN" sz="2400" b="0" i="1" u="none" strike="noStrike" kern="1200" cap="none" spc="0" normalizeH="0" baseline="0" noProof="0" dirty="0" err="1">
                <a:ln>
                  <a:noFill/>
                </a:ln>
                <a:solidFill>
                  <a:schemeClr val="tx1"/>
                </a:solidFill>
                <a:effectLst/>
                <a:uLnTx/>
                <a:uFillTx/>
                <a:latin typeface="+mn-ea"/>
                <a:ea typeface="+mn-ea"/>
                <a:cs typeface="Times New Roman" panose="02020603050405020304" pitchFamily="18" charset="0"/>
              </a:rPr>
              <a:t>b</a:t>
            </a:r>
            <a:r>
              <a:rPr kumimoji="0" lang="en-US" altLang="zh-CN" sz="2400" b="0" i="1" u="none" strike="noStrike" kern="1200" cap="none" spc="0" normalizeH="0" baseline="-25000" noProof="0" dirty="0" err="1">
                <a:ln>
                  <a:noFill/>
                </a:ln>
                <a:solidFill>
                  <a:schemeClr val="tx1"/>
                </a:solidFill>
                <a:effectLst/>
                <a:uLnTx/>
                <a:uFillTx/>
                <a:latin typeface="+mn-ea"/>
                <a:ea typeface="+mn-ea"/>
                <a:cs typeface="Times New Roman" panose="02020603050405020304" pitchFamily="18" charset="0"/>
              </a:rPr>
              <a:t>c</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j-ea"/>
                <a:cs typeface="+mj-cs"/>
              </a:rPr>
              <a:t>7.9 </a:t>
            </a:r>
            <a:r>
              <a:rPr kumimoji="0" lang="zh-CN" altLang="en-US" sz="4400" b="1" i="0" u="none" strike="noStrike" kern="1200" cap="none" spc="0" normalizeH="0" baseline="0" noProof="0" dirty="0">
                <a:ln>
                  <a:noFill/>
                </a:ln>
                <a:solidFill>
                  <a:schemeClr val="tx1"/>
                </a:solidFill>
                <a:effectLst/>
                <a:uLnTx/>
                <a:uFillTx/>
                <a:latin typeface="+mn-ea"/>
                <a:ea typeface="+mj-ea"/>
                <a:cs typeface="+mj-cs"/>
              </a:rPr>
              <a:t>软件可靠性</a:t>
            </a:r>
            <a:endParaRPr kumimoji="0" lang="zh-CN" altLang="en-US" sz="4400" b="1" i="0" u="none" strike="noStrike" kern="1200" cap="none" spc="0" normalizeH="0" baseline="0" noProof="0" dirty="0">
              <a:ln>
                <a:noFill/>
              </a:ln>
              <a:solidFill>
                <a:schemeClr val="tx1"/>
              </a:solidFill>
              <a:effectLst/>
              <a:uLnTx/>
              <a:uFillTx/>
              <a:latin typeface="+mn-ea"/>
              <a:ea typeface="+mn-ea"/>
              <a:cs typeface="+mj-cs"/>
            </a:endParaRPr>
          </a:p>
        </p:txBody>
      </p:sp>
      <p:sp>
        <p:nvSpPr>
          <p:cNvPr id="32775" name="TextBox 7"/>
          <p:cNvSpPr txBox="1">
            <a:spLocks noRot="1" noChangeAspect="1" noMove="1" noResize="1" noEditPoints="1" noAdjustHandles="1" noChangeArrowheads="1" noChangeShapeType="1" noTextEdit="1"/>
          </p:cNvSpPr>
          <p:nvPr/>
        </p:nvSpPr>
        <p:spPr bwMode="auto">
          <a:xfrm>
            <a:off x="2043112" y="1124744"/>
            <a:ext cx="8157344" cy="4785926"/>
          </a:xfrm>
          <a:prstGeom prst="rect">
            <a:avLst/>
          </a:prstGeom>
          <a:blipFill rotWithShape="0">
            <a:blip r:embed="rId3"/>
            <a:stretch>
              <a:fillRect l="-1121" t="-1656" b="-1019"/>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R="0" defTabSz="914400">
              <a:buClrTx/>
              <a:buSzTx/>
              <a:buFontTx/>
              <a:buNone/>
              <a:defRPr/>
            </a:pPr>
            <a:r>
              <a:rPr kumimoji="0" lang="zh-CN" altLang="en-US" kern="1200" cap="none" spc="0" normalizeH="0" baseline="0" noProof="0">
                <a:noFill/>
                <a:latin typeface="Arial" panose="020B0604020202020204" pitchFamily="34" charset="0"/>
                <a:ea typeface="宋体" panose="02010600030101010101" pitchFamily="2" charset="-122"/>
                <a:cs typeface="+mn-cs"/>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7.1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编码</a:t>
            </a:r>
          </a:p>
        </p:txBody>
      </p:sp>
      <p:sp>
        <p:nvSpPr>
          <p:cNvPr id="32775" name="TextBox 7"/>
          <p:cNvSpPr txBox="1">
            <a:spLocks noChangeArrowheads="1"/>
          </p:cNvSpPr>
          <p:nvPr/>
        </p:nvSpPr>
        <p:spPr bwMode="auto">
          <a:xfrm>
            <a:off x="2063750" y="1125538"/>
            <a:ext cx="8280400" cy="486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3000"/>
              </a:lnSpc>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5.</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效率</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ts val="3000"/>
              </a:lnSpc>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(1)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程序运行时间</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ts val="3000"/>
              </a:lnSpc>
              <a:spcBef>
                <a:spcPts val="60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写程序的风格</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会</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对程序的执行速度和存储器要求产生影响</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，应遵循的规则如下：</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72009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写程序之前先简化算术的和逻辑的表达式</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72009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仔细研究嵌套的循环，以确定是否有语句可以从内层往外移</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72009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尽量避免使用多维数组</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72009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尽量避免使用指针和复杂的表</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72009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使用执行时间短的算术运算</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72009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不要混合使用不同的数据类型</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72009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尽量使用整数运算和布尔表达式。</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7.1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编码</a:t>
            </a:r>
          </a:p>
        </p:txBody>
      </p:sp>
      <p:sp>
        <p:nvSpPr>
          <p:cNvPr id="32775" name="TextBox 7"/>
          <p:cNvSpPr txBox="1">
            <a:spLocks noChangeArrowheads="1"/>
          </p:cNvSpPr>
          <p:nvPr/>
        </p:nvSpPr>
        <p:spPr bwMode="auto">
          <a:xfrm>
            <a:off x="2043113" y="1260475"/>
            <a:ext cx="8156575" cy="4528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3400"/>
              </a:lnSpc>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5.</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效率</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ts val="3400"/>
              </a:lnSpc>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(2)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存储器效率</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612140" marR="0" lvl="0" indent="-457200" algn="l" defTabSz="914400" rtl="0" eaLnBrk="0" fontAlgn="base" latinLnBrk="0" hangingPunct="0">
              <a:lnSpc>
                <a:spcPts val="34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在大型计算机中必须考虑操作系统页式调度的特点，一般说来，使用能保持功能域的结构化控制结构，是提高效率的好方法。</a:t>
            </a:r>
          </a:p>
          <a:p>
            <a:pPr marL="612140" marR="0" lvl="0" indent="-457200" algn="l" defTabSz="914400" rtl="0" eaLnBrk="0" fontAlgn="base" latinLnBrk="0" hangingPunct="0">
              <a:lnSpc>
                <a:spcPts val="34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在微处理机中如果要求使用最少的存储单元，则应选用有紧缩存储器特性的编译程序，在非常必要时可以使用汇编语言。</a:t>
            </a:r>
          </a:p>
          <a:p>
            <a:pPr marL="612140" marR="0" lvl="0" indent="-457200" algn="l" defTabSz="914400" rtl="0" eaLnBrk="0" fontAlgn="base" latinLnBrk="0" hangingPunct="0">
              <a:lnSpc>
                <a:spcPts val="34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提高执行效率的技术通常也能提高存储器效率。提高存储器效率的关键同样是“简单”。</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7.1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编码</a:t>
            </a:r>
          </a:p>
        </p:txBody>
      </p:sp>
      <p:sp>
        <p:nvSpPr>
          <p:cNvPr id="32775" name="TextBox 7"/>
          <p:cNvSpPr txBox="1">
            <a:spLocks noChangeArrowheads="1"/>
          </p:cNvSpPr>
          <p:nvPr/>
        </p:nvSpPr>
        <p:spPr bwMode="auto">
          <a:xfrm>
            <a:off x="2043113" y="1257300"/>
            <a:ext cx="8301038" cy="4618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3100"/>
              </a:lnSpc>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5.</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效率</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ts val="3100"/>
              </a:lnSpc>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(3)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输入输出的效率</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ts val="3100"/>
              </a:lnSpc>
              <a:spcBef>
                <a:spcPts val="60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简单清晰是提高人机通信效率的关键。从写程序的角度看，却有些简单的原则可以提高输入输出的效率。</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972185" marR="0" lvl="0" indent="-342900" algn="l" defTabSz="914400" rtl="0" eaLnBrk="0" fontAlgn="base" latinLnBrk="0" hangingPunct="0">
              <a:lnSpc>
                <a:spcPts val="31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所有输入输出都应该有缓冲，以减少用于通信的额外开销</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972185" marR="0" lvl="0" indent="-342900" algn="l" defTabSz="914400" rtl="0" eaLnBrk="0" fontAlgn="base" latinLnBrk="0" hangingPunct="0">
              <a:lnSpc>
                <a:spcPts val="31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对二级存储器</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如磁盘</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应选用最简单的访问方法</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972185" marR="0" lvl="0" indent="-342900" algn="l" defTabSz="914400" rtl="0" eaLnBrk="0" fontAlgn="base" latinLnBrk="0" hangingPunct="0">
              <a:lnSpc>
                <a:spcPts val="31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二级存储器的输入输出应该以信息组为单位进行</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972185" marR="0" lvl="0" indent="-342900" algn="l" defTabSz="914400" rtl="0" eaLnBrk="0" fontAlgn="base" latinLnBrk="0" hangingPunct="0">
              <a:lnSpc>
                <a:spcPts val="31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如果“超高效的”输入输出很难被人理解，则不应采用这种方法。</a:t>
            </a:r>
          </a:p>
          <a:p>
            <a:pPr marL="342900" marR="0" lvl="0" indent="-342900" algn="l" defTabSz="914400" rtl="0" eaLnBrk="0" fontAlgn="base" latinLnBrk="0" hangingPunct="0">
              <a:lnSpc>
                <a:spcPts val="31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这些原则对于软件工程的设计和编码两个阶段都适用。</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7743D4D-5624-4BEF-A2EC-F61448B89F01}"/>
              </a:ext>
            </a:extLst>
          </p:cNvPr>
          <p:cNvSpPr/>
          <p:nvPr/>
        </p:nvSpPr>
        <p:spPr>
          <a:xfrm>
            <a:off x="1538643" y="2449914"/>
            <a:ext cx="4488932" cy="75671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4000" b="1" dirty="0">
                <a:latin typeface="+mn-ea"/>
              </a:rPr>
              <a:t>7.9 </a:t>
            </a:r>
            <a:r>
              <a:rPr lang="zh-CN" altLang="en-US" sz="4000" b="1" dirty="0">
                <a:latin typeface="+mn-ea"/>
              </a:rPr>
              <a:t>软件测试</a:t>
            </a:r>
          </a:p>
        </p:txBody>
      </p:sp>
      <p:sp>
        <p:nvSpPr>
          <p:cNvPr id="3" name="矩形 2">
            <a:extLst>
              <a:ext uri="{FF2B5EF4-FFF2-40B4-BE49-F238E27FC236}">
                <a16:creationId xmlns:a16="http://schemas.microsoft.com/office/drawing/2014/main" id="{D073780F-990A-4A5F-A6F8-E3FA807B6138}"/>
              </a:ext>
            </a:extLst>
          </p:cNvPr>
          <p:cNvSpPr/>
          <p:nvPr/>
        </p:nvSpPr>
        <p:spPr>
          <a:xfrm>
            <a:off x="6027575" y="3206626"/>
            <a:ext cx="4488932" cy="75671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4000" b="1" dirty="0">
                <a:latin typeface="+mn-ea"/>
              </a:rPr>
              <a:t>——</a:t>
            </a:r>
            <a:r>
              <a:rPr lang="zh-CN" altLang="en-US" sz="4000" b="1" dirty="0">
                <a:latin typeface="+mn-ea"/>
              </a:rPr>
              <a:t>杨嘉诚</a:t>
            </a:r>
            <a:endParaRPr lang="zh-CN" altLang="en-US" sz="4000" dirty="0"/>
          </a:p>
        </p:txBody>
      </p:sp>
    </p:spTree>
    <p:extLst>
      <p:ext uri="{BB962C8B-B14F-4D97-AF65-F5344CB8AC3E}">
        <p14:creationId xmlns:p14="http://schemas.microsoft.com/office/powerpoint/2010/main" val="1398229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0510" y="1159510"/>
            <a:ext cx="9655810" cy="5692775"/>
          </a:xfrm>
          <a:prstGeom prst="rect">
            <a:avLst/>
          </a:prstGeom>
          <a:noFill/>
        </p:spPr>
        <p:txBody>
          <a:bodyPr wrap="square" rtlCol="0">
            <a:spAutoFit/>
          </a:bodyPr>
          <a:lstStyle/>
          <a:p>
            <a:r>
              <a:rPr lang="en-US" altLang="zh-CN" sz="2800"/>
              <a:t>1.</a:t>
            </a:r>
            <a:r>
              <a:rPr lang="zh-CN" altLang="en-US" sz="2800"/>
              <a:t>应尽早和不断地进行软件“测试”，即将这种“测试”贯穿于软件开发的各个阶段，坚持各个阶段的技术评审，以便尽早地发现和预防错误。  </a:t>
            </a:r>
          </a:p>
          <a:p>
            <a:r>
              <a:rPr lang="zh-CN" altLang="en-US" sz="2800"/>
              <a:t>②测试用例中，不仅要选择合理的输入数据，还要选择不合理的输入数据。</a:t>
            </a:r>
          </a:p>
          <a:p>
            <a:r>
              <a:rPr lang="zh-CN" altLang="en-US" sz="2800"/>
              <a:t>③在开发各阶段应事先分别制定出相应的测试计划，在测试开始后应严格执行，防止随意性。  </a:t>
            </a:r>
          </a:p>
          <a:p>
            <a:r>
              <a:rPr lang="zh-CN" altLang="en-US" sz="2800"/>
              <a:t>④对发现错误较多的程序模块，应进行重点测试。 </a:t>
            </a:r>
          </a:p>
          <a:p>
            <a:r>
              <a:rPr lang="zh-CN" altLang="en-US" sz="2800"/>
              <a:t>⑤避免程序员测试自己的程序。  </a:t>
            </a:r>
          </a:p>
          <a:p>
            <a:r>
              <a:rPr lang="zh-CN" altLang="en-US" sz="2800"/>
              <a:t>⑥用穷举测试是不现实的，一般通过设计测试用例，充分覆盖所有条件或所有语句即可。  </a:t>
            </a:r>
          </a:p>
          <a:p>
            <a:r>
              <a:rPr lang="zh-CN" altLang="en-US" sz="2800"/>
              <a:t>⑦长期妥善保存测试计划、测试用例、出错统计和有关的分析报告。</a:t>
            </a:r>
          </a:p>
        </p:txBody>
      </p:sp>
      <p:sp>
        <p:nvSpPr>
          <p:cNvPr id="5" name="文本框 4"/>
          <p:cNvSpPr txBox="1"/>
          <p:nvPr/>
        </p:nvSpPr>
        <p:spPr>
          <a:xfrm>
            <a:off x="3063240" y="337185"/>
            <a:ext cx="6065520" cy="706755"/>
          </a:xfrm>
          <a:prstGeom prst="rect">
            <a:avLst/>
          </a:prstGeom>
          <a:noFill/>
        </p:spPr>
        <p:txBody>
          <a:bodyPr wrap="square" rtlCol="0">
            <a:spAutoFit/>
          </a:bodyPr>
          <a:lstStyle/>
          <a:p>
            <a:r>
              <a:rPr lang="zh-CN" altLang="en-US" sz="4000">
                <a:sym typeface="+mn-ea"/>
              </a:rPr>
              <a:t>  软件测试的目标与原则</a:t>
            </a:r>
            <a:endParaRPr lang="zh-CN" altLang="en-US" sz="4000"/>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测试基础</a:t>
            </a:r>
          </a:p>
        </p:txBody>
      </p:sp>
    </p:spTree>
    <p:extLst>
      <p:ext uri="{BB962C8B-B14F-4D97-AF65-F5344CB8AC3E}">
        <p14:creationId xmlns:p14="http://schemas.microsoft.com/office/powerpoint/2010/main" val="1791605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0510" y="1159510"/>
            <a:ext cx="9655810" cy="4831080"/>
          </a:xfrm>
          <a:prstGeom prst="rect">
            <a:avLst/>
          </a:prstGeom>
          <a:noFill/>
        </p:spPr>
        <p:txBody>
          <a:bodyPr wrap="square" rtlCol="0">
            <a:spAutoFit/>
          </a:bodyPr>
          <a:lstStyle/>
          <a:p>
            <a:pPr eaLnBrk="1" hangingPunct="1">
              <a:buNone/>
            </a:pPr>
            <a:endParaRPr lang="zh-CN" altLang="en-US" sz="2800" dirty="0">
              <a:ea typeface="华文新魏" pitchFamily="2" charset="-122"/>
            </a:endParaRPr>
          </a:p>
          <a:p>
            <a:pPr eaLnBrk="1" hangingPunct="1"/>
            <a:r>
              <a:rPr lang="en-US" altLang="zh-CN" sz="2800" dirty="0">
                <a:ea typeface="华文新魏" pitchFamily="2" charset="-122"/>
                <a:sym typeface="+mn-ea"/>
              </a:rPr>
              <a:t>	</a:t>
            </a:r>
            <a:r>
              <a:rPr lang="zh-CN" altLang="en-US" sz="2800" dirty="0">
                <a:ea typeface="华文新魏" pitchFamily="2" charset="-122"/>
                <a:sym typeface="+mn-ea"/>
              </a:rPr>
              <a:t>在测试阶段测试人员努力设计出一系列测试方案，目的却是为了“</a:t>
            </a:r>
            <a:r>
              <a:rPr lang="zh-CN" altLang="en-US" sz="2800" dirty="0">
                <a:solidFill>
                  <a:srgbClr val="FF0000"/>
                </a:solidFill>
                <a:ea typeface="华文新魏" pitchFamily="2" charset="-122"/>
                <a:sym typeface="+mn-ea"/>
              </a:rPr>
              <a:t>破坏</a:t>
            </a:r>
            <a:r>
              <a:rPr lang="zh-CN" altLang="en-US" sz="2800" dirty="0">
                <a:ea typeface="华文新魏" pitchFamily="2" charset="-122"/>
                <a:sym typeface="+mn-ea"/>
              </a:rPr>
              <a:t>”已经建造好的软件系统</a:t>
            </a:r>
            <a:r>
              <a:rPr lang="en-US" altLang="zh-CN" sz="2800" dirty="0">
                <a:ea typeface="华文新魏" pitchFamily="2" charset="-122"/>
                <a:sym typeface="+mn-ea"/>
              </a:rPr>
              <a:t>—</a:t>
            </a:r>
            <a:r>
              <a:rPr lang="zh-CN" altLang="en-US" sz="2800" dirty="0">
                <a:ea typeface="华文新魏" pitchFamily="2" charset="-122"/>
                <a:sym typeface="+mn-ea"/>
              </a:rPr>
              <a:t>竭力证明程序中有错误不能按照预定要求正确工作。</a:t>
            </a:r>
          </a:p>
          <a:p>
            <a:pPr eaLnBrk="1" hangingPunct="1"/>
            <a:endParaRPr lang="zh-CN" altLang="en-US" sz="2800" dirty="0">
              <a:ea typeface="华文新魏" pitchFamily="2" charset="-122"/>
            </a:endParaRPr>
          </a:p>
          <a:p>
            <a:pPr eaLnBrk="1" hangingPunct="1"/>
            <a:r>
              <a:rPr lang="en-US" altLang="zh-CN" sz="2800" dirty="0">
                <a:ea typeface="华文新魏" pitchFamily="2" charset="-122"/>
                <a:sym typeface="+mn-ea"/>
              </a:rPr>
              <a:t>	</a:t>
            </a:r>
            <a:r>
              <a:rPr lang="zh-CN" altLang="en-US" sz="2800" dirty="0">
                <a:ea typeface="华文新魏" pitchFamily="2" charset="-122"/>
                <a:sym typeface="+mn-ea"/>
              </a:rPr>
              <a:t>暴露问题并不是软件测试的最终目的，发现问题是为了解决问题，</a:t>
            </a:r>
            <a:r>
              <a:rPr lang="zh-CN" altLang="en-US" sz="2800" dirty="0">
                <a:solidFill>
                  <a:srgbClr val="FF0000"/>
                </a:solidFill>
                <a:ea typeface="华文新魏" pitchFamily="2" charset="-122"/>
                <a:sym typeface="+mn-ea"/>
              </a:rPr>
              <a:t>测试阶段的根本目标是</a:t>
            </a:r>
            <a:r>
              <a:rPr lang="zh-CN" altLang="en-US" sz="2800" dirty="0">
                <a:solidFill>
                  <a:srgbClr val="0000FF"/>
                </a:solidFill>
                <a:ea typeface="华文新魏" pitchFamily="2" charset="-122"/>
                <a:sym typeface="+mn-ea"/>
              </a:rPr>
              <a:t>尽可能多地发现并排除软件中潜藏的错误，最终把一个高质量的软件系统交给用户使用。</a:t>
            </a:r>
            <a:endParaRPr lang="zh-CN" altLang="en-US" sz="2800" dirty="0">
              <a:solidFill>
                <a:srgbClr val="0000FF"/>
              </a:solidFill>
              <a:ea typeface="华文新魏" pitchFamily="2" charset="-122"/>
            </a:endParaRPr>
          </a:p>
          <a:p>
            <a:pPr eaLnBrk="1" hangingPunct="1">
              <a:buNone/>
            </a:pPr>
            <a:endParaRPr lang="zh-CN" altLang="en-US" sz="2800" dirty="0">
              <a:ea typeface="华文新魏" pitchFamily="2" charset="-122"/>
            </a:endParaRPr>
          </a:p>
          <a:p>
            <a:endParaRPr lang="zh-CN" altLang="en-US" sz="2800"/>
          </a:p>
        </p:txBody>
      </p:sp>
      <p:sp>
        <p:nvSpPr>
          <p:cNvPr id="5" name="文本框 4"/>
          <p:cNvSpPr txBox="1"/>
          <p:nvPr/>
        </p:nvSpPr>
        <p:spPr>
          <a:xfrm>
            <a:off x="3063240" y="337185"/>
            <a:ext cx="6065520" cy="706755"/>
          </a:xfrm>
          <a:prstGeom prst="rect">
            <a:avLst/>
          </a:prstGeom>
          <a:noFill/>
        </p:spPr>
        <p:txBody>
          <a:bodyPr wrap="square" rtlCol="0">
            <a:spAutoFit/>
          </a:bodyPr>
          <a:lstStyle/>
          <a:p>
            <a:r>
              <a:rPr lang="zh-CN" altLang="en-US" sz="4000">
                <a:sym typeface="+mn-ea"/>
              </a:rPr>
              <a:t>  软件测试的目标与原则</a:t>
            </a:r>
            <a:endParaRPr lang="zh-CN" altLang="en-US" sz="4000"/>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测试基础</a:t>
            </a:r>
          </a:p>
        </p:txBody>
      </p:sp>
      <p:pic>
        <p:nvPicPr>
          <p:cNvPr id="2" name="图片 1"/>
          <p:cNvPicPr>
            <a:picLocks noChangeAspect="1"/>
          </p:cNvPicPr>
          <p:nvPr/>
        </p:nvPicPr>
        <p:blipFill>
          <a:blip r:embed="rId2"/>
          <a:stretch>
            <a:fillRect/>
          </a:stretch>
        </p:blipFill>
        <p:spPr>
          <a:xfrm>
            <a:off x="2491105" y="790575"/>
            <a:ext cx="7209790" cy="5276215"/>
          </a:xfrm>
          <a:prstGeom prst="rect">
            <a:avLst/>
          </a:prstGeom>
        </p:spPr>
      </p:pic>
    </p:spTree>
    <p:extLst>
      <p:ext uri="{BB962C8B-B14F-4D97-AF65-F5344CB8AC3E}">
        <p14:creationId xmlns:p14="http://schemas.microsoft.com/office/powerpoint/2010/main" val="360266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0510" y="1159510"/>
            <a:ext cx="9655810" cy="3538220"/>
          </a:xfrm>
          <a:prstGeom prst="rect">
            <a:avLst/>
          </a:prstGeom>
          <a:noFill/>
        </p:spPr>
        <p:txBody>
          <a:bodyPr wrap="square" rtlCol="0">
            <a:spAutoFit/>
          </a:bodyPr>
          <a:lstStyle/>
          <a:p>
            <a:r>
              <a:rPr lang="zh-CN" altLang="en-US" sz="2800"/>
              <a:t>黑盒测试法：</a:t>
            </a:r>
          </a:p>
          <a:p>
            <a:r>
              <a:rPr lang="en-US" altLang="zh-CN" sz="2800"/>
              <a:t>	1.</a:t>
            </a:r>
            <a:r>
              <a:rPr lang="zh-CN" altLang="en-US" sz="2800"/>
              <a:t>不考虑程序的内部结构和处理过程。</a:t>
            </a:r>
          </a:p>
          <a:p>
            <a:r>
              <a:rPr lang="en-US" altLang="zh-CN" sz="2800"/>
              <a:t>	2.</a:t>
            </a:r>
            <a:r>
              <a:rPr lang="zh-CN" altLang="en-US" sz="2800"/>
              <a:t>在程序接口进行的测试。</a:t>
            </a:r>
          </a:p>
          <a:p>
            <a:r>
              <a:rPr lang="en-US" altLang="zh-CN" sz="2800"/>
              <a:t>	3.</a:t>
            </a:r>
            <a:r>
              <a:rPr lang="zh-CN" altLang="en-US" sz="2800"/>
              <a:t>也称为功能测试。</a:t>
            </a:r>
          </a:p>
          <a:p>
            <a:endParaRPr lang="zh-CN" altLang="en-US" sz="2800"/>
          </a:p>
          <a:p>
            <a:r>
              <a:rPr lang="zh-CN" altLang="en-US" sz="2800"/>
              <a:t>白盒测试法：</a:t>
            </a:r>
          </a:p>
          <a:p>
            <a:r>
              <a:rPr lang="en-US" altLang="zh-CN" sz="2800"/>
              <a:t>	1.</a:t>
            </a:r>
            <a:r>
              <a:rPr lang="zh-CN" altLang="en-US" sz="2800"/>
              <a:t>测试者知道程序的结构和处理方法。</a:t>
            </a:r>
          </a:p>
          <a:p>
            <a:r>
              <a:rPr lang="en-US" altLang="zh-CN" sz="2800"/>
              <a:t>	2.</a:t>
            </a:r>
            <a:r>
              <a:rPr lang="zh-CN" altLang="en-US" sz="2800"/>
              <a:t>也称为结构测试。</a:t>
            </a:r>
          </a:p>
        </p:txBody>
      </p:sp>
      <p:sp>
        <p:nvSpPr>
          <p:cNvPr id="5" name="文本框 4"/>
          <p:cNvSpPr txBox="1"/>
          <p:nvPr/>
        </p:nvSpPr>
        <p:spPr>
          <a:xfrm>
            <a:off x="3063240" y="337185"/>
            <a:ext cx="6065520" cy="706755"/>
          </a:xfrm>
          <a:prstGeom prst="rect">
            <a:avLst/>
          </a:prstGeom>
          <a:noFill/>
        </p:spPr>
        <p:txBody>
          <a:bodyPr wrap="square" rtlCol="0">
            <a:spAutoFit/>
          </a:bodyPr>
          <a:lstStyle/>
          <a:p>
            <a:r>
              <a:rPr lang="en-US" altLang="zh-CN" sz="4000">
                <a:sym typeface="+mn-ea"/>
              </a:rPr>
              <a:t>		</a:t>
            </a:r>
            <a:r>
              <a:rPr lang="zh-CN" altLang="en-US" sz="4000">
                <a:sym typeface="+mn-ea"/>
              </a:rPr>
              <a:t>测试方法</a:t>
            </a:r>
            <a:endParaRPr lang="zh-CN" altLang="en-US" sz="4000"/>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测试基础</a:t>
            </a:r>
          </a:p>
        </p:txBody>
      </p:sp>
    </p:spTree>
    <p:extLst>
      <p:ext uri="{BB962C8B-B14F-4D97-AF65-F5344CB8AC3E}">
        <p14:creationId xmlns:p14="http://schemas.microsoft.com/office/powerpoint/2010/main" val="994830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0510" y="1159510"/>
            <a:ext cx="9655810" cy="3169285"/>
          </a:xfrm>
          <a:prstGeom prst="rect">
            <a:avLst/>
          </a:prstGeom>
          <a:noFill/>
        </p:spPr>
        <p:txBody>
          <a:bodyPr wrap="square" rtlCol="0">
            <a:spAutoFit/>
          </a:bodyPr>
          <a:lstStyle/>
          <a:p>
            <a:r>
              <a:rPr lang="en-US" sz="4000"/>
              <a:t>1.</a:t>
            </a:r>
            <a:r>
              <a:rPr lang="zh-CN" altLang="en-US" sz="4000"/>
              <a:t>模块测试</a:t>
            </a:r>
          </a:p>
          <a:p>
            <a:r>
              <a:rPr lang="en-US" altLang="zh-CN" sz="4000"/>
              <a:t>2.</a:t>
            </a:r>
            <a:r>
              <a:rPr lang="zh-CN" altLang="en-US" sz="4000"/>
              <a:t>子系统测试</a:t>
            </a:r>
          </a:p>
          <a:p>
            <a:r>
              <a:rPr lang="en-US" altLang="zh-CN" sz="4000"/>
              <a:t>3.</a:t>
            </a:r>
            <a:r>
              <a:rPr lang="zh-CN" altLang="en-US" sz="4000"/>
              <a:t>系统测试</a:t>
            </a:r>
          </a:p>
          <a:p>
            <a:r>
              <a:rPr lang="en-US" altLang="zh-CN" sz="4000"/>
              <a:t>4.</a:t>
            </a:r>
            <a:r>
              <a:rPr lang="zh-CN" altLang="en-US" sz="4000"/>
              <a:t>验收测试</a:t>
            </a:r>
          </a:p>
          <a:p>
            <a:r>
              <a:rPr lang="en-US" altLang="zh-CN" sz="4000"/>
              <a:t>5.</a:t>
            </a:r>
            <a:r>
              <a:rPr lang="zh-CN" altLang="en-US" sz="4000"/>
              <a:t>平行运行</a:t>
            </a:r>
            <a:endParaRPr lang="en-US" altLang="zh-CN" sz="4000"/>
          </a:p>
        </p:txBody>
      </p:sp>
      <p:sp>
        <p:nvSpPr>
          <p:cNvPr id="5" name="文本框 4"/>
          <p:cNvSpPr txBox="1"/>
          <p:nvPr/>
        </p:nvSpPr>
        <p:spPr>
          <a:xfrm>
            <a:off x="3063240" y="337185"/>
            <a:ext cx="6065520" cy="706755"/>
          </a:xfrm>
          <a:prstGeom prst="rect">
            <a:avLst/>
          </a:prstGeom>
          <a:noFill/>
        </p:spPr>
        <p:txBody>
          <a:bodyPr wrap="square" rtlCol="0">
            <a:spAutoFit/>
          </a:bodyPr>
          <a:lstStyle/>
          <a:p>
            <a:r>
              <a:rPr lang="en-US" altLang="zh-CN" sz="4000">
                <a:sym typeface="+mn-ea"/>
              </a:rPr>
              <a:t>		</a:t>
            </a:r>
            <a:r>
              <a:rPr lang="zh-CN" altLang="en-US" sz="4000">
                <a:sym typeface="+mn-ea"/>
              </a:rPr>
              <a:t>软件测试基础</a:t>
            </a:r>
            <a:endParaRPr lang="zh-CN" altLang="en-US" sz="4000"/>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测试基础</a:t>
            </a:r>
          </a:p>
        </p:txBody>
      </p:sp>
    </p:spTree>
    <p:extLst>
      <p:ext uri="{BB962C8B-B14F-4D97-AF65-F5344CB8AC3E}">
        <p14:creationId xmlns:p14="http://schemas.microsoft.com/office/powerpoint/2010/main" val="3024398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7743D4D-5624-4BEF-A2EC-F61448B89F01}"/>
              </a:ext>
            </a:extLst>
          </p:cNvPr>
          <p:cNvSpPr/>
          <p:nvPr/>
        </p:nvSpPr>
        <p:spPr>
          <a:xfrm>
            <a:off x="1538643" y="2449914"/>
            <a:ext cx="4488932" cy="75671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4000" b="1" dirty="0">
                <a:latin typeface="+mn-ea"/>
              </a:rPr>
              <a:t>7.1</a:t>
            </a:r>
            <a:r>
              <a:rPr lang="zh-CN" altLang="en-US" sz="4000" b="1" dirty="0">
                <a:latin typeface="+mn-ea"/>
              </a:rPr>
              <a:t>编码</a:t>
            </a:r>
          </a:p>
        </p:txBody>
      </p:sp>
      <p:sp>
        <p:nvSpPr>
          <p:cNvPr id="3" name="矩形 2">
            <a:extLst>
              <a:ext uri="{FF2B5EF4-FFF2-40B4-BE49-F238E27FC236}">
                <a16:creationId xmlns:a16="http://schemas.microsoft.com/office/drawing/2014/main" id="{D073780F-990A-4A5F-A6F8-E3FA807B6138}"/>
              </a:ext>
            </a:extLst>
          </p:cNvPr>
          <p:cNvSpPr/>
          <p:nvPr/>
        </p:nvSpPr>
        <p:spPr>
          <a:xfrm>
            <a:off x="6027575" y="3206626"/>
            <a:ext cx="4488932" cy="75671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4000" b="1" dirty="0">
                <a:latin typeface="+mn-ea"/>
              </a:rPr>
              <a:t>——</a:t>
            </a:r>
            <a:r>
              <a:rPr lang="zh-CN" altLang="en-US" sz="4000" b="1" dirty="0">
                <a:latin typeface="+mn-ea"/>
              </a:rPr>
              <a:t>倪晨攀</a:t>
            </a:r>
            <a:endParaRPr lang="zh-CN" altLang="en-US" sz="4000" dirty="0"/>
          </a:p>
        </p:txBody>
      </p:sp>
    </p:spTree>
    <p:extLst>
      <p:ext uri="{BB962C8B-B14F-4D97-AF65-F5344CB8AC3E}">
        <p14:creationId xmlns:p14="http://schemas.microsoft.com/office/powerpoint/2010/main" val="4226914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0510" y="1159510"/>
            <a:ext cx="9655810" cy="3969385"/>
          </a:xfrm>
          <a:prstGeom prst="rect">
            <a:avLst/>
          </a:prstGeom>
          <a:noFill/>
        </p:spPr>
        <p:txBody>
          <a:bodyPr wrap="square" rtlCol="0">
            <a:spAutoFit/>
          </a:bodyPr>
          <a:lstStyle/>
          <a:p>
            <a:r>
              <a:rPr lang="en-US" sz="2800" b="1"/>
              <a:t>1.</a:t>
            </a:r>
            <a:r>
              <a:rPr lang="zh-CN" altLang="en-US" sz="2800" b="1"/>
              <a:t>模块测试</a:t>
            </a:r>
          </a:p>
          <a:p>
            <a:r>
              <a:rPr lang="en-US" altLang="zh-CN" sz="2800"/>
              <a:t>	</a:t>
            </a:r>
            <a:r>
              <a:rPr lang="zh-CN" altLang="en-US" sz="2800"/>
              <a:t>在设计得好的软件系统中，每个模块完成一个清晰定义的子功能，而且这个子功能和同级其他模块的功能之间没有相互依赖的关系。因此，有可能把每个模块作为一个单独的实体来测试，而且通常比较容易设计检验模块正确性的测试方案。</a:t>
            </a:r>
          </a:p>
          <a:p>
            <a:r>
              <a:rPr lang="en-US" altLang="zh-CN" sz="2800"/>
              <a:t>	</a:t>
            </a:r>
            <a:r>
              <a:rPr lang="zh-CN" altLang="en-US" sz="2800"/>
              <a:t>模块测试的目的是保证每个模块作为一个单元能正确允许，所以模块测试通常又称为</a:t>
            </a:r>
            <a:r>
              <a:rPr lang="zh-CN" altLang="en-US" sz="2800" b="1"/>
              <a:t>单元测试</a:t>
            </a:r>
            <a:r>
              <a:rPr lang="zh-CN" altLang="en-US" sz="2800"/>
              <a:t>。在这个测试步骤中发现的往往是编码和详细设计的错误。</a:t>
            </a:r>
          </a:p>
        </p:txBody>
      </p:sp>
      <p:sp>
        <p:nvSpPr>
          <p:cNvPr id="5" name="文本框 4"/>
          <p:cNvSpPr txBox="1"/>
          <p:nvPr/>
        </p:nvSpPr>
        <p:spPr>
          <a:xfrm>
            <a:off x="3063240" y="337185"/>
            <a:ext cx="6065520" cy="706755"/>
          </a:xfrm>
          <a:prstGeom prst="rect">
            <a:avLst/>
          </a:prstGeom>
          <a:noFill/>
        </p:spPr>
        <p:txBody>
          <a:bodyPr wrap="square" rtlCol="0">
            <a:spAutoFit/>
          </a:bodyPr>
          <a:lstStyle/>
          <a:p>
            <a:r>
              <a:rPr lang="en-US" altLang="zh-CN" sz="4000"/>
              <a:t>		</a:t>
            </a:r>
            <a:r>
              <a:rPr lang="zh-CN" altLang="en-US" sz="4000"/>
              <a:t>软件测试基础</a:t>
            </a: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测试基础</a:t>
            </a:r>
          </a:p>
        </p:txBody>
      </p:sp>
    </p:spTree>
    <p:extLst>
      <p:ext uri="{BB962C8B-B14F-4D97-AF65-F5344CB8AC3E}">
        <p14:creationId xmlns:p14="http://schemas.microsoft.com/office/powerpoint/2010/main" val="1695023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0510" y="1159510"/>
            <a:ext cx="9655810" cy="4349115"/>
          </a:xfrm>
          <a:prstGeom prst="rect">
            <a:avLst/>
          </a:prstGeom>
          <a:noFill/>
        </p:spPr>
        <p:txBody>
          <a:bodyPr wrap="square" rtlCol="0">
            <a:spAutoFit/>
          </a:bodyPr>
          <a:lstStyle/>
          <a:p>
            <a:pPr marL="0" marR="0" lvl="0" indent="0" algn="l" defTabSz="914400" rtl="0" eaLnBrk="1" fontAlgn="base" latinLnBrk="0" hangingPunct="1">
              <a:lnSpc>
                <a:spcPts val="2800"/>
              </a:lnSpc>
              <a:spcBef>
                <a:spcPts val="600"/>
              </a:spcBef>
              <a:spcAft>
                <a:spcPct val="0"/>
              </a:spcAft>
              <a:buClrTx/>
              <a:buSzTx/>
              <a:buFontTx/>
              <a:buNone/>
              <a:defRPr/>
            </a:pPr>
            <a:r>
              <a:rPr lang="en-US" altLang="zh-CN" sz="2800" b="1" noProof="0" dirty="0">
                <a:ln>
                  <a:noFill/>
                </a:ln>
                <a:effectLst/>
                <a:uLnTx/>
                <a:uFillTx/>
                <a:latin typeface="+mn-ea"/>
                <a:sym typeface="+mn-ea"/>
              </a:rPr>
              <a:t>2.</a:t>
            </a:r>
            <a:r>
              <a:rPr lang="zh-CN" altLang="en-US" sz="2800" b="1" noProof="0" dirty="0">
                <a:ln>
                  <a:noFill/>
                </a:ln>
                <a:effectLst/>
                <a:uLnTx/>
                <a:uFillTx/>
                <a:latin typeface="+mn-ea"/>
                <a:sym typeface="+mn-ea"/>
              </a:rPr>
              <a:t>子系统测试</a:t>
            </a: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ts val="2800"/>
              </a:lnSpc>
              <a:spcBef>
                <a:spcPts val="600"/>
              </a:spcBef>
              <a:spcAft>
                <a:spcPct val="0"/>
              </a:spcAft>
              <a:buClrTx/>
              <a:buSzTx/>
              <a:buFontTx/>
              <a:buNone/>
              <a:defRPr/>
            </a:pPr>
            <a:r>
              <a:rPr lang="en-US" altLang="zh-CN" sz="2800" noProof="0" dirty="0">
                <a:ln>
                  <a:noFill/>
                </a:ln>
                <a:effectLst/>
                <a:uLnTx/>
                <a:uFillTx/>
                <a:latin typeface="+mn-ea"/>
                <a:sym typeface="+mn-ea"/>
              </a:rPr>
              <a:t>    </a:t>
            </a:r>
            <a:r>
              <a:rPr lang="zh-CN" altLang="zh-CN" sz="2800" noProof="0" dirty="0">
                <a:ln>
                  <a:noFill/>
                </a:ln>
                <a:effectLst/>
                <a:uLnTx/>
                <a:uFillTx/>
                <a:latin typeface="+mn-ea"/>
                <a:sym typeface="+mn-ea"/>
              </a:rPr>
              <a:t>子系统测试是把经过单元测试的模块放在一起形成一个子系统来测试。模块相互间的协调和通信是这个测试过程中的主要问题，因此，</a:t>
            </a:r>
            <a:r>
              <a:rPr lang="zh-CN" altLang="zh-CN" sz="2800" b="1" noProof="0" dirty="0">
                <a:ln>
                  <a:noFill/>
                </a:ln>
                <a:effectLst/>
                <a:uLnTx/>
                <a:uFillTx/>
                <a:latin typeface="+mn-ea"/>
                <a:sym typeface="+mn-ea"/>
              </a:rPr>
              <a:t>这个步骤着重测试模块的接口</a:t>
            </a:r>
            <a:r>
              <a:rPr lang="zh-CN" altLang="zh-CN" sz="2800" noProof="0" dirty="0">
                <a:ln>
                  <a:noFill/>
                </a:ln>
                <a:effectLst/>
                <a:uLnTx/>
                <a:uFillTx/>
                <a:latin typeface="+mn-ea"/>
                <a:sym typeface="+mn-ea"/>
              </a:rPr>
              <a:t>。</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ts val="2800"/>
              </a:lnSpc>
              <a:spcBef>
                <a:spcPts val="600"/>
              </a:spcBef>
              <a:spcAft>
                <a:spcPct val="0"/>
              </a:spcAft>
              <a:buClrTx/>
              <a:buSzTx/>
              <a:buFontTx/>
              <a:buNone/>
              <a:defRPr/>
            </a:pPr>
            <a:r>
              <a:rPr lang="en-US" altLang="zh-CN" sz="2800" b="1" noProof="0" dirty="0">
                <a:ln>
                  <a:noFill/>
                </a:ln>
                <a:effectLst/>
                <a:uLnTx/>
                <a:uFillTx/>
                <a:latin typeface="+mn-ea"/>
                <a:sym typeface="+mn-ea"/>
              </a:rPr>
              <a:t>3.</a:t>
            </a:r>
            <a:r>
              <a:rPr lang="zh-CN" altLang="en-US" sz="2800" b="1" noProof="0" dirty="0">
                <a:ln>
                  <a:noFill/>
                </a:ln>
                <a:effectLst/>
                <a:uLnTx/>
                <a:uFillTx/>
                <a:latin typeface="+mn-ea"/>
                <a:sym typeface="+mn-ea"/>
              </a:rPr>
              <a:t>系统测试</a:t>
            </a: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ts val="2800"/>
              </a:lnSpc>
              <a:spcBef>
                <a:spcPts val="600"/>
              </a:spcBef>
              <a:spcAft>
                <a:spcPct val="0"/>
              </a:spcAft>
              <a:buClrTx/>
              <a:buSzTx/>
              <a:buFontTx/>
              <a:buNone/>
              <a:defRPr/>
            </a:pPr>
            <a:r>
              <a:rPr lang="en-US" altLang="zh-CN" sz="2800" noProof="0" dirty="0">
                <a:ln>
                  <a:noFill/>
                </a:ln>
                <a:effectLst/>
                <a:uLnTx/>
                <a:uFillTx/>
                <a:latin typeface="+mn-ea"/>
                <a:sym typeface="+mn-ea"/>
              </a:rPr>
              <a:t>    </a:t>
            </a:r>
            <a:r>
              <a:rPr lang="zh-CN" altLang="zh-CN" sz="2800" noProof="0" dirty="0">
                <a:ln>
                  <a:noFill/>
                </a:ln>
                <a:effectLst/>
                <a:uLnTx/>
                <a:uFillTx/>
                <a:latin typeface="+mn-ea"/>
                <a:sym typeface="+mn-ea"/>
              </a:rPr>
              <a:t>系统测试是把经过测试的子系统装配成一个完整的系统来测试。在这个过程中不仅应该发现设计和编码的错误，还应该验证系统确实能提供需求说明书中指定的功能，而且系统的动态特性也符合预定要求。</a:t>
            </a:r>
            <a:r>
              <a:rPr lang="zh-CN" altLang="zh-CN" sz="2800" b="1" noProof="0" dirty="0">
                <a:ln>
                  <a:noFill/>
                </a:ln>
                <a:effectLst/>
                <a:uLnTx/>
                <a:uFillTx/>
                <a:latin typeface="+mn-ea"/>
                <a:sym typeface="+mn-ea"/>
              </a:rPr>
              <a:t>在这个测试步骤中发现的往往是软件设计中的错误，也可能发现需求说明中的错误</a:t>
            </a:r>
            <a:r>
              <a:rPr lang="zh-CN" altLang="zh-CN" sz="2800" noProof="0" dirty="0">
                <a:ln>
                  <a:noFill/>
                </a:ln>
                <a:effectLst/>
                <a:uLnTx/>
                <a:uFillTx/>
                <a:latin typeface="+mn-ea"/>
                <a:sym typeface="+mn-ea"/>
              </a:rPr>
              <a:t>。</a:t>
            </a:r>
          </a:p>
          <a:p>
            <a:pPr marL="0" marR="0" lvl="0" indent="0" algn="l" defTabSz="914400" rtl="0" eaLnBrk="1" fontAlgn="base" latinLnBrk="0" hangingPunct="1">
              <a:lnSpc>
                <a:spcPts val="2800"/>
              </a:lnSpc>
              <a:spcBef>
                <a:spcPts val="600"/>
              </a:spcBef>
              <a:spcAft>
                <a:spcPct val="0"/>
              </a:spcAft>
              <a:buClrTx/>
              <a:buSzTx/>
              <a:buFontTx/>
              <a:buNone/>
              <a:defRPr/>
            </a:pPr>
            <a:endParaRPr lang="zh-CN" altLang="en-US" sz="2800"/>
          </a:p>
        </p:txBody>
      </p:sp>
      <p:sp>
        <p:nvSpPr>
          <p:cNvPr id="5" name="文本框 4"/>
          <p:cNvSpPr txBox="1"/>
          <p:nvPr/>
        </p:nvSpPr>
        <p:spPr>
          <a:xfrm>
            <a:off x="3063240" y="337185"/>
            <a:ext cx="6065520" cy="706755"/>
          </a:xfrm>
          <a:prstGeom prst="rect">
            <a:avLst/>
          </a:prstGeom>
          <a:noFill/>
        </p:spPr>
        <p:txBody>
          <a:bodyPr wrap="square" rtlCol="0">
            <a:spAutoFit/>
          </a:bodyPr>
          <a:lstStyle/>
          <a:p>
            <a:r>
              <a:rPr lang="en-US" altLang="zh-CN" sz="4000"/>
              <a:t>		</a:t>
            </a:r>
            <a:r>
              <a:rPr lang="zh-CN" altLang="en-US" sz="4000"/>
              <a:t>软件测试基础</a:t>
            </a: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测试基础</a:t>
            </a:r>
          </a:p>
        </p:txBody>
      </p:sp>
      <p:sp>
        <p:nvSpPr>
          <p:cNvPr id="2" name="文本框 1"/>
          <p:cNvSpPr txBox="1"/>
          <p:nvPr/>
        </p:nvSpPr>
        <p:spPr>
          <a:xfrm>
            <a:off x="1540510" y="5157788"/>
            <a:ext cx="8147050" cy="1076325"/>
          </a:xfrm>
          <a:prstGeom prst="rect">
            <a:avLst/>
          </a:prstGeom>
          <a:noFill/>
          <a:ln w="25400">
            <a:solidFill>
              <a:srgbClr val="C00000"/>
            </a:solidFill>
          </a:ln>
        </p:spPr>
        <p:txBody>
          <a:bodyPr>
            <a:spAutoFit/>
          </a:bodyPr>
          <a:lstStyle/>
          <a:p>
            <a:pPr marR="0" defTabSz="914400" eaLnBrk="1" hangingPunct="1">
              <a:buClrTx/>
              <a:buSzTx/>
              <a:buFontTx/>
              <a:buNone/>
              <a:defRPr/>
            </a:pPr>
            <a:r>
              <a:rPr kumimoji="0" lang="en-US" altLang="zh-CN" sz="2400" kern="1200" cap="none" spc="0" normalizeH="0" baseline="0" noProof="0" dirty="0">
                <a:latin typeface="Arial" panose="020B0604020202020204" pitchFamily="34" charset="0"/>
                <a:ea typeface="宋体" panose="02010600030101010101" pitchFamily="2" charset="-122"/>
                <a:cs typeface="+mn-cs"/>
              </a:rPr>
              <a:t>   </a:t>
            </a:r>
            <a:r>
              <a:rPr kumimoji="0" lang="en-US" altLang="zh-CN" sz="3200" kern="1200" cap="none" spc="0" normalizeH="0" baseline="0" noProof="0" dirty="0">
                <a:latin typeface="Arial" panose="020B0604020202020204" pitchFamily="34" charset="0"/>
                <a:ea typeface="宋体" panose="02010600030101010101" pitchFamily="2" charset="-122"/>
                <a:cs typeface="+mn-cs"/>
              </a:rPr>
              <a:t>    </a:t>
            </a:r>
            <a:r>
              <a:rPr kumimoji="0" lang="zh-CN" altLang="zh-CN" sz="3200" kern="1200" cap="none" spc="0" normalizeH="0" baseline="0" noProof="0" dirty="0">
                <a:latin typeface="Arial" panose="020B0604020202020204" pitchFamily="34" charset="0"/>
                <a:ea typeface="宋体" panose="02010600030101010101" pitchFamily="2" charset="-122"/>
                <a:cs typeface="+mn-cs"/>
              </a:rPr>
              <a:t>子系统测试</a:t>
            </a:r>
            <a:r>
              <a:rPr kumimoji="0" lang="zh-CN" altLang="en-US" sz="3200" kern="1200" cap="none" spc="0" normalizeH="0" baseline="0" noProof="0" dirty="0">
                <a:latin typeface="Arial" panose="020B0604020202020204" pitchFamily="34" charset="0"/>
                <a:ea typeface="宋体" panose="02010600030101010101" pitchFamily="2" charset="-122"/>
                <a:cs typeface="+mn-cs"/>
              </a:rPr>
              <a:t>和</a:t>
            </a:r>
            <a:r>
              <a:rPr kumimoji="0" lang="zh-CN" altLang="zh-CN" sz="3200" kern="1200" cap="none" spc="0" normalizeH="0" baseline="0" noProof="0" dirty="0">
                <a:latin typeface="Arial" panose="020B0604020202020204" pitchFamily="34" charset="0"/>
                <a:ea typeface="宋体" panose="02010600030101010101" pitchFamily="2" charset="-122"/>
                <a:cs typeface="+mn-cs"/>
              </a:rPr>
              <a:t>系统测试，都兼有检测和组装两重含义，通常称为</a:t>
            </a:r>
            <a:r>
              <a:rPr kumimoji="0" lang="zh-CN" altLang="zh-CN" sz="3200" b="1" kern="1200" cap="none" spc="0" normalizeH="0" baseline="0" noProof="0" dirty="0">
                <a:solidFill>
                  <a:schemeClr val="accent2"/>
                </a:solidFill>
                <a:latin typeface="Arial" panose="020B0604020202020204" pitchFamily="34" charset="0"/>
                <a:ea typeface="宋体" panose="02010600030101010101" pitchFamily="2" charset="-122"/>
                <a:cs typeface="+mn-cs"/>
              </a:rPr>
              <a:t>集成测试</a:t>
            </a:r>
            <a:r>
              <a:rPr kumimoji="0" lang="zh-CN" altLang="en-US" sz="3200" kern="1200" cap="none" spc="0" normalizeH="0" baseline="0" noProof="0" dirty="0">
                <a:latin typeface="Arial" panose="020B0604020202020204" pitchFamily="34" charset="0"/>
                <a:ea typeface="宋体" panose="02010600030101010101" pitchFamily="2" charset="-122"/>
                <a:cs typeface="+mn-cs"/>
              </a:rPr>
              <a:t>。</a:t>
            </a:r>
            <a:endParaRPr kumimoji="0" lang="en-US" altLang="zh-CN" sz="3200" kern="1200" cap="none" spc="0" normalizeH="0" baseline="0" noProof="0" dirty="0">
              <a:latin typeface="+mn-ea"/>
              <a:ea typeface="宋体" panose="02010600030101010101" pitchFamily="2" charset="-122"/>
              <a:cs typeface="+mn-cs"/>
            </a:endParaRPr>
          </a:p>
        </p:txBody>
      </p:sp>
    </p:spTree>
    <p:extLst>
      <p:ext uri="{BB962C8B-B14F-4D97-AF65-F5344CB8AC3E}">
        <p14:creationId xmlns:p14="http://schemas.microsoft.com/office/powerpoint/2010/main" val="2015169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0510" y="1159510"/>
            <a:ext cx="9655810" cy="3387090"/>
          </a:xfrm>
          <a:prstGeom prst="rect">
            <a:avLst/>
          </a:prstGeom>
          <a:noFill/>
        </p:spPr>
        <p:txBody>
          <a:bodyPr wrap="square" rtlCol="0">
            <a:spAutoFit/>
          </a:bodyPr>
          <a:lstStyle/>
          <a:p>
            <a:pPr marL="0" marR="0" lvl="0" indent="0" algn="l" defTabSz="914400" rtl="0" eaLnBrk="1" fontAlgn="base" latinLnBrk="0" hangingPunct="1">
              <a:lnSpc>
                <a:spcPts val="3500"/>
              </a:lnSpc>
              <a:spcBef>
                <a:spcPts val="600"/>
              </a:spcBef>
              <a:spcAft>
                <a:spcPct val="0"/>
              </a:spcAft>
              <a:buClrTx/>
              <a:buSzTx/>
              <a:buFontTx/>
              <a:buNone/>
              <a:defRPr/>
            </a:pPr>
            <a:r>
              <a:rPr lang="en-US" altLang="zh-CN" sz="2800" b="1" noProof="0" dirty="0">
                <a:ln>
                  <a:noFill/>
                </a:ln>
                <a:effectLst/>
                <a:uLnTx/>
                <a:uFillTx/>
                <a:latin typeface="+mn-ea"/>
                <a:sym typeface="+mn-ea"/>
              </a:rPr>
              <a:t>4.</a:t>
            </a:r>
            <a:r>
              <a:rPr lang="zh-CN" altLang="en-US" sz="2800" b="1" noProof="0" dirty="0">
                <a:ln>
                  <a:noFill/>
                </a:ln>
                <a:effectLst/>
                <a:uLnTx/>
                <a:uFillTx/>
                <a:latin typeface="+mn-ea"/>
                <a:sym typeface="+mn-ea"/>
              </a:rPr>
              <a:t>验收测试</a:t>
            </a: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457200" algn="l" defTabSz="914400" rtl="0" eaLnBrk="1" fontAlgn="base" latinLnBrk="0" hangingPunct="1">
              <a:lnSpc>
                <a:spcPts val="3500"/>
              </a:lnSpc>
              <a:spcBef>
                <a:spcPts val="600"/>
              </a:spcBef>
              <a:spcAft>
                <a:spcPct val="0"/>
              </a:spcAft>
              <a:buClrTx/>
              <a:buSzTx/>
              <a:buFontTx/>
              <a:buNone/>
              <a:defRPr/>
            </a:pPr>
            <a:r>
              <a:rPr lang="en-US" altLang="zh-CN" sz="2800" noProof="0" dirty="0">
                <a:ln>
                  <a:noFill/>
                </a:ln>
                <a:effectLst/>
                <a:uLnTx/>
                <a:uFillTx/>
                <a:latin typeface="+mn-ea"/>
                <a:sym typeface="+mn-ea"/>
              </a:rPr>
              <a:t> </a:t>
            </a:r>
            <a:r>
              <a:rPr lang="zh-CN" altLang="zh-CN" sz="2800" noProof="0" dirty="0">
                <a:ln>
                  <a:noFill/>
                </a:ln>
                <a:effectLst/>
                <a:uLnTx/>
                <a:uFillTx/>
                <a:latin typeface="+mn-ea"/>
                <a:sym typeface="+mn-ea"/>
              </a:rPr>
              <a:t>验收测试把软件系统作为单一的实体进行测试，测试内容与系统测试基本类似，但是它是在</a:t>
            </a:r>
            <a:r>
              <a:rPr lang="zh-CN" altLang="zh-CN" sz="2800" b="1" noProof="0" dirty="0">
                <a:ln>
                  <a:noFill/>
                </a:ln>
                <a:solidFill>
                  <a:schemeClr val="accent2"/>
                </a:solidFill>
                <a:effectLst/>
                <a:uLnTx/>
                <a:uFillTx/>
                <a:latin typeface="+mn-ea"/>
                <a:sym typeface="+mn-ea"/>
              </a:rPr>
              <a:t>用户</a:t>
            </a:r>
            <a:r>
              <a:rPr lang="zh-CN" altLang="zh-CN" sz="2800" noProof="0" dirty="0">
                <a:ln>
                  <a:noFill/>
                </a:ln>
                <a:effectLst/>
                <a:uLnTx/>
                <a:uFillTx/>
                <a:latin typeface="+mn-ea"/>
                <a:sym typeface="+mn-ea"/>
              </a:rPr>
              <a:t>积极参与下进行的，而且可能主要使用实际数据</a:t>
            </a:r>
            <a:r>
              <a:rPr lang="en-US" altLang="zh-CN" sz="2800" noProof="0" dirty="0">
                <a:ln>
                  <a:noFill/>
                </a:ln>
                <a:effectLst/>
                <a:uLnTx/>
                <a:uFillTx/>
                <a:latin typeface="+mn-ea"/>
                <a:sym typeface="+mn-ea"/>
              </a:rPr>
              <a:t>(</a:t>
            </a:r>
            <a:r>
              <a:rPr lang="zh-CN" altLang="zh-CN" sz="2800" noProof="0" dirty="0">
                <a:ln>
                  <a:noFill/>
                </a:ln>
                <a:effectLst/>
                <a:uLnTx/>
                <a:uFillTx/>
                <a:latin typeface="+mn-ea"/>
                <a:sym typeface="+mn-ea"/>
              </a:rPr>
              <a:t>系统将来要处理的信息</a:t>
            </a:r>
            <a:r>
              <a:rPr lang="en-US" altLang="zh-CN" sz="2800" noProof="0" dirty="0">
                <a:ln>
                  <a:noFill/>
                </a:ln>
                <a:effectLst/>
                <a:uLnTx/>
                <a:uFillTx/>
                <a:latin typeface="+mn-ea"/>
                <a:sym typeface="+mn-ea"/>
              </a:rPr>
              <a:t>)</a:t>
            </a:r>
            <a:r>
              <a:rPr lang="zh-CN" altLang="zh-CN" sz="2800" noProof="0" dirty="0">
                <a:ln>
                  <a:noFill/>
                </a:ln>
                <a:effectLst/>
                <a:uLnTx/>
                <a:uFillTx/>
                <a:latin typeface="+mn-ea"/>
                <a:sym typeface="+mn-ea"/>
              </a:rPr>
              <a:t>进行测试。</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0" marR="0" lvl="0" indent="457200" algn="l" defTabSz="914400" rtl="0" eaLnBrk="1" fontAlgn="base" latinLnBrk="0" hangingPunct="1">
              <a:lnSpc>
                <a:spcPts val="3500"/>
              </a:lnSpc>
              <a:spcBef>
                <a:spcPts val="600"/>
              </a:spcBef>
              <a:spcAft>
                <a:spcPct val="0"/>
              </a:spcAft>
              <a:buClrTx/>
              <a:buSzTx/>
              <a:buFontTx/>
              <a:buNone/>
              <a:defRPr/>
            </a:pPr>
            <a:r>
              <a:rPr lang="en-US" altLang="zh-CN" sz="2800" noProof="0" dirty="0">
                <a:ln>
                  <a:noFill/>
                </a:ln>
                <a:effectLst/>
                <a:uLnTx/>
                <a:uFillTx/>
                <a:latin typeface="+mn-ea"/>
                <a:sym typeface="+mn-ea"/>
              </a:rPr>
              <a:t> </a:t>
            </a:r>
            <a:r>
              <a:rPr lang="zh-CN" altLang="zh-CN" sz="2800" noProof="0" dirty="0">
                <a:ln>
                  <a:noFill/>
                </a:ln>
                <a:effectLst/>
                <a:uLnTx/>
                <a:uFillTx/>
                <a:latin typeface="+mn-ea"/>
                <a:sym typeface="+mn-ea"/>
              </a:rPr>
              <a:t>验收测试的目的是验证系统确实能够满足用户的需要，</a:t>
            </a:r>
            <a:r>
              <a:rPr lang="zh-CN" altLang="zh-CN" sz="2800" b="1" noProof="0" dirty="0">
                <a:ln>
                  <a:noFill/>
                </a:ln>
                <a:effectLst/>
                <a:uLnTx/>
                <a:uFillTx/>
                <a:latin typeface="+mn-ea"/>
                <a:sym typeface="+mn-ea"/>
              </a:rPr>
              <a:t>在这个测试步骤中发现的往往是系统需求说明书中的错误</a:t>
            </a:r>
            <a:r>
              <a:rPr lang="zh-CN" altLang="zh-CN" sz="2800" noProof="0" dirty="0">
                <a:ln>
                  <a:noFill/>
                </a:ln>
                <a:effectLst/>
                <a:uLnTx/>
                <a:uFillTx/>
                <a:latin typeface="+mn-ea"/>
                <a:sym typeface="+mn-ea"/>
              </a:rPr>
              <a:t>。验收测试也称为</a:t>
            </a:r>
            <a:r>
              <a:rPr lang="zh-CN" altLang="zh-CN" sz="2800" b="1" noProof="0" dirty="0">
                <a:ln>
                  <a:noFill/>
                </a:ln>
                <a:effectLst/>
                <a:uLnTx/>
                <a:uFillTx/>
                <a:latin typeface="+mn-ea"/>
                <a:sym typeface="+mn-ea"/>
              </a:rPr>
              <a:t>确认测试</a:t>
            </a:r>
            <a:r>
              <a:rPr lang="zh-CN" altLang="zh-CN" sz="2800" noProof="0" dirty="0">
                <a:ln>
                  <a:noFill/>
                </a:ln>
                <a:effectLst/>
                <a:uLnTx/>
                <a:uFillTx/>
                <a:latin typeface="+mn-ea"/>
                <a:sym typeface="+mn-ea"/>
              </a:rPr>
              <a:t>。</a:t>
            </a:r>
            <a:endParaRPr lang="zh-CN" altLang="en-US" sz="2800"/>
          </a:p>
        </p:txBody>
      </p:sp>
      <p:sp>
        <p:nvSpPr>
          <p:cNvPr id="5" name="文本框 4"/>
          <p:cNvSpPr txBox="1"/>
          <p:nvPr/>
        </p:nvSpPr>
        <p:spPr>
          <a:xfrm>
            <a:off x="3063240" y="337185"/>
            <a:ext cx="6065520" cy="706755"/>
          </a:xfrm>
          <a:prstGeom prst="rect">
            <a:avLst/>
          </a:prstGeom>
          <a:noFill/>
        </p:spPr>
        <p:txBody>
          <a:bodyPr wrap="square" rtlCol="0">
            <a:spAutoFit/>
          </a:bodyPr>
          <a:lstStyle/>
          <a:p>
            <a:r>
              <a:rPr lang="en-US" altLang="zh-CN" sz="4000"/>
              <a:t>		</a:t>
            </a:r>
            <a:r>
              <a:rPr lang="zh-CN" altLang="en-US" sz="4000"/>
              <a:t>软件测试基础</a:t>
            </a: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测试基础</a:t>
            </a:r>
          </a:p>
        </p:txBody>
      </p:sp>
    </p:spTree>
    <p:extLst>
      <p:ext uri="{BB962C8B-B14F-4D97-AF65-F5344CB8AC3E}">
        <p14:creationId xmlns:p14="http://schemas.microsoft.com/office/powerpoint/2010/main" val="4148017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0510" y="1159510"/>
            <a:ext cx="9655810" cy="4207510"/>
          </a:xfrm>
          <a:prstGeom prst="rect">
            <a:avLst/>
          </a:prstGeom>
          <a:noFill/>
        </p:spPr>
        <p:txBody>
          <a:bodyPr wrap="square" rtlCol="0">
            <a:spAutoFit/>
          </a:bodyPr>
          <a:lstStyle/>
          <a:p>
            <a:pPr marL="0" marR="0" lvl="0" indent="0" algn="l" defTabSz="914400" rtl="0" eaLnBrk="1" fontAlgn="base" latinLnBrk="0" hangingPunct="1">
              <a:lnSpc>
                <a:spcPts val="3500"/>
              </a:lnSpc>
              <a:spcBef>
                <a:spcPts val="600"/>
              </a:spcBef>
              <a:spcAft>
                <a:spcPct val="0"/>
              </a:spcAft>
              <a:buClrTx/>
              <a:buSzTx/>
              <a:buFontTx/>
              <a:buNone/>
              <a:defRPr/>
            </a:pPr>
            <a:r>
              <a:rPr lang="en-US" altLang="zh-CN" sz="2800" b="1" noProof="0" dirty="0">
                <a:ln>
                  <a:noFill/>
                </a:ln>
                <a:effectLst/>
                <a:uLnTx/>
                <a:uFillTx/>
                <a:latin typeface="+mn-ea"/>
                <a:sym typeface="+mn-ea"/>
              </a:rPr>
              <a:t>5.</a:t>
            </a:r>
            <a:r>
              <a:rPr lang="zh-CN" altLang="en-US" sz="2800" b="1" noProof="0" dirty="0">
                <a:ln>
                  <a:noFill/>
                </a:ln>
                <a:effectLst/>
                <a:uLnTx/>
                <a:uFillTx/>
                <a:latin typeface="+mn-ea"/>
                <a:sym typeface="+mn-ea"/>
              </a:rPr>
              <a:t>平行运行</a:t>
            </a: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ts val="3500"/>
              </a:lnSpc>
              <a:spcBef>
                <a:spcPts val="600"/>
              </a:spcBef>
              <a:spcAft>
                <a:spcPct val="0"/>
              </a:spcAft>
              <a:buClrTx/>
              <a:buSzTx/>
              <a:buFontTx/>
              <a:buNone/>
              <a:defRPr/>
            </a:pPr>
            <a:r>
              <a:rPr lang="en-US" altLang="zh-CN" sz="2800" noProof="0" dirty="0">
                <a:ln>
                  <a:noFill/>
                </a:ln>
                <a:effectLst/>
                <a:uLnTx/>
                <a:uFillTx/>
                <a:latin typeface="+mn-ea"/>
                <a:sym typeface="+mn-ea"/>
              </a:rPr>
              <a:t>    </a:t>
            </a:r>
            <a:r>
              <a:rPr lang="zh-CN" altLang="zh-CN" sz="2800" noProof="0" dirty="0">
                <a:ln>
                  <a:noFill/>
                </a:ln>
                <a:effectLst/>
                <a:uLnTx/>
                <a:uFillTx/>
                <a:latin typeface="+mn-ea"/>
                <a:sym typeface="+mn-ea"/>
              </a:rPr>
              <a:t>所谓</a:t>
            </a:r>
            <a:r>
              <a:rPr lang="zh-CN" altLang="zh-CN" sz="2800" b="1" noProof="0" dirty="0">
                <a:ln>
                  <a:noFill/>
                </a:ln>
                <a:solidFill>
                  <a:schemeClr val="accent2"/>
                </a:solidFill>
                <a:effectLst/>
                <a:uLnTx/>
                <a:uFillTx/>
                <a:latin typeface="+mn-ea"/>
                <a:sym typeface="+mn-ea"/>
              </a:rPr>
              <a:t>平行运行</a:t>
            </a:r>
            <a:r>
              <a:rPr lang="zh-CN" altLang="zh-CN" sz="2800" noProof="0" dirty="0">
                <a:ln>
                  <a:noFill/>
                </a:ln>
                <a:effectLst/>
                <a:uLnTx/>
                <a:uFillTx/>
                <a:latin typeface="+mn-ea"/>
                <a:sym typeface="+mn-ea"/>
              </a:rPr>
              <a:t>就是同时运行新开发出来的系统和将被它取代的旧系统，以便比较新旧两个系统的处理结果。这样做的具体目的有如下几点。</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500"/>
              </a:lnSpc>
              <a:spcBef>
                <a:spcPct val="0"/>
              </a:spcBef>
              <a:spcAft>
                <a:spcPct val="0"/>
              </a:spcAft>
              <a:buClrTx/>
              <a:buSzPct val="70000"/>
              <a:buFontTx/>
              <a:buNone/>
              <a:defRPr/>
            </a:pPr>
            <a:r>
              <a:rPr lang="en-US" altLang="zh-CN" sz="2800" noProof="0" dirty="0">
                <a:ln>
                  <a:noFill/>
                </a:ln>
                <a:effectLst/>
                <a:uLnTx/>
                <a:uFillTx/>
                <a:latin typeface="+mn-ea"/>
                <a:sym typeface="+mn-ea"/>
              </a:rPr>
              <a:t>(1)</a:t>
            </a:r>
            <a:r>
              <a:rPr lang="zh-CN" altLang="zh-CN" sz="2800" noProof="0" dirty="0">
                <a:ln>
                  <a:noFill/>
                </a:ln>
                <a:effectLst/>
                <a:uLnTx/>
                <a:uFillTx/>
                <a:latin typeface="+mn-ea"/>
                <a:sym typeface="+mn-ea"/>
              </a:rPr>
              <a:t>可以在准生产环境中运行新系统而又不冒风险。</a:t>
            </a:r>
            <a:endParaRPr kumimoji="0" lang="zh-CN" altLang="zh-CN" sz="2800" b="0" i="0" u="none" strike="noStrike" kern="1200" cap="none" spc="0" normalizeH="0" baseline="0" noProof="0" dirty="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500"/>
              </a:lnSpc>
              <a:spcBef>
                <a:spcPct val="0"/>
              </a:spcBef>
              <a:spcAft>
                <a:spcPct val="0"/>
              </a:spcAft>
              <a:buClrTx/>
              <a:buSzPct val="70000"/>
              <a:buFontTx/>
              <a:buNone/>
              <a:defRPr/>
            </a:pPr>
            <a:r>
              <a:rPr lang="en-US" altLang="zh-CN" sz="2800" noProof="0" dirty="0">
                <a:ln>
                  <a:noFill/>
                </a:ln>
                <a:effectLst/>
                <a:uLnTx/>
                <a:uFillTx/>
                <a:latin typeface="+mn-ea"/>
                <a:sym typeface="+mn-ea"/>
              </a:rPr>
              <a:t>(2)</a:t>
            </a:r>
            <a:r>
              <a:rPr lang="zh-CN" altLang="zh-CN" sz="2800" noProof="0" dirty="0">
                <a:ln>
                  <a:noFill/>
                </a:ln>
                <a:effectLst/>
                <a:uLnTx/>
                <a:uFillTx/>
                <a:latin typeface="+mn-ea"/>
                <a:sym typeface="+mn-ea"/>
              </a:rPr>
              <a:t>用户能有一段熟悉新系统的时间。</a:t>
            </a:r>
            <a:endParaRPr kumimoji="0" lang="zh-CN" altLang="zh-CN" sz="2800" b="0" i="0" u="none" strike="noStrike" kern="1200" cap="none" spc="0" normalizeH="0" baseline="0" noProof="0" dirty="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500"/>
              </a:lnSpc>
              <a:spcBef>
                <a:spcPct val="0"/>
              </a:spcBef>
              <a:spcAft>
                <a:spcPct val="0"/>
              </a:spcAft>
              <a:buClrTx/>
              <a:buSzPct val="70000"/>
              <a:buFontTx/>
              <a:buNone/>
              <a:defRPr/>
            </a:pPr>
            <a:r>
              <a:rPr lang="en-US" altLang="zh-CN" sz="2800" noProof="0" dirty="0">
                <a:ln>
                  <a:noFill/>
                </a:ln>
                <a:effectLst/>
                <a:uLnTx/>
                <a:uFillTx/>
                <a:latin typeface="+mn-ea"/>
                <a:sym typeface="+mn-ea"/>
              </a:rPr>
              <a:t>(3)</a:t>
            </a:r>
            <a:r>
              <a:rPr lang="zh-CN" altLang="zh-CN" sz="2800" noProof="0" dirty="0">
                <a:ln>
                  <a:noFill/>
                </a:ln>
                <a:effectLst/>
                <a:uLnTx/>
                <a:uFillTx/>
                <a:latin typeface="+mn-ea"/>
                <a:sym typeface="+mn-ea"/>
              </a:rPr>
              <a:t>可以验证用户指南和使用手册之类的文档。</a:t>
            </a:r>
            <a:endParaRPr kumimoji="0" lang="zh-CN" altLang="zh-CN" sz="2800" b="0" i="0" u="none" strike="noStrike" kern="1200" cap="none" spc="0" normalizeH="0" baseline="0" noProof="0" dirty="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500"/>
              </a:lnSpc>
              <a:spcBef>
                <a:spcPct val="0"/>
              </a:spcBef>
              <a:spcAft>
                <a:spcPct val="0"/>
              </a:spcAft>
              <a:buClrTx/>
              <a:buSzPct val="70000"/>
              <a:buFontTx/>
              <a:buNone/>
              <a:defRPr/>
            </a:pPr>
            <a:r>
              <a:rPr lang="en-US" altLang="zh-CN" sz="2800" noProof="0" dirty="0">
                <a:ln>
                  <a:noFill/>
                </a:ln>
                <a:effectLst/>
                <a:uLnTx/>
                <a:uFillTx/>
                <a:latin typeface="+mn-ea"/>
                <a:sym typeface="+mn-ea"/>
              </a:rPr>
              <a:t>(4)</a:t>
            </a:r>
            <a:r>
              <a:rPr lang="zh-CN" altLang="zh-CN" sz="2800" noProof="0" dirty="0">
                <a:ln>
                  <a:noFill/>
                </a:ln>
                <a:effectLst/>
                <a:uLnTx/>
                <a:uFillTx/>
                <a:latin typeface="+mn-ea"/>
                <a:sym typeface="+mn-ea"/>
              </a:rPr>
              <a:t>能够以准生产模式对新系统进行全负荷测试，可以用测试结果验证性能指标。</a:t>
            </a:r>
            <a:endParaRPr lang="zh-CN" altLang="en-US" sz="2800"/>
          </a:p>
        </p:txBody>
      </p:sp>
      <p:sp>
        <p:nvSpPr>
          <p:cNvPr id="5" name="文本框 4"/>
          <p:cNvSpPr txBox="1"/>
          <p:nvPr/>
        </p:nvSpPr>
        <p:spPr>
          <a:xfrm>
            <a:off x="3063240" y="337185"/>
            <a:ext cx="6065520" cy="706755"/>
          </a:xfrm>
          <a:prstGeom prst="rect">
            <a:avLst/>
          </a:prstGeom>
          <a:noFill/>
        </p:spPr>
        <p:txBody>
          <a:bodyPr wrap="square" rtlCol="0">
            <a:spAutoFit/>
          </a:bodyPr>
          <a:lstStyle/>
          <a:p>
            <a:r>
              <a:rPr lang="en-US" altLang="zh-CN" sz="4000"/>
              <a:t>		</a:t>
            </a:r>
            <a:r>
              <a:rPr lang="zh-CN" altLang="en-US" sz="4000"/>
              <a:t>软件测试基础</a:t>
            </a: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测试基础</a:t>
            </a:r>
          </a:p>
        </p:txBody>
      </p:sp>
    </p:spTree>
    <p:extLst>
      <p:ext uri="{BB962C8B-B14F-4D97-AF65-F5344CB8AC3E}">
        <p14:creationId xmlns:p14="http://schemas.microsoft.com/office/powerpoint/2010/main" val="1235968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0510" y="1159510"/>
            <a:ext cx="9655810" cy="521970"/>
          </a:xfrm>
          <a:prstGeom prst="rect">
            <a:avLst/>
          </a:prstGeom>
          <a:noFill/>
        </p:spPr>
        <p:txBody>
          <a:bodyPr wrap="square" rtlCol="0">
            <a:spAutoFit/>
          </a:bodyPr>
          <a:lstStyle/>
          <a:p>
            <a:r>
              <a:rPr lang="en-US" altLang="zh-CN" sz="2800"/>
              <a:t>	</a:t>
            </a:r>
          </a:p>
        </p:txBody>
      </p:sp>
      <p:sp>
        <p:nvSpPr>
          <p:cNvPr id="5" name="文本框 4"/>
          <p:cNvSpPr txBox="1"/>
          <p:nvPr/>
        </p:nvSpPr>
        <p:spPr>
          <a:xfrm>
            <a:off x="3063240" y="337185"/>
            <a:ext cx="6065520" cy="706755"/>
          </a:xfrm>
          <a:prstGeom prst="rect">
            <a:avLst/>
          </a:prstGeom>
          <a:noFill/>
        </p:spPr>
        <p:txBody>
          <a:bodyPr wrap="square" rtlCol="0">
            <a:spAutoFit/>
          </a:bodyPr>
          <a:lstStyle/>
          <a:p>
            <a:r>
              <a:rPr lang="en-US" altLang="zh-CN" sz="4000">
                <a:sym typeface="+mn-ea"/>
              </a:rPr>
              <a:t>		</a:t>
            </a:r>
            <a:r>
              <a:rPr lang="zh-CN" altLang="en-US" sz="4000">
                <a:sym typeface="+mn-ea"/>
              </a:rPr>
              <a:t>测试步骤</a:t>
            </a: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测试基础</a:t>
            </a:r>
          </a:p>
        </p:txBody>
      </p:sp>
      <p:pic>
        <p:nvPicPr>
          <p:cNvPr id="2" name="图片 1"/>
          <p:cNvPicPr>
            <a:picLocks noChangeAspect="1"/>
          </p:cNvPicPr>
          <p:nvPr/>
        </p:nvPicPr>
        <p:blipFill>
          <a:blip r:embed="rId2"/>
          <a:stretch>
            <a:fillRect/>
          </a:stretch>
        </p:blipFill>
        <p:spPr>
          <a:xfrm>
            <a:off x="2092325" y="1043940"/>
            <a:ext cx="8285480" cy="5523230"/>
          </a:xfrm>
          <a:prstGeom prst="rect">
            <a:avLst/>
          </a:prstGeom>
        </p:spPr>
      </p:pic>
    </p:spTree>
    <p:extLst>
      <p:ext uri="{BB962C8B-B14F-4D97-AF65-F5344CB8AC3E}">
        <p14:creationId xmlns:p14="http://schemas.microsoft.com/office/powerpoint/2010/main" val="526657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0510" y="1159510"/>
            <a:ext cx="9655810" cy="4312920"/>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单元测试集中检测软件设计的最小单元——模块。</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单元测试和编码属于软件过程的同一个阶段。</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en-US" sz="2800" noProof="0" dirty="0">
                <a:ln>
                  <a:noFill/>
                </a:ln>
                <a:effectLst/>
                <a:uLnTx/>
                <a:uFillTx/>
                <a:latin typeface="+mn-ea"/>
                <a:sym typeface="+mn-ea"/>
              </a:rPr>
              <a:t>在</a:t>
            </a:r>
            <a:r>
              <a:rPr lang="zh-CN" altLang="zh-CN" sz="2800" noProof="0" dirty="0">
                <a:ln>
                  <a:noFill/>
                </a:ln>
                <a:effectLst/>
                <a:uLnTx/>
                <a:uFillTx/>
                <a:latin typeface="+mn-ea"/>
                <a:sym typeface="+mn-ea"/>
              </a:rPr>
              <a:t>源程序代码通过编译程序的语法检查后，可以用详细设计描述作指南，对重要的执行通路进行测试，以便发现模块内部的错误</a:t>
            </a:r>
            <a:r>
              <a:rPr lang="zh-CN" altLang="en-US" sz="2800" noProof="0" dirty="0">
                <a:ln>
                  <a:noFill/>
                </a:ln>
                <a:effectLst/>
                <a:uLnTx/>
                <a:uFillTx/>
                <a:latin typeface="+mn-ea"/>
                <a:sym typeface="+mn-ea"/>
              </a:rPr>
              <a:t>。</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可以应用人工测试和计算机测试这样两种不同类型的测试方法，完成单元测试工作。</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单元测试主要使用白盒测试技术，而且对多个模块的测试可以并行地进行。</a:t>
            </a:r>
            <a:r>
              <a:rPr lang="en-US" altLang="zh-CN" sz="2800" noProof="0" dirty="0">
                <a:ln>
                  <a:noFill/>
                </a:ln>
                <a:effectLst/>
                <a:uLnTx/>
                <a:uFillTx/>
                <a:latin typeface="+mn-ea"/>
                <a:sym typeface="+mn-ea"/>
              </a:rPr>
              <a:t>	</a:t>
            </a:r>
          </a:p>
        </p:txBody>
      </p:sp>
      <p:sp>
        <p:nvSpPr>
          <p:cNvPr id="5" name="文本框 4"/>
          <p:cNvSpPr txBox="1"/>
          <p:nvPr/>
        </p:nvSpPr>
        <p:spPr>
          <a:xfrm>
            <a:off x="2739390" y="337185"/>
            <a:ext cx="6065520" cy="1322070"/>
          </a:xfrm>
          <a:prstGeom prst="rect">
            <a:avLst/>
          </a:prstGeom>
          <a:noFill/>
        </p:spPr>
        <p:txBody>
          <a:bodyPr wrap="square" rtlCol="0">
            <a:spAutoFit/>
          </a:bodyPr>
          <a:lstStyle/>
          <a:p>
            <a:r>
              <a:rPr lang="en-US" altLang="zh-CN" sz="4000" b="1" noProof="0" dirty="0">
                <a:ln>
                  <a:noFill/>
                </a:ln>
                <a:effectLst/>
                <a:uLnTx/>
                <a:uFillTx/>
                <a:latin typeface="+mn-ea"/>
                <a:cs typeface="+mj-cs"/>
                <a:sym typeface="+mn-ea"/>
              </a:rPr>
              <a:t>		7.3 </a:t>
            </a:r>
            <a:r>
              <a:rPr lang="zh-CN" altLang="en-US" sz="4000" b="1" noProof="0" dirty="0">
                <a:ln>
                  <a:noFill/>
                </a:ln>
                <a:effectLst/>
                <a:uLnTx/>
                <a:uFillTx/>
                <a:latin typeface="+mn-ea"/>
                <a:cs typeface="+mj-cs"/>
                <a:sym typeface="+mn-ea"/>
              </a:rPr>
              <a:t>单元测试</a:t>
            </a:r>
            <a:endParaRPr kumimoji="0" lang="zh-CN" altLang="en-US" sz="4000" b="1" i="0" u="none" strike="noStrike" kern="1200" cap="none" spc="0" normalizeH="0" baseline="0" noProof="0" dirty="0">
              <a:ln>
                <a:noFill/>
              </a:ln>
              <a:solidFill>
                <a:schemeClr val="tx1"/>
              </a:solidFill>
              <a:effectLst/>
              <a:uLnTx/>
              <a:uFillTx/>
              <a:latin typeface="+mn-ea"/>
              <a:ea typeface="+mn-ea"/>
              <a:cs typeface="+mj-cs"/>
            </a:endParaRPr>
          </a:p>
          <a:p>
            <a:endParaRPr lang="zh-CN" altLang="en-US" sz="4000"/>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测试基础</a:t>
            </a:r>
          </a:p>
        </p:txBody>
      </p:sp>
    </p:spTree>
    <p:extLst>
      <p:ext uri="{BB962C8B-B14F-4D97-AF65-F5344CB8AC3E}">
        <p14:creationId xmlns:p14="http://schemas.microsoft.com/office/powerpoint/2010/main" val="2101037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0510" y="1159510"/>
            <a:ext cx="9655810" cy="4312920"/>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单元测试集中检测软件设计的最小单元——模块。</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单元测试和编码属于软件过程的同一个阶段。</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en-US" sz="2800" noProof="0" dirty="0">
                <a:ln>
                  <a:noFill/>
                </a:ln>
                <a:effectLst/>
                <a:uLnTx/>
                <a:uFillTx/>
                <a:latin typeface="+mn-ea"/>
                <a:sym typeface="+mn-ea"/>
              </a:rPr>
              <a:t>在</a:t>
            </a:r>
            <a:r>
              <a:rPr lang="zh-CN" altLang="zh-CN" sz="2800" noProof="0" dirty="0">
                <a:ln>
                  <a:noFill/>
                </a:ln>
                <a:effectLst/>
                <a:uLnTx/>
                <a:uFillTx/>
                <a:latin typeface="+mn-ea"/>
                <a:sym typeface="+mn-ea"/>
              </a:rPr>
              <a:t>源程序代码通过编译程序的语法检查后，可以用详细设计描述作指南，对重要的执行通路进行测试，以便发现模块内部的错误</a:t>
            </a:r>
            <a:r>
              <a:rPr lang="zh-CN" altLang="en-US" sz="2800" noProof="0" dirty="0">
                <a:ln>
                  <a:noFill/>
                </a:ln>
                <a:effectLst/>
                <a:uLnTx/>
                <a:uFillTx/>
                <a:latin typeface="+mn-ea"/>
                <a:sym typeface="+mn-ea"/>
              </a:rPr>
              <a:t>。</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可以应用人工测试和计算机测试这样两种不同类型的测试方法，完成单元测试工作。</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单元测试主要使用白盒测试技术，而且对多个模块的测试可以并行地进行。</a:t>
            </a:r>
            <a:r>
              <a:rPr lang="en-US" altLang="zh-CN" sz="2800" noProof="0" dirty="0">
                <a:ln>
                  <a:noFill/>
                </a:ln>
                <a:effectLst/>
                <a:uLnTx/>
                <a:uFillTx/>
                <a:latin typeface="+mn-ea"/>
                <a:sym typeface="+mn-ea"/>
              </a:rPr>
              <a:t>	</a:t>
            </a:r>
          </a:p>
        </p:txBody>
      </p:sp>
      <p:sp>
        <p:nvSpPr>
          <p:cNvPr id="5" name="文本框 4"/>
          <p:cNvSpPr txBox="1"/>
          <p:nvPr/>
        </p:nvSpPr>
        <p:spPr>
          <a:xfrm>
            <a:off x="2739390" y="337185"/>
            <a:ext cx="6065520" cy="1322070"/>
          </a:xfrm>
          <a:prstGeom prst="rect">
            <a:avLst/>
          </a:prstGeom>
          <a:noFill/>
        </p:spPr>
        <p:txBody>
          <a:bodyPr wrap="square" rtlCol="0">
            <a:spAutoFit/>
          </a:bodyPr>
          <a:lstStyle/>
          <a:p>
            <a:r>
              <a:rPr lang="en-US" altLang="zh-CN" sz="4000" b="1" noProof="0" dirty="0">
                <a:ln>
                  <a:noFill/>
                </a:ln>
                <a:effectLst/>
                <a:uLnTx/>
                <a:uFillTx/>
                <a:latin typeface="+mn-ea"/>
                <a:cs typeface="+mj-cs"/>
                <a:sym typeface="+mn-ea"/>
              </a:rPr>
              <a:t>		7.3 </a:t>
            </a:r>
            <a:r>
              <a:rPr lang="zh-CN" altLang="en-US" sz="4000" b="1" noProof="0" dirty="0">
                <a:ln>
                  <a:noFill/>
                </a:ln>
                <a:effectLst/>
                <a:uLnTx/>
                <a:uFillTx/>
                <a:latin typeface="+mn-ea"/>
                <a:cs typeface="+mj-cs"/>
                <a:sym typeface="+mn-ea"/>
              </a:rPr>
              <a:t>单元测试</a:t>
            </a:r>
            <a:endParaRPr kumimoji="0" lang="zh-CN" altLang="en-US" sz="4000" b="1" i="0" u="none" strike="noStrike" kern="1200" cap="none" spc="0" normalizeH="0" baseline="0" noProof="0" dirty="0">
              <a:ln>
                <a:noFill/>
              </a:ln>
              <a:solidFill>
                <a:schemeClr val="tx1"/>
              </a:solidFill>
              <a:effectLst/>
              <a:uLnTx/>
              <a:uFillTx/>
              <a:latin typeface="+mn-ea"/>
              <a:ea typeface="+mn-ea"/>
              <a:cs typeface="+mj-cs"/>
            </a:endParaRPr>
          </a:p>
          <a:p>
            <a:endParaRPr lang="zh-CN" altLang="en-US" sz="4000"/>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测试基础</a:t>
            </a:r>
          </a:p>
        </p:txBody>
      </p:sp>
    </p:spTree>
    <p:extLst>
      <p:ext uri="{BB962C8B-B14F-4D97-AF65-F5344CB8AC3E}">
        <p14:creationId xmlns:p14="http://schemas.microsoft.com/office/powerpoint/2010/main" val="7309219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0510" y="1159510"/>
            <a:ext cx="9655810" cy="4312920"/>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单元测试集中检测软件设计的最小单元——模块。</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单元测试和编码属于软件过程的同一个阶段。</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en-US" sz="2800" noProof="0" dirty="0">
                <a:ln>
                  <a:noFill/>
                </a:ln>
                <a:effectLst/>
                <a:uLnTx/>
                <a:uFillTx/>
                <a:latin typeface="+mn-ea"/>
                <a:sym typeface="+mn-ea"/>
              </a:rPr>
              <a:t>在</a:t>
            </a:r>
            <a:r>
              <a:rPr lang="zh-CN" altLang="zh-CN" sz="2800" noProof="0" dirty="0">
                <a:ln>
                  <a:noFill/>
                </a:ln>
                <a:effectLst/>
                <a:uLnTx/>
                <a:uFillTx/>
                <a:latin typeface="+mn-ea"/>
                <a:sym typeface="+mn-ea"/>
              </a:rPr>
              <a:t>源程序代码通过编译程序的语法检查后，可以用详细设计描述作指南，对重要的执行通路进行测试，以便发现模块内部的错误</a:t>
            </a:r>
            <a:r>
              <a:rPr lang="zh-CN" altLang="en-US" sz="2800" noProof="0" dirty="0">
                <a:ln>
                  <a:noFill/>
                </a:ln>
                <a:effectLst/>
                <a:uLnTx/>
                <a:uFillTx/>
                <a:latin typeface="+mn-ea"/>
                <a:sym typeface="+mn-ea"/>
              </a:rPr>
              <a:t>。</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可以应用人工测试和计算机测试这样两种不同类型的测试方法，完成单元测试工作。</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单元测试主要使用白盒测试技术，而且对多个模块的测试可以并行地进行。</a:t>
            </a:r>
            <a:r>
              <a:rPr lang="en-US" altLang="zh-CN" sz="2800" noProof="0" dirty="0">
                <a:ln>
                  <a:noFill/>
                </a:ln>
                <a:effectLst/>
                <a:uLnTx/>
                <a:uFillTx/>
                <a:latin typeface="+mn-ea"/>
                <a:sym typeface="+mn-ea"/>
              </a:rPr>
              <a:t>	</a:t>
            </a:r>
          </a:p>
        </p:txBody>
      </p:sp>
      <p:sp>
        <p:nvSpPr>
          <p:cNvPr id="5" name="文本框 4"/>
          <p:cNvSpPr txBox="1"/>
          <p:nvPr/>
        </p:nvSpPr>
        <p:spPr>
          <a:xfrm>
            <a:off x="2739390" y="337185"/>
            <a:ext cx="6065520" cy="1322070"/>
          </a:xfrm>
          <a:prstGeom prst="rect">
            <a:avLst/>
          </a:prstGeom>
          <a:noFill/>
        </p:spPr>
        <p:txBody>
          <a:bodyPr wrap="square" rtlCol="0">
            <a:spAutoFit/>
          </a:bodyPr>
          <a:lstStyle/>
          <a:p>
            <a:r>
              <a:rPr lang="en-US" altLang="zh-CN" sz="4000" b="1" noProof="0" dirty="0">
                <a:ln>
                  <a:noFill/>
                </a:ln>
                <a:effectLst/>
                <a:uLnTx/>
                <a:uFillTx/>
                <a:latin typeface="+mn-ea"/>
                <a:cs typeface="+mj-cs"/>
                <a:sym typeface="+mn-ea"/>
              </a:rPr>
              <a:t>		7.3 </a:t>
            </a:r>
            <a:r>
              <a:rPr lang="zh-CN" altLang="en-US" sz="4000" b="1" noProof="0" dirty="0">
                <a:ln>
                  <a:noFill/>
                </a:ln>
                <a:effectLst/>
                <a:uLnTx/>
                <a:uFillTx/>
                <a:latin typeface="+mn-ea"/>
                <a:cs typeface="+mj-cs"/>
                <a:sym typeface="+mn-ea"/>
              </a:rPr>
              <a:t>单元测试</a:t>
            </a:r>
            <a:endParaRPr kumimoji="0" lang="zh-CN" altLang="en-US" sz="4000" b="1" i="0" u="none" strike="noStrike" kern="1200" cap="none" spc="0" normalizeH="0" baseline="0" noProof="0" dirty="0">
              <a:ln>
                <a:noFill/>
              </a:ln>
              <a:solidFill>
                <a:schemeClr val="tx1"/>
              </a:solidFill>
              <a:effectLst/>
              <a:uLnTx/>
              <a:uFillTx/>
              <a:latin typeface="+mn-ea"/>
              <a:ea typeface="+mn-ea"/>
              <a:cs typeface="+mj-cs"/>
            </a:endParaRPr>
          </a:p>
          <a:p>
            <a:endParaRPr lang="zh-CN" altLang="en-US" sz="4000"/>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测试基础</a:t>
            </a:r>
          </a:p>
        </p:txBody>
      </p:sp>
    </p:spTree>
    <p:extLst>
      <p:ext uri="{BB962C8B-B14F-4D97-AF65-F5344CB8AC3E}">
        <p14:creationId xmlns:p14="http://schemas.microsoft.com/office/powerpoint/2010/main" val="2336717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0510" y="1159510"/>
            <a:ext cx="9655810" cy="4312920"/>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单元测试集中检测软件设计的最小单元——模块。</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单元测试和编码属于软件过程的同一个阶段。</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en-US" sz="2800" noProof="0" dirty="0">
                <a:ln>
                  <a:noFill/>
                </a:ln>
                <a:effectLst/>
                <a:uLnTx/>
                <a:uFillTx/>
                <a:latin typeface="+mn-ea"/>
                <a:sym typeface="+mn-ea"/>
              </a:rPr>
              <a:t>在</a:t>
            </a:r>
            <a:r>
              <a:rPr lang="zh-CN" altLang="zh-CN" sz="2800" noProof="0" dirty="0">
                <a:ln>
                  <a:noFill/>
                </a:ln>
                <a:effectLst/>
                <a:uLnTx/>
                <a:uFillTx/>
                <a:latin typeface="+mn-ea"/>
                <a:sym typeface="+mn-ea"/>
              </a:rPr>
              <a:t>源程序代码通过编译程序的语法检查后，可以用详细设计描述作指南，对重要的执行通路进行测试，以便发现模块内部的错误</a:t>
            </a:r>
            <a:r>
              <a:rPr lang="zh-CN" altLang="en-US" sz="2800" noProof="0" dirty="0">
                <a:ln>
                  <a:noFill/>
                </a:ln>
                <a:effectLst/>
                <a:uLnTx/>
                <a:uFillTx/>
                <a:latin typeface="+mn-ea"/>
                <a:sym typeface="+mn-ea"/>
              </a:rPr>
              <a:t>。</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可以应用人工测试和计算机测试这样两种不同类型的测试方法，完成单元测试工作。</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单元测试主要使用白盒测试技术，而且对多个模块的测试可以并行地进行。</a:t>
            </a:r>
            <a:r>
              <a:rPr lang="en-US" altLang="zh-CN" sz="2800" noProof="0" dirty="0">
                <a:ln>
                  <a:noFill/>
                </a:ln>
                <a:effectLst/>
                <a:uLnTx/>
                <a:uFillTx/>
                <a:latin typeface="+mn-ea"/>
                <a:sym typeface="+mn-ea"/>
              </a:rPr>
              <a:t>	</a:t>
            </a:r>
          </a:p>
        </p:txBody>
      </p:sp>
      <p:sp>
        <p:nvSpPr>
          <p:cNvPr id="5" name="文本框 4"/>
          <p:cNvSpPr txBox="1"/>
          <p:nvPr/>
        </p:nvSpPr>
        <p:spPr>
          <a:xfrm>
            <a:off x="2739390" y="337185"/>
            <a:ext cx="6065520" cy="1322070"/>
          </a:xfrm>
          <a:prstGeom prst="rect">
            <a:avLst/>
          </a:prstGeom>
          <a:noFill/>
        </p:spPr>
        <p:txBody>
          <a:bodyPr wrap="square" rtlCol="0">
            <a:spAutoFit/>
          </a:bodyPr>
          <a:lstStyle/>
          <a:p>
            <a:r>
              <a:rPr lang="en-US" altLang="zh-CN" sz="4000" b="1" noProof="0" dirty="0">
                <a:ln>
                  <a:noFill/>
                </a:ln>
                <a:effectLst/>
                <a:uLnTx/>
                <a:uFillTx/>
                <a:latin typeface="+mn-ea"/>
                <a:cs typeface="+mj-cs"/>
                <a:sym typeface="+mn-ea"/>
              </a:rPr>
              <a:t>		7.3 </a:t>
            </a:r>
            <a:r>
              <a:rPr lang="zh-CN" altLang="en-US" sz="4000" b="1" noProof="0" dirty="0">
                <a:ln>
                  <a:noFill/>
                </a:ln>
                <a:effectLst/>
                <a:uLnTx/>
                <a:uFillTx/>
                <a:latin typeface="+mn-ea"/>
                <a:cs typeface="+mj-cs"/>
                <a:sym typeface="+mn-ea"/>
              </a:rPr>
              <a:t>单元测试</a:t>
            </a:r>
            <a:endParaRPr kumimoji="0" lang="zh-CN" altLang="en-US" sz="4000" b="1" i="0" u="none" strike="noStrike" kern="1200" cap="none" spc="0" normalizeH="0" baseline="0" noProof="0" dirty="0">
              <a:ln>
                <a:noFill/>
              </a:ln>
              <a:solidFill>
                <a:schemeClr val="tx1"/>
              </a:solidFill>
              <a:effectLst/>
              <a:uLnTx/>
              <a:uFillTx/>
              <a:latin typeface="+mn-ea"/>
              <a:ea typeface="+mn-ea"/>
              <a:cs typeface="+mj-cs"/>
            </a:endParaRPr>
          </a:p>
          <a:p>
            <a:endParaRPr lang="zh-CN" altLang="en-US" sz="4000"/>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测试基础</a:t>
            </a:r>
          </a:p>
        </p:txBody>
      </p:sp>
    </p:spTree>
    <p:extLst>
      <p:ext uri="{BB962C8B-B14F-4D97-AF65-F5344CB8AC3E}">
        <p14:creationId xmlns:p14="http://schemas.microsoft.com/office/powerpoint/2010/main" val="1379515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0510" y="1159510"/>
            <a:ext cx="9655810" cy="4312920"/>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单元测试集中检测软件设计的最小单元——模块。</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单元测试和编码属于软件过程的同一个阶段。</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en-US" sz="2800" noProof="0" dirty="0">
                <a:ln>
                  <a:noFill/>
                </a:ln>
                <a:effectLst/>
                <a:uLnTx/>
                <a:uFillTx/>
                <a:latin typeface="+mn-ea"/>
                <a:sym typeface="+mn-ea"/>
              </a:rPr>
              <a:t>在</a:t>
            </a:r>
            <a:r>
              <a:rPr lang="zh-CN" altLang="zh-CN" sz="2800" noProof="0" dirty="0">
                <a:ln>
                  <a:noFill/>
                </a:ln>
                <a:effectLst/>
                <a:uLnTx/>
                <a:uFillTx/>
                <a:latin typeface="+mn-ea"/>
                <a:sym typeface="+mn-ea"/>
              </a:rPr>
              <a:t>源程序代码通过编译程序的语法检查后，可以用详细设计描述作指南，对重要的执行通路进行测试，以便发现模块内部的错误</a:t>
            </a:r>
            <a:r>
              <a:rPr lang="zh-CN" altLang="en-US" sz="2800" noProof="0" dirty="0">
                <a:ln>
                  <a:noFill/>
                </a:ln>
                <a:effectLst/>
                <a:uLnTx/>
                <a:uFillTx/>
                <a:latin typeface="+mn-ea"/>
                <a:sym typeface="+mn-ea"/>
              </a:rPr>
              <a:t>。</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可以应用人工测试和计算机测试这样两种不同类型的测试方法，完成单元测试工作。</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单元测试主要使用白盒测试技术，而且对多个模块的测试可以并行地进行。</a:t>
            </a:r>
            <a:r>
              <a:rPr lang="en-US" altLang="zh-CN" sz="2800" noProof="0" dirty="0">
                <a:ln>
                  <a:noFill/>
                </a:ln>
                <a:effectLst/>
                <a:uLnTx/>
                <a:uFillTx/>
                <a:latin typeface="+mn-ea"/>
                <a:sym typeface="+mn-ea"/>
              </a:rPr>
              <a:t>	</a:t>
            </a:r>
          </a:p>
        </p:txBody>
      </p:sp>
      <p:sp>
        <p:nvSpPr>
          <p:cNvPr id="5" name="文本框 4"/>
          <p:cNvSpPr txBox="1"/>
          <p:nvPr/>
        </p:nvSpPr>
        <p:spPr>
          <a:xfrm>
            <a:off x="2739390" y="337185"/>
            <a:ext cx="6065520" cy="1322070"/>
          </a:xfrm>
          <a:prstGeom prst="rect">
            <a:avLst/>
          </a:prstGeom>
          <a:noFill/>
        </p:spPr>
        <p:txBody>
          <a:bodyPr wrap="square" rtlCol="0">
            <a:spAutoFit/>
          </a:bodyPr>
          <a:lstStyle/>
          <a:p>
            <a:r>
              <a:rPr lang="en-US" altLang="zh-CN" sz="4000" b="1" noProof="0" dirty="0">
                <a:ln>
                  <a:noFill/>
                </a:ln>
                <a:effectLst/>
                <a:uLnTx/>
                <a:uFillTx/>
                <a:latin typeface="+mn-ea"/>
                <a:cs typeface="+mj-cs"/>
                <a:sym typeface="+mn-ea"/>
              </a:rPr>
              <a:t>		7.3 </a:t>
            </a:r>
            <a:r>
              <a:rPr lang="zh-CN" altLang="en-US" sz="4000" b="1" noProof="0" dirty="0">
                <a:ln>
                  <a:noFill/>
                </a:ln>
                <a:effectLst/>
                <a:uLnTx/>
                <a:uFillTx/>
                <a:latin typeface="+mn-ea"/>
                <a:cs typeface="+mj-cs"/>
                <a:sym typeface="+mn-ea"/>
              </a:rPr>
              <a:t>单元测试</a:t>
            </a:r>
            <a:endParaRPr kumimoji="0" lang="zh-CN" altLang="en-US" sz="4000" b="1" i="0" u="none" strike="noStrike" kern="1200" cap="none" spc="0" normalizeH="0" baseline="0" noProof="0" dirty="0">
              <a:ln>
                <a:noFill/>
              </a:ln>
              <a:solidFill>
                <a:schemeClr val="tx1"/>
              </a:solidFill>
              <a:effectLst/>
              <a:uLnTx/>
              <a:uFillTx/>
              <a:latin typeface="+mn-ea"/>
              <a:ea typeface="+mn-ea"/>
              <a:cs typeface="+mj-cs"/>
            </a:endParaRPr>
          </a:p>
          <a:p>
            <a:endParaRPr lang="zh-CN" altLang="en-US" sz="4000"/>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单元测试</a:t>
            </a:r>
          </a:p>
        </p:txBody>
      </p:sp>
    </p:spTree>
    <p:extLst>
      <p:ext uri="{BB962C8B-B14F-4D97-AF65-F5344CB8AC3E}">
        <p14:creationId xmlns:p14="http://schemas.microsoft.com/office/powerpoint/2010/main" val="787366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11400" y="1550035"/>
            <a:ext cx="7569200" cy="4154170"/>
          </a:xfrm>
          <a:prstGeom prst="rect">
            <a:avLst/>
          </a:prstGeom>
          <a:noFill/>
        </p:spPr>
        <p:txBody>
          <a:bodyPr wrap="square" rtlCol="0">
            <a:spAutoFit/>
          </a:bodyPr>
          <a:lstStyle/>
          <a:p>
            <a:r>
              <a:rPr lang="en-US" altLang="zh-CN" sz="6600" dirty="0"/>
              <a:t>7.1</a:t>
            </a:r>
            <a:r>
              <a:rPr lang="zh-CN" altLang="zh-CN" sz="6600" dirty="0"/>
              <a:t>编码</a:t>
            </a:r>
          </a:p>
          <a:p>
            <a:r>
              <a:rPr lang="en-US" altLang="zh-CN" sz="6600" dirty="0"/>
              <a:t>7.8</a:t>
            </a:r>
            <a:r>
              <a:rPr lang="zh-CN" altLang="zh-CN" sz="6600" dirty="0"/>
              <a:t>调试</a:t>
            </a:r>
          </a:p>
          <a:p>
            <a:r>
              <a:rPr lang="en-US" altLang="zh-CN" sz="6600" dirty="0"/>
              <a:t>7.9</a:t>
            </a:r>
            <a:r>
              <a:rPr lang="zh-CN" altLang="zh-CN" sz="6600" dirty="0"/>
              <a:t>软件可靠性</a:t>
            </a:r>
          </a:p>
          <a:p>
            <a:endParaRPr lang="zh-CN" altLang="zh-CN" sz="6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7.3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单元测试</a:t>
            </a:r>
          </a:p>
        </p:txBody>
      </p:sp>
      <p:sp>
        <p:nvSpPr>
          <p:cNvPr id="26629" name="内容占位符 4"/>
          <p:cNvSpPr>
            <a:spLocks noGrp="1"/>
          </p:cNvSpPr>
          <p:nvPr>
            <p:ph idx="1" hasCustomPrompt="1"/>
          </p:nvPr>
        </p:nvSpPr>
        <p:spPr>
          <a:xfrm>
            <a:off x="1919288" y="1168400"/>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7.3.1.</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测试重点</a:t>
            </a:r>
          </a:p>
        </p:txBody>
      </p:sp>
      <p:sp>
        <p:nvSpPr>
          <p:cNvPr id="32775" name="TextBox 7"/>
          <p:cNvSpPr txBox="1">
            <a:spLocks noChangeArrowheads="1"/>
          </p:cNvSpPr>
          <p:nvPr/>
        </p:nvSpPr>
        <p:spPr bwMode="auto">
          <a:xfrm>
            <a:off x="1866900" y="2289175"/>
            <a:ext cx="8332788" cy="309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3400"/>
              </a:lnSpc>
              <a:spcBef>
                <a:spcPts val="60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在单元测试期间着重从</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以下</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5</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个方面对模块进行测试。</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p>
          <a:p>
            <a:pPr marL="0" marR="0" lvl="0" indent="0" algn="l" defTabSz="914400" rtl="0" eaLnBrk="1" fontAlgn="base" latinLnBrk="0" hangingPunct="1">
              <a:lnSpc>
                <a:spcPts val="3400"/>
              </a:lnSpc>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1.</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模块接口</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457200" algn="l" defTabSz="914400" rtl="0" eaLnBrk="1" fontAlgn="base" latinLnBrk="0" hangingPunct="1">
              <a:lnSpc>
                <a:spcPts val="3400"/>
              </a:lnSpc>
              <a:spcBef>
                <a:spcPts val="60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对模块接口进行测试时主要检查</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以下</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几个方面：</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575945" marR="0" lvl="0" indent="457200" algn="l" defTabSz="914400" rtl="0" eaLnBrk="1" fontAlgn="base" latinLnBrk="0" hangingPunct="1">
              <a:lnSpc>
                <a:spcPts val="3400"/>
              </a:lnSpc>
              <a:spcBef>
                <a:spcPts val="60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参数的数目、次序、属性或单位系统与变元是否一致；</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575945" marR="0" lvl="0" indent="457200" algn="l" defTabSz="914400" rtl="0" eaLnBrk="1" fontAlgn="base" latinLnBrk="0" hangingPunct="1">
              <a:lnSpc>
                <a:spcPts val="3400"/>
              </a:lnSpc>
              <a:spcBef>
                <a:spcPts val="60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是否修改了只作输入用的变元；</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575945" marR="0" lvl="0" indent="457200" algn="l" defTabSz="914400" rtl="0" eaLnBrk="1" fontAlgn="base" latinLnBrk="0" hangingPunct="1">
              <a:lnSpc>
                <a:spcPts val="3400"/>
              </a:lnSpc>
              <a:spcBef>
                <a:spcPts val="60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全局变量的定义和用法在各个模块中是否一致。</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4" name="流程图: 文档 3"/>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单元测试</a:t>
            </a:r>
          </a:p>
        </p:txBody>
      </p:sp>
    </p:spTree>
    <p:extLst>
      <p:ext uri="{BB962C8B-B14F-4D97-AF65-F5344CB8AC3E}">
        <p14:creationId xmlns:p14="http://schemas.microsoft.com/office/powerpoint/2010/main" val="31066092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7.3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单元测试</a:t>
            </a:r>
          </a:p>
        </p:txBody>
      </p:sp>
      <p:sp>
        <p:nvSpPr>
          <p:cNvPr id="32775" name="TextBox 7"/>
          <p:cNvSpPr txBox="1">
            <a:spLocks noChangeArrowheads="1"/>
          </p:cNvSpPr>
          <p:nvPr/>
        </p:nvSpPr>
        <p:spPr bwMode="auto">
          <a:xfrm>
            <a:off x="2084388" y="1414463"/>
            <a:ext cx="8259763" cy="4246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3400"/>
              </a:lnSpc>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2.</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局部数据结构</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457200" algn="l" defTabSz="914400" rtl="0" eaLnBrk="1" fontAlgn="base" latinLnBrk="0" hangingPunct="1">
              <a:lnSpc>
                <a:spcPts val="3400"/>
              </a:lnSpc>
              <a:spcBef>
                <a:spcPts val="60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对于模块来说，局部数据结构是常见的错误来源。应该仔细设计测试方案，以便发现局部数据说明、初始化、默认值等方面的错误。</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ts val="3400"/>
              </a:lnSpc>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3.</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重要的执行通路</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457200" algn="l" defTabSz="914400" rtl="0" eaLnBrk="1" fontAlgn="base" latinLnBrk="0" hangingPunct="1">
              <a:lnSpc>
                <a:spcPts val="3400"/>
              </a:lnSpc>
              <a:spcBef>
                <a:spcPts val="60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由于通常不可能进行穷尽测试，因此，在单元测试期间选择最有代表性、最可能发现错误的执行通路进行测试是十分关键的。应该设计测试方案用来发现由于错误的计算、不正确的比较或不适当的控制流而造成的错误。</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单元测试</a:t>
            </a:r>
          </a:p>
        </p:txBody>
      </p:sp>
    </p:spTree>
    <p:extLst>
      <p:ext uri="{BB962C8B-B14F-4D97-AF65-F5344CB8AC3E}">
        <p14:creationId xmlns:p14="http://schemas.microsoft.com/office/powerpoint/2010/main" val="1401227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7.3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单元测试</a:t>
            </a:r>
          </a:p>
        </p:txBody>
      </p:sp>
      <p:sp>
        <p:nvSpPr>
          <p:cNvPr id="32775" name="TextBox 7"/>
          <p:cNvSpPr txBox="1">
            <a:spLocks noChangeArrowheads="1"/>
          </p:cNvSpPr>
          <p:nvPr/>
        </p:nvSpPr>
        <p:spPr bwMode="auto">
          <a:xfrm>
            <a:off x="1919288" y="1341438"/>
            <a:ext cx="8656638" cy="4528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3400"/>
              </a:lnSpc>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4.</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出错处理通路</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457200" algn="l" defTabSz="914400" rtl="0" eaLnBrk="1" fontAlgn="base" latinLnBrk="0" hangingPunct="1">
              <a:lnSpc>
                <a:spcPts val="3400"/>
              </a:lnSpc>
              <a:spcBef>
                <a:spcPts val="60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好的设计应该能预见出现错误的条件，并且设置适当的处理错误的通路</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不仅应该在程序中包含出错处理通路，而且应该认真测试这种通路。评价出错处理通路应该着重测试下述一些可能发生的错误。</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1" indent="0" algn="l" defTabSz="914400" rtl="0" eaLnBrk="0" fontAlgn="base" latinLnBrk="0" hangingPunct="0">
              <a:lnSpc>
                <a:spcPts val="34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(1)</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对错误的描述是难以理解的</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1" indent="0" algn="l" defTabSz="914400" rtl="0" eaLnBrk="0" fontAlgn="base" latinLnBrk="0" hangingPunct="0">
              <a:lnSpc>
                <a:spcPts val="34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(2)</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记下的错误与实际遇到的错误不同</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1" indent="0" algn="l" defTabSz="914400" rtl="0" eaLnBrk="0" fontAlgn="base" latinLnBrk="0" hangingPunct="0">
              <a:lnSpc>
                <a:spcPts val="34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(3)</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在对错误进行处理之前，错误条件已经引起系统干预</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1" indent="0" algn="l" defTabSz="914400" rtl="0" eaLnBrk="0" fontAlgn="base" latinLnBrk="0" hangingPunct="0">
              <a:lnSpc>
                <a:spcPts val="34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(4)</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对错误的处理不正确</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1" indent="0" algn="l" defTabSz="914400" rtl="0" eaLnBrk="0" fontAlgn="base" latinLnBrk="0" hangingPunct="0">
              <a:lnSpc>
                <a:spcPts val="34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(5)</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描述错误的信息不足以帮助确定造成错误的位置。</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单元测试</a:t>
            </a:r>
          </a:p>
        </p:txBody>
      </p:sp>
    </p:spTree>
    <p:extLst>
      <p:ext uri="{BB962C8B-B14F-4D97-AF65-F5344CB8AC3E}">
        <p14:creationId xmlns:p14="http://schemas.microsoft.com/office/powerpoint/2010/main" val="37985952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7.3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单元测试</a:t>
            </a:r>
          </a:p>
        </p:txBody>
      </p:sp>
      <p:sp>
        <p:nvSpPr>
          <p:cNvPr id="32775" name="TextBox 7"/>
          <p:cNvSpPr txBox="1">
            <a:spLocks noChangeArrowheads="1"/>
          </p:cNvSpPr>
          <p:nvPr/>
        </p:nvSpPr>
        <p:spPr bwMode="auto">
          <a:xfrm>
            <a:off x="2063750" y="1628775"/>
            <a:ext cx="8208963"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3400"/>
              </a:lnSpc>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5.</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边界条件</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1" fontAlgn="base" latinLnBrk="0" hangingPunct="1">
              <a:lnSpc>
                <a:spcPts val="3400"/>
              </a:lnSpc>
              <a:spcBef>
                <a:spcPts val="60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边界测试是单元测试中最后的也可能是最重要的任务。</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1" fontAlgn="base" latinLnBrk="0" hangingPunct="1">
              <a:lnSpc>
                <a:spcPts val="3400"/>
              </a:lnSpc>
              <a:spcBef>
                <a:spcPts val="60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软件常常在它的边界上失效，例如，处理</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n</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元数组的第</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n</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个元素时，或做到</a:t>
            </a:r>
            <a:r>
              <a:rPr kumimoji="0" lang="en-US" altLang="zh-CN" sz="2400" b="0" i="0" u="none" strike="noStrike" kern="1200" cap="none" spc="0" normalizeH="0" baseline="0" noProof="0" dirty="0" err="1">
                <a:ln>
                  <a:noFill/>
                </a:ln>
                <a:solidFill>
                  <a:schemeClr val="tx1"/>
                </a:solidFill>
                <a:effectLst/>
                <a:uLnTx/>
                <a:uFillTx/>
                <a:latin typeface="+mn-ea"/>
                <a:ea typeface="+mn-ea"/>
                <a:cs typeface="+mn-cs"/>
              </a:rPr>
              <a:t>i</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次循环中的第</a:t>
            </a:r>
            <a:r>
              <a:rPr kumimoji="0" lang="en-US" altLang="zh-CN" sz="2400" b="0" i="0" u="none" strike="noStrike" kern="1200" cap="none" spc="0" normalizeH="0" baseline="0" noProof="0" dirty="0" err="1">
                <a:ln>
                  <a:noFill/>
                </a:ln>
                <a:solidFill>
                  <a:schemeClr val="tx1"/>
                </a:solidFill>
                <a:effectLst/>
                <a:uLnTx/>
                <a:uFillTx/>
                <a:latin typeface="+mn-ea"/>
                <a:ea typeface="+mn-ea"/>
                <a:cs typeface="+mn-cs"/>
              </a:rPr>
              <a:t>i</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次重复时，往往会发生错误。</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1" fontAlgn="base" latinLnBrk="0" hangingPunct="1">
              <a:lnSpc>
                <a:spcPts val="3400"/>
              </a:lnSpc>
              <a:spcBef>
                <a:spcPts val="60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使用刚好小于、刚好等于和刚好大于最大值或最小值的数据结构、控制量和数据值的测试方案，非常可能发现软件中的错误。</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单元测试</a:t>
            </a:r>
          </a:p>
        </p:txBody>
      </p:sp>
    </p:spTree>
    <p:extLst>
      <p:ext uri="{BB962C8B-B14F-4D97-AF65-F5344CB8AC3E}">
        <p14:creationId xmlns:p14="http://schemas.microsoft.com/office/powerpoint/2010/main" val="1494923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7.3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单元测试</a:t>
            </a:r>
          </a:p>
        </p:txBody>
      </p:sp>
      <p:sp>
        <p:nvSpPr>
          <p:cNvPr id="26629" name="内容占位符 4"/>
          <p:cNvSpPr>
            <a:spLocks noGrp="1"/>
          </p:cNvSpPr>
          <p:nvPr>
            <p:ph idx="1" hasCustomPrompt="1"/>
          </p:nvPr>
        </p:nvSpPr>
        <p:spPr>
          <a:xfrm>
            <a:off x="1919288" y="1095375"/>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7.3.2.</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代码审查</a:t>
            </a:r>
          </a:p>
        </p:txBody>
      </p:sp>
      <p:sp>
        <p:nvSpPr>
          <p:cNvPr id="32775" name="TextBox 7"/>
          <p:cNvSpPr txBox="1">
            <a:spLocks noChangeArrowheads="1"/>
          </p:cNvSpPr>
          <p:nvPr/>
        </p:nvSpPr>
        <p:spPr bwMode="auto">
          <a:xfrm>
            <a:off x="2084388" y="1971675"/>
            <a:ext cx="8259763" cy="4387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3300"/>
              </a:lnSpc>
              <a:spcBef>
                <a:spcPts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en-US" sz="2400" b="1" i="0" u="none" strike="noStrike" kern="1200" cap="none" spc="0" normalizeH="0" baseline="0" noProof="0" dirty="0">
                <a:ln>
                  <a:noFill/>
                </a:ln>
                <a:solidFill>
                  <a:schemeClr val="accent2"/>
                </a:solidFill>
                <a:effectLst/>
                <a:uLnTx/>
                <a:uFillTx/>
                <a:latin typeface="+mn-ea"/>
                <a:ea typeface="+mn-ea"/>
                <a:cs typeface="+mn-cs"/>
              </a:rPr>
              <a:t>代码检查</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是指</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由审查小组正式</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对</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源程序进行人工测试</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它是一种非常有效的程序验证技术，对于典型的程序来说，可以查出</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30%</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70%</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的逻辑设计错误和编码错误。审查小组最好由下述</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4</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人组成。</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377190" marR="0" lvl="0" indent="0" algn="l" defTabSz="914400" rtl="0" eaLnBrk="0" fontAlgn="base" latinLnBrk="0" hangingPunct="0">
              <a:lnSpc>
                <a:spcPts val="3300"/>
              </a:lnSpc>
              <a:spcBef>
                <a:spcPts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(1)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组长，应该是一个很有能力的程序员，而且没有直接参与这项工程</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377190" marR="0" lvl="0" indent="0" algn="l" defTabSz="914400" rtl="0" eaLnBrk="0" fontAlgn="base" latinLnBrk="0" hangingPunct="0">
              <a:lnSpc>
                <a:spcPts val="3300"/>
              </a:lnSpc>
              <a:spcBef>
                <a:spcPts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(2)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程序的设计者</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377190" marR="0" lvl="0" indent="0" algn="l" defTabSz="914400" rtl="0" eaLnBrk="0" fontAlgn="base" latinLnBrk="0" hangingPunct="0">
              <a:lnSpc>
                <a:spcPts val="3300"/>
              </a:lnSpc>
              <a:spcBef>
                <a:spcPts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(3)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程序的编写者</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377190" marR="0" lvl="0" indent="0" algn="l" defTabSz="914400" rtl="0" eaLnBrk="0" fontAlgn="base" latinLnBrk="0" hangingPunct="0">
              <a:lnSpc>
                <a:spcPts val="3300"/>
              </a:lnSpc>
              <a:spcBef>
                <a:spcPts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(4)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程序的测试者。</a:t>
            </a:r>
          </a:p>
          <a:p>
            <a:pPr marL="0" marR="0" lvl="0" indent="0" algn="l" defTabSz="914400" rtl="0" eaLnBrk="1" fontAlgn="base" latinLnBrk="0" hangingPunct="1">
              <a:lnSpc>
                <a:spcPts val="3200"/>
              </a:lnSpc>
              <a:spcBef>
                <a:spcPts val="600"/>
              </a:spcBef>
              <a:spcAft>
                <a:spcPct val="0"/>
              </a:spcAft>
              <a:buClrTx/>
              <a:buSzTx/>
              <a:buFontTx/>
              <a:buNone/>
              <a:defRPr/>
            </a:pP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单元测试</a:t>
            </a:r>
          </a:p>
        </p:txBody>
      </p:sp>
    </p:spTree>
    <p:extLst>
      <p:ext uri="{BB962C8B-B14F-4D97-AF65-F5344CB8AC3E}">
        <p14:creationId xmlns:p14="http://schemas.microsoft.com/office/powerpoint/2010/main" val="30650464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7.3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单元测试</a:t>
            </a:r>
          </a:p>
        </p:txBody>
      </p:sp>
      <p:sp>
        <p:nvSpPr>
          <p:cNvPr id="32775" name="TextBox 7"/>
          <p:cNvSpPr txBox="1">
            <a:spLocks noChangeArrowheads="1"/>
          </p:cNvSpPr>
          <p:nvPr/>
        </p:nvSpPr>
        <p:spPr bwMode="auto">
          <a:xfrm>
            <a:off x="2155825" y="1362075"/>
            <a:ext cx="8188325" cy="4477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647700" algn="l" defTabSz="914400" rtl="0" eaLnBrk="1" fontAlgn="base" latinLnBrk="0" hangingPunct="1">
              <a:lnSpc>
                <a:spcPts val="3300"/>
              </a:lnSpc>
              <a:spcBef>
                <a:spcPts val="60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在审查会上由程序的编写者解释他是怎样用程序代码实现设计的，通常是逐个语句地讲述程序的逻辑，小组其他成员仔细倾听他的讲解，并力图发现其中的错误。</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647700" algn="l" defTabSz="914400" rtl="0" eaLnBrk="1" fontAlgn="base" latinLnBrk="0" hangingPunct="1">
              <a:lnSpc>
                <a:spcPts val="3300"/>
              </a:lnSpc>
              <a:spcBef>
                <a:spcPts val="60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审查会上</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需要</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对照程序设计常见错误清单，分析审查这个程序。当发现错误时由组长记录下来，审查会继续进行</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1" i="0" u="none" strike="noStrike" kern="1200" cap="none" spc="0" normalizeH="0" baseline="0" noProof="0" dirty="0">
                <a:ln>
                  <a:noFill/>
                </a:ln>
                <a:solidFill>
                  <a:schemeClr val="accent2"/>
                </a:solidFill>
                <a:effectLst/>
                <a:uLnTx/>
                <a:uFillTx/>
                <a:latin typeface="+mn-ea"/>
                <a:ea typeface="+mn-ea"/>
                <a:cs typeface="+mn-cs"/>
              </a:rPr>
              <a:t>审查小组的任务是发现错误而不是改正错误</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647700" algn="l" defTabSz="914400" rtl="0" eaLnBrk="1" fontAlgn="base" latinLnBrk="0" hangingPunct="1">
              <a:lnSpc>
                <a:spcPts val="3300"/>
              </a:lnSpc>
              <a:spcBef>
                <a:spcPts val="60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审查会另外一种常见的进行方法，称为</a:t>
            </a:r>
            <a:r>
              <a:rPr kumimoji="0" lang="zh-CN" altLang="zh-CN" sz="2400" b="1" i="0" u="none" strike="noStrike" kern="1200" cap="none" spc="0" normalizeH="0" baseline="0" noProof="0" dirty="0">
                <a:ln>
                  <a:noFill/>
                </a:ln>
                <a:solidFill>
                  <a:schemeClr val="accent2"/>
                </a:solidFill>
                <a:effectLst/>
                <a:uLnTx/>
                <a:uFillTx/>
                <a:latin typeface="+mn-ea"/>
                <a:ea typeface="+mn-ea"/>
                <a:cs typeface="+mn-cs"/>
              </a:rPr>
              <a:t>预排</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：由一个人扮演“测试者”，其他人扮演“计算机”。会前测试者准备好测试方案，会上由扮演计算机的成员模拟计算机执行被测试的程序。</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单元测试</a:t>
            </a:r>
          </a:p>
        </p:txBody>
      </p:sp>
    </p:spTree>
    <p:extLst>
      <p:ext uri="{BB962C8B-B14F-4D97-AF65-F5344CB8AC3E}">
        <p14:creationId xmlns:p14="http://schemas.microsoft.com/office/powerpoint/2010/main" val="632178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7.3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单元测试</a:t>
            </a:r>
          </a:p>
        </p:txBody>
      </p:sp>
      <p:sp>
        <p:nvSpPr>
          <p:cNvPr id="32775" name="TextBox 7"/>
          <p:cNvSpPr txBox="1">
            <a:spLocks noChangeArrowheads="1"/>
          </p:cNvSpPr>
          <p:nvPr/>
        </p:nvSpPr>
        <p:spPr bwMode="auto">
          <a:xfrm>
            <a:off x="2084388" y="1341438"/>
            <a:ext cx="8259763" cy="445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647700" algn="l" defTabSz="914400" rtl="0" eaLnBrk="1" fontAlgn="base" latinLnBrk="0" hangingPunct="1">
              <a:lnSpc>
                <a:spcPts val="3400"/>
              </a:lnSpc>
              <a:spcBef>
                <a:spcPts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测试方案</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在代码审查中</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起一种促进思考引起讨论的作用。在大多数情况下，通过向程序员提出关于他的程序的逻辑和他编写程序时所做的假设的疑问，可以发现的错误比由测试方案直接发现的错误还多。</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647700" algn="l" defTabSz="914400" rtl="0" eaLnBrk="1" fontAlgn="base" latinLnBrk="0" hangingPunct="1">
              <a:lnSpc>
                <a:spcPts val="3400"/>
              </a:lnSpc>
              <a:spcBef>
                <a:spcPts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代码审查比计算机测试优越的是：一次审查会上可以发现许多错误；用计算机测试的方法发现错误之后，通常需要先改正这个错误才能继续测试</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，即：</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采用代码审查的方法可以减少系统验证的总工作量。</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647700" algn="l" defTabSz="914400" rtl="0" eaLnBrk="1" fontAlgn="base" latinLnBrk="0" hangingPunct="1">
              <a:lnSpc>
                <a:spcPts val="3400"/>
              </a:lnSpc>
              <a:spcBef>
                <a:spcPts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人工测试和计算机测试是互相补充，相辅相成的，缺少其中任何一种方法都会使查找错误的效率降低。</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单元测试</a:t>
            </a:r>
          </a:p>
        </p:txBody>
      </p:sp>
    </p:spTree>
    <p:extLst>
      <p:ext uri="{BB962C8B-B14F-4D97-AF65-F5344CB8AC3E}">
        <p14:creationId xmlns:p14="http://schemas.microsoft.com/office/powerpoint/2010/main" val="2893690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7.3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单元测试</a:t>
            </a:r>
          </a:p>
        </p:txBody>
      </p:sp>
      <p:sp>
        <p:nvSpPr>
          <p:cNvPr id="26629" name="内容占位符 4"/>
          <p:cNvSpPr>
            <a:spLocks noGrp="1"/>
          </p:cNvSpPr>
          <p:nvPr>
            <p:ph idx="1" hasCustomPrompt="1"/>
          </p:nvPr>
        </p:nvSpPr>
        <p:spPr>
          <a:xfrm>
            <a:off x="1919288" y="1168400"/>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7.3.3.</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计算机测试</a:t>
            </a:r>
          </a:p>
        </p:txBody>
      </p:sp>
      <p:sp>
        <p:nvSpPr>
          <p:cNvPr id="32775" name="TextBox 7"/>
          <p:cNvSpPr txBox="1">
            <a:spLocks noChangeArrowheads="1"/>
          </p:cNvSpPr>
          <p:nvPr/>
        </p:nvSpPr>
        <p:spPr bwMode="auto">
          <a:xfrm>
            <a:off x="2084388" y="2060575"/>
            <a:ext cx="8126413"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612140" algn="l" defTabSz="914400" rtl="0" eaLnBrk="1" fontAlgn="base" latinLnBrk="0" hangingPunct="1">
              <a:lnSpc>
                <a:spcPts val="3600"/>
              </a:lnSpc>
              <a:spcBef>
                <a:spcPts val="60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模块不是一个独立的程序，因此必须为每个单元测试开发驱动软件和</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或</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存根软件。</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612140" algn="l" defTabSz="914400" rtl="0" eaLnBrk="1" fontAlgn="base" latinLnBrk="0" hangingPunct="1">
              <a:lnSpc>
                <a:spcPts val="3600"/>
              </a:lnSpc>
              <a:spcBef>
                <a:spcPts val="60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驱动程序是一个“主程序”，它接收测试数据，把这些数据传送给被测试的模块，并且印出有关的结果。</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612140" algn="l" defTabSz="914400" rtl="0" eaLnBrk="1" fontAlgn="base" latinLnBrk="0" hangingPunct="1">
              <a:lnSpc>
                <a:spcPts val="3600"/>
              </a:lnSpc>
              <a:spcBef>
                <a:spcPts val="60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存根程序代替被测试的模块所调用的模块</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它使用被它代替的模块的接口，可能做最少量的数据操作，印出对入口的检验或操作结果，并且把控制归还给调用它的模块。</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单元测试</a:t>
            </a:r>
          </a:p>
        </p:txBody>
      </p:sp>
    </p:spTree>
    <p:extLst>
      <p:ext uri="{BB962C8B-B14F-4D97-AF65-F5344CB8AC3E}">
        <p14:creationId xmlns:p14="http://schemas.microsoft.com/office/powerpoint/2010/main" val="15158151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7.3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单元测试</a:t>
            </a:r>
          </a:p>
        </p:txBody>
      </p:sp>
      <p:sp>
        <p:nvSpPr>
          <p:cNvPr id="32775" name="TextBox 7"/>
          <p:cNvSpPr txBox="1">
            <a:spLocks noChangeArrowheads="1"/>
          </p:cNvSpPr>
          <p:nvPr/>
        </p:nvSpPr>
        <p:spPr bwMode="auto">
          <a:xfrm>
            <a:off x="1847850" y="1239838"/>
            <a:ext cx="3887788" cy="470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3000"/>
              </a:lnSpc>
              <a:spcBef>
                <a:spcPts val="6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en-US" sz="2200" b="0" i="0" u="none" strike="noStrike" kern="1200" cap="none" spc="0" normalizeH="0" baseline="0" noProof="0" dirty="0">
                <a:ln>
                  <a:noFill/>
                </a:ln>
                <a:solidFill>
                  <a:schemeClr val="tx1"/>
                </a:solidFill>
                <a:effectLst/>
                <a:uLnTx/>
                <a:uFillTx/>
                <a:latin typeface="+mn-ea"/>
                <a:ea typeface="+mn-ea"/>
                <a:cs typeface="+mn-cs"/>
              </a:rPr>
              <a:t>右图</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是一个正文加工系统的部分层次图，假定要测试编号为</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3.0</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的关键模块——正文编辑模块。正文编辑模块不是一个独立的程序，需要有一个测试驱动程序来调用它。这个驱动程序说明必要的变量，接收测试数据——字符串，设置正文编辑模块的编辑功能。</a:t>
            </a:r>
            <a:r>
              <a:rPr kumimoji="0" lang="zh-CN" altLang="en-US" sz="2200" b="0" i="0" u="none" strike="noStrike" kern="1200" cap="none" spc="0" normalizeH="0" baseline="0" noProof="0" dirty="0">
                <a:ln>
                  <a:noFill/>
                </a:ln>
                <a:solidFill>
                  <a:schemeClr val="tx1"/>
                </a:solidFill>
                <a:effectLst/>
                <a:uLnTx/>
                <a:uFillTx/>
                <a:latin typeface="+mn-ea"/>
                <a:ea typeface="+mn-ea"/>
                <a:cs typeface="+mn-cs"/>
              </a:rPr>
              <a:t>并且</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需要有存根程序简化地模拟正文编辑模块</a:t>
            </a:r>
            <a:r>
              <a:rPr kumimoji="0" lang="zh-CN" altLang="en-US" sz="2200" b="0" i="0" u="none" strike="noStrike" kern="1200" cap="none" spc="0" normalizeH="0" baseline="0" noProof="0" dirty="0">
                <a:ln>
                  <a:noFill/>
                </a:ln>
                <a:solidFill>
                  <a:schemeClr val="tx1"/>
                </a:solidFill>
                <a:effectLst/>
                <a:uLnTx/>
                <a:uFillTx/>
                <a:latin typeface="+mn-ea"/>
                <a:ea typeface="+mn-ea"/>
                <a:cs typeface="+mn-cs"/>
              </a:rPr>
              <a:t>的</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下层模块来完成具体的编辑功能。</a:t>
            </a:r>
            <a:endParaRPr kumimoji="0" lang="en-US" altLang="zh-CN" sz="2200" b="0" i="0" u="none" strike="noStrike" kern="1200" cap="none" spc="0" normalizeH="0" baseline="0" noProof="0" dirty="0">
              <a:ln>
                <a:noFill/>
              </a:ln>
              <a:solidFill>
                <a:schemeClr val="tx1"/>
              </a:solidFill>
              <a:effectLst/>
              <a:uLnTx/>
              <a:uFillTx/>
              <a:latin typeface="+mn-ea"/>
              <a:ea typeface="+mn-ea"/>
              <a:cs typeface="+mn-cs"/>
            </a:endParaRPr>
          </a:p>
        </p:txBody>
      </p:sp>
      <p:pic>
        <p:nvPicPr>
          <p:cNvPr id="436228" name="图片 1"/>
          <p:cNvPicPr>
            <a:picLocks noChangeAspect="1"/>
          </p:cNvPicPr>
          <p:nvPr/>
        </p:nvPicPr>
        <p:blipFill>
          <a:blip r:embed="rId3"/>
          <a:stretch>
            <a:fillRect/>
          </a:stretch>
        </p:blipFill>
        <p:spPr>
          <a:xfrm>
            <a:off x="5664200" y="1722438"/>
            <a:ext cx="4752975" cy="4086225"/>
          </a:xfrm>
          <a:prstGeom prst="rect">
            <a:avLst/>
          </a:prstGeom>
          <a:noFill/>
          <a:ln w="9525">
            <a:noFill/>
          </a:ln>
        </p:spPr>
      </p:pic>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单元测试</a:t>
            </a:r>
          </a:p>
        </p:txBody>
      </p:sp>
    </p:spTree>
    <p:extLst>
      <p:ext uri="{BB962C8B-B14F-4D97-AF65-F5344CB8AC3E}">
        <p14:creationId xmlns:p14="http://schemas.microsoft.com/office/powerpoint/2010/main" val="5523166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7.3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单元测试</a:t>
            </a:r>
          </a:p>
        </p:txBody>
      </p:sp>
      <p:sp>
        <p:nvSpPr>
          <p:cNvPr id="32775" name="TextBox 7"/>
          <p:cNvSpPr txBox="1">
            <a:spLocks noChangeArrowheads="1"/>
          </p:cNvSpPr>
          <p:nvPr/>
        </p:nvSpPr>
        <p:spPr bwMode="auto">
          <a:xfrm>
            <a:off x="1919288" y="1246188"/>
            <a:ext cx="8478838" cy="1245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3000"/>
              </a:lnSpc>
              <a:spcBef>
                <a:spcPts val="60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测试时</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设置修改</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(CHANGE)</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和添加</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(APPEND)</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两种编辑功能，用控制变量</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CFUNCT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标记要求的编辑功能，而且只用一个存根程序模拟正文编辑模块的所有下层模块。</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2" name="文本框 1"/>
          <p:cNvSpPr txBox="1"/>
          <p:nvPr/>
        </p:nvSpPr>
        <p:spPr>
          <a:xfrm>
            <a:off x="1825625" y="2609850"/>
            <a:ext cx="4198938" cy="3194685"/>
          </a:xfrm>
          <a:prstGeom prst="rect">
            <a:avLst/>
          </a:prstGeom>
          <a:noFill/>
          <a:ln w="19050">
            <a:solidFill>
              <a:schemeClr val="tx1"/>
            </a:solidFill>
          </a:ln>
        </p:spPr>
        <p:txBody>
          <a:bodyPr>
            <a:spAutoFit/>
          </a:bodyPr>
          <a:lstStyle/>
          <a:p>
            <a:pPr marR="0" defTabSz="914400" eaLnBrk="1" hangingPunct="1">
              <a:lnSpc>
                <a:spcPts val="2200"/>
              </a:lnSpc>
              <a:buClrTx/>
              <a:buSzTx/>
              <a:buFontTx/>
              <a:buNone/>
              <a:defRPr/>
            </a:pPr>
            <a:r>
              <a:rPr kumimoji="0" lang="en-US" altLang="zh-CN" kern="1200" cap="none" spc="0" normalizeH="0" baseline="0" noProof="0" dirty="0">
                <a:solidFill>
                  <a:srgbClr val="C00000"/>
                </a:solidFill>
                <a:latin typeface="+mn-ea"/>
                <a:ea typeface="+mn-ea"/>
                <a:cs typeface="+mn-cs"/>
              </a:rPr>
              <a:t>TEST STUB</a:t>
            </a:r>
            <a:r>
              <a:rPr kumimoji="0" lang="en-US" altLang="zh-CN" kern="1200" cap="none" spc="0" normalizeH="0" baseline="0" noProof="0" dirty="0">
                <a:latin typeface="+mn-ea"/>
                <a:ea typeface="+mn-ea"/>
                <a:cs typeface="+mn-cs"/>
              </a:rPr>
              <a:t>(*</a:t>
            </a:r>
            <a:r>
              <a:rPr kumimoji="0" lang="zh-CN" altLang="en-US" kern="1200" cap="none" spc="0" normalizeH="0" baseline="0" noProof="0" dirty="0">
                <a:latin typeface="+mn-ea"/>
                <a:ea typeface="+mn-ea"/>
                <a:cs typeface="+mn-cs"/>
              </a:rPr>
              <a:t>存根程序</a:t>
            </a:r>
            <a:r>
              <a:rPr kumimoji="0" lang="en-US" altLang="zh-CN" kern="1200" cap="none" spc="0" normalizeH="0" baseline="0" noProof="0" dirty="0">
                <a:latin typeface="+mn-ea"/>
                <a:ea typeface="+mn-ea"/>
                <a:cs typeface="+mn-cs"/>
              </a:rPr>
              <a:t>*)</a:t>
            </a:r>
          </a:p>
          <a:p>
            <a:pPr marR="0" defTabSz="914400" eaLnBrk="1" hangingPunct="1">
              <a:lnSpc>
                <a:spcPts val="2200"/>
              </a:lnSpc>
              <a:buClrTx/>
              <a:buSzTx/>
              <a:buFontTx/>
              <a:buNone/>
              <a:defRPr/>
            </a:pPr>
            <a:r>
              <a:rPr kumimoji="0" lang="en-US" altLang="zh-CN" kern="1200" cap="none" spc="0" normalizeH="0" baseline="0" noProof="0" dirty="0">
                <a:latin typeface="+mn-ea"/>
                <a:ea typeface="+mn-ea"/>
                <a:cs typeface="+mn-cs"/>
              </a:rPr>
              <a:t>     </a:t>
            </a:r>
            <a:r>
              <a:rPr kumimoji="0" lang="zh-CN" altLang="en-US" kern="1200" cap="none" spc="0" normalizeH="0" baseline="0" noProof="0" dirty="0">
                <a:latin typeface="+mn-ea"/>
                <a:ea typeface="+mn-ea"/>
                <a:cs typeface="+mn-cs"/>
              </a:rPr>
              <a:t>初始化；</a:t>
            </a:r>
            <a:endParaRPr kumimoji="0" lang="en-US" altLang="zh-CN" kern="1200" cap="none" spc="0" normalizeH="0" baseline="0" noProof="0" dirty="0">
              <a:latin typeface="+mn-ea"/>
              <a:ea typeface="+mn-ea"/>
              <a:cs typeface="+mn-cs"/>
            </a:endParaRPr>
          </a:p>
          <a:p>
            <a:pPr marR="0" defTabSz="914400" eaLnBrk="1" hangingPunct="1">
              <a:lnSpc>
                <a:spcPts val="2200"/>
              </a:lnSpc>
              <a:buClrTx/>
              <a:buSzTx/>
              <a:buFontTx/>
              <a:buNone/>
              <a:defRPr/>
            </a:pPr>
            <a:r>
              <a:rPr kumimoji="0" lang="en-US" altLang="zh-CN" kern="1200" cap="none" spc="0" normalizeH="0" baseline="0" noProof="0" dirty="0">
                <a:latin typeface="+mn-ea"/>
                <a:ea typeface="+mn-ea"/>
                <a:cs typeface="+mn-cs"/>
              </a:rPr>
              <a:t>     </a:t>
            </a:r>
            <a:r>
              <a:rPr kumimoji="0" lang="zh-CN" altLang="en-US" kern="1200" cap="none" spc="0" normalizeH="0" baseline="0" noProof="0" dirty="0">
                <a:latin typeface="+mn-ea"/>
                <a:ea typeface="+mn-ea"/>
                <a:cs typeface="+mn-cs"/>
              </a:rPr>
              <a:t>输出信息“进入了正文编辑程序”</a:t>
            </a:r>
            <a:r>
              <a:rPr kumimoji="0" lang="en-US" altLang="zh-CN" kern="1200" cap="none" spc="0" normalizeH="0" baseline="0" noProof="0" dirty="0">
                <a:latin typeface="+mn-ea"/>
                <a:ea typeface="+mn-ea"/>
                <a:cs typeface="+mn-cs"/>
              </a:rPr>
              <a:t>;</a:t>
            </a:r>
          </a:p>
          <a:p>
            <a:pPr marR="0" defTabSz="914400" eaLnBrk="1" hangingPunct="1">
              <a:lnSpc>
                <a:spcPts val="2200"/>
              </a:lnSpc>
              <a:buClrTx/>
              <a:buSzTx/>
              <a:buFontTx/>
              <a:buNone/>
              <a:defRPr/>
            </a:pPr>
            <a:r>
              <a:rPr kumimoji="0" lang="zh-CN" altLang="en-US" kern="1200" cap="none" spc="0" normalizeH="0" baseline="0" noProof="0" dirty="0">
                <a:latin typeface="+mn-ea"/>
                <a:ea typeface="+mn-ea"/>
                <a:cs typeface="+mn-cs"/>
              </a:rPr>
              <a:t>     输出“输入的控制信息是”</a:t>
            </a:r>
            <a:r>
              <a:rPr kumimoji="0" lang="en-US" altLang="zh-CN" kern="1200" cap="none" spc="0" normalizeH="0" baseline="0" noProof="0" dirty="0">
                <a:latin typeface="+mn-ea"/>
                <a:ea typeface="+mn-ea"/>
                <a:cs typeface="+mn-cs"/>
              </a:rPr>
              <a:t>CFUNCT;</a:t>
            </a:r>
          </a:p>
          <a:p>
            <a:pPr marR="0" defTabSz="914400" eaLnBrk="1" hangingPunct="1">
              <a:lnSpc>
                <a:spcPts val="2200"/>
              </a:lnSpc>
              <a:buClrTx/>
              <a:buSzTx/>
              <a:buFontTx/>
              <a:buNone/>
              <a:defRPr/>
            </a:pPr>
            <a:r>
              <a:rPr kumimoji="0" lang="zh-CN" altLang="en-US" kern="1200" cap="none" spc="0" normalizeH="0" baseline="0" noProof="0" dirty="0">
                <a:latin typeface="+mn-ea"/>
                <a:ea typeface="+mn-ea"/>
                <a:cs typeface="+mn-cs"/>
              </a:rPr>
              <a:t>     输出缓冲区中的字符串</a:t>
            </a:r>
            <a:r>
              <a:rPr kumimoji="0" lang="en-US" altLang="zh-CN" kern="1200" cap="none" spc="0" normalizeH="0" baseline="0" noProof="0" dirty="0">
                <a:latin typeface="+mn-ea"/>
                <a:ea typeface="+mn-ea"/>
                <a:cs typeface="+mn-cs"/>
              </a:rPr>
              <a:t>;</a:t>
            </a:r>
          </a:p>
          <a:p>
            <a:pPr marR="0" defTabSz="914400" eaLnBrk="1" hangingPunct="1">
              <a:lnSpc>
                <a:spcPts val="2200"/>
              </a:lnSpc>
              <a:buClrTx/>
              <a:buSzTx/>
              <a:buFontTx/>
              <a:buNone/>
              <a:defRPr/>
            </a:pPr>
            <a:r>
              <a:rPr kumimoji="0" lang="en-US" altLang="zh-CN" kern="1200" cap="none" spc="0" normalizeH="0" baseline="0" noProof="0" dirty="0">
                <a:latin typeface="+mn-ea"/>
                <a:ea typeface="+mn-ea"/>
                <a:cs typeface="+mn-cs"/>
              </a:rPr>
              <a:t>     IF CFUNCT=CHANGE</a:t>
            </a:r>
          </a:p>
          <a:p>
            <a:pPr marR="0" defTabSz="914400" eaLnBrk="1" hangingPunct="1">
              <a:lnSpc>
                <a:spcPts val="2200"/>
              </a:lnSpc>
              <a:buClrTx/>
              <a:buSzTx/>
              <a:buFontTx/>
              <a:buNone/>
              <a:defRPr/>
            </a:pPr>
            <a:r>
              <a:rPr kumimoji="0" lang="en-US" altLang="zh-CN" kern="1200" cap="none" spc="0" normalizeH="0" baseline="0" noProof="0" dirty="0">
                <a:latin typeface="+mn-ea"/>
                <a:ea typeface="+mn-ea"/>
                <a:cs typeface="+mn-cs"/>
              </a:rPr>
              <a:t>        THEN</a:t>
            </a:r>
          </a:p>
          <a:p>
            <a:pPr marR="0" defTabSz="914400" eaLnBrk="1" hangingPunct="1">
              <a:lnSpc>
                <a:spcPts val="2200"/>
              </a:lnSpc>
              <a:buClrTx/>
              <a:buSzTx/>
              <a:buFontTx/>
              <a:buNone/>
              <a:defRPr/>
            </a:pPr>
            <a:r>
              <a:rPr kumimoji="0" lang="en-US" altLang="zh-CN" kern="1200" cap="none" spc="0" normalizeH="0" baseline="0" noProof="0" dirty="0">
                <a:latin typeface="+mn-ea"/>
                <a:ea typeface="+mn-ea"/>
                <a:cs typeface="+mn-cs"/>
              </a:rPr>
              <a:t>        </a:t>
            </a:r>
            <a:r>
              <a:rPr kumimoji="0" lang="zh-CN" altLang="en-US" kern="1200" cap="none" spc="0" normalizeH="0" baseline="0" noProof="0" dirty="0">
                <a:latin typeface="+mn-ea"/>
                <a:ea typeface="+mn-ea"/>
                <a:cs typeface="+mn-cs"/>
              </a:rPr>
              <a:t>把缓冲区中第二个字改为***</a:t>
            </a:r>
            <a:endParaRPr kumimoji="0" lang="en-US" altLang="zh-CN" kern="1200" cap="none" spc="0" normalizeH="0" baseline="0" noProof="0" dirty="0">
              <a:latin typeface="+mn-ea"/>
              <a:ea typeface="+mn-ea"/>
              <a:cs typeface="+mn-cs"/>
            </a:endParaRPr>
          </a:p>
          <a:p>
            <a:pPr marR="0" defTabSz="914400" eaLnBrk="1" hangingPunct="1">
              <a:lnSpc>
                <a:spcPts val="2200"/>
              </a:lnSpc>
              <a:buClrTx/>
              <a:buSzTx/>
              <a:buFontTx/>
              <a:buNone/>
              <a:defRPr/>
            </a:pPr>
            <a:r>
              <a:rPr kumimoji="0" lang="en-US" altLang="zh-CN" kern="1200" cap="none" spc="0" normalizeH="0" baseline="0" noProof="0" dirty="0">
                <a:latin typeface="+mn-ea"/>
                <a:ea typeface="+mn-ea"/>
                <a:cs typeface="+mn-cs"/>
              </a:rPr>
              <a:t>        ELSE</a:t>
            </a:r>
          </a:p>
          <a:p>
            <a:pPr marR="0" defTabSz="914400" eaLnBrk="1" hangingPunct="1">
              <a:lnSpc>
                <a:spcPts val="2200"/>
              </a:lnSpc>
              <a:buClrTx/>
              <a:buSzTx/>
              <a:buFontTx/>
              <a:buNone/>
              <a:defRPr/>
            </a:pPr>
            <a:r>
              <a:rPr kumimoji="0" lang="en-US" altLang="zh-CN" kern="1200" cap="none" spc="0" normalizeH="0" baseline="0" noProof="0" dirty="0">
                <a:latin typeface="+mn-ea"/>
                <a:ea typeface="+mn-ea"/>
                <a:cs typeface="+mn-cs"/>
              </a:rPr>
              <a:t>        </a:t>
            </a:r>
            <a:r>
              <a:rPr kumimoji="0" lang="zh-CN" altLang="en-US" kern="1200" cap="none" spc="0" normalizeH="0" baseline="0" noProof="0" dirty="0">
                <a:latin typeface="+mn-ea"/>
                <a:ea typeface="+mn-ea"/>
                <a:cs typeface="+mn-cs"/>
              </a:rPr>
              <a:t>在缓冲区的尾部加</a:t>
            </a:r>
            <a:r>
              <a:rPr kumimoji="0" lang="en-US" altLang="zh-CN" kern="1200" cap="none" spc="0" normalizeH="0" baseline="0" noProof="0" dirty="0">
                <a:latin typeface="+mn-ea"/>
                <a:ea typeface="+mn-ea"/>
                <a:cs typeface="+mn-cs"/>
              </a:rPr>
              <a:t>???</a:t>
            </a:r>
          </a:p>
          <a:p>
            <a:pPr marR="0" defTabSz="914400" eaLnBrk="1" hangingPunct="1">
              <a:lnSpc>
                <a:spcPts val="2200"/>
              </a:lnSpc>
              <a:buClrTx/>
              <a:buSzTx/>
              <a:buFontTx/>
              <a:buNone/>
              <a:defRPr/>
            </a:pPr>
            <a:r>
              <a:rPr kumimoji="0" lang="en-US" altLang="zh-CN" kern="1200" cap="none" spc="0" normalizeH="0" baseline="0" noProof="0" dirty="0">
                <a:latin typeface="+mn-ea"/>
                <a:ea typeface="+mn-ea"/>
                <a:cs typeface="+mn-cs"/>
              </a:rPr>
              <a:t>     END IF;</a:t>
            </a:r>
          </a:p>
        </p:txBody>
      </p:sp>
      <p:sp>
        <p:nvSpPr>
          <p:cNvPr id="8" name="文本框 7"/>
          <p:cNvSpPr txBox="1"/>
          <p:nvPr/>
        </p:nvSpPr>
        <p:spPr>
          <a:xfrm>
            <a:off x="6024563" y="2609850"/>
            <a:ext cx="4435475" cy="3194685"/>
          </a:xfrm>
          <a:prstGeom prst="rect">
            <a:avLst/>
          </a:prstGeom>
          <a:noFill/>
          <a:ln w="19050">
            <a:solidFill>
              <a:schemeClr val="tx1"/>
            </a:solidFill>
          </a:ln>
        </p:spPr>
        <p:txBody>
          <a:bodyPr>
            <a:spAutoFit/>
          </a:bodyPr>
          <a:lstStyle/>
          <a:p>
            <a:pPr marR="0" defTabSz="914400" eaLnBrk="1" hangingPunct="1">
              <a:lnSpc>
                <a:spcPts val="2200"/>
              </a:lnSpc>
              <a:buClrTx/>
              <a:buSzTx/>
              <a:buFontTx/>
              <a:buNone/>
              <a:defRPr/>
            </a:pPr>
            <a:r>
              <a:rPr kumimoji="0" lang="en-US" altLang="zh-CN" kern="1200" cap="none" spc="0" normalizeH="0" baseline="0" noProof="0" dirty="0">
                <a:latin typeface="+mn-ea"/>
                <a:ea typeface="宋体" panose="02010600030101010101" pitchFamily="2" charset="-122"/>
                <a:cs typeface="+mn-cs"/>
              </a:rPr>
              <a:t>     </a:t>
            </a:r>
            <a:r>
              <a:rPr kumimoji="0" lang="zh-CN" altLang="en-US" kern="1200" cap="none" spc="0" normalizeH="0" baseline="0" noProof="0" dirty="0">
                <a:latin typeface="+mn-ea"/>
                <a:ea typeface="宋体" panose="02010600030101010101" pitchFamily="2" charset="-122"/>
                <a:cs typeface="+mn-cs"/>
              </a:rPr>
              <a:t>输出缓冲区中的新字符串</a:t>
            </a:r>
            <a:r>
              <a:rPr kumimoji="0" lang="en-US" altLang="zh-CN" kern="1200" cap="none" spc="0" normalizeH="0" baseline="0" noProof="0" dirty="0">
                <a:latin typeface="+mn-ea"/>
                <a:ea typeface="宋体" panose="02010600030101010101" pitchFamily="2" charset="-122"/>
                <a:cs typeface="+mn-cs"/>
              </a:rPr>
              <a:t>;</a:t>
            </a:r>
          </a:p>
          <a:p>
            <a:pPr marR="0" defTabSz="914400" eaLnBrk="1" hangingPunct="1">
              <a:lnSpc>
                <a:spcPts val="2200"/>
              </a:lnSpc>
              <a:buClrTx/>
              <a:buSzTx/>
              <a:buFontTx/>
              <a:buNone/>
              <a:defRPr/>
            </a:pPr>
            <a:r>
              <a:rPr kumimoji="0" lang="en-US" altLang="zh-CN" kern="1200" cap="none" spc="0" normalizeH="0" baseline="0" noProof="0" dirty="0">
                <a:solidFill>
                  <a:srgbClr val="C00000"/>
                </a:solidFill>
                <a:latin typeface="+mn-ea"/>
                <a:ea typeface="+mn-ea"/>
                <a:cs typeface="+mn-cs"/>
              </a:rPr>
              <a:t>END TEST STUB</a:t>
            </a:r>
          </a:p>
          <a:p>
            <a:pPr marR="0" defTabSz="914400" eaLnBrk="1" hangingPunct="1">
              <a:lnSpc>
                <a:spcPts val="2200"/>
              </a:lnSpc>
              <a:buClrTx/>
              <a:buSzTx/>
              <a:buFontTx/>
              <a:buNone/>
              <a:defRPr/>
            </a:pPr>
            <a:endParaRPr kumimoji="0" lang="en-US" altLang="zh-CN" kern="1200" cap="none" spc="0" normalizeH="0" baseline="0" noProof="0" dirty="0">
              <a:latin typeface="+mn-ea"/>
              <a:ea typeface="+mn-ea"/>
              <a:cs typeface="+mn-cs"/>
            </a:endParaRPr>
          </a:p>
          <a:p>
            <a:pPr marR="0" defTabSz="914400" eaLnBrk="1" hangingPunct="1">
              <a:lnSpc>
                <a:spcPts val="2200"/>
              </a:lnSpc>
              <a:buClrTx/>
              <a:buSzTx/>
              <a:buFontTx/>
              <a:buNone/>
              <a:defRPr/>
            </a:pPr>
            <a:r>
              <a:rPr kumimoji="0" lang="en-US" altLang="zh-CN" kern="1200" cap="none" spc="0" normalizeH="0" baseline="0" noProof="0" dirty="0">
                <a:solidFill>
                  <a:srgbClr val="C00000"/>
                </a:solidFill>
                <a:latin typeface="+mn-ea"/>
                <a:ea typeface="+mn-ea"/>
                <a:cs typeface="+mn-cs"/>
              </a:rPr>
              <a:t>TEST DRIVER</a:t>
            </a:r>
            <a:r>
              <a:rPr kumimoji="0" lang="en-US" altLang="zh-CN" kern="1200" cap="none" spc="0" normalizeH="0" baseline="0" noProof="0" dirty="0">
                <a:latin typeface="+mn-ea"/>
                <a:ea typeface="+mn-ea"/>
                <a:cs typeface="+mn-cs"/>
              </a:rPr>
              <a:t>(*</a:t>
            </a:r>
            <a:r>
              <a:rPr kumimoji="0" lang="zh-CN" altLang="en-US" kern="1200" cap="none" spc="0" normalizeH="0" baseline="0" noProof="0" dirty="0">
                <a:latin typeface="+mn-ea"/>
                <a:ea typeface="+mn-ea"/>
                <a:cs typeface="+mn-cs"/>
              </a:rPr>
              <a:t>驱动程序</a:t>
            </a:r>
            <a:r>
              <a:rPr kumimoji="0" lang="en-US" altLang="zh-CN" kern="1200" cap="none" spc="0" normalizeH="0" baseline="0" noProof="0" dirty="0">
                <a:latin typeface="+mn-ea"/>
                <a:ea typeface="+mn-ea"/>
                <a:cs typeface="+mn-cs"/>
              </a:rPr>
              <a:t>*)</a:t>
            </a:r>
          </a:p>
          <a:p>
            <a:pPr marR="0" defTabSz="914400" eaLnBrk="1" hangingPunct="1">
              <a:lnSpc>
                <a:spcPts val="2200"/>
              </a:lnSpc>
              <a:buClrTx/>
              <a:buSzTx/>
              <a:buFontTx/>
              <a:buNone/>
              <a:defRPr/>
            </a:pPr>
            <a:r>
              <a:rPr kumimoji="0" lang="en-US" altLang="zh-CN" kern="1200" cap="none" spc="0" normalizeH="0" baseline="0" noProof="0" dirty="0">
                <a:latin typeface="+mn-ea"/>
                <a:ea typeface="+mn-ea"/>
                <a:cs typeface="+mn-cs"/>
              </a:rPr>
              <a:t>     </a:t>
            </a:r>
            <a:r>
              <a:rPr kumimoji="0" lang="zh-CN" altLang="en-US" kern="1200" cap="none" spc="0" normalizeH="0" baseline="0" noProof="0" dirty="0">
                <a:latin typeface="+mn-ea"/>
                <a:ea typeface="+mn-ea"/>
                <a:cs typeface="+mn-cs"/>
              </a:rPr>
              <a:t>说明长度为</a:t>
            </a:r>
            <a:r>
              <a:rPr kumimoji="0" lang="en-US" altLang="zh-CN" kern="1200" cap="none" spc="0" normalizeH="0" baseline="0" noProof="0" dirty="0">
                <a:latin typeface="+mn-ea"/>
                <a:ea typeface="+mn-ea"/>
                <a:cs typeface="+mn-cs"/>
              </a:rPr>
              <a:t>2500</a:t>
            </a:r>
            <a:r>
              <a:rPr kumimoji="0" lang="zh-CN" altLang="en-US" kern="1200" cap="none" spc="0" normalizeH="0" baseline="0" noProof="0" dirty="0">
                <a:latin typeface="+mn-ea"/>
                <a:ea typeface="+mn-ea"/>
                <a:cs typeface="+mn-cs"/>
              </a:rPr>
              <a:t>个字符的一个缓冲区</a:t>
            </a:r>
            <a:r>
              <a:rPr kumimoji="0" lang="en-US" altLang="zh-CN" kern="1200" cap="none" spc="0" normalizeH="0" baseline="0" noProof="0" dirty="0">
                <a:latin typeface="+mn-ea"/>
                <a:ea typeface="+mn-ea"/>
                <a:cs typeface="+mn-cs"/>
              </a:rPr>
              <a:t>;</a:t>
            </a:r>
          </a:p>
          <a:p>
            <a:pPr marR="0" defTabSz="914400" eaLnBrk="1" hangingPunct="1">
              <a:lnSpc>
                <a:spcPts val="2200"/>
              </a:lnSpc>
              <a:buClrTx/>
              <a:buSzTx/>
              <a:buFontTx/>
              <a:buNone/>
              <a:defRPr/>
            </a:pPr>
            <a:r>
              <a:rPr kumimoji="0" lang="en-US" altLang="zh-CN" kern="1200" cap="none" spc="0" normalizeH="0" baseline="0" noProof="0" dirty="0">
                <a:latin typeface="+mn-ea"/>
                <a:ea typeface="+mn-ea"/>
                <a:cs typeface="+mn-cs"/>
              </a:rPr>
              <a:t>     </a:t>
            </a:r>
            <a:r>
              <a:rPr kumimoji="0" lang="zh-CN" altLang="en-US" kern="1200" cap="none" spc="0" normalizeH="0" baseline="0" noProof="0" dirty="0">
                <a:latin typeface="+mn-ea"/>
                <a:ea typeface="+mn-ea"/>
                <a:cs typeface="+mn-cs"/>
              </a:rPr>
              <a:t>把</a:t>
            </a:r>
            <a:r>
              <a:rPr kumimoji="0" lang="en-US" altLang="zh-CN" kern="1200" cap="none" spc="0" normalizeH="0" baseline="0" noProof="0" dirty="0">
                <a:latin typeface="+mn-ea"/>
                <a:ea typeface="+mn-ea"/>
                <a:cs typeface="+mn-cs"/>
              </a:rPr>
              <a:t>CFUNCT</a:t>
            </a:r>
            <a:r>
              <a:rPr kumimoji="0" lang="zh-CN" altLang="en-US" kern="1200" cap="none" spc="0" normalizeH="0" baseline="0" noProof="0" dirty="0">
                <a:latin typeface="+mn-ea"/>
                <a:ea typeface="+mn-ea"/>
                <a:cs typeface="+mn-cs"/>
              </a:rPr>
              <a:t>置为希望测试的状态</a:t>
            </a:r>
            <a:r>
              <a:rPr kumimoji="0" lang="en-US" altLang="zh-CN" kern="1200" cap="none" spc="0" normalizeH="0" baseline="0" noProof="0" dirty="0">
                <a:latin typeface="+mn-ea"/>
                <a:ea typeface="+mn-ea"/>
                <a:cs typeface="+mn-cs"/>
              </a:rPr>
              <a:t>;</a:t>
            </a:r>
          </a:p>
          <a:p>
            <a:pPr marR="0" defTabSz="914400" eaLnBrk="1" hangingPunct="1">
              <a:lnSpc>
                <a:spcPts val="2200"/>
              </a:lnSpc>
              <a:buClrTx/>
              <a:buSzTx/>
              <a:buFontTx/>
              <a:buNone/>
              <a:defRPr/>
            </a:pPr>
            <a:r>
              <a:rPr kumimoji="0" lang="en-US" altLang="zh-CN" kern="1200" cap="none" spc="0" normalizeH="0" baseline="0" noProof="0" dirty="0">
                <a:latin typeface="+mn-ea"/>
                <a:ea typeface="+mn-ea"/>
                <a:cs typeface="+mn-cs"/>
              </a:rPr>
              <a:t>     </a:t>
            </a:r>
            <a:r>
              <a:rPr kumimoji="0" lang="zh-CN" altLang="en-US" kern="1200" cap="none" spc="0" normalizeH="0" baseline="0" noProof="0" dirty="0">
                <a:latin typeface="+mn-ea"/>
                <a:ea typeface="+mn-ea"/>
                <a:cs typeface="+mn-cs"/>
              </a:rPr>
              <a:t>输入字符串</a:t>
            </a:r>
            <a:r>
              <a:rPr kumimoji="0" lang="en-US" altLang="zh-CN" kern="1200" cap="none" spc="0" normalizeH="0" baseline="0" noProof="0" dirty="0">
                <a:latin typeface="+mn-ea"/>
                <a:ea typeface="+mn-ea"/>
                <a:cs typeface="+mn-cs"/>
              </a:rPr>
              <a:t>;</a:t>
            </a:r>
          </a:p>
          <a:p>
            <a:pPr marR="0" defTabSz="914400" eaLnBrk="1" hangingPunct="1">
              <a:lnSpc>
                <a:spcPts val="2200"/>
              </a:lnSpc>
              <a:buClrTx/>
              <a:buSzTx/>
              <a:buFontTx/>
              <a:buNone/>
              <a:defRPr/>
            </a:pPr>
            <a:r>
              <a:rPr kumimoji="0" lang="en-US" altLang="zh-CN" kern="1200" cap="none" spc="0" normalizeH="0" baseline="0" noProof="0" dirty="0">
                <a:latin typeface="+mn-ea"/>
                <a:ea typeface="+mn-ea"/>
                <a:cs typeface="+mn-cs"/>
              </a:rPr>
              <a:t>     </a:t>
            </a:r>
            <a:r>
              <a:rPr kumimoji="0" lang="zh-CN" altLang="en-US" kern="1200" cap="none" spc="0" normalizeH="0" baseline="0" noProof="0" dirty="0">
                <a:latin typeface="+mn-ea"/>
                <a:ea typeface="+mn-ea"/>
                <a:cs typeface="+mn-cs"/>
              </a:rPr>
              <a:t>调用正文编辑块</a:t>
            </a:r>
            <a:r>
              <a:rPr kumimoji="0" lang="en-US" altLang="zh-CN" kern="1200" cap="none" spc="0" normalizeH="0" baseline="0" noProof="0" dirty="0">
                <a:latin typeface="+mn-ea"/>
                <a:ea typeface="+mn-ea"/>
                <a:cs typeface="+mn-cs"/>
              </a:rPr>
              <a:t>;</a:t>
            </a:r>
          </a:p>
          <a:p>
            <a:pPr marR="0" defTabSz="914400" eaLnBrk="1" hangingPunct="1">
              <a:lnSpc>
                <a:spcPts val="2200"/>
              </a:lnSpc>
              <a:buClrTx/>
              <a:buSzTx/>
              <a:buFontTx/>
              <a:buNone/>
              <a:defRPr/>
            </a:pPr>
            <a:r>
              <a:rPr kumimoji="0" lang="en-US" altLang="zh-CN" kern="1200" cap="none" spc="0" normalizeH="0" baseline="0" noProof="0" dirty="0">
                <a:latin typeface="+mn-ea"/>
                <a:ea typeface="+mn-ea"/>
                <a:cs typeface="+mn-cs"/>
              </a:rPr>
              <a:t>     </a:t>
            </a:r>
            <a:r>
              <a:rPr kumimoji="0" lang="zh-CN" altLang="en-US" kern="1200" cap="none" spc="0" normalizeH="0" baseline="0" noProof="0" dirty="0">
                <a:latin typeface="+mn-ea"/>
                <a:ea typeface="+mn-ea"/>
                <a:cs typeface="+mn-cs"/>
              </a:rPr>
              <a:t>停止或再次初启</a:t>
            </a:r>
            <a:r>
              <a:rPr kumimoji="0" lang="en-US" altLang="zh-CN" kern="1200" cap="none" spc="0" normalizeH="0" baseline="0" noProof="0" dirty="0">
                <a:latin typeface="+mn-ea"/>
                <a:ea typeface="+mn-ea"/>
                <a:cs typeface="+mn-cs"/>
              </a:rPr>
              <a:t>;</a:t>
            </a:r>
          </a:p>
          <a:p>
            <a:pPr marR="0" defTabSz="914400" eaLnBrk="1" hangingPunct="1">
              <a:lnSpc>
                <a:spcPts val="2200"/>
              </a:lnSpc>
              <a:buClrTx/>
              <a:buSzTx/>
              <a:buFontTx/>
              <a:buNone/>
              <a:defRPr/>
            </a:pPr>
            <a:r>
              <a:rPr kumimoji="0" lang="en-US" altLang="zh-CN" kern="1200" cap="none" spc="0" normalizeH="0" baseline="0" noProof="0" dirty="0">
                <a:solidFill>
                  <a:srgbClr val="C00000"/>
                </a:solidFill>
                <a:latin typeface="+mn-ea"/>
                <a:ea typeface="+mn-ea"/>
                <a:cs typeface="+mn-cs"/>
              </a:rPr>
              <a:t>END TEST DRIVER</a:t>
            </a:r>
          </a:p>
          <a:p>
            <a:pPr marR="0" defTabSz="914400" eaLnBrk="1" hangingPunct="1">
              <a:lnSpc>
                <a:spcPts val="2200"/>
              </a:lnSpc>
              <a:buClrTx/>
              <a:buSzTx/>
              <a:buFontTx/>
              <a:buNone/>
              <a:defRPr/>
            </a:pPr>
            <a:endParaRPr kumimoji="0" lang="zh-CN" altLang="en-US" kern="1200" cap="none" spc="0" normalizeH="0" baseline="0" noProof="0" dirty="0">
              <a:latin typeface="+mn-ea"/>
              <a:ea typeface="+mn-ea"/>
              <a:cs typeface="+mn-cs"/>
            </a:endParaRP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单元测试</a:t>
            </a:r>
          </a:p>
        </p:txBody>
      </p:sp>
    </p:spTree>
    <p:extLst>
      <p:ext uri="{BB962C8B-B14F-4D97-AF65-F5344CB8AC3E}">
        <p14:creationId xmlns:p14="http://schemas.microsoft.com/office/powerpoint/2010/main" val="2296765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19288" y="952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7.1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编码</a:t>
            </a:r>
          </a:p>
        </p:txBody>
      </p:sp>
      <p:sp>
        <p:nvSpPr>
          <p:cNvPr id="26629" name="内容占位符 4"/>
          <p:cNvSpPr>
            <a:spLocks noGrp="1"/>
          </p:cNvSpPr>
          <p:nvPr>
            <p:ph idx="1" hasCustomPrompt="1"/>
          </p:nvPr>
        </p:nvSpPr>
        <p:spPr>
          <a:xfrm>
            <a:off x="1919288" y="1268413"/>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7.1.1.</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选择程序设计语言</a:t>
            </a:r>
          </a:p>
        </p:txBody>
      </p:sp>
      <p:sp>
        <p:nvSpPr>
          <p:cNvPr id="32775" name="TextBox 7"/>
          <p:cNvSpPr txBox="1">
            <a:spLocks noChangeArrowheads="1"/>
          </p:cNvSpPr>
          <p:nvPr/>
        </p:nvSpPr>
        <p:spPr bwMode="auto">
          <a:xfrm>
            <a:off x="2063750" y="1933575"/>
            <a:ext cx="8088313" cy="3938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42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    程序设计语言是人和计算机通信的最基本的工具，会影响人的思维和解题方式，影响人和计算机通信的方式和质量，影响其他人阅读和理解程序的难易程度。</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ts val="4200"/>
              </a:lnSpc>
              <a:spcBef>
                <a:spcPts val="60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选择适宜的程序设计语言的原因：</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972185" marR="0" lvl="0" indent="-342900" algn="l" defTabSz="914400" rtl="0" eaLnBrk="1" fontAlgn="base" latinLnBrk="0" hangingPunct="1">
              <a:lnSpc>
                <a:spcPts val="4200"/>
              </a:lnSpc>
              <a:spcBef>
                <a:spcPct val="0"/>
              </a:spcBef>
              <a:spcAft>
                <a:spcPct val="0"/>
              </a:spcAft>
              <a:buClrTx/>
              <a:buSzPct val="70000"/>
              <a:buFont typeface="Wingdings" panose="05000000000000000000" pitchFamily="2" charset="2"/>
              <a:buChar char="l"/>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根据设计去完成编码时，困难最少；</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972185" marR="0" lvl="0" indent="-342900" algn="l" defTabSz="914400" rtl="0" eaLnBrk="1" fontAlgn="base" latinLnBrk="0" hangingPunct="1">
              <a:lnSpc>
                <a:spcPts val="4200"/>
              </a:lnSpc>
              <a:spcBef>
                <a:spcPct val="0"/>
              </a:spcBef>
              <a:spcAft>
                <a:spcPct val="0"/>
              </a:spcAft>
              <a:buClrTx/>
              <a:buSzPct val="70000"/>
              <a:buFont typeface="Wingdings" panose="05000000000000000000" pitchFamily="2" charset="2"/>
              <a:buChar char="l"/>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可以减少需要的程序测试量；</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972185" marR="0" lvl="0" indent="-342900" algn="l" defTabSz="914400" rtl="0" eaLnBrk="1" fontAlgn="base" latinLnBrk="0" hangingPunct="1">
              <a:lnSpc>
                <a:spcPts val="4200"/>
              </a:lnSpc>
              <a:spcBef>
                <a:spcPct val="0"/>
              </a:spcBef>
              <a:spcAft>
                <a:spcPct val="0"/>
              </a:spcAft>
              <a:buClrTx/>
              <a:buSzPct val="70000"/>
              <a:buFont typeface="Wingdings" panose="05000000000000000000" pitchFamily="2" charset="2"/>
              <a:buChar char="l"/>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可以得到更容易阅读和更容易维护的程序。</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7.4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集成测试</a:t>
            </a:r>
          </a:p>
        </p:txBody>
      </p:sp>
      <p:sp>
        <p:nvSpPr>
          <p:cNvPr id="2" name="内容占位符 1"/>
          <p:cNvSpPr>
            <a:spLocks noGrp="1"/>
          </p:cNvSpPr>
          <p:nvPr>
            <p:ph idx="1" hasCustomPrompt="1"/>
          </p:nvPr>
        </p:nvSpPr>
        <p:spPr>
          <a:xfrm>
            <a:off x="2125663" y="1600200"/>
            <a:ext cx="8218488" cy="4060825"/>
          </a:xfrm>
        </p:spPr>
        <p:txBody>
          <a:bodyPr vert="horz" wrap="square" lIns="91440" tIns="45720" rIns="91440" bIns="45720" numCol="1" anchor="t" anchorCtr="0" compatLnSpc="1"/>
          <a:lstStyle/>
          <a:p>
            <a:pPr marL="0" marR="0" lvl="0" indent="612140" algn="l" defTabSz="914400" rtl="0" eaLnBrk="0" fontAlgn="base" latinLnBrk="0" hangingPunct="0">
              <a:lnSpc>
                <a:spcPts val="3400"/>
              </a:lnSpc>
              <a:spcBef>
                <a:spcPts val="600"/>
              </a:spcBef>
              <a:spcAft>
                <a:spcPct val="0"/>
              </a:spcAft>
              <a:buClrTx/>
              <a:buSzTx/>
              <a:buFont typeface="Arial" panose="020B0604020202020204" pitchFamily="34" charset="0"/>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集成测试是测试和组装软件的系统化技术</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400"/>
              </a:lnSpc>
              <a:spcBef>
                <a:spcPts val="600"/>
              </a:spcBef>
              <a:spcAft>
                <a:spcPct val="0"/>
              </a:spcAft>
              <a:buClrTx/>
              <a:buSzTx/>
              <a:buFont typeface="Arial" panose="020B0604020202020204" pitchFamily="34" charset="0"/>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由模块组装成程序时有两种方法。</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一种方法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是先分别测试每个模块，再把所有模块按设计要求放在一起结合成所要的程序，这种方法称为</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非渐增式测试方法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；另一种方法是把下一个要测试的模块同已经测试好的那些模块结合起来进行测试，测试完以后再把下一个应该测试的模块结合进来测试。这种每次增加一个模块的方法称为</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渐增式测试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，这种方法实际上同时完成单元测试和集成测试。</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集成测试</a:t>
            </a:r>
          </a:p>
        </p:txBody>
      </p:sp>
    </p:spTree>
    <p:extLst>
      <p:ext uri="{BB962C8B-B14F-4D97-AF65-F5344CB8AC3E}">
        <p14:creationId xmlns:p14="http://schemas.microsoft.com/office/powerpoint/2010/main" val="786155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7.4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集成测试</a:t>
            </a:r>
          </a:p>
        </p:txBody>
      </p:sp>
      <p:sp>
        <p:nvSpPr>
          <p:cNvPr id="2" name="内容占位符 1"/>
          <p:cNvSpPr>
            <a:spLocks noGrp="1"/>
          </p:cNvSpPr>
          <p:nvPr>
            <p:ph idx="1" hasCustomPrompt="1"/>
          </p:nvPr>
        </p:nvSpPr>
        <p:spPr>
          <a:xfrm>
            <a:off x="1909763" y="1125538"/>
            <a:ext cx="8434388" cy="4967288"/>
          </a:xfrm>
        </p:spPr>
        <p:txBody>
          <a:bodyPr vert="horz" wrap="square" lIns="91440" tIns="45720" rIns="91440" bIns="45720" numCol="1" anchor="t" anchorCtr="0" compatLnSpc="1"/>
          <a:lstStyle/>
          <a:p>
            <a:pPr marL="0" marR="0" lvl="0" indent="612140" algn="l" defTabSz="914400" rtl="0" eaLnBrk="0" fontAlgn="base" latinLnBrk="0" hangingPunct="0">
              <a:lnSpc>
                <a:spcPts val="3100"/>
              </a:lnSpc>
              <a:spcBef>
                <a:spcPts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非渐增式测试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把所有模块放在一起，作为一个整体来测试。测试时会遇到许多的错误，改正错误</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非常</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困难，因为在庞大的程序中想要诊断定位一个错误非常困难</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而且改正一个错误之后，马上又会遇到新的错误，这个过程</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会</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继续下去，没有尽头。</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100"/>
              </a:lnSpc>
              <a:spcBef>
                <a:spcPts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渐增式测试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与“一步到位”的非渐增式测试相反，它把程序划分成小段来构造和测试，在这个过程中比较容易定位和改正错误；对接口可以进行更彻底的测试；可以使用系统化的测试方法。因此，目前在进行集成测试时普遍采用渐增式测试方法。</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100"/>
              </a:lnSpc>
              <a:spcBef>
                <a:spcPts val="0"/>
              </a:spcBef>
              <a:spcAft>
                <a:spcPct val="0"/>
              </a:spcAft>
              <a:buClrTx/>
              <a:buSzTx/>
              <a:buFont typeface="Arial" panose="020B0604020202020204" pitchFamily="34" charset="0"/>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当使用渐增方式把模块结合到程序中去时，有</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自顶向下</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和</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自底向上</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两种集成策略。</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集成测试</a:t>
            </a:r>
          </a:p>
        </p:txBody>
      </p:sp>
    </p:spTree>
    <p:extLst>
      <p:ext uri="{BB962C8B-B14F-4D97-AF65-F5344CB8AC3E}">
        <p14:creationId xmlns:p14="http://schemas.microsoft.com/office/powerpoint/2010/main" val="41399369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华文新魏"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华文新魏"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华文新魏"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华文新魏"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华文新魏" pitchFamily="2" charset="-122"/>
                <a:cs typeface="+mn-cs"/>
              </a:defRPr>
            </a:lvl5pPr>
          </a:lstStyle>
          <a:p>
            <a:pPr lvl="0" algn="r" eaLnBrk="1" hangingPunct="1"/>
            <a:fld id="{9A0DB2DC-4C9A-4742-B13C-FB6460FD3503}" type="slidenum">
              <a:rPr lang="zh-CN" altLang="en-US" sz="1400" dirty="0">
                <a:ea typeface="宋体" panose="02010600030101010101" pitchFamily="2" charset="-122"/>
              </a:rPr>
              <a:t>42</a:t>
            </a:fld>
            <a:endParaRPr lang="zh-CN" altLang="en-US" sz="1400" dirty="0">
              <a:ea typeface="宋体" panose="02010600030101010101" pitchFamily="2" charset="-122"/>
            </a:endParaRPr>
          </a:p>
        </p:txBody>
      </p:sp>
      <p:sp>
        <p:nvSpPr>
          <p:cNvPr id="72707" name="Rectangle 2"/>
          <p:cNvSpPr>
            <a:spLocks noGrp="1"/>
          </p:cNvSpPr>
          <p:nvPr>
            <p:ph type="title"/>
          </p:nvPr>
        </p:nvSpPr>
        <p:spPr>
          <a:xfrm>
            <a:off x="1774825" y="260350"/>
            <a:ext cx="8915400" cy="850900"/>
          </a:xfrm>
        </p:spPr>
        <p:txBody>
          <a:bodyPr vert="horz" wrap="square" lIns="91440" tIns="45720" rIns="91440" bIns="45720" anchor="ctr"/>
          <a:lstStyle/>
          <a:p>
            <a:pPr eaLnBrk="1" hangingPunct="1"/>
            <a:r>
              <a:rPr lang="zh-CN" altLang="en-US" sz="2400" b="1" i="1" dirty="0">
                <a:solidFill>
                  <a:srgbClr val="0000FF"/>
                </a:solidFill>
                <a:ea typeface="黑体" panose="02010609060101010101" pitchFamily="2" charset="-122"/>
              </a:rPr>
              <a:t>渐增方式把模块结合到程序中去时，有自顶向下和自底向上两种集成策略。但</a:t>
            </a:r>
            <a:r>
              <a:rPr lang="zh-CN" altLang="en-US" sz="2400" b="1" i="1" dirty="0">
                <a:solidFill>
                  <a:srgbClr val="FF0000"/>
                </a:solidFill>
                <a:ea typeface="黑体" panose="02010609060101010101" pitchFamily="2" charset="-122"/>
              </a:rPr>
              <a:t>在实践中常采用混合的策略</a:t>
            </a:r>
            <a:r>
              <a:rPr lang="zh-CN" altLang="en-US" sz="2400" b="1" i="1" dirty="0">
                <a:ea typeface="黑体" panose="02010609060101010101" pitchFamily="2" charset="-122"/>
              </a:rPr>
              <a:t>。</a:t>
            </a:r>
          </a:p>
        </p:txBody>
      </p:sp>
      <p:sp>
        <p:nvSpPr>
          <p:cNvPr id="72708" name="Rectangle 4"/>
          <p:cNvSpPr/>
          <p:nvPr/>
        </p:nvSpPr>
        <p:spPr>
          <a:xfrm>
            <a:off x="2025968" y="1341438"/>
            <a:ext cx="2858135" cy="460375"/>
          </a:xfrm>
          <a:prstGeom prst="rect">
            <a:avLst/>
          </a:prstGeom>
          <a:noFill/>
          <a:ln w="9525">
            <a:noFill/>
          </a:ln>
        </p:spPr>
        <p:txBody>
          <a:bodyPr wrap="none">
            <a:spAutoFit/>
          </a:bodyPr>
          <a:lstStyle/>
          <a:p>
            <a:r>
              <a:rPr lang="en-US" altLang="zh-CN" sz="2400" b="1" dirty="0">
                <a:solidFill>
                  <a:srgbClr val="800000"/>
                </a:solidFill>
                <a:latin typeface="Arial" panose="020B0604020202020204" pitchFamily="34" charset="0"/>
              </a:rPr>
              <a:t>7.4.1  </a:t>
            </a:r>
            <a:r>
              <a:rPr lang="zh-CN" altLang="en-US" sz="2400" b="1" dirty="0">
                <a:solidFill>
                  <a:srgbClr val="800000"/>
                </a:solidFill>
                <a:latin typeface="Arial" panose="020B0604020202020204" pitchFamily="34" charset="0"/>
              </a:rPr>
              <a:t>自顶向下集成</a:t>
            </a:r>
          </a:p>
        </p:txBody>
      </p:sp>
      <p:sp>
        <p:nvSpPr>
          <p:cNvPr id="72709" name="Rectangle 7"/>
          <p:cNvSpPr/>
          <p:nvPr/>
        </p:nvSpPr>
        <p:spPr>
          <a:xfrm>
            <a:off x="6816725" y="1341438"/>
            <a:ext cx="2858135" cy="460375"/>
          </a:xfrm>
          <a:prstGeom prst="rect">
            <a:avLst/>
          </a:prstGeom>
          <a:noFill/>
          <a:ln w="9525">
            <a:noFill/>
          </a:ln>
        </p:spPr>
        <p:txBody>
          <a:bodyPr wrap="none">
            <a:spAutoFit/>
          </a:bodyPr>
          <a:lstStyle/>
          <a:p>
            <a:r>
              <a:rPr lang="en-US" altLang="zh-CN" sz="2400" b="1" dirty="0">
                <a:solidFill>
                  <a:srgbClr val="800000"/>
                </a:solidFill>
                <a:latin typeface="Arial" panose="020B0604020202020204" pitchFamily="34" charset="0"/>
              </a:rPr>
              <a:t>7.4.2  </a:t>
            </a:r>
            <a:r>
              <a:rPr lang="zh-CN" altLang="en-US" sz="2400" b="1" dirty="0">
                <a:solidFill>
                  <a:srgbClr val="800000"/>
                </a:solidFill>
                <a:latin typeface="Arial" panose="020B0604020202020204" pitchFamily="34" charset="0"/>
              </a:rPr>
              <a:t>自底向上集成</a:t>
            </a:r>
          </a:p>
        </p:txBody>
      </p:sp>
      <p:pic>
        <p:nvPicPr>
          <p:cNvPr id="72710" name="Picture 8" descr="rj79"/>
          <p:cNvPicPr>
            <a:picLocks noChangeAspect="1"/>
          </p:cNvPicPr>
          <p:nvPr/>
        </p:nvPicPr>
        <p:blipFill>
          <a:blip r:embed="rId2"/>
          <a:stretch>
            <a:fillRect/>
          </a:stretch>
        </p:blipFill>
        <p:spPr>
          <a:xfrm>
            <a:off x="1487488" y="2205038"/>
            <a:ext cx="3671887" cy="3773487"/>
          </a:xfrm>
          <a:prstGeom prst="rect">
            <a:avLst/>
          </a:prstGeom>
          <a:noFill/>
          <a:ln w="9525">
            <a:noFill/>
          </a:ln>
        </p:spPr>
      </p:pic>
      <p:pic>
        <p:nvPicPr>
          <p:cNvPr id="72711" name="Picture 9" descr="rj80"/>
          <p:cNvPicPr>
            <a:picLocks noChangeAspect="1"/>
          </p:cNvPicPr>
          <p:nvPr/>
        </p:nvPicPr>
        <p:blipFill>
          <a:blip r:embed="rId3"/>
          <a:stretch>
            <a:fillRect/>
          </a:stretch>
        </p:blipFill>
        <p:spPr>
          <a:xfrm>
            <a:off x="5664200" y="1989138"/>
            <a:ext cx="5094288" cy="4437062"/>
          </a:xfrm>
          <a:prstGeom prst="rect">
            <a:avLst/>
          </a:prstGeom>
          <a:noFill/>
          <a:ln w="9525">
            <a:noFill/>
          </a:ln>
        </p:spPr>
      </p:pic>
      <p:sp>
        <p:nvSpPr>
          <p:cNvPr id="72712" name="Rectangle 10"/>
          <p:cNvSpPr/>
          <p:nvPr/>
        </p:nvSpPr>
        <p:spPr>
          <a:xfrm>
            <a:off x="1343025" y="6230938"/>
            <a:ext cx="4252913" cy="368300"/>
          </a:xfrm>
          <a:prstGeom prst="rect">
            <a:avLst/>
          </a:prstGeom>
          <a:noFill/>
          <a:ln w="9525">
            <a:noFill/>
          </a:ln>
        </p:spPr>
        <p:txBody>
          <a:bodyPr>
            <a:spAutoFit/>
          </a:bodyPr>
          <a:lstStyle/>
          <a:p>
            <a:r>
              <a:rPr lang="zh-CN" altLang="en-US" b="1" dirty="0">
                <a:solidFill>
                  <a:srgbClr val="993300"/>
                </a:solidFill>
                <a:latin typeface="Arial" panose="020B0604020202020204" pitchFamily="34" charset="0"/>
              </a:rPr>
              <a:t>深度（宽度）优先组装，需要存根程序</a:t>
            </a:r>
            <a:endParaRPr lang="en-US" altLang="zh-CN" b="1" dirty="0">
              <a:solidFill>
                <a:srgbClr val="993300"/>
              </a:solidFill>
              <a:latin typeface="Arial" panose="020B0604020202020204" pitchFamily="34" charset="0"/>
            </a:endParaRPr>
          </a:p>
        </p:txBody>
      </p:sp>
      <p:sp>
        <p:nvSpPr>
          <p:cNvPr id="72713" name="Rectangle 11"/>
          <p:cNvSpPr/>
          <p:nvPr/>
        </p:nvSpPr>
        <p:spPr>
          <a:xfrm>
            <a:off x="7248525" y="6302375"/>
            <a:ext cx="3154680" cy="368300"/>
          </a:xfrm>
          <a:prstGeom prst="rect">
            <a:avLst/>
          </a:prstGeom>
          <a:noFill/>
          <a:ln w="9525">
            <a:noFill/>
          </a:ln>
        </p:spPr>
        <p:txBody>
          <a:bodyPr wrap="none">
            <a:spAutoFit/>
          </a:bodyPr>
          <a:lstStyle/>
          <a:p>
            <a:r>
              <a:rPr lang="zh-CN" altLang="en-US" b="1" dirty="0">
                <a:solidFill>
                  <a:srgbClr val="993300"/>
                </a:solidFill>
                <a:latin typeface="Arial" panose="020B0604020202020204" pitchFamily="34" charset="0"/>
              </a:rPr>
              <a:t>自底向上组装，需要驱动程序</a:t>
            </a:r>
            <a:endParaRPr lang="en-US" altLang="zh-CN" b="1" dirty="0">
              <a:solidFill>
                <a:srgbClr val="993300"/>
              </a:solidFill>
              <a:latin typeface="Arial" panose="020B0604020202020204" pitchFamily="34" charset="0"/>
            </a:endParaRPr>
          </a:p>
        </p:txBody>
      </p:sp>
    </p:spTree>
    <p:extLst>
      <p:ext uri="{BB962C8B-B14F-4D97-AF65-F5344CB8AC3E}">
        <p14:creationId xmlns:p14="http://schemas.microsoft.com/office/powerpoint/2010/main" val="37736625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5397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7.4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集成测试</a:t>
            </a:r>
          </a:p>
        </p:txBody>
      </p:sp>
      <p:sp>
        <p:nvSpPr>
          <p:cNvPr id="26629" name="内容占位符 4"/>
          <p:cNvSpPr>
            <a:spLocks noGrp="1"/>
          </p:cNvSpPr>
          <p:nvPr>
            <p:ph idx="1" hasCustomPrompt="1"/>
          </p:nvPr>
        </p:nvSpPr>
        <p:spPr>
          <a:xfrm>
            <a:off x="1919288" y="1125538"/>
            <a:ext cx="8229600" cy="603250"/>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7.4.1.</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自顶向下集成</a:t>
            </a:r>
          </a:p>
        </p:txBody>
      </p:sp>
      <p:sp>
        <p:nvSpPr>
          <p:cNvPr id="32775" name="TextBox 7"/>
          <p:cNvSpPr txBox="1">
            <a:spLocks noChangeArrowheads="1"/>
          </p:cNvSpPr>
          <p:nvPr/>
        </p:nvSpPr>
        <p:spPr bwMode="auto">
          <a:xfrm>
            <a:off x="2011363" y="1855788"/>
            <a:ext cx="8261350"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ts val="3000"/>
              </a:lnSpc>
              <a:spcBef>
                <a:spcPts val="600"/>
              </a:spcBef>
              <a:spcAft>
                <a:spcPct val="0"/>
              </a:spcAft>
              <a:buClrTx/>
              <a:buSzPct val="70000"/>
              <a:buFont typeface="Wingdings" panose="05000000000000000000" pitchFamily="2" charset="2"/>
              <a:buChar char="l"/>
              <a:defRPr/>
            </a:pP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自顶向下集成方法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是从主控制模块开始，沿着程序的控制层次向下移动，逐渐把各个模块结合起来。在把附属于（及最终附属于）主控制模块的那些模块组装到程序结构中去时，或者使用深度优先的策略，或者使用宽度优先的策略。</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000"/>
              </a:lnSpc>
              <a:spcBef>
                <a:spcPts val="600"/>
              </a:spcBef>
              <a:spcAft>
                <a:spcPct val="0"/>
              </a:spcAft>
              <a:buClrTx/>
              <a:buSzPct val="70000"/>
              <a:buFont typeface="Wingdings" panose="05000000000000000000" pitchFamily="2" charset="2"/>
              <a:buChar char="l"/>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深度优先的结合方法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先组装在软件结构的一条主控制通路上的所有模块。选择一条主控制通路取决于应用的特点，并且有很大任意性。</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000"/>
              </a:lnSpc>
              <a:spcBef>
                <a:spcPts val="600"/>
              </a:spcBef>
              <a:spcAft>
                <a:spcPct val="0"/>
              </a:spcAft>
              <a:buClrTx/>
              <a:buSzPct val="70000"/>
              <a:buFont typeface="Wingdings" panose="05000000000000000000" pitchFamily="2" charset="2"/>
              <a:buChar char="l"/>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宽度优先的结合方法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是沿软件结构水平地移动，把处于同一个控制层次上的所有模块组装起来。</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集成测试</a:t>
            </a:r>
          </a:p>
        </p:txBody>
      </p:sp>
    </p:spTree>
    <p:extLst>
      <p:ext uri="{BB962C8B-B14F-4D97-AF65-F5344CB8AC3E}">
        <p14:creationId xmlns:p14="http://schemas.microsoft.com/office/powerpoint/2010/main" val="40920382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7.4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集成测试</a:t>
            </a:r>
          </a:p>
        </p:txBody>
      </p:sp>
      <p:sp>
        <p:nvSpPr>
          <p:cNvPr id="32775" name="TextBox 7"/>
          <p:cNvSpPr txBox="1">
            <a:spLocks noChangeArrowheads="1"/>
          </p:cNvSpPr>
          <p:nvPr/>
        </p:nvSpPr>
        <p:spPr bwMode="auto">
          <a:xfrm>
            <a:off x="2011363" y="1392238"/>
            <a:ext cx="4589463"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3100"/>
              </a:lnSpc>
              <a:spcBef>
                <a:spcPts val="60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mn-ea"/>
                <a:ea typeface="+mn-ea"/>
                <a:cs typeface="+mn-cs"/>
              </a:rPr>
              <a:t>    如右图，</a:t>
            </a:r>
            <a:r>
              <a:rPr kumimoji="0" lang="zh-CN" altLang="en-US" sz="2200" b="1" i="0" u="none" strike="noStrike" kern="1200" cap="none" spc="0" normalizeH="0" baseline="0" noProof="0" dirty="0">
                <a:ln>
                  <a:noFill/>
                </a:ln>
                <a:solidFill>
                  <a:schemeClr val="tx1"/>
                </a:solidFill>
                <a:effectLst/>
                <a:uLnTx/>
                <a:uFillTx/>
                <a:latin typeface="+mn-ea"/>
                <a:ea typeface="+mn-ea"/>
                <a:cs typeface="+mn-cs"/>
              </a:rPr>
              <a:t>使用深度优先的结合方法</a:t>
            </a:r>
            <a:r>
              <a:rPr kumimoji="0" lang="zh-CN" altLang="en-US" sz="22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选取左通路，首先结合模块</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M1\,M2</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和</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M5</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；其次，</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M8</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或</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M6(</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如果为了使</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M2</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具有适当功能需要</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M6)</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将被结合进来。然后构造中央的和右侧的控制通路。</a:t>
            </a:r>
            <a:r>
              <a:rPr kumimoji="0" lang="zh-CN" altLang="en-US" sz="2200" b="1" i="0" u="none" strike="noStrike" kern="1200" cap="none" spc="0" normalizeH="0" baseline="0" noProof="0" dirty="0">
                <a:ln>
                  <a:noFill/>
                </a:ln>
                <a:solidFill>
                  <a:schemeClr val="tx1"/>
                </a:solidFill>
                <a:effectLst/>
                <a:uLnTx/>
                <a:uFillTx/>
                <a:latin typeface="+mn-ea"/>
                <a:ea typeface="+mn-ea"/>
                <a:cs typeface="+mn-cs"/>
              </a:rPr>
              <a:t>使用宽度优先的结合方法</a:t>
            </a:r>
            <a:r>
              <a:rPr kumimoji="0" lang="zh-CN" altLang="en-US" sz="22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首先结合模块</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M2\,M3</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和</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M4(</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代替存根程序</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S4)</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，然后结合下一个控制层次中的模块</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M5\,M6</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和</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M7</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；如此继续进行下去，直到所有模块都被结合进来为止。</a:t>
            </a:r>
            <a:endParaRPr kumimoji="0" lang="en-US" altLang="zh-CN" sz="2200" b="0" i="0" u="none" strike="noStrike" kern="1200" cap="none" spc="0" normalizeH="0" baseline="0" noProof="0" dirty="0">
              <a:ln>
                <a:noFill/>
              </a:ln>
              <a:solidFill>
                <a:schemeClr val="tx1"/>
              </a:solidFill>
              <a:effectLst/>
              <a:uLnTx/>
              <a:uFillTx/>
              <a:latin typeface="+mn-ea"/>
              <a:ea typeface="+mn-ea"/>
              <a:cs typeface="+mn-cs"/>
            </a:endParaRPr>
          </a:p>
        </p:txBody>
      </p:sp>
      <p:pic>
        <p:nvPicPr>
          <p:cNvPr id="442372" name="图片 1"/>
          <p:cNvPicPr>
            <a:picLocks noChangeAspect="1"/>
          </p:cNvPicPr>
          <p:nvPr/>
        </p:nvPicPr>
        <p:blipFill>
          <a:blip r:embed="rId3"/>
          <a:stretch>
            <a:fillRect/>
          </a:stretch>
        </p:blipFill>
        <p:spPr>
          <a:xfrm>
            <a:off x="6743700" y="1916113"/>
            <a:ext cx="3373438" cy="3290887"/>
          </a:xfrm>
          <a:prstGeom prst="rect">
            <a:avLst/>
          </a:prstGeom>
          <a:noFill/>
          <a:ln w="9525">
            <a:noFill/>
          </a:ln>
        </p:spPr>
      </p:pic>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集成测试</a:t>
            </a:r>
          </a:p>
        </p:txBody>
      </p:sp>
    </p:spTree>
    <p:extLst>
      <p:ext uri="{BB962C8B-B14F-4D97-AF65-F5344CB8AC3E}">
        <p14:creationId xmlns:p14="http://schemas.microsoft.com/office/powerpoint/2010/main" val="11741099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7.4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集成测试</a:t>
            </a:r>
          </a:p>
        </p:txBody>
      </p:sp>
      <p:sp>
        <p:nvSpPr>
          <p:cNvPr id="32775" name="TextBox 7"/>
          <p:cNvSpPr txBox="1">
            <a:spLocks noChangeArrowheads="1"/>
          </p:cNvSpPr>
          <p:nvPr/>
        </p:nvSpPr>
        <p:spPr bwMode="auto">
          <a:xfrm>
            <a:off x="2135188" y="1235075"/>
            <a:ext cx="8128000" cy="4836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612140" algn="l" defTabSz="914400" rtl="0" eaLnBrk="1" fontAlgn="base" latinLnBrk="0" hangingPunct="1">
              <a:lnSpc>
                <a:spcPts val="3200"/>
              </a:lnSpc>
              <a:spcBef>
                <a:spcPts val="600"/>
              </a:spcBef>
              <a:spcAft>
                <a:spcPts val="60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模块结合进软件结构的具体过程由下述</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4</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个步骤完成</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2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①</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对主控制模块进行测试，测试时用存根程序代替所有直接附属于主控制模块的模块</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2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②</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根据选定的结合策略</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深度优先或宽度优先</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，每次用一个实际模块代换一个存根程序</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新结合进来的模块往往又需要新的存根程序</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2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③</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在结合进一个模块的同时进行测试</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2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④</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为了保证加入模块没有引进新的错误，可能需要进行回归测试</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即全部或部分地重复以前做过的测试</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a:t>
            </a:r>
          </a:p>
          <a:p>
            <a:pPr marL="0" marR="0" lvl="0" indent="612140" algn="l" defTabSz="914400" rtl="0" eaLnBrk="0" fontAlgn="base" latinLnBrk="0" hangingPunct="0">
              <a:lnSpc>
                <a:spcPts val="3200"/>
              </a:lnSpc>
              <a:spcBef>
                <a:spcPts val="120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从</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②</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开始不断地重复进行上述过程，直到构造起完整的软件结构为止。</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集成测试</a:t>
            </a:r>
          </a:p>
        </p:txBody>
      </p:sp>
    </p:spTree>
    <p:extLst>
      <p:ext uri="{BB962C8B-B14F-4D97-AF65-F5344CB8AC3E}">
        <p14:creationId xmlns:p14="http://schemas.microsoft.com/office/powerpoint/2010/main" val="24410478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7.4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集成测试</a:t>
            </a:r>
          </a:p>
        </p:txBody>
      </p:sp>
      <p:sp>
        <p:nvSpPr>
          <p:cNvPr id="32775" name="TextBox 7"/>
          <p:cNvSpPr txBox="1">
            <a:spLocks noChangeArrowheads="1"/>
          </p:cNvSpPr>
          <p:nvPr/>
        </p:nvSpPr>
        <p:spPr bwMode="auto">
          <a:xfrm>
            <a:off x="1992313" y="1341438"/>
            <a:ext cx="8207375" cy="4323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ts val="3300"/>
              </a:lnSpc>
              <a:spcBef>
                <a:spcPts val="0"/>
              </a:spcBef>
              <a:spcAft>
                <a:spcPts val="0"/>
              </a:spcAft>
              <a:buClrTx/>
              <a:buSzPct val="70000"/>
              <a:buFont typeface="Wingdings" panose="05000000000000000000" pitchFamily="2" charset="2"/>
              <a:buChar char="l"/>
              <a:defRPr/>
            </a:pP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自顶向下</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的结合策略能够在测试的早期对主要的控制或关键的抉择进行检验。在一个分解得好的软件结构中，关键的抉择位于层次系统的较上层，因此首先碰到。</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300"/>
              </a:lnSpc>
              <a:spcBef>
                <a:spcPts val="0"/>
              </a:spcBef>
              <a:spcAft>
                <a:spcPts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如果选择</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深度优先</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的结合方法，可以在早期实现软件的一个完整的功能并且验证这个功能。</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300"/>
              </a:lnSpc>
              <a:spcBef>
                <a:spcPts val="0"/>
              </a:spcBef>
              <a:spcAft>
                <a:spcPts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在自顶向下测试的初期，存根程序代替了低层次的模块，因此，在软件结构中没有重要的数据自下往上流。为了解决这个问题，测试人员有两种选择：①把许多测试推迟到用真实模块代替了存根程序以后再进行；②从层次系统的底部向上组装软件。</a:t>
            </a:r>
            <a:endParaRPr kumimoji="0" lang="en-US" altLang="zh-CN" sz="2200" b="0" i="0" u="none" strike="noStrike" kern="1200" cap="none" spc="0" normalizeH="0" baseline="0" noProof="0" dirty="0">
              <a:ln>
                <a:noFill/>
              </a:ln>
              <a:solidFill>
                <a:schemeClr val="tx1"/>
              </a:solidFill>
              <a:effectLst/>
              <a:uLnTx/>
              <a:uFillTx/>
              <a:latin typeface="+mn-ea"/>
              <a:ea typeface="+mn-ea"/>
              <a:cs typeface="+mn-cs"/>
            </a:endParaRP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集成测试</a:t>
            </a:r>
          </a:p>
        </p:txBody>
      </p:sp>
    </p:spTree>
    <p:extLst>
      <p:ext uri="{BB962C8B-B14F-4D97-AF65-F5344CB8AC3E}">
        <p14:creationId xmlns:p14="http://schemas.microsoft.com/office/powerpoint/2010/main" val="3845713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7.4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集成测试</a:t>
            </a:r>
          </a:p>
        </p:txBody>
      </p:sp>
      <p:sp>
        <p:nvSpPr>
          <p:cNvPr id="26629" name="内容占位符 4"/>
          <p:cNvSpPr>
            <a:spLocks noGrp="1"/>
          </p:cNvSpPr>
          <p:nvPr>
            <p:ph idx="1" hasCustomPrompt="1"/>
          </p:nvPr>
        </p:nvSpPr>
        <p:spPr>
          <a:xfrm>
            <a:off x="1919288" y="981075"/>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7.4.2.</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自底向上集成</a:t>
            </a:r>
          </a:p>
        </p:txBody>
      </p:sp>
      <p:sp>
        <p:nvSpPr>
          <p:cNvPr id="32775" name="TextBox 7"/>
          <p:cNvSpPr txBox="1">
            <a:spLocks noChangeArrowheads="1"/>
          </p:cNvSpPr>
          <p:nvPr/>
        </p:nvSpPr>
        <p:spPr bwMode="auto">
          <a:xfrm>
            <a:off x="1992313" y="1603375"/>
            <a:ext cx="8424863"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ts val="31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    </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自底向上测试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从“原子”模块</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即在软件结构最低层的模块</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开始组装和测试。因为是从底部向上结合模块，总能得到所需的下层模块处理功能，所以不需要存根程序。</a:t>
            </a:r>
          </a:p>
          <a:p>
            <a:pPr marL="0" marR="0" lvl="0" indent="0" algn="l" defTabSz="914400" rtl="0" eaLnBrk="0" fontAlgn="base" latinLnBrk="0" hangingPunct="0">
              <a:lnSpc>
                <a:spcPts val="31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用下述步骤可以实现自底向上的结合策略。</a:t>
            </a:r>
          </a:p>
          <a:p>
            <a:pPr marL="0" marR="0" lvl="0" indent="612140" algn="l" defTabSz="914400" rtl="0" eaLnBrk="0" fontAlgn="base" latinLnBrk="0" hangingPunct="0">
              <a:lnSpc>
                <a:spcPts val="31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①</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 把低层模块组合成实现某个特定的软件子功能的族</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1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②</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 写一个驱动程序</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用于测试的控制程序</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，协调测试数据的输入和输出</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1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③</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 对由模块组成的子功能族进行测试</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1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④</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 去掉驱动程序，沿软件结构自下向上移动，把子功能族组合起来形成更大的子功能族。</a:t>
            </a:r>
          </a:p>
          <a:p>
            <a:pPr marL="0" marR="0" lvl="0" indent="0" algn="l" defTabSz="914400" rtl="0" eaLnBrk="0" fontAlgn="base" latinLnBrk="0" hangingPunct="0">
              <a:lnSpc>
                <a:spcPts val="31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上述第</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②～④</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步实质上构成了一个循环。</a:t>
            </a:r>
            <a:endParaRPr kumimoji="0" lang="en-US" altLang="zh-CN" sz="2200" b="0" i="0" u="none" strike="noStrike" kern="1200" cap="none" spc="0" normalizeH="0" baseline="0" noProof="0" dirty="0">
              <a:ln>
                <a:noFill/>
              </a:ln>
              <a:solidFill>
                <a:schemeClr val="tx1"/>
              </a:solidFill>
              <a:effectLst/>
              <a:uLnTx/>
              <a:uFillTx/>
              <a:latin typeface="+mn-ea"/>
              <a:ea typeface="+mn-ea"/>
              <a:cs typeface="+mn-cs"/>
            </a:endParaRPr>
          </a:p>
        </p:txBody>
      </p:sp>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集成测试</a:t>
            </a:r>
          </a:p>
        </p:txBody>
      </p:sp>
    </p:spTree>
    <p:extLst>
      <p:ext uri="{BB962C8B-B14F-4D97-AF65-F5344CB8AC3E}">
        <p14:creationId xmlns:p14="http://schemas.microsoft.com/office/powerpoint/2010/main" val="38803151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7.4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集成测试</a:t>
            </a:r>
          </a:p>
        </p:txBody>
      </p:sp>
      <p:sp>
        <p:nvSpPr>
          <p:cNvPr id="32775" name="TextBox 7"/>
          <p:cNvSpPr txBox="1">
            <a:spLocks noChangeArrowheads="1"/>
          </p:cNvSpPr>
          <p:nvPr/>
        </p:nvSpPr>
        <p:spPr bwMode="auto">
          <a:xfrm>
            <a:off x="1919288" y="1341438"/>
            <a:ext cx="4105275" cy="4925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ts val="29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    </a:t>
            </a:r>
            <a:r>
              <a:rPr kumimoji="0" lang="zh-CN" altLang="en-US" sz="2200" b="0" i="0" u="none" strike="noStrike" kern="1200" cap="none" spc="0" normalizeH="0" baseline="0" noProof="0" dirty="0">
                <a:ln>
                  <a:noFill/>
                </a:ln>
                <a:solidFill>
                  <a:schemeClr val="tx1"/>
                </a:solidFill>
                <a:effectLst/>
                <a:uLnTx/>
                <a:uFillTx/>
                <a:latin typeface="+mn-ea"/>
                <a:ea typeface="+mn-ea"/>
                <a:cs typeface="+mn-cs"/>
              </a:rPr>
              <a:t>右图</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描绘了自底向上的结合过程。首先把模块组合成族</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1</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、族</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2</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和族</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3</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，使用驱动程序</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图中用虚线方框表示</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对每个子功能族进行测试。族</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1</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和族</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2</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中的模块附属于模块</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a:t>
            </a:r>
            <a:r>
              <a:rPr kumimoji="0" lang="en-US" altLang="zh-CN" sz="2200" b="0" i="0" u="none" strike="noStrike" kern="1200" cap="none" spc="0" normalizeH="0" baseline="-25000" noProof="0" dirty="0">
                <a:ln>
                  <a:noFill/>
                </a:ln>
                <a:solidFill>
                  <a:schemeClr val="tx1"/>
                </a:solidFill>
                <a:effectLst/>
                <a:uLnTx/>
                <a:uFillTx/>
                <a:latin typeface="+mn-ea"/>
                <a:ea typeface="+mn-ea"/>
                <a:cs typeface="+mn-cs"/>
              </a:rPr>
              <a:t>a</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去掉驱动程序</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D</a:t>
            </a:r>
            <a:r>
              <a:rPr kumimoji="0" lang="en-US" altLang="zh-CN" sz="2200" b="0" i="0" u="none" strike="noStrike" kern="1200" cap="none" spc="0" normalizeH="0" baseline="-25000" noProof="0" dirty="0">
                <a:ln>
                  <a:noFill/>
                </a:ln>
                <a:solidFill>
                  <a:schemeClr val="tx1"/>
                </a:solidFill>
                <a:effectLst/>
                <a:uLnTx/>
                <a:uFillTx/>
                <a:latin typeface="+mn-ea"/>
                <a:ea typeface="+mn-ea"/>
                <a:cs typeface="+mn-cs"/>
              </a:rPr>
              <a:t>1</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和</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D</a:t>
            </a:r>
            <a:r>
              <a:rPr kumimoji="0" lang="en-US" altLang="zh-CN" sz="2200" b="0" i="0" u="none" strike="noStrike" kern="1200" cap="none" spc="0" normalizeH="0" baseline="-25000" noProof="0" dirty="0">
                <a:ln>
                  <a:noFill/>
                </a:ln>
                <a:solidFill>
                  <a:schemeClr val="tx1"/>
                </a:solidFill>
                <a:effectLst/>
                <a:uLnTx/>
                <a:uFillTx/>
                <a:latin typeface="+mn-ea"/>
                <a:ea typeface="+mn-ea"/>
                <a:cs typeface="+mn-cs"/>
              </a:rPr>
              <a:t>2</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，把这两个族直接同</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a:t>
            </a:r>
            <a:r>
              <a:rPr kumimoji="0" lang="en-US" altLang="zh-CN" sz="2200" b="0" i="0" u="none" strike="noStrike" kern="1200" cap="none" spc="0" normalizeH="0" baseline="-25000" noProof="0" dirty="0">
                <a:ln>
                  <a:noFill/>
                </a:ln>
                <a:solidFill>
                  <a:schemeClr val="tx1"/>
                </a:solidFill>
                <a:effectLst/>
                <a:uLnTx/>
                <a:uFillTx/>
                <a:latin typeface="+mn-ea"/>
                <a:ea typeface="+mn-ea"/>
                <a:cs typeface="+mn-cs"/>
              </a:rPr>
              <a:t>a</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连接起来。类似地，在和模块</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a:t>
            </a:r>
            <a:r>
              <a:rPr kumimoji="0" lang="en-US" altLang="zh-CN" sz="2200" b="0" i="0" u="none" strike="noStrike" kern="1200" cap="none" spc="0" normalizeH="0" baseline="-25000" noProof="0" dirty="0">
                <a:ln>
                  <a:noFill/>
                </a:ln>
                <a:solidFill>
                  <a:schemeClr val="tx1"/>
                </a:solidFill>
                <a:effectLst/>
                <a:uLnTx/>
                <a:uFillTx/>
                <a:latin typeface="+mn-ea"/>
                <a:ea typeface="+mn-ea"/>
                <a:cs typeface="+mn-cs"/>
              </a:rPr>
              <a:t>b</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结合之前去掉族</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3</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的驱动程序</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D</a:t>
            </a:r>
            <a:r>
              <a:rPr kumimoji="0" lang="en-US" altLang="zh-CN" sz="2200" b="0" i="0" u="none" strike="noStrike" kern="1200" cap="none" spc="0" normalizeH="0" baseline="-25000" noProof="0" dirty="0">
                <a:ln>
                  <a:noFill/>
                </a:ln>
                <a:solidFill>
                  <a:schemeClr val="tx1"/>
                </a:solidFill>
                <a:effectLst/>
                <a:uLnTx/>
                <a:uFillTx/>
                <a:latin typeface="+mn-ea"/>
                <a:ea typeface="+mn-ea"/>
                <a:cs typeface="+mn-cs"/>
              </a:rPr>
              <a:t>3</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。最终</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a:t>
            </a:r>
            <a:r>
              <a:rPr kumimoji="0" lang="en-US" altLang="zh-CN" sz="2200" b="0" i="0" u="none" strike="noStrike" kern="1200" cap="none" spc="0" normalizeH="0" baseline="-25000" noProof="0" dirty="0">
                <a:ln>
                  <a:noFill/>
                </a:ln>
                <a:solidFill>
                  <a:schemeClr val="tx1"/>
                </a:solidFill>
                <a:effectLst/>
                <a:uLnTx/>
                <a:uFillTx/>
                <a:latin typeface="+mn-ea"/>
                <a:ea typeface="+mn-ea"/>
                <a:cs typeface="+mn-cs"/>
              </a:rPr>
              <a:t>a</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和</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a:t>
            </a:r>
            <a:r>
              <a:rPr kumimoji="0" lang="en-US" altLang="zh-CN" sz="2200" b="0" i="0" u="none" strike="noStrike" kern="1200" cap="none" spc="0" normalizeH="0" baseline="-25000" noProof="0" dirty="0">
                <a:ln>
                  <a:noFill/>
                </a:ln>
                <a:solidFill>
                  <a:schemeClr val="tx1"/>
                </a:solidFill>
                <a:effectLst/>
                <a:uLnTx/>
                <a:uFillTx/>
                <a:latin typeface="+mn-ea"/>
                <a:ea typeface="+mn-ea"/>
                <a:cs typeface="+mn-cs"/>
              </a:rPr>
              <a:t>b</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这两个模块都与模块</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a:t>
            </a:r>
            <a:r>
              <a:rPr kumimoji="0" lang="en-US" altLang="zh-CN" sz="2200" b="0" i="0" u="none" strike="noStrike" kern="1200" cap="none" spc="0" normalizeH="0" baseline="-25000" noProof="0" dirty="0">
                <a:ln>
                  <a:noFill/>
                </a:ln>
                <a:solidFill>
                  <a:schemeClr val="tx1"/>
                </a:solidFill>
                <a:effectLst/>
                <a:uLnTx/>
                <a:uFillTx/>
                <a:latin typeface="+mn-ea"/>
                <a:ea typeface="+mn-ea"/>
                <a:cs typeface="+mn-cs"/>
              </a:rPr>
              <a:t>c</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结合起来。随着结合向上移动，对测试驱动程序的需要减少了。</a:t>
            </a:r>
            <a:endParaRPr kumimoji="0" lang="en-US" altLang="zh-CN" sz="2200" b="0" i="0" u="none" strike="noStrike" kern="1200" cap="none" spc="0" normalizeH="0" baseline="0" noProof="0" dirty="0">
              <a:ln>
                <a:noFill/>
              </a:ln>
              <a:solidFill>
                <a:schemeClr val="tx1"/>
              </a:solidFill>
              <a:effectLst/>
              <a:uLnTx/>
              <a:uFillTx/>
              <a:latin typeface="+mn-ea"/>
              <a:ea typeface="+mn-ea"/>
              <a:cs typeface="+mn-cs"/>
            </a:endParaRPr>
          </a:p>
        </p:txBody>
      </p:sp>
      <p:pic>
        <p:nvPicPr>
          <p:cNvPr id="446468" name="图片 1"/>
          <p:cNvPicPr>
            <a:picLocks noChangeAspect="1"/>
          </p:cNvPicPr>
          <p:nvPr/>
        </p:nvPicPr>
        <p:blipFill>
          <a:blip r:embed="rId3"/>
          <a:stretch>
            <a:fillRect/>
          </a:stretch>
        </p:blipFill>
        <p:spPr>
          <a:xfrm>
            <a:off x="5962650" y="1770063"/>
            <a:ext cx="4381500" cy="4035425"/>
          </a:xfrm>
          <a:prstGeom prst="rect">
            <a:avLst/>
          </a:prstGeom>
          <a:noFill/>
          <a:ln w="9525">
            <a:noFill/>
          </a:ln>
        </p:spPr>
      </p:pic>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集成测试</a:t>
            </a:r>
          </a:p>
        </p:txBody>
      </p:sp>
    </p:spTree>
    <p:extLst>
      <p:ext uri="{BB962C8B-B14F-4D97-AF65-F5344CB8AC3E}">
        <p14:creationId xmlns:p14="http://schemas.microsoft.com/office/powerpoint/2010/main" val="18594553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7.4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集成测试</a:t>
            </a:r>
          </a:p>
        </p:txBody>
      </p:sp>
      <p:sp>
        <p:nvSpPr>
          <p:cNvPr id="26629" name="内容占位符 4"/>
          <p:cNvSpPr>
            <a:spLocks noGrp="1"/>
          </p:cNvSpPr>
          <p:nvPr>
            <p:ph idx="1" hasCustomPrompt="1"/>
          </p:nvPr>
        </p:nvSpPr>
        <p:spPr>
          <a:xfrm>
            <a:off x="1919288" y="1095375"/>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7.4.3.</a:t>
            </a:r>
            <a:r>
              <a:rPr kumimoji="0" lang="zh-CN" altLang="zh-CN" sz="3200" b="1" i="0" u="none" strike="noStrike" kern="1200" cap="none" spc="0" normalizeH="0" baseline="0" noProof="0" dirty="0">
                <a:ln>
                  <a:noFill/>
                </a:ln>
                <a:solidFill>
                  <a:schemeClr val="tx1"/>
                </a:solidFill>
                <a:effectLst/>
                <a:uLnTx/>
                <a:uFillTx/>
                <a:latin typeface="+mn-lt"/>
                <a:ea typeface="+mn-ea"/>
                <a:cs typeface="+mn-cs"/>
              </a:rPr>
              <a:t>不同集成测试策略的比较</a:t>
            </a:r>
            <a:endParaRPr kumimoji="0" lang="zh-CN" altLang="en-US" sz="3200" b="1" i="0" u="none" strike="noStrike" kern="1200" cap="none" spc="0" normalizeH="0" baseline="0" noProof="0" dirty="0">
              <a:ln>
                <a:noFill/>
              </a:ln>
              <a:solidFill>
                <a:schemeClr val="tx1"/>
              </a:solidFill>
              <a:effectLst/>
              <a:uLnTx/>
              <a:uFillTx/>
              <a:latin typeface="+mn-lt"/>
              <a:ea typeface="+mn-ea"/>
              <a:cs typeface="+mn-cs"/>
            </a:endParaRPr>
          </a:p>
        </p:txBody>
      </p:sp>
      <p:sp>
        <p:nvSpPr>
          <p:cNvPr id="32775" name="TextBox 7"/>
          <p:cNvSpPr txBox="1">
            <a:spLocks noChangeArrowheads="1"/>
          </p:cNvSpPr>
          <p:nvPr/>
        </p:nvSpPr>
        <p:spPr bwMode="auto">
          <a:xfrm>
            <a:off x="2135188" y="2011363"/>
            <a:ext cx="7993063"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ts val="3600"/>
              </a:lnSpc>
              <a:spcBef>
                <a:spcPct val="0"/>
              </a:spcBef>
              <a:spcAft>
                <a:spcPct val="0"/>
              </a:spcAft>
              <a:buClrTx/>
              <a:buSzPct val="70000"/>
              <a:buFont typeface="Wingdings" panose="05000000000000000000" pitchFamily="2" charset="2"/>
              <a:buChar char="l"/>
              <a:defRPr/>
            </a:pP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自顶向下测试方法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的</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主要优点</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是不需要测试驱动程序，能够在测试阶段的早期实现并验证系统的主要功能，而且能在早期发现上层模块的接口错误。</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600"/>
              </a:lnSpc>
              <a:spcBef>
                <a:spcPct val="0"/>
              </a:spcBef>
              <a:spcAft>
                <a:spcPct val="0"/>
              </a:spcAft>
              <a:buClrTx/>
              <a:buSzPct val="70000"/>
              <a:buFont typeface="Wingdings" panose="05000000000000000000" pitchFamily="2" charset="2"/>
              <a:buChar char="l"/>
              <a:defRPr/>
            </a:pP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自顶向下测试方法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的</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主要缺点</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是需要存根程序，可能遇到与此相联系的测试困难，低层关键模块中的错误发现较晚，而且用这种方法在早期不能充分展开人力。</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600"/>
              </a:lnSpc>
              <a:spcBef>
                <a:spcPct val="0"/>
              </a:spcBef>
              <a:spcAft>
                <a:spcPct val="0"/>
              </a:spcAft>
              <a:buClrTx/>
              <a:buSzPct val="70000"/>
              <a:buFont typeface="Wingdings" panose="05000000000000000000" pitchFamily="2" charset="2"/>
              <a:buChar char="l"/>
              <a:defRPr/>
            </a:pP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自底向上测试方法的优缺点与上述自顶向下测试方法的优缺点刚好相反。</a:t>
            </a:r>
            <a:endParaRPr kumimoji="0" lang="en-US" altLang="zh-CN" sz="2400" b="1" i="0" u="none" strike="noStrike" kern="1200" cap="none" spc="0" normalizeH="0" baseline="0" noProof="0" dirty="0">
              <a:ln>
                <a:noFill/>
              </a:ln>
              <a:solidFill>
                <a:srgbClr val="C00000"/>
              </a:solidFill>
              <a:effectLst/>
              <a:uLnTx/>
              <a:uFillTx/>
              <a:latin typeface="+mn-ea"/>
              <a:ea typeface="+mn-ea"/>
              <a:cs typeface="+mn-cs"/>
            </a:endParaRPr>
          </a:p>
        </p:txBody>
      </p:sp>
    </p:spTree>
    <p:extLst>
      <p:ext uri="{BB962C8B-B14F-4D97-AF65-F5344CB8AC3E}">
        <p14:creationId xmlns:p14="http://schemas.microsoft.com/office/powerpoint/2010/main" val="2421811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7.1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编码</a:t>
            </a:r>
          </a:p>
        </p:txBody>
      </p:sp>
      <p:sp>
        <p:nvSpPr>
          <p:cNvPr id="32775" name="TextBox 7"/>
          <p:cNvSpPr txBox="1">
            <a:spLocks noChangeArrowheads="1"/>
          </p:cNvSpPr>
          <p:nvPr/>
        </p:nvSpPr>
        <p:spPr bwMode="auto">
          <a:xfrm>
            <a:off x="2122488" y="1582738"/>
            <a:ext cx="3902075" cy="386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4200"/>
              </a:lnSpc>
              <a:spcBef>
                <a:spcPts val="60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理想标准：</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6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应该有理想的模块化机制，以及可读性好的控制结构和数据结构</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6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使编译程序能够尽可能多地发现程序中的错误</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6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应该有良好的独立编译机制</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p>
        </p:txBody>
      </p:sp>
      <p:sp>
        <p:nvSpPr>
          <p:cNvPr id="9" name="TextBox 7"/>
          <p:cNvSpPr txBox="1">
            <a:spLocks noChangeArrowheads="1"/>
          </p:cNvSpPr>
          <p:nvPr/>
        </p:nvSpPr>
        <p:spPr bwMode="auto">
          <a:xfrm>
            <a:off x="6515100" y="1582738"/>
            <a:ext cx="3829050" cy="386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4200"/>
              </a:lnSpc>
              <a:spcBef>
                <a:spcPts val="60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实用标准：</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6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系统用户的要求</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6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可以使用的编译程序</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6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可以得到的软件工具</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6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工程规模</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6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程序员的知识</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6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软件可移植性要求</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6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软件的应用领域</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p>
        </p:txBody>
      </p:sp>
      <p:cxnSp>
        <p:nvCxnSpPr>
          <p:cNvPr id="3" name="直接连接符 2"/>
          <p:cNvCxnSpPr/>
          <p:nvPr/>
        </p:nvCxnSpPr>
        <p:spPr>
          <a:xfrm>
            <a:off x="6284913" y="2420888"/>
            <a:ext cx="0" cy="2952328"/>
          </a:xfrm>
          <a:prstGeom prst="line">
            <a:avLst/>
          </a:prstGeom>
          <a:ln w="22225"/>
          <a:effectLst>
            <a:softEdge rad="12700"/>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7.4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集成测试</a:t>
            </a:r>
          </a:p>
        </p:txBody>
      </p:sp>
      <p:sp>
        <p:nvSpPr>
          <p:cNvPr id="32775" name="TextBox 7"/>
          <p:cNvSpPr txBox="1">
            <a:spLocks noChangeArrowheads="1"/>
          </p:cNvSpPr>
          <p:nvPr/>
        </p:nvSpPr>
        <p:spPr bwMode="auto">
          <a:xfrm>
            <a:off x="1919288" y="1235075"/>
            <a:ext cx="8424863" cy="470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ts val="3000"/>
              </a:lnSpc>
              <a:spcBef>
                <a:spcPct val="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一般说来，纯粹自顶向下或纯粹自底向上的策略可能都不实用，人们在实践中创造出许多混合策略。</a:t>
            </a:r>
          </a:p>
          <a:p>
            <a:pPr marL="0" marR="0" lvl="0" indent="0" algn="l" defTabSz="914400" rtl="0" eaLnBrk="0" fontAlgn="base" latinLnBrk="0" hangingPunct="0">
              <a:lnSpc>
                <a:spcPts val="3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(1) </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改进的自顶向下测试方法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基本上使用自顶向下的测试方法，但是在早期使用自底向上的方法测试软件中的少数关键模块。一般的自顶向下方法所具有的优点在这种方法中也都有，而且能在测试的早期发现关键模块中的错误；但是，它的缺点也比自顶向下方法多一条，即测试关键模块时需要驱动程序。</a:t>
            </a:r>
          </a:p>
          <a:p>
            <a:pPr marL="0" marR="0" lvl="0" indent="0" algn="l" defTabSz="914400" rtl="0" eaLnBrk="0" fontAlgn="base" latinLnBrk="0" hangingPunct="0">
              <a:lnSpc>
                <a:spcPts val="3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(2) </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混合法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。对软件结构中较上层使用的自顶向下方法与对软件结构中较下层使用的自底向上方法相结合。这种方法兼有两种方法的优点和缺点，当被测试的软件中关键模块比较多时，这种混合法可能是最好的折衷方法。</a:t>
            </a:r>
            <a:endParaRPr kumimoji="0" lang="en-US" altLang="zh-CN" sz="2400" b="1" i="0" u="none" strike="noStrike" kern="1200" cap="none" spc="0" normalizeH="0" baseline="0" noProof="0" dirty="0">
              <a:ln>
                <a:noFill/>
              </a:ln>
              <a:solidFill>
                <a:srgbClr val="C00000"/>
              </a:solidFill>
              <a:effectLst/>
              <a:uLnTx/>
              <a:uFillTx/>
              <a:latin typeface="+mn-ea"/>
              <a:ea typeface="+mn-ea"/>
              <a:cs typeface="+mn-cs"/>
            </a:endParaRPr>
          </a:p>
        </p:txBody>
      </p:sp>
    </p:spTree>
    <p:extLst>
      <p:ext uri="{BB962C8B-B14F-4D97-AF65-F5344CB8AC3E}">
        <p14:creationId xmlns:p14="http://schemas.microsoft.com/office/powerpoint/2010/main" val="8447869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7.4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集成测试</a:t>
            </a:r>
          </a:p>
        </p:txBody>
      </p:sp>
      <p:sp>
        <p:nvSpPr>
          <p:cNvPr id="26629" name="内容占位符 4"/>
          <p:cNvSpPr>
            <a:spLocks noGrp="1"/>
          </p:cNvSpPr>
          <p:nvPr>
            <p:ph idx="1" hasCustomPrompt="1"/>
          </p:nvPr>
        </p:nvSpPr>
        <p:spPr>
          <a:xfrm>
            <a:off x="1919288" y="981075"/>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7.4.4.</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回归测试</a:t>
            </a:r>
          </a:p>
        </p:txBody>
      </p:sp>
      <p:sp>
        <p:nvSpPr>
          <p:cNvPr id="32775" name="TextBox 7"/>
          <p:cNvSpPr txBox="1">
            <a:spLocks noChangeArrowheads="1"/>
          </p:cNvSpPr>
          <p:nvPr/>
        </p:nvSpPr>
        <p:spPr bwMode="auto">
          <a:xfrm>
            <a:off x="1919288" y="1557338"/>
            <a:ext cx="8424863"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ts val="3100"/>
              </a:lnSpc>
              <a:spcBef>
                <a:spcPct val="0"/>
              </a:spcBef>
              <a:spcAft>
                <a:spcPct val="0"/>
              </a:spcAft>
              <a:buClrTx/>
              <a:buSzPct val="70000"/>
              <a:buFont typeface="Wingdings" panose="05000000000000000000" pitchFamily="2" charset="2"/>
              <a:buChar char="l"/>
              <a:defRPr/>
            </a:pP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在集成测试过程中</a:t>
            </a:r>
            <a:r>
              <a:rPr kumimoji="0" lang="zh-CN" altLang="en-US" sz="22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每当一个新模块结合进来时，程序就发生了变化：建立了新的数据流路径，可能出现了新的</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I/O</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操作，激活了新的控制逻辑。在集成测试的范畴中，</a:t>
            </a:r>
            <a:r>
              <a:rPr kumimoji="0" lang="zh-CN" altLang="zh-CN" sz="2200" b="1" i="0" u="none" strike="noStrike" kern="1200" cap="none" spc="0" normalizeH="0" baseline="0" noProof="0" dirty="0">
                <a:ln>
                  <a:noFill/>
                </a:ln>
                <a:solidFill>
                  <a:srgbClr val="C00000"/>
                </a:solidFill>
                <a:effectLst/>
                <a:uLnTx/>
                <a:uFillTx/>
                <a:latin typeface="+mn-ea"/>
                <a:ea typeface="+mn-ea"/>
                <a:cs typeface="+mn-cs"/>
              </a:rPr>
              <a:t>回归测试</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是指重新执行已经做过的测试的某个子集，以保证上述这些变化没有带来非预期的副作用。</a:t>
            </a:r>
            <a:endParaRPr kumimoji="0" lang="en-US" altLang="zh-CN" sz="22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100"/>
              </a:lnSpc>
              <a:spcBef>
                <a:spcPct val="0"/>
              </a:spcBef>
              <a:spcAft>
                <a:spcPct val="0"/>
              </a:spcAft>
              <a:buClrTx/>
              <a:buSzPct val="70000"/>
              <a:buFont typeface="Wingdings" panose="05000000000000000000" pitchFamily="2" charset="2"/>
              <a:buChar char="l"/>
              <a:defRPr/>
            </a:pPr>
            <a:r>
              <a:rPr kumimoji="0" lang="zh-CN" altLang="zh-CN" sz="2200" b="1" i="0" u="none" strike="noStrike" kern="1200" cap="none" spc="0" normalizeH="0" baseline="0" noProof="0" dirty="0">
                <a:ln>
                  <a:noFill/>
                </a:ln>
                <a:solidFill>
                  <a:srgbClr val="C00000"/>
                </a:solidFill>
                <a:effectLst/>
                <a:uLnTx/>
                <a:uFillTx/>
                <a:latin typeface="+mn-ea"/>
                <a:ea typeface="+mn-ea"/>
                <a:cs typeface="+mn-cs"/>
              </a:rPr>
              <a:t>回归测试</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就是用于保证由于调试或其他原因引起的变化，不会导致非预期的软件行为或额外错误的测试活动。</a:t>
            </a:r>
            <a:endParaRPr kumimoji="0" lang="en-US" altLang="zh-CN" sz="22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100"/>
              </a:lnSpc>
              <a:spcBef>
                <a:spcPct val="0"/>
              </a:spcBef>
              <a:spcAft>
                <a:spcPct val="0"/>
              </a:spcAft>
              <a:buClrTx/>
              <a:buSzPct val="70000"/>
              <a:buFont typeface="Wingdings" panose="05000000000000000000" pitchFamily="2" charset="2"/>
              <a:buChar char="l"/>
              <a:defRPr/>
            </a:pPr>
            <a:r>
              <a:rPr kumimoji="0" lang="zh-CN" altLang="zh-CN" sz="2200" b="1" i="0" u="none" strike="noStrike" kern="1200" cap="none" spc="0" normalizeH="0" baseline="0" noProof="0" dirty="0">
                <a:ln>
                  <a:noFill/>
                </a:ln>
                <a:solidFill>
                  <a:srgbClr val="C00000"/>
                </a:solidFill>
                <a:effectLst/>
                <a:uLnTx/>
                <a:uFillTx/>
                <a:latin typeface="+mn-ea"/>
                <a:ea typeface="+mn-ea"/>
                <a:cs typeface="+mn-cs"/>
              </a:rPr>
              <a:t>回归测试</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可以通过人工地进行，也可以使用自动化的捕获回放工具自动进行。利用捕获回放工具，软件工程师能够捕获测试用例和实际运行结果，然后可以回放（即重新执行测试用例），并且比较软件变化前后所得到的运行结果。</a:t>
            </a:r>
            <a:endParaRPr kumimoji="0" lang="en-US" altLang="zh-CN" sz="2200" b="1" i="0" u="none" strike="noStrike" kern="1200" cap="none" spc="0" normalizeH="0" baseline="0" noProof="0" dirty="0">
              <a:ln>
                <a:noFill/>
              </a:ln>
              <a:solidFill>
                <a:srgbClr val="C00000"/>
              </a:solidFill>
              <a:effectLst/>
              <a:uLnTx/>
              <a:uFillTx/>
              <a:latin typeface="+mn-ea"/>
              <a:ea typeface="+mn-ea"/>
              <a:cs typeface="+mn-cs"/>
            </a:endParaRPr>
          </a:p>
        </p:txBody>
      </p:sp>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集成测试</a:t>
            </a:r>
          </a:p>
        </p:txBody>
      </p:sp>
    </p:spTree>
    <p:extLst>
      <p:ext uri="{BB962C8B-B14F-4D97-AF65-F5344CB8AC3E}">
        <p14:creationId xmlns:p14="http://schemas.microsoft.com/office/powerpoint/2010/main" val="2292755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7.4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集成测试</a:t>
            </a:r>
          </a:p>
        </p:txBody>
      </p:sp>
      <p:sp>
        <p:nvSpPr>
          <p:cNvPr id="32775" name="TextBox 7"/>
          <p:cNvSpPr txBox="1">
            <a:spLocks noChangeArrowheads="1"/>
          </p:cNvSpPr>
          <p:nvPr/>
        </p:nvSpPr>
        <p:spPr bwMode="auto">
          <a:xfrm>
            <a:off x="2135188" y="1628775"/>
            <a:ext cx="8208963" cy="3887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ts val="37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回归测试集（已执行过的测试用例的子集）包括下述</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3</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类不同的测试用例。</a:t>
            </a:r>
          </a:p>
          <a:p>
            <a:pPr marL="0" marR="0" lvl="0" indent="0" algn="l" defTabSz="914400" rtl="0" eaLnBrk="0" fontAlgn="base" latinLnBrk="0" hangingPunct="0">
              <a:lnSpc>
                <a:spcPts val="37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(1)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检测软件全部功能的代表性测试用例。</a:t>
            </a:r>
          </a:p>
          <a:p>
            <a:pPr marL="0" marR="0" lvl="0" indent="0" algn="l" defTabSz="914400" rtl="0" eaLnBrk="0" fontAlgn="base" latinLnBrk="0" hangingPunct="0">
              <a:lnSpc>
                <a:spcPts val="37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(2)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专门针对可能受修改影响的软件功能的附加测试。</a:t>
            </a:r>
          </a:p>
          <a:p>
            <a:pPr marL="0" marR="0" lvl="0" indent="0" algn="l" defTabSz="914400" rtl="0" eaLnBrk="0" fontAlgn="base" latinLnBrk="0" hangingPunct="0">
              <a:lnSpc>
                <a:spcPts val="37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(3)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针对被修改过的软件成分的测试。</a:t>
            </a:r>
          </a:p>
          <a:p>
            <a:pPr marL="0" marR="0" lvl="0" indent="0" algn="l" defTabSz="914400" rtl="0" eaLnBrk="0" fontAlgn="base" latinLnBrk="0" hangingPunct="0">
              <a:lnSpc>
                <a:spcPts val="37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在集成测试过程中，回归测试用例的数量可能变得非常大。因此，应该把回归测试集设计成只包括可以检测程序每个主要功能中的一类或多类错误的那样一些测试用例。</a:t>
            </a: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集成测试</a:t>
            </a:r>
          </a:p>
        </p:txBody>
      </p:sp>
    </p:spTree>
    <p:extLst>
      <p:ext uri="{BB962C8B-B14F-4D97-AF65-F5344CB8AC3E}">
        <p14:creationId xmlns:p14="http://schemas.microsoft.com/office/powerpoint/2010/main" val="12678096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5397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7.5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确认测试</a:t>
            </a:r>
          </a:p>
        </p:txBody>
      </p:sp>
      <p:sp>
        <p:nvSpPr>
          <p:cNvPr id="2" name="内容占位符 1"/>
          <p:cNvSpPr>
            <a:spLocks noGrp="1"/>
          </p:cNvSpPr>
          <p:nvPr>
            <p:ph idx="1" hasCustomPrompt="1"/>
          </p:nvPr>
        </p:nvSpPr>
        <p:spPr>
          <a:xfrm>
            <a:off x="2135188" y="1341438"/>
            <a:ext cx="8064500" cy="4679950"/>
          </a:xfrm>
        </p:spPr>
        <p:txBody>
          <a:bodyPr vert="horz" wrap="square" lIns="91440" tIns="45720" rIns="91440" bIns="45720" numCol="1" anchor="t" anchorCtr="0" compatLnSpc="1"/>
          <a:lstStyle/>
          <a:p>
            <a:pPr marL="342900" marR="0" lvl="0" indent="-342900" algn="l" defTabSz="914400" rtl="0" eaLnBrk="0" fontAlgn="base" latinLnBrk="0" hangingPunct="0">
              <a:lnSpc>
                <a:spcPts val="3400"/>
              </a:lnSpc>
              <a:spcBef>
                <a:spcPct val="20000"/>
              </a:spcBef>
              <a:spcAft>
                <a:spcPct val="0"/>
              </a:spcAft>
              <a:buClrTx/>
              <a:buSzPct val="70000"/>
              <a:buFont typeface="Wingdings" panose="05000000000000000000" pitchFamily="2" charset="2"/>
              <a:buChar char="l"/>
              <a:defRPr/>
            </a:pP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确认测试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也称为验收测试，它的目标是</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验证</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软件的有效性。</a:t>
            </a:r>
          </a:p>
          <a:p>
            <a:pPr marL="342900" marR="0" lvl="0" indent="-342900" algn="l" defTabSz="914400" rtl="0" eaLnBrk="0" fontAlgn="base" latinLnBrk="0" hangingPunct="0">
              <a:lnSpc>
                <a:spcPts val="3400"/>
              </a:lnSpc>
              <a:spcBef>
                <a:spcPct val="2000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通常，</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验证</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指的是保证软件正确地实现了某个特定要求的一系列活动</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确认</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指的是为了保证软件确实满足了用户需求而进行的一系列活动。</a:t>
            </a:r>
          </a:p>
          <a:p>
            <a:pPr marL="342900" marR="0" lvl="0" indent="-342900" algn="l" defTabSz="914400" rtl="0" eaLnBrk="0" fontAlgn="base" latinLnBrk="0" hangingPunct="0">
              <a:lnSpc>
                <a:spcPts val="3400"/>
              </a:lnSpc>
              <a:spcBef>
                <a:spcPct val="20000"/>
              </a:spcBef>
              <a:spcAft>
                <a:spcPct val="0"/>
              </a:spcAft>
              <a:buClrTx/>
              <a:buSzPct val="70000"/>
              <a:buFont typeface="Wingdings" panose="05000000000000000000" pitchFamily="2" charset="2"/>
              <a:buChar char="l"/>
              <a:defRPr/>
            </a:pP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软件有效性</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的一个简单定义是：如果软件的功能和性能如同用户所合理期待的那样，软件就是有效的。</a:t>
            </a:r>
          </a:p>
          <a:p>
            <a:pPr marL="342900" marR="0" lvl="0" indent="-342900" algn="l" defTabSz="914400" rtl="0" eaLnBrk="0" fontAlgn="base" latinLnBrk="0" hangingPunct="0">
              <a:lnSpc>
                <a:spcPts val="3400"/>
              </a:lnSpc>
              <a:spcBef>
                <a:spcPct val="2000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需求分析阶段产生的软件需求规格说明书，准确地描述了用户对软件的合理期望，因此是软件有效性的标准，也是进行确认测试的基础。</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确认测试</a:t>
            </a:r>
          </a:p>
        </p:txBody>
      </p:sp>
    </p:spTree>
    <p:extLst>
      <p:ext uri="{BB962C8B-B14F-4D97-AF65-F5344CB8AC3E}">
        <p14:creationId xmlns:p14="http://schemas.microsoft.com/office/powerpoint/2010/main" val="12999243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7.5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确认测试</a:t>
            </a:r>
          </a:p>
        </p:txBody>
      </p:sp>
      <p:sp>
        <p:nvSpPr>
          <p:cNvPr id="26629" name="内容占位符 4"/>
          <p:cNvSpPr>
            <a:spLocks noGrp="1"/>
          </p:cNvSpPr>
          <p:nvPr>
            <p:ph idx="1" hasCustomPrompt="1"/>
          </p:nvPr>
        </p:nvSpPr>
        <p:spPr>
          <a:xfrm>
            <a:off x="1919288" y="981075"/>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7.5.1.</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确认测试的范围</a:t>
            </a:r>
          </a:p>
        </p:txBody>
      </p:sp>
      <p:sp>
        <p:nvSpPr>
          <p:cNvPr id="32775" name="TextBox 7"/>
          <p:cNvSpPr txBox="1">
            <a:spLocks noChangeArrowheads="1"/>
          </p:cNvSpPr>
          <p:nvPr/>
        </p:nvSpPr>
        <p:spPr bwMode="auto">
          <a:xfrm>
            <a:off x="1847850" y="1628775"/>
            <a:ext cx="8578850" cy="4399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575945" algn="l" defTabSz="914400" rtl="0" eaLnBrk="0" fontAlgn="base" latinLnBrk="0" hangingPunct="0">
              <a:lnSpc>
                <a:spcPts val="2800"/>
              </a:lnSpc>
              <a:spcBef>
                <a:spcPct val="0"/>
              </a:spcBef>
              <a:spcAft>
                <a:spcPct val="0"/>
              </a:spcAft>
              <a:buClrTx/>
              <a:buSzTx/>
              <a:buFontTx/>
              <a:buNone/>
              <a:defRPr/>
            </a:pPr>
            <a:r>
              <a:rPr kumimoji="0" lang="zh-CN" altLang="zh-CN" sz="2200" b="0" i="0" u="none" strike="noStrike" kern="1200" cap="none" spc="0" normalizeH="0" baseline="0" noProof="0" dirty="0">
                <a:ln>
                  <a:noFill/>
                </a:ln>
                <a:solidFill>
                  <a:schemeClr val="tx1"/>
                </a:solidFill>
                <a:effectLst/>
                <a:uLnTx/>
                <a:uFillTx/>
                <a:latin typeface="+mn-ea"/>
                <a:ea typeface="+mn-ea"/>
                <a:cs typeface="+mn-cs"/>
              </a:rPr>
              <a:t>确认测试必须有用户积极参与，或以用户为主进行。用户应该参与设计测试方案，使用用户界面输入测试数据并且分析评价测试的输出结果。</a:t>
            </a:r>
            <a:endParaRPr kumimoji="0" lang="en-US" altLang="zh-CN" sz="2200" b="0" i="0" u="none" strike="noStrike" kern="1200" cap="none" spc="0" normalizeH="0" baseline="0" noProof="0" dirty="0">
              <a:ln>
                <a:noFill/>
              </a:ln>
              <a:solidFill>
                <a:schemeClr val="tx1"/>
              </a:solidFill>
              <a:effectLst/>
              <a:uLnTx/>
              <a:uFillTx/>
              <a:latin typeface="+mn-ea"/>
              <a:ea typeface="+mn-ea"/>
              <a:cs typeface="+mn-cs"/>
            </a:endParaRPr>
          </a:p>
          <a:p>
            <a:pPr marL="0" marR="0" lvl="0" indent="575945" algn="l" defTabSz="914400" rtl="0" eaLnBrk="0" fontAlgn="base" latinLnBrk="0" hangingPunct="0">
              <a:lnSpc>
                <a:spcPts val="2800"/>
              </a:lnSpc>
              <a:spcBef>
                <a:spcPct val="0"/>
              </a:spcBef>
              <a:spcAft>
                <a:spcPct val="0"/>
              </a:spcAft>
              <a:buClrTx/>
              <a:buSzTx/>
              <a:buFontTx/>
              <a:buNone/>
              <a:defRPr/>
            </a:pPr>
            <a:r>
              <a:rPr kumimoji="0" lang="zh-CN" altLang="zh-CN" sz="2200" b="0" i="0" u="none" strike="noStrike" kern="1200" cap="none" spc="0" normalizeH="0" baseline="0" noProof="0" dirty="0">
                <a:ln>
                  <a:noFill/>
                </a:ln>
                <a:solidFill>
                  <a:schemeClr val="tx1"/>
                </a:solidFill>
                <a:effectLst/>
                <a:uLnTx/>
                <a:uFillTx/>
                <a:latin typeface="+mn-ea"/>
                <a:ea typeface="+mn-ea"/>
                <a:cs typeface="+mn-cs"/>
              </a:rPr>
              <a:t>确认测试通常使用黑盒测试法。应该仔细设计测试计划和测试过程，测试计划包括要进行的测试的种类及进度安排，测试过程规定了用来检测软件是否与需求一致的测试方案。</a:t>
            </a:r>
            <a:endParaRPr kumimoji="0" lang="en-US" altLang="zh-CN" sz="2200" b="0" i="0" u="none" strike="noStrike" kern="1200" cap="none" spc="0" normalizeH="0" baseline="0" noProof="0" dirty="0">
              <a:ln>
                <a:noFill/>
              </a:ln>
              <a:solidFill>
                <a:schemeClr val="tx1"/>
              </a:solidFill>
              <a:effectLst/>
              <a:uLnTx/>
              <a:uFillTx/>
              <a:latin typeface="+mn-ea"/>
              <a:ea typeface="+mn-ea"/>
              <a:cs typeface="+mn-cs"/>
            </a:endParaRPr>
          </a:p>
          <a:p>
            <a:pPr marL="0" marR="0" lvl="0" indent="575945" algn="l" defTabSz="914400" rtl="0" eaLnBrk="0" fontAlgn="base" latinLnBrk="0" hangingPunct="0">
              <a:lnSpc>
                <a:spcPts val="2800"/>
              </a:lnSpc>
              <a:spcBef>
                <a:spcPct val="0"/>
              </a:spcBef>
              <a:spcAft>
                <a:spcPct val="0"/>
              </a:spcAft>
              <a:buClrTx/>
              <a:buSzTx/>
              <a:buFontTx/>
              <a:buNone/>
              <a:defRPr/>
            </a:pPr>
            <a:r>
              <a:rPr kumimoji="0" lang="zh-CN" altLang="zh-CN" sz="2200" b="0" i="0" u="none" strike="noStrike" kern="1200" cap="none" spc="0" normalizeH="0" baseline="0" noProof="0" dirty="0">
                <a:ln>
                  <a:noFill/>
                </a:ln>
                <a:solidFill>
                  <a:schemeClr val="tx1"/>
                </a:solidFill>
                <a:effectLst/>
                <a:uLnTx/>
                <a:uFillTx/>
                <a:latin typeface="+mn-ea"/>
                <a:ea typeface="+mn-ea"/>
                <a:cs typeface="+mn-cs"/>
              </a:rPr>
              <a:t>通过测试和调试要保证软件能满足所有功能要求，能达到每个性能要求，文档资料是准确而完整的，此外，还应该保证软件能满足其他预定的要求（例如安全性、可移植性、兼容性和可维护性等）。</a:t>
            </a:r>
            <a:endParaRPr kumimoji="0" lang="en-US" altLang="zh-CN" sz="2200" b="0" i="0" u="none" strike="noStrike" kern="1200" cap="none" spc="0" normalizeH="0" baseline="0" noProof="0" dirty="0">
              <a:ln>
                <a:noFill/>
              </a:ln>
              <a:solidFill>
                <a:schemeClr val="tx1"/>
              </a:solidFill>
              <a:effectLst/>
              <a:uLnTx/>
              <a:uFillTx/>
              <a:latin typeface="+mn-ea"/>
              <a:ea typeface="+mn-ea"/>
              <a:cs typeface="+mn-cs"/>
            </a:endParaRPr>
          </a:p>
          <a:p>
            <a:pPr marL="0" marR="0" lvl="0" indent="575945" algn="l" defTabSz="914400" rtl="0" eaLnBrk="0" fontAlgn="base" latinLnBrk="0" hangingPunct="0">
              <a:lnSpc>
                <a:spcPts val="2800"/>
              </a:lnSpc>
              <a:spcBef>
                <a:spcPct val="0"/>
              </a:spcBef>
              <a:spcAft>
                <a:spcPct val="0"/>
              </a:spcAft>
              <a:buClrTx/>
              <a:buSzTx/>
              <a:buFontTx/>
              <a:buNone/>
              <a:defRPr/>
            </a:pPr>
            <a:r>
              <a:rPr kumimoji="0" lang="zh-CN" altLang="zh-CN" sz="2200" b="0" i="0" u="none" strike="noStrike" kern="1200" cap="none" spc="0" normalizeH="0" baseline="0" noProof="0" dirty="0">
                <a:ln>
                  <a:noFill/>
                </a:ln>
                <a:solidFill>
                  <a:schemeClr val="tx1"/>
                </a:solidFill>
                <a:effectLst/>
                <a:uLnTx/>
                <a:uFillTx/>
                <a:latin typeface="+mn-ea"/>
                <a:ea typeface="+mn-ea"/>
                <a:cs typeface="+mn-cs"/>
              </a:rPr>
              <a:t>确认测试有下述两种可能的结果</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200" b="0" i="0" u="none" strike="noStrike" kern="1200" cap="none" spc="0" normalizeH="0" baseline="0" noProof="0" dirty="0">
              <a:ln>
                <a:noFill/>
              </a:ln>
              <a:solidFill>
                <a:schemeClr val="tx1"/>
              </a:solidFill>
              <a:effectLst/>
              <a:uLnTx/>
              <a:uFillTx/>
              <a:latin typeface="+mn-ea"/>
              <a:ea typeface="+mn-ea"/>
              <a:cs typeface="+mn-cs"/>
            </a:endParaRPr>
          </a:p>
          <a:p>
            <a:pPr marL="0" marR="0" lvl="0" indent="575945" algn="l" defTabSz="914400" rtl="0" eaLnBrk="0" fontAlgn="base" latinLnBrk="0" hangingPunct="0">
              <a:lnSpc>
                <a:spcPts val="2800"/>
              </a:lnSpc>
              <a:spcBef>
                <a:spcPct val="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mn-ea"/>
                <a:ea typeface="+mn-ea"/>
                <a:cs typeface="+mn-cs"/>
              </a:rPr>
              <a:t>(1) </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功能和性能与用户要求一致，软件是可以接受的。</a:t>
            </a:r>
          </a:p>
          <a:p>
            <a:pPr marL="0" marR="0" lvl="0" indent="575945" algn="l" defTabSz="914400" rtl="0" eaLnBrk="0" fontAlgn="base" latinLnBrk="0" hangingPunct="0">
              <a:lnSpc>
                <a:spcPts val="2800"/>
              </a:lnSpc>
              <a:spcBef>
                <a:spcPct val="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mn-ea"/>
                <a:ea typeface="+mn-ea"/>
                <a:cs typeface="+mn-cs"/>
              </a:rPr>
              <a:t>(2) </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功能和性能与用户要求有差距。</a:t>
            </a:r>
          </a:p>
        </p:txBody>
      </p:sp>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确认测试</a:t>
            </a:r>
          </a:p>
        </p:txBody>
      </p:sp>
    </p:spTree>
    <p:extLst>
      <p:ext uri="{BB962C8B-B14F-4D97-AF65-F5344CB8AC3E}">
        <p14:creationId xmlns:p14="http://schemas.microsoft.com/office/powerpoint/2010/main" val="32121903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7.5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确认测试</a:t>
            </a:r>
          </a:p>
        </p:txBody>
      </p:sp>
      <p:sp>
        <p:nvSpPr>
          <p:cNvPr id="26629" name="内容占位符 4"/>
          <p:cNvSpPr>
            <a:spLocks noGrp="1"/>
          </p:cNvSpPr>
          <p:nvPr>
            <p:ph idx="1" hasCustomPrompt="1"/>
          </p:nvPr>
        </p:nvSpPr>
        <p:spPr>
          <a:xfrm>
            <a:off x="1919288" y="1095375"/>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7.5.2.</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软件配置复查</a:t>
            </a:r>
          </a:p>
        </p:txBody>
      </p:sp>
      <p:sp>
        <p:nvSpPr>
          <p:cNvPr id="32775" name="TextBox 7"/>
          <p:cNvSpPr txBox="1">
            <a:spLocks noChangeArrowheads="1"/>
          </p:cNvSpPr>
          <p:nvPr/>
        </p:nvSpPr>
        <p:spPr bwMode="auto">
          <a:xfrm>
            <a:off x="2052638" y="1978025"/>
            <a:ext cx="8158163" cy="368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575945" algn="l" defTabSz="914400" rtl="0" eaLnBrk="0" fontAlgn="base" latinLnBrk="0" hangingPunct="0">
              <a:lnSpc>
                <a:spcPts val="35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软件配置复查</a:t>
            </a: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是</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确认测试的一个重要内容。复查的目的是保证软件配置的所有成分都齐全，质量符合要求，文档与程序完全一致，具有完成软件维护所必须的细节，而且已经编好目录。</a:t>
            </a:r>
          </a:p>
          <a:p>
            <a:pPr marL="0" marR="0" lvl="0" indent="575945" algn="l" defTabSz="914400" rtl="0" eaLnBrk="0" fontAlgn="base" latinLnBrk="0" hangingPunct="0">
              <a:lnSpc>
                <a:spcPts val="35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除了按合同规定的内容和要求，由人工审查软件配置之外，在确认测试过程中还应该严格遵循用户指南及其他操作程序，以便检验这些使用手册的完整性和正确性。必须仔细记录发现的遗漏或错误，并且适当地补充和改正。</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确认测试</a:t>
            </a:r>
          </a:p>
        </p:txBody>
      </p:sp>
    </p:spTree>
    <p:extLst>
      <p:ext uri="{BB962C8B-B14F-4D97-AF65-F5344CB8AC3E}">
        <p14:creationId xmlns:p14="http://schemas.microsoft.com/office/powerpoint/2010/main" val="24290009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7.5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确认测试</a:t>
            </a:r>
          </a:p>
        </p:txBody>
      </p:sp>
      <p:sp>
        <p:nvSpPr>
          <p:cNvPr id="26629" name="内容占位符 4"/>
          <p:cNvSpPr>
            <a:spLocks noGrp="1"/>
          </p:cNvSpPr>
          <p:nvPr>
            <p:ph idx="1" hasCustomPrompt="1"/>
          </p:nvPr>
        </p:nvSpPr>
        <p:spPr>
          <a:xfrm>
            <a:off x="1919288" y="981075"/>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7.5.3.Alpha</a:t>
            </a:r>
            <a:r>
              <a:rPr kumimoji="0" lang="zh-CN" altLang="zh-CN" sz="3200" b="1" i="0" u="none" strike="noStrike" kern="1200" cap="none" spc="0" normalizeH="0" baseline="0" noProof="0" dirty="0">
                <a:ln>
                  <a:noFill/>
                </a:ln>
                <a:solidFill>
                  <a:schemeClr val="tx1"/>
                </a:solidFill>
                <a:effectLst/>
                <a:uLnTx/>
                <a:uFillTx/>
                <a:latin typeface="+mn-ea"/>
                <a:ea typeface="+mn-ea"/>
                <a:cs typeface="+mn-cs"/>
              </a:rPr>
              <a:t>和</a:t>
            </a:r>
            <a:r>
              <a:rPr kumimoji="0" lang="en-US" altLang="zh-CN" sz="3200" b="1" i="0" u="none" strike="noStrike" kern="1200" cap="none" spc="0" normalizeH="0" baseline="0" noProof="0" dirty="0">
                <a:ln>
                  <a:noFill/>
                </a:ln>
                <a:solidFill>
                  <a:schemeClr val="tx1"/>
                </a:solidFill>
                <a:effectLst/>
                <a:uLnTx/>
                <a:uFillTx/>
                <a:latin typeface="+mn-ea"/>
                <a:ea typeface="+mn-ea"/>
                <a:cs typeface="+mn-cs"/>
              </a:rPr>
              <a:t>Beta</a:t>
            </a:r>
            <a:r>
              <a:rPr kumimoji="0" lang="zh-CN" altLang="zh-CN" sz="3200" b="1" i="0" u="none" strike="noStrike" kern="1200" cap="none" spc="0" normalizeH="0" baseline="0" noProof="0" dirty="0">
                <a:ln>
                  <a:noFill/>
                </a:ln>
                <a:solidFill>
                  <a:schemeClr val="tx1"/>
                </a:solidFill>
                <a:effectLst/>
                <a:uLnTx/>
                <a:uFillTx/>
                <a:latin typeface="+mn-ea"/>
                <a:ea typeface="+mn-ea"/>
                <a:cs typeface="+mn-cs"/>
              </a:rPr>
              <a:t>测试</a:t>
            </a:r>
            <a:endParaRPr kumimoji="0" lang="zh-CN" altLang="en-US" sz="3200" b="1" i="0" u="none" strike="noStrike" kern="1200" cap="none" spc="0" normalizeH="0" baseline="0" noProof="0" dirty="0">
              <a:ln>
                <a:noFill/>
              </a:ln>
              <a:solidFill>
                <a:schemeClr val="tx1"/>
              </a:solidFill>
              <a:effectLst/>
              <a:uLnTx/>
              <a:uFillTx/>
              <a:latin typeface="+mn-ea"/>
              <a:ea typeface="+mn-ea"/>
              <a:cs typeface="+mn-cs"/>
            </a:endParaRPr>
          </a:p>
        </p:txBody>
      </p:sp>
      <p:sp>
        <p:nvSpPr>
          <p:cNvPr id="32775" name="TextBox 7"/>
          <p:cNvSpPr txBox="1">
            <a:spLocks noChangeArrowheads="1"/>
          </p:cNvSpPr>
          <p:nvPr/>
        </p:nvSpPr>
        <p:spPr bwMode="auto">
          <a:xfrm>
            <a:off x="1919288" y="1700213"/>
            <a:ext cx="8435975" cy="4323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zh-CN" altLang="zh-CN" sz="2300" b="0" i="0" u="none" strike="noStrike" kern="1200" cap="none" spc="0" normalizeH="0" baseline="0" noProof="0" dirty="0">
                <a:ln>
                  <a:noFill/>
                </a:ln>
                <a:solidFill>
                  <a:schemeClr val="tx1"/>
                </a:solidFill>
                <a:effectLst/>
                <a:uLnTx/>
                <a:uFillTx/>
                <a:latin typeface="+mn-ea"/>
                <a:ea typeface="+mn-ea"/>
                <a:cs typeface="+mn-cs"/>
              </a:rPr>
              <a:t>如果一个软件是为许多客户开发的（例如，向大众公开出售的盒装软件产品），那么绝大多数软件开发商都使用被称为</a:t>
            </a:r>
            <a:r>
              <a:rPr kumimoji="0" lang="en-US" altLang="zh-CN" sz="2300" b="1" i="0" u="none" strike="noStrike" kern="1200" cap="none" spc="0" normalizeH="0" baseline="0" noProof="0" dirty="0">
                <a:ln>
                  <a:noFill/>
                </a:ln>
                <a:solidFill>
                  <a:srgbClr val="C00000"/>
                </a:solidFill>
                <a:effectLst/>
                <a:uLnTx/>
                <a:uFillTx/>
                <a:latin typeface="+mn-ea"/>
                <a:ea typeface="+mn-ea"/>
                <a:cs typeface="+mn-cs"/>
              </a:rPr>
              <a:t>Alpha</a:t>
            </a:r>
            <a:r>
              <a:rPr kumimoji="0" lang="zh-CN" altLang="zh-CN" sz="2300" b="1" i="0" u="none" strike="noStrike" kern="1200" cap="none" spc="0" normalizeH="0" baseline="0" noProof="0" dirty="0">
                <a:ln>
                  <a:noFill/>
                </a:ln>
                <a:solidFill>
                  <a:srgbClr val="C00000"/>
                </a:solidFill>
                <a:effectLst/>
                <a:uLnTx/>
                <a:uFillTx/>
                <a:latin typeface="+mn-ea"/>
                <a:ea typeface="+mn-ea"/>
                <a:cs typeface="+mn-cs"/>
              </a:rPr>
              <a:t>测试</a:t>
            </a:r>
            <a:r>
              <a:rPr kumimoji="0" lang="zh-CN" altLang="zh-CN" sz="2300" b="0" i="0" u="none" strike="noStrike" kern="1200" cap="none" spc="0" normalizeH="0" baseline="0" noProof="0" dirty="0">
                <a:ln>
                  <a:noFill/>
                </a:ln>
                <a:solidFill>
                  <a:schemeClr val="tx1"/>
                </a:solidFill>
                <a:effectLst/>
                <a:uLnTx/>
                <a:uFillTx/>
                <a:latin typeface="+mn-ea"/>
                <a:ea typeface="+mn-ea"/>
                <a:cs typeface="+mn-cs"/>
              </a:rPr>
              <a:t>和</a:t>
            </a:r>
            <a:r>
              <a:rPr kumimoji="0" lang="en-US" altLang="zh-CN" sz="2300" b="1" i="0" u="none" strike="noStrike" kern="1200" cap="none" spc="0" normalizeH="0" baseline="0" noProof="0" dirty="0">
                <a:ln>
                  <a:noFill/>
                </a:ln>
                <a:solidFill>
                  <a:srgbClr val="C00000"/>
                </a:solidFill>
                <a:effectLst/>
                <a:uLnTx/>
                <a:uFillTx/>
                <a:latin typeface="+mn-ea"/>
                <a:ea typeface="+mn-ea"/>
                <a:cs typeface="+mn-cs"/>
              </a:rPr>
              <a:t>Beta</a:t>
            </a:r>
            <a:r>
              <a:rPr kumimoji="0" lang="zh-CN" altLang="zh-CN" sz="2300" b="1" i="0" u="none" strike="noStrike" kern="1200" cap="none" spc="0" normalizeH="0" baseline="0" noProof="0" dirty="0">
                <a:ln>
                  <a:noFill/>
                </a:ln>
                <a:solidFill>
                  <a:srgbClr val="C00000"/>
                </a:solidFill>
                <a:effectLst/>
                <a:uLnTx/>
                <a:uFillTx/>
                <a:latin typeface="+mn-ea"/>
                <a:ea typeface="+mn-ea"/>
                <a:cs typeface="+mn-cs"/>
              </a:rPr>
              <a:t>测试</a:t>
            </a:r>
            <a:r>
              <a:rPr kumimoji="0" lang="zh-CN" altLang="zh-CN" sz="2300" b="0" i="0" u="none" strike="noStrike" kern="1200" cap="none" spc="0" normalizeH="0" baseline="0" noProof="0" dirty="0">
                <a:ln>
                  <a:noFill/>
                </a:ln>
                <a:solidFill>
                  <a:schemeClr val="tx1"/>
                </a:solidFill>
                <a:effectLst/>
                <a:uLnTx/>
                <a:uFillTx/>
                <a:latin typeface="+mn-ea"/>
                <a:ea typeface="+mn-ea"/>
                <a:cs typeface="+mn-cs"/>
              </a:rPr>
              <a:t>的过程，来发现那些看起来只有最终用户才能发现的错误。</a:t>
            </a:r>
            <a:endParaRPr kumimoji="0" lang="en-US" altLang="zh-CN" sz="23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en-US" altLang="zh-CN" sz="2300" b="1" i="0" u="none" strike="noStrike" kern="1200" cap="none" spc="0" normalizeH="0" baseline="0" noProof="0" dirty="0">
                <a:ln>
                  <a:noFill/>
                </a:ln>
                <a:solidFill>
                  <a:srgbClr val="C00000"/>
                </a:solidFill>
                <a:effectLst/>
                <a:uLnTx/>
                <a:uFillTx/>
                <a:latin typeface="+mn-ea"/>
                <a:ea typeface="+mn-ea"/>
                <a:cs typeface="+mn-cs"/>
              </a:rPr>
              <a:t>Alpha</a:t>
            </a:r>
            <a:r>
              <a:rPr kumimoji="0" lang="zh-CN" altLang="zh-CN" sz="2300" b="1" i="0" u="none" strike="noStrike" kern="1200" cap="none" spc="0" normalizeH="0" baseline="0" noProof="0" dirty="0">
                <a:ln>
                  <a:noFill/>
                </a:ln>
                <a:solidFill>
                  <a:srgbClr val="C00000"/>
                </a:solidFill>
                <a:effectLst/>
                <a:uLnTx/>
                <a:uFillTx/>
                <a:latin typeface="+mn-ea"/>
                <a:ea typeface="+mn-ea"/>
                <a:cs typeface="+mn-cs"/>
              </a:rPr>
              <a:t>测试</a:t>
            </a:r>
            <a:r>
              <a:rPr kumimoji="0" lang="zh-CN" altLang="zh-CN" sz="2300" b="0" i="0" u="none" strike="noStrike" kern="1200" cap="none" spc="0" normalizeH="0" baseline="0" noProof="0" dirty="0">
                <a:ln>
                  <a:noFill/>
                </a:ln>
                <a:solidFill>
                  <a:schemeClr val="tx1"/>
                </a:solidFill>
                <a:effectLst/>
                <a:uLnTx/>
                <a:uFillTx/>
                <a:latin typeface="+mn-ea"/>
                <a:ea typeface="+mn-ea"/>
                <a:cs typeface="+mn-cs"/>
              </a:rPr>
              <a:t>由用户在开发者的场所进行，并且在开发者对用户的“指导”下进行测试。开发者负责记录发现的错误和使用中遇到的问题。</a:t>
            </a:r>
            <a:endParaRPr kumimoji="0" lang="en-US" altLang="zh-CN" sz="23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en-US" altLang="zh-CN" sz="2300" b="1" i="0" u="none" strike="noStrike" kern="1200" cap="none" spc="0" normalizeH="0" baseline="0" noProof="0" dirty="0">
                <a:ln>
                  <a:noFill/>
                </a:ln>
                <a:solidFill>
                  <a:srgbClr val="C00000"/>
                </a:solidFill>
                <a:effectLst/>
                <a:uLnTx/>
                <a:uFillTx/>
                <a:latin typeface="+mn-ea"/>
                <a:ea typeface="+mn-ea"/>
                <a:cs typeface="+mn-cs"/>
              </a:rPr>
              <a:t>Alpha</a:t>
            </a:r>
            <a:r>
              <a:rPr kumimoji="0" lang="zh-CN" altLang="zh-CN" sz="2300" b="1" i="0" u="none" strike="noStrike" kern="1200" cap="none" spc="0" normalizeH="0" baseline="0" noProof="0" dirty="0">
                <a:ln>
                  <a:noFill/>
                </a:ln>
                <a:solidFill>
                  <a:srgbClr val="C00000"/>
                </a:solidFill>
                <a:effectLst/>
                <a:uLnTx/>
                <a:uFillTx/>
                <a:latin typeface="+mn-ea"/>
                <a:ea typeface="+mn-ea"/>
                <a:cs typeface="+mn-cs"/>
              </a:rPr>
              <a:t>测试</a:t>
            </a:r>
            <a:r>
              <a:rPr kumimoji="0" lang="zh-CN" altLang="zh-CN" sz="2300" b="0" i="0" u="none" strike="noStrike" kern="1200" cap="none" spc="0" normalizeH="0" baseline="0" noProof="0" dirty="0">
                <a:ln>
                  <a:noFill/>
                </a:ln>
                <a:solidFill>
                  <a:schemeClr val="tx1"/>
                </a:solidFill>
                <a:effectLst/>
                <a:uLnTx/>
                <a:uFillTx/>
                <a:latin typeface="+mn-ea"/>
                <a:ea typeface="+mn-ea"/>
                <a:cs typeface="+mn-cs"/>
              </a:rPr>
              <a:t>是在受控的环境中进行的。</a:t>
            </a:r>
          </a:p>
          <a:p>
            <a:pPr marL="34290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en-US" altLang="zh-CN" sz="2300" b="1" i="0" u="none" strike="noStrike" kern="1200" cap="none" spc="0" normalizeH="0" baseline="0" noProof="0" dirty="0">
                <a:ln>
                  <a:noFill/>
                </a:ln>
                <a:solidFill>
                  <a:srgbClr val="C00000"/>
                </a:solidFill>
                <a:effectLst/>
                <a:uLnTx/>
                <a:uFillTx/>
                <a:latin typeface="+mn-ea"/>
                <a:ea typeface="+mn-ea"/>
                <a:cs typeface="+mn-cs"/>
              </a:rPr>
              <a:t>Beta</a:t>
            </a:r>
            <a:r>
              <a:rPr kumimoji="0" lang="zh-CN" altLang="zh-CN" sz="2300" b="1" i="0" u="none" strike="noStrike" kern="1200" cap="none" spc="0" normalizeH="0" baseline="0" noProof="0" dirty="0">
                <a:ln>
                  <a:noFill/>
                </a:ln>
                <a:solidFill>
                  <a:srgbClr val="C00000"/>
                </a:solidFill>
                <a:effectLst/>
                <a:uLnTx/>
                <a:uFillTx/>
                <a:latin typeface="+mn-ea"/>
                <a:ea typeface="+mn-ea"/>
                <a:cs typeface="+mn-cs"/>
              </a:rPr>
              <a:t>测试</a:t>
            </a:r>
            <a:r>
              <a:rPr kumimoji="0" lang="zh-CN" altLang="zh-CN" sz="2300" b="0" i="0" u="none" strike="noStrike" kern="1200" cap="none" spc="0" normalizeH="0" baseline="0" noProof="0" dirty="0">
                <a:ln>
                  <a:noFill/>
                </a:ln>
                <a:solidFill>
                  <a:schemeClr val="tx1"/>
                </a:solidFill>
                <a:effectLst/>
                <a:uLnTx/>
                <a:uFillTx/>
                <a:latin typeface="+mn-ea"/>
                <a:ea typeface="+mn-ea"/>
                <a:cs typeface="+mn-cs"/>
              </a:rPr>
              <a:t>由软件的最终用户们在一个或多个客户场所进行。与</a:t>
            </a:r>
            <a:r>
              <a:rPr kumimoji="0" lang="en-US" altLang="zh-CN" sz="2300" b="0" i="0" u="none" strike="noStrike" kern="1200" cap="none" spc="0" normalizeH="0" baseline="0" noProof="0" dirty="0">
                <a:ln>
                  <a:noFill/>
                </a:ln>
                <a:solidFill>
                  <a:schemeClr val="tx1"/>
                </a:solidFill>
                <a:effectLst/>
                <a:uLnTx/>
                <a:uFillTx/>
                <a:latin typeface="+mn-ea"/>
                <a:ea typeface="+mn-ea"/>
                <a:cs typeface="+mn-cs"/>
              </a:rPr>
              <a:t>Alpha</a:t>
            </a:r>
            <a:r>
              <a:rPr kumimoji="0" lang="zh-CN" altLang="zh-CN" sz="2300" b="0" i="0" u="none" strike="noStrike" kern="1200" cap="none" spc="0" normalizeH="0" baseline="0" noProof="0" dirty="0">
                <a:ln>
                  <a:noFill/>
                </a:ln>
                <a:solidFill>
                  <a:schemeClr val="tx1"/>
                </a:solidFill>
                <a:effectLst/>
                <a:uLnTx/>
                <a:uFillTx/>
                <a:latin typeface="+mn-ea"/>
                <a:ea typeface="+mn-ea"/>
                <a:cs typeface="+mn-cs"/>
              </a:rPr>
              <a:t>测试不同，开发者通常不在</a:t>
            </a:r>
            <a:r>
              <a:rPr kumimoji="0" lang="en-US" altLang="zh-CN" sz="2300" b="0" i="0" u="none" strike="noStrike" kern="1200" cap="none" spc="0" normalizeH="0" baseline="0" noProof="0" dirty="0">
                <a:ln>
                  <a:noFill/>
                </a:ln>
                <a:solidFill>
                  <a:schemeClr val="tx1"/>
                </a:solidFill>
                <a:effectLst/>
                <a:uLnTx/>
                <a:uFillTx/>
                <a:latin typeface="+mn-ea"/>
                <a:ea typeface="+mn-ea"/>
                <a:cs typeface="+mn-cs"/>
              </a:rPr>
              <a:t>Beta</a:t>
            </a:r>
            <a:r>
              <a:rPr kumimoji="0" lang="zh-CN" altLang="zh-CN" sz="2300" b="0" i="0" u="none" strike="noStrike" kern="1200" cap="none" spc="0" normalizeH="0" baseline="0" noProof="0" dirty="0">
                <a:ln>
                  <a:noFill/>
                </a:ln>
                <a:solidFill>
                  <a:schemeClr val="tx1"/>
                </a:solidFill>
                <a:effectLst/>
                <a:uLnTx/>
                <a:uFillTx/>
                <a:latin typeface="+mn-ea"/>
                <a:ea typeface="+mn-ea"/>
                <a:cs typeface="+mn-cs"/>
              </a:rPr>
              <a:t>测试的现场</a:t>
            </a:r>
            <a:r>
              <a:rPr kumimoji="0" lang="zh-CN" altLang="en-US" sz="23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3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en-US" altLang="zh-CN" sz="2300" b="1" i="0" u="none" strike="noStrike" kern="1200" cap="none" spc="0" normalizeH="0" baseline="0" noProof="0" dirty="0">
                <a:ln>
                  <a:noFill/>
                </a:ln>
                <a:solidFill>
                  <a:srgbClr val="C00000"/>
                </a:solidFill>
                <a:effectLst/>
                <a:uLnTx/>
                <a:uFillTx/>
                <a:latin typeface="+mn-ea"/>
                <a:ea typeface="+mn-ea"/>
                <a:cs typeface="+mn-cs"/>
              </a:rPr>
              <a:t>Beta</a:t>
            </a:r>
            <a:r>
              <a:rPr kumimoji="0" lang="zh-CN" altLang="zh-CN" sz="2300" b="1" i="0" u="none" strike="noStrike" kern="1200" cap="none" spc="0" normalizeH="0" baseline="0" noProof="0" dirty="0">
                <a:ln>
                  <a:noFill/>
                </a:ln>
                <a:solidFill>
                  <a:srgbClr val="C00000"/>
                </a:solidFill>
                <a:effectLst/>
                <a:uLnTx/>
                <a:uFillTx/>
                <a:latin typeface="+mn-ea"/>
                <a:ea typeface="+mn-ea"/>
                <a:cs typeface="+mn-cs"/>
              </a:rPr>
              <a:t>测试</a:t>
            </a:r>
            <a:r>
              <a:rPr kumimoji="0" lang="zh-CN" altLang="zh-CN" sz="2300" b="0" i="0" u="none" strike="noStrike" kern="1200" cap="none" spc="0" normalizeH="0" baseline="0" noProof="0" dirty="0">
                <a:ln>
                  <a:noFill/>
                </a:ln>
                <a:solidFill>
                  <a:schemeClr val="tx1"/>
                </a:solidFill>
                <a:effectLst/>
                <a:uLnTx/>
                <a:uFillTx/>
                <a:latin typeface="+mn-ea"/>
                <a:ea typeface="+mn-ea"/>
                <a:cs typeface="+mn-cs"/>
              </a:rPr>
              <a:t>是软件在开发者不能控制的环境中的“真实”应用。</a:t>
            </a:r>
          </a:p>
        </p:txBody>
      </p:sp>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确认测试</a:t>
            </a:r>
          </a:p>
        </p:txBody>
      </p:sp>
    </p:spTree>
    <p:extLst>
      <p:ext uri="{BB962C8B-B14F-4D97-AF65-F5344CB8AC3E}">
        <p14:creationId xmlns:p14="http://schemas.microsoft.com/office/powerpoint/2010/main" val="23295023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7743D4D-5624-4BEF-A2EC-F61448B89F01}"/>
              </a:ext>
            </a:extLst>
          </p:cNvPr>
          <p:cNvSpPr/>
          <p:nvPr/>
        </p:nvSpPr>
        <p:spPr>
          <a:xfrm>
            <a:off x="1538643" y="2449914"/>
            <a:ext cx="4488932" cy="75671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4000" b="1" dirty="0">
                <a:latin typeface="+mn-ea"/>
              </a:rPr>
              <a:t>白黑盒测试技术</a:t>
            </a:r>
            <a:endParaRPr lang="zh-CN" altLang="en-US" sz="4000" dirty="0"/>
          </a:p>
        </p:txBody>
      </p:sp>
      <p:sp>
        <p:nvSpPr>
          <p:cNvPr id="3" name="矩形 2">
            <a:extLst>
              <a:ext uri="{FF2B5EF4-FFF2-40B4-BE49-F238E27FC236}">
                <a16:creationId xmlns:a16="http://schemas.microsoft.com/office/drawing/2014/main" id="{D073780F-990A-4A5F-A6F8-E3FA807B6138}"/>
              </a:ext>
            </a:extLst>
          </p:cNvPr>
          <p:cNvSpPr/>
          <p:nvPr/>
        </p:nvSpPr>
        <p:spPr>
          <a:xfrm>
            <a:off x="6027575" y="3206626"/>
            <a:ext cx="4488932" cy="75671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4000" b="1" dirty="0">
                <a:latin typeface="+mn-ea"/>
              </a:rPr>
              <a:t>——</a:t>
            </a:r>
            <a:r>
              <a:rPr lang="zh-CN" altLang="en-US" sz="4000" b="1" dirty="0">
                <a:latin typeface="+mn-ea"/>
              </a:rPr>
              <a:t>潘笑天</a:t>
            </a:r>
            <a:endParaRPr lang="zh-CN" altLang="en-US" sz="4000" dirty="0"/>
          </a:p>
        </p:txBody>
      </p:sp>
    </p:spTree>
    <p:extLst>
      <p:ext uri="{BB962C8B-B14F-4D97-AF65-F5344CB8AC3E}">
        <p14:creationId xmlns:p14="http://schemas.microsoft.com/office/powerpoint/2010/main" val="20378730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070865C-84C1-4487-99D0-EB5039CF8D23}"/>
              </a:ext>
            </a:extLst>
          </p:cNvPr>
          <p:cNvSpPr/>
          <p:nvPr/>
        </p:nvSpPr>
        <p:spPr>
          <a:xfrm>
            <a:off x="7021932" y="1584185"/>
            <a:ext cx="2090057" cy="961053"/>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a:latin typeface="微软雅黑" panose="020B0502040204020203" pitchFamily="34" charset="-122"/>
                <a:ea typeface="微软雅黑" panose="020B0502040204020203" pitchFamily="34" charset="-122"/>
              </a:rPr>
              <a:t>逻辑覆盖</a:t>
            </a:r>
          </a:p>
        </p:txBody>
      </p:sp>
      <p:sp>
        <p:nvSpPr>
          <p:cNvPr id="3" name="流程图: 文档 2">
            <a:extLst>
              <a:ext uri="{FF2B5EF4-FFF2-40B4-BE49-F238E27FC236}">
                <a16:creationId xmlns:a16="http://schemas.microsoft.com/office/drawing/2014/main" id="{EC082C58-E52B-4B92-81F0-F2F77348C325}"/>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白盒测试</a:t>
            </a:r>
          </a:p>
        </p:txBody>
      </p:sp>
      <p:sp>
        <p:nvSpPr>
          <p:cNvPr id="9" name="矩形 8">
            <a:extLst>
              <a:ext uri="{FF2B5EF4-FFF2-40B4-BE49-F238E27FC236}">
                <a16:creationId xmlns:a16="http://schemas.microsoft.com/office/drawing/2014/main" id="{7FBE10F8-68C2-4B2E-8714-6DA2B028CA20}"/>
              </a:ext>
            </a:extLst>
          </p:cNvPr>
          <p:cNvSpPr/>
          <p:nvPr/>
        </p:nvSpPr>
        <p:spPr>
          <a:xfrm>
            <a:off x="7021933" y="3620278"/>
            <a:ext cx="2090057" cy="961053"/>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a:latin typeface="微软雅黑" panose="020B0502040204020203" pitchFamily="34" charset="-122"/>
                <a:ea typeface="微软雅黑" panose="020B0502040204020203" pitchFamily="34" charset="-122"/>
              </a:rPr>
              <a:t>控制结构测试</a:t>
            </a:r>
          </a:p>
        </p:txBody>
      </p:sp>
      <p:sp>
        <p:nvSpPr>
          <p:cNvPr id="15" name="矩形 14">
            <a:extLst>
              <a:ext uri="{FF2B5EF4-FFF2-40B4-BE49-F238E27FC236}">
                <a16:creationId xmlns:a16="http://schemas.microsoft.com/office/drawing/2014/main" id="{7E904888-6015-487E-9D2E-241FD202D0A7}"/>
              </a:ext>
            </a:extLst>
          </p:cNvPr>
          <p:cNvSpPr/>
          <p:nvPr/>
        </p:nvSpPr>
        <p:spPr>
          <a:xfrm>
            <a:off x="1547975" y="2776484"/>
            <a:ext cx="3505200" cy="75671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4000" b="1" dirty="0">
                <a:latin typeface="+mn-ea"/>
              </a:rPr>
              <a:t>白盒测试技术</a:t>
            </a:r>
            <a:endParaRPr lang="zh-CN" altLang="en-US" sz="4000" dirty="0"/>
          </a:p>
        </p:txBody>
      </p:sp>
      <p:sp>
        <p:nvSpPr>
          <p:cNvPr id="10" name="矩形 9">
            <a:extLst>
              <a:ext uri="{FF2B5EF4-FFF2-40B4-BE49-F238E27FC236}">
                <a16:creationId xmlns:a16="http://schemas.microsoft.com/office/drawing/2014/main" id="{56132676-A933-400A-BF81-E6C6D0B3F528}"/>
              </a:ext>
            </a:extLst>
          </p:cNvPr>
          <p:cNvSpPr/>
          <p:nvPr/>
        </p:nvSpPr>
        <p:spPr>
          <a:xfrm>
            <a:off x="1766166" y="3884645"/>
            <a:ext cx="3068818" cy="43231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b="1" dirty="0">
                <a:latin typeface="微软雅黑" panose="020B0502040204020203" pitchFamily="34" charset="-122"/>
                <a:ea typeface="微软雅黑" panose="020B0502040204020203" pitchFamily="34" charset="-122"/>
              </a:rPr>
              <a:t>“白盒”法是穷举路径测试。</a:t>
            </a:r>
          </a:p>
        </p:txBody>
      </p:sp>
      <p:cxnSp>
        <p:nvCxnSpPr>
          <p:cNvPr id="5" name="直接箭头连接符 4">
            <a:extLst>
              <a:ext uri="{FF2B5EF4-FFF2-40B4-BE49-F238E27FC236}">
                <a16:creationId xmlns:a16="http://schemas.microsoft.com/office/drawing/2014/main" id="{12950387-20D8-490E-9BC7-F5A722780B25}"/>
              </a:ext>
            </a:extLst>
          </p:cNvPr>
          <p:cNvCxnSpPr>
            <a:cxnSpLocks/>
            <a:stCxn id="15" idx="3"/>
            <a:endCxn id="2" idx="1"/>
          </p:cNvCxnSpPr>
          <p:nvPr/>
        </p:nvCxnSpPr>
        <p:spPr>
          <a:xfrm flipV="1">
            <a:off x="5053175" y="2064712"/>
            <a:ext cx="1968757" cy="10901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直接箭头连接符 11">
            <a:extLst>
              <a:ext uri="{FF2B5EF4-FFF2-40B4-BE49-F238E27FC236}">
                <a16:creationId xmlns:a16="http://schemas.microsoft.com/office/drawing/2014/main" id="{68DA1636-F1BF-4A73-B87D-2BED08915726}"/>
              </a:ext>
            </a:extLst>
          </p:cNvPr>
          <p:cNvCxnSpPr>
            <a:cxnSpLocks/>
            <a:stCxn id="15" idx="3"/>
            <a:endCxn id="9" idx="1"/>
          </p:cNvCxnSpPr>
          <p:nvPr/>
        </p:nvCxnSpPr>
        <p:spPr>
          <a:xfrm>
            <a:off x="5053175" y="3154840"/>
            <a:ext cx="1968758" cy="9459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626788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070865C-84C1-4487-99D0-EB5039CF8D23}"/>
              </a:ext>
            </a:extLst>
          </p:cNvPr>
          <p:cNvSpPr/>
          <p:nvPr/>
        </p:nvSpPr>
        <p:spPr>
          <a:xfrm>
            <a:off x="886408" y="2565918"/>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逻辑覆盖</a:t>
            </a:r>
          </a:p>
        </p:txBody>
      </p:sp>
      <p:sp>
        <p:nvSpPr>
          <p:cNvPr id="3" name="流程图: 文档 2">
            <a:extLst>
              <a:ext uri="{FF2B5EF4-FFF2-40B4-BE49-F238E27FC236}">
                <a16:creationId xmlns:a16="http://schemas.microsoft.com/office/drawing/2014/main" id="{EC082C58-E52B-4B92-81F0-F2F77348C325}"/>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2040204020203" pitchFamily="34" charset="-122"/>
                <a:ea typeface="微软雅黑" panose="020B0502040204020203" pitchFamily="34" charset="-122"/>
              </a:rPr>
              <a:t>逻辑覆盖</a:t>
            </a:r>
          </a:p>
        </p:txBody>
      </p:sp>
      <p:sp>
        <p:nvSpPr>
          <p:cNvPr id="8" name="矩形 7">
            <a:extLst>
              <a:ext uri="{FF2B5EF4-FFF2-40B4-BE49-F238E27FC236}">
                <a16:creationId xmlns:a16="http://schemas.microsoft.com/office/drawing/2014/main" id="{947351AA-1EB5-443B-95D9-3BE38185B3E8}"/>
              </a:ext>
            </a:extLst>
          </p:cNvPr>
          <p:cNvSpPr/>
          <p:nvPr/>
        </p:nvSpPr>
        <p:spPr>
          <a:xfrm>
            <a:off x="7881257" y="1003040"/>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点覆盖</a:t>
            </a:r>
          </a:p>
        </p:txBody>
      </p:sp>
      <p:sp>
        <p:nvSpPr>
          <p:cNvPr id="10" name="矩形 9">
            <a:extLst>
              <a:ext uri="{FF2B5EF4-FFF2-40B4-BE49-F238E27FC236}">
                <a16:creationId xmlns:a16="http://schemas.microsoft.com/office/drawing/2014/main" id="{E94ABAAA-6788-47F2-9888-200B67B98E7B}"/>
              </a:ext>
            </a:extLst>
          </p:cNvPr>
          <p:cNvSpPr/>
          <p:nvPr/>
        </p:nvSpPr>
        <p:spPr>
          <a:xfrm>
            <a:off x="4544008" y="5508170"/>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条件组合覆盖</a:t>
            </a:r>
          </a:p>
        </p:txBody>
      </p:sp>
      <p:sp>
        <p:nvSpPr>
          <p:cNvPr id="11" name="矩形 10">
            <a:extLst>
              <a:ext uri="{FF2B5EF4-FFF2-40B4-BE49-F238E27FC236}">
                <a16:creationId xmlns:a16="http://schemas.microsoft.com/office/drawing/2014/main" id="{062D3F5F-39A4-4F9E-BEF3-2A599AC64DEF}"/>
              </a:ext>
            </a:extLst>
          </p:cNvPr>
          <p:cNvSpPr/>
          <p:nvPr/>
        </p:nvSpPr>
        <p:spPr>
          <a:xfrm>
            <a:off x="4544008" y="4210484"/>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判定</a:t>
            </a:r>
            <a:r>
              <a:rPr lang="en-US" altLang="zh-CN" sz="2400" dirty="0">
                <a:latin typeface="微软雅黑" panose="020B0502040204020203" pitchFamily="34" charset="-122"/>
                <a:ea typeface="微软雅黑" panose="020B0502040204020203" pitchFamily="34" charset="-122"/>
              </a:rPr>
              <a:t>/</a:t>
            </a:r>
            <a:r>
              <a:rPr lang="zh-CN" altLang="en-US" sz="2400" dirty="0">
                <a:latin typeface="微软雅黑" panose="020B0502040204020203" pitchFamily="34" charset="-122"/>
                <a:ea typeface="微软雅黑" panose="020B0502040204020203" pitchFamily="34" charset="-122"/>
              </a:rPr>
              <a:t>条件覆盖</a:t>
            </a:r>
          </a:p>
        </p:txBody>
      </p:sp>
      <p:sp>
        <p:nvSpPr>
          <p:cNvPr id="12" name="矩形 11">
            <a:extLst>
              <a:ext uri="{FF2B5EF4-FFF2-40B4-BE49-F238E27FC236}">
                <a16:creationId xmlns:a16="http://schemas.microsoft.com/office/drawing/2014/main" id="{AE66C0C9-69DD-48BA-A4E1-3F9B08719E7E}"/>
              </a:ext>
            </a:extLst>
          </p:cNvPr>
          <p:cNvSpPr/>
          <p:nvPr/>
        </p:nvSpPr>
        <p:spPr>
          <a:xfrm>
            <a:off x="4544008" y="2907674"/>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条件覆盖</a:t>
            </a:r>
          </a:p>
        </p:txBody>
      </p:sp>
      <p:sp>
        <p:nvSpPr>
          <p:cNvPr id="13" name="矩形 12">
            <a:extLst>
              <a:ext uri="{FF2B5EF4-FFF2-40B4-BE49-F238E27FC236}">
                <a16:creationId xmlns:a16="http://schemas.microsoft.com/office/drawing/2014/main" id="{7A1E7CFB-8235-47B6-B934-BEC0599394BD}"/>
              </a:ext>
            </a:extLst>
          </p:cNvPr>
          <p:cNvSpPr/>
          <p:nvPr/>
        </p:nvSpPr>
        <p:spPr>
          <a:xfrm>
            <a:off x="4544008" y="1604864"/>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判定覆盖</a:t>
            </a:r>
          </a:p>
        </p:txBody>
      </p:sp>
      <p:sp>
        <p:nvSpPr>
          <p:cNvPr id="15" name="矩形 14">
            <a:extLst>
              <a:ext uri="{FF2B5EF4-FFF2-40B4-BE49-F238E27FC236}">
                <a16:creationId xmlns:a16="http://schemas.microsoft.com/office/drawing/2014/main" id="{35054348-2006-48B0-A87E-5304F11950F4}"/>
              </a:ext>
            </a:extLst>
          </p:cNvPr>
          <p:cNvSpPr/>
          <p:nvPr/>
        </p:nvSpPr>
        <p:spPr>
          <a:xfrm>
            <a:off x="4544008" y="302054"/>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语句覆盖</a:t>
            </a:r>
          </a:p>
        </p:txBody>
      </p:sp>
      <p:sp>
        <p:nvSpPr>
          <p:cNvPr id="16" name="矩形 15">
            <a:extLst>
              <a:ext uri="{FF2B5EF4-FFF2-40B4-BE49-F238E27FC236}">
                <a16:creationId xmlns:a16="http://schemas.microsoft.com/office/drawing/2014/main" id="{C6B5BBB6-162C-447D-A7D7-41C8D82315FD}"/>
              </a:ext>
            </a:extLst>
          </p:cNvPr>
          <p:cNvSpPr/>
          <p:nvPr/>
        </p:nvSpPr>
        <p:spPr>
          <a:xfrm>
            <a:off x="7881257" y="4812306"/>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路径覆盖</a:t>
            </a:r>
          </a:p>
        </p:txBody>
      </p:sp>
      <p:sp>
        <p:nvSpPr>
          <p:cNvPr id="17" name="矩形 16">
            <a:extLst>
              <a:ext uri="{FF2B5EF4-FFF2-40B4-BE49-F238E27FC236}">
                <a16:creationId xmlns:a16="http://schemas.microsoft.com/office/drawing/2014/main" id="{E56083BD-EF32-4FE9-BDC9-C64E551CF6F6}"/>
              </a:ext>
            </a:extLst>
          </p:cNvPr>
          <p:cNvSpPr/>
          <p:nvPr/>
        </p:nvSpPr>
        <p:spPr>
          <a:xfrm>
            <a:off x="7881257" y="2907673"/>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边覆盖</a:t>
            </a:r>
          </a:p>
        </p:txBody>
      </p:sp>
      <p:cxnSp>
        <p:nvCxnSpPr>
          <p:cNvPr id="5" name="直接箭头连接符 4">
            <a:extLst>
              <a:ext uri="{FF2B5EF4-FFF2-40B4-BE49-F238E27FC236}">
                <a16:creationId xmlns:a16="http://schemas.microsoft.com/office/drawing/2014/main" id="{CB2B3086-BBE3-4E57-BD6F-35575CBB005A}"/>
              </a:ext>
            </a:extLst>
          </p:cNvPr>
          <p:cNvCxnSpPr>
            <a:stCxn id="15" idx="2"/>
            <a:endCxn id="13" idx="0"/>
          </p:cNvCxnSpPr>
          <p:nvPr/>
        </p:nvCxnSpPr>
        <p:spPr>
          <a:xfrm>
            <a:off x="5458408" y="1263107"/>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接箭头连接符 18">
            <a:extLst>
              <a:ext uri="{FF2B5EF4-FFF2-40B4-BE49-F238E27FC236}">
                <a16:creationId xmlns:a16="http://schemas.microsoft.com/office/drawing/2014/main" id="{67B2C314-61F0-4930-AE2B-0D2DA289B7CD}"/>
              </a:ext>
            </a:extLst>
          </p:cNvPr>
          <p:cNvCxnSpPr/>
          <p:nvPr/>
        </p:nvCxnSpPr>
        <p:spPr>
          <a:xfrm>
            <a:off x="5458408" y="2565917"/>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a:extLst>
              <a:ext uri="{FF2B5EF4-FFF2-40B4-BE49-F238E27FC236}">
                <a16:creationId xmlns:a16="http://schemas.microsoft.com/office/drawing/2014/main" id="{37ABBF3F-F01C-4F0C-A507-1A3D68A55D4D}"/>
              </a:ext>
            </a:extLst>
          </p:cNvPr>
          <p:cNvCxnSpPr/>
          <p:nvPr/>
        </p:nvCxnSpPr>
        <p:spPr>
          <a:xfrm>
            <a:off x="5458408" y="3868727"/>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直接箭头连接符 20">
            <a:extLst>
              <a:ext uri="{FF2B5EF4-FFF2-40B4-BE49-F238E27FC236}">
                <a16:creationId xmlns:a16="http://schemas.microsoft.com/office/drawing/2014/main" id="{2B2ABD80-76A0-411C-927D-E328C188215B}"/>
              </a:ext>
            </a:extLst>
          </p:cNvPr>
          <p:cNvCxnSpPr/>
          <p:nvPr/>
        </p:nvCxnSpPr>
        <p:spPr>
          <a:xfrm>
            <a:off x="5458408" y="5171537"/>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直接箭头连接符 21">
            <a:extLst>
              <a:ext uri="{FF2B5EF4-FFF2-40B4-BE49-F238E27FC236}">
                <a16:creationId xmlns:a16="http://schemas.microsoft.com/office/drawing/2014/main" id="{375D4ED6-5435-443E-B4D2-4488E3C2AB1C}"/>
              </a:ext>
            </a:extLst>
          </p:cNvPr>
          <p:cNvCxnSpPr>
            <a:cxnSpLocks/>
            <a:stCxn id="8" idx="2"/>
            <a:endCxn id="17" idx="0"/>
          </p:cNvCxnSpPr>
          <p:nvPr/>
        </p:nvCxnSpPr>
        <p:spPr>
          <a:xfrm>
            <a:off x="8795657" y="1964093"/>
            <a:ext cx="0" cy="9435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a:extLst>
              <a:ext uri="{FF2B5EF4-FFF2-40B4-BE49-F238E27FC236}">
                <a16:creationId xmlns:a16="http://schemas.microsoft.com/office/drawing/2014/main" id="{4B602E26-E2A8-4A9E-930D-4A66D30EB1AC}"/>
              </a:ext>
            </a:extLst>
          </p:cNvPr>
          <p:cNvCxnSpPr>
            <a:cxnSpLocks/>
            <a:stCxn id="17" idx="2"/>
            <a:endCxn id="16" idx="0"/>
          </p:cNvCxnSpPr>
          <p:nvPr/>
        </p:nvCxnSpPr>
        <p:spPr>
          <a:xfrm>
            <a:off x="8795657" y="3868726"/>
            <a:ext cx="0" cy="9435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矩形 17">
            <a:extLst>
              <a:ext uri="{FF2B5EF4-FFF2-40B4-BE49-F238E27FC236}">
                <a16:creationId xmlns:a16="http://schemas.microsoft.com/office/drawing/2014/main" id="{6D4D2A53-EEDF-4BA2-ADE3-55F8108746FF}"/>
              </a:ext>
            </a:extLst>
          </p:cNvPr>
          <p:cNvSpPr/>
          <p:nvPr/>
        </p:nvSpPr>
        <p:spPr>
          <a:xfrm>
            <a:off x="401215" y="3868726"/>
            <a:ext cx="3066662" cy="221135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000" dirty="0"/>
              <a:t>有选择地执行程序中某些最有代表性的通路。</a:t>
            </a:r>
            <a:endParaRPr lang="en-US" altLang="zh-CN" sz="2000" dirty="0"/>
          </a:p>
          <a:p>
            <a:pPr algn="ctr"/>
            <a:r>
              <a:rPr lang="zh-CN" altLang="zh-CN" sz="2000" b="1" dirty="0">
                <a:solidFill>
                  <a:srgbClr val="C00000"/>
                </a:solidFill>
                <a:latin typeface="+mn-ea"/>
              </a:rPr>
              <a:t>逻辑覆盖</a:t>
            </a:r>
            <a:r>
              <a:rPr lang="zh-CN" altLang="zh-CN" sz="2000" dirty="0">
                <a:latin typeface="+mn-ea"/>
              </a:rPr>
              <a:t>是对一系列测试过程的总称，这组测试过程逐渐进行越来越完整的通路测试。</a:t>
            </a:r>
            <a:endParaRPr lang="en-US" altLang="zh-CN" sz="2000" dirty="0">
              <a:latin typeface="+mn-ea"/>
            </a:endParaRPr>
          </a:p>
        </p:txBody>
      </p:sp>
    </p:spTree>
    <p:extLst>
      <p:ext uri="{BB962C8B-B14F-4D97-AF65-F5344CB8AC3E}">
        <p14:creationId xmlns:p14="http://schemas.microsoft.com/office/powerpoint/2010/main" val="3736928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7.1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编码</a:t>
            </a:r>
          </a:p>
        </p:txBody>
      </p:sp>
      <p:sp>
        <p:nvSpPr>
          <p:cNvPr id="26629" name="内容占位符 4"/>
          <p:cNvSpPr>
            <a:spLocks noGrp="1"/>
          </p:cNvSpPr>
          <p:nvPr>
            <p:ph idx="1" hasCustomPrompt="1"/>
          </p:nvPr>
        </p:nvSpPr>
        <p:spPr>
          <a:xfrm>
            <a:off x="1919288" y="981075"/>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7.1.2.</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编码风格</a:t>
            </a:r>
          </a:p>
        </p:txBody>
      </p:sp>
      <p:sp>
        <p:nvSpPr>
          <p:cNvPr id="32775" name="TextBox 7"/>
          <p:cNvSpPr txBox="1">
            <a:spLocks noChangeArrowheads="1"/>
          </p:cNvSpPr>
          <p:nvPr/>
        </p:nvSpPr>
        <p:spPr bwMode="auto">
          <a:xfrm>
            <a:off x="1847850" y="1557338"/>
            <a:ext cx="8578850" cy="4566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2900"/>
              </a:lnSpc>
              <a:spcBef>
                <a:spcPts val="60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源程序代码的逻辑简明清晰、易读易懂是好程序的一个重要标准，为了做到这一点，应该遵循下述规则。</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ts val="2900"/>
              </a:lnSpc>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1.</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程序内部的文档</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ts val="2900"/>
              </a:lnSpc>
              <a:spcBef>
                <a:spcPts val="60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所谓程序内部的文档包括恰当的标识符、适当的注解和程序的视觉组织等。</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972185" marR="0" lvl="0" indent="-342900" algn="l" defTabSz="914400" rtl="0" eaLnBrk="1" fontAlgn="base" latinLnBrk="0" hangingPunct="1">
              <a:lnSpc>
                <a:spcPts val="2900"/>
              </a:lnSpc>
              <a:spcBef>
                <a:spcPts val="600"/>
              </a:spcBef>
              <a:spcAft>
                <a:spcPct val="0"/>
              </a:spcAft>
              <a:buClrTx/>
              <a:buSzPct val="70000"/>
              <a:buFont typeface="Wingdings" panose="05000000000000000000" pitchFamily="2" charset="2"/>
              <a:buChar char="l"/>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标识符：含义鲜明的名字、缩写规则一致、为名字加注解；</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972185" marR="0" lvl="0" indent="-342900" algn="l" defTabSz="914400" rtl="0" eaLnBrk="1" fontAlgn="base" latinLnBrk="0" hangingPunct="1">
              <a:lnSpc>
                <a:spcPts val="2900"/>
              </a:lnSpc>
              <a:spcBef>
                <a:spcPts val="600"/>
              </a:spcBef>
              <a:spcAft>
                <a:spcPct val="0"/>
              </a:spcAft>
              <a:buClrTx/>
              <a:buSzPct val="70000"/>
              <a:buFont typeface="Wingdings" panose="05000000000000000000" pitchFamily="2" charset="2"/>
              <a:buChar char="l"/>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注解：正确性，</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简要描述模块的功能、主要算法、接口特点、重要数据以及开发简史</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或</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解释包含这段代码的必要性</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972185" marR="0" lvl="0" indent="-342900" algn="l" defTabSz="914400" rtl="0" eaLnBrk="1" fontAlgn="base" latinLnBrk="0" hangingPunct="1">
              <a:lnSpc>
                <a:spcPts val="2900"/>
              </a:lnSpc>
              <a:spcBef>
                <a:spcPts val="600"/>
              </a:spcBef>
              <a:spcAft>
                <a:spcPct val="0"/>
              </a:spcAft>
              <a:buClrTx/>
              <a:buSzPct val="70000"/>
              <a:buFont typeface="Wingdings" panose="05000000000000000000" pitchFamily="2" charset="2"/>
              <a:buChar char="l"/>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视觉组织：</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适当的阶梯形式使程序的层次结构清晰明显。</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070865C-84C1-4487-99D0-EB5039CF8D23}"/>
              </a:ext>
            </a:extLst>
          </p:cNvPr>
          <p:cNvSpPr/>
          <p:nvPr/>
        </p:nvSpPr>
        <p:spPr>
          <a:xfrm>
            <a:off x="886408" y="2565918"/>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逻辑覆盖</a:t>
            </a:r>
          </a:p>
        </p:txBody>
      </p:sp>
      <p:sp>
        <p:nvSpPr>
          <p:cNvPr id="3" name="流程图: 文档 2">
            <a:extLst>
              <a:ext uri="{FF2B5EF4-FFF2-40B4-BE49-F238E27FC236}">
                <a16:creationId xmlns:a16="http://schemas.microsoft.com/office/drawing/2014/main" id="{EC082C58-E52B-4B92-81F0-F2F77348C325}"/>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白盒测试</a:t>
            </a:r>
          </a:p>
        </p:txBody>
      </p:sp>
      <p:sp>
        <p:nvSpPr>
          <p:cNvPr id="10" name="矩形 9">
            <a:extLst>
              <a:ext uri="{FF2B5EF4-FFF2-40B4-BE49-F238E27FC236}">
                <a16:creationId xmlns:a16="http://schemas.microsoft.com/office/drawing/2014/main" id="{E94ABAAA-6788-47F2-9888-200B67B98E7B}"/>
              </a:ext>
            </a:extLst>
          </p:cNvPr>
          <p:cNvSpPr/>
          <p:nvPr/>
        </p:nvSpPr>
        <p:spPr>
          <a:xfrm>
            <a:off x="3219060" y="5529114"/>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条件组合覆盖</a:t>
            </a:r>
          </a:p>
        </p:txBody>
      </p:sp>
      <p:sp>
        <p:nvSpPr>
          <p:cNvPr id="11" name="矩形 10">
            <a:extLst>
              <a:ext uri="{FF2B5EF4-FFF2-40B4-BE49-F238E27FC236}">
                <a16:creationId xmlns:a16="http://schemas.microsoft.com/office/drawing/2014/main" id="{062D3F5F-39A4-4F9E-BEF3-2A599AC64DEF}"/>
              </a:ext>
            </a:extLst>
          </p:cNvPr>
          <p:cNvSpPr/>
          <p:nvPr/>
        </p:nvSpPr>
        <p:spPr>
          <a:xfrm>
            <a:off x="3219060" y="4231428"/>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判定</a:t>
            </a:r>
            <a:r>
              <a:rPr lang="en-US" altLang="zh-CN" sz="2400" dirty="0">
                <a:latin typeface="微软雅黑" panose="020B0502040204020203" pitchFamily="34" charset="-122"/>
                <a:ea typeface="微软雅黑" panose="020B0502040204020203" pitchFamily="34" charset="-122"/>
              </a:rPr>
              <a:t>/</a:t>
            </a:r>
            <a:r>
              <a:rPr lang="zh-CN" altLang="en-US" sz="2400" dirty="0">
                <a:latin typeface="微软雅黑" panose="020B0502040204020203" pitchFamily="34" charset="-122"/>
                <a:ea typeface="微软雅黑" panose="020B0502040204020203" pitchFamily="34" charset="-122"/>
              </a:rPr>
              <a:t>条件覆盖</a:t>
            </a:r>
          </a:p>
        </p:txBody>
      </p:sp>
      <p:sp>
        <p:nvSpPr>
          <p:cNvPr id="12" name="矩形 11">
            <a:extLst>
              <a:ext uri="{FF2B5EF4-FFF2-40B4-BE49-F238E27FC236}">
                <a16:creationId xmlns:a16="http://schemas.microsoft.com/office/drawing/2014/main" id="{AE66C0C9-69DD-48BA-A4E1-3F9B08719E7E}"/>
              </a:ext>
            </a:extLst>
          </p:cNvPr>
          <p:cNvSpPr/>
          <p:nvPr/>
        </p:nvSpPr>
        <p:spPr>
          <a:xfrm>
            <a:off x="3219060" y="2928618"/>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条件覆盖</a:t>
            </a:r>
          </a:p>
        </p:txBody>
      </p:sp>
      <p:sp>
        <p:nvSpPr>
          <p:cNvPr id="13" name="矩形 12">
            <a:extLst>
              <a:ext uri="{FF2B5EF4-FFF2-40B4-BE49-F238E27FC236}">
                <a16:creationId xmlns:a16="http://schemas.microsoft.com/office/drawing/2014/main" id="{7A1E7CFB-8235-47B6-B934-BEC0599394BD}"/>
              </a:ext>
            </a:extLst>
          </p:cNvPr>
          <p:cNvSpPr/>
          <p:nvPr/>
        </p:nvSpPr>
        <p:spPr>
          <a:xfrm>
            <a:off x="3219060" y="1625808"/>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判定覆盖</a:t>
            </a:r>
          </a:p>
        </p:txBody>
      </p:sp>
      <p:sp>
        <p:nvSpPr>
          <p:cNvPr id="15" name="矩形 14">
            <a:extLst>
              <a:ext uri="{FF2B5EF4-FFF2-40B4-BE49-F238E27FC236}">
                <a16:creationId xmlns:a16="http://schemas.microsoft.com/office/drawing/2014/main" id="{35054348-2006-48B0-A87E-5304F11950F4}"/>
              </a:ext>
            </a:extLst>
          </p:cNvPr>
          <p:cNvSpPr/>
          <p:nvPr/>
        </p:nvSpPr>
        <p:spPr>
          <a:xfrm>
            <a:off x="3219060" y="322998"/>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语句覆盖</a:t>
            </a:r>
          </a:p>
        </p:txBody>
      </p:sp>
      <p:cxnSp>
        <p:nvCxnSpPr>
          <p:cNvPr id="5" name="直接箭头连接符 4">
            <a:extLst>
              <a:ext uri="{FF2B5EF4-FFF2-40B4-BE49-F238E27FC236}">
                <a16:creationId xmlns:a16="http://schemas.microsoft.com/office/drawing/2014/main" id="{CB2B3086-BBE3-4E57-BD6F-35575CBB005A}"/>
              </a:ext>
            </a:extLst>
          </p:cNvPr>
          <p:cNvCxnSpPr>
            <a:stCxn id="15" idx="2"/>
            <a:endCxn id="13" idx="0"/>
          </p:cNvCxnSpPr>
          <p:nvPr/>
        </p:nvCxnSpPr>
        <p:spPr>
          <a:xfrm>
            <a:off x="4133460" y="1284051"/>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接箭头连接符 18">
            <a:extLst>
              <a:ext uri="{FF2B5EF4-FFF2-40B4-BE49-F238E27FC236}">
                <a16:creationId xmlns:a16="http://schemas.microsoft.com/office/drawing/2014/main" id="{67B2C314-61F0-4930-AE2B-0D2DA289B7CD}"/>
              </a:ext>
            </a:extLst>
          </p:cNvPr>
          <p:cNvCxnSpPr/>
          <p:nvPr/>
        </p:nvCxnSpPr>
        <p:spPr>
          <a:xfrm>
            <a:off x="4133460" y="2586861"/>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a:extLst>
              <a:ext uri="{FF2B5EF4-FFF2-40B4-BE49-F238E27FC236}">
                <a16:creationId xmlns:a16="http://schemas.microsoft.com/office/drawing/2014/main" id="{37ABBF3F-F01C-4F0C-A507-1A3D68A55D4D}"/>
              </a:ext>
            </a:extLst>
          </p:cNvPr>
          <p:cNvCxnSpPr/>
          <p:nvPr/>
        </p:nvCxnSpPr>
        <p:spPr>
          <a:xfrm>
            <a:off x="4133460" y="3889671"/>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直接箭头连接符 20">
            <a:extLst>
              <a:ext uri="{FF2B5EF4-FFF2-40B4-BE49-F238E27FC236}">
                <a16:creationId xmlns:a16="http://schemas.microsoft.com/office/drawing/2014/main" id="{2B2ABD80-76A0-411C-927D-E328C188215B}"/>
              </a:ext>
            </a:extLst>
          </p:cNvPr>
          <p:cNvCxnSpPr/>
          <p:nvPr/>
        </p:nvCxnSpPr>
        <p:spPr>
          <a:xfrm>
            <a:off x="4133460" y="5192481"/>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矩形 23">
            <a:extLst>
              <a:ext uri="{FF2B5EF4-FFF2-40B4-BE49-F238E27FC236}">
                <a16:creationId xmlns:a16="http://schemas.microsoft.com/office/drawing/2014/main" id="{558CE916-7068-4630-AF5F-F2D25F728295}"/>
              </a:ext>
            </a:extLst>
          </p:cNvPr>
          <p:cNvSpPr/>
          <p:nvPr/>
        </p:nvSpPr>
        <p:spPr>
          <a:xfrm>
            <a:off x="6245289" y="405186"/>
            <a:ext cx="4830148" cy="79667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每条语句至少执行一次</a:t>
            </a:r>
          </a:p>
        </p:txBody>
      </p:sp>
      <p:sp>
        <p:nvSpPr>
          <p:cNvPr id="27" name="矩形 26">
            <a:extLst>
              <a:ext uri="{FF2B5EF4-FFF2-40B4-BE49-F238E27FC236}">
                <a16:creationId xmlns:a16="http://schemas.microsoft.com/office/drawing/2014/main" id="{F2D23AB3-3A9B-4026-BBB0-455BBABA453C}"/>
              </a:ext>
            </a:extLst>
          </p:cNvPr>
          <p:cNvSpPr/>
          <p:nvPr/>
        </p:nvSpPr>
        <p:spPr>
          <a:xfrm>
            <a:off x="6245289" y="1707996"/>
            <a:ext cx="4830148" cy="79667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判定的每个分支至少执行一次</a:t>
            </a:r>
          </a:p>
        </p:txBody>
      </p:sp>
      <p:sp>
        <p:nvSpPr>
          <p:cNvPr id="28" name="矩形 27">
            <a:extLst>
              <a:ext uri="{FF2B5EF4-FFF2-40B4-BE49-F238E27FC236}">
                <a16:creationId xmlns:a16="http://schemas.microsoft.com/office/drawing/2014/main" id="{829A590D-BE1E-4617-AFEC-49E25018164B}"/>
              </a:ext>
            </a:extLst>
          </p:cNvPr>
          <p:cNvSpPr/>
          <p:nvPr/>
        </p:nvSpPr>
        <p:spPr>
          <a:xfrm>
            <a:off x="6245289" y="3010806"/>
            <a:ext cx="4830148" cy="79667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判定中每个条件取到所有可能结果</a:t>
            </a:r>
          </a:p>
        </p:txBody>
      </p:sp>
      <p:sp>
        <p:nvSpPr>
          <p:cNvPr id="30" name="矩形 29">
            <a:extLst>
              <a:ext uri="{FF2B5EF4-FFF2-40B4-BE49-F238E27FC236}">
                <a16:creationId xmlns:a16="http://schemas.microsoft.com/office/drawing/2014/main" id="{D1E01F39-4FC3-4BAF-9DDB-2D2DFD9EC9E0}"/>
              </a:ext>
            </a:extLst>
          </p:cNvPr>
          <p:cNvSpPr/>
          <p:nvPr/>
        </p:nvSpPr>
        <p:spPr>
          <a:xfrm>
            <a:off x="6245289" y="4313616"/>
            <a:ext cx="4830148" cy="79667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判定覆盖</a:t>
            </a:r>
            <a:r>
              <a:rPr lang="en-US" altLang="zh-CN" sz="2400" dirty="0">
                <a:latin typeface="微软雅黑" panose="020B0502040204020203" pitchFamily="34" charset="-122"/>
                <a:ea typeface="微软雅黑" panose="020B0502040204020203" pitchFamily="34" charset="-122"/>
              </a:rPr>
              <a:t>+</a:t>
            </a:r>
            <a:r>
              <a:rPr lang="zh-CN" altLang="en-US" sz="2400" dirty="0">
                <a:latin typeface="微软雅黑" panose="020B0502040204020203" pitchFamily="34" charset="-122"/>
                <a:ea typeface="微软雅黑" panose="020B0502040204020203" pitchFamily="34" charset="-122"/>
              </a:rPr>
              <a:t>条件覆盖</a:t>
            </a:r>
          </a:p>
        </p:txBody>
      </p:sp>
      <p:sp>
        <p:nvSpPr>
          <p:cNvPr id="31" name="矩形 30">
            <a:extLst>
              <a:ext uri="{FF2B5EF4-FFF2-40B4-BE49-F238E27FC236}">
                <a16:creationId xmlns:a16="http://schemas.microsoft.com/office/drawing/2014/main" id="{AEE31E01-E71C-425D-8827-03C5CF919B9D}"/>
              </a:ext>
            </a:extLst>
          </p:cNvPr>
          <p:cNvSpPr/>
          <p:nvPr/>
        </p:nvSpPr>
        <p:spPr>
          <a:xfrm>
            <a:off x="6245289" y="5616426"/>
            <a:ext cx="4830148" cy="79667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判定条件的所有排列组合出现一次</a:t>
            </a:r>
          </a:p>
        </p:txBody>
      </p:sp>
      <p:cxnSp>
        <p:nvCxnSpPr>
          <p:cNvPr id="34" name="直接箭头连接符 33">
            <a:extLst>
              <a:ext uri="{FF2B5EF4-FFF2-40B4-BE49-F238E27FC236}">
                <a16:creationId xmlns:a16="http://schemas.microsoft.com/office/drawing/2014/main" id="{F225CD29-26A9-4902-B84A-45F63357D9F8}"/>
              </a:ext>
            </a:extLst>
          </p:cNvPr>
          <p:cNvCxnSpPr>
            <a:cxnSpLocks/>
            <a:stCxn id="24" idx="2"/>
            <a:endCxn id="27" idx="0"/>
          </p:cNvCxnSpPr>
          <p:nvPr/>
        </p:nvCxnSpPr>
        <p:spPr>
          <a:xfrm>
            <a:off x="8660363" y="1201862"/>
            <a:ext cx="0" cy="5061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连接符: 肘形 39">
            <a:extLst>
              <a:ext uri="{FF2B5EF4-FFF2-40B4-BE49-F238E27FC236}">
                <a16:creationId xmlns:a16="http://schemas.microsoft.com/office/drawing/2014/main" id="{A228B10E-C404-48EF-8089-A21EFD45DAA2}"/>
              </a:ext>
            </a:extLst>
          </p:cNvPr>
          <p:cNvCxnSpPr>
            <a:stCxn id="24" idx="3"/>
            <a:endCxn id="28" idx="3"/>
          </p:cNvCxnSpPr>
          <p:nvPr/>
        </p:nvCxnSpPr>
        <p:spPr>
          <a:xfrm>
            <a:off x="11075437" y="803524"/>
            <a:ext cx="12700" cy="2605620"/>
          </a:xfrm>
          <a:prstGeom prst="bentConnector3">
            <a:avLst>
              <a:gd name="adj1" fmla="val 1800000"/>
            </a:avLst>
          </a:prstGeom>
          <a:ln>
            <a:tailEnd type="triangle"/>
          </a:ln>
        </p:spPr>
        <p:style>
          <a:lnRef idx="3">
            <a:schemeClr val="dk1"/>
          </a:lnRef>
          <a:fillRef idx="0">
            <a:schemeClr val="dk1"/>
          </a:fillRef>
          <a:effectRef idx="2">
            <a:schemeClr val="dk1"/>
          </a:effectRef>
          <a:fontRef idx="minor">
            <a:schemeClr val="tx1"/>
          </a:fontRef>
        </p:style>
      </p:cxnSp>
      <p:cxnSp>
        <p:nvCxnSpPr>
          <p:cNvPr id="41" name="直接箭头连接符 40">
            <a:extLst>
              <a:ext uri="{FF2B5EF4-FFF2-40B4-BE49-F238E27FC236}">
                <a16:creationId xmlns:a16="http://schemas.microsoft.com/office/drawing/2014/main" id="{CD878CC1-7B9C-4594-A616-47D69BB39B54}"/>
              </a:ext>
            </a:extLst>
          </p:cNvPr>
          <p:cNvCxnSpPr>
            <a:cxnSpLocks/>
          </p:cNvCxnSpPr>
          <p:nvPr/>
        </p:nvCxnSpPr>
        <p:spPr>
          <a:xfrm>
            <a:off x="8660363" y="3807482"/>
            <a:ext cx="0" cy="5061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直接箭头连接符 41">
            <a:extLst>
              <a:ext uri="{FF2B5EF4-FFF2-40B4-BE49-F238E27FC236}">
                <a16:creationId xmlns:a16="http://schemas.microsoft.com/office/drawing/2014/main" id="{A136C14C-F4D0-42A0-B396-51E7F6AE5A1E}"/>
              </a:ext>
            </a:extLst>
          </p:cNvPr>
          <p:cNvCxnSpPr>
            <a:cxnSpLocks/>
          </p:cNvCxnSpPr>
          <p:nvPr/>
        </p:nvCxnSpPr>
        <p:spPr>
          <a:xfrm>
            <a:off x="8660363" y="5110292"/>
            <a:ext cx="0" cy="5061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直接箭头连接符 43">
            <a:extLst>
              <a:ext uri="{FF2B5EF4-FFF2-40B4-BE49-F238E27FC236}">
                <a16:creationId xmlns:a16="http://schemas.microsoft.com/office/drawing/2014/main" id="{4FAA234C-EDEB-47BC-839B-945BD746A8EA}"/>
              </a:ext>
            </a:extLst>
          </p:cNvPr>
          <p:cNvCxnSpPr>
            <a:cxnSpLocks/>
            <a:stCxn id="15" idx="3"/>
            <a:endCxn id="24" idx="1"/>
          </p:cNvCxnSpPr>
          <p:nvPr/>
        </p:nvCxnSpPr>
        <p:spPr>
          <a:xfrm flipV="1">
            <a:off x="5047860" y="803524"/>
            <a:ext cx="119742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直接箭头连接符 46">
            <a:extLst>
              <a:ext uri="{FF2B5EF4-FFF2-40B4-BE49-F238E27FC236}">
                <a16:creationId xmlns:a16="http://schemas.microsoft.com/office/drawing/2014/main" id="{6EC79261-C9DE-48EF-941C-2CBA61543F7E}"/>
              </a:ext>
            </a:extLst>
          </p:cNvPr>
          <p:cNvCxnSpPr>
            <a:cxnSpLocks/>
          </p:cNvCxnSpPr>
          <p:nvPr/>
        </p:nvCxnSpPr>
        <p:spPr>
          <a:xfrm flipV="1">
            <a:off x="5035160" y="2106333"/>
            <a:ext cx="119742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直接箭头连接符 47">
            <a:extLst>
              <a:ext uri="{FF2B5EF4-FFF2-40B4-BE49-F238E27FC236}">
                <a16:creationId xmlns:a16="http://schemas.microsoft.com/office/drawing/2014/main" id="{8315FF0D-7406-44EB-9CBB-78F861F18A6F}"/>
              </a:ext>
            </a:extLst>
          </p:cNvPr>
          <p:cNvCxnSpPr>
            <a:cxnSpLocks/>
          </p:cNvCxnSpPr>
          <p:nvPr/>
        </p:nvCxnSpPr>
        <p:spPr>
          <a:xfrm flipV="1">
            <a:off x="5035159" y="3409142"/>
            <a:ext cx="119742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直接箭头连接符 48">
            <a:extLst>
              <a:ext uri="{FF2B5EF4-FFF2-40B4-BE49-F238E27FC236}">
                <a16:creationId xmlns:a16="http://schemas.microsoft.com/office/drawing/2014/main" id="{47BE7843-70A4-45E6-B926-7C1B91FF32F1}"/>
              </a:ext>
            </a:extLst>
          </p:cNvPr>
          <p:cNvCxnSpPr>
            <a:cxnSpLocks/>
          </p:cNvCxnSpPr>
          <p:nvPr/>
        </p:nvCxnSpPr>
        <p:spPr>
          <a:xfrm flipV="1">
            <a:off x="5035158" y="4759604"/>
            <a:ext cx="119742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直接箭头连接符 49">
            <a:extLst>
              <a:ext uri="{FF2B5EF4-FFF2-40B4-BE49-F238E27FC236}">
                <a16:creationId xmlns:a16="http://schemas.microsoft.com/office/drawing/2014/main" id="{8C239E33-FE5C-44B8-940F-C508532E5220}"/>
              </a:ext>
            </a:extLst>
          </p:cNvPr>
          <p:cNvCxnSpPr>
            <a:cxnSpLocks/>
          </p:cNvCxnSpPr>
          <p:nvPr/>
        </p:nvCxnSpPr>
        <p:spPr>
          <a:xfrm flipV="1">
            <a:off x="5057968" y="5980224"/>
            <a:ext cx="119742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702717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070865C-84C1-4487-99D0-EB5039CF8D23}"/>
              </a:ext>
            </a:extLst>
          </p:cNvPr>
          <p:cNvSpPr/>
          <p:nvPr/>
        </p:nvSpPr>
        <p:spPr>
          <a:xfrm>
            <a:off x="886408" y="2565918"/>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逻辑覆盖</a:t>
            </a:r>
          </a:p>
        </p:txBody>
      </p:sp>
      <p:sp>
        <p:nvSpPr>
          <p:cNvPr id="3" name="流程图: 文档 2">
            <a:extLst>
              <a:ext uri="{FF2B5EF4-FFF2-40B4-BE49-F238E27FC236}">
                <a16:creationId xmlns:a16="http://schemas.microsoft.com/office/drawing/2014/main" id="{EC082C58-E52B-4B92-81F0-F2F77348C325}"/>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白盒测试</a:t>
            </a:r>
          </a:p>
        </p:txBody>
      </p:sp>
      <p:sp>
        <p:nvSpPr>
          <p:cNvPr id="10" name="矩形 9">
            <a:extLst>
              <a:ext uri="{FF2B5EF4-FFF2-40B4-BE49-F238E27FC236}">
                <a16:creationId xmlns:a16="http://schemas.microsoft.com/office/drawing/2014/main" id="{E94ABAAA-6788-47F2-9888-200B67B98E7B}"/>
              </a:ext>
            </a:extLst>
          </p:cNvPr>
          <p:cNvSpPr/>
          <p:nvPr/>
        </p:nvSpPr>
        <p:spPr>
          <a:xfrm>
            <a:off x="9311950" y="5529114"/>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条件组合覆盖</a:t>
            </a:r>
          </a:p>
        </p:txBody>
      </p:sp>
      <p:sp>
        <p:nvSpPr>
          <p:cNvPr id="11" name="矩形 10">
            <a:extLst>
              <a:ext uri="{FF2B5EF4-FFF2-40B4-BE49-F238E27FC236}">
                <a16:creationId xmlns:a16="http://schemas.microsoft.com/office/drawing/2014/main" id="{062D3F5F-39A4-4F9E-BEF3-2A599AC64DEF}"/>
              </a:ext>
            </a:extLst>
          </p:cNvPr>
          <p:cNvSpPr/>
          <p:nvPr/>
        </p:nvSpPr>
        <p:spPr>
          <a:xfrm>
            <a:off x="9311950" y="4231428"/>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判定</a:t>
            </a:r>
            <a:r>
              <a:rPr lang="en-US" altLang="zh-CN" sz="2400" dirty="0">
                <a:latin typeface="微软雅黑" panose="020B0502040204020203" pitchFamily="34" charset="-122"/>
                <a:ea typeface="微软雅黑" panose="020B0502040204020203" pitchFamily="34" charset="-122"/>
              </a:rPr>
              <a:t>/</a:t>
            </a:r>
            <a:r>
              <a:rPr lang="zh-CN" altLang="en-US" sz="2400" dirty="0">
                <a:latin typeface="微软雅黑" panose="020B0502040204020203" pitchFamily="34" charset="-122"/>
                <a:ea typeface="微软雅黑" panose="020B0502040204020203" pitchFamily="34" charset="-122"/>
              </a:rPr>
              <a:t>条件覆盖</a:t>
            </a:r>
          </a:p>
        </p:txBody>
      </p:sp>
      <p:sp>
        <p:nvSpPr>
          <p:cNvPr id="12" name="矩形 11">
            <a:extLst>
              <a:ext uri="{FF2B5EF4-FFF2-40B4-BE49-F238E27FC236}">
                <a16:creationId xmlns:a16="http://schemas.microsoft.com/office/drawing/2014/main" id="{AE66C0C9-69DD-48BA-A4E1-3F9B08719E7E}"/>
              </a:ext>
            </a:extLst>
          </p:cNvPr>
          <p:cNvSpPr/>
          <p:nvPr/>
        </p:nvSpPr>
        <p:spPr>
          <a:xfrm>
            <a:off x="9311950" y="2928618"/>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条件覆盖</a:t>
            </a:r>
          </a:p>
        </p:txBody>
      </p:sp>
      <p:sp>
        <p:nvSpPr>
          <p:cNvPr id="13" name="矩形 12">
            <a:extLst>
              <a:ext uri="{FF2B5EF4-FFF2-40B4-BE49-F238E27FC236}">
                <a16:creationId xmlns:a16="http://schemas.microsoft.com/office/drawing/2014/main" id="{7A1E7CFB-8235-47B6-B934-BEC0599394BD}"/>
              </a:ext>
            </a:extLst>
          </p:cNvPr>
          <p:cNvSpPr/>
          <p:nvPr/>
        </p:nvSpPr>
        <p:spPr>
          <a:xfrm>
            <a:off x="9311950" y="1625808"/>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判定覆盖</a:t>
            </a:r>
          </a:p>
        </p:txBody>
      </p:sp>
      <p:sp>
        <p:nvSpPr>
          <p:cNvPr id="15" name="矩形 14">
            <a:extLst>
              <a:ext uri="{FF2B5EF4-FFF2-40B4-BE49-F238E27FC236}">
                <a16:creationId xmlns:a16="http://schemas.microsoft.com/office/drawing/2014/main" id="{35054348-2006-48B0-A87E-5304F11950F4}"/>
              </a:ext>
            </a:extLst>
          </p:cNvPr>
          <p:cNvSpPr/>
          <p:nvPr/>
        </p:nvSpPr>
        <p:spPr>
          <a:xfrm>
            <a:off x="9311950" y="322998"/>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语句覆盖</a:t>
            </a:r>
          </a:p>
        </p:txBody>
      </p:sp>
      <p:cxnSp>
        <p:nvCxnSpPr>
          <p:cNvPr id="5" name="直接箭头连接符 4">
            <a:extLst>
              <a:ext uri="{FF2B5EF4-FFF2-40B4-BE49-F238E27FC236}">
                <a16:creationId xmlns:a16="http://schemas.microsoft.com/office/drawing/2014/main" id="{CB2B3086-BBE3-4E57-BD6F-35575CBB005A}"/>
              </a:ext>
            </a:extLst>
          </p:cNvPr>
          <p:cNvCxnSpPr>
            <a:stCxn id="15" idx="2"/>
            <a:endCxn id="13" idx="0"/>
          </p:cNvCxnSpPr>
          <p:nvPr/>
        </p:nvCxnSpPr>
        <p:spPr>
          <a:xfrm>
            <a:off x="10226350" y="1284051"/>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接箭头连接符 18">
            <a:extLst>
              <a:ext uri="{FF2B5EF4-FFF2-40B4-BE49-F238E27FC236}">
                <a16:creationId xmlns:a16="http://schemas.microsoft.com/office/drawing/2014/main" id="{67B2C314-61F0-4930-AE2B-0D2DA289B7CD}"/>
              </a:ext>
            </a:extLst>
          </p:cNvPr>
          <p:cNvCxnSpPr/>
          <p:nvPr/>
        </p:nvCxnSpPr>
        <p:spPr>
          <a:xfrm>
            <a:off x="10226350" y="2586861"/>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a:extLst>
              <a:ext uri="{FF2B5EF4-FFF2-40B4-BE49-F238E27FC236}">
                <a16:creationId xmlns:a16="http://schemas.microsoft.com/office/drawing/2014/main" id="{37ABBF3F-F01C-4F0C-A507-1A3D68A55D4D}"/>
              </a:ext>
            </a:extLst>
          </p:cNvPr>
          <p:cNvCxnSpPr/>
          <p:nvPr/>
        </p:nvCxnSpPr>
        <p:spPr>
          <a:xfrm>
            <a:off x="10226350" y="3889671"/>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直接箭头连接符 20">
            <a:extLst>
              <a:ext uri="{FF2B5EF4-FFF2-40B4-BE49-F238E27FC236}">
                <a16:creationId xmlns:a16="http://schemas.microsoft.com/office/drawing/2014/main" id="{2B2ABD80-76A0-411C-927D-E328C188215B}"/>
              </a:ext>
            </a:extLst>
          </p:cNvPr>
          <p:cNvCxnSpPr/>
          <p:nvPr/>
        </p:nvCxnSpPr>
        <p:spPr>
          <a:xfrm>
            <a:off x="10226350" y="5192481"/>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8" name="图片 1">
            <a:extLst>
              <a:ext uri="{FF2B5EF4-FFF2-40B4-BE49-F238E27FC236}">
                <a16:creationId xmlns:a16="http://schemas.microsoft.com/office/drawing/2014/main" id="{B61BCFF7-A123-4A57-A1E4-58E2EF410D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73828" y="742241"/>
            <a:ext cx="5053582" cy="5333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4329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a:extLst>
              <a:ext uri="{FF2B5EF4-FFF2-40B4-BE49-F238E27FC236}">
                <a16:creationId xmlns:a16="http://schemas.microsoft.com/office/drawing/2014/main" id="{EC082C58-E52B-4B92-81F0-F2F77348C325}"/>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白盒测试</a:t>
            </a:r>
          </a:p>
        </p:txBody>
      </p:sp>
      <p:sp>
        <p:nvSpPr>
          <p:cNvPr id="15" name="矩形 14">
            <a:extLst>
              <a:ext uri="{FF2B5EF4-FFF2-40B4-BE49-F238E27FC236}">
                <a16:creationId xmlns:a16="http://schemas.microsoft.com/office/drawing/2014/main" id="{35054348-2006-48B0-A87E-5304F11950F4}"/>
              </a:ext>
            </a:extLst>
          </p:cNvPr>
          <p:cNvSpPr/>
          <p:nvPr/>
        </p:nvSpPr>
        <p:spPr>
          <a:xfrm>
            <a:off x="9311950" y="322998"/>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语句覆盖</a:t>
            </a:r>
          </a:p>
        </p:txBody>
      </p:sp>
      <p:pic>
        <p:nvPicPr>
          <p:cNvPr id="18" name="图片 1">
            <a:extLst>
              <a:ext uri="{FF2B5EF4-FFF2-40B4-BE49-F238E27FC236}">
                <a16:creationId xmlns:a16="http://schemas.microsoft.com/office/drawing/2014/main" id="{B61BCFF7-A123-4A57-A1E4-58E2EF410D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73828" y="742241"/>
            <a:ext cx="5053582" cy="5333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a:extLst>
              <a:ext uri="{FF2B5EF4-FFF2-40B4-BE49-F238E27FC236}">
                <a16:creationId xmlns:a16="http://schemas.microsoft.com/office/drawing/2014/main" id="{0647207F-61DF-4739-9E31-BB8FA758DFD0}"/>
              </a:ext>
            </a:extLst>
          </p:cNvPr>
          <p:cNvSpPr/>
          <p:nvPr/>
        </p:nvSpPr>
        <p:spPr>
          <a:xfrm>
            <a:off x="642568" y="2586861"/>
            <a:ext cx="1104952" cy="164456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3600" dirty="0">
                <a:latin typeface="微软雅黑" panose="020B0502040204020203" pitchFamily="34" charset="-122"/>
                <a:ea typeface="微软雅黑" panose="020B0502040204020203" pitchFamily="34" charset="-122"/>
              </a:rPr>
              <a:t>A=2</a:t>
            </a:r>
          </a:p>
          <a:p>
            <a:pPr algn="ctr"/>
            <a:r>
              <a:rPr lang="en-US" altLang="zh-CN" sz="3600" dirty="0">
                <a:latin typeface="微软雅黑" panose="020B0502040204020203" pitchFamily="34" charset="-122"/>
                <a:ea typeface="微软雅黑" panose="020B0502040204020203" pitchFamily="34" charset="-122"/>
              </a:rPr>
              <a:t>B=0</a:t>
            </a:r>
          </a:p>
          <a:p>
            <a:pPr algn="ctr"/>
            <a:r>
              <a:rPr lang="en-US" altLang="zh-CN" sz="3600" dirty="0">
                <a:latin typeface="微软雅黑" panose="020B0502040204020203" pitchFamily="34" charset="-122"/>
                <a:ea typeface="微软雅黑" panose="020B0502040204020203" pitchFamily="34" charset="-122"/>
              </a:rPr>
              <a:t>X=4</a:t>
            </a:r>
            <a:endParaRPr lang="zh-CN" altLang="en-US" sz="3600" dirty="0">
              <a:latin typeface="微软雅黑" panose="020B0502040204020203" pitchFamily="34" charset="-122"/>
              <a:ea typeface="微软雅黑" panose="020B0502040204020203" pitchFamily="34" charset="-122"/>
            </a:endParaRPr>
          </a:p>
        </p:txBody>
      </p:sp>
      <p:cxnSp>
        <p:nvCxnSpPr>
          <p:cNvPr id="16" name="直接箭头连接符 15">
            <a:extLst>
              <a:ext uri="{FF2B5EF4-FFF2-40B4-BE49-F238E27FC236}">
                <a16:creationId xmlns:a16="http://schemas.microsoft.com/office/drawing/2014/main" id="{9CE9BD95-DD17-4281-8115-5AE7C95D4DC7}"/>
              </a:ext>
            </a:extLst>
          </p:cNvPr>
          <p:cNvCxnSpPr/>
          <p:nvPr/>
        </p:nvCxnSpPr>
        <p:spPr>
          <a:xfrm>
            <a:off x="10226350" y="1284051"/>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834744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070865C-84C1-4487-99D0-EB5039CF8D23}"/>
              </a:ext>
            </a:extLst>
          </p:cNvPr>
          <p:cNvSpPr/>
          <p:nvPr/>
        </p:nvSpPr>
        <p:spPr>
          <a:xfrm>
            <a:off x="642568" y="2586861"/>
            <a:ext cx="1104952" cy="164456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3600" dirty="0">
                <a:latin typeface="微软雅黑" panose="020B0502040204020203" pitchFamily="34" charset="-122"/>
                <a:ea typeface="微软雅黑" panose="020B0502040204020203" pitchFamily="34" charset="-122"/>
              </a:rPr>
              <a:t>A=3</a:t>
            </a:r>
          </a:p>
          <a:p>
            <a:pPr algn="ctr"/>
            <a:r>
              <a:rPr lang="en-US" altLang="zh-CN" sz="3600" dirty="0">
                <a:latin typeface="微软雅黑" panose="020B0502040204020203" pitchFamily="34" charset="-122"/>
                <a:ea typeface="微软雅黑" panose="020B0502040204020203" pitchFamily="34" charset="-122"/>
              </a:rPr>
              <a:t>B=0</a:t>
            </a:r>
          </a:p>
          <a:p>
            <a:pPr algn="ctr"/>
            <a:r>
              <a:rPr lang="en-US" altLang="zh-CN" sz="3600" dirty="0">
                <a:latin typeface="微软雅黑" panose="020B0502040204020203" pitchFamily="34" charset="-122"/>
                <a:ea typeface="微软雅黑" panose="020B0502040204020203" pitchFamily="34" charset="-122"/>
              </a:rPr>
              <a:t>X=3</a:t>
            </a:r>
            <a:endParaRPr lang="zh-CN" altLang="en-US" sz="3600" dirty="0">
              <a:latin typeface="微软雅黑" panose="020B0502040204020203" pitchFamily="34" charset="-122"/>
              <a:ea typeface="微软雅黑" panose="020B0502040204020203" pitchFamily="34" charset="-122"/>
            </a:endParaRPr>
          </a:p>
        </p:txBody>
      </p:sp>
      <p:sp>
        <p:nvSpPr>
          <p:cNvPr id="3" name="流程图: 文档 2">
            <a:extLst>
              <a:ext uri="{FF2B5EF4-FFF2-40B4-BE49-F238E27FC236}">
                <a16:creationId xmlns:a16="http://schemas.microsoft.com/office/drawing/2014/main" id="{EC082C58-E52B-4B92-81F0-F2F77348C325}"/>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白盒测试</a:t>
            </a:r>
          </a:p>
        </p:txBody>
      </p:sp>
      <p:sp>
        <p:nvSpPr>
          <p:cNvPr id="13" name="矩形 12">
            <a:extLst>
              <a:ext uri="{FF2B5EF4-FFF2-40B4-BE49-F238E27FC236}">
                <a16:creationId xmlns:a16="http://schemas.microsoft.com/office/drawing/2014/main" id="{7A1E7CFB-8235-47B6-B934-BEC0599394BD}"/>
              </a:ext>
            </a:extLst>
          </p:cNvPr>
          <p:cNvSpPr/>
          <p:nvPr/>
        </p:nvSpPr>
        <p:spPr>
          <a:xfrm>
            <a:off x="9311950" y="1625808"/>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判定覆盖</a:t>
            </a:r>
          </a:p>
        </p:txBody>
      </p:sp>
      <p:pic>
        <p:nvPicPr>
          <p:cNvPr id="18" name="图片 1">
            <a:extLst>
              <a:ext uri="{FF2B5EF4-FFF2-40B4-BE49-F238E27FC236}">
                <a16:creationId xmlns:a16="http://schemas.microsoft.com/office/drawing/2014/main" id="{B61BCFF7-A123-4A57-A1E4-58E2EF410D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73828" y="742241"/>
            <a:ext cx="5053582" cy="5333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a:extLst>
              <a:ext uri="{FF2B5EF4-FFF2-40B4-BE49-F238E27FC236}">
                <a16:creationId xmlns:a16="http://schemas.microsoft.com/office/drawing/2014/main" id="{BF50F1C4-8F61-4F3D-A81D-228C3014CA20}"/>
              </a:ext>
            </a:extLst>
          </p:cNvPr>
          <p:cNvSpPr/>
          <p:nvPr/>
        </p:nvSpPr>
        <p:spPr>
          <a:xfrm>
            <a:off x="1936812" y="2586861"/>
            <a:ext cx="1104952" cy="164456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3600" dirty="0">
                <a:latin typeface="微软雅黑" panose="020B0502040204020203" pitchFamily="34" charset="-122"/>
                <a:ea typeface="微软雅黑" panose="020B0502040204020203" pitchFamily="34" charset="-122"/>
              </a:rPr>
              <a:t>A=2</a:t>
            </a:r>
          </a:p>
          <a:p>
            <a:pPr algn="ctr"/>
            <a:r>
              <a:rPr lang="en-US" altLang="zh-CN" sz="3600" dirty="0">
                <a:latin typeface="微软雅黑" panose="020B0502040204020203" pitchFamily="34" charset="-122"/>
                <a:ea typeface="微软雅黑" panose="020B0502040204020203" pitchFamily="34" charset="-122"/>
              </a:rPr>
              <a:t>B=1</a:t>
            </a:r>
          </a:p>
          <a:p>
            <a:pPr algn="ctr"/>
            <a:r>
              <a:rPr lang="en-US" altLang="zh-CN" sz="3600" dirty="0">
                <a:latin typeface="微软雅黑" panose="020B0502040204020203" pitchFamily="34" charset="-122"/>
                <a:ea typeface="微软雅黑" panose="020B0502040204020203" pitchFamily="34" charset="-122"/>
              </a:rPr>
              <a:t>X=1</a:t>
            </a:r>
            <a:endParaRPr lang="zh-CN" altLang="en-US" sz="3600" dirty="0">
              <a:latin typeface="微软雅黑" panose="020B0502040204020203" pitchFamily="34" charset="-122"/>
              <a:ea typeface="微软雅黑" panose="020B0502040204020203" pitchFamily="34" charset="-122"/>
            </a:endParaRPr>
          </a:p>
        </p:txBody>
      </p:sp>
      <p:cxnSp>
        <p:nvCxnSpPr>
          <p:cNvPr id="16" name="直接箭头连接符 15">
            <a:extLst>
              <a:ext uri="{FF2B5EF4-FFF2-40B4-BE49-F238E27FC236}">
                <a16:creationId xmlns:a16="http://schemas.microsoft.com/office/drawing/2014/main" id="{655B2581-1A71-4435-BB90-09FCB1BB7AD7}"/>
              </a:ext>
            </a:extLst>
          </p:cNvPr>
          <p:cNvCxnSpPr/>
          <p:nvPr/>
        </p:nvCxnSpPr>
        <p:spPr>
          <a:xfrm>
            <a:off x="10226350" y="1284051"/>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接箭头连接符 16">
            <a:extLst>
              <a:ext uri="{FF2B5EF4-FFF2-40B4-BE49-F238E27FC236}">
                <a16:creationId xmlns:a16="http://schemas.microsoft.com/office/drawing/2014/main" id="{A620C4D4-4335-43EC-B57C-9E2C00A73E16}"/>
              </a:ext>
            </a:extLst>
          </p:cNvPr>
          <p:cNvCxnSpPr/>
          <p:nvPr/>
        </p:nvCxnSpPr>
        <p:spPr>
          <a:xfrm>
            <a:off x="10226350" y="2586861"/>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524555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a:extLst>
              <a:ext uri="{FF2B5EF4-FFF2-40B4-BE49-F238E27FC236}">
                <a16:creationId xmlns:a16="http://schemas.microsoft.com/office/drawing/2014/main" id="{EC082C58-E52B-4B92-81F0-F2F77348C325}"/>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白盒测试</a:t>
            </a:r>
          </a:p>
        </p:txBody>
      </p:sp>
      <p:sp>
        <p:nvSpPr>
          <p:cNvPr id="12" name="矩形 11">
            <a:extLst>
              <a:ext uri="{FF2B5EF4-FFF2-40B4-BE49-F238E27FC236}">
                <a16:creationId xmlns:a16="http://schemas.microsoft.com/office/drawing/2014/main" id="{AE66C0C9-69DD-48BA-A4E1-3F9B08719E7E}"/>
              </a:ext>
            </a:extLst>
          </p:cNvPr>
          <p:cNvSpPr/>
          <p:nvPr/>
        </p:nvSpPr>
        <p:spPr>
          <a:xfrm>
            <a:off x="9311950" y="2928618"/>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条件覆盖</a:t>
            </a:r>
          </a:p>
        </p:txBody>
      </p:sp>
      <p:pic>
        <p:nvPicPr>
          <p:cNvPr id="18" name="图片 1">
            <a:extLst>
              <a:ext uri="{FF2B5EF4-FFF2-40B4-BE49-F238E27FC236}">
                <a16:creationId xmlns:a16="http://schemas.microsoft.com/office/drawing/2014/main" id="{B61BCFF7-A123-4A57-A1E4-58E2EF410D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73828" y="742241"/>
            <a:ext cx="5053582" cy="5333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a:extLst>
              <a:ext uri="{FF2B5EF4-FFF2-40B4-BE49-F238E27FC236}">
                <a16:creationId xmlns:a16="http://schemas.microsoft.com/office/drawing/2014/main" id="{56B3A610-FBA8-4677-98F6-12F8F802B5D5}"/>
              </a:ext>
            </a:extLst>
          </p:cNvPr>
          <p:cNvSpPr/>
          <p:nvPr/>
        </p:nvSpPr>
        <p:spPr>
          <a:xfrm>
            <a:off x="517124" y="2306320"/>
            <a:ext cx="1088156" cy="2783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3600" dirty="0">
                <a:latin typeface="微软雅黑" panose="020B0502040204020203" pitchFamily="34" charset="-122"/>
                <a:ea typeface="微软雅黑" panose="020B0502040204020203" pitchFamily="34" charset="-122"/>
              </a:rPr>
              <a:t>a</a:t>
            </a:r>
            <a:r>
              <a:rPr lang="zh-CN" altLang="en-US" sz="3600" dirty="0">
                <a:latin typeface="微软雅黑" panose="020B0502040204020203" pitchFamily="34" charset="-122"/>
                <a:ea typeface="微软雅黑" panose="020B0502040204020203" pitchFamily="34" charset="-122"/>
              </a:rPr>
              <a:t>点   </a:t>
            </a:r>
            <a:endParaRPr lang="en-US" altLang="zh-CN" sz="3600" dirty="0">
              <a:latin typeface="微软雅黑" panose="020B0502040204020203" pitchFamily="34" charset="-122"/>
              <a:ea typeface="微软雅黑" panose="020B0502040204020203" pitchFamily="34" charset="-122"/>
            </a:endParaRPr>
          </a:p>
          <a:p>
            <a:pPr algn="ctr"/>
            <a:r>
              <a:rPr lang="en-US" altLang="zh-CN" sz="3600" dirty="0">
                <a:latin typeface="微软雅黑" panose="020B0502040204020203" pitchFamily="34" charset="-122"/>
                <a:ea typeface="微软雅黑" panose="020B0502040204020203" pitchFamily="34" charset="-122"/>
              </a:rPr>
              <a:t>A&gt;1</a:t>
            </a:r>
          </a:p>
          <a:p>
            <a:pPr algn="ctr"/>
            <a:r>
              <a:rPr lang="en-US" altLang="zh-CN" sz="3600" dirty="0">
                <a:latin typeface="微软雅黑" panose="020B0502040204020203" pitchFamily="34" charset="-122"/>
                <a:ea typeface="微软雅黑" panose="020B0502040204020203" pitchFamily="34" charset="-122"/>
              </a:rPr>
              <a:t>A≤1</a:t>
            </a:r>
          </a:p>
          <a:p>
            <a:pPr algn="ctr"/>
            <a:r>
              <a:rPr lang="en-US" altLang="zh-CN" sz="3600" dirty="0">
                <a:latin typeface="微软雅黑" panose="020B0502040204020203" pitchFamily="34" charset="-122"/>
                <a:ea typeface="微软雅黑" panose="020B0502040204020203" pitchFamily="34" charset="-122"/>
              </a:rPr>
              <a:t>B=0</a:t>
            </a:r>
          </a:p>
          <a:p>
            <a:pPr algn="ctr"/>
            <a:r>
              <a:rPr lang="en-US" altLang="zh-CN" sz="3600" dirty="0">
                <a:latin typeface="微软雅黑" panose="020B0502040204020203" pitchFamily="34" charset="-122"/>
                <a:ea typeface="微软雅黑" panose="020B0502040204020203" pitchFamily="34" charset="-122"/>
              </a:rPr>
              <a:t>B≠0</a:t>
            </a:r>
            <a:endParaRPr lang="zh-CN" altLang="en-US" sz="3600" dirty="0">
              <a:latin typeface="微软雅黑" panose="020B0502040204020203" pitchFamily="34" charset="-122"/>
              <a:ea typeface="微软雅黑" panose="020B0502040204020203" pitchFamily="34" charset="-122"/>
            </a:endParaRPr>
          </a:p>
        </p:txBody>
      </p:sp>
      <p:sp>
        <p:nvSpPr>
          <p:cNvPr id="13" name="矩形 12">
            <a:extLst>
              <a:ext uri="{FF2B5EF4-FFF2-40B4-BE49-F238E27FC236}">
                <a16:creationId xmlns:a16="http://schemas.microsoft.com/office/drawing/2014/main" id="{AAAB1AC6-A393-488E-B764-8DC07507688A}"/>
              </a:ext>
            </a:extLst>
          </p:cNvPr>
          <p:cNvSpPr/>
          <p:nvPr/>
        </p:nvSpPr>
        <p:spPr>
          <a:xfrm>
            <a:off x="1945210" y="2306320"/>
            <a:ext cx="1088156" cy="2783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3600" dirty="0">
                <a:latin typeface="微软雅黑" panose="020B0502040204020203" pitchFamily="34" charset="-122"/>
                <a:ea typeface="微软雅黑" panose="020B0502040204020203" pitchFamily="34" charset="-122"/>
              </a:rPr>
              <a:t>b</a:t>
            </a:r>
            <a:r>
              <a:rPr lang="zh-CN" altLang="en-US" sz="3600" dirty="0">
                <a:latin typeface="微软雅黑" panose="020B0502040204020203" pitchFamily="34" charset="-122"/>
                <a:ea typeface="微软雅黑" panose="020B0502040204020203" pitchFamily="34" charset="-122"/>
              </a:rPr>
              <a:t>点   </a:t>
            </a:r>
            <a:r>
              <a:rPr lang="pt-BR" altLang="zh-CN" sz="3600" dirty="0">
                <a:latin typeface="微软雅黑" panose="020B0502040204020203" pitchFamily="34" charset="-122"/>
                <a:ea typeface="微软雅黑" panose="020B0502040204020203" pitchFamily="34" charset="-122"/>
              </a:rPr>
              <a:t> A=2A≠2X&gt;1X≤1</a:t>
            </a:r>
            <a:endParaRPr lang="zh-CN" altLang="en-US" sz="3600" dirty="0">
              <a:latin typeface="微软雅黑" panose="020B0502040204020203" pitchFamily="34" charset="-122"/>
              <a:ea typeface="微软雅黑" panose="020B0502040204020203" pitchFamily="34" charset="-122"/>
            </a:endParaRPr>
          </a:p>
        </p:txBody>
      </p:sp>
      <p:cxnSp>
        <p:nvCxnSpPr>
          <p:cNvPr id="14" name="直接箭头连接符 13">
            <a:extLst>
              <a:ext uri="{FF2B5EF4-FFF2-40B4-BE49-F238E27FC236}">
                <a16:creationId xmlns:a16="http://schemas.microsoft.com/office/drawing/2014/main" id="{19C9131F-1F33-4E79-8FED-C8B6628BEBD2}"/>
              </a:ext>
            </a:extLst>
          </p:cNvPr>
          <p:cNvCxnSpPr/>
          <p:nvPr/>
        </p:nvCxnSpPr>
        <p:spPr>
          <a:xfrm>
            <a:off x="10226350" y="2586861"/>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直接箭头连接符 14">
            <a:extLst>
              <a:ext uri="{FF2B5EF4-FFF2-40B4-BE49-F238E27FC236}">
                <a16:creationId xmlns:a16="http://schemas.microsoft.com/office/drawing/2014/main" id="{52829E5E-985D-4A5A-BE0A-A710067A5DFF}"/>
              </a:ext>
            </a:extLst>
          </p:cNvPr>
          <p:cNvCxnSpPr/>
          <p:nvPr/>
        </p:nvCxnSpPr>
        <p:spPr>
          <a:xfrm>
            <a:off x="10226350" y="3889671"/>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360015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a:extLst>
              <a:ext uri="{FF2B5EF4-FFF2-40B4-BE49-F238E27FC236}">
                <a16:creationId xmlns:a16="http://schemas.microsoft.com/office/drawing/2014/main" id="{EC082C58-E52B-4B92-81F0-F2F77348C325}"/>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白盒测试</a:t>
            </a:r>
          </a:p>
        </p:txBody>
      </p:sp>
      <p:sp>
        <p:nvSpPr>
          <p:cNvPr id="12" name="矩形 11">
            <a:extLst>
              <a:ext uri="{FF2B5EF4-FFF2-40B4-BE49-F238E27FC236}">
                <a16:creationId xmlns:a16="http://schemas.microsoft.com/office/drawing/2014/main" id="{AE66C0C9-69DD-48BA-A4E1-3F9B08719E7E}"/>
              </a:ext>
            </a:extLst>
          </p:cNvPr>
          <p:cNvSpPr/>
          <p:nvPr/>
        </p:nvSpPr>
        <p:spPr>
          <a:xfrm>
            <a:off x="9311950" y="2928618"/>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条件覆盖</a:t>
            </a:r>
          </a:p>
        </p:txBody>
      </p:sp>
      <p:pic>
        <p:nvPicPr>
          <p:cNvPr id="18" name="图片 1">
            <a:extLst>
              <a:ext uri="{FF2B5EF4-FFF2-40B4-BE49-F238E27FC236}">
                <a16:creationId xmlns:a16="http://schemas.microsoft.com/office/drawing/2014/main" id="{B61BCFF7-A123-4A57-A1E4-58E2EF410D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73828" y="742241"/>
            <a:ext cx="5053582" cy="5333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a:extLst>
              <a:ext uri="{FF2B5EF4-FFF2-40B4-BE49-F238E27FC236}">
                <a16:creationId xmlns:a16="http://schemas.microsoft.com/office/drawing/2014/main" id="{56B3A610-FBA8-4677-98F6-12F8F802B5D5}"/>
              </a:ext>
            </a:extLst>
          </p:cNvPr>
          <p:cNvSpPr/>
          <p:nvPr/>
        </p:nvSpPr>
        <p:spPr>
          <a:xfrm>
            <a:off x="642568" y="2586861"/>
            <a:ext cx="1104952" cy="164456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3600" dirty="0">
                <a:latin typeface="微软雅黑" panose="020B0502040204020203" pitchFamily="34" charset="-122"/>
                <a:ea typeface="微软雅黑" panose="020B0502040204020203" pitchFamily="34" charset="-122"/>
              </a:rPr>
              <a:t>A=2</a:t>
            </a:r>
          </a:p>
          <a:p>
            <a:pPr algn="ctr"/>
            <a:r>
              <a:rPr lang="en-US" altLang="zh-CN" sz="3600" dirty="0">
                <a:latin typeface="微软雅黑" panose="020B0502040204020203" pitchFamily="34" charset="-122"/>
                <a:ea typeface="微软雅黑" panose="020B0502040204020203" pitchFamily="34" charset="-122"/>
              </a:rPr>
              <a:t>B=0</a:t>
            </a:r>
          </a:p>
          <a:p>
            <a:pPr algn="ctr"/>
            <a:r>
              <a:rPr lang="en-US" altLang="zh-CN" sz="3600" dirty="0">
                <a:latin typeface="微软雅黑" panose="020B0502040204020203" pitchFamily="34" charset="-122"/>
                <a:ea typeface="微软雅黑" panose="020B0502040204020203" pitchFamily="34" charset="-122"/>
              </a:rPr>
              <a:t>X=1</a:t>
            </a:r>
            <a:endParaRPr lang="zh-CN" altLang="en-US" sz="3600" dirty="0">
              <a:latin typeface="微软雅黑" panose="020B0502040204020203" pitchFamily="34" charset="-122"/>
              <a:ea typeface="微软雅黑" panose="020B0502040204020203" pitchFamily="34" charset="-122"/>
            </a:endParaRPr>
          </a:p>
        </p:txBody>
      </p:sp>
      <p:sp>
        <p:nvSpPr>
          <p:cNvPr id="17" name="矩形 16">
            <a:extLst>
              <a:ext uri="{FF2B5EF4-FFF2-40B4-BE49-F238E27FC236}">
                <a16:creationId xmlns:a16="http://schemas.microsoft.com/office/drawing/2014/main" id="{B3C41302-DF13-45CD-808B-800C0C3929D4}"/>
              </a:ext>
            </a:extLst>
          </p:cNvPr>
          <p:cNvSpPr/>
          <p:nvPr/>
        </p:nvSpPr>
        <p:spPr>
          <a:xfrm>
            <a:off x="1936812" y="2586861"/>
            <a:ext cx="1104952" cy="164456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3600" dirty="0">
                <a:latin typeface="微软雅黑" panose="020B0502040204020203" pitchFamily="34" charset="-122"/>
                <a:ea typeface="微软雅黑" panose="020B0502040204020203" pitchFamily="34" charset="-122"/>
              </a:rPr>
              <a:t>A=1</a:t>
            </a:r>
          </a:p>
          <a:p>
            <a:pPr algn="ctr"/>
            <a:r>
              <a:rPr lang="en-US" altLang="zh-CN" sz="3600" dirty="0">
                <a:latin typeface="微软雅黑" panose="020B0502040204020203" pitchFamily="34" charset="-122"/>
                <a:ea typeface="微软雅黑" panose="020B0502040204020203" pitchFamily="34" charset="-122"/>
              </a:rPr>
              <a:t>B=1</a:t>
            </a:r>
          </a:p>
          <a:p>
            <a:pPr algn="ctr"/>
            <a:r>
              <a:rPr lang="en-US" altLang="zh-CN" sz="3600" dirty="0">
                <a:latin typeface="微软雅黑" panose="020B0502040204020203" pitchFamily="34" charset="-122"/>
                <a:ea typeface="微软雅黑" panose="020B0502040204020203" pitchFamily="34" charset="-122"/>
              </a:rPr>
              <a:t>X=2</a:t>
            </a:r>
            <a:endParaRPr lang="zh-CN" altLang="en-US" sz="3600" dirty="0">
              <a:latin typeface="微软雅黑" panose="020B0502040204020203" pitchFamily="34" charset="-122"/>
              <a:ea typeface="微软雅黑" panose="020B0502040204020203" pitchFamily="34" charset="-122"/>
            </a:endParaRPr>
          </a:p>
        </p:txBody>
      </p:sp>
      <p:cxnSp>
        <p:nvCxnSpPr>
          <p:cNvPr id="7" name="直接箭头连接符 6">
            <a:extLst>
              <a:ext uri="{FF2B5EF4-FFF2-40B4-BE49-F238E27FC236}">
                <a16:creationId xmlns:a16="http://schemas.microsoft.com/office/drawing/2014/main" id="{D5722192-ABC1-43E6-B813-16F4FF8ADA80}"/>
              </a:ext>
            </a:extLst>
          </p:cNvPr>
          <p:cNvCxnSpPr/>
          <p:nvPr/>
        </p:nvCxnSpPr>
        <p:spPr>
          <a:xfrm>
            <a:off x="10226350" y="3889671"/>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直接箭头连接符 7">
            <a:extLst>
              <a:ext uri="{FF2B5EF4-FFF2-40B4-BE49-F238E27FC236}">
                <a16:creationId xmlns:a16="http://schemas.microsoft.com/office/drawing/2014/main" id="{E0EEAA66-363A-46F0-AF52-6E8BA6C67861}"/>
              </a:ext>
            </a:extLst>
          </p:cNvPr>
          <p:cNvCxnSpPr/>
          <p:nvPr/>
        </p:nvCxnSpPr>
        <p:spPr>
          <a:xfrm>
            <a:off x="10226350" y="2586861"/>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231031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a:extLst>
              <a:ext uri="{FF2B5EF4-FFF2-40B4-BE49-F238E27FC236}">
                <a16:creationId xmlns:a16="http://schemas.microsoft.com/office/drawing/2014/main" id="{EC082C58-E52B-4B92-81F0-F2F77348C325}"/>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白盒测试</a:t>
            </a:r>
          </a:p>
        </p:txBody>
      </p:sp>
      <p:sp>
        <p:nvSpPr>
          <p:cNvPr id="11" name="矩形 10">
            <a:extLst>
              <a:ext uri="{FF2B5EF4-FFF2-40B4-BE49-F238E27FC236}">
                <a16:creationId xmlns:a16="http://schemas.microsoft.com/office/drawing/2014/main" id="{062D3F5F-39A4-4F9E-BEF3-2A599AC64DEF}"/>
              </a:ext>
            </a:extLst>
          </p:cNvPr>
          <p:cNvSpPr/>
          <p:nvPr/>
        </p:nvSpPr>
        <p:spPr>
          <a:xfrm>
            <a:off x="9311950" y="4231428"/>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判定</a:t>
            </a:r>
            <a:r>
              <a:rPr lang="en-US" altLang="zh-CN" sz="2400" dirty="0">
                <a:latin typeface="微软雅黑" panose="020B0502040204020203" pitchFamily="34" charset="-122"/>
                <a:ea typeface="微软雅黑" panose="020B0502040204020203" pitchFamily="34" charset="-122"/>
              </a:rPr>
              <a:t>/</a:t>
            </a:r>
            <a:r>
              <a:rPr lang="zh-CN" altLang="en-US" sz="2400" dirty="0">
                <a:latin typeface="微软雅黑" panose="020B0502040204020203" pitchFamily="34" charset="-122"/>
                <a:ea typeface="微软雅黑" panose="020B0502040204020203" pitchFamily="34" charset="-122"/>
              </a:rPr>
              <a:t>条件覆盖</a:t>
            </a:r>
          </a:p>
        </p:txBody>
      </p:sp>
      <p:pic>
        <p:nvPicPr>
          <p:cNvPr id="18" name="图片 1">
            <a:extLst>
              <a:ext uri="{FF2B5EF4-FFF2-40B4-BE49-F238E27FC236}">
                <a16:creationId xmlns:a16="http://schemas.microsoft.com/office/drawing/2014/main" id="{B61BCFF7-A123-4A57-A1E4-58E2EF410D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73828" y="742241"/>
            <a:ext cx="5053582" cy="5333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a:extLst>
              <a:ext uri="{FF2B5EF4-FFF2-40B4-BE49-F238E27FC236}">
                <a16:creationId xmlns:a16="http://schemas.microsoft.com/office/drawing/2014/main" id="{56B3A610-FBA8-4677-98F6-12F8F802B5D5}"/>
              </a:ext>
            </a:extLst>
          </p:cNvPr>
          <p:cNvSpPr/>
          <p:nvPr/>
        </p:nvSpPr>
        <p:spPr>
          <a:xfrm>
            <a:off x="642568" y="2586861"/>
            <a:ext cx="1104952" cy="164456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3600" dirty="0">
                <a:latin typeface="微软雅黑" panose="020B0502040204020203" pitchFamily="34" charset="-122"/>
                <a:ea typeface="微软雅黑" panose="020B0502040204020203" pitchFamily="34" charset="-122"/>
              </a:rPr>
              <a:t>A=2</a:t>
            </a:r>
          </a:p>
          <a:p>
            <a:pPr algn="ctr"/>
            <a:r>
              <a:rPr lang="en-US" altLang="zh-CN" sz="3600" dirty="0">
                <a:latin typeface="微软雅黑" panose="020B0502040204020203" pitchFamily="34" charset="-122"/>
                <a:ea typeface="微软雅黑" panose="020B0502040204020203" pitchFamily="34" charset="-122"/>
              </a:rPr>
              <a:t>B=0</a:t>
            </a:r>
          </a:p>
          <a:p>
            <a:pPr algn="ctr"/>
            <a:r>
              <a:rPr lang="en-US" altLang="zh-CN" sz="3600" dirty="0">
                <a:latin typeface="微软雅黑" panose="020B0502040204020203" pitchFamily="34" charset="-122"/>
                <a:ea typeface="微软雅黑" panose="020B0502040204020203" pitchFamily="34" charset="-122"/>
              </a:rPr>
              <a:t>X=4</a:t>
            </a:r>
            <a:endParaRPr lang="zh-CN" altLang="en-US" sz="3600" dirty="0">
              <a:latin typeface="微软雅黑" panose="020B0502040204020203" pitchFamily="34" charset="-122"/>
              <a:ea typeface="微软雅黑" panose="020B0502040204020203" pitchFamily="34" charset="-122"/>
            </a:endParaRPr>
          </a:p>
        </p:txBody>
      </p:sp>
      <p:sp>
        <p:nvSpPr>
          <p:cNvPr id="17" name="矩形 16">
            <a:extLst>
              <a:ext uri="{FF2B5EF4-FFF2-40B4-BE49-F238E27FC236}">
                <a16:creationId xmlns:a16="http://schemas.microsoft.com/office/drawing/2014/main" id="{B3C41302-DF13-45CD-808B-800C0C3929D4}"/>
              </a:ext>
            </a:extLst>
          </p:cNvPr>
          <p:cNvSpPr/>
          <p:nvPr/>
        </p:nvSpPr>
        <p:spPr>
          <a:xfrm>
            <a:off x="1936812" y="2586861"/>
            <a:ext cx="1104952" cy="164456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3600" dirty="0">
                <a:latin typeface="微软雅黑" panose="020B0502040204020203" pitchFamily="34" charset="-122"/>
                <a:ea typeface="微软雅黑" panose="020B0502040204020203" pitchFamily="34" charset="-122"/>
              </a:rPr>
              <a:t>A=1</a:t>
            </a:r>
          </a:p>
          <a:p>
            <a:pPr algn="ctr"/>
            <a:r>
              <a:rPr lang="en-US" altLang="zh-CN" sz="3600" dirty="0">
                <a:latin typeface="微软雅黑" panose="020B0502040204020203" pitchFamily="34" charset="-122"/>
                <a:ea typeface="微软雅黑" panose="020B0502040204020203" pitchFamily="34" charset="-122"/>
              </a:rPr>
              <a:t>B=1</a:t>
            </a:r>
          </a:p>
          <a:p>
            <a:pPr algn="ctr"/>
            <a:r>
              <a:rPr lang="en-US" altLang="zh-CN" sz="3600" dirty="0">
                <a:latin typeface="微软雅黑" panose="020B0502040204020203" pitchFamily="34" charset="-122"/>
                <a:ea typeface="微软雅黑" panose="020B0502040204020203" pitchFamily="34" charset="-122"/>
              </a:rPr>
              <a:t>X=1</a:t>
            </a:r>
            <a:endParaRPr lang="zh-CN" altLang="en-US" sz="3600" dirty="0">
              <a:latin typeface="微软雅黑" panose="020B0502040204020203" pitchFamily="34" charset="-122"/>
              <a:ea typeface="微软雅黑" panose="020B0502040204020203" pitchFamily="34" charset="-122"/>
            </a:endParaRPr>
          </a:p>
        </p:txBody>
      </p:sp>
      <p:cxnSp>
        <p:nvCxnSpPr>
          <p:cNvPr id="13" name="直接箭头连接符 12">
            <a:extLst>
              <a:ext uri="{FF2B5EF4-FFF2-40B4-BE49-F238E27FC236}">
                <a16:creationId xmlns:a16="http://schemas.microsoft.com/office/drawing/2014/main" id="{F80AFC3B-2F1A-4D9E-840C-6BD3D3F769CF}"/>
              </a:ext>
            </a:extLst>
          </p:cNvPr>
          <p:cNvCxnSpPr/>
          <p:nvPr/>
        </p:nvCxnSpPr>
        <p:spPr>
          <a:xfrm>
            <a:off x="10226350" y="5192481"/>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直接箭头连接符 13">
            <a:extLst>
              <a:ext uri="{FF2B5EF4-FFF2-40B4-BE49-F238E27FC236}">
                <a16:creationId xmlns:a16="http://schemas.microsoft.com/office/drawing/2014/main" id="{6C812F33-60FD-4695-8937-5A1BFC4D8F0B}"/>
              </a:ext>
            </a:extLst>
          </p:cNvPr>
          <p:cNvCxnSpPr/>
          <p:nvPr/>
        </p:nvCxnSpPr>
        <p:spPr>
          <a:xfrm>
            <a:off x="10226350" y="3889671"/>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855482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a:extLst>
              <a:ext uri="{FF2B5EF4-FFF2-40B4-BE49-F238E27FC236}">
                <a16:creationId xmlns:a16="http://schemas.microsoft.com/office/drawing/2014/main" id="{EC082C58-E52B-4B92-81F0-F2F77348C325}"/>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白盒测试</a:t>
            </a:r>
          </a:p>
        </p:txBody>
      </p:sp>
      <p:sp>
        <p:nvSpPr>
          <p:cNvPr id="10" name="矩形 9">
            <a:extLst>
              <a:ext uri="{FF2B5EF4-FFF2-40B4-BE49-F238E27FC236}">
                <a16:creationId xmlns:a16="http://schemas.microsoft.com/office/drawing/2014/main" id="{E94ABAAA-6788-47F2-9888-200B67B98E7B}"/>
              </a:ext>
            </a:extLst>
          </p:cNvPr>
          <p:cNvSpPr/>
          <p:nvPr/>
        </p:nvSpPr>
        <p:spPr>
          <a:xfrm>
            <a:off x="9311950" y="5529114"/>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条件组合覆盖</a:t>
            </a:r>
          </a:p>
        </p:txBody>
      </p:sp>
      <p:sp>
        <p:nvSpPr>
          <p:cNvPr id="24" name="矩形 23">
            <a:extLst>
              <a:ext uri="{FF2B5EF4-FFF2-40B4-BE49-F238E27FC236}">
                <a16:creationId xmlns:a16="http://schemas.microsoft.com/office/drawing/2014/main" id="{31138B6E-1984-4B51-A44A-CA8D1E0D49D8}"/>
              </a:ext>
            </a:extLst>
          </p:cNvPr>
          <p:cNvSpPr/>
          <p:nvPr/>
        </p:nvSpPr>
        <p:spPr>
          <a:xfrm>
            <a:off x="365760" y="1663842"/>
            <a:ext cx="2656774" cy="434579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pt-BR" altLang="zh-CN" sz="3600" dirty="0">
                <a:latin typeface="微软雅黑" panose="020B0502040204020203" pitchFamily="34" charset="-122"/>
                <a:ea typeface="微软雅黑" panose="020B0502040204020203" pitchFamily="34" charset="-122"/>
              </a:rPr>
              <a:t>(1) A&gt;1,B=0     (2) A&gt;1,B≠0</a:t>
            </a:r>
          </a:p>
          <a:p>
            <a:pPr algn="ctr"/>
            <a:r>
              <a:rPr lang="pt-BR" altLang="zh-CN" sz="3600" dirty="0">
                <a:latin typeface="微软雅黑" panose="020B0502040204020203" pitchFamily="34" charset="-122"/>
                <a:ea typeface="微软雅黑" panose="020B0502040204020203" pitchFamily="34" charset="-122"/>
              </a:rPr>
              <a:t>(3) A≤1,B=0    (4) A≤1,B≠0</a:t>
            </a:r>
          </a:p>
          <a:p>
            <a:pPr algn="ctr"/>
            <a:r>
              <a:rPr lang="pt-BR" altLang="zh-CN" sz="3600" dirty="0">
                <a:latin typeface="微软雅黑" panose="020B0502040204020203" pitchFamily="34" charset="-122"/>
                <a:ea typeface="微软雅黑" panose="020B0502040204020203" pitchFamily="34" charset="-122"/>
              </a:rPr>
              <a:t>(5) A=2,X&gt;1     (6) A=2,X≤1</a:t>
            </a:r>
          </a:p>
          <a:p>
            <a:pPr algn="ctr"/>
            <a:r>
              <a:rPr lang="pt-BR" altLang="zh-CN" sz="3600" dirty="0">
                <a:latin typeface="微软雅黑" panose="020B0502040204020203" pitchFamily="34" charset="-122"/>
                <a:ea typeface="微软雅黑" panose="020B0502040204020203" pitchFamily="34" charset="-122"/>
              </a:rPr>
              <a:t>(7) A≠2,X&gt;1    (8) A≠2,X≤1</a:t>
            </a:r>
          </a:p>
        </p:txBody>
      </p:sp>
      <p:pic>
        <p:nvPicPr>
          <p:cNvPr id="25" name="图片 1">
            <a:extLst>
              <a:ext uri="{FF2B5EF4-FFF2-40B4-BE49-F238E27FC236}">
                <a16:creationId xmlns:a16="http://schemas.microsoft.com/office/drawing/2014/main" id="{DA203954-75D0-4F12-A849-5087DA5687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73828" y="742241"/>
            <a:ext cx="5053582" cy="5333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 name="直接箭头连接符 25">
            <a:extLst>
              <a:ext uri="{FF2B5EF4-FFF2-40B4-BE49-F238E27FC236}">
                <a16:creationId xmlns:a16="http://schemas.microsoft.com/office/drawing/2014/main" id="{46356493-34AF-449A-9CC1-2FDC30616111}"/>
              </a:ext>
            </a:extLst>
          </p:cNvPr>
          <p:cNvCxnSpPr/>
          <p:nvPr/>
        </p:nvCxnSpPr>
        <p:spPr>
          <a:xfrm>
            <a:off x="10226350" y="5192481"/>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196093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a:extLst>
              <a:ext uri="{FF2B5EF4-FFF2-40B4-BE49-F238E27FC236}">
                <a16:creationId xmlns:a16="http://schemas.microsoft.com/office/drawing/2014/main" id="{EC082C58-E52B-4B92-81F0-F2F77348C325}"/>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白盒测试</a:t>
            </a:r>
          </a:p>
        </p:txBody>
      </p:sp>
      <p:pic>
        <p:nvPicPr>
          <p:cNvPr id="18" name="图片 1">
            <a:extLst>
              <a:ext uri="{FF2B5EF4-FFF2-40B4-BE49-F238E27FC236}">
                <a16:creationId xmlns:a16="http://schemas.microsoft.com/office/drawing/2014/main" id="{B61BCFF7-A123-4A57-A1E4-58E2EF410D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73828" y="742241"/>
            <a:ext cx="5053582" cy="5333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a:extLst>
              <a:ext uri="{FF2B5EF4-FFF2-40B4-BE49-F238E27FC236}">
                <a16:creationId xmlns:a16="http://schemas.microsoft.com/office/drawing/2014/main" id="{56B3A610-FBA8-4677-98F6-12F8F802B5D5}"/>
              </a:ext>
            </a:extLst>
          </p:cNvPr>
          <p:cNvSpPr/>
          <p:nvPr/>
        </p:nvSpPr>
        <p:spPr>
          <a:xfrm>
            <a:off x="642568" y="2586861"/>
            <a:ext cx="1104952" cy="164456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3600" dirty="0">
                <a:latin typeface="微软雅黑" panose="020B0502040204020203" pitchFamily="34" charset="-122"/>
                <a:ea typeface="微软雅黑" panose="020B0502040204020203" pitchFamily="34" charset="-122"/>
              </a:rPr>
              <a:t>A=2</a:t>
            </a:r>
          </a:p>
          <a:p>
            <a:pPr algn="ctr"/>
            <a:r>
              <a:rPr lang="en-US" altLang="zh-CN" sz="3600" dirty="0">
                <a:latin typeface="微软雅黑" panose="020B0502040204020203" pitchFamily="34" charset="-122"/>
                <a:ea typeface="微软雅黑" panose="020B0502040204020203" pitchFamily="34" charset="-122"/>
              </a:rPr>
              <a:t>B=1</a:t>
            </a:r>
          </a:p>
          <a:p>
            <a:pPr algn="ctr"/>
            <a:r>
              <a:rPr lang="en-US" altLang="zh-CN" sz="3600" dirty="0">
                <a:latin typeface="微软雅黑" panose="020B0502040204020203" pitchFamily="34" charset="-122"/>
                <a:ea typeface="微软雅黑" panose="020B0502040204020203" pitchFamily="34" charset="-122"/>
              </a:rPr>
              <a:t>X=1</a:t>
            </a:r>
            <a:endParaRPr lang="zh-CN" altLang="en-US" sz="3600" dirty="0">
              <a:latin typeface="微软雅黑" panose="020B0502040204020203" pitchFamily="34" charset="-122"/>
              <a:ea typeface="微软雅黑" panose="020B0502040204020203" pitchFamily="34" charset="-122"/>
            </a:endParaRPr>
          </a:p>
        </p:txBody>
      </p:sp>
      <p:sp>
        <p:nvSpPr>
          <p:cNvPr id="17" name="矩形 16">
            <a:extLst>
              <a:ext uri="{FF2B5EF4-FFF2-40B4-BE49-F238E27FC236}">
                <a16:creationId xmlns:a16="http://schemas.microsoft.com/office/drawing/2014/main" id="{B3C41302-DF13-45CD-808B-800C0C3929D4}"/>
              </a:ext>
            </a:extLst>
          </p:cNvPr>
          <p:cNvSpPr/>
          <p:nvPr/>
        </p:nvSpPr>
        <p:spPr>
          <a:xfrm>
            <a:off x="1936812" y="2586861"/>
            <a:ext cx="1104952" cy="164456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3600" dirty="0">
                <a:latin typeface="微软雅黑" panose="020B0502040204020203" pitchFamily="34" charset="-122"/>
                <a:ea typeface="微软雅黑" panose="020B0502040204020203" pitchFamily="34" charset="-122"/>
              </a:rPr>
              <a:t>A=1</a:t>
            </a:r>
          </a:p>
          <a:p>
            <a:pPr algn="ctr"/>
            <a:r>
              <a:rPr lang="en-US" altLang="zh-CN" sz="3600" dirty="0">
                <a:latin typeface="微软雅黑" panose="020B0502040204020203" pitchFamily="34" charset="-122"/>
                <a:ea typeface="微软雅黑" panose="020B0502040204020203" pitchFamily="34" charset="-122"/>
              </a:rPr>
              <a:t>B=0</a:t>
            </a:r>
          </a:p>
          <a:p>
            <a:pPr algn="ctr"/>
            <a:r>
              <a:rPr lang="en-US" altLang="zh-CN" sz="3600" dirty="0">
                <a:latin typeface="微软雅黑" panose="020B0502040204020203" pitchFamily="34" charset="-122"/>
                <a:ea typeface="微软雅黑" panose="020B0502040204020203" pitchFamily="34" charset="-122"/>
              </a:rPr>
              <a:t>X=2</a:t>
            </a:r>
            <a:endParaRPr lang="zh-CN" altLang="en-US" sz="3600" dirty="0">
              <a:latin typeface="微软雅黑" panose="020B0502040204020203" pitchFamily="34" charset="-122"/>
              <a:ea typeface="微软雅黑" panose="020B0502040204020203" pitchFamily="34" charset="-122"/>
            </a:endParaRPr>
          </a:p>
        </p:txBody>
      </p:sp>
      <p:sp>
        <p:nvSpPr>
          <p:cNvPr id="7" name="矩形 6">
            <a:extLst>
              <a:ext uri="{FF2B5EF4-FFF2-40B4-BE49-F238E27FC236}">
                <a16:creationId xmlns:a16="http://schemas.microsoft.com/office/drawing/2014/main" id="{22D50360-74CE-4A62-80C9-98BCE938E6E9}"/>
              </a:ext>
            </a:extLst>
          </p:cNvPr>
          <p:cNvSpPr/>
          <p:nvPr/>
        </p:nvSpPr>
        <p:spPr>
          <a:xfrm>
            <a:off x="642568" y="4370197"/>
            <a:ext cx="1104952" cy="164456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3600" dirty="0">
                <a:latin typeface="微软雅黑" panose="020B0502040204020203" pitchFamily="34" charset="-122"/>
                <a:ea typeface="微软雅黑" panose="020B0502040204020203" pitchFamily="34" charset="-122"/>
              </a:rPr>
              <a:t>A=1</a:t>
            </a:r>
          </a:p>
          <a:p>
            <a:pPr algn="ctr"/>
            <a:r>
              <a:rPr lang="en-US" altLang="zh-CN" sz="3600" dirty="0">
                <a:latin typeface="微软雅黑" panose="020B0502040204020203" pitchFamily="34" charset="-122"/>
                <a:ea typeface="微软雅黑" panose="020B0502040204020203" pitchFamily="34" charset="-122"/>
              </a:rPr>
              <a:t>B=1</a:t>
            </a:r>
          </a:p>
          <a:p>
            <a:pPr algn="ctr"/>
            <a:r>
              <a:rPr lang="en-US" altLang="zh-CN" sz="3600" dirty="0">
                <a:latin typeface="微软雅黑" panose="020B0502040204020203" pitchFamily="34" charset="-122"/>
                <a:ea typeface="微软雅黑" panose="020B0502040204020203" pitchFamily="34" charset="-122"/>
              </a:rPr>
              <a:t>X=1</a:t>
            </a:r>
            <a:endParaRPr lang="zh-CN" altLang="en-US" sz="3600" dirty="0">
              <a:latin typeface="微软雅黑" panose="020B0502040204020203" pitchFamily="34" charset="-122"/>
              <a:ea typeface="微软雅黑" panose="020B0502040204020203" pitchFamily="34" charset="-122"/>
            </a:endParaRPr>
          </a:p>
        </p:txBody>
      </p:sp>
      <p:sp>
        <p:nvSpPr>
          <p:cNvPr id="8" name="矩形 7">
            <a:extLst>
              <a:ext uri="{FF2B5EF4-FFF2-40B4-BE49-F238E27FC236}">
                <a16:creationId xmlns:a16="http://schemas.microsoft.com/office/drawing/2014/main" id="{4B0931FF-1C63-4962-9A40-C9F6B2EB13C6}"/>
              </a:ext>
            </a:extLst>
          </p:cNvPr>
          <p:cNvSpPr/>
          <p:nvPr/>
        </p:nvSpPr>
        <p:spPr>
          <a:xfrm>
            <a:off x="9311950" y="5529114"/>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条件组合覆盖</a:t>
            </a:r>
          </a:p>
        </p:txBody>
      </p:sp>
      <p:cxnSp>
        <p:nvCxnSpPr>
          <p:cNvPr id="9" name="直接箭头连接符 8">
            <a:extLst>
              <a:ext uri="{FF2B5EF4-FFF2-40B4-BE49-F238E27FC236}">
                <a16:creationId xmlns:a16="http://schemas.microsoft.com/office/drawing/2014/main" id="{3F718E40-D246-489E-B0E2-70BE5AA3554D}"/>
              </a:ext>
            </a:extLst>
          </p:cNvPr>
          <p:cNvCxnSpPr/>
          <p:nvPr/>
        </p:nvCxnSpPr>
        <p:spPr>
          <a:xfrm>
            <a:off x="10226350" y="5192481"/>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093764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070865C-84C1-4487-99D0-EB5039CF8D23}"/>
              </a:ext>
            </a:extLst>
          </p:cNvPr>
          <p:cNvSpPr/>
          <p:nvPr/>
        </p:nvSpPr>
        <p:spPr>
          <a:xfrm>
            <a:off x="886408" y="2565918"/>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逻辑覆盖</a:t>
            </a:r>
          </a:p>
        </p:txBody>
      </p:sp>
      <p:sp>
        <p:nvSpPr>
          <p:cNvPr id="3" name="流程图: 文档 2">
            <a:extLst>
              <a:ext uri="{FF2B5EF4-FFF2-40B4-BE49-F238E27FC236}">
                <a16:creationId xmlns:a16="http://schemas.microsoft.com/office/drawing/2014/main" id="{EC082C58-E52B-4B92-81F0-F2F77348C325}"/>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2040204020203" pitchFamily="34" charset="-122"/>
                <a:ea typeface="微软雅黑" panose="020B0502040204020203" pitchFamily="34" charset="-122"/>
              </a:rPr>
              <a:t>逻辑覆盖</a:t>
            </a:r>
          </a:p>
        </p:txBody>
      </p:sp>
      <p:sp>
        <p:nvSpPr>
          <p:cNvPr id="8" name="矩形 7">
            <a:extLst>
              <a:ext uri="{FF2B5EF4-FFF2-40B4-BE49-F238E27FC236}">
                <a16:creationId xmlns:a16="http://schemas.microsoft.com/office/drawing/2014/main" id="{947351AA-1EB5-443B-95D9-3BE38185B3E8}"/>
              </a:ext>
            </a:extLst>
          </p:cNvPr>
          <p:cNvSpPr/>
          <p:nvPr/>
        </p:nvSpPr>
        <p:spPr>
          <a:xfrm>
            <a:off x="7881257" y="1003040"/>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点覆盖</a:t>
            </a:r>
          </a:p>
        </p:txBody>
      </p:sp>
      <p:sp>
        <p:nvSpPr>
          <p:cNvPr id="16" name="矩形 15">
            <a:extLst>
              <a:ext uri="{FF2B5EF4-FFF2-40B4-BE49-F238E27FC236}">
                <a16:creationId xmlns:a16="http://schemas.microsoft.com/office/drawing/2014/main" id="{C6B5BBB6-162C-447D-A7D7-41C8D82315FD}"/>
              </a:ext>
            </a:extLst>
          </p:cNvPr>
          <p:cNvSpPr/>
          <p:nvPr/>
        </p:nvSpPr>
        <p:spPr>
          <a:xfrm>
            <a:off x="7881257" y="4812306"/>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路径覆盖</a:t>
            </a:r>
          </a:p>
        </p:txBody>
      </p:sp>
      <p:sp>
        <p:nvSpPr>
          <p:cNvPr id="17" name="矩形 16">
            <a:extLst>
              <a:ext uri="{FF2B5EF4-FFF2-40B4-BE49-F238E27FC236}">
                <a16:creationId xmlns:a16="http://schemas.microsoft.com/office/drawing/2014/main" id="{E56083BD-EF32-4FE9-BDC9-C64E551CF6F6}"/>
              </a:ext>
            </a:extLst>
          </p:cNvPr>
          <p:cNvSpPr/>
          <p:nvPr/>
        </p:nvSpPr>
        <p:spPr>
          <a:xfrm>
            <a:off x="7881257" y="2907673"/>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边覆盖</a:t>
            </a:r>
          </a:p>
        </p:txBody>
      </p:sp>
      <p:cxnSp>
        <p:nvCxnSpPr>
          <p:cNvPr id="22" name="直接箭头连接符 21">
            <a:extLst>
              <a:ext uri="{FF2B5EF4-FFF2-40B4-BE49-F238E27FC236}">
                <a16:creationId xmlns:a16="http://schemas.microsoft.com/office/drawing/2014/main" id="{375D4ED6-5435-443E-B4D2-4488E3C2AB1C}"/>
              </a:ext>
            </a:extLst>
          </p:cNvPr>
          <p:cNvCxnSpPr>
            <a:cxnSpLocks/>
            <a:stCxn id="8" idx="2"/>
            <a:endCxn id="17" idx="0"/>
          </p:cNvCxnSpPr>
          <p:nvPr/>
        </p:nvCxnSpPr>
        <p:spPr>
          <a:xfrm>
            <a:off x="8795657" y="1964093"/>
            <a:ext cx="0" cy="9435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a:extLst>
              <a:ext uri="{FF2B5EF4-FFF2-40B4-BE49-F238E27FC236}">
                <a16:creationId xmlns:a16="http://schemas.microsoft.com/office/drawing/2014/main" id="{4B602E26-E2A8-4A9E-930D-4A66D30EB1AC}"/>
              </a:ext>
            </a:extLst>
          </p:cNvPr>
          <p:cNvCxnSpPr>
            <a:cxnSpLocks/>
            <a:stCxn id="17" idx="2"/>
            <a:endCxn id="16" idx="0"/>
          </p:cNvCxnSpPr>
          <p:nvPr/>
        </p:nvCxnSpPr>
        <p:spPr>
          <a:xfrm>
            <a:off x="8795657" y="3868726"/>
            <a:ext cx="0" cy="9435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矩形 22">
            <a:extLst>
              <a:ext uri="{FF2B5EF4-FFF2-40B4-BE49-F238E27FC236}">
                <a16:creationId xmlns:a16="http://schemas.microsoft.com/office/drawing/2014/main" id="{60F136DF-AA45-43DA-9C1C-AE44557902C7}"/>
              </a:ext>
            </a:extLst>
          </p:cNvPr>
          <p:cNvSpPr/>
          <p:nvPr/>
        </p:nvSpPr>
        <p:spPr>
          <a:xfrm>
            <a:off x="1800808" y="3713998"/>
            <a:ext cx="5341672"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 从对程序路径的覆盖程度分析，能够提出下述一些主要的逻辑覆盖标准。</a:t>
            </a:r>
          </a:p>
        </p:txBody>
      </p:sp>
    </p:spTree>
    <p:extLst>
      <p:ext uri="{BB962C8B-B14F-4D97-AF65-F5344CB8AC3E}">
        <p14:creationId xmlns:p14="http://schemas.microsoft.com/office/powerpoint/2010/main" val="1644838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5397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7.1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编码</a:t>
            </a:r>
          </a:p>
        </p:txBody>
      </p:sp>
      <p:sp>
        <p:nvSpPr>
          <p:cNvPr id="32775" name="TextBox 7"/>
          <p:cNvSpPr txBox="1">
            <a:spLocks noChangeArrowheads="1"/>
          </p:cNvSpPr>
          <p:nvPr/>
        </p:nvSpPr>
        <p:spPr bwMode="auto">
          <a:xfrm>
            <a:off x="1981200" y="1700213"/>
            <a:ext cx="8218488" cy="3540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3500"/>
              </a:lnSpc>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2.</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数据说明</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ts val="3500"/>
              </a:lnSpc>
              <a:spcBef>
                <a:spcPts val="6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 数据说明的原则：</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1" fontAlgn="base" latinLnBrk="0" hangingPunct="1">
              <a:lnSpc>
                <a:spcPts val="3500"/>
              </a:lnSpc>
              <a:spcBef>
                <a:spcPts val="60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数据说明的次序应该标准化</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1" fontAlgn="base" latinLnBrk="0" hangingPunct="1">
              <a:lnSpc>
                <a:spcPts val="3500"/>
              </a:lnSpc>
              <a:spcBef>
                <a:spcPts val="60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当多个变量名在一个语句中说明时，应该按字母顺序排列这些变量</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1" fontAlgn="base" latinLnBrk="0" hangingPunct="1">
              <a:lnSpc>
                <a:spcPts val="3500"/>
              </a:lnSpc>
              <a:spcBef>
                <a:spcPts val="60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如果设计时使用了一个复杂的数据结构，则应该用注解说明用程序设计语言实现这个数据结构的方法和特点。</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070865C-84C1-4487-99D0-EB5039CF8D23}"/>
              </a:ext>
            </a:extLst>
          </p:cNvPr>
          <p:cNvSpPr/>
          <p:nvPr/>
        </p:nvSpPr>
        <p:spPr>
          <a:xfrm>
            <a:off x="1869440" y="3281680"/>
            <a:ext cx="8300719" cy="184884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zh-CN" sz="2400" dirty="0">
                <a:latin typeface="微软雅黑" panose="020B0502040204020203" pitchFamily="34" charset="-122"/>
                <a:ea typeface="微软雅黑" panose="020B0502040204020203" pitchFamily="34" charset="-122"/>
              </a:rPr>
              <a:t>	</a:t>
            </a:r>
            <a:r>
              <a:rPr lang="zh-CN" altLang="en-US" sz="2400" dirty="0">
                <a:latin typeface="微软雅黑" panose="020B0502040204020203" pitchFamily="34" charset="-122"/>
                <a:ea typeface="微软雅黑" panose="020B0502040204020203" pitchFamily="34" charset="-122"/>
              </a:rPr>
              <a:t>在正常情况下流图是连通的有向图。满足点覆盖标准要求选取足够多的测试数据，使得程序执行路径至少经过流图的每个结点一次，由于流图的每个结点与一条或多条语句相对应，</a:t>
            </a:r>
            <a:r>
              <a:rPr lang="zh-CN" altLang="en-US" sz="2400" b="1" dirty="0">
                <a:latin typeface="微软雅黑" panose="020B0502040204020203" pitchFamily="34" charset="-122"/>
                <a:ea typeface="微软雅黑" panose="020B0502040204020203" pitchFamily="34" charset="-122"/>
              </a:rPr>
              <a:t>显然，点覆盖标准和语句覆盖标准是相同的。</a:t>
            </a:r>
          </a:p>
        </p:txBody>
      </p:sp>
      <p:sp>
        <p:nvSpPr>
          <p:cNvPr id="3" name="流程图: 文档 2">
            <a:extLst>
              <a:ext uri="{FF2B5EF4-FFF2-40B4-BE49-F238E27FC236}">
                <a16:creationId xmlns:a16="http://schemas.microsoft.com/office/drawing/2014/main" id="{EC082C58-E52B-4B92-81F0-F2F77348C325}"/>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2040204020203" pitchFamily="34" charset="-122"/>
                <a:ea typeface="微软雅黑" panose="020B0502040204020203" pitchFamily="34" charset="-122"/>
              </a:rPr>
              <a:t>逻辑覆盖</a:t>
            </a:r>
          </a:p>
        </p:txBody>
      </p:sp>
      <p:sp>
        <p:nvSpPr>
          <p:cNvPr id="8" name="矩形 7">
            <a:extLst>
              <a:ext uri="{FF2B5EF4-FFF2-40B4-BE49-F238E27FC236}">
                <a16:creationId xmlns:a16="http://schemas.microsoft.com/office/drawing/2014/main" id="{947351AA-1EB5-443B-95D9-3BE38185B3E8}"/>
              </a:ext>
            </a:extLst>
          </p:cNvPr>
          <p:cNvSpPr/>
          <p:nvPr/>
        </p:nvSpPr>
        <p:spPr>
          <a:xfrm>
            <a:off x="7881257" y="1003040"/>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点覆盖</a:t>
            </a:r>
          </a:p>
        </p:txBody>
      </p:sp>
      <p:sp>
        <p:nvSpPr>
          <p:cNvPr id="23" name="矩形 22">
            <a:extLst>
              <a:ext uri="{FF2B5EF4-FFF2-40B4-BE49-F238E27FC236}">
                <a16:creationId xmlns:a16="http://schemas.microsoft.com/office/drawing/2014/main" id="{36D1AEBC-420C-4E4A-A369-2EC99AF2726C}"/>
              </a:ext>
            </a:extLst>
          </p:cNvPr>
          <p:cNvSpPr/>
          <p:nvPr/>
        </p:nvSpPr>
        <p:spPr>
          <a:xfrm>
            <a:off x="1628857" y="843928"/>
            <a:ext cx="5946504" cy="127927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定义：如果连通图</a:t>
            </a:r>
            <a:r>
              <a:rPr lang="en-US" altLang="zh-CN" sz="2400" dirty="0">
                <a:latin typeface="微软雅黑" panose="020B0502040204020203" pitchFamily="34" charset="-122"/>
                <a:ea typeface="微软雅黑" panose="020B0502040204020203" pitchFamily="34" charset="-122"/>
              </a:rPr>
              <a:t>G</a:t>
            </a:r>
            <a:r>
              <a:rPr lang="zh-CN" altLang="en-US" sz="2400" dirty="0">
                <a:latin typeface="微软雅黑" panose="020B0502040204020203" pitchFamily="34" charset="-122"/>
                <a:ea typeface="微软雅黑" panose="020B0502040204020203" pitchFamily="34" charset="-122"/>
              </a:rPr>
              <a:t>的子图</a:t>
            </a:r>
            <a:r>
              <a:rPr lang="en-US" altLang="zh-CN" sz="2400" dirty="0">
                <a:latin typeface="微软雅黑" panose="020B0502040204020203" pitchFamily="34" charset="-122"/>
                <a:ea typeface="微软雅黑" panose="020B0502040204020203" pitchFamily="34" charset="-122"/>
              </a:rPr>
              <a:t>G′</a:t>
            </a:r>
            <a:r>
              <a:rPr lang="zh-CN" altLang="en-US" sz="2400" dirty="0">
                <a:latin typeface="微软雅黑" panose="020B0502040204020203" pitchFamily="34" charset="-122"/>
                <a:ea typeface="微软雅黑" panose="020B0502040204020203" pitchFamily="34" charset="-122"/>
              </a:rPr>
              <a:t>是连通的，而且包含</a:t>
            </a:r>
            <a:r>
              <a:rPr lang="en-US" altLang="zh-CN" sz="2400" dirty="0">
                <a:latin typeface="微软雅黑" panose="020B0502040204020203" pitchFamily="34" charset="-122"/>
                <a:ea typeface="微软雅黑" panose="020B0502040204020203" pitchFamily="34" charset="-122"/>
              </a:rPr>
              <a:t>G</a:t>
            </a:r>
            <a:r>
              <a:rPr lang="zh-CN" altLang="en-US" sz="2400" dirty="0">
                <a:latin typeface="微软雅黑" panose="020B0502040204020203" pitchFamily="34" charset="-122"/>
                <a:ea typeface="微软雅黑" panose="020B0502040204020203" pitchFamily="34" charset="-122"/>
              </a:rPr>
              <a:t>的所有结点，则称</a:t>
            </a:r>
            <a:r>
              <a:rPr lang="en-US" altLang="zh-CN" sz="2400" dirty="0">
                <a:latin typeface="微软雅黑" panose="020B0502040204020203" pitchFamily="34" charset="-122"/>
                <a:ea typeface="微软雅黑" panose="020B0502040204020203" pitchFamily="34" charset="-122"/>
              </a:rPr>
              <a:t>G′</a:t>
            </a:r>
            <a:r>
              <a:rPr lang="zh-CN" altLang="en-US" sz="2400" dirty="0">
                <a:latin typeface="微软雅黑" panose="020B0502040204020203" pitchFamily="34" charset="-122"/>
                <a:ea typeface="微软雅黑" panose="020B0502040204020203" pitchFamily="34" charset="-122"/>
              </a:rPr>
              <a:t>是</a:t>
            </a:r>
            <a:r>
              <a:rPr lang="en-US" altLang="zh-CN" sz="2400" dirty="0">
                <a:latin typeface="微软雅黑" panose="020B0502040204020203" pitchFamily="34" charset="-122"/>
                <a:ea typeface="微软雅黑" panose="020B0502040204020203" pitchFamily="34" charset="-122"/>
              </a:rPr>
              <a:t>G</a:t>
            </a:r>
            <a:r>
              <a:rPr lang="zh-CN" altLang="en-US" sz="2400" dirty="0">
                <a:latin typeface="微软雅黑" panose="020B0502040204020203" pitchFamily="34" charset="-122"/>
                <a:ea typeface="微软雅黑" panose="020B0502040204020203" pitchFamily="34" charset="-122"/>
              </a:rPr>
              <a:t>的点覆盖。</a:t>
            </a:r>
          </a:p>
        </p:txBody>
      </p:sp>
      <p:cxnSp>
        <p:nvCxnSpPr>
          <p:cNvPr id="24" name="直接箭头连接符 23">
            <a:extLst>
              <a:ext uri="{FF2B5EF4-FFF2-40B4-BE49-F238E27FC236}">
                <a16:creationId xmlns:a16="http://schemas.microsoft.com/office/drawing/2014/main" id="{1C5131D5-C5DF-4EEB-9B74-831551A7F0B6}"/>
              </a:ext>
            </a:extLst>
          </p:cNvPr>
          <p:cNvCxnSpPr>
            <a:cxnSpLocks/>
          </p:cNvCxnSpPr>
          <p:nvPr/>
        </p:nvCxnSpPr>
        <p:spPr>
          <a:xfrm>
            <a:off x="8795657" y="1964093"/>
            <a:ext cx="0" cy="9435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108253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a:extLst>
              <a:ext uri="{FF2B5EF4-FFF2-40B4-BE49-F238E27FC236}">
                <a16:creationId xmlns:a16="http://schemas.microsoft.com/office/drawing/2014/main" id="{EC082C58-E52B-4B92-81F0-F2F77348C325}"/>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2040204020203" pitchFamily="34" charset="-122"/>
                <a:ea typeface="微软雅黑" panose="020B0502040204020203" pitchFamily="34" charset="-122"/>
              </a:rPr>
              <a:t>逻辑覆盖</a:t>
            </a:r>
          </a:p>
        </p:txBody>
      </p:sp>
      <p:sp>
        <p:nvSpPr>
          <p:cNvPr id="23" name="矩形 22">
            <a:extLst>
              <a:ext uri="{FF2B5EF4-FFF2-40B4-BE49-F238E27FC236}">
                <a16:creationId xmlns:a16="http://schemas.microsoft.com/office/drawing/2014/main" id="{36D1AEBC-420C-4E4A-A369-2EC99AF2726C}"/>
              </a:ext>
            </a:extLst>
          </p:cNvPr>
          <p:cNvSpPr/>
          <p:nvPr/>
        </p:nvSpPr>
        <p:spPr>
          <a:xfrm>
            <a:off x="1628857" y="843928"/>
            <a:ext cx="5946504" cy="127927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定义：如果连通图</a:t>
            </a:r>
            <a:r>
              <a:rPr lang="en-US" altLang="zh-CN" sz="2400" dirty="0">
                <a:latin typeface="微软雅黑" panose="020B0502040204020203" pitchFamily="34" charset="-122"/>
                <a:ea typeface="微软雅黑" panose="020B0502040204020203" pitchFamily="34" charset="-122"/>
              </a:rPr>
              <a:t>G</a:t>
            </a:r>
            <a:r>
              <a:rPr lang="zh-CN" altLang="en-US" sz="2400" dirty="0">
                <a:latin typeface="微软雅黑" panose="020B0502040204020203" pitchFamily="34" charset="-122"/>
                <a:ea typeface="微软雅黑" panose="020B0502040204020203" pitchFamily="34" charset="-122"/>
              </a:rPr>
              <a:t>的子图</a:t>
            </a:r>
            <a:r>
              <a:rPr lang="en-US" altLang="zh-CN" sz="2400" dirty="0">
                <a:latin typeface="微软雅黑" panose="020B0502040204020203" pitchFamily="34" charset="-122"/>
                <a:ea typeface="微软雅黑" panose="020B0502040204020203" pitchFamily="34" charset="-122"/>
              </a:rPr>
              <a:t>G″</a:t>
            </a:r>
            <a:r>
              <a:rPr lang="zh-CN" altLang="en-US" sz="2400" dirty="0">
                <a:latin typeface="微软雅黑" panose="020B0502040204020203" pitchFamily="34" charset="-122"/>
                <a:ea typeface="微软雅黑" panose="020B0502040204020203" pitchFamily="34" charset="-122"/>
              </a:rPr>
              <a:t>是连通的，而且包含</a:t>
            </a:r>
            <a:r>
              <a:rPr lang="en-US" altLang="zh-CN" sz="2400" dirty="0">
                <a:latin typeface="微软雅黑" panose="020B0502040204020203" pitchFamily="34" charset="-122"/>
                <a:ea typeface="微软雅黑" panose="020B0502040204020203" pitchFamily="34" charset="-122"/>
              </a:rPr>
              <a:t>G</a:t>
            </a:r>
            <a:r>
              <a:rPr lang="zh-CN" altLang="en-US" sz="2400" dirty="0">
                <a:latin typeface="微软雅黑" panose="020B0502040204020203" pitchFamily="34" charset="-122"/>
                <a:ea typeface="微软雅黑" panose="020B0502040204020203" pitchFamily="34" charset="-122"/>
              </a:rPr>
              <a:t>的所有边，则称</a:t>
            </a:r>
            <a:r>
              <a:rPr lang="en-US" altLang="zh-CN" sz="2400" dirty="0">
                <a:latin typeface="微软雅黑" panose="020B0502040204020203" pitchFamily="34" charset="-122"/>
                <a:ea typeface="微软雅黑" panose="020B0502040204020203" pitchFamily="34" charset="-122"/>
              </a:rPr>
              <a:t>G″</a:t>
            </a:r>
            <a:r>
              <a:rPr lang="zh-CN" altLang="en-US" sz="2400" dirty="0">
                <a:latin typeface="微软雅黑" panose="020B0502040204020203" pitchFamily="34" charset="-122"/>
                <a:ea typeface="微软雅黑" panose="020B0502040204020203" pitchFamily="34" charset="-122"/>
              </a:rPr>
              <a:t>是</a:t>
            </a:r>
            <a:r>
              <a:rPr lang="en-US" altLang="zh-CN" sz="2400" dirty="0">
                <a:latin typeface="微软雅黑" panose="020B0502040204020203" pitchFamily="34" charset="-122"/>
                <a:ea typeface="微软雅黑" panose="020B0502040204020203" pitchFamily="34" charset="-122"/>
              </a:rPr>
              <a:t>G</a:t>
            </a:r>
            <a:r>
              <a:rPr lang="zh-CN" altLang="en-US" sz="2400" dirty="0">
                <a:latin typeface="微软雅黑" panose="020B0502040204020203" pitchFamily="34" charset="-122"/>
                <a:ea typeface="微软雅黑" panose="020B0502040204020203" pitchFamily="34" charset="-122"/>
              </a:rPr>
              <a:t>的边覆盖。</a:t>
            </a:r>
          </a:p>
        </p:txBody>
      </p:sp>
      <p:sp>
        <p:nvSpPr>
          <p:cNvPr id="6" name="矩形 5">
            <a:extLst>
              <a:ext uri="{FF2B5EF4-FFF2-40B4-BE49-F238E27FC236}">
                <a16:creationId xmlns:a16="http://schemas.microsoft.com/office/drawing/2014/main" id="{80571984-EB1E-4B58-B727-9ABAAEC2B4D0}"/>
              </a:ext>
            </a:extLst>
          </p:cNvPr>
          <p:cNvSpPr/>
          <p:nvPr/>
        </p:nvSpPr>
        <p:spPr>
          <a:xfrm>
            <a:off x="7881257" y="2907673"/>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边覆盖</a:t>
            </a:r>
          </a:p>
        </p:txBody>
      </p:sp>
      <p:sp>
        <p:nvSpPr>
          <p:cNvPr id="7" name="矩形 6">
            <a:extLst>
              <a:ext uri="{FF2B5EF4-FFF2-40B4-BE49-F238E27FC236}">
                <a16:creationId xmlns:a16="http://schemas.microsoft.com/office/drawing/2014/main" id="{686494DE-DD85-439C-BFD8-F247D5C709FA}"/>
              </a:ext>
            </a:extLst>
          </p:cNvPr>
          <p:cNvSpPr/>
          <p:nvPr/>
        </p:nvSpPr>
        <p:spPr>
          <a:xfrm>
            <a:off x="1628857" y="3291840"/>
            <a:ext cx="5354320" cy="18186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zh-CN" sz="2400" dirty="0">
                <a:latin typeface="微软雅黑" panose="020B0502040204020203" pitchFamily="34" charset="-122"/>
                <a:ea typeface="微软雅黑" panose="020B0502040204020203" pitchFamily="34" charset="-122"/>
              </a:rPr>
              <a:t>	</a:t>
            </a:r>
            <a:r>
              <a:rPr lang="zh-CN" altLang="en-US" sz="2400" dirty="0">
                <a:latin typeface="微软雅黑" panose="020B0502040204020203" pitchFamily="34" charset="-122"/>
                <a:ea typeface="微软雅黑" panose="020B0502040204020203" pitchFamily="34" charset="-122"/>
              </a:rPr>
              <a:t>为了满足边覆盖的测试标准，要求选取足够多测试数据，使得程序执行路径至少经过流图中每条边一次。</a:t>
            </a:r>
            <a:r>
              <a:rPr lang="zh-CN" altLang="en-US" sz="2400" b="1" dirty="0">
                <a:latin typeface="微软雅黑" panose="020B0502040204020203" pitchFamily="34" charset="-122"/>
                <a:ea typeface="微软雅黑" panose="020B0502040204020203" pitchFamily="34" charset="-122"/>
              </a:rPr>
              <a:t>通常边覆盖和判定覆盖是一致的。</a:t>
            </a:r>
          </a:p>
        </p:txBody>
      </p:sp>
      <p:cxnSp>
        <p:nvCxnSpPr>
          <p:cNvPr id="9" name="直接箭头连接符 8">
            <a:extLst>
              <a:ext uri="{FF2B5EF4-FFF2-40B4-BE49-F238E27FC236}">
                <a16:creationId xmlns:a16="http://schemas.microsoft.com/office/drawing/2014/main" id="{E6C4DDA7-5DAE-4F66-8641-E2828F6514B2}"/>
              </a:ext>
            </a:extLst>
          </p:cNvPr>
          <p:cNvCxnSpPr>
            <a:cxnSpLocks/>
          </p:cNvCxnSpPr>
          <p:nvPr/>
        </p:nvCxnSpPr>
        <p:spPr>
          <a:xfrm>
            <a:off x="8795657" y="3868726"/>
            <a:ext cx="0" cy="9435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直接箭头连接符 9">
            <a:extLst>
              <a:ext uri="{FF2B5EF4-FFF2-40B4-BE49-F238E27FC236}">
                <a16:creationId xmlns:a16="http://schemas.microsoft.com/office/drawing/2014/main" id="{618FFE21-8DCD-46DE-A561-2C1729FDEB00}"/>
              </a:ext>
            </a:extLst>
          </p:cNvPr>
          <p:cNvCxnSpPr>
            <a:cxnSpLocks/>
          </p:cNvCxnSpPr>
          <p:nvPr/>
        </p:nvCxnSpPr>
        <p:spPr>
          <a:xfrm>
            <a:off x="8795657" y="1964093"/>
            <a:ext cx="0" cy="9435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517126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070865C-84C1-4487-99D0-EB5039CF8D23}"/>
              </a:ext>
            </a:extLst>
          </p:cNvPr>
          <p:cNvSpPr/>
          <p:nvPr/>
        </p:nvSpPr>
        <p:spPr>
          <a:xfrm>
            <a:off x="1628857" y="3291840"/>
            <a:ext cx="5354320" cy="18186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zh-CN" sz="2400" dirty="0">
                <a:latin typeface="微软雅黑" panose="020B0502040204020203" pitchFamily="34" charset="-122"/>
                <a:ea typeface="微软雅黑" panose="020B0502040204020203" pitchFamily="34" charset="-122"/>
              </a:rPr>
              <a:t>	</a:t>
            </a:r>
            <a:r>
              <a:rPr lang="zh-CN" altLang="en-US" sz="2400" dirty="0">
                <a:latin typeface="微软雅黑" panose="020B0502040204020203" pitchFamily="34" charset="-122"/>
                <a:ea typeface="微软雅黑" panose="020B0502040204020203" pitchFamily="34" charset="-122"/>
              </a:rPr>
              <a:t>路径覆盖的含义是，选取足够多测试数据，使程序的每条可能路径都至少执行一次</a:t>
            </a:r>
            <a:r>
              <a:rPr lang="en-US" altLang="zh-CN" sz="2400" dirty="0">
                <a:latin typeface="微软雅黑" panose="020B0502040204020203" pitchFamily="34" charset="-122"/>
                <a:ea typeface="微软雅黑" panose="020B0502040204020203" pitchFamily="34" charset="-122"/>
              </a:rPr>
              <a:t>(</a:t>
            </a:r>
            <a:r>
              <a:rPr lang="zh-CN" altLang="en-US" sz="2400" dirty="0">
                <a:latin typeface="微软雅黑" panose="020B0502040204020203" pitchFamily="34" charset="-122"/>
                <a:ea typeface="微软雅黑" panose="020B0502040204020203" pitchFamily="34" charset="-122"/>
              </a:rPr>
              <a:t>如果程序图中有环，则要求每个环至少经过一次</a:t>
            </a:r>
            <a:r>
              <a:rPr lang="en-US" altLang="zh-CN" sz="2400" dirty="0">
                <a:latin typeface="微软雅黑" panose="020B0502040204020203" pitchFamily="34" charset="-122"/>
                <a:ea typeface="微软雅黑" panose="020B0502040204020203" pitchFamily="34" charset="-122"/>
              </a:rPr>
              <a:t>)</a:t>
            </a:r>
            <a:r>
              <a:rPr lang="zh-CN" altLang="en-US" sz="2400" dirty="0">
                <a:latin typeface="微软雅黑" panose="020B0502040204020203" pitchFamily="34" charset="-122"/>
                <a:ea typeface="微软雅黑" panose="020B0502040204020203" pitchFamily="34" charset="-122"/>
              </a:rPr>
              <a:t>。</a:t>
            </a:r>
          </a:p>
        </p:txBody>
      </p:sp>
      <p:sp>
        <p:nvSpPr>
          <p:cNvPr id="3" name="流程图: 文档 2">
            <a:extLst>
              <a:ext uri="{FF2B5EF4-FFF2-40B4-BE49-F238E27FC236}">
                <a16:creationId xmlns:a16="http://schemas.microsoft.com/office/drawing/2014/main" id="{EC082C58-E52B-4B92-81F0-F2F77348C325}"/>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2040204020203" pitchFamily="34" charset="-122"/>
                <a:ea typeface="微软雅黑" panose="020B0502040204020203" pitchFamily="34" charset="-122"/>
              </a:rPr>
              <a:t>逻辑覆盖</a:t>
            </a:r>
          </a:p>
        </p:txBody>
      </p:sp>
      <p:sp>
        <p:nvSpPr>
          <p:cNvPr id="23" name="矩形 22">
            <a:extLst>
              <a:ext uri="{FF2B5EF4-FFF2-40B4-BE49-F238E27FC236}">
                <a16:creationId xmlns:a16="http://schemas.microsoft.com/office/drawing/2014/main" id="{36D1AEBC-420C-4E4A-A369-2EC99AF2726C}"/>
              </a:ext>
            </a:extLst>
          </p:cNvPr>
          <p:cNvSpPr/>
          <p:nvPr/>
        </p:nvSpPr>
        <p:spPr>
          <a:xfrm>
            <a:off x="1628857" y="843928"/>
            <a:ext cx="5946504" cy="127927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定义：如果连通图</a:t>
            </a:r>
            <a:r>
              <a:rPr lang="en-US" altLang="zh-CN" sz="2400" dirty="0">
                <a:latin typeface="微软雅黑" panose="020B0502040204020203" pitchFamily="34" charset="-122"/>
                <a:ea typeface="微软雅黑" panose="020B0502040204020203" pitchFamily="34" charset="-122"/>
              </a:rPr>
              <a:t>G</a:t>
            </a:r>
            <a:r>
              <a:rPr lang="zh-CN" altLang="en-US" sz="2400" dirty="0">
                <a:latin typeface="微软雅黑" panose="020B0502040204020203" pitchFamily="34" charset="-122"/>
                <a:ea typeface="微软雅黑" panose="020B0502040204020203" pitchFamily="34" charset="-122"/>
              </a:rPr>
              <a:t>的子图</a:t>
            </a:r>
            <a:r>
              <a:rPr lang="en-US" altLang="zh-CN" sz="2400" dirty="0">
                <a:latin typeface="微软雅黑" panose="020B0502040204020203" pitchFamily="34" charset="-122"/>
                <a:ea typeface="微软雅黑" panose="020B0502040204020203" pitchFamily="34" charset="-122"/>
              </a:rPr>
              <a:t>G″</a:t>
            </a:r>
            <a:r>
              <a:rPr lang="zh-CN" altLang="en-US" sz="2400" dirty="0">
                <a:latin typeface="微软雅黑" panose="020B0502040204020203" pitchFamily="34" charset="-122"/>
                <a:ea typeface="微软雅黑" panose="020B0502040204020203" pitchFamily="34" charset="-122"/>
              </a:rPr>
              <a:t>是连通的，而且包含</a:t>
            </a:r>
            <a:r>
              <a:rPr lang="en-US" altLang="zh-CN" sz="2400" dirty="0">
                <a:latin typeface="微软雅黑" panose="020B0502040204020203" pitchFamily="34" charset="-122"/>
                <a:ea typeface="微软雅黑" panose="020B0502040204020203" pitchFamily="34" charset="-122"/>
              </a:rPr>
              <a:t>G</a:t>
            </a:r>
            <a:r>
              <a:rPr lang="zh-CN" altLang="en-US" sz="2400" dirty="0">
                <a:latin typeface="微软雅黑" panose="020B0502040204020203" pitchFamily="34" charset="-122"/>
                <a:ea typeface="微软雅黑" panose="020B0502040204020203" pitchFamily="34" charset="-122"/>
              </a:rPr>
              <a:t>的所有边，则称</a:t>
            </a:r>
            <a:r>
              <a:rPr lang="en-US" altLang="zh-CN" sz="2400" dirty="0">
                <a:latin typeface="微软雅黑" panose="020B0502040204020203" pitchFamily="34" charset="-122"/>
                <a:ea typeface="微软雅黑" panose="020B0502040204020203" pitchFamily="34" charset="-122"/>
              </a:rPr>
              <a:t>G″</a:t>
            </a:r>
            <a:r>
              <a:rPr lang="zh-CN" altLang="en-US" sz="2400" dirty="0">
                <a:latin typeface="微软雅黑" panose="020B0502040204020203" pitchFamily="34" charset="-122"/>
                <a:ea typeface="微软雅黑" panose="020B0502040204020203" pitchFamily="34" charset="-122"/>
              </a:rPr>
              <a:t>是</a:t>
            </a:r>
            <a:r>
              <a:rPr lang="en-US" altLang="zh-CN" sz="2400" dirty="0">
                <a:latin typeface="微软雅黑" panose="020B0502040204020203" pitchFamily="34" charset="-122"/>
                <a:ea typeface="微软雅黑" panose="020B0502040204020203" pitchFamily="34" charset="-122"/>
              </a:rPr>
              <a:t>G</a:t>
            </a:r>
            <a:r>
              <a:rPr lang="zh-CN" altLang="en-US" sz="2400" dirty="0">
                <a:latin typeface="微软雅黑" panose="020B0502040204020203" pitchFamily="34" charset="-122"/>
                <a:ea typeface="微软雅黑" panose="020B0502040204020203" pitchFamily="34" charset="-122"/>
              </a:rPr>
              <a:t>的边覆盖。</a:t>
            </a:r>
          </a:p>
        </p:txBody>
      </p:sp>
      <p:sp>
        <p:nvSpPr>
          <p:cNvPr id="7" name="矩形 6">
            <a:extLst>
              <a:ext uri="{FF2B5EF4-FFF2-40B4-BE49-F238E27FC236}">
                <a16:creationId xmlns:a16="http://schemas.microsoft.com/office/drawing/2014/main" id="{E44E29B2-8B16-4432-A93C-216CDD4A9101}"/>
              </a:ext>
            </a:extLst>
          </p:cNvPr>
          <p:cNvSpPr/>
          <p:nvPr/>
        </p:nvSpPr>
        <p:spPr>
          <a:xfrm>
            <a:off x="7881257" y="4812306"/>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路径覆盖</a:t>
            </a:r>
          </a:p>
        </p:txBody>
      </p:sp>
      <p:cxnSp>
        <p:nvCxnSpPr>
          <p:cNvPr id="8" name="直接箭头连接符 7">
            <a:extLst>
              <a:ext uri="{FF2B5EF4-FFF2-40B4-BE49-F238E27FC236}">
                <a16:creationId xmlns:a16="http://schemas.microsoft.com/office/drawing/2014/main" id="{B21DDD3E-386F-431D-9AB5-7366C6615056}"/>
              </a:ext>
            </a:extLst>
          </p:cNvPr>
          <p:cNvCxnSpPr>
            <a:cxnSpLocks/>
          </p:cNvCxnSpPr>
          <p:nvPr/>
        </p:nvCxnSpPr>
        <p:spPr>
          <a:xfrm>
            <a:off x="8795657" y="3868726"/>
            <a:ext cx="0" cy="9435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402625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070865C-84C1-4487-99D0-EB5039CF8D23}"/>
              </a:ext>
            </a:extLst>
          </p:cNvPr>
          <p:cNvSpPr/>
          <p:nvPr/>
        </p:nvSpPr>
        <p:spPr>
          <a:xfrm>
            <a:off x="2034072" y="2929812"/>
            <a:ext cx="2090057"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控制结构测试</a:t>
            </a:r>
          </a:p>
        </p:txBody>
      </p:sp>
      <p:sp>
        <p:nvSpPr>
          <p:cNvPr id="3" name="流程图: 文档 2">
            <a:extLst>
              <a:ext uri="{FF2B5EF4-FFF2-40B4-BE49-F238E27FC236}">
                <a16:creationId xmlns:a16="http://schemas.microsoft.com/office/drawing/2014/main" id="{EC082C58-E52B-4B92-81F0-F2F77348C325}"/>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2040204020203" pitchFamily="34" charset="-122"/>
                <a:ea typeface="微软雅黑" panose="020B0502040204020203" pitchFamily="34" charset="-122"/>
              </a:rPr>
              <a:t>控制结构</a:t>
            </a:r>
          </a:p>
        </p:txBody>
      </p:sp>
      <p:sp>
        <p:nvSpPr>
          <p:cNvPr id="8" name="矩形 7">
            <a:extLst>
              <a:ext uri="{FF2B5EF4-FFF2-40B4-BE49-F238E27FC236}">
                <a16:creationId xmlns:a16="http://schemas.microsoft.com/office/drawing/2014/main" id="{947351AA-1EB5-443B-95D9-3BE38185B3E8}"/>
              </a:ext>
            </a:extLst>
          </p:cNvPr>
          <p:cNvSpPr/>
          <p:nvPr/>
        </p:nvSpPr>
        <p:spPr>
          <a:xfrm>
            <a:off x="6061786" y="1029299"/>
            <a:ext cx="2251789"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基本路径测试</a:t>
            </a:r>
          </a:p>
        </p:txBody>
      </p:sp>
      <p:sp>
        <p:nvSpPr>
          <p:cNvPr id="16" name="矩形 15">
            <a:extLst>
              <a:ext uri="{FF2B5EF4-FFF2-40B4-BE49-F238E27FC236}">
                <a16:creationId xmlns:a16="http://schemas.microsoft.com/office/drawing/2014/main" id="{C6B5BBB6-162C-447D-A7D7-41C8D82315FD}"/>
              </a:ext>
            </a:extLst>
          </p:cNvPr>
          <p:cNvSpPr/>
          <p:nvPr/>
        </p:nvSpPr>
        <p:spPr>
          <a:xfrm>
            <a:off x="6061787" y="4830325"/>
            <a:ext cx="2251788"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循环覆盖</a:t>
            </a:r>
          </a:p>
        </p:txBody>
      </p:sp>
      <p:sp>
        <p:nvSpPr>
          <p:cNvPr id="17" name="矩形 16">
            <a:extLst>
              <a:ext uri="{FF2B5EF4-FFF2-40B4-BE49-F238E27FC236}">
                <a16:creationId xmlns:a16="http://schemas.microsoft.com/office/drawing/2014/main" id="{E56083BD-EF32-4FE9-BDC9-C64E551CF6F6}"/>
              </a:ext>
            </a:extLst>
          </p:cNvPr>
          <p:cNvSpPr/>
          <p:nvPr/>
        </p:nvSpPr>
        <p:spPr>
          <a:xfrm>
            <a:off x="6061787" y="2929812"/>
            <a:ext cx="2251788"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2040204020203" pitchFamily="34" charset="-122"/>
                <a:ea typeface="微软雅黑" panose="020B0502040204020203" pitchFamily="34" charset="-122"/>
              </a:rPr>
              <a:t>条件覆盖</a:t>
            </a:r>
          </a:p>
        </p:txBody>
      </p:sp>
      <p:cxnSp>
        <p:nvCxnSpPr>
          <p:cNvPr id="5" name="直接箭头连接符 4">
            <a:extLst>
              <a:ext uri="{FF2B5EF4-FFF2-40B4-BE49-F238E27FC236}">
                <a16:creationId xmlns:a16="http://schemas.microsoft.com/office/drawing/2014/main" id="{6E9C715C-9124-410F-AEAB-7E05F55835C3}"/>
              </a:ext>
            </a:extLst>
          </p:cNvPr>
          <p:cNvCxnSpPr>
            <a:stCxn id="2" idx="3"/>
            <a:endCxn id="8" idx="1"/>
          </p:cNvCxnSpPr>
          <p:nvPr/>
        </p:nvCxnSpPr>
        <p:spPr>
          <a:xfrm flipV="1">
            <a:off x="4124129" y="1509826"/>
            <a:ext cx="1937657" cy="19005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直接箭头连接符 13">
            <a:extLst>
              <a:ext uri="{FF2B5EF4-FFF2-40B4-BE49-F238E27FC236}">
                <a16:creationId xmlns:a16="http://schemas.microsoft.com/office/drawing/2014/main" id="{E15F1972-EFC1-4485-B2D8-18862AFC74BE}"/>
              </a:ext>
            </a:extLst>
          </p:cNvPr>
          <p:cNvCxnSpPr>
            <a:cxnSpLocks/>
            <a:stCxn id="2" idx="3"/>
            <a:endCxn id="17" idx="1"/>
          </p:cNvCxnSpPr>
          <p:nvPr/>
        </p:nvCxnSpPr>
        <p:spPr>
          <a:xfrm>
            <a:off x="4124129" y="3410339"/>
            <a:ext cx="193765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a:extLst>
              <a:ext uri="{FF2B5EF4-FFF2-40B4-BE49-F238E27FC236}">
                <a16:creationId xmlns:a16="http://schemas.microsoft.com/office/drawing/2014/main" id="{D425ADCE-1EF4-46ED-A7AE-0AA34160C119}"/>
              </a:ext>
            </a:extLst>
          </p:cNvPr>
          <p:cNvCxnSpPr>
            <a:cxnSpLocks/>
            <a:stCxn id="2" idx="3"/>
            <a:endCxn id="16" idx="1"/>
          </p:cNvCxnSpPr>
          <p:nvPr/>
        </p:nvCxnSpPr>
        <p:spPr>
          <a:xfrm>
            <a:off x="4124129" y="3410339"/>
            <a:ext cx="1937658" cy="19005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386456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a:extLst>
              <a:ext uri="{FF2B5EF4-FFF2-40B4-BE49-F238E27FC236}">
                <a16:creationId xmlns:a16="http://schemas.microsoft.com/office/drawing/2014/main" id="{EC082C58-E52B-4B92-81F0-F2F77348C325}"/>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2040204020203" pitchFamily="34" charset="-122"/>
                <a:ea typeface="微软雅黑" panose="020B0502040204020203" pitchFamily="34" charset="-122"/>
              </a:rPr>
              <a:t>控制结构</a:t>
            </a:r>
          </a:p>
        </p:txBody>
      </p:sp>
      <p:sp>
        <p:nvSpPr>
          <p:cNvPr id="8" name="矩形 7">
            <a:extLst>
              <a:ext uri="{FF2B5EF4-FFF2-40B4-BE49-F238E27FC236}">
                <a16:creationId xmlns:a16="http://schemas.microsoft.com/office/drawing/2014/main" id="{947351AA-1EB5-443B-95D9-3BE38185B3E8}"/>
              </a:ext>
            </a:extLst>
          </p:cNvPr>
          <p:cNvSpPr/>
          <p:nvPr/>
        </p:nvSpPr>
        <p:spPr>
          <a:xfrm>
            <a:off x="4108164" y="392737"/>
            <a:ext cx="3935032" cy="89131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3600" dirty="0">
                <a:latin typeface="微软雅黑" panose="020B0502040204020203" pitchFamily="34" charset="-122"/>
                <a:ea typeface="微软雅黑" panose="020B0502040204020203" pitchFamily="34" charset="-122"/>
              </a:rPr>
              <a:t>基本路径测试</a:t>
            </a:r>
          </a:p>
        </p:txBody>
      </p:sp>
      <p:graphicFrame>
        <p:nvGraphicFramePr>
          <p:cNvPr id="4" name="图示 3">
            <a:extLst>
              <a:ext uri="{FF2B5EF4-FFF2-40B4-BE49-F238E27FC236}">
                <a16:creationId xmlns:a16="http://schemas.microsoft.com/office/drawing/2014/main" id="{879578B7-C342-4A79-B3A5-79A2362A6250}"/>
              </a:ext>
            </a:extLst>
          </p:cNvPr>
          <p:cNvGraphicFramePr/>
          <p:nvPr>
            <p:extLst>
              <p:ext uri="{D42A27DB-BD31-4B8C-83A1-F6EECF244321}">
                <p14:modId xmlns:p14="http://schemas.microsoft.com/office/powerpoint/2010/main" val="1684736292"/>
              </p:ext>
            </p:extLst>
          </p:nvPr>
        </p:nvGraphicFramePr>
        <p:xfrm>
          <a:off x="1158239" y="1808480"/>
          <a:ext cx="10281091" cy="43501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59718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a:extLst>
              <a:ext uri="{FF2B5EF4-FFF2-40B4-BE49-F238E27FC236}">
                <a16:creationId xmlns:a16="http://schemas.microsoft.com/office/drawing/2014/main" id="{EC082C58-E52B-4B92-81F0-F2F77348C325}"/>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2040204020203" pitchFamily="34" charset="-122"/>
                <a:ea typeface="微软雅黑" panose="020B0502040204020203" pitchFamily="34" charset="-122"/>
              </a:rPr>
              <a:t>控制结构</a:t>
            </a:r>
          </a:p>
        </p:txBody>
      </p:sp>
      <p:sp>
        <p:nvSpPr>
          <p:cNvPr id="5" name="TextBox 7">
            <a:extLst>
              <a:ext uri="{FF2B5EF4-FFF2-40B4-BE49-F238E27FC236}">
                <a16:creationId xmlns:a16="http://schemas.microsoft.com/office/drawing/2014/main" id="{8EBA4456-41C5-4FFC-94E0-6B5592DA6CAE}"/>
              </a:ext>
            </a:extLst>
          </p:cNvPr>
          <p:cNvSpPr txBox="1">
            <a:spLocks noChangeArrowheads="1"/>
          </p:cNvSpPr>
          <p:nvPr/>
        </p:nvSpPr>
        <p:spPr bwMode="auto">
          <a:xfrm>
            <a:off x="1594045" y="1080068"/>
            <a:ext cx="4392949" cy="5632311"/>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5"/>
          </a:lnRef>
          <a:fillRef idx="1">
            <a:schemeClr val="lt1"/>
          </a:fillRef>
          <a:effectRef idx="0">
            <a:schemeClr val="accent5"/>
          </a:effectRef>
          <a:fontRef idx="minor">
            <a:schemeClr val="dk1"/>
          </a:fontRef>
        </p:style>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gn="just">
              <a:defRPr/>
            </a:pPr>
            <a:r>
              <a:rPr lang="en-US" altLang="zh-CN" sz="2000" dirty="0">
                <a:latin typeface="微软雅黑" panose="020B0502040204020203" pitchFamily="34" charset="-122"/>
                <a:ea typeface="微软雅黑" panose="020B0502040204020203" pitchFamily="34" charset="-122"/>
              </a:rPr>
              <a:t>1</a:t>
            </a:r>
            <a:r>
              <a:rPr lang="zh-CN" altLang="en-US" sz="2000" dirty="0">
                <a:latin typeface="微软雅黑" panose="020B0502040204020203" pitchFamily="34" charset="-122"/>
                <a:ea typeface="微软雅黑" panose="020B0502040204020203" pitchFamily="34" charset="-122"/>
              </a:rPr>
              <a:t>：  </a:t>
            </a:r>
            <a:r>
              <a:rPr lang="en-US" altLang="zh-CN" sz="2000" dirty="0" err="1">
                <a:latin typeface="微软雅黑" panose="020B0502040204020203" pitchFamily="34" charset="-122"/>
                <a:ea typeface="微软雅黑" panose="020B0502040204020203" pitchFamily="34" charset="-122"/>
              </a:rPr>
              <a:t>i</a:t>
            </a:r>
            <a:r>
              <a:rPr lang="en-US" altLang="zh-CN" sz="2000" dirty="0">
                <a:latin typeface="微软雅黑" panose="020B0502040204020203" pitchFamily="34" charset="-122"/>
                <a:ea typeface="微软雅黑" panose="020B0502040204020203" pitchFamily="34" charset="-122"/>
              </a:rPr>
              <a:t>=1;</a:t>
            </a:r>
          </a:p>
          <a:p>
            <a:pPr marL="0" indent="0" algn="just">
              <a:defRPr/>
            </a:pPr>
            <a:r>
              <a:rPr lang="en-US" altLang="zh-CN" sz="2000" dirty="0">
                <a:latin typeface="微软雅黑" panose="020B0502040204020203" pitchFamily="34" charset="-122"/>
                <a:ea typeface="微软雅黑" panose="020B0502040204020203" pitchFamily="34" charset="-122"/>
              </a:rPr>
              <a:t>     </a:t>
            </a:r>
            <a:r>
              <a:rPr lang="en-US" altLang="zh-CN" sz="2000" dirty="0" err="1">
                <a:latin typeface="微软雅黑" panose="020B0502040204020203" pitchFamily="34" charset="-122"/>
                <a:ea typeface="微软雅黑" panose="020B0502040204020203" pitchFamily="34" charset="-122"/>
              </a:rPr>
              <a:t>total.input</a:t>
            </a:r>
            <a:r>
              <a:rPr lang="en-US" altLang="zh-CN" sz="2000" dirty="0">
                <a:latin typeface="微软雅黑" panose="020B0502040204020203" pitchFamily="34" charset="-122"/>
                <a:ea typeface="微软雅黑" panose="020B0502040204020203" pitchFamily="34" charset="-122"/>
              </a:rPr>
              <a:t>=</a:t>
            </a:r>
            <a:r>
              <a:rPr lang="en-US" altLang="zh-CN" sz="2000" dirty="0" err="1">
                <a:latin typeface="微软雅黑" panose="020B0502040204020203" pitchFamily="34" charset="-122"/>
                <a:ea typeface="微软雅黑" panose="020B0502040204020203" pitchFamily="34" charset="-122"/>
              </a:rPr>
              <a:t>total.valid</a:t>
            </a:r>
            <a:r>
              <a:rPr lang="en-US" altLang="zh-CN" sz="2000" dirty="0">
                <a:latin typeface="微软雅黑" panose="020B0502040204020203" pitchFamily="34" charset="-122"/>
                <a:ea typeface="微软雅黑" panose="020B0502040204020203" pitchFamily="34" charset="-122"/>
              </a:rPr>
              <a:t>=0;</a:t>
            </a:r>
          </a:p>
          <a:p>
            <a:pPr marL="0" indent="0" algn="just">
              <a:defRPr/>
            </a:pPr>
            <a:r>
              <a:rPr lang="en-US" altLang="zh-CN" sz="2000" dirty="0">
                <a:latin typeface="微软雅黑" panose="020B0502040204020203" pitchFamily="34" charset="-122"/>
                <a:ea typeface="微软雅黑" panose="020B0502040204020203" pitchFamily="34" charset="-122"/>
              </a:rPr>
              <a:t>     sum=0;</a:t>
            </a:r>
          </a:p>
          <a:p>
            <a:pPr marL="0" indent="0" algn="just">
              <a:defRPr/>
            </a:pPr>
            <a:r>
              <a:rPr lang="en-US" altLang="zh-CN" sz="2000" dirty="0">
                <a:latin typeface="微软雅黑" panose="020B0502040204020203" pitchFamily="34" charset="-122"/>
                <a:ea typeface="微软雅黑" panose="020B0502040204020203" pitchFamily="34" charset="-122"/>
              </a:rPr>
              <a:t>2</a:t>
            </a:r>
            <a:r>
              <a:rPr lang="zh-CN" altLang="en-US" sz="2000" dirty="0">
                <a:latin typeface="微软雅黑" panose="020B0502040204020203" pitchFamily="34" charset="-122"/>
                <a:ea typeface="微软雅黑" panose="020B0502040204020203" pitchFamily="34" charset="-122"/>
              </a:rPr>
              <a:t>：  </a:t>
            </a:r>
            <a:r>
              <a:rPr lang="en-US" altLang="zh-CN" sz="2000" dirty="0">
                <a:latin typeface="微软雅黑" panose="020B0502040204020203" pitchFamily="34" charset="-122"/>
                <a:ea typeface="微软雅黑" panose="020B0502040204020203" pitchFamily="34" charset="-122"/>
              </a:rPr>
              <a:t>DO WHILE value[</a:t>
            </a:r>
            <a:r>
              <a:rPr lang="en-US" altLang="zh-CN" sz="2000" dirty="0" err="1">
                <a:latin typeface="微软雅黑" panose="020B0502040204020203" pitchFamily="34" charset="-122"/>
                <a:ea typeface="微软雅黑" panose="020B0502040204020203" pitchFamily="34" charset="-122"/>
              </a:rPr>
              <a:t>i</a:t>
            </a:r>
            <a:r>
              <a:rPr lang="en-US" altLang="zh-CN" sz="2000" dirty="0">
                <a:latin typeface="微软雅黑" panose="020B0502040204020203" pitchFamily="34" charset="-122"/>
                <a:ea typeface="微软雅黑" panose="020B0502040204020203" pitchFamily="34" charset="-122"/>
              </a:rPr>
              <a:t>] &lt;&gt; -999</a:t>
            </a:r>
          </a:p>
          <a:p>
            <a:pPr marL="0" indent="0" algn="just">
              <a:defRPr/>
            </a:pPr>
            <a:r>
              <a:rPr lang="en-US" altLang="zh-CN" sz="2000" dirty="0">
                <a:latin typeface="微软雅黑" panose="020B0502040204020203" pitchFamily="34" charset="-122"/>
                <a:ea typeface="微软雅黑" panose="020B0502040204020203" pitchFamily="34" charset="-122"/>
              </a:rPr>
              <a:t>3</a:t>
            </a:r>
            <a:r>
              <a:rPr lang="zh-CN" altLang="en-US" sz="2000" dirty="0">
                <a:latin typeface="微软雅黑" panose="020B0502040204020203" pitchFamily="34" charset="-122"/>
                <a:ea typeface="微软雅黑" panose="020B0502040204020203" pitchFamily="34" charset="-122"/>
              </a:rPr>
              <a:t>：     </a:t>
            </a:r>
            <a:r>
              <a:rPr lang="en-US" altLang="zh-CN" sz="2000" dirty="0">
                <a:latin typeface="微软雅黑" panose="020B0502040204020203" pitchFamily="34" charset="-122"/>
                <a:ea typeface="微软雅黑" panose="020B0502040204020203" pitchFamily="34" charset="-122"/>
              </a:rPr>
              <a:t>AND </a:t>
            </a:r>
            <a:r>
              <a:rPr lang="en-US" altLang="zh-CN" sz="2000" dirty="0" err="1">
                <a:latin typeface="微软雅黑" panose="020B0502040204020203" pitchFamily="34" charset="-122"/>
                <a:ea typeface="微软雅黑" panose="020B0502040204020203" pitchFamily="34" charset="-122"/>
              </a:rPr>
              <a:t>total.input</a:t>
            </a:r>
            <a:r>
              <a:rPr lang="en-US" altLang="zh-CN" sz="2000" dirty="0">
                <a:latin typeface="微软雅黑" panose="020B0502040204020203" pitchFamily="34" charset="-122"/>
                <a:ea typeface="微软雅黑" panose="020B0502040204020203" pitchFamily="34" charset="-122"/>
              </a:rPr>
              <a:t>&lt;100</a:t>
            </a:r>
          </a:p>
          <a:p>
            <a:pPr marL="0" indent="0" algn="just">
              <a:defRPr/>
            </a:pPr>
            <a:r>
              <a:rPr lang="en-US" altLang="zh-CN" sz="2000" dirty="0">
                <a:latin typeface="微软雅黑" panose="020B0502040204020203" pitchFamily="34" charset="-122"/>
                <a:ea typeface="微软雅黑" panose="020B0502040204020203" pitchFamily="34" charset="-122"/>
              </a:rPr>
              <a:t>4</a:t>
            </a:r>
            <a:r>
              <a:rPr lang="zh-CN" altLang="en-US" sz="2000" dirty="0">
                <a:latin typeface="微软雅黑" panose="020B0502040204020203" pitchFamily="34" charset="-122"/>
                <a:ea typeface="微软雅黑" panose="020B0502040204020203" pitchFamily="34" charset="-122"/>
              </a:rPr>
              <a:t>：  </a:t>
            </a:r>
            <a:r>
              <a:rPr lang="en-US" altLang="zh-CN" sz="2000" dirty="0">
                <a:latin typeface="微软雅黑" panose="020B0502040204020203" pitchFamily="34" charset="-122"/>
                <a:ea typeface="微软雅黑" panose="020B0502040204020203" pitchFamily="34" charset="-122"/>
              </a:rPr>
              <a:t>increment </a:t>
            </a:r>
            <a:r>
              <a:rPr lang="en-US" altLang="zh-CN" sz="2000" dirty="0" err="1">
                <a:latin typeface="微软雅黑" panose="020B0502040204020203" pitchFamily="34" charset="-122"/>
                <a:ea typeface="微软雅黑" panose="020B0502040204020203" pitchFamily="34" charset="-122"/>
              </a:rPr>
              <a:t>total.input</a:t>
            </a:r>
            <a:r>
              <a:rPr lang="en-US" altLang="zh-CN" sz="2000" dirty="0">
                <a:latin typeface="微软雅黑" panose="020B0502040204020203" pitchFamily="34" charset="-122"/>
                <a:ea typeface="微软雅黑" panose="020B0502040204020203" pitchFamily="34" charset="-122"/>
              </a:rPr>
              <a:t> by1;</a:t>
            </a:r>
          </a:p>
          <a:p>
            <a:pPr marL="0" indent="0" algn="just">
              <a:defRPr/>
            </a:pPr>
            <a:r>
              <a:rPr lang="en-US" altLang="zh-CN" sz="2000" dirty="0">
                <a:latin typeface="微软雅黑" panose="020B0502040204020203" pitchFamily="34" charset="-122"/>
                <a:ea typeface="微软雅黑" panose="020B0502040204020203" pitchFamily="34" charset="-122"/>
              </a:rPr>
              <a:t>5</a:t>
            </a:r>
            <a:r>
              <a:rPr lang="zh-CN" altLang="en-US" sz="2000" dirty="0">
                <a:latin typeface="微软雅黑" panose="020B0502040204020203" pitchFamily="34" charset="-122"/>
                <a:ea typeface="微软雅黑" panose="020B0502040204020203" pitchFamily="34" charset="-122"/>
              </a:rPr>
              <a:t>：  </a:t>
            </a:r>
            <a:r>
              <a:rPr lang="en-US" altLang="zh-CN" sz="2000" dirty="0">
                <a:latin typeface="微软雅黑" panose="020B0502040204020203" pitchFamily="34" charset="-122"/>
                <a:ea typeface="微软雅黑" panose="020B0502040204020203" pitchFamily="34" charset="-122"/>
              </a:rPr>
              <a:t>IF value[</a:t>
            </a:r>
            <a:r>
              <a:rPr lang="en-US" altLang="zh-CN" sz="2000" dirty="0" err="1">
                <a:latin typeface="微软雅黑" panose="020B0502040204020203" pitchFamily="34" charset="-122"/>
                <a:ea typeface="微软雅黑" panose="020B0502040204020203" pitchFamily="34" charset="-122"/>
              </a:rPr>
              <a:t>i</a:t>
            </a:r>
            <a:r>
              <a:rPr lang="en-US" altLang="zh-CN" sz="2000" dirty="0">
                <a:latin typeface="微软雅黑" panose="020B0502040204020203" pitchFamily="34" charset="-122"/>
                <a:ea typeface="微软雅黑" panose="020B0502040204020203" pitchFamily="34" charset="-122"/>
              </a:rPr>
              <a:t>]&gt;=minimum</a:t>
            </a:r>
          </a:p>
          <a:p>
            <a:pPr marL="0" indent="0" algn="just">
              <a:defRPr/>
            </a:pPr>
            <a:r>
              <a:rPr lang="en-US" altLang="zh-CN" sz="2000" dirty="0">
                <a:latin typeface="微软雅黑" panose="020B0502040204020203" pitchFamily="34" charset="-122"/>
                <a:ea typeface="微软雅黑" panose="020B0502040204020203" pitchFamily="34" charset="-122"/>
              </a:rPr>
              <a:t>6</a:t>
            </a:r>
            <a:r>
              <a:rPr lang="zh-CN" altLang="en-US" sz="2000" dirty="0">
                <a:latin typeface="微软雅黑" panose="020B0502040204020203" pitchFamily="34" charset="-122"/>
                <a:ea typeface="微软雅黑" panose="020B0502040204020203" pitchFamily="34" charset="-122"/>
              </a:rPr>
              <a:t>：     </a:t>
            </a:r>
            <a:r>
              <a:rPr lang="en-US" altLang="zh-CN" sz="2000" dirty="0">
                <a:latin typeface="微软雅黑" panose="020B0502040204020203" pitchFamily="34" charset="-122"/>
                <a:ea typeface="微软雅黑" panose="020B0502040204020203" pitchFamily="34" charset="-122"/>
              </a:rPr>
              <a:t>AND value[</a:t>
            </a:r>
            <a:r>
              <a:rPr lang="en-US" altLang="zh-CN" sz="2000" dirty="0" err="1">
                <a:latin typeface="微软雅黑" panose="020B0502040204020203" pitchFamily="34" charset="-122"/>
                <a:ea typeface="微软雅黑" panose="020B0502040204020203" pitchFamily="34" charset="-122"/>
              </a:rPr>
              <a:t>i</a:t>
            </a:r>
            <a:r>
              <a:rPr lang="en-US" altLang="zh-CN" sz="2000" dirty="0">
                <a:latin typeface="微软雅黑" panose="020B0502040204020203" pitchFamily="34" charset="-122"/>
                <a:ea typeface="微软雅黑" panose="020B0502040204020203" pitchFamily="34" charset="-122"/>
              </a:rPr>
              <a:t>]&lt;=maximum</a:t>
            </a:r>
          </a:p>
          <a:p>
            <a:pPr marL="0" indent="0" algn="just">
              <a:defRPr/>
            </a:pPr>
            <a:r>
              <a:rPr lang="en-US" altLang="zh-CN" sz="2000" dirty="0">
                <a:latin typeface="微软雅黑" panose="020B0502040204020203" pitchFamily="34" charset="-122"/>
                <a:ea typeface="微软雅黑" panose="020B0502040204020203" pitchFamily="34" charset="-122"/>
              </a:rPr>
              <a:t>7</a:t>
            </a:r>
            <a:r>
              <a:rPr lang="zh-CN" altLang="en-US" sz="2000" dirty="0">
                <a:latin typeface="微软雅黑" panose="020B0502040204020203" pitchFamily="34" charset="-122"/>
                <a:ea typeface="微软雅黑" panose="020B0502040204020203" pitchFamily="34" charset="-122"/>
              </a:rPr>
              <a:t>：  </a:t>
            </a:r>
            <a:r>
              <a:rPr lang="en-US" altLang="zh-CN" sz="2000" dirty="0">
                <a:latin typeface="微软雅黑" panose="020B0502040204020203" pitchFamily="34" charset="-122"/>
                <a:ea typeface="微软雅黑" panose="020B0502040204020203" pitchFamily="34" charset="-122"/>
              </a:rPr>
              <a:t>THEN increment </a:t>
            </a:r>
            <a:r>
              <a:rPr lang="en-US" altLang="zh-CN" sz="2000" dirty="0" err="1">
                <a:latin typeface="微软雅黑" panose="020B0502040204020203" pitchFamily="34" charset="-122"/>
                <a:ea typeface="微软雅黑" panose="020B0502040204020203" pitchFamily="34" charset="-122"/>
              </a:rPr>
              <a:t>total.valid</a:t>
            </a:r>
            <a:r>
              <a:rPr lang="en-US" altLang="zh-CN" sz="2000" dirty="0">
                <a:latin typeface="微软雅黑" panose="020B0502040204020203" pitchFamily="34" charset="-122"/>
                <a:ea typeface="微软雅黑" panose="020B0502040204020203" pitchFamily="34" charset="-122"/>
              </a:rPr>
              <a:t> by 1;</a:t>
            </a:r>
          </a:p>
          <a:p>
            <a:pPr marL="0" indent="0" algn="just">
              <a:defRPr/>
            </a:pPr>
            <a:r>
              <a:rPr lang="en-US" altLang="zh-CN" sz="2000" dirty="0">
                <a:latin typeface="微软雅黑" panose="020B0502040204020203" pitchFamily="34" charset="-122"/>
                <a:ea typeface="微软雅黑" panose="020B0502040204020203" pitchFamily="34" charset="-122"/>
              </a:rPr>
              <a:t>         sum=</a:t>
            </a:r>
            <a:r>
              <a:rPr lang="en-US" altLang="zh-CN" sz="2000" dirty="0" err="1">
                <a:latin typeface="微软雅黑" panose="020B0502040204020203" pitchFamily="34" charset="-122"/>
                <a:ea typeface="微软雅黑" panose="020B0502040204020203" pitchFamily="34" charset="-122"/>
              </a:rPr>
              <a:t>sum+value</a:t>
            </a:r>
            <a:r>
              <a:rPr lang="en-US" altLang="zh-CN" sz="2000" dirty="0">
                <a:latin typeface="微软雅黑" panose="020B0502040204020203" pitchFamily="34" charset="-122"/>
                <a:ea typeface="微软雅黑" panose="020B0502040204020203" pitchFamily="34" charset="-122"/>
              </a:rPr>
              <a:t>[</a:t>
            </a:r>
            <a:r>
              <a:rPr lang="en-US" altLang="zh-CN" sz="2000" dirty="0" err="1">
                <a:latin typeface="微软雅黑" panose="020B0502040204020203" pitchFamily="34" charset="-122"/>
                <a:ea typeface="微软雅黑" panose="020B0502040204020203" pitchFamily="34" charset="-122"/>
              </a:rPr>
              <a:t>i</a:t>
            </a:r>
            <a:r>
              <a:rPr lang="en-US" altLang="zh-CN" sz="2000" dirty="0">
                <a:latin typeface="微软雅黑" panose="020B0502040204020203" pitchFamily="34" charset="-122"/>
                <a:ea typeface="微软雅黑" panose="020B0502040204020203" pitchFamily="34" charset="-122"/>
              </a:rPr>
              <a:t>];</a:t>
            </a:r>
          </a:p>
          <a:p>
            <a:pPr marL="0" indent="0" algn="just">
              <a:defRPr/>
            </a:pPr>
            <a:r>
              <a:rPr lang="en-US" altLang="zh-CN" sz="2000" dirty="0">
                <a:latin typeface="微软雅黑" panose="020B0502040204020203" pitchFamily="34" charset="-122"/>
                <a:ea typeface="微软雅黑" panose="020B0502040204020203" pitchFamily="34" charset="-122"/>
              </a:rPr>
              <a:t>8</a:t>
            </a:r>
            <a:r>
              <a:rPr lang="zh-CN" altLang="en-US" sz="2000" dirty="0">
                <a:latin typeface="微软雅黑" panose="020B0502040204020203" pitchFamily="34" charset="-122"/>
                <a:ea typeface="微软雅黑" panose="020B0502040204020203" pitchFamily="34" charset="-122"/>
              </a:rPr>
              <a:t>：    </a:t>
            </a:r>
            <a:r>
              <a:rPr lang="en-US" altLang="zh-CN" sz="2000" dirty="0">
                <a:latin typeface="微软雅黑" panose="020B0502040204020203" pitchFamily="34" charset="-122"/>
                <a:ea typeface="微软雅黑" panose="020B0502040204020203" pitchFamily="34" charset="-122"/>
              </a:rPr>
              <a:t>ENDIF</a:t>
            </a:r>
          </a:p>
          <a:p>
            <a:pPr marL="0" indent="0" algn="just">
              <a:defRPr/>
            </a:pPr>
            <a:r>
              <a:rPr lang="en-US" altLang="zh-CN" sz="2000" dirty="0">
                <a:latin typeface="微软雅黑" panose="020B0502040204020203" pitchFamily="34" charset="-122"/>
                <a:ea typeface="微软雅黑" panose="020B0502040204020203" pitchFamily="34" charset="-122"/>
              </a:rPr>
              <a:t>       increment </a:t>
            </a:r>
            <a:r>
              <a:rPr lang="en-US" altLang="zh-CN" sz="2000" dirty="0" err="1">
                <a:latin typeface="微软雅黑" panose="020B0502040204020203" pitchFamily="34" charset="-122"/>
                <a:ea typeface="微软雅黑" panose="020B0502040204020203" pitchFamily="34" charset="-122"/>
              </a:rPr>
              <a:t>i</a:t>
            </a:r>
            <a:r>
              <a:rPr lang="en-US" altLang="zh-CN" sz="2000" dirty="0">
                <a:latin typeface="微软雅黑" panose="020B0502040204020203" pitchFamily="34" charset="-122"/>
                <a:ea typeface="微软雅黑" panose="020B0502040204020203" pitchFamily="34" charset="-122"/>
              </a:rPr>
              <a:t> by 1;</a:t>
            </a:r>
          </a:p>
          <a:p>
            <a:pPr marL="0" indent="0" algn="just">
              <a:defRPr/>
            </a:pPr>
            <a:r>
              <a:rPr lang="en-US" altLang="zh-CN" sz="2000" dirty="0">
                <a:latin typeface="微软雅黑" panose="020B0502040204020203" pitchFamily="34" charset="-122"/>
                <a:ea typeface="微软雅黑" panose="020B0502040204020203" pitchFamily="34" charset="-122"/>
              </a:rPr>
              <a:t>9</a:t>
            </a:r>
            <a:r>
              <a:rPr lang="zh-CN" altLang="en-US" sz="2000" dirty="0">
                <a:latin typeface="微软雅黑" panose="020B0502040204020203" pitchFamily="34" charset="-122"/>
                <a:ea typeface="微软雅黑" panose="020B0502040204020203" pitchFamily="34" charset="-122"/>
              </a:rPr>
              <a:t>：  </a:t>
            </a:r>
            <a:r>
              <a:rPr lang="en-US" altLang="zh-CN" sz="2000" dirty="0">
                <a:latin typeface="微软雅黑" panose="020B0502040204020203" pitchFamily="34" charset="-122"/>
                <a:ea typeface="微软雅黑" panose="020B0502040204020203" pitchFamily="34" charset="-122"/>
              </a:rPr>
              <a:t>ENDDO</a:t>
            </a:r>
          </a:p>
          <a:p>
            <a:pPr marL="0" indent="0" algn="just">
              <a:defRPr/>
            </a:pPr>
            <a:r>
              <a:rPr lang="en-US" altLang="zh-CN" sz="2000" dirty="0">
                <a:latin typeface="微软雅黑" panose="020B0502040204020203" pitchFamily="34" charset="-122"/>
                <a:ea typeface="微软雅黑" panose="020B0502040204020203" pitchFamily="34" charset="-122"/>
              </a:rPr>
              <a:t>10</a:t>
            </a:r>
            <a:r>
              <a:rPr lang="zh-CN" altLang="en-US" sz="2000" dirty="0">
                <a:latin typeface="微软雅黑" panose="020B0502040204020203" pitchFamily="34" charset="-122"/>
                <a:ea typeface="微软雅黑" panose="020B0502040204020203" pitchFamily="34" charset="-122"/>
              </a:rPr>
              <a:t>： </a:t>
            </a:r>
            <a:r>
              <a:rPr lang="en-US" altLang="zh-CN" sz="2000" dirty="0">
                <a:latin typeface="微软雅黑" panose="020B0502040204020203" pitchFamily="34" charset="-122"/>
                <a:ea typeface="微软雅黑" panose="020B0502040204020203" pitchFamily="34" charset="-122"/>
              </a:rPr>
              <a:t>IF </a:t>
            </a:r>
            <a:r>
              <a:rPr lang="en-US" altLang="zh-CN" sz="2000" dirty="0" err="1">
                <a:latin typeface="微软雅黑" panose="020B0502040204020203" pitchFamily="34" charset="-122"/>
                <a:ea typeface="微软雅黑" panose="020B0502040204020203" pitchFamily="34" charset="-122"/>
              </a:rPr>
              <a:t>total.valid</a:t>
            </a:r>
            <a:r>
              <a:rPr lang="en-US" altLang="zh-CN" sz="2000" dirty="0">
                <a:latin typeface="微软雅黑" panose="020B0502040204020203" pitchFamily="34" charset="-122"/>
                <a:ea typeface="微软雅黑" panose="020B0502040204020203" pitchFamily="34" charset="-122"/>
              </a:rPr>
              <a:t>&gt;0</a:t>
            </a:r>
          </a:p>
          <a:p>
            <a:pPr marL="0" indent="0" algn="just">
              <a:defRPr/>
            </a:pPr>
            <a:r>
              <a:rPr lang="en-US" altLang="zh-CN" sz="2000" dirty="0">
                <a:latin typeface="微软雅黑" panose="020B0502040204020203" pitchFamily="34" charset="-122"/>
                <a:ea typeface="微软雅黑" panose="020B0502040204020203" pitchFamily="34" charset="-122"/>
              </a:rPr>
              <a:t>11</a:t>
            </a:r>
            <a:r>
              <a:rPr lang="zh-CN" altLang="en-US" sz="2000" dirty="0">
                <a:latin typeface="微软雅黑" panose="020B0502040204020203" pitchFamily="34" charset="-122"/>
                <a:ea typeface="微软雅黑" panose="020B0502040204020203" pitchFamily="34" charset="-122"/>
              </a:rPr>
              <a:t>： </a:t>
            </a:r>
            <a:r>
              <a:rPr lang="en-US" altLang="zh-CN" sz="2000" dirty="0">
                <a:latin typeface="微软雅黑" panose="020B0502040204020203" pitchFamily="34" charset="-122"/>
                <a:ea typeface="微软雅黑" panose="020B0502040204020203" pitchFamily="34" charset="-122"/>
              </a:rPr>
              <a:t>THEN average=sum/</a:t>
            </a:r>
            <a:r>
              <a:rPr lang="en-US" altLang="zh-CN" sz="2000" dirty="0" err="1">
                <a:latin typeface="微软雅黑" panose="020B0502040204020203" pitchFamily="34" charset="-122"/>
                <a:ea typeface="微软雅黑" panose="020B0502040204020203" pitchFamily="34" charset="-122"/>
              </a:rPr>
              <a:t>total.valid</a:t>
            </a:r>
            <a:r>
              <a:rPr lang="en-US" altLang="zh-CN" sz="2000" dirty="0">
                <a:latin typeface="微软雅黑" panose="020B0502040204020203" pitchFamily="34" charset="-122"/>
                <a:ea typeface="微软雅黑" panose="020B0502040204020203" pitchFamily="34" charset="-122"/>
              </a:rPr>
              <a:t>;</a:t>
            </a:r>
          </a:p>
          <a:p>
            <a:pPr marL="0" indent="0" algn="just">
              <a:defRPr/>
            </a:pPr>
            <a:r>
              <a:rPr lang="en-US" altLang="zh-CN" sz="2000" dirty="0">
                <a:latin typeface="微软雅黑" panose="020B0502040204020203" pitchFamily="34" charset="-122"/>
                <a:ea typeface="微软雅黑" panose="020B0502040204020203" pitchFamily="34" charset="-122"/>
              </a:rPr>
              <a:t>12</a:t>
            </a:r>
            <a:r>
              <a:rPr lang="zh-CN" altLang="en-US" sz="2000" dirty="0">
                <a:latin typeface="微软雅黑" panose="020B0502040204020203" pitchFamily="34" charset="-122"/>
                <a:ea typeface="微软雅黑" panose="020B0502040204020203" pitchFamily="34" charset="-122"/>
              </a:rPr>
              <a:t>： </a:t>
            </a:r>
            <a:r>
              <a:rPr lang="en-US" altLang="zh-CN" sz="2000" dirty="0">
                <a:latin typeface="微软雅黑" panose="020B0502040204020203" pitchFamily="34" charset="-122"/>
                <a:ea typeface="微软雅黑" panose="020B0502040204020203" pitchFamily="34" charset="-122"/>
              </a:rPr>
              <a:t>ELSE average=-999;</a:t>
            </a:r>
          </a:p>
          <a:p>
            <a:pPr marL="0" indent="0" algn="just">
              <a:defRPr/>
            </a:pPr>
            <a:r>
              <a:rPr lang="en-US" altLang="zh-CN" sz="2000" dirty="0">
                <a:latin typeface="微软雅黑" panose="020B0502040204020203" pitchFamily="34" charset="-122"/>
                <a:ea typeface="微软雅黑" panose="020B0502040204020203" pitchFamily="34" charset="-122"/>
              </a:rPr>
              <a:t>13:  ENDIF</a:t>
            </a:r>
          </a:p>
          <a:p>
            <a:pPr marL="0" indent="0" algn="just">
              <a:defRPr/>
            </a:pPr>
            <a:r>
              <a:rPr lang="en-US" altLang="zh-CN" sz="2000" dirty="0">
                <a:latin typeface="微软雅黑" panose="020B0502040204020203" pitchFamily="34" charset="-122"/>
                <a:ea typeface="微软雅黑" panose="020B0502040204020203" pitchFamily="34" charset="-122"/>
              </a:rPr>
              <a:t>    END average</a:t>
            </a:r>
          </a:p>
        </p:txBody>
      </p:sp>
      <p:pic>
        <p:nvPicPr>
          <p:cNvPr id="6" name="图片 1">
            <a:extLst>
              <a:ext uri="{FF2B5EF4-FFF2-40B4-BE49-F238E27FC236}">
                <a16:creationId xmlns:a16="http://schemas.microsoft.com/office/drawing/2014/main" id="{8B528D3F-9E7D-40D7-9A44-23D5790CE3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58078" y="1080068"/>
            <a:ext cx="4714722" cy="5632311"/>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5"/>
          </a:lnRef>
          <a:fillRef idx="1">
            <a:schemeClr val="lt1"/>
          </a:fillRef>
          <a:effectRef idx="0">
            <a:schemeClr val="accent5"/>
          </a:effectRef>
          <a:fontRef idx="minor">
            <a:schemeClr val="dk1"/>
          </a:fontRef>
        </p:style>
      </p:pic>
      <p:sp>
        <p:nvSpPr>
          <p:cNvPr id="2" name="矩形 1">
            <a:extLst>
              <a:ext uri="{FF2B5EF4-FFF2-40B4-BE49-F238E27FC236}">
                <a16:creationId xmlns:a16="http://schemas.microsoft.com/office/drawing/2014/main" id="{5ED75A6F-1A4D-4526-9520-BCEF9C067607}"/>
              </a:ext>
            </a:extLst>
          </p:cNvPr>
          <p:cNvSpPr/>
          <p:nvPr/>
        </p:nvSpPr>
        <p:spPr>
          <a:xfrm>
            <a:off x="3395197" y="353571"/>
            <a:ext cx="5501827" cy="48231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lnSpc>
                <a:spcPts val="3200"/>
              </a:lnSpc>
              <a:defRPr/>
            </a:pPr>
            <a:r>
              <a:rPr lang="zh-CN" altLang="zh-CN" sz="2400" b="1" dirty="0">
                <a:latin typeface="+mn-ea"/>
              </a:rPr>
              <a:t>① 根据过程设计结果画出相应的流图。</a:t>
            </a:r>
          </a:p>
        </p:txBody>
      </p:sp>
    </p:spTree>
    <p:extLst>
      <p:ext uri="{BB962C8B-B14F-4D97-AF65-F5344CB8AC3E}">
        <p14:creationId xmlns:p14="http://schemas.microsoft.com/office/powerpoint/2010/main" val="39609379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a:extLst>
              <a:ext uri="{FF2B5EF4-FFF2-40B4-BE49-F238E27FC236}">
                <a16:creationId xmlns:a16="http://schemas.microsoft.com/office/drawing/2014/main" id="{EC082C58-E52B-4B92-81F0-F2F77348C325}"/>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2040204020203" pitchFamily="34" charset="-122"/>
                <a:ea typeface="微软雅黑" panose="020B0502040204020203" pitchFamily="34" charset="-122"/>
              </a:rPr>
              <a:t>控制结构</a:t>
            </a:r>
          </a:p>
        </p:txBody>
      </p:sp>
      <p:sp>
        <p:nvSpPr>
          <p:cNvPr id="2" name="矩形 1">
            <a:extLst>
              <a:ext uri="{FF2B5EF4-FFF2-40B4-BE49-F238E27FC236}">
                <a16:creationId xmlns:a16="http://schemas.microsoft.com/office/drawing/2014/main" id="{5ED75A6F-1A4D-4526-9520-BCEF9C067607}"/>
              </a:ext>
            </a:extLst>
          </p:cNvPr>
          <p:cNvSpPr/>
          <p:nvPr/>
        </p:nvSpPr>
        <p:spPr>
          <a:xfrm>
            <a:off x="1781000" y="1585213"/>
            <a:ext cx="9145146" cy="12618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en-US" altLang="zh-CN" sz="2800" b="1" dirty="0">
                <a:latin typeface="+mn-ea"/>
              </a:rPr>
              <a:t> </a:t>
            </a:r>
            <a:r>
              <a:rPr lang="zh-CN" altLang="zh-CN" sz="2800" b="1" dirty="0">
                <a:latin typeface="+mn-ea"/>
              </a:rPr>
              <a:t>② 计算流图的环形复杂度。</a:t>
            </a:r>
            <a:endParaRPr lang="en-US" altLang="zh-CN" sz="2800" b="1" dirty="0">
              <a:latin typeface="+mn-ea"/>
            </a:endParaRPr>
          </a:p>
          <a:p>
            <a:pPr>
              <a:defRPr/>
            </a:pPr>
            <a:r>
              <a:rPr lang="en-US" altLang="zh-CN" sz="2400" dirty="0">
                <a:latin typeface="+mn-ea"/>
              </a:rPr>
              <a:t>    </a:t>
            </a:r>
            <a:r>
              <a:rPr lang="zh-CN" altLang="zh-CN" sz="2400" dirty="0">
                <a:latin typeface="+mn-ea"/>
              </a:rPr>
              <a:t>环形复杂度定量度量程序的逻辑复杂性。</a:t>
            </a:r>
            <a:r>
              <a:rPr lang="zh-CN" altLang="en-US" sz="2400" dirty="0">
                <a:latin typeface="+mn-ea"/>
              </a:rPr>
              <a:t>使</a:t>
            </a:r>
            <a:r>
              <a:rPr lang="zh-CN" altLang="zh-CN" sz="2400" dirty="0">
                <a:latin typeface="+mn-ea"/>
              </a:rPr>
              <a:t>用第</a:t>
            </a:r>
            <a:r>
              <a:rPr lang="en-US" altLang="zh-CN" sz="2400" dirty="0">
                <a:latin typeface="+mn-ea"/>
              </a:rPr>
              <a:t>6.5.1</a:t>
            </a:r>
            <a:r>
              <a:rPr lang="zh-CN" altLang="zh-CN" sz="2400" dirty="0">
                <a:latin typeface="+mn-ea"/>
              </a:rPr>
              <a:t>小节讲述的</a:t>
            </a:r>
            <a:r>
              <a:rPr lang="en-US" altLang="zh-CN" sz="2400" dirty="0">
                <a:latin typeface="+mn-ea"/>
              </a:rPr>
              <a:t>3</a:t>
            </a:r>
            <a:r>
              <a:rPr lang="zh-CN" altLang="zh-CN" sz="2400" dirty="0">
                <a:latin typeface="+mn-ea"/>
              </a:rPr>
              <a:t>种方法之一计算环形复杂度。经计算，流图的环形复杂度为</a:t>
            </a:r>
            <a:r>
              <a:rPr lang="en-US" altLang="zh-CN" sz="2400" dirty="0">
                <a:latin typeface="+mn-ea"/>
              </a:rPr>
              <a:t>6</a:t>
            </a:r>
            <a:r>
              <a:rPr lang="zh-CN" altLang="zh-CN" sz="2400" dirty="0">
                <a:latin typeface="+mn-ea"/>
              </a:rPr>
              <a:t>。</a:t>
            </a:r>
            <a:endParaRPr lang="zh-CN" altLang="zh-CN" sz="2400" b="1" dirty="0">
              <a:latin typeface="+mn-ea"/>
            </a:endParaRPr>
          </a:p>
        </p:txBody>
      </p:sp>
      <p:sp>
        <p:nvSpPr>
          <p:cNvPr id="7" name="矩形 6">
            <a:extLst>
              <a:ext uri="{FF2B5EF4-FFF2-40B4-BE49-F238E27FC236}">
                <a16:creationId xmlns:a16="http://schemas.microsoft.com/office/drawing/2014/main" id="{0D8C6F8F-693E-43EE-91BD-FD74A83FC6C7}"/>
              </a:ext>
            </a:extLst>
          </p:cNvPr>
          <p:cNvSpPr/>
          <p:nvPr/>
        </p:nvSpPr>
        <p:spPr>
          <a:xfrm>
            <a:off x="1781000" y="3258504"/>
            <a:ext cx="9145146" cy="236988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en-US" altLang="zh-CN" sz="2800" b="1" dirty="0">
                <a:latin typeface="+mn-ea"/>
              </a:rPr>
              <a:t> </a:t>
            </a:r>
            <a:r>
              <a:rPr lang="zh-CN" altLang="zh-CN" sz="2800" b="1" dirty="0">
                <a:latin typeface="+mn-ea"/>
              </a:rPr>
              <a:t>③ 确定线性独立路径的基本集合。</a:t>
            </a:r>
          </a:p>
          <a:p>
            <a:pPr>
              <a:defRPr/>
            </a:pPr>
            <a:r>
              <a:rPr lang="en-US" altLang="zh-CN" sz="2400" dirty="0">
                <a:latin typeface="+mn-ea"/>
              </a:rPr>
              <a:t>    </a:t>
            </a:r>
            <a:r>
              <a:rPr lang="zh-CN" altLang="zh-CN" sz="2400" dirty="0">
                <a:solidFill>
                  <a:srgbClr val="C00000"/>
                </a:solidFill>
                <a:latin typeface="+mn-ea"/>
              </a:rPr>
              <a:t>独立路径</a:t>
            </a:r>
            <a:r>
              <a:rPr lang="zh-CN" altLang="zh-CN" sz="2400" dirty="0">
                <a:latin typeface="+mn-ea"/>
              </a:rPr>
              <a:t>是指至少引入程序的一个新处理语句集合或一个新条件的路径，</a:t>
            </a:r>
            <a:r>
              <a:rPr lang="zh-CN" altLang="en-US" sz="2400" dirty="0">
                <a:latin typeface="+mn-ea"/>
              </a:rPr>
              <a:t>即</a:t>
            </a:r>
            <a:r>
              <a:rPr lang="zh-CN" altLang="zh-CN" sz="2400" dirty="0">
                <a:latin typeface="+mn-ea"/>
              </a:rPr>
              <a:t>独立路径至少包含一条在定义该路径之前不曾用过的边。</a:t>
            </a:r>
          </a:p>
          <a:p>
            <a:pPr>
              <a:defRPr/>
            </a:pPr>
            <a:r>
              <a:rPr lang="en-US" altLang="zh-CN" sz="2400" dirty="0">
                <a:latin typeface="+mn-ea"/>
              </a:rPr>
              <a:t>    </a:t>
            </a:r>
            <a:r>
              <a:rPr lang="zh-CN" altLang="zh-CN" sz="2400" dirty="0">
                <a:latin typeface="+mn-ea"/>
              </a:rPr>
              <a:t>程序的环形复杂度决定了程序中独立路径的数量，而且这个数是确保程序中所有语句至少被执行一次所需的测试数量的上界。</a:t>
            </a:r>
          </a:p>
          <a:p>
            <a:pPr>
              <a:defRPr/>
            </a:pPr>
            <a:r>
              <a:rPr lang="zh-CN" altLang="en-US" sz="2400" dirty="0">
                <a:latin typeface="+mn-ea"/>
              </a:rPr>
              <a:t>    上述程序的</a:t>
            </a:r>
            <a:r>
              <a:rPr lang="zh-CN" altLang="zh-CN" sz="2400" dirty="0">
                <a:latin typeface="+mn-ea"/>
              </a:rPr>
              <a:t>环形复杂度为</a:t>
            </a:r>
            <a:r>
              <a:rPr lang="en-US" altLang="zh-CN" sz="2400" dirty="0">
                <a:latin typeface="+mn-ea"/>
              </a:rPr>
              <a:t>6</a:t>
            </a:r>
            <a:r>
              <a:rPr lang="zh-CN" altLang="zh-CN" sz="2400" dirty="0">
                <a:latin typeface="+mn-ea"/>
              </a:rPr>
              <a:t>，因此共有</a:t>
            </a:r>
            <a:r>
              <a:rPr lang="en-US" altLang="zh-CN" sz="2400" dirty="0">
                <a:latin typeface="+mn-ea"/>
              </a:rPr>
              <a:t>6</a:t>
            </a:r>
            <a:r>
              <a:rPr lang="zh-CN" altLang="zh-CN" sz="2400" dirty="0">
                <a:latin typeface="+mn-ea"/>
              </a:rPr>
              <a:t>条独立路径。</a:t>
            </a:r>
          </a:p>
        </p:txBody>
      </p:sp>
    </p:spTree>
    <p:extLst>
      <p:ext uri="{BB962C8B-B14F-4D97-AF65-F5344CB8AC3E}">
        <p14:creationId xmlns:p14="http://schemas.microsoft.com/office/powerpoint/2010/main" val="30811548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a:extLst>
              <a:ext uri="{FF2B5EF4-FFF2-40B4-BE49-F238E27FC236}">
                <a16:creationId xmlns:a16="http://schemas.microsoft.com/office/drawing/2014/main" id="{EC082C58-E52B-4B92-81F0-F2F77348C325}"/>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2040204020203" pitchFamily="34" charset="-122"/>
                <a:ea typeface="微软雅黑" panose="020B0502040204020203" pitchFamily="34" charset="-122"/>
              </a:rPr>
              <a:t>控制结构</a:t>
            </a:r>
          </a:p>
        </p:txBody>
      </p:sp>
      <p:sp>
        <p:nvSpPr>
          <p:cNvPr id="7" name="矩形 6">
            <a:extLst>
              <a:ext uri="{FF2B5EF4-FFF2-40B4-BE49-F238E27FC236}">
                <a16:creationId xmlns:a16="http://schemas.microsoft.com/office/drawing/2014/main" id="{0D8C6F8F-693E-43EE-91BD-FD74A83FC6C7}"/>
              </a:ext>
            </a:extLst>
          </p:cNvPr>
          <p:cNvSpPr/>
          <p:nvPr/>
        </p:nvSpPr>
        <p:spPr>
          <a:xfrm>
            <a:off x="633334" y="2228038"/>
            <a:ext cx="4890389" cy="273921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en-US" altLang="zh-CN" sz="2800" b="1" dirty="0">
                <a:latin typeface="+mn-ea"/>
              </a:rPr>
              <a:t> </a:t>
            </a:r>
            <a:r>
              <a:rPr lang="zh-CN" altLang="zh-CN" sz="2400" b="1" dirty="0">
                <a:latin typeface="+mn-ea"/>
              </a:rPr>
              <a:t>③ 确定线性独立路径的基本集合。</a:t>
            </a:r>
          </a:p>
          <a:p>
            <a:pPr>
              <a:defRPr/>
            </a:pPr>
            <a:r>
              <a:rPr lang="zh-CN" altLang="zh-CN" sz="2400" dirty="0">
                <a:latin typeface="+mn-ea"/>
              </a:rPr>
              <a:t>路径</a:t>
            </a:r>
            <a:r>
              <a:rPr lang="en-US" altLang="zh-CN" sz="2400" dirty="0">
                <a:latin typeface="+mn-ea"/>
              </a:rPr>
              <a:t>1</a:t>
            </a:r>
            <a:r>
              <a:rPr lang="zh-CN" altLang="zh-CN" sz="2400" dirty="0">
                <a:latin typeface="+mn-ea"/>
              </a:rPr>
              <a:t>：</a:t>
            </a:r>
            <a:r>
              <a:rPr lang="en-US" altLang="zh-CN" sz="2400" dirty="0">
                <a:latin typeface="+mn-ea"/>
              </a:rPr>
              <a:t> 1-2-10-11-13</a:t>
            </a:r>
          </a:p>
          <a:p>
            <a:pPr>
              <a:defRPr/>
            </a:pPr>
            <a:r>
              <a:rPr lang="zh-CN" altLang="zh-CN" sz="2400" dirty="0">
                <a:latin typeface="+mn-ea"/>
              </a:rPr>
              <a:t>路径</a:t>
            </a:r>
            <a:r>
              <a:rPr lang="en-US" altLang="zh-CN" sz="2400" dirty="0">
                <a:latin typeface="+mn-ea"/>
              </a:rPr>
              <a:t>2</a:t>
            </a:r>
            <a:r>
              <a:rPr lang="zh-CN" altLang="zh-CN" sz="2400" dirty="0">
                <a:latin typeface="+mn-ea"/>
              </a:rPr>
              <a:t>：</a:t>
            </a:r>
            <a:r>
              <a:rPr lang="en-US" altLang="zh-CN" sz="2400" dirty="0">
                <a:latin typeface="+mn-ea"/>
              </a:rPr>
              <a:t> 1-2-10-12-13</a:t>
            </a:r>
          </a:p>
          <a:p>
            <a:pPr>
              <a:defRPr/>
            </a:pPr>
            <a:r>
              <a:rPr lang="zh-CN" altLang="zh-CN" sz="2400" dirty="0">
                <a:latin typeface="+mn-ea"/>
              </a:rPr>
              <a:t>路径</a:t>
            </a:r>
            <a:r>
              <a:rPr lang="en-US" altLang="zh-CN" sz="2400" dirty="0">
                <a:latin typeface="+mn-ea"/>
              </a:rPr>
              <a:t>3</a:t>
            </a:r>
            <a:r>
              <a:rPr lang="zh-CN" altLang="zh-CN" sz="2400" dirty="0">
                <a:latin typeface="+mn-ea"/>
              </a:rPr>
              <a:t>：</a:t>
            </a:r>
            <a:r>
              <a:rPr lang="en-US" altLang="zh-CN" sz="2400" dirty="0">
                <a:latin typeface="+mn-ea"/>
              </a:rPr>
              <a:t> 1-2-3-10-11-13</a:t>
            </a:r>
          </a:p>
          <a:p>
            <a:pPr>
              <a:defRPr/>
            </a:pPr>
            <a:r>
              <a:rPr lang="zh-CN" altLang="zh-CN" sz="2400" dirty="0">
                <a:latin typeface="+mn-ea"/>
              </a:rPr>
              <a:t>路径</a:t>
            </a:r>
            <a:r>
              <a:rPr lang="en-US" altLang="zh-CN" sz="2400" dirty="0">
                <a:latin typeface="+mn-ea"/>
              </a:rPr>
              <a:t>4</a:t>
            </a:r>
            <a:r>
              <a:rPr lang="zh-CN" altLang="zh-CN" sz="2400" dirty="0">
                <a:latin typeface="+mn-ea"/>
              </a:rPr>
              <a:t>：</a:t>
            </a:r>
            <a:r>
              <a:rPr lang="en-US" altLang="zh-CN" sz="2400" dirty="0">
                <a:latin typeface="+mn-ea"/>
              </a:rPr>
              <a:t> 1-2-3-4-5-8-9-2-</a:t>
            </a:r>
            <a:r>
              <a:rPr lang="zh-CN" altLang="zh-CN" sz="2400" dirty="0">
                <a:latin typeface="+mn-ea"/>
              </a:rPr>
              <a:t>…</a:t>
            </a:r>
            <a:endParaRPr lang="en-US" altLang="zh-CN" sz="2400" dirty="0">
              <a:latin typeface="+mn-ea"/>
            </a:endParaRPr>
          </a:p>
          <a:p>
            <a:pPr>
              <a:defRPr/>
            </a:pPr>
            <a:r>
              <a:rPr lang="zh-CN" altLang="zh-CN" sz="2400" dirty="0">
                <a:latin typeface="+mn-ea"/>
              </a:rPr>
              <a:t>路径</a:t>
            </a:r>
            <a:r>
              <a:rPr lang="en-US" altLang="zh-CN" sz="2400" dirty="0">
                <a:latin typeface="+mn-ea"/>
              </a:rPr>
              <a:t>5</a:t>
            </a:r>
            <a:r>
              <a:rPr lang="zh-CN" altLang="zh-CN" sz="2400" dirty="0">
                <a:latin typeface="+mn-ea"/>
              </a:rPr>
              <a:t>：</a:t>
            </a:r>
            <a:r>
              <a:rPr lang="en-US" altLang="zh-CN" sz="2400" dirty="0">
                <a:latin typeface="+mn-ea"/>
              </a:rPr>
              <a:t> 1-2-3-4-5-6-8-9-2-</a:t>
            </a:r>
            <a:r>
              <a:rPr lang="zh-CN" altLang="zh-CN" sz="2400" dirty="0">
                <a:latin typeface="+mn-ea"/>
              </a:rPr>
              <a:t>…</a:t>
            </a:r>
            <a:endParaRPr lang="en-US" altLang="zh-CN" sz="2400" dirty="0">
              <a:latin typeface="+mn-ea"/>
            </a:endParaRPr>
          </a:p>
          <a:p>
            <a:pPr>
              <a:defRPr/>
            </a:pPr>
            <a:r>
              <a:rPr lang="zh-CN" altLang="zh-CN" sz="2400" dirty="0">
                <a:latin typeface="+mn-ea"/>
              </a:rPr>
              <a:t>路径</a:t>
            </a:r>
            <a:r>
              <a:rPr lang="en-US" altLang="zh-CN" sz="2400" dirty="0">
                <a:latin typeface="+mn-ea"/>
              </a:rPr>
              <a:t>6</a:t>
            </a:r>
            <a:r>
              <a:rPr lang="zh-CN" altLang="zh-CN" sz="2400" dirty="0">
                <a:latin typeface="+mn-ea"/>
              </a:rPr>
              <a:t>：</a:t>
            </a:r>
            <a:r>
              <a:rPr lang="en-US" altLang="zh-CN" sz="2400" dirty="0">
                <a:latin typeface="+mn-ea"/>
              </a:rPr>
              <a:t> 1-2-3-4-5-6-7-8-9-2-</a:t>
            </a:r>
            <a:r>
              <a:rPr lang="zh-CN" altLang="zh-CN" sz="2400" dirty="0">
                <a:latin typeface="+mn-ea"/>
              </a:rPr>
              <a:t>…</a:t>
            </a:r>
            <a:endParaRPr lang="zh-CN" altLang="zh-CN" sz="2400" b="1" dirty="0">
              <a:latin typeface="+mn-ea"/>
            </a:endParaRPr>
          </a:p>
        </p:txBody>
      </p:sp>
      <p:pic>
        <p:nvPicPr>
          <p:cNvPr id="5" name="图片 1">
            <a:extLst>
              <a:ext uri="{FF2B5EF4-FFF2-40B4-BE49-F238E27FC236}">
                <a16:creationId xmlns:a16="http://schemas.microsoft.com/office/drawing/2014/main" id="{68F8D153-2DA9-4C39-873E-A709119BC1C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63556" y="781489"/>
            <a:ext cx="4714722" cy="5632311"/>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5"/>
          </a:lnRef>
          <a:fillRef idx="1">
            <a:schemeClr val="lt1"/>
          </a:fillRef>
          <a:effectRef idx="0">
            <a:schemeClr val="accent5"/>
          </a:effectRef>
          <a:fontRef idx="minor">
            <a:schemeClr val="dk1"/>
          </a:fontRef>
        </p:style>
      </p:pic>
    </p:spTree>
    <p:extLst>
      <p:ext uri="{BB962C8B-B14F-4D97-AF65-F5344CB8AC3E}">
        <p14:creationId xmlns:p14="http://schemas.microsoft.com/office/powerpoint/2010/main" val="34598681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a:extLst>
              <a:ext uri="{FF2B5EF4-FFF2-40B4-BE49-F238E27FC236}">
                <a16:creationId xmlns:a16="http://schemas.microsoft.com/office/drawing/2014/main" id="{EC082C58-E52B-4B92-81F0-F2F77348C325}"/>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2040204020203" pitchFamily="34" charset="-122"/>
                <a:ea typeface="微软雅黑" panose="020B0502040204020203" pitchFamily="34" charset="-122"/>
              </a:rPr>
              <a:t>控制结构</a:t>
            </a:r>
          </a:p>
        </p:txBody>
      </p:sp>
      <p:sp>
        <p:nvSpPr>
          <p:cNvPr id="6" name="TextBox 7">
            <a:extLst>
              <a:ext uri="{FF2B5EF4-FFF2-40B4-BE49-F238E27FC236}">
                <a16:creationId xmlns:a16="http://schemas.microsoft.com/office/drawing/2014/main" id="{755F4807-E070-4082-9166-F0948651658D}"/>
              </a:ext>
            </a:extLst>
          </p:cNvPr>
          <p:cNvSpPr txBox="1">
            <a:spLocks noChangeArrowheads="1"/>
          </p:cNvSpPr>
          <p:nvPr/>
        </p:nvSpPr>
        <p:spPr bwMode="auto">
          <a:xfrm>
            <a:off x="2153946" y="1284051"/>
            <a:ext cx="8280400" cy="4592637"/>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5"/>
          </a:lnRef>
          <a:fillRef idx="1">
            <a:schemeClr val="lt1"/>
          </a:fillRef>
          <a:effectRef idx="0">
            <a:schemeClr val="accent5"/>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2700"/>
              </a:lnSpc>
              <a:defRPr/>
            </a:pPr>
            <a:r>
              <a:rPr lang="en-US" altLang="zh-CN" sz="2400" b="1" dirty="0">
                <a:latin typeface="+mn-ea"/>
                <a:ea typeface="+mn-ea"/>
              </a:rPr>
              <a:t>    </a:t>
            </a:r>
            <a:r>
              <a:rPr lang="zh-CN" altLang="zh-CN" sz="2400" b="1" dirty="0">
                <a:latin typeface="+mn-ea"/>
                <a:ea typeface="+mn-ea"/>
              </a:rPr>
              <a:t>④ 设计可强制执行基本集合中每条路径的测试用例。</a:t>
            </a:r>
            <a:endParaRPr lang="en-US" altLang="zh-CN" sz="2400" b="1" dirty="0">
              <a:latin typeface="+mn-ea"/>
              <a:ea typeface="+mn-ea"/>
            </a:endParaRPr>
          </a:p>
          <a:p>
            <a:pPr marL="0" indent="0">
              <a:lnSpc>
                <a:spcPts val="2700"/>
              </a:lnSpc>
              <a:defRPr/>
            </a:pPr>
            <a:r>
              <a:rPr lang="en-US" altLang="zh-CN" sz="2400" dirty="0">
                <a:latin typeface="+mn-ea"/>
                <a:ea typeface="+mn-ea"/>
              </a:rPr>
              <a:t>    </a:t>
            </a:r>
            <a:r>
              <a:rPr lang="zh-CN" altLang="zh-CN" sz="2400" dirty="0">
                <a:latin typeface="+mn-ea"/>
                <a:ea typeface="+mn-ea"/>
              </a:rPr>
              <a:t>应该选取测试数据使得在测试每条路径时都适当地设置好各个判定结点的条件。测试第③步得出的基本集合的测试用例如下。</a:t>
            </a:r>
          </a:p>
          <a:p>
            <a:pPr marL="0" indent="0">
              <a:lnSpc>
                <a:spcPts val="2700"/>
              </a:lnSpc>
              <a:defRPr/>
            </a:pPr>
            <a:r>
              <a:rPr lang="en-US" altLang="zh-CN" sz="2400" dirty="0">
                <a:latin typeface="+mn-ea"/>
                <a:ea typeface="+mn-ea"/>
              </a:rPr>
              <a:t>    </a:t>
            </a:r>
            <a:r>
              <a:rPr lang="zh-CN" altLang="zh-CN" sz="2400" b="1" dirty="0">
                <a:latin typeface="+mn-ea"/>
                <a:ea typeface="+mn-ea"/>
              </a:rPr>
              <a:t>路径</a:t>
            </a:r>
            <a:r>
              <a:rPr lang="en-US" altLang="zh-CN" sz="2400" b="1" dirty="0">
                <a:latin typeface="+mn-ea"/>
                <a:ea typeface="+mn-ea"/>
              </a:rPr>
              <a:t>1</a:t>
            </a:r>
            <a:r>
              <a:rPr lang="zh-CN" altLang="zh-CN" sz="2400" dirty="0">
                <a:latin typeface="+mn-ea"/>
                <a:ea typeface="+mn-ea"/>
              </a:rPr>
              <a:t>的测试用例：</a:t>
            </a:r>
          </a:p>
          <a:p>
            <a:pPr marL="0" indent="0">
              <a:lnSpc>
                <a:spcPts val="2700"/>
              </a:lnSpc>
              <a:defRPr/>
            </a:pPr>
            <a:r>
              <a:rPr lang="en-US" altLang="zh-CN" sz="2400" dirty="0">
                <a:latin typeface="+mn-ea"/>
                <a:ea typeface="+mn-ea"/>
              </a:rPr>
              <a:t>      value</a:t>
            </a:r>
            <a:r>
              <a:rPr lang="zh-CN" altLang="zh-CN" sz="2400" dirty="0">
                <a:latin typeface="+mn-ea"/>
                <a:ea typeface="+mn-ea"/>
              </a:rPr>
              <a:t>［</a:t>
            </a:r>
            <a:r>
              <a:rPr lang="en-US" altLang="zh-CN" sz="2400" dirty="0">
                <a:latin typeface="+mn-ea"/>
                <a:ea typeface="+mn-ea"/>
              </a:rPr>
              <a:t>k</a:t>
            </a:r>
            <a:r>
              <a:rPr lang="zh-CN" altLang="zh-CN" sz="2400" dirty="0">
                <a:latin typeface="+mn-ea"/>
                <a:ea typeface="+mn-ea"/>
              </a:rPr>
              <a:t>］</a:t>
            </a:r>
            <a:r>
              <a:rPr lang="en-US" altLang="zh-CN" sz="2400" dirty="0">
                <a:latin typeface="+mn-ea"/>
                <a:ea typeface="+mn-ea"/>
              </a:rPr>
              <a:t>=</a:t>
            </a:r>
            <a:r>
              <a:rPr lang="zh-CN" altLang="zh-CN" sz="2400" dirty="0">
                <a:latin typeface="+mn-ea"/>
                <a:ea typeface="+mn-ea"/>
              </a:rPr>
              <a:t>有效输入值，其中</a:t>
            </a:r>
            <a:r>
              <a:rPr lang="en-US" altLang="zh-CN" sz="2400" dirty="0">
                <a:latin typeface="+mn-ea"/>
                <a:ea typeface="+mn-ea"/>
              </a:rPr>
              <a:t>k&lt;</a:t>
            </a:r>
            <a:r>
              <a:rPr lang="en-US" altLang="zh-CN" sz="2400" dirty="0" err="1">
                <a:latin typeface="+mn-ea"/>
                <a:ea typeface="+mn-ea"/>
              </a:rPr>
              <a:t>i</a:t>
            </a:r>
            <a:r>
              <a:rPr lang="en-US" altLang="zh-CN" sz="2400" dirty="0">
                <a:latin typeface="+mn-ea"/>
                <a:ea typeface="+mn-ea"/>
              </a:rPr>
              <a:t>(</a:t>
            </a:r>
            <a:r>
              <a:rPr lang="en-US" altLang="zh-CN" sz="2400" dirty="0" err="1">
                <a:latin typeface="+mn-ea"/>
                <a:ea typeface="+mn-ea"/>
              </a:rPr>
              <a:t>i</a:t>
            </a:r>
            <a:r>
              <a:rPr lang="zh-CN" altLang="zh-CN" sz="2400" dirty="0">
                <a:latin typeface="+mn-ea"/>
                <a:ea typeface="+mn-ea"/>
              </a:rPr>
              <a:t>的定义在下面</a:t>
            </a:r>
            <a:r>
              <a:rPr lang="en-US" altLang="zh-CN" sz="2400" dirty="0">
                <a:latin typeface="+mn-ea"/>
                <a:ea typeface="+mn-ea"/>
              </a:rPr>
              <a:t>)</a:t>
            </a:r>
            <a:endParaRPr lang="zh-CN" altLang="zh-CN" sz="2400" dirty="0">
              <a:latin typeface="+mn-ea"/>
              <a:ea typeface="+mn-ea"/>
            </a:endParaRPr>
          </a:p>
          <a:p>
            <a:pPr marL="0" indent="0">
              <a:lnSpc>
                <a:spcPts val="2700"/>
              </a:lnSpc>
              <a:defRPr/>
            </a:pPr>
            <a:r>
              <a:rPr lang="en-US" altLang="zh-CN" sz="2400" dirty="0">
                <a:latin typeface="+mn-ea"/>
                <a:ea typeface="+mn-ea"/>
              </a:rPr>
              <a:t>      value</a:t>
            </a:r>
            <a:r>
              <a:rPr lang="zh-CN" altLang="zh-CN" sz="2400" dirty="0">
                <a:latin typeface="+mn-ea"/>
                <a:ea typeface="+mn-ea"/>
              </a:rPr>
              <a:t>［</a:t>
            </a:r>
            <a:r>
              <a:rPr lang="en-US" altLang="zh-CN" sz="2400" dirty="0" err="1">
                <a:latin typeface="+mn-ea"/>
                <a:ea typeface="+mn-ea"/>
              </a:rPr>
              <a:t>i</a:t>
            </a:r>
            <a:r>
              <a:rPr lang="zh-CN" altLang="zh-CN" sz="2400" dirty="0">
                <a:latin typeface="+mn-ea"/>
                <a:ea typeface="+mn-ea"/>
              </a:rPr>
              <a:t>］</a:t>
            </a:r>
            <a:r>
              <a:rPr lang="en-US" altLang="zh-CN" sz="2400" dirty="0">
                <a:latin typeface="+mn-ea"/>
                <a:ea typeface="+mn-ea"/>
              </a:rPr>
              <a:t>=-999,</a:t>
            </a:r>
            <a:r>
              <a:rPr lang="zh-CN" altLang="zh-CN" sz="2400" dirty="0">
                <a:latin typeface="+mn-ea"/>
                <a:ea typeface="+mn-ea"/>
              </a:rPr>
              <a:t>其中</a:t>
            </a:r>
            <a:r>
              <a:rPr lang="en-US" altLang="zh-CN" sz="2400" dirty="0">
                <a:latin typeface="+mn-ea"/>
                <a:ea typeface="+mn-ea"/>
              </a:rPr>
              <a:t>2</a:t>
            </a:r>
            <a:r>
              <a:rPr lang="zh-CN" altLang="zh-CN" sz="2400" dirty="0">
                <a:latin typeface="+mn-ea"/>
                <a:ea typeface="+mn-ea"/>
              </a:rPr>
              <a:t>≤</a:t>
            </a:r>
            <a:r>
              <a:rPr lang="en-US" altLang="zh-CN" sz="2400" dirty="0" err="1">
                <a:latin typeface="+mn-ea"/>
                <a:ea typeface="+mn-ea"/>
              </a:rPr>
              <a:t>i</a:t>
            </a:r>
            <a:r>
              <a:rPr lang="zh-CN" altLang="zh-CN" sz="2400" dirty="0">
                <a:latin typeface="+mn-ea"/>
                <a:ea typeface="+mn-ea"/>
              </a:rPr>
              <a:t>≤</a:t>
            </a:r>
            <a:r>
              <a:rPr lang="en-US" altLang="zh-CN" sz="2400" dirty="0">
                <a:latin typeface="+mn-ea"/>
                <a:ea typeface="+mn-ea"/>
              </a:rPr>
              <a:t>100</a:t>
            </a:r>
            <a:endParaRPr lang="zh-CN" altLang="zh-CN" sz="2400" dirty="0">
              <a:latin typeface="+mn-ea"/>
              <a:ea typeface="+mn-ea"/>
            </a:endParaRPr>
          </a:p>
          <a:p>
            <a:pPr marL="0" indent="0">
              <a:lnSpc>
                <a:spcPts val="2700"/>
              </a:lnSpc>
              <a:defRPr/>
            </a:pPr>
            <a:r>
              <a:rPr lang="en-US" altLang="zh-CN" sz="2400" dirty="0">
                <a:latin typeface="+mn-ea"/>
                <a:ea typeface="+mn-ea"/>
              </a:rPr>
              <a:t>      </a:t>
            </a:r>
            <a:r>
              <a:rPr lang="zh-CN" altLang="zh-CN" sz="2400" dirty="0">
                <a:latin typeface="+mn-ea"/>
                <a:ea typeface="+mn-ea"/>
              </a:rPr>
              <a:t>预期结果：基于</a:t>
            </a:r>
            <a:r>
              <a:rPr lang="en-US" altLang="zh-CN" sz="2400" dirty="0">
                <a:latin typeface="+mn-ea"/>
                <a:ea typeface="+mn-ea"/>
              </a:rPr>
              <a:t>k</a:t>
            </a:r>
            <a:r>
              <a:rPr lang="zh-CN" altLang="zh-CN" sz="2400" dirty="0">
                <a:latin typeface="+mn-ea"/>
                <a:ea typeface="+mn-ea"/>
              </a:rPr>
              <a:t>的正确平均值和总数</a:t>
            </a:r>
          </a:p>
          <a:p>
            <a:pPr marL="0" indent="0">
              <a:lnSpc>
                <a:spcPts val="2700"/>
              </a:lnSpc>
              <a:defRPr/>
            </a:pPr>
            <a:r>
              <a:rPr lang="en-US" altLang="zh-CN" sz="2400" dirty="0">
                <a:latin typeface="+mn-ea"/>
                <a:ea typeface="+mn-ea"/>
              </a:rPr>
              <a:t>      </a:t>
            </a:r>
            <a:r>
              <a:rPr lang="zh-CN" altLang="zh-CN" sz="2400" dirty="0">
                <a:latin typeface="+mn-ea"/>
                <a:ea typeface="+mn-ea"/>
              </a:rPr>
              <a:t>注意，路径</a:t>
            </a:r>
            <a:r>
              <a:rPr lang="en-US" altLang="zh-CN" sz="2400" dirty="0">
                <a:latin typeface="+mn-ea"/>
                <a:ea typeface="+mn-ea"/>
              </a:rPr>
              <a:t>1</a:t>
            </a:r>
            <a:r>
              <a:rPr lang="zh-CN" altLang="zh-CN" sz="2400" dirty="0">
                <a:latin typeface="+mn-ea"/>
                <a:ea typeface="+mn-ea"/>
              </a:rPr>
              <a:t>无法独立测试，必须作为路径</a:t>
            </a:r>
            <a:r>
              <a:rPr lang="en-US" altLang="zh-CN" sz="2400" dirty="0">
                <a:latin typeface="+mn-ea"/>
                <a:ea typeface="+mn-ea"/>
              </a:rPr>
              <a:t>4</a:t>
            </a:r>
            <a:r>
              <a:rPr lang="zh-CN" altLang="zh-CN" sz="2400" dirty="0">
                <a:latin typeface="+mn-ea"/>
                <a:ea typeface="+mn-ea"/>
              </a:rPr>
              <a:t>或</a:t>
            </a:r>
            <a:r>
              <a:rPr lang="en-US" altLang="zh-CN" sz="2400" dirty="0">
                <a:latin typeface="+mn-ea"/>
                <a:ea typeface="+mn-ea"/>
              </a:rPr>
              <a:t>5</a:t>
            </a:r>
            <a:r>
              <a:rPr lang="zh-CN" altLang="zh-CN" sz="2400" dirty="0">
                <a:latin typeface="+mn-ea"/>
                <a:ea typeface="+mn-ea"/>
              </a:rPr>
              <a:t>或</a:t>
            </a:r>
            <a:r>
              <a:rPr lang="en-US" altLang="zh-CN" sz="2400" dirty="0">
                <a:latin typeface="+mn-ea"/>
                <a:ea typeface="+mn-ea"/>
              </a:rPr>
              <a:t>6</a:t>
            </a:r>
            <a:r>
              <a:rPr lang="zh-CN" altLang="zh-CN" sz="2400" dirty="0">
                <a:latin typeface="+mn-ea"/>
                <a:ea typeface="+mn-ea"/>
              </a:rPr>
              <a:t>的一部分来测试。</a:t>
            </a:r>
          </a:p>
          <a:p>
            <a:pPr marL="0" indent="0">
              <a:lnSpc>
                <a:spcPts val="2700"/>
              </a:lnSpc>
              <a:defRPr/>
            </a:pPr>
            <a:r>
              <a:rPr lang="en-US" altLang="zh-CN" sz="2400" dirty="0">
                <a:latin typeface="+mn-ea"/>
                <a:ea typeface="+mn-ea"/>
              </a:rPr>
              <a:t>    </a:t>
            </a:r>
            <a:r>
              <a:rPr lang="zh-CN" altLang="zh-CN" sz="2400" b="1" dirty="0">
                <a:latin typeface="+mn-ea"/>
                <a:ea typeface="+mn-ea"/>
              </a:rPr>
              <a:t>路径</a:t>
            </a:r>
            <a:r>
              <a:rPr lang="en-US" altLang="zh-CN" sz="2400" b="1" dirty="0">
                <a:latin typeface="+mn-ea"/>
                <a:ea typeface="+mn-ea"/>
              </a:rPr>
              <a:t>2</a:t>
            </a:r>
            <a:r>
              <a:rPr lang="zh-CN" altLang="zh-CN" sz="2400" dirty="0">
                <a:latin typeface="+mn-ea"/>
                <a:ea typeface="+mn-ea"/>
              </a:rPr>
              <a:t>的测试用例：</a:t>
            </a:r>
          </a:p>
          <a:p>
            <a:pPr marL="0" indent="0">
              <a:lnSpc>
                <a:spcPts val="2700"/>
              </a:lnSpc>
              <a:defRPr/>
            </a:pPr>
            <a:r>
              <a:rPr lang="en-US" altLang="zh-CN" sz="2400" dirty="0">
                <a:latin typeface="+mn-ea"/>
                <a:ea typeface="+mn-ea"/>
              </a:rPr>
              <a:t>      value</a:t>
            </a:r>
            <a:r>
              <a:rPr lang="zh-CN" altLang="zh-CN" sz="2400" dirty="0">
                <a:latin typeface="+mn-ea"/>
                <a:ea typeface="+mn-ea"/>
              </a:rPr>
              <a:t>［</a:t>
            </a:r>
            <a:r>
              <a:rPr lang="en-US" altLang="zh-CN" sz="2400" dirty="0">
                <a:latin typeface="+mn-ea"/>
                <a:ea typeface="+mn-ea"/>
              </a:rPr>
              <a:t>1</a:t>
            </a:r>
            <a:r>
              <a:rPr lang="zh-CN" altLang="zh-CN" sz="2400" dirty="0">
                <a:latin typeface="+mn-ea"/>
                <a:ea typeface="+mn-ea"/>
              </a:rPr>
              <a:t>］</a:t>
            </a:r>
            <a:r>
              <a:rPr lang="en-US" altLang="zh-CN" sz="2400" dirty="0">
                <a:latin typeface="+mn-ea"/>
                <a:ea typeface="+mn-ea"/>
              </a:rPr>
              <a:t>=-999</a:t>
            </a:r>
            <a:endParaRPr lang="zh-CN" altLang="zh-CN" sz="2400" dirty="0">
              <a:latin typeface="+mn-ea"/>
              <a:ea typeface="+mn-ea"/>
            </a:endParaRPr>
          </a:p>
          <a:p>
            <a:pPr marL="0" indent="0">
              <a:lnSpc>
                <a:spcPts val="2700"/>
              </a:lnSpc>
              <a:defRPr/>
            </a:pPr>
            <a:r>
              <a:rPr lang="en-US" altLang="zh-CN" sz="2400" dirty="0">
                <a:latin typeface="+mn-ea"/>
                <a:ea typeface="+mn-ea"/>
              </a:rPr>
              <a:t>      </a:t>
            </a:r>
            <a:r>
              <a:rPr lang="zh-CN" altLang="zh-CN" sz="2400" dirty="0">
                <a:latin typeface="+mn-ea"/>
                <a:ea typeface="+mn-ea"/>
              </a:rPr>
              <a:t>预期结果：</a:t>
            </a:r>
            <a:r>
              <a:rPr lang="en-US" altLang="zh-CN" sz="2400" dirty="0">
                <a:latin typeface="+mn-ea"/>
                <a:ea typeface="+mn-ea"/>
              </a:rPr>
              <a:t> average=-999,</a:t>
            </a:r>
            <a:r>
              <a:rPr lang="zh-CN" altLang="zh-CN" sz="2400" dirty="0">
                <a:latin typeface="+mn-ea"/>
                <a:ea typeface="+mn-ea"/>
              </a:rPr>
              <a:t>其他都保持初始值</a:t>
            </a:r>
          </a:p>
        </p:txBody>
      </p:sp>
    </p:spTree>
    <p:extLst>
      <p:ext uri="{BB962C8B-B14F-4D97-AF65-F5344CB8AC3E}">
        <p14:creationId xmlns:p14="http://schemas.microsoft.com/office/powerpoint/2010/main" val="6121389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a:extLst>
              <a:ext uri="{FF2B5EF4-FFF2-40B4-BE49-F238E27FC236}">
                <a16:creationId xmlns:a16="http://schemas.microsoft.com/office/drawing/2014/main" id="{EC082C58-E52B-4B92-81F0-F2F77348C325}"/>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2040204020203" pitchFamily="34" charset="-122"/>
                <a:ea typeface="微软雅黑" panose="020B0502040204020203" pitchFamily="34" charset="-122"/>
              </a:rPr>
              <a:t>控制结构</a:t>
            </a:r>
          </a:p>
        </p:txBody>
      </p:sp>
      <p:sp>
        <p:nvSpPr>
          <p:cNvPr id="4" name="TextBox 7">
            <a:extLst>
              <a:ext uri="{FF2B5EF4-FFF2-40B4-BE49-F238E27FC236}">
                <a16:creationId xmlns:a16="http://schemas.microsoft.com/office/drawing/2014/main" id="{0D2EF483-1A28-42B7-8542-12C23F7DE83E}"/>
              </a:ext>
            </a:extLst>
          </p:cNvPr>
          <p:cNvSpPr txBox="1">
            <a:spLocks noChangeArrowheads="1"/>
          </p:cNvSpPr>
          <p:nvPr/>
        </p:nvSpPr>
        <p:spPr bwMode="auto">
          <a:xfrm>
            <a:off x="1830907" y="1261816"/>
            <a:ext cx="8785225" cy="475932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5"/>
          </a:lnRef>
          <a:fillRef idx="1">
            <a:schemeClr val="lt1"/>
          </a:fillRef>
          <a:effectRef idx="0">
            <a:schemeClr val="accent5"/>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2600"/>
              </a:lnSpc>
              <a:defRPr/>
            </a:pPr>
            <a:r>
              <a:rPr lang="en-US" altLang="zh-CN" sz="2000" b="1" dirty="0">
                <a:latin typeface="+mn-ea"/>
                <a:ea typeface="+mn-ea"/>
              </a:rPr>
              <a:t>    </a:t>
            </a:r>
            <a:r>
              <a:rPr lang="zh-CN" altLang="zh-CN" sz="2200" b="1" dirty="0">
                <a:latin typeface="+mn-ea"/>
                <a:ea typeface="+mn-ea"/>
              </a:rPr>
              <a:t>路径</a:t>
            </a:r>
            <a:r>
              <a:rPr lang="en-US" altLang="zh-CN" sz="2200" b="1" dirty="0">
                <a:latin typeface="+mn-ea"/>
                <a:ea typeface="+mn-ea"/>
              </a:rPr>
              <a:t>3</a:t>
            </a:r>
            <a:r>
              <a:rPr lang="zh-CN" altLang="zh-CN" sz="2200" dirty="0">
                <a:latin typeface="+mn-ea"/>
                <a:ea typeface="+mn-ea"/>
              </a:rPr>
              <a:t>的测试用例：</a:t>
            </a:r>
          </a:p>
          <a:p>
            <a:pPr>
              <a:lnSpc>
                <a:spcPts val="2600"/>
              </a:lnSpc>
              <a:defRPr/>
            </a:pPr>
            <a:r>
              <a:rPr lang="en-US" altLang="zh-CN" sz="2200" dirty="0">
                <a:latin typeface="+mn-ea"/>
                <a:ea typeface="+mn-ea"/>
              </a:rPr>
              <a:t>      </a:t>
            </a:r>
            <a:r>
              <a:rPr lang="zh-CN" altLang="zh-CN" sz="2200" dirty="0">
                <a:latin typeface="+mn-ea"/>
                <a:ea typeface="+mn-ea"/>
              </a:rPr>
              <a:t>试图处理</a:t>
            </a:r>
            <a:r>
              <a:rPr lang="en-US" altLang="zh-CN" sz="2200" dirty="0">
                <a:latin typeface="+mn-ea"/>
                <a:ea typeface="+mn-ea"/>
              </a:rPr>
              <a:t>101</a:t>
            </a:r>
            <a:r>
              <a:rPr lang="zh-CN" altLang="zh-CN" sz="2200" dirty="0">
                <a:latin typeface="+mn-ea"/>
                <a:ea typeface="+mn-ea"/>
              </a:rPr>
              <a:t>个或更多个值</a:t>
            </a:r>
          </a:p>
          <a:p>
            <a:pPr>
              <a:lnSpc>
                <a:spcPts val="2600"/>
              </a:lnSpc>
              <a:defRPr/>
            </a:pPr>
            <a:r>
              <a:rPr lang="en-US" altLang="zh-CN" sz="2200" dirty="0">
                <a:latin typeface="+mn-ea"/>
                <a:ea typeface="+mn-ea"/>
              </a:rPr>
              <a:t>      </a:t>
            </a:r>
            <a:r>
              <a:rPr lang="zh-CN" altLang="zh-CN" sz="2200" dirty="0">
                <a:latin typeface="+mn-ea"/>
                <a:ea typeface="+mn-ea"/>
              </a:rPr>
              <a:t>前</a:t>
            </a:r>
            <a:r>
              <a:rPr lang="en-US" altLang="zh-CN" sz="2200" dirty="0">
                <a:latin typeface="+mn-ea"/>
                <a:ea typeface="+mn-ea"/>
              </a:rPr>
              <a:t>100</a:t>
            </a:r>
            <a:r>
              <a:rPr lang="zh-CN" altLang="zh-CN" sz="2200" dirty="0">
                <a:latin typeface="+mn-ea"/>
                <a:ea typeface="+mn-ea"/>
              </a:rPr>
              <a:t>个数值应该是有效输入值</a:t>
            </a:r>
          </a:p>
          <a:p>
            <a:pPr>
              <a:lnSpc>
                <a:spcPts val="2600"/>
              </a:lnSpc>
              <a:defRPr/>
            </a:pPr>
            <a:r>
              <a:rPr lang="en-US" altLang="zh-CN" sz="2200" dirty="0">
                <a:latin typeface="+mn-ea"/>
                <a:ea typeface="+mn-ea"/>
              </a:rPr>
              <a:t>      </a:t>
            </a:r>
            <a:r>
              <a:rPr lang="zh-CN" altLang="zh-CN" sz="2200" dirty="0">
                <a:latin typeface="+mn-ea"/>
                <a:ea typeface="+mn-ea"/>
              </a:rPr>
              <a:t>预期结果：前</a:t>
            </a:r>
            <a:r>
              <a:rPr lang="en-US" altLang="zh-CN" sz="2200" dirty="0">
                <a:latin typeface="+mn-ea"/>
                <a:ea typeface="+mn-ea"/>
              </a:rPr>
              <a:t>100</a:t>
            </a:r>
            <a:r>
              <a:rPr lang="zh-CN" altLang="zh-CN" sz="2200" dirty="0">
                <a:latin typeface="+mn-ea"/>
                <a:ea typeface="+mn-ea"/>
              </a:rPr>
              <a:t>个数的平均值，总数为</a:t>
            </a:r>
            <a:r>
              <a:rPr lang="en-US" altLang="zh-CN" sz="2200" dirty="0">
                <a:latin typeface="+mn-ea"/>
                <a:ea typeface="+mn-ea"/>
              </a:rPr>
              <a:t>100</a:t>
            </a:r>
            <a:endParaRPr lang="zh-CN" altLang="zh-CN" sz="2200" dirty="0">
              <a:latin typeface="+mn-ea"/>
              <a:ea typeface="+mn-ea"/>
            </a:endParaRPr>
          </a:p>
          <a:p>
            <a:pPr>
              <a:lnSpc>
                <a:spcPts val="2600"/>
              </a:lnSpc>
              <a:defRPr/>
            </a:pPr>
            <a:r>
              <a:rPr lang="en-US" altLang="zh-CN" sz="2200" dirty="0">
                <a:latin typeface="+mn-ea"/>
                <a:ea typeface="+mn-ea"/>
              </a:rPr>
              <a:t>      </a:t>
            </a:r>
            <a:r>
              <a:rPr lang="zh-CN" altLang="zh-CN" sz="2200" b="1" dirty="0">
                <a:solidFill>
                  <a:srgbClr val="C00000"/>
                </a:solidFill>
                <a:latin typeface="+mn-ea"/>
                <a:ea typeface="+mn-ea"/>
              </a:rPr>
              <a:t>注意</a:t>
            </a:r>
            <a:r>
              <a:rPr lang="zh-CN" altLang="zh-CN" sz="2200" dirty="0">
                <a:latin typeface="+mn-ea"/>
                <a:ea typeface="+mn-ea"/>
              </a:rPr>
              <a:t>，路径</a:t>
            </a:r>
            <a:r>
              <a:rPr lang="en-US" altLang="zh-CN" sz="2200" dirty="0">
                <a:latin typeface="+mn-ea"/>
                <a:ea typeface="+mn-ea"/>
              </a:rPr>
              <a:t>3</a:t>
            </a:r>
            <a:r>
              <a:rPr lang="zh-CN" altLang="zh-CN" sz="2200" dirty="0">
                <a:latin typeface="+mn-ea"/>
                <a:ea typeface="+mn-ea"/>
              </a:rPr>
              <a:t>无法独立测试，必须作为路径</a:t>
            </a:r>
            <a:r>
              <a:rPr lang="en-US" altLang="zh-CN" sz="2200" dirty="0">
                <a:latin typeface="+mn-ea"/>
                <a:ea typeface="+mn-ea"/>
              </a:rPr>
              <a:t>4</a:t>
            </a:r>
            <a:r>
              <a:rPr lang="zh-CN" altLang="zh-CN" sz="2200" dirty="0">
                <a:latin typeface="+mn-ea"/>
                <a:ea typeface="+mn-ea"/>
              </a:rPr>
              <a:t>或</a:t>
            </a:r>
            <a:r>
              <a:rPr lang="en-US" altLang="zh-CN" sz="2200" dirty="0">
                <a:latin typeface="+mn-ea"/>
                <a:ea typeface="+mn-ea"/>
              </a:rPr>
              <a:t>5</a:t>
            </a:r>
            <a:r>
              <a:rPr lang="zh-CN" altLang="zh-CN" sz="2200" dirty="0">
                <a:latin typeface="+mn-ea"/>
                <a:ea typeface="+mn-ea"/>
              </a:rPr>
              <a:t>或</a:t>
            </a:r>
            <a:r>
              <a:rPr lang="en-US" altLang="zh-CN" sz="2200" dirty="0">
                <a:latin typeface="+mn-ea"/>
                <a:ea typeface="+mn-ea"/>
              </a:rPr>
              <a:t>6</a:t>
            </a:r>
            <a:r>
              <a:rPr lang="zh-CN" altLang="zh-CN" sz="2200" dirty="0">
                <a:latin typeface="+mn-ea"/>
                <a:ea typeface="+mn-ea"/>
              </a:rPr>
              <a:t>的一部分来测试。</a:t>
            </a:r>
          </a:p>
          <a:p>
            <a:pPr>
              <a:lnSpc>
                <a:spcPts val="2600"/>
              </a:lnSpc>
              <a:defRPr/>
            </a:pPr>
            <a:r>
              <a:rPr lang="en-US" altLang="zh-CN" sz="2200" b="1" dirty="0">
                <a:latin typeface="+mn-ea"/>
                <a:ea typeface="+mn-ea"/>
              </a:rPr>
              <a:t>    </a:t>
            </a:r>
            <a:r>
              <a:rPr lang="zh-CN" altLang="zh-CN" sz="2200" b="1" dirty="0">
                <a:latin typeface="+mn-ea"/>
                <a:ea typeface="+mn-ea"/>
              </a:rPr>
              <a:t>路径</a:t>
            </a:r>
            <a:r>
              <a:rPr lang="en-US" altLang="zh-CN" sz="2200" b="1" dirty="0">
                <a:latin typeface="+mn-ea"/>
                <a:ea typeface="+mn-ea"/>
              </a:rPr>
              <a:t>4</a:t>
            </a:r>
            <a:r>
              <a:rPr lang="zh-CN" altLang="zh-CN" sz="2200" dirty="0">
                <a:latin typeface="+mn-ea"/>
                <a:ea typeface="+mn-ea"/>
              </a:rPr>
              <a:t>的测试用例：</a:t>
            </a:r>
          </a:p>
          <a:p>
            <a:pPr>
              <a:lnSpc>
                <a:spcPts val="2600"/>
              </a:lnSpc>
              <a:defRPr/>
            </a:pPr>
            <a:r>
              <a:rPr lang="en-US" altLang="zh-CN" sz="2200" dirty="0">
                <a:latin typeface="+mn-ea"/>
                <a:ea typeface="+mn-ea"/>
              </a:rPr>
              <a:t>      value</a:t>
            </a:r>
            <a:r>
              <a:rPr lang="zh-CN" altLang="zh-CN" sz="2200" dirty="0">
                <a:latin typeface="+mn-ea"/>
                <a:ea typeface="+mn-ea"/>
              </a:rPr>
              <a:t>［</a:t>
            </a:r>
            <a:r>
              <a:rPr lang="en-US" altLang="zh-CN" sz="2200" dirty="0" err="1">
                <a:latin typeface="+mn-ea"/>
                <a:ea typeface="+mn-ea"/>
              </a:rPr>
              <a:t>i</a:t>
            </a:r>
            <a:r>
              <a:rPr lang="zh-CN" altLang="zh-CN" sz="2200" dirty="0">
                <a:latin typeface="+mn-ea"/>
                <a:ea typeface="+mn-ea"/>
              </a:rPr>
              <a:t>］</a:t>
            </a:r>
            <a:r>
              <a:rPr lang="en-US" altLang="zh-CN" sz="2200" dirty="0">
                <a:latin typeface="+mn-ea"/>
                <a:ea typeface="+mn-ea"/>
              </a:rPr>
              <a:t>=</a:t>
            </a:r>
            <a:r>
              <a:rPr lang="zh-CN" altLang="zh-CN" sz="2200" dirty="0">
                <a:latin typeface="+mn-ea"/>
                <a:ea typeface="+mn-ea"/>
              </a:rPr>
              <a:t>有效输入值，其中</a:t>
            </a:r>
            <a:r>
              <a:rPr lang="en-US" altLang="zh-CN" sz="2200" dirty="0" err="1">
                <a:latin typeface="+mn-ea"/>
                <a:ea typeface="+mn-ea"/>
              </a:rPr>
              <a:t>i</a:t>
            </a:r>
            <a:r>
              <a:rPr lang="en-US" altLang="zh-CN" sz="2200" dirty="0">
                <a:latin typeface="+mn-ea"/>
                <a:ea typeface="+mn-ea"/>
              </a:rPr>
              <a:t>&lt;100</a:t>
            </a:r>
            <a:endParaRPr lang="zh-CN" altLang="zh-CN" sz="2200" dirty="0">
              <a:latin typeface="+mn-ea"/>
              <a:ea typeface="+mn-ea"/>
            </a:endParaRPr>
          </a:p>
          <a:p>
            <a:pPr>
              <a:lnSpc>
                <a:spcPts val="2600"/>
              </a:lnSpc>
              <a:defRPr/>
            </a:pPr>
            <a:r>
              <a:rPr lang="en-US" altLang="zh-CN" sz="2200" dirty="0">
                <a:latin typeface="+mn-ea"/>
                <a:ea typeface="+mn-ea"/>
              </a:rPr>
              <a:t>      value</a:t>
            </a:r>
            <a:r>
              <a:rPr lang="zh-CN" altLang="zh-CN" sz="2200" dirty="0">
                <a:latin typeface="+mn-ea"/>
                <a:ea typeface="+mn-ea"/>
              </a:rPr>
              <a:t>［</a:t>
            </a:r>
            <a:r>
              <a:rPr lang="en-US" altLang="zh-CN" sz="2200" dirty="0">
                <a:latin typeface="+mn-ea"/>
                <a:ea typeface="+mn-ea"/>
              </a:rPr>
              <a:t>k</a:t>
            </a:r>
            <a:r>
              <a:rPr lang="zh-CN" altLang="zh-CN" sz="2200" dirty="0">
                <a:latin typeface="+mn-ea"/>
                <a:ea typeface="+mn-ea"/>
              </a:rPr>
              <a:t>］</a:t>
            </a:r>
            <a:r>
              <a:rPr lang="en-US" altLang="zh-CN" sz="2200" dirty="0">
                <a:latin typeface="+mn-ea"/>
                <a:ea typeface="+mn-ea"/>
              </a:rPr>
              <a:t>&lt;minimum,</a:t>
            </a:r>
            <a:r>
              <a:rPr lang="zh-CN" altLang="zh-CN" sz="2200" dirty="0">
                <a:latin typeface="+mn-ea"/>
                <a:ea typeface="+mn-ea"/>
              </a:rPr>
              <a:t>其中</a:t>
            </a:r>
            <a:r>
              <a:rPr lang="en-US" altLang="zh-CN" sz="2200" dirty="0">
                <a:latin typeface="+mn-ea"/>
                <a:ea typeface="+mn-ea"/>
              </a:rPr>
              <a:t>k&lt;</a:t>
            </a:r>
            <a:r>
              <a:rPr lang="en-US" altLang="zh-CN" sz="2200" dirty="0" err="1">
                <a:latin typeface="+mn-ea"/>
                <a:ea typeface="+mn-ea"/>
              </a:rPr>
              <a:t>i</a:t>
            </a:r>
            <a:endParaRPr lang="zh-CN" altLang="zh-CN" sz="2200" dirty="0">
              <a:latin typeface="+mn-ea"/>
              <a:ea typeface="+mn-ea"/>
            </a:endParaRPr>
          </a:p>
          <a:p>
            <a:pPr>
              <a:lnSpc>
                <a:spcPts val="2600"/>
              </a:lnSpc>
              <a:defRPr/>
            </a:pPr>
            <a:r>
              <a:rPr lang="en-US" altLang="zh-CN" sz="2200" dirty="0">
                <a:latin typeface="+mn-ea"/>
                <a:ea typeface="+mn-ea"/>
              </a:rPr>
              <a:t>      </a:t>
            </a:r>
            <a:r>
              <a:rPr lang="zh-CN" altLang="zh-CN" sz="2200" dirty="0">
                <a:latin typeface="+mn-ea"/>
                <a:ea typeface="+mn-ea"/>
              </a:rPr>
              <a:t>预期结果：基于</a:t>
            </a:r>
            <a:r>
              <a:rPr lang="en-US" altLang="zh-CN" sz="2200" dirty="0">
                <a:latin typeface="+mn-ea"/>
                <a:ea typeface="+mn-ea"/>
              </a:rPr>
              <a:t>k</a:t>
            </a:r>
            <a:r>
              <a:rPr lang="zh-CN" altLang="zh-CN" sz="2200" dirty="0">
                <a:latin typeface="+mn-ea"/>
                <a:ea typeface="+mn-ea"/>
              </a:rPr>
              <a:t>的正确平均值和总数</a:t>
            </a:r>
          </a:p>
          <a:p>
            <a:pPr>
              <a:lnSpc>
                <a:spcPts val="2600"/>
              </a:lnSpc>
              <a:defRPr/>
            </a:pPr>
            <a:r>
              <a:rPr lang="en-US" altLang="zh-CN" sz="2200" b="1" dirty="0">
                <a:latin typeface="+mn-ea"/>
                <a:ea typeface="+mn-ea"/>
              </a:rPr>
              <a:t>    </a:t>
            </a:r>
            <a:r>
              <a:rPr lang="zh-CN" altLang="zh-CN" sz="2200" b="1" dirty="0">
                <a:latin typeface="+mn-ea"/>
                <a:ea typeface="+mn-ea"/>
              </a:rPr>
              <a:t>路径</a:t>
            </a:r>
            <a:r>
              <a:rPr lang="en-US" altLang="zh-CN" sz="2200" b="1" dirty="0">
                <a:latin typeface="+mn-ea"/>
                <a:ea typeface="+mn-ea"/>
              </a:rPr>
              <a:t>5</a:t>
            </a:r>
            <a:r>
              <a:rPr lang="zh-CN" altLang="zh-CN" sz="2200" dirty="0">
                <a:latin typeface="+mn-ea"/>
                <a:ea typeface="+mn-ea"/>
              </a:rPr>
              <a:t>的测试用例：</a:t>
            </a:r>
          </a:p>
          <a:p>
            <a:pPr>
              <a:lnSpc>
                <a:spcPts val="2600"/>
              </a:lnSpc>
              <a:defRPr/>
            </a:pPr>
            <a:r>
              <a:rPr lang="en-US" altLang="zh-CN" sz="2200" dirty="0">
                <a:latin typeface="+mn-ea"/>
                <a:ea typeface="+mn-ea"/>
              </a:rPr>
              <a:t>      value</a:t>
            </a:r>
            <a:r>
              <a:rPr lang="zh-CN" altLang="zh-CN" sz="2200" dirty="0">
                <a:latin typeface="+mn-ea"/>
                <a:ea typeface="+mn-ea"/>
              </a:rPr>
              <a:t>［</a:t>
            </a:r>
            <a:r>
              <a:rPr lang="en-US" altLang="zh-CN" sz="2200" dirty="0" err="1">
                <a:latin typeface="+mn-ea"/>
                <a:ea typeface="+mn-ea"/>
              </a:rPr>
              <a:t>i</a:t>
            </a:r>
            <a:r>
              <a:rPr lang="zh-CN" altLang="zh-CN" sz="2200" dirty="0">
                <a:latin typeface="+mn-ea"/>
                <a:ea typeface="+mn-ea"/>
              </a:rPr>
              <a:t>］</a:t>
            </a:r>
            <a:r>
              <a:rPr lang="en-US" altLang="zh-CN" sz="2200" dirty="0">
                <a:latin typeface="+mn-ea"/>
                <a:ea typeface="+mn-ea"/>
              </a:rPr>
              <a:t>=</a:t>
            </a:r>
            <a:r>
              <a:rPr lang="zh-CN" altLang="zh-CN" sz="2200" dirty="0">
                <a:latin typeface="+mn-ea"/>
                <a:ea typeface="+mn-ea"/>
              </a:rPr>
              <a:t>有效输入值，其中</a:t>
            </a:r>
            <a:r>
              <a:rPr lang="en-US" altLang="zh-CN" sz="2200" dirty="0" err="1">
                <a:latin typeface="+mn-ea"/>
                <a:ea typeface="+mn-ea"/>
              </a:rPr>
              <a:t>i</a:t>
            </a:r>
            <a:r>
              <a:rPr lang="en-US" altLang="zh-CN" sz="2200" dirty="0">
                <a:latin typeface="+mn-ea"/>
                <a:ea typeface="+mn-ea"/>
              </a:rPr>
              <a:t>&lt;100</a:t>
            </a:r>
            <a:endParaRPr lang="zh-CN" altLang="zh-CN" sz="2200" dirty="0">
              <a:latin typeface="+mn-ea"/>
              <a:ea typeface="+mn-ea"/>
            </a:endParaRPr>
          </a:p>
          <a:p>
            <a:pPr>
              <a:lnSpc>
                <a:spcPts val="2600"/>
              </a:lnSpc>
              <a:defRPr/>
            </a:pPr>
            <a:r>
              <a:rPr lang="en-US" altLang="zh-CN" sz="2200" dirty="0">
                <a:latin typeface="+mn-ea"/>
                <a:ea typeface="+mn-ea"/>
              </a:rPr>
              <a:t>      value</a:t>
            </a:r>
            <a:r>
              <a:rPr lang="zh-CN" altLang="zh-CN" sz="2200" dirty="0">
                <a:latin typeface="+mn-ea"/>
                <a:ea typeface="+mn-ea"/>
              </a:rPr>
              <a:t>［</a:t>
            </a:r>
            <a:r>
              <a:rPr lang="en-US" altLang="zh-CN" sz="2200" dirty="0">
                <a:latin typeface="+mn-ea"/>
                <a:ea typeface="+mn-ea"/>
              </a:rPr>
              <a:t>k</a:t>
            </a:r>
            <a:r>
              <a:rPr lang="zh-CN" altLang="zh-CN" sz="2200" dirty="0">
                <a:latin typeface="+mn-ea"/>
                <a:ea typeface="+mn-ea"/>
              </a:rPr>
              <a:t>］</a:t>
            </a:r>
            <a:r>
              <a:rPr lang="en-US" altLang="zh-CN" sz="2200" dirty="0">
                <a:latin typeface="+mn-ea"/>
                <a:ea typeface="+mn-ea"/>
              </a:rPr>
              <a:t>&gt;maximum</a:t>
            </a:r>
            <a:r>
              <a:rPr lang="zh-CN" altLang="zh-CN" sz="2200" dirty="0">
                <a:latin typeface="+mn-ea"/>
                <a:ea typeface="+mn-ea"/>
              </a:rPr>
              <a:t>，其中</a:t>
            </a:r>
            <a:r>
              <a:rPr lang="en-US" altLang="zh-CN" sz="2200" dirty="0">
                <a:latin typeface="+mn-ea"/>
                <a:ea typeface="+mn-ea"/>
              </a:rPr>
              <a:t>k&lt;</a:t>
            </a:r>
            <a:r>
              <a:rPr lang="en-US" altLang="zh-CN" sz="2200" dirty="0" err="1">
                <a:latin typeface="+mn-ea"/>
                <a:ea typeface="+mn-ea"/>
              </a:rPr>
              <a:t>i</a:t>
            </a:r>
            <a:endParaRPr lang="zh-CN" altLang="zh-CN" sz="2200" dirty="0">
              <a:latin typeface="+mn-ea"/>
              <a:ea typeface="+mn-ea"/>
            </a:endParaRPr>
          </a:p>
          <a:p>
            <a:pPr>
              <a:lnSpc>
                <a:spcPts val="2600"/>
              </a:lnSpc>
              <a:defRPr/>
            </a:pPr>
            <a:r>
              <a:rPr lang="en-US" altLang="zh-CN" sz="2200" dirty="0">
                <a:latin typeface="+mn-ea"/>
                <a:ea typeface="+mn-ea"/>
              </a:rPr>
              <a:t>      </a:t>
            </a:r>
            <a:r>
              <a:rPr lang="zh-CN" altLang="zh-CN" sz="2200" dirty="0">
                <a:latin typeface="+mn-ea"/>
                <a:ea typeface="+mn-ea"/>
              </a:rPr>
              <a:t>预期结果：基于</a:t>
            </a:r>
            <a:r>
              <a:rPr lang="en-US" altLang="zh-CN" sz="2200" dirty="0">
                <a:latin typeface="+mn-ea"/>
                <a:ea typeface="+mn-ea"/>
              </a:rPr>
              <a:t>k</a:t>
            </a:r>
            <a:r>
              <a:rPr lang="zh-CN" altLang="zh-CN" sz="2200" dirty="0">
                <a:latin typeface="+mn-ea"/>
                <a:ea typeface="+mn-ea"/>
              </a:rPr>
              <a:t>的正确平均值和总数</a:t>
            </a:r>
          </a:p>
        </p:txBody>
      </p:sp>
    </p:spTree>
    <p:extLst>
      <p:ext uri="{BB962C8B-B14F-4D97-AF65-F5344CB8AC3E}">
        <p14:creationId xmlns:p14="http://schemas.microsoft.com/office/powerpoint/2010/main" val="3114298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5397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7.1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编码</a:t>
            </a:r>
          </a:p>
        </p:txBody>
      </p:sp>
      <p:sp>
        <p:nvSpPr>
          <p:cNvPr id="32775" name="TextBox 7"/>
          <p:cNvSpPr txBox="1">
            <a:spLocks noChangeArrowheads="1"/>
          </p:cNvSpPr>
          <p:nvPr/>
        </p:nvSpPr>
        <p:spPr bwMode="auto">
          <a:xfrm>
            <a:off x="2017713" y="1511300"/>
            <a:ext cx="8193088" cy="386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3600"/>
              </a:lnSpc>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3.</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语句构造</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ts val="3600"/>
              </a:lnSpc>
              <a:spcBef>
                <a:spcPts val="6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 下述语句构造的原则有助于</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使语句简单明了</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0" fontAlgn="base" latinLnBrk="0" hangingPunct="0">
              <a:lnSpc>
                <a:spcPts val="36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不要为了节省空间而把多个语句写在同一行</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0" fontAlgn="base" latinLnBrk="0" hangingPunct="0">
              <a:lnSpc>
                <a:spcPts val="36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尽量避免复杂的条件测试</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0" fontAlgn="base" latinLnBrk="0" hangingPunct="0">
              <a:lnSpc>
                <a:spcPts val="36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尽量减少对“非”条件的测试</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0" fontAlgn="base" latinLnBrk="0" hangingPunct="0">
              <a:lnSpc>
                <a:spcPts val="36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避免大量使用循环嵌套和条件嵌套</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0" fontAlgn="base" latinLnBrk="0" hangingPunct="0">
              <a:lnSpc>
                <a:spcPts val="36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利用括号使逻辑表达式或算术表达式的运算次序清晰直观。</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a:extLst>
              <a:ext uri="{FF2B5EF4-FFF2-40B4-BE49-F238E27FC236}">
                <a16:creationId xmlns:a16="http://schemas.microsoft.com/office/drawing/2014/main" id="{EC082C58-E52B-4B92-81F0-F2F77348C325}"/>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2040204020203" pitchFamily="34" charset="-122"/>
                <a:ea typeface="微软雅黑" panose="020B0502040204020203" pitchFamily="34" charset="-122"/>
              </a:rPr>
              <a:t>控制结构</a:t>
            </a:r>
          </a:p>
        </p:txBody>
      </p:sp>
      <p:sp>
        <p:nvSpPr>
          <p:cNvPr id="5" name="TextBox 7">
            <a:extLst>
              <a:ext uri="{FF2B5EF4-FFF2-40B4-BE49-F238E27FC236}">
                <a16:creationId xmlns:a16="http://schemas.microsoft.com/office/drawing/2014/main" id="{6150CE68-477E-4C13-A30B-8E15DB4CF96C}"/>
              </a:ext>
            </a:extLst>
          </p:cNvPr>
          <p:cNvSpPr txBox="1">
            <a:spLocks noChangeArrowheads="1"/>
          </p:cNvSpPr>
          <p:nvPr/>
        </p:nvSpPr>
        <p:spPr bwMode="auto">
          <a:xfrm>
            <a:off x="1948673" y="1381676"/>
            <a:ext cx="8280400" cy="460692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5"/>
          </a:lnRef>
          <a:fillRef idx="1">
            <a:schemeClr val="lt1"/>
          </a:fillRef>
          <a:effectRef idx="0">
            <a:schemeClr val="accent5"/>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3200"/>
              </a:lnSpc>
              <a:defRPr/>
            </a:pPr>
            <a:r>
              <a:rPr lang="en-US" altLang="zh-CN" sz="2400" b="1" dirty="0">
                <a:latin typeface="+mn-ea"/>
                <a:ea typeface="+mn-ea"/>
              </a:rPr>
              <a:t>    </a:t>
            </a:r>
            <a:r>
              <a:rPr lang="zh-CN" altLang="zh-CN" sz="2400" b="1" dirty="0">
                <a:latin typeface="+mn-ea"/>
                <a:ea typeface="+mn-ea"/>
              </a:rPr>
              <a:t>路径</a:t>
            </a:r>
            <a:r>
              <a:rPr lang="en-US" altLang="zh-CN" sz="2400" b="1" dirty="0">
                <a:latin typeface="+mn-ea"/>
                <a:ea typeface="+mn-ea"/>
              </a:rPr>
              <a:t>6</a:t>
            </a:r>
            <a:r>
              <a:rPr lang="zh-CN" altLang="zh-CN" sz="2400" dirty="0">
                <a:latin typeface="+mn-ea"/>
                <a:ea typeface="+mn-ea"/>
              </a:rPr>
              <a:t>的测试用例：</a:t>
            </a:r>
          </a:p>
          <a:p>
            <a:pPr marL="0" indent="0">
              <a:lnSpc>
                <a:spcPts val="3200"/>
              </a:lnSpc>
              <a:defRPr/>
            </a:pPr>
            <a:r>
              <a:rPr lang="en-US" altLang="zh-CN" sz="2400" dirty="0">
                <a:latin typeface="+mn-ea"/>
                <a:ea typeface="+mn-ea"/>
              </a:rPr>
              <a:t>      value</a:t>
            </a:r>
            <a:r>
              <a:rPr lang="zh-CN" altLang="zh-CN" sz="2400" dirty="0">
                <a:latin typeface="+mn-ea"/>
                <a:ea typeface="+mn-ea"/>
              </a:rPr>
              <a:t>［</a:t>
            </a:r>
            <a:r>
              <a:rPr lang="en-US" altLang="zh-CN" sz="2400" dirty="0" err="1">
                <a:latin typeface="+mn-ea"/>
                <a:ea typeface="+mn-ea"/>
              </a:rPr>
              <a:t>i</a:t>
            </a:r>
            <a:r>
              <a:rPr lang="zh-CN" altLang="zh-CN" sz="2400" dirty="0">
                <a:latin typeface="+mn-ea"/>
                <a:ea typeface="+mn-ea"/>
              </a:rPr>
              <a:t>］</a:t>
            </a:r>
            <a:r>
              <a:rPr lang="en-US" altLang="zh-CN" sz="2400" dirty="0">
                <a:latin typeface="+mn-ea"/>
                <a:ea typeface="+mn-ea"/>
              </a:rPr>
              <a:t>=</a:t>
            </a:r>
            <a:r>
              <a:rPr lang="zh-CN" altLang="zh-CN" sz="2400" dirty="0">
                <a:latin typeface="+mn-ea"/>
                <a:ea typeface="+mn-ea"/>
              </a:rPr>
              <a:t>有效输入值，其中</a:t>
            </a:r>
            <a:r>
              <a:rPr lang="en-US" altLang="zh-CN" sz="2400" dirty="0" err="1">
                <a:latin typeface="+mn-ea"/>
                <a:ea typeface="+mn-ea"/>
              </a:rPr>
              <a:t>i</a:t>
            </a:r>
            <a:r>
              <a:rPr lang="en-US" altLang="zh-CN" sz="2400" dirty="0">
                <a:latin typeface="+mn-ea"/>
                <a:ea typeface="+mn-ea"/>
              </a:rPr>
              <a:t>&lt;100</a:t>
            </a:r>
            <a:endParaRPr lang="zh-CN" altLang="zh-CN" sz="2400" dirty="0">
              <a:latin typeface="+mn-ea"/>
              <a:ea typeface="+mn-ea"/>
            </a:endParaRPr>
          </a:p>
          <a:p>
            <a:pPr marL="0" indent="0">
              <a:lnSpc>
                <a:spcPts val="3200"/>
              </a:lnSpc>
              <a:defRPr/>
            </a:pPr>
            <a:r>
              <a:rPr lang="en-US" altLang="zh-CN" sz="2400" dirty="0">
                <a:latin typeface="+mn-ea"/>
                <a:ea typeface="+mn-ea"/>
              </a:rPr>
              <a:t>      </a:t>
            </a:r>
            <a:r>
              <a:rPr lang="zh-CN" altLang="zh-CN" sz="2400" dirty="0">
                <a:latin typeface="+mn-ea"/>
                <a:ea typeface="+mn-ea"/>
              </a:rPr>
              <a:t>预期结果：正确的平均值和总数</a:t>
            </a:r>
          </a:p>
          <a:p>
            <a:pPr marL="0" indent="0">
              <a:lnSpc>
                <a:spcPts val="3200"/>
              </a:lnSpc>
              <a:defRPr/>
            </a:pPr>
            <a:r>
              <a:rPr lang="en-US" altLang="zh-CN" sz="2400" dirty="0">
                <a:latin typeface="+mn-ea"/>
                <a:ea typeface="+mn-ea"/>
              </a:rPr>
              <a:t>    </a:t>
            </a:r>
            <a:r>
              <a:rPr lang="zh-CN" altLang="zh-CN" sz="2400" dirty="0">
                <a:latin typeface="+mn-ea"/>
                <a:ea typeface="+mn-ea"/>
              </a:rPr>
              <a:t>在测试过程中，执行每个测试用例并把实际输出结果与预期结果相比较。一旦执行完所有测试用例，就可以确保程序中所有语句都至少被执行了一次，而且每个条件都分别取过</a:t>
            </a:r>
            <a:r>
              <a:rPr lang="en-US" altLang="zh-CN" sz="2400" dirty="0">
                <a:latin typeface="+mn-ea"/>
                <a:ea typeface="+mn-ea"/>
              </a:rPr>
              <a:t>true</a:t>
            </a:r>
            <a:r>
              <a:rPr lang="zh-CN" altLang="zh-CN" sz="2400" dirty="0">
                <a:latin typeface="+mn-ea"/>
                <a:ea typeface="+mn-ea"/>
              </a:rPr>
              <a:t>值和</a:t>
            </a:r>
            <a:r>
              <a:rPr lang="en-US" altLang="zh-CN" sz="2400" dirty="0">
                <a:latin typeface="+mn-ea"/>
                <a:ea typeface="+mn-ea"/>
              </a:rPr>
              <a:t>false</a:t>
            </a:r>
            <a:r>
              <a:rPr lang="zh-CN" altLang="zh-CN" sz="2400" dirty="0">
                <a:latin typeface="+mn-ea"/>
                <a:ea typeface="+mn-ea"/>
              </a:rPr>
              <a:t>值。</a:t>
            </a:r>
          </a:p>
          <a:p>
            <a:pPr marL="0" indent="0">
              <a:lnSpc>
                <a:spcPts val="3200"/>
              </a:lnSpc>
              <a:defRPr/>
            </a:pPr>
            <a:r>
              <a:rPr lang="en-US" altLang="zh-CN" sz="2400" dirty="0">
                <a:latin typeface="+mn-ea"/>
                <a:ea typeface="+mn-ea"/>
              </a:rPr>
              <a:t>    </a:t>
            </a:r>
            <a:r>
              <a:rPr lang="zh-CN" altLang="zh-CN" sz="2400" b="1" dirty="0">
                <a:solidFill>
                  <a:srgbClr val="C00000"/>
                </a:solidFill>
                <a:latin typeface="+mn-ea"/>
                <a:ea typeface="+mn-ea"/>
              </a:rPr>
              <a:t>注意</a:t>
            </a:r>
            <a:r>
              <a:rPr lang="zh-CN" altLang="zh-CN" sz="2400" b="1" dirty="0">
                <a:latin typeface="+mn-ea"/>
                <a:ea typeface="+mn-ea"/>
              </a:rPr>
              <a:t>，</a:t>
            </a:r>
            <a:r>
              <a:rPr lang="zh-CN" altLang="zh-CN" sz="2400" dirty="0">
                <a:latin typeface="+mn-ea"/>
                <a:ea typeface="+mn-ea"/>
              </a:rPr>
              <a:t>某些独立路径（例如，本例中的路径</a:t>
            </a:r>
            <a:r>
              <a:rPr lang="en-US" altLang="zh-CN" sz="2400" dirty="0">
                <a:latin typeface="+mn-ea"/>
                <a:ea typeface="+mn-ea"/>
              </a:rPr>
              <a:t>1</a:t>
            </a:r>
            <a:r>
              <a:rPr lang="zh-CN" altLang="zh-CN" sz="2400" dirty="0">
                <a:latin typeface="+mn-ea"/>
                <a:ea typeface="+mn-ea"/>
              </a:rPr>
              <a:t>和路径</a:t>
            </a:r>
            <a:r>
              <a:rPr lang="en-US" altLang="zh-CN" sz="2400" dirty="0">
                <a:latin typeface="+mn-ea"/>
                <a:ea typeface="+mn-ea"/>
              </a:rPr>
              <a:t>3</a:t>
            </a:r>
            <a:r>
              <a:rPr lang="zh-CN" altLang="zh-CN" sz="2400" dirty="0">
                <a:latin typeface="+mn-ea"/>
                <a:ea typeface="+mn-ea"/>
              </a:rPr>
              <a:t>）不能以独立的方式测试，例如，为了执行本例中的路径</a:t>
            </a:r>
            <a:r>
              <a:rPr lang="en-US" altLang="zh-CN" sz="2400" dirty="0">
                <a:latin typeface="+mn-ea"/>
                <a:ea typeface="+mn-ea"/>
              </a:rPr>
              <a:t>1</a:t>
            </a:r>
            <a:r>
              <a:rPr lang="zh-CN" altLang="zh-CN" sz="2400" dirty="0">
                <a:latin typeface="+mn-ea"/>
                <a:ea typeface="+mn-ea"/>
              </a:rPr>
              <a:t>，需要满足条件</a:t>
            </a:r>
            <a:r>
              <a:rPr lang="en-US" altLang="zh-CN" sz="2400" dirty="0" err="1">
                <a:latin typeface="+mn-ea"/>
                <a:ea typeface="+mn-ea"/>
              </a:rPr>
              <a:t>total.valid</a:t>
            </a:r>
            <a:r>
              <a:rPr lang="en-US" altLang="zh-CN" sz="2400" dirty="0">
                <a:latin typeface="+mn-ea"/>
                <a:ea typeface="+mn-ea"/>
              </a:rPr>
              <a:t>&gt;0</a:t>
            </a:r>
            <a:r>
              <a:rPr lang="zh-CN" altLang="zh-CN" sz="2400" dirty="0">
                <a:latin typeface="+mn-ea"/>
                <a:ea typeface="+mn-ea"/>
              </a:rPr>
              <a:t>。在这种情况下，这些路径必须作为另一个路径的一部分来测试。</a:t>
            </a:r>
            <a:endParaRPr lang="zh-CN" altLang="zh-CN" sz="2200" dirty="0">
              <a:latin typeface="+mn-ea"/>
              <a:ea typeface="+mn-ea"/>
            </a:endParaRPr>
          </a:p>
        </p:txBody>
      </p:sp>
    </p:spTree>
    <p:extLst>
      <p:ext uri="{BB962C8B-B14F-4D97-AF65-F5344CB8AC3E}">
        <p14:creationId xmlns:p14="http://schemas.microsoft.com/office/powerpoint/2010/main" val="28858932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a:extLst>
              <a:ext uri="{FF2B5EF4-FFF2-40B4-BE49-F238E27FC236}">
                <a16:creationId xmlns:a16="http://schemas.microsoft.com/office/drawing/2014/main" id="{EC082C58-E52B-4B92-81F0-F2F77348C325}"/>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2040204020203" pitchFamily="34" charset="-122"/>
                <a:ea typeface="微软雅黑" panose="020B0502040204020203" pitchFamily="34" charset="-122"/>
              </a:rPr>
              <a:t>控制结构</a:t>
            </a:r>
          </a:p>
        </p:txBody>
      </p:sp>
      <p:sp>
        <p:nvSpPr>
          <p:cNvPr id="8" name="矩形 7">
            <a:extLst>
              <a:ext uri="{FF2B5EF4-FFF2-40B4-BE49-F238E27FC236}">
                <a16:creationId xmlns:a16="http://schemas.microsoft.com/office/drawing/2014/main" id="{947351AA-1EB5-443B-95D9-3BE38185B3E8}"/>
              </a:ext>
            </a:extLst>
          </p:cNvPr>
          <p:cNvSpPr/>
          <p:nvPr/>
        </p:nvSpPr>
        <p:spPr>
          <a:xfrm>
            <a:off x="4108164" y="392737"/>
            <a:ext cx="3935032" cy="89131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3600" dirty="0">
                <a:latin typeface="微软雅黑" panose="020B0502040204020203" pitchFamily="34" charset="-122"/>
                <a:ea typeface="微软雅黑" panose="020B0502040204020203" pitchFamily="34" charset="-122"/>
              </a:rPr>
              <a:t>条件测试</a:t>
            </a:r>
          </a:p>
        </p:txBody>
      </p:sp>
      <p:sp>
        <p:nvSpPr>
          <p:cNvPr id="5" name="TextBox 7">
            <a:extLst>
              <a:ext uri="{FF2B5EF4-FFF2-40B4-BE49-F238E27FC236}">
                <a16:creationId xmlns:a16="http://schemas.microsoft.com/office/drawing/2014/main" id="{1BC541E4-021E-4618-AEB2-798E0E539354}"/>
              </a:ext>
            </a:extLst>
          </p:cNvPr>
          <p:cNvSpPr txBox="1">
            <a:spLocks noChangeArrowheads="1"/>
          </p:cNvSpPr>
          <p:nvPr/>
        </p:nvSpPr>
        <p:spPr bwMode="auto">
          <a:xfrm>
            <a:off x="1899761" y="1506181"/>
            <a:ext cx="8351837" cy="4718050"/>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5"/>
          </a:lnRef>
          <a:fillRef idx="1">
            <a:schemeClr val="lt1"/>
          </a:fillRef>
          <a:effectRef idx="0">
            <a:schemeClr val="accent5"/>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2800"/>
              </a:lnSpc>
              <a:defRPr/>
            </a:pPr>
            <a:r>
              <a:rPr lang="en-US" altLang="zh-CN" sz="2000" dirty="0">
                <a:latin typeface="+mn-ea"/>
                <a:ea typeface="+mn-ea"/>
              </a:rPr>
              <a:t>    </a:t>
            </a:r>
            <a:r>
              <a:rPr lang="zh-CN" altLang="zh-CN" sz="2200" dirty="0">
                <a:latin typeface="+mn-ea"/>
                <a:ea typeface="+mn-ea"/>
              </a:rPr>
              <a:t>用</a:t>
            </a:r>
            <a:r>
              <a:rPr lang="zh-CN" altLang="zh-CN" sz="2200" b="1" dirty="0">
                <a:solidFill>
                  <a:srgbClr val="C00000"/>
                </a:solidFill>
                <a:latin typeface="+mn-ea"/>
                <a:ea typeface="+mn-ea"/>
              </a:rPr>
              <a:t>条件测试技术</a:t>
            </a:r>
            <a:r>
              <a:rPr lang="zh-CN" altLang="zh-CN" sz="2200" dirty="0">
                <a:latin typeface="+mn-ea"/>
                <a:ea typeface="+mn-ea"/>
              </a:rPr>
              <a:t>设计出的测试用例，能够检查程序模块中包含的逻辑条件。一个简单条件是一个布尔变量或一个关系表达式，在布尔变量或关系表达式之前还可能有一个</a:t>
            </a:r>
            <a:r>
              <a:rPr lang="en-US" altLang="zh-CN" sz="2200" dirty="0">
                <a:latin typeface="+mn-ea"/>
                <a:ea typeface="+mn-ea"/>
              </a:rPr>
              <a:t>NOT</a:t>
            </a:r>
            <a:r>
              <a:rPr lang="zh-CN" altLang="zh-CN" sz="2200" dirty="0">
                <a:latin typeface="+mn-ea"/>
                <a:ea typeface="+mn-ea"/>
              </a:rPr>
              <a:t>（</a:t>
            </a:r>
            <a:r>
              <a:rPr lang="zh-CN" altLang="en-US" sz="2200" baseline="30000" dirty="0">
                <a:latin typeface="+mn-ea"/>
                <a:ea typeface="+mn-ea"/>
              </a:rPr>
              <a:t>┐</a:t>
            </a:r>
            <a:r>
              <a:rPr lang="en-US" altLang="zh-CN" sz="2200" dirty="0">
                <a:latin typeface="+mn-ea"/>
                <a:ea typeface="+mn-ea"/>
              </a:rPr>
              <a:t>)</a:t>
            </a:r>
            <a:r>
              <a:rPr lang="zh-CN" altLang="zh-CN" sz="2200" dirty="0">
                <a:latin typeface="+mn-ea"/>
                <a:ea typeface="+mn-ea"/>
              </a:rPr>
              <a:t>算符。关系表达式的形式如下：</a:t>
            </a:r>
          </a:p>
          <a:p>
            <a:pPr marL="0" indent="0" algn="ctr">
              <a:lnSpc>
                <a:spcPts val="2800"/>
              </a:lnSpc>
              <a:defRPr/>
            </a:pPr>
            <a:r>
              <a:rPr lang="en-US" altLang="zh-CN" sz="2200" b="1" dirty="0">
                <a:latin typeface="+mn-ea"/>
                <a:ea typeface="+mn-ea"/>
              </a:rPr>
              <a:t>E1&lt;</a:t>
            </a:r>
            <a:r>
              <a:rPr lang="zh-CN" altLang="zh-CN" sz="2200" b="1" dirty="0">
                <a:latin typeface="+mn-ea"/>
                <a:ea typeface="+mn-ea"/>
              </a:rPr>
              <a:t>关系算符</a:t>
            </a:r>
            <a:r>
              <a:rPr lang="en-US" altLang="zh-CN" sz="2200" b="1" dirty="0">
                <a:latin typeface="+mn-ea"/>
                <a:ea typeface="+mn-ea"/>
              </a:rPr>
              <a:t>&gt;E2</a:t>
            </a:r>
          </a:p>
          <a:p>
            <a:pPr marL="0" indent="0">
              <a:lnSpc>
                <a:spcPts val="2800"/>
              </a:lnSpc>
              <a:defRPr/>
            </a:pPr>
            <a:r>
              <a:rPr lang="en-US" altLang="zh-CN" sz="2200" dirty="0">
                <a:latin typeface="+mn-ea"/>
                <a:ea typeface="+mn-ea"/>
              </a:rPr>
              <a:t>    </a:t>
            </a:r>
            <a:r>
              <a:rPr lang="zh-CN" altLang="zh-CN" sz="2200" dirty="0">
                <a:latin typeface="+mn-ea"/>
                <a:ea typeface="+mn-ea"/>
              </a:rPr>
              <a:t>其中，</a:t>
            </a:r>
            <a:r>
              <a:rPr lang="en-US" altLang="zh-CN" sz="2200" dirty="0">
                <a:latin typeface="+mn-ea"/>
                <a:ea typeface="+mn-ea"/>
              </a:rPr>
              <a:t>E1</a:t>
            </a:r>
            <a:r>
              <a:rPr lang="zh-CN" altLang="zh-CN" sz="2200" dirty="0">
                <a:latin typeface="+mn-ea"/>
                <a:ea typeface="+mn-ea"/>
              </a:rPr>
              <a:t>和</a:t>
            </a:r>
            <a:r>
              <a:rPr lang="en-US" altLang="zh-CN" sz="2200" dirty="0">
                <a:latin typeface="+mn-ea"/>
                <a:ea typeface="+mn-ea"/>
              </a:rPr>
              <a:t>E2</a:t>
            </a:r>
            <a:r>
              <a:rPr lang="zh-CN" altLang="zh-CN" sz="2200" dirty="0">
                <a:latin typeface="+mn-ea"/>
                <a:ea typeface="+mn-ea"/>
              </a:rPr>
              <a:t>是算术表达式，而</a:t>
            </a:r>
            <a:r>
              <a:rPr lang="en-US" altLang="zh-CN" sz="2200" dirty="0">
                <a:latin typeface="+mn-ea"/>
                <a:ea typeface="+mn-ea"/>
              </a:rPr>
              <a:t>&lt;</a:t>
            </a:r>
            <a:r>
              <a:rPr lang="zh-CN" altLang="zh-CN" sz="2200" dirty="0">
                <a:latin typeface="+mn-ea"/>
                <a:ea typeface="+mn-ea"/>
              </a:rPr>
              <a:t>关系算符</a:t>
            </a:r>
            <a:r>
              <a:rPr lang="en-US" altLang="zh-CN" sz="2200" dirty="0">
                <a:latin typeface="+mn-ea"/>
                <a:ea typeface="+mn-ea"/>
              </a:rPr>
              <a:t>&gt;</a:t>
            </a:r>
            <a:r>
              <a:rPr lang="zh-CN" altLang="zh-CN" sz="2200" dirty="0">
                <a:latin typeface="+mn-ea"/>
                <a:ea typeface="+mn-ea"/>
              </a:rPr>
              <a:t>是下列算符之一</a:t>
            </a:r>
            <a:r>
              <a:rPr lang="zh-CN" altLang="en-US" sz="2200" dirty="0">
                <a:latin typeface="+mn-ea"/>
                <a:ea typeface="+mn-ea"/>
              </a:rPr>
              <a:t>：</a:t>
            </a:r>
            <a:r>
              <a:rPr lang="en-US" altLang="zh-CN" sz="2200" dirty="0">
                <a:latin typeface="+mn-ea"/>
                <a:ea typeface="+mn-ea"/>
              </a:rPr>
              <a:t>&lt;</a:t>
            </a:r>
            <a:r>
              <a:rPr lang="zh-CN" altLang="en-US" sz="2200" dirty="0">
                <a:latin typeface="+mn-ea"/>
                <a:ea typeface="+mn-ea"/>
              </a:rPr>
              <a:t>，</a:t>
            </a:r>
            <a:r>
              <a:rPr lang="zh-CN" altLang="zh-CN" sz="2200" dirty="0">
                <a:latin typeface="+mn-ea"/>
                <a:ea typeface="+mn-ea"/>
              </a:rPr>
              <a:t>≤</a:t>
            </a:r>
            <a:r>
              <a:rPr lang="zh-CN" altLang="en-US" sz="2200" dirty="0">
                <a:latin typeface="+mn-ea"/>
                <a:ea typeface="+mn-ea"/>
              </a:rPr>
              <a:t>，</a:t>
            </a:r>
            <a:r>
              <a:rPr lang="en-US" altLang="zh-CN" sz="2200" dirty="0">
                <a:latin typeface="+mn-ea"/>
                <a:ea typeface="+mn-ea"/>
              </a:rPr>
              <a:t>=</a:t>
            </a:r>
            <a:r>
              <a:rPr lang="zh-CN" altLang="en-US" sz="2200" dirty="0">
                <a:latin typeface="+mn-ea"/>
                <a:ea typeface="+mn-ea"/>
              </a:rPr>
              <a:t>，</a:t>
            </a:r>
            <a:r>
              <a:rPr lang="zh-CN" altLang="zh-CN" sz="2200" dirty="0">
                <a:latin typeface="+mn-ea"/>
                <a:ea typeface="+mn-ea"/>
              </a:rPr>
              <a:t>≠</a:t>
            </a:r>
            <a:r>
              <a:rPr lang="zh-CN" altLang="en-US" sz="2200" dirty="0">
                <a:latin typeface="+mn-ea"/>
                <a:ea typeface="+mn-ea"/>
              </a:rPr>
              <a:t>，</a:t>
            </a:r>
            <a:r>
              <a:rPr lang="en-US" altLang="zh-CN" sz="2200" dirty="0">
                <a:latin typeface="+mn-ea"/>
                <a:ea typeface="+mn-ea"/>
              </a:rPr>
              <a:t>&gt;</a:t>
            </a:r>
            <a:r>
              <a:rPr lang="zh-CN" altLang="zh-CN" sz="2200" dirty="0">
                <a:latin typeface="+mn-ea"/>
                <a:ea typeface="+mn-ea"/>
              </a:rPr>
              <a:t>或≥。布尔算符有</a:t>
            </a:r>
            <a:r>
              <a:rPr lang="en-US" altLang="zh-CN" sz="2200" dirty="0">
                <a:latin typeface="+mn-ea"/>
                <a:ea typeface="+mn-ea"/>
              </a:rPr>
              <a:t>OR(|)</a:t>
            </a:r>
            <a:r>
              <a:rPr lang="zh-CN" altLang="zh-CN" sz="2200" dirty="0">
                <a:latin typeface="+mn-ea"/>
                <a:ea typeface="+mn-ea"/>
              </a:rPr>
              <a:t>，</a:t>
            </a:r>
            <a:r>
              <a:rPr lang="en-US" altLang="zh-CN" sz="2200" dirty="0">
                <a:latin typeface="+mn-ea"/>
                <a:ea typeface="+mn-ea"/>
              </a:rPr>
              <a:t>AND(&amp;)</a:t>
            </a:r>
            <a:r>
              <a:rPr lang="zh-CN" altLang="zh-CN" sz="2200" dirty="0">
                <a:latin typeface="+mn-ea"/>
                <a:ea typeface="+mn-ea"/>
              </a:rPr>
              <a:t>和</a:t>
            </a:r>
            <a:r>
              <a:rPr lang="en-US" altLang="zh-CN" sz="2200" dirty="0">
                <a:latin typeface="+mn-ea"/>
                <a:ea typeface="+mn-ea"/>
              </a:rPr>
              <a:t>NOT(</a:t>
            </a:r>
            <a:r>
              <a:rPr lang="zh-CN" altLang="en-US" sz="2200" baseline="30000" dirty="0">
                <a:latin typeface="+mn-ea"/>
                <a:ea typeface="+mn-ea"/>
              </a:rPr>
              <a:t> ┐</a:t>
            </a:r>
            <a:r>
              <a:rPr lang="en-US" altLang="zh-CN" sz="2200" dirty="0">
                <a:latin typeface="+mn-ea"/>
                <a:ea typeface="+mn-ea"/>
              </a:rPr>
              <a:t>)</a:t>
            </a:r>
            <a:r>
              <a:rPr lang="zh-CN" altLang="zh-CN" sz="2200" dirty="0">
                <a:latin typeface="+mn-ea"/>
                <a:ea typeface="+mn-ea"/>
              </a:rPr>
              <a:t>。不包含关系表达式的条件称为布尔表达式。</a:t>
            </a:r>
          </a:p>
          <a:p>
            <a:pPr marL="0" indent="0">
              <a:lnSpc>
                <a:spcPts val="2800"/>
              </a:lnSpc>
              <a:defRPr/>
            </a:pPr>
            <a:r>
              <a:rPr lang="en-US" altLang="zh-CN" sz="2200" dirty="0">
                <a:latin typeface="+mn-ea"/>
                <a:ea typeface="+mn-ea"/>
              </a:rPr>
              <a:t>    </a:t>
            </a:r>
            <a:r>
              <a:rPr lang="zh-CN" altLang="zh-CN" sz="2200" dirty="0">
                <a:latin typeface="+mn-ea"/>
                <a:ea typeface="+mn-ea"/>
              </a:rPr>
              <a:t>因此，条件成分的类型包括布尔算符、布尔变量、布尔括弧（括住简单条件或复合条件）、关系算符及算术表达式。</a:t>
            </a:r>
          </a:p>
          <a:p>
            <a:pPr marL="0" indent="0">
              <a:lnSpc>
                <a:spcPts val="2800"/>
              </a:lnSpc>
              <a:defRPr/>
            </a:pPr>
            <a:r>
              <a:rPr lang="en-US" altLang="zh-CN" sz="2200" dirty="0">
                <a:latin typeface="+mn-ea"/>
                <a:ea typeface="+mn-ea"/>
              </a:rPr>
              <a:t>    </a:t>
            </a:r>
            <a:r>
              <a:rPr lang="zh-CN" altLang="zh-CN" sz="2200" dirty="0">
                <a:latin typeface="+mn-ea"/>
                <a:ea typeface="+mn-ea"/>
              </a:rPr>
              <a:t>如果条件不正确，则至少条件的一个成分不正确。因此，条件错误的类型</a:t>
            </a:r>
            <a:r>
              <a:rPr lang="zh-CN" altLang="en-US" sz="2200" dirty="0">
                <a:latin typeface="+mn-ea"/>
                <a:ea typeface="+mn-ea"/>
              </a:rPr>
              <a:t>有</a:t>
            </a:r>
            <a:r>
              <a:rPr lang="zh-CN" altLang="zh-CN" sz="2200" dirty="0">
                <a:latin typeface="+mn-ea"/>
                <a:ea typeface="+mn-ea"/>
              </a:rPr>
              <a:t>：布尔算符错</a:t>
            </a:r>
            <a:r>
              <a:rPr lang="zh-CN" altLang="en-US" sz="2200" dirty="0">
                <a:latin typeface="+mn-ea"/>
                <a:ea typeface="+mn-ea"/>
              </a:rPr>
              <a:t>、</a:t>
            </a:r>
            <a:r>
              <a:rPr lang="zh-CN" altLang="zh-CN" sz="2200" dirty="0">
                <a:latin typeface="+mn-ea"/>
                <a:ea typeface="+mn-ea"/>
              </a:rPr>
              <a:t>布尔变量错</a:t>
            </a:r>
            <a:r>
              <a:rPr lang="zh-CN" altLang="en-US" sz="2200" dirty="0">
                <a:latin typeface="+mn-ea"/>
                <a:ea typeface="+mn-ea"/>
              </a:rPr>
              <a:t>、</a:t>
            </a:r>
            <a:r>
              <a:rPr lang="zh-CN" altLang="zh-CN" sz="2200" dirty="0">
                <a:latin typeface="+mn-ea"/>
                <a:ea typeface="+mn-ea"/>
              </a:rPr>
              <a:t>布尔括弧错</a:t>
            </a:r>
            <a:r>
              <a:rPr lang="zh-CN" altLang="en-US" sz="2200" dirty="0">
                <a:latin typeface="+mn-ea"/>
                <a:ea typeface="+mn-ea"/>
              </a:rPr>
              <a:t>、</a:t>
            </a:r>
            <a:r>
              <a:rPr lang="zh-CN" altLang="zh-CN" sz="2200" dirty="0">
                <a:latin typeface="+mn-ea"/>
                <a:ea typeface="+mn-ea"/>
              </a:rPr>
              <a:t>关系算符错</a:t>
            </a:r>
            <a:r>
              <a:rPr lang="zh-CN" altLang="en-US" sz="2200" dirty="0">
                <a:latin typeface="+mn-ea"/>
                <a:ea typeface="+mn-ea"/>
              </a:rPr>
              <a:t>、</a:t>
            </a:r>
            <a:r>
              <a:rPr lang="zh-CN" altLang="zh-CN" sz="2200" dirty="0">
                <a:latin typeface="+mn-ea"/>
                <a:ea typeface="+mn-ea"/>
              </a:rPr>
              <a:t>算术表达式</a:t>
            </a:r>
            <a:r>
              <a:rPr lang="zh-CN" altLang="en-US" sz="2200" dirty="0">
                <a:latin typeface="+mn-ea"/>
                <a:ea typeface="+mn-ea"/>
              </a:rPr>
              <a:t>错。</a:t>
            </a:r>
            <a:endParaRPr lang="zh-CN" altLang="zh-CN" sz="2200" dirty="0">
              <a:latin typeface="+mn-ea"/>
              <a:ea typeface="+mn-ea"/>
            </a:endParaRPr>
          </a:p>
        </p:txBody>
      </p:sp>
    </p:spTree>
    <p:extLst>
      <p:ext uri="{BB962C8B-B14F-4D97-AF65-F5344CB8AC3E}">
        <p14:creationId xmlns:p14="http://schemas.microsoft.com/office/powerpoint/2010/main" val="26947879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a:extLst>
              <a:ext uri="{FF2B5EF4-FFF2-40B4-BE49-F238E27FC236}">
                <a16:creationId xmlns:a16="http://schemas.microsoft.com/office/drawing/2014/main" id="{EC082C58-E52B-4B92-81F0-F2F77348C325}"/>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2040204020203" pitchFamily="34" charset="-122"/>
                <a:ea typeface="微软雅黑" panose="020B0502040204020203" pitchFamily="34" charset="-122"/>
              </a:rPr>
              <a:t>控制结构</a:t>
            </a:r>
          </a:p>
        </p:txBody>
      </p:sp>
      <p:sp>
        <p:nvSpPr>
          <p:cNvPr id="8" name="矩形 7">
            <a:extLst>
              <a:ext uri="{FF2B5EF4-FFF2-40B4-BE49-F238E27FC236}">
                <a16:creationId xmlns:a16="http://schemas.microsoft.com/office/drawing/2014/main" id="{947351AA-1EB5-443B-95D9-3BE38185B3E8}"/>
              </a:ext>
            </a:extLst>
          </p:cNvPr>
          <p:cNvSpPr/>
          <p:nvPr/>
        </p:nvSpPr>
        <p:spPr>
          <a:xfrm>
            <a:off x="4108164" y="392737"/>
            <a:ext cx="3935032" cy="89131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3600" dirty="0">
                <a:latin typeface="微软雅黑" panose="020B0502040204020203" pitchFamily="34" charset="-122"/>
                <a:ea typeface="微软雅黑" panose="020B0502040204020203" pitchFamily="34" charset="-122"/>
              </a:rPr>
              <a:t>条件测试</a:t>
            </a:r>
          </a:p>
        </p:txBody>
      </p:sp>
      <p:sp>
        <p:nvSpPr>
          <p:cNvPr id="5" name="TextBox 7">
            <a:extLst>
              <a:ext uri="{FF2B5EF4-FFF2-40B4-BE49-F238E27FC236}">
                <a16:creationId xmlns:a16="http://schemas.microsoft.com/office/drawing/2014/main" id="{1BC541E4-021E-4618-AEB2-798E0E539354}"/>
              </a:ext>
            </a:extLst>
          </p:cNvPr>
          <p:cNvSpPr txBox="1">
            <a:spLocks noChangeArrowheads="1"/>
          </p:cNvSpPr>
          <p:nvPr/>
        </p:nvSpPr>
        <p:spPr bwMode="auto">
          <a:xfrm>
            <a:off x="1899761" y="1506181"/>
            <a:ext cx="8351837" cy="4839466"/>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5"/>
          </a:lnRef>
          <a:fillRef idx="1">
            <a:schemeClr val="lt1"/>
          </a:fillRef>
          <a:effectRef idx="0">
            <a:schemeClr val="accent5"/>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fontAlgn="base">
              <a:lnSpc>
                <a:spcPts val="3100"/>
              </a:lnSpc>
              <a:spcBef>
                <a:spcPct val="0"/>
              </a:spcBef>
              <a:spcAft>
                <a:spcPct val="0"/>
              </a:spcAft>
              <a:defRPr/>
            </a:pPr>
            <a:r>
              <a:rPr lang="en-US" altLang="zh-CN" sz="2000" dirty="0">
                <a:solidFill>
                  <a:prstClr val="black"/>
                </a:solidFill>
                <a:latin typeface="Arial" panose="020B0604020202020204" pitchFamily="34" charset="0"/>
              </a:rPr>
              <a:t> </a:t>
            </a:r>
            <a:r>
              <a:rPr lang="zh-CN" altLang="zh-CN" sz="2400" dirty="0">
                <a:solidFill>
                  <a:prstClr val="black"/>
                </a:solidFill>
                <a:latin typeface="宋体" panose="02010600030101010101" pitchFamily="2" charset="-122"/>
              </a:rPr>
              <a:t>条件测试方法着重测试程序中的每个条件。条件测试策略有两个优点： ①容易度量条件的测试覆盖率； ②程序内条件的测试覆盖率可指导附加测试的设计。</a:t>
            </a:r>
            <a:endParaRPr lang="en-US" altLang="zh-CN" sz="2400" dirty="0">
              <a:solidFill>
                <a:prstClr val="black"/>
              </a:solidFill>
              <a:latin typeface="宋体" panose="02010600030101010101" pitchFamily="2" charset="-122"/>
            </a:endParaRPr>
          </a:p>
          <a:p>
            <a:pPr marL="0" lvl="0" indent="0" fontAlgn="base">
              <a:lnSpc>
                <a:spcPts val="3100"/>
              </a:lnSpc>
              <a:spcBef>
                <a:spcPct val="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条件测试的目的不仅是检测程序条件中的错误，而且是检测程序中的其他错误。如果程序</a:t>
            </a:r>
            <a:r>
              <a:rPr lang="en-US" altLang="zh-CN" sz="2400" dirty="0">
                <a:solidFill>
                  <a:prstClr val="black"/>
                </a:solidFill>
                <a:latin typeface="宋体" panose="02010600030101010101" pitchFamily="2" charset="-122"/>
              </a:rPr>
              <a:t>P</a:t>
            </a:r>
            <a:r>
              <a:rPr lang="zh-CN" altLang="zh-CN" sz="2400" dirty="0">
                <a:solidFill>
                  <a:prstClr val="black"/>
                </a:solidFill>
                <a:latin typeface="宋体" panose="02010600030101010101" pitchFamily="2" charset="-122"/>
              </a:rPr>
              <a:t>的测试集能有效地检测</a:t>
            </a:r>
            <a:r>
              <a:rPr lang="en-US" altLang="zh-CN" sz="2400" dirty="0">
                <a:solidFill>
                  <a:prstClr val="black"/>
                </a:solidFill>
                <a:latin typeface="宋体" panose="02010600030101010101" pitchFamily="2" charset="-122"/>
              </a:rPr>
              <a:t>P</a:t>
            </a:r>
            <a:r>
              <a:rPr lang="zh-CN" altLang="zh-CN" sz="2400" dirty="0">
                <a:solidFill>
                  <a:prstClr val="black"/>
                </a:solidFill>
                <a:latin typeface="宋体" panose="02010600030101010101" pitchFamily="2" charset="-122"/>
              </a:rPr>
              <a:t>中条件的错误，则它很可能也可以有效地检测</a:t>
            </a:r>
            <a:r>
              <a:rPr lang="en-US" altLang="zh-CN" sz="2400" dirty="0">
                <a:solidFill>
                  <a:prstClr val="black"/>
                </a:solidFill>
                <a:latin typeface="宋体" panose="02010600030101010101" pitchFamily="2" charset="-122"/>
              </a:rPr>
              <a:t>P</a:t>
            </a:r>
            <a:r>
              <a:rPr lang="zh-CN" altLang="zh-CN" sz="2400" dirty="0">
                <a:solidFill>
                  <a:prstClr val="black"/>
                </a:solidFill>
                <a:latin typeface="宋体" panose="02010600030101010101" pitchFamily="2" charset="-122"/>
              </a:rPr>
              <a:t>中的其他错误。</a:t>
            </a:r>
            <a:endParaRPr lang="en-US" altLang="zh-CN" sz="2400" dirty="0">
              <a:solidFill>
                <a:prstClr val="black"/>
              </a:solidFill>
              <a:latin typeface="宋体" panose="02010600030101010101" pitchFamily="2" charset="-122"/>
            </a:endParaRPr>
          </a:p>
          <a:p>
            <a:pPr marL="0" lvl="0" indent="0" fontAlgn="base">
              <a:lnSpc>
                <a:spcPts val="3100"/>
              </a:lnSpc>
              <a:spcBef>
                <a:spcPct val="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在</a:t>
            </a:r>
            <a:r>
              <a:rPr lang="zh-CN" altLang="en-US" sz="2400" dirty="0">
                <a:solidFill>
                  <a:prstClr val="black"/>
                </a:solidFill>
                <a:latin typeface="宋体" panose="02010600030101010101" pitchFamily="2" charset="-122"/>
              </a:rPr>
              <a:t>分支测试、域测试等</a:t>
            </a:r>
            <a:r>
              <a:rPr lang="zh-CN" altLang="zh-CN" sz="2400" dirty="0">
                <a:solidFill>
                  <a:prstClr val="black"/>
                </a:solidFill>
                <a:latin typeface="宋体" panose="02010600030101010101" pitchFamily="2" charset="-122"/>
              </a:rPr>
              <a:t>条件测试技术的基础上，</a:t>
            </a:r>
            <a:r>
              <a:rPr lang="en-US" altLang="zh-CN" sz="2400" dirty="0" err="1">
                <a:solidFill>
                  <a:prstClr val="black"/>
                </a:solidFill>
                <a:latin typeface="宋体" panose="02010600030101010101" pitchFamily="2" charset="-122"/>
              </a:rPr>
              <a:t>K.C.Tai</a:t>
            </a:r>
            <a:r>
              <a:rPr lang="zh-CN" altLang="zh-CN" sz="2400" dirty="0">
                <a:solidFill>
                  <a:prstClr val="black"/>
                </a:solidFill>
                <a:latin typeface="宋体" panose="02010600030101010101" pitchFamily="2" charset="-122"/>
              </a:rPr>
              <a:t>提出了一种被称为</a:t>
            </a:r>
            <a:r>
              <a:rPr lang="en-US" altLang="zh-CN" sz="2400" b="1" dirty="0">
                <a:solidFill>
                  <a:srgbClr val="C00000"/>
                </a:solidFill>
                <a:latin typeface="宋体" panose="02010600030101010101" pitchFamily="2" charset="-122"/>
              </a:rPr>
              <a:t>BRO(branch and relational operator)</a:t>
            </a:r>
            <a:r>
              <a:rPr lang="zh-CN" altLang="zh-CN" sz="2400" b="1" dirty="0">
                <a:solidFill>
                  <a:srgbClr val="C00000"/>
                </a:solidFill>
                <a:latin typeface="宋体" panose="02010600030101010101" pitchFamily="2" charset="-122"/>
              </a:rPr>
              <a:t>测试的条件测试策略</a:t>
            </a:r>
            <a:r>
              <a:rPr lang="zh-CN" altLang="zh-CN" sz="2400" dirty="0">
                <a:solidFill>
                  <a:prstClr val="black"/>
                </a:solidFill>
                <a:latin typeface="宋体" panose="02010600030101010101" pitchFamily="2" charset="-122"/>
              </a:rPr>
              <a:t>。如果在条件中所有布尔变量和关系算符都只出现一次而且没有公共变量，则</a:t>
            </a:r>
            <a:r>
              <a:rPr lang="en-US" altLang="zh-CN" sz="2400" dirty="0">
                <a:solidFill>
                  <a:prstClr val="black"/>
                </a:solidFill>
                <a:latin typeface="宋体" panose="02010600030101010101" pitchFamily="2" charset="-122"/>
              </a:rPr>
              <a:t>BRO</a:t>
            </a:r>
            <a:r>
              <a:rPr lang="zh-CN" altLang="zh-CN" sz="2400" dirty="0">
                <a:solidFill>
                  <a:prstClr val="black"/>
                </a:solidFill>
                <a:latin typeface="宋体" panose="02010600030101010101" pitchFamily="2" charset="-122"/>
              </a:rPr>
              <a:t>测试保证能发现该条件中的分支错和关系算符错。</a:t>
            </a:r>
            <a:endParaRPr lang="zh-CN" altLang="zh-CN" sz="2200" dirty="0">
              <a:latin typeface="+mn-ea"/>
              <a:ea typeface="+mn-ea"/>
            </a:endParaRPr>
          </a:p>
        </p:txBody>
      </p:sp>
    </p:spTree>
    <p:extLst>
      <p:ext uri="{BB962C8B-B14F-4D97-AF65-F5344CB8AC3E}">
        <p14:creationId xmlns:p14="http://schemas.microsoft.com/office/powerpoint/2010/main" val="17141533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a:extLst>
              <a:ext uri="{FF2B5EF4-FFF2-40B4-BE49-F238E27FC236}">
                <a16:creationId xmlns:a16="http://schemas.microsoft.com/office/drawing/2014/main" id="{EC082C58-E52B-4B92-81F0-F2F77348C325}"/>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2040204020203" pitchFamily="34" charset="-122"/>
                <a:ea typeface="微软雅黑" panose="020B0502040204020203" pitchFamily="34" charset="-122"/>
              </a:rPr>
              <a:t>控制结构</a:t>
            </a:r>
          </a:p>
        </p:txBody>
      </p:sp>
      <p:sp>
        <p:nvSpPr>
          <p:cNvPr id="8" name="矩形 7">
            <a:extLst>
              <a:ext uri="{FF2B5EF4-FFF2-40B4-BE49-F238E27FC236}">
                <a16:creationId xmlns:a16="http://schemas.microsoft.com/office/drawing/2014/main" id="{947351AA-1EB5-443B-95D9-3BE38185B3E8}"/>
              </a:ext>
            </a:extLst>
          </p:cNvPr>
          <p:cNvSpPr/>
          <p:nvPr/>
        </p:nvSpPr>
        <p:spPr>
          <a:xfrm>
            <a:off x="4108164" y="392737"/>
            <a:ext cx="3935032" cy="89131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3600" dirty="0">
                <a:latin typeface="微软雅黑" panose="020B0502040204020203" pitchFamily="34" charset="-122"/>
                <a:ea typeface="微软雅黑" panose="020B0502040204020203" pitchFamily="34" charset="-122"/>
              </a:rPr>
              <a:t>BRO</a:t>
            </a:r>
            <a:r>
              <a:rPr lang="zh-CN" altLang="en-US" sz="3600" dirty="0">
                <a:latin typeface="微软雅黑" panose="020B0502040204020203" pitchFamily="34" charset="-122"/>
                <a:ea typeface="微软雅黑" panose="020B0502040204020203" pitchFamily="34" charset="-122"/>
              </a:rPr>
              <a:t>测试</a:t>
            </a:r>
          </a:p>
        </p:txBody>
      </p:sp>
      <p:sp>
        <p:nvSpPr>
          <p:cNvPr id="5" name="TextBox 7">
            <a:extLst>
              <a:ext uri="{FF2B5EF4-FFF2-40B4-BE49-F238E27FC236}">
                <a16:creationId xmlns:a16="http://schemas.microsoft.com/office/drawing/2014/main" id="{1BC541E4-021E-4618-AEB2-798E0E539354}"/>
              </a:ext>
            </a:extLst>
          </p:cNvPr>
          <p:cNvSpPr txBox="1">
            <a:spLocks noChangeArrowheads="1"/>
          </p:cNvSpPr>
          <p:nvPr/>
        </p:nvSpPr>
        <p:spPr bwMode="auto">
          <a:xfrm>
            <a:off x="1899761" y="1552834"/>
            <a:ext cx="8351837" cy="4461799"/>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5"/>
          </a:lnRef>
          <a:fillRef idx="1">
            <a:schemeClr val="lt1"/>
          </a:fillRef>
          <a:effectRef idx="0">
            <a:schemeClr val="accent5"/>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50000"/>
              </a:lnSpc>
              <a:defRPr/>
            </a:pPr>
            <a:r>
              <a:rPr lang="en-US" altLang="zh-CN" sz="2400" dirty="0">
                <a:latin typeface="+mn-ea"/>
              </a:rPr>
              <a:t> 	BRO</a:t>
            </a:r>
            <a:r>
              <a:rPr lang="zh-CN" altLang="zh-CN" sz="2400" dirty="0">
                <a:latin typeface="+mn-ea"/>
              </a:rPr>
              <a:t>测试利用条件</a:t>
            </a:r>
            <a:r>
              <a:rPr lang="en-US" altLang="zh-CN" sz="2400" dirty="0">
                <a:latin typeface="+mn-ea"/>
              </a:rPr>
              <a:t>C</a:t>
            </a:r>
            <a:r>
              <a:rPr lang="zh-CN" altLang="zh-CN" sz="2400" dirty="0">
                <a:latin typeface="+mn-ea"/>
              </a:rPr>
              <a:t>的条件约束来设计测试用例。包含</a:t>
            </a:r>
            <a:r>
              <a:rPr lang="en-US" altLang="zh-CN" sz="2400" dirty="0">
                <a:latin typeface="+mn-ea"/>
              </a:rPr>
              <a:t>n</a:t>
            </a:r>
            <a:r>
              <a:rPr lang="zh-CN" altLang="zh-CN" sz="2400" dirty="0">
                <a:latin typeface="+mn-ea"/>
              </a:rPr>
              <a:t>个简单条件的条件</a:t>
            </a:r>
            <a:r>
              <a:rPr lang="en-US" altLang="zh-CN" sz="2400" dirty="0">
                <a:latin typeface="+mn-ea"/>
              </a:rPr>
              <a:t>C</a:t>
            </a:r>
            <a:r>
              <a:rPr lang="zh-CN" altLang="zh-CN" sz="2400" dirty="0">
                <a:latin typeface="+mn-ea"/>
              </a:rPr>
              <a:t>的条件约束定义为（</a:t>
            </a:r>
            <a:r>
              <a:rPr lang="en-US" altLang="zh-CN" sz="2400" dirty="0">
                <a:latin typeface="+mn-ea"/>
              </a:rPr>
              <a:t>D1</a:t>
            </a:r>
            <a:r>
              <a:rPr lang="zh-CN" altLang="zh-CN" sz="2400" dirty="0">
                <a:latin typeface="+mn-ea"/>
              </a:rPr>
              <a:t>，</a:t>
            </a:r>
            <a:r>
              <a:rPr lang="en-US" altLang="zh-CN" sz="2400" dirty="0">
                <a:latin typeface="+mn-ea"/>
              </a:rPr>
              <a:t>D2</a:t>
            </a:r>
            <a:r>
              <a:rPr lang="zh-CN" altLang="zh-CN" sz="2400" dirty="0">
                <a:latin typeface="+mn-ea"/>
              </a:rPr>
              <a:t>，…，</a:t>
            </a:r>
            <a:r>
              <a:rPr lang="en-US" altLang="zh-CN" sz="2400" dirty="0" err="1">
                <a:latin typeface="+mn-ea"/>
              </a:rPr>
              <a:t>Dn</a:t>
            </a:r>
            <a:r>
              <a:rPr lang="zh-CN" altLang="zh-CN" sz="2400" dirty="0">
                <a:latin typeface="+mn-ea"/>
              </a:rPr>
              <a:t>），其中</a:t>
            </a:r>
            <a:r>
              <a:rPr lang="en-US" altLang="zh-CN" sz="2400" dirty="0">
                <a:latin typeface="+mn-ea"/>
              </a:rPr>
              <a:t>Di(0&lt;</a:t>
            </a:r>
            <a:r>
              <a:rPr lang="en-US" altLang="zh-CN" sz="2400" dirty="0" err="1">
                <a:latin typeface="+mn-ea"/>
              </a:rPr>
              <a:t>i</a:t>
            </a:r>
            <a:r>
              <a:rPr lang="zh-CN" altLang="zh-CN" sz="2400" dirty="0">
                <a:latin typeface="+mn-ea"/>
              </a:rPr>
              <a:t>≤</a:t>
            </a:r>
            <a:r>
              <a:rPr lang="en-US" altLang="zh-CN" sz="2400" dirty="0">
                <a:latin typeface="+mn-ea"/>
              </a:rPr>
              <a:t>n)</a:t>
            </a:r>
            <a:r>
              <a:rPr lang="zh-CN" altLang="zh-CN" sz="2400" dirty="0">
                <a:latin typeface="+mn-ea"/>
              </a:rPr>
              <a:t>表示条件</a:t>
            </a:r>
            <a:r>
              <a:rPr lang="en-US" altLang="zh-CN" sz="2400" dirty="0">
                <a:latin typeface="+mn-ea"/>
              </a:rPr>
              <a:t>C</a:t>
            </a:r>
            <a:r>
              <a:rPr lang="zh-CN" altLang="zh-CN" sz="2400" dirty="0">
                <a:latin typeface="+mn-ea"/>
              </a:rPr>
              <a:t>中第</a:t>
            </a:r>
            <a:r>
              <a:rPr lang="en-US" altLang="zh-CN" sz="2400" dirty="0" err="1">
                <a:latin typeface="+mn-ea"/>
              </a:rPr>
              <a:t>i</a:t>
            </a:r>
            <a:r>
              <a:rPr lang="zh-CN" altLang="zh-CN" sz="2400" dirty="0">
                <a:latin typeface="+mn-ea"/>
              </a:rPr>
              <a:t>个简单条件的输出约束。如果在条件</a:t>
            </a:r>
            <a:r>
              <a:rPr lang="en-US" altLang="zh-CN" sz="2400" dirty="0">
                <a:latin typeface="+mn-ea"/>
              </a:rPr>
              <a:t>C</a:t>
            </a:r>
            <a:r>
              <a:rPr lang="zh-CN" altLang="zh-CN" sz="2400" dirty="0">
                <a:latin typeface="+mn-ea"/>
              </a:rPr>
              <a:t>的一次执行过程中，</a:t>
            </a:r>
            <a:r>
              <a:rPr lang="en-US" altLang="zh-CN" sz="2400" dirty="0">
                <a:latin typeface="+mn-ea"/>
              </a:rPr>
              <a:t>C</a:t>
            </a:r>
            <a:r>
              <a:rPr lang="zh-CN" altLang="zh-CN" sz="2400" dirty="0">
                <a:latin typeface="+mn-ea"/>
              </a:rPr>
              <a:t>中每个简单条件的输出都满足</a:t>
            </a:r>
            <a:r>
              <a:rPr lang="en-US" altLang="zh-CN" sz="2400" dirty="0">
                <a:latin typeface="+mn-ea"/>
              </a:rPr>
              <a:t>D</a:t>
            </a:r>
            <a:r>
              <a:rPr lang="zh-CN" altLang="zh-CN" sz="2400" dirty="0">
                <a:latin typeface="+mn-ea"/>
              </a:rPr>
              <a:t>中对应的约束，则称</a:t>
            </a:r>
            <a:r>
              <a:rPr lang="en-US" altLang="zh-CN" sz="2400" dirty="0">
                <a:latin typeface="+mn-ea"/>
              </a:rPr>
              <a:t>C</a:t>
            </a:r>
            <a:r>
              <a:rPr lang="zh-CN" altLang="zh-CN" sz="2400" dirty="0">
                <a:latin typeface="+mn-ea"/>
              </a:rPr>
              <a:t>的这次执行覆盖了</a:t>
            </a:r>
            <a:r>
              <a:rPr lang="en-US" altLang="zh-CN" sz="2400" dirty="0">
                <a:latin typeface="+mn-ea"/>
              </a:rPr>
              <a:t>C</a:t>
            </a:r>
            <a:r>
              <a:rPr lang="zh-CN" altLang="zh-CN" sz="2400" dirty="0">
                <a:latin typeface="+mn-ea"/>
              </a:rPr>
              <a:t>的条件约束</a:t>
            </a:r>
            <a:r>
              <a:rPr lang="en-US" altLang="zh-CN" sz="2400" dirty="0">
                <a:latin typeface="+mn-ea"/>
              </a:rPr>
              <a:t>D</a:t>
            </a:r>
            <a:r>
              <a:rPr lang="zh-CN" altLang="zh-CN" sz="2400" dirty="0">
                <a:latin typeface="+mn-ea"/>
              </a:rPr>
              <a:t>。</a:t>
            </a:r>
          </a:p>
          <a:p>
            <a:pPr marL="0" indent="0">
              <a:lnSpc>
                <a:spcPct val="150000"/>
              </a:lnSpc>
              <a:defRPr/>
            </a:pPr>
            <a:r>
              <a:rPr lang="en-US" altLang="zh-CN" sz="2400" dirty="0">
                <a:latin typeface="+mn-ea"/>
              </a:rPr>
              <a:t>	</a:t>
            </a:r>
            <a:r>
              <a:rPr lang="zh-CN" altLang="zh-CN" sz="2400" dirty="0">
                <a:latin typeface="+mn-ea"/>
              </a:rPr>
              <a:t>对于布尔变量</a:t>
            </a:r>
            <a:r>
              <a:rPr lang="en-US" altLang="zh-CN" sz="2400" dirty="0">
                <a:latin typeface="+mn-ea"/>
              </a:rPr>
              <a:t>B</a:t>
            </a:r>
            <a:r>
              <a:rPr lang="zh-CN" altLang="zh-CN" sz="2400" dirty="0">
                <a:latin typeface="+mn-ea"/>
              </a:rPr>
              <a:t>来说，</a:t>
            </a:r>
            <a:r>
              <a:rPr lang="en-US" altLang="zh-CN" sz="2400" dirty="0">
                <a:latin typeface="+mn-ea"/>
              </a:rPr>
              <a:t>B</a:t>
            </a:r>
            <a:r>
              <a:rPr lang="zh-CN" altLang="zh-CN" sz="2400" dirty="0">
                <a:latin typeface="+mn-ea"/>
              </a:rPr>
              <a:t>的输出约束指出，</a:t>
            </a:r>
            <a:r>
              <a:rPr lang="en-US" altLang="zh-CN" sz="2400" dirty="0">
                <a:latin typeface="+mn-ea"/>
              </a:rPr>
              <a:t>B</a:t>
            </a:r>
            <a:r>
              <a:rPr lang="zh-CN" altLang="zh-CN" sz="2400" dirty="0">
                <a:latin typeface="+mn-ea"/>
              </a:rPr>
              <a:t>必须是真</a:t>
            </a:r>
            <a:r>
              <a:rPr lang="en-US" altLang="zh-CN" sz="2400" dirty="0">
                <a:latin typeface="+mn-ea"/>
              </a:rPr>
              <a:t>(t)</a:t>
            </a:r>
            <a:r>
              <a:rPr lang="zh-CN" altLang="zh-CN" sz="2400" dirty="0">
                <a:latin typeface="+mn-ea"/>
              </a:rPr>
              <a:t>或假</a:t>
            </a:r>
            <a:r>
              <a:rPr lang="en-US" altLang="zh-CN" sz="2400" dirty="0">
                <a:latin typeface="+mn-ea"/>
              </a:rPr>
              <a:t>(f)</a:t>
            </a:r>
            <a:r>
              <a:rPr lang="zh-CN" altLang="zh-CN" sz="2400" dirty="0">
                <a:latin typeface="+mn-ea"/>
              </a:rPr>
              <a:t>。类似地，对于关系表达式来说，用符号</a:t>
            </a:r>
            <a:r>
              <a:rPr lang="en-US" altLang="zh-CN" sz="2400" dirty="0">
                <a:latin typeface="+mn-ea"/>
              </a:rPr>
              <a:t>&gt;,=</a:t>
            </a:r>
            <a:r>
              <a:rPr lang="zh-CN" altLang="zh-CN" sz="2400" dirty="0">
                <a:latin typeface="+mn-ea"/>
              </a:rPr>
              <a:t>和</a:t>
            </a:r>
            <a:r>
              <a:rPr lang="en-US" altLang="zh-CN" sz="2400" dirty="0">
                <a:latin typeface="+mn-ea"/>
              </a:rPr>
              <a:t>&lt;</a:t>
            </a:r>
            <a:r>
              <a:rPr lang="zh-CN" altLang="zh-CN" sz="2400" dirty="0">
                <a:latin typeface="+mn-ea"/>
              </a:rPr>
              <a:t>指定表达式的输出约束。</a:t>
            </a:r>
          </a:p>
        </p:txBody>
      </p:sp>
    </p:spTree>
    <p:extLst>
      <p:ext uri="{BB962C8B-B14F-4D97-AF65-F5344CB8AC3E}">
        <p14:creationId xmlns:p14="http://schemas.microsoft.com/office/powerpoint/2010/main" val="12417690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a:extLst>
              <a:ext uri="{FF2B5EF4-FFF2-40B4-BE49-F238E27FC236}">
                <a16:creationId xmlns:a16="http://schemas.microsoft.com/office/drawing/2014/main" id="{EC082C58-E52B-4B92-81F0-F2F77348C325}"/>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2040204020203" pitchFamily="34" charset="-122"/>
                <a:ea typeface="微软雅黑" panose="020B0502040204020203" pitchFamily="34" charset="-122"/>
              </a:rPr>
              <a:t>控制结构</a:t>
            </a:r>
          </a:p>
        </p:txBody>
      </p:sp>
      <p:sp>
        <p:nvSpPr>
          <p:cNvPr id="8" name="矩形 7">
            <a:extLst>
              <a:ext uri="{FF2B5EF4-FFF2-40B4-BE49-F238E27FC236}">
                <a16:creationId xmlns:a16="http://schemas.microsoft.com/office/drawing/2014/main" id="{947351AA-1EB5-443B-95D9-3BE38185B3E8}"/>
              </a:ext>
            </a:extLst>
          </p:cNvPr>
          <p:cNvSpPr/>
          <p:nvPr/>
        </p:nvSpPr>
        <p:spPr>
          <a:xfrm>
            <a:off x="4108164" y="392737"/>
            <a:ext cx="3935032" cy="89131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3600" dirty="0">
                <a:latin typeface="微软雅黑" panose="020B0502040204020203" pitchFamily="34" charset="-122"/>
                <a:ea typeface="微软雅黑" panose="020B0502040204020203" pitchFamily="34" charset="-122"/>
              </a:rPr>
              <a:t>BRO</a:t>
            </a:r>
            <a:r>
              <a:rPr lang="zh-CN" altLang="en-US" sz="3600" dirty="0">
                <a:latin typeface="微软雅黑" panose="020B0502040204020203" pitchFamily="34" charset="-122"/>
                <a:ea typeface="微软雅黑" panose="020B0502040204020203" pitchFamily="34" charset="-122"/>
              </a:rPr>
              <a:t>测试</a:t>
            </a:r>
          </a:p>
        </p:txBody>
      </p:sp>
      <p:sp>
        <p:nvSpPr>
          <p:cNvPr id="5" name="TextBox 7">
            <a:extLst>
              <a:ext uri="{FF2B5EF4-FFF2-40B4-BE49-F238E27FC236}">
                <a16:creationId xmlns:a16="http://schemas.microsoft.com/office/drawing/2014/main" id="{1BC541E4-021E-4618-AEB2-798E0E539354}"/>
              </a:ext>
            </a:extLst>
          </p:cNvPr>
          <p:cNvSpPr txBox="1">
            <a:spLocks noChangeArrowheads="1"/>
          </p:cNvSpPr>
          <p:nvPr/>
        </p:nvSpPr>
        <p:spPr bwMode="auto">
          <a:xfrm>
            <a:off x="6649043" y="2299850"/>
            <a:ext cx="4501040" cy="2677656"/>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5"/>
          </a:lnRef>
          <a:fillRef idx="1">
            <a:schemeClr val="lt1"/>
          </a:fillRef>
          <a:effectRef idx="0">
            <a:schemeClr val="accent5"/>
          </a:effectRef>
          <a:fontRef idx="minor">
            <a:schemeClr val="dk1"/>
          </a:fontRef>
        </p:style>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defRPr/>
            </a:pPr>
            <a:r>
              <a:rPr lang="en-US" altLang="zh-CN" sz="2800" dirty="0">
                <a:latin typeface="+mn-ea"/>
              </a:rPr>
              <a:t>BRO</a:t>
            </a:r>
            <a:r>
              <a:rPr lang="zh-CN" altLang="zh-CN" sz="2800" dirty="0">
                <a:latin typeface="+mn-ea"/>
              </a:rPr>
              <a:t>测试策略要求，约束集</a:t>
            </a:r>
            <a:endParaRPr lang="en-US" altLang="zh-CN" sz="2800" dirty="0">
              <a:latin typeface="+mn-ea"/>
            </a:endParaRPr>
          </a:p>
          <a:p>
            <a:pPr marL="0" indent="0">
              <a:defRPr/>
            </a:pPr>
            <a:r>
              <a:rPr lang="en-US" altLang="zh-CN" sz="2800" dirty="0">
                <a:latin typeface="+mn-ea"/>
              </a:rPr>
              <a:t>{(</a:t>
            </a:r>
            <a:r>
              <a:rPr lang="en-US" altLang="zh-CN" sz="2800" dirty="0" err="1">
                <a:latin typeface="+mn-ea"/>
              </a:rPr>
              <a:t>t,t</a:t>
            </a:r>
            <a:r>
              <a:rPr lang="en-US" altLang="zh-CN" sz="2800" dirty="0">
                <a:latin typeface="+mn-ea"/>
              </a:rPr>
              <a:t>),(</a:t>
            </a:r>
            <a:r>
              <a:rPr lang="en-US" altLang="zh-CN" sz="2800" dirty="0" err="1">
                <a:latin typeface="+mn-ea"/>
              </a:rPr>
              <a:t>f,t</a:t>
            </a:r>
            <a:r>
              <a:rPr lang="en-US" altLang="zh-CN" sz="2800" dirty="0">
                <a:latin typeface="+mn-ea"/>
              </a:rPr>
              <a:t>),(</a:t>
            </a:r>
            <a:r>
              <a:rPr lang="en-US" altLang="zh-CN" sz="2800" dirty="0" err="1">
                <a:latin typeface="+mn-ea"/>
              </a:rPr>
              <a:t>t,f</a:t>
            </a:r>
            <a:r>
              <a:rPr lang="en-US" altLang="zh-CN" sz="2800" dirty="0">
                <a:latin typeface="+mn-ea"/>
              </a:rPr>
              <a:t>)}</a:t>
            </a:r>
            <a:r>
              <a:rPr lang="zh-CN" altLang="zh-CN" sz="2800" dirty="0">
                <a:latin typeface="+mn-ea"/>
              </a:rPr>
              <a:t>被</a:t>
            </a:r>
            <a:r>
              <a:rPr lang="en-US" altLang="zh-CN" sz="2800" dirty="0">
                <a:latin typeface="+mn-ea"/>
              </a:rPr>
              <a:t>C1</a:t>
            </a:r>
            <a:r>
              <a:rPr lang="zh-CN" altLang="zh-CN" sz="2800" dirty="0">
                <a:latin typeface="+mn-ea"/>
              </a:rPr>
              <a:t>的执行所覆盖。如果</a:t>
            </a:r>
            <a:r>
              <a:rPr lang="en-US" altLang="zh-CN" sz="2800" dirty="0">
                <a:latin typeface="+mn-ea"/>
              </a:rPr>
              <a:t>C1</a:t>
            </a:r>
            <a:r>
              <a:rPr lang="zh-CN" altLang="zh-CN" sz="2800" dirty="0">
                <a:latin typeface="+mn-ea"/>
              </a:rPr>
              <a:t>因布尔算符错误而不正确，则至少上述约束集中的一个约束将迫使</a:t>
            </a:r>
            <a:r>
              <a:rPr lang="en-US" altLang="zh-CN" sz="2800" dirty="0">
                <a:latin typeface="+mn-ea"/>
              </a:rPr>
              <a:t>C1</a:t>
            </a:r>
            <a:r>
              <a:rPr lang="zh-CN" altLang="zh-CN" sz="2800" dirty="0">
                <a:latin typeface="+mn-ea"/>
              </a:rPr>
              <a:t>失败。</a:t>
            </a:r>
            <a:endParaRPr lang="zh-CN" altLang="zh-CN" sz="2800" dirty="0">
              <a:latin typeface="+mn-ea"/>
              <a:ea typeface="+mn-ea"/>
            </a:endParaRPr>
          </a:p>
        </p:txBody>
      </p:sp>
      <p:sp>
        <p:nvSpPr>
          <p:cNvPr id="6" name="TextBox 7">
            <a:extLst>
              <a:ext uri="{FF2B5EF4-FFF2-40B4-BE49-F238E27FC236}">
                <a16:creationId xmlns:a16="http://schemas.microsoft.com/office/drawing/2014/main" id="{75EB0327-D578-458E-9F00-B6263A48797A}"/>
              </a:ext>
            </a:extLst>
          </p:cNvPr>
          <p:cNvSpPr txBox="1">
            <a:spLocks noChangeArrowheads="1"/>
          </p:cNvSpPr>
          <p:nvPr/>
        </p:nvSpPr>
        <p:spPr bwMode="auto">
          <a:xfrm>
            <a:off x="485193" y="2199755"/>
            <a:ext cx="3265714" cy="523220"/>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5"/>
          </a:lnRef>
          <a:fillRef idx="1">
            <a:schemeClr val="lt1"/>
          </a:fillRef>
          <a:effectRef idx="0">
            <a:schemeClr val="accent5"/>
          </a:effectRef>
          <a:fontRef idx="minor">
            <a:schemeClr val="dk1"/>
          </a:fontRef>
        </p:style>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defRPr/>
            </a:pPr>
            <a:r>
              <a:rPr lang="zh-CN" altLang="zh-CN" sz="2800" b="1" dirty="0">
                <a:latin typeface="+mn-ea"/>
              </a:rPr>
              <a:t>条件</a:t>
            </a:r>
            <a:r>
              <a:rPr lang="en-US" altLang="zh-CN" sz="2800" b="1" dirty="0">
                <a:latin typeface="+mn-ea"/>
              </a:rPr>
              <a:t>: C1</a:t>
            </a:r>
            <a:r>
              <a:rPr lang="zh-CN" altLang="zh-CN" sz="2800" b="1" dirty="0">
                <a:latin typeface="+mn-ea"/>
              </a:rPr>
              <a:t>：</a:t>
            </a:r>
            <a:r>
              <a:rPr lang="en-US" altLang="zh-CN" sz="2800" b="1" dirty="0">
                <a:latin typeface="+mn-ea"/>
              </a:rPr>
              <a:t>B1 &amp; B2</a:t>
            </a:r>
          </a:p>
        </p:txBody>
      </p:sp>
      <p:sp>
        <p:nvSpPr>
          <p:cNvPr id="7" name="TextBox 7">
            <a:extLst>
              <a:ext uri="{FF2B5EF4-FFF2-40B4-BE49-F238E27FC236}">
                <a16:creationId xmlns:a16="http://schemas.microsoft.com/office/drawing/2014/main" id="{DA17B40F-1FEB-414F-A7F4-87765EF57BCB}"/>
              </a:ext>
            </a:extLst>
          </p:cNvPr>
          <p:cNvSpPr txBox="1">
            <a:spLocks noChangeArrowheads="1"/>
          </p:cNvSpPr>
          <p:nvPr/>
        </p:nvSpPr>
        <p:spPr bwMode="auto">
          <a:xfrm>
            <a:off x="485194" y="2946181"/>
            <a:ext cx="5253134" cy="138499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5"/>
          </a:lnRef>
          <a:fillRef idx="1">
            <a:schemeClr val="lt1"/>
          </a:fillRef>
          <a:effectRef idx="0">
            <a:schemeClr val="accent5"/>
          </a:effectRef>
          <a:fontRef idx="minor">
            <a:schemeClr val="dk1"/>
          </a:fontRef>
        </p:style>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defRPr/>
            </a:pPr>
            <a:r>
              <a:rPr lang="en-US" altLang="zh-CN" sz="2800" dirty="0">
                <a:latin typeface="+mn-ea"/>
              </a:rPr>
              <a:t>B1</a:t>
            </a:r>
            <a:r>
              <a:rPr lang="zh-CN" altLang="zh-CN" sz="2800" dirty="0">
                <a:latin typeface="+mn-ea"/>
              </a:rPr>
              <a:t>和</a:t>
            </a:r>
            <a:r>
              <a:rPr lang="en-US" altLang="zh-CN" sz="2800" dirty="0">
                <a:latin typeface="+mn-ea"/>
              </a:rPr>
              <a:t>B2</a:t>
            </a:r>
            <a:r>
              <a:rPr lang="zh-CN" altLang="zh-CN" sz="2800" dirty="0">
                <a:latin typeface="+mn-ea"/>
              </a:rPr>
              <a:t>是布尔变量。</a:t>
            </a:r>
            <a:endParaRPr lang="en-US" altLang="zh-CN" sz="2800" dirty="0">
              <a:latin typeface="+mn-ea"/>
            </a:endParaRPr>
          </a:p>
          <a:p>
            <a:pPr marL="0" indent="0">
              <a:defRPr/>
            </a:pPr>
            <a:r>
              <a:rPr lang="en-US" altLang="zh-CN" sz="2800" dirty="0">
                <a:latin typeface="+mn-ea"/>
              </a:rPr>
              <a:t>C1</a:t>
            </a:r>
            <a:r>
              <a:rPr lang="zh-CN" altLang="zh-CN" sz="2800" dirty="0">
                <a:latin typeface="+mn-ea"/>
              </a:rPr>
              <a:t>的条件约束形式为</a:t>
            </a:r>
            <a:r>
              <a:rPr lang="en-US" altLang="zh-CN" sz="2800" dirty="0">
                <a:latin typeface="+mn-ea"/>
              </a:rPr>
              <a:t>(D1</a:t>
            </a:r>
            <a:r>
              <a:rPr lang="zh-CN" altLang="zh-CN" sz="2800" dirty="0">
                <a:latin typeface="+mn-ea"/>
              </a:rPr>
              <a:t>，</a:t>
            </a:r>
            <a:r>
              <a:rPr lang="en-US" altLang="zh-CN" sz="2800" dirty="0">
                <a:latin typeface="+mn-ea"/>
              </a:rPr>
              <a:t>D2)</a:t>
            </a:r>
          </a:p>
          <a:p>
            <a:pPr marL="0" indent="0">
              <a:defRPr/>
            </a:pPr>
            <a:r>
              <a:rPr lang="zh-CN" altLang="zh-CN" sz="2800" dirty="0">
                <a:latin typeface="+mn-ea"/>
              </a:rPr>
              <a:t>其中</a:t>
            </a:r>
            <a:r>
              <a:rPr lang="en-US" altLang="zh-CN" sz="2800" dirty="0">
                <a:latin typeface="+mn-ea"/>
              </a:rPr>
              <a:t>D1</a:t>
            </a:r>
            <a:r>
              <a:rPr lang="zh-CN" altLang="zh-CN" sz="2800" dirty="0">
                <a:latin typeface="+mn-ea"/>
              </a:rPr>
              <a:t>和</a:t>
            </a:r>
            <a:r>
              <a:rPr lang="en-US" altLang="zh-CN" sz="2800" dirty="0">
                <a:latin typeface="+mn-ea"/>
              </a:rPr>
              <a:t>D2</a:t>
            </a:r>
            <a:r>
              <a:rPr lang="zh-CN" altLang="zh-CN" sz="2800" dirty="0">
                <a:latin typeface="+mn-ea"/>
              </a:rPr>
              <a:t>中的每一个都是</a:t>
            </a:r>
            <a:r>
              <a:rPr lang="en-US" altLang="zh-CN" sz="2800" dirty="0">
                <a:latin typeface="+mn-ea"/>
              </a:rPr>
              <a:t>t</a:t>
            </a:r>
            <a:r>
              <a:rPr lang="zh-CN" altLang="zh-CN" sz="2800" dirty="0">
                <a:latin typeface="+mn-ea"/>
              </a:rPr>
              <a:t>或</a:t>
            </a:r>
            <a:r>
              <a:rPr lang="en-US" altLang="zh-CN" sz="2800" dirty="0">
                <a:latin typeface="+mn-ea"/>
              </a:rPr>
              <a:t>f</a:t>
            </a:r>
            <a:endParaRPr lang="zh-CN" altLang="zh-CN" sz="2800" dirty="0">
              <a:latin typeface="+mn-ea"/>
              <a:ea typeface="+mn-ea"/>
            </a:endParaRPr>
          </a:p>
        </p:txBody>
      </p:sp>
      <p:sp>
        <p:nvSpPr>
          <p:cNvPr id="9" name="TextBox 7">
            <a:extLst>
              <a:ext uri="{FF2B5EF4-FFF2-40B4-BE49-F238E27FC236}">
                <a16:creationId xmlns:a16="http://schemas.microsoft.com/office/drawing/2014/main" id="{A7177F0F-C8C0-4544-9E33-F65CFE4FAEAE}"/>
              </a:ext>
            </a:extLst>
          </p:cNvPr>
          <p:cNvSpPr txBox="1">
            <a:spLocks noChangeArrowheads="1"/>
          </p:cNvSpPr>
          <p:nvPr/>
        </p:nvSpPr>
        <p:spPr bwMode="auto">
          <a:xfrm>
            <a:off x="485193" y="4616427"/>
            <a:ext cx="5253134" cy="138499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5"/>
          </a:lnRef>
          <a:fillRef idx="1">
            <a:schemeClr val="lt1"/>
          </a:fillRef>
          <a:effectRef idx="0">
            <a:schemeClr val="accent5"/>
          </a:effectRef>
          <a:fontRef idx="minor">
            <a:schemeClr val="dk1"/>
          </a:fontRef>
        </p:style>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defRPr/>
            </a:pPr>
            <a:r>
              <a:rPr lang="zh-CN" altLang="zh-CN" sz="2800" dirty="0">
                <a:latin typeface="+mn-ea"/>
              </a:rPr>
              <a:t>值（</a:t>
            </a:r>
            <a:r>
              <a:rPr lang="en-US" altLang="zh-CN" sz="2800" dirty="0" err="1">
                <a:latin typeface="+mn-ea"/>
              </a:rPr>
              <a:t>t,f</a:t>
            </a:r>
            <a:r>
              <a:rPr lang="zh-CN" altLang="zh-CN" sz="2800" dirty="0">
                <a:latin typeface="+mn-ea"/>
              </a:rPr>
              <a:t>）是</a:t>
            </a:r>
            <a:r>
              <a:rPr lang="en-US" altLang="zh-CN" sz="2800" dirty="0">
                <a:latin typeface="+mn-ea"/>
              </a:rPr>
              <a:t>C1</a:t>
            </a:r>
            <a:r>
              <a:rPr lang="zh-CN" altLang="zh-CN" sz="2800" dirty="0">
                <a:latin typeface="+mn-ea"/>
              </a:rPr>
              <a:t>的一个条件约束，并由使</a:t>
            </a:r>
            <a:r>
              <a:rPr lang="en-US" altLang="zh-CN" sz="2800" dirty="0">
                <a:latin typeface="+mn-ea"/>
              </a:rPr>
              <a:t>B1</a:t>
            </a:r>
            <a:r>
              <a:rPr lang="zh-CN" altLang="zh-CN" sz="2800" dirty="0">
                <a:latin typeface="+mn-ea"/>
              </a:rPr>
              <a:t>值为真</a:t>
            </a:r>
            <a:r>
              <a:rPr lang="en-US" altLang="zh-CN" sz="2800" dirty="0">
                <a:latin typeface="+mn-ea"/>
              </a:rPr>
              <a:t>B2</a:t>
            </a:r>
            <a:r>
              <a:rPr lang="zh-CN" altLang="zh-CN" sz="2800" dirty="0">
                <a:latin typeface="+mn-ea"/>
              </a:rPr>
              <a:t>值为假的测试所覆盖。</a:t>
            </a:r>
            <a:endParaRPr lang="zh-CN" altLang="zh-CN" sz="2800" dirty="0">
              <a:latin typeface="+mn-ea"/>
              <a:ea typeface="+mn-ea"/>
            </a:endParaRPr>
          </a:p>
        </p:txBody>
      </p:sp>
    </p:spTree>
    <p:extLst>
      <p:ext uri="{BB962C8B-B14F-4D97-AF65-F5344CB8AC3E}">
        <p14:creationId xmlns:p14="http://schemas.microsoft.com/office/powerpoint/2010/main" val="194738117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a:extLst>
              <a:ext uri="{FF2B5EF4-FFF2-40B4-BE49-F238E27FC236}">
                <a16:creationId xmlns:a16="http://schemas.microsoft.com/office/drawing/2014/main" id="{EC082C58-E52B-4B92-81F0-F2F77348C325}"/>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2040204020203" pitchFamily="34" charset="-122"/>
                <a:ea typeface="微软雅黑" panose="020B0502040204020203" pitchFamily="34" charset="-122"/>
              </a:rPr>
              <a:t>控制结构</a:t>
            </a:r>
          </a:p>
        </p:txBody>
      </p:sp>
      <p:sp>
        <p:nvSpPr>
          <p:cNvPr id="8" name="矩形 7">
            <a:extLst>
              <a:ext uri="{FF2B5EF4-FFF2-40B4-BE49-F238E27FC236}">
                <a16:creationId xmlns:a16="http://schemas.microsoft.com/office/drawing/2014/main" id="{947351AA-1EB5-443B-95D9-3BE38185B3E8}"/>
              </a:ext>
            </a:extLst>
          </p:cNvPr>
          <p:cNvSpPr/>
          <p:nvPr/>
        </p:nvSpPr>
        <p:spPr>
          <a:xfrm>
            <a:off x="4108164" y="392737"/>
            <a:ext cx="3935032" cy="89131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3600" dirty="0">
                <a:latin typeface="微软雅黑" panose="020B0502040204020203" pitchFamily="34" charset="-122"/>
                <a:ea typeface="微软雅黑" panose="020B0502040204020203" pitchFamily="34" charset="-122"/>
              </a:rPr>
              <a:t>BRO</a:t>
            </a:r>
            <a:r>
              <a:rPr lang="zh-CN" altLang="en-US" sz="3600" dirty="0">
                <a:latin typeface="微软雅黑" panose="020B0502040204020203" pitchFamily="34" charset="-122"/>
                <a:ea typeface="微软雅黑" panose="020B0502040204020203" pitchFamily="34" charset="-122"/>
              </a:rPr>
              <a:t>测试</a:t>
            </a:r>
          </a:p>
        </p:txBody>
      </p:sp>
      <p:sp>
        <p:nvSpPr>
          <p:cNvPr id="5" name="TextBox 7">
            <a:extLst>
              <a:ext uri="{FF2B5EF4-FFF2-40B4-BE49-F238E27FC236}">
                <a16:creationId xmlns:a16="http://schemas.microsoft.com/office/drawing/2014/main" id="{1BC541E4-021E-4618-AEB2-798E0E539354}"/>
              </a:ext>
            </a:extLst>
          </p:cNvPr>
          <p:cNvSpPr txBox="1">
            <a:spLocks noChangeArrowheads="1"/>
          </p:cNvSpPr>
          <p:nvPr/>
        </p:nvSpPr>
        <p:spPr bwMode="auto">
          <a:xfrm>
            <a:off x="1899761" y="1506181"/>
            <a:ext cx="8351837" cy="5237011"/>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5"/>
          </a:lnRef>
          <a:fillRef idx="1">
            <a:schemeClr val="lt1"/>
          </a:fillRef>
          <a:effectRef idx="0">
            <a:schemeClr val="accent5"/>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fontAlgn="base">
              <a:lnSpc>
                <a:spcPts val="3100"/>
              </a:lnSpc>
              <a:spcBef>
                <a:spcPct val="0"/>
              </a:spcBef>
              <a:spcAft>
                <a:spcPct val="0"/>
              </a:spcAft>
              <a:defRPr/>
            </a:pPr>
            <a:r>
              <a:rPr lang="en-US" altLang="zh-CN" sz="2000" dirty="0">
                <a:solidFill>
                  <a:prstClr val="black"/>
                </a:solidFill>
                <a:latin typeface="宋体" panose="02010600030101010101" pitchFamily="2" charset="-122"/>
              </a:rPr>
              <a:t> </a:t>
            </a:r>
            <a:r>
              <a:rPr lang="zh-CN" altLang="zh-CN" sz="2400" b="1" dirty="0">
                <a:solidFill>
                  <a:prstClr val="black"/>
                </a:solidFill>
                <a:latin typeface="宋体" panose="02010600030101010101" pitchFamily="2" charset="-122"/>
              </a:rPr>
              <a:t>作为第二个例子，考虑下列条件</a:t>
            </a:r>
          </a:p>
          <a:p>
            <a:pPr marL="0" lvl="0" indent="0" fontAlgn="base">
              <a:lnSpc>
                <a:spcPts val="3100"/>
              </a:lnSpc>
              <a:spcBef>
                <a:spcPct val="0"/>
              </a:spcBef>
              <a:spcAft>
                <a:spcPct val="0"/>
              </a:spcAft>
              <a:defRPr/>
            </a:pPr>
            <a:r>
              <a:rPr lang="en-US" altLang="zh-CN" sz="2400" b="1" dirty="0">
                <a:solidFill>
                  <a:prstClr val="black"/>
                </a:solidFill>
                <a:latin typeface="宋体" panose="02010600030101010101" pitchFamily="2" charset="-122"/>
              </a:rPr>
              <a:t>    C2</a:t>
            </a:r>
            <a:r>
              <a:rPr lang="zh-CN" altLang="zh-CN" sz="2400" b="1" dirty="0">
                <a:solidFill>
                  <a:prstClr val="black"/>
                </a:solidFill>
                <a:latin typeface="宋体" panose="02010600030101010101" pitchFamily="2" charset="-122"/>
              </a:rPr>
              <a:t>：</a:t>
            </a:r>
            <a:r>
              <a:rPr lang="en-US" altLang="zh-CN" sz="2400" b="1" dirty="0">
                <a:solidFill>
                  <a:prstClr val="black"/>
                </a:solidFill>
                <a:latin typeface="宋体" panose="02010600030101010101" pitchFamily="2" charset="-122"/>
              </a:rPr>
              <a:t>B1 &amp; (E3=E4)</a:t>
            </a:r>
          </a:p>
          <a:p>
            <a:pPr marL="0" lvl="0" indent="0" fontAlgn="base">
              <a:lnSpc>
                <a:spcPts val="3100"/>
              </a:lnSpc>
              <a:spcBef>
                <a:spcPct val="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其中，</a:t>
            </a:r>
            <a:r>
              <a:rPr lang="en-US" altLang="zh-CN" sz="2400" dirty="0">
                <a:solidFill>
                  <a:prstClr val="black"/>
                </a:solidFill>
                <a:latin typeface="宋体" panose="02010600030101010101" pitchFamily="2" charset="-122"/>
              </a:rPr>
              <a:t>B1</a:t>
            </a:r>
            <a:r>
              <a:rPr lang="zh-CN" altLang="zh-CN" sz="2400" dirty="0">
                <a:solidFill>
                  <a:prstClr val="black"/>
                </a:solidFill>
                <a:latin typeface="宋体" panose="02010600030101010101" pitchFamily="2" charset="-122"/>
              </a:rPr>
              <a:t>是布尔变量，</a:t>
            </a:r>
            <a:r>
              <a:rPr lang="en-US" altLang="zh-CN" sz="2400" dirty="0">
                <a:solidFill>
                  <a:prstClr val="black"/>
                </a:solidFill>
                <a:latin typeface="宋体" panose="02010600030101010101" pitchFamily="2" charset="-122"/>
              </a:rPr>
              <a:t>E3</a:t>
            </a:r>
            <a:r>
              <a:rPr lang="zh-CN" altLang="zh-CN" sz="2400" dirty="0">
                <a:solidFill>
                  <a:prstClr val="black"/>
                </a:solidFill>
                <a:latin typeface="宋体" panose="02010600030101010101" pitchFamily="2" charset="-122"/>
              </a:rPr>
              <a:t>和</a:t>
            </a:r>
            <a:r>
              <a:rPr lang="en-US" altLang="zh-CN" sz="2400" dirty="0">
                <a:solidFill>
                  <a:prstClr val="black"/>
                </a:solidFill>
                <a:latin typeface="宋体" panose="02010600030101010101" pitchFamily="2" charset="-122"/>
              </a:rPr>
              <a:t>E4</a:t>
            </a:r>
            <a:r>
              <a:rPr lang="zh-CN" altLang="zh-CN" sz="2400" dirty="0">
                <a:solidFill>
                  <a:prstClr val="black"/>
                </a:solidFill>
                <a:latin typeface="宋体" panose="02010600030101010101" pitchFamily="2" charset="-122"/>
              </a:rPr>
              <a:t>是算术表达式。</a:t>
            </a:r>
            <a:r>
              <a:rPr lang="en-US" altLang="zh-CN" sz="2400" dirty="0">
                <a:solidFill>
                  <a:prstClr val="black"/>
                </a:solidFill>
                <a:latin typeface="宋体" panose="02010600030101010101" pitchFamily="2" charset="-122"/>
              </a:rPr>
              <a:t>C2</a:t>
            </a:r>
            <a:r>
              <a:rPr lang="zh-CN" altLang="zh-CN" sz="2400" dirty="0">
                <a:solidFill>
                  <a:prstClr val="black"/>
                </a:solidFill>
                <a:latin typeface="宋体" panose="02010600030101010101" pitchFamily="2" charset="-122"/>
              </a:rPr>
              <a:t>的条件约束形式为（</a:t>
            </a:r>
            <a:r>
              <a:rPr lang="en-US" altLang="zh-CN" sz="2400" dirty="0">
                <a:solidFill>
                  <a:prstClr val="black"/>
                </a:solidFill>
                <a:latin typeface="宋体" panose="02010600030101010101" pitchFamily="2" charset="-122"/>
              </a:rPr>
              <a:t>D1</a:t>
            </a:r>
            <a:r>
              <a:rPr lang="zh-CN" altLang="zh-CN" sz="2400" dirty="0">
                <a:solidFill>
                  <a:prstClr val="black"/>
                </a:solidFill>
                <a:latin typeface="宋体" panose="02010600030101010101" pitchFamily="2" charset="-122"/>
              </a:rPr>
              <a:t>，</a:t>
            </a:r>
            <a:r>
              <a:rPr lang="en-US" altLang="zh-CN" sz="2400" dirty="0">
                <a:solidFill>
                  <a:prstClr val="black"/>
                </a:solidFill>
                <a:latin typeface="宋体" panose="02010600030101010101" pitchFamily="2" charset="-122"/>
              </a:rPr>
              <a:t>D2</a:t>
            </a:r>
            <a:r>
              <a:rPr lang="zh-CN" altLang="zh-CN" sz="2400" dirty="0">
                <a:solidFill>
                  <a:prstClr val="black"/>
                </a:solidFill>
                <a:latin typeface="宋体" panose="02010600030101010101" pitchFamily="2" charset="-122"/>
              </a:rPr>
              <a:t>）</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其中</a:t>
            </a:r>
            <a:r>
              <a:rPr lang="en-US" altLang="zh-CN" sz="2400" dirty="0">
                <a:solidFill>
                  <a:prstClr val="black"/>
                </a:solidFill>
                <a:latin typeface="宋体" panose="02010600030101010101" pitchFamily="2" charset="-122"/>
              </a:rPr>
              <a:t>D1</a:t>
            </a:r>
            <a:r>
              <a:rPr lang="zh-CN" altLang="zh-CN" sz="2400" dirty="0">
                <a:solidFill>
                  <a:prstClr val="black"/>
                </a:solidFill>
                <a:latin typeface="宋体" panose="02010600030101010101" pitchFamily="2" charset="-122"/>
              </a:rPr>
              <a:t>是</a:t>
            </a:r>
            <a:r>
              <a:rPr lang="en-US" altLang="zh-CN" sz="2400" dirty="0">
                <a:solidFill>
                  <a:prstClr val="black"/>
                </a:solidFill>
                <a:latin typeface="宋体" panose="02010600030101010101" pitchFamily="2" charset="-122"/>
              </a:rPr>
              <a:t>t</a:t>
            </a:r>
            <a:r>
              <a:rPr lang="zh-CN" altLang="zh-CN" sz="2400" dirty="0">
                <a:solidFill>
                  <a:prstClr val="black"/>
                </a:solidFill>
                <a:latin typeface="宋体" panose="02010600030101010101" pitchFamily="2" charset="-122"/>
              </a:rPr>
              <a:t>或</a:t>
            </a:r>
            <a:r>
              <a:rPr lang="en-US" altLang="zh-CN" sz="2400" dirty="0">
                <a:solidFill>
                  <a:prstClr val="black"/>
                </a:solidFill>
                <a:latin typeface="宋体" panose="02010600030101010101" pitchFamily="2" charset="-122"/>
              </a:rPr>
              <a:t>f</a:t>
            </a:r>
            <a:r>
              <a:rPr lang="zh-CN" altLang="zh-CN" sz="2400" dirty="0">
                <a:solidFill>
                  <a:prstClr val="black"/>
                </a:solidFill>
                <a:latin typeface="宋体" panose="02010600030101010101" pitchFamily="2" charset="-122"/>
              </a:rPr>
              <a:t>，</a:t>
            </a:r>
            <a:r>
              <a:rPr lang="en-US" altLang="zh-CN" sz="2400" dirty="0">
                <a:solidFill>
                  <a:prstClr val="black"/>
                </a:solidFill>
                <a:latin typeface="宋体" panose="02010600030101010101" pitchFamily="2" charset="-122"/>
              </a:rPr>
              <a:t>D2</a:t>
            </a:r>
            <a:r>
              <a:rPr lang="zh-CN" altLang="zh-CN" sz="2400" dirty="0">
                <a:solidFill>
                  <a:prstClr val="black"/>
                </a:solidFill>
                <a:latin typeface="宋体" panose="02010600030101010101" pitchFamily="2" charset="-122"/>
              </a:rPr>
              <a:t>是</a:t>
            </a:r>
            <a:r>
              <a:rPr lang="en-US" altLang="zh-CN" sz="2400" dirty="0">
                <a:solidFill>
                  <a:prstClr val="black"/>
                </a:solidFill>
                <a:latin typeface="宋体" panose="02010600030101010101" pitchFamily="2" charset="-122"/>
              </a:rPr>
              <a:t>&gt;,=</a:t>
            </a:r>
            <a:r>
              <a:rPr lang="zh-CN" altLang="zh-CN" sz="2400" dirty="0">
                <a:solidFill>
                  <a:prstClr val="black"/>
                </a:solidFill>
                <a:latin typeface="宋体" panose="02010600030101010101" pitchFamily="2" charset="-122"/>
              </a:rPr>
              <a:t>或</a:t>
            </a:r>
            <a:r>
              <a:rPr lang="en-US" altLang="zh-CN" sz="2400" dirty="0">
                <a:solidFill>
                  <a:prstClr val="black"/>
                </a:solidFill>
                <a:latin typeface="宋体" panose="02010600030101010101" pitchFamily="2" charset="-122"/>
              </a:rPr>
              <a:t>&lt;</a:t>
            </a:r>
            <a:r>
              <a:rPr lang="zh-CN" altLang="zh-CN" sz="2400" dirty="0">
                <a:solidFill>
                  <a:prstClr val="black"/>
                </a:solidFill>
                <a:latin typeface="宋体" panose="02010600030101010101" pitchFamily="2" charset="-122"/>
              </a:rPr>
              <a:t>。除了</a:t>
            </a:r>
            <a:r>
              <a:rPr lang="en-US" altLang="zh-CN" sz="2400" dirty="0">
                <a:solidFill>
                  <a:prstClr val="black"/>
                </a:solidFill>
                <a:latin typeface="宋体" panose="02010600030101010101" pitchFamily="2" charset="-122"/>
              </a:rPr>
              <a:t>C2</a:t>
            </a:r>
            <a:r>
              <a:rPr lang="zh-CN" altLang="zh-CN" sz="2400" dirty="0">
                <a:solidFill>
                  <a:prstClr val="black"/>
                </a:solidFill>
                <a:latin typeface="宋体" panose="02010600030101010101" pitchFamily="2" charset="-122"/>
              </a:rPr>
              <a:t>的第二个简单条件是关系表达式之外，</a:t>
            </a:r>
            <a:r>
              <a:rPr lang="en-US" altLang="zh-CN" sz="2400" dirty="0">
                <a:solidFill>
                  <a:prstClr val="black"/>
                </a:solidFill>
                <a:latin typeface="宋体" panose="02010600030101010101" pitchFamily="2" charset="-122"/>
              </a:rPr>
              <a:t>C2</a:t>
            </a:r>
            <a:r>
              <a:rPr lang="zh-CN" altLang="zh-CN" sz="2400" dirty="0">
                <a:solidFill>
                  <a:prstClr val="black"/>
                </a:solidFill>
                <a:latin typeface="宋体" panose="02010600030101010101" pitchFamily="2" charset="-122"/>
              </a:rPr>
              <a:t>和</a:t>
            </a:r>
            <a:r>
              <a:rPr lang="en-US" altLang="zh-CN" sz="2400" dirty="0">
                <a:solidFill>
                  <a:prstClr val="black"/>
                </a:solidFill>
                <a:latin typeface="宋体" panose="02010600030101010101" pitchFamily="2" charset="-122"/>
              </a:rPr>
              <a:t>C1</a:t>
            </a:r>
            <a:r>
              <a:rPr lang="zh-CN" altLang="zh-CN" sz="2400" dirty="0">
                <a:solidFill>
                  <a:prstClr val="black"/>
                </a:solidFill>
                <a:latin typeface="宋体" panose="02010600030101010101" pitchFamily="2" charset="-122"/>
              </a:rPr>
              <a:t>相同，因此，可以通过修改</a:t>
            </a:r>
            <a:r>
              <a:rPr lang="en-US" altLang="zh-CN" sz="2400" dirty="0">
                <a:solidFill>
                  <a:prstClr val="black"/>
                </a:solidFill>
                <a:latin typeface="宋体" panose="02010600030101010101" pitchFamily="2" charset="-122"/>
              </a:rPr>
              <a:t>C1</a:t>
            </a:r>
            <a:r>
              <a:rPr lang="zh-CN" altLang="zh-CN" sz="2400" dirty="0">
                <a:solidFill>
                  <a:prstClr val="black"/>
                </a:solidFill>
                <a:latin typeface="宋体" panose="02010600030101010101" pitchFamily="2" charset="-122"/>
              </a:rPr>
              <a:t>的约束集</a:t>
            </a:r>
            <a:r>
              <a:rPr lang="en-US" altLang="zh-CN" sz="2400" dirty="0">
                <a:solidFill>
                  <a:prstClr val="black"/>
                </a:solidFill>
                <a:latin typeface="宋体" panose="02010600030101010101" pitchFamily="2" charset="-122"/>
              </a:rPr>
              <a:t>{(</a:t>
            </a:r>
            <a:r>
              <a:rPr lang="en-US" altLang="zh-CN" sz="2400" dirty="0" err="1">
                <a:solidFill>
                  <a:prstClr val="black"/>
                </a:solidFill>
                <a:latin typeface="宋体" panose="02010600030101010101" pitchFamily="2" charset="-122"/>
              </a:rPr>
              <a:t>t,t</a:t>
            </a:r>
            <a:r>
              <a:rPr lang="en-US" altLang="zh-CN" sz="2400" dirty="0">
                <a:solidFill>
                  <a:prstClr val="black"/>
                </a:solidFill>
                <a:latin typeface="宋体" panose="02010600030101010101" pitchFamily="2" charset="-122"/>
              </a:rPr>
              <a:t>),(</a:t>
            </a:r>
            <a:r>
              <a:rPr lang="en-US" altLang="zh-CN" sz="2400" dirty="0" err="1">
                <a:solidFill>
                  <a:prstClr val="black"/>
                </a:solidFill>
                <a:latin typeface="宋体" panose="02010600030101010101" pitchFamily="2" charset="-122"/>
              </a:rPr>
              <a:t>f,t</a:t>
            </a:r>
            <a:r>
              <a:rPr lang="en-US" altLang="zh-CN" sz="2400" dirty="0">
                <a:solidFill>
                  <a:prstClr val="black"/>
                </a:solidFill>
                <a:latin typeface="宋体" panose="02010600030101010101" pitchFamily="2" charset="-122"/>
              </a:rPr>
              <a:t>),(</a:t>
            </a:r>
            <a:r>
              <a:rPr lang="en-US" altLang="zh-CN" sz="2400" dirty="0" err="1">
                <a:solidFill>
                  <a:prstClr val="black"/>
                </a:solidFill>
                <a:latin typeface="宋体" panose="02010600030101010101" pitchFamily="2" charset="-122"/>
              </a:rPr>
              <a:t>t,f</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得出</a:t>
            </a:r>
            <a:r>
              <a:rPr lang="en-US" altLang="zh-CN" sz="2400" dirty="0">
                <a:solidFill>
                  <a:prstClr val="black"/>
                </a:solidFill>
                <a:latin typeface="宋体" panose="02010600030101010101" pitchFamily="2" charset="-122"/>
              </a:rPr>
              <a:t>C2</a:t>
            </a:r>
            <a:r>
              <a:rPr lang="zh-CN" altLang="zh-CN" sz="2400" dirty="0">
                <a:solidFill>
                  <a:prstClr val="black"/>
                </a:solidFill>
                <a:latin typeface="宋体" panose="02010600030101010101" pitchFamily="2" charset="-122"/>
              </a:rPr>
              <a:t>的约束集。</a:t>
            </a:r>
            <a:endParaRPr lang="en-US" altLang="zh-CN" sz="2400" dirty="0">
              <a:solidFill>
                <a:prstClr val="black"/>
              </a:solidFill>
              <a:latin typeface="宋体" panose="02010600030101010101" pitchFamily="2" charset="-122"/>
            </a:endParaRPr>
          </a:p>
          <a:p>
            <a:pPr marL="0" lvl="0" indent="0" fontAlgn="base">
              <a:lnSpc>
                <a:spcPts val="3100"/>
              </a:lnSpc>
              <a:spcBef>
                <a:spcPct val="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注意，对于（</a:t>
            </a:r>
            <a:r>
              <a:rPr lang="en-US" altLang="zh-CN" sz="2400" dirty="0">
                <a:solidFill>
                  <a:prstClr val="black"/>
                </a:solidFill>
                <a:latin typeface="宋体" panose="02010600030101010101" pitchFamily="2" charset="-122"/>
              </a:rPr>
              <a:t>E3=E4</a:t>
            </a:r>
            <a:r>
              <a:rPr lang="zh-CN" altLang="zh-CN" sz="2400" dirty="0">
                <a:solidFill>
                  <a:prstClr val="black"/>
                </a:solidFill>
                <a:latin typeface="宋体" panose="02010600030101010101" pitchFamily="2" charset="-122"/>
              </a:rPr>
              <a:t>）来说，</a:t>
            </a:r>
            <a:r>
              <a:rPr lang="en-US" altLang="zh-CN" sz="2400" dirty="0">
                <a:solidFill>
                  <a:prstClr val="black"/>
                </a:solidFill>
                <a:latin typeface="宋体" panose="02010600030101010101" pitchFamily="2" charset="-122"/>
              </a:rPr>
              <a:t>t</a:t>
            </a:r>
            <a:r>
              <a:rPr lang="zh-CN" altLang="zh-CN" sz="2400" dirty="0">
                <a:solidFill>
                  <a:prstClr val="black"/>
                </a:solidFill>
                <a:latin typeface="宋体" panose="02010600030101010101" pitchFamily="2" charset="-122"/>
              </a:rPr>
              <a:t>意味</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，而</a:t>
            </a:r>
            <a:r>
              <a:rPr lang="en-US" altLang="zh-CN" sz="2400" dirty="0">
                <a:solidFill>
                  <a:prstClr val="black"/>
                </a:solidFill>
                <a:latin typeface="宋体" panose="02010600030101010101" pitchFamily="2" charset="-122"/>
              </a:rPr>
              <a:t>f</a:t>
            </a:r>
            <a:r>
              <a:rPr lang="zh-CN" altLang="zh-CN" sz="2400" dirty="0">
                <a:solidFill>
                  <a:prstClr val="black"/>
                </a:solidFill>
                <a:latin typeface="宋体" panose="02010600030101010101" pitchFamily="2" charset="-122"/>
              </a:rPr>
              <a:t>意味着</a:t>
            </a:r>
            <a:r>
              <a:rPr lang="en-US" altLang="zh-CN" sz="2400" dirty="0">
                <a:solidFill>
                  <a:prstClr val="black"/>
                </a:solidFill>
                <a:latin typeface="宋体" panose="02010600030101010101" pitchFamily="2" charset="-122"/>
              </a:rPr>
              <a:t>&lt;</a:t>
            </a:r>
            <a:r>
              <a:rPr lang="zh-CN" altLang="zh-CN" sz="2400" dirty="0">
                <a:solidFill>
                  <a:prstClr val="black"/>
                </a:solidFill>
                <a:latin typeface="宋体" panose="02010600030101010101" pitchFamily="2" charset="-122"/>
              </a:rPr>
              <a:t>或</a:t>
            </a:r>
            <a:r>
              <a:rPr lang="en-US" altLang="zh-CN" sz="2400" dirty="0">
                <a:solidFill>
                  <a:prstClr val="black"/>
                </a:solidFill>
                <a:latin typeface="宋体" panose="02010600030101010101" pitchFamily="2" charset="-122"/>
              </a:rPr>
              <a:t>&gt;</a:t>
            </a:r>
            <a:r>
              <a:rPr lang="zh-CN" altLang="zh-CN" sz="2400" dirty="0">
                <a:solidFill>
                  <a:prstClr val="black"/>
                </a:solidFill>
                <a:latin typeface="宋体" panose="02010600030101010101" pitchFamily="2" charset="-122"/>
              </a:rPr>
              <a:t>，因此，分别用（</a:t>
            </a:r>
            <a:r>
              <a:rPr lang="en-US" altLang="zh-CN" sz="2400" dirty="0">
                <a:solidFill>
                  <a:prstClr val="black"/>
                </a:solidFill>
                <a:latin typeface="宋体" panose="02010600030101010101" pitchFamily="2" charset="-122"/>
              </a:rPr>
              <a:t>t,=</a:t>
            </a:r>
            <a:r>
              <a:rPr lang="zh-CN" altLang="zh-CN" sz="2400" dirty="0">
                <a:solidFill>
                  <a:prstClr val="black"/>
                </a:solidFill>
                <a:latin typeface="宋体" panose="02010600030101010101" pitchFamily="2" charset="-122"/>
              </a:rPr>
              <a:t>）和（</a:t>
            </a:r>
            <a:r>
              <a:rPr lang="en-US" altLang="zh-CN" sz="2400" dirty="0">
                <a:solidFill>
                  <a:prstClr val="black"/>
                </a:solidFill>
                <a:latin typeface="宋体" panose="02010600030101010101" pitchFamily="2" charset="-122"/>
              </a:rPr>
              <a:t>f,=</a:t>
            </a:r>
            <a:r>
              <a:rPr lang="zh-CN" altLang="zh-CN" sz="2400" dirty="0">
                <a:solidFill>
                  <a:prstClr val="black"/>
                </a:solidFill>
                <a:latin typeface="宋体" panose="02010600030101010101" pitchFamily="2" charset="-122"/>
              </a:rPr>
              <a:t>）替换</a:t>
            </a:r>
            <a:r>
              <a:rPr lang="en-US" altLang="zh-CN" sz="2400" dirty="0">
                <a:solidFill>
                  <a:prstClr val="black"/>
                </a:solidFill>
                <a:latin typeface="宋体" panose="02010600030101010101" pitchFamily="2" charset="-122"/>
              </a:rPr>
              <a:t>(</a:t>
            </a:r>
            <a:r>
              <a:rPr lang="en-US" altLang="zh-CN" sz="2400" dirty="0" err="1">
                <a:solidFill>
                  <a:prstClr val="black"/>
                </a:solidFill>
                <a:latin typeface="宋体" panose="02010600030101010101" pitchFamily="2" charset="-122"/>
              </a:rPr>
              <a:t>t,t</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和</a:t>
            </a:r>
            <a:r>
              <a:rPr lang="en-US" altLang="zh-CN" sz="2400" dirty="0">
                <a:solidFill>
                  <a:prstClr val="black"/>
                </a:solidFill>
                <a:latin typeface="宋体" panose="02010600030101010101" pitchFamily="2" charset="-122"/>
              </a:rPr>
              <a:t>(</a:t>
            </a:r>
            <a:r>
              <a:rPr lang="en-US" altLang="zh-CN" sz="2400" dirty="0" err="1">
                <a:solidFill>
                  <a:prstClr val="black"/>
                </a:solidFill>
                <a:latin typeface="宋体" panose="02010600030101010101" pitchFamily="2" charset="-122"/>
              </a:rPr>
              <a:t>f,t</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，并用</a:t>
            </a:r>
            <a:r>
              <a:rPr lang="en-US" altLang="zh-CN" sz="2400" dirty="0">
                <a:solidFill>
                  <a:prstClr val="black"/>
                </a:solidFill>
                <a:latin typeface="宋体" panose="02010600030101010101" pitchFamily="2" charset="-122"/>
              </a:rPr>
              <a:t>(t,&lt;)</a:t>
            </a:r>
            <a:r>
              <a:rPr lang="zh-CN" altLang="zh-CN" sz="2400" dirty="0">
                <a:solidFill>
                  <a:prstClr val="black"/>
                </a:solidFill>
                <a:latin typeface="宋体" panose="02010600030101010101" pitchFamily="2" charset="-122"/>
              </a:rPr>
              <a:t>和</a:t>
            </a:r>
            <a:r>
              <a:rPr lang="en-US" altLang="zh-CN" sz="2400" dirty="0">
                <a:solidFill>
                  <a:prstClr val="black"/>
                </a:solidFill>
                <a:latin typeface="宋体" panose="02010600030101010101" pitchFamily="2" charset="-122"/>
              </a:rPr>
              <a:t>(t,&gt;)</a:t>
            </a:r>
            <a:r>
              <a:rPr lang="zh-CN" altLang="zh-CN" sz="2400" dirty="0">
                <a:solidFill>
                  <a:prstClr val="black"/>
                </a:solidFill>
                <a:latin typeface="宋体" panose="02010600030101010101" pitchFamily="2" charset="-122"/>
              </a:rPr>
              <a:t>替换</a:t>
            </a:r>
            <a:r>
              <a:rPr lang="en-US" altLang="zh-CN" sz="2400" dirty="0">
                <a:solidFill>
                  <a:prstClr val="black"/>
                </a:solidFill>
                <a:latin typeface="宋体" panose="02010600030101010101" pitchFamily="2" charset="-122"/>
              </a:rPr>
              <a:t>(</a:t>
            </a:r>
            <a:r>
              <a:rPr lang="en-US" altLang="zh-CN" sz="2400" dirty="0" err="1">
                <a:solidFill>
                  <a:prstClr val="black"/>
                </a:solidFill>
                <a:latin typeface="宋体" panose="02010600030101010101" pitchFamily="2" charset="-122"/>
              </a:rPr>
              <a:t>t,f</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，就得到</a:t>
            </a:r>
            <a:r>
              <a:rPr lang="en-US" altLang="zh-CN" sz="2400" dirty="0">
                <a:solidFill>
                  <a:prstClr val="black"/>
                </a:solidFill>
                <a:latin typeface="宋体" panose="02010600030101010101" pitchFamily="2" charset="-122"/>
              </a:rPr>
              <a:t>C2</a:t>
            </a:r>
            <a:r>
              <a:rPr lang="zh-CN" altLang="zh-CN" sz="2400" dirty="0">
                <a:solidFill>
                  <a:prstClr val="black"/>
                </a:solidFill>
                <a:latin typeface="宋体" panose="02010600030101010101" pitchFamily="2" charset="-122"/>
              </a:rPr>
              <a:t>的约束集</a:t>
            </a:r>
            <a:r>
              <a:rPr lang="en-US" altLang="zh-CN" sz="2400" dirty="0">
                <a:solidFill>
                  <a:prstClr val="black"/>
                </a:solidFill>
                <a:latin typeface="宋体" panose="02010600030101010101" pitchFamily="2" charset="-122"/>
              </a:rPr>
              <a:t>{(t,=),(f,=),(t,&lt;),</a:t>
            </a:r>
          </a:p>
          <a:p>
            <a:pPr marL="0" lvl="0" indent="0" fontAlgn="base">
              <a:lnSpc>
                <a:spcPts val="3100"/>
              </a:lnSpc>
              <a:spcBef>
                <a:spcPct val="0"/>
              </a:spcBef>
              <a:spcAft>
                <a:spcPct val="0"/>
              </a:spcAft>
              <a:defRPr/>
            </a:pPr>
            <a:r>
              <a:rPr lang="en-US" altLang="zh-CN" sz="2400" dirty="0">
                <a:solidFill>
                  <a:prstClr val="black"/>
                </a:solidFill>
                <a:latin typeface="宋体" panose="02010600030101010101" pitchFamily="2" charset="-122"/>
              </a:rPr>
              <a:t>(t,&gt;)}</a:t>
            </a:r>
            <a:r>
              <a:rPr lang="zh-CN" altLang="zh-CN" sz="2400" dirty="0">
                <a:solidFill>
                  <a:prstClr val="black"/>
                </a:solidFill>
                <a:latin typeface="宋体" panose="02010600030101010101" pitchFamily="2" charset="-122"/>
              </a:rPr>
              <a:t>。覆盖上述条件约束集的测试，保证可以发现</a:t>
            </a:r>
            <a:r>
              <a:rPr lang="en-US" altLang="zh-CN" sz="2400" dirty="0">
                <a:solidFill>
                  <a:prstClr val="black"/>
                </a:solidFill>
                <a:latin typeface="宋体" panose="02010600030101010101" pitchFamily="2" charset="-122"/>
              </a:rPr>
              <a:t>C2</a:t>
            </a:r>
            <a:r>
              <a:rPr lang="zh-CN" altLang="zh-CN" sz="2400" dirty="0">
                <a:solidFill>
                  <a:prstClr val="black"/>
                </a:solidFill>
                <a:latin typeface="宋体" panose="02010600030101010101" pitchFamily="2" charset="-122"/>
              </a:rPr>
              <a:t>中布尔算符和关系算符的错误。</a:t>
            </a:r>
            <a:r>
              <a:rPr lang="en-US" altLang="zh-CN" sz="2400" dirty="0">
                <a:solidFill>
                  <a:prstClr val="black"/>
                </a:solidFill>
                <a:latin typeface="宋体" panose="02010600030101010101" pitchFamily="2" charset="-122"/>
              </a:rPr>
              <a:t>    </a:t>
            </a:r>
            <a:endParaRPr lang="zh-CN" altLang="zh-CN" sz="2200" dirty="0">
              <a:latin typeface="+mn-ea"/>
              <a:ea typeface="+mn-ea"/>
            </a:endParaRPr>
          </a:p>
        </p:txBody>
      </p:sp>
    </p:spTree>
    <p:extLst>
      <p:ext uri="{BB962C8B-B14F-4D97-AF65-F5344CB8AC3E}">
        <p14:creationId xmlns:p14="http://schemas.microsoft.com/office/powerpoint/2010/main" val="21879409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a:extLst>
              <a:ext uri="{FF2B5EF4-FFF2-40B4-BE49-F238E27FC236}">
                <a16:creationId xmlns:a16="http://schemas.microsoft.com/office/drawing/2014/main" id="{EC082C58-E52B-4B92-81F0-F2F77348C325}"/>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2040204020203" pitchFamily="34" charset="-122"/>
                <a:ea typeface="微软雅黑" panose="020B0502040204020203" pitchFamily="34" charset="-122"/>
              </a:rPr>
              <a:t>控制结构</a:t>
            </a:r>
          </a:p>
        </p:txBody>
      </p:sp>
      <p:sp>
        <p:nvSpPr>
          <p:cNvPr id="8" name="矩形 7">
            <a:extLst>
              <a:ext uri="{FF2B5EF4-FFF2-40B4-BE49-F238E27FC236}">
                <a16:creationId xmlns:a16="http://schemas.microsoft.com/office/drawing/2014/main" id="{947351AA-1EB5-443B-95D9-3BE38185B3E8}"/>
              </a:ext>
            </a:extLst>
          </p:cNvPr>
          <p:cNvSpPr/>
          <p:nvPr/>
        </p:nvSpPr>
        <p:spPr>
          <a:xfrm>
            <a:off x="4108164" y="392737"/>
            <a:ext cx="3935032" cy="89131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3600" dirty="0">
                <a:latin typeface="微软雅黑" panose="020B0502040204020203" pitchFamily="34" charset="-122"/>
                <a:ea typeface="微软雅黑" panose="020B0502040204020203" pitchFamily="34" charset="-122"/>
              </a:rPr>
              <a:t>BRO</a:t>
            </a:r>
            <a:r>
              <a:rPr lang="zh-CN" altLang="en-US" sz="3600" dirty="0">
                <a:latin typeface="微软雅黑" panose="020B0502040204020203" pitchFamily="34" charset="-122"/>
                <a:ea typeface="微软雅黑" panose="020B0502040204020203" pitchFamily="34" charset="-122"/>
              </a:rPr>
              <a:t>测试</a:t>
            </a:r>
          </a:p>
        </p:txBody>
      </p:sp>
      <p:sp>
        <p:nvSpPr>
          <p:cNvPr id="5" name="TextBox 7">
            <a:extLst>
              <a:ext uri="{FF2B5EF4-FFF2-40B4-BE49-F238E27FC236}">
                <a16:creationId xmlns:a16="http://schemas.microsoft.com/office/drawing/2014/main" id="{1BC541E4-021E-4618-AEB2-798E0E539354}"/>
              </a:ext>
            </a:extLst>
          </p:cNvPr>
          <p:cNvSpPr txBox="1">
            <a:spLocks noChangeArrowheads="1"/>
          </p:cNvSpPr>
          <p:nvPr/>
        </p:nvSpPr>
        <p:spPr bwMode="auto">
          <a:xfrm>
            <a:off x="1899761" y="1767438"/>
            <a:ext cx="8351837" cy="3800720"/>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5"/>
          </a:lnRef>
          <a:fillRef idx="1">
            <a:schemeClr val="lt1"/>
          </a:fillRef>
          <a:effectRef idx="0">
            <a:schemeClr val="accent5"/>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fontAlgn="base">
              <a:lnSpc>
                <a:spcPts val="3500"/>
              </a:lnSpc>
              <a:spcBef>
                <a:spcPct val="0"/>
              </a:spcBef>
              <a:spcAft>
                <a:spcPct val="0"/>
              </a:spcAft>
              <a:defRPr/>
            </a:pPr>
            <a:r>
              <a:rPr lang="en-US" altLang="zh-CN" sz="2000" b="1" dirty="0">
                <a:solidFill>
                  <a:prstClr val="black"/>
                </a:solidFill>
                <a:latin typeface="Arial" panose="020B0604020202020204" pitchFamily="34" charset="0"/>
              </a:rPr>
              <a:t> </a:t>
            </a:r>
            <a:r>
              <a:rPr lang="zh-CN" altLang="zh-CN" sz="2400" b="1" dirty="0">
                <a:solidFill>
                  <a:prstClr val="black"/>
                </a:solidFill>
                <a:latin typeface="宋体" panose="02010600030101010101" pitchFamily="2" charset="-122"/>
              </a:rPr>
              <a:t>作为第三个例子，考虑下列条件</a:t>
            </a:r>
          </a:p>
          <a:p>
            <a:pPr marL="0" lvl="0" indent="0" fontAlgn="base">
              <a:lnSpc>
                <a:spcPts val="3500"/>
              </a:lnSpc>
              <a:spcBef>
                <a:spcPct val="0"/>
              </a:spcBef>
              <a:spcAft>
                <a:spcPct val="0"/>
              </a:spcAft>
              <a:defRPr/>
            </a:pPr>
            <a:r>
              <a:rPr lang="en-US" altLang="zh-CN" sz="2400" b="1" dirty="0">
                <a:solidFill>
                  <a:prstClr val="black"/>
                </a:solidFill>
                <a:latin typeface="宋体" panose="02010600030101010101" pitchFamily="2" charset="-122"/>
              </a:rPr>
              <a:t>    C3</a:t>
            </a:r>
            <a:r>
              <a:rPr lang="zh-CN" altLang="zh-CN" sz="2400" b="1" dirty="0">
                <a:solidFill>
                  <a:prstClr val="black"/>
                </a:solidFill>
                <a:latin typeface="宋体" panose="02010600030101010101" pitchFamily="2" charset="-122"/>
              </a:rPr>
              <a:t>：（</a:t>
            </a:r>
            <a:r>
              <a:rPr lang="en-US" altLang="zh-CN" sz="2400" b="1" dirty="0">
                <a:solidFill>
                  <a:prstClr val="black"/>
                </a:solidFill>
                <a:latin typeface="宋体" panose="02010600030101010101" pitchFamily="2" charset="-122"/>
              </a:rPr>
              <a:t>E1&gt;E2</a:t>
            </a:r>
            <a:r>
              <a:rPr lang="zh-CN" altLang="zh-CN" sz="2400" b="1" dirty="0">
                <a:solidFill>
                  <a:prstClr val="black"/>
                </a:solidFill>
                <a:latin typeface="宋体" panose="02010600030101010101" pitchFamily="2" charset="-122"/>
              </a:rPr>
              <a:t>）</a:t>
            </a:r>
            <a:r>
              <a:rPr lang="en-US" altLang="zh-CN" sz="2400" b="1" dirty="0">
                <a:solidFill>
                  <a:prstClr val="black"/>
                </a:solidFill>
                <a:latin typeface="宋体" panose="02010600030101010101" pitchFamily="2" charset="-122"/>
              </a:rPr>
              <a:t>&amp;(E3=E4)</a:t>
            </a:r>
          </a:p>
          <a:p>
            <a:pPr marL="0" lvl="0" indent="0" fontAlgn="base">
              <a:lnSpc>
                <a:spcPts val="3500"/>
              </a:lnSpc>
              <a:spcBef>
                <a:spcPts val="120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其中，</a:t>
            </a:r>
            <a:r>
              <a:rPr lang="en-US" altLang="zh-CN" sz="2400" dirty="0">
                <a:solidFill>
                  <a:prstClr val="black"/>
                </a:solidFill>
                <a:latin typeface="宋体" panose="02010600030101010101" pitchFamily="2" charset="-122"/>
              </a:rPr>
              <a:t>E1</a:t>
            </a:r>
            <a:r>
              <a:rPr lang="zh-CN" altLang="zh-CN" sz="2400" dirty="0">
                <a:solidFill>
                  <a:prstClr val="black"/>
                </a:solidFill>
                <a:latin typeface="宋体" panose="02010600030101010101" pitchFamily="2" charset="-122"/>
              </a:rPr>
              <a:t>、</a:t>
            </a:r>
            <a:r>
              <a:rPr lang="en-US" altLang="zh-CN" sz="2400" dirty="0">
                <a:solidFill>
                  <a:prstClr val="black"/>
                </a:solidFill>
                <a:latin typeface="宋体" panose="02010600030101010101" pitchFamily="2" charset="-122"/>
              </a:rPr>
              <a:t>E2</a:t>
            </a:r>
            <a:r>
              <a:rPr lang="zh-CN" altLang="zh-CN" sz="2400" dirty="0">
                <a:solidFill>
                  <a:prstClr val="black"/>
                </a:solidFill>
                <a:latin typeface="宋体" panose="02010600030101010101" pitchFamily="2" charset="-122"/>
              </a:rPr>
              <a:t>、</a:t>
            </a:r>
            <a:r>
              <a:rPr lang="en-US" altLang="zh-CN" sz="2400" dirty="0">
                <a:solidFill>
                  <a:prstClr val="black"/>
                </a:solidFill>
                <a:latin typeface="宋体" panose="02010600030101010101" pitchFamily="2" charset="-122"/>
              </a:rPr>
              <a:t>E3</a:t>
            </a:r>
            <a:r>
              <a:rPr lang="zh-CN" altLang="zh-CN" sz="2400" dirty="0">
                <a:solidFill>
                  <a:prstClr val="black"/>
                </a:solidFill>
                <a:latin typeface="宋体" panose="02010600030101010101" pitchFamily="2" charset="-122"/>
              </a:rPr>
              <a:t>和</a:t>
            </a:r>
            <a:r>
              <a:rPr lang="en-US" altLang="zh-CN" sz="2400" dirty="0">
                <a:solidFill>
                  <a:prstClr val="black"/>
                </a:solidFill>
                <a:latin typeface="宋体" panose="02010600030101010101" pitchFamily="2" charset="-122"/>
              </a:rPr>
              <a:t>E4</a:t>
            </a:r>
            <a:r>
              <a:rPr lang="zh-CN" altLang="zh-CN" sz="2400" dirty="0">
                <a:solidFill>
                  <a:prstClr val="black"/>
                </a:solidFill>
                <a:latin typeface="宋体" panose="02010600030101010101" pitchFamily="2" charset="-122"/>
              </a:rPr>
              <a:t>是算术表达式。</a:t>
            </a:r>
            <a:r>
              <a:rPr lang="en-US" altLang="zh-CN" sz="2400" dirty="0">
                <a:solidFill>
                  <a:prstClr val="black"/>
                </a:solidFill>
                <a:latin typeface="宋体" panose="02010600030101010101" pitchFamily="2" charset="-122"/>
              </a:rPr>
              <a:t>C3</a:t>
            </a:r>
            <a:r>
              <a:rPr lang="zh-CN" altLang="zh-CN" sz="2400" dirty="0">
                <a:solidFill>
                  <a:prstClr val="black"/>
                </a:solidFill>
                <a:latin typeface="宋体" panose="02010600030101010101" pitchFamily="2" charset="-122"/>
              </a:rPr>
              <a:t>的条件约束形式为（</a:t>
            </a:r>
            <a:r>
              <a:rPr lang="en-US" altLang="zh-CN" sz="2400" dirty="0">
                <a:solidFill>
                  <a:prstClr val="black"/>
                </a:solidFill>
                <a:latin typeface="宋体" panose="02010600030101010101" pitchFamily="2" charset="-122"/>
              </a:rPr>
              <a:t>D1</a:t>
            </a:r>
            <a:r>
              <a:rPr lang="zh-CN" altLang="zh-CN" sz="2400" dirty="0">
                <a:solidFill>
                  <a:prstClr val="black"/>
                </a:solidFill>
                <a:latin typeface="宋体" panose="02010600030101010101" pitchFamily="2" charset="-122"/>
              </a:rPr>
              <a:t>，</a:t>
            </a:r>
            <a:r>
              <a:rPr lang="en-US" altLang="zh-CN" sz="2400" dirty="0">
                <a:solidFill>
                  <a:prstClr val="black"/>
                </a:solidFill>
                <a:latin typeface="宋体" panose="02010600030101010101" pitchFamily="2" charset="-122"/>
              </a:rPr>
              <a:t>D2</a:t>
            </a:r>
            <a:r>
              <a:rPr lang="zh-CN" altLang="zh-CN" sz="2400" dirty="0">
                <a:solidFill>
                  <a:prstClr val="black"/>
                </a:solidFill>
                <a:latin typeface="宋体" panose="02010600030101010101" pitchFamily="2" charset="-122"/>
              </a:rPr>
              <a:t>），而</a:t>
            </a:r>
            <a:r>
              <a:rPr lang="en-US" altLang="zh-CN" sz="2400" dirty="0">
                <a:solidFill>
                  <a:prstClr val="black"/>
                </a:solidFill>
                <a:latin typeface="宋体" panose="02010600030101010101" pitchFamily="2" charset="-122"/>
              </a:rPr>
              <a:t>D1</a:t>
            </a:r>
            <a:r>
              <a:rPr lang="zh-CN" altLang="zh-CN" sz="2400" dirty="0">
                <a:solidFill>
                  <a:prstClr val="black"/>
                </a:solidFill>
                <a:latin typeface="宋体" panose="02010600030101010101" pitchFamily="2" charset="-122"/>
              </a:rPr>
              <a:t>和</a:t>
            </a:r>
            <a:r>
              <a:rPr lang="en-US" altLang="zh-CN" sz="2400" dirty="0">
                <a:solidFill>
                  <a:prstClr val="black"/>
                </a:solidFill>
                <a:latin typeface="宋体" panose="02010600030101010101" pitchFamily="2" charset="-122"/>
              </a:rPr>
              <a:t>D2</a:t>
            </a:r>
            <a:r>
              <a:rPr lang="zh-CN" altLang="zh-CN" sz="2400" dirty="0">
                <a:solidFill>
                  <a:prstClr val="black"/>
                </a:solidFill>
                <a:latin typeface="宋体" panose="02010600030101010101" pitchFamily="2" charset="-122"/>
              </a:rPr>
              <a:t>的每一个都是</a:t>
            </a:r>
            <a:r>
              <a:rPr lang="en-US" altLang="zh-CN" sz="2400" dirty="0">
                <a:solidFill>
                  <a:prstClr val="black"/>
                </a:solidFill>
                <a:latin typeface="宋体" panose="02010600030101010101" pitchFamily="2" charset="-122"/>
              </a:rPr>
              <a:t>&gt;,=</a:t>
            </a:r>
            <a:r>
              <a:rPr lang="zh-CN" altLang="zh-CN" sz="2400" dirty="0">
                <a:solidFill>
                  <a:prstClr val="black"/>
                </a:solidFill>
                <a:latin typeface="宋体" panose="02010600030101010101" pitchFamily="2" charset="-122"/>
              </a:rPr>
              <a:t>或</a:t>
            </a:r>
            <a:r>
              <a:rPr lang="en-US" altLang="zh-CN" sz="2400" dirty="0">
                <a:solidFill>
                  <a:prstClr val="black"/>
                </a:solidFill>
                <a:latin typeface="宋体" panose="02010600030101010101" pitchFamily="2" charset="-122"/>
              </a:rPr>
              <a:t>&lt;</a:t>
            </a:r>
            <a:r>
              <a:rPr lang="zh-CN" altLang="zh-CN" sz="2400" dirty="0">
                <a:solidFill>
                  <a:prstClr val="black"/>
                </a:solidFill>
                <a:latin typeface="宋体" panose="02010600030101010101" pitchFamily="2" charset="-122"/>
              </a:rPr>
              <a:t>。除了</a:t>
            </a:r>
            <a:r>
              <a:rPr lang="en-US" altLang="zh-CN" sz="2400" dirty="0">
                <a:solidFill>
                  <a:prstClr val="black"/>
                </a:solidFill>
                <a:latin typeface="宋体" panose="02010600030101010101" pitchFamily="2" charset="-122"/>
              </a:rPr>
              <a:t>C3</a:t>
            </a:r>
            <a:r>
              <a:rPr lang="zh-CN" altLang="zh-CN" sz="2400" dirty="0">
                <a:solidFill>
                  <a:prstClr val="black"/>
                </a:solidFill>
                <a:latin typeface="宋体" panose="02010600030101010101" pitchFamily="2" charset="-122"/>
              </a:rPr>
              <a:t>的第一个简单条件是关系表达式之外，</a:t>
            </a:r>
            <a:r>
              <a:rPr lang="en-US" altLang="zh-CN" sz="2400" dirty="0">
                <a:solidFill>
                  <a:prstClr val="black"/>
                </a:solidFill>
                <a:latin typeface="宋体" panose="02010600030101010101" pitchFamily="2" charset="-122"/>
              </a:rPr>
              <a:t>C3</a:t>
            </a:r>
            <a:r>
              <a:rPr lang="zh-CN" altLang="zh-CN" sz="2400" dirty="0">
                <a:solidFill>
                  <a:prstClr val="black"/>
                </a:solidFill>
                <a:latin typeface="宋体" panose="02010600030101010101" pitchFamily="2" charset="-122"/>
              </a:rPr>
              <a:t>和</a:t>
            </a:r>
            <a:r>
              <a:rPr lang="en-US" altLang="zh-CN" sz="2400" dirty="0">
                <a:solidFill>
                  <a:prstClr val="black"/>
                </a:solidFill>
                <a:latin typeface="宋体" panose="02010600030101010101" pitchFamily="2" charset="-122"/>
              </a:rPr>
              <a:t>C2</a:t>
            </a:r>
            <a:r>
              <a:rPr lang="zh-CN" altLang="zh-CN" sz="2400" dirty="0">
                <a:solidFill>
                  <a:prstClr val="black"/>
                </a:solidFill>
                <a:latin typeface="宋体" panose="02010600030101010101" pitchFamily="2" charset="-122"/>
              </a:rPr>
              <a:t>相同，因此，可以通过修改</a:t>
            </a:r>
            <a:r>
              <a:rPr lang="en-US" altLang="zh-CN" sz="2400" dirty="0">
                <a:solidFill>
                  <a:prstClr val="black"/>
                </a:solidFill>
                <a:latin typeface="宋体" panose="02010600030101010101" pitchFamily="2" charset="-122"/>
              </a:rPr>
              <a:t>C2</a:t>
            </a:r>
            <a:r>
              <a:rPr lang="zh-CN" altLang="zh-CN" sz="2400" dirty="0">
                <a:solidFill>
                  <a:prstClr val="black"/>
                </a:solidFill>
                <a:latin typeface="宋体" panose="02010600030101010101" pitchFamily="2" charset="-122"/>
              </a:rPr>
              <a:t>的约束集得到</a:t>
            </a:r>
            <a:r>
              <a:rPr lang="en-US" altLang="zh-CN" sz="2400" dirty="0">
                <a:solidFill>
                  <a:prstClr val="black"/>
                </a:solidFill>
                <a:latin typeface="宋体" panose="02010600030101010101" pitchFamily="2" charset="-122"/>
              </a:rPr>
              <a:t>C3</a:t>
            </a:r>
            <a:r>
              <a:rPr lang="zh-CN" altLang="zh-CN" sz="2400" dirty="0">
                <a:solidFill>
                  <a:prstClr val="black"/>
                </a:solidFill>
                <a:latin typeface="宋体" panose="02010600030101010101" pitchFamily="2" charset="-122"/>
              </a:rPr>
              <a:t>的约束集，结果为：</a:t>
            </a:r>
            <a:r>
              <a:rPr lang="en-US" altLang="zh-CN" sz="2400" dirty="0">
                <a:solidFill>
                  <a:prstClr val="black"/>
                </a:solidFill>
                <a:latin typeface="宋体" panose="02010600030101010101" pitchFamily="2" charset="-122"/>
              </a:rPr>
              <a:t>{(&gt;,=),(=,=),(&lt;,=),(&gt;,&lt;),(&gt;,&gt;)}</a:t>
            </a:r>
            <a:r>
              <a:rPr lang="zh-CN" altLang="zh-CN" sz="2400" dirty="0">
                <a:solidFill>
                  <a:prstClr val="black"/>
                </a:solidFill>
                <a:latin typeface="宋体" panose="02010600030101010101" pitchFamily="2" charset="-122"/>
              </a:rPr>
              <a:t>覆盖上述条件约束集的测试，保证可以发现</a:t>
            </a:r>
            <a:r>
              <a:rPr lang="en-US" altLang="zh-CN" sz="2400" dirty="0">
                <a:solidFill>
                  <a:prstClr val="black"/>
                </a:solidFill>
                <a:latin typeface="宋体" panose="02010600030101010101" pitchFamily="2" charset="-122"/>
              </a:rPr>
              <a:t>C3</a:t>
            </a:r>
            <a:r>
              <a:rPr lang="zh-CN" altLang="zh-CN" sz="2400" dirty="0">
                <a:solidFill>
                  <a:prstClr val="black"/>
                </a:solidFill>
                <a:latin typeface="宋体" panose="02010600030101010101" pitchFamily="2" charset="-122"/>
              </a:rPr>
              <a:t>中关系算符的错误。</a:t>
            </a:r>
            <a:endParaRPr lang="zh-CN" altLang="zh-CN" sz="2200" dirty="0">
              <a:latin typeface="+mn-ea"/>
              <a:ea typeface="+mn-ea"/>
            </a:endParaRPr>
          </a:p>
        </p:txBody>
      </p:sp>
    </p:spTree>
    <p:extLst>
      <p:ext uri="{BB962C8B-B14F-4D97-AF65-F5344CB8AC3E}">
        <p14:creationId xmlns:p14="http://schemas.microsoft.com/office/powerpoint/2010/main" val="32421637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a:extLst>
              <a:ext uri="{FF2B5EF4-FFF2-40B4-BE49-F238E27FC236}">
                <a16:creationId xmlns:a16="http://schemas.microsoft.com/office/drawing/2014/main" id="{EC082C58-E52B-4B92-81F0-F2F77348C325}"/>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2040204020203" pitchFamily="34" charset="-122"/>
                <a:ea typeface="微软雅黑" panose="020B0502040204020203" pitchFamily="34" charset="-122"/>
              </a:rPr>
              <a:t>控制结构</a:t>
            </a:r>
          </a:p>
        </p:txBody>
      </p:sp>
      <p:sp>
        <p:nvSpPr>
          <p:cNvPr id="8" name="矩形 7">
            <a:extLst>
              <a:ext uri="{FF2B5EF4-FFF2-40B4-BE49-F238E27FC236}">
                <a16:creationId xmlns:a16="http://schemas.microsoft.com/office/drawing/2014/main" id="{947351AA-1EB5-443B-95D9-3BE38185B3E8}"/>
              </a:ext>
            </a:extLst>
          </p:cNvPr>
          <p:cNvSpPr/>
          <p:nvPr/>
        </p:nvSpPr>
        <p:spPr>
          <a:xfrm>
            <a:off x="4108164" y="392737"/>
            <a:ext cx="3935032" cy="89131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3600" dirty="0">
                <a:latin typeface="微软雅黑" panose="020B0502040204020203" pitchFamily="34" charset="-122"/>
                <a:ea typeface="微软雅黑" panose="020B0502040204020203" pitchFamily="34" charset="-122"/>
              </a:rPr>
              <a:t>循环测试</a:t>
            </a:r>
          </a:p>
        </p:txBody>
      </p:sp>
      <p:pic>
        <p:nvPicPr>
          <p:cNvPr id="6" name="图片 2">
            <a:extLst>
              <a:ext uri="{FF2B5EF4-FFF2-40B4-BE49-F238E27FC236}">
                <a16:creationId xmlns:a16="http://schemas.microsoft.com/office/drawing/2014/main" id="{4D78D57D-E309-4C96-8CDA-D4FB1D3BB5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5621" y="1599845"/>
            <a:ext cx="7563530" cy="4809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95966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a:extLst>
              <a:ext uri="{FF2B5EF4-FFF2-40B4-BE49-F238E27FC236}">
                <a16:creationId xmlns:a16="http://schemas.microsoft.com/office/drawing/2014/main" id="{EC082C58-E52B-4B92-81F0-F2F77348C325}"/>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2040204020203" pitchFamily="34" charset="-122"/>
                <a:ea typeface="微软雅黑" panose="020B0502040204020203" pitchFamily="34" charset="-122"/>
              </a:rPr>
              <a:t>控制结构</a:t>
            </a:r>
          </a:p>
        </p:txBody>
      </p:sp>
      <p:sp>
        <p:nvSpPr>
          <p:cNvPr id="8" name="矩形 7">
            <a:extLst>
              <a:ext uri="{FF2B5EF4-FFF2-40B4-BE49-F238E27FC236}">
                <a16:creationId xmlns:a16="http://schemas.microsoft.com/office/drawing/2014/main" id="{947351AA-1EB5-443B-95D9-3BE38185B3E8}"/>
              </a:ext>
            </a:extLst>
          </p:cNvPr>
          <p:cNvSpPr/>
          <p:nvPr/>
        </p:nvSpPr>
        <p:spPr>
          <a:xfrm>
            <a:off x="4108164" y="392737"/>
            <a:ext cx="3935032" cy="89131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3600" dirty="0">
                <a:latin typeface="微软雅黑" panose="020B0502040204020203" pitchFamily="34" charset="-122"/>
                <a:ea typeface="微软雅黑" panose="020B0502040204020203" pitchFamily="34" charset="-122"/>
              </a:rPr>
              <a:t>循环测试</a:t>
            </a:r>
          </a:p>
        </p:txBody>
      </p:sp>
      <p:sp>
        <p:nvSpPr>
          <p:cNvPr id="5" name="TextBox 7">
            <a:extLst>
              <a:ext uri="{FF2B5EF4-FFF2-40B4-BE49-F238E27FC236}">
                <a16:creationId xmlns:a16="http://schemas.microsoft.com/office/drawing/2014/main" id="{A40D2642-1AB7-4225-BFDB-2B438B73A53D}"/>
              </a:ext>
            </a:extLst>
          </p:cNvPr>
          <p:cNvSpPr txBox="1">
            <a:spLocks noChangeArrowheads="1"/>
          </p:cNvSpPr>
          <p:nvPr/>
        </p:nvSpPr>
        <p:spPr bwMode="auto">
          <a:xfrm>
            <a:off x="599880" y="2152585"/>
            <a:ext cx="7181851" cy="3580467"/>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5"/>
          </a:lnRef>
          <a:fillRef idx="1">
            <a:schemeClr val="lt1"/>
          </a:fillRef>
          <a:effectRef idx="0">
            <a:schemeClr val="accent5"/>
          </a:effectRef>
          <a:fontRef idx="minor">
            <a:schemeClr val="dk1"/>
          </a:fontRef>
        </p:style>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3400"/>
              </a:lnSpc>
              <a:defRPr/>
            </a:pPr>
            <a:r>
              <a:rPr lang="zh-CN" altLang="en-US" sz="2400" b="1" dirty="0">
                <a:latin typeface="+mn-ea"/>
                <a:ea typeface="+mn-ea"/>
              </a:rPr>
              <a:t>简单循环</a:t>
            </a:r>
            <a:endParaRPr lang="en-US" altLang="zh-CN" sz="2400" b="1" dirty="0">
              <a:latin typeface="+mn-ea"/>
              <a:ea typeface="+mn-ea"/>
            </a:endParaRPr>
          </a:p>
          <a:p>
            <a:pPr marL="0" indent="0">
              <a:lnSpc>
                <a:spcPts val="3400"/>
              </a:lnSpc>
              <a:defRPr/>
            </a:pPr>
            <a:r>
              <a:rPr lang="en-US" altLang="zh-CN" sz="2400" dirty="0">
                <a:latin typeface="+mn-ea"/>
                <a:ea typeface="+mn-ea"/>
              </a:rPr>
              <a:t>    </a:t>
            </a:r>
            <a:r>
              <a:rPr lang="zh-CN" altLang="zh-CN" sz="2400" dirty="0">
                <a:latin typeface="+mn-ea"/>
                <a:ea typeface="+mn-ea"/>
              </a:rPr>
              <a:t>应该使用下列测试集来测试简单循环，其中</a:t>
            </a:r>
            <a:r>
              <a:rPr lang="en-US" altLang="zh-CN" sz="2400" dirty="0">
                <a:latin typeface="+mn-ea"/>
                <a:ea typeface="+mn-ea"/>
              </a:rPr>
              <a:t>n</a:t>
            </a:r>
            <a:r>
              <a:rPr lang="zh-CN" altLang="zh-CN" sz="2400" dirty="0">
                <a:latin typeface="+mn-ea"/>
                <a:ea typeface="+mn-ea"/>
              </a:rPr>
              <a:t>是允许通过循环的最大次数。</a:t>
            </a:r>
          </a:p>
          <a:p>
            <a:pPr marL="864000">
              <a:lnSpc>
                <a:spcPts val="3400"/>
              </a:lnSpc>
              <a:buSzPct val="70000"/>
              <a:buFont typeface="Wingdings" panose="05000000000000000000" pitchFamily="2" charset="2"/>
              <a:buChar char="l"/>
              <a:defRPr/>
            </a:pPr>
            <a:r>
              <a:rPr lang="zh-CN" altLang="zh-CN" sz="2400" dirty="0">
                <a:latin typeface="+mn-ea"/>
                <a:ea typeface="+mn-ea"/>
              </a:rPr>
              <a:t>跳过循环。</a:t>
            </a:r>
          </a:p>
          <a:p>
            <a:pPr marL="864000">
              <a:lnSpc>
                <a:spcPts val="3400"/>
              </a:lnSpc>
              <a:buSzPct val="70000"/>
              <a:buFont typeface="Wingdings" panose="05000000000000000000" pitchFamily="2" charset="2"/>
              <a:buChar char="l"/>
              <a:defRPr/>
            </a:pPr>
            <a:r>
              <a:rPr lang="zh-CN" altLang="zh-CN" sz="2400" dirty="0">
                <a:latin typeface="+mn-ea"/>
                <a:ea typeface="+mn-ea"/>
              </a:rPr>
              <a:t>只通过循环一次。</a:t>
            </a:r>
          </a:p>
          <a:p>
            <a:pPr marL="864000">
              <a:lnSpc>
                <a:spcPts val="3400"/>
              </a:lnSpc>
              <a:buSzPct val="70000"/>
              <a:buFont typeface="Wingdings" panose="05000000000000000000" pitchFamily="2" charset="2"/>
              <a:buChar char="l"/>
              <a:defRPr/>
            </a:pPr>
            <a:r>
              <a:rPr lang="zh-CN" altLang="zh-CN" sz="2400" dirty="0">
                <a:latin typeface="+mn-ea"/>
                <a:ea typeface="+mn-ea"/>
              </a:rPr>
              <a:t>通过循环两次。</a:t>
            </a:r>
          </a:p>
          <a:p>
            <a:pPr marL="864000">
              <a:lnSpc>
                <a:spcPts val="3400"/>
              </a:lnSpc>
              <a:buSzPct val="70000"/>
              <a:buFont typeface="Wingdings" panose="05000000000000000000" pitchFamily="2" charset="2"/>
              <a:buChar char="l"/>
              <a:defRPr/>
            </a:pPr>
            <a:r>
              <a:rPr lang="zh-CN" altLang="zh-CN" sz="2400" dirty="0">
                <a:latin typeface="+mn-ea"/>
                <a:ea typeface="+mn-ea"/>
              </a:rPr>
              <a:t>通过循环</a:t>
            </a:r>
            <a:r>
              <a:rPr lang="en-US" altLang="zh-CN" sz="2400" dirty="0">
                <a:latin typeface="+mn-ea"/>
                <a:ea typeface="+mn-ea"/>
              </a:rPr>
              <a:t>m</a:t>
            </a:r>
            <a:r>
              <a:rPr lang="zh-CN" altLang="zh-CN" sz="2400" dirty="0">
                <a:latin typeface="+mn-ea"/>
                <a:ea typeface="+mn-ea"/>
              </a:rPr>
              <a:t>次，其中</a:t>
            </a:r>
            <a:r>
              <a:rPr lang="en-US" altLang="zh-CN" sz="2400" dirty="0">
                <a:latin typeface="+mn-ea"/>
                <a:ea typeface="+mn-ea"/>
              </a:rPr>
              <a:t>m&lt;n-1</a:t>
            </a:r>
            <a:r>
              <a:rPr lang="zh-CN" altLang="zh-CN" sz="2400" dirty="0">
                <a:latin typeface="+mn-ea"/>
                <a:ea typeface="+mn-ea"/>
              </a:rPr>
              <a:t>。</a:t>
            </a:r>
          </a:p>
          <a:p>
            <a:pPr marL="864000">
              <a:lnSpc>
                <a:spcPts val="3400"/>
              </a:lnSpc>
              <a:buSzPct val="70000"/>
              <a:buFont typeface="Wingdings" panose="05000000000000000000" pitchFamily="2" charset="2"/>
              <a:buChar char="l"/>
              <a:defRPr/>
            </a:pPr>
            <a:r>
              <a:rPr lang="zh-CN" altLang="zh-CN" sz="2400" dirty="0">
                <a:latin typeface="+mn-ea"/>
                <a:ea typeface="+mn-ea"/>
              </a:rPr>
              <a:t>通过循环</a:t>
            </a:r>
            <a:r>
              <a:rPr lang="en-US" altLang="zh-CN" sz="2400" dirty="0">
                <a:latin typeface="+mn-ea"/>
                <a:ea typeface="+mn-ea"/>
              </a:rPr>
              <a:t>n-1,n,n+1</a:t>
            </a:r>
            <a:r>
              <a:rPr lang="zh-CN" altLang="zh-CN" sz="2400" dirty="0">
                <a:latin typeface="+mn-ea"/>
                <a:ea typeface="+mn-ea"/>
              </a:rPr>
              <a:t>次。</a:t>
            </a:r>
            <a:endParaRPr lang="en-US" altLang="zh-CN" sz="2400" dirty="0">
              <a:latin typeface="+mn-ea"/>
              <a:ea typeface="+mn-ea"/>
            </a:endParaRPr>
          </a:p>
        </p:txBody>
      </p:sp>
      <p:pic>
        <p:nvPicPr>
          <p:cNvPr id="7" name="图片 2">
            <a:extLst>
              <a:ext uri="{FF2B5EF4-FFF2-40B4-BE49-F238E27FC236}">
                <a16:creationId xmlns:a16="http://schemas.microsoft.com/office/drawing/2014/main" id="{3B36950B-A319-4D63-B0BA-3EC7BA791516}"/>
              </a:ext>
            </a:extLst>
          </p:cNvPr>
          <p:cNvPicPr>
            <a:picLocks noChangeAspect="1"/>
          </p:cNvPicPr>
          <p:nvPr/>
        </p:nvPicPr>
        <p:blipFill rotWithShape="1">
          <a:blip r:embed="rId2">
            <a:extLst>
              <a:ext uri="{28A0092B-C50C-407E-A947-70E740481C1C}">
                <a14:useLocalDpi xmlns:a14="http://schemas.microsoft.com/office/drawing/2010/main" val="0"/>
              </a:ext>
            </a:extLst>
          </a:blip>
          <a:srcRect r="65505"/>
          <a:stretch/>
        </p:blipFill>
        <p:spPr bwMode="auto">
          <a:xfrm>
            <a:off x="8457131" y="1537993"/>
            <a:ext cx="2608975" cy="4809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393390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a:extLst>
              <a:ext uri="{FF2B5EF4-FFF2-40B4-BE49-F238E27FC236}">
                <a16:creationId xmlns:a16="http://schemas.microsoft.com/office/drawing/2014/main" id="{EC082C58-E52B-4B92-81F0-F2F77348C325}"/>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2040204020203" pitchFamily="34" charset="-122"/>
                <a:ea typeface="微软雅黑" panose="020B0502040204020203" pitchFamily="34" charset="-122"/>
              </a:rPr>
              <a:t>控制结构</a:t>
            </a:r>
          </a:p>
        </p:txBody>
      </p:sp>
      <p:sp>
        <p:nvSpPr>
          <p:cNvPr id="8" name="矩形 7">
            <a:extLst>
              <a:ext uri="{FF2B5EF4-FFF2-40B4-BE49-F238E27FC236}">
                <a16:creationId xmlns:a16="http://schemas.microsoft.com/office/drawing/2014/main" id="{947351AA-1EB5-443B-95D9-3BE38185B3E8}"/>
              </a:ext>
            </a:extLst>
          </p:cNvPr>
          <p:cNvSpPr/>
          <p:nvPr/>
        </p:nvSpPr>
        <p:spPr>
          <a:xfrm>
            <a:off x="4108164" y="392737"/>
            <a:ext cx="3935032" cy="89131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3600" dirty="0">
                <a:latin typeface="微软雅黑" panose="020B0502040204020203" pitchFamily="34" charset="-122"/>
                <a:ea typeface="微软雅黑" panose="020B0502040204020203" pitchFamily="34" charset="-122"/>
              </a:rPr>
              <a:t>循环测试</a:t>
            </a:r>
          </a:p>
        </p:txBody>
      </p:sp>
      <p:sp>
        <p:nvSpPr>
          <p:cNvPr id="5" name="TextBox 7">
            <a:extLst>
              <a:ext uri="{FF2B5EF4-FFF2-40B4-BE49-F238E27FC236}">
                <a16:creationId xmlns:a16="http://schemas.microsoft.com/office/drawing/2014/main" id="{A40D2642-1AB7-4225-BFDB-2B438B73A53D}"/>
              </a:ext>
            </a:extLst>
          </p:cNvPr>
          <p:cNvSpPr txBox="1">
            <a:spLocks noChangeArrowheads="1"/>
          </p:cNvSpPr>
          <p:nvPr/>
        </p:nvSpPr>
        <p:spPr bwMode="auto">
          <a:xfrm>
            <a:off x="469251" y="1665155"/>
            <a:ext cx="8142903" cy="4555093"/>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5"/>
          </a:lnRef>
          <a:fillRef idx="1">
            <a:schemeClr val="lt1"/>
          </a:fillRef>
          <a:effectRef idx="0">
            <a:schemeClr val="accent5"/>
          </a:effectRef>
          <a:fontRef idx="minor">
            <a:schemeClr val="dk1"/>
          </a:fontRef>
        </p:style>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2900"/>
              </a:lnSpc>
              <a:defRPr/>
            </a:pPr>
            <a:r>
              <a:rPr lang="zh-CN" altLang="en-US" sz="2400" b="1" dirty="0">
                <a:latin typeface="+mn-ea"/>
              </a:rPr>
              <a:t>嵌套循环</a:t>
            </a:r>
            <a:endParaRPr lang="en-US" altLang="zh-CN" sz="2400" b="1" dirty="0">
              <a:latin typeface="+mn-ea"/>
            </a:endParaRPr>
          </a:p>
          <a:p>
            <a:pPr marL="0" indent="0">
              <a:lnSpc>
                <a:spcPts val="2900"/>
              </a:lnSpc>
              <a:defRPr/>
            </a:pPr>
            <a:r>
              <a:rPr lang="en-US" altLang="zh-CN" sz="2400" dirty="0">
                <a:latin typeface="+mn-ea"/>
              </a:rPr>
              <a:t>    </a:t>
            </a:r>
            <a:r>
              <a:rPr lang="zh-CN" altLang="zh-CN" sz="2400" dirty="0">
                <a:latin typeface="+mn-ea"/>
              </a:rPr>
              <a:t>如果把简单循环的测试方法直接应用到嵌套循环，测试数就会随嵌套层数的增加按几何级数增长，</a:t>
            </a:r>
            <a:r>
              <a:rPr lang="en-US" altLang="zh-CN" sz="2400" dirty="0" err="1">
                <a:latin typeface="+mn-ea"/>
              </a:rPr>
              <a:t>B.Beizer</a:t>
            </a:r>
            <a:r>
              <a:rPr lang="zh-CN" altLang="zh-CN" sz="2400" dirty="0">
                <a:latin typeface="+mn-ea"/>
              </a:rPr>
              <a:t>提出了一种能减少测试数的方法。跳过循环。</a:t>
            </a:r>
          </a:p>
          <a:p>
            <a:pPr marL="864000">
              <a:lnSpc>
                <a:spcPts val="2900"/>
              </a:lnSpc>
              <a:buSzPct val="70000"/>
              <a:buFont typeface="Wingdings" panose="05000000000000000000" pitchFamily="2" charset="2"/>
              <a:buChar char="l"/>
              <a:defRPr/>
            </a:pPr>
            <a:r>
              <a:rPr lang="zh-CN" altLang="zh-CN" sz="2400" dirty="0">
                <a:latin typeface="+mn-ea"/>
              </a:rPr>
              <a:t>从最内层循环开始测试，把所有其他循环都设置为最小值。</a:t>
            </a:r>
          </a:p>
          <a:p>
            <a:pPr marL="864000">
              <a:lnSpc>
                <a:spcPts val="2900"/>
              </a:lnSpc>
              <a:buSzPct val="70000"/>
              <a:buFont typeface="Wingdings" panose="05000000000000000000" pitchFamily="2" charset="2"/>
              <a:buChar char="l"/>
              <a:defRPr/>
            </a:pPr>
            <a:r>
              <a:rPr lang="zh-CN" altLang="zh-CN" sz="2400" dirty="0">
                <a:latin typeface="+mn-ea"/>
              </a:rPr>
              <a:t>对最内层循环使用简单循环测试方法，而使外层循环的迭代参数（例如，循环计数器）取最小值，并为越界值或非法值增加一些额外的测试。</a:t>
            </a:r>
          </a:p>
          <a:p>
            <a:pPr marL="864000">
              <a:lnSpc>
                <a:spcPts val="2900"/>
              </a:lnSpc>
              <a:buSzPct val="70000"/>
              <a:buFont typeface="Wingdings" panose="05000000000000000000" pitchFamily="2" charset="2"/>
              <a:buChar char="l"/>
              <a:defRPr/>
            </a:pPr>
            <a:r>
              <a:rPr lang="zh-CN" altLang="zh-CN" sz="2400" dirty="0">
                <a:latin typeface="+mn-ea"/>
              </a:rPr>
              <a:t>由内向外，对下一个循环进行测试，但保持所有其他外层循环为最小值，其他嵌套循环为“典型”值。</a:t>
            </a:r>
          </a:p>
          <a:p>
            <a:pPr marL="864000">
              <a:lnSpc>
                <a:spcPts val="2900"/>
              </a:lnSpc>
              <a:buSzPct val="70000"/>
              <a:buFont typeface="Wingdings" panose="05000000000000000000" pitchFamily="2" charset="2"/>
              <a:buChar char="l"/>
              <a:defRPr/>
            </a:pPr>
            <a:r>
              <a:rPr lang="zh-CN" altLang="zh-CN" sz="2400" dirty="0">
                <a:latin typeface="+mn-ea"/>
              </a:rPr>
              <a:t>继续进行下去，直到测试完所有循环。</a:t>
            </a:r>
            <a:endParaRPr lang="en-US" altLang="zh-CN" sz="2400" dirty="0">
              <a:latin typeface="+mn-ea"/>
            </a:endParaRPr>
          </a:p>
        </p:txBody>
      </p:sp>
      <p:pic>
        <p:nvPicPr>
          <p:cNvPr id="7" name="图片 2">
            <a:extLst>
              <a:ext uri="{FF2B5EF4-FFF2-40B4-BE49-F238E27FC236}">
                <a16:creationId xmlns:a16="http://schemas.microsoft.com/office/drawing/2014/main" id="{3B36950B-A319-4D63-B0BA-3EC7BA791516}"/>
              </a:ext>
            </a:extLst>
          </p:cNvPr>
          <p:cNvPicPr>
            <a:picLocks noChangeAspect="1"/>
          </p:cNvPicPr>
          <p:nvPr/>
        </p:nvPicPr>
        <p:blipFill rotWithShape="1">
          <a:blip r:embed="rId2">
            <a:extLst>
              <a:ext uri="{28A0092B-C50C-407E-A947-70E740481C1C}">
                <a14:useLocalDpi xmlns:a14="http://schemas.microsoft.com/office/drawing/2010/main" val="0"/>
              </a:ext>
            </a:extLst>
          </a:blip>
          <a:srcRect l="38842" t="-2" r="26663" b="2"/>
          <a:stretch/>
        </p:blipFill>
        <p:spPr bwMode="auto">
          <a:xfrm>
            <a:off x="8849016" y="1537992"/>
            <a:ext cx="2608975" cy="4809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0632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7.1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编码</a:t>
            </a:r>
          </a:p>
        </p:txBody>
      </p:sp>
      <p:sp>
        <p:nvSpPr>
          <p:cNvPr id="32775" name="TextBox 7"/>
          <p:cNvSpPr txBox="1">
            <a:spLocks noChangeArrowheads="1"/>
          </p:cNvSpPr>
          <p:nvPr/>
        </p:nvSpPr>
        <p:spPr bwMode="auto">
          <a:xfrm>
            <a:off x="2100263" y="1185863"/>
            <a:ext cx="8172450"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3000"/>
              </a:lnSpc>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4.</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输入输出</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ts val="3000"/>
              </a:lnSpc>
              <a:spcBef>
                <a:spcPts val="60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在设计和编写程序时</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需</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考虑有关输入输出风格的规则</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对所有输入数据都进行检验</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检查输入项重要组合的合法性</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保持输入格式简单</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使用数据结束标记，不要要求用户指定数据的数目</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明确提示交互式输入的请求，详细说明可用的选择或边界数值</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程序设计语言对格式有严格要求时，应保持输入格式一致</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设计良好的输出报表</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给所有输出数据加标志</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a:extLst>
              <a:ext uri="{FF2B5EF4-FFF2-40B4-BE49-F238E27FC236}">
                <a16:creationId xmlns:a16="http://schemas.microsoft.com/office/drawing/2014/main" id="{EC082C58-E52B-4B92-81F0-F2F77348C325}"/>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2040204020203" pitchFamily="34" charset="-122"/>
                <a:ea typeface="微软雅黑" panose="020B0502040204020203" pitchFamily="34" charset="-122"/>
              </a:rPr>
              <a:t>控制结构</a:t>
            </a:r>
          </a:p>
        </p:txBody>
      </p:sp>
      <p:sp>
        <p:nvSpPr>
          <p:cNvPr id="8" name="矩形 7">
            <a:extLst>
              <a:ext uri="{FF2B5EF4-FFF2-40B4-BE49-F238E27FC236}">
                <a16:creationId xmlns:a16="http://schemas.microsoft.com/office/drawing/2014/main" id="{947351AA-1EB5-443B-95D9-3BE38185B3E8}"/>
              </a:ext>
            </a:extLst>
          </p:cNvPr>
          <p:cNvSpPr/>
          <p:nvPr/>
        </p:nvSpPr>
        <p:spPr>
          <a:xfrm>
            <a:off x="4108164" y="392737"/>
            <a:ext cx="3935032" cy="89131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3600" dirty="0">
                <a:latin typeface="微软雅黑" panose="020B0502040204020203" pitchFamily="34" charset="-122"/>
                <a:ea typeface="微软雅黑" panose="020B0502040204020203" pitchFamily="34" charset="-122"/>
              </a:rPr>
              <a:t>循环测试</a:t>
            </a:r>
          </a:p>
        </p:txBody>
      </p:sp>
      <p:sp>
        <p:nvSpPr>
          <p:cNvPr id="5" name="TextBox 7">
            <a:extLst>
              <a:ext uri="{FF2B5EF4-FFF2-40B4-BE49-F238E27FC236}">
                <a16:creationId xmlns:a16="http://schemas.microsoft.com/office/drawing/2014/main" id="{A40D2642-1AB7-4225-BFDB-2B438B73A53D}"/>
              </a:ext>
            </a:extLst>
          </p:cNvPr>
          <p:cNvSpPr txBox="1">
            <a:spLocks noChangeArrowheads="1"/>
          </p:cNvSpPr>
          <p:nvPr/>
        </p:nvSpPr>
        <p:spPr bwMode="auto">
          <a:xfrm>
            <a:off x="599880" y="2152585"/>
            <a:ext cx="7181851" cy="3290773"/>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5"/>
          </a:lnRef>
          <a:fillRef idx="1">
            <a:schemeClr val="lt1"/>
          </a:fillRef>
          <a:effectRef idx="0">
            <a:schemeClr val="accent5"/>
          </a:effectRef>
          <a:fontRef idx="minor">
            <a:schemeClr val="dk1"/>
          </a:fontRef>
        </p:style>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3600"/>
              </a:lnSpc>
              <a:defRPr/>
            </a:pPr>
            <a:r>
              <a:rPr lang="zh-CN" altLang="en-US" sz="2400" b="1" dirty="0">
                <a:latin typeface="+mn-ea"/>
              </a:rPr>
              <a:t>串接循环</a:t>
            </a:r>
            <a:endParaRPr lang="en-US" altLang="zh-CN" sz="2400" b="1" dirty="0">
              <a:latin typeface="+mn-ea"/>
            </a:endParaRPr>
          </a:p>
          <a:p>
            <a:pPr marL="0" indent="0">
              <a:lnSpc>
                <a:spcPts val="3600"/>
              </a:lnSpc>
              <a:defRPr/>
            </a:pPr>
            <a:r>
              <a:rPr lang="en-US" altLang="zh-CN" sz="2400" dirty="0">
                <a:latin typeface="+mn-ea"/>
              </a:rPr>
              <a:t>    </a:t>
            </a:r>
            <a:r>
              <a:rPr lang="zh-CN" altLang="zh-CN" sz="2400" dirty="0">
                <a:latin typeface="+mn-ea"/>
              </a:rPr>
              <a:t>如果串接循环的各个循环都彼此独立，则可以使用前述的测试简单循环的方法来测试串接循环。但是，如果两个循环串接，而且第一个循环的循环计数器值是第二个循环的初始值，则这两个循环并不是独立的。当循环不独立时，建议使用测试嵌套循环的方法来测试串接循环。</a:t>
            </a:r>
            <a:endParaRPr lang="en-US" altLang="zh-CN" sz="2200" dirty="0">
              <a:latin typeface="+mn-ea"/>
            </a:endParaRPr>
          </a:p>
        </p:txBody>
      </p:sp>
      <p:pic>
        <p:nvPicPr>
          <p:cNvPr id="7" name="图片 2">
            <a:extLst>
              <a:ext uri="{FF2B5EF4-FFF2-40B4-BE49-F238E27FC236}">
                <a16:creationId xmlns:a16="http://schemas.microsoft.com/office/drawing/2014/main" id="{3B36950B-A319-4D63-B0BA-3EC7BA791516}"/>
              </a:ext>
            </a:extLst>
          </p:cNvPr>
          <p:cNvPicPr>
            <a:picLocks noChangeAspect="1"/>
          </p:cNvPicPr>
          <p:nvPr/>
        </p:nvPicPr>
        <p:blipFill rotWithShape="1">
          <a:blip r:embed="rId2">
            <a:extLst>
              <a:ext uri="{28A0092B-C50C-407E-A947-70E740481C1C}">
                <a14:useLocalDpi xmlns:a14="http://schemas.microsoft.com/office/drawing/2010/main" val="0"/>
              </a:ext>
            </a:extLst>
          </a:blip>
          <a:srcRect l="71555" t="615" r="-6050" b="-615"/>
          <a:stretch/>
        </p:blipFill>
        <p:spPr bwMode="auto">
          <a:xfrm>
            <a:off x="8597090" y="1575316"/>
            <a:ext cx="2608975" cy="4809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24160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070865C-84C1-4487-99D0-EB5039CF8D23}"/>
              </a:ext>
            </a:extLst>
          </p:cNvPr>
          <p:cNvSpPr/>
          <p:nvPr/>
        </p:nvSpPr>
        <p:spPr>
          <a:xfrm>
            <a:off x="886408" y="2565918"/>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a:latin typeface="微软雅黑" panose="020B0502040204020203" pitchFamily="34" charset="-122"/>
                <a:ea typeface="微软雅黑" panose="020B0502040204020203" pitchFamily="34" charset="-122"/>
              </a:rPr>
              <a:t>等价划分</a:t>
            </a:r>
          </a:p>
        </p:txBody>
      </p:sp>
      <p:sp>
        <p:nvSpPr>
          <p:cNvPr id="3" name="流程图: 文档 2">
            <a:extLst>
              <a:ext uri="{FF2B5EF4-FFF2-40B4-BE49-F238E27FC236}">
                <a16:creationId xmlns:a16="http://schemas.microsoft.com/office/drawing/2014/main" id="{EC082C58-E52B-4B92-81F0-F2F77348C325}"/>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黑盒测试</a:t>
            </a:r>
          </a:p>
        </p:txBody>
      </p:sp>
      <p:sp>
        <p:nvSpPr>
          <p:cNvPr id="6" name="矩形 5">
            <a:extLst>
              <a:ext uri="{FF2B5EF4-FFF2-40B4-BE49-F238E27FC236}">
                <a16:creationId xmlns:a16="http://schemas.microsoft.com/office/drawing/2014/main" id="{F0216CDA-3335-432A-B29B-129E69DE2AE3}"/>
              </a:ext>
            </a:extLst>
          </p:cNvPr>
          <p:cNvSpPr/>
          <p:nvPr/>
        </p:nvSpPr>
        <p:spPr>
          <a:xfrm>
            <a:off x="4551680" y="499815"/>
            <a:ext cx="3505200" cy="75671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4000" b="1" dirty="0">
                <a:latin typeface="+mn-ea"/>
              </a:rPr>
              <a:t>黑盒测试技术</a:t>
            </a:r>
            <a:endParaRPr lang="zh-CN" altLang="en-US" sz="4000" dirty="0"/>
          </a:p>
        </p:txBody>
      </p:sp>
      <p:sp>
        <p:nvSpPr>
          <p:cNvPr id="7" name="矩形 6">
            <a:extLst>
              <a:ext uri="{FF2B5EF4-FFF2-40B4-BE49-F238E27FC236}">
                <a16:creationId xmlns:a16="http://schemas.microsoft.com/office/drawing/2014/main" id="{B36A146F-53CA-46B6-A5EE-1B0EFA6012D8}"/>
              </a:ext>
            </a:extLst>
          </p:cNvPr>
          <p:cNvSpPr/>
          <p:nvPr/>
        </p:nvSpPr>
        <p:spPr>
          <a:xfrm>
            <a:off x="3291840" y="2565918"/>
            <a:ext cx="8483601"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600" dirty="0"/>
              <a:t>把程序的输入域划分成若干个数据类，据此导出测试用例</a:t>
            </a:r>
            <a:endParaRPr lang="en-US" altLang="zh-CN" sz="2600" dirty="0">
              <a:latin typeface="+mn-ea"/>
            </a:endParaRPr>
          </a:p>
        </p:txBody>
      </p:sp>
      <p:sp>
        <p:nvSpPr>
          <p:cNvPr id="9" name="矩形 8">
            <a:extLst>
              <a:ext uri="{FF2B5EF4-FFF2-40B4-BE49-F238E27FC236}">
                <a16:creationId xmlns:a16="http://schemas.microsoft.com/office/drawing/2014/main" id="{7FBE10F8-68C2-4B2E-8714-6DA2B028CA20}"/>
              </a:ext>
            </a:extLst>
          </p:cNvPr>
          <p:cNvSpPr/>
          <p:nvPr/>
        </p:nvSpPr>
        <p:spPr>
          <a:xfrm>
            <a:off x="886405" y="3847785"/>
            <a:ext cx="1828801" cy="961053"/>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a:latin typeface="微软雅黑" panose="020B0502040204020203" pitchFamily="34" charset="-122"/>
                <a:ea typeface="微软雅黑" panose="020B0502040204020203" pitchFamily="34" charset="-122"/>
              </a:rPr>
              <a:t>边界值分析</a:t>
            </a:r>
          </a:p>
        </p:txBody>
      </p:sp>
      <p:sp>
        <p:nvSpPr>
          <p:cNvPr id="14" name="矩形 13">
            <a:extLst>
              <a:ext uri="{FF2B5EF4-FFF2-40B4-BE49-F238E27FC236}">
                <a16:creationId xmlns:a16="http://schemas.microsoft.com/office/drawing/2014/main" id="{6AA9BB99-CD3F-4066-8C43-54B37FD6B6DC}"/>
              </a:ext>
            </a:extLst>
          </p:cNvPr>
          <p:cNvSpPr/>
          <p:nvPr/>
        </p:nvSpPr>
        <p:spPr>
          <a:xfrm>
            <a:off x="3291840" y="3847785"/>
            <a:ext cx="8483601"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600" dirty="0"/>
              <a:t> 经验表明，处理边界情况时程序最容易发生错误</a:t>
            </a:r>
            <a:endParaRPr lang="en-US" altLang="zh-CN" sz="2600" dirty="0"/>
          </a:p>
        </p:txBody>
      </p:sp>
      <p:sp>
        <p:nvSpPr>
          <p:cNvPr id="10" name="矩形 9">
            <a:extLst>
              <a:ext uri="{FF2B5EF4-FFF2-40B4-BE49-F238E27FC236}">
                <a16:creationId xmlns:a16="http://schemas.microsoft.com/office/drawing/2014/main" id="{579FDE2F-4FE5-445D-AE7B-B3F0B6196FC1}"/>
              </a:ext>
            </a:extLst>
          </p:cNvPr>
          <p:cNvSpPr/>
          <p:nvPr/>
        </p:nvSpPr>
        <p:spPr>
          <a:xfrm>
            <a:off x="3098800" y="1635787"/>
            <a:ext cx="6410960" cy="55087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zh-CN" sz="2400" b="1" dirty="0">
                <a:solidFill>
                  <a:prstClr val="black"/>
                </a:solidFill>
                <a:latin typeface="宋体" panose="02010600030101010101" pitchFamily="2" charset="-122"/>
                <a:ea typeface="宋体" panose="02010600030101010101" pitchFamily="2" charset="-122"/>
              </a:rPr>
              <a:t>通常设计测试方案时总是联合使用</a:t>
            </a:r>
            <a:r>
              <a:rPr lang="zh-CN" altLang="en-US" sz="2400" b="1" dirty="0">
                <a:solidFill>
                  <a:prstClr val="black"/>
                </a:solidFill>
                <a:latin typeface="宋体" panose="02010600030101010101" pitchFamily="2" charset="-122"/>
                <a:ea typeface="宋体" panose="02010600030101010101" pitchFamily="2" charset="-122"/>
              </a:rPr>
              <a:t>这三</a:t>
            </a:r>
            <a:r>
              <a:rPr lang="zh-CN" altLang="zh-CN" sz="2400" b="1" dirty="0">
                <a:solidFill>
                  <a:prstClr val="black"/>
                </a:solidFill>
                <a:latin typeface="宋体" panose="02010600030101010101" pitchFamily="2" charset="-122"/>
                <a:ea typeface="宋体" panose="02010600030101010101" pitchFamily="2" charset="-122"/>
              </a:rPr>
              <a:t>种技术</a:t>
            </a:r>
            <a:endParaRPr lang="en-US" altLang="zh-CN" sz="2800" dirty="0">
              <a:latin typeface="+mn-ea"/>
            </a:endParaRPr>
          </a:p>
        </p:txBody>
      </p:sp>
      <p:sp>
        <p:nvSpPr>
          <p:cNvPr id="11" name="矩形 10">
            <a:extLst>
              <a:ext uri="{FF2B5EF4-FFF2-40B4-BE49-F238E27FC236}">
                <a16:creationId xmlns:a16="http://schemas.microsoft.com/office/drawing/2014/main" id="{9EDBA924-E21A-4E37-9C07-6C6206769ADE}"/>
              </a:ext>
            </a:extLst>
          </p:cNvPr>
          <p:cNvSpPr/>
          <p:nvPr/>
        </p:nvSpPr>
        <p:spPr>
          <a:xfrm>
            <a:off x="886405" y="5129652"/>
            <a:ext cx="1828801" cy="961053"/>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a:latin typeface="微软雅黑" panose="020B0502040204020203" pitchFamily="34" charset="-122"/>
                <a:ea typeface="微软雅黑" panose="020B0502040204020203" pitchFamily="34" charset="-122"/>
              </a:rPr>
              <a:t>错误推测</a:t>
            </a:r>
          </a:p>
        </p:txBody>
      </p:sp>
      <p:sp>
        <p:nvSpPr>
          <p:cNvPr id="12" name="矩形 11">
            <a:extLst>
              <a:ext uri="{FF2B5EF4-FFF2-40B4-BE49-F238E27FC236}">
                <a16:creationId xmlns:a16="http://schemas.microsoft.com/office/drawing/2014/main" id="{4E8D7E35-3BF6-450D-BF84-E755F19DE6E5}"/>
              </a:ext>
            </a:extLst>
          </p:cNvPr>
          <p:cNvSpPr/>
          <p:nvPr/>
        </p:nvSpPr>
        <p:spPr>
          <a:xfrm>
            <a:off x="3291840" y="5129652"/>
            <a:ext cx="8483601"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600" dirty="0"/>
              <a:t>错误推测法在很大程度上靠直觉和经验进行</a:t>
            </a:r>
            <a:endParaRPr lang="en-US" altLang="zh-CN" sz="2600" dirty="0"/>
          </a:p>
        </p:txBody>
      </p:sp>
    </p:spTree>
    <p:extLst>
      <p:ext uri="{BB962C8B-B14F-4D97-AF65-F5344CB8AC3E}">
        <p14:creationId xmlns:p14="http://schemas.microsoft.com/office/powerpoint/2010/main" val="37915329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a:extLst>
              <a:ext uri="{FF2B5EF4-FFF2-40B4-BE49-F238E27FC236}">
                <a16:creationId xmlns:a16="http://schemas.microsoft.com/office/drawing/2014/main" id="{EC082C58-E52B-4B92-81F0-F2F77348C325}"/>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等价划分</a:t>
            </a:r>
          </a:p>
        </p:txBody>
      </p:sp>
      <p:sp>
        <p:nvSpPr>
          <p:cNvPr id="6" name="矩形 5">
            <a:extLst>
              <a:ext uri="{FF2B5EF4-FFF2-40B4-BE49-F238E27FC236}">
                <a16:creationId xmlns:a16="http://schemas.microsoft.com/office/drawing/2014/main" id="{F0216CDA-3335-432A-B29B-129E69DE2AE3}"/>
              </a:ext>
            </a:extLst>
          </p:cNvPr>
          <p:cNvSpPr/>
          <p:nvPr/>
        </p:nvSpPr>
        <p:spPr>
          <a:xfrm>
            <a:off x="4551680" y="499815"/>
            <a:ext cx="3505200" cy="75671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4000" b="1" dirty="0">
                <a:latin typeface="+mn-ea"/>
              </a:rPr>
              <a:t>等价划分</a:t>
            </a:r>
          </a:p>
        </p:txBody>
      </p:sp>
      <p:sp>
        <p:nvSpPr>
          <p:cNvPr id="7" name="矩形 6">
            <a:extLst>
              <a:ext uri="{FF2B5EF4-FFF2-40B4-BE49-F238E27FC236}">
                <a16:creationId xmlns:a16="http://schemas.microsoft.com/office/drawing/2014/main" id="{B36A146F-53CA-46B6-A5EE-1B0EFA6012D8}"/>
              </a:ext>
            </a:extLst>
          </p:cNvPr>
          <p:cNvSpPr/>
          <p:nvPr/>
        </p:nvSpPr>
        <p:spPr>
          <a:xfrm>
            <a:off x="1657842" y="2032000"/>
            <a:ext cx="9292876" cy="3251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nSpc>
                <a:spcPts val="3200"/>
              </a:lnSpc>
              <a:defRPr/>
            </a:pPr>
            <a:r>
              <a:rPr lang="en-US" altLang="zh-CN" sz="2800" dirty="0">
                <a:latin typeface="+mn-ea"/>
              </a:rPr>
              <a:t>	</a:t>
            </a:r>
            <a:r>
              <a:rPr lang="zh-CN" altLang="zh-CN" sz="2800" dirty="0">
                <a:latin typeface="+mn-ea"/>
              </a:rPr>
              <a:t>经验表明，</a:t>
            </a:r>
            <a:r>
              <a:rPr lang="zh-CN" altLang="zh-CN" sz="2800" b="1" dirty="0">
                <a:latin typeface="+mn-ea"/>
              </a:rPr>
              <a:t>处理边界情况时程序最容易发生错误</a:t>
            </a:r>
            <a:r>
              <a:rPr lang="zh-CN" altLang="zh-CN" sz="2800" dirty="0">
                <a:latin typeface="+mn-ea"/>
              </a:rPr>
              <a:t>。例如，许多程序错误出现在下标、纯量、数据结构和循环等等的边界附近。因此，设计使程序运行在边界情况附近的测试方案，暴露出程序错误的可能性更大一些。</a:t>
            </a:r>
            <a:endParaRPr lang="en-US" altLang="zh-CN" sz="2800" dirty="0">
              <a:latin typeface="+mn-ea"/>
            </a:endParaRPr>
          </a:p>
          <a:p>
            <a:pPr>
              <a:lnSpc>
                <a:spcPts val="3200"/>
              </a:lnSpc>
              <a:defRPr/>
            </a:pPr>
            <a:r>
              <a:rPr lang="en-US" altLang="zh-CN" sz="2800" dirty="0">
                <a:latin typeface="+mn-ea"/>
              </a:rPr>
              <a:t>	</a:t>
            </a:r>
            <a:r>
              <a:rPr lang="zh-CN" altLang="zh-CN" sz="2800" dirty="0">
                <a:latin typeface="+mn-ea"/>
              </a:rPr>
              <a:t>使用</a:t>
            </a:r>
            <a:r>
              <a:rPr lang="zh-CN" altLang="zh-CN" sz="2800" b="1" dirty="0">
                <a:solidFill>
                  <a:srgbClr val="C00000"/>
                </a:solidFill>
                <a:latin typeface="+mn-ea"/>
              </a:rPr>
              <a:t>边界值分析方法</a:t>
            </a:r>
            <a:r>
              <a:rPr lang="zh-CN" altLang="zh-CN" sz="2800" dirty="0">
                <a:latin typeface="+mn-ea"/>
              </a:rPr>
              <a:t>设计测试方案首先应该确定边界情况，通常输入等价类和输出等价类的边界。选取的测试数据应该刚好等于、刚刚小于和刚刚大于边界值。</a:t>
            </a:r>
            <a:endParaRPr lang="en-US" altLang="zh-CN" sz="2800" dirty="0">
              <a:latin typeface="+mn-ea"/>
            </a:endParaRPr>
          </a:p>
        </p:txBody>
      </p:sp>
    </p:spTree>
    <p:extLst>
      <p:ext uri="{BB962C8B-B14F-4D97-AF65-F5344CB8AC3E}">
        <p14:creationId xmlns:p14="http://schemas.microsoft.com/office/powerpoint/2010/main" val="230766352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a:extLst>
              <a:ext uri="{FF2B5EF4-FFF2-40B4-BE49-F238E27FC236}">
                <a16:creationId xmlns:a16="http://schemas.microsoft.com/office/drawing/2014/main" id="{EC082C58-E52B-4B92-81F0-F2F77348C325}"/>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边界值</a:t>
            </a:r>
          </a:p>
        </p:txBody>
      </p:sp>
      <p:sp>
        <p:nvSpPr>
          <p:cNvPr id="6" name="矩形 5">
            <a:extLst>
              <a:ext uri="{FF2B5EF4-FFF2-40B4-BE49-F238E27FC236}">
                <a16:creationId xmlns:a16="http://schemas.microsoft.com/office/drawing/2014/main" id="{F0216CDA-3335-432A-B29B-129E69DE2AE3}"/>
              </a:ext>
            </a:extLst>
          </p:cNvPr>
          <p:cNvSpPr/>
          <p:nvPr/>
        </p:nvSpPr>
        <p:spPr>
          <a:xfrm>
            <a:off x="4551680" y="499815"/>
            <a:ext cx="3505200" cy="75671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4000" b="1" dirty="0">
                <a:latin typeface="+mn-ea"/>
              </a:rPr>
              <a:t>边界值分析</a:t>
            </a:r>
          </a:p>
        </p:txBody>
      </p:sp>
      <p:sp>
        <p:nvSpPr>
          <p:cNvPr id="7" name="矩形 6">
            <a:extLst>
              <a:ext uri="{FF2B5EF4-FFF2-40B4-BE49-F238E27FC236}">
                <a16:creationId xmlns:a16="http://schemas.microsoft.com/office/drawing/2014/main" id="{B36A146F-53CA-46B6-A5EE-1B0EFA6012D8}"/>
              </a:ext>
            </a:extLst>
          </p:cNvPr>
          <p:cNvSpPr/>
          <p:nvPr/>
        </p:nvSpPr>
        <p:spPr>
          <a:xfrm>
            <a:off x="1657842" y="2032000"/>
            <a:ext cx="9292876" cy="3251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nSpc>
                <a:spcPts val="3200"/>
              </a:lnSpc>
              <a:defRPr/>
            </a:pPr>
            <a:r>
              <a:rPr lang="en-US" altLang="zh-CN" sz="2800" dirty="0">
                <a:latin typeface="+mn-ea"/>
              </a:rPr>
              <a:t>	</a:t>
            </a:r>
            <a:r>
              <a:rPr lang="zh-CN" altLang="zh-CN" sz="2800" dirty="0">
                <a:latin typeface="+mn-ea"/>
              </a:rPr>
              <a:t>经验表明，</a:t>
            </a:r>
            <a:r>
              <a:rPr lang="zh-CN" altLang="zh-CN" sz="2800" b="1" dirty="0">
                <a:latin typeface="+mn-ea"/>
              </a:rPr>
              <a:t>处理边界情况时程序最容易发生错误</a:t>
            </a:r>
            <a:r>
              <a:rPr lang="zh-CN" altLang="zh-CN" sz="2800" dirty="0">
                <a:latin typeface="+mn-ea"/>
              </a:rPr>
              <a:t>。例如，许多程序错误出现在下标、纯量、数据结构和循环等等的边界附近。因此，设计使程序运行在边界情况附近的测试方案，暴露出程序错误的可能性更大一些。</a:t>
            </a:r>
            <a:endParaRPr lang="en-US" altLang="zh-CN" sz="2800" dirty="0">
              <a:latin typeface="+mn-ea"/>
            </a:endParaRPr>
          </a:p>
          <a:p>
            <a:pPr>
              <a:lnSpc>
                <a:spcPts val="3200"/>
              </a:lnSpc>
              <a:defRPr/>
            </a:pPr>
            <a:r>
              <a:rPr lang="en-US" altLang="zh-CN" sz="2800" dirty="0">
                <a:latin typeface="+mn-ea"/>
              </a:rPr>
              <a:t>	</a:t>
            </a:r>
            <a:r>
              <a:rPr lang="zh-CN" altLang="zh-CN" sz="2800" dirty="0">
                <a:latin typeface="+mn-ea"/>
              </a:rPr>
              <a:t>使用</a:t>
            </a:r>
            <a:r>
              <a:rPr lang="zh-CN" altLang="zh-CN" sz="2800" b="1" dirty="0">
                <a:solidFill>
                  <a:srgbClr val="C00000"/>
                </a:solidFill>
                <a:latin typeface="+mn-ea"/>
              </a:rPr>
              <a:t>边界值分析方法</a:t>
            </a:r>
            <a:r>
              <a:rPr lang="zh-CN" altLang="zh-CN" sz="2800" dirty="0">
                <a:latin typeface="+mn-ea"/>
              </a:rPr>
              <a:t>设计测试方案首先应该确定边界情况，通常输入等价类和输出等价类的边界。选取的测试数据应该刚好等于、刚刚小于和刚刚大于边界值。</a:t>
            </a:r>
            <a:endParaRPr lang="en-US" altLang="zh-CN" sz="2800" dirty="0">
              <a:latin typeface="+mn-ea"/>
            </a:endParaRPr>
          </a:p>
        </p:txBody>
      </p:sp>
    </p:spTree>
    <p:extLst>
      <p:ext uri="{BB962C8B-B14F-4D97-AF65-F5344CB8AC3E}">
        <p14:creationId xmlns:p14="http://schemas.microsoft.com/office/powerpoint/2010/main" val="3390749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a:extLst>
              <a:ext uri="{FF2B5EF4-FFF2-40B4-BE49-F238E27FC236}">
                <a16:creationId xmlns:a16="http://schemas.microsoft.com/office/drawing/2014/main" id="{EC082C58-E52B-4B92-81F0-F2F77348C325}"/>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错误推测</a:t>
            </a:r>
          </a:p>
        </p:txBody>
      </p:sp>
      <p:sp>
        <p:nvSpPr>
          <p:cNvPr id="6" name="矩形 5">
            <a:extLst>
              <a:ext uri="{FF2B5EF4-FFF2-40B4-BE49-F238E27FC236}">
                <a16:creationId xmlns:a16="http://schemas.microsoft.com/office/drawing/2014/main" id="{F0216CDA-3335-432A-B29B-129E69DE2AE3}"/>
              </a:ext>
            </a:extLst>
          </p:cNvPr>
          <p:cNvSpPr/>
          <p:nvPr/>
        </p:nvSpPr>
        <p:spPr>
          <a:xfrm>
            <a:off x="4551680" y="499815"/>
            <a:ext cx="3505200" cy="75671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4000" b="1" dirty="0">
                <a:latin typeface="+mn-ea"/>
              </a:rPr>
              <a:t>错误推测</a:t>
            </a:r>
          </a:p>
        </p:txBody>
      </p:sp>
      <p:sp>
        <p:nvSpPr>
          <p:cNvPr id="7" name="矩形 6">
            <a:extLst>
              <a:ext uri="{FF2B5EF4-FFF2-40B4-BE49-F238E27FC236}">
                <a16:creationId xmlns:a16="http://schemas.microsoft.com/office/drawing/2014/main" id="{B36A146F-53CA-46B6-A5EE-1B0EFA6012D8}"/>
              </a:ext>
            </a:extLst>
          </p:cNvPr>
          <p:cNvSpPr/>
          <p:nvPr/>
        </p:nvSpPr>
        <p:spPr>
          <a:xfrm>
            <a:off x="1474081" y="1828800"/>
            <a:ext cx="9660398" cy="437896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nSpc>
                <a:spcPts val="3200"/>
              </a:lnSpc>
              <a:defRPr/>
            </a:pPr>
            <a:r>
              <a:rPr lang="en-US" altLang="zh-CN" sz="2800" dirty="0">
                <a:latin typeface="+mn-ea"/>
              </a:rPr>
              <a:t>	</a:t>
            </a:r>
            <a:r>
              <a:rPr lang="zh-CN" altLang="en-US" sz="2800" dirty="0">
                <a:latin typeface="+mn-ea"/>
              </a:rPr>
              <a:t>错误推测法在很大程度上靠直觉和经验进行。它的基本想法是列举出程序中可能有的错误和容易发生错误的特殊情况，并且根据它们选择测试方案。</a:t>
            </a:r>
          </a:p>
          <a:p>
            <a:pPr>
              <a:lnSpc>
                <a:spcPts val="3200"/>
              </a:lnSpc>
              <a:defRPr/>
            </a:pPr>
            <a:r>
              <a:rPr lang="en-US" altLang="zh-CN" sz="2800" dirty="0">
                <a:latin typeface="+mn-ea"/>
              </a:rPr>
              <a:t>	</a:t>
            </a:r>
            <a:r>
              <a:rPr lang="zh-CN" altLang="en-US" sz="2800" dirty="0">
                <a:latin typeface="+mn-ea"/>
              </a:rPr>
              <a:t>应该仔细分析程序规格说明书，注意找出其中遗漏或省略的部分，以便设计相应的测试方案，检测程序员对这些部分的处理是否正确。</a:t>
            </a:r>
          </a:p>
          <a:p>
            <a:pPr>
              <a:lnSpc>
                <a:spcPts val="3200"/>
              </a:lnSpc>
              <a:defRPr/>
            </a:pPr>
            <a:r>
              <a:rPr lang="en-US" altLang="zh-CN" sz="2800" dirty="0">
                <a:latin typeface="+mn-ea"/>
              </a:rPr>
              <a:t>	</a:t>
            </a:r>
            <a:r>
              <a:rPr lang="zh-CN" altLang="en-US" sz="2800" dirty="0">
                <a:latin typeface="+mn-ea"/>
              </a:rPr>
              <a:t>经验表明，在一段程序中已经发现的错误数目往往和尚未发现的错误数成正比。例如，在</a:t>
            </a:r>
            <a:r>
              <a:rPr lang="en-US" altLang="zh-CN" sz="2800" dirty="0">
                <a:latin typeface="+mn-ea"/>
              </a:rPr>
              <a:t>IBM OS/370</a:t>
            </a:r>
            <a:r>
              <a:rPr lang="zh-CN" altLang="en-US" sz="2800" dirty="0">
                <a:latin typeface="+mn-ea"/>
              </a:rPr>
              <a:t>操作系统中，用户发现的全部错误的</a:t>
            </a:r>
            <a:r>
              <a:rPr lang="en-US" altLang="zh-CN" sz="2800" dirty="0">
                <a:latin typeface="+mn-ea"/>
              </a:rPr>
              <a:t>47%</a:t>
            </a:r>
            <a:r>
              <a:rPr lang="zh-CN" altLang="en-US" sz="2800" dirty="0">
                <a:latin typeface="+mn-ea"/>
              </a:rPr>
              <a:t>只与该系统</a:t>
            </a:r>
            <a:r>
              <a:rPr lang="en-US" altLang="zh-CN" sz="2800" dirty="0">
                <a:latin typeface="+mn-ea"/>
              </a:rPr>
              <a:t>4%</a:t>
            </a:r>
            <a:r>
              <a:rPr lang="zh-CN" altLang="en-US" sz="2800" dirty="0">
                <a:latin typeface="+mn-ea"/>
              </a:rPr>
              <a:t>的模块有关。因此，在进一步测试时要着重测试那些已发现了较多错误的程序段。</a:t>
            </a:r>
            <a:endParaRPr lang="en-US" altLang="zh-CN" sz="2800" dirty="0">
              <a:latin typeface="+mn-ea"/>
            </a:endParaRPr>
          </a:p>
        </p:txBody>
      </p:sp>
    </p:spTree>
    <p:extLst>
      <p:ext uri="{BB962C8B-B14F-4D97-AF65-F5344CB8AC3E}">
        <p14:creationId xmlns:p14="http://schemas.microsoft.com/office/powerpoint/2010/main" val="353650718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7743D4D-5624-4BEF-A2EC-F61448B89F01}"/>
              </a:ext>
            </a:extLst>
          </p:cNvPr>
          <p:cNvSpPr/>
          <p:nvPr/>
        </p:nvSpPr>
        <p:spPr>
          <a:xfrm>
            <a:off x="1538643" y="2449914"/>
            <a:ext cx="4488932" cy="75671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4000" b="1" dirty="0">
                <a:latin typeface="+mn-ea"/>
              </a:rPr>
              <a:t>7.8 </a:t>
            </a:r>
            <a:r>
              <a:rPr lang="zh-CN" altLang="en-US" sz="4000" b="1" dirty="0">
                <a:latin typeface="+mn-ea"/>
              </a:rPr>
              <a:t>调试</a:t>
            </a:r>
          </a:p>
        </p:txBody>
      </p:sp>
      <p:sp>
        <p:nvSpPr>
          <p:cNvPr id="3" name="矩形 2">
            <a:extLst>
              <a:ext uri="{FF2B5EF4-FFF2-40B4-BE49-F238E27FC236}">
                <a16:creationId xmlns:a16="http://schemas.microsoft.com/office/drawing/2014/main" id="{D073780F-990A-4A5F-A6F8-E3FA807B6138}"/>
              </a:ext>
            </a:extLst>
          </p:cNvPr>
          <p:cNvSpPr/>
          <p:nvPr/>
        </p:nvSpPr>
        <p:spPr>
          <a:xfrm>
            <a:off x="6027575" y="3206626"/>
            <a:ext cx="4488932" cy="75671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4000" b="1" dirty="0">
                <a:latin typeface="+mn-ea"/>
              </a:rPr>
              <a:t>——</a:t>
            </a:r>
            <a:r>
              <a:rPr lang="zh-CN" altLang="en-US" sz="4000" b="1" dirty="0">
                <a:latin typeface="+mn-ea"/>
              </a:rPr>
              <a:t>倪晨攀</a:t>
            </a:r>
            <a:endParaRPr lang="zh-CN" altLang="en-US" sz="4000" dirty="0"/>
          </a:p>
        </p:txBody>
      </p:sp>
    </p:spTree>
    <p:extLst>
      <p:ext uri="{BB962C8B-B14F-4D97-AF65-F5344CB8AC3E}">
        <p14:creationId xmlns:p14="http://schemas.microsoft.com/office/powerpoint/2010/main" val="257584839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j-ea"/>
                <a:cs typeface="+mj-cs"/>
              </a:rPr>
              <a:t>7.8 </a:t>
            </a:r>
            <a:r>
              <a:rPr kumimoji="0" lang="zh-CN" altLang="en-US" sz="4400" b="1" i="0" u="none" strike="noStrike" kern="1200" cap="none" spc="0" normalizeH="0" baseline="0" noProof="0" dirty="0">
                <a:ln>
                  <a:noFill/>
                </a:ln>
                <a:solidFill>
                  <a:schemeClr val="tx1"/>
                </a:solidFill>
                <a:effectLst/>
                <a:uLnTx/>
                <a:uFillTx/>
                <a:latin typeface="+mn-ea"/>
                <a:ea typeface="+mj-ea"/>
                <a:cs typeface="+mj-cs"/>
              </a:rPr>
              <a:t>调试</a:t>
            </a:r>
            <a:endParaRPr kumimoji="0" lang="zh-CN" altLang="en-US" sz="4400" b="1" i="0" u="none" strike="noStrike" kern="1200" cap="none" spc="0" normalizeH="0" baseline="0" noProof="0" dirty="0">
              <a:ln>
                <a:noFill/>
              </a:ln>
              <a:solidFill>
                <a:schemeClr val="tx1"/>
              </a:solidFill>
              <a:effectLst/>
              <a:uLnTx/>
              <a:uFillTx/>
              <a:latin typeface="+mn-ea"/>
              <a:ea typeface="+mn-ea"/>
              <a:cs typeface="+mj-cs"/>
            </a:endParaRPr>
          </a:p>
        </p:txBody>
      </p:sp>
      <p:sp>
        <p:nvSpPr>
          <p:cNvPr id="26629" name="内容占位符 4"/>
          <p:cNvSpPr>
            <a:spLocks noGrp="1"/>
          </p:cNvSpPr>
          <p:nvPr>
            <p:ph idx="1" hasCustomPrompt="1"/>
          </p:nvPr>
        </p:nvSpPr>
        <p:spPr>
          <a:xfrm>
            <a:off x="1970088" y="3400425"/>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7.8.1.</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调试过程</a:t>
            </a:r>
            <a:endParaRPr kumimoji="0" lang="zh-CN" altLang="en-US" sz="2800" b="1" i="0" u="none" strike="noStrike" kern="1200" cap="none" spc="0" normalizeH="0" baseline="0" noProof="0" dirty="0">
              <a:ln>
                <a:noFill/>
              </a:ln>
              <a:solidFill>
                <a:schemeClr val="tx1"/>
              </a:solidFill>
              <a:effectLst/>
              <a:uLnTx/>
              <a:uFillTx/>
              <a:latin typeface="+mn-ea"/>
              <a:ea typeface="+mn-ea"/>
              <a:cs typeface="+mn-cs"/>
            </a:endParaRPr>
          </a:p>
        </p:txBody>
      </p:sp>
      <p:sp>
        <p:nvSpPr>
          <p:cNvPr id="32775" name="TextBox 7"/>
          <p:cNvSpPr txBox="1">
            <a:spLocks noChangeArrowheads="1"/>
          </p:cNvSpPr>
          <p:nvPr/>
        </p:nvSpPr>
        <p:spPr bwMode="auto">
          <a:xfrm>
            <a:off x="2043113" y="3933825"/>
            <a:ext cx="81565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ts val="32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调试不是测试</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2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调试过程从执行一个测试用例开始，评估测试结果，如果发现实际结果与预期结果不一致，则这种不一致就是一个症状，它表明在软件中存在着隐藏的问题。调试过程试图找出产生症状的原因，以便改正错误。</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9" name="TextBox 7"/>
          <p:cNvSpPr txBox="1">
            <a:spLocks noChangeArrowheads="1"/>
          </p:cNvSpPr>
          <p:nvPr/>
        </p:nvSpPr>
        <p:spPr bwMode="auto">
          <a:xfrm>
            <a:off x="2043113" y="1220788"/>
            <a:ext cx="81565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ts val="3200"/>
              </a:lnSpc>
              <a:spcBef>
                <a:spcPct val="0"/>
              </a:spcBef>
              <a:spcAft>
                <a:spcPct val="0"/>
              </a:spcAft>
              <a:buClrTx/>
              <a:buSzTx/>
              <a:buFont typeface="Wingdings" panose="05000000000000000000" pitchFamily="2" charset="2"/>
              <a:buChar char="Ø"/>
              <a:defRPr/>
            </a:pP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调试</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（也称为纠错）作为成功测试的后果出现，</a:t>
            </a: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即</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调试是在测试发现错误之后排除错误的过程。</a:t>
            </a:r>
            <a:endPar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0" fontAlgn="base" latinLnBrk="0" hangingPunct="0">
              <a:lnSpc>
                <a:spcPts val="3200"/>
              </a:lnSpc>
              <a:spcBef>
                <a:spcPct val="0"/>
              </a:spcBef>
              <a:spcAft>
                <a:spcPct val="0"/>
              </a:spcAft>
              <a:buClrTx/>
              <a:buSzTx/>
              <a:buFont typeface="Wingdings" panose="05000000000000000000" pitchFamily="2" charset="2"/>
              <a:buChar char="Ø"/>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软件错误的外部表现和它的内在原因之间可能并没有明显的联系。</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调试</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就是把症状和原因联系起来的尚未被人深入认识的智力过程。</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j-ea"/>
                <a:cs typeface="+mj-cs"/>
              </a:rPr>
              <a:t>7.8 </a:t>
            </a:r>
            <a:r>
              <a:rPr kumimoji="0" lang="zh-CN" altLang="en-US" sz="4400" b="1" i="0" u="none" strike="noStrike" kern="1200" cap="none" spc="0" normalizeH="0" baseline="0" noProof="0" dirty="0">
                <a:ln>
                  <a:noFill/>
                </a:ln>
                <a:solidFill>
                  <a:schemeClr val="tx1"/>
                </a:solidFill>
                <a:effectLst/>
                <a:uLnTx/>
                <a:uFillTx/>
                <a:latin typeface="+mn-ea"/>
                <a:ea typeface="+mj-ea"/>
                <a:cs typeface="+mj-cs"/>
              </a:rPr>
              <a:t>调试</a:t>
            </a:r>
            <a:endParaRPr kumimoji="0" lang="zh-CN" altLang="en-US" sz="4400" b="1" i="0" u="none" strike="noStrike" kern="1200" cap="none" spc="0" normalizeH="0" baseline="0" noProof="0" dirty="0">
              <a:ln>
                <a:noFill/>
              </a:ln>
              <a:solidFill>
                <a:schemeClr val="tx1"/>
              </a:solidFill>
              <a:effectLst/>
              <a:uLnTx/>
              <a:uFillTx/>
              <a:latin typeface="+mn-ea"/>
              <a:ea typeface="+mn-ea"/>
              <a:cs typeface="+mj-cs"/>
            </a:endParaRPr>
          </a:p>
        </p:txBody>
      </p:sp>
      <p:sp>
        <p:nvSpPr>
          <p:cNvPr id="502787" name="TextBox 7"/>
          <p:cNvSpPr txBox="1"/>
          <p:nvPr/>
        </p:nvSpPr>
        <p:spPr>
          <a:xfrm>
            <a:off x="1847850" y="1552575"/>
            <a:ext cx="7960360" cy="3900170"/>
          </a:xfrm>
          <a:prstGeom prst="rect">
            <a:avLst/>
          </a:prstGeom>
          <a:noFill/>
          <a:ln w="9525">
            <a:noFill/>
          </a:ln>
        </p:spPr>
        <p:txBody>
          <a:bodyPr wrap="square">
            <a:spAutoFit/>
          </a:bodyPr>
          <a:lstStyle/>
          <a:p>
            <a:pPr>
              <a:lnSpc>
                <a:spcPts val="3300"/>
              </a:lnSpc>
            </a:pPr>
            <a:r>
              <a:rPr lang="zh-CN" altLang="zh-CN" sz="2400" dirty="0">
                <a:latin typeface="Arial" panose="020B0604020202020204" pitchFamily="34" charset="0"/>
              </a:rPr>
              <a:t>调试过程总会有以下两种结果之一：</a:t>
            </a:r>
          </a:p>
          <a:p>
            <a:pPr>
              <a:lnSpc>
                <a:spcPts val="3300"/>
              </a:lnSpc>
            </a:pPr>
            <a:r>
              <a:rPr lang="zh-CN" altLang="zh-CN" sz="2400" dirty="0">
                <a:latin typeface="Arial" panose="020B0604020202020204" pitchFamily="34" charset="0"/>
              </a:rPr>
              <a:t> </a:t>
            </a:r>
          </a:p>
          <a:p>
            <a:pPr>
              <a:lnSpc>
                <a:spcPts val="3300"/>
              </a:lnSpc>
            </a:pPr>
            <a:r>
              <a:rPr lang="zh-CN" altLang="zh-CN" sz="2400" dirty="0">
                <a:solidFill>
                  <a:srgbClr val="FF0000"/>
                </a:solidFill>
                <a:latin typeface="Arial" panose="020B0604020202020204" pitchFamily="34" charset="0"/>
              </a:rPr>
              <a:t>①找到了问题的原因并把问题改正和排除掉了； </a:t>
            </a:r>
          </a:p>
          <a:p>
            <a:pPr>
              <a:lnSpc>
                <a:spcPts val="3300"/>
              </a:lnSpc>
            </a:pPr>
            <a:endParaRPr lang="zh-CN" altLang="zh-CN" sz="2400" dirty="0">
              <a:solidFill>
                <a:srgbClr val="FF0000"/>
              </a:solidFill>
              <a:latin typeface="Arial" panose="020B0604020202020204" pitchFamily="34" charset="0"/>
            </a:endParaRPr>
          </a:p>
          <a:p>
            <a:pPr>
              <a:lnSpc>
                <a:spcPts val="3300"/>
              </a:lnSpc>
            </a:pPr>
            <a:r>
              <a:rPr lang="zh-CN" altLang="zh-CN" sz="2400" dirty="0">
                <a:solidFill>
                  <a:srgbClr val="FF0000"/>
                </a:solidFill>
                <a:latin typeface="Arial" panose="020B0604020202020204" pitchFamily="34" charset="0"/>
              </a:rPr>
              <a:t>②没找出问题的原因。</a:t>
            </a:r>
          </a:p>
          <a:p>
            <a:pPr>
              <a:lnSpc>
                <a:spcPts val="3300"/>
              </a:lnSpc>
            </a:pPr>
            <a:endParaRPr lang="zh-CN" altLang="zh-CN" sz="2400" dirty="0">
              <a:latin typeface="Arial" panose="020B0604020202020204" pitchFamily="34" charset="0"/>
            </a:endParaRPr>
          </a:p>
          <a:p>
            <a:pPr>
              <a:lnSpc>
                <a:spcPts val="3300"/>
              </a:lnSpc>
            </a:pPr>
            <a:r>
              <a:rPr lang="zh-CN" altLang="zh-CN" sz="2400" u="sng" dirty="0">
                <a:latin typeface="Arial" panose="020B0604020202020204" pitchFamily="34" charset="0"/>
              </a:rPr>
              <a:t>在后一种情况下，调试人员可以猜想一个原因，并设计测试用例来验证这个假设，重复此过程直至找到原因并改正了错误。</a:t>
            </a:r>
            <a:endParaRPr lang="en-US" altLang="zh-CN" sz="2400" u="sng" dirty="0">
              <a:latin typeface="Arial" panose="020B0604020202020204" pitchFamily="34"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j-ea"/>
                <a:cs typeface="+mj-cs"/>
              </a:rPr>
              <a:t>7.8 </a:t>
            </a:r>
            <a:r>
              <a:rPr kumimoji="0" lang="zh-CN" altLang="en-US" sz="4400" b="1" i="0" u="none" strike="noStrike" kern="1200" cap="none" spc="0" normalizeH="0" baseline="0" noProof="0" dirty="0">
                <a:ln>
                  <a:noFill/>
                </a:ln>
                <a:solidFill>
                  <a:schemeClr val="tx1"/>
                </a:solidFill>
                <a:effectLst/>
                <a:uLnTx/>
                <a:uFillTx/>
                <a:latin typeface="+mn-ea"/>
                <a:ea typeface="+mj-ea"/>
                <a:cs typeface="+mj-cs"/>
              </a:rPr>
              <a:t>调试</a:t>
            </a:r>
            <a:endParaRPr kumimoji="0" lang="zh-CN" altLang="en-US" sz="4400" b="1" i="0" u="none" strike="noStrike" kern="1200" cap="none" spc="0" normalizeH="0" baseline="0" noProof="0" dirty="0">
              <a:ln>
                <a:noFill/>
              </a:ln>
              <a:solidFill>
                <a:schemeClr val="tx1"/>
              </a:solidFill>
              <a:effectLst/>
              <a:uLnTx/>
              <a:uFillTx/>
              <a:latin typeface="+mn-ea"/>
              <a:ea typeface="+mn-ea"/>
              <a:cs typeface="+mj-cs"/>
            </a:endParaRPr>
          </a:p>
        </p:txBody>
      </p:sp>
      <p:sp>
        <p:nvSpPr>
          <p:cNvPr id="32775" name="TextBox 7"/>
          <p:cNvSpPr txBox="1">
            <a:spLocks noChangeArrowheads="1"/>
          </p:cNvSpPr>
          <p:nvPr/>
        </p:nvSpPr>
        <p:spPr bwMode="auto">
          <a:xfrm>
            <a:off x="460375" y="1002030"/>
            <a:ext cx="11213465" cy="5554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ts val="27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200" b="1" i="0" u="none" strike="noStrike" kern="1200" cap="none" spc="0" normalizeH="0" baseline="0" noProof="0" dirty="0">
                <a:ln>
                  <a:noFill/>
                </a:ln>
                <a:solidFill>
                  <a:schemeClr val="tx1"/>
                </a:solidFill>
                <a:effectLst/>
                <a:uLnTx/>
                <a:uFillTx/>
                <a:latin typeface="+mn-ea"/>
                <a:ea typeface="+mn-ea"/>
                <a:cs typeface="+mn-cs"/>
              </a:rPr>
              <a:t>调试工作如此困难，软件错误的下述特征也是相当重要的原因</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a:t>
            </a:r>
          </a:p>
          <a:p>
            <a:pPr marL="0" marR="0" lvl="0" indent="0" algn="l" defTabSz="914400" rtl="0" eaLnBrk="0" fontAlgn="base" latinLnBrk="0" hangingPunct="0">
              <a:lnSpc>
                <a:spcPts val="2700"/>
              </a:lnSpc>
              <a:spcBef>
                <a:spcPct val="0"/>
              </a:spcBef>
              <a:spcAft>
                <a:spcPct val="0"/>
              </a:spcAft>
              <a:buClrTx/>
              <a:buSzTx/>
              <a:buFontTx/>
              <a:buNone/>
              <a:defRPr/>
            </a:pPr>
            <a:endParaRPr kumimoji="0" lang="en-US" altLang="zh-CN" sz="22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fontAlgn="base">
              <a:lnSpc>
                <a:spcPts val="2700"/>
              </a:lnSpc>
              <a:spcBef>
                <a:spcPts val="60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mn-ea"/>
                <a:ea typeface="+mn-ea"/>
                <a:cs typeface="+mn-cs"/>
              </a:rPr>
              <a:t>    (1)</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症状和产生症状的原因可能在程序中相距甚远，也就是说，症状可能出现在程序的一个部分，而实际的原因可能在与之相距很远的另一部分。紧耦合的程序结构更加剧了这种情况。</a:t>
            </a:r>
          </a:p>
          <a:p>
            <a:pPr marL="0" marR="0" lvl="0" indent="0" algn="l" defTabSz="914400" rtl="0" fontAlgn="base">
              <a:lnSpc>
                <a:spcPts val="2700"/>
              </a:lnSpc>
              <a:spcBef>
                <a:spcPts val="60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mn-ea"/>
                <a:ea typeface="+mn-ea"/>
                <a:cs typeface="+mn-cs"/>
              </a:rPr>
              <a:t>    (2)</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当改正了另一个错误之后，症状可能暂时消失了。</a:t>
            </a:r>
          </a:p>
          <a:p>
            <a:pPr marL="0" marR="0" lvl="0" indent="0" algn="l" defTabSz="914400" rtl="0" fontAlgn="base">
              <a:lnSpc>
                <a:spcPts val="2700"/>
              </a:lnSpc>
              <a:spcBef>
                <a:spcPts val="60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mn-ea"/>
                <a:ea typeface="+mn-ea"/>
                <a:cs typeface="+mn-cs"/>
              </a:rPr>
              <a:t>    (3)</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症状可能实际上并不是由错误引起的（例如，舍入误差）。</a:t>
            </a:r>
          </a:p>
          <a:p>
            <a:pPr marL="0" marR="0" lvl="0" indent="0" algn="l" defTabSz="914400" rtl="0" fontAlgn="base">
              <a:lnSpc>
                <a:spcPts val="2700"/>
              </a:lnSpc>
              <a:spcBef>
                <a:spcPts val="60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mn-ea"/>
                <a:ea typeface="+mn-ea"/>
                <a:cs typeface="+mn-cs"/>
              </a:rPr>
              <a:t>    (4)</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症状可能是由不易跟踪的人为错误引起的。</a:t>
            </a:r>
          </a:p>
          <a:p>
            <a:pPr marL="0" marR="0" lvl="0" indent="0" algn="l" defTabSz="914400" rtl="0" fontAlgn="base">
              <a:lnSpc>
                <a:spcPts val="2700"/>
              </a:lnSpc>
              <a:spcBef>
                <a:spcPts val="60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mn-ea"/>
                <a:ea typeface="+mn-ea"/>
                <a:cs typeface="+mn-cs"/>
              </a:rPr>
              <a:t>    (5)</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症状可能是由定时问题而不是由处理问题引起的。</a:t>
            </a:r>
          </a:p>
          <a:p>
            <a:pPr marL="0" marR="0" lvl="0" indent="0" algn="l" defTabSz="914400" rtl="0" fontAlgn="base">
              <a:lnSpc>
                <a:spcPts val="2700"/>
              </a:lnSpc>
              <a:spcBef>
                <a:spcPts val="60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mn-ea"/>
                <a:ea typeface="+mn-ea"/>
                <a:cs typeface="+mn-cs"/>
              </a:rPr>
              <a:t>    (6)</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可能很难重新产生完全一样的输入条件（例如，输入顺序不确</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定的实时应用系统）。</a:t>
            </a:r>
          </a:p>
          <a:p>
            <a:pPr marL="0" marR="0" lvl="0" indent="0" algn="l" defTabSz="914400" rtl="0" fontAlgn="base">
              <a:lnSpc>
                <a:spcPts val="2700"/>
              </a:lnSpc>
              <a:spcBef>
                <a:spcPts val="60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mn-ea"/>
                <a:ea typeface="+mn-ea"/>
                <a:cs typeface="+mn-cs"/>
              </a:rPr>
              <a:t>    (7)</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症状可能时有时无，这种情况在硬件和软件紧密地耦合在一起的嵌入式系统中特别常见。</a:t>
            </a:r>
          </a:p>
          <a:p>
            <a:pPr marL="0" marR="0" lvl="0" indent="0" algn="l" defTabSz="914400" rtl="0" fontAlgn="base">
              <a:lnSpc>
                <a:spcPts val="2700"/>
              </a:lnSpc>
              <a:spcBef>
                <a:spcPts val="60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mn-ea"/>
                <a:ea typeface="+mn-ea"/>
                <a:cs typeface="+mn-cs"/>
              </a:rPr>
              <a:t>    (8)</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症状可能是由分布在许多任务中的原因引起的，这些任务运行在不同的处理机上。</a:t>
            </a:r>
            <a:endParaRPr kumimoji="0" lang="en-US" altLang="zh-CN" sz="22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j-ea"/>
                <a:cs typeface="+mj-cs"/>
              </a:rPr>
              <a:t>7.8 </a:t>
            </a:r>
            <a:r>
              <a:rPr kumimoji="0" lang="zh-CN" altLang="en-US" sz="4400" b="1" i="0" u="none" strike="noStrike" kern="1200" cap="none" spc="0" normalizeH="0" baseline="0" noProof="0" dirty="0">
                <a:ln>
                  <a:noFill/>
                </a:ln>
                <a:solidFill>
                  <a:schemeClr val="tx1"/>
                </a:solidFill>
                <a:effectLst/>
                <a:uLnTx/>
                <a:uFillTx/>
                <a:latin typeface="+mn-ea"/>
                <a:ea typeface="+mj-ea"/>
                <a:cs typeface="+mj-cs"/>
              </a:rPr>
              <a:t>调试</a:t>
            </a:r>
            <a:endParaRPr kumimoji="0" lang="zh-CN" altLang="en-US" sz="4400" b="1" i="0" u="none" strike="noStrike" kern="1200" cap="none" spc="0" normalizeH="0" baseline="0" noProof="0" dirty="0">
              <a:ln>
                <a:noFill/>
              </a:ln>
              <a:solidFill>
                <a:schemeClr val="tx1"/>
              </a:solidFill>
              <a:effectLst/>
              <a:uLnTx/>
              <a:uFillTx/>
              <a:latin typeface="+mn-ea"/>
              <a:ea typeface="+mn-ea"/>
              <a:cs typeface="+mj-cs"/>
            </a:endParaRPr>
          </a:p>
        </p:txBody>
      </p:sp>
      <p:sp>
        <p:nvSpPr>
          <p:cNvPr id="26629" name="内容占位符 4"/>
          <p:cNvSpPr>
            <a:spLocks noGrp="1"/>
          </p:cNvSpPr>
          <p:nvPr>
            <p:ph idx="1" hasCustomPrompt="1"/>
          </p:nvPr>
        </p:nvSpPr>
        <p:spPr>
          <a:xfrm>
            <a:off x="1970088" y="1052513"/>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7.8.2.</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调试途径</a:t>
            </a:r>
            <a:endParaRPr kumimoji="0" lang="zh-CN" altLang="en-US" sz="2800" b="1" i="0" u="none" strike="noStrike" kern="1200" cap="none" spc="0" normalizeH="0" baseline="0" noProof="0" dirty="0">
              <a:ln>
                <a:noFill/>
              </a:ln>
              <a:solidFill>
                <a:schemeClr val="tx1"/>
              </a:solidFill>
              <a:effectLst/>
              <a:uLnTx/>
              <a:uFillTx/>
              <a:latin typeface="+mn-ea"/>
              <a:ea typeface="+mn-ea"/>
              <a:cs typeface="+mn-cs"/>
            </a:endParaRPr>
          </a:p>
        </p:txBody>
      </p:sp>
      <p:sp>
        <p:nvSpPr>
          <p:cNvPr id="32775" name="TextBox 7"/>
          <p:cNvSpPr txBox="1">
            <a:spLocks noChangeArrowheads="1"/>
          </p:cNvSpPr>
          <p:nvPr/>
        </p:nvSpPr>
        <p:spPr bwMode="auto">
          <a:xfrm>
            <a:off x="2043113" y="1752600"/>
            <a:ext cx="8301038" cy="427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ts val="32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1.</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蛮干法</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200"/>
              </a:lnSpc>
              <a:spcBef>
                <a:spcPts val="600"/>
              </a:spcBef>
              <a:spcAft>
                <a:spcPct val="0"/>
              </a:spcAft>
              <a:buClrTx/>
              <a:buSzPct val="70000"/>
              <a:buFont typeface="Wingdings" panose="05000000000000000000" pitchFamily="2" charset="2"/>
              <a:buChar char="l"/>
              <a:defRPr/>
            </a:pP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蛮干法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可能是寻找软件错误原因的最低效的方法。仅当所有其他方法都失败了的情况下，才应该使用这种方法。</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200"/>
              </a:lnSpc>
              <a:spcBef>
                <a:spcPct val="0"/>
              </a:spcBef>
              <a:spcAft>
                <a:spcPct val="0"/>
              </a:spcAft>
              <a:buClrTx/>
              <a:buSzPct val="70000"/>
              <a:buFont typeface="Wingdings" panose="05000000000000000000" pitchFamily="2" charset="2"/>
              <a:buChar char="l"/>
              <a:defRPr/>
            </a:pPr>
            <a:r>
              <a:rPr kumimoji="0" lang="zh-CN" altLang="en-US" sz="2400" b="1" i="0" u="none" strike="noStrike" kern="1200" cap="none" spc="0" normalizeH="0" baseline="0" noProof="0" dirty="0">
                <a:ln>
                  <a:noFill/>
                </a:ln>
                <a:solidFill>
                  <a:srgbClr val="C00000"/>
                </a:solidFill>
                <a:effectLst/>
                <a:uLnTx/>
                <a:uFillTx/>
                <a:latin typeface="+mn-ea"/>
                <a:ea typeface="+mn-ea"/>
                <a:cs typeface="+mn-cs"/>
              </a:rPr>
              <a:t>蛮干法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按照“让计算机自己寻找错误”的策略，这种方法印出内存的内容，激活对运行过程的跟踪，并在程序中到处都写上</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WRITE</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（输出）语句，希望在这样生成的信息海洋的某个地方发现错误原因的线索。</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2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在更多情况下这样做只会浪费时间和精力。在使用任何一种调试方法之前，必须首先进行周密的思考，必须有明确的目的，应该尽量减少无关信息的数量。</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10248</Words>
  <Application>Microsoft Office PowerPoint</Application>
  <PresentationFormat>宽屏</PresentationFormat>
  <Paragraphs>805</Paragraphs>
  <Slides>109</Slides>
  <Notes>49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109</vt:i4>
      </vt:variant>
    </vt:vector>
  </HeadingPairs>
  <TitlesOfParts>
    <vt:vector size="119" baseType="lpstr">
      <vt:lpstr>等线</vt:lpstr>
      <vt:lpstr>等线 Light</vt:lpstr>
      <vt:lpstr>黑体</vt:lpstr>
      <vt:lpstr>华文新魏</vt:lpstr>
      <vt:lpstr>宋体</vt:lpstr>
      <vt:lpstr>微软雅黑</vt:lpstr>
      <vt:lpstr>Arial</vt:lpstr>
      <vt:lpstr>Times New Roman</vt:lpstr>
      <vt:lpstr>Wingdings</vt:lpstr>
      <vt:lpstr>Office 主题​​</vt:lpstr>
      <vt:lpstr>PowerPoint 演示文稿</vt:lpstr>
      <vt:lpstr>PowerPoint 演示文稿</vt:lpstr>
      <vt:lpstr>PowerPoint 演示文稿</vt:lpstr>
      <vt:lpstr>7.1 编码</vt:lpstr>
      <vt:lpstr>7.1 编码</vt:lpstr>
      <vt:lpstr>7.1 编码</vt:lpstr>
      <vt:lpstr>7.1 编码</vt:lpstr>
      <vt:lpstr>7.1 编码</vt:lpstr>
      <vt:lpstr>7.1 编码</vt:lpstr>
      <vt:lpstr>7.1 编码</vt:lpstr>
      <vt:lpstr>7.1 编码</vt:lpstr>
      <vt:lpstr>7.1 编码</vt:lpstr>
      <vt:lpstr>7.1 编码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7.3 单元测试</vt:lpstr>
      <vt:lpstr>7.3 单元测试</vt:lpstr>
      <vt:lpstr>7.3 单元测试</vt:lpstr>
      <vt:lpstr>7.3 单元测试</vt:lpstr>
      <vt:lpstr>7.3 单元测试</vt:lpstr>
      <vt:lpstr>7.3 单元测试</vt:lpstr>
      <vt:lpstr>7.3 单元测试</vt:lpstr>
      <vt:lpstr>7.3 单元测试</vt:lpstr>
      <vt:lpstr>7.3 单元测试</vt:lpstr>
      <vt:lpstr>7.3 单元测试</vt:lpstr>
      <vt:lpstr>7.4 集成测试</vt:lpstr>
      <vt:lpstr>7.4 集成测试</vt:lpstr>
      <vt:lpstr>渐增方式把模块结合到程序中去时，有自顶向下和自底向上两种集成策略。但在实践中常采用混合的策略。</vt:lpstr>
      <vt:lpstr>7.4 集成测试</vt:lpstr>
      <vt:lpstr>7.4 集成测试</vt:lpstr>
      <vt:lpstr>7.4 集成测试</vt:lpstr>
      <vt:lpstr>7.4 集成测试</vt:lpstr>
      <vt:lpstr>7.4 集成测试</vt:lpstr>
      <vt:lpstr>7.4 集成测试</vt:lpstr>
      <vt:lpstr>7.4 集成测试</vt:lpstr>
      <vt:lpstr>7.4 集成测试</vt:lpstr>
      <vt:lpstr>7.4 集成测试</vt:lpstr>
      <vt:lpstr>7.4 集成测试</vt:lpstr>
      <vt:lpstr>7.5 确认测试</vt:lpstr>
      <vt:lpstr>7.5 确认测试</vt:lpstr>
      <vt:lpstr>7.5 确认测试</vt:lpstr>
      <vt:lpstr>7.5 确认测试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7.8 调试</vt:lpstr>
      <vt:lpstr>7.8 调试</vt:lpstr>
      <vt:lpstr>7.8 调试</vt:lpstr>
      <vt:lpstr>7.8 调试</vt:lpstr>
      <vt:lpstr>7.8 调试</vt:lpstr>
      <vt:lpstr>7.8 调试</vt:lpstr>
      <vt:lpstr>PowerPoint 演示文稿</vt:lpstr>
      <vt:lpstr>7.9 软件可靠性</vt:lpstr>
      <vt:lpstr>7.9 软件可靠性</vt:lpstr>
      <vt:lpstr>7.9 软件可靠性</vt:lpstr>
      <vt:lpstr>7.9 软件可靠性</vt:lpstr>
      <vt:lpstr>7.9 软件可靠性</vt:lpstr>
      <vt:lpstr>7.9 软件可靠性</vt:lpstr>
      <vt:lpstr>7.9 软件可靠性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Desire P</dc:creator>
  <cp:lastModifiedBy>Desire P</cp:lastModifiedBy>
  <cp:revision>169</cp:revision>
  <dcterms:created xsi:type="dcterms:W3CDTF">2017-10-15T10:54:00Z</dcterms:created>
  <dcterms:modified xsi:type="dcterms:W3CDTF">2017-12-13T01:28:10Z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