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2" r:id="rId6"/>
    <p:sldId id="278" r:id="rId7"/>
    <p:sldId id="281" r:id="rId8"/>
    <p:sldId id="269" r:id="rId9"/>
    <p:sldId id="270" r:id="rId10"/>
    <p:sldId id="271" r:id="rId11"/>
    <p:sldId id="272" r:id="rId12"/>
    <p:sldId id="274" r:id="rId13"/>
    <p:sldId id="275" r:id="rId14"/>
    <p:sldId id="276" r:id="rId15"/>
    <p:sldId id="277" r:id="rId16"/>
    <p:sldId id="265" r:id="rId17"/>
    <p:sldId id="282" r:id="rId18"/>
    <p:sldId id="260" r:id="rId19"/>
    <p:sldId id="266" r:id="rId20"/>
    <p:sldId id="267" r:id="rId21"/>
    <p:sldId id="263" r:id="rId22"/>
    <p:sldId id="283"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6.xml.rels><?xml version="1.0" encoding="UTF-8" standalone="yes"?>
<Relationships xmlns="http://schemas.openxmlformats.org/package/2006/relationships"><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dirty="0"/>
            <a:t>游戏设计</a:t>
          </a:r>
          <a:endParaRPr lang="zh-CN" altLang="en-US" dirty="0"/>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t>进度计划和人员组织</a:t>
          </a:r>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t>可行性分析</a:t>
          </a:r>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总体设计</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051D1D7-665A-4452-9770-041AEE0C0F9A}">
      <dgm:prSet phldrT="[文本]" custT="1"/>
      <dgm:spPr/>
      <dgm:t>
        <a:bodyPr/>
        <a:lstStyle/>
        <a:p>
          <a:pPr>
            <a:buFont typeface="+mj-lt"/>
            <a:buAutoNum type="romanLcPeriod"/>
          </a:pPr>
          <a:r>
            <a:rPr lang="zh-CN" altLang="en-US" sz="1600"/>
            <a:t>特殊轨迹的怪物（飞行怪，地道怪等）</a:t>
          </a:r>
          <a:endParaRPr lang="zh-CN" altLang="en-US" sz="1600" dirty="0"/>
        </a:p>
      </dgm:t>
    </dgm:pt>
    <dgm:pt modelId="{F7F53D84-514F-4B43-96B3-2BFFAFA7840C}" type="parTrans" cxnId="{4487893B-D178-41B3-8D6C-0E7B50276EDB}">
      <dgm:prSet/>
      <dgm:spPr/>
      <dgm:t>
        <a:bodyPr/>
        <a:lstStyle/>
        <a:p>
          <a:endParaRPr lang="zh-CN" altLang="en-US"/>
        </a:p>
      </dgm:t>
    </dgm:pt>
    <dgm:pt modelId="{E8ED981F-8BA8-4573-B34F-01E8759B4033}" type="sibTrans" cxnId="{4487893B-D178-41B3-8D6C-0E7B50276EDB}">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2"/>
      <dgm:spPr/>
    </dgm:pt>
    <dgm:pt modelId="{617250C8-147B-4FD6-94AD-D08D1CBFB569}" type="pres">
      <dgm:prSet presAssocID="{ECB75868-304B-48F8-9CD0-C801050000A6}" presName="connTx" presStyleLbl="parChTrans1D3" presStyleIdx="0" presStyleCnt="12"/>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2"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2"/>
      <dgm:spPr/>
    </dgm:pt>
    <dgm:pt modelId="{EB3C7EBA-0991-4B0C-BE3A-7320353FD1C7}" type="pres">
      <dgm:prSet presAssocID="{EC35BBE5-848A-4791-860D-12A16E4B193B}" presName="connTx" presStyleLbl="parChTrans1D3" presStyleIdx="1" presStyleCnt="12"/>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2"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2"/>
      <dgm:spPr/>
    </dgm:pt>
    <dgm:pt modelId="{5B831445-B011-4B47-ADE6-971D62402EC9}" type="pres">
      <dgm:prSet presAssocID="{52CDD9B4-3777-47D7-8068-972F25377AEA}" presName="connTx" presStyleLbl="parChTrans1D3" presStyleIdx="2" presStyleCnt="12"/>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2"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2"/>
      <dgm:spPr/>
    </dgm:pt>
    <dgm:pt modelId="{B18313EB-8667-4676-96D3-1BFCA2CD1218}" type="pres">
      <dgm:prSet presAssocID="{11015663-2A0B-41EB-A951-4D5568D49272}" presName="connTx" presStyleLbl="parChTrans1D3" presStyleIdx="3" presStyleCnt="12"/>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2"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2"/>
      <dgm:spPr/>
    </dgm:pt>
    <dgm:pt modelId="{FBCE37BD-DF06-432A-9BB8-DC98077BE161}" type="pres">
      <dgm:prSet presAssocID="{AB0D5250-4553-4398-8E2C-AA3671A27AA5}" presName="connTx" presStyleLbl="parChTrans1D3" presStyleIdx="4" presStyleCnt="12"/>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2"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6F98C83-850B-4AF6-A1A6-7EACAC07CAE1}" type="pres">
      <dgm:prSet presAssocID="{F7F53D84-514F-4B43-96B3-2BFFAFA7840C}" presName="conn2-1" presStyleLbl="parChTrans1D3" presStyleIdx="5" presStyleCnt="12"/>
      <dgm:spPr/>
    </dgm:pt>
    <dgm:pt modelId="{FB5FF6B0-13F6-49B3-8895-0408F4DA8F81}" type="pres">
      <dgm:prSet presAssocID="{F7F53D84-514F-4B43-96B3-2BFFAFA7840C}" presName="connTx" presStyleLbl="parChTrans1D3" presStyleIdx="5" presStyleCnt="12"/>
      <dgm:spPr/>
    </dgm:pt>
    <dgm:pt modelId="{9E411015-4C26-494C-8B6D-86A97BCD53E1}" type="pres">
      <dgm:prSet presAssocID="{3051D1D7-665A-4452-9770-041AEE0C0F9A}" presName="root2" presStyleCnt="0"/>
      <dgm:spPr/>
    </dgm:pt>
    <dgm:pt modelId="{10BE2805-BCA9-467A-9EDB-DBD6E05E292B}" type="pres">
      <dgm:prSet presAssocID="{3051D1D7-665A-4452-9770-041AEE0C0F9A}" presName="LevelTwoTextNode" presStyleLbl="node3" presStyleIdx="5" presStyleCnt="12" custScaleX="1017128" custScaleY="270392" custLinFactX="100000" custLinFactY="192314" custLinFactNeighborX="130898" custLinFactNeighborY="200000">
        <dgm:presLayoutVars>
          <dgm:chPref val="3"/>
        </dgm:presLayoutVars>
      </dgm:prSet>
      <dgm:spPr/>
    </dgm:pt>
    <dgm:pt modelId="{DBD074D7-53C9-4128-A26A-E57B277D4EC7}" type="pres">
      <dgm:prSet presAssocID="{3051D1D7-665A-4452-9770-041AEE0C0F9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6" presStyleCnt="12"/>
      <dgm:spPr/>
    </dgm:pt>
    <dgm:pt modelId="{ED4E88B8-CB1C-4401-A8F8-D04BAE97C610}" type="pres">
      <dgm:prSet presAssocID="{5A26A75D-DC82-4A8E-B17F-EEBBF8C99C54}" presName="connTx" presStyleLbl="parChTrans1D3" presStyleIdx="6" presStyleCnt="12"/>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6" presStyleCnt="12"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7" presStyleCnt="12"/>
      <dgm:spPr/>
    </dgm:pt>
    <dgm:pt modelId="{66CF2449-22DC-443C-927D-401651C6EF7C}" type="pres">
      <dgm:prSet presAssocID="{165F59CF-FB06-437F-ACF0-AE7C739ED7B3}" presName="connTx" presStyleLbl="parChTrans1D3" presStyleIdx="7" presStyleCnt="12"/>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7" presStyleCnt="12"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8" presStyleCnt="12"/>
      <dgm:spPr/>
    </dgm:pt>
    <dgm:pt modelId="{192B899F-E253-4892-A08D-77677277A9C9}" type="pres">
      <dgm:prSet presAssocID="{B5220A60-8490-428B-A4F0-1454F9269F31}" presName="connTx" presStyleLbl="parChTrans1D3" presStyleIdx="8" presStyleCnt="12"/>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8" presStyleCnt="12"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9" presStyleCnt="12"/>
      <dgm:spPr/>
    </dgm:pt>
    <dgm:pt modelId="{460BF31A-A3E2-4E62-962B-9CD7531EDD7B}" type="pres">
      <dgm:prSet presAssocID="{D019B779-A8A9-45CD-938D-3493D8D1DD37}" presName="connTx" presStyleLbl="parChTrans1D3" presStyleIdx="9" presStyleCnt="12"/>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9" presStyleCnt="12"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10" presStyleCnt="12"/>
      <dgm:spPr/>
    </dgm:pt>
    <dgm:pt modelId="{867D14A5-AB39-4431-97B6-D9AC2E90A2B6}" type="pres">
      <dgm:prSet presAssocID="{5934C9BF-0759-4C32-9E11-3B5DA225E153}" presName="connTx" presStyleLbl="parChTrans1D3" presStyleIdx="10" presStyleCnt="12"/>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10" presStyleCnt="12"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1" presStyleCnt="12"/>
      <dgm:spPr/>
    </dgm:pt>
    <dgm:pt modelId="{AB148D73-7E5C-4298-982E-D38D8A25BC40}" type="pres">
      <dgm:prSet presAssocID="{8C18E1C1-DED7-41B6-8967-E40DBFF5BA3A}" presName="connTx" presStyleLbl="parChTrans1D3" presStyleIdx="11" presStyleCnt="12"/>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1" presStyleCnt="12"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B7794C34-A506-4630-BA6B-77EB063C8502}" type="presOf" srcId="{3051D1D7-665A-4452-9770-041AEE0C0F9A}" destId="{10BE2805-BCA9-467A-9EDB-DBD6E05E292B}" srcOrd="0" destOrd="0" presId="urn:microsoft.com/office/officeart/2008/layout/HorizontalMultiLevelHierarchy"/>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4487893B-D178-41B3-8D6C-0E7B50276EDB}" srcId="{09873665-52E5-43E4-8C4D-2382C2DBF8EA}" destId="{3051D1D7-665A-4452-9770-041AEE0C0F9A}" srcOrd="5" destOrd="0" parTransId="{F7F53D84-514F-4B43-96B3-2BFFAFA7840C}" sibTransId="{E8ED981F-8BA8-4573-B34F-01E8759B4033}"/>
    <dgm:cxn modelId="{B2448B3D-1A0C-4584-B2DC-70D50311F0DC}" type="presOf" srcId="{F7F53D84-514F-4B43-96B3-2BFFAFA7840C}" destId="{16F98C83-850B-4AF6-A1A6-7EACAC07CAE1}" srcOrd="0" destOrd="0" presId="urn:microsoft.com/office/officeart/2008/layout/HorizontalMultiLevelHierarchy"/>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45987A56-C852-4F36-A3EA-68105C1E1272}" type="presOf" srcId="{F7F53D84-514F-4B43-96B3-2BFFAFA7840C}" destId="{FB5FF6B0-13F6-49B3-8895-0408F4DA8F81}"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4EBF581-F2C6-4612-B388-C4447DB5EEBA}" type="presParOf" srcId="{DF0D5FC6-24C1-495A-A387-E7FD2C4B19B3}" destId="{16F98C83-850B-4AF6-A1A6-7EACAC07CAE1}" srcOrd="10" destOrd="0" presId="urn:microsoft.com/office/officeart/2008/layout/HorizontalMultiLevelHierarchy"/>
    <dgm:cxn modelId="{F023A929-9213-4E3B-BB16-016F6ACB645C}" type="presParOf" srcId="{16F98C83-850B-4AF6-A1A6-7EACAC07CAE1}" destId="{FB5FF6B0-13F6-49B3-8895-0408F4DA8F81}" srcOrd="0" destOrd="0" presId="urn:microsoft.com/office/officeart/2008/layout/HorizontalMultiLevelHierarchy"/>
    <dgm:cxn modelId="{61B8CC42-A57D-4A52-99CE-D503ED757A5F}" type="presParOf" srcId="{DF0D5FC6-24C1-495A-A387-E7FD2C4B19B3}" destId="{9E411015-4C26-494C-8B6D-86A97BCD53E1}" srcOrd="11" destOrd="0" presId="urn:microsoft.com/office/officeart/2008/layout/HorizontalMultiLevelHierarchy"/>
    <dgm:cxn modelId="{663E7295-DF8A-41B4-9DFE-5F6956D12B49}" type="presParOf" srcId="{9E411015-4C26-494C-8B6D-86A97BCD53E1}" destId="{10BE2805-BCA9-467A-9EDB-DBD6E05E292B}" srcOrd="0" destOrd="0" presId="urn:microsoft.com/office/officeart/2008/layout/HorizontalMultiLevelHierarchy"/>
    <dgm:cxn modelId="{F91D2560-EDC8-4F31-A98E-ED3052256EE3}" type="presParOf" srcId="{9E411015-4C26-494C-8B6D-86A97BCD53E1}" destId="{DBD074D7-53C9-4128-A26A-E57B277D4EC7}"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地图</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9">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9">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9">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9">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9">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9">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9">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9">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9">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7">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7">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7">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7">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7">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7">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7">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7">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7">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7">
        <dgm:presLayoutVars>
          <dgm:bulletEnabled val="1"/>
        </dgm:presLayoutVars>
      </dgm:prSet>
      <dgm:spPr/>
    </dgm:pt>
    <dgm:pt modelId="{27EA4822-FD35-4552-B914-994FA36ACA1B}" type="pres">
      <dgm:prSet presAssocID="{9641E4B7-8514-4638-BBF3-1DAF5152DDF9}" presName="aSpace2" presStyleCnt="0"/>
      <dgm:spPr/>
    </dgm:pt>
    <dgm:pt modelId="{C04F0286-AF40-489E-9A76-5ECABBD9226C}" type="pres">
      <dgm:prSet presAssocID="{C268F6D0-4762-44A4-A6CA-B75E32D9FFE2}" presName="childNode" presStyleLbl="node1" presStyleIdx="10" presStyleCnt="17">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1" presStyleCnt="17">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2" presStyleCnt="17">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3" presStyleCnt="17">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4" presStyleCnt="17">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5" presStyleCnt="17">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6" presStyleCnt="17">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3"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3B7309ED-69FF-445F-99E5-4EE2575333E4}" type="presParOf" srcId="{64B8757F-DE9A-41FE-A9F8-6FDC3F527FB9}" destId="{C04F0286-AF40-489E-9A76-5ECABBD9226C}" srcOrd="6"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BAB7445A-8C01-444A-A577-7BCB19C5BC7E}">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C3EFFCC7-B354-4A8D-BA34-896FF8B6382B}">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DB07424-216E-45F6-B4CA-969CAAC1323E}" type="sibTrans" cxnId="{B4AEAB1D-811C-4DA9-9693-32CA56EEE61C}">
      <dgm:prSet/>
      <dgm:spPr/>
      <dgm:t>
        <a:bodyPr/>
        <a:lstStyle/>
        <a:p>
          <a:endParaRPr lang="zh-CN" altLang="en-US"/>
        </a:p>
      </dgm:t>
    </dgm:pt>
    <dgm:pt modelId="{B5C104E2-81E9-48D6-9C2C-52ABC2892163}" type="parTrans" cxnId="{B4AEAB1D-811C-4DA9-9693-32CA56EEE61C}">
      <dgm:prSet/>
      <dgm:spPr/>
      <dgm:t>
        <a:bodyPr/>
        <a:lstStyle/>
        <a:p>
          <a:endParaRPr lang="zh-CN" altLang="en-US"/>
        </a:p>
      </dgm:t>
    </dgm:pt>
    <dgm:pt modelId="{325A2B09-5297-4852-9198-62C87E342343}">
      <dgm:prSet phldrT="[文本]" custT="1"/>
      <dgm:spPr/>
      <dgm: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gm:t>
    </dgm:pt>
    <dgm:pt modelId="{54E29F71-B497-45EC-98E9-82EF2C5E8D19}" type="sibTrans" cxnId="{465EACFE-0894-4844-8D76-0C1EA02C74F2}">
      <dgm:prSet/>
      <dgm:spPr/>
      <dgm:t>
        <a:bodyPr/>
        <a:lstStyle/>
        <a:p>
          <a:endParaRPr lang="zh-CN" altLang="en-US"/>
        </a:p>
      </dgm:t>
    </dgm:pt>
    <dgm:pt modelId="{A4D40490-2527-47F6-BA87-133C57DFC1B6}" type="parTrans" cxnId="{465EACFE-0894-4844-8D76-0C1EA02C74F2}">
      <dgm:prSet/>
      <dgm:spPr/>
      <dgm:t>
        <a:bodyPr/>
        <a:lstStyle/>
        <a:p>
          <a:endParaRPr lang="zh-CN" altLang="en-US"/>
        </a:p>
      </dgm:t>
    </dgm:pt>
    <dgm:pt modelId="{6034B72D-3DF1-401C-B787-C69092D08F5B}">
      <dgm:prSet phldrT="[文本]"/>
      <dgm:spPr/>
      <dgm:t>
        <a:bodyPr/>
        <a:lstStyle/>
        <a:p>
          <a:r>
            <a:rPr lang="zh-CN" altLang="en-US" dirty="0"/>
            <a:t>来源网络</a:t>
          </a:r>
        </a:p>
      </dgm:t>
    </dgm:pt>
    <dgm:pt modelId="{D177FD21-288E-43C6-9FCE-03B9D41674B5}" type="sibTrans" cxnId="{3B95DCCA-1F09-40BB-A36B-FFE9BD5E8D62}">
      <dgm:prSet/>
      <dgm:spPr/>
      <dgm:t>
        <a:bodyPr/>
        <a:lstStyle/>
        <a:p>
          <a:endParaRPr lang="zh-CN" altLang="en-US"/>
        </a:p>
      </dgm:t>
    </dgm:pt>
    <dgm:pt modelId="{9DB8A2E8-B0A5-44E1-BDC2-9231CA46C010}" type="parTrans" cxnId="{3B95DCCA-1F09-40BB-A36B-FFE9BD5E8D62}">
      <dgm:prSet/>
      <dgm:spPr/>
      <dgm:t>
        <a:bodyPr/>
        <a:lstStyle/>
        <a:p>
          <a:endParaRPr lang="zh-CN" altLang="en-US"/>
        </a:p>
      </dgm:t>
    </dgm:pt>
    <dgm:pt modelId="{337E6D5F-43A5-49DE-B40A-D82BA8364719}">
      <dgm:prSet phldrT="[文本]"/>
      <dgm:spPr/>
      <dgm:t>
        <a:bodyPr/>
        <a:lstStyle/>
        <a:p>
          <a:r>
            <a:rPr lang="en-US" dirty="0" err="1"/>
            <a:t>Github</a:t>
          </a:r>
          <a:endParaRPr lang="zh-CN" altLang="en-US" dirty="0"/>
        </a:p>
      </dgm:t>
    </dgm:pt>
    <dgm:pt modelId="{964D8AA9-6535-4BD9-9494-35D7DA8A9974}" type="sibTrans" cxnId="{8203624B-558D-404E-87B5-F36DCB2B5B27}">
      <dgm:prSet/>
      <dgm:spPr/>
      <dgm:t>
        <a:bodyPr/>
        <a:lstStyle/>
        <a:p>
          <a:endParaRPr lang="zh-CN" altLang="en-US"/>
        </a:p>
      </dgm:t>
    </dgm:pt>
    <dgm:pt modelId="{FF8A1AE4-C53A-487B-BD2F-01128AD9DDDD}" type="parTrans" cxnId="{8203624B-558D-404E-87B5-F36DCB2B5B27}">
      <dgm:prSet/>
      <dgm:spPr/>
      <dgm:t>
        <a:bodyPr/>
        <a:lstStyle/>
        <a:p>
          <a:endParaRPr lang="zh-CN" altLang="en-US"/>
        </a:p>
      </dgm:t>
    </dgm:pt>
    <dgm:pt modelId="{8E990D6B-9410-4B61-8FC4-59B82A37E727}">
      <dgm:prSet phldrT="[文本]" custT="1"/>
      <dgm:spPr/>
      <dgm:t>
        <a:bodyPr/>
        <a:lstStyle/>
        <a:p>
          <a:pPr marL="0" lvl="0" indent="0" algn="ctr" defTabSz="1333500">
            <a:lnSpc>
              <a:spcPct val="90000"/>
            </a:lnSpc>
            <a:spcBef>
              <a:spcPct val="0"/>
            </a:spcBef>
            <a:spcAft>
              <a:spcPct val="35000"/>
            </a:spcAft>
          </a:pPr>
          <a:r>
            <a:rPr lang="en-US" sz="3000" kern="1200" dirty="0"/>
            <a:t>C#</a:t>
          </a:r>
          <a:endParaRPr lang="zh-CN" altLang="en-US" sz="3000" kern="1200" dirty="0">
            <a:solidFill>
              <a:prstClr val="white"/>
            </a:solidFill>
            <a:latin typeface="等线" panose="020F0502020204030204"/>
            <a:ea typeface="+mn-ea"/>
            <a:cs typeface="+mn-cs"/>
          </a:endParaRPr>
        </a:p>
      </dgm:t>
    </dgm:pt>
    <dgm:pt modelId="{52AB8003-0AE4-4208-857B-ED91FCDCF371}" type="parTrans" cxnId="{4A337572-7066-45BA-BFAF-05B2CB0E3B5A}">
      <dgm:prSet/>
      <dgm:spPr/>
      <dgm:t>
        <a:bodyPr/>
        <a:lstStyle/>
        <a:p>
          <a:endParaRPr lang="zh-CN" altLang="en-US"/>
        </a:p>
      </dgm:t>
    </dgm:pt>
    <dgm:pt modelId="{D9990D25-7F34-4A19-8CF0-85B8230CD1E9}" type="sibTrans" cxnId="{4A337572-7066-45BA-BFAF-05B2CB0E3B5A}">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1562697A-CE4E-471E-8F24-5B098AFCC32C}" type="pres">
      <dgm:prSet presAssocID="{8E990D6B-9410-4B61-8FC4-59B82A37E727}" presName="composite" presStyleCnt="0"/>
      <dgm:spPr/>
    </dgm:pt>
    <dgm:pt modelId="{47CD3B24-0E50-4ACF-9E58-2CEC2668DB48}" type="pres">
      <dgm:prSet presAssocID="{8E990D6B-9410-4B61-8FC4-59B82A37E727}" presName="imgShp" presStyleLbl="fgImgPlace1" presStyleIdx="1" presStyleCnt="6"/>
      <dgm:spPr/>
    </dgm:pt>
    <dgm:pt modelId="{327B799F-EC89-4237-B0E9-B41E4E3C0009}" type="pres">
      <dgm:prSet presAssocID="{8E990D6B-9410-4B61-8FC4-59B82A37E727}" presName="txShp" presStyleLbl="node1" presStyleIdx="1" presStyleCnt="6">
        <dgm:presLayoutVars>
          <dgm:bulletEnabled val="1"/>
        </dgm:presLayoutVars>
      </dgm:prSet>
      <dgm:spPr/>
    </dgm:pt>
    <dgm:pt modelId="{56BC3E93-E6C9-4F76-B672-43CCD56EB59D}" type="pres">
      <dgm:prSet presAssocID="{D9990D25-7F34-4A19-8CF0-85B8230CD1E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2" presStyleCnt="6"/>
      <dgm:spPr/>
    </dgm:pt>
    <dgm:pt modelId="{3320090F-9398-4154-AC75-2A9BBF19A05F}" type="pres">
      <dgm:prSet presAssocID="{C3EFFCC7-B354-4A8D-BA34-896FF8B6382B}" presName="txShp" presStyleLbl="node1" presStyleIdx="2"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3" presStyleCnt="6"/>
      <dgm:spPr/>
    </dgm:pt>
    <dgm:pt modelId="{260D7C54-8740-4816-8DD1-E04AF1A68163}" type="pres">
      <dgm:prSet presAssocID="{325A2B09-5297-4852-9198-62C87E342343}" presName="txShp" presStyleLbl="node1" presStyleIdx="3"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4" presStyleCnt="6"/>
      <dgm:spPr/>
    </dgm:pt>
    <dgm:pt modelId="{0CC415D7-81C8-4FF3-9659-057B9589EDC6}" type="pres">
      <dgm:prSet presAssocID="{6034B72D-3DF1-401C-B787-C69092D08F5B}" presName="txShp" presStyleLbl="node1" presStyleIdx="4"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5" presStyleCnt="6"/>
      <dgm:spPr/>
    </dgm:pt>
    <dgm:pt modelId="{7BDBF956-6F03-419C-9424-47A117C04D26}" type="pres">
      <dgm:prSet presAssocID="{337E6D5F-43A5-49DE-B40A-D82BA8364719}" presName="txShp" presStyleLbl="node1" presStyleIdx="5" presStyleCnt="6">
        <dgm:presLayoutVars>
          <dgm:bulletEnabled val="1"/>
        </dgm:presLayoutVars>
      </dgm:prSet>
      <dgm:spPr/>
    </dgm:pt>
  </dgm:ptLst>
  <dgm:cxnLst>
    <dgm:cxn modelId="{B4AEAB1D-811C-4DA9-9693-32CA56EEE61C}" srcId="{0D434A6F-5EE9-46A6-B83C-17F286B8F82B}" destId="{C3EFFCC7-B354-4A8D-BA34-896FF8B6382B}" srcOrd="2" destOrd="0" parTransId="{B5C104E2-81E9-48D6-9C2C-52ABC2892163}" sibTransId="{9DB07424-216E-45F6-B4CA-969CAAC1323E}"/>
    <dgm:cxn modelId="{34BB8333-9BC1-4753-91DC-D5C9A5693643}" type="presOf" srcId="{8E990D6B-9410-4B61-8FC4-59B82A37E727}" destId="{327B799F-EC89-4237-B0E9-B41E4E3C0009}" srcOrd="0" destOrd="0" presId="urn:microsoft.com/office/officeart/2005/8/layout/vList3"/>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5" destOrd="0" parTransId="{FF8A1AE4-C53A-487B-BD2F-01128AD9DDDD}" sibTransId="{964D8AA9-6535-4BD9-9494-35D7DA8A9974}"/>
    <dgm:cxn modelId="{4A337572-7066-45BA-BFAF-05B2CB0E3B5A}" srcId="{0D434A6F-5EE9-46A6-B83C-17F286B8F82B}" destId="{8E990D6B-9410-4B61-8FC4-59B82A37E727}" srcOrd="1" destOrd="0" parTransId="{52AB8003-0AE4-4208-857B-ED91FCDCF371}" sibTransId="{D9990D25-7F34-4A19-8CF0-85B8230CD1E9}"/>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4"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3"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EA777321-A9E5-457C-AD9B-350D3319E972}" type="presParOf" srcId="{2A124846-9513-488E-928E-9345F1AB8221}" destId="{1562697A-CE4E-471E-8F24-5B098AFCC32C}" srcOrd="2" destOrd="0" presId="urn:microsoft.com/office/officeart/2005/8/layout/vList3"/>
    <dgm:cxn modelId="{59DD1E38-C4C3-4750-A202-25F046813CD3}" type="presParOf" srcId="{1562697A-CE4E-471E-8F24-5B098AFCC32C}" destId="{47CD3B24-0E50-4ACF-9E58-2CEC2668DB48}" srcOrd="0" destOrd="0" presId="urn:microsoft.com/office/officeart/2005/8/layout/vList3"/>
    <dgm:cxn modelId="{6A5C016A-688C-4C06-8DB8-61B4E20FB4FA}" type="presParOf" srcId="{1562697A-CE4E-471E-8F24-5B098AFCC32C}" destId="{327B799F-EC89-4237-B0E9-B41E4E3C0009}" srcOrd="1" destOrd="0" presId="urn:microsoft.com/office/officeart/2005/8/layout/vList3"/>
    <dgm:cxn modelId="{BD104EFB-83A8-49BB-BDF2-EE3BCA042A2A}" type="presParOf" srcId="{2A124846-9513-488E-928E-9345F1AB8221}" destId="{56BC3E93-E6C9-4F76-B672-43CCD56EB59D}" srcOrd="3" destOrd="0" presId="urn:microsoft.com/office/officeart/2005/8/layout/vList3"/>
    <dgm:cxn modelId="{831A2C72-712F-44BC-8B8B-8A559959FC4A}" type="presParOf" srcId="{2A124846-9513-488E-928E-9345F1AB8221}" destId="{22B97A88-2DCB-47B5-86AF-72BB4CF545BA}" srcOrd="4"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5" destOrd="0" presId="urn:microsoft.com/office/officeart/2005/8/layout/vList3"/>
    <dgm:cxn modelId="{59BC693D-A8CB-499F-AC38-1E11C98797B6}" type="presParOf" srcId="{2A124846-9513-488E-928E-9345F1AB8221}" destId="{8211A70A-8BF4-4606-ABB0-83A421994EB4}" srcOrd="6"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7" destOrd="0" presId="urn:microsoft.com/office/officeart/2005/8/layout/vList3"/>
    <dgm:cxn modelId="{EC9FC5BB-BD42-4209-B94E-BF7656CC9E5C}" type="presParOf" srcId="{2A124846-9513-488E-928E-9345F1AB8221}" destId="{13B4A388-0E82-4BF9-8614-939EDE9CE5F4}" srcOrd="8"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9" destOrd="0" presId="urn:microsoft.com/office/officeart/2005/8/layout/vList3"/>
    <dgm:cxn modelId="{87C2FD0D-07A8-4C22-A7A3-188505CB742D}" type="presParOf" srcId="{2A124846-9513-488E-928E-9345F1AB8221}" destId="{A4FE1A87-D0AC-4578-A5A4-82C0A73D4202}" srcOrd="10"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dirty="0"/>
            <a:t>Windows</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sz="3200" kern="1200" dirty="0"/>
            <a:t>游戏设计</a:t>
          </a:r>
          <a:endParaRPr lang="zh-CN" altLang="en-US" sz="3200" kern="1200" dirty="0"/>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总体设计</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可行性分析</a:t>
          </a:r>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进度计划和人员组织</a:t>
          </a:r>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怪物移动速度</a:t>
          </a:r>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怪物掉落的金钱</a:t>
          </a:r>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怪物间距</a:t>
          </a:r>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altLang="en-US" sz="2300" kern="1200" dirty="0"/>
            <a:t>防御塔攻击力</a:t>
          </a:r>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防御塔攻击范围</a:t>
          </a:r>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防御塔攻击速度</a:t>
          </a:r>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防御塔价格</a:t>
          </a:r>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9A882045-F926-445E-BF0A-3AAB6CD0B70C}">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26B1D735-E696-4669-9EE0-C555BE21E395}">
      <dsp:nvSpPr>
        <dsp:cNvPr id="0" name=""/>
        <dsp:cNvSpPr/>
      </dsp:nvSpPr>
      <dsp:spPr>
        <a:xfrm>
          <a:off x="3421316" y="4388631"/>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4805659"/>
        <a:ext cx="60531" cy="60531"/>
      </dsp:txXfrm>
    </dsp:sp>
    <dsp:sp modelId="{E643E57A-D750-416D-8F5A-A9962A5D0236}">
      <dsp:nvSpPr>
        <dsp:cNvPr id="0" name=""/>
        <dsp:cNvSpPr/>
      </dsp:nvSpPr>
      <dsp:spPr>
        <a:xfrm>
          <a:off x="3421316" y="4388631"/>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4568480"/>
        <a:ext cx="45540" cy="45540"/>
      </dsp:txXfrm>
    </dsp:sp>
    <dsp:sp modelId="{2915826C-6D68-4C6D-9673-177563FA85E1}">
      <dsp:nvSpPr>
        <dsp:cNvPr id="0" name=""/>
        <dsp:cNvSpPr/>
      </dsp:nvSpPr>
      <dsp:spPr>
        <a:xfrm>
          <a:off x="3421316" y="4258799"/>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4284018"/>
        <a:ext cx="41000" cy="41000"/>
      </dsp:txXfrm>
    </dsp:sp>
    <dsp:sp modelId="{D80E153A-59F9-41EE-905B-1CDFC32D1209}">
      <dsp:nvSpPr>
        <dsp:cNvPr id="0" name=""/>
        <dsp:cNvSpPr/>
      </dsp:nvSpPr>
      <dsp:spPr>
        <a:xfrm>
          <a:off x="3421316" y="3815169"/>
          <a:ext cx="815692" cy="573462"/>
        </a:xfrm>
        <a:custGeom>
          <a:avLst/>
          <a:gdLst/>
          <a:ahLst/>
          <a:cxnLst/>
          <a:rect l="0" t="0" r="0" b="0"/>
          <a:pathLst>
            <a:path>
              <a:moveTo>
                <a:pt x="0" y="573462"/>
              </a:moveTo>
              <a:lnTo>
                <a:pt x="407846" y="573462"/>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235" y="4076973"/>
        <a:ext cx="49855" cy="49855"/>
      </dsp:txXfrm>
    </dsp:sp>
    <dsp:sp modelId="{1C32CD12-3A7F-48FD-830F-98496F2B322F}">
      <dsp:nvSpPr>
        <dsp:cNvPr id="0" name=""/>
        <dsp:cNvSpPr/>
      </dsp:nvSpPr>
      <dsp:spPr>
        <a:xfrm>
          <a:off x="648835" y="2946295"/>
          <a:ext cx="642971" cy="1442336"/>
        </a:xfrm>
        <a:custGeom>
          <a:avLst/>
          <a:gdLst/>
          <a:ahLst/>
          <a:cxnLst/>
          <a:rect l="0" t="0" r="0" b="0"/>
          <a:pathLst>
            <a:path>
              <a:moveTo>
                <a:pt x="0" y="0"/>
              </a:moveTo>
              <a:lnTo>
                <a:pt x="321485" y="0"/>
              </a:lnTo>
              <a:lnTo>
                <a:pt x="321485" y="1442336"/>
              </a:lnTo>
              <a:lnTo>
                <a:pt x="642971" y="14423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0842" y="3627984"/>
        <a:ext cx="78957" cy="78957"/>
      </dsp:txXfrm>
    </dsp:sp>
    <dsp:sp modelId="{16F98C83-850B-4AF6-A1A6-7EACAC07CAE1}">
      <dsp:nvSpPr>
        <dsp:cNvPr id="0" name=""/>
        <dsp:cNvSpPr/>
      </dsp:nvSpPr>
      <dsp:spPr>
        <a:xfrm>
          <a:off x="3421316" y="1452535"/>
          <a:ext cx="815692" cy="1873285"/>
        </a:xfrm>
        <a:custGeom>
          <a:avLst/>
          <a:gdLst/>
          <a:ahLst/>
          <a:cxnLst/>
          <a:rect l="0" t="0" r="0" b="0"/>
          <a:pathLst>
            <a:path>
              <a:moveTo>
                <a:pt x="0" y="0"/>
              </a:moveTo>
              <a:lnTo>
                <a:pt x="407846" y="0"/>
              </a:lnTo>
              <a:lnTo>
                <a:pt x="407846" y="1873285"/>
              </a:lnTo>
              <a:lnTo>
                <a:pt x="815692" y="187328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78083" y="2338098"/>
        <a:ext cx="102158" cy="102158"/>
      </dsp:txXfrm>
    </dsp:sp>
    <dsp:sp modelId="{B1C4328F-012D-4C9E-9E68-E53EC0271311}">
      <dsp:nvSpPr>
        <dsp:cNvPr id="0" name=""/>
        <dsp:cNvSpPr/>
      </dsp:nvSpPr>
      <dsp:spPr>
        <a:xfrm>
          <a:off x="3421316" y="1452535"/>
          <a:ext cx="815692" cy="1383935"/>
        </a:xfrm>
        <a:custGeom>
          <a:avLst/>
          <a:gdLst/>
          <a:ahLst/>
          <a:cxnLst/>
          <a:rect l="0" t="0" r="0" b="0"/>
          <a:pathLst>
            <a:path>
              <a:moveTo>
                <a:pt x="0" y="0"/>
              </a:moveTo>
              <a:lnTo>
                <a:pt x="407846" y="0"/>
              </a:lnTo>
              <a:lnTo>
                <a:pt x="407846" y="1383935"/>
              </a:lnTo>
              <a:lnTo>
                <a:pt x="815692" y="13839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9001" y="2104342"/>
        <a:ext cx="80321" cy="80321"/>
      </dsp:txXfrm>
    </dsp:sp>
    <dsp:sp modelId="{60AD70B9-9118-4F65-B9C2-E57AE62DE7C2}">
      <dsp:nvSpPr>
        <dsp:cNvPr id="0" name=""/>
        <dsp:cNvSpPr/>
      </dsp:nvSpPr>
      <dsp:spPr>
        <a:xfrm>
          <a:off x="3421316" y="1452535"/>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1869562"/>
        <a:ext cx="60531" cy="60531"/>
      </dsp:txXfrm>
    </dsp:sp>
    <dsp:sp modelId="{5DF6C20D-2070-4E3A-85A2-76688C869C26}">
      <dsp:nvSpPr>
        <dsp:cNvPr id="0" name=""/>
        <dsp:cNvSpPr/>
      </dsp:nvSpPr>
      <dsp:spPr>
        <a:xfrm>
          <a:off x="3421316" y="1452535"/>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1632383"/>
        <a:ext cx="45540" cy="45540"/>
      </dsp:txXfrm>
    </dsp:sp>
    <dsp:sp modelId="{959010C3-0D25-4224-8595-8ACBD616AEBD}">
      <dsp:nvSpPr>
        <dsp:cNvPr id="0" name=""/>
        <dsp:cNvSpPr/>
      </dsp:nvSpPr>
      <dsp:spPr>
        <a:xfrm>
          <a:off x="3421316" y="1322702"/>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1347921"/>
        <a:ext cx="41000" cy="41000"/>
      </dsp:txXfrm>
    </dsp:sp>
    <dsp:sp modelId="{56660007-0D91-47FC-AFA7-4DDF9ED3CCFB}">
      <dsp:nvSpPr>
        <dsp:cNvPr id="0" name=""/>
        <dsp:cNvSpPr/>
      </dsp:nvSpPr>
      <dsp:spPr>
        <a:xfrm>
          <a:off x="3421316" y="901664"/>
          <a:ext cx="815692" cy="550870"/>
        </a:xfrm>
        <a:custGeom>
          <a:avLst/>
          <a:gdLst/>
          <a:ahLst/>
          <a:cxnLst/>
          <a:rect l="0" t="0" r="0" b="0"/>
          <a:pathLst>
            <a:path>
              <a:moveTo>
                <a:pt x="0" y="550870"/>
              </a:moveTo>
              <a:lnTo>
                <a:pt x="407846" y="550870"/>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555" y="1152492"/>
        <a:ext cx="49214" cy="49214"/>
      </dsp:txXfrm>
    </dsp:sp>
    <dsp:sp modelId="{E3C39ED0-95A2-431D-8951-3ED838F5B545}">
      <dsp:nvSpPr>
        <dsp:cNvPr id="0" name=""/>
        <dsp:cNvSpPr/>
      </dsp:nvSpPr>
      <dsp:spPr>
        <a:xfrm>
          <a:off x="648835" y="1452535"/>
          <a:ext cx="642971" cy="1493760"/>
        </a:xfrm>
        <a:custGeom>
          <a:avLst/>
          <a:gdLst/>
          <a:ahLst/>
          <a:cxnLst/>
          <a:rect l="0" t="0" r="0" b="0"/>
          <a:pathLst>
            <a:path>
              <a:moveTo>
                <a:pt x="0" y="1493760"/>
              </a:moveTo>
              <a:lnTo>
                <a:pt x="321485" y="1493760"/>
              </a:lnTo>
              <a:lnTo>
                <a:pt x="321485" y="0"/>
              </a:lnTo>
              <a:lnTo>
                <a:pt x="64297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29664" y="2158758"/>
        <a:ext cx="81313" cy="81313"/>
      </dsp:txXfrm>
    </dsp:sp>
    <dsp:sp modelId="{45C54206-0F79-4109-A601-E1C744A40849}">
      <dsp:nvSpPr>
        <dsp:cNvPr id="0" name=""/>
        <dsp:cNvSpPr/>
      </dsp:nvSpPr>
      <dsp:spPr>
        <a:xfrm rot="16200000">
          <a:off x="-499912" y="2708238"/>
          <a:ext cx="1821382" cy="47611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Font typeface="+mj-lt"/>
            <a:buNone/>
          </a:pPr>
          <a:r>
            <a:rPr lang="zh-CN" altLang="en-US" sz="2600" kern="1200" dirty="0"/>
            <a:t>特殊设计</a:t>
          </a:r>
        </a:p>
      </dsp:txBody>
      <dsp:txXfrm>
        <a:off x="-499912" y="2708238"/>
        <a:ext cx="1821382" cy="476114"/>
      </dsp:txXfrm>
    </dsp:sp>
    <dsp:sp modelId="{A5B8561B-3E16-4EC8-8C97-E9144931B153}">
      <dsp:nvSpPr>
        <dsp:cNvPr id="0" name=""/>
        <dsp:cNvSpPr/>
      </dsp:nvSpPr>
      <dsp:spPr>
        <a:xfrm>
          <a:off x="1291807" y="1216587"/>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特殊怪物</a:t>
          </a:r>
        </a:p>
      </dsp:txBody>
      <dsp:txXfrm>
        <a:off x="1291807" y="1216587"/>
        <a:ext cx="2129508" cy="471895"/>
      </dsp:txXfrm>
    </dsp:sp>
    <dsp:sp modelId="{83244ABE-AF47-4997-9FBE-8A443FD87D74}">
      <dsp:nvSpPr>
        <dsp:cNvPr id="0" name=""/>
        <dsp:cNvSpPr/>
      </dsp:nvSpPr>
      <dsp:spPr>
        <a:xfrm>
          <a:off x="4237008" y="677697"/>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4237008" y="677697"/>
        <a:ext cx="5526750" cy="447934"/>
      </dsp:txXfrm>
    </dsp:sp>
    <dsp:sp modelId="{5E3F2CF5-8C6A-4373-8FEC-AEA85059DD1F}">
      <dsp:nvSpPr>
        <dsp:cNvPr id="0" name=""/>
        <dsp:cNvSpPr/>
      </dsp:nvSpPr>
      <dsp:spPr>
        <a:xfrm>
          <a:off x="4237008" y="1144455"/>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4237008" y="1144455"/>
        <a:ext cx="5526750" cy="447934"/>
      </dsp:txXfrm>
    </dsp:sp>
    <dsp:sp modelId="{CD89B80F-D55F-4966-83EC-A9B8E44A28CC}">
      <dsp:nvSpPr>
        <dsp:cNvPr id="0" name=""/>
        <dsp:cNvSpPr/>
      </dsp:nvSpPr>
      <dsp:spPr>
        <a:xfrm>
          <a:off x="4237008" y="163380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4237008" y="1633804"/>
        <a:ext cx="5526750" cy="447934"/>
      </dsp:txXfrm>
    </dsp:sp>
    <dsp:sp modelId="{4D765DFC-3788-4941-B2A0-3B34BE4D497F}">
      <dsp:nvSpPr>
        <dsp:cNvPr id="0" name=""/>
        <dsp:cNvSpPr/>
      </dsp:nvSpPr>
      <dsp:spPr>
        <a:xfrm>
          <a:off x="4237008" y="212315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4237008" y="2123154"/>
        <a:ext cx="5526750" cy="447934"/>
      </dsp:txXfrm>
    </dsp:sp>
    <dsp:sp modelId="{4AD4BD80-5637-425E-B9FF-908B056A64AF}">
      <dsp:nvSpPr>
        <dsp:cNvPr id="0" name=""/>
        <dsp:cNvSpPr/>
      </dsp:nvSpPr>
      <dsp:spPr>
        <a:xfrm>
          <a:off x="4237008" y="261250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4237008" y="2612503"/>
        <a:ext cx="5526750" cy="447934"/>
      </dsp:txXfrm>
    </dsp:sp>
    <dsp:sp modelId="{10BE2805-BCA9-467A-9EDB-DBD6E05E292B}">
      <dsp:nvSpPr>
        <dsp:cNvPr id="0" name=""/>
        <dsp:cNvSpPr/>
      </dsp:nvSpPr>
      <dsp:spPr>
        <a:xfrm>
          <a:off x="4237008" y="310185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特殊轨迹的怪物（飞行怪，地道怪等）</a:t>
          </a:r>
          <a:endParaRPr lang="zh-CN" altLang="en-US" sz="1600" kern="1200" dirty="0"/>
        </a:p>
      </dsp:txBody>
      <dsp:txXfrm>
        <a:off x="4237008" y="3101853"/>
        <a:ext cx="5526750" cy="447934"/>
      </dsp:txXfrm>
    </dsp:sp>
    <dsp:sp modelId="{2586E7A4-D66B-4418-BEAE-F4737D31712F}">
      <dsp:nvSpPr>
        <dsp:cNvPr id="0" name=""/>
        <dsp:cNvSpPr/>
      </dsp:nvSpPr>
      <dsp:spPr>
        <a:xfrm>
          <a:off x="1291807" y="4152684"/>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特殊防御塔</a:t>
          </a:r>
        </a:p>
      </dsp:txBody>
      <dsp:txXfrm>
        <a:off x="1291807" y="4152684"/>
        <a:ext cx="2129508" cy="471895"/>
      </dsp:txXfrm>
    </dsp:sp>
    <dsp:sp modelId="{C9C307F2-2676-4DC5-8A19-23718D84D7BC}">
      <dsp:nvSpPr>
        <dsp:cNvPr id="0" name=""/>
        <dsp:cNvSpPr/>
      </dsp:nvSpPr>
      <dsp:spPr>
        <a:xfrm>
          <a:off x="4237008" y="359120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4237008" y="3591202"/>
        <a:ext cx="5526750" cy="447934"/>
      </dsp:txXfrm>
    </dsp:sp>
    <dsp:sp modelId="{468B067E-8DBD-4952-B923-CA125BC016FB}">
      <dsp:nvSpPr>
        <dsp:cNvPr id="0" name=""/>
        <dsp:cNvSpPr/>
      </dsp:nvSpPr>
      <dsp:spPr>
        <a:xfrm>
          <a:off x="4237008" y="408055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4237008" y="4080552"/>
        <a:ext cx="5526750" cy="447934"/>
      </dsp:txXfrm>
    </dsp:sp>
    <dsp:sp modelId="{ED462EB3-C637-4570-B42B-6E45F145F134}">
      <dsp:nvSpPr>
        <dsp:cNvPr id="0" name=""/>
        <dsp:cNvSpPr/>
      </dsp:nvSpPr>
      <dsp:spPr>
        <a:xfrm>
          <a:off x="4237008" y="4569901"/>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4237008" y="4569901"/>
        <a:ext cx="5526750" cy="447934"/>
      </dsp:txXfrm>
    </dsp:sp>
    <dsp:sp modelId="{879734F7-5B85-4B17-B316-73D3FEB2F9EC}">
      <dsp:nvSpPr>
        <dsp:cNvPr id="0" name=""/>
        <dsp:cNvSpPr/>
      </dsp:nvSpPr>
      <dsp:spPr>
        <a:xfrm>
          <a:off x="4237008" y="5059250"/>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4237008" y="5059250"/>
        <a:ext cx="5526750" cy="447934"/>
      </dsp:txXfrm>
    </dsp:sp>
    <dsp:sp modelId="{01DD923D-F84C-409E-BC22-A0E32C4E731F}">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4237008" y="5393232"/>
        <a:ext cx="5526750" cy="447934"/>
      </dsp:txXfrm>
    </dsp:sp>
    <dsp:sp modelId="{56265BA8-9ABE-4FD1-8CFF-EBD4618A396E}">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4237008" y="5393232"/>
        <a:ext cx="5526750" cy="44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地图</a:t>
          </a:r>
          <a:endParaRPr lang="zh-CN" altLang="en-US" sz="4300" kern="1200" dirty="0"/>
        </a:p>
      </dsp:txBody>
      <dsp:txXfrm>
        <a:off x="0" y="169333"/>
        <a:ext cx="2539999" cy="1524000"/>
      </dsp:txXfrm>
    </dsp:sp>
    <dsp:sp modelId="{54F942B3-EDB1-4BC1-A8BF-59475B1E6909}">
      <dsp:nvSpPr>
        <dsp:cNvPr id="0" name=""/>
        <dsp:cNvSpPr/>
      </dsp:nvSpPr>
      <dsp:spPr>
        <a:xfrm>
          <a:off x="279400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防御塔</a:t>
          </a:r>
        </a:p>
      </dsp:txBody>
      <dsp:txXfrm>
        <a:off x="2794000" y="169333"/>
        <a:ext cx="2539999" cy="1524000"/>
      </dsp:txXfrm>
    </dsp:sp>
    <dsp:sp modelId="{49928568-8F5B-4E7A-850B-826709EDF1A6}">
      <dsp:nvSpPr>
        <dsp:cNvPr id="0" name=""/>
        <dsp:cNvSpPr/>
      </dsp:nvSpPr>
      <dsp:spPr>
        <a:xfrm>
          <a:off x="5587999"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怪兽</a:t>
          </a:r>
        </a:p>
      </dsp:txBody>
      <dsp:txXfrm>
        <a:off x="5587999" y="169333"/>
        <a:ext cx="2539999" cy="1524000"/>
      </dsp:txXfrm>
    </dsp:sp>
    <dsp:sp modelId="{CB2D3144-E880-44B0-BE31-D1CFA39229E9}">
      <dsp:nvSpPr>
        <dsp:cNvPr id="0" name=""/>
        <dsp:cNvSpPr/>
      </dsp:nvSpPr>
      <dsp:spPr>
        <a:xfrm>
          <a:off x="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子弹</a:t>
          </a:r>
          <a:endParaRPr lang="zh-CN" altLang="en-US" sz="4300" kern="1200" dirty="0"/>
        </a:p>
      </dsp:txBody>
      <dsp:txXfrm>
        <a:off x="0" y="1947333"/>
        <a:ext cx="2539999" cy="1524000"/>
      </dsp:txXfrm>
    </dsp:sp>
    <dsp:sp modelId="{2C1B6C4F-AC65-45F6-81D2-9C6F90D1F2F9}">
      <dsp:nvSpPr>
        <dsp:cNvPr id="0" name=""/>
        <dsp:cNvSpPr/>
      </dsp:nvSpPr>
      <dsp:spPr>
        <a:xfrm>
          <a:off x="279400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动画</a:t>
          </a:r>
          <a:endParaRPr lang="zh-CN" altLang="en-US" sz="4300" kern="1200" dirty="0"/>
        </a:p>
      </dsp:txBody>
      <dsp:txXfrm>
        <a:off x="2794000" y="1947333"/>
        <a:ext cx="2539999" cy="1524000"/>
      </dsp:txXfrm>
    </dsp:sp>
    <dsp:sp modelId="{50D98871-BBB8-4D2C-BC53-3652B2992F18}">
      <dsp:nvSpPr>
        <dsp:cNvPr id="0" name=""/>
        <dsp:cNvSpPr/>
      </dsp:nvSpPr>
      <dsp:spPr>
        <a:xfrm>
          <a:off x="5587999"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音效</a:t>
          </a:r>
        </a:p>
      </dsp:txBody>
      <dsp:txXfrm>
        <a:off x="5587999" y="1947333"/>
        <a:ext cx="2539999" cy="1524000"/>
      </dsp:txXfrm>
    </dsp:sp>
    <dsp:sp modelId="{609F2EFB-75B7-4856-9A04-34E4A15A2C62}">
      <dsp:nvSpPr>
        <dsp:cNvPr id="0" name=""/>
        <dsp:cNvSpPr/>
      </dsp:nvSpPr>
      <dsp:spPr>
        <a:xfrm>
          <a:off x="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开始界面</a:t>
          </a:r>
          <a:endParaRPr lang="zh-CN" altLang="en-US" sz="4300" kern="1200" dirty="0"/>
        </a:p>
      </dsp:txBody>
      <dsp:txXfrm>
        <a:off x="0" y="3725333"/>
        <a:ext cx="2539999" cy="1524000"/>
      </dsp:txXfrm>
    </dsp:sp>
    <dsp:sp modelId="{2BD09C1B-05CB-4776-A210-279FC44A8832}">
      <dsp:nvSpPr>
        <dsp:cNvPr id="0" name=""/>
        <dsp:cNvSpPr/>
      </dsp:nvSpPr>
      <dsp:spPr>
        <a:xfrm>
          <a:off x="279400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信息界面</a:t>
          </a:r>
        </a:p>
      </dsp:txBody>
      <dsp:txXfrm>
        <a:off x="2794000" y="3725333"/>
        <a:ext cx="2539999" cy="1524000"/>
      </dsp:txXfrm>
    </dsp:sp>
    <dsp:sp modelId="{733E19DC-44C1-4621-A9C4-32DABF4E077B}">
      <dsp:nvSpPr>
        <dsp:cNvPr id="0" name=""/>
        <dsp:cNvSpPr/>
      </dsp:nvSpPr>
      <dsp:spPr>
        <a:xfrm>
          <a:off x="5587999"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关卡界面</a:t>
          </a:r>
        </a:p>
      </dsp:txBody>
      <dsp:txXfrm>
        <a:off x="5587999" y="3725333"/>
        <a:ext cx="2539999" cy="15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74345" y="1648852"/>
        <a:ext cx="1179309" cy="743144"/>
      </dsp:txXfrm>
    </dsp:sp>
    <dsp:sp modelId="{12A0F407-1B99-480D-9640-A24044316A9A}">
      <dsp:nvSpPr>
        <dsp:cNvPr id="0" name=""/>
        <dsp:cNvSpPr/>
      </dsp:nvSpPr>
      <dsp:spPr>
        <a:xfrm>
          <a:off x="3451225"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74345" y="2559680"/>
        <a:ext cx="1179309" cy="743144"/>
      </dsp:txXfrm>
    </dsp:sp>
    <dsp:sp modelId="{C3D7B13F-2A4D-4ADA-8FF4-B128042DDE0B}">
      <dsp:nvSpPr>
        <dsp:cNvPr id="0" name=""/>
        <dsp:cNvSpPr/>
      </dsp:nvSpPr>
      <dsp:spPr>
        <a:xfrm>
          <a:off x="3451225"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74345" y="3470508"/>
        <a:ext cx="1179309" cy="743144"/>
      </dsp:txXfrm>
    </dsp:sp>
    <dsp:sp modelId="{C04F0286-AF40-489E-9A76-5ECABBD9226C}">
      <dsp:nvSpPr>
        <dsp:cNvPr id="0" name=""/>
        <dsp:cNvSpPr/>
      </dsp:nvSpPr>
      <dsp:spPr>
        <a:xfrm>
          <a:off x="3451225"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74345" y="4381336"/>
        <a:ext cx="1179309" cy="743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B799F-EC89-4237-B0E9-B41E4E3C0009}">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a:t>
          </a:r>
          <a:endParaRPr lang="zh-CN" altLang="en-US" sz="3000" kern="1200" dirty="0">
            <a:solidFill>
              <a:prstClr val="white"/>
            </a:solidFill>
            <a:latin typeface="等线" panose="020F0502020204030204"/>
            <a:ea typeface="+mn-ea"/>
            <a:cs typeface="+mn-cs"/>
          </a:endParaRPr>
        </a:p>
      </dsp:txBody>
      <dsp:txXfrm rot="10800000">
        <a:off x="1722407" y="942207"/>
        <a:ext cx="5224636" cy="721935"/>
      </dsp:txXfrm>
    </dsp:sp>
    <dsp:sp modelId="{47CD3B24-0E50-4ACF-9E58-2CEC2668DB48}">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sp:txBody>
      <dsp:txXfrm rot="10800000">
        <a:off x="1722407" y="1879646"/>
        <a:ext cx="5224636" cy="721935"/>
      </dsp:txXfrm>
    </dsp:sp>
    <dsp:sp modelId="{8DD867D4-20A2-4341-BFCE-7B08965F5685}">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sp:txBody>
      <dsp:txXfrm rot="10800000">
        <a:off x="1722407" y="2817085"/>
        <a:ext cx="5224636" cy="721935"/>
      </dsp:txXfrm>
    </dsp:sp>
    <dsp:sp modelId="{2E686C27-1643-48D3-94DA-20D39A1C6357}">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来源网络</a:t>
          </a:r>
        </a:p>
      </dsp:txBody>
      <dsp:txXfrm rot="10800000">
        <a:off x="1722407" y="3754523"/>
        <a:ext cx="5224636" cy="721935"/>
      </dsp:txXfrm>
    </dsp:sp>
    <dsp:sp modelId="{5ED16F77-D130-43C2-AEA3-51FB6A0CA6A2}">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4691962"/>
        <a:ext cx="5224636" cy="721935"/>
      </dsp:txXfrm>
    </dsp:sp>
    <dsp:sp modelId="{21A813F0-CDDA-4C0E-B4F2-BF379E9D676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Windows</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8B0A11-3D62-4606-A6CF-01D98BDA7E39}" type="slidenum">
              <a:rPr lang="zh-CN" altLang="en-US" smtClean="0"/>
              <a:t>18</a:t>
            </a:fld>
            <a:endParaRPr lang="zh-CN" altLang="en-US"/>
          </a:p>
        </p:txBody>
      </p:sp>
    </p:spTree>
    <p:extLst>
      <p:ext uri="{BB962C8B-B14F-4D97-AF65-F5344CB8AC3E}">
        <p14:creationId xmlns:p14="http://schemas.microsoft.com/office/powerpoint/2010/main" val="352683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21</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r>
              <a:rPr lang="en-US" altLang="zh-CN" sz="2400" dirty="0">
                <a:solidFill>
                  <a:srgbClr val="C00000"/>
                </a:solidFill>
                <a:latin typeface="微软雅黑" panose="020B0503020204020204" pitchFamily="34" charset="-122"/>
                <a:ea typeface="微软雅黑" panose="020B0503020204020204" pitchFamily="34" charset="-122"/>
              </a:rPr>
              <a:t>Out</a:t>
            </a: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1018177586"/>
              </p:ext>
            </p:extLst>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866705816"/>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477541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252439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r>
              <a:rPr lang="en-US" altLang="zh-CN" sz="2400" dirty="0" err="1">
                <a:solidFill>
                  <a:srgbClr val="C00000"/>
                </a:solidFill>
                <a:latin typeface="微软雅黑" panose="020B0503020204020204" pitchFamily="34" charset="-122"/>
                <a:ea typeface="微软雅黑" panose="020B0503020204020204" pitchFamily="34" charset="-122"/>
              </a:rPr>
              <a:t>Inq</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426463742"/>
              </p:ext>
            </p:extLst>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866705816"/>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4072294597"/>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3880927521"/>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2857219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19542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r>
              <a:rPr lang="en-US" altLang="zh-CN" sz="2400" dirty="0" err="1">
                <a:solidFill>
                  <a:srgbClr val="C00000"/>
                </a:solidFill>
                <a:latin typeface="微软雅黑" panose="020B0503020204020204" pitchFamily="34" charset="-122"/>
                <a:ea typeface="微软雅黑" panose="020B0503020204020204" pitchFamily="34" charset="-122"/>
              </a:rPr>
              <a:t>Maf</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3741721652"/>
              </p:ext>
            </p:extLst>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1525767330"/>
                    </a:ext>
                  </a:extLst>
                </a:gridCol>
                <a:gridCol w="5805526">
                  <a:extLst>
                    <a:ext uri="{9D8B030D-6E8A-4147-A177-3AD203B41FA5}">
                      <a16:colId xmlns:a16="http://schemas.microsoft.com/office/drawing/2014/main" val="2968315394"/>
                    </a:ext>
                  </a:extLst>
                </a:gridCol>
              </a:tblGrid>
              <a:tr h="370840">
                <a:tc>
                  <a:txBody>
                    <a:bodyPr/>
                    <a:lstStyle/>
                    <a:p>
                      <a:pPr algn="ctr"/>
                      <a:r>
                        <a:rPr lang="zh-CN" altLang="en-US" sz="2400" dirty="0"/>
                        <a:t>主文件数</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866705816"/>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4072294597"/>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285721904"/>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4074647823"/>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21757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技术复杂性因子</a:t>
            </a:r>
            <a:r>
              <a:rPr lang="en-US" altLang="zh-CN" sz="2400" dirty="0">
                <a:solidFill>
                  <a:srgbClr val="C00000"/>
                </a:solidFill>
                <a:latin typeface="微软雅黑" panose="020B0503020204020204" pitchFamily="34" charset="-122"/>
                <a:ea typeface="微软雅黑" panose="020B0503020204020204" pitchFamily="34" charset="-122"/>
              </a:rPr>
              <a:t>TCF</a:t>
            </a:r>
          </a:p>
        </p:txBody>
      </p:sp>
      <p:graphicFrame>
        <p:nvGraphicFramePr>
          <p:cNvPr id="4" name="表格 3">
            <a:extLst>
              <a:ext uri="{FF2B5EF4-FFF2-40B4-BE49-F238E27FC236}">
                <a16:creationId xmlns:a16="http://schemas.microsoft.com/office/drawing/2014/main" id="{D8061CBC-60CB-49A9-8378-289CAFFCD3DE}"/>
              </a:ext>
            </a:extLst>
          </p:cNvPr>
          <p:cNvGraphicFramePr>
            <a:graphicFrameLocks noGrp="1"/>
          </p:cNvGraphicFramePr>
          <p:nvPr>
            <p:extLst>
              <p:ext uri="{D42A27DB-BD31-4B8C-83A1-F6EECF244321}">
                <p14:modId xmlns:p14="http://schemas.microsoft.com/office/powerpoint/2010/main" val="2435794195"/>
              </p:ext>
            </p:extLst>
          </p:nvPr>
        </p:nvGraphicFramePr>
        <p:xfrm>
          <a:off x="2505543" y="1245745"/>
          <a:ext cx="7164072" cy="36576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026643532"/>
                    </a:ext>
                  </a:extLst>
                </a:gridCol>
                <a:gridCol w="1486218">
                  <a:extLst>
                    <a:ext uri="{9D8B030D-6E8A-4147-A177-3AD203B41FA5}">
                      <a16:colId xmlns:a16="http://schemas.microsoft.com/office/drawing/2014/main" val="2405571975"/>
                    </a:ext>
                  </a:extLst>
                </a:gridCol>
                <a:gridCol w="1791018">
                  <a:extLst>
                    <a:ext uri="{9D8B030D-6E8A-4147-A177-3AD203B41FA5}">
                      <a16:colId xmlns:a16="http://schemas.microsoft.com/office/drawing/2014/main" val="2983196498"/>
                    </a:ext>
                  </a:extLst>
                </a:gridCol>
                <a:gridCol w="1486218">
                  <a:extLst>
                    <a:ext uri="{9D8B030D-6E8A-4147-A177-3AD203B41FA5}">
                      <a16:colId xmlns:a16="http://schemas.microsoft.com/office/drawing/2014/main" val="907642786"/>
                    </a:ext>
                  </a:extLst>
                </a:gridCol>
              </a:tblGrid>
              <a:tr h="370840">
                <a:tc>
                  <a:txBody>
                    <a:bodyPr/>
                    <a:lstStyle/>
                    <a:p>
                      <a:pPr algn="ctr"/>
                      <a:r>
                        <a:rPr lang="zh-CN" altLang="en-US" sz="2400" dirty="0"/>
                        <a:t>技术因素</a:t>
                      </a:r>
                    </a:p>
                  </a:txBody>
                  <a:tcPr/>
                </a:tc>
                <a:tc>
                  <a:txBody>
                    <a:bodyPr/>
                    <a:lstStyle/>
                    <a:p>
                      <a:pPr algn="ctr"/>
                      <a:r>
                        <a:rPr lang="zh-CN" altLang="en-US" sz="2400" dirty="0"/>
                        <a:t>影响程度</a:t>
                      </a:r>
                    </a:p>
                  </a:txBody>
                  <a:tcPr/>
                </a:tc>
                <a:tc>
                  <a:txBody>
                    <a:bodyPr/>
                    <a:lstStyle/>
                    <a:p>
                      <a:pPr algn="ctr"/>
                      <a:r>
                        <a:rPr lang="zh-CN" altLang="en-US" sz="2400" dirty="0"/>
                        <a:t>技术因素</a:t>
                      </a:r>
                    </a:p>
                  </a:txBody>
                  <a:tcPr/>
                </a:tc>
                <a:tc>
                  <a:txBody>
                    <a:bodyPr/>
                    <a:lstStyle/>
                    <a:p>
                      <a:pPr algn="ctr"/>
                      <a:r>
                        <a:rPr lang="zh-CN" altLang="en-US" sz="2400" dirty="0"/>
                        <a:t>影响程度</a:t>
                      </a:r>
                    </a:p>
                  </a:txBody>
                  <a:tcPr/>
                </a:tc>
                <a:extLst>
                  <a:ext uri="{0D108BD9-81ED-4DB2-BD59-A6C34878D82A}">
                    <a16:rowId xmlns:a16="http://schemas.microsoft.com/office/drawing/2014/main" val="1599409249"/>
                  </a:ext>
                </a:extLst>
              </a:tr>
              <a:tr h="370840">
                <a:tc>
                  <a:txBody>
                    <a:bodyPr/>
                    <a:lstStyle/>
                    <a:p>
                      <a:pPr algn="ctr"/>
                      <a:r>
                        <a:rPr lang="zh-CN" altLang="en-US" sz="2400" dirty="0"/>
                        <a:t>数据通信</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联机更新</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1882031271"/>
                  </a:ext>
                </a:extLst>
              </a:tr>
              <a:tr h="370840">
                <a:tc>
                  <a:txBody>
                    <a:bodyPr/>
                    <a:lstStyle/>
                    <a:p>
                      <a:pPr algn="ctr"/>
                      <a:r>
                        <a:rPr lang="zh-CN" altLang="en-US" sz="2400" dirty="0"/>
                        <a:t>分布式数据处理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复杂的计算</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32291862"/>
                  </a:ext>
                </a:extLst>
              </a:tr>
              <a:tr h="370840">
                <a:tc>
                  <a:txBody>
                    <a:bodyPr/>
                    <a:lstStyle/>
                    <a:p>
                      <a:pPr algn="ctr"/>
                      <a:r>
                        <a:rPr lang="zh-CN" altLang="en-US" sz="2400" dirty="0"/>
                        <a:t>性能标准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可重用性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401574453"/>
                  </a:ext>
                </a:extLst>
              </a:tr>
              <a:tr h="370840">
                <a:tc>
                  <a:txBody>
                    <a:bodyPr/>
                    <a:lstStyle/>
                    <a:p>
                      <a:pPr algn="ctr"/>
                      <a:r>
                        <a:rPr lang="zh-CN" altLang="en-US" sz="2400" dirty="0"/>
                        <a:t>高负荷的硬件</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安装方便</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18799320"/>
                  </a:ext>
                </a:extLst>
              </a:tr>
              <a:tr h="370840">
                <a:tc>
                  <a:txBody>
                    <a:bodyPr/>
                    <a:lstStyle/>
                    <a:p>
                      <a:pPr algn="ctr"/>
                      <a:r>
                        <a:rPr lang="zh-CN" altLang="en-US" sz="2400" dirty="0"/>
                        <a:t>高处理率</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操作方便</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83566491"/>
                  </a:ext>
                </a:extLst>
              </a:tr>
              <a:tr h="370840">
                <a:tc>
                  <a:txBody>
                    <a:bodyPr/>
                    <a:lstStyle/>
                    <a:p>
                      <a:pPr algn="ctr"/>
                      <a:r>
                        <a:rPr lang="zh-CN" altLang="en-US" sz="2400" dirty="0"/>
                        <a:t>联机数据输入</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可移植性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533438527"/>
                  </a:ext>
                </a:extLst>
              </a:tr>
              <a:tr h="370840">
                <a:tc>
                  <a:txBody>
                    <a:bodyPr/>
                    <a:lstStyle/>
                    <a:p>
                      <a:pPr algn="ctr"/>
                      <a:r>
                        <a:rPr lang="zh-CN" altLang="en-US" sz="2400" dirty="0"/>
                        <a:t>终端用户效率</a:t>
                      </a:r>
                    </a:p>
                  </a:txBody>
                  <a:tcPr/>
                </a:tc>
                <a:tc>
                  <a:txBody>
                    <a:bodyPr/>
                    <a:lstStyle/>
                    <a:p>
                      <a:pPr algn="ctr"/>
                      <a:r>
                        <a:rPr lang="en-US" altLang="zh-CN" sz="2400" dirty="0"/>
                        <a:t>1</a:t>
                      </a:r>
                      <a:endParaRPr lang="zh-CN" altLang="en-US" sz="2400" dirty="0"/>
                    </a:p>
                  </a:txBody>
                  <a:tcPr/>
                </a:tc>
                <a:tc>
                  <a:txBody>
                    <a:bodyPr/>
                    <a:lstStyle/>
                    <a:p>
                      <a:pPr algn="ctr"/>
                      <a:r>
                        <a:rPr lang="zh-CN" altLang="en-US" sz="2400" dirty="0"/>
                        <a:t>可维护性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658368574"/>
                  </a:ext>
                </a:extLst>
              </a:tr>
            </a:tbl>
          </a:graphicData>
        </a:graphic>
      </p:graphicFrame>
      <p:sp>
        <p:nvSpPr>
          <p:cNvPr id="6" name="文本框 5">
            <a:extLst>
              <a:ext uri="{FF2B5EF4-FFF2-40B4-BE49-F238E27FC236}">
                <a16:creationId xmlns:a16="http://schemas.microsoft.com/office/drawing/2014/main" id="{6D2A5B3D-4DF8-4404-AD0B-AFBB2808945A}"/>
              </a:ext>
            </a:extLst>
          </p:cNvPr>
          <p:cNvSpPr txBox="1"/>
          <p:nvPr/>
        </p:nvSpPr>
        <p:spPr>
          <a:xfrm>
            <a:off x="2505543" y="5159866"/>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BC333DD-F2C8-46FA-9C2A-DD6092D10BFE}"/>
              </a:ext>
            </a:extLst>
          </p:cNvPr>
          <p:cNvSpPr txBox="1"/>
          <p:nvPr/>
        </p:nvSpPr>
        <p:spPr>
          <a:xfrm>
            <a:off x="2505543" y="5939607"/>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3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软件规模估算</a:t>
            </a:r>
          </a:p>
        </p:txBody>
      </p:sp>
      <p:sp>
        <p:nvSpPr>
          <p:cNvPr id="10" name="文本框 9">
            <a:extLst>
              <a:ext uri="{FF2B5EF4-FFF2-40B4-BE49-F238E27FC236}">
                <a16:creationId xmlns:a16="http://schemas.microsoft.com/office/drawing/2014/main" id="{71FE359D-D443-45FC-8B53-F6C034105AD0}"/>
              </a:ext>
            </a:extLst>
          </p:cNvPr>
          <p:cNvSpPr txBox="1"/>
          <p:nvPr/>
        </p:nvSpPr>
        <p:spPr>
          <a:xfrm>
            <a:off x="2338279" y="1667024"/>
            <a:ext cx="69622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80" y="2511527"/>
            <a:ext cx="719139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32658C-2976-45F8-9BB8-8B03D64D2B60}"/>
              </a:ext>
            </a:extLst>
          </p:cNvPr>
          <p:cNvSpPr txBox="1"/>
          <p:nvPr/>
        </p:nvSpPr>
        <p:spPr>
          <a:xfrm>
            <a:off x="2338280" y="3356030"/>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E7F7FDD-4985-4A08-B99F-963CE723E1EF}"/>
              </a:ext>
            </a:extLst>
          </p:cNvPr>
          <p:cNvSpPr txBox="1"/>
          <p:nvPr/>
        </p:nvSpPr>
        <p:spPr>
          <a:xfrm>
            <a:off x="2338280" y="4200533"/>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38279" y="5045036"/>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75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工作量估算</a:t>
            </a: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79" y="1946314"/>
            <a:ext cx="5199343"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生产率法：</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E=FP÷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时间</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53996" y="5321544"/>
            <a:ext cx="7746351"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E=</a:t>
            </a:r>
            <a:r>
              <a:rPr lang="zh-CN" altLang="en-US" sz="2800" kern="100" dirty="0">
                <a:latin typeface="Calibri" panose="020F0502020204030204" pitchFamily="34" charset="0"/>
                <a:cs typeface="Times New Roman" panose="02020603050405020304" pitchFamily="18" charset="0"/>
              </a:rPr>
              <a:t>功能点</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（人员数</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月数）</a:t>
            </a:r>
            <a:r>
              <a:rPr lang="en-US" altLang="zh-CN" sz="2800" kern="100" dirty="0">
                <a:latin typeface="Calibri" panose="020F0502020204030204" pitchFamily="34" charset="0"/>
                <a:cs typeface="Times New Roman" panose="02020603050405020304" pitchFamily="18" charset="0"/>
              </a:rPr>
              <a:t>= FP/(3*4) = 5.44~6.63</a:t>
            </a:r>
            <a:endParaRPr lang="zh-CN" altLang="zh-CN" sz="2800" kern="100" dirty="0">
              <a:latin typeface="Calibri" panose="020F0502020204030204" pitchFamily="34" charset="0"/>
              <a:cs typeface="Times New Roman" panose="02020603050405020304" pitchFamily="18" charset="0"/>
            </a:endParaRPr>
          </a:p>
        </p:txBody>
      </p:sp>
      <p:sp>
        <p:nvSpPr>
          <p:cNvPr id="13" name="文本框 12">
            <a:extLst>
              <a:ext uri="{FF2B5EF4-FFF2-40B4-BE49-F238E27FC236}">
                <a16:creationId xmlns:a16="http://schemas.microsoft.com/office/drawing/2014/main" id="{8C21A021-86C0-47B7-8859-24E0F8EA9AEC}"/>
              </a:ext>
            </a:extLst>
          </p:cNvPr>
          <p:cNvSpPr txBox="1"/>
          <p:nvPr/>
        </p:nvSpPr>
        <p:spPr>
          <a:xfrm>
            <a:off x="2353996" y="3077148"/>
            <a:ext cx="78766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SPR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有统计，中国的值大约在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5.5</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个功能点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人月。</a:t>
            </a:r>
          </a:p>
        </p:txBody>
      </p:sp>
      <p:sp>
        <p:nvSpPr>
          <p:cNvPr id="14" name="文本框 13">
            <a:extLst>
              <a:ext uri="{FF2B5EF4-FFF2-40B4-BE49-F238E27FC236}">
                <a16:creationId xmlns:a16="http://schemas.microsoft.com/office/drawing/2014/main" id="{951BCDF1-A520-486B-A669-A83A01DCD211}"/>
              </a:ext>
            </a:extLst>
          </p:cNvPr>
          <p:cNvSpPr txBox="1"/>
          <p:nvPr/>
        </p:nvSpPr>
        <p:spPr>
          <a:xfrm>
            <a:off x="2403423" y="4207982"/>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9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文档 4">
            <a:extLst>
              <a:ext uri="{FF2B5EF4-FFF2-40B4-BE49-F238E27FC236}">
                <a16:creationId xmlns:a16="http://schemas.microsoft.com/office/drawing/2014/main" id="{BC83BCE3-8C6D-49F3-96F7-AB23ACC395AF}"/>
              </a:ext>
            </a:extLst>
          </p:cNvPr>
          <p:cNvSpPr/>
          <p:nvPr/>
        </p:nvSpPr>
        <p:spPr>
          <a:xfrm>
            <a:off x="165342" y="88951"/>
            <a:ext cx="1210377"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可行性分析</a:t>
            </a:r>
          </a:p>
        </p:txBody>
      </p:sp>
      <p:sp>
        <p:nvSpPr>
          <p:cNvPr id="3" name="矩形 2">
            <a:extLst>
              <a:ext uri="{FF2B5EF4-FFF2-40B4-BE49-F238E27FC236}">
                <a16:creationId xmlns:a16="http://schemas.microsoft.com/office/drawing/2014/main" id="{4DE34B35-102C-4E9B-BC03-581D963EED52}"/>
              </a:ext>
            </a:extLst>
          </p:cNvPr>
          <p:cNvSpPr/>
          <p:nvPr/>
        </p:nvSpPr>
        <p:spPr>
          <a:xfrm>
            <a:off x="1944128" y="1268627"/>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a:t>
            </a:r>
          </a:p>
        </p:txBody>
      </p:sp>
      <p:sp>
        <p:nvSpPr>
          <p:cNvPr id="7" name="矩形 6">
            <a:extLst>
              <a:ext uri="{FF2B5EF4-FFF2-40B4-BE49-F238E27FC236}">
                <a16:creationId xmlns:a16="http://schemas.microsoft.com/office/drawing/2014/main" id="{6CAE4337-439D-4B1D-BEE9-CB4AD4320972}"/>
              </a:ext>
            </a:extLst>
          </p:cNvPr>
          <p:cNvSpPr/>
          <p:nvPr/>
        </p:nvSpPr>
        <p:spPr>
          <a:xfrm>
            <a:off x="1944128" y="2992395"/>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8" name="矩形 7">
            <a:extLst>
              <a:ext uri="{FF2B5EF4-FFF2-40B4-BE49-F238E27FC236}">
                <a16:creationId xmlns:a16="http://schemas.microsoft.com/office/drawing/2014/main" id="{41993A2C-7CCF-4008-8A4A-47A4D4BA23E4}"/>
              </a:ext>
            </a:extLst>
          </p:cNvPr>
          <p:cNvSpPr/>
          <p:nvPr/>
        </p:nvSpPr>
        <p:spPr>
          <a:xfrm>
            <a:off x="1944128" y="4716163"/>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操作</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9" name="矩形 8">
            <a:extLst>
              <a:ext uri="{FF2B5EF4-FFF2-40B4-BE49-F238E27FC236}">
                <a16:creationId xmlns:a16="http://schemas.microsoft.com/office/drawing/2014/main" id="{27B417AC-5163-4305-9E34-EBD63DED25E7}"/>
              </a:ext>
            </a:extLst>
          </p:cNvPr>
          <p:cNvSpPr/>
          <p:nvPr/>
        </p:nvSpPr>
        <p:spPr>
          <a:xfrm>
            <a:off x="4994185" y="860853"/>
            <a:ext cx="599303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塔防游戏发展历程相对比较悠久，且当下非常热门</a:t>
            </a:r>
          </a:p>
        </p:txBody>
      </p:sp>
      <p:sp>
        <p:nvSpPr>
          <p:cNvPr id="10" name="矩形 9">
            <a:hlinkClick r:id="rId2" action="ppaction://hlinksldjump"/>
            <a:extLst>
              <a:ext uri="{FF2B5EF4-FFF2-40B4-BE49-F238E27FC236}">
                <a16:creationId xmlns:a16="http://schemas.microsoft.com/office/drawing/2014/main" id="{913AC603-6CE7-4575-8051-BBFD6EE131D1}"/>
              </a:ext>
            </a:extLst>
          </p:cNvPr>
          <p:cNvSpPr/>
          <p:nvPr/>
        </p:nvSpPr>
        <p:spPr>
          <a:xfrm>
            <a:off x="4994186" y="1642418"/>
            <a:ext cx="187617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项目实现环境</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47DA86C-B6E3-4B48-AA0D-8CB62D78C2BB}"/>
              </a:ext>
            </a:extLst>
          </p:cNvPr>
          <p:cNvSpPr/>
          <p:nvPr/>
        </p:nvSpPr>
        <p:spPr>
          <a:xfrm>
            <a:off x="4994185" y="2601612"/>
            <a:ext cx="2664944"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开发成本基本为零</a:t>
            </a:r>
          </a:p>
        </p:txBody>
      </p:sp>
      <p:sp>
        <p:nvSpPr>
          <p:cNvPr id="12" name="矩形 11">
            <a:extLst>
              <a:ext uri="{FF2B5EF4-FFF2-40B4-BE49-F238E27FC236}">
                <a16:creationId xmlns:a16="http://schemas.microsoft.com/office/drawing/2014/main" id="{CF55D229-97EA-4863-9E01-FB195CBA46E9}"/>
              </a:ext>
            </a:extLst>
          </p:cNvPr>
          <p:cNvSpPr/>
          <p:nvPr/>
        </p:nvSpPr>
        <p:spPr>
          <a:xfrm>
            <a:off x="4994184" y="3486666"/>
            <a:ext cx="2664945"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项目无经济效益</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1DCFB2F-E116-4FF7-9B0B-6B97C1C65117}"/>
              </a:ext>
            </a:extLst>
          </p:cNvPr>
          <p:cNvSpPr/>
          <p:nvPr/>
        </p:nvSpPr>
        <p:spPr>
          <a:xfrm>
            <a:off x="4994184" y="4716163"/>
            <a:ext cx="2963567"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塔防游戏当下非常热门</a:t>
            </a:r>
          </a:p>
        </p:txBody>
      </p:sp>
    </p:spTree>
    <p:extLst>
      <p:ext uri="{BB962C8B-B14F-4D97-AF65-F5344CB8AC3E}">
        <p14:creationId xmlns:p14="http://schemas.microsoft.com/office/powerpoint/2010/main" val="338551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609764" y="744166"/>
            <a:ext cx="9474796" cy="5418669"/>
            <a:chOff x="685204" y="719664"/>
            <a:chExt cx="9474796"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269887595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1957" y="4469209"/>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1450280" y="823986"/>
              <a:ext cx="1620957"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B07EFF2-6529-4CFC-93D5-A6F676A49726}"/>
                </a:ext>
              </a:extLst>
            </p:cNvPr>
            <p:cNvSpPr/>
            <p:nvPr/>
          </p:nvSpPr>
          <p:spPr>
            <a:xfrm>
              <a:off x="1450280" y="2698166"/>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框架</a:t>
              </a:r>
            </a:p>
          </p:txBody>
        </p:sp>
        <p:sp>
          <p:nvSpPr>
            <p:cNvPr id="19" name="矩形 18">
              <a:extLst>
                <a:ext uri="{FF2B5EF4-FFF2-40B4-BE49-F238E27FC236}">
                  <a16:creationId xmlns:a16="http://schemas.microsoft.com/office/drawing/2014/main" id="{B87833DE-B7E2-407B-8CF1-8D169155D525}"/>
                </a:ext>
              </a:extLst>
            </p:cNvPr>
            <p:cNvSpPr/>
            <p:nvPr/>
          </p:nvSpPr>
          <p:spPr>
            <a:xfrm>
              <a:off x="1091208" y="3635256"/>
              <a:ext cx="198002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前后端协调</a:t>
              </a:r>
            </a:p>
          </p:txBody>
        </p:sp>
        <p:sp>
          <p:nvSpPr>
            <p:cNvPr id="20" name="矩形 19">
              <a:extLst>
                <a:ext uri="{FF2B5EF4-FFF2-40B4-BE49-F238E27FC236}">
                  <a16:creationId xmlns:a16="http://schemas.microsoft.com/office/drawing/2014/main" id="{489D18CE-709A-4765-B4A6-7EDC3A455649}"/>
                </a:ext>
              </a:extLst>
            </p:cNvPr>
            <p:cNvSpPr/>
            <p:nvPr/>
          </p:nvSpPr>
          <p:spPr>
            <a:xfrm>
              <a:off x="685204" y="550943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配置</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1450280" y="1761076"/>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脚本语言</a:t>
              </a:r>
            </a:p>
          </p:txBody>
        </p:sp>
        <p:sp>
          <p:nvSpPr>
            <p:cNvPr id="22" name="矩形 21">
              <a:extLst>
                <a:ext uri="{FF2B5EF4-FFF2-40B4-BE49-F238E27FC236}">
                  <a16:creationId xmlns:a16="http://schemas.microsoft.com/office/drawing/2014/main" id="{AF2842D7-CCF1-43DA-8641-1BFC70F811E6}"/>
                </a:ext>
              </a:extLst>
            </p:cNvPr>
            <p:cNvSpPr/>
            <p:nvPr/>
          </p:nvSpPr>
          <p:spPr>
            <a:xfrm>
              <a:off x="732135" y="457234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3979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时间安排</a:t>
            </a:r>
          </a:p>
        </p:txBody>
      </p:sp>
      <p:graphicFrame>
        <p:nvGraphicFramePr>
          <p:cNvPr id="5" name="表格 4">
            <a:extLst>
              <a:ext uri="{FF2B5EF4-FFF2-40B4-BE49-F238E27FC236}">
                <a16:creationId xmlns:a16="http://schemas.microsoft.com/office/drawing/2014/main" id="{6BE8B277-6B30-458D-8070-C54EF517E968}"/>
              </a:ext>
            </a:extLst>
          </p:cNvPr>
          <p:cNvGraphicFramePr>
            <a:graphicFrameLocks noGrp="1"/>
          </p:cNvGraphicFramePr>
          <p:nvPr>
            <p:extLst>
              <p:ext uri="{D42A27DB-BD31-4B8C-83A1-F6EECF244321}">
                <p14:modId xmlns:p14="http://schemas.microsoft.com/office/powerpoint/2010/main" val="1196066394"/>
              </p:ext>
            </p:extLst>
          </p:nvPr>
        </p:nvGraphicFramePr>
        <p:xfrm>
          <a:off x="2151324" y="1461071"/>
          <a:ext cx="8128000" cy="3413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31002254"/>
                    </a:ext>
                  </a:extLst>
                </a:gridCol>
                <a:gridCol w="4064000">
                  <a:extLst>
                    <a:ext uri="{9D8B030D-6E8A-4147-A177-3AD203B41FA5}">
                      <a16:colId xmlns:a16="http://schemas.microsoft.com/office/drawing/2014/main" val="154299402"/>
                    </a:ext>
                  </a:extLst>
                </a:gridCol>
              </a:tblGrid>
              <a:tr h="370840">
                <a:tc>
                  <a:txBody>
                    <a:bodyPr/>
                    <a:lstStyle/>
                    <a:p>
                      <a:pPr algn="ctr">
                        <a:spcAft>
                          <a:spcPts val="0"/>
                        </a:spcAft>
                      </a:pPr>
                      <a:r>
                        <a:rPr lang="zh-CN" sz="2800" kern="0" dirty="0">
                          <a:effectLst/>
                        </a:rPr>
                        <a:t>时间</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内容</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429911925"/>
                  </a:ext>
                </a:extLst>
              </a:tr>
              <a:tr h="370840">
                <a:tc>
                  <a:txBody>
                    <a:bodyPr/>
                    <a:lstStyle/>
                    <a:p>
                      <a:pPr algn="ctr">
                        <a:spcAft>
                          <a:spcPts val="0"/>
                        </a:spcAft>
                      </a:pPr>
                      <a:r>
                        <a:rPr lang="zh-CN" sz="2800" kern="0">
                          <a:effectLst/>
                        </a:rPr>
                        <a:t>第</a:t>
                      </a:r>
                      <a:r>
                        <a:rPr lang="en-US" sz="2800" kern="0">
                          <a:effectLst/>
                        </a:rPr>
                        <a:t>1</a:t>
                      </a:r>
                      <a:r>
                        <a:rPr lang="zh-CN" sz="2800" kern="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项目安排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616063636"/>
                  </a:ext>
                </a:extLst>
              </a:tr>
              <a:tr h="370840">
                <a:tc>
                  <a:txBody>
                    <a:bodyPr/>
                    <a:lstStyle/>
                    <a:p>
                      <a:pPr algn="ctr">
                        <a:spcAft>
                          <a:spcPts val="0"/>
                        </a:spcAft>
                      </a:pPr>
                      <a:r>
                        <a:rPr lang="zh-CN" sz="2800" kern="0" dirty="0">
                          <a:effectLst/>
                        </a:rPr>
                        <a:t>第</a:t>
                      </a:r>
                      <a:r>
                        <a:rPr lang="en-US" sz="2800" kern="0" dirty="0">
                          <a:effectLst/>
                        </a:rPr>
                        <a:t>2</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项目计划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026979337"/>
                  </a:ext>
                </a:extLst>
              </a:tr>
              <a:tr h="370840">
                <a:tc>
                  <a:txBody>
                    <a:bodyPr/>
                    <a:lstStyle/>
                    <a:p>
                      <a:pPr algn="ctr">
                        <a:spcAft>
                          <a:spcPts val="0"/>
                        </a:spcAft>
                      </a:pPr>
                      <a:r>
                        <a:rPr lang="zh-CN" sz="2800" kern="0" dirty="0">
                          <a:effectLst/>
                        </a:rPr>
                        <a:t>第</a:t>
                      </a:r>
                      <a:r>
                        <a:rPr lang="en-US" altLang="zh-CN" sz="2800" kern="0" dirty="0">
                          <a:effectLst/>
                        </a:rPr>
                        <a:t>3</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可行性分析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474205059"/>
                  </a:ext>
                </a:extLst>
              </a:tr>
              <a:tr h="370840">
                <a:tc>
                  <a:txBody>
                    <a:bodyPr/>
                    <a:lstStyle/>
                    <a:p>
                      <a:pPr algn="ctr">
                        <a:spcAft>
                          <a:spcPts val="0"/>
                        </a:spcAft>
                      </a:pPr>
                      <a:r>
                        <a:rPr lang="zh-CN" sz="2800" kern="0" dirty="0">
                          <a:effectLst/>
                        </a:rPr>
                        <a:t>第</a:t>
                      </a:r>
                      <a:r>
                        <a:rPr lang="en-US" altLang="zh-CN" sz="2800" kern="0" dirty="0">
                          <a:effectLst/>
                        </a:rPr>
                        <a:t>4</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需求分析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907926105"/>
                  </a:ext>
                </a:extLst>
              </a:tr>
              <a:tr h="370840">
                <a:tc>
                  <a:txBody>
                    <a:bodyPr/>
                    <a:lstStyle/>
                    <a:p>
                      <a:pPr algn="ctr">
                        <a:spcAft>
                          <a:spcPts val="0"/>
                        </a:spcAft>
                      </a:pPr>
                      <a:r>
                        <a:rPr lang="zh-CN" sz="2800" kern="0" dirty="0">
                          <a:effectLst/>
                        </a:rPr>
                        <a:t>第</a:t>
                      </a:r>
                      <a:r>
                        <a:rPr lang="en-US" altLang="zh-CN" sz="2800" kern="0" dirty="0">
                          <a:effectLst/>
                        </a:rPr>
                        <a:t>5-6</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原型设计</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513213715"/>
                  </a:ext>
                </a:extLst>
              </a:tr>
              <a:tr h="370840">
                <a:tc>
                  <a:txBody>
                    <a:bodyPr/>
                    <a:lstStyle/>
                    <a:p>
                      <a:pPr algn="ctr">
                        <a:spcAft>
                          <a:spcPts val="0"/>
                        </a:spcAft>
                      </a:pPr>
                      <a:r>
                        <a:rPr lang="zh-CN" sz="2800" kern="0" dirty="0">
                          <a:effectLst/>
                        </a:rPr>
                        <a:t>第</a:t>
                      </a:r>
                      <a:r>
                        <a:rPr lang="en-US" altLang="zh-CN" sz="2800" kern="0" dirty="0">
                          <a:effectLst/>
                        </a:rPr>
                        <a:t>7</a:t>
                      </a:r>
                      <a:r>
                        <a:rPr lang="en-US" sz="2800" kern="0" dirty="0">
                          <a:effectLst/>
                        </a:rPr>
                        <a:t>-11</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项目实现</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343800752"/>
                  </a:ext>
                </a:extLst>
              </a:tr>
              <a:tr h="370840">
                <a:tc>
                  <a:txBody>
                    <a:bodyPr/>
                    <a:lstStyle/>
                    <a:p>
                      <a:pPr algn="ctr">
                        <a:spcAft>
                          <a:spcPts val="0"/>
                        </a:spcAft>
                      </a:pPr>
                      <a:r>
                        <a:rPr lang="zh-CN" sz="2800" kern="0" dirty="0">
                          <a:effectLst/>
                        </a:rPr>
                        <a:t>第</a:t>
                      </a:r>
                      <a:r>
                        <a:rPr lang="en-US" altLang="zh-CN" sz="2800" kern="0" dirty="0">
                          <a:effectLst/>
                        </a:rPr>
                        <a:t>12</a:t>
                      </a:r>
                      <a:r>
                        <a:rPr lang="en-US" sz="2800" kern="0" dirty="0">
                          <a:effectLst/>
                        </a:rPr>
                        <a:t>-15</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综合测试</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748406850"/>
                  </a:ext>
                </a:extLst>
              </a:tr>
            </a:tbl>
          </a:graphicData>
        </a:graphic>
      </p:graphicFrame>
    </p:spTree>
    <p:extLst>
      <p:ext uri="{BB962C8B-B14F-4D97-AF65-F5344CB8AC3E}">
        <p14:creationId xmlns:p14="http://schemas.microsoft.com/office/powerpoint/2010/main" val="148502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5AC4AD-EDB7-4344-9123-5CB6F4E37216}"/>
              </a:ext>
            </a:extLst>
          </p:cNvPr>
          <p:cNvPicPr>
            <a:picLocks noChangeAspect="1"/>
          </p:cNvPicPr>
          <p:nvPr/>
        </p:nvPicPr>
        <p:blipFill rotWithShape="1">
          <a:blip r:embed="rId2"/>
          <a:srcRect/>
          <a:stretch/>
        </p:blipFill>
        <p:spPr>
          <a:xfrm>
            <a:off x="623809" y="2402732"/>
            <a:ext cx="10885133" cy="2149813"/>
          </a:xfrm>
          <a:prstGeom prst="rect">
            <a:avLst/>
          </a:prstGeom>
        </p:spPr>
      </p:pic>
      <p:sp>
        <p:nvSpPr>
          <p:cNvPr id="6" name="流程图: 文档 5">
            <a:extLst>
              <a:ext uri="{FF2B5EF4-FFF2-40B4-BE49-F238E27FC236}">
                <a16:creationId xmlns:a16="http://schemas.microsoft.com/office/drawing/2014/main" id="{51982CA5-6D97-43B9-AA05-D6E4EBD00D4C}"/>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时间安排</a:t>
            </a:r>
          </a:p>
        </p:txBody>
      </p:sp>
    </p:spTree>
    <p:extLst>
      <p:ext uri="{BB962C8B-B14F-4D97-AF65-F5344CB8AC3E}">
        <p14:creationId xmlns:p14="http://schemas.microsoft.com/office/powerpoint/2010/main" val="140744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23164179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人员安排</a:t>
            </a:r>
          </a:p>
        </p:txBody>
      </p:sp>
      <p:graphicFrame>
        <p:nvGraphicFramePr>
          <p:cNvPr id="3" name="表格 2">
            <a:extLst>
              <a:ext uri="{FF2B5EF4-FFF2-40B4-BE49-F238E27FC236}">
                <a16:creationId xmlns:a16="http://schemas.microsoft.com/office/drawing/2014/main" id="{8C906BCF-1DD3-4886-95FE-7DB68B4DE88C}"/>
              </a:ext>
            </a:extLst>
          </p:cNvPr>
          <p:cNvGraphicFramePr>
            <a:graphicFrameLocks noGrp="1"/>
          </p:cNvGraphicFramePr>
          <p:nvPr>
            <p:extLst>
              <p:ext uri="{D42A27DB-BD31-4B8C-83A1-F6EECF244321}">
                <p14:modId xmlns:p14="http://schemas.microsoft.com/office/powerpoint/2010/main" val="3281448506"/>
              </p:ext>
            </p:extLst>
          </p:nvPr>
        </p:nvGraphicFramePr>
        <p:xfrm>
          <a:off x="1174680" y="1910126"/>
          <a:ext cx="9784728" cy="3443592"/>
        </p:xfrm>
        <a:graphic>
          <a:graphicData uri="http://schemas.openxmlformats.org/drawingml/2006/table">
            <a:tbl>
              <a:tblPr firstRow="1" firstCol="1" bandRow="1">
                <a:tableStyleId>{5C22544A-7EE6-4342-B048-85BDC9FD1C3A}</a:tableStyleId>
              </a:tblPr>
              <a:tblGrid>
                <a:gridCol w="4905102">
                  <a:extLst>
                    <a:ext uri="{9D8B030D-6E8A-4147-A177-3AD203B41FA5}">
                      <a16:colId xmlns:a16="http://schemas.microsoft.com/office/drawing/2014/main" val="3457768540"/>
                    </a:ext>
                  </a:extLst>
                </a:gridCol>
                <a:gridCol w="4879626">
                  <a:extLst>
                    <a:ext uri="{9D8B030D-6E8A-4147-A177-3AD203B41FA5}">
                      <a16:colId xmlns:a16="http://schemas.microsoft.com/office/drawing/2014/main" val="2587300473"/>
                    </a:ext>
                  </a:extLst>
                </a:gridCol>
              </a:tblGrid>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内容</a:t>
                      </a:r>
                    </a:p>
                  </a:txBody>
                  <a:tcPr marL="167907" marR="167907" marT="0" marB="0"/>
                </a:tc>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主要负责</a:t>
                      </a:r>
                    </a:p>
                  </a:txBody>
                  <a:tcPr marL="167907" marR="167907" marT="0" marB="0"/>
                </a:tc>
                <a:extLst>
                  <a:ext uri="{0D108BD9-81ED-4DB2-BD59-A6C34878D82A}">
                    <a16:rowId xmlns:a16="http://schemas.microsoft.com/office/drawing/2014/main" val="4268886282"/>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游戏框架搭建</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全体</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0176480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游戏原型设计</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倪晨攀、潘笑天</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4191594553"/>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场景与美工</a:t>
                      </a:r>
                      <a:endParaRPr lang="zh-CN" altLang="en-US" sz="2800" b="1" kern="0" dirty="0">
                        <a:solidFill>
                          <a:schemeClr val="lt1"/>
                        </a:solidFill>
                        <a:effectLst/>
                        <a:latin typeface="+mn-lt"/>
                        <a:ea typeface="+mn-ea"/>
                        <a:cs typeface="+mn-cs"/>
                      </a:endParaRPr>
                    </a:p>
                  </a:txBody>
                  <a:tcPr marL="167907" marR="167907" marT="0" marB="0"/>
                </a:tc>
                <a:tc>
                  <a:txBody>
                    <a:bodyPr/>
                    <a:lstStyle/>
                    <a:p>
                      <a:pPr marL="0" lvl="0" algn="ctr" defTabSz="914400" rtl="0" eaLnBrk="1" latinLnBrk="0" hangingPunct="1">
                        <a:spcAft>
                          <a:spcPts val="0"/>
                        </a:spcAft>
                      </a:pPr>
                      <a:r>
                        <a:rPr lang="zh-CN" altLang="zh-CN" sz="2800" b="1" kern="0" dirty="0">
                          <a:solidFill>
                            <a:schemeClr val="tx1"/>
                          </a:solidFill>
                          <a:effectLst/>
                          <a:latin typeface="+mn-lt"/>
                          <a:ea typeface="+mn-ea"/>
                          <a:cs typeface="+mn-cs"/>
                        </a:rPr>
                        <a:t>倪晨攀</a:t>
                      </a:r>
                    </a:p>
                  </a:txBody>
                  <a:tcPr marL="167907" marR="167907" marT="0" marB="0"/>
                </a:tc>
                <a:extLst>
                  <a:ext uri="{0D108BD9-81ED-4DB2-BD59-A6C34878D82A}">
                    <a16:rowId xmlns:a16="http://schemas.microsoft.com/office/drawing/2014/main" val="10436367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复杂算法和后台逻辑</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杨嘉诚</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29485409"/>
                  </a:ext>
                </a:extLst>
              </a:tr>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机动</a:t>
                      </a:r>
                    </a:p>
                  </a:txBody>
                  <a:tcPr marL="167907" marR="167907" marT="0" marB="0"/>
                </a:tc>
                <a:tc>
                  <a:txBody>
                    <a:bodyPr/>
                    <a:lstStyle/>
                    <a:p>
                      <a:pPr marL="0" algn="ctr" defTabSz="914400" rtl="0" eaLnBrk="1" latinLnBrk="0" hangingPunct="1">
                        <a:spcAft>
                          <a:spcPts val="0"/>
                        </a:spcAft>
                      </a:pPr>
                      <a:r>
                        <a:rPr lang="zh-CN" altLang="en-US" sz="2800" b="1" kern="0" dirty="0">
                          <a:solidFill>
                            <a:schemeClr val="tx1"/>
                          </a:solidFill>
                          <a:effectLst/>
                          <a:latin typeface="+mn-lt"/>
                          <a:ea typeface="+mn-ea"/>
                          <a:cs typeface="+mn-cs"/>
                        </a:rPr>
                        <a:t>潘笑天</a:t>
                      </a:r>
                    </a:p>
                  </a:txBody>
                  <a:tcPr marL="167907" marR="167907" marT="0" marB="0"/>
                </a:tc>
                <a:extLst>
                  <a:ext uri="{0D108BD9-81ED-4DB2-BD59-A6C34878D82A}">
                    <a16:rowId xmlns:a16="http://schemas.microsoft.com/office/drawing/2014/main" val="1676577998"/>
                  </a:ext>
                </a:extLst>
              </a:tr>
            </a:tbl>
          </a:graphicData>
        </a:graphic>
      </p:graphicFrame>
    </p:spTree>
    <p:extLst>
      <p:ext uri="{BB962C8B-B14F-4D97-AF65-F5344CB8AC3E}">
        <p14:creationId xmlns:p14="http://schemas.microsoft.com/office/powerpoint/2010/main" val="261193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rId3" action="ppaction://hlinksldjump"/>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spTree>
    <p:extLst>
      <p:ext uri="{BB962C8B-B14F-4D97-AF65-F5344CB8AC3E}">
        <p14:creationId xmlns:p14="http://schemas.microsoft.com/office/powerpoint/2010/main" val="83788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1713681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3377570169"/>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3424891193"/>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未调整的功能点数</a:t>
            </a:r>
            <a:r>
              <a:rPr lang="en-US" altLang="zh-CN" sz="2400" dirty="0">
                <a:solidFill>
                  <a:srgbClr val="C00000"/>
                </a:solidFill>
                <a:latin typeface="微软雅黑" panose="020B0503020204020204" pitchFamily="34" charset="-122"/>
                <a:ea typeface="微软雅黑" panose="020B0503020204020204" pitchFamily="34" charset="-122"/>
              </a:rPr>
              <a:t>UFP</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FF3AFD46-B3E3-45C1-BDC3-1D6D44159274}"/>
              </a:ext>
            </a:extLst>
          </p:cNvPr>
          <p:cNvGraphicFramePr>
            <a:graphicFrameLocks noGrp="1"/>
          </p:cNvGraphicFramePr>
          <p:nvPr>
            <p:extLst>
              <p:ext uri="{D42A27DB-BD31-4B8C-83A1-F6EECF244321}">
                <p14:modId xmlns:p14="http://schemas.microsoft.com/office/powerpoint/2010/main" val="1804229163"/>
              </p:ext>
            </p:extLst>
          </p:nvPr>
        </p:nvGraphicFramePr>
        <p:xfrm>
          <a:off x="2304050" y="1774109"/>
          <a:ext cx="8215440" cy="2743200"/>
        </p:xfrm>
        <a:graphic>
          <a:graphicData uri="http://schemas.openxmlformats.org/drawingml/2006/table">
            <a:tbl>
              <a:tblPr firstRow="1" bandRow="1">
                <a:tableStyleId>{5C22544A-7EE6-4342-B048-85BDC9FD1C3A}</a:tableStyleId>
              </a:tblPr>
              <a:tblGrid>
                <a:gridCol w="2119440">
                  <a:extLst>
                    <a:ext uri="{9D8B030D-6E8A-4147-A177-3AD203B41FA5}">
                      <a16:colId xmlns:a16="http://schemas.microsoft.com/office/drawing/2014/main" val="908008314"/>
                    </a:ext>
                  </a:extLst>
                </a:gridCol>
                <a:gridCol w="2032000">
                  <a:extLst>
                    <a:ext uri="{9D8B030D-6E8A-4147-A177-3AD203B41FA5}">
                      <a16:colId xmlns:a16="http://schemas.microsoft.com/office/drawing/2014/main" val="1784317443"/>
                    </a:ext>
                  </a:extLst>
                </a:gridCol>
                <a:gridCol w="2032000">
                  <a:extLst>
                    <a:ext uri="{9D8B030D-6E8A-4147-A177-3AD203B41FA5}">
                      <a16:colId xmlns:a16="http://schemas.microsoft.com/office/drawing/2014/main" val="3929922518"/>
                    </a:ext>
                  </a:extLst>
                </a:gridCol>
                <a:gridCol w="2032000">
                  <a:extLst>
                    <a:ext uri="{9D8B030D-6E8A-4147-A177-3AD203B41FA5}">
                      <a16:colId xmlns:a16="http://schemas.microsoft.com/office/drawing/2014/main" val="4195518881"/>
                    </a:ext>
                  </a:extLst>
                </a:gridCol>
              </a:tblGrid>
              <a:tr h="370840">
                <a:tc>
                  <a:txBody>
                    <a:bodyPr/>
                    <a:lstStyle/>
                    <a:p>
                      <a:pPr algn="ctr"/>
                      <a:r>
                        <a:rPr lang="zh-CN" altLang="en-US" sz="2400" dirty="0"/>
                        <a:t>特性</a:t>
                      </a:r>
                    </a:p>
                  </a:txBody>
                  <a:tcPr/>
                </a:tc>
                <a:tc>
                  <a:txBody>
                    <a:bodyPr/>
                    <a:lstStyle/>
                    <a:p>
                      <a:pPr algn="ctr"/>
                      <a:r>
                        <a:rPr lang="zh-CN" altLang="en-US" sz="2400" dirty="0"/>
                        <a:t>项目数</a:t>
                      </a:r>
                    </a:p>
                  </a:txBody>
                  <a:tcPr/>
                </a:tc>
                <a:tc>
                  <a:txBody>
                    <a:bodyPr/>
                    <a:lstStyle/>
                    <a:p>
                      <a:pPr algn="ctr"/>
                      <a:r>
                        <a:rPr lang="zh-CN" altLang="en-US" sz="2400" dirty="0"/>
                        <a:t>复杂级别</a:t>
                      </a:r>
                    </a:p>
                  </a:txBody>
                  <a:tcPr/>
                </a:tc>
                <a:tc>
                  <a:txBody>
                    <a:bodyPr/>
                    <a:lstStyle/>
                    <a:p>
                      <a:pPr algn="ctr"/>
                      <a:r>
                        <a:rPr lang="zh-CN" altLang="en-US" sz="2400" dirty="0"/>
                        <a:t>特性系数</a:t>
                      </a:r>
                    </a:p>
                  </a:txBody>
                  <a:tcPr/>
                </a:tc>
                <a:extLst>
                  <a:ext uri="{0D108BD9-81ED-4DB2-BD59-A6C34878D82A}">
                    <a16:rowId xmlns:a16="http://schemas.microsoft.com/office/drawing/2014/main" val="245641370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2" action="ppaction://hlinksldjump"/>
                        </a:rPr>
                        <a:t>输入项数</a:t>
                      </a:r>
                      <a:r>
                        <a:rPr lang="en-US" altLang="zh-CN" sz="2400" kern="100" dirty="0" err="1">
                          <a:latin typeface="Calibri" panose="020F0502020204030204" pitchFamily="34" charset="0"/>
                          <a:cs typeface="Times New Roman" panose="02020603050405020304" pitchFamily="18" charset="0"/>
                          <a:hlinkClick r:id="rId2" action="ppaction://hlinksldjump"/>
                        </a:rPr>
                        <a:t>Inp</a:t>
                      </a:r>
                      <a:endParaRPr lang="zh-CN" altLang="en-US" sz="2400" dirty="0"/>
                    </a:p>
                  </a:txBody>
                  <a:tcPr/>
                </a:tc>
                <a:tc>
                  <a:txBody>
                    <a:bodyPr/>
                    <a:lstStyle/>
                    <a:p>
                      <a:pPr algn="ctr"/>
                      <a:r>
                        <a:rPr lang="en-US" altLang="zh-CN" sz="2400" dirty="0"/>
                        <a:t>3~4</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4157962095"/>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3" action="ppaction://hlinksldjump"/>
                        </a:rPr>
                        <a:t>输出项数</a:t>
                      </a:r>
                      <a:r>
                        <a:rPr lang="en-US" altLang="zh-CN" sz="2400" kern="100" dirty="0">
                          <a:latin typeface="Calibri" panose="020F0502020204030204" pitchFamily="34" charset="0"/>
                          <a:cs typeface="Times New Roman" panose="02020603050405020304" pitchFamily="18" charset="0"/>
                          <a:hlinkClick r:id="rId3" action="ppaction://hlinksldjump"/>
                        </a:rPr>
                        <a:t>Out</a:t>
                      </a:r>
                      <a:endParaRPr lang="zh-CN" altLang="en-US" sz="2400" dirty="0"/>
                    </a:p>
                  </a:txBody>
                  <a:tcPr/>
                </a:tc>
                <a:tc>
                  <a:txBody>
                    <a:bodyPr/>
                    <a:lstStyle/>
                    <a:p>
                      <a:pPr algn="ctr"/>
                      <a:r>
                        <a:rPr lang="en-US" altLang="zh-CN" sz="2400" dirty="0"/>
                        <a:t>4~5</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3377853330"/>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4" action="ppaction://hlinksldjump"/>
                        </a:rPr>
                        <a:t>查询数</a:t>
                      </a:r>
                      <a:r>
                        <a:rPr lang="en-US" altLang="zh-CN" sz="2400" kern="100" dirty="0" err="1">
                          <a:latin typeface="Calibri" panose="020F0502020204030204" pitchFamily="34" charset="0"/>
                          <a:cs typeface="Times New Roman" panose="02020603050405020304" pitchFamily="18" charset="0"/>
                          <a:hlinkClick r:id="rId4" action="ppaction://hlinksldjump"/>
                        </a:rPr>
                        <a:t>Inq</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56288725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5" action="ppaction://hlinksldjump"/>
                        </a:rPr>
                        <a:t>主文件数</a:t>
                      </a:r>
                      <a:r>
                        <a:rPr lang="en-US" altLang="zh-CN" sz="2400" kern="100" dirty="0" err="1">
                          <a:latin typeface="Calibri" panose="020F0502020204030204" pitchFamily="34" charset="0"/>
                          <a:cs typeface="Times New Roman" panose="02020603050405020304" pitchFamily="18" charset="0"/>
                          <a:hlinkClick r:id="rId5" action="ppaction://hlinksldjump"/>
                        </a:rPr>
                        <a:t>Maf</a:t>
                      </a:r>
                      <a:endParaRPr lang="zh-CN" altLang="en-US" sz="2400" dirty="0"/>
                    </a:p>
                  </a:txBody>
                  <a:tcPr/>
                </a:tc>
                <a:tc>
                  <a:txBody>
                    <a:bodyPr/>
                    <a:lstStyle/>
                    <a:p>
                      <a:pPr algn="ctr"/>
                      <a:r>
                        <a:rPr lang="en-US" altLang="zh-CN" sz="2400" dirty="0"/>
                        <a:t>9~11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7</a:t>
                      </a:r>
                      <a:endParaRPr lang="zh-CN" altLang="en-US" sz="2400" dirty="0"/>
                    </a:p>
                  </a:txBody>
                  <a:tcPr/>
                </a:tc>
                <a:extLst>
                  <a:ext uri="{0D108BD9-81ED-4DB2-BD59-A6C34878D82A}">
                    <a16:rowId xmlns:a16="http://schemas.microsoft.com/office/drawing/2014/main" val="2455193853"/>
                  </a:ext>
                </a:extLst>
              </a:tr>
              <a:tr h="370840">
                <a:tc>
                  <a:txBody>
                    <a:bodyPr/>
                    <a:lstStyle/>
                    <a:p>
                      <a:pPr algn="ctr"/>
                      <a:r>
                        <a:rPr lang="zh-CN" altLang="zh-CN" sz="2400" kern="100" dirty="0">
                          <a:latin typeface="Calibri" panose="020F0502020204030204" pitchFamily="34" charset="0"/>
                          <a:cs typeface="Times New Roman" panose="02020603050405020304" pitchFamily="18" charset="0"/>
                        </a:rPr>
                        <a:t>外部接口数</a:t>
                      </a:r>
                      <a:r>
                        <a:rPr lang="en-US" altLang="zh-CN" sz="2400" kern="100" dirty="0" err="1">
                          <a:latin typeface="Calibri" panose="020F0502020204030204" pitchFamily="34" charset="0"/>
                          <a:cs typeface="Times New Roman" panose="02020603050405020304" pitchFamily="18" charset="0"/>
                        </a:rPr>
                        <a:t>Inf</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889410036"/>
                  </a:ext>
                </a:extLst>
              </a:tr>
            </a:tbl>
          </a:graphicData>
        </a:graphic>
      </p:graphicFrame>
      <p:sp>
        <p:nvSpPr>
          <p:cNvPr id="10" name="文本框 9">
            <a:extLst>
              <a:ext uri="{FF2B5EF4-FFF2-40B4-BE49-F238E27FC236}">
                <a16:creationId xmlns:a16="http://schemas.microsoft.com/office/drawing/2014/main" id="{71FE359D-D443-45FC-8B53-F6C034105AD0}"/>
              </a:ext>
            </a:extLst>
          </p:cNvPr>
          <p:cNvSpPr txBox="1"/>
          <p:nvPr/>
        </p:nvSpPr>
        <p:spPr>
          <a:xfrm>
            <a:off x="2816074" y="4838592"/>
            <a:ext cx="656141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816074" y="5683095"/>
            <a:ext cx="704551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593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r>
              <a:rPr lang="en-US" altLang="zh-CN" sz="2400" dirty="0" err="1">
                <a:solidFill>
                  <a:srgbClr val="C00000"/>
                </a:solidFill>
                <a:latin typeface="微软雅黑" panose="020B0503020204020204" pitchFamily="34" charset="-122"/>
                <a:ea typeface="微软雅黑" panose="020B0503020204020204" pitchFamily="34" charset="-122"/>
              </a:rPr>
              <a:t>Inp</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2035636677"/>
              </p:ext>
            </p:extLst>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767330"/>
                    </a:ext>
                  </a:extLst>
                </a:gridCol>
                <a:gridCol w="4064000">
                  <a:extLst>
                    <a:ext uri="{9D8B030D-6E8A-4147-A177-3AD203B41FA5}">
                      <a16:colId xmlns:a16="http://schemas.microsoft.com/office/drawing/2014/main" val="2968315394"/>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866705816"/>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1892179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980</Words>
  <Application>Microsoft Office PowerPoint</Application>
  <PresentationFormat>宽屏</PresentationFormat>
  <Paragraphs>286</Paragraphs>
  <Slides>23</Slides>
  <Notes>2</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160</cp:revision>
  <dcterms:created xsi:type="dcterms:W3CDTF">2017-10-15T10:54:24Z</dcterms:created>
  <dcterms:modified xsi:type="dcterms:W3CDTF">2017-11-12T12:36:18Z</dcterms:modified>
</cp:coreProperties>
</file>