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65" r:id="rId6"/>
    <p:sldId id="361" r:id="rId7"/>
    <p:sldId id="293" r:id="rId8"/>
    <p:sldId id="360" r:id="rId9"/>
    <p:sldId id="362" r:id="rId10"/>
    <p:sldId id="341" r:id="rId11"/>
    <p:sldId id="337" r:id="rId12"/>
    <p:sldId id="399" r:id="rId13"/>
    <p:sldId id="379" r:id="rId14"/>
    <p:sldId id="363" r:id="rId15"/>
    <p:sldId id="364" r:id="rId16"/>
    <p:sldId id="376" r:id="rId17"/>
    <p:sldId id="291" r:id="rId18"/>
    <p:sldId id="306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75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77" r:id="rId40"/>
    <p:sldId id="402" r:id="rId41"/>
    <p:sldId id="378" r:id="rId42"/>
    <p:sldId id="403" r:id="rId43"/>
    <p:sldId id="404" r:id="rId44"/>
    <p:sldId id="406" r:id="rId45"/>
    <p:sldId id="407" r:id="rId46"/>
    <p:sldId id="290" r:id="rId47"/>
    <p:sldId id="346" r:id="rId48"/>
    <p:sldId id="371" r:id="rId49"/>
    <p:sldId id="372" r:id="rId50"/>
    <p:sldId id="373" r:id="rId51"/>
    <p:sldId id="356" r:id="rId52"/>
    <p:sldId id="365" r:id="rId53"/>
    <p:sldId id="348" r:id="rId54"/>
    <p:sldId id="366" r:id="rId55"/>
    <p:sldId id="369" r:id="rId56"/>
    <p:sldId id="368" r:id="rId57"/>
    <p:sldId id="370" r:id="rId58"/>
    <p:sldId id="295" r:id="rId59"/>
    <p:sldId id="272" r:id="rId60"/>
    <p:sldId id="328" r:id="rId61"/>
    <p:sldId id="296" r:id="rId62"/>
    <p:sldId id="288" r:id="rId6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xmlns="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E74E3E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660" autoAdjust="0"/>
  </p:normalViewPr>
  <p:slideViewPr>
    <p:cSldViewPr snapToGrid="0" showGuides="1">
      <p:cViewPr varScale="1">
        <p:scale>
          <a:sx n="87" d="100"/>
          <a:sy n="87" d="100"/>
        </p:scale>
        <p:origin x="-1166" y="-86"/>
      </p:cViewPr>
      <p:guideLst>
        <p:guide orient="horz" pos="255"/>
        <p:guide orient="horz" pos="1185"/>
        <p:guide orient="horz" pos="2319"/>
        <p:guide orient="horz" pos="3226"/>
        <p:guide pos="5125"/>
        <p:guide pos="1519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r>
              <a:rPr lang="en-US" altLang="zh-CN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b="1" spc="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mj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分院综合信息咨询管理平台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82" y="4599000"/>
            <a:ext cx="2067871" cy="20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方案选择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6F18463-A17C-4C97-B68C-3060716CA4F5}"/>
              </a:ext>
            </a:extLst>
          </p:cNvPr>
          <p:cNvSpPr/>
          <p:nvPr/>
        </p:nvSpPr>
        <p:spPr>
          <a:xfrm>
            <a:off x="756404" y="1581657"/>
            <a:ext cx="83875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阿里云上和数据库如何建立连接</a:t>
            </a:r>
          </a:p>
          <a:p>
            <a:pPr algn="just">
              <a:spcAft>
                <a:spcPts val="0"/>
              </a:spcAft>
            </a:pP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数据库开启远程连接，阿里云上开启外网访问权限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优点：开发数据库比较稳定，安全性好，在云服务器发生故障时，本地数据库同时可以留有备份。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缺点：不能随时随地地开发和调试，不方便。</a:t>
            </a:r>
          </a:p>
          <a:p>
            <a:pPr algn="just"/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使用程序直连阿里的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RDS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lang="en-US" altLang="zh-CN" sz="1600" kern="100" dirty="0" err="1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navicat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自建云端数据库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优点：方便调试和开发，节约成本，能在云端上备份。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缺点：如果短时间被大量访问数据库，云端数据库可能出现问题。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综合考虑：因为我们的</a:t>
            </a:r>
            <a:r>
              <a:rPr lang="en-US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主要面向计算分院的学生，访问的人次不会很多，我们采用自建云端数据库的方式，方便我们随时随地进行调试和修改。</a:t>
            </a:r>
          </a:p>
          <a:p>
            <a:pPr algn="just">
              <a:spcAft>
                <a:spcPts val="0"/>
              </a:spcAft>
            </a:pPr>
            <a:r>
              <a:rPr lang="en-US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zh-CN" sz="16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网络爬虫设计：</a:t>
            </a: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写网络爬虫，抓取新闻。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有很多解析器，对网页的解析支持很好，缺点是网络部分。</a:t>
            </a:r>
          </a:p>
          <a:p>
            <a:pPr lvl="0"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写网络爬虫，抓取新闻。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优点：网络功能强大，模拟登陆、解析</a:t>
            </a:r>
            <a:r>
              <a:rPr lang="en-US" altLang="zh-CN" sz="1600" kern="100" dirty="0" err="1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javascript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，短处是网页解析。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综合考虑：</a:t>
            </a:r>
            <a:r>
              <a:rPr lang="en-US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更快捷高效。</a:t>
            </a:r>
          </a:p>
        </p:txBody>
      </p:sp>
    </p:spTree>
    <p:extLst>
      <p:ext uri="{BB962C8B-B14F-4D97-AF65-F5344CB8AC3E}">
        <p14:creationId xmlns:p14="http://schemas.microsoft.com/office/powerpoint/2010/main" val="427627712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FED0F2E-EE96-408E-A0AE-39671CFE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9" y="1303903"/>
            <a:ext cx="7793181" cy="4898572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模块描述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6949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模块描述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Q截图20170521160001">
            <a:extLst>
              <a:ext uri="{FF2B5EF4-FFF2-40B4-BE49-F238E27FC236}">
                <a16:creationId xmlns:a16="http://schemas.microsoft.com/office/drawing/2014/main" xmlns="" id="{2748FEEE-8450-4FC6-A35E-A9C190D7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4" y="1677663"/>
            <a:ext cx="10568306" cy="383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18942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xmlns="" id="{A6E475B0-CBB5-4743-802A-2F344E6A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t="18375" r="33479" b="22937"/>
          <a:stretch>
            <a:fillRect/>
          </a:stretch>
        </p:blipFill>
        <p:spPr bwMode="auto">
          <a:xfrm>
            <a:off x="935199" y="1465262"/>
            <a:ext cx="7573801" cy="514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</p:spTree>
    <p:extLst>
      <p:ext uri="{BB962C8B-B14F-4D97-AF65-F5344CB8AC3E}">
        <p14:creationId xmlns:p14="http://schemas.microsoft.com/office/powerpoint/2010/main" val="414486848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>
            <a:extLst>
              <a:ext uri="{FF2B5EF4-FFF2-40B4-BE49-F238E27FC236}">
                <a16:creationId xmlns:a16="http://schemas.microsoft.com/office/drawing/2014/main" xmlns="" id="{CEF6550B-6F19-4745-B515-83DBF009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18375" r="17807" b="8710"/>
          <a:stretch>
            <a:fillRect/>
          </a:stretch>
        </p:blipFill>
        <p:spPr bwMode="auto">
          <a:xfrm>
            <a:off x="728824" y="1279872"/>
            <a:ext cx="8085435" cy="512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</p:spTree>
    <p:extLst>
      <p:ext uri="{BB962C8B-B14F-4D97-AF65-F5344CB8AC3E}">
        <p14:creationId xmlns:p14="http://schemas.microsoft.com/office/powerpoint/2010/main" val="3494361209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流程逻辑</a:t>
            </a:r>
            <a:endParaRPr lang="zh-CN" altLang="en-US" dirty="0"/>
          </a:p>
        </p:txBody>
      </p:sp>
      <p:pic>
        <p:nvPicPr>
          <p:cNvPr id="8194" name="Picture 2" descr="QQ截图20170514194258">
            <a:extLst>
              <a:ext uri="{FF2B5EF4-FFF2-40B4-BE49-F238E27FC236}">
                <a16:creationId xmlns:a16="http://schemas.microsoft.com/office/drawing/2014/main" xmlns="" id="{928C5818-8937-4D81-9093-73160D9D7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006278"/>
            <a:ext cx="8730660" cy="364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463572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pic>
        <p:nvPicPr>
          <p:cNvPr id="2050" name="Picture 2" descr="QQ截图20170521193320">
            <a:extLst>
              <a:ext uri="{FF2B5EF4-FFF2-40B4-BE49-F238E27FC236}">
                <a16:creationId xmlns:a16="http://schemas.microsoft.com/office/drawing/2014/main" xmlns="" id="{214106AE-F410-4444-A520-377D3CB7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02592"/>
            <a:ext cx="8674868" cy="442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39895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登录模块 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QQ截图20170521162121">
            <a:extLst>
              <a:ext uri="{FF2B5EF4-FFF2-40B4-BE49-F238E27FC236}">
                <a16:creationId xmlns:a16="http://schemas.microsoft.com/office/drawing/2014/main" xmlns="" id="{4E7D0A32-9684-4C5C-8C75-88E92D77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086542"/>
            <a:ext cx="8974986" cy="356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962862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登录模块 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 descr="QQ截图20170521162742">
            <a:extLst>
              <a:ext uri="{FF2B5EF4-FFF2-40B4-BE49-F238E27FC236}">
                <a16:creationId xmlns:a16="http://schemas.microsoft.com/office/drawing/2014/main" xmlns="" id="{6A638062-7FDD-4B99-8053-95AF5C16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76" y="1783513"/>
            <a:ext cx="5273675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49115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7" y="210163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7" y="281214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7" y="42331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登录模块 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 descr="QQ截图20170521163743">
            <a:extLst>
              <a:ext uri="{FF2B5EF4-FFF2-40B4-BE49-F238E27FC236}">
                <a16:creationId xmlns:a16="http://schemas.microsoft.com/office/drawing/2014/main" xmlns="" id="{133ACF8F-629A-4F23-8D55-D24F1B73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76" y="2546350"/>
            <a:ext cx="800296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36426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管理员账号操作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 descr="QQ截图20170521165111">
            <a:extLst>
              <a:ext uri="{FF2B5EF4-FFF2-40B4-BE49-F238E27FC236}">
                <a16:creationId xmlns:a16="http://schemas.microsoft.com/office/drawing/2014/main" xmlns="" id="{B919A8AC-AA2C-46C9-92C4-4EA6116D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35" y="2002592"/>
            <a:ext cx="6635750" cy="466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54486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管理员账号操作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QQ截图20170521172452">
            <a:extLst>
              <a:ext uri="{FF2B5EF4-FFF2-40B4-BE49-F238E27FC236}">
                <a16:creationId xmlns:a16="http://schemas.microsoft.com/office/drawing/2014/main" xmlns="" id="{FFC19AF9-E6C6-4DD2-A8AB-4DFAE9A2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9" y="2847975"/>
            <a:ext cx="8902012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269156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添加新闻模块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Picture 2" descr="QQ截图20170521173843">
            <a:extLst>
              <a:ext uri="{FF2B5EF4-FFF2-40B4-BE49-F238E27FC236}">
                <a16:creationId xmlns:a16="http://schemas.microsoft.com/office/drawing/2014/main" xmlns="" id="{638C8959-EFAE-4806-87D7-C3C6E772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378075"/>
            <a:ext cx="8429857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039788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添加新闻模块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8" name="Picture 2" descr="QQ截图20170521174502">
            <a:extLst>
              <a:ext uri="{FF2B5EF4-FFF2-40B4-BE49-F238E27FC236}">
                <a16:creationId xmlns:a16="http://schemas.microsoft.com/office/drawing/2014/main" xmlns="" id="{ECB05429-BC1A-4A9E-93AC-190C7385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8" y="2416175"/>
            <a:ext cx="8306439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58798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修改新闻模块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2" name="Picture 2" descr="QQ截图20170521175559">
            <a:extLst>
              <a:ext uri="{FF2B5EF4-FFF2-40B4-BE49-F238E27FC236}">
                <a16:creationId xmlns:a16="http://schemas.microsoft.com/office/drawing/2014/main" xmlns="" id="{5FD741C9-E6A6-4479-85DA-DB20DD27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" y="2887662"/>
            <a:ext cx="8331291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372279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修改新闻模块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6" name="Picture 2" descr="QQ截图20170521175928">
            <a:extLst>
              <a:ext uri="{FF2B5EF4-FFF2-40B4-BE49-F238E27FC236}">
                <a16:creationId xmlns:a16="http://schemas.microsoft.com/office/drawing/2014/main" xmlns="" id="{20EF87DA-99A8-4310-9FA4-5EF5FD92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278062"/>
            <a:ext cx="816315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28332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删除新闻模块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 descr="QQ截图20170521181212">
            <a:extLst>
              <a:ext uri="{FF2B5EF4-FFF2-40B4-BE49-F238E27FC236}">
                <a16:creationId xmlns:a16="http://schemas.microsoft.com/office/drawing/2014/main" xmlns="" id="{614F8603-EC7F-423D-9AAE-F592EF17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024986"/>
            <a:ext cx="7991030" cy="431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546071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删除新闻模块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4" name="Picture 2" descr="QQ截图20170521181425">
            <a:extLst>
              <a:ext uri="{FF2B5EF4-FFF2-40B4-BE49-F238E27FC236}">
                <a16:creationId xmlns:a16="http://schemas.microsoft.com/office/drawing/2014/main" xmlns="" id="{B51CBF73-BC36-45D9-87F9-F5B70EC69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2" y="2024986"/>
            <a:ext cx="8763402" cy="155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024752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pic>
        <p:nvPicPr>
          <p:cNvPr id="14338" name="Picture 2" descr="QQ截图20170521193416">
            <a:extLst>
              <a:ext uri="{FF2B5EF4-FFF2-40B4-BE49-F238E27FC236}">
                <a16:creationId xmlns:a16="http://schemas.microsoft.com/office/drawing/2014/main" xmlns="" id="{4EC5ACC0-BEEB-43AB-B30A-9ACB9E33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6" y="2002592"/>
            <a:ext cx="8920573" cy="310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98241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项目简介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E603DB7-E02D-4EE9-A62F-8B3C8063EA37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查看新闻模块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QQ截图20170521181956">
            <a:extLst>
              <a:ext uri="{FF2B5EF4-FFF2-40B4-BE49-F238E27FC236}">
                <a16:creationId xmlns:a16="http://schemas.microsoft.com/office/drawing/2014/main" xmlns="" id="{FD5A68CC-7576-4388-A764-EA208233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721957"/>
            <a:ext cx="8796274" cy="253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803651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pic>
        <p:nvPicPr>
          <p:cNvPr id="16386" name="Picture 2" descr="QQ截图20170521182420">
            <a:extLst>
              <a:ext uri="{FF2B5EF4-FFF2-40B4-BE49-F238E27FC236}">
                <a16:creationId xmlns:a16="http://schemas.microsoft.com/office/drawing/2014/main" xmlns="" id="{E55E378B-DDB8-464F-9CC9-563C06B1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0" y="2581275"/>
            <a:ext cx="9733293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9A6F4661-204B-45FF-9AFC-D21E1138650D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查看新闻模块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43678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9A6F4661-204B-45FF-9AFC-D21E1138650D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用户反馈模块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 descr="QQ截图20170521183316">
            <a:extLst>
              <a:ext uri="{FF2B5EF4-FFF2-40B4-BE49-F238E27FC236}">
                <a16:creationId xmlns:a16="http://schemas.microsoft.com/office/drawing/2014/main" xmlns="" id="{91A9FFFF-DCF2-4B64-AE2C-1D624531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417763"/>
            <a:ext cx="8738156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807112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pic>
        <p:nvPicPr>
          <p:cNvPr id="18434" name="Picture 2" descr="QQ截图20170521193519">
            <a:extLst>
              <a:ext uri="{FF2B5EF4-FFF2-40B4-BE49-F238E27FC236}">
                <a16:creationId xmlns:a16="http://schemas.microsoft.com/office/drawing/2014/main" xmlns="" id="{C45A395C-DB04-4984-B362-B01D3A2C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2" y="1699563"/>
            <a:ext cx="5612948" cy="515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77800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管理器模块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QQ截图20170521190722">
            <a:extLst>
              <a:ext uri="{FF2B5EF4-FFF2-40B4-BE49-F238E27FC236}">
                <a16:creationId xmlns:a16="http://schemas.microsoft.com/office/drawing/2014/main" xmlns="" id="{1DCBA296-B4DB-4545-9D95-6C9962648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0" y="1908175"/>
            <a:ext cx="864763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639809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网页下载器模块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 descr="QQ截图20170521192339">
            <a:extLst>
              <a:ext uri="{FF2B5EF4-FFF2-40B4-BE49-F238E27FC236}">
                <a16:creationId xmlns:a16="http://schemas.microsoft.com/office/drawing/2014/main" xmlns="" id="{2049393B-03C9-4FB9-8F13-45CAC0AC0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08175"/>
            <a:ext cx="7231794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813998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网页解析器模块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陈颜蓝，靳泽旭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39FC51-8E3A-49D6-BFA6-4D66809A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5" y="2590800"/>
            <a:ext cx="857250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0548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信息输出器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 descr="QQ截图20170521193127">
            <a:extLst>
              <a:ext uri="{FF2B5EF4-FFF2-40B4-BE49-F238E27FC236}">
                <a16:creationId xmlns:a16="http://schemas.microsoft.com/office/drawing/2014/main" xmlns="" id="{65D92894-312B-4E72-BCF5-E96C8500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002592"/>
            <a:ext cx="6778625" cy="508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2634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A1B21FB-C530-4123-8D84-D89E80E628BA}"/>
              </a:ext>
            </a:extLst>
          </p:cNvPr>
          <p:cNvSpPr/>
          <p:nvPr/>
        </p:nvSpPr>
        <p:spPr>
          <a:xfrm>
            <a:off x="1693503" y="2006279"/>
            <a:ext cx="636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本组使用的是</a:t>
            </a:r>
            <a:r>
              <a:rPr lang="en-US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</a:p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其特点有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可以处理拥有上千万条记录的大型数据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支持常见的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语句规范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可移植性高，安装简单小巧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良好的运行效率，有丰富信息的网络支持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调试、管理、优化简单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最主要的原因：本组的两个技术人员学的是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470238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A1B21FB-C530-4123-8D84-D89E80E628BA}"/>
              </a:ext>
            </a:extLst>
          </p:cNvPr>
          <p:cNvSpPr/>
          <p:nvPr/>
        </p:nvSpPr>
        <p:spPr>
          <a:xfrm>
            <a:off x="1693503" y="2006279"/>
            <a:ext cx="636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本组使用的是</a:t>
            </a:r>
            <a:r>
              <a:rPr lang="en-US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</a:p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其特点有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可以处理拥有上千万条记录的大型数据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支持常见的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语句规范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可移植性高，安装简单小巧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良好的运行效率，有丰富信息的网络支持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调试、管理、优化简单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最主要的原因：本组的两个技术人员学的是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91428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2B0445CF-0217-4C47-9EAF-1F499ADF1EF9}"/>
              </a:ext>
            </a:extLst>
          </p:cNvPr>
          <p:cNvSpPr/>
          <p:nvPr/>
        </p:nvSpPr>
        <p:spPr>
          <a:xfrm>
            <a:off x="2412999" y="1121660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99003EF3-7250-409D-B8C9-28A84A8889BF}"/>
              </a:ext>
            </a:extLst>
          </p:cNvPr>
          <p:cNvSpPr/>
          <p:nvPr/>
        </p:nvSpPr>
        <p:spPr>
          <a:xfrm>
            <a:off x="3124907" y="2480217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72F12B3F-80E2-49AE-83B5-A7ED592A0F71}"/>
              </a:ext>
            </a:extLst>
          </p:cNvPr>
          <p:cNvCxnSpPr/>
          <p:nvPr/>
        </p:nvCxnSpPr>
        <p:spPr>
          <a:xfrm flipV="1">
            <a:off x="1428902" y="1855796"/>
            <a:ext cx="584536" cy="94412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7838C915-3DD6-4F0A-960A-C65D6DED5819}"/>
              </a:ext>
            </a:extLst>
          </p:cNvPr>
          <p:cNvCxnSpPr/>
          <p:nvPr/>
        </p:nvCxnSpPr>
        <p:spPr>
          <a:xfrm flipV="1">
            <a:off x="1696915" y="2910255"/>
            <a:ext cx="866984" cy="49790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FD47C71D-F568-4F8D-9384-DA414C8CC101}"/>
              </a:ext>
            </a:extLst>
          </p:cNvPr>
          <p:cNvSpPr txBox="1"/>
          <p:nvPr/>
        </p:nvSpPr>
        <p:spPr>
          <a:xfrm>
            <a:off x="3705773" y="139639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安卓</a:t>
            </a:r>
            <a:r>
              <a:rPr lang="en-US" altLang="zh-CN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1321463B-92C4-4891-9252-7DE73E93462C}"/>
              </a:ext>
            </a:extLst>
          </p:cNvPr>
          <p:cNvSpPr txBox="1"/>
          <p:nvPr/>
        </p:nvSpPr>
        <p:spPr>
          <a:xfrm>
            <a:off x="4251313" y="2651281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C1104765-9494-4DD2-AA02-99FF59B5AE81}"/>
              </a:ext>
            </a:extLst>
          </p:cNvPr>
          <p:cNvSpPr txBox="1"/>
          <p:nvPr/>
        </p:nvSpPr>
        <p:spPr>
          <a:xfrm>
            <a:off x="4203399" y="4034824"/>
            <a:ext cx="263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面向全院师生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3D09DAFA-9371-4634-9C00-7332B96E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207"/>
          <a:stretch/>
        </p:blipFill>
        <p:spPr>
          <a:xfrm>
            <a:off x="-660" y="2084120"/>
            <a:ext cx="1554054" cy="3000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26AFFF89-EA7A-4087-9A1D-D749B15967B9}"/>
              </a:ext>
            </a:extLst>
          </p:cNvPr>
          <p:cNvSpPr/>
          <p:nvPr/>
        </p:nvSpPr>
        <p:spPr>
          <a:xfrm>
            <a:off x="3060700" y="3773725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6FE9B180-25F2-4CCF-8170-5A2E4DC059F5}"/>
              </a:ext>
            </a:extLst>
          </p:cNvPr>
          <p:cNvCxnSpPr/>
          <p:nvPr/>
        </p:nvCxnSpPr>
        <p:spPr>
          <a:xfrm>
            <a:off x="1732677" y="3917816"/>
            <a:ext cx="984097" cy="24015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340060" y="939314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4" y="1980321"/>
            <a:ext cx="7576612" cy="46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7531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07010"/>
              </p:ext>
            </p:extLst>
          </p:nvPr>
        </p:nvGraphicFramePr>
        <p:xfrm>
          <a:off x="849276" y="2326359"/>
          <a:ext cx="5267960" cy="2588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/>
                <a:gridCol w="1755775"/>
                <a:gridCol w="1756410"/>
              </a:tblGrid>
              <a:tr h="531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数据类型</a:t>
                      </a:r>
                      <a:r>
                        <a:rPr lang="zh-CN" altLang="en-US" sz="1050" kern="100" dirty="0" smtClean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AdminID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5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AdminPassword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管理员密码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02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5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AdminDotime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DateTime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管理员处理时间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36199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 bmk="_Toc481350206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管理员信息表（</a:t>
            </a:r>
            <a:r>
              <a:rPr kumimoji="0" lang="en-US" altLang="zh-CN" sz="2400" b="0" i="0" u="none" strike="noStrike" cap="none" normalizeH="0" baseline="0" dirty="0" smtClean="0" bmk="_Toc481350206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Admin</a:t>
            </a:r>
            <a:r>
              <a:rPr kumimoji="0" lang="zh-CN" altLang="en-US" sz="2400" b="0" i="0" u="none" strike="noStrike" cap="none" normalizeH="0" baseline="0" dirty="0" smtClean="0" bmk="_Toc481350206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1143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402706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zh-CN" sz="2400" dirty="0"/>
              <a:t>第二课堂信息表（</a:t>
            </a:r>
            <a:r>
              <a:rPr lang="en-US" altLang="zh-CN" sz="2400" dirty="0" err="1"/>
              <a:t>SeClass</a:t>
            </a:r>
            <a:r>
              <a:rPr lang="zh-CN" altLang="zh-CN" sz="2400" dirty="0"/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86387"/>
              </p:ext>
            </p:extLst>
          </p:nvPr>
        </p:nvGraphicFramePr>
        <p:xfrm>
          <a:off x="783057" y="2465132"/>
          <a:ext cx="5267960" cy="3188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/>
                <a:gridCol w="1755775"/>
                <a:gridCol w="1756410"/>
              </a:tblGrid>
              <a:tr h="536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数据类型</a:t>
                      </a:r>
                      <a:r>
                        <a:rPr lang="zh-CN" altLang="en-US" sz="1050" kern="100" dirty="0" smtClean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99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SeClassID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第二课堂编号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3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SeClassName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第二课堂名称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77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SeClassScore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Int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10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第二课堂分数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07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SeadminID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管理员编号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54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40494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zh-CN" sz="2400" dirty="0" smtClean="0"/>
              <a:t>竞赛</a:t>
            </a:r>
            <a:r>
              <a:rPr lang="zh-CN" altLang="zh-CN" sz="2400" dirty="0"/>
              <a:t>信息表（</a:t>
            </a:r>
            <a:r>
              <a:rPr lang="en-US" altLang="zh-CN" sz="2400" dirty="0"/>
              <a:t>Competition</a:t>
            </a:r>
            <a:r>
              <a:rPr lang="zh-CN" altLang="zh-CN" sz="2400" dirty="0"/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24439"/>
              </p:ext>
            </p:extLst>
          </p:nvPr>
        </p:nvGraphicFramePr>
        <p:xfrm>
          <a:off x="1278262" y="2479431"/>
          <a:ext cx="5267960" cy="2901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/>
                <a:gridCol w="1755775"/>
                <a:gridCol w="1756410"/>
              </a:tblGrid>
              <a:tr h="369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数据类型</a:t>
                      </a:r>
                      <a:r>
                        <a:rPr lang="zh-CN" altLang="en-US" sz="1050" kern="100" dirty="0" smtClean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18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CompetitionID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竞赛编号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CompetitionName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竞赛名称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1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CompetitionL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ink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竞赛</a:t>
                      </a:r>
                      <a:r>
                        <a:rPr lang="zh-CN" altLang="en-US" sz="1050" kern="100" dirty="0" smtClean="0">
                          <a:effectLst/>
                        </a:rPr>
                        <a:t>链接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9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CompetitionadminID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管理员编号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748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31829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 smtClean="0"/>
              <a:t>新闻</a:t>
            </a:r>
            <a:r>
              <a:rPr lang="zh-CN" altLang="zh-CN" sz="2400" dirty="0"/>
              <a:t>信息表（</a:t>
            </a:r>
            <a:r>
              <a:rPr lang="en-US" altLang="zh-CN" sz="2400" dirty="0"/>
              <a:t>News</a:t>
            </a:r>
            <a:r>
              <a:rPr lang="zh-CN" altLang="zh-CN" sz="2400" dirty="0"/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12539"/>
              </p:ext>
            </p:extLst>
          </p:nvPr>
        </p:nvGraphicFramePr>
        <p:xfrm>
          <a:off x="1190674" y="2572544"/>
          <a:ext cx="5267960" cy="3036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/>
                <a:gridCol w="1755775"/>
                <a:gridCol w="1756410"/>
              </a:tblGrid>
              <a:tr h="6278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数据类型</a:t>
                      </a:r>
                      <a:r>
                        <a:rPr lang="zh-CN" altLang="en-US" sz="1050" kern="100" dirty="0" smtClean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NewsID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新闻编号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5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NewsName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新闻名称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5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News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新闻内容（链接）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52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管理员编号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134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人机交互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867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33C27D4-7437-4126-8432-FFBC6A17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3" y="1630104"/>
            <a:ext cx="2634571" cy="5088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5FB6F84-1491-4782-B1C0-8C702055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34" y="1584503"/>
            <a:ext cx="2827265" cy="5273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A230D51-3557-45D5-897B-09E6A8E8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36" y="1499350"/>
            <a:ext cx="2850127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846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D8EC1E3-5728-4254-98CF-250AE344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5" y="1630104"/>
            <a:ext cx="2867150" cy="5227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03EB58E-E49F-4F08-ABB6-CDF104F7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97" y="1584503"/>
            <a:ext cx="2796782" cy="5273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C6566CE-7DF1-4A70-BC8D-A8600FFC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114" y="1584503"/>
            <a:ext cx="2834886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3068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23F5FB0-EBC0-4873-AF88-9828D379A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3" y="1737134"/>
            <a:ext cx="5371637" cy="50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0749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8408E28-5723-40F2-B78C-07EDFF1C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77" y="1768446"/>
            <a:ext cx="7791845" cy="48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3361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92F3FB57-2988-4747-AD23-1F0E55B581B8}"/>
              </a:ext>
            </a:extLst>
          </p:cNvPr>
          <p:cNvSpPr/>
          <p:nvPr/>
        </p:nvSpPr>
        <p:spPr>
          <a:xfrm>
            <a:off x="3480804" y="3170044"/>
            <a:ext cx="2014538" cy="2014538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zh-HK" altLang="en-US" sz="32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371C5300-559C-463F-9DC5-1AFBEC5361D6}"/>
              </a:ext>
            </a:extLst>
          </p:cNvPr>
          <p:cNvSpPr/>
          <p:nvPr/>
        </p:nvSpPr>
        <p:spPr>
          <a:xfrm>
            <a:off x="6185338" y="2040909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计算官网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7C8C5648-76DB-4D37-8A41-44F597E4E465}"/>
              </a:ext>
            </a:extLst>
          </p:cNvPr>
          <p:cNvSpPr/>
          <p:nvPr/>
        </p:nvSpPr>
        <p:spPr>
          <a:xfrm>
            <a:off x="2090187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内存小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9D74F78C-99BE-48FC-AF0A-6ED69C300ABA}"/>
              </a:ext>
            </a:extLst>
          </p:cNvPr>
          <p:cNvSpPr/>
          <p:nvPr/>
        </p:nvSpPr>
        <p:spPr>
          <a:xfrm>
            <a:off x="2544702" y="1505184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公众号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18DD4C3C-E77B-49DE-A58E-8BC9B337CA6C}"/>
              </a:ext>
            </a:extLst>
          </p:cNvPr>
          <p:cNvCxnSpPr>
            <a:cxnSpLocks/>
          </p:cNvCxnSpPr>
          <p:nvPr/>
        </p:nvCxnSpPr>
        <p:spPr>
          <a:xfrm>
            <a:off x="3434391" y="2456219"/>
            <a:ext cx="929948" cy="1041742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1BF51B7F-81E9-4786-8D85-1290610908F4}"/>
              </a:ext>
            </a:extLst>
          </p:cNvPr>
          <p:cNvCxnSpPr/>
          <p:nvPr/>
        </p:nvCxnSpPr>
        <p:spPr>
          <a:xfrm flipV="1">
            <a:off x="3200625" y="4634761"/>
            <a:ext cx="1007329" cy="61007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CBC9F407-8102-4BDA-AFBC-850D829AAC59}"/>
              </a:ext>
            </a:extLst>
          </p:cNvPr>
          <p:cNvCxnSpPr/>
          <p:nvPr/>
        </p:nvCxnSpPr>
        <p:spPr>
          <a:xfrm flipH="1">
            <a:off x="5128357" y="2953818"/>
            <a:ext cx="1359606" cy="76714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xmlns="" id="{6373CC34-A7F2-47E6-9FFB-0FDFC9C3C3C4}"/>
              </a:ext>
            </a:extLst>
          </p:cNvPr>
          <p:cNvSpPr/>
          <p:nvPr/>
        </p:nvSpPr>
        <p:spPr>
          <a:xfrm>
            <a:off x="181208" y="3558237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安全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D3FD9A76-EF33-4C76-B467-B743A2E488F6}"/>
              </a:ext>
            </a:extLst>
          </p:cNvPr>
          <p:cNvCxnSpPr>
            <a:cxnSpLocks/>
          </p:cNvCxnSpPr>
          <p:nvPr/>
        </p:nvCxnSpPr>
        <p:spPr>
          <a:xfrm flipV="1">
            <a:off x="1188856" y="3985703"/>
            <a:ext cx="2858530" cy="263314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xmlns="" id="{21B81302-AA57-4205-BCDC-BF3390EBACA2}"/>
              </a:ext>
            </a:extLst>
          </p:cNvPr>
          <p:cNvSpPr/>
          <p:nvPr/>
        </p:nvSpPr>
        <p:spPr>
          <a:xfrm>
            <a:off x="7052526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身边小新闻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xmlns="" id="{30ACBE9A-AA0E-4BB4-BC13-900F868989E1}"/>
              </a:ext>
            </a:extLst>
          </p:cNvPr>
          <p:cNvCxnSpPr>
            <a:cxnSpLocks/>
          </p:cNvCxnSpPr>
          <p:nvPr/>
        </p:nvCxnSpPr>
        <p:spPr>
          <a:xfrm flipH="1" flipV="1">
            <a:off x="5225760" y="4633872"/>
            <a:ext cx="2341139" cy="1094642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6936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后台登陆界面</a:t>
            </a:r>
          </a:p>
        </p:txBody>
      </p:sp>
      <p:pic>
        <p:nvPicPr>
          <p:cNvPr id="3074" name="图片 10">
            <a:extLst>
              <a:ext uri="{FF2B5EF4-FFF2-40B4-BE49-F238E27FC236}">
                <a16:creationId xmlns:a16="http://schemas.microsoft.com/office/drawing/2014/main" xmlns="" id="{729A248C-736A-4774-A6DD-647D7FE2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2" t="17783" r="17809" b="7822"/>
          <a:stretch>
            <a:fillRect/>
          </a:stretch>
        </p:blipFill>
        <p:spPr bwMode="auto">
          <a:xfrm>
            <a:off x="735591" y="1630104"/>
            <a:ext cx="7911637" cy="517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943750"/>
      </p:ext>
    </p:extLst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后台登陆界面</a:t>
            </a:r>
          </a:p>
        </p:txBody>
      </p:sp>
      <p:pic>
        <p:nvPicPr>
          <p:cNvPr id="4098" name="图片 11">
            <a:extLst>
              <a:ext uri="{FF2B5EF4-FFF2-40B4-BE49-F238E27FC236}">
                <a16:creationId xmlns:a16="http://schemas.microsoft.com/office/drawing/2014/main" xmlns="" id="{E785777D-6E59-45A4-9AA7-762811CA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17485" r="16481" b="12276"/>
          <a:stretch>
            <a:fillRect/>
          </a:stretch>
        </p:blipFill>
        <p:spPr bwMode="auto">
          <a:xfrm>
            <a:off x="419563" y="1731840"/>
            <a:ext cx="8025937" cy="480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428786"/>
      </p:ext>
    </p:extLst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E32D25A-0288-49D8-AD09-E5A43E1F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604"/>
            <a:ext cx="9144000" cy="45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83259"/>
      </p:ext>
    </p:extLst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C6A68F5-8CFD-415A-A4AD-993AA4AD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907"/>
            <a:ext cx="9144000" cy="45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73745"/>
      </p:ext>
    </p:extLst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40D0B4D-44F6-4AFF-A9FF-B8B9F8AA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40"/>
            <a:ext cx="9144000" cy="46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55946"/>
      </p:ext>
    </p:extLst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B2252C0-1063-499F-A0A1-71EBBD44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940"/>
            <a:ext cx="9144000" cy="45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44623"/>
      </p:ext>
    </p:extLst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F845CC0-8183-4EA2-9CA6-F482503E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233"/>
            <a:ext cx="9144000" cy="45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3249"/>
      </p:ext>
    </p:extLst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130843" y="928352"/>
            <a:ext cx="1093895" cy="955612"/>
            <a:chOff x="882603" y="2302677"/>
            <a:chExt cx="1093895" cy="955612"/>
          </a:xfrm>
          <a:solidFill>
            <a:srgbClr val="E74E3E"/>
          </a:solidFill>
        </p:grpSpPr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65838" y="2002558"/>
            <a:ext cx="194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总体设计文档，先前文档的修改：</a:t>
            </a:r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36095" y="2135990"/>
            <a:ext cx="1744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089145" y="928352"/>
            <a:ext cx="1229112" cy="958730"/>
            <a:chOff x="2855366" y="2301118"/>
            <a:chExt cx="1229112" cy="958730"/>
          </a:xfrm>
          <a:solidFill>
            <a:srgbClr val="E74E3E"/>
          </a:solidFill>
        </p:grpSpPr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12828" y="213599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会议记录：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28472" y="2089823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30737" y="4386058"/>
            <a:ext cx="966076" cy="566848"/>
          </a:xfrm>
          <a:prstGeom prst="rect">
            <a:avLst/>
          </a:prstGeom>
          <a:solidFill>
            <a:srgbClr val="E74E3E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数据 47"/>
          <p:cNvSpPr/>
          <p:nvPr/>
        </p:nvSpPr>
        <p:spPr>
          <a:xfrm>
            <a:off x="2214886" y="4412547"/>
            <a:ext cx="1257504" cy="256935"/>
          </a:xfrm>
          <a:prstGeom prst="flowChartInputOutput">
            <a:avLst/>
          </a:prstGeom>
          <a:solidFill>
            <a:srgbClr val="E74E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1503" y="54190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36162" y="5372884"/>
            <a:ext cx="335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 5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614182" y="4020081"/>
            <a:ext cx="1001878" cy="994714"/>
            <a:chOff x="7367401" y="2282771"/>
            <a:chExt cx="1001878" cy="994714"/>
          </a:xfrm>
          <a:solidFill>
            <a:srgbClr val="E74E3E"/>
          </a:solidFill>
        </p:grpSpPr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6" name="Freeform 40"/>
            <p:cNvSpPr>
              <a:spLocks/>
            </p:cNvSpPr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238582" y="48352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54089" y="5347429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5419050"/>
            <a:ext cx="142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项目绘图：</a:t>
            </a: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成员分工和评价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78" y="2501711"/>
            <a:ext cx="83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：完成详细设计</a:t>
            </a:r>
            <a:r>
              <a:rPr lang="en-US" altLang="zh-CN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，完善界面设计。评价：</a:t>
            </a:r>
            <a:r>
              <a:rPr lang="en-US" altLang="zh-CN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zh-CN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278" y="3336981"/>
            <a:ext cx="82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：完善详细设计的文档和编写测试</a:t>
            </a:r>
            <a:r>
              <a:rPr lang="en-US" altLang="zh-CN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。评价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zh-CN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278" y="3895252"/>
            <a:ext cx="818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：完善详细设计文档和编写测试</a:t>
            </a:r>
            <a:r>
              <a:rPr lang="en-US" altLang="zh-CN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评价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59544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系统结构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40407" y="3807595"/>
            <a:ext cx="589937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张海藩 牟永敏 编著 清华大学出版社 出版</a:t>
            </a:r>
          </a:p>
          <a:p>
            <a:pPr algn="ctr"/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清华大学刘强副教授授课</a:t>
            </a:r>
          </a:p>
          <a:p>
            <a:pPr algn="ctr"/>
            <a:endParaRPr lang="zh-CN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A6B5869D-4D22-4DF2-BE3E-DAA1E7D25E7C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xmlns="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xmlns="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6353FA1E-ABA7-462E-94DD-C737C12F21F1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7AD8344-08B3-405A-9653-8CD70A5E4683}"/>
              </a:ext>
            </a:extLst>
          </p:cNvPr>
          <p:cNvSpPr/>
          <p:nvPr/>
        </p:nvSpPr>
        <p:spPr>
          <a:xfrm>
            <a:off x="1693503" y="200627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</a:t>
            </a:r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管理员账号管理：查看和修改管理员</a:t>
            </a:r>
            <a:r>
              <a:rPr lang="zh-CN" altLang="zh-CN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信息新闻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管理：查看新闻，修改新闻，删除新闻，添加</a:t>
            </a:r>
            <a:r>
              <a:rPr lang="zh-CN" altLang="zh-CN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新闻</a:t>
            </a: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16">
            <a:extLst>
              <a:ext uri="{FF2B5EF4-FFF2-40B4-BE49-F238E27FC236}">
                <a16:creationId xmlns:a16="http://schemas.microsoft.com/office/drawing/2014/main" xmlns="" id="{0BE36AAA-6506-43E6-BFD8-D0118ED6C54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</p:spTree>
    <p:extLst>
      <p:ext uri="{BB962C8B-B14F-4D97-AF65-F5344CB8AC3E}">
        <p14:creationId xmlns:p14="http://schemas.microsoft.com/office/powerpoint/2010/main" val="195004311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A6B5869D-4D22-4DF2-BE3E-DAA1E7D25E7C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xmlns="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xmlns="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6353FA1E-ABA7-462E-94DD-C737C12F21F1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6">
            <a:extLst>
              <a:ext uri="{FF2B5EF4-FFF2-40B4-BE49-F238E27FC236}">
                <a16:creationId xmlns:a16="http://schemas.microsoft.com/office/drawing/2014/main" xmlns="" id="{0BE36AAA-6506-43E6-BFD8-D0118ED6C54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CE65FC6-43BE-404F-9518-245C698F2EAD}"/>
              </a:ext>
            </a:extLst>
          </p:cNvPr>
          <p:cNvSpPr/>
          <p:nvPr/>
        </p:nvSpPr>
        <p:spPr>
          <a:xfrm>
            <a:off x="1693503" y="242483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查看资讯和教学信息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查看二课活动信息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查看竞赛信息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对系统进行基本设置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使用软件后的反馈及意见</a:t>
            </a:r>
          </a:p>
        </p:txBody>
      </p:sp>
    </p:spTree>
    <p:extLst>
      <p:ext uri="{BB962C8B-B14F-4D97-AF65-F5344CB8AC3E}">
        <p14:creationId xmlns:p14="http://schemas.microsoft.com/office/powerpoint/2010/main" val="288955699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详细设计</a:t>
              </a:r>
              <a:endParaRPr lang="en-US" altLang="zh-CN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52901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1718</Words>
  <Application>Microsoft Office PowerPoint</Application>
  <PresentationFormat>全屏显示(4:3)</PresentationFormat>
  <Paragraphs>638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63" baseType="lpstr"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yiji</cp:lastModifiedBy>
  <cp:revision>192</cp:revision>
  <dcterms:created xsi:type="dcterms:W3CDTF">2015-02-19T23:46:49Z</dcterms:created>
  <dcterms:modified xsi:type="dcterms:W3CDTF">2017-05-31T11:07:23Z</dcterms:modified>
</cp:coreProperties>
</file>