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65" r:id="rId6"/>
    <p:sldId id="293" r:id="rId7"/>
    <p:sldId id="277" r:id="rId8"/>
    <p:sldId id="311" r:id="rId9"/>
    <p:sldId id="275" r:id="rId10"/>
    <p:sldId id="299" r:id="rId11"/>
    <p:sldId id="292" r:id="rId12"/>
    <p:sldId id="300" r:id="rId13"/>
    <p:sldId id="302" r:id="rId14"/>
    <p:sldId id="312" r:id="rId15"/>
    <p:sldId id="313" r:id="rId16"/>
    <p:sldId id="303" r:id="rId17"/>
    <p:sldId id="291" r:id="rId18"/>
    <p:sldId id="306" r:id="rId19"/>
    <p:sldId id="304" r:id="rId20"/>
    <p:sldId id="305" r:id="rId21"/>
    <p:sldId id="290" r:id="rId22"/>
    <p:sldId id="307" r:id="rId23"/>
    <p:sldId id="308" r:id="rId24"/>
    <p:sldId id="309" r:id="rId25"/>
    <p:sldId id="295" r:id="rId26"/>
    <p:sldId id="272" r:id="rId27"/>
    <p:sldId id="296" r:id="rId28"/>
    <p:sldId id="288" r:id="rId29"/>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xmlns=""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91" autoAdjust="0"/>
    <p:restoredTop sz="94660" autoAdjust="0"/>
  </p:normalViewPr>
  <p:slideViewPr>
    <p:cSldViewPr snapToGrid="0" showGuides="1">
      <p:cViewPr varScale="1">
        <p:scale>
          <a:sx n="87" d="100"/>
          <a:sy n="87" d="100"/>
        </p:scale>
        <p:origin x="-1166" y="-86"/>
      </p:cViewPr>
      <p:guideLst>
        <p:guide orient="horz" pos="255"/>
        <p:guide orient="horz" pos="1185"/>
        <p:guide orient="horz" pos="2319"/>
        <p:guide orient="horz" pos="3226"/>
        <p:guide pos="5125"/>
        <p:guide pos="1519"/>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extLst>
      <p:ext uri="{C676402C-5697-4E1C-873F-D02D1690AC5C}">
        <p15:threadingInfo xmlns:p15="http://schemas.microsoft.com/office/powerpoint/2012/main" xmlns=""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26/3/2017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26/3/2017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26/3/2017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26/3/2017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26/3/2017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26/3/2017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26/3/2017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26/3/2017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26/3/2017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26/3/2017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26/3/2017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26/3/2017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26/3/2017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26/3/2017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26/3/2017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26/3/2017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26/3/2017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26/3/2017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26/3/2017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26/3/2017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26/3/2017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26/3/2017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26/3/2017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26/3/2017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a:t>
            </a:r>
            <a:r>
              <a:rPr lang="zh-CN" altLang="en-US" sz="1600" b="1" spc="300" dirty="0" smtClean="0">
                <a:solidFill>
                  <a:schemeClr val="bg1"/>
                </a:solidFill>
                <a:latin typeface="黑体" panose="02010609060101010101" pitchFamily="49" charset="-122"/>
                <a:ea typeface="黑体" panose="02010609060101010101" pitchFamily="49" charset="-122"/>
              </a:rPr>
              <a:t>地方</a:t>
            </a:r>
            <a:r>
              <a:rPr lang="en-US" altLang="zh-CN" sz="1600" b="1" spc="300" dirty="0" smtClean="0">
                <a:solidFill>
                  <a:schemeClr val="bg1"/>
                </a:solidFill>
                <a:latin typeface="黑体" panose="02010609060101010101" pitchFamily="49" charset="-122"/>
                <a:ea typeface="黑体" panose="02010609060101010101" pitchFamily="49" charset="-122"/>
              </a:rPr>
              <a:t>/</a:t>
            </a:r>
            <a:r>
              <a:rPr lang="en-US" altLang="zh-CN" sz="1600" b="1" spc="300" dirty="0" err="1" smtClean="0">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smtClean="0">
                <a:solidFill>
                  <a:schemeClr val="bg1"/>
                </a:solidFill>
                <a:latin typeface="黑体" panose="02010609060101010101" pitchFamily="49" charset="-122"/>
                <a:ea typeface="黑体" panose="02010609060101010101" pitchFamily="49" charset="-122"/>
              </a:rPr>
              <a:t>大城小事</a:t>
            </a:r>
            <a:endParaRPr lang="en-US" altLang="zh-CN" sz="7200" b="1" spc="300" dirty="0" smtClean="0">
              <a:solidFill>
                <a:schemeClr val="bg1"/>
              </a:solidFill>
              <a:latin typeface="黑体" panose="02010609060101010101" pitchFamily="49" charset="-122"/>
              <a:ea typeface="黑体" panose="02010609060101010101" pitchFamily="49" charset="-122"/>
            </a:endParaRPr>
          </a:p>
          <a:p>
            <a:pPr algn="ctr"/>
            <a:r>
              <a:rPr lang="zh-CN" altLang="en-US" sz="1600" b="1" spc="300" dirty="0" smtClean="0">
                <a:solidFill>
                  <a:schemeClr val="bg1"/>
                </a:solidFill>
                <a:latin typeface="黑体" panose="02010609060101010101" pitchFamily="49" charset="-122"/>
                <a:ea typeface="黑体" panose="02010609060101010101" pitchFamily="49" charset="-122"/>
              </a:rPr>
              <a:t>分院综合信息咨询管理平台</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en-US" altLang="zh-CN" sz="2000" b="1" spc="300" dirty="0" smtClean="0">
                <a:solidFill>
                  <a:schemeClr val="bg2">
                    <a:lumMod val="50000"/>
                  </a:schemeClr>
                </a:solidFill>
                <a:latin typeface="黑体" panose="02010609060101010101" pitchFamily="49" charset="-122"/>
                <a:ea typeface="黑体" panose="02010609060101010101" pitchFamily="49" charset="-122"/>
              </a:rPr>
              <a:t>G17</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smtClean="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3261092" cy="400110"/>
          </a:xfrm>
          <a:prstGeom prst="rect">
            <a:avLst/>
          </a:prstGeom>
          <a:noFill/>
        </p:spPr>
        <p:txBody>
          <a:bodyPr wrap="square" rtlCol="0">
            <a:spAutoFit/>
          </a:bodyPr>
          <a:lstStyle/>
          <a:p>
            <a:r>
              <a:rPr lang="zh-CN" altLang="en-US" sz="2000" b="1" spc="300" dirty="0" smtClean="0">
                <a:solidFill>
                  <a:schemeClr val="bg2">
                    <a:lumMod val="50000"/>
                  </a:schemeClr>
                </a:solidFill>
                <a:latin typeface="黑体" panose="02010609060101010101" pitchFamily="49" charset="-122"/>
                <a:ea typeface="黑体" panose="02010609060101010101" pitchFamily="49" charset="-122"/>
              </a:rPr>
              <a:t>陈妍蓝，靳泽旭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418" y="476130"/>
            <a:ext cx="753142" cy="75314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482" y="4599000"/>
            <a:ext cx="2067871" cy="2067871"/>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spc="300" dirty="0" smtClean="0">
                  <a:solidFill>
                    <a:schemeClr val="bg1"/>
                  </a:solidFill>
                  <a:latin typeface="黑体" panose="02010609060101010101" pitchFamily="49" charset="-122"/>
                  <a:ea typeface="黑体" panose="02010609060101010101" pitchFamily="49" charset="-122"/>
                </a:rPr>
                <a:t>项目计划</a:t>
              </a:r>
              <a:endParaRPr lang="zh-HK" altLang="en-US" sz="7200" spc="300" dirty="0">
                <a:solidFill>
                  <a:schemeClr val="bg1"/>
                </a:solidFill>
                <a:latin typeface="黑体" panose="02010609060101010101" pitchFamily="49" charset="-122"/>
                <a:ea typeface="黑体" panose="02010609060101010101" pitchFamily="49" charset="-122"/>
              </a:endParaRPr>
            </a:p>
            <a:p>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过程模型与计划表</a:t>
            </a:r>
            <a:endParaRPr lang="zh-CN" altLang="en-US" sz="2400" dirty="0">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842703190"/>
              </p:ext>
            </p:extLst>
          </p:nvPr>
        </p:nvGraphicFramePr>
        <p:xfrm>
          <a:off x="642104" y="1952923"/>
          <a:ext cx="8423815" cy="4632960"/>
        </p:xfrm>
        <a:graphic>
          <a:graphicData uri="http://schemas.openxmlformats.org/drawingml/2006/table">
            <a:tbl>
              <a:tblPr>
                <a:tableStyleId>{5C22544A-7EE6-4342-B048-85BDC9FD1C3A}</a:tableStyleId>
              </a:tblPr>
              <a:tblGrid>
                <a:gridCol w="1919338">
                  <a:extLst>
                    <a:ext uri="{9D8B030D-6E8A-4147-A177-3AD203B41FA5}">
                      <a16:colId xmlns:a16="http://schemas.microsoft.com/office/drawing/2014/main" xmlns="" val="420468197"/>
                    </a:ext>
                  </a:extLst>
                </a:gridCol>
                <a:gridCol w="3379247">
                  <a:extLst>
                    <a:ext uri="{9D8B030D-6E8A-4147-A177-3AD203B41FA5}">
                      <a16:colId xmlns:a16="http://schemas.microsoft.com/office/drawing/2014/main" xmlns="" val="2492130409"/>
                    </a:ext>
                  </a:extLst>
                </a:gridCol>
                <a:gridCol w="3125230">
                  <a:extLst>
                    <a:ext uri="{9D8B030D-6E8A-4147-A177-3AD203B41FA5}">
                      <a16:colId xmlns:a16="http://schemas.microsoft.com/office/drawing/2014/main" xmlns="" val="583879613"/>
                    </a:ext>
                  </a:extLst>
                </a:gridCol>
              </a:tblGrid>
              <a:tr h="231091">
                <a:tc>
                  <a:txBody>
                    <a:bodyPr/>
                    <a:lstStyle/>
                    <a:p>
                      <a:pPr algn="just">
                        <a:spcAft>
                          <a:spcPts val="0"/>
                        </a:spcAft>
                      </a:pPr>
                      <a:r>
                        <a:rPr lang="zh-CN" sz="1600" kern="100">
                          <a:effectLst/>
                          <a:latin typeface="+mn-ea"/>
                          <a:ea typeface="+mn-ea"/>
                        </a:rPr>
                        <a:t>关键时间</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任务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要求</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313646399"/>
                  </a:ext>
                </a:extLst>
              </a:tr>
              <a:tr h="462182">
                <a:tc>
                  <a:txBody>
                    <a:bodyPr/>
                    <a:lstStyle/>
                    <a:p>
                      <a:pPr algn="just">
                        <a:spcAft>
                          <a:spcPts val="0"/>
                        </a:spcAft>
                      </a:pPr>
                      <a:r>
                        <a:rPr lang="zh-CN" sz="1600" kern="100">
                          <a:effectLst/>
                          <a:latin typeface="+mn-ea"/>
                          <a:ea typeface="+mn-ea"/>
                        </a:rPr>
                        <a:t>第一、二周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完成和完善可行性分析报告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4160012759"/>
                  </a:ext>
                </a:extLst>
              </a:tr>
              <a:tr h="462182">
                <a:tc>
                  <a:txBody>
                    <a:bodyPr/>
                    <a:lstStyle/>
                    <a:p>
                      <a:pPr algn="just">
                        <a:spcAft>
                          <a:spcPts val="0"/>
                        </a:spcAft>
                      </a:pPr>
                      <a:r>
                        <a:rPr lang="zh-CN" sz="1600" kern="100">
                          <a:effectLst/>
                          <a:latin typeface="+mn-ea"/>
                          <a:ea typeface="+mn-ea"/>
                        </a:rPr>
                        <a:t>第三周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完成项目管理计划书初稿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2302755471"/>
                  </a:ext>
                </a:extLst>
              </a:tr>
              <a:tr h="462182">
                <a:tc>
                  <a:txBody>
                    <a:bodyPr/>
                    <a:lstStyle/>
                    <a:p>
                      <a:pPr algn="just">
                        <a:spcAft>
                          <a:spcPts val="0"/>
                        </a:spcAft>
                      </a:pPr>
                      <a:r>
                        <a:rPr lang="zh-CN" sz="1600" kern="100">
                          <a:effectLst/>
                          <a:latin typeface="+mn-ea"/>
                          <a:ea typeface="+mn-ea"/>
                        </a:rPr>
                        <a:t>第四周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完成需求说明初稿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954779683"/>
                  </a:ext>
                </a:extLst>
              </a:tr>
              <a:tr h="462182">
                <a:tc>
                  <a:txBody>
                    <a:bodyPr/>
                    <a:lstStyle/>
                    <a:p>
                      <a:pPr algn="just">
                        <a:spcAft>
                          <a:spcPts val="0"/>
                        </a:spcAft>
                      </a:pPr>
                      <a:r>
                        <a:rPr lang="zh-CN" sz="1600" kern="100">
                          <a:effectLst/>
                          <a:latin typeface="+mn-ea"/>
                          <a:ea typeface="+mn-ea"/>
                        </a:rPr>
                        <a:t>第五周、六周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完成完善系统设计报告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3379630128"/>
                  </a:ext>
                </a:extLst>
              </a:tr>
              <a:tr h="462182">
                <a:tc>
                  <a:txBody>
                    <a:bodyPr/>
                    <a:lstStyle/>
                    <a:p>
                      <a:pPr algn="just">
                        <a:spcAft>
                          <a:spcPts val="0"/>
                        </a:spcAft>
                      </a:pPr>
                      <a:r>
                        <a:rPr lang="zh-CN" sz="1600" kern="100">
                          <a:effectLst/>
                          <a:latin typeface="+mn-ea"/>
                          <a:ea typeface="+mn-ea"/>
                        </a:rPr>
                        <a:t>第七、八周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完成系统设计（包括总体设计和详细设计）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小组人员共同对总体设计和概要设计的一些算法进行探讨。</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2062002414"/>
                  </a:ext>
                </a:extLst>
              </a:tr>
              <a:tr h="462182">
                <a:tc>
                  <a:txBody>
                    <a:bodyPr/>
                    <a:lstStyle/>
                    <a:p>
                      <a:pPr algn="just">
                        <a:spcAft>
                          <a:spcPts val="0"/>
                        </a:spcAft>
                      </a:pPr>
                      <a:r>
                        <a:rPr lang="zh-CN" sz="1600" kern="100">
                          <a:effectLst/>
                          <a:latin typeface="+mn-ea"/>
                          <a:ea typeface="+mn-ea"/>
                        </a:rPr>
                        <a:t>第九，十周，十一周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软件的编码实现</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开始具体的程序编写工作，分别实现各个模块功能</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69387256"/>
                  </a:ext>
                </a:extLst>
              </a:tr>
              <a:tr h="462182">
                <a:tc>
                  <a:txBody>
                    <a:bodyPr/>
                    <a:lstStyle/>
                    <a:p>
                      <a:pPr algn="just">
                        <a:spcAft>
                          <a:spcPts val="0"/>
                        </a:spcAft>
                      </a:pPr>
                      <a:r>
                        <a:rPr lang="zh-CN" sz="1600" kern="100">
                          <a:effectLst/>
                          <a:latin typeface="+mn-ea"/>
                          <a:ea typeface="+mn-ea"/>
                        </a:rPr>
                        <a:t>第十二、十三周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测试编写好的系统</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记录测试过程中出现的问题，并记录下来，写成文档。</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500015669"/>
                  </a:ext>
                </a:extLst>
              </a:tr>
              <a:tr h="462182">
                <a:tc>
                  <a:txBody>
                    <a:bodyPr/>
                    <a:lstStyle/>
                    <a:p>
                      <a:pPr algn="just">
                        <a:spcAft>
                          <a:spcPts val="0"/>
                        </a:spcAft>
                      </a:pPr>
                      <a:r>
                        <a:rPr lang="zh-CN" sz="1600" kern="100">
                          <a:effectLst/>
                          <a:latin typeface="+mn-ea"/>
                          <a:ea typeface="+mn-ea"/>
                        </a:rPr>
                        <a:t>第十四周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软件交付</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上交完成后的软件，帮助文档，配置文件。</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3070204638"/>
                  </a:ext>
                </a:extLst>
              </a:tr>
              <a:tr h="462182">
                <a:tc>
                  <a:txBody>
                    <a:bodyPr/>
                    <a:lstStyle/>
                    <a:p>
                      <a:pPr algn="just">
                        <a:spcAft>
                          <a:spcPts val="0"/>
                        </a:spcAft>
                      </a:pPr>
                      <a:r>
                        <a:rPr lang="zh-CN" sz="1600" kern="100">
                          <a:effectLst/>
                          <a:latin typeface="+mn-ea"/>
                          <a:ea typeface="+mn-ea"/>
                        </a:rPr>
                        <a:t>第十五周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维护</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根据需求和环境变化，对应用程序进行全部和部分修改。</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xmlns="" val="1322383340"/>
                  </a:ext>
                </a:extLst>
              </a:tr>
            </a:tbl>
          </a:graphicData>
        </a:graphic>
      </p:graphicFrame>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808000"/>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小组人员分工</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3284022874"/>
              </p:ext>
            </p:extLst>
          </p:nvPr>
        </p:nvGraphicFramePr>
        <p:xfrm>
          <a:off x="611764" y="2111534"/>
          <a:ext cx="8394890" cy="3992086"/>
        </p:xfrm>
        <a:graphic>
          <a:graphicData uri="http://schemas.openxmlformats.org/drawingml/2006/table">
            <a:tbl>
              <a:tblPr>
                <a:tableStyleId>{5C22544A-7EE6-4342-B048-85BDC9FD1C3A}</a:tableStyleId>
              </a:tblPr>
              <a:tblGrid>
                <a:gridCol w="2797640">
                  <a:extLst>
                    <a:ext uri="{9D8B030D-6E8A-4147-A177-3AD203B41FA5}">
                      <a16:colId xmlns:a16="http://schemas.microsoft.com/office/drawing/2014/main" xmlns="" val="736205536"/>
                    </a:ext>
                  </a:extLst>
                </a:gridCol>
                <a:gridCol w="2798625">
                  <a:extLst>
                    <a:ext uri="{9D8B030D-6E8A-4147-A177-3AD203B41FA5}">
                      <a16:colId xmlns:a16="http://schemas.microsoft.com/office/drawing/2014/main" xmlns="" val="565157500"/>
                    </a:ext>
                  </a:extLst>
                </a:gridCol>
                <a:gridCol w="2798625">
                  <a:extLst>
                    <a:ext uri="{9D8B030D-6E8A-4147-A177-3AD203B41FA5}">
                      <a16:colId xmlns:a16="http://schemas.microsoft.com/office/drawing/2014/main" xmlns="" val="3581536902"/>
                    </a:ext>
                  </a:extLst>
                </a:gridCol>
              </a:tblGrid>
              <a:tr h="249505">
                <a:tc>
                  <a:txBody>
                    <a:bodyPr/>
                    <a:lstStyle/>
                    <a:p>
                      <a:pPr indent="721360" algn="just">
                        <a:spcAft>
                          <a:spcPts val="0"/>
                        </a:spcAft>
                      </a:pPr>
                      <a:r>
                        <a:rPr lang="zh-CN" sz="1600" kern="100">
                          <a:effectLst/>
                        </a:rPr>
                        <a:t>职责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en-US" sz="1600" kern="100">
                          <a:effectLst/>
                        </a:rPr>
                        <a:t>       </a:t>
                      </a:r>
                      <a:r>
                        <a:rPr lang="zh-CN" sz="1600" kern="100">
                          <a:effectLst/>
                        </a:rPr>
                        <a:t>职责描述</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en-US" sz="1600" kern="100">
                          <a:effectLst/>
                        </a:rPr>
                        <a:t>          </a:t>
                      </a:r>
                      <a:r>
                        <a:rPr lang="zh-CN" sz="1600" kern="100">
                          <a:effectLst/>
                        </a:rPr>
                        <a:t>人员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1190109038"/>
                  </a:ext>
                </a:extLst>
              </a:tr>
              <a:tr h="499011">
                <a:tc>
                  <a:txBody>
                    <a:bodyPr/>
                    <a:lstStyle/>
                    <a:p>
                      <a:pPr algn="just">
                        <a:spcAft>
                          <a:spcPts val="0"/>
                        </a:spcAft>
                      </a:pPr>
                      <a:r>
                        <a:rPr lang="en-US" sz="1600" kern="100">
                          <a:effectLst/>
                        </a:rPr>
                        <a:t>Java</a:t>
                      </a:r>
                      <a:r>
                        <a:rPr lang="zh-CN" sz="1600" kern="100">
                          <a:effectLst/>
                        </a:rPr>
                        <a:t>程序员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a:t>
                      </a:r>
                      <a:r>
                        <a:rPr lang="en-US" sz="1600" kern="100">
                          <a:effectLst/>
                        </a:rPr>
                        <a:t>java</a:t>
                      </a:r>
                      <a:r>
                        <a:rPr lang="zh-CN" sz="1600" kern="100">
                          <a:effectLst/>
                        </a:rPr>
                        <a:t>的编程和</a:t>
                      </a:r>
                      <a:r>
                        <a:rPr lang="en-US" sz="1600" kern="100">
                          <a:effectLst/>
                        </a:rPr>
                        <a:t>Android Studio</a:t>
                      </a:r>
                      <a:r>
                        <a:rPr lang="zh-CN" sz="1600" kern="100">
                          <a:effectLst/>
                        </a:rPr>
                        <a:t>的操作平台</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1293505974"/>
                  </a:ext>
                </a:extLst>
              </a:tr>
              <a:tr h="499011">
                <a:tc>
                  <a:txBody>
                    <a:bodyPr/>
                    <a:lstStyle/>
                    <a:p>
                      <a:pPr algn="just">
                        <a:spcAft>
                          <a:spcPts val="0"/>
                        </a:spcAft>
                      </a:pPr>
                      <a:r>
                        <a:rPr lang="zh-CN" sz="1600" kern="100">
                          <a:effectLst/>
                        </a:rPr>
                        <a:t>数据库设计员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a:t>
                      </a:r>
                      <a:r>
                        <a:rPr lang="en-US" sz="1600" kern="100">
                          <a:effectLst/>
                        </a:rPr>
                        <a:t>SQL</a:t>
                      </a:r>
                      <a:r>
                        <a:rPr lang="zh-CN" sz="1600" kern="100">
                          <a:effectLst/>
                        </a:rPr>
                        <a:t>语句，熟练使用</a:t>
                      </a:r>
                      <a:r>
                        <a:rPr lang="en-US" sz="1600" kern="100">
                          <a:effectLst/>
                        </a:rPr>
                        <a:t>SQL Sever 2005</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3341043378"/>
                  </a:ext>
                </a:extLst>
              </a:tr>
              <a:tr h="249505">
                <a:tc>
                  <a:txBody>
                    <a:bodyPr/>
                    <a:lstStyle/>
                    <a:p>
                      <a:pPr algn="just">
                        <a:spcAft>
                          <a:spcPts val="0"/>
                        </a:spcAft>
                      </a:pPr>
                      <a:r>
                        <a:rPr lang="zh-CN" sz="1600" kern="100">
                          <a:effectLst/>
                        </a:rPr>
                        <a:t>文档维护员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熟悉使用</a:t>
                      </a:r>
                      <a:r>
                        <a:rPr lang="en-US" sz="1600" kern="100">
                          <a:effectLst/>
                        </a:rPr>
                        <a:t>Word</a:t>
                      </a:r>
                      <a:r>
                        <a:rPr lang="zh-CN" sz="1600" kern="100">
                          <a:effectLst/>
                        </a:rPr>
                        <a:t>及</a:t>
                      </a:r>
                      <a:r>
                        <a:rPr lang="en-US" sz="1600" kern="100">
                          <a:effectLst/>
                        </a:rPr>
                        <a:t>Powerpoint</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1569277400"/>
                  </a:ext>
                </a:extLst>
              </a:tr>
              <a:tr h="249505">
                <a:tc>
                  <a:txBody>
                    <a:bodyPr/>
                    <a:lstStyle/>
                    <a:p>
                      <a:pPr algn="just">
                        <a:spcAft>
                          <a:spcPts val="0"/>
                        </a:spcAft>
                      </a:pPr>
                      <a:r>
                        <a:rPr lang="zh-CN" sz="1600" kern="100">
                          <a:effectLst/>
                        </a:rPr>
                        <a:t>美工设计</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熟练地应用</a:t>
                      </a:r>
                      <a:r>
                        <a:rPr lang="en-US" sz="1600" kern="100">
                          <a:effectLst/>
                        </a:rPr>
                        <a:t>Potoshop</a:t>
                      </a:r>
                      <a:r>
                        <a:rPr lang="zh-CN" sz="1600" kern="100">
                          <a:effectLst/>
                        </a:rPr>
                        <a:t>，</a:t>
                      </a:r>
                      <a:r>
                        <a:rPr lang="en-US" sz="1600" kern="100">
                          <a:effectLst/>
                        </a:rPr>
                        <a:t>flash</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1175433620"/>
                  </a:ext>
                </a:extLst>
              </a:tr>
              <a:tr h="499011">
                <a:tc>
                  <a:txBody>
                    <a:bodyPr/>
                    <a:lstStyle/>
                    <a:p>
                      <a:pPr algn="just">
                        <a:spcAft>
                          <a:spcPts val="0"/>
                        </a:spcAft>
                      </a:pPr>
                      <a:r>
                        <a:rPr lang="zh-CN" sz="1600" kern="100">
                          <a:effectLst/>
                        </a:rPr>
                        <a:t>软件测试员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能有耐心，熟练地使用开发工具的</a:t>
                      </a:r>
                      <a:r>
                        <a:rPr lang="en-US" sz="1600" kern="100">
                          <a:effectLst/>
                        </a:rPr>
                        <a:t>debug</a:t>
                      </a:r>
                      <a:r>
                        <a:rPr lang="zh-CN" sz="1600" kern="100">
                          <a:effectLst/>
                        </a:rPr>
                        <a:t>工具</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2831631342"/>
                  </a:ext>
                </a:extLst>
              </a:tr>
              <a:tr h="499011">
                <a:tc>
                  <a:txBody>
                    <a:bodyPr/>
                    <a:lstStyle/>
                    <a:p>
                      <a:pPr algn="just">
                        <a:spcAft>
                          <a:spcPts val="0"/>
                        </a:spcAft>
                      </a:pPr>
                      <a:r>
                        <a:rPr lang="zh-CN" sz="1600" kern="100">
                          <a:effectLst/>
                        </a:rPr>
                        <a:t>需求分析员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整理需求分析并以撰写需求分析分析文档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701537168"/>
                  </a:ext>
                </a:extLst>
              </a:tr>
              <a:tr h="499011">
                <a:tc>
                  <a:txBody>
                    <a:bodyPr/>
                    <a:lstStyle/>
                    <a:p>
                      <a:pPr algn="just">
                        <a:spcAft>
                          <a:spcPts val="0"/>
                        </a:spcAft>
                      </a:pPr>
                      <a:r>
                        <a:rPr lang="zh-CN" sz="1600" kern="100">
                          <a:effectLst/>
                        </a:rPr>
                        <a:t>总结人员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负责最后的收尾工作并撰写总结文档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1789074286"/>
                  </a:ext>
                </a:extLst>
              </a:tr>
              <a:tr h="249505">
                <a:tc>
                  <a:txBody>
                    <a:bodyPr/>
                    <a:lstStyle/>
                    <a:p>
                      <a:pPr algn="just">
                        <a:spcAft>
                          <a:spcPts val="0"/>
                        </a:spcAft>
                      </a:pPr>
                      <a:r>
                        <a:rPr lang="zh-CN" sz="1600" kern="100">
                          <a:effectLst/>
                        </a:rPr>
                        <a:t>会议记录员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每次记录会议的内容</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362468160"/>
                  </a:ext>
                </a:extLst>
              </a:tr>
              <a:tr h="499011">
                <a:tc>
                  <a:txBody>
                    <a:bodyPr/>
                    <a:lstStyle/>
                    <a:p>
                      <a:pPr algn="just">
                        <a:spcAft>
                          <a:spcPts val="0"/>
                        </a:spcAft>
                      </a:pPr>
                      <a:r>
                        <a:rPr lang="zh-CN" sz="1600" kern="100">
                          <a:effectLst/>
                        </a:rPr>
                        <a:t>软件配置工具</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能使用</a:t>
                      </a:r>
                      <a:r>
                        <a:rPr lang="en-US" sz="1600" kern="100">
                          <a:effectLst/>
                        </a:rPr>
                        <a:t>Git</a:t>
                      </a:r>
                      <a:r>
                        <a:rPr lang="zh-CN" sz="1600" kern="100">
                          <a:effectLst/>
                        </a:rPr>
                        <a:t>配置管理工具来进行跟踪和控制活动</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dirty="0">
                          <a:effectLst/>
                        </a:rPr>
                        <a:t>陈妍蓝，奕吉，靳泽旭</a:t>
                      </a:r>
                      <a:endParaRPr lang="zh-CN" sz="16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xmlns="" val="2096550509"/>
                  </a:ext>
                </a:extLst>
              </a:tr>
            </a:tbl>
          </a:graphicData>
        </a:graphic>
      </p:graphicFrame>
    </p:spTree>
    <p:extLst>
      <p:ext uri="{BB962C8B-B14F-4D97-AF65-F5344CB8AC3E}">
        <p14:creationId xmlns:p14="http://schemas.microsoft.com/office/powerpoint/2010/main" val="2537003110"/>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7199" y="14946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项目结构</a:t>
            </a:r>
            <a:r>
              <a:rPr lang="en-US" altLang="zh-CN" dirty="0" err="1" smtClean="0">
                <a:solidFill>
                  <a:schemeClr val="bg1"/>
                </a:solidFill>
              </a:rPr>
              <a:t>wbs</a:t>
            </a:r>
            <a:r>
              <a:rPr lang="zh-CN" altLang="en-US" dirty="0" smtClean="0">
                <a:solidFill>
                  <a:schemeClr val="bg1"/>
                </a:solidFill>
              </a:rPr>
              <a:t>表</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9224" y="84113"/>
            <a:ext cx="5882892" cy="439996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9602"/>
            <a:ext cx="5575489" cy="4178398"/>
          </a:xfrm>
          <a:prstGeom prst="rect">
            <a:avLst/>
          </a:prstGeom>
        </p:spPr>
      </p:pic>
    </p:spTree>
    <p:extLst>
      <p:ext uri="{BB962C8B-B14F-4D97-AF65-F5344CB8AC3E}">
        <p14:creationId xmlns:p14="http://schemas.microsoft.com/office/powerpoint/2010/main" val="661336461"/>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94592" y="342899"/>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项目的甘特图</a:t>
            </a:r>
            <a:endParaRPr lang="zh-CN" altLang="en-US" dirty="0">
              <a:solidFill>
                <a:schemeClr val="bg1"/>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1" y="3119709"/>
            <a:ext cx="7215344" cy="2735968"/>
          </a:xfrm>
          <a:prstGeom prst="rect">
            <a:avLst/>
          </a:prstGeom>
        </p:spPr>
      </p:pic>
    </p:spTree>
    <p:extLst>
      <p:ext uri="{BB962C8B-B14F-4D97-AF65-F5344CB8AC3E}">
        <p14:creationId xmlns:p14="http://schemas.microsoft.com/office/powerpoint/2010/main" val="2972940093"/>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组织分解结构图</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a:stretch>
            <a:fillRect/>
          </a:stretch>
        </p:blipFill>
        <p:spPr>
          <a:xfrm>
            <a:off x="3068002" y="1828509"/>
            <a:ext cx="5151021" cy="5029491"/>
          </a:xfrm>
          <a:prstGeom prst="rect">
            <a:avLst/>
          </a:prstGeom>
        </p:spPr>
      </p:pic>
    </p:spTree>
    <p:extLst>
      <p:ext uri="{BB962C8B-B14F-4D97-AF65-F5344CB8AC3E}">
        <p14:creationId xmlns:p14="http://schemas.microsoft.com/office/powerpoint/2010/main" val="1116515036"/>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黑体" panose="02010609060101010101" pitchFamily="49" charset="-122"/>
                  <a:ea typeface="黑体" panose="02010609060101010101" pitchFamily="49" charset="-122"/>
                </a:rPr>
                <a:t>支持条件</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支持条件</a:t>
            </a:r>
          </a:p>
        </p:txBody>
      </p:sp>
      <p:sp>
        <p:nvSpPr>
          <p:cNvPr id="55" name="矩形 5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1642242881"/>
              </p:ext>
            </p:extLst>
          </p:nvPr>
        </p:nvGraphicFramePr>
        <p:xfrm>
          <a:off x="755759" y="3657599"/>
          <a:ext cx="7632482" cy="1131571"/>
        </p:xfrm>
        <a:graphic>
          <a:graphicData uri="http://schemas.openxmlformats.org/drawingml/2006/table">
            <a:tbl>
              <a:tblPr>
                <a:tableStyleId>{5C22544A-7EE6-4342-B048-85BDC9FD1C3A}</a:tableStyleId>
              </a:tblPr>
              <a:tblGrid>
                <a:gridCol w="2382134">
                  <a:extLst>
                    <a:ext uri="{9D8B030D-6E8A-4147-A177-3AD203B41FA5}">
                      <a16:colId xmlns:a16="http://schemas.microsoft.com/office/drawing/2014/main" xmlns="" val="450268174"/>
                    </a:ext>
                  </a:extLst>
                </a:gridCol>
                <a:gridCol w="5250348">
                  <a:extLst>
                    <a:ext uri="{9D8B030D-6E8A-4147-A177-3AD203B41FA5}">
                      <a16:colId xmlns:a16="http://schemas.microsoft.com/office/drawing/2014/main" xmlns="" val="4168642177"/>
                    </a:ext>
                  </a:extLst>
                </a:gridCol>
              </a:tblGrid>
              <a:tr h="565785">
                <a:tc>
                  <a:txBody>
                    <a:bodyPr/>
                    <a:lstStyle/>
                    <a:p>
                      <a:pPr algn="just">
                        <a:spcAft>
                          <a:spcPts val="0"/>
                        </a:spcAft>
                      </a:pPr>
                      <a:r>
                        <a:rPr lang="zh-CN" sz="1800" kern="100">
                          <a:effectLst/>
                        </a:rPr>
                        <a:t>操作系统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Windows 10,Microsoft Windows 8,</a:t>
                      </a:r>
                      <a:r>
                        <a:rPr lang="zh-CN" sz="1800" kern="100" dirty="0">
                          <a:effectLst/>
                        </a:rPr>
                        <a:t>安卓手机端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3234747013"/>
                  </a:ext>
                </a:extLst>
              </a:tr>
              <a:tr h="282893">
                <a:tc>
                  <a:txBody>
                    <a:bodyPr/>
                    <a:lstStyle/>
                    <a:p>
                      <a:pPr algn="just">
                        <a:spcAft>
                          <a:spcPts val="0"/>
                        </a:spcAft>
                      </a:pPr>
                      <a:r>
                        <a:rPr lang="zh-CN" sz="1800" kern="100">
                          <a:effectLst/>
                        </a:rPr>
                        <a:t>开发环境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l">
                        <a:spcAft>
                          <a:spcPts val="0"/>
                        </a:spcAft>
                      </a:pPr>
                      <a:r>
                        <a:rPr lang="en-US" sz="1800" kern="100">
                          <a:effectLst/>
                        </a:rPr>
                        <a:t>Android Studio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2380724164"/>
                  </a:ext>
                </a:extLst>
              </a:tr>
              <a:tr h="282893">
                <a:tc>
                  <a:txBody>
                    <a:bodyPr/>
                    <a:lstStyle/>
                    <a:p>
                      <a:pPr algn="just">
                        <a:spcAft>
                          <a:spcPts val="0"/>
                        </a:spcAft>
                      </a:pPr>
                      <a:r>
                        <a:rPr lang="zh-CN" sz="1800" kern="100">
                          <a:effectLst/>
                        </a:rPr>
                        <a:t>办公软件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Office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xmlns="" val="762453625"/>
                  </a:ext>
                </a:extLst>
              </a:tr>
            </a:tbl>
          </a:graphicData>
        </a:graphic>
      </p:graphicFrame>
      <p:sp>
        <p:nvSpPr>
          <p:cNvPr id="18" name="矩形 17"/>
          <p:cNvSpPr/>
          <p:nvPr/>
        </p:nvSpPr>
        <p:spPr>
          <a:xfrm>
            <a:off x="755759" y="2272266"/>
            <a:ext cx="6872102" cy="584775"/>
          </a:xfrm>
          <a:prstGeom prst="rect">
            <a:avLst/>
          </a:prstGeom>
        </p:spPr>
        <p:txBody>
          <a:bodyPr wrap="square">
            <a:spAutoFit/>
          </a:bodyPr>
          <a:lstStyle/>
          <a:p>
            <a:pPr lvl="0" algn="just"/>
            <a:r>
              <a:rPr lang="zh-CN" altLang="en-US" sz="3200" dirty="0" smtClean="0">
                <a:solidFill>
                  <a:srgbClr val="666666"/>
                </a:solidFill>
                <a:latin typeface="黑体" panose="02010609060101010101" pitchFamily="49" charset="-122"/>
                <a:ea typeface="黑体" panose="02010609060101010101" pitchFamily="49" charset="-122"/>
              </a:rPr>
              <a:t>计算机系统支持：</a:t>
            </a:r>
            <a:endParaRPr lang="zh-HK" altLang="zh-HK" sz="32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62398957"/>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成本管理</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012088291"/>
              </p:ext>
            </p:extLst>
          </p:nvPr>
        </p:nvGraphicFramePr>
        <p:xfrm>
          <a:off x="139665" y="2267744"/>
          <a:ext cx="8871518" cy="3447262"/>
        </p:xfrm>
        <a:graphic>
          <a:graphicData uri="http://schemas.openxmlformats.org/drawingml/2006/table">
            <a:tbl>
              <a:tblPr>
                <a:tableStyleId>{5C22544A-7EE6-4342-B048-85BDC9FD1C3A}</a:tableStyleId>
              </a:tblPr>
              <a:tblGrid>
                <a:gridCol w="4392037">
                  <a:extLst>
                    <a:ext uri="{9D8B030D-6E8A-4147-A177-3AD203B41FA5}">
                      <a16:colId xmlns:a16="http://schemas.microsoft.com/office/drawing/2014/main" xmlns="" val="351175668"/>
                    </a:ext>
                  </a:extLst>
                </a:gridCol>
                <a:gridCol w="1918588">
                  <a:extLst>
                    <a:ext uri="{9D8B030D-6E8A-4147-A177-3AD203B41FA5}">
                      <a16:colId xmlns:a16="http://schemas.microsoft.com/office/drawing/2014/main" xmlns="" val="2806880181"/>
                    </a:ext>
                  </a:extLst>
                </a:gridCol>
                <a:gridCol w="2560893">
                  <a:extLst>
                    <a:ext uri="{9D8B030D-6E8A-4147-A177-3AD203B41FA5}">
                      <a16:colId xmlns:a16="http://schemas.microsoft.com/office/drawing/2014/main" xmlns="" val="4157051683"/>
                    </a:ext>
                  </a:extLst>
                </a:gridCol>
              </a:tblGrid>
              <a:tr h="265174">
                <a:tc>
                  <a:txBody>
                    <a:bodyPr/>
                    <a:lstStyle/>
                    <a:p>
                      <a:pPr algn="ctr">
                        <a:spcAft>
                          <a:spcPts val="0"/>
                        </a:spcAft>
                      </a:pPr>
                      <a:r>
                        <a:rPr lang="zh-CN" sz="1700" kern="100">
                          <a:effectLst/>
                        </a:rPr>
                        <a:t>任务</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ctr">
                        <a:spcAft>
                          <a:spcPts val="0"/>
                        </a:spcAft>
                      </a:pPr>
                      <a:r>
                        <a:rPr lang="zh-CN" sz="1700" kern="100">
                          <a:effectLst/>
                        </a:rPr>
                        <a:t>预期天数</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ctr">
                        <a:spcAft>
                          <a:spcPts val="0"/>
                        </a:spcAft>
                      </a:pPr>
                      <a:r>
                        <a:rPr lang="zh-CN" sz="1700" kern="100">
                          <a:effectLst/>
                        </a:rPr>
                        <a:t>工时</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4286512790"/>
                  </a:ext>
                </a:extLst>
              </a:tr>
              <a:tr h="265174">
                <a:tc>
                  <a:txBody>
                    <a:bodyPr/>
                    <a:lstStyle/>
                    <a:p>
                      <a:pPr algn="just">
                        <a:spcAft>
                          <a:spcPts val="0"/>
                        </a:spcAft>
                      </a:pPr>
                      <a:r>
                        <a:rPr lang="zh-CN" sz="1700" kern="100">
                          <a:effectLst/>
                        </a:rPr>
                        <a:t>可行性分析的报告与</a:t>
                      </a:r>
                      <a:r>
                        <a:rPr lang="en-US" sz="1700" kern="100">
                          <a:effectLst/>
                        </a:rPr>
                        <a:t>PPT</a:t>
                      </a:r>
                      <a:r>
                        <a:rPr lang="zh-CN" sz="1700" kern="100">
                          <a:effectLst/>
                        </a:rPr>
                        <a:t>制作</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4088819608"/>
                  </a:ext>
                </a:extLst>
              </a:tr>
              <a:tr h="265174">
                <a:tc>
                  <a:txBody>
                    <a:bodyPr/>
                    <a:lstStyle/>
                    <a:p>
                      <a:pPr algn="just">
                        <a:spcAft>
                          <a:spcPts val="0"/>
                        </a:spcAft>
                      </a:pPr>
                      <a:r>
                        <a:rPr lang="zh-CN" sz="1700" kern="100">
                          <a:effectLst/>
                        </a:rPr>
                        <a:t>项目管理计划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1.5</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3427345805"/>
                  </a:ext>
                </a:extLst>
              </a:tr>
              <a:tr h="265174">
                <a:tc>
                  <a:txBody>
                    <a:bodyPr/>
                    <a:lstStyle/>
                    <a:p>
                      <a:pPr algn="just">
                        <a:spcAft>
                          <a:spcPts val="0"/>
                        </a:spcAft>
                      </a:pPr>
                      <a:r>
                        <a:rPr lang="zh-CN" sz="1700" kern="100">
                          <a:effectLst/>
                        </a:rPr>
                        <a:t>编写程序</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3520558812"/>
                  </a:ext>
                </a:extLst>
              </a:tr>
              <a:tr h="265174">
                <a:tc>
                  <a:txBody>
                    <a:bodyPr/>
                    <a:lstStyle/>
                    <a:p>
                      <a:pPr algn="just">
                        <a:spcAft>
                          <a:spcPts val="0"/>
                        </a:spcAft>
                      </a:pPr>
                      <a:r>
                        <a:rPr lang="zh-CN" sz="1700" kern="100">
                          <a:effectLst/>
                        </a:rPr>
                        <a:t>软件工程导论的辅助网站（学堂在线）</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zh-CN" sz="1700" kern="100">
                          <a:effectLst/>
                        </a:rPr>
                        <a:t>一学期</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2869513222"/>
                  </a:ext>
                </a:extLst>
              </a:tr>
              <a:tr h="265174">
                <a:tc>
                  <a:txBody>
                    <a:bodyPr/>
                    <a:lstStyle/>
                    <a:p>
                      <a:pPr algn="just">
                        <a:spcAft>
                          <a:spcPts val="0"/>
                        </a:spcAft>
                      </a:pPr>
                      <a:r>
                        <a:rPr lang="en-US" sz="1700" kern="100">
                          <a:effectLst/>
                        </a:rPr>
                        <a:t>Android Studio</a:t>
                      </a:r>
                      <a:r>
                        <a:rPr lang="zh-CN" sz="1700" kern="100">
                          <a:effectLst/>
                        </a:rPr>
                        <a:t>平台的学习</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zh-CN" sz="1700" kern="100">
                          <a:effectLst/>
                        </a:rPr>
                        <a:t>学期中的每周末</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3</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457372507"/>
                  </a:ext>
                </a:extLst>
              </a:tr>
              <a:tr h="265174">
                <a:tc>
                  <a:txBody>
                    <a:bodyPr/>
                    <a:lstStyle/>
                    <a:p>
                      <a:pPr algn="just">
                        <a:spcAft>
                          <a:spcPts val="0"/>
                        </a:spcAft>
                      </a:pPr>
                      <a:r>
                        <a:rPr lang="zh-CN" sz="1700" kern="100">
                          <a:effectLst/>
                        </a:rPr>
                        <a:t>需求分析</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1154028509"/>
                  </a:ext>
                </a:extLst>
              </a:tr>
              <a:tr h="265174">
                <a:tc>
                  <a:txBody>
                    <a:bodyPr/>
                    <a:lstStyle/>
                    <a:p>
                      <a:pPr algn="just">
                        <a:spcAft>
                          <a:spcPts val="0"/>
                        </a:spcAft>
                      </a:pPr>
                      <a:r>
                        <a:rPr lang="zh-CN" sz="1700" kern="100">
                          <a:effectLst/>
                        </a:rPr>
                        <a:t>软件配置管理</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2.5</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2130715960"/>
                  </a:ext>
                </a:extLst>
              </a:tr>
              <a:tr h="265174">
                <a:tc>
                  <a:txBody>
                    <a:bodyPr/>
                    <a:lstStyle/>
                    <a:p>
                      <a:pPr algn="just">
                        <a:spcAft>
                          <a:spcPts val="0"/>
                        </a:spcAft>
                      </a:pPr>
                      <a:r>
                        <a:rPr lang="zh-CN" sz="1700" kern="100">
                          <a:effectLst/>
                        </a:rPr>
                        <a:t>系统设计</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560255885"/>
                  </a:ext>
                </a:extLst>
              </a:tr>
              <a:tr h="265174">
                <a:tc>
                  <a:txBody>
                    <a:bodyPr/>
                    <a:lstStyle/>
                    <a:p>
                      <a:pPr algn="just">
                        <a:spcAft>
                          <a:spcPts val="0"/>
                        </a:spcAft>
                      </a:pPr>
                      <a:r>
                        <a:rPr lang="zh-CN" sz="1700" kern="100">
                          <a:effectLst/>
                        </a:rPr>
                        <a:t>需求规格说明书</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dirty="0">
                          <a:effectLst/>
                        </a:rPr>
                        <a:t>1.5</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4228205622"/>
                  </a:ext>
                </a:extLst>
              </a:tr>
              <a:tr h="265174">
                <a:tc>
                  <a:txBody>
                    <a:bodyPr/>
                    <a:lstStyle/>
                    <a:p>
                      <a:pPr algn="just">
                        <a:spcAft>
                          <a:spcPts val="0"/>
                        </a:spcAft>
                      </a:pPr>
                      <a:r>
                        <a:rPr lang="zh-CN" sz="1700" kern="100">
                          <a:effectLst/>
                        </a:rPr>
                        <a:t>面向对象分析，</a:t>
                      </a:r>
                      <a:r>
                        <a:rPr lang="en-US" sz="1700" kern="100">
                          <a:effectLst/>
                        </a:rPr>
                        <a:t>PPT</a:t>
                      </a:r>
                      <a:r>
                        <a:rPr lang="zh-CN" sz="1700" kern="100">
                          <a:effectLst/>
                        </a:rPr>
                        <a:t>，</a:t>
                      </a:r>
                      <a:r>
                        <a:rPr lang="en-US" sz="1700" kern="100">
                          <a:effectLst/>
                        </a:rPr>
                        <a:t>word</a:t>
                      </a:r>
                      <a:r>
                        <a:rPr lang="zh-CN" sz="1700" kern="100">
                          <a:effectLst/>
                        </a:rPr>
                        <a:t>后期修改</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10</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4057717969"/>
                  </a:ext>
                </a:extLst>
              </a:tr>
              <a:tr h="265174">
                <a:tc>
                  <a:txBody>
                    <a:bodyPr/>
                    <a:lstStyle/>
                    <a:p>
                      <a:pPr algn="just">
                        <a:spcAft>
                          <a:spcPts val="0"/>
                        </a:spcAft>
                      </a:pPr>
                      <a:r>
                        <a:rPr lang="zh-CN" sz="1700" kern="100">
                          <a:effectLst/>
                        </a:rPr>
                        <a:t>小组会议</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zh-CN" sz="1700" kern="100">
                          <a:effectLst/>
                        </a:rPr>
                        <a:t>学期中的周末</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3</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3185824839"/>
                  </a:ext>
                </a:extLst>
              </a:tr>
              <a:tr h="265174">
                <a:tc>
                  <a:txBody>
                    <a:bodyPr/>
                    <a:lstStyle/>
                    <a:p>
                      <a:pPr algn="just">
                        <a:spcAft>
                          <a:spcPts val="0"/>
                        </a:spcAft>
                      </a:pPr>
                      <a:r>
                        <a:rPr lang="en-US" sz="1700" kern="100">
                          <a:effectLst/>
                        </a:rPr>
                        <a:t>UI</a:t>
                      </a:r>
                      <a:r>
                        <a:rPr lang="zh-CN" sz="1700" kern="100">
                          <a:effectLst/>
                        </a:rPr>
                        <a:t>设计，美工美化</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dirty="0">
                          <a:effectLst/>
                        </a:rPr>
                        <a:t>2</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xmlns="" val="3548415905"/>
                  </a:ext>
                </a:extLst>
              </a:tr>
            </a:tbl>
          </a:graphicData>
        </a:graphic>
      </p:graphicFrame>
    </p:spTree>
    <p:extLst>
      <p:ext uri="{BB962C8B-B14F-4D97-AF65-F5344CB8AC3E}">
        <p14:creationId xmlns:p14="http://schemas.microsoft.com/office/powerpoint/2010/main" val="2854242268"/>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风险预估</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1787581099"/>
              </p:ext>
            </p:extLst>
          </p:nvPr>
        </p:nvGraphicFramePr>
        <p:xfrm>
          <a:off x="642102" y="1757204"/>
          <a:ext cx="8367019" cy="4819984"/>
        </p:xfrm>
        <a:graphic>
          <a:graphicData uri="http://schemas.openxmlformats.org/drawingml/2006/table">
            <a:tbl>
              <a:tblPr>
                <a:tableStyleId>{5C22544A-7EE6-4342-B048-85BDC9FD1C3A}</a:tableStyleId>
              </a:tblPr>
              <a:tblGrid>
                <a:gridCol w="2788351">
                  <a:extLst>
                    <a:ext uri="{9D8B030D-6E8A-4147-A177-3AD203B41FA5}">
                      <a16:colId xmlns:a16="http://schemas.microsoft.com/office/drawing/2014/main" xmlns="" val="1658456888"/>
                    </a:ext>
                  </a:extLst>
                </a:gridCol>
                <a:gridCol w="2789334">
                  <a:extLst>
                    <a:ext uri="{9D8B030D-6E8A-4147-A177-3AD203B41FA5}">
                      <a16:colId xmlns:a16="http://schemas.microsoft.com/office/drawing/2014/main" xmlns="" val="2113533542"/>
                    </a:ext>
                  </a:extLst>
                </a:gridCol>
                <a:gridCol w="2789334">
                  <a:extLst>
                    <a:ext uri="{9D8B030D-6E8A-4147-A177-3AD203B41FA5}">
                      <a16:colId xmlns:a16="http://schemas.microsoft.com/office/drawing/2014/main" xmlns="" val="3283112028"/>
                    </a:ext>
                  </a:extLst>
                </a:gridCol>
              </a:tblGrid>
              <a:tr h="249814">
                <a:tc>
                  <a:txBody>
                    <a:bodyPr/>
                    <a:lstStyle/>
                    <a:p>
                      <a:pPr algn="ctr">
                        <a:spcAft>
                          <a:spcPts val="0"/>
                        </a:spcAft>
                      </a:pPr>
                      <a:r>
                        <a:rPr lang="zh-CN" sz="1600" kern="100">
                          <a:effectLst/>
                        </a:rPr>
                        <a:t>风险类型</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ctr">
                        <a:spcAft>
                          <a:spcPts val="0"/>
                        </a:spcAft>
                      </a:pPr>
                      <a:r>
                        <a:rPr lang="zh-CN" sz="1600" kern="100">
                          <a:effectLst/>
                        </a:rPr>
                        <a:t>存在风险</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ctr">
                        <a:spcAft>
                          <a:spcPts val="0"/>
                        </a:spcAft>
                      </a:pPr>
                      <a:r>
                        <a:rPr lang="zh-CN" sz="1600" kern="100">
                          <a:effectLst/>
                        </a:rPr>
                        <a:t>规避方法</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xmlns="" val="1644963430"/>
                  </a:ext>
                </a:extLst>
              </a:tr>
              <a:tr h="2248326">
                <a:tc>
                  <a:txBody>
                    <a:bodyPr/>
                    <a:lstStyle/>
                    <a:p>
                      <a:pPr algn="just">
                        <a:spcAft>
                          <a:spcPts val="0"/>
                        </a:spcAft>
                      </a:pPr>
                      <a:r>
                        <a:rPr lang="zh-CN" sz="2800" kern="100" dirty="0">
                          <a:effectLst/>
                        </a:rPr>
                        <a:t>进度风险</a:t>
                      </a:r>
                      <a:endParaRPr lang="zh-CN" sz="28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just">
                        <a:spcAft>
                          <a:spcPts val="0"/>
                        </a:spcAft>
                      </a:pPr>
                      <a:r>
                        <a:rPr lang="zh-CN" sz="1800" kern="100" dirty="0">
                          <a:effectLst/>
                        </a:rPr>
                        <a:t>由于时间紧张导致项目最后无法按期完成</a:t>
                      </a:r>
                      <a:endParaRPr lang="zh-CN" sz="18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just">
                        <a:spcAft>
                          <a:spcPts val="0"/>
                        </a:spcAft>
                      </a:pPr>
                      <a:r>
                        <a:rPr lang="zh-CN" sz="1600" kern="100">
                          <a:effectLst/>
                        </a:rPr>
                        <a:t>充分考虑各种潜在因素，适当留有余地；任务分解要详细，便于考核；在执行过程中，应该强调项目按照进度执行的重要项，再考虑任何问题时，都要经保持进度作为先决条件；同时，合理利用赶工期及快速跟进等方法，充分利用资源</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xmlns="" val="1717663577"/>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技术风险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开发软件结构体系存在问题，使完成的软件产品未能实现项目预定目标</a:t>
                      </a:r>
                    </a:p>
                  </a:txBody>
                  <a:tcPr marL="106036" marR="106036" marT="0" marB="0"/>
                </a:tc>
                <a:tc>
                  <a:txBody>
                    <a:bodyPr/>
                    <a:lstStyle/>
                    <a:p>
                      <a:pPr algn="just">
                        <a:spcAft>
                          <a:spcPts val="0"/>
                        </a:spcAft>
                      </a:pPr>
                      <a:r>
                        <a:rPr lang="zh-CN" sz="1600" kern="100">
                          <a:effectLst/>
                        </a:rPr>
                        <a:t>提前制定好两周的学习计划，要学习掌握好代码上的技术重点，减少系统中的</a:t>
                      </a:r>
                      <a:r>
                        <a:rPr lang="en-US" sz="1600" kern="100">
                          <a:effectLst/>
                        </a:rPr>
                        <a:t>bug</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xmlns="" val="316982862"/>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质量风险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质量不符合用户要求</a:t>
                      </a:r>
                    </a:p>
                  </a:txBody>
                  <a:tcPr marL="106036" marR="106036" marT="0" marB="0"/>
                </a:tc>
                <a:tc>
                  <a:txBody>
                    <a:bodyPr/>
                    <a:lstStyle/>
                    <a:p>
                      <a:pPr algn="just">
                        <a:spcAft>
                          <a:spcPts val="0"/>
                        </a:spcAft>
                      </a:pPr>
                      <a:r>
                        <a:rPr lang="zh-CN" sz="1600" kern="100">
                          <a:effectLst/>
                        </a:rPr>
                        <a:t>能经常的和用户交流，不断地审计并改进用户对软件的需求</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xmlns="" val="434943116"/>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人力资源风险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组员成员因意外无法参加设计</a:t>
                      </a:r>
                    </a:p>
                  </a:txBody>
                  <a:tcPr marL="106036" marR="106036" marT="0" marB="0"/>
                </a:tc>
                <a:tc>
                  <a:txBody>
                    <a:bodyPr/>
                    <a:lstStyle/>
                    <a:p>
                      <a:pPr algn="just">
                        <a:spcAft>
                          <a:spcPts val="0"/>
                        </a:spcAft>
                      </a:pPr>
                      <a:r>
                        <a:rPr lang="zh-CN" sz="1600" kern="100" dirty="0">
                          <a:effectLst/>
                        </a:rPr>
                        <a:t>组长协调好人员之间的分工，一旦发生，要及时制定计划，以防止软件系统的延期交付。</a:t>
                      </a:r>
                      <a:endParaRPr lang="zh-CN" sz="16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xmlns="" val="1292170037"/>
                  </a:ext>
                </a:extLst>
              </a:tr>
            </a:tbl>
          </a:graphicData>
        </a:graphic>
      </p:graphicFrame>
    </p:spTree>
    <p:extLst>
      <p:ext uri="{BB962C8B-B14F-4D97-AF65-F5344CB8AC3E}">
        <p14:creationId xmlns:p14="http://schemas.microsoft.com/office/powerpoint/2010/main" val="3600698244"/>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黑体" panose="02010609060101010101" pitchFamily="49" charset="-122"/>
                <a:ea typeface="黑体" panose="02010609060101010101" pitchFamily="49" charset="-122"/>
              </a:rPr>
              <a:t>灵感来源</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smtClean="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smtClean="0">
                <a:solidFill>
                  <a:srgbClr val="00B050"/>
                </a:solidFill>
                <a:latin typeface="黑体" panose="02010609060101010101" pitchFamily="49" charset="-122"/>
                <a:ea typeface="黑体" panose="02010609060101010101" pitchFamily="49" charset="-122"/>
              </a:rPr>
              <a:t>支持条件</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黑体" panose="02010609060101010101" pitchFamily="49" charset="-122"/>
                <a:ea typeface="黑体" panose="02010609060101010101" pitchFamily="49" charset="-122"/>
              </a:rPr>
              <a:t>计划要点</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smtClean="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黑体" panose="02010609060101010101" pitchFamily="49" charset="-122"/>
                  <a:ea typeface="黑体" panose="02010609060101010101" pitchFamily="49" charset="-122"/>
                </a:rPr>
                <a:t>计划要点</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计划要点</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42104" y="2527101"/>
            <a:ext cx="2213186" cy="369332"/>
          </a:xfrm>
          <a:prstGeom prst="rect">
            <a:avLst/>
          </a:prstGeom>
          <a:noFill/>
        </p:spPr>
        <p:txBody>
          <a:bodyPr wrap="square" rtlCol="0" anchor="ctr">
            <a:spAutoFit/>
          </a:bodyPr>
          <a:lstStyle/>
          <a:p>
            <a:pPr algn="dist"/>
            <a:r>
              <a:rPr lang="zh-CN" altLang="en-US" b="1" dirty="0" smtClean="0">
                <a:solidFill>
                  <a:srgbClr val="E74E3E"/>
                </a:solidFill>
                <a:latin typeface="黑体" panose="02010609060101010101" pitchFamily="49" charset="-122"/>
                <a:ea typeface="黑体" panose="02010609060101010101" pitchFamily="49" charset="-122"/>
              </a:rPr>
              <a:t>开发人员培训：</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0" name="矩形 19"/>
          <p:cNvSpPr/>
          <p:nvPr/>
        </p:nvSpPr>
        <p:spPr>
          <a:xfrm>
            <a:off x="2673992" y="2167288"/>
            <a:ext cx="4337025"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由于编程人员的专业水平不高，因此在详细设计前自学培训，包括</a:t>
            </a:r>
            <a:r>
              <a:rPr lang="en-US" altLang="zh-CN" dirty="0">
                <a:solidFill>
                  <a:srgbClr val="666666"/>
                </a:solidFill>
                <a:latin typeface="黑体" panose="02010609060101010101" pitchFamily="49" charset="-122"/>
                <a:ea typeface="黑体" panose="02010609060101010101" pitchFamily="49" charset="-122"/>
              </a:rPr>
              <a:t>SQL Sever</a:t>
            </a:r>
            <a:r>
              <a:rPr lang="zh-CN" altLang="zh-CN" dirty="0">
                <a:solidFill>
                  <a:srgbClr val="666666"/>
                </a:solidFill>
                <a:latin typeface="黑体" panose="02010609060101010101" pitchFamily="49" charset="-122"/>
                <a:ea typeface="黑体" panose="02010609060101010101" pitchFamily="49" charset="-122"/>
              </a:rPr>
              <a:t>数据库、 面向对象开发、</a:t>
            </a:r>
            <a:r>
              <a:rPr lang="en-US" altLang="zh-CN" dirty="0">
                <a:solidFill>
                  <a:srgbClr val="666666"/>
                </a:solidFill>
                <a:latin typeface="黑体" panose="02010609060101010101" pitchFamily="49" charset="-122"/>
                <a:ea typeface="黑体" panose="02010609060101010101" pitchFamily="49" charset="-122"/>
              </a:rPr>
              <a:t>Android Studio</a:t>
            </a:r>
            <a:r>
              <a:rPr lang="zh-CN" altLang="zh-CN" dirty="0">
                <a:solidFill>
                  <a:srgbClr val="666666"/>
                </a:solidFill>
                <a:latin typeface="黑体" panose="02010609060101010101" pitchFamily="49" charset="-122"/>
                <a:ea typeface="黑体" panose="02010609060101010101" pitchFamily="49" charset="-122"/>
              </a:rPr>
              <a:t>学习</a:t>
            </a:r>
            <a:r>
              <a:rPr lang="zh-CN" altLang="zh-CN" dirty="0" smtClean="0">
                <a:solidFill>
                  <a:srgbClr val="666666"/>
                </a:solidFill>
                <a:latin typeface="黑体" panose="02010609060101010101" pitchFamily="49" charset="-122"/>
                <a:ea typeface="黑体" panose="02010609060101010101" pitchFamily="49" charset="-122"/>
              </a:rPr>
              <a:t>等。</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21" name="文本框 20"/>
          <p:cNvSpPr txBox="1"/>
          <p:nvPr/>
        </p:nvSpPr>
        <p:spPr>
          <a:xfrm>
            <a:off x="654502" y="3628598"/>
            <a:ext cx="2048352" cy="369332"/>
          </a:xfrm>
          <a:prstGeom prst="rect">
            <a:avLst/>
          </a:prstGeom>
          <a:noFill/>
        </p:spPr>
        <p:txBody>
          <a:bodyPr wrap="square" rtlCol="0" anchor="ctr">
            <a:spAutoFit/>
          </a:bodyPr>
          <a:lstStyle/>
          <a:p>
            <a:pPr algn="dist"/>
            <a:r>
              <a:rPr lang="zh-CN" altLang="en-US" b="1" dirty="0" smtClean="0">
                <a:solidFill>
                  <a:srgbClr val="E74E3E"/>
                </a:solidFill>
                <a:latin typeface="黑体" panose="02010609060101010101" pitchFamily="49" charset="-122"/>
                <a:ea typeface="黑体" panose="02010609060101010101" pitchFamily="49" charset="-122"/>
              </a:rPr>
              <a:t>测试计划：</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2702854" y="3505487"/>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本小组成员依次对每个功能进行测试，再交于组外人员测试</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489668" y="4746607"/>
            <a:ext cx="2213186" cy="369332"/>
          </a:xfrm>
          <a:prstGeom prst="rect">
            <a:avLst/>
          </a:prstGeom>
          <a:noFill/>
        </p:spPr>
        <p:txBody>
          <a:bodyPr wrap="square" rtlCol="0" anchor="ctr">
            <a:spAutoFit/>
          </a:bodyPr>
          <a:lstStyle/>
          <a:p>
            <a:pPr algn="dist"/>
            <a:r>
              <a:rPr lang="zh-CN" altLang="en-US" b="1" dirty="0" smtClean="0">
                <a:solidFill>
                  <a:srgbClr val="E74E3E"/>
                </a:solidFill>
                <a:latin typeface="黑体" panose="02010609060101010101" pitchFamily="49" charset="-122"/>
                <a:ea typeface="黑体" panose="02010609060101010101" pitchFamily="49" charset="-122"/>
              </a:rPr>
              <a:t>质量保证计划：</a:t>
            </a:r>
            <a:endParaRPr lang="zh-HK" altLang="en-US" b="1" dirty="0">
              <a:solidFill>
                <a:srgbClr val="E74E3E"/>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607196" y="5097711"/>
            <a:ext cx="810374" cy="4344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607196" y="4746607"/>
            <a:ext cx="810374" cy="23483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468401" y="4454664"/>
            <a:ext cx="1240760" cy="369332"/>
          </a:xfrm>
          <a:prstGeom prst="rect">
            <a:avLst/>
          </a:prstGeom>
        </p:spPr>
        <p:txBody>
          <a:bodyPr wrap="square" anchor="ctr">
            <a:spAutoFit/>
          </a:bodyPr>
          <a:lstStyle/>
          <a:p>
            <a:r>
              <a:rPr lang="zh-CN" altLang="en-US" b="1" dirty="0" smtClean="0">
                <a:solidFill>
                  <a:srgbClr val="E74E3E"/>
                </a:solidFill>
                <a:latin typeface="黑体" panose="02010609060101010101" pitchFamily="49" charset="-122"/>
                <a:ea typeface="黑体" panose="02010609060101010101" pitchFamily="49" charset="-122"/>
              </a:rPr>
              <a:t>质量方针</a:t>
            </a:r>
            <a:r>
              <a:rPr lang="zh-CN" altLang="en-US" b="1" dirty="0">
                <a:solidFill>
                  <a:srgbClr val="E74E3E"/>
                </a:solidFill>
                <a:latin typeface="黑体" panose="02010609060101010101" pitchFamily="49" charset="-122"/>
                <a:ea typeface="黑体" panose="02010609060101010101" pitchFamily="49" charset="-122"/>
              </a:rPr>
              <a:t>：</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2" name="矩形 31"/>
          <p:cNvSpPr/>
          <p:nvPr/>
        </p:nvSpPr>
        <p:spPr>
          <a:xfrm>
            <a:off x="3468401" y="5314915"/>
            <a:ext cx="1240760" cy="369332"/>
          </a:xfrm>
          <a:prstGeom prst="rect">
            <a:avLst/>
          </a:prstGeom>
        </p:spPr>
        <p:txBody>
          <a:bodyPr wrap="square" anchor="ctr">
            <a:spAutoFit/>
          </a:bodyPr>
          <a:lstStyle/>
          <a:p>
            <a:r>
              <a:rPr lang="zh-CN" altLang="en-US" b="1" dirty="0" smtClean="0">
                <a:solidFill>
                  <a:srgbClr val="E74E3E"/>
                </a:solidFill>
                <a:latin typeface="黑体" panose="02010609060101010101" pitchFamily="49" charset="-122"/>
                <a:ea typeface="黑体" panose="02010609060101010101" pitchFamily="49" charset="-122"/>
              </a:rPr>
              <a:t>质量目标：</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4" name="矩形 33"/>
          <p:cNvSpPr/>
          <p:nvPr/>
        </p:nvSpPr>
        <p:spPr>
          <a:xfrm>
            <a:off x="4709161" y="4223687"/>
            <a:ext cx="4242367" cy="923330"/>
          </a:xfrm>
          <a:prstGeom prst="rect">
            <a:avLst/>
          </a:prstGeom>
        </p:spPr>
        <p:txBody>
          <a:bodyPr wrap="square" anchor="ctr">
            <a:spAutoFit/>
          </a:bodyPr>
          <a:lstStyle/>
          <a:p>
            <a:r>
              <a:rPr lang="zh-CN" altLang="en-US" dirty="0" smtClean="0">
                <a:solidFill>
                  <a:srgbClr val="666666"/>
                </a:solidFill>
                <a:latin typeface="黑体" panose="02010609060101010101" pitchFamily="49" charset="-122"/>
                <a:ea typeface="黑体" panose="02010609060101010101" pitchFamily="49" charset="-122"/>
              </a:rPr>
              <a:t>通过严格</a:t>
            </a:r>
            <a:r>
              <a:rPr lang="zh-CN" altLang="zh-CN" dirty="0">
                <a:solidFill>
                  <a:srgbClr val="666666"/>
                </a:solidFill>
                <a:latin typeface="黑体" panose="02010609060101010101" pitchFamily="49" charset="-122"/>
                <a:ea typeface="黑体" panose="02010609060101010101" pitchFamily="49" charset="-122"/>
              </a:rPr>
              <a:t>和规范的过程管理、文档化的流程开发，提高生产效率，为客户提供稳定、易用和符合要求的产品系列。</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35" name="矩形 34"/>
          <p:cNvSpPr/>
          <p:nvPr/>
        </p:nvSpPr>
        <p:spPr>
          <a:xfrm>
            <a:off x="4709161" y="5314915"/>
            <a:ext cx="4242367" cy="646331"/>
          </a:xfrm>
          <a:prstGeom prst="rect">
            <a:avLst/>
          </a:prstGeom>
        </p:spPr>
        <p:txBody>
          <a:bodyPr wrap="square" anchor="ctr">
            <a:spAutoFit/>
          </a:bodyPr>
          <a:lstStyle/>
          <a:p>
            <a:r>
              <a:rPr lang="zh-CN" altLang="zh-CN" dirty="0" smtClean="0">
                <a:solidFill>
                  <a:srgbClr val="666666"/>
                </a:solidFill>
                <a:latin typeface="黑体" panose="02010609060101010101" pitchFamily="49" charset="-122"/>
                <a:ea typeface="黑体" panose="02010609060101010101" pitchFamily="49" charset="-122"/>
              </a:rPr>
              <a:t>为</a:t>
            </a:r>
            <a:r>
              <a:rPr lang="zh-CN" altLang="zh-CN" dirty="0">
                <a:solidFill>
                  <a:srgbClr val="666666"/>
                </a:solidFill>
                <a:latin typeface="黑体" panose="02010609060101010101" pitchFamily="49" charset="-122"/>
                <a:ea typeface="黑体" panose="02010609060101010101" pitchFamily="49" charset="-122"/>
              </a:rPr>
              <a:t>客户提供稳定、易用和符合要求的产品</a:t>
            </a:r>
            <a:r>
              <a:rPr lang="zh-CN" altLang="zh-CN" dirty="0" smtClean="0">
                <a:solidFill>
                  <a:srgbClr val="666666"/>
                </a:solidFill>
                <a:latin typeface="黑体" panose="02010609060101010101" pitchFamily="49" charset="-122"/>
                <a:ea typeface="黑体" panose="02010609060101010101" pitchFamily="49" charset="-122"/>
              </a:rPr>
              <a:t>系列</a:t>
            </a:r>
            <a:r>
              <a:rPr lang="zh-CN" altLang="en-US" dirty="0" smtClean="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4607186"/>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29" name="椭圆 28"/>
          <p:cNvSpPr/>
          <p:nvPr/>
        </p:nvSpPr>
        <p:spPr>
          <a:xfrm>
            <a:off x="3124907" y="286697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6" name="直接连接符 35"/>
          <p:cNvCxnSpPr/>
          <p:nvPr/>
        </p:nvCxnSpPr>
        <p:spPr>
          <a:xfrm flipV="1">
            <a:off x="1428902" y="2150936"/>
            <a:ext cx="878208" cy="64898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696915" y="3326381"/>
            <a:ext cx="1220390" cy="81784"/>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584308" y="1162899"/>
            <a:ext cx="4603837" cy="707886"/>
          </a:xfrm>
          <a:prstGeom prst="rect">
            <a:avLst/>
          </a:prstGeom>
          <a:noFill/>
        </p:spPr>
        <p:txBody>
          <a:bodyPr wrap="square" rtlCol="0">
            <a:spAutoFit/>
          </a:bodyPr>
          <a:lstStyle/>
          <a:p>
            <a:pPr lvl="0"/>
            <a:r>
              <a:rPr lang="zh-CN" altLang="zh-CN" sz="2000" dirty="0">
                <a:solidFill>
                  <a:srgbClr val="E74E3E"/>
                </a:solidFill>
                <a:latin typeface="黑体" panose="02010609060101010101" pitchFamily="49" charset="-122"/>
                <a:ea typeface="黑体" panose="02010609060101010101" pitchFamily="49" charset="-122"/>
              </a:rPr>
              <a:t>《质量管理体系标准》（</a:t>
            </a:r>
            <a:r>
              <a:rPr lang="en-US" altLang="zh-CN" sz="2000" dirty="0">
                <a:solidFill>
                  <a:srgbClr val="E74E3E"/>
                </a:solidFill>
                <a:latin typeface="黑体" panose="02010609060101010101" pitchFamily="49" charset="-122"/>
                <a:ea typeface="黑体" panose="02010609060101010101" pitchFamily="49" charset="-122"/>
              </a:rPr>
              <a:t>GB/T 19001-2000</a:t>
            </a:r>
            <a:r>
              <a:rPr lang="zh-CN" altLang="zh-CN" sz="2000" dirty="0">
                <a:solidFill>
                  <a:srgbClr val="E74E3E"/>
                </a:solidFill>
                <a:latin typeface="黑体" panose="02010609060101010101" pitchFamily="49" charset="-122"/>
                <a:ea typeface="黑体" panose="02010609060101010101" pitchFamily="49" charset="-122"/>
              </a:rPr>
              <a:t>），</a:t>
            </a:r>
            <a:r>
              <a:rPr lang="en-US" altLang="zh-CN" sz="2000" dirty="0">
                <a:solidFill>
                  <a:srgbClr val="E74E3E"/>
                </a:solidFill>
                <a:latin typeface="黑体" panose="02010609060101010101" pitchFamily="49" charset="-122"/>
                <a:ea typeface="黑体" panose="02010609060101010101" pitchFamily="49" charset="-122"/>
              </a:rPr>
              <a:t>2000-12-18</a:t>
            </a:r>
            <a:r>
              <a:rPr lang="zh-CN" altLang="zh-CN" sz="2000" dirty="0">
                <a:solidFill>
                  <a:srgbClr val="E74E3E"/>
                </a:solidFill>
                <a:latin typeface="黑体" panose="02010609060101010101" pitchFamily="49" charset="-122"/>
                <a:ea typeface="黑体" panose="02010609060101010101" pitchFamily="49" charset="-122"/>
              </a:rPr>
              <a:t>，国家质量监督局；</a:t>
            </a:r>
          </a:p>
        </p:txBody>
      </p:sp>
      <p:sp>
        <p:nvSpPr>
          <p:cNvPr id="40" name="文本框 39"/>
          <p:cNvSpPr txBox="1"/>
          <p:nvPr/>
        </p:nvSpPr>
        <p:spPr>
          <a:xfrm>
            <a:off x="4251312" y="2866979"/>
            <a:ext cx="4801247"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《计算机软件产品开发文档编辑制指南》</a:t>
            </a:r>
            <a:r>
              <a:rPr lang="en-US" altLang="zh-CN" dirty="0">
                <a:solidFill>
                  <a:srgbClr val="E74E3E"/>
                </a:solidFill>
                <a:latin typeface="黑体" panose="02010609060101010101" pitchFamily="49" charset="-122"/>
                <a:ea typeface="黑体" panose="02010609060101010101" pitchFamily="49" charset="-122"/>
              </a:rPr>
              <a:t>(GB/T 8567-88),1988-7-1</a:t>
            </a:r>
            <a:r>
              <a:rPr lang="zh-CN" altLang="zh-CN" dirty="0">
                <a:solidFill>
                  <a:srgbClr val="E74E3E"/>
                </a:solidFill>
                <a:latin typeface="黑体" panose="02010609060101010101" pitchFamily="49" charset="-122"/>
                <a:ea typeface="黑体" panose="02010609060101010101" pitchFamily="49" charset="-122"/>
              </a:rPr>
              <a:t>，国际质量技术监督局；</a:t>
            </a:r>
          </a:p>
        </p:txBody>
      </p:sp>
      <p:sp>
        <p:nvSpPr>
          <p:cNvPr id="43" name="椭圆 42"/>
          <p:cNvSpPr/>
          <p:nvPr/>
        </p:nvSpPr>
        <p:spPr>
          <a:xfrm>
            <a:off x="3051615" y="4692528"/>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44" name="直接连接符 43"/>
          <p:cNvCxnSpPr/>
          <p:nvPr/>
        </p:nvCxnSpPr>
        <p:spPr>
          <a:xfrm>
            <a:off x="1404461" y="4692528"/>
            <a:ext cx="1453039" cy="335877"/>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251312" y="4687206"/>
            <a:ext cx="4401906"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《计算机软件质量保证计划规范》（</a:t>
            </a:r>
            <a:r>
              <a:rPr lang="en-US" altLang="zh-CN" dirty="0">
                <a:solidFill>
                  <a:srgbClr val="E74E3E"/>
                </a:solidFill>
                <a:latin typeface="黑体" panose="02010609060101010101" pitchFamily="49" charset="-122"/>
                <a:ea typeface="黑体" panose="02010609060101010101" pitchFamily="49" charset="-122"/>
              </a:rPr>
              <a:t>GB/T 12504-1990 ), 1990-11-15</a:t>
            </a:r>
            <a:r>
              <a:rPr lang="zh-CN" altLang="zh-CN" dirty="0">
                <a:solidFill>
                  <a:srgbClr val="E74E3E"/>
                </a:solidFill>
                <a:latin typeface="黑体" panose="02010609060101010101" pitchFamily="49" charset="-122"/>
                <a:ea typeface="黑体" panose="02010609060101010101" pitchFamily="49" charset="-122"/>
              </a:rPr>
              <a:t>， 国家质量技术监督局；</a:t>
            </a:r>
          </a:p>
        </p:txBody>
      </p:sp>
      <p:sp>
        <p:nvSpPr>
          <p:cNvPr id="46" name="椭圆 45"/>
          <p:cNvSpPr/>
          <p:nvPr/>
        </p:nvSpPr>
        <p:spPr>
          <a:xfrm>
            <a:off x="0" y="2375016"/>
            <a:ext cx="2271183" cy="2830585"/>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latin typeface="黑体" panose="02010609060101010101" pitchFamily="49" charset="-122"/>
                <a:ea typeface="黑体" panose="02010609060101010101" pitchFamily="49" charset="-122"/>
              </a:rPr>
              <a:t>标</a:t>
            </a:r>
            <a:endParaRPr lang="en-US" altLang="zh-CN" sz="3600" b="1" dirty="0" smtClean="0">
              <a:latin typeface="黑体" panose="02010609060101010101" pitchFamily="49" charset="-122"/>
              <a:ea typeface="黑体" panose="02010609060101010101" pitchFamily="49" charset="-122"/>
            </a:endParaRPr>
          </a:p>
          <a:p>
            <a:pPr algn="ctr"/>
            <a:r>
              <a:rPr lang="zh-CN" altLang="en-US" sz="3600" b="1" dirty="0" smtClean="0">
                <a:latin typeface="黑体" panose="02010609060101010101" pitchFamily="49" charset="-122"/>
                <a:ea typeface="黑体" panose="02010609060101010101" pitchFamily="49" charset="-122"/>
              </a:rPr>
              <a:t>准</a:t>
            </a:r>
            <a:endParaRPr lang="en-US" altLang="zh-CN" sz="3600" b="1" dirty="0" smtClean="0">
              <a:latin typeface="黑体" panose="02010609060101010101" pitchFamily="49" charset="-122"/>
              <a:ea typeface="黑体" panose="02010609060101010101" pitchFamily="49" charset="-122"/>
            </a:endParaRPr>
          </a:p>
          <a:p>
            <a:pPr algn="ctr"/>
            <a:r>
              <a:rPr lang="zh-CN" altLang="en-US" sz="3600" b="1" dirty="0" smtClean="0">
                <a:latin typeface="黑体" panose="02010609060101010101" pitchFamily="49" charset="-122"/>
                <a:ea typeface="黑体" panose="02010609060101010101" pitchFamily="49" charset="-122"/>
              </a:rPr>
              <a:t>与</a:t>
            </a:r>
            <a:endParaRPr lang="en-US" altLang="zh-CN" sz="3600" b="1" dirty="0" smtClean="0">
              <a:latin typeface="黑体" panose="02010609060101010101" pitchFamily="49" charset="-122"/>
              <a:ea typeface="黑体" panose="02010609060101010101" pitchFamily="49" charset="-122"/>
            </a:endParaRPr>
          </a:p>
          <a:p>
            <a:pPr algn="ctr"/>
            <a:r>
              <a:rPr lang="zh-CN" altLang="en-US" sz="3600" b="1" dirty="0" smtClean="0">
                <a:latin typeface="黑体" panose="02010609060101010101" pitchFamily="49" charset="-122"/>
                <a:ea typeface="黑体" panose="02010609060101010101" pitchFamily="49" charset="-122"/>
              </a:rPr>
              <a:t>规</a:t>
            </a:r>
            <a:endParaRPr lang="en-US" altLang="zh-CN" sz="3600" b="1" dirty="0" smtClean="0">
              <a:latin typeface="黑体" panose="02010609060101010101" pitchFamily="49" charset="-122"/>
              <a:ea typeface="黑体" panose="02010609060101010101" pitchFamily="49" charset="-122"/>
            </a:endParaRPr>
          </a:p>
          <a:p>
            <a:pPr algn="ctr"/>
            <a:r>
              <a:rPr lang="zh-CN" altLang="en-US" sz="3600" b="1" dirty="0" smtClean="0">
                <a:latin typeface="黑体" panose="02010609060101010101" pitchFamily="49" charset="-122"/>
                <a:ea typeface="黑体" panose="02010609060101010101" pitchFamily="49" charset="-122"/>
              </a:rPr>
              <a:t>范</a:t>
            </a:r>
            <a:endParaRPr lang="zh-HK" altLang="en-US" sz="36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54889078"/>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41574" y="2219214"/>
            <a:ext cx="2213186"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控制和实施阶段</a:t>
            </a: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8901" y="1580346"/>
            <a:ext cx="4337025" cy="2308324"/>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在杨枨老师的指导下，通过对项目进行修改及评审，来控制项目范围。范围变更通常牵涉到人员、费用、进度、风险和质量等多个方面，所有的变更都要求对 这些方面的考虑和权衡，对于引起这些方面明显的变动，需要更改这些方面的设计，并且进行相关的记录，从而将项目放在可控范围内</a:t>
            </a:r>
            <a:r>
              <a:rPr lang="zh-CN" altLang="en-US"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406408" y="4268678"/>
            <a:ext cx="204835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概念和计划阶段</a:t>
            </a: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8901" y="3888670"/>
            <a:ext cx="4242367" cy="1477328"/>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在需求描述阶段，由杨枨老师把项目所要求进行开发和设计的内容清楚理解并描述为文档，发布给项目小组，最终的正式范围说明由通过对杨枨老师的访谈来确认，并作为后续工作的依据</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5386687"/>
            <a:ext cx="160527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收尾阶段</a:t>
            </a: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448901" y="5365998"/>
            <a:ext cx="4588360"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产品最后的验收依据是在最后期限前提交《项目总结报告》，并得到用户对产品的认可，即通过杨枨老及其他各位组长组成的评审的答辩与评价，提交经验总结。</a:t>
            </a: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a:t>
            </a:r>
            <a:r>
              <a:rPr lang="zh-CN" altLang="en-US" spc="300" dirty="0" smtClean="0">
                <a:solidFill>
                  <a:schemeClr val="bg1"/>
                </a:solidFill>
                <a:latin typeface="黑体" panose="02010609060101010101" pitchFamily="49" charset="-122"/>
                <a:ea typeface="黑体" panose="02010609060101010101" pitchFamily="49" charset="-122"/>
              </a:rPr>
              <a:t>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smtClean="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管理实现计划</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3388965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439558" y="2141690"/>
            <a:ext cx="1093895" cy="955612"/>
            <a:chOff x="882603" y="2302677"/>
            <a:chExt cx="1093895" cy="955612"/>
          </a:xfrm>
          <a:solidFill>
            <a:srgbClr val="E74E3E"/>
          </a:solidFill>
        </p:grpSpPr>
        <p:sp>
          <p:nvSpPr>
            <p:cNvPr id="32"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0" name="文本框 39"/>
          <p:cNvSpPr txBox="1"/>
          <p:nvPr/>
        </p:nvSpPr>
        <p:spPr>
          <a:xfrm>
            <a:off x="1306587" y="3171212"/>
            <a:ext cx="1949554"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小组</a:t>
            </a:r>
            <a:r>
              <a:rPr lang="zh-CN" altLang="en-US" b="1" dirty="0" smtClean="0">
                <a:solidFill>
                  <a:srgbClr val="E74E3E"/>
                </a:solidFill>
                <a:latin typeface="黑体" panose="02010609060101010101" pitchFamily="49" charset="-122"/>
                <a:ea typeface="黑体" panose="02010609060101010101" pitchFamily="49" charset="-122"/>
              </a:rPr>
              <a:t>报告修改：</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1" name="矩形 40"/>
          <p:cNvSpPr/>
          <p:nvPr/>
        </p:nvSpPr>
        <p:spPr>
          <a:xfrm>
            <a:off x="3036867" y="3125045"/>
            <a:ext cx="1744174" cy="461665"/>
          </a:xfrm>
          <a:prstGeom prst="rect">
            <a:avLst/>
          </a:prstGeom>
        </p:spPr>
        <p:txBody>
          <a:bodyPr wrap="square">
            <a:spAutoFit/>
          </a:bodyPr>
          <a:lstStyle/>
          <a:p>
            <a:pPr lvl="0" algn="just"/>
            <a:r>
              <a:rPr lang="zh-CN" altLang="en-US" sz="2400" dirty="0" smtClean="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grpSp>
        <p:nvGrpSpPr>
          <p:cNvPr id="42" name="组合 41"/>
          <p:cNvGrpSpPr/>
          <p:nvPr/>
        </p:nvGrpSpPr>
        <p:grpSpPr>
          <a:xfrm>
            <a:off x="4781041" y="2141690"/>
            <a:ext cx="1229112" cy="958730"/>
            <a:chOff x="2855366" y="2301118"/>
            <a:chExt cx="1229112" cy="958730"/>
          </a:xfrm>
          <a:solidFill>
            <a:srgbClr val="E74E3E"/>
          </a:solidFill>
        </p:grpSpPr>
        <p:sp>
          <p:nvSpPr>
            <p:cNvPr id="43"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5" name="文本框 44"/>
          <p:cNvSpPr txBox="1"/>
          <p:nvPr/>
        </p:nvSpPr>
        <p:spPr>
          <a:xfrm>
            <a:off x="4245680" y="3168081"/>
            <a:ext cx="1458486" cy="369332"/>
          </a:xfrm>
          <a:prstGeom prst="rect">
            <a:avLst/>
          </a:prstGeom>
          <a:noFill/>
        </p:spPr>
        <p:txBody>
          <a:bodyPr wrap="square" rtlCol="0">
            <a:spAutoFit/>
          </a:bodyPr>
          <a:lstStyle/>
          <a:p>
            <a:pPr algn="ctr"/>
            <a:r>
              <a:rPr lang="zh-CN" altLang="en-US" b="1" dirty="0" smtClean="0">
                <a:solidFill>
                  <a:srgbClr val="E74E3E"/>
                </a:solidFill>
                <a:latin typeface="黑体" panose="02010609060101010101" pitchFamily="49" charset="-122"/>
                <a:ea typeface="黑体" panose="02010609060101010101" pitchFamily="49" charset="-122"/>
              </a:rPr>
              <a:t>会议记录：</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6" name="矩形 45"/>
          <p:cNvSpPr/>
          <p:nvPr/>
        </p:nvSpPr>
        <p:spPr>
          <a:xfrm>
            <a:off x="5474315" y="3129502"/>
            <a:ext cx="1750929" cy="461665"/>
          </a:xfrm>
          <a:prstGeom prst="rect">
            <a:avLst/>
          </a:prstGeom>
        </p:spPr>
        <p:txBody>
          <a:bodyPr wrap="square">
            <a:spAutoFit/>
          </a:bodyPr>
          <a:lstStyle/>
          <a:p>
            <a:pPr lvl="0" algn="just"/>
            <a:r>
              <a:rPr lang="zh-CN" altLang="en-US" sz="2400" dirty="0" smtClean="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47" name="矩形 46"/>
          <p:cNvSpPr/>
          <p:nvPr/>
        </p:nvSpPr>
        <p:spPr>
          <a:xfrm>
            <a:off x="2506314" y="3786492"/>
            <a:ext cx="966076" cy="566848"/>
          </a:xfrm>
          <a:prstGeom prst="rect">
            <a:avLst/>
          </a:prstGeom>
          <a:solidFill>
            <a:srgbClr val="E74E3E"/>
          </a:solidFill>
          <a:ln w="3810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数据 47"/>
          <p:cNvSpPr/>
          <p:nvPr/>
        </p:nvSpPr>
        <p:spPr>
          <a:xfrm>
            <a:off x="2214886" y="4412547"/>
            <a:ext cx="1257504" cy="256935"/>
          </a:xfrm>
          <a:prstGeom prst="flowChartInputOutput">
            <a:avLst/>
          </a:prstGeom>
          <a:solidFill>
            <a:srgbClr val="E74E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1551461" y="4841102"/>
            <a:ext cx="1458486" cy="369332"/>
          </a:xfrm>
          <a:prstGeom prst="rect">
            <a:avLst/>
          </a:prstGeom>
          <a:noFill/>
        </p:spPr>
        <p:txBody>
          <a:bodyPr wrap="square" rtlCol="0">
            <a:spAutoFit/>
          </a:bodyPr>
          <a:lstStyle/>
          <a:p>
            <a:pPr algn="ctr"/>
            <a:r>
              <a:rPr lang="en-US" altLang="zh-CN" b="1" dirty="0" smtClean="0">
                <a:solidFill>
                  <a:srgbClr val="E74E3E"/>
                </a:solidFill>
                <a:latin typeface="黑体" panose="02010609060101010101" pitchFamily="49" charset="-122"/>
                <a:ea typeface="黑体" panose="02010609060101010101" pitchFamily="49" charset="-122"/>
              </a:rPr>
              <a:t>PPT</a:t>
            </a:r>
            <a:r>
              <a:rPr lang="zh-CN" altLang="en-US" b="1" dirty="0" smtClean="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0" name="矩形 49"/>
          <p:cNvSpPr/>
          <p:nvPr/>
        </p:nvSpPr>
        <p:spPr>
          <a:xfrm>
            <a:off x="2780096" y="4802523"/>
            <a:ext cx="3352983" cy="461665"/>
          </a:xfrm>
          <a:prstGeom prst="rect">
            <a:avLst/>
          </a:prstGeom>
        </p:spPr>
        <p:txBody>
          <a:bodyPr wrap="square">
            <a:spAutoFit/>
          </a:bodyPr>
          <a:lstStyle/>
          <a:p>
            <a:pPr lvl="0" algn="just"/>
            <a:r>
              <a:rPr lang="zh-CN" altLang="en-US" sz="2400" dirty="0" smtClean="0">
                <a:solidFill>
                  <a:srgbClr val="666666"/>
                </a:solidFill>
                <a:latin typeface="黑体" panose="02010609060101010101" pitchFamily="49" charset="-122"/>
                <a:ea typeface="黑体" panose="02010609060101010101" pitchFamily="49" charset="-122"/>
              </a:rPr>
              <a:t>靳泽旭</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51" name="矩形 5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矩形 5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4" name="直接连接符 5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56" name="文本框 55"/>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7" name="文本框 56"/>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a:t>
            </a:r>
            <a:r>
              <a:rPr lang="zh-CN" altLang="en-US" spc="300" dirty="0" smtClean="0">
                <a:solidFill>
                  <a:schemeClr val="bg1"/>
                </a:solidFill>
                <a:latin typeface="黑体" panose="02010609060101010101" pitchFamily="49" charset="-122"/>
                <a:ea typeface="黑体" panose="02010609060101010101" pitchFamily="49" charset="-122"/>
              </a:rPr>
              <a:t>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8" name="文本框 57"/>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9" name="文本框 58"/>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0" name="直接连接符 5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矩形 64"/>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6" name="文本框 65"/>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7" name="直接连接符 6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310746" y="101922"/>
            <a:ext cx="1252353" cy="369332"/>
          </a:xfrm>
          <a:prstGeom prst="rect">
            <a:avLst/>
          </a:prstGeom>
          <a:noFill/>
        </p:spPr>
        <p:txBody>
          <a:bodyPr wrap="square" rtlCol="0">
            <a:spAutoFit/>
          </a:bodyPr>
          <a:lstStyle/>
          <a:p>
            <a:pPr algn="ctr"/>
            <a:r>
              <a:rPr lang="zh-CN" altLang="en-US" spc="300" smtClean="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3945804" y="91284"/>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6762923" y="90225"/>
            <a:ext cx="1295400"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74" name="直接连接符 7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4902378" y="3670454"/>
            <a:ext cx="1001878" cy="994714"/>
            <a:chOff x="7367401" y="2282771"/>
            <a:chExt cx="1001878" cy="994714"/>
          </a:xfrm>
          <a:solidFill>
            <a:srgbClr val="E74E3E"/>
          </a:solidFill>
        </p:grpSpPr>
        <p:sp>
          <p:nvSpPr>
            <p:cNvPr id="78"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9"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0"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1"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2"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3"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4"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5"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6"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7"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88" name="文本框 87"/>
          <p:cNvSpPr txBox="1"/>
          <p:nvPr/>
        </p:nvSpPr>
        <p:spPr>
          <a:xfrm>
            <a:off x="4238582" y="4835250"/>
            <a:ext cx="1458486" cy="646331"/>
          </a:xfrm>
          <a:prstGeom prst="rect">
            <a:avLst/>
          </a:prstGeom>
          <a:noFill/>
        </p:spPr>
        <p:txBody>
          <a:bodyPr wrap="square" rtlCol="0">
            <a:spAutoFit/>
          </a:bodyPr>
          <a:lstStyle/>
          <a:p>
            <a:pPr algn="ctr"/>
            <a:r>
              <a:rPr lang="zh-CN" altLang="en-US" b="1" dirty="0" smtClean="0">
                <a:solidFill>
                  <a:srgbClr val="E74E3E"/>
                </a:solidFill>
                <a:latin typeface="黑体" panose="02010609060101010101" pitchFamily="49" charset="-122"/>
                <a:ea typeface="黑体" panose="02010609060101010101" pitchFamily="49" charset="-122"/>
              </a:rPr>
              <a:t>甘特图制作及软件安装：</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89" name="矩形 88"/>
          <p:cNvSpPr/>
          <p:nvPr/>
        </p:nvSpPr>
        <p:spPr>
          <a:xfrm>
            <a:off x="5697068" y="4911219"/>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奕吉</a:t>
            </a:r>
            <a:endParaRPr lang="zh-HK" altLang="zh-HK" sz="24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006657" y="3807595"/>
            <a:ext cx="7766870" cy="1600438"/>
          </a:xfrm>
          <a:prstGeom prst="rect">
            <a:avLst/>
          </a:prstGeom>
          <a:noFill/>
        </p:spPr>
        <p:txBody>
          <a:bodyPr wrap="none" rtlCol="0">
            <a:spAutoFit/>
          </a:bodyPr>
          <a:lstStyle/>
          <a:p>
            <a:pPr algn="ctr"/>
            <a:r>
              <a:rPr lang="zh-CN" altLang="zh-CN" sz="2000" b="1" spc="300" dirty="0" smtClean="0">
                <a:solidFill>
                  <a:schemeClr val="bg1"/>
                </a:solidFill>
                <a:latin typeface="黑体" panose="02010609060101010101" pitchFamily="49" charset="-122"/>
                <a:ea typeface="黑体" panose="02010609060101010101" pitchFamily="49" charset="-122"/>
              </a:rPr>
              <a:t>《软件工程导论（第</a:t>
            </a:r>
            <a:r>
              <a:rPr lang="en-US" altLang="zh-CN" sz="2000" b="1" spc="300" dirty="0" smtClean="0">
                <a:solidFill>
                  <a:schemeClr val="bg1"/>
                </a:solidFill>
                <a:latin typeface="黑体" panose="02010609060101010101" pitchFamily="49" charset="-122"/>
                <a:ea typeface="黑体" panose="02010609060101010101" pitchFamily="49" charset="-122"/>
              </a:rPr>
              <a:t>6</a:t>
            </a:r>
            <a:r>
              <a:rPr lang="zh-CN" altLang="zh-CN" sz="2000" b="1" spc="300" dirty="0" smtClean="0">
                <a:solidFill>
                  <a:schemeClr val="bg1"/>
                </a:solidFill>
                <a:latin typeface="黑体" panose="02010609060101010101" pitchFamily="49" charset="-122"/>
                <a:ea typeface="黑体" panose="02010609060101010101" pitchFamily="49" charset="-122"/>
              </a:rPr>
              <a:t>版）》张海藩 牟永敏 编著 </a:t>
            </a:r>
            <a:endParaRPr lang="en-US" altLang="zh-CN" sz="2000" b="1" spc="300" dirty="0" smtClean="0">
              <a:solidFill>
                <a:schemeClr val="bg1"/>
              </a:solidFill>
              <a:latin typeface="黑体" panose="02010609060101010101" pitchFamily="49" charset="-122"/>
              <a:ea typeface="黑体" panose="02010609060101010101" pitchFamily="49" charset="-122"/>
            </a:endParaRPr>
          </a:p>
          <a:p>
            <a:pPr algn="ctr"/>
            <a:r>
              <a:rPr lang="en-US" altLang="zh-CN" sz="2000" b="1" spc="300" dirty="0" smtClean="0">
                <a:solidFill>
                  <a:schemeClr val="bg1"/>
                </a:solidFill>
                <a:latin typeface="黑体" panose="02010609060101010101" pitchFamily="49" charset="-122"/>
                <a:ea typeface="黑体" panose="02010609060101010101" pitchFamily="49" charset="-122"/>
              </a:rPr>
              <a:t>				</a:t>
            </a:r>
            <a:r>
              <a:rPr lang="zh-CN" altLang="zh-CN" sz="2000" b="1" spc="300" dirty="0" smtClean="0">
                <a:solidFill>
                  <a:schemeClr val="bg1"/>
                </a:solidFill>
                <a:latin typeface="黑体" panose="02010609060101010101" pitchFamily="49" charset="-122"/>
                <a:ea typeface="黑体" panose="02010609060101010101" pitchFamily="49" charset="-122"/>
              </a:rPr>
              <a:t>清华大学出版社 出版</a:t>
            </a:r>
            <a:endParaRPr lang="en-US" altLang="zh-CN" sz="2000" b="1" spc="300" dirty="0" smtClean="0">
              <a:solidFill>
                <a:schemeClr val="bg1"/>
              </a:solidFill>
              <a:latin typeface="黑体" panose="02010609060101010101" pitchFamily="49" charset="-122"/>
              <a:ea typeface="黑体" panose="02010609060101010101" pitchFamily="49" charset="-122"/>
            </a:endParaRPr>
          </a:p>
          <a:p>
            <a:pPr algn="ctr"/>
            <a:endParaRPr lang="zh-CN" altLang="zh-CN" sz="2000" b="1" spc="300" dirty="0" smtClean="0">
              <a:solidFill>
                <a:schemeClr val="bg1"/>
              </a:solidFill>
              <a:latin typeface="黑体" panose="02010609060101010101" pitchFamily="49" charset="-122"/>
              <a:ea typeface="黑体" panose="02010609060101010101" pitchFamily="49" charset="-122"/>
            </a:endParaRPr>
          </a:p>
          <a:p>
            <a:pPr algn="ctr"/>
            <a:r>
              <a:rPr lang="zh-CN" altLang="zh-CN" sz="2000" b="1" spc="300" dirty="0" smtClean="0">
                <a:solidFill>
                  <a:schemeClr val="bg1"/>
                </a:solidFill>
                <a:latin typeface="黑体" panose="02010609060101010101" pitchFamily="49" charset="-122"/>
                <a:ea typeface="黑体" panose="02010609060101010101" pitchFamily="49" charset="-122"/>
              </a:rPr>
              <a:t>学堂在线 软件工程（自主模式）清华大学刘强副教授授课</a:t>
            </a:r>
          </a:p>
          <a:p>
            <a:pPr algn="ctr"/>
            <a:endParaRPr lang="zh-CN" altLang="en-US" dirty="0"/>
          </a:p>
        </p:txBody>
      </p:sp>
    </p:spTree>
    <p:extLst>
      <p:ext uri="{BB962C8B-B14F-4D97-AF65-F5344CB8AC3E}">
        <p14:creationId xmlns:p14="http://schemas.microsoft.com/office/powerpoint/2010/main" val="3143331810"/>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E74E3E"/>
                  </a:solidFill>
                  <a:latin typeface="黑体" panose="02010609060101010101" pitchFamily="49" charset="-122"/>
                  <a:ea typeface="黑体" panose="02010609060101010101" pitchFamily="49" charset="-122"/>
                </a:rPr>
                <a:t>G17</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灵感来源</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4475163" y="3816912"/>
              <a:ext cx="3856037" cy="307777"/>
            </a:xfrm>
            <a:prstGeom prst="rect">
              <a:avLst/>
            </a:prstGeom>
          </p:spPr>
          <p:txBody>
            <a:bodyPr wrap="square">
              <a:spAutoFit/>
            </a:bodyPr>
            <a:lstStyle/>
            <a:p>
              <a:r>
                <a:rPr lang="en-US" altLang="zh-CN" sz="1400" dirty="0" smtClean="0">
                  <a:solidFill>
                    <a:schemeClr val="bg1"/>
                  </a:solidFill>
                  <a:latin typeface="黑体" panose="02010609060101010101" pitchFamily="49" charset="-122"/>
                  <a:ea typeface="黑体" panose="02010609060101010101" pitchFamily="49" charset="-122"/>
                </a:rPr>
                <a:t>Because of </a:t>
              </a:r>
              <a:r>
                <a:rPr lang="zh-CN" altLang="en-US" sz="1400" dirty="0" smtClean="0">
                  <a:solidFill>
                    <a:schemeClr val="bg1"/>
                  </a:solidFill>
                  <a:latin typeface="黑体" panose="02010609060101010101" pitchFamily="49" charset="-122"/>
                  <a:ea typeface="黑体" panose="02010609060101010101" pitchFamily="49" charset="-122"/>
                </a:rPr>
                <a:t>不爽</a:t>
              </a:r>
              <a:r>
                <a:rPr lang="en-US" altLang="zh-HK" sz="1400" dirty="0" smtClean="0">
                  <a:solidFill>
                    <a:schemeClr val="bg1"/>
                  </a:solidFill>
                  <a:latin typeface="黑体" panose="02010609060101010101" pitchFamily="49" charset="-122"/>
                  <a:ea typeface="黑体" panose="02010609060101010101" pitchFamily="49" charset="-122"/>
                </a:rPr>
                <a:t>.</a:t>
              </a:r>
              <a:r>
                <a:rPr lang="zh-HK" altLang="zh-HK" sz="14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 </a:t>
              </a:r>
              <a:endParaRPr lang="zh-HK" altLang="en-US" sz="14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39" name="矩形 38"/>
          <p:cNvSpPr/>
          <p:nvPr/>
        </p:nvSpPr>
        <p:spPr>
          <a:xfrm>
            <a:off x="2687811" y="1837507"/>
            <a:ext cx="5207000" cy="830997"/>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团</a:t>
            </a:r>
            <a:r>
              <a:rPr lang="zh-CN" altLang="en-US" sz="1600" dirty="0" smtClean="0">
                <a:solidFill>
                  <a:srgbClr val="666666"/>
                </a:solidFill>
                <a:latin typeface="黑体" panose="02010609060101010101" pitchFamily="49" charset="-122"/>
                <a:ea typeface="黑体" panose="02010609060101010101" pitchFamily="49" charset="-122"/>
              </a:rPr>
              <a:t>学联、党员之家、校职、计算学院公众号等各种分院或官方或非官方组织微信公众号过于繁杂，还有计算学院的官方微博关注量少得可怜。</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48" name="矩形 47"/>
          <p:cNvSpPr/>
          <p:nvPr/>
        </p:nvSpPr>
        <p:spPr>
          <a:xfrm>
            <a:off x="2687811" y="3121546"/>
            <a:ext cx="5207000" cy="584775"/>
          </a:xfrm>
          <a:prstGeom prst="rect">
            <a:avLst/>
          </a:prstGeom>
        </p:spPr>
        <p:txBody>
          <a:bodyPr wrap="square">
            <a:spAutoFit/>
          </a:bodyPr>
          <a:lstStyle/>
          <a:p>
            <a:pPr lvl="0" algn="just"/>
            <a:r>
              <a:rPr lang="zh-CN" altLang="en-US" sz="1600" dirty="0" smtClean="0">
                <a:solidFill>
                  <a:srgbClr val="00B050"/>
                </a:solidFill>
                <a:latin typeface="黑体" panose="02010609060101010101" pitchFamily="49" charset="-122"/>
                <a:ea typeface="黑体" panose="02010609060101010101" pitchFamily="49" charset="-122"/>
              </a:rPr>
              <a:t>计算官网等官方网站总容易被人遗忘导致错过很多竞赛考试报名项目申报的信息</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49" name="矩形 48"/>
          <p:cNvSpPr/>
          <p:nvPr/>
        </p:nvSpPr>
        <p:spPr>
          <a:xfrm>
            <a:off x="2687811" y="4405585"/>
            <a:ext cx="5207000" cy="584775"/>
          </a:xfrm>
          <a:prstGeom prst="rect">
            <a:avLst/>
          </a:prstGeom>
        </p:spPr>
        <p:txBody>
          <a:bodyPr wrap="square">
            <a:spAutoFit/>
          </a:bodyPr>
          <a:lstStyle/>
          <a:p>
            <a:pPr lvl="0" algn="just"/>
            <a:r>
              <a:rPr lang="zh-CN" altLang="en-US" sz="1600" dirty="0" smtClean="0">
                <a:solidFill>
                  <a:srgbClr val="666666"/>
                </a:solidFill>
                <a:latin typeface="黑体" panose="02010609060101010101" pitchFamily="49" charset="-122"/>
                <a:ea typeface="黑体" panose="02010609060101010101" pitchFamily="49" charset="-122"/>
              </a:rPr>
              <a:t>分院悲剧的二课分白卡系统每周都要去官网下载各种</a:t>
            </a:r>
            <a:r>
              <a:rPr lang="en-US" altLang="zh-CN" sz="1600" dirty="0" smtClean="0">
                <a:solidFill>
                  <a:srgbClr val="666666"/>
                </a:solidFill>
                <a:latin typeface="黑体" panose="02010609060101010101" pitchFamily="49" charset="-122"/>
                <a:ea typeface="黑体" panose="02010609060101010101" pitchFamily="49" charset="-122"/>
              </a:rPr>
              <a:t>word</a:t>
            </a:r>
            <a:r>
              <a:rPr lang="zh-CN" altLang="en-US" sz="1600" dirty="0" smtClean="0">
                <a:solidFill>
                  <a:srgbClr val="666666"/>
                </a:solidFill>
                <a:latin typeface="黑体" panose="02010609060101010101" pitchFamily="49" charset="-122"/>
                <a:ea typeface="黑体" panose="02010609060101010101" pitchFamily="49" charset="-122"/>
              </a:rPr>
              <a:t>在无数人的表格中寻找自己的名字</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1" name="矩形 20"/>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080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25227" y="90225"/>
            <a:ext cx="1280392" cy="369332"/>
          </a:xfrm>
          <a:prstGeom prst="rect">
            <a:avLst/>
          </a:prstGeom>
          <a:noFill/>
        </p:spPr>
        <p:txBody>
          <a:bodyPr wrap="square" rtlCol="0">
            <a:spAutoFit/>
          </a:bodyPr>
          <a:lstStyle/>
          <a:p>
            <a:r>
              <a:rPr lang="zh-CN" altLang="en-US" spc="300" dirty="0" smtClean="0">
                <a:solidFill>
                  <a:srgbClr val="666666"/>
                </a:solidFill>
                <a:latin typeface="黑体" panose="02010609060101010101" pitchFamily="49" charset="-122"/>
                <a:ea typeface="黑体" panose="02010609060101010101" pitchFamily="49" charset="-122"/>
              </a:rPr>
              <a:t>灵感来源</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24496" y="90225"/>
            <a:ext cx="1295400" cy="369332"/>
          </a:xfrm>
          <a:prstGeom prst="rect">
            <a:avLst/>
          </a:prstGeom>
          <a:noFill/>
        </p:spPr>
        <p:txBody>
          <a:bodyPr wrap="square" rtlCol="0">
            <a:spAutoFit/>
          </a:bodyPr>
          <a:lstStyle/>
          <a:p>
            <a:r>
              <a:rPr lang="zh-CN" altLang="en-US" spc="30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268410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1" name="文本框 30"/>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2" name="直接连接符 3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smtClean="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48021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黑体" panose="02010609060101010101" pitchFamily="49" charset="-122"/>
                <a:ea typeface="黑体" panose="02010609060101010101" pitchFamily="49" charset="-122"/>
              </a:rPr>
              <a:t>D</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85579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291025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39639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安</a:t>
            </a:r>
            <a:r>
              <a:rPr lang="zh-CN" altLang="en-US" sz="2800" b="1" dirty="0" smtClean="0">
                <a:solidFill>
                  <a:srgbClr val="E74E3E"/>
                </a:solidFill>
                <a:latin typeface="黑体" panose="02010609060101010101" pitchFamily="49" charset="-122"/>
                <a:ea typeface="黑体" panose="02010609060101010101" pitchFamily="49" charset="-122"/>
              </a:rPr>
              <a:t>卓</a:t>
            </a:r>
            <a:r>
              <a:rPr lang="en-US" altLang="zh-CN" sz="2800" b="1" dirty="0" smtClean="0">
                <a:solidFill>
                  <a:srgbClr val="E74E3E"/>
                </a:solidFill>
                <a:latin typeface="黑体" panose="02010609060101010101" pitchFamily="49" charset="-122"/>
                <a:ea typeface="黑体" panose="02010609060101010101" pitchFamily="49" charset="-122"/>
              </a:rPr>
              <a:t>APP</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65128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信息平台</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7" name="文本框 46"/>
          <p:cNvSpPr txBox="1"/>
          <p:nvPr/>
        </p:nvSpPr>
        <p:spPr>
          <a:xfrm>
            <a:off x="3890412" y="5272314"/>
            <a:ext cx="2634762" cy="523220"/>
          </a:xfrm>
          <a:prstGeom prst="rect">
            <a:avLst/>
          </a:prstGeom>
          <a:noFill/>
        </p:spPr>
        <p:txBody>
          <a:bodyPr wrap="square" rtlCol="0">
            <a:spAutoFit/>
          </a:bodyPr>
          <a:lstStyle/>
          <a:p>
            <a:pPr algn="ctr"/>
            <a:r>
              <a:rPr lang="zh-CN" altLang="en-US" sz="2800" b="1" dirty="0" smtClean="0">
                <a:solidFill>
                  <a:srgbClr val="E74E3E"/>
                </a:solidFill>
                <a:latin typeface="黑体" panose="02010609060101010101" pitchFamily="49" charset="-122"/>
                <a:ea typeface="黑体" panose="02010609060101010101" pitchFamily="49" charset="-122"/>
              </a:rPr>
              <a:t>面向全院师生</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smtClean="0">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77372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391781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109602"/>
            <a:ext cx="2171700" cy="523220"/>
          </a:xfrm>
          <a:prstGeom prst="rect">
            <a:avLst/>
          </a:prstGeom>
          <a:noFill/>
        </p:spPr>
        <p:txBody>
          <a:bodyPr wrap="square" rtlCol="0">
            <a:spAutoFit/>
          </a:bodyPr>
          <a:lstStyle/>
          <a:p>
            <a:pPr algn="ctr"/>
            <a:r>
              <a:rPr lang="zh-CN" altLang="en-US" sz="2800" b="1" dirty="0" smtClean="0">
                <a:solidFill>
                  <a:srgbClr val="E74E3E"/>
                </a:solidFill>
                <a:latin typeface="黑体" panose="02010609060101010101" pitchFamily="49" charset="-122"/>
                <a:ea typeface="黑体" panose="02010609060101010101" pitchFamily="49" charset="-122"/>
              </a:rPr>
              <a:t>报名平台</a:t>
            </a:r>
            <a:endParaRPr lang="zh-HK" altLang="en-US" sz="2800" b="1"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42950" y="129259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项目方案设计联系人</a:t>
            </a:r>
            <a:endParaRPr lang="zh-CN" altLang="en-US" sz="2400" dirty="0">
              <a:latin typeface="黑体" panose="02010609060101010101" pitchFamily="49" charset="-122"/>
              <a:ea typeface="黑体" panose="02010609060101010101" pitchFamily="49" charset="-122"/>
            </a:endParaRP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a:graphicFrameLocks noGrp="1"/>
          </p:cNvGraphicFramePr>
          <p:nvPr>
            <p:extLst>
              <p:ext uri="{D42A27DB-BD31-4B8C-83A1-F6EECF244321}">
                <p14:modId xmlns:p14="http://schemas.microsoft.com/office/powerpoint/2010/main" val="3460301573"/>
              </p:ext>
            </p:extLst>
          </p:nvPr>
        </p:nvGraphicFramePr>
        <p:xfrm>
          <a:off x="42950" y="2871102"/>
          <a:ext cx="9101049" cy="1933736"/>
        </p:xfrm>
        <a:graphic>
          <a:graphicData uri="http://schemas.openxmlformats.org/drawingml/2006/table">
            <a:tbl>
              <a:tblPr>
                <a:tableStyleId>{5C22544A-7EE6-4342-B048-85BDC9FD1C3A}</a:tableStyleId>
              </a:tblPr>
              <a:tblGrid>
                <a:gridCol w="1800771">
                  <a:extLst>
                    <a:ext uri="{9D8B030D-6E8A-4147-A177-3AD203B41FA5}">
                      <a16:colId xmlns:a16="http://schemas.microsoft.com/office/drawing/2014/main" xmlns="" val="2488357973"/>
                    </a:ext>
                  </a:extLst>
                </a:gridCol>
                <a:gridCol w="1800771">
                  <a:extLst>
                    <a:ext uri="{9D8B030D-6E8A-4147-A177-3AD203B41FA5}">
                      <a16:colId xmlns:a16="http://schemas.microsoft.com/office/drawing/2014/main" xmlns="" val="1523423383"/>
                    </a:ext>
                  </a:extLst>
                </a:gridCol>
                <a:gridCol w="1801839">
                  <a:extLst>
                    <a:ext uri="{9D8B030D-6E8A-4147-A177-3AD203B41FA5}">
                      <a16:colId xmlns:a16="http://schemas.microsoft.com/office/drawing/2014/main" xmlns="" val="2908679509"/>
                    </a:ext>
                  </a:extLst>
                </a:gridCol>
                <a:gridCol w="1854175">
                  <a:extLst>
                    <a:ext uri="{9D8B030D-6E8A-4147-A177-3AD203B41FA5}">
                      <a16:colId xmlns:a16="http://schemas.microsoft.com/office/drawing/2014/main" xmlns="" val="3038109784"/>
                    </a:ext>
                  </a:extLst>
                </a:gridCol>
                <a:gridCol w="1843493">
                  <a:extLst>
                    <a:ext uri="{9D8B030D-6E8A-4147-A177-3AD203B41FA5}">
                      <a16:colId xmlns:a16="http://schemas.microsoft.com/office/drawing/2014/main" xmlns="" val="839259767"/>
                    </a:ext>
                  </a:extLst>
                </a:gridCol>
              </a:tblGrid>
              <a:tr h="308174">
                <a:tc>
                  <a:txBody>
                    <a:bodyPr/>
                    <a:lstStyle/>
                    <a:p>
                      <a:pPr algn="l">
                        <a:spcAft>
                          <a:spcPts val="0"/>
                        </a:spcAft>
                      </a:pPr>
                      <a:r>
                        <a:rPr lang="zh-CN" sz="2000" kern="100">
                          <a:effectLst/>
                        </a:rPr>
                        <a:t>责任人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角色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办公室</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1017162274"/>
                  </a:ext>
                </a:extLst>
              </a:tr>
              <a:tr h="616348">
                <a:tc>
                  <a:txBody>
                    <a:bodyPr/>
                    <a:lstStyle/>
                    <a:p>
                      <a:pPr algn="just">
                        <a:spcAft>
                          <a:spcPts val="0"/>
                        </a:spcAft>
                      </a:pPr>
                      <a:r>
                        <a:rPr lang="zh-CN" sz="2000" kern="100">
                          <a:effectLst/>
                        </a:rPr>
                        <a:t>杨枨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dirty="0">
                          <a:effectLst/>
                        </a:rPr>
                        <a:t>项目发布人、教师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err="1">
                          <a:effectLst/>
                        </a:rPr>
                        <a:t>HolleyYang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理四</a:t>
                      </a:r>
                      <a:r>
                        <a:rPr lang="en-US" sz="2000" kern="100">
                          <a:effectLst/>
                        </a:rPr>
                        <a:t>504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13357102333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3197442589"/>
                  </a:ext>
                </a:extLst>
              </a:tr>
              <a:tr h="308174">
                <a:tc>
                  <a:txBody>
                    <a:bodyPr/>
                    <a:lstStyle/>
                    <a:p>
                      <a:pPr algn="just">
                        <a:spcAft>
                          <a:spcPts val="0"/>
                        </a:spcAft>
                      </a:pPr>
                      <a:r>
                        <a:rPr lang="zh-CN" sz="2000" kern="100">
                          <a:effectLst/>
                        </a:rPr>
                        <a:t>奕吉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小组组长</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MrYiOOO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13625749926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3678646944"/>
                  </a:ext>
                </a:extLst>
              </a:tr>
              <a:tr h="348893">
                <a:tc>
                  <a:txBody>
                    <a:bodyPr/>
                    <a:lstStyle/>
                    <a:p>
                      <a:pPr algn="just">
                        <a:spcAft>
                          <a:spcPts val="0"/>
                        </a:spcAft>
                      </a:pPr>
                      <a:r>
                        <a:rPr lang="zh-CN" sz="2300" kern="100">
                          <a:effectLst/>
                        </a:rPr>
                        <a:t>陈妍蓝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blue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15858257692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866154757"/>
                  </a:ext>
                </a:extLst>
              </a:tr>
              <a:tr h="348893">
                <a:tc>
                  <a:txBody>
                    <a:bodyPr/>
                    <a:lstStyle/>
                    <a:p>
                      <a:pPr algn="just">
                        <a:spcAft>
                          <a:spcPts val="0"/>
                        </a:spcAft>
                      </a:pPr>
                      <a:r>
                        <a:rPr lang="zh-CN" sz="2300" kern="100">
                          <a:effectLst/>
                        </a:rPr>
                        <a:t>靳泽旭</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a:t>
                      </a:r>
                      <a:r>
                        <a:rPr lang="en-US" sz="2000" kern="100" dirty="0" smtClean="0">
                          <a:effectLst/>
                        </a:rPr>
                        <a:t>T1213121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a:t>
                      </a:r>
                      <a:r>
                        <a:rPr lang="en-US" sz="2000" kern="100" dirty="0" smtClean="0">
                          <a:effectLst/>
                        </a:rPr>
                        <a:t>18072799973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xmlns="" val="923766175"/>
                  </a:ext>
                </a:extLst>
              </a:tr>
            </a:tbl>
          </a:graphicData>
        </a:graphic>
      </p:graphicFrame>
    </p:spTree>
    <p:extLst>
      <p:ext uri="{BB962C8B-B14F-4D97-AF65-F5344CB8AC3E}">
        <p14:creationId xmlns:p14="http://schemas.microsoft.com/office/powerpoint/2010/main" val="871023808"/>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118"/>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0" name="矩形 119"/>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1" name="文本框 120"/>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22" name="直接连接符 121"/>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1324496" y="90225"/>
            <a:ext cx="1295400" cy="369332"/>
          </a:xfrm>
          <a:prstGeom prst="rect">
            <a:avLst/>
          </a:prstGeom>
          <a:noFill/>
        </p:spPr>
        <p:txBody>
          <a:bodyPr wrap="square" rtlCol="0">
            <a:spAutoFit/>
          </a:bodyPr>
          <a:lstStyle/>
          <a:p>
            <a:r>
              <a:rPr lang="zh-CN" altLang="en-US" spc="30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124" name="文本框 123"/>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25" name="文本框 124"/>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6" name="文本框 125"/>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7" name="文本框 126"/>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28" name="直接连接符 127"/>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642104" y="1349259"/>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文件</a:t>
            </a:r>
            <a:endParaRPr lang="zh-CN" altLang="en-US" sz="2400" dirty="0">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363018546"/>
              </p:ext>
            </p:extLst>
          </p:nvPr>
        </p:nvGraphicFramePr>
        <p:xfrm>
          <a:off x="982981" y="1954534"/>
          <a:ext cx="7075340" cy="4160520"/>
        </p:xfrm>
        <a:graphic>
          <a:graphicData uri="http://schemas.openxmlformats.org/drawingml/2006/table">
            <a:tbl>
              <a:tblPr>
                <a:tableStyleId>{5C22544A-7EE6-4342-B048-85BDC9FD1C3A}</a:tableStyleId>
              </a:tblPr>
              <a:tblGrid>
                <a:gridCol w="939086">
                  <a:extLst>
                    <a:ext uri="{9D8B030D-6E8A-4147-A177-3AD203B41FA5}">
                      <a16:colId xmlns:a16="http://schemas.microsoft.com/office/drawing/2014/main" xmlns="" val="3677290438"/>
                    </a:ext>
                  </a:extLst>
                </a:gridCol>
                <a:gridCol w="3665324">
                  <a:extLst>
                    <a:ext uri="{9D8B030D-6E8A-4147-A177-3AD203B41FA5}">
                      <a16:colId xmlns:a16="http://schemas.microsoft.com/office/drawing/2014/main" xmlns="" val="2615688293"/>
                    </a:ext>
                  </a:extLst>
                </a:gridCol>
                <a:gridCol w="898015">
                  <a:extLst>
                    <a:ext uri="{9D8B030D-6E8A-4147-A177-3AD203B41FA5}">
                      <a16:colId xmlns:a16="http://schemas.microsoft.com/office/drawing/2014/main" xmlns="" val="1417580038"/>
                    </a:ext>
                  </a:extLst>
                </a:gridCol>
                <a:gridCol w="1572915">
                  <a:extLst>
                    <a:ext uri="{9D8B030D-6E8A-4147-A177-3AD203B41FA5}">
                      <a16:colId xmlns:a16="http://schemas.microsoft.com/office/drawing/2014/main" xmlns="" val="2843521725"/>
                    </a:ext>
                  </a:extLst>
                </a:gridCol>
              </a:tblGrid>
              <a:tr h="416052">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编号</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名称</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形式</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介质</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6865719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《项目可行性报告》</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44583306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2</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《项目管理计划》</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442256953"/>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4</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《需求开发计划》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2026390158"/>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5</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《软件需求规格说明书》</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63331307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6</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《系统设计计划》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29865036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7</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《编码与系统实现计划》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419198556"/>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8</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《培训计划》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394259825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9</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《系统维护计划》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27853534"/>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10</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项目总结报告</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电子</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76653101"/>
                  </a:ext>
                </a:extLst>
              </a:tr>
            </a:tbl>
          </a:graphicData>
        </a:graphic>
      </p:graphicFrame>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移交的产品</a:t>
            </a:r>
            <a:endParaRPr lang="zh-CN" altLang="en-US" sz="2400" dirty="0">
              <a:latin typeface="黑体" panose="02010609060101010101" pitchFamily="49" charset="-122"/>
              <a:ea typeface="黑体" panose="02010609060101010101" pitchFamily="49" charset="-122"/>
            </a:endParaRPr>
          </a:p>
        </p:txBody>
      </p:sp>
      <p:sp>
        <p:nvSpPr>
          <p:cNvPr id="57" name="文本框 56"/>
          <p:cNvSpPr txBox="1"/>
          <p:nvPr/>
        </p:nvSpPr>
        <p:spPr>
          <a:xfrm>
            <a:off x="1253951" y="2064840"/>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799817" y="2341839"/>
            <a:ext cx="5207000" cy="646331"/>
          </a:xfrm>
          <a:prstGeom prst="rect">
            <a:avLst/>
          </a:prstGeom>
        </p:spPr>
        <p:txBody>
          <a:bodyPr wrap="square">
            <a:spAutoFit/>
          </a:bodyPr>
          <a:lstStyle/>
          <a:p>
            <a:pPr lvl="0" algn="just"/>
            <a:r>
              <a:rPr lang="zh-CN" altLang="zh-CN" dirty="0">
                <a:solidFill>
                  <a:srgbClr val="666666"/>
                </a:solidFill>
              </a:rPr>
              <a:t>最终的软件对象：源程序，可执行程序，安装软件，安装源程序文件，配置文件等。</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2799817" y="3725905"/>
            <a:ext cx="5207000" cy="646331"/>
          </a:xfrm>
          <a:prstGeom prst="rect">
            <a:avLst/>
          </a:prstGeom>
        </p:spPr>
        <p:txBody>
          <a:bodyPr wrap="square">
            <a:spAutoFit/>
          </a:bodyPr>
          <a:lstStyle/>
          <a:p>
            <a:pPr lvl="0" algn="just"/>
            <a:r>
              <a:rPr lang="zh-CN" altLang="zh-CN" dirty="0" smtClean="0">
                <a:solidFill>
                  <a:srgbClr val="00B050"/>
                </a:solidFill>
              </a:rPr>
              <a:t>需</a:t>
            </a:r>
            <a:r>
              <a:rPr lang="zh-CN" altLang="zh-CN" dirty="0">
                <a:solidFill>
                  <a:srgbClr val="00B050"/>
                </a:solidFill>
              </a:rPr>
              <a:t>提交的用户文档：需求规格说明书，帮助手册，每种文档的内容和名称等。</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60" name="文本框 59"/>
          <p:cNvSpPr txBox="1"/>
          <p:nvPr/>
        </p:nvSpPr>
        <p:spPr>
          <a:xfrm>
            <a:off x="1253951" y="334887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61" name="矩形 60"/>
          <p:cNvSpPr/>
          <p:nvPr/>
        </p:nvSpPr>
        <p:spPr>
          <a:xfrm>
            <a:off x="2799817" y="5109971"/>
            <a:ext cx="5207000" cy="369332"/>
          </a:xfrm>
          <a:prstGeom prst="rect">
            <a:avLst/>
          </a:prstGeom>
        </p:spPr>
        <p:txBody>
          <a:bodyPr wrap="square">
            <a:spAutoFit/>
          </a:bodyPr>
          <a:lstStyle/>
          <a:p>
            <a:pPr lvl="0" algn="just"/>
            <a:r>
              <a:rPr lang="zh-CN" altLang="zh-CN" dirty="0" smtClean="0">
                <a:solidFill>
                  <a:srgbClr val="666666"/>
                </a:solidFill>
              </a:rPr>
              <a:t>应当</a:t>
            </a:r>
            <a:r>
              <a:rPr lang="zh-CN" altLang="zh-CN" dirty="0">
                <a:solidFill>
                  <a:srgbClr val="666666"/>
                </a:solidFill>
              </a:rPr>
              <a:t>提供的服务：提供安装、运行、支持等服务。</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1253951" y="463291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63" name="矩形 62"/>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矩形 63"/>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文本框 64"/>
          <p:cNvSpPr txBox="1"/>
          <p:nvPr/>
        </p:nvSpPr>
        <p:spPr>
          <a:xfrm>
            <a:off x="42950" y="90225"/>
            <a:ext cx="1280392"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1324496" y="90225"/>
            <a:ext cx="1295400" cy="369332"/>
          </a:xfrm>
          <a:prstGeom prst="rect">
            <a:avLst/>
          </a:prstGeom>
          <a:noFill/>
        </p:spPr>
        <p:txBody>
          <a:bodyPr wrap="square" rtlCol="0">
            <a:spAutoFit/>
          </a:bodyPr>
          <a:lstStyle/>
          <a:p>
            <a:r>
              <a:rPr lang="zh-CN" altLang="en-US" spc="300" smtClean="0">
                <a:solidFill>
                  <a:schemeClr val="bg1"/>
                </a:solidFill>
                <a:latin typeface="黑体" panose="02010609060101010101" pitchFamily="49" charset="-122"/>
                <a:ea typeface="黑体" panose="02010609060101010101" pitchFamily="49" charset="-122"/>
              </a:rPr>
              <a:t>项目说明</a:t>
            </a:r>
            <a:endParaRPr lang="en-US" altLang="zh-CN" spc="300" dirty="0" smtClean="0">
              <a:solidFill>
                <a:schemeClr val="bg1"/>
              </a:solidFill>
              <a:latin typeface="黑体" panose="02010609060101010101" pitchFamily="49" charset="-122"/>
              <a:ea typeface="黑体" panose="02010609060101010101" pitchFamily="49" charset="-122"/>
            </a:endParaRPr>
          </a:p>
        </p:txBody>
      </p:sp>
      <p:sp>
        <p:nvSpPr>
          <p:cNvPr id="68" name="文本框 67"/>
          <p:cNvSpPr txBox="1"/>
          <p:nvPr/>
        </p:nvSpPr>
        <p:spPr>
          <a:xfrm>
            <a:off x="2684103" y="90225"/>
            <a:ext cx="1295400" cy="369332"/>
          </a:xfrm>
          <a:prstGeom prst="rect">
            <a:avLst/>
          </a:prstGeom>
          <a:noFill/>
        </p:spPr>
        <p:txBody>
          <a:bodyPr wrap="square" rtlCol="0">
            <a:spAutoFit/>
          </a:bodyPr>
          <a:lstStyle/>
          <a:p>
            <a:r>
              <a:rPr lang="zh-CN" altLang="en-US" dirty="0" smtClean="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9" name="文本框 68"/>
          <p:cNvSpPr txBox="1"/>
          <p:nvPr/>
        </p:nvSpPr>
        <p:spPr>
          <a:xfrm>
            <a:off x="4043710"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0" name="文本框 69"/>
          <p:cNvSpPr txBox="1"/>
          <p:nvPr/>
        </p:nvSpPr>
        <p:spPr>
          <a:xfrm>
            <a:off x="5403317"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6762923" y="90225"/>
            <a:ext cx="1295400" cy="369332"/>
          </a:xfrm>
          <a:prstGeom prst="rect">
            <a:avLst/>
          </a:prstGeom>
          <a:noFill/>
        </p:spPr>
        <p:txBody>
          <a:bodyPr wrap="square" rtlCol="0">
            <a:spAutoFit/>
          </a:bodyPr>
          <a:lstStyle/>
          <a:p>
            <a:r>
              <a:rPr lang="zh-CN" altLang="en-US" spc="300" dirty="0" smtClean="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2" name="直接连接符 7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36"/>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1121</TotalTime>
  <Words>1477</Words>
  <Application>Microsoft Office PowerPoint</Application>
  <PresentationFormat>全屏显示(4:3)</PresentationFormat>
  <Paragraphs>387</Paragraphs>
  <Slides>27</Slides>
  <Notes>0</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yiji</cp:lastModifiedBy>
  <cp:revision>139</cp:revision>
  <dcterms:created xsi:type="dcterms:W3CDTF">2015-02-19T23:46:49Z</dcterms:created>
  <dcterms:modified xsi:type="dcterms:W3CDTF">2017-03-26T12:46:05Z</dcterms:modified>
</cp:coreProperties>
</file>