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0" r:id="rId3"/>
    <p:sldId id="266" r:id="rId4"/>
    <p:sldId id="294" r:id="rId5"/>
    <p:sldId id="265" r:id="rId6"/>
    <p:sldId id="293" r:id="rId7"/>
    <p:sldId id="335" r:id="rId8"/>
    <p:sldId id="343" r:id="rId9"/>
    <p:sldId id="342" r:id="rId10"/>
    <p:sldId id="336" r:id="rId11"/>
    <p:sldId id="340" r:id="rId12"/>
    <p:sldId id="344" r:id="rId13"/>
    <p:sldId id="341" r:id="rId14"/>
    <p:sldId id="337" r:id="rId15"/>
    <p:sldId id="313" r:id="rId16"/>
    <p:sldId id="349" r:id="rId17"/>
    <p:sldId id="350" r:id="rId18"/>
    <p:sldId id="351" r:id="rId19"/>
    <p:sldId id="323" r:id="rId20"/>
    <p:sldId id="327" r:id="rId21"/>
    <p:sldId id="352" r:id="rId22"/>
    <p:sldId id="353" r:id="rId23"/>
    <p:sldId id="326" r:id="rId24"/>
    <p:sldId id="291" r:id="rId25"/>
    <p:sldId id="306" r:id="rId26"/>
    <p:sldId id="338" r:id="rId27"/>
    <p:sldId id="339" r:id="rId28"/>
    <p:sldId id="304" r:id="rId29"/>
    <p:sldId id="290" r:id="rId30"/>
    <p:sldId id="345" r:id="rId31"/>
    <p:sldId id="346" r:id="rId32"/>
    <p:sldId id="347" r:id="rId33"/>
    <p:sldId id="348" r:id="rId34"/>
    <p:sldId id="295" r:id="rId35"/>
    <p:sldId id="272" r:id="rId36"/>
    <p:sldId id="328" r:id="rId37"/>
    <p:sldId id="296" r:id="rId38"/>
    <p:sldId id="288" r:id="rId39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E3E"/>
    <a:srgbClr val="666666"/>
    <a:srgbClr val="969696"/>
    <a:srgbClr val="7C233E"/>
    <a:srgbClr val="92D14F"/>
    <a:srgbClr val="0174AB"/>
    <a:srgbClr val="BFC0C0"/>
    <a:srgbClr val="9F9D9A"/>
    <a:srgbClr val="0A377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8" autoAdjust="0"/>
    <p:restoredTop sz="94660" autoAdjust="0"/>
  </p:normalViewPr>
  <p:slideViewPr>
    <p:cSldViewPr snapToGrid="0" showGuides="1">
      <p:cViewPr varScale="1">
        <p:scale>
          <a:sx n="86" d="100"/>
          <a:sy n="86" d="100"/>
        </p:scale>
        <p:origin x="1128" y="72"/>
      </p:cViewPr>
      <p:guideLst>
        <p:guide orient="horz" pos="255"/>
        <p:guide pos="5125"/>
        <p:guide pos="1519"/>
        <p:guide orient="horz" pos="1185"/>
        <p:guide orient="horz" pos="2319"/>
        <p:guide orient="horz" pos="3226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2T15:01:47.85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1/5/2017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1/5/2017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1/5/2017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1/5/2017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1/5/2017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1/5/2017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comments" Target="../comments/commen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其实是答辩的标题地方</a:t>
            </a:r>
            <a:r>
              <a:rPr lang="en-US" altLang="zh-CN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en-US" altLang="zh-CN" sz="1600" b="1" spc="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mj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en-US" altLang="zh-CN" sz="72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分院综合信息咨询管理平台</a:t>
            </a:r>
            <a:endParaRPr lang="en-US" altLang="zh-CN" sz="16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小组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组长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G17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06673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35076" y="5828166"/>
            <a:ext cx="1357313" cy="400052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成员</a:t>
            </a:r>
            <a:endParaRPr lang="zh-HK" altLang="en-US" sz="20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20962" y="5828166"/>
            <a:ext cx="326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陈妍蓝，靳泽旭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418" y="476130"/>
            <a:ext cx="753142" cy="7531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482" y="4599000"/>
            <a:ext cx="2067871" cy="20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02116" y="728422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用户代表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2214" y="2227783"/>
            <a:ext cx="823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我们小组采访了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魏金岭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r>
              <a:rPr lang="zh-CN" altLang="zh-CN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通过对话的方式来了解用户代表的需求，问题的基本内容是与问卷调查中的内容一致的，我们发现有一个校园新闻</a:t>
            </a:r>
            <a:r>
              <a:rPr lang="en-US" altLang="zh-CN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来及时了解校园新闻动态是非常有必要的，而且我们推送的内容会注重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教学通知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学科竞赛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活动趣闻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的方面等。当然，我们会注意</a:t>
            </a:r>
            <a:r>
              <a:rPr lang="en-US" altLang="zh-CN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占用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的问题，优化代码结构等来减少</a:t>
            </a:r>
            <a:r>
              <a:rPr lang="en-US" altLang="zh-CN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占用内存的。同时我们会确保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用户信息的隐私性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，通过加密算法来确保用户的私人信息，同时，</a:t>
            </a:r>
            <a:r>
              <a:rPr lang="zh-CN" altLang="en-US" sz="20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我们不会不经过用户同意后台采集用户的地理位置，调用用户的摄像头等</a:t>
            </a:r>
            <a:r>
              <a:rPr lang="zh-CN" altLang="en-US" sz="20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6DCAB8-F057-4C90-9EE7-A4D2D955F66B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46C495-472D-468A-B1A5-6308E70B0944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306426-7663-4BA1-99F1-F5AF8C695F23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6DF41C-C49D-4EF3-8263-DDF310C62EF6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FFBE274-FFA8-463B-BC5C-7DCB83160F8F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DFD792-2A7F-4318-BAC2-BD2ABC4A2D38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434769-05F7-4EA5-BBFB-08D5D203D2C3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A6561D-C18F-400E-BE26-1E72EA72F09E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3F954F-6DA5-4997-9D3C-FF8CEE2D6B3C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84DA5E3-A823-433E-AD9A-F36ED829675F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52C690D-4759-4C6E-87CB-CDC6E4186EE1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7FC07A3-A5A9-4AE4-83BA-CE0584C69A0D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6979ED2-0CEC-4305-881B-6D8A040CE574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6458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3480804" y="3170044"/>
            <a:ext cx="2014538" cy="2014538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大城小事</a:t>
            </a:r>
            <a:endParaRPr lang="zh-HK" altLang="en-US" sz="32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85338" y="2040909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计算官网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984077" y="5055330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各种报名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090187" y="4860233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内存小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01356" y="2032191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公众号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822272" y="2839845"/>
            <a:ext cx="2251250" cy="114781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3200625" y="4634761"/>
            <a:ext cx="1007329" cy="61007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 flipV="1">
            <a:off x="4851741" y="4559647"/>
            <a:ext cx="1451347" cy="874084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5128357" y="2953818"/>
            <a:ext cx="1359606" cy="76714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3288722" y="1568312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二课申请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>
            <a:off x="3998204" y="2604141"/>
            <a:ext cx="322459" cy="958548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E46B827C-9EA4-4592-946D-8804A3A1960C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85734D1-8266-411C-889D-F51AB572D0AE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77C58B9-17CF-41F0-BA52-2D60B57A8142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07B3FDB-62A9-4685-9349-97ABC9B858C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AC88789-5CF4-41F2-BEA9-50A4D70DB76A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3AE8427-693F-44A8-9F3D-948967EE5B0C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70F52D2C-7093-4E14-BC47-CDEB4817CB5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6B5869D-4D22-4DF2-BE3E-DAA1E7D25E7C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427DCD9-03FE-4E8B-82DA-1A8A698EA48B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71CE4BE7-12BF-4102-8404-E159DB353E44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B17C696-1385-47B3-B391-4AA5A3DFAB1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353FA1E-ABA7-462E-94DD-C737C12F21F1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884D799-D0EE-4799-87D3-3F1DD8E46FBB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1">
            <a:extLst>
              <a:ext uri="{FF2B5EF4-FFF2-40B4-BE49-F238E27FC236}">
                <a16:creationId xmlns:a16="http://schemas.microsoft.com/office/drawing/2014/main" id="{73E4DD81-B21B-4B3D-8C7F-7BE3B082960B}"/>
              </a:ext>
            </a:extLst>
          </p:cNvPr>
          <p:cNvSpPr/>
          <p:nvPr/>
        </p:nvSpPr>
        <p:spPr>
          <a:xfrm>
            <a:off x="302116" y="728422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784FA0A-F2AA-4F56-BD65-83EA5F341A8A}"/>
              </a:ext>
            </a:extLst>
          </p:cNvPr>
          <p:cNvSpPr/>
          <p:nvPr/>
        </p:nvSpPr>
        <p:spPr>
          <a:xfrm>
            <a:off x="181208" y="3558237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安全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3D25991-2050-484C-A02B-A13070B61A3A}"/>
              </a:ext>
            </a:extLst>
          </p:cNvPr>
          <p:cNvCxnSpPr>
            <a:cxnSpLocks/>
          </p:cNvCxnSpPr>
          <p:nvPr/>
        </p:nvCxnSpPr>
        <p:spPr>
          <a:xfrm flipV="1">
            <a:off x="1188856" y="3985703"/>
            <a:ext cx="2858530" cy="263314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25FE2FAD-71C2-4B73-892C-B741BFA4514A}"/>
              </a:ext>
            </a:extLst>
          </p:cNvPr>
          <p:cNvSpPr/>
          <p:nvPr/>
        </p:nvSpPr>
        <p:spPr>
          <a:xfrm>
            <a:off x="6897386" y="3486532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身边小新闻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4C48915-AE7A-4D71-9935-476FA1A134C6}"/>
              </a:ext>
            </a:extLst>
          </p:cNvPr>
          <p:cNvCxnSpPr>
            <a:cxnSpLocks/>
          </p:cNvCxnSpPr>
          <p:nvPr/>
        </p:nvCxnSpPr>
        <p:spPr>
          <a:xfrm flipH="1" flipV="1">
            <a:off x="5280757" y="3873363"/>
            <a:ext cx="1801504" cy="209093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BCA502B-F7B9-4094-AF5E-F7DB4F49F668}"/>
              </a:ext>
            </a:extLst>
          </p:cNvPr>
          <p:cNvCxnSpPr>
            <a:cxnSpLocks/>
          </p:cNvCxnSpPr>
          <p:nvPr/>
        </p:nvCxnSpPr>
        <p:spPr>
          <a:xfrm flipH="1">
            <a:off x="4639622" y="1672280"/>
            <a:ext cx="667271" cy="2048683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F6A9D5A8-5AF1-4777-8B2C-E158B64B8DD2}"/>
              </a:ext>
            </a:extLst>
          </p:cNvPr>
          <p:cNvSpPr/>
          <p:nvPr/>
        </p:nvSpPr>
        <p:spPr>
          <a:xfrm>
            <a:off x="4756903" y="705868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评论讨论吐槽区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775C5C4C-DC16-42AF-B571-6250460F6C1E}"/>
              </a:ext>
            </a:extLst>
          </p:cNvPr>
          <p:cNvSpPr/>
          <p:nvPr/>
        </p:nvSpPr>
        <p:spPr>
          <a:xfrm>
            <a:off x="4043710" y="5497385"/>
            <a:ext cx="1381561" cy="1381561"/>
          </a:xfrm>
          <a:prstGeom prst="ellipse">
            <a:avLst/>
          </a:prstGeom>
          <a:solidFill>
            <a:srgbClr val="E74E3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自主发布活动</a:t>
            </a:r>
            <a:endParaRPr lang="zh-HK" altLang="en-US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E7FD997-0811-4C12-994B-11BA8A19D63C}"/>
              </a:ext>
            </a:extLst>
          </p:cNvPr>
          <p:cNvCxnSpPr>
            <a:cxnSpLocks/>
          </p:cNvCxnSpPr>
          <p:nvPr/>
        </p:nvCxnSpPr>
        <p:spPr>
          <a:xfrm flipH="1" flipV="1">
            <a:off x="4320663" y="4633873"/>
            <a:ext cx="459253" cy="127704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5118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系统特性</a:t>
              </a:r>
              <a:endParaRPr lang="en-US" altLang="zh-CN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5529013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1920995" cy="60527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功能概述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7" y="1779778"/>
            <a:ext cx="8818685" cy="43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7712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642104" y="920841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用户数量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104" y="2137319"/>
            <a:ext cx="768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项目的主要用户为浙江大学城市学院计算分院在校大学生和管理员</a:t>
            </a: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预计管理员上限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人，同一时间段使用者上限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人。 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24917" y="3160748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反应速度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576" y="4312678"/>
            <a:ext cx="7851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尽可能缩短</a:t>
            </a:r>
          </a:p>
        </p:txBody>
      </p:sp>
      <p:sp>
        <p:nvSpPr>
          <p:cNvPr id="21" name="圆角矩形 29">
            <a:extLst>
              <a:ext uri="{FF2B5EF4-FFF2-40B4-BE49-F238E27FC236}">
                <a16:creationId xmlns:a16="http://schemas.microsoft.com/office/drawing/2014/main" id="{C807741E-7A79-4DAF-AABF-0412855908B0}"/>
              </a:ext>
            </a:extLst>
          </p:cNvPr>
          <p:cNvSpPr/>
          <p:nvPr/>
        </p:nvSpPr>
        <p:spPr>
          <a:xfrm>
            <a:off x="642104" y="5023369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/>
              <a:t>安全性需求</a:t>
            </a:r>
            <a:endParaRPr lang="zh-CN" altLang="en-US" sz="2400" b="1" dirty="0"/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1EDD4D10-C67D-40FD-8B6E-A2E91D4F21D0}"/>
              </a:ext>
            </a:extLst>
          </p:cNvPr>
          <p:cNvSpPr txBox="1"/>
          <p:nvPr/>
        </p:nvSpPr>
        <p:spPr>
          <a:xfrm>
            <a:off x="558576" y="6111775"/>
            <a:ext cx="7561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3DES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MD5</a:t>
            </a:r>
            <a:r>
              <a:rPr lang="zh-CN" altLang="zh-CN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对该部分数据进行加密。</a:t>
            </a:r>
            <a:endParaRPr lang="zh-CN" altLang="en-US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94009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2377689" cy="749172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/>
              <a:t>理想状态和现实状态</a:t>
            </a:r>
            <a:endParaRPr lang="zh-CN" altLang="en-US" sz="2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C47DA0-2E15-4F3E-A9D2-CB125C1B4D51}"/>
              </a:ext>
            </a:extLst>
          </p:cNvPr>
          <p:cNvSpPr/>
          <p:nvPr/>
        </p:nvSpPr>
        <p:spPr>
          <a:xfrm>
            <a:off x="756404" y="2094636"/>
            <a:ext cx="63901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理想状态：该软件没有出现大的故障，并对学院的新闻能有一个及时的推送，用户对该软件的使用满意度较高</a:t>
            </a:r>
          </a:p>
          <a:p>
            <a:pPr>
              <a:spcAft>
                <a:spcPts val="0"/>
              </a:spcAft>
            </a:pPr>
            <a:r>
              <a:rPr lang="zh-CN" altLang="zh-CN" sz="28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现实状态：本次项目是完成老师的任务，我们模拟市场上已有的新闻软件做出最基本的框架，至少能够使用。</a:t>
            </a:r>
          </a:p>
        </p:txBody>
      </p:sp>
    </p:spTree>
    <p:extLst>
      <p:ext uri="{BB962C8B-B14F-4D97-AF65-F5344CB8AC3E}">
        <p14:creationId xmlns:p14="http://schemas.microsoft.com/office/powerpoint/2010/main" val="140879557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2377689" cy="749172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b="1" dirty="0"/>
              <a:t>硬件接口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C47DA0-2E15-4F3E-A9D2-CB125C1B4D51}"/>
              </a:ext>
            </a:extLst>
          </p:cNvPr>
          <p:cNvSpPr/>
          <p:nvPr/>
        </p:nvSpPr>
        <p:spPr>
          <a:xfrm>
            <a:off x="756404" y="2094636"/>
            <a:ext cx="63901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系统运行设备要求如下：</a:t>
            </a:r>
          </a:p>
          <a:p>
            <a:pPr lvl="0"/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管理员子系统：</a:t>
            </a:r>
          </a:p>
          <a:p>
            <a:r>
              <a:rPr lang="zh-CN" altLang="en-US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智能机或</a:t>
            </a:r>
            <a:r>
              <a:rPr lang="en-US" altLang="zh-CN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</a:t>
            </a:r>
            <a:endParaRPr lang="zh-CN" altLang="zh-CN" sz="32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用户系统</a:t>
            </a:r>
          </a:p>
          <a:p>
            <a:r>
              <a:rPr lang="zh-CN" altLang="zh-CN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普通安卓智能机</a:t>
            </a:r>
          </a:p>
        </p:txBody>
      </p:sp>
    </p:spTree>
    <p:extLst>
      <p:ext uri="{BB962C8B-B14F-4D97-AF65-F5344CB8AC3E}">
        <p14:creationId xmlns:p14="http://schemas.microsoft.com/office/powerpoint/2010/main" val="104788950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56404" y="812928"/>
            <a:ext cx="2377689" cy="749172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软件</a:t>
            </a:r>
            <a:r>
              <a:rPr lang="zh-CN" altLang="zh-CN" sz="2400" b="1" dirty="0"/>
              <a:t>接口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CE9728-4BCD-408E-9042-FB27935E4B7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30A4DF-827A-4152-8E8D-929A98522DA0}"/>
              </a:ext>
            </a:extLst>
          </p:cNvPr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CE7E6E-7EBB-4C30-8490-3A4FDE68772C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C367B41-EDD2-4F70-99C9-E34975BD38AB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28845DE-BD93-4C8C-A1D4-42105D2669BD}"/>
              </a:ext>
            </a:extLst>
          </p:cNvPr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2F015F-D307-4141-8DF2-ECEB16F92413}"/>
              </a:ext>
            </a:extLst>
          </p:cNvPr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AE65C3-4C44-4D83-ACAA-5B57B341C59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0040FD-D671-4785-94C4-506932A2455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6CE3A9-B527-454F-A41B-72E324C46176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41632A-A2F5-425F-A254-23B7762A7C16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EB46756-53FC-4E5F-9B90-0627FC4C9EFB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437BADE-9860-4E85-A489-95315AAE606E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DA4F525-27FB-45E9-AC66-6AC82FFAA5C2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FC47DA0-2E15-4F3E-A9D2-CB125C1B4D51}"/>
              </a:ext>
            </a:extLst>
          </p:cNvPr>
          <p:cNvSpPr/>
          <p:nvPr/>
        </p:nvSpPr>
        <p:spPr>
          <a:xfrm>
            <a:off x="756404" y="2094636"/>
            <a:ext cx="78922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查询类接口</a:t>
            </a:r>
            <a:r>
              <a:rPr lang="zh-CN" altLang="en-US" sz="3200" b="1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通过客户端向服务器发起请求，访服务器中的数据库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返回给客户端。</a:t>
            </a:r>
          </a:p>
          <a:p>
            <a:r>
              <a:rPr lang="zh-CN" altLang="zh-CN" sz="32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推送类接口</a:t>
            </a:r>
            <a:r>
              <a:rPr lang="zh-CN" altLang="en-US" sz="32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32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服务端通知客户端，需要服务端向客户端发送消息。可以通过第三方平台推送及时新闻（阿里云推送）</a:t>
            </a:r>
          </a:p>
          <a:p>
            <a:r>
              <a:rPr lang="zh-CN" altLang="zh-CN" sz="3200" b="1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操作类接口</a:t>
            </a:r>
            <a:r>
              <a:rPr lang="zh-CN" altLang="en-US" sz="3200" b="1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后台能通过接口进行对用户，新闻进行增，删，改，查的操作。</a:t>
            </a:r>
          </a:p>
        </p:txBody>
      </p:sp>
    </p:spTree>
    <p:extLst>
      <p:ext uri="{BB962C8B-B14F-4D97-AF65-F5344CB8AC3E}">
        <p14:creationId xmlns:p14="http://schemas.microsoft.com/office/powerpoint/2010/main" val="500755557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290412" y="905402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ER</a:t>
            </a:r>
            <a:r>
              <a:rPr lang="zh-CN" altLang="en-US" sz="2400" b="1" dirty="0"/>
              <a:t>图</a:t>
            </a:r>
            <a:endParaRPr lang="zh-CN" altLang="zh-CN" sz="24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76784B9-D9DC-4FD9-A488-E3BAE172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850684"/>
            <a:ext cx="6002338" cy="47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49600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3697" y="647379"/>
            <a:ext cx="270688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状态转化图</a:t>
            </a:r>
            <a:endParaRPr lang="zh-CN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905" y="647379"/>
            <a:ext cx="5276850" cy="610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179650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003007" y="1735931"/>
            <a:ext cx="0" cy="3386138"/>
          </a:xfrm>
          <a:prstGeom prst="line">
            <a:avLst/>
          </a:prstGeom>
          <a:ln>
            <a:solidFill>
              <a:srgbClr val="0174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67427" y="1391136"/>
            <a:ext cx="179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7427" y="2101638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067427" y="2812140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项目计划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067426" y="3522642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z="2800" b="1" spc="3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7427" y="42331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67426" y="4943644"/>
            <a:ext cx="179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z="2800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635920" y="2197034"/>
            <a:ext cx="1947861" cy="1940713"/>
            <a:chOff x="1709739" y="2636838"/>
            <a:chExt cx="1590160" cy="1584325"/>
          </a:xfrm>
          <a:solidFill>
            <a:srgbClr val="E74E3E"/>
          </a:solidFill>
          <a:effectLst/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1281113" y="4137746"/>
            <a:ext cx="2525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HK" altLang="en-US" sz="3600" b="1" spc="3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829150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3697" y="647379"/>
            <a:ext cx="1844045" cy="571821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IPO</a:t>
            </a:r>
            <a:r>
              <a:rPr lang="zh-CN" altLang="en-US" sz="2400" b="1" dirty="0"/>
              <a:t>图</a:t>
            </a:r>
            <a:endParaRPr lang="zh-CN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图片 10">
            <a:extLst>
              <a:ext uri="{FF2B5EF4-FFF2-40B4-BE49-F238E27FC236}">
                <a16:creationId xmlns:a16="http://schemas.microsoft.com/office/drawing/2014/main" id="{26A1FE8E-D298-4E2E-AD08-126840F1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98" y="1644661"/>
            <a:ext cx="7731125" cy="434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75335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93697" y="647379"/>
            <a:ext cx="1844045" cy="571821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层次方框图</a:t>
            </a:r>
            <a:endParaRPr lang="zh-CN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矩形 4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96B8F8A-EF35-4840-9E9B-8F4FF387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68" y="1587341"/>
            <a:ext cx="7732083" cy="45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56172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3297" y="674281"/>
            <a:ext cx="2162907" cy="91440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数据字典</a:t>
            </a:r>
          </a:p>
        </p:txBody>
      </p:sp>
      <p:sp>
        <p:nvSpPr>
          <p:cNvPr id="3" name="文本框 11"/>
          <p:cNvSpPr txBox="1">
            <a:spLocks noChangeArrowheads="1"/>
          </p:cNvSpPr>
          <p:nvPr/>
        </p:nvSpPr>
        <p:spPr bwMode="auto">
          <a:xfrm>
            <a:off x="552572" y="1725918"/>
            <a:ext cx="5081587" cy="1239837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名字：管理员信息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别名：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描述：管理员的信息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定义：管理员信息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管理员编号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管理员姓名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管理员联系方式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管理员处理数据的时间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申请二课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+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活动报名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97022" y="3122490"/>
            <a:ext cx="5037137" cy="1203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名字：管理员处理数据时间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别名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描述：管理员在处理新闻信息，报名信息，二课信息的时间段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定义：管理员处理数据的时间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字母数字串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位置：管理员信息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1940" y="4599842"/>
            <a:ext cx="5067300" cy="1120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名字：管理员编号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别名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描述：唯一标识管理员中的特定管理员的关键域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定义：管理员编号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=1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数字编号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5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位置：管理员信息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文本框 17"/>
          <p:cNvSpPr txBox="1">
            <a:spLocks noChangeArrowheads="1"/>
          </p:cNvSpPr>
          <p:nvPr/>
        </p:nvSpPr>
        <p:spPr bwMode="auto">
          <a:xfrm>
            <a:off x="4131531" y="2623894"/>
            <a:ext cx="5157787" cy="11811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名字：活动报名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描述：在校组织的有关活动的报名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定义：活动报名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= 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字母数字串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位置：用户信息，管理员信息</a:t>
            </a:r>
            <a:endParaRPr kumimoji="0" 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矩形 7"/>
          <p:cNvSpPr/>
          <p:nvPr/>
        </p:nvSpPr>
        <p:spPr>
          <a:xfrm>
            <a:off x="270212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2">
            <a:extLst>
              <a:ext uri="{FF2B5EF4-FFF2-40B4-BE49-F238E27FC236}">
                <a16:creationId xmlns:a16="http://schemas.microsoft.com/office/drawing/2014/main" id="{9A62AB46-E68C-4FFD-BC19-763C6D18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527" y="839054"/>
            <a:ext cx="5105400" cy="109855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名字：用户信息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描述：用户的信息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定义：用户信息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用户姓名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用户年龄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用户联系方式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申请二课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活动报名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4548D0BB-4886-4D13-8D71-52F2EEC88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6250" y="4112419"/>
            <a:ext cx="5135563" cy="1181101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名字：用户编号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描述：唯一标识用户中的特定用户的关键域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定义：用户编号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=1{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数字字符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位置：用户信息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文本框 14">
            <a:extLst>
              <a:ext uri="{FF2B5EF4-FFF2-40B4-BE49-F238E27FC236}">
                <a16:creationId xmlns:a16="http://schemas.microsoft.com/office/drawing/2014/main" id="{E0B0F5E1-CEAC-49B0-8501-89515A334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72" y="5958131"/>
            <a:ext cx="5113338" cy="8763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名字：新闻信息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描述：某新闻的具体内容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定义：新闻信息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新闻的标题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新闻链接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新闻编号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id="{158A35E7-28EE-4CE5-A76D-67D41750C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267" y="5438225"/>
            <a:ext cx="5143500" cy="11128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名字：新闻编号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描述：唯一标识新闻的关键域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定义：新闻编号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=1{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数字字符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位置：新闻信息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本框 15">
            <a:extLst>
              <a:ext uri="{FF2B5EF4-FFF2-40B4-BE49-F238E27FC236}">
                <a16:creationId xmlns:a16="http://schemas.microsoft.com/office/drawing/2014/main" id="{69B67809-6EA1-41DA-8AA3-E6D7F19E9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446" y="1737875"/>
            <a:ext cx="5143500" cy="111283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名字：新闻编号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描述：唯一标识新闻的关键域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定义：新闻编号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=1{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数字字符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100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位置：新闻信息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16">
            <a:extLst>
              <a:ext uri="{FF2B5EF4-FFF2-40B4-BE49-F238E27FC236}">
                <a16:creationId xmlns:a16="http://schemas.microsoft.com/office/drawing/2014/main" id="{3A05805A-C0AB-45C2-98D1-F24D788CA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145" y="3331857"/>
            <a:ext cx="5135563" cy="10668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名字：申请二课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别名：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描述：用户申请第二课堂的分数</a:t>
            </a: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定义：申请二课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=1{</a:t>
            </a: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数字字符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}</a:t>
            </a: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位置：用户信息，管理员信息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08452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需求分析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03937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</a:p>
        </p:txBody>
      </p:sp>
      <p:sp>
        <p:nvSpPr>
          <p:cNvPr id="55" name="矩形 54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6" name="矩形 55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42881"/>
              </p:ext>
            </p:extLst>
          </p:nvPr>
        </p:nvGraphicFramePr>
        <p:xfrm>
          <a:off x="755759" y="3657599"/>
          <a:ext cx="7632482" cy="11315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2134">
                  <a:extLst>
                    <a:ext uri="{9D8B030D-6E8A-4147-A177-3AD203B41FA5}">
                      <a16:colId xmlns:a16="http://schemas.microsoft.com/office/drawing/2014/main" val="450268174"/>
                    </a:ext>
                  </a:extLst>
                </a:gridCol>
                <a:gridCol w="5250348">
                  <a:extLst>
                    <a:ext uri="{9D8B030D-6E8A-4147-A177-3AD203B41FA5}">
                      <a16:colId xmlns:a16="http://schemas.microsoft.com/office/drawing/2014/main" val="4168642177"/>
                    </a:ext>
                  </a:extLst>
                </a:gridCol>
              </a:tblGrid>
              <a:tr h="5657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操作系统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Microsoft Windows 10,Microsoft Windows 8,</a:t>
                      </a:r>
                      <a:r>
                        <a:rPr lang="zh-CN" sz="1800" kern="100" dirty="0">
                          <a:effectLst/>
                        </a:rPr>
                        <a:t>安卓手机端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extLst>
                  <a:ext uri="{0D108BD9-81ED-4DB2-BD59-A6C34878D82A}">
                    <a16:rowId xmlns:a16="http://schemas.microsoft.com/office/drawing/2014/main" val="3234747013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开发环境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Android Studio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extLst>
                  <a:ext uri="{0D108BD9-81ED-4DB2-BD59-A6C34878D82A}">
                    <a16:rowId xmlns:a16="http://schemas.microsoft.com/office/drawing/2014/main" val="238072416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办公软件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Microsoft Office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239" marR="121239" marT="0" marB="0"/>
                </a:tc>
                <a:extLst>
                  <a:ext uri="{0D108BD9-81ED-4DB2-BD59-A6C34878D82A}">
                    <a16:rowId xmlns:a16="http://schemas.microsoft.com/office/drawing/2014/main" val="762453625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755759" y="2272266"/>
            <a:ext cx="6872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计算机系统支持：</a:t>
            </a:r>
            <a:endParaRPr lang="zh-HK" altLang="zh-HK" sz="32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398957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42104" y="920841"/>
            <a:ext cx="2006539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400" dirty="0"/>
              <a:t>约束条件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100" y="2031023"/>
            <a:ext cx="75789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软件开发将在电脑端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 Studio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的平台上，用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XML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语言进行界面设计，用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语言进行逻辑代码上的实现和数据存储，软件使用在安卓手机客户端。 </a:t>
            </a:r>
          </a:p>
        </p:txBody>
      </p:sp>
    </p:spTree>
    <p:extLst>
      <p:ext uri="{BB962C8B-B14F-4D97-AF65-F5344CB8AC3E}">
        <p14:creationId xmlns:p14="http://schemas.microsoft.com/office/powerpoint/2010/main" val="811356953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42104" y="920841"/>
            <a:ext cx="2006539" cy="102225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400" b="1" dirty="0"/>
              <a:t>将来可能提出的要求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654" y="2382715"/>
            <a:ext cx="8387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更多的增加用户与用户之间，用户与新闻管理员之间的互动。</a:t>
            </a:r>
          </a:p>
          <a:p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美化</a:t>
            </a:r>
            <a:r>
              <a:rPr lang="en-US" altLang="zh-CN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32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的界面。</a:t>
            </a:r>
          </a:p>
        </p:txBody>
      </p:sp>
    </p:spTree>
    <p:extLst>
      <p:ext uri="{BB962C8B-B14F-4D97-AF65-F5344CB8AC3E}">
        <p14:creationId xmlns:p14="http://schemas.microsoft.com/office/powerpoint/2010/main" val="3393656095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4043709" y="85053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29719" y="8505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802952" y="856878"/>
            <a:ext cx="2338488" cy="622209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方案选择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308" y="1835736"/>
            <a:ext cx="5389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Android</a:t>
            </a:r>
            <a:r>
              <a:rPr lang="zh-CN" altLang="zh-CN" sz="20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手机上实现消息实时推送方案：</a:t>
            </a:r>
            <a:endParaRPr lang="zh-CN" altLang="en-US" sz="2000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308" y="2391508"/>
            <a:ext cx="76756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．使用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MQTT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协议来实现消息推送，支持可发布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可订阅的的消息推送模式。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优点：可扩展性强、省流量、省电。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缺点：不够成熟、实现较复杂、服务端组件</a:t>
            </a:r>
            <a:r>
              <a:rPr lang="en-US" altLang="zh-CN" dirty="0" err="1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rsmb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不开源，部署硬件成本较高。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</a:t>
            </a:r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大厂的平台推送：阿里云推送</a:t>
            </a:r>
          </a:p>
          <a:p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优点：成本低，推送大多数是免费的，消息到达率高。</a:t>
            </a:r>
          </a:p>
          <a:p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缺点：成本不固定，有些功能服务器要收费，且问题偏多，服务态度一般。</a:t>
            </a:r>
            <a:endParaRPr lang="en-US" altLang="zh-CN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c. 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其他平台推送：如极光推送。</a:t>
            </a: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优点：各方面做的更加充分，简便，独立推送方更愿意在技术上下功夫</a:t>
            </a:r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，说明简洁，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服务好。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缺点：收钱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综合考虑使用第三方平台推送，相对来说比较基本都具备免费、和到达率高。所以采用第三平台推送（阿里云推送</a:t>
            </a:r>
            <a:r>
              <a:rPr lang="zh-CN" altLang="en-US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或其他</a:t>
            </a:r>
            <a:r>
              <a:rPr lang="zh-CN" altLang="zh-CN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242268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UI</a:t>
              </a:r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86746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用户登陆界面</a:t>
            </a:r>
          </a:p>
        </p:txBody>
      </p:sp>
      <p:pic>
        <p:nvPicPr>
          <p:cNvPr id="5123" name="图片 1">
            <a:extLst>
              <a:ext uri="{FF2B5EF4-FFF2-40B4-BE49-F238E27FC236}">
                <a16:creationId xmlns:a16="http://schemas.microsoft.com/office/drawing/2014/main" id="{43624D74-7211-4FB4-B06F-B15B66D17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02" y="1237086"/>
            <a:ext cx="28575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441822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项目简介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175742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用户界面</a:t>
            </a:r>
          </a:p>
        </p:txBody>
      </p:sp>
      <p:pic>
        <p:nvPicPr>
          <p:cNvPr id="6146" name="图片 1">
            <a:extLst>
              <a:ext uri="{FF2B5EF4-FFF2-40B4-BE49-F238E27FC236}">
                <a16:creationId xmlns:a16="http://schemas.microsoft.com/office/drawing/2014/main" id="{6D785ADA-4702-4E40-8922-362E98DC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12" y="1357835"/>
            <a:ext cx="29337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084640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后台登陆界面</a:t>
            </a: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AF6396B2-A2AA-4C13-87E0-D71D20380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3" y="2059620"/>
            <a:ext cx="8113025" cy="417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946271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2" name="矩形 6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矩形 86"/>
          <p:cNvSpPr/>
          <p:nvPr/>
        </p:nvSpPr>
        <p:spPr>
          <a:xfrm>
            <a:off x="5403315" y="108223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9" name="直接连接符 8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3987543" y="1139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支持条件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419563" y="844069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后台管理界面</a:t>
            </a:r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BFE9B8CA-C30A-40D4-9C7F-D5D6543F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63" y="1896940"/>
            <a:ext cx="8590311" cy="42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8783259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成员分工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806386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2130843" y="928352"/>
            <a:ext cx="1093895" cy="955612"/>
            <a:chOff x="882603" y="2302677"/>
            <a:chExt cx="1093895" cy="955612"/>
          </a:xfrm>
          <a:solidFill>
            <a:srgbClr val="E74E3E"/>
          </a:solidFill>
        </p:grpSpPr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882603" y="2302677"/>
              <a:ext cx="820672" cy="955612"/>
            </a:xfrm>
            <a:custGeom>
              <a:avLst/>
              <a:gdLst>
                <a:gd name="T0" fmla="*/ 908 w 1036"/>
                <a:gd name="T1" fmla="*/ 372 h 1206"/>
                <a:gd name="T2" fmla="*/ 908 w 1036"/>
                <a:gd name="T3" fmla="*/ 296 h 1206"/>
                <a:gd name="T4" fmla="*/ 908 w 1036"/>
                <a:gd name="T5" fmla="*/ 152 h 1206"/>
                <a:gd name="T6" fmla="*/ 883 w 1036"/>
                <a:gd name="T7" fmla="*/ 128 h 1206"/>
                <a:gd name="T8" fmla="*/ 405 w 1036"/>
                <a:gd name="T9" fmla="*/ 128 h 1206"/>
                <a:gd name="T10" fmla="*/ 387 w 1036"/>
                <a:gd name="T11" fmla="*/ 128 h 1206"/>
                <a:gd name="T12" fmla="*/ 387 w 1036"/>
                <a:gd name="T13" fmla="*/ 150 h 1206"/>
                <a:gd name="T14" fmla="*/ 387 w 1036"/>
                <a:gd name="T15" fmla="*/ 296 h 1206"/>
                <a:gd name="T16" fmla="*/ 295 w 1036"/>
                <a:gd name="T17" fmla="*/ 386 h 1206"/>
                <a:gd name="T18" fmla="*/ 145 w 1036"/>
                <a:gd name="T19" fmla="*/ 386 h 1206"/>
                <a:gd name="T20" fmla="*/ 128 w 1036"/>
                <a:gd name="T21" fmla="*/ 386 h 1206"/>
                <a:gd name="T22" fmla="*/ 128 w 1036"/>
                <a:gd name="T23" fmla="*/ 404 h 1206"/>
                <a:gd name="T24" fmla="*/ 128 w 1036"/>
                <a:gd name="T25" fmla="*/ 1052 h 1206"/>
                <a:gd name="T26" fmla="*/ 153 w 1036"/>
                <a:gd name="T27" fmla="*/ 1078 h 1206"/>
                <a:gd name="T28" fmla="*/ 882 w 1036"/>
                <a:gd name="T29" fmla="*/ 1078 h 1206"/>
                <a:gd name="T30" fmla="*/ 908 w 1036"/>
                <a:gd name="T31" fmla="*/ 1052 h 1206"/>
                <a:gd name="T32" fmla="*/ 908 w 1036"/>
                <a:gd name="T33" fmla="*/ 869 h 1206"/>
                <a:gd name="T34" fmla="*/ 914 w 1036"/>
                <a:gd name="T35" fmla="*/ 851 h 1206"/>
                <a:gd name="T36" fmla="*/ 1028 w 1036"/>
                <a:gd name="T37" fmla="*/ 729 h 1206"/>
                <a:gd name="T38" fmla="*/ 1035 w 1036"/>
                <a:gd name="T39" fmla="*/ 724 h 1206"/>
                <a:gd name="T40" fmla="*/ 1036 w 1036"/>
                <a:gd name="T41" fmla="*/ 738 h 1206"/>
                <a:gd name="T42" fmla="*/ 1036 w 1036"/>
                <a:gd name="T43" fmla="*/ 1069 h 1206"/>
                <a:gd name="T44" fmla="*/ 899 w 1036"/>
                <a:gd name="T45" fmla="*/ 1206 h 1206"/>
                <a:gd name="T46" fmla="*/ 133 w 1036"/>
                <a:gd name="T47" fmla="*/ 1206 h 1206"/>
                <a:gd name="T48" fmla="*/ 0 w 1036"/>
                <a:gd name="T49" fmla="*/ 1073 h 1206"/>
                <a:gd name="T50" fmla="*/ 0 w 1036"/>
                <a:gd name="T51" fmla="*/ 316 h 1206"/>
                <a:gd name="T52" fmla="*/ 19 w 1036"/>
                <a:gd name="T53" fmla="*/ 267 h 1206"/>
                <a:gd name="T54" fmla="*/ 265 w 1036"/>
                <a:gd name="T55" fmla="*/ 27 h 1206"/>
                <a:gd name="T56" fmla="*/ 331 w 1036"/>
                <a:gd name="T57" fmla="*/ 0 h 1206"/>
                <a:gd name="T58" fmla="*/ 902 w 1036"/>
                <a:gd name="T59" fmla="*/ 0 h 1206"/>
                <a:gd name="T60" fmla="*/ 1036 w 1036"/>
                <a:gd name="T61" fmla="*/ 129 h 1206"/>
                <a:gd name="T62" fmla="*/ 1035 w 1036"/>
                <a:gd name="T63" fmla="*/ 206 h 1206"/>
                <a:gd name="T64" fmla="*/ 1028 w 1036"/>
                <a:gd name="T65" fmla="*/ 224 h 1206"/>
                <a:gd name="T66" fmla="*/ 942 w 1036"/>
                <a:gd name="T67" fmla="*/ 328 h 1206"/>
                <a:gd name="T68" fmla="*/ 921 w 1036"/>
                <a:gd name="T69" fmla="*/ 358 h 1206"/>
                <a:gd name="T70" fmla="*/ 908 w 1036"/>
                <a:gd name="T71" fmla="*/ 372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36" h="1206">
                  <a:moveTo>
                    <a:pt x="908" y="372"/>
                  </a:moveTo>
                  <a:cubicBezTo>
                    <a:pt x="908" y="344"/>
                    <a:pt x="908" y="320"/>
                    <a:pt x="908" y="296"/>
                  </a:cubicBezTo>
                  <a:cubicBezTo>
                    <a:pt x="908" y="248"/>
                    <a:pt x="908" y="200"/>
                    <a:pt x="908" y="152"/>
                  </a:cubicBezTo>
                  <a:cubicBezTo>
                    <a:pt x="908" y="131"/>
                    <a:pt x="905" y="128"/>
                    <a:pt x="883" y="128"/>
                  </a:cubicBezTo>
                  <a:cubicBezTo>
                    <a:pt x="724" y="128"/>
                    <a:pt x="565" y="128"/>
                    <a:pt x="405" y="128"/>
                  </a:cubicBezTo>
                  <a:cubicBezTo>
                    <a:pt x="400" y="128"/>
                    <a:pt x="394" y="128"/>
                    <a:pt x="387" y="128"/>
                  </a:cubicBezTo>
                  <a:cubicBezTo>
                    <a:pt x="387" y="137"/>
                    <a:pt x="387" y="144"/>
                    <a:pt x="387" y="150"/>
                  </a:cubicBezTo>
                  <a:cubicBezTo>
                    <a:pt x="387" y="199"/>
                    <a:pt x="387" y="247"/>
                    <a:pt x="387" y="296"/>
                  </a:cubicBezTo>
                  <a:cubicBezTo>
                    <a:pt x="386" y="352"/>
                    <a:pt x="351" y="386"/>
                    <a:pt x="295" y="386"/>
                  </a:cubicBezTo>
                  <a:cubicBezTo>
                    <a:pt x="245" y="386"/>
                    <a:pt x="195" y="386"/>
                    <a:pt x="145" y="386"/>
                  </a:cubicBezTo>
                  <a:cubicBezTo>
                    <a:pt x="140" y="386"/>
                    <a:pt x="135" y="386"/>
                    <a:pt x="128" y="386"/>
                  </a:cubicBezTo>
                  <a:cubicBezTo>
                    <a:pt x="128" y="394"/>
                    <a:pt x="128" y="399"/>
                    <a:pt x="128" y="404"/>
                  </a:cubicBezTo>
                  <a:cubicBezTo>
                    <a:pt x="128" y="620"/>
                    <a:pt x="128" y="836"/>
                    <a:pt x="128" y="1052"/>
                  </a:cubicBezTo>
                  <a:cubicBezTo>
                    <a:pt x="128" y="1076"/>
                    <a:pt x="130" y="1078"/>
                    <a:pt x="153" y="1078"/>
                  </a:cubicBezTo>
                  <a:cubicBezTo>
                    <a:pt x="396" y="1078"/>
                    <a:pt x="639" y="1078"/>
                    <a:pt x="882" y="1078"/>
                  </a:cubicBezTo>
                  <a:cubicBezTo>
                    <a:pt x="906" y="1078"/>
                    <a:pt x="908" y="1076"/>
                    <a:pt x="908" y="1052"/>
                  </a:cubicBezTo>
                  <a:cubicBezTo>
                    <a:pt x="908" y="991"/>
                    <a:pt x="908" y="930"/>
                    <a:pt x="908" y="869"/>
                  </a:cubicBezTo>
                  <a:cubicBezTo>
                    <a:pt x="908" y="863"/>
                    <a:pt x="910" y="855"/>
                    <a:pt x="914" y="851"/>
                  </a:cubicBezTo>
                  <a:cubicBezTo>
                    <a:pt x="952" y="810"/>
                    <a:pt x="990" y="770"/>
                    <a:pt x="1028" y="729"/>
                  </a:cubicBezTo>
                  <a:cubicBezTo>
                    <a:pt x="1030" y="728"/>
                    <a:pt x="1031" y="727"/>
                    <a:pt x="1035" y="724"/>
                  </a:cubicBezTo>
                  <a:cubicBezTo>
                    <a:pt x="1035" y="730"/>
                    <a:pt x="1036" y="734"/>
                    <a:pt x="1036" y="738"/>
                  </a:cubicBezTo>
                  <a:cubicBezTo>
                    <a:pt x="1036" y="849"/>
                    <a:pt x="1036" y="959"/>
                    <a:pt x="1036" y="1069"/>
                  </a:cubicBezTo>
                  <a:cubicBezTo>
                    <a:pt x="1035" y="1151"/>
                    <a:pt x="981" y="1206"/>
                    <a:pt x="899" y="1206"/>
                  </a:cubicBezTo>
                  <a:cubicBezTo>
                    <a:pt x="643" y="1206"/>
                    <a:pt x="388" y="1206"/>
                    <a:pt x="133" y="1206"/>
                  </a:cubicBezTo>
                  <a:cubicBezTo>
                    <a:pt x="56" y="1206"/>
                    <a:pt x="0" y="1150"/>
                    <a:pt x="0" y="1073"/>
                  </a:cubicBezTo>
                  <a:cubicBezTo>
                    <a:pt x="0" y="821"/>
                    <a:pt x="0" y="568"/>
                    <a:pt x="0" y="316"/>
                  </a:cubicBezTo>
                  <a:cubicBezTo>
                    <a:pt x="0" y="297"/>
                    <a:pt x="6" y="281"/>
                    <a:pt x="19" y="267"/>
                  </a:cubicBezTo>
                  <a:cubicBezTo>
                    <a:pt x="101" y="187"/>
                    <a:pt x="183" y="107"/>
                    <a:pt x="265" y="27"/>
                  </a:cubicBezTo>
                  <a:cubicBezTo>
                    <a:pt x="283" y="9"/>
                    <a:pt x="305" y="0"/>
                    <a:pt x="331" y="0"/>
                  </a:cubicBezTo>
                  <a:cubicBezTo>
                    <a:pt x="521" y="0"/>
                    <a:pt x="712" y="0"/>
                    <a:pt x="902" y="0"/>
                  </a:cubicBezTo>
                  <a:cubicBezTo>
                    <a:pt x="978" y="1"/>
                    <a:pt x="1033" y="53"/>
                    <a:pt x="1036" y="129"/>
                  </a:cubicBezTo>
                  <a:cubicBezTo>
                    <a:pt x="1036" y="155"/>
                    <a:pt x="1036" y="180"/>
                    <a:pt x="1035" y="206"/>
                  </a:cubicBezTo>
                  <a:cubicBezTo>
                    <a:pt x="1035" y="212"/>
                    <a:pt x="1032" y="219"/>
                    <a:pt x="1028" y="224"/>
                  </a:cubicBezTo>
                  <a:cubicBezTo>
                    <a:pt x="999" y="259"/>
                    <a:pt x="970" y="293"/>
                    <a:pt x="942" y="328"/>
                  </a:cubicBezTo>
                  <a:cubicBezTo>
                    <a:pt x="934" y="337"/>
                    <a:pt x="928" y="348"/>
                    <a:pt x="921" y="358"/>
                  </a:cubicBezTo>
                  <a:cubicBezTo>
                    <a:pt x="918" y="362"/>
                    <a:pt x="914" y="365"/>
                    <a:pt x="908" y="3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1362082" y="2640858"/>
              <a:ext cx="386396" cy="443988"/>
            </a:xfrm>
            <a:custGeom>
              <a:avLst/>
              <a:gdLst>
                <a:gd name="T0" fmla="*/ 351 w 488"/>
                <a:gd name="T1" fmla="*/ 0 h 560"/>
                <a:gd name="T2" fmla="*/ 488 w 488"/>
                <a:gd name="T3" fmla="*/ 114 h 560"/>
                <a:gd name="T4" fmla="*/ 431 w 488"/>
                <a:gd name="T5" fmla="*/ 180 h 560"/>
                <a:gd name="T6" fmla="*/ 127 w 488"/>
                <a:gd name="T7" fmla="*/ 490 h 560"/>
                <a:gd name="T8" fmla="*/ 39 w 488"/>
                <a:gd name="T9" fmla="*/ 554 h 560"/>
                <a:gd name="T10" fmla="*/ 5 w 488"/>
                <a:gd name="T11" fmla="*/ 560 h 560"/>
                <a:gd name="T12" fmla="*/ 4 w 488"/>
                <a:gd name="T13" fmla="*/ 526 h 560"/>
                <a:gd name="T14" fmla="*/ 64 w 488"/>
                <a:gd name="T15" fmla="*/ 404 h 560"/>
                <a:gd name="T16" fmla="*/ 347 w 488"/>
                <a:gd name="T17" fmla="*/ 7 h 560"/>
                <a:gd name="T18" fmla="*/ 351 w 488"/>
                <a:gd name="T1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560">
                  <a:moveTo>
                    <a:pt x="351" y="0"/>
                  </a:moveTo>
                  <a:cubicBezTo>
                    <a:pt x="398" y="39"/>
                    <a:pt x="443" y="76"/>
                    <a:pt x="488" y="114"/>
                  </a:cubicBezTo>
                  <a:cubicBezTo>
                    <a:pt x="469" y="137"/>
                    <a:pt x="450" y="159"/>
                    <a:pt x="431" y="180"/>
                  </a:cubicBezTo>
                  <a:cubicBezTo>
                    <a:pt x="336" y="289"/>
                    <a:pt x="238" y="396"/>
                    <a:pt x="127" y="490"/>
                  </a:cubicBezTo>
                  <a:cubicBezTo>
                    <a:pt x="100" y="514"/>
                    <a:pt x="69" y="534"/>
                    <a:pt x="39" y="554"/>
                  </a:cubicBezTo>
                  <a:cubicBezTo>
                    <a:pt x="30" y="560"/>
                    <a:pt x="17" y="558"/>
                    <a:pt x="5" y="560"/>
                  </a:cubicBezTo>
                  <a:cubicBezTo>
                    <a:pt x="5" y="549"/>
                    <a:pt x="0" y="536"/>
                    <a:pt x="4" y="526"/>
                  </a:cubicBezTo>
                  <a:cubicBezTo>
                    <a:pt x="23" y="485"/>
                    <a:pt x="41" y="443"/>
                    <a:pt x="64" y="404"/>
                  </a:cubicBezTo>
                  <a:cubicBezTo>
                    <a:pt x="147" y="264"/>
                    <a:pt x="245" y="134"/>
                    <a:pt x="347" y="7"/>
                  </a:cubicBezTo>
                  <a:cubicBezTo>
                    <a:pt x="348" y="5"/>
                    <a:pt x="349" y="3"/>
                    <a:pt x="3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1667783" y="2400113"/>
              <a:ext cx="273223" cy="299340"/>
            </a:xfrm>
            <a:custGeom>
              <a:avLst/>
              <a:gdLst>
                <a:gd name="T0" fmla="*/ 139 w 345"/>
                <a:gd name="T1" fmla="*/ 378 h 378"/>
                <a:gd name="T2" fmla="*/ 0 w 345"/>
                <a:gd name="T3" fmla="*/ 264 h 378"/>
                <a:gd name="T4" fmla="*/ 19 w 345"/>
                <a:gd name="T5" fmla="*/ 240 h 378"/>
                <a:gd name="T6" fmla="*/ 183 w 345"/>
                <a:gd name="T7" fmla="*/ 54 h 378"/>
                <a:gd name="T8" fmla="*/ 231 w 345"/>
                <a:gd name="T9" fmla="*/ 17 h 378"/>
                <a:gd name="T10" fmla="*/ 308 w 345"/>
                <a:gd name="T11" fmla="*/ 26 h 378"/>
                <a:gd name="T12" fmla="*/ 334 w 345"/>
                <a:gd name="T13" fmla="*/ 103 h 378"/>
                <a:gd name="T14" fmla="*/ 312 w 345"/>
                <a:gd name="T15" fmla="*/ 150 h 378"/>
                <a:gd name="T16" fmla="*/ 139 w 345"/>
                <a:gd name="T17" fmla="*/ 37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378">
                  <a:moveTo>
                    <a:pt x="139" y="378"/>
                  </a:moveTo>
                  <a:cubicBezTo>
                    <a:pt x="90" y="338"/>
                    <a:pt x="46" y="301"/>
                    <a:pt x="0" y="264"/>
                  </a:cubicBezTo>
                  <a:cubicBezTo>
                    <a:pt x="7" y="255"/>
                    <a:pt x="13" y="247"/>
                    <a:pt x="19" y="240"/>
                  </a:cubicBezTo>
                  <a:cubicBezTo>
                    <a:pt x="74" y="178"/>
                    <a:pt x="128" y="115"/>
                    <a:pt x="183" y="54"/>
                  </a:cubicBezTo>
                  <a:cubicBezTo>
                    <a:pt x="196" y="39"/>
                    <a:pt x="214" y="27"/>
                    <a:pt x="231" y="17"/>
                  </a:cubicBezTo>
                  <a:cubicBezTo>
                    <a:pt x="259" y="0"/>
                    <a:pt x="280" y="4"/>
                    <a:pt x="308" y="26"/>
                  </a:cubicBezTo>
                  <a:cubicBezTo>
                    <a:pt x="336" y="50"/>
                    <a:pt x="345" y="73"/>
                    <a:pt x="334" y="103"/>
                  </a:cubicBezTo>
                  <a:cubicBezTo>
                    <a:pt x="328" y="119"/>
                    <a:pt x="322" y="136"/>
                    <a:pt x="312" y="150"/>
                  </a:cubicBezTo>
                  <a:cubicBezTo>
                    <a:pt x="255" y="226"/>
                    <a:pt x="197" y="301"/>
                    <a:pt x="13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5" name="Freeform 17"/>
            <p:cNvSpPr>
              <a:spLocks/>
            </p:cNvSpPr>
            <p:nvPr/>
          </p:nvSpPr>
          <p:spPr bwMode="auto">
            <a:xfrm>
              <a:off x="1088524" y="2679029"/>
              <a:ext cx="408829" cy="66632"/>
            </a:xfrm>
            <a:custGeom>
              <a:avLst/>
              <a:gdLst>
                <a:gd name="T0" fmla="*/ 257 w 516"/>
                <a:gd name="T1" fmla="*/ 0 h 84"/>
                <a:gd name="T2" fmla="*/ 496 w 516"/>
                <a:gd name="T3" fmla="*/ 0 h 84"/>
                <a:gd name="T4" fmla="*/ 516 w 516"/>
                <a:gd name="T5" fmla="*/ 19 h 84"/>
                <a:gd name="T6" fmla="*/ 516 w 516"/>
                <a:gd name="T7" fmla="*/ 49 h 84"/>
                <a:gd name="T8" fmla="*/ 481 w 516"/>
                <a:gd name="T9" fmla="*/ 84 h 84"/>
                <a:gd name="T10" fmla="*/ 23 w 516"/>
                <a:gd name="T11" fmla="*/ 84 h 84"/>
                <a:gd name="T12" fmla="*/ 0 w 516"/>
                <a:gd name="T13" fmla="*/ 61 h 84"/>
                <a:gd name="T14" fmla="*/ 0 w 516"/>
                <a:gd name="T15" fmla="*/ 22 h 84"/>
                <a:gd name="T16" fmla="*/ 22 w 516"/>
                <a:gd name="T17" fmla="*/ 0 h 84"/>
                <a:gd name="T18" fmla="*/ 257 w 516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6" h="84">
                  <a:moveTo>
                    <a:pt x="257" y="0"/>
                  </a:moveTo>
                  <a:cubicBezTo>
                    <a:pt x="337" y="0"/>
                    <a:pt x="416" y="0"/>
                    <a:pt x="496" y="0"/>
                  </a:cubicBezTo>
                  <a:cubicBezTo>
                    <a:pt x="515" y="0"/>
                    <a:pt x="516" y="1"/>
                    <a:pt x="516" y="19"/>
                  </a:cubicBezTo>
                  <a:cubicBezTo>
                    <a:pt x="516" y="29"/>
                    <a:pt x="516" y="39"/>
                    <a:pt x="516" y="49"/>
                  </a:cubicBezTo>
                  <a:cubicBezTo>
                    <a:pt x="516" y="71"/>
                    <a:pt x="503" y="84"/>
                    <a:pt x="481" y="84"/>
                  </a:cubicBezTo>
                  <a:cubicBezTo>
                    <a:pt x="329" y="84"/>
                    <a:pt x="176" y="84"/>
                    <a:pt x="23" y="84"/>
                  </a:cubicBezTo>
                  <a:cubicBezTo>
                    <a:pt x="0" y="84"/>
                    <a:pt x="0" y="83"/>
                    <a:pt x="0" y="61"/>
                  </a:cubicBezTo>
                  <a:cubicBezTo>
                    <a:pt x="0" y="48"/>
                    <a:pt x="0" y="35"/>
                    <a:pt x="0" y="22"/>
                  </a:cubicBezTo>
                  <a:cubicBezTo>
                    <a:pt x="0" y="0"/>
                    <a:pt x="0" y="0"/>
                    <a:pt x="22" y="0"/>
                  </a:cubicBezTo>
                  <a:cubicBezTo>
                    <a:pt x="100" y="0"/>
                    <a:pt x="179" y="0"/>
                    <a:pt x="2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1087855" y="2815306"/>
              <a:ext cx="344542" cy="67301"/>
            </a:xfrm>
            <a:custGeom>
              <a:avLst/>
              <a:gdLst>
                <a:gd name="T0" fmla="*/ 435 w 435"/>
                <a:gd name="T1" fmla="*/ 0 h 85"/>
                <a:gd name="T2" fmla="*/ 382 w 435"/>
                <a:gd name="T3" fmla="*/ 80 h 85"/>
                <a:gd name="T4" fmla="*/ 371 w 435"/>
                <a:gd name="T5" fmla="*/ 84 h 85"/>
                <a:gd name="T6" fmla="*/ 15 w 435"/>
                <a:gd name="T7" fmla="*/ 85 h 85"/>
                <a:gd name="T8" fmla="*/ 1 w 435"/>
                <a:gd name="T9" fmla="*/ 69 h 85"/>
                <a:gd name="T10" fmla="*/ 0 w 435"/>
                <a:gd name="T11" fmla="*/ 18 h 85"/>
                <a:gd name="T12" fmla="*/ 19 w 435"/>
                <a:gd name="T13" fmla="*/ 0 h 85"/>
                <a:gd name="T14" fmla="*/ 190 w 435"/>
                <a:gd name="T15" fmla="*/ 0 h 85"/>
                <a:gd name="T16" fmla="*/ 415 w 435"/>
                <a:gd name="T17" fmla="*/ 0 h 85"/>
                <a:gd name="T18" fmla="*/ 435 w 435"/>
                <a:gd name="T1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5" h="85">
                  <a:moveTo>
                    <a:pt x="435" y="0"/>
                  </a:moveTo>
                  <a:cubicBezTo>
                    <a:pt x="417" y="29"/>
                    <a:pt x="400" y="55"/>
                    <a:pt x="382" y="80"/>
                  </a:cubicBezTo>
                  <a:cubicBezTo>
                    <a:pt x="380" y="83"/>
                    <a:pt x="375" y="84"/>
                    <a:pt x="371" y="84"/>
                  </a:cubicBezTo>
                  <a:cubicBezTo>
                    <a:pt x="252" y="85"/>
                    <a:pt x="134" y="84"/>
                    <a:pt x="15" y="85"/>
                  </a:cubicBezTo>
                  <a:cubicBezTo>
                    <a:pt x="4" y="85"/>
                    <a:pt x="0" y="80"/>
                    <a:pt x="1" y="69"/>
                  </a:cubicBezTo>
                  <a:cubicBezTo>
                    <a:pt x="1" y="52"/>
                    <a:pt x="1" y="35"/>
                    <a:pt x="0" y="18"/>
                  </a:cubicBezTo>
                  <a:cubicBezTo>
                    <a:pt x="0" y="4"/>
                    <a:pt x="6" y="0"/>
                    <a:pt x="19" y="0"/>
                  </a:cubicBezTo>
                  <a:cubicBezTo>
                    <a:pt x="76" y="0"/>
                    <a:pt x="133" y="0"/>
                    <a:pt x="190" y="0"/>
                  </a:cubicBezTo>
                  <a:cubicBezTo>
                    <a:pt x="265" y="0"/>
                    <a:pt x="340" y="0"/>
                    <a:pt x="415" y="0"/>
                  </a:cubicBezTo>
                  <a:cubicBezTo>
                    <a:pt x="421" y="0"/>
                    <a:pt x="426" y="0"/>
                    <a:pt x="4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>
              <a:off x="1082497" y="2945221"/>
              <a:ext cx="244427" cy="146657"/>
            </a:xfrm>
            <a:custGeom>
              <a:avLst/>
              <a:gdLst>
                <a:gd name="T0" fmla="*/ 286 w 309"/>
                <a:gd name="T1" fmla="*/ 148 h 185"/>
                <a:gd name="T2" fmla="*/ 283 w 309"/>
                <a:gd name="T3" fmla="*/ 148 h 185"/>
                <a:gd name="T4" fmla="*/ 234 w 309"/>
                <a:gd name="T5" fmla="*/ 153 h 185"/>
                <a:gd name="T6" fmla="*/ 214 w 309"/>
                <a:gd name="T7" fmla="*/ 169 h 185"/>
                <a:gd name="T8" fmla="*/ 156 w 309"/>
                <a:gd name="T9" fmla="*/ 164 h 185"/>
                <a:gd name="T10" fmla="*/ 105 w 309"/>
                <a:gd name="T11" fmla="*/ 110 h 185"/>
                <a:gd name="T12" fmla="*/ 80 w 309"/>
                <a:gd name="T13" fmla="*/ 157 h 185"/>
                <a:gd name="T14" fmla="*/ 38 w 309"/>
                <a:gd name="T15" fmla="*/ 178 h 185"/>
                <a:gd name="T16" fmla="*/ 11 w 309"/>
                <a:gd name="T17" fmla="*/ 126 h 185"/>
                <a:gd name="T18" fmla="*/ 64 w 309"/>
                <a:gd name="T19" fmla="*/ 24 h 185"/>
                <a:gd name="T20" fmla="*/ 126 w 309"/>
                <a:gd name="T21" fmla="*/ 21 h 185"/>
                <a:gd name="T22" fmla="*/ 191 w 309"/>
                <a:gd name="T23" fmla="*/ 90 h 185"/>
                <a:gd name="T24" fmla="*/ 230 w 309"/>
                <a:gd name="T25" fmla="*/ 60 h 185"/>
                <a:gd name="T26" fmla="*/ 281 w 309"/>
                <a:gd name="T27" fmla="*/ 58 h 185"/>
                <a:gd name="T28" fmla="*/ 309 w 309"/>
                <a:gd name="T29" fmla="*/ 76 h 185"/>
                <a:gd name="T30" fmla="*/ 286 w 309"/>
                <a:gd name="T31" fmla="*/ 14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9" h="185">
                  <a:moveTo>
                    <a:pt x="286" y="148"/>
                  </a:moveTo>
                  <a:cubicBezTo>
                    <a:pt x="284" y="148"/>
                    <a:pt x="284" y="148"/>
                    <a:pt x="283" y="148"/>
                  </a:cubicBezTo>
                  <a:cubicBezTo>
                    <a:pt x="265" y="131"/>
                    <a:pt x="249" y="137"/>
                    <a:pt x="234" y="153"/>
                  </a:cubicBezTo>
                  <a:cubicBezTo>
                    <a:pt x="228" y="159"/>
                    <a:pt x="221" y="164"/>
                    <a:pt x="214" y="169"/>
                  </a:cubicBezTo>
                  <a:cubicBezTo>
                    <a:pt x="193" y="185"/>
                    <a:pt x="174" y="183"/>
                    <a:pt x="156" y="164"/>
                  </a:cubicBezTo>
                  <a:cubicBezTo>
                    <a:pt x="139" y="147"/>
                    <a:pt x="123" y="129"/>
                    <a:pt x="105" y="110"/>
                  </a:cubicBezTo>
                  <a:cubicBezTo>
                    <a:pt x="96" y="126"/>
                    <a:pt x="88" y="142"/>
                    <a:pt x="80" y="157"/>
                  </a:cubicBezTo>
                  <a:cubicBezTo>
                    <a:pt x="71" y="174"/>
                    <a:pt x="55" y="181"/>
                    <a:pt x="38" y="178"/>
                  </a:cubicBezTo>
                  <a:cubicBezTo>
                    <a:pt x="14" y="174"/>
                    <a:pt x="0" y="149"/>
                    <a:pt x="11" y="126"/>
                  </a:cubicBezTo>
                  <a:cubicBezTo>
                    <a:pt x="28" y="92"/>
                    <a:pt x="45" y="57"/>
                    <a:pt x="64" y="24"/>
                  </a:cubicBezTo>
                  <a:cubicBezTo>
                    <a:pt x="77" y="0"/>
                    <a:pt x="107" y="0"/>
                    <a:pt x="126" y="21"/>
                  </a:cubicBezTo>
                  <a:cubicBezTo>
                    <a:pt x="148" y="43"/>
                    <a:pt x="169" y="66"/>
                    <a:pt x="191" y="90"/>
                  </a:cubicBezTo>
                  <a:cubicBezTo>
                    <a:pt x="204" y="80"/>
                    <a:pt x="217" y="70"/>
                    <a:pt x="230" y="60"/>
                  </a:cubicBezTo>
                  <a:cubicBezTo>
                    <a:pt x="247" y="47"/>
                    <a:pt x="262" y="46"/>
                    <a:pt x="281" y="58"/>
                  </a:cubicBezTo>
                  <a:cubicBezTo>
                    <a:pt x="291" y="64"/>
                    <a:pt x="300" y="70"/>
                    <a:pt x="309" y="76"/>
                  </a:cubicBezTo>
                  <a:cubicBezTo>
                    <a:pt x="301" y="100"/>
                    <a:pt x="294" y="124"/>
                    <a:pt x="286" y="1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8" name="Freeform 20"/>
            <p:cNvSpPr>
              <a:spLocks/>
            </p:cNvSpPr>
            <p:nvPr/>
          </p:nvSpPr>
          <p:spPr bwMode="auto">
            <a:xfrm>
              <a:off x="1748478" y="2540408"/>
              <a:ext cx="228020" cy="273223"/>
            </a:xfrm>
            <a:custGeom>
              <a:avLst/>
              <a:gdLst>
                <a:gd name="T0" fmla="*/ 288 w 288"/>
                <a:gd name="T1" fmla="*/ 37 h 345"/>
                <a:gd name="T2" fmla="*/ 280 w 288"/>
                <a:gd name="T3" fmla="*/ 52 h 345"/>
                <a:gd name="T4" fmla="*/ 118 w 288"/>
                <a:gd name="T5" fmla="*/ 260 h 345"/>
                <a:gd name="T6" fmla="*/ 57 w 288"/>
                <a:gd name="T7" fmla="*/ 326 h 345"/>
                <a:gd name="T8" fmla="*/ 24 w 288"/>
                <a:gd name="T9" fmla="*/ 343 h 345"/>
                <a:gd name="T10" fmla="*/ 3 w 288"/>
                <a:gd name="T11" fmla="*/ 338 h 345"/>
                <a:gd name="T12" fmla="*/ 3 w 288"/>
                <a:gd name="T13" fmla="*/ 314 h 345"/>
                <a:gd name="T14" fmla="*/ 44 w 288"/>
                <a:gd name="T15" fmla="*/ 262 h 345"/>
                <a:gd name="T16" fmla="*/ 210 w 288"/>
                <a:gd name="T17" fmla="*/ 53 h 345"/>
                <a:gd name="T18" fmla="*/ 236 w 288"/>
                <a:gd name="T19" fmla="*/ 15 h 345"/>
                <a:gd name="T20" fmla="*/ 263 w 288"/>
                <a:gd name="T21" fmla="*/ 4 h 345"/>
                <a:gd name="T22" fmla="*/ 288 w 288"/>
                <a:gd name="T23" fmla="*/ 3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345">
                  <a:moveTo>
                    <a:pt x="288" y="37"/>
                  </a:moveTo>
                  <a:cubicBezTo>
                    <a:pt x="286" y="40"/>
                    <a:pt x="284" y="46"/>
                    <a:pt x="280" y="52"/>
                  </a:cubicBezTo>
                  <a:cubicBezTo>
                    <a:pt x="226" y="121"/>
                    <a:pt x="172" y="191"/>
                    <a:pt x="118" y="260"/>
                  </a:cubicBezTo>
                  <a:cubicBezTo>
                    <a:pt x="99" y="283"/>
                    <a:pt x="78" y="305"/>
                    <a:pt x="57" y="326"/>
                  </a:cubicBezTo>
                  <a:cubicBezTo>
                    <a:pt x="48" y="334"/>
                    <a:pt x="36" y="339"/>
                    <a:pt x="24" y="343"/>
                  </a:cubicBezTo>
                  <a:cubicBezTo>
                    <a:pt x="18" y="345"/>
                    <a:pt x="6" y="343"/>
                    <a:pt x="3" y="338"/>
                  </a:cubicBezTo>
                  <a:cubicBezTo>
                    <a:pt x="0" y="332"/>
                    <a:pt x="0" y="320"/>
                    <a:pt x="3" y="314"/>
                  </a:cubicBezTo>
                  <a:cubicBezTo>
                    <a:pt x="15" y="296"/>
                    <a:pt x="30" y="279"/>
                    <a:pt x="44" y="262"/>
                  </a:cubicBezTo>
                  <a:cubicBezTo>
                    <a:pt x="99" y="192"/>
                    <a:pt x="154" y="123"/>
                    <a:pt x="210" y="53"/>
                  </a:cubicBezTo>
                  <a:cubicBezTo>
                    <a:pt x="219" y="41"/>
                    <a:pt x="228" y="28"/>
                    <a:pt x="236" y="15"/>
                  </a:cubicBezTo>
                  <a:cubicBezTo>
                    <a:pt x="243" y="5"/>
                    <a:pt x="251" y="0"/>
                    <a:pt x="263" y="4"/>
                  </a:cubicBezTo>
                  <a:cubicBezTo>
                    <a:pt x="275" y="7"/>
                    <a:pt x="288" y="23"/>
                    <a:pt x="28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39" name="Freeform 21"/>
            <p:cNvSpPr>
              <a:spLocks/>
            </p:cNvSpPr>
            <p:nvPr/>
          </p:nvSpPr>
          <p:spPr bwMode="auto">
            <a:xfrm>
              <a:off x="1293107" y="2473776"/>
              <a:ext cx="204247" cy="66632"/>
            </a:xfrm>
            <a:custGeom>
              <a:avLst/>
              <a:gdLst>
                <a:gd name="T0" fmla="*/ 129 w 258"/>
                <a:gd name="T1" fmla="*/ 84 h 84"/>
                <a:gd name="T2" fmla="*/ 18 w 258"/>
                <a:gd name="T3" fmla="*/ 84 h 84"/>
                <a:gd name="T4" fmla="*/ 0 w 258"/>
                <a:gd name="T5" fmla="*/ 66 h 84"/>
                <a:gd name="T6" fmla="*/ 0 w 258"/>
                <a:gd name="T7" fmla="*/ 16 h 84"/>
                <a:gd name="T8" fmla="*/ 15 w 258"/>
                <a:gd name="T9" fmla="*/ 0 h 84"/>
                <a:gd name="T10" fmla="*/ 243 w 258"/>
                <a:gd name="T11" fmla="*/ 0 h 84"/>
                <a:gd name="T12" fmla="*/ 258 w 258"/>
                <a:gd name="T13" fmla="*/ 15 h 84"/>
                <a:gd name="T14" fmla="*/ 258 w 258"/>
                <a:gd name="T15" fmla="*/ 68 h 84"/>
                <a:gd name="T16" fmla="*/ 241 w 258"/>
                <a:gd name="T17" fmla="*/ 84 h 84"/>
                <a:gd name="T18" fmla="*/ 129 w 258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84">
                  <a:moveTo>
                    <a:pt x="129" y="84"/>
                  </a:moveTo>
                  <a:cubicBezTo>
                    <a:pt x="92" y="84"/>
                    <a:pt x="55" y="83"/>
                    <a:pt x="18" y="84"/>
                  </a:cubicBezTo>
                  <a:cubicBezTo>
                    <a:pt x="5" y="84"/>
                    <a:pt x="0" y="79"/>
                    <a:pt x="0" y="66"/>
                  </a:cubicBezTo>
                  <a:cubicBezTo>
                    <a:pt x="1" y="50"/>
                    <a:pt x="1" y="33"/>
                    <a:pt x="0" y="16"/>
                  </a:cubicBezTo>
                  <a:cubicBezTo>
                    <a:pt x="0" y="5"/>
                    <a:pt x="4" y="0"/>
                    <a:pt x="15" y="0"/>
                  </a:cubicBezTo>
                  <a:cubicBezTo>
                    <a:pt x="91" y="0"/>
                    <a:pt x="167" y="0"/>
                    <a:pt x="243" y="0"/>
                  </a:cubicBezTo>
                  <a:cubicBezTo>
                    <a:pt x="254" y="0"/>
                    <a:pt x="258" y="4"/>
                    <a:pt x="258" y="15"/>
                  </a:cubicBezTo>
                  <a:cubicBezTo>
                    <a:pt x="257" y="33"/>
                    <a:pt x="257" y="50"/>
                    <a:pt x="258" y="68"/>
                  </a:cubicBezTo>
                  <a:cubicBezTo>
                    <a:pt x="258" y="80"/>
                    <a:pt x="253" y="84"/>
                    <a:pt x="241" y="84"/>
                  </a:cubicBezTo>
                  <a:cubicBezTo>
                    <a:pt x="203" y="84"/>
                    <a:pt x="166" y="84"/>
                    <a:pt x="12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65838" y="2002558"/>
            <a:ext cx="194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总体设计文档，先前文档的修改：</a:t>
            </a:r>
            <a:endParaRPr lang="en-US" altLang="zh-CN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336095" y="2135990"/>
            <a:ext cx="1744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靳泽旭，</a:t>
            </a:r>
            <a:endParaRPr lang="en-US" altLang="zh-CN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089145" y="928352"/>
            <a:ext cx="1229112" cy="958730"/>
            <a:chOff x="2855366" y="2301118"/>
            <a:chExt cx="1229112" cy="958730"/>
          </a:xfrm>
          <a:solidFill>
            <a:srgbClr val="E74E3E"/>
          </a:solidFill>
        </p:grpSpPr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2855366" y="2531318"/>
              <a:ext cx="807015" cy="728530"/>
            </a:xfrm>
            <a:custGeom>
              <a:avLst/>
              <a:gdLst>
                <a:gd name="T0" fmla="*/ 129 w 908"/>
                <a:gd name="T1" fmla="*/ 646 h 819"/>
                <a:gd name="T2" fmla="*/ 86 w 908"/>
                <a:gd name="T3" fmla="*/ 646 h 819"/>
                <a:gd name="T4" fmla="*/ 0 w 908"/>
                <a:gd name="T5" fmla="*/ 560 h 819"/>
                <a:gd name="T6" fmla="*/ 0 w 908"/>
                <a:gd name="T7" fmla="*/ 87 h 819"/>
                <a:gd name="T8" fmla="*/ 87 w 908"/>
                <a:gd name="T9" fmla="*/ 0 h 819"/>
                <a:gd name="T10" fmla="*/ 822 w 908"/>
                <a:gd name="T11" fmla="*/ 0 h 819"/>
                <a:gd name="T12" fmla="*/ 908 w 908"/>
                <a:gd name="T13" fmla="*/ 90 h 819"/>
                <a:gd name="T14" fmla="*/ 908 w 908"/>
                <a:gd name="T15" fmla="*/ 470 h 819"/>
                <a:gd name="T16" fmla="*/ 908 w 908"/>
                <a:gd name="T17" fmla="*/ 557 h 819"/>
                <a:gd name="T18" fmla="*/ 818 w 908"/>
                <a:gd name="T19" fmla="*/ 646 h 819"/>
                <a:gd name="T20" fmla="*/ 338 w 908"/>
                <a:gd name="T21" fmla="*/ 646 h 819"/>
                <a:gd name="T22" fmla="*/ 313 w 908"/>
                <a:gd name="T23" fmla="*/ 656 h 819"/>
                <a:gd name="T24" fmla="*/ 166 w 908"/>
                <a:gd name="T25" fmla="*/ 804 h 819"/>
                <a:gd name="T26" fmla="*/ 156 w 908"/>
                <a:gd name="T27" fmla="*/ 813 h 819"/>
                <a:gd name="T28" fmla="*/ 139 w 908"/>
                <a:gd name="T29" fmla="*/ 817 h 819"/>
                <a:gd name="T30" fmla="*/ 130 w 908"/>
                <a:gd name="T31" fmla="*/ 802 h 819"/>
                <a:gd name="T32" fmla="*/ 129 w 908"/>
                <a:gd name="T33" fmla="*/ 770 h 819"/>
                <a:gd name="T34" fmla="*/ 129 w 908"/>
                <a:gd name="T35" fmla="*/ 646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8" h="819">
                  <a:moveTo>
                    <a:pt x="129" y="646"/>
                  </a:moveTo>
                  <a:cubicBezTo>
                    <a:pt x="114" y="646"/>
                    <a:pt x="100" y="646"/>
                    <a:pt x="86" y="646"/>
                  </a:cubicBezTo>
                  <a:cubicBezTo>
                    <a:pt x="38" y="646"/>
                    <a:pt x="0" y="608"/>
                    <a:pt x="0" y="560"/>
                  </a:cubicBezTo>
                  <a:cubicBezTo>
                    <a:pt x="0" y="402"/>
                    <a:pt x="0" y="245"/>
                    <a:pt x="0" y="87"/>
                  </a:cubicBezTo>
                  <a:cubicBezTo>
                    <a:pt x="0" y="38"/>
                    <a:pt x="38" y="0"/>
                    <a:pt x="87" y="0"/>
                  </a:cubicBezTo>
                  <a:cubicBezTo>
                    <a:pt x="332" y="0"/>
                    <a:pt x="577" y="0"/>
                    <a:pt x="822" y="0"/>
                  </a:cubicBezTo>
                  <a:cubicBezTo>
                    <a:pt x="872" y="0"/>
                    <a:pt x="908" y="38"/>
                    <a:pt x="908" y="90"/>
                  </a:cubicBezTo>
                  <a:cubicBezTo>
                    <a:pt x="908" y="217"/>
                    <a:pt x="908" y="343"/>
                    <a:pt x="908" y="470"/>
                  </a:cubicBezTo>
                  <a:cubicBezTo>
                    <a:pt x="908" y="499"/>
                    <a:pt x="908" y="528"/>
                    <a:pt x="908" y="557"/>
                  </a:cubicBezTo>
                  <a:cubicBezTo>
                    <a:pt x="908" y="609"/>
                    <a:pt x="871" y="646"/>
                    <a:pt x="818" y="646"/>
                  </a:cubicBezTo>
                  <a:cubicBezTo>
                    <a:pt x="658" y="646"/>
                    <a:pt x="498" y="646"/>
                    <a:pt x="338" y="646"/>
                  </a:cubicBezTo>
                  <a:cubicBezTo>
                    <a:pt x="328" y="646"/>
                    <a:pt x="321" y="649"/>
                    <a:pt x="313" y="656"/>
                  </a:cubicBezTo>
                  <a:cubicBezTo>
                    <a:pt x="265" y="706"/>
                    <a:pt x="215" y="755"/>
                    <a:pt x="166" y="804"/>
                  </a:cubicBezTo>
                  <a:cubicBezTo>
                    <a:pt x="163" y="807"/>
                    <a:pt x="160" y="811"/>
                    <a:pt x="156" y="813"/>
                  </a:cubicBezTo>
                  <a:cubicBezTo>
                    <a:pt x="151" y="815"/>
                    <a:pt x="143" y="819"/>
                    <a:pt x="139" y="817"/>
                  </a:cubicBezTo>
                  <a:cubicBezTo>
                    <a:pt x="134" y="815"/>
                    <a:pt x="131" y="807"/>
                    <a:pt x="130" y="802"/>
                  </a:cubicBezTo>
                  <a:cubicBezTo>
                    <a:pt x="129" y="791"/>
                    <a:pt x="130" y="781"/>
                    <a:pt x="129" y="770"/>
                  </a:cubicBezTo>
                  <a:cubicBezTo>
                    <a:pt x="129" y="730"/>
                    <a:pt x="129" y="689"/>
                    <a:pt x="129" y="6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237656" y="2301118"/>
              <a:ext cx="846822" cy="731909"/>
            </a:xfrm>
            <a:custGeom>
              <a:avLst/>
              <a:gdLst>
                <a:gd name="T0" fmla="*/ 824 w 953"/>
                <a:gd name="T1" fmla="*/ 647 h 823"/>
                <a:gd name="T2" fmla="*/ 824 w 953"/>
                <a:gd name="T3" fmla="*/ 785 h 823"/>
                <a:gd name="T4" fmla="*/ 814 w 953"/>
                <a:gd name="T5" fmla="*/ 817 h 823"/>
                <a:gd name="T6" fmla="*/ 785 w 953"/>
                <a:gd name="T7" fmla="*/ 802 h 823"/>
                <a:gd name="T8" fmla="*/ 638 w 953"/>
                <a:gd name="T9" fmla="*/ 656 h 823"/>
                <a:gd name="T10" fmla="*/ 618 w 953"/>
                <a:gd name="T11" fmla="*/ 647 h 823"/>
                <a:gd name="T12" fmla="*/ 542 w 953"/>
                <a:gd name="T13" fmla="*/ 647 h 823"/>
                <a:gd name="T14" fmla="*/ 542 w 953"/>
                <a:gd name="T15" fmla="*/ 630 h 823"/>
                <a:gd name="T16" fmla="*/ 542 w 953"/>
                <a:gd name="T17" fmla="*/ 351 h 823"/>
                <a:gd name="T18" fmla="*/ 385 w 953"/>
                <a:gd name="T19" fmla="*/ 194 h 823"/>
                <a:gd name="T20" fmla="*/ 20 w 953"/>
                <a:gd name="T21" fmla="*/ 194 h 823"/>
                <a:gd name="T22" fmla="*/ 4 w 953"/>
                <a:gd name="T23" fmla="*/ 194 h 823"/>
                <a:gd name="T24" fmla="*/ 5 w 953"/>
                <a:gd name="T25" fmla="*/ 71 h 823"/>
                <a:gd name="T26" fmla="*/ 93 w 953"/>
                <a:gd name="T27" fmla="*/ 0 h 823"/>
                <a:gd name="T28" fmla="*/ 393 w 953"/>
                <a:gd name="T29" fmla="*/ 0 h 823"/>
                <a:gd name="T30" fmla="*/ 857 w 953"/>
                <a:gd name="T31" fmla="*/ 0 h 823"/>
                <a:gd name="T32" fmla="*/ 953 w 953"/>
                <a:gd name="T33" fmla="*/ 97 h 823"/>
                <a:gd name="T34" fmla="*/ 953 w 953"/>
                <a:gd name="T35" fmla="*/ 552 h 823"/>
                <a:gd name="T36" fmla="*/ 859 w 953"/>
                <a:gd name="T37" fmla="*/ 647 h 823"/>
                <a:gd name="T38" fmla="*/ 824 w 953"/>
                <a:gd name="T39" fmla="*/ 647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3" h="823">
                  <a:moveTo>
                    <a:pt x="824" y="647"/>
                  </a:moveTo>
                  <a:cubicBezTo>
                    <a:pt x="824" y="694"/>
                    <a:pt x="824" y="740"/>
                    <a:pt x="824" y="785"/>
                  </a:cubicBezTo>
                  <a:cubicBezTo>
                    <a:pt x="823" y="796"/>
                    <a:pt x="828" y="811"/>
                    <a:pt x="814" y="817"/>
                  </a:cubicBezTo>
                  <a:cubicBezTo>
                    <a:pt x="801" y="823"/>
                    <a:pt x="793" y="810"/>
                    <a:pt x="785" y="802"/>
                  </a:cubicBezTo>
                  <a:cubicBezTo>
                    <a:pt x="736" y="753"/>
                    <a:pt x="687" y="704"/>
                    <a:pt x="638" y="656"/>
                  </a:cubicBezTo>
                  <a:cubicBezTo>
                    <a:pt x="633" y="651"/>
                    <a:pt x="625" y="648"/>
                    <a:pt x="618" y="647"/>
                  </a:cubicBezTo>
                  <a:cubicBezTo>
                    <a:pt x="593" y="646"/>
                    <a:pt x="569" y="647"/>
                    <a:pt x="542" y="647"/>
                  </a:cubicBezTo>
                  <a:cubicBezTo>
                    <a:pt x="542" y="641"/>
                    <a:pt x="542" y="636"/>
                    <a:pt x="542" y="630"/>
                  </a:cubicBezTo>
                  <a:cubicBezTo>
                    <a:pt x="542" y="537"/>
                    <a:pt x="542" y="444"/>
                    <a:pt x="542" y="351"/>
                  </a:cubicBezTo>
                  <a:cubicBezTo>
                    <a:pt x="542" y="258"/>
                    <a:pt x="478" y="194"/>
                    <a:pt x="385" y="194"/>
                  </a:cubicBezTo>
                  <a:cubicBezTo>
                    <a:pt x="263" y="194"/>
                    <a:pt x="142" y="194"/>
                    <a:pt x="20" y="194"/>
                  </a:cubicBezTo>
                  <a:cubicBezTo>
                    <a:pt x="15" y="194"/>
                    <a:pt x="9" y="194"/>
                    <a:pt x="4" y="194"/>
                  </a:cubicBezTo>
                  <a:cubicBezTo>
                    <a:pt x="4" y="152"/>
                    <a:pt x="0" y="111"/>
                    <a:pt x="5" y="71"/>
                  </a:cubicBezTo>
                  <a:cubicBezTo>
                    <a:pt x="9" y="27"/>
                    <a:pt x="47" y="0"/>
                    <a:pt x="93" y="0"/>
                  </a:cubicBezTo>
                  <a:cubicBezTo>
                    <a:pt x="193" y="0"/>
                    <a:pt x="293" y="0"/>
                    <a:pt x="393" y="0"/>
                  </a:cubicBezTo>
                  <a:cubicBezTo>
                    <a:pt x="548" y="0"/>
                    <a:pt x="702" y="0"/>
                    <a:pt x="857" y="0"/>
                  </a:cubicBezTo>
                  <a:cubicBezTo>
                    <a:pt x="918" y="0"/>
                    <a:pt x="953" y="35"/>
                    <a:pt x="953" y="97"/>
                  </a:cubicBezTo>
                  <a:cubicBezTo>
                    <a:pt x="953" y="249"/>
                    <a:pt x="953" y="401"/>
                    <a:pt x="953" y="552"/>
                  </a:cubicBezTo>
                  <a:cubicBezTo>
                    <a:pt x="953" y="611"/>
                    <a:pt x="917" y="647"/>
                    <a:pt x="859" y="647"/>
                  </a:cubicBezTo>
                  <a:cubicBezTo>
                    <a:pt x="848" y="647"/>
                    <a:pt x="837" y="647"/>
                    <a:pt x="824" y="6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4212828" y="213599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会议记录：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28472" y="2089823"/>
            <a:ext cx="1750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330737" y="4386058"/>
            <a:ext cx="966076" cy="566848"/>
          </a:xfrm>
          <a:prstGeom prst="rect">
            <a:avLst/>
          </a:prstGeom>
          <a:solidFill>
            <a:srgbClr val="E74E3E"/>
          </a:solidFill>
          <a:ln w="38100">
            <a:solidFill>
              <a:srgbClr val="66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数据 47"/>
          <p:cNvSpPr/>
          <p:nvPr/>
        </p:nvSpPr>
        <p:spPr>
          <a:xfrm>
            <a:off x="2214886" y="4412547"/>
            <a:ext cx="1257504" cy="256935"/>
          </a:xfrm>
          <a:prstGeom prst="flowChartInputOutput">
            <a:avLst/>
          </a:prstGeom>
          <a:solidFill>
            <a:srgbClr val="E74E3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81503" y="541905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36162" y="5372884"/>
            <a:ext cx="335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靳泽旭，奕吉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矩形 51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矩形 64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5614182" y="4020081"/>
            <a:ext cx="1001878" cy="994714"/>
            <a:chOff x="7367401" y="2282771"/>
            <a:chExt cx="1001878" cy="994714"/>
          </a:xfrm>
          <a:solidFill>
            <a:srgbClr val="E74E3E"/>
          </a:solidFill>
        </p:grpSpPr>
        <p:sp>
          <p:nvSpPr>
            <p:cNvPr id="78" name="Freeform 32"/>
            <p:cNvSpPr>
              <a:spLocks/>
            </p:cNvSpPr>
            <p:nvPr/>
          </p:nvSpPr>
          <p:spPr bwMode="auto">
            <a:xfrm>
              <a:off x="7634210" y="2488996"/>
              <a:ext cx="473930" cy="596888"/>
            </a:xfrm>
            <a:custGeom>
              <a:avLst/>
              <a:gdLst>
                <a:gd name="T0" fmla="*/ 659 w 671"/>
                <a:gd name="T1" fmla="*/ 351 h 845"/>
                <a:gd name="T2" fmla="*/ 643 w 671"/>
                <a:gd name="T3" fmla="*/ 429 h 845"/>
                <a:gd name="T4" fmla="*/ 659 w 671"/>
                <a:gd name="T5" fmla="*/ 458 h 845"/>
                <a:gd name="T6" fmla="*/ 664 w 671"/>
                <a:gd name="T7" fmla="*/ 493 h 845"/>
                <a:gd name="T8" fmla="*/ 378 w 671"/>
                <a:gd name="T9" fmla="*/ 838 h 845"/>
                <a:gd name="T10" fmla="*/ 357 w 671"/>
                <a:gd name="T11" fmla="*/ 840 h 845"/>
                <a:gd name="T12" fmla="*/ 286 w 671"/>
                <a:gd name="T13" fmla="*/ 838 h 845"/>
                <a:gd name="T14" fmla="*/ 267 w 671"/>
                <a:gd name="T15" fmla="*/ 834 h 845"/>
                <a:gd name="T16" fmla="*/ 15 w 671"/>
                <a:gd name="T17" fmla="*/ 366 h 845"/>
                <a:gd name="T18" fmla="*/ 41 w 671"/>
                <a:gd name="T19" fmla="*/ 49 h 845"/>
                <a:gd name="T20" fmla="*/ 45 w 671"/>
                <a:gd name="T21" fmla="*/ 39 h 845"/>
                <a:gd name="T22" fmla="*/ 58 w 671"/>
                <a:gd name="T23" fmla="*/ 39 h 845"/>
                <a:gd name="T24" fmla="*/ 130 w 671"/>
                <a:gd name="T25" fmla="*/ 7 h 845"/>
                <a:gd name="T26" fmla="*/ 145 w 671"/>
                <a:gd name="T27" fmla="*/ 1 h 845"/>
                <a:gd name="T28" fmla="*/ 658 w 671"/>
                <a:gd name="T29" fmla="*/ 349 h 845"/>
                <a:gd name="T30" fmla="*/ 659 w 671"/>
                <a:gd name="T31" fmla="*/ 351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1" h="845">
                  <a:moveTo>
                    <a:pt x="659" y="351"/>
                  </a:moveTo>
                  <a:cubicBezTo>
                    <a:pt x="641" y="374"/>
                    <a:pt x="634" y="401"/>
                    <a:pt x="643" y="429"/>
                  </a:cubicBezTo>
                  <a:cubicBezTo>
                    <a:pt x="647" y="440"/>
                    <a:pt x="651" y="451"/>
                    <a:pt x="659" y="458"/>
                  </a:cubicBezTo>
                  <a:cubicBezTo>
                    <a:pt x="671" y="469"/>
                    <a:pt x="670" y="479"/>
                    <a:pt x="664" y="493"/>
                  </a:cubicBezTo>
                  <a:cubicBezTo>
                    <a:pt x="602" y="635"/>
                    <a:pt x="505" y="749"/>
                    <a:pt x="378" y="838"/>
                  </a:cubicBezTo>
                  <a:cubicBezTo>
                    <a:pt x="371" y="844"/>
                    <a:pt x="366" y="845"/>
                    <a:pt x="357" y="840"/>
                  </a:cubicBezTo>
                  <a:cubicBezTo>
                    <a:pt x="334" y="828"/>
                    <a:pt x="310" y="827"/>
                    <a:pt x="286" y="838"/>
                  </a:cubicBezTo>
                  <a:cubicBezTo>
                    <a:pt x="278" y="842"/>
                    <a:pt x="273" y="840"/>
                    <a:pt x="267" y="834"/>
                  </a:cubicBezTo>
                  <a:cubicBezTo>
                    <a:pt x="129" y="707"/>
                    <a:pt x="41" y="553"/>
                    <a:pt x="15" y="366"/>
                  </a:cubicBezTo>
                  <a:cubicBezTo>
                    <a:pt x="0" y="259"/>
                    <a:pt x="9" y="153"/>
                    <a:pt x="41" y="49"/>
                  </a:cubicBezTo>
                  <a:cubicBezTo>
                    <a:pt x="42" y="46"/>
                    <a:pt x="44" y="43"/>
                    <a:pt x="45" y="39"/>
                  </a:cubicBezTo>
                  <a:cubicBezTo>
                    <a:pt x="50" y="39"/>
                    <a:pt x="54" y="39"/>
                    <a:pt x="58" y="39"/>
                  </a:cubicBezTo>
                  <a:cubicBezTo>
                    <a:pt x="87" y="40"/>
                    <a:pt x="110" y="29"/>
                    <a:pt x="130" y="7"/>
                  </a:cubicBezTo>
                  <a:cubicBezTo>
                    <a:pt x="133" y="3"/>
                    <a:pt x="141" y="0"/>
                    <a:pt x="145" y="1"/>
                  </a:cubicBezTo>
                  <a:cubicBezTo>
                    <a:pt x="359" y="54"/>
                    <a:pt x="532" y="167"/>
                    <a:pt x="658" y="349"/>
                  </a:cubicBezTo>
                  <a:cubicBezTo>
                    <a:pt x="658" y="349"/>
                    <a:pt x="658" y="350"/>
                    <a:pt x="659" y="3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79" name="Freeform 33"/>
            <p:cNvSpPr>
              <a:spLocks/>
            </p:cNvSpPr>
            <p:nvPr/>
          </p:nvSpPr>
          <p:spPr bwMode="auto">
            <a:xfrm>
              <a:off x="7367401" y="2493174"/>
              <a:ext cx="439907" cy="697464"/>
            </a:xfrm>
            <a:custGeom>
              <a:avLst/>
              <a:gdLst>
                <a:gd name="T0" fmla="*/ 338 w 623"/>
                <a:gd name="T1" fmla="*/ 987 h 987"/>
                <a:gd name="T2" fmla="*/ 328 w 623"/>
                <a:gd name="T3" fmla="*/ 982 h 987"/>
                <a:gd name="T4" fmla="*/ 13 w 623"/>
                <a:gd name="T5" fmla="*/ 504 h 987"/>
                <a:gd name="T6" fmla="*/ 20 w 623"/>
                <a:gd name="T7" fmla="*/ 260 h 987"/>
                <a:gd name="T8" fmla="*/ 38 w 623"/>
                <a:gd name="T9" fmla="*/ 223 h 987"/>
                <a:gd name="T10" fmla="*/ 362 w 623"/>
                <a:gd name="T11" fmla="*/ 1 h 987"/>
                <a:gd name="T12" fmla="*/ 375 w 623"/>
                <a:gd name="T13" fmla="*/ 3 h 987"/>
                <a:gd name="T14" fmla="*/ 380 w 623"/>
                <a:gd name="T15" fmla="*/ 21 h 987"/>
                <a:gd name="T16" fmla="*/ 344 w 623"/>
                <a:gd name="T17" fmla="*/ 309 h 987"/>
                <a:gd name="T18" fmla="*/ 567 w 623"/>
                <a:gd name="T19" fmla="*/ 812 h 987"/>
                <a:gd name="T20" fmla="*/ 615 w 623"/>
                <a:gd name="T21" fmla="*/ 859 h 987"/>
                <a:gd name="T22" fmla="*/ 618 w 623"/>
                <a:gd name="T23" fmla="*/ 875 h 987"/>
                <a:gd name="T24" fmla="*/ 612 w 623"/>
                <a:gd name="T25" fmla="*/ 895 h 987"/>
                <a:gd name="T26" fmla="*/ 588 w 623"/>
                <a:gd name="T27" fmla="*/ 924 h 987"/>
                <a:gd name="T28" fmla="*/ 345 w 623"/>
                <a:gd name="T29" fmla="*/ 986 h 987"/>
                <a:gd name="T30" fmla="*/ 338 w 623"/>
                <a:gd name="T31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3" h="987">
                  <a:moveTo>
                    <a:pt x="338" y="987"/>
                  </a:moveTo>
                  <a:cubicBezTo>
                    <a:pt x="336" y="986"/>
                    <a:pt x="332" y="984"/>
                    <a:pt x="328" y="982"/>
                  </a:cubicBezTo>
                  <a:cubicBezTo>
                    <a:pt x="154" y="868"/>
                    <a:pt x="47" y="710"/>
                    <a:pt x="13" y="504"/>
                  </a:cubicBezTo>
                  <a:cubicBezTo>
                    <a:pt x="0" y="422"/>
                    <a:pt x="3" y="341"/>
                    <a:pt x="20" y="260"/>
                  </a:cubicBezTo>
                  <a:cubicBezTo>
                    <a:pt x="23" y="245"/>
                    <a:pt x="28" y="234"/>
                    <a:pt x="38" y="223"/>
                  </a:cubicBezTo>
                  <a:cubicBezTo>
                    <a:pt x="129" y="124"/>
                    <a:pt x="237" y="51"/>
                    <a:pt x="362" y="1"/>
                  </a:cubicBezTo>
                  <a:cubicBezTo>
                    <a:pt x="365" y="0"/>
                    <a:pt x="373" y="1"/>
                    <a:pt x="375" y="3"/>
                  </a:cubicBezTo>
                  <a:cubicBezTo>
                    <a:pt x="379" y="8"/>
                    <a:pt x="382" y="16"/>
                    <a:pt x="380" y="21"/>
                  </a:cubicBezTo>
                  <a:cubicBezTo>
                    <a:pt x="351" y="115"/>
                    <a:pt x="338" y="211"/>
                    <a:pt x="344" y="309"/>
                  </a:cubicBezTo>
                  <a:cubicBezTo>
                    <a:pt x="358" y="504"/>
                    <a:pt x="435" y="670"/>
                    <a:pt x="567" y="812"/>
                  </a:cubicBezTo>
                  <a:cubicBezTo>
                    <a:pt x="582" y="828"/>
                    <a:pt x="598" y="844"/>
                    <a:pt x="615" y="859"/>
                  </a:cubicBezTo>
                  <a:cubicBezTo>
                    <a:pt x="620" y="864"/>
                    <a:pt x="623" y="868"/>
                    <a:pt x="618" y="875"/>
                  </a:cubicBezTo>
                  <a:cubicBezTo>
                    <a:pt x="615" y="881"/>
                    <a:pt x="612" y="889"/>
                    <a:pt x="612" y="895"/>
                  </a:cubicBezTo>
                  <a:cubicBezTo>
                    <a:pt x="614" y="914"/>
                    <a:pt x="601" y="918"/>
                    <a:pt x="588" y="924"/>
                  </a:cubicBezTo>
                  <a:cubicBezTo>
                    <a:pt x="510" y="956"/>
                    <a:pt x="429" y="976"/>
                    <a:pt x="345" y="986"/>
                  </a:cubicBezTo>
                  <a:cubicBezTo>
                    <a:pt x="344" y="986"/>
                    <a:pt x="342" y="986"/>
                    <a:pt x="338" y="9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0" name="Freeform 34"/>
            <p:cNvSpPr>
              <a:spLocks/>
            </p:cNvSpPr>
            <p:nvPr/>
          </p:nvSpPr>
          <p:spPr bwMode="auto">
            <a:xfrm>
              <a:off x="8168724" y="2543313"/>
              <a:ext cx="200555" cy="558090"/>
            </a:xfrm>
            <a:custGeom>
              <a:avLst/>
              <a:gdLst>
                <a:gd name="T0" fmla="*/ 39 w 284"/>
                <a:gd name="T1" fmla="*/ 0 h 790"/>
                <a:gd name="T2" fmla="*/ 229 w 284"/>
                <a:gd name="T3" fmla="*/ 159 h 790"/>
                <a:gd name="T4" fmla="*/ 235 w 284"/>
                <a:gd name="T5" fmla="*/ 173 h 790"/>
                <a:gd name="T6" fmla="*/ 78 w 284"/>
                <a:gd name="T7" fmla="*/ 785 h 790"/>
                <a:gd name="T8" fmla="*/ 74 w 284"/>
                <a:gd name="T9" fmla="*/ 790 h 790"/>
                <a:gd name="T10" fmla="*/ 71 w 284"/>
                <a:gd name="T11" fmla="*/ 790 h 790"/>
                <a:gd name="T12" fmla="*/ 73 w 284"/>
                <a:gd name="T13" fmla="*/ 770 h 790"/>
                <a:gd name="T14" fmla="*/ 23 w 284"/>
                <a:gd name="T15" fmla="*/ 412 h 790"/>
                <a:gd name="T16" fmla="*/ 28 w 284"/>
                <a:gd name="T17" fmla="*/ 390 h 790"/>
                <a:gd name="T18" fmla="*/ 12 w 284"/>
                <a:gd name="T19" fmla="*/ 254 h 790"/>
                <a:gd name="T20" fmla="*/ 2 w 284"/>
                <a:gd name="T21" fmla="*/ 231 h 790"/>
                <a:gd name="T22" fmla="*/ 5 w 284"/>
                <a:gd name="T23" fmla="*/ 37 h 790"/>
                <a:gd name="T24" fmla="*/ 13 w 284"/>
                <a:gd name="T25" fmla="*/ 20 h 790"/>
                <a:gd name="T26" fmla="*/ 39 w 284"/>
                <a:gd name="T27" fmla="*/ 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790">
                  <a:moveTo>
                    <a:pt x="39" y="0"/>
                  </a:moveTo>
                  <a:cubicBezTo>
                    <a:pt x="110" y="44"/>
                    <a:pt x="173" y="97"/>
                    <a:pt x="229" y="159"/>
                  </a:cubicBezTo>
                  <a:cubicBezTo>
                    <a:pt x="232" y="163"/>
                    <a:pt x="234" y="168"/>
                    <a:pt x="235" y="173"/>
                  </a:cubicBezTo>
                  <a:cubicBezTo>
                    <a:pt x="284" y="403"/>
                    <a:pt x="231" y="607"/>
                    <a:pt x="78" y="785"/>
                  </a:cubicBezTo>
                  <a:cubicBezTo>
                    <a:pt x="77" y="787"/>
                    <a:pt x="75" y="788"/>
                    <a:pt x="74" y="790"/>
                  </a:cubicBezTo>
                  <a:cubicBezTo>
                    <a:pt x="73" y="790"/>
                    <a:pt x="73" y="790"/>
                    <a:pt x="71" y="790"/>
                  </a:cubicBezTo>
                  <a:cubicBezTo>
                    <a:pt x="71" y="784"/>
                    <a:pt x="72" y="777"/>
                    <a:pt x="73" y="770"/>
                  </a:cubicBezTo>
                  <a:cubicBezTo>
                    <a:pt x="86" y="647"/>
                    <a:pt x="68" y="527"/>
                    <a:pt x="23" y="412"/>
                  </a:cubicBezTo>
                  <a:cubicBezTo>
                    <a:pt x="20" y="403"/>
                    <a:pt x="20" y="398"/>
                    <a:pt x="28" y="390"/>
                  </a:cubicBezTo>
                  <a:cubicBezTo>
                    <a:pt x="70" y="351"/>
                    <a:pt x="63" y="283"/>
                    <a:pt x="12" y="254"/>
                  </a:cubicBezTo>
                  <a:cubicBezTo>
                    <a:pt x="1" y="248"/>
                    <a:pt x="0" y="242"/>
                    <a:pt x="2" y="231"/>
                  </a:cubicBezTo>
                  <a:cubicBezTo>
                    <a:pt x="12" y="167"/>
                    <a:pt x="13" y="102"/>
                    <a:pt x="5" y="37"/>
                  </a:cubicBezTo>
                  <a:cubicBezTo>
                    <a:pt x="4" y="30"/>
                    <a:pt x="5" y="25"/>
                    <a:pt x="13" y="20"/>
                  </a:cubicBezTo>
                  <a:cubicBezTo>
                    <a:pt x="21" y="15"/>
                    <a:pt x="29" y="8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1" name="Freeform 35"/>
            <p:cNvSpPr>
              <a:spLocks/>
            </p:cNvSpPr>
            <p:nvPr/>
          </p:nvSpPr>
          <p:spPr bwMode="auto">
            <a:xfrm>
              <a:off x="7913256" y="2835191"/>
              <a:ext cx="280239" cy="378725"/>
            </a:xfrm>
            <a:custGeom>
              <a:avLst/>
              <a:gdLst>
                <a:gd name="T0" fmla="*/ 395 w 397"/>
                <a:gd name="T1" fmla="*/ 316 h 536"/>
                <a:gd name="T2" fmla="*/ 381 w 397"/>
                <a:gd name="T3" fmla="*/ 422 h 536"/>
                <a:gd name="T4" fmla="*/ 371 w 397"/>
                <a:gd name="T5" fmla="*/ 440 h 536"/>
                <a:gd name="T6" fmla="*/ 230 w 397"/>
                <a:gd name="T7" fmla="*/ 533 h 536"/>
                <a:gd name="T8" fmla="*/ 211 w 397"/>
                <a:gd name="T9" fmla="*/ 535 h 536"/>
                <a:gd name="T10" fmla="*/ 17 w 397"/>
                <a:gd name="T11" fmla="*/ 450 h 536"/>
                <a:gd name="T12" fmla="*/ 10 w 397"/>
                <a:gd name="T13" fmla="*/ 436 h 536"/>
                <a:gd name="T14" fmla="*/ 6 w 397"/>
                <a:gd name="T15" fmla="*/ 405 h 536"/>
                <a:gd name="T16" fmla="*/ 17 w 397"/>
                <a:gd name="T17" fmla="*/ 377 h 536"/>
                <a:gd name="T18" fmla="*/ 311 w 397"/>
                <a:gd name="T19" fmla="*/ 12 h 536"/>
                <a:gd name="T20" fmla="*/ 325 w 397"/>
                <a:gd name="T21" fmla="*/ 1 h 536"/>
                <a:gd name="T22" fmla="*/ 345 w 397"/>
                <a:gd name="T23" fmla="*/ 14 h 536"/>
                <a:gd name="T24" fmla="*/ 395 w 397"/>
                <a:gd name="T25" fmla="*/ 31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7" h="536">
                  <a:moveTo>
                    <a:pt x="395" y="316"/>
                  </a:moveTo>
                  <a:cubicBezTo>
                    <a:pt x="393" y="337"/>
                    <a:pt x="388" y="380"/>
                    <a:pt x="381" y="422"/>
                  </a:cubicBezTo>
                  <a:cubicBezTo>
                    <a:pt x="380" y="428"/>
                    <a:pt x="376" y="435"/>
                    <a:pt x="371" y="440"/>
                  </a:cubicBezTo>
                  <a:cubicBezTo>
                    <a:pt x="328" y="477"/>
                    <a:pt x="281" y="508"/>
                    <a:pt x="230" y="533"/>
                  </a:cubicBezTo>
                  <a:cubicBezTo>
                    <a:pt x="224" y="535"/>
                    <a:pt x="217" y="536"/>
                    <a:pt x="211" y="535"/>
                  </a:cubicBezTo>
                  <a:cubicBezTo>
                    <a:pt x="143" y="515"/>
                    <a:pt x="78" y="486"/>
                    <a:pt x="17" y="450"/>
                  </a:cubicBezTo>
                  <a:cubicBezTo>
                    <a:pt x="13" y="448"/>
                    <a:pt x="10" y="441"/>
                    <a:pt x="10" y="436"/>
                  </a:cubicBezTo>
                  <a:cubicBezTo>
                    <a:pt x="8" y="426"/>
                    <a:pt x="10" y="414"/>
                    <a:pt x="6" y="405"/>
                  </a:cubicBezTo>
                  <a:cubicBezTo>
                    <a:pt x="0" y="391"/>
                    <a:pt x="6" y="385"/>
                    <a:pt x="17" y="377"/>
                  </a:cubicBezTo>
                  <a:cubicBezTo>
                    <a:pt x="149" y="283"/>
                    <a:pt x="248" y="162"/>
                    <a:pt x="311" y="12"/>
                  </a:cubicBezTo>
                  <a:cubicBezTo>
                    <a:pt x="314" y="6"/>
                    <a:pt x="315" y="0"/>
                    <a:pt x="325" y="1"/>
                  </a:cubicBezTo>
                  <a:cubicBezTo>
                    <a:pt x="335" y="2"/>
                    <a:pt x="341" y="3"/>
                    <a:pt x="345" y="14"/>
                  </a:cubicBezTo>
                  <a:cubicBezTo>
                    <a:pt x="380" y="104"/>
                    <a:pt x="397" y="198"/>
                    <a:pt x="395" y="3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2" name="Freeform 36"/>
            <p:cNvSpPr>
              <a:spLocks/>
            </p:cNvSpPr>
            <p:nvPr/>
          </p:nvSpPr>
          <p:spPr bwMode="auto">
            <a:xfrm>
              <a:off x="7715387" y="2282771"/>
              <a:ext cx="396036" cy="180857"/>
            </a:xfrm>
            <a:custGeom>
              <a:avLst/>
              <a:gdLst>
                <a:gd name="T0" fmla="*/ 0 w 561"/>
                <a:gd name="T1" fmla="*/ 175 h 256"/>
                <a:gd name="T2" fmla="*/ 127 w 561"/>
                <a:gd name="T3" fmla="*/ 15 h 256"/>
                <a:gd name="T4" fmla="*/ 140 w 561"/>
                <a:gd name="T5" fmla="*/ 10 h 256"/>
                <a:gd name="T6" fmla="*/ 455 w 561"/>
                <a:gd name="T7" fmla="*/ 54 h 256"/>
                <a:gd name="T8" fmla="*/ 477 w 561"/>
                <a:gd name="T9" fmla="*/ 72 h 256"/>
                <a:gd name="T10" fmla="*/ 560 w 561"/>
                <a:gd name="T11" fmla="*/ 230 h 256"/>
                <a:gd name="T12" fmla="*/ 559 w 561"/>
                <a:gd name="T13" fmla="*/ 246 h 256"/>
                <a:gd name="T14" fmla="*/ 538 w 561"/>
                <a:gd name="T15" fmla="*/ 253 h 256"/>
                <a:gd name="T16" fmla="*/ 184 w 561"/>
                <a:gd name="T17" fmla="*/ 193 h 256"/>
                <a:gd name="T18" fmla="*/ 43 w 561"/>
                <a:gd name="T19" fmla="*/ 206 h 256"/>
                <a:gd name="T20" fmla="*/ 19 w 561"/>
                <a:gd name="T21" fmla="*/ 197 h 256"/>
                <a:gd name="T22" fmla="*/ 0 w 561"/>
                <a:gd name="T23" fmla="*/ 17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1" h="256">
                  <a:moveTo>
                    <a:pt x="0" y="175"/>
                  </a:moveTo>
                  <a:cubicBezTo>
                    <a:pt x="36" y="116"/>
                    <a:pt x="78" y="63"/>
                    <a:pt x="127" y="15"/>
                  </a:cubicBezTo>
                  <a:cubicBezTo>
                    <a:pt x="130" y="12"/>
                    <a:pt x="136" y="11"/>
                    <a:pt x="140" y="10"/>
                  </a:cubicBezTo>
                  <a:cubicBezTo>
                    <a:pt x="249" y="0"/>
                    <a:pt x="354" y="15"/>
                    <a:pt x="455" y="54"/>
                  </a:cubicBezTo>
                  <a:cubicBezTo>
                    <a:pt x="463" y="58"/>
                    <a:pt x="472" y="65"/>
                    <a:pt x="477" y="72"/>
                  </a:cubicBezTo>
                  <a:cubicBezTo>
                    <a:pt x="511" y="121"/>
                    <a:pt x="539" y="174"/>
                    <a:pt x="560" y="230"/>
                  </a:cubicBezTo>
                  <a:cubicBezTo>
                    <a:pt x="561" y="235"/>
                    <a:pt x="561" y="242"/>
                    <a:pt x="559" y="246"/>
                  </a:cubicBezTo>
                  <a:cubicBezTo>
                    <a:pt x="554" y="253"/>
                    <a:pt x="548" y="256"/>
                    <a:pt x="538" y="253"/>
                  </a:cubicBezTo>
                  <a:cubicBezTo>
                    <a:pt x="424" y="210"/>
                    <a:pt x="306" y="189"/>
                    <a:pt x="184" y="193"/>
                  </a:cubicBezTo>
                  <a:cubicBezTo>
                    <a:pt x="137" y="195"/>
                    <a:pt x="90" y="201"/>
                    <a:pt x="43" y="206"/>
                  </a:cubicBezTo>
                  <a:cubicBezTo>
                    <a:pt x="32" y="208"/>
                    <a:pt x="24" y="208"/>
                    <a:pt x="19" y="197"/>
                  </a:cubicBezTo>
                  <a:cubicBezTo>
                    <a:pt x="15" y="189"/>
                    <a:pt x="7" y="183"/>
                    <a:pt x="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3" name="Freeform 37"/>
            <p:cNvSpPr>
              <a:spLocks/>
            </p:cNvSpPr>
            <p:nvPr/>
          </p:nvSpPr>
          <p:spPr bwMode="auto">
            <a:xfrm>
              <a:off x="7747321" y="2435276"/>
              <a:ext cx="400214" cy="282627"/>
            </a:xfrm>
            <a:custGeom>
              <a:avLst/>
              <a:gdLst>
                <a:gd name="T0" fmla="*/ 0 w 567"/>
                <a:gd name="T1" fmla="*/ 35 h 400"/>
                <a:gd name="T2" fmla="*/ 480 w 567"/>
                <a:gd name="T3" fmla="*/ 79 h 400"/>
                <a:gd name="T4" fmla="*/ 558 w 567"/>
                <a:gd name="T5" fmla="*/ 186 h 400"/>
                <a:gd name="T6" fmla="*/ 560 w 567"/>
                <a:gd name="T7" fmla="*/ 349 h 400"/>
                <a:gd name="T8" fmla="*/ 557 w 567"/>
                <a:gd name="T9" fmla="*/ 377 h 400"/>
                <a:gd name="T10" fmla="*/ 534 w 567"/>
                <a:gd name="T11" fmla="*/ 400 h 400"/>
                <a:gd name="T12" fmla="*/ 0 w 567"/>
                <a:gd name="T13" fmla="*/ 35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7" h="400">
                  <a:moveTo>
                    <a:pt x="0" y="35"/>
                  </a:moveTo>
                  <a:cubicBezTo>
                    <a:pt x="97" y="0"/>
                    <a:pt x="371" y="25"/>
                    <a:pt x="480" y="79"/>
                  </a:cubicBezTo>
                  <a:cubicBezTo>
                    <a:pt x="481" y="147"/>
                    <a:pt x="497" y="169"/>
                    <a:pt x="558" y="186"/>
                  </a:cubicBezTo>
                  <a:cubicBezTo>
                    <a:pt x="566" y="240"/>
                    <a:pt x="567" y="294"/>
                    <a:pt x="560" y="349"/>
                  </a:cubicBezTo>
                  <a:cubicBezTo>
                    <a:pt x="559" y="358"/>
                    <a:pt x="558" y="368"/>
                    <a:pt x="557" y="377"/>
                  </a:cubicBezTo>
                  <a:cubicBezTo>
                    <a:pt x="554" y="397"/>
                    <a:pt x="558" y="395"/>
                    <a:pt x="534" y="400"/>
                  </a:cubicBezTo>
                  <a:cubicBezTo>
                    <a:pt x="402" y="212"/>
                    <a:pt x="222" y="93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4" name="Freeform 38"/>
            <p:cNvSpPr>
              <a:spLocks/>
            </p:cNvSpPr>
            <p:nvPr/>
          </p:nvSpPr>
          <p:spPr bwMode="auto">
            <a:xfrm>
              <a:off x="7655400" y="3171537"/>
              <a:ext cx="366490" cy="105948"/>
            </a:xfrm>
            <a:custGeom>
              <a:avLst/>
              <a:gdLst>
                <a:gd name="T0" fmla="*/ 519 w 519"/>
                <a:gd name="T1" fmla="*/ 88 h 150"/>
                <a:gd name="T2" fmla="*/ 0 w 519"/>
                <a:gd name="T3" fmla="*/ 64 h 150"/>
                <a:gd name="T4" fmla="*/ 216 w 519"/>
                <a:gd name="T5" fmla="*/ 0 h 150"/>
                <a:gd name="T6" fmla="*/ 352 w 519"/>
                <a:gd name="T7" fmla="*/ 10 h 150"/>
                <a:gd name="T8" fmla="*/ 519 w 519"/>
                <a:gd name="T9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9" h="150">
                  <a:moveTo>
                    <a:pt x="519" y="88"/>
                  </a:moveTo>
                  <a:cubicBezTo>
                    <a:pt x="376" y="150"/>
                    <a:pt x="104" y="137"/>
                    <a:pt x="0" y="64"/>
                  </a:cubicBezTo>
                  <a:cubicBezTo>
                    <a:pt x="70" y="43"/>
                    <a:pt x="143" y="22"/>
                    <a:pt x="216" y="0"/>
                  </a:cubicBezTo>
                  <a:cubicBezTo>
                    <a:pt x="256" y="51"/>
                    <a:pt x="316" y="46"/>
                    <a:pt x="352" y="10"/>
                  </a:cubicBezTo>
                  <a:cubicBezTo>
                    <a:pt x="408" y="36"/>
                    <a:pt x="463" y="62"/>
                    <a:pt x="519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5" name="Freeform 39"/>
            <p:cNvSpPr>
              <a:spLocks/>
            </p:cNvSpPr>
            <p:nvPr/>
          </p:nvSpPr>
          <p:spPr bwMode="auto">
            <a:xfrm>
              <a:off x="7501701" y="2298887"/>
              <a:ext cx="251887" cy="145044"/>
            </a:xfrm>
            <a:custGeom>
              <a:avLst/>
              <a:gdLst>
                <a:gd name="T0" fmla="*/ 357 w 357"/>
                <a:gd name="T1" fmla="*/ 0 h 205"/>
                <a:gd name="T2" fmla="*/ 266 w 357"/>
                <a:gd name="T3" fmla="*/ 129 h 205"/>
                <a:gd name="T4" fmla="*/ 256 w 357"/>
                <a:gd name="T5" fmla="*/ 136 h 205"/>
                <a:gd name="T6" fmla="*/ 168 w 357"/>
                <a:gd name="T7" fmla="*/ 198 h 205"/>
                <a:gd name="T8" fmla="*/ 167 w 357"/>
                <a:gd name="T9" fmla="*/ 199 h 205"/>
                <a:gd name="T10" fmla="*/ 0 w 357"/>
                <a:gd name="T11" fmla="*/ 205 h 205"/>
                <a:gd name="T12" fmla="*/ 357 w 357"/>
                <a:gd name="T13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205">
                  <a:moveTo>
                    <a:pt x="357" y="0"/>
                  </a:moveTo>
                  <a:cubicBezTo>
                    <a:pt x="326" y="44"/>
                    <a:pt x="296" y="87"/>
                    <a:pt x="266" y="129"/>
                  </a:cubicBezTo>
                  <a:cubicBezTo>
                    <a:pt x="264" y="132"/>
                    <a:pt x="259" y="136"/>
                    <a:pt x="256" y="136"/>
                  </a:cubicBezTo>
                  <a:cubicBezTo>
                    <a:pt x="211" y="135"/>
                    <a:pt x="182" y="157"/>
                    <a:pt x="168" y="198"/>
                  </a:cubicBezTo>
                  <a:cubicBezTo>
                    <a:pt x="167" y="200"/>
                    <a:pt x="166" y="201"/>
                    <a:pt x="167" y="199"/>
                  </a:cubicBezTo>
                  <a:cubicBezTo>
                    <a:pt x="110" y="201"/>
                    <a:pt x="56" y="203"/>
                    <a:pt x="0" y="205"/>
                  </a:cubicBezTo>
                  <a:cubicBezTo>
                    <a:pt x="99" y="101"/>
                    <a:pt x="218" y="32"/>
                    <a:pt x="35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6" name="Freeform 40"/>
            <p:cNvSpPr>
              <a:spLocks/>
            </p:cNvSpPr>
            <p:nvPr/>
          </p:nvSpPr>
          <p:spPr bwMode="auto">
            <a:xfrm>
              <a:off x="8104559" y="2355591"/>
              <a:ext cx="204733" cy="234577"/>
            </a:xfrm>
            <a:custGeom>
              <a:avLst/>
              <a:gdLst>
                <a:gd name="T0" fmla="*/ 290 w 290"/>
                <a:gd name="T1" fmla="*/ 332 h 332"/>
                <a:gd name="T2" fmla="*/ 281 w 290"/>
                <a:gd name="T3" fmla="*/ 325 h 332"/>
                <a:gd name="T4" fmla="*/ 155 w 290"/>
                <a:gd name="T5" fmla="*/ 231 h 332"/>
                <a:gd name="T6" fmla="*/ 147 w 290"/>
                <a:gd name="T7" fmla="*/ 215 h 332"/>
                <a:gd name="T8" fmla="*/ 66 w 290"/>
                <a:gd name="T9" fmla="*/ 126 h 332"/>
                <a:gd name="T10" fmla="*/ 53 w 290"/>
                <a:gd name="T11" fmla="*/ 119 h 332"/>
                <a:gd name="T12" fmla="*/ 0 w 290"/>
                <a:gd name="T13" fmla="*/ 0 h 332"/>
                <a:gd name="T14" fmla="*/ 290 w 290"/>
                <a:gd name="T1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0" h="332">
                  <a:moveTo>
                    <a:pt x="290" y="332"/>
                  </a:moveTo>
                  <a:cubicBezTo>
                    <a:pt x="286" y="329"/>
                    <a:pt x="284" y="327"/>
                    <a:pt x="281" y="325"/>
                  </a:cubicBezTo>
                  <a:cubicBezTo>
                    <a:pt x="239" y="294"/>
                    <a:pt x="197" y="263"/>
                    <a:pt x="155" y="231"/>
                  </a:cubicBezTo>
                  <a:cubicBezTo>
                    <a:pt x="151" y="228"/>
                    <a:pt x="147" y="221"/>
                    <a:pt x="147" y="215"/>
                  </a:cubicBezTo>
                  <a:cubicBezTo>
                    <a:pt x="146" y="168"/>
                    <a:pt x="114" y="132"/>
                    <a:pt x="66" y="126"/>
                  </a:cubicBezTo>
                  <a:cubicBezTo>
                    <a:pt x="61" y="126"/>
                    <a:pt x="54" y="123"/>
                    <a:pt x="53" y="119"/>
                  </a:cubicBezTo>
                  <a:cubicBezTo>
                    <a:pt x="34" y="79"/>
                    <a:pt x="17" y="39"/>
                    <a:pt x="0" y="0"/>
                  </a:cubicBezTo>
                  <a:cubicBezTo>
                    <a:pt x="84" y="22"/>
                    <a:pt x="264" y="226"/>
                    <a:pt x="290" y="3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87" name="Freeform 41"/>
            <p:cNvSpPr>
              <a:spLocks/>
            </p:cNvSpPr>
            <p:nvPr/>
          </p:nvSpPr>
          <p:spPr bwMode="auto">
            <a:xfrm>
              <a:off x="7407094" y="2470791"/>
              <a:ext cx="185632" cy="123556"/>
            </a:xfrm>
            <a:custGeom>
              <a:avLst/>
              <a:gdLst>
                <a:gd name="T0" fmla="*/ 263 w 263"/>
                <a:gd name="T1" fmla="*/ 1 h 175"/>
                <a:gd name="T2" fmla="*/ 0 w 263"/>
                <a:gd name="T3" fmla="*/ 175 h 175"/>
                <a:gd name="T4" fmla="*/ 4 w 263"/>
                <a:gd name="T5" fmla="*/ 162 h 175"/>
                <a:gd name="T6" fmla="*/ 80 w 263"/>
                <a:gd name="T7" fmla="*/ 28 h 175"/>
                <a:gd name="T8" fmla="*/ 104 w 263"/>
                <a:gd name="T9" fmla="*/ 12 h 175"/>
                <a:gd name="T10" fmla="*/ 250 w 263"/>
                <a:gd name="T11" fmla="*/ 0 h 175"/>
                <a:gd name="T12" fmla="*/ 263 w 263"/>
                <a:gd name="T13" fmla="*/ 1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175">
                  <a:moveTo>
                    <a:pt x="263" y="1"/>
                  </a:moveTo>
                  <a:cubicBezTo>
                    <a:pt x="167" y="46"/>
                    <a:pt x="80" y="101"/>
                    <a:pt x="0" y="175"/>
                  </a:cubicBezTo>
                  <a:cubicBezTo>
                    <a:pt x="2" y="168"/>
                    <a:pt x="3" y="165"/>
                    <a:pt x="4" y="162"/>
                  </a:cubicBezTo>
                  <a:cubicBezTo>
                    <a:pt x="30" y="117"/>
                    <a:pt x="55" y="72"/>
                    <a:pt x="80" y="28"/>
                  </a:cubicBezTo>
                  <a:cubicBezTo>
                    <a:pt x="85" y="19"/>
                    <a:pt x="93" y="13"/>
                    <a:pt x="104" y="12"/>
                  </a:cubicBezTo>
                  <a:cubicBezTo>
                    <a:pt x="153" y="9"/>
                    <a:pt x="201" y="4"/>
                    <a:pt x="250" y="0"/>
                  </a:cubicBezTo>
                  <a:cubicBezTo>
                    <a:pt x="254" y="0"/>
                    <a:pt x="258" y="1"/>
                    <a:pt x="26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4238582" y="4835250"/>
            <a:ext cx="14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HK" altLang="en-US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054089" y="5347429"/>
            <a:ext cx="1750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4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</a:t>
            </a:r>
            <a:endParaRPr lang="zh-HK" altLang="zh-HK" sz="24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5419050"/>
            <a:ext cx="142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项目绘图：</a:t>
            </a:r>
          </a:p>
        </p:txBody>
      </p:sp>
    </p:spTree>
    <p:extLst>
      <p:ext uri="{BB962C8B-B14F-4D97-AF65-F5344CB8AC3E}">
        <p14:creationId xmlns:p14="http://schemas.microsoft.com/office/powerpoint/2010/main" val="1300971780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6278" y="669106"/>
            <a:ext cx="2534855" cy="786035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成员分工和评价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278" y="2501711"/>
            <a:ext cx="831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靳泽旭：能完成组长布置的任务，但是有时候不能及时完成组长给的任务，不能合理安排好任务和时间。评价：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6278" y="3336981"/>
            <a:ext cx="829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陈妍蓝：能认真布置组长布置的任务，组员和组长比较的满意。评价：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278" y="3895252"/>
            <a:ext cx="818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奕吉：没有考虑到项目开发过程中出现的问题，不能做到人员的合理调度。评价： </a:t>
            </a:r>
            <a:r>
              <a:rPr lang="en-US" altLang="zh-CN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矩形 6"/>
          <p:cNvSpPr/>
          <p:nvPr/>
        </p:nvSpPr>
        <p:spPr>
          <a:xfrm>
            <a:off x="1310539" y="97061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论文绪论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03056" y="93911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8410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3710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03317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问题讨论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62923" y="9391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论文总结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979503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08762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698717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0" y="20079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/>
          <p:cNvSpPr/>
          <p:nvPr/>
        </p:nvSpPr>
        <p:spPr>
          <a:xfrm>
            <a:off x="6762922" y="114524"/>
            <a:ext cx="123738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0" y="93911"/>
            <a:ext cx="128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395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310746" y="101922"/>
            <a:ext cx="125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60719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45804" y="9128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259544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650657" y="1121446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参考资料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940407" y="3807595"/>
            <a:ext cx="589937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《软件工程导论（第</a:t>
            </a:r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版）》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张海藩 牟永敏 编著 清华大学出版社 出版</a:t>
            </a:r>
          </a:p>
          <a:p>
            <a:pPr algn="ctr"/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学堂在线 软件工程（自主模式）</a:t>
            </a:r>
            <a:endParaRPr lang="en-US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zh-CN" sz="20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清华大学刘强副教授授课</a:t>
            </a:r>
          </a:p>
          <a:p>
            <a:pPr algn="ctr"/>
            <a:endParaRPr lang="zh-CN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zh-CN" sz="2000" b="1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331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endParaRPr lang="zh-HK" altLang="en-US" sz="6600" b="1" spc="3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09900" y="4758425"/>
            <a:ext cx="3124200" cy="461665"/>
            <a:chOff x="2425700" y="4391967"/>
            <a:chExt cx="3124200" cy="461665"/>
          </a:xfrm>
        </p:grpSpPr>
        <p:sp>
          <p:nvSpPr>
            <p:cNvPr id="3" name="矩形 2"/>
            <p:cNvSpPr/>
            <p:nvPr/>
          </p:nvSpPr>
          <p:spPr>
            <a:xfrm>
              <a:off x="2425700" y="4406899"/>
              <a:ext cx="1244600" cy="4318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小组</a:t>
              </a:r>
              <a:endParaRPr lang="zh-HK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886200" y="4391967"/>
              <a:ext cx="1663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pc="300" dirty="0">
                  <a:solidFill>
                    <a:srgbClr val="E74E3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G17</a:t>
              </a:r>
              <a:endParaRPr lang="zh-HK" altLang="en-US" sz="2400" b="1" spc="300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rgbClr val="E74E3E"/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矩形 21"/>
          <p:cNvSpPr/>
          <p:nvPr/>
        </p:nvSpPr>
        <p:spPr>
          <a:xfrm>
            <a:off x="50800" y="93375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227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324496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8410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2B0445CF-0217-4C47-9EAF-1F499ADF1EF9}"/>
              </a:ext>
            </a:extLst>
          </p:cNvPr>
          <p:cNvSpPr/>
          <p:nvPr/>
        </p:nvSpPr>
        <p:spPr>
          <a:xfrm>
            <a:off x="2412999" y="1121660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9003EF3-7250-409D-B8C9-28A84A8889BF}"/>
              </a:ext>
            </a:extLst>
          </p:cNvPr>
          <p:cNvSpPr/>
          <p:nvPr/>
        </p:nvSpPr>
        <p:spPr>
          <a:xfrm>
            <a:off x="3124907" y="2480217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FC7D627-386B-490F-AFE3-E27E2B796288}"/>
              </a:ext>
            </a:extLst>
          </p:cNvPr>
          <p:cNvSpPr/>
          <p:nvPr/>
        </p:nvSpPr>
        <p:spPr>
          <a:xfrm>
            <a:off x="2412999" y="4895159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2F12B3F-80E2-49AE-83B5-A7ED592A0F71}"/>
              </a:ext>
            </a:extLst>
          </p:cNvPr>
          <p:cNvCxnSpPr/>
          <p:nvPr/>
        </p:nvCxnSpPr>
        <p:spPr>
          <a:xfrm flipV="1">
            <a:off x="1428902" y="1855796"/>
            <a:ext cx="584536" cy="944125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838C915-3DD6-4F0A-960A-C65D6DED5819}"/>
              </a:ext>
            </a:extLst>
          </p:cNvPr>
          <p:cNvCxnSpPr/>
          <p:nvPr/>
        </p:nvCxnSpPr>
        <p:spPr>
          <a:xfrm flipV="1">
            <a:off x="1696915" y="2910255"/>
            <a:ext cx="866984" cy="49790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278C5D6-9358-4809-9AC1-413C727A7629}"/>
              </a:ext>
            </a:extLst>
          </p:cNvPr>
          <p:cNvCxnSpPr/>
          <p:nvPr/>
        </p:nvCxnSpPr>
        <p:spPr>
          <a:xfrm>
            <a:off x="1428902" y="4595102"/>
            <a:ext cx="812800" cy="482600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D47C71D-F568-4F8D-9384-DA414C8CC101}"/>
              </a:ext>
            </a:extLst>
          </p:cNvPr>
          <p:cNvSpPr txBox="1"/>
          <p:nvPr/>
        </p:nvSpPr>
        <p:spPr>
          <a:xfrm>
            <a:off x="3705773" y="1396395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安卓</a:t>
            </a:r>
            <a:r>
              <a:rPr lang="en-US" altLang="zh-CN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321463B-92C4-4891-9252-7DE73E93462C}"/>
              </a:ext>
            </a:extLst>
          </p:cNvPr>
          <p:cNvSpPr txBox="1"/>
          <p:nvPr/>
        </p:nvSpPr>
        <p:spPr>
          <a:xfrm>
            <a:off x="4251313" y="2651281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信息平台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1104765-9494-4DD2-AA02-99FF59B5AE81}"/>
              </a:ext>
            </a:extLst>
          </p:cNvPr>
          <p:cNvSpPr txBox="1"/>
          <p:nvPr/>
        </p:nvSpPr>
        <p:spPr>
          <a:xfrm>
            <a:off x="3890412" y="5272314"/>
            <a:ext cx="2634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面向全院师生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3D09DAFA-9371-4634-9C00-7332B96ECD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8207"/>
          <a:stretch/>
        </p:blipFill>
        <p:spPr>
          <a:xfrm>
            <a:off x="-660" y="2084120"/>
            <a:ext cx="1554054" cy="30006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3" name="椭圆 62">
            <a:extLst>
              <a:ext uri="{FF2B5EF4-FFF2-40B4-BE49-F238E27FC236}">
                <a16:creationId xmlns:a16="http://schemas.microsoft.com/office/drawing/2014/main" id="{26AFFF89-EA7A-4087-9A1D-D749B15967B9}"/>
              </a:ext>
            </a:extLst>
          </p:cNvPr>
          <p:cNvSpPr/>
          <p:nvPr/>
        </p:nvSpPr>
        <p:spPr>
          <a:xfrm>
            <a:off x="3060700" y="3773725"/>
            <a:ext cx="918803" cy="918803"/>
          </a:xfrm>
          <a:prstGeom prst="ellipse">
            <a:avLst/>
          </a:prstGeom>
          <a:solidFill>
            <a:srgbClr val="E74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HK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FE9B180-25F2-4CCF-8170-5A2E4DC059F5}"/>
              </a:ext>
            </a:extLst>
          </p:cNvPr>
          <p:cNvCxnSpPr/>
          <p:nvPr/>
        </p:nvCxnSpPr>
        <p:spPr>
          <a:xfrm>
            <a:off x="1732677" y="3917816"/>
            <a:ext cx="984097" cy="240159"/>
          </a:xfrm>
          <a:prstGeom prst="line">
            <a:avLst/>
          </a:prstGeom>
          <a:ln w="28575">
            <a:solidFill>
              <a:srgbClr val="E74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758F8AB-5755-4138-AC6B-46D67B8A4398}"/>
              </a:ext>
            </a:extLst>
          </p:cNvPr>
          <p:cNvSpPr txBox="1"/>
          <p:nvPr/>
        </p:nvSpPr>
        <p:spPr>
          <a:xfrm>
            <a:off x="4353474" y="4109602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E74E3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报名平台</a:t>
            </a:r>
            <a:endParaRPr lang="zh-HK" altLang="en-US" sz="2800" b="1" dirty="0">
              <a:solidFill>
                <a:srgbClr val="E74E3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6322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559719" y="2568507"/>
            <a:ext cx="6024563" cy="1720986"/>
            <a:chOff x="1184275" y="2717410"/>
            <a:chExt cx="6024563" cy="1720986"/>
          </a:xfrm>
        </p:grpSpPr>
        <p:grpSp>
          <p:nvGrpSpPr>
            <p:cNvPr id="1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3187700" y="2847430"/>
              <a:ext cx="40211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200" b="1" spc="3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调查访谈</a:t>
              </a:r>
              <a:endParaRPr lang="zh-HK" altLang="en-US" sz="7200" b="1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75107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1550" y="591352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问卷调查</a:t>
            </a:r>
          </a:p>
        </p:txBody>
      </p:sp>
      <p:sp>
        <p:nvSpPr>
          <p:cNvPr id="5" name="矩形 4"/>
          <p:cNvSpPr/>
          <p:nvPr/>
        </p:nvSpPr>
        <p:spPr>
          <a:xfrm>
            <a:off x="462310" y="1590689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您平时关注校园，学院，参加的部门或社团的新闻快讯吗？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4978" y="4009347"/>
            <a:ext cx="8334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您是通过哪些渠道了解最新校园里每天所发生的事情呢？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9CCAA-0CE2-4185-86B6-FCA4E981AF4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81BC4F-4F07-4653-A4F2-D2E483C196E2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3E8F8F-42EA-48EC-ADA8-53AC88D4FEDA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FAF621-2543-4EB9-B5B9-2AC7FC51B96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6C0E256-9FEC-4BC7-A3C9-B5E833809C34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0B6F6A-F1A4-4A30-9FC0-AF3D8407EAA6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9707DC-71E8-4ECF-84AF-8295B8FD92B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1FB89D-49C6-480E-B5C5-20173B28F48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C20B40-51DF-4CD4-8FAD-FF648CBDBE7D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90A2F68-D2B1-44CD-873A-12F87AB130A9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1FDCA9-AD30-4A9D-A258-F3EFAC4BA518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073A2F-0282-44AD-9F8C-925276D3E446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80D645A-EC7C-43C2-BB9F-6DDD4ECF791A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11C6FB8-10E7-43E9-B08B-07457BF4F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18877"/>
              </p:ext>
            </p:extLst>
          </p:nvPr>
        </p:nvGraphicFramePr>
        <p:xfrm>
          <a:off x="541259" y="2115374"/>
          <a:ext cx="7886700" cy="158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497618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66779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7211607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932735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常常关注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533183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偶尔关注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32070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几乎不关注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23.33%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47264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125749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B9F18B7-B61F-43BD-9487-10D3D607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08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4260A08-F116-495B-B056-023312707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774692"/>
              </p:ext>
            </p:extLst>
          </p:nvPr>
        </p:nvGraphicFramePr>
        <p:xfrm>
          <a:off x="462310" y="4538636"/>
          <a:ext cx="78867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17178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1804124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40289494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55588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校园官网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13.33%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13898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校园公众号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63.33%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442525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校园官方微博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617655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其它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81416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1059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23130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1550" y="591352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问卷调查</a:t>
            </a:r>
          </a:p>
        </p:txBody>
      </p:sp>
      <p:sp>
        <p:nvSpPr>
          <p:cNvPr id="5" name="矩形 4"/>
          <p:cNvSpPr/>
          <p:nvPr/>
        </p:nvSpPr>
        <p:spPr>
          <a:xfrm>
            <a:off x="462310" y="1529515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您觉得学校里有必要有一个校园新闻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，让您第一时间知道校园里所发生的动态吗？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4978" y="4226556"/>
            <a:ext cx="8334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您认为校园新闻</a:t>
            </a:r>
            <a:r>
              <a:rPr lang="en-US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中应该注重推送哪些方面的内容呢？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F9CCAA-0CE2-4185-86B6-FCA4E981AF44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81BC4F-4F07-4653-A4F2-D2E483C196E2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3E8F8F-42EA-48EC-ADA8-53AC88D4FEDA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FAF621-2543-4EB9-B5B9-2AC7FC51B967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6C0E256-9FEC-4BC7-A3C9-B5E833809C34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0B6F6A-F1A4-4A30-9FC0-AF3D8407EAA6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9707DC-71E8-4ECF-84AF-8295B8FD92BA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1FB89D-49C6-480E-B5C5-20173B28F483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C20B40-51DF-4CD4-8FAD-FF648CBDBE7D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90A2F68-D2B1-44CD-873A-12F87AB130A9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1FDCA9-AD30-4A9D-A258-F3EFAC4BA518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073A2F-0282-44AD-9F8C-925276D3E446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80D645A-EC7C-43C2-BB9F-6DDD4ECF791A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611615E-C1BC-4DFB-830B-2E4BAA8D8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377156"/>
              </p:ext>
            </p:extLst>
          </p:nvPr>
        </p:nvGraphicFramePr>
        <p:xfrm>
          <a:off x="445560" y="2377612"/>
          <a:ext cx="7886700" cy="1587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056382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05384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6828403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208060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有必要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63.33%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098953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不必要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162173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无所谓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01635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8121570"/>
                  </a:ext>
                </a:extLst>
              </a:tr>
            </a:tbl>
          </a:graphicData>
        </a:graphic>
      </p:graphicFrame>
      <p:sp>
        <p:nvSpPr>
          <p:cNvPr id="22" name="Rectangle 2">
            <a:extLst>
              <a:ext uri="{FF2B5EF4-FFF2-40B4-BE49-F238E27FC236}">
                <a16:creationId xmlns:a16="http://schemas.microsoft.com/office/drawing/2014/main" id="{28E49557-DE29-4362-99A5-7D3AA769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7" y="211616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7695103E-8774-4896-9B99-5DE1783FE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22652"/>
              </p:ext>
            </p:extLst>
          </p:nvPr>
        </p:nvGraphicFramePr>
        <p:xfrm>
          <a:off x="445560" y="4855936"/>
          <a:ext cx="78867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28531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88542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506568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选项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小计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比例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258372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竞赛科研方面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843876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活动趣闻方面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33.33%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149095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教学通知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36.67%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528485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其它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0%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621801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本题有效填写人次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702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84978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7162" y="656946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问卷调查</a:t>
            </a:r>
          </a:p>
        </p:txBody>
      </p:sp>
      <p:sp>
        <p:nvSpPr>
          <p:cNvPr id="3" name="矩形 2"/>
          <p:cNvSpPr/>
          <p:nvPr/>
        </p:nvSpPr>
        <p:spPr>
          <a:xfrm>
            <a:off x="87924" y="1490354"/>
            <a:ext cx="9056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您希望校园新闻APP跟以往的新闻APP（腾讯新闻，网易新闻）相比较，可以增加哪些功能？ [填空题]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ADE93C-6209-4861-A902-3E5AF40EEBE1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E292A-FB77-4496-98AF-AB595CD4C040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59FDFD-47AB-48BE-A6EB-E55BFB00D4D9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743B8E-0001-4E05-AFA1-7FA0E99855CF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55A53B0-C2D5-4AC1-8204-FD15F7DB4C9E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BA9A4C-B31C-426F-B873-FFAB56BEA0A1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C2A09-0304-4B6E-ADE7-F14C505E3CA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3C6E99-049E-49E8-9185-CB6FC10F5CE2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B6A236-177A-4B58-B0B8-A096BC72507E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BE240A-F1F9-4FF6-A4B9-B0FB2FB958B2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E04F67-1F18-490E-9882-E9F8C6B1C59C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73C4BF1-0A14-4D03-8911-119BA9579ADC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C94ECB0-FDEB-4E63-93E8-EFE7B3A0073C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7712A9-B01B-42AA-A584-0C8FC8A3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33420"/>
              </p:ext>
            </p:extLst>
          </p:nvPr>
        </p:nvGraphicFramePr>
        <p:xfrm>
          <a:off x="824758" y="2136685"/>
          <a:ext cx="6309490" cy="4351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5358">
                  <a:extLst>
                    <a:ext uri="{9D8B030D-6E8A-4147-A177-3AD203B41FA5}">
                      <a16:colId xmlns:a16="http://schemas.microsoft.com/office/drawing/2014/main" val="1991327819"/>
                    </a:ext>
                  </a:extLst>
                </a:gridCol>
                <a:gridCol w="1533311">
                  <a:extLst>
                    <a:ext uri="{9D8B030D-6E8A-4147-A177-3AD203B41FA5}">
                      <a16:colId xmlns:a16="http://schemas.microsoft.com/office/drawing/2014/main" val="905813194"/>
                    </a:ext>
                  </a:extLst>
                </a:gridCol>
                <a:gridCol w="669722">
                  <a:extLst>
                    <a:ext uri="{9D8B030D-6E8A-4147-A177-3AD203B41FA5}">
                      <a16:colId xmlns:a16="http://schemas.microsoft.com/office/drawing/2014/main" val="1655728378"/>
                    </a:ext>
                  </a:extLst>
                </a:gridCol>
                <a:gridCol w="669722">
                  <a:extLst>
                    <a:ext uri="{9D8B030D-6E8A-4147-A177-3AD203B41FA5}">
                      <a16:colId xmlns:a16="http://schemas.microsoft.com/office/drawing/2014/main" val="3354472727"/>
                    </a:ext>
                  </a:extLst>
                </a:gridCol>
                <a:gridCol w="2150162">
                  <a:extLst>
                    <a:ext uri="{9D8B030D-6E8A-4147-A177-3AD203B41FA5}">
                      <a16:colId xmlns:a16="http://schemas.microsoft.com/office/drawing/2014/main" val="1471183620"/>
                    </a:ext>
                  </a:extLst>
                </a:gridCol>
                <a:gridCol w="881215">
                  <a:extLst>
                    <a:ext uri="{9D8B030D-6E8A-4147-A177-3AD203B41FA5}">
                      <a16:colId xmlns:a16="http://schemas.microsoft.com/office/drawing/2014/main" val="104008307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序号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提交答卷时间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来源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来源详情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答案文本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64463131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endParaRPr lang="en-US" altLang="zh-CN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2017/4/3 19:34:48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手机提交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直接访问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小新闻 身边的新闻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4055935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2017/4/3 19:41:48</a:t>
                      </a:r>
                      <a:endParaRPr lang="en-US" altLang="zh-CN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没想法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91822533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2017/4/3 21:02:02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Q</a:t>
                      </a:r>
                      <a:r>
                        <a:rPr lang="zh-CN" altLang="en-US" sz="1100" u="none" strike="noStrike" dirty="0">
                          <a:effectLst/>
                        </a:rPr>
                        <a:t>币充值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301004298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2017/4/3 21:08:23</a:t>
                      </a:r>
                      <a:endParaRPr lang="en-US" altLang="zh-CN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手机提交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加一个奕吉的个人行程是最好的</a:t>
                      </a:r>
                      <a:r>
                        <a:rPr lang="en-US" altLang="zh-CN" sz="1100" u="none" strike="noStrike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altLang="zh-CN" sz="11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410535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11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2017/4/3 21:27:44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微信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讨论区？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195979330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12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2017/4/3 21:28:58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直接访问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不知道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342381681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13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2017/4/4 10:18:34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信息通知功能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1597210750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15:10:24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普通同学也可以发布身边的微新闻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02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15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15:12:24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没有什么特别的想法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142208099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16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15:14:53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评论吐槽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844405576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17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15:14:58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不用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40263727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18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15:15:14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提高学生的自主性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690242199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21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15:16:04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不知道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23583651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22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15:16:41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学生的活动</a:t>
                      </a:r>
                      <a:endParaRPr lang="zh-CN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3111532192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26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15:18:55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链接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直接访问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没啥想法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4130291448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27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2017/4/9 15:19:33</a:t>
                      </a:r>
                      <a:endParaRPr lang="en-US" altLang="zh-CN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手机提交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微信</a:t>
                      </a:r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校园资讯</a:t>
                      </a:r>
                      <a:endParaRPr lang="zh-CN" altLang="en-US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6" marR="5446" marT="5446" marB="32676" anchor="b"/>
                </a:tc>
                <a:extLst>
                  <a:ext uri="{0D108BD9-81ED-4DB2-BD59-A6C34878D82A}">
                    <a16:rowId xmlns:a16="http://schemas.microsoft.com/office/drawing/2014/main" val="3451116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687783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7162" y="656946"/>
            <a:ext cx="3078126" cy="839380"/>
          </a:xfrm>
          <a:prstGeom prst="roundRect">
            <a:avLst/>
          </a:prstGeom>
          <a:solidFill>
            <a:srgbClr val="E74E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问卷调查</a:t>
            </a:r>
          </a:p>
        </p:txBody>
      </p:sp>
      <p:sp>
        <p:nvSpPr>
          <p:cNvPr id="3" name="矩形 2"/>
          <p:cNvSpPr/>
          <p:nvPr/>
        </p:nvSpPr>
        <p:spPr>
          <a:xfrm>
            <a:off x="87924" y="1490354"/>
            <a:ext cx="9056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spc="300" dirty="0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如果有这样一个校园新闻APP，您认为它会给您带来方便吗？您会去使用它吗？ [填空题]</a:t>
            </a:r>
            <a:endParaRPr lang="zh-CN" altLang="en-US" b="1" spc="300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ADE93C-6209-4861-A902-3E5AF40EEBE1}"/>
              </a:ext>
            </a:extLst>
          </p:cNvPr>
          <p:cNvSpPr/>
          <p:nvPr/>
        </p:nvSpPr>
        <p:spPr>
          <a:xfrm>
            <a:off x="0" y="-3686"/>
            <a:ext cx="9144000" cy="557154"/>
          </a:xfrm>
          <a:prstGeom prst="rect">
            <a:avLst/>
          </a:prstGeom>
          <a:solidFill>
            <a:srgbClr val="E74E3E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FE292A-FB77-4496-98AF-AB595CD4C040}"/>
              </a:ext>
            </a:extLst>
          </p:cNvPr>
          <p:cNvSpPr/>
          <p:nvPr/>
        </p:nvSpPr>
        <p:spPr>
          <a:xfrm>
            <a:off x="1380492" y="106859"/>
            <a:ext cx="1183407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59FDFD-47AB-48BE-A6EB-E55BFB00D4D9}"/>
              </a:ext>
            </a:extLst>
          </p:cNvPr>
          <p:cNvSpPr txBox="1"/>
          <p:nvPr/>
        </p:nvSpPr>
        <p:spPr>
          <a:xfrm>
            <a:off x="42950" y="90225"/>
            <a:ext cx="12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1743B8E-0001-4E05-AFA1-7FA0E99855CF}"/>
              </a:ext>
            </a:extLst>
          </p:cNvPr>
          <p:cNvCxnSpPr/>
          <p:nvPr/>
        </p:nvCxnSpPr>
        <p:spPr>
          <a:xfrm>
            <a:off x="1304751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55A53B0-C2D5-4AC1-8204-FD15F7DB4C9E}"/>
              </a:ext>
            </a:extLst>
          </p:cNvPr>
          <p:cNvSpPr txBox="1"/>
          <p:nvPr/>
        </p:nvSpPr>
        <p:spPr>
          <a:xfrm>
            <a:off x="1421374" y="9979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66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调查访谈</a:t>
            </a:r>
            <a:endParaRPr lang="en-US" altLang="zh-CN" dirty="0">
              <a:solidFill>
                <a:srgbClr val="66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BA9A4C-B31C-426F-B873-FFAB56BEA0A1}"/>
              </a:ext>
            </a:extLst>
          </p:cNvPr>
          <p:cNvSpPr txBox="1"/>
          <p:nvPr/>
        </p:nvSpPr>
        <p:spPr>
          <a:xfrm>
            <a:off x="2732542" y="929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系统特性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C2A09-0304-4B6E-ADE7-F14C505E3CA1}"/>
              </a:ext>
            </a:extLst>
          </p:cNvPr>
          <p:cNvSpPr txBox="1"/>
          <p:nvPr/>
        </p:nvSpPr>
        <p:spPr>
          <a:xfrm>
            <a:off x="4043710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3C6E99-049E-49E8-9185-CB6FC10F5CE2}"/>
              </a:ext>
            </a:extLst>
          </p:cNvPr>
          <p:cNvSpPr txBox="1"/>
          <p:nvPr/>
        </p:nvSpPr>
        <p:spPr>
          <a:xfrm>
            <a:off x="5403317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UI</a:t>
            </a:r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B6A236-177A-4B58-B0B8-A096BC72507E}"/>
              </a:ext>
            </a:extLst>
          </p:cNvPr>
          <p:cNvSpPr txBox="1"/>
          <p:nvPr/>
        </p:nvSpPr>
        <p:spPr>
          <a:xfrm>
            <a:off x="6762923" y="9022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成员分工</a:t>
            </a:r>
            <a:endParaRPr lang="zh-HK" altLang="en-US" spc="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8BE240A-F1F9-4FF6-A4B9-B0FB2FB958B2}"/>
              </a:ext>
            </a:extLst>
          </p:cNvPr>
          <p:cNvCxnSpPr/>
          <p:nvPr/>
        </p:nvCxnSpPr>
        <p:spPr>
          <a:xfrm>
            <a:off x="2607196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5E04F67-1F18-490E-9882-E9F8C6B1C59C}"/>
              </a:ext>
            </a:extLst>
          </p:cNvPr>
          <p:cNvCxnSpPr/>
          <p:nvPr/>
        </p:nvCxnSpPr>
        <p:spPr>
          <a:xfrm>
            <a:off x="3979503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73C4BF1-0A14-4D03-8911-119BA9579ADC}"/>
              </a:ext>
            </a:extLst>
          </p:cNvPr>
          <p:cNvCxnSpPr/>
          <p:nvPr/>
        </p:nvCxnSpPr>
        <p:spPr>
          <a:xfrm>
            <a:off x="5308762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C94ECB0-FDEB-4E63-93E8-EFE7B3A0073C}"/>
              </a:ext>
            </a:extLst>
          </p:cNvPr>
          <p:cNvCxnSpPr/>
          <p:nvPr/>
        </p:nvCxnSpPr>
        <p:spPr>
          <a:xfrm>
            <a:off x="6698717" y="9022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9311ED8-8E0D-4BE6-8651-18161B3C6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17820"/>
              </p:ext>
            </p:extLst>
          </p:nvPr>
        </p:nvGraphicFramePr>
        <p:xfrm>
          <a:off x="743725" y="2136685"/>
          <a:ext cx="6471556" cy="4528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388">
                  <a:extLst>
                    <a:ext uri="{9D8B030D-6E8A-4147-A177-3AD203B41FA5}">
                      <a16:colId xmlns:a16="http://schemas.microsoft.com/office/drawing/2014/main" val="253312328"/>
                    </a:ext>
                  </a:extLst>
                </a:gridCol>
                <a:gridCol w="1291343">
                  <a:extLst>
                    <a:ext uri="{9D8B030D-6E8A-4147-A177-3AD203B41FA5}">
                      <a16:colId xmlns:a16="http://schemas.microsoft.com/office/drawing/2014/main" val="678474781"/>
                    </a:ext>
                  </a:extLst>
                </a:gridCol>
                <a:gridCol w="564034">
                  <a:extLst>
                    <a:ext uri="{9D8B030D-6E8A-4147-A177-3AD203B41FA5}">
                      <a16:colId xmlns:a16="http://schemas.microsoft.com/office/drawing/2014/main" val="836198669"/>
                    </a:ext>
                  </a:extLst>
                </a:gridCol>
                <a:gridCol w="564034">
                  <a:extLst>
                    <a:ext uri="{9D8B030D-6E8A-4147-A177-3AD203B41FA5}">
                      <a16:colId xmlns:a16="http://schemas.microsoft.com/office/drawing/2014/main" val="1842224560"/>
                    </a:ext>
                  </a:extLst>
                </a:gridCol>
                <a:gridCol w="2968606">
                  <a:extLst>
                    <a:ext uri="{9D8B030D-6E8A-4147-A177-3AD203B41FA5}">
                      <a16:colId xmlns:a16="http://schemas.microsoft.com/office/drawing/2014/main" val="2989469870"/>
                    </a:ext>
                  </a:extLst>
                </a:gridCol>
                <a:gridCol w="742151">
                  <a:extLst>
                    <a:ext uri="{9D8B030D-6E8A-4147-A177-3AD203B41FA5}">
                      <a16:colId xmlns:a16="http://schemas.microsoft.com/office/drawing/2014/main" val="4208523569"/>
                    </a:ext>
                  </a:extLst>
                </a:gridCol>
              </a:tblGrid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序号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提交答卷时间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来源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来源详情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答案文本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3256149134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19:30:44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020889074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19:34:48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会会会一定会去用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3976480438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5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19:41:48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不知道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732710822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9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21:02:02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不会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977517508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10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21:08:23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 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586368497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11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21:27:44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在需要了解学校内的活动时会用。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498873956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12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2017/4/3 21:28:58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不会。不想占手机空间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996670951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2017/4/4 10:18:34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偶尔会吧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81772236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15:10:24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401723928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15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15:12:24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偶尔会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404489375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16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15:14:53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对于内存小的手机来说太占内存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339355333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17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15:14:58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3894097607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18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15:15:14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428342945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15:15:49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2068486557"/>
                  </a:ext>
                </a:extLst>
              </a:tr>
              <a:tr h="27527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21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15:16:04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可以吧，个人感觉跟</a:t>
                      </a:r>
                      <a:r>
                        <a:rPr lang="en-US" altLang="zh-CN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DOCTORZ</a:t>
                      </a:r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一样只对某些方面有用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619" marR="109619" marT="54809" marB="54809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10861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22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15:16:41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会吧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4107232433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24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15:17:23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不会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4017140673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25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15:17:41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会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3875615461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26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15:18:55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链接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直接访问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solidFill>
                            <a:srgbClr val="E74E3E"/>
                          </a:solidFill>
                          <a:effectLst/>
                        </a:rPr>
                        <a:t>还好吧，如果经常关注官网就没什么用了</a:t>
                      </a:r>
                      <a:endParaRPr lang="zh-CN" altLang="en-US" sz="1050" b="0" i="0" u="none" strike="noStrike" dirty="0">
                        <a:solidFill>
                          <a:srgbClr val="E74E3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458577049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27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15:19:33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手机提交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微信</a:t>
                      </a:r>
                      <a:endParaRPr lang="zh-CN" alt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会会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1194354667"/>
                  </a:ext>
                </a:extLst>
              </a:tr>
              <a:tr h="20252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700" u="none" strike="noStrike">
                          <a:effectLst/>
                        </a:rPr>
                        <a:t>28</a:t>
                      </a:r>
                      <a:endParaRPr lang="en-US" altLang="zh-CN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2017/4/9 15:19:39</a:t>
                      </a:r>
                      <a:endParaRPr lang="en-US" altLang="zh-CN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手机提交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微信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会</a:t>
                      </a:r>
                      <a:endParaRPr lang="zh-CN" alt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45" marR="5045" marT="5045" marB="30270" anchor="b"/>
                </a:tc>
                <a:extLst>
                  <a:ext uri="{0D108BD9-81ED-4DB2-BD59-A6C34878D82A}">
                    <a16:rowId xmlns:a16="http://schemas.microsoft.com/office/drawing/2014/main" val="75647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3645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2240</Words>
  <Application>Microsoft Office PowerPoint</Application>
  <PresentationFormat>全屏显示(4:3)</PresentationFormat>
  <Paragraphs>632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新細明體</vt:lpstr>
      <vt:lpstr>等线</vt:lpstr>
      <vt:lpstr>黑体</vt:lpstr>
      <vt:lpstr>宋体</vt:lpstr>
      <vt:lpstr>Arial</vt:lpstr>
      <vt:lpstr>Calibri</vt:lpstr>
      <vt:lpstr>Calibri Light</vt:lpstr>
      <vt:lpstr>Times New Roman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hp</cp:lastModifiedBy>
  <cp:revision>178</cp:revision>
  <dcterms:created xsi:type="dcterms:W3CDTF">2015-02-19T23:46:49Z</dcterms:created>
  <dcterms:modified xsi:type="dcterms:W3CDTF">2017-05-01T12:35:30Z</dcterms:modified>
</cp:coreProperties>
</file>