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4" r:id="rId2"/>
  </p:sldMasterIdLst>
  <p:sldIdLst>
    <p:sldId id="260" r:id="rId3"/>
    <p:sldId id="266" r:id="rId4"/>
    <p:sldId id="294" r:id="rId5"/>
    <p:sldId id="265" r:id="rId6"/>
    <p:sldId id="293" r:id="rId7"/>
    <p:sldId id="277" r:id="rId8"/>
    <p:sldId id="292" r:id="rId9"/>
    <p:sldId id="275" r:id="rId10"/>
    <p:sldId id="299" r:id="rId11"/>
    <p:sldId id="300" r:id="rId12"/>
    <p:sldId id="302" r:id="rId13"/>
    <p:sldId id="303" r:id="rId14"/>
    <p:sldId id="304" r:id="rId15"/>
    <p:sldId id="305" r:id="rId16"/>
    <p:sldId id="306" r:id="rId17"/>
    <p:sldId id="307" r:id="rId18"/>
    <p:sldId id="308" r:id="rId19"/>
    <p:sldId id="309" r:id="rId20"/>
    <p:sldId id="291" r:id="rId21"/>
    <p:sldId id="268" r:id="rId22"/>
    <p:sldId id="298" r:id="rId23"/>
    <p:sldId id="290" r:id="rId24"/>
    <p:sldId id="280" r:id="rId25"/>
    <p:sldId id="310" r:id="rId26"/>
    <p:sldId id="297" r:id="rId27"/>
    <p:sldId id="311" r:id="rId28"/>
    <p:sldId id="312" r:id="rId29"/>
    <p:sldId id="295" r:id="rId30"/>
    <p:sldId id="272" r:id="rId31"/>
    <p:sldId id="296" r:id="rId32"/>
    <p:sldId id="288" r:id="rId33"/>
  </p:sldIdLst>
  <p:sldSz cx="9144000" cy="6858000" type="screen4x3"/>
  <p:notesSz cx="6858000" cy="9144000"/>
  <p:defaultText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55" userDrawn="1">
          <p15:clr>
            <a:srgbClr val="A4A3A4"/>
          </p15:clr>
        </p15:guide>
        <p15:guide id="2" pos="5125" userDrawn="1">
          <p15:clr>
            <a:srgbClr val="A4A3A4"/>
          </p15:clr>
        </p15:guide>
        <p15:guide id="3" pos="1519" userDrawn="1">
          <p15:clr>
            <a:srgbClr val="A4A3A4"/>
          </p15:clr>
        </p15:guide>
        <p15:guide id="5" orient="horz" pos="1185" userDrawn="1">
          <p15:clr>
            <a:srgbClr val="A4A3A4"/>
          </p15:clr>
        </p15:guide>
        <p15:guide id="6" orient="horz" pos="2319" userDrawn="1">
          <p15:clr>
            <a:srgbClr val="A4A3A4"/>
          </p15:clr>
        </p15:guide>
        <p15:guide id="7" orient="horz" pos="3226"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p" initials="h" lastIdx="1" clrIdx="0">
    <p:extLst>
      <p:ext uri="{19B8F6BF-5375-455C-9EA6-DF929625EA0E}">
        <p15:presenceInfo xmlns:p15="http://schemas.microsoft.com/office/powerpoint/2012/main" userId="hp"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74E3E"/>
    <a:srgbClr val="666666"/>
    <a:srgbClr val="969696"/>
    <a:srgbClr val="7C233E"/>
    <a:srgbClr val="92D14F"/>
    <a:srgbClr val="0174AB"/>
    <a:srgbClr val="BFC0C0"/>
    <a:srgbClr val="9F9D9A"/>
    <a:srgbClr val="0A377B"/>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662" autoAdjust="0"/>
    <p:restoredTop sz="94660"/>
  </p:normalViewPr>
  <p:slideViewPr>
    <p:cSldViewPr snapToGrid="0" showGuides="1">
      <p:cViewPr>
        <p:scale>
          <a:sx n="66" d="100"/>
          <a:sy n="66" d="100"/>
        </p:scale>
        <p:origin x="96" y="523"/>
      </p:cViewPr>
      <p:guideLst>
        <p:guide orient="horz" pos="255"/>
        <p:guide pos="5125"/>
        <p:guide pos="1519"/>
        <p:guide orient="horz" pos="1185"/>
        <p:guide orient="horz" pos="2319"/>
        <p:guide orient="horz" pos="322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commentAuthors" Target="commentAuthor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2200" b="1" i="0" u="none" strike="noStrike" kern="1200" cap="all" spc="150" baseline="0">
              <a:solidFill>
                <a:schemeClr val="tx1">
                  <a:lumMod val="50000"/>
                  <a:lumOff val="50000"/>
                </a:schemeClr>
              </a:solidFill>
              <a:latin typeface="+mn-lt"/>
              <a:ea typeface="+mn-ea"/>
              <a:cs typeface="+mn-cs"/>
            </a:defRPr>
          </a:pPr>
          <a:endParaRPr lang="zh-CN"/>
        </a:p>
      </c:txPr>
    </c:title>
    <c:autoTitleDeleted val="0"/>
    <c:plotArea>
      <c:layout/>
      <c:doughnutChart>
        <c:varyColors val="1"/>
        <c:ser>
          <c:idx val="0"/>
          <c:order val="0"/>
          <c:tx>
            <c:v>代码</c:v>
          </c:tx>
          <c:dPt>
            <c:idx val="0"/>
            <c:bubble3D val="0"/>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extLst>
              <c:ext xmlns:c16="http://schemas.microsoft.com/office/drawing/2014/chart" uri="{C3380CC4-5D6E-409C-BE32-E72D297353CC}">
                <c16:uniqueId val="{00000001-B986-43F2-B0C8-312162A0D24E}"/>
              </c:ext>
            </c:extLst>
          </c:dPt>
          <c:dPt>
            <c:idx val="1"/>
            <c:bubble3D val="0"/>
            <c:spPr>
              <a:pattFill prst="ltUpDiag">
                <a:fgClr>
                  <a:schemeClr val="accent2"/>
                </a:fgClr>
                <a:bgClr>
                  <a:schemeClr val="accent2">
                    <a:lumMod val="20000"/>
                    <a:lumOff val="80000"/>
                  </a:schemeClr>
                </a:bgClr>
              </a:pattFill>
              <a:ln w="19050">
                <a:solidFill>
                  <a:schemeClr val="lt1"/>
                </a:solidFill>
              </a:ln>
              <a:effectLst>
                <a:innerShdw blurRad="114300">
                  <a:schemeClr val="accent2"/>
                </a:innerShdw>
              </a:effectLst>
            </c:spPr>
            <c:extLst>
              <c:ext xmlns:c16="http://schemas.microsoft.com/office/drawing/2014/chart" uri="{C3380CC4-5D6E-409C-BE32-E72D297353CC}">
                <c16:uniqueId val="{00000003-B986-43F2-B0C8-312162A0D24E}"/>
              </c:ext>
            </c:extLst>
          </c:dPt>
          <c:dPt>
            <c:idx val="2"/>
            <c:bubble3D val="0"/>
            <c:spPr>
              <a:pattFill prst="ltUpDiag">
                <a:fgClr>
                  <a:schemeClr val="accent3"/>
                </a:fgClr>
                <a:bgClr>
                  <a:schemeClr val="accent3">
                    <a:lumMod val="20000"/>
                    <a:lumOff val="80000"/>
                  </a:schemeClr>
                </a:bgClr>
              </a:pattFill>
              <a:ln w="19050">
                <a:solidFill>
                  <a:schemeClr val="lt1"/>
                </a:solidFill>
              </a:ln>
              <a:effectLst>
                <a:innerShdw blurRad="114300">
                  <a:schemeClr val="accent3"/>
                </a:innerShdw>
              </a:effectLst>
            </c:spPr>
            <c:extLst>
              <c:ext xmlns:c16="http://schemas.microsoft.com/office/drawing/2014/chart" uri="{C3380CC4-5D6E-409C-BE32-E72D297353CC}">
                <c16:uniqueId val="{00000005-B986-43F2-B0C8-312162A0D24E}"/>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showLegendKey val="0"/>
            <c:showVal val="0"/>
            <c:showCatName val="1"/>
            <c:showSerName val="0"/>
            <c:showPercent val="1"/>
            <c:showBubbleSize val="0"/>
            <c:showLeaderLines val="1"/>
            <c:leaderLines>
              <c:spPr>
                <a:ln w="9525">
                  <a:solidFill>
                    <a:schemeClr val="tx1">
                      <a:lumMod val="35000"/>
                      <a:lumOff val="65000"/>
                    </a:schemeClr>
                  </a:solidFill>
                </a:ln>
                <a:effectLst/>
              </c:spPr>
            </c:leaderLines>
            <c:extLst>
              <c:ext xmlns:c15="http://schemas.microsoft.com/office/drawing/2012/chart" uri="{CE6537A1-D6FC-4f65-9D91-7224C49458BB}">
                <c15:layout/>
              </c:ext>
            </c:extLst>
          </c:dLbls>
          <c:cat>
            <c:strRef>
              <c:f>Sheet1!$A$2:$A$4</c:f>
              <c:strCache>
                <c:ptCount val="3"/>
                <c:pt idx="0">
                  <c:v>奕吉</c:v>
                </c:pt>
                <c:pt idx="1">
                  <c:v>靳泽旭</c:v>
                </c:pt>
                <c:pt idx="2">
                  <c:v>陈颜蓝</c:v>
                </c:pt>
              </c:strCache>
            </c:strRef>
          </c:cat>
          <c:val>
            <c:numRef>
              <c:f>Sheet1!$B$2:$B$4</c:f>
              <c:numCache>
                <c:formatCode>General</c:formatCode>
                <c:ptCount val="3"/>
                <c:pt idx="0">
                  <c:v>40</c:v>
                </c:pt>
                <c:pt idx="1">
                  <c:v>40</c:v>
                </c:pt>
                <c:pt idx="2">
                  <c:v>20</c:v>
                </c:pt>
              </c:numCache>
            </c:numRef>
          </c:val>
          <c:extLst>
            <c:ext xmlns:c16="http://schemas.microsoft.com/office/drawing/2014/chart" uri="{C3380CC4-5D6E-409C-BE32-E72D297353CC}">
              <c16:uniqueId val="{00000006-738C-4964-A26A-770CCD8B92D6}"/>
            </c:ext>
          </c:extLst>
        </c:ser>
        <c:dLbls>
          <c:showLegendKey val="0"/>
          <c:showVal val="0"/>
          <c:showCatName val="1"/>
          <c:showSerName val="0"/>
          <c:showPercent val="1"/>
          <c:showBubbleSize val="0"/>
          <c:showLeaderLines val="1"/>
        </c:dLbls>
        <c:firstSliceAng val="0"/>
        <c:holeSize val="70"/>
      </c:doughnutChart>
      <c:spPr>
        <a:noFill/>
        <a:ln>
          <a:noFill/>
        </a:ln>
        <a:effectLst/>
      </c:spPr>
    </c:plotArea>
    <c:legend>
      <c:legendPos val="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zero"/>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2">
  <cs:axisTitle>
    <cs:lnRef idx="0"/>
    <cs:fillRef idx="0"/>
    <cs:effectRef idx="0"/>
    <cs:fontRef idx="minor">
      <a:schemeClr val="tx1">
        <a:lumMod val="65000"/>
        <a:lumOff val="35000"/>
      </a:schemeClr>
    </cs:fontRef>
    <cs:defRPr sz="1197"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ltUpDiag">
        <a:fgClr>
          <a:schemeClr val="phClr"/>
        </a:fgClr>
        <a:bgClr>
          <a:schemeClr val="phClr">
            <a:lumMod val="20000"/>
            <a:lumOff val="80000"/>
          </a:schemeClr>
        </a:bgClr>
      </a:pattFill>
      <a:ln w="19050">
        <a:solidFill>
          <a:schemeClr val="lt1"/>
        </a:solidFill>
      </a:ln>
      <a:effectLst>
        <a:innerShdw blurRad="114300">
          <a:schemeClr val="phClr"/>
        </a:innerShdw>
      </a:effectLst>
    </cs:spPr>
  </cs:dataPoint>
  <cs:dataPoint3D>
    <cs:lnRef idx="0"/>
    <cs:fillRef idx="0">
      <cs:styleClr val="auto"/>
    </cs:fillRef>
    <cs:effectRef idx="0"/>
    <cs:fontRef idx="minor">
      <a:schemeClr val="dk1"/>
    </cs:fontRef>
    <cs:spPr>
      <a:pattFill prst="ltUpDiag">
        <a:fgClr>
          <a:schemeClr val="phClr"/>
        </a:fgClr>
        <a:bgClr>
          <a:schemeClr val="phClr">
            <a:lumMod val="20000"/>
            <a:lumOff val="80000"/>
          </a:schemeClr>
        </a:bgClr>
      </a:pattFill>
      <a:ln w="19050">
        <a:solidFill>
          <a:schemeClr val="lt1"/>
        </a:solidFill>
      </a:ln>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22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comments/comment1.xml><?xml version="1.0" encoding="utf-8"?>
<p:cmLst xmlns:a="http://schemas.openxmlformats.org/drawingml/2006/main" xmlns:r="http://schemas.openxmlformats.org/officeDocument/2006/relationships" xmlns:p="http://schemas.openxmlformats.org/presentationml/2006/main">
  <p:cm authorId="1" dt="2017-03-12T15:01:47.859" idx="1">
    <p:pos x="10" y="10"/>
    <p:text/>
    <p:extLst>
      <p:ext uri="{C676402C-5697-4E1C-873F-D02D1690AC5C}">
        <p15:threadingInfo xmlns:p15="http://schemas.microsoft.com/office/powerpoint/2012/main" timeZoneBias="-48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pPr/>
              <a:t>19/3/2017</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2316969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pPr/>
              <a:t>19/3/2017</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6869938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pPr/>
              <a:t>19/3/2017</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148540193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19/3/2017</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685684703"/>
      </p:ext>
    </p:extLst>
  </p:cSld>
  <p:clrMapOvr>
    <a:masterClrMapping/>
  </p:clrMapOvr>
  <p:transition>
    <p:wip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19/3/2017</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743274740"/>
      </p:ext>
    </p:extLst>
  </p:cSld>
  <p:clrMapOvr>
    <a:masterClrMapping/>
  </p:clrMapOvr>
  <p:transition>
    <p:wip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19/3/2017</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352018157"/>
      </p:ext>
    </p:extLst>
  </p:cSld>
  <p:clrMapOvr>
    <a:masterClrMapping/>
  </p:clrMapOvr>
  <p:transition>
    <p:wip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19/3/2017</a:t>
            </a:fld>
            <a:endParaRPr lang="zh-HK"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HK"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054055196"/>
      </p:ext>
    </p:extLst>
  </p:cSld>
  <p:clrMapOvr>
    <a:masterClrMapping/>
  </p:clrMapOvr>
  <p:transition>
    <p:wip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19/3/2017</a:t>
            </a:fld>
            <a:endParaRPr lang="zh-HK"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HK"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2837614770"/>
      </p:ext>
    </p:extLst>
  </p:cSld>
  <p:clrMapOvr>
    <a:masterClrMapping/>
  </p:clrMapOvr>
  <p:transition>
    <p:wip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19/3/2017</a:t>
            </a:fld>
            <a:endParaRPr lang="zh-HK"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HK"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588693175"/>
      </p:ext>
    </p:extLst>
  </p:cSld>
  <p:clrMapOvr>
    <a:masterClrMapping/>
  </p:clrMapOvr>
  <p:transition>
    <p:wip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19/3/2017</a:t>
            </a:fld>
            <a:endParaRPr lang="zh-HK"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HK"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914104865"/>
      </p:ext>
    </p:extLst>
  </p:cSld>
  <p:clrMapOvr>
    <a:masterClrMapping/>
  </p:clrMapOvr>
  <p:transition>
    <p:wip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19/3/2017</a:t>
            </a:fld>
            <a:endParaRPr lang="zh-HK"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HK"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969048515"/>
      </p:ext>
    </p:extLst>
  </p:cSld>
  <p:clrMapOvr>
    <a:masterClrMapping/>
  </p:clrMapOvr>
  <p:transition>
    <p:wip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pPr/>
              <a:t>19/3/2017</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2139747135"/>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19/3/2017</a:t>
            </a:fld>
            <a:endParaRPr lang="zh-HK"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HK"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702812863"/>
      </p:ext>
    </p:extLst>
  </p:cSld>
  <p:clrMapOvr>
    <a:masterClrMapping/>
  </p:clrMapOvr>
  <p:transition>
    <p:wip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19/3/2017</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28191261"/>
      </p:ext>
    </p:extLst>
  </p:cSld>
  <p:clrMapOvr>
    <a:masterClrMapping/>
  </p:clrMapOvr>
  <p:transition>
    <p:wip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19/3/2017</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35031052"/>
      </p:ext>
    </p:extLst>
  </p:cSld>
  <p:clrMapOvr>
    <a:masterClrMapping/>
  </p:clrMapOvr>
  <p:transition>
    <p:wip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76EF31D4-1AA4-45E7-8F10-C007A9A6DDB0}" type="datetimeFigureOut">
              <a:rPr lang="zh-HK" altLang="en-US" smtClean="0"/>
              <a:pPr/>
              <a:t>19/3/2017</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3744906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76EF31D4-1AA4-45E7-8F10-C007A9A6DDB0}" type="datetimeFigureOut">
              <a:rPr lang="zh-HK" altLang="en-US" smtClean="0"/>
              <a:pPr/>
              <a:t>19/3/2017</a:t>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8434276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76EF31D4-1AA4-45E7-8F10-C007A9A6DDB0}" type="datetimeFigureOut">
              <a:rPr lang="zh-HK" altLang="en-US" smtClean="0"/>
              <a:pPr/>
              <a:t>19/3/2017</a:t>
            </a:fld>
            <a:endParaRPr lang="zh-HK" altLang="en-US"/>
          </a:p>
        </p:txBody>
      </p:sp>
      <p:sp>
        <p:nvSpPr>
          <p:cNvPr id="8" name="Footer Placeholder 7"/>
          <p:cNvSpPr>
            <a:spLocks noGrp="1"/>
          </p:cNvSpPr>
          <p:nvPr>
            <p:ph type="ftr" sz="quarter" idx="11"/>
          </p:nvPr>
        </p:nvSpPr>
        <p:spPr/>
        <p:txBody>
          <a:bodyPr/>
          <a:lstStyle/>
          <a:p>
            <a:endParaRPr lang="zh-HK" altLang="en-US"/>
          </a:p>
        </p:txBody>
      </p:sp>
      <p:sp>
        <p:nvSpPr>
          <p:cNvPr id="9" name="Slide Number Placeholder 8"/>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23542654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76EF31D4-1AA4-45E7-8F10-C007A9A6DDB0}" type="datetimeFigureOut">
              <a:rPr lang="zh-HK" altLang="en-US" smtClean="0"/>
              <a:pPr/>
              <a:t>19/3/2017</a:t>
            </a:fld>
            <a:endParaRPr lang="zh-HK" altLang="en-US"/>
          </a:p>
        </p:txBody>
      </p:sp>
      <p:sp>
        <p:nvSpPr>
          <p:cNvPr id="4" name="Footer Placeholder 3"/>
          <p:cNvSpPr>
            <a:spLocks noGrp="1"/>
          </p:cNvSpPr>
          <p:nvPr>
            <p:ph type="ftr" sz="quarter" idx="11"/>
          </p:nvPr>
        </p:nvSpPr>
        <p:spPr/>
        <p:txBody>
          <a:bodyPr/>
          <a:lstStyle/>
          <a:p>
            <a:endParaRPr lang="zh-HK" altLang="en-US"/>
          </a:p>
        </p:txBody>
      </p:sp>
      <p:sp>
        <p:nvSpPr>
          <p:cNvPr id="5" name="Slide Number Placeholder 4"/>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1223553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EF31D4-1AA4-45E7-8F10-C007A9A6DDB0}" type="datetimeFigureOut">
              <a:rPr lang="zh-HK" altLang="en-US" smtClean="0"/>
              <a:pPr/>
              <a:t>19/3/2017</a:t>
            </a:fld>
            <a:endParaRPr lang="zh-HK" altLang="en-US"/>
          </a:p>
        </p:txBody>
      </p:sp>
      <p:sp>
        <p:nvSpPr>
          <p:cNvPr id="3" name="Footer Placeholder 2"/>
          <p:cNvSpPr>
            <a:spLocks noGrp="1"/>
          </p:cNvSpPr>
          <p:nvPr>
            <p:ph type="ftr" sz="quarter" idx="11"/>
          </p:nvPr>
        </p:nvSpPr>
        <p:spPr/>
        <p:txBody>
          <a:bodyPr/>
          <a:lstStyle/>
          <a:p>
            <a:endParaRPr lang="zh-HK" altLang="en-US"/>
          </a:p>
        </p:txBody>
      </p:sp>
      <p:sp>
        <p:nvSpPr>
          <p:cNvPr id="4" name="Slide Number Placeholder 3"/>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377339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76EF31D4-1AA4-45E7-8F10-C007A9A6DDB0}" type="datetimeFigureOut">
              <a:rPr lang="zh-HK" altLang="en-US" smtClean="0"/>
              <a:pPr/>
              <a:t>19/3/2017</a:t>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2728001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76EF31D4-1AA4-45E7-8F10-C007A9A6DDB0}" type="datetimeFigureOut">
              <a:rPr lang="zh-HK" altLang="en-US" smtClean="0"/>
              <a:pPr/>
              <a:t>19/3/2017</a:t>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2865850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EF31D4-1AA4-45E7-8F10-C007A9A6DDB0}" type="datetimeFigureOut">
              <a:rPr lang="zh-HK" altLang="en-US" smtClean="0"/>
              <a:pPr/>
              <a:t>19/3/2017</a:t>
            </a:fld>
            <a:endParaRPr lang="zh-HK"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HK"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183074978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A18431-54C4-4585-82AD-D4BDE8FCC787}" type="datetimeFigureOut">
              <a:rPr lang="zh-HK" altLang="en-US" smtClean="0">
                <a:solidFill>
                  <a:prstClr val="black">
                    <a:tint val="75000"/>
                  </a:prstClr>
                </a:solidFill>
              </a:rPr>
              <a:pPr/>
              <a:t>19/3/2017</a:t>
            </a:fld>
            <a:endParaRPr lang="zh-HK" altLang="en-US">
              <a:solidFill>
                <a:prstClr val="black">
                  <a:tint val="75000"/>
                </a:prstClr>
              </a:solidFill>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HK" altLang="en-US">
              <a:solidFill>
                <a:prstClr val="black">
                  <a:tint val="75000"/>
                </a:prstClr>
              </a:solidFill>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45691092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p:wipe/>
  </p:transition>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18.xml"/><Relationship Id="rId1" Type="http://schemas.openxmlformats.org/officeDocument/2006/relationships/themeOverride" Target="../theme/themeOverride1.xml"/><Relationship Id="rId4" Type="http://schemas.openxmlformats.org/officeDocument/2006/relationships/comments" Target="../comments/commen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1846275" y="2705726"/>
            <a:ext cx="5451475" cy="1446550"/>
          </a:xfrm>
          <a:prstGeom prst="rect">
            <a:avLst/>
          </a:prstGeom>
          <a:noFill/>
        </p:spPr>
        <p:txBody>
          <a:bodyPr wrap="square" rtlCol="0">
            <a:spAutoFit/>
          </a:bodyPr>
          <a:lstStyle/>
          <a:p>
            <a:pPr algn="ctr"/>
            <a:r>
              <a:rPr lang="zh-CN" altLang="en-US" sz="7200" b="1" spc="300" dirty="0">
                <a:solidFill>
                  <a:schemeClr val="bg1"/>
                </a:solidFill>
                <a:latin typeface="黑体" panose="02010609060101010101" pitchFamily="49" charset="-122"/>
                <a:ea typeface="黑体" panose="02010609060101010101" pitchFamily="49" charset="-122"/>
              </a:rPr>
              <a:t>我们毕业啦</a:t>
            </a:r>
            <a:endParaRPr lang="en-US" altLang="zh-CN" sz="7200" b="1" spc="300" dirty="0">
              <a:solidFill>
                <a:schemeClr val="bg1"/>
              </a:solidFill>
              <a:latin typeface="黑体" panose="02010609060101010101" pitchFamily="49" charset="-122"/>
              <a:ea typeface="黑体" panose="02010609060101010101" pitchFamily="49" charset="-122"/>
            </a:endParaRPr>
          </a:p>
          <a:p>
            <a:pPr algn="ctr"/>
            <a:r>
              <a:rPr lang="zh-CN" altLang="en-US" sz="1600" b="1" spc="300" dirty="0">
                <a:solidFill>
                  <a:schemeClr val="bg1"/>
                </a:solidFill>
                <a:latin typeface="黑体" panose="02010609060101010101" pitchFamily="49" charset="-122"/>
                <a:ea typeface="黑体" panose="02010609060101010101" pitchFamily="49" charset="-122"/>
              </a:rPr>
              <a:t>其实是答辩的标题</a:t>
            </a:r>
            <a:r>
              <a:rPr lang="zh-CN" altLang="en-US" sz="1600" b="1" spc="300" dirty="0" smtClean="0">
                <a:solidFill>
                  <a:schemeClr val="bg1"/>
                </a:solidFill>
                <a:latin typeface="黑体" panose="02010609060101010101" pitchFamily="49" charset="-122"/>
                <a:ea typeface="黑体" panose="02010609060101010101" pitchFamily="49" charset="-122"/>
              </a:rPr>
              <a:t>地方</a:t>
            </a:r>
            <a:r>
              <a:rPr lang="en-US" altLang="zh-CN" sz="1600" b="1" spc="300" dirty="0" smtClean="0">
                <a:solidFill>
                  <a:schemeClr val="bg1"/>
                </a:solidFill>
                <a:latin typeface="黑体" panose="02010609060101010101" pitchFamily="49" charset="-122"/>
                <a:ea typeface="黑体" panose="02010609060101010101" pitchFamily="49" charset="-122"/>
              </a:rPr>
              <a:t>/</a:t>
            </a:r>
            <a:r>
              <a:rPr lang="en-US" altLang="zh-CN" sz="1600" b="1" spc="300" dirty="0" err="1" smtClean="0">
                <a:solidFill>
                  <a:schemeClr val="bg1"/>
                </a:solidFill>
                <a:latin typeface="黑体" panose="02010609060101010101" pitchFamily="49" charset="-122"/>
                <a:ea typeface="黑体" panose="02010609060101010101" pitchFamily="49" charset="-122"/>
              </a:rPr>
              <a:t>mj</a:t>
            </a:r>
            <a:endParaRPr lang="en-US" altLang="zh-CN" sz="1600" b="1" spc="300" dirty="0">
              <a:solidFill>
                <a:schemeClr val="bg1"/>
              </a:solidFill>
              <a:latin typeface="黑体" panose="02010609060101010101" pitchFamily="49" charset="-122"/>
              <a:ea typeface="黑体" panose="02010609060101010101" pitchFamily="49" charset="-122"/>
            </a:endParaRPr>
          </a:p>
        </p:txBody>
      </p:sp>
      <p:sp>
        <p:nvSpPr>
          <p:cNvPr id="17" name="矩形 16"/>
          <p:cNvSpPr/>
          <p:nvPr/>
        </p:nvSpPr>
        <p:spPr>
          <a:xfrm>
            <a:off x="0" y="2259000"/>
            <a:ext cx="9144000" cy="2340000"/>
          </a:xfrm>
          <a:prstGeom prst="rect">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1061011" y="2705725"/>
            <a:ext cx="7021979" cy="1446550"/>
          </a:xfrm>
          <a:prstGeom prst="rect">
            <a:avLst/>
          </a:prstGeom>
          <a:noFill/>
        </p:spPr>
        <p:txBody>
          <a:bodyPr wrap="square" rtlCol="0">
            <a:spAutoFit/>
          </a:bodyPr>
          <a:lstStyle/>
          <a:p>
            <a:pPr algn="ctr"/>
            <a:r>
              <a:rPr lang="zh-CN" altLang="en-US" sz="7200" b="1" spc="300" dirty="0" smtClean="0">
                <a:solidFill>
                  <a:schemeClr val="bg1"/>
                </a:solidFill>
                <a:latin typeface="黑体" panose="02010609060101010101" pitchFamily="49" charset="-122"/>
                <a:ea typeface="黑体" panose="02010609060101010101" pitchFamily="49" charset="-122"/>
              </a:rPr>
              <a:t>大城小事</a:t>
            </a:r>
            <a:endParaRPr lang="en-US" altLang="zh-CN" sz="7200" b="1" spc="300" dirty="0" smtClean="0">
              <a:solidFill>
                <a:schemeClr val="bg1"/>
              </a:solidFill>
              <a:latin typeface="黑体" panose="02010609060101010101" pitchFamily="49" charset="-122"/>
              <a:ea typeface="黑体" panose="02010609060101010101" pitchFamily="49" charset="-122"/>
            </a:endParaRPr>
          </a:p>
          <a:p>
            <a:pPr algn="ctr"/>
            <a:r>
              <a:rPr lang="zh-CN" altLang="en-US" sz="1600" b="1" spc="300" dirty="0" smtClean="0">
                <a:solidFill>
                  <a:schemeClr val="bg1"/>
                </a:solidFill>
                <a:latin typeface="黑体" panose="02010609060101010101" pitchFamily="49" charset="-122"/>
                <a:ea typeface="黑体" panose="02010609060101010101" pitchFamily="49" charset="-122"/>
              </a:rPr>
              <a:t>分院综合信息咨询管理平台</a:t>
            </a:r>
            <a:endParaRPr lang="en-US" altLang="zh-CN" sz="1600" b="1" spc="300" dirty="0">
              <a:solidFill>
                <a:schemeClr val="bg1"/>
              </a:solidFill>
              <a:latin typeface="黑体" panose="02010609060101010101" pitchFamily="49" charset="-122"/>
              <a:ea typeface="黑体" panose="02010609060101010101" pitchFamily="49" charset="-122"/>
            </a:endParaRPr>
          </a:p>
        </p:txBody>
      </p:sp>
      <p:sp>
        <p:nvSpPr>
          <p:cNvPr id="23" name="矩形 22"/>
          <p:cNvSpPr/>
          <p:nvPr/>
        </p:nvSpPr>
        <p:spPr>
          <a:xfrm>
            <a:off x="1235076" y="4785180"/>
            <a:ext cx="1357313" cy="400052"/>
          </a:xfrm>
          <a:prstGeom prst="rect">
            <a:avLst/>
          </a:prstGeom>
          <a:solidFill>
            <a:srgbClr val="00B05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spc="300" dirty="0" smtClean="0">
                <a:latin typeface="黑体" panose="02010609060101010101" pitchFamily="49" charset="-122"/>
                <a:ea typeface="黑体" panose="02010609060101010101" pitchFamily="49" charset="-122"/>
              </a:rPr>
              <a:t>小组</a:t>
            </a:r>
            <a:endParaRPr lang="zh-HK" altLang="en-US" sz="2000" b="1" spc="300" dirty="0">
              <a:latin typeface="黑体" panose="02010609060101010101" pitchFamily="49" charset="-122"/>
              <a:ea typeface="黑体" panose="02010609060101010101" pitchFamily="49" charset="-122"/>
            </a:endParaRPr>
          </a:p>
        </p:txBody>
      </p:sp>
      <p:sp>
        <p:nvSpPr>
          <p:cNvPr id="24" name="矩形 23"/>
          <p:cNvSpPr/>
          <p:nvPr/>
        </p:nvSpPr>
        <p:spPr>
          <a:xfrm>
            <a:off x="1235076" y="5306673"/>
            <a:ext cx="1357313" cy="400052"/>
          </a:xfrm>
          <a:prstGeom prst="rect">
            <a:avLst/>
          </a:prstGeom>
          <a:solidFill>
            <a:srgbClr val="00B05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spc="300" dirty="0">
                <a:latin typeface="黑体" panose="02010609060101010101" pitchFamily="49" charset="-122"/>
                <a:ea typeface="黑体" panose="02010609060101010101" pitchFamily="49" charset="-122"/>
              </a:rPr>
              <a:t>组长</a:t>
            </a:r>
            <a:endParaRPr lang="zh-HK" altLang="en-US" sz="2000" b="1" spc="300" dirty="0">
              <a:latin typeface="黑体" panose="02010609060101010101" pitchFamily="49" charset="-122"/>
              <a:ea typeface="黑体" panose="02010609060101010101" pitchFamily="49" charset="-122"/>
            </a:endParaRPr>
          </a:p>
        </p:txBody>
      </p:sp>
      <p:sp>
        <p:nvSpPr>
          <p:cNvPr id="25" name="文本框 24"/>
          <p:cNvSpPr txBox="1"/>
          <p:nvPr/>
        </p:nvSpPr>
        <p:spPr>
          <a:xfrm>
            <a:off x="2620962" y="4800540"/>
            <a:ext cx="1614489" cy="400110"/>
          </a:xfrm>
          <a:prstGeom prst="rect">
            <a:avLst/>
          </a:prstGeom>
          <a:noFill/>
        </p:spPr>
        <p:txBody>
          <a:bodyPr wrap="square" rtlCol="0">
            <a:spAutoFit/>
          </a:bodyPr>
          <a:lstStyle/>
          <a:p>
            <a:r>
              <a:rPr lang="en-US" altLang="zh-CN" sz="2000" b="1" spc="300" dirty="0" smtClean="0">
                <a:solidFill>
                  <a:schemeClr val="bg2">
                    <a:lumMod val="50000"/>
                  </a:schemeClr>
                </a:solidFill>
                <a:latin typeface="黑体" panose="02010609060101010101" pitchFamily="49" charset="-122"/>
                <a:ea typeface="黑体" panose="02010609060101010101" pitchFamily="49" charset="-122"/>
              </a:rPr>
              <a:t>G17</a:t>
            </a:r>
            <a:endParaRPr lang="zh-HK" altLang="en-US" sz="2000" b="1" spc="300" dirty="0">
              <a:solidFill>
                <a:schemeClr val="bg2">
                  <a:lumMod val="50000"/>
                </a:schemeClr>
              </a:solidFill>
              <a:latin typeface="黑体" panose="02010609060101010101" pitchFamily="49" charset="-122"/>
              <a:ea typeface="黑体" panose="02010609060101010101" pitchFamily="49" charset="-122"/>
            </a:endParaRPr>
          </a:p>
        </p:txBody>
      </p:sp>
      <p:sp>
        <p:nvSpPr>
          <p:cNvPr id="26" name="文本框 25"/>
          <p:cNvSpPr txBox="1"/>
          <p:nvPr/>
        </p:nvSpPr>
        <p:spPr>
          <a:xfrm>
            <a:off x="2620962" y="5306673"/>
            <a:ext cx="3261092" cy="400110"/>
          </a:xfrm>
          <a:prstGeom prst="rect">
            <a:avLst/>
          </a:prstGeom>
          <a:noFill/>
        </p:spPr>
        <p:txBody>
          <a:bodyPr wrap="square" rtlCol="0">
            <a:spAutoFit/>
          </a:bodyPr>
          <a:lstStyle/>
          <a:p>
            <a:r>
              <a:rPr lang="zh-CN" altLang="en-US" sz="2000" b="1" spc="300" dirty="0" smtClean="0">
                <a:solidFill>
                  <a:schemeClr val="bg2">
                    <a:lumMod val="50000"/>
                  </a:schemeClr>
                </a:solidFill>
                <a:latin typeface="黑体" panose="02010609060101010101" pitchFamily="49" charset="-122"/>
                <a:ea typeface="黑体" panose="02010609060101010101" pitchFamily="49" charset="-122"/>
              </a:rPr>
              <a:t>奕吉</a:t>
            </a:r>
            <a:endParaRPr lang="zh-HK" altLang="en-US" sz="2000" b="1" spc="300" dirty="0">
              <a:solidFill>
                <a:schemeClr val="bg2">
                  <a:lumMod val="50000"/>
                </a:schemeClr>
              </a:solidFill>
              <a:latin typeface="黑体" panose="02010609060101010101" pitchFamily="49" charset="-122"/>
              <a:ea typeface="黑体" panose="02010609060101010101" pitchFamily="49" charset="-122"/>
            </a:endParaRPr>
          </a:p>
        </p:txBody>
      </p:sp>
      <p:sp>
        <p:nvSpPr>
          <p:cNvPr id="11" name="矩形 10"/>
          <p:cNvSpPr/>
          <p:nvPr/>
        </p:nvSpPr>
        <p:spPr>
          <a:xfrm>
            <a:off x="1235076" y="5828166"/>
            <a:ext cx="1357313" cy="400052"/>
          </a:xfrm>
          <a:prstGeom prst="rect">
            <a:avLst/>
          </a:prstGeom>
          <a:solidFill>
            <a:srgbClr val="00B05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spc="300" dirty="0" smtClean="0">
                <a:latin typeface="黑体" panose="02010609060101010101" pitchFamily="49" charset="-122"/>
                <a:ea typeface="黑体" panose="02010609060101010101" pitchFamily="49" charset="-122"/>
              </a:rPr>
              <a:t>成员</a:t>
            </a:r>
            <a:endParaRPr lang="zh-HK" altLang="en-US" sz="2000" b="1" spc="300" dirty="0">
              <a:latin typeface="黑体" panose="02010609060101010101" pitchFamily="49" charset="-122"/>
              <a:ea typeface="黑体" panose="02010609060101010101" pitchFamily="49" charset="-122"/>
            </a:endParaRPr>
          </a:p>
        </p:txBody>
      </p:sp>
      <p:sp>
        <p:nvSpPr>
          <p:cNvPr id="12" name="文本框 11"/>
          <p:cNvSpPr txBox="1"/>
          <p:nvPr/>
        </p:nvSpPr>
        <p:spPr>
          <a:xfrm>
            <a:off x="2620962" y="5828166"/>
            <a:ext cx="3261092" cy="400110"/>
          </a:xfrm>
          <a:prstGeom prst="rect">
            <a:avLst/>
          </a:prstGeom>
          <a:noFill/>
        </p:spPr>
        <p:txBody>
          <a:bodyPr wrap="square" rtlCol="0">
            <a:spAutoFit/>
          </a:bodyPr>
          <a:lstStyle/>
          <a:p>
            <a:r>
              <a:rPr lang="zh-CN" altLang="en-US" sz="2000" b="1" spc="300" dirty="0" smtClean="0">
                <a:solidFill>
                  <a:schemeClr val="bg2">
                    <a:lumMod val="50000"/>
                  </a:schemeClr>
                </a:solidFill>
                <a:latin typeface="黑体" panose="02010609060101010101" pitchFamily="49" charset="-122"/>
                <a:ea typeface="黑体" panose="02010609060101010101" pitchFamily="49" charset="-122"/>
              </a:rPr>
              <a:t>陈妍蓝，靳泽旭</a:t>
            </a:r>
            <a:endParaRPr lang="zh-HK" altLang="en-US" sz="2000" b="1" spc="300" dirty="0">
              <a:solidFill>
                <a:schemeClr val="bg2">
                  <a:lumMod val="50000"/>
                </a:schemeClr>
              </a:solidFill>
              <a:latin typeface="黑体" panose="02010609060101010101" pitchFamily="49" charset="-122"/>
              <a:ea typeface="黑体" panose="02010609060101010101" pitchFamily="49" charset="-122"/>
            </a:endParaRPr>
          </a:p>
        </p:txBody>
      </p:sp>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06418" y="476130"/>
            <a:ext cx="753142" cy="753142"/>
          </a:xfrm>
          <a:prstGeom prst="rect">
            <a:avLst/>
          </a:prstGeom>
        </p:spPr>
      </p:pic>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72482" y="4599000"/>
            <a:ext cx="2067871" cy="2067871"/>
          </a:xfrm>
          <a:prstGeom prst="rect">
            <a:avLst/>
          </a:prstGeom>
        </p:spPr>
      </p:pic>
    </p:spTree>
    <p:extLst>
      <p:ext uri="{BB962C8B-B14F-4D97-AF65-F5344CB8AC3E}">
        <p14:creationId xmlns:p14="http://schemas.microsoft.com/office/powerpoint/2010/main" val="26052184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圆角矩形 29"/>
          <p:cNvSpPr/>
          <p:nvPr/>
        </p:nvSpPr>
        <p:spPr>
          <a:xfrm>
            <a:off x="642104" y="920841"/>
            <a:ext cx="2706886" cy="839380"/>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黑体" panose="02010609060101010101" pitchFamily="49" charset="-122"/>
                <a:ea typeface="黑体" panose="02010609060101010101" pitchFamily="49" charset="-122"/>
              </a:rPr>
              <a:t>过程模型与计划表</a:t>
            </a:r>
            <a:endParaRPr lang="zh-CN" altLang="en-US" sz="2400" dirty="0">
              <a:latin typeface="黑体" panose="02010609060101010101" pitchFamily="49" charset="-122"/>
              <a:ea typeface="黑体" panose="02010609060101010101" pitchFamily="49"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1842703190"/>
              </p:ext>
            </p:extLst>
          </p:nvPr>
        </p:nvGraphicFramePr>
        <p:xfrm>
          <a:off x="642104" y="1952923"/>
          <a:ext cx="8423815" cy="4632960"/>
        </p:xfrm>
        <a:graphic>
          <a:graphicData uri="http://schemas.openxmlformats.org/drawingml/2006/table">
            <a:tbl>
              <a:tblPr>
                <a:tableStyleId>{5C22544A-7EE6-4342-B048-85BDC9FD1C3A}</a:tableStyleId>
              </a:tblPr>
              <a:tblGrid>
                <a:gridCol w="1919338">
                  <a:extLst>
                    <a:ext uri="{9D8B030D-6E8A-4147-A177-3AD203B41FA5}">
                      <a16:colId xmlns:a16="http://schemas.microsoft.com/office/drawing/2014/main" val="420468197"/>
                    </a:ext>
                  </a:extLst>
                </a:gridCol>
                <a:gridCol w="3379247">
                  <a:extLst>
                    <a:ext uri="{9D8B030D-6E8A-4147-A177-3AD203B41FA5}">
                      <a16:colId xmlns:a16="http://schemas.microsoft.com/office/drawing/2014/main" val="2492130409"/>
                    </a:ext>
                  </a:extLst>
                </a:gridCol>
                <a:gridCol w="3125230">
                  <a:extLst>
                    <a:ext uri="{9D8B030D-6E8A-4147-A177-3AD203B41FA5}">
                      <a16:colId xmlns:a16="http://schemas.microsoft.com/office/drawing/2014/main" val="583879613"/>
                    </a:ext>
                  </a:extLst>
                </a:gridCol>
              </a:tblGrid>
              <a:tr h="231091">
                <a:tc>
                  <a:txBody>
                    <a:bodyPr/>
                    <a:lstStyle/>
                    <a:p>
                      <a:pPr algn="just">
                        <a:spcAft>
                          <a:spcPts val="0"/>
                        </a:spcAft>
                      </a:pPr>
                      <a:r>
                        <a:rPr lang="zh-CN" sz="1600" kern="100">
                          <a:effectLst/>
                          <a:latin typeface="+mn-ea"/>
                          <a:ea typeface="+mn-ea"/>
                        </a:rPr>
                        <a:t>关键时间</a:t>
                      </a:r>
                      <a:endParaRPr lang="zh-CN" sz="1600" kern="100">
                        <a:solidFill>
                          <a:srgbClr val="000000"/>
                        </a:solidFill>
                        <a:effectLst/>
                        <a:latin typeface="+mn-ea"/>
                        <a:ea typeface="+mn-ea"/>
                        <a:cs typeface="Times New Roman" panose="02020603050405020304" pitchFamily="18" charset="0"/>
                      </a:endParaRPr>
                    </a:p>
                  </a:txBody>
                  <a:tcPr marL="99039" marR="99039" marT="0" marB="0"/>
                </a:tc>
                <a:tc>
                  <a:txBody>
                    <a:bodyPr/>
                    <a:lstStyle/>
                    <a:p>
                      <a:pPr algn="just">
                        <a:spcAft>
                          <a:spcPts val="0"/>
                        </a:spcAft>
                      </a:pPr>
                      <a:r>
                        <a:rPr lang="zh-CN" sz="1600" kern="100">
                          <a:effectLst/>
                          <a:latin typeface="+mn-ea"/>
                          <a:ea typeface="+mn-ea"/>
                        </a:rPr>
                        <a:t>任务</a:t>
                      </a:r>
                      <a:endParaRPr lang="zh-CN" sz="1600" kern="100">
                        <a:solidFill>
                          <a:srgbClr val="000000"/>
                        </a:solidFill>
                        <a:effectLst/>
                        <a:latin typeface="+mn-ea"/>
                        <a:ea typeface="+mn-ea"/>
                        <a:cs typeface="Times New Roman" panose="02020603050405020304" pitchFamily="18" charset="0"/>
                      </a:endParaRPr>
                    </a:p>
                  </a:txBody>
                  <a:tcPr marL="99039" marR="99039" marT="0" marB="0"/>
                </a:tc>
                <a:tc>
                  <a:txBody>
                    <a:bodyPr/>
                    <a:lstStyle/>
                    <a:p>
                      <a:pPr algn="just">
                        <a:spcAft>
                          <a:spcPts val="0"/>
                        </a:spcAft>
                      </a:pPr>
                      <a:r>
                        <a:rPr lang="zh-CN" sz="1600" kern="100">
                          <a:effectLst/>
                          <a:latin typeface="+mn-ea"/>
                          <a:ea typeface="+mn-ea"/>
                        </a:rPr>
                        <a:t>要求</a:t>
                      </a:r>
                      <a:endParaRPr lang="zh-CN" sz="1600" kern="100">
                        <a:solidFill>
                          <a:srgbClr val="000000"/>
                        </a:solidFill>
                        <a:effectLst/>
                        <a:latin typeface="+mn-ea"/>
                        <a:ea typeface="+mn-ea"/>
                        <a:cs typeface="Times New Roman" panose="02020603050405020304" pitchFamily="18" charset="0"/>
                      </a:endParaRPr>
                    </a:p>
                  </a:txBody>
                  <a:tcPr marL="99039" marR="99039" marT="0" marB="0"/>
                </a:tc>
                <a:extLst>
                  <a:ext uri="{0D108BD9-81ED-4DB2-BD59-A6C34878D82A}">
                    <a16:rowId xmlns:a16="http://schemas.microsoft.com/office/drawing/2014/main" val="1313646399"/>
                  </a:ext>
                </a:extLst>
              </a:tr>
              <a:tr h="462182">
                <a:tc>
                  <a:txBody>
                    <a:bodyPr/>
                    <a:lstStyle/>
                    <a:p>
                      <a:pPr algn="just">
                        <a:spcAft>
                          <a:spcPts val="0"/>
                        </a:spcAft>
                      </a:pPr>
                      <a:r>
                        <a:rPr lang="zh-CN" sz="1600" kern="100">
                          <a:effectLst/>
                          <a:latin typeface="+mn-ea"/>
                          <a:ea typeface="+mn-ea"/>
                        </a:rPr>
                        <a:t>第一、二周</a:t>
                      </a:r>
                      <a:endParaRPr lang="zh-CN" sz="1600" kern="100">
                        <a:solidFill>
                          <a:srgbClr val="000000"/>
                        </a:solidFill>
                        <a:effectLst/>
                        <a:latin typeface="+mn-ea"/>
                        <a:ea typeface="+mn-ea"/>
                        <a:cs typeface="Times New Roman" panose="02020603050405020304" pitchFamily="18" charset="0"/>
                      </a:endParaRPr>
                    </a:p>
                  </a:txBody>
                  <a:tcPr marL="99039" marR="99039" marT="0" marB="0"/>
                </a:tc>
                <a:tc>
                  <a:txBody>
                    <a:bodyPr/>
                    <a:lstStyle/>
                    <a:p>
                      <a:pPr algn="just">
                        <a:spcAft>
                          <a:spcPts val="0"/>
                        </a:spcAft>
                      </a:pPr>
                      <a:r>
                        <a:rPr lang="zh-CN" sz="1600" kern="100">
                          <a:effectLst/>
                          <a:latin typeface="+mn-ea"/>
                          <a:ea typeface="+mn-ea"/>
                        </a:rPr>
                        <a:t>完成和完善可行性分析报告</a:t>
                      </a:r>
                      <a:endParaRPr lang="zh-CN" sz="1600" kern="100">
                        <a:solidFill>
                          <a:srgbClr val="000000"/>
                        </a:solidFill>
                        <a:effectLst/>
                        <a:latin typeface="+mn-ea"/>
                        <a:ea typeface="+mn-ea"/>
                        <a:cs typeface="Times New Roman" panose="02020603050405020304" pitchFamily="18" charset="0"/>
                      </a:endParaRPr>
                    </a:p>
                  </a:txBody>
                  <a:tcPr marL="99039" marR="99039" marT="0" marB="0"/>
                </a:tc>
                <a:tc>
                  <a:txBody>
                    <a:bodyPr/>
                    <a:lstStyle/>
                    <a:p>
                      <a:pPr algn="just">
                        <a:spcAft>
                          <a:spcPts val="0"/>
                        </a:spcAft>
                      </a:pPr>
                      <a:r>
                        <a:rPr lang="zh-CN" sz="1600" kern="100">
                          <a:effectLst/>
                          <a:latin typeface="+mn-ea"/>
                          <a:ea typeface="+mn-ea"/>
                        </a:rPr>
                        <a:t>电子版交给组长，由组长汇总报告，检查并提交</a:t>
                      </a:r>
                      <a:endParaRPr lang="zh-CN" sz="1600" kern="100">
                        <a:solidFill>
                          <a:srgbClr val="000000"/>
                        </a:solidFill>
                        <a:effectLst/>
                        <a:latin typeface="+mn-ea"/>
                        <a:ea typeface="+mn-ea"/>
                        <a:cs typeface="Times New Roman" panose="02020603050405020304" pitchFamily="18" charset="0"/>
                      </a:endParaRPr>
                    </a:p>
                  </a:txBody>
                  <a:tcPr marL="99039" marR="99039" marT="0" marB="0"/>
                </a:tc>
                <a:extLst>
                  <a:ext uri="{0D108BD9-81ED-4DB2-BD59-A6C34878D82A}">
                    <a16:rowId xmlns:a16="http://schemas.microsoft.com/office/drawing/2014/main" val="4160012759"/>
                  </a:ext>
                </a:extLst>
              </a:tr>
              <a:tr h="462182">
                <a:tc>
                  <a:txBody>
                    <a:bodyPr/>
                    <a:lstStyle/>
                    <a:p>
                      <a:pPr algn="just">
                        <a:spcAft>
                          <a:spcPts val="0"/>
                        </a:spcAft>
                      </a:pPr>
                      <a:r>
                        <a:rPr lang="zh-CN" sz="1600" kern="100">
                          <a:effectLst/>
                          <a:latin typeface="+mn-ea"/>
                          <a:ea typeface="+mn-ea"/>
                        </a:rPr>
                        <a:t>第三周</a:t>
                      </a:r>
                      <a:endParaRPr lang="zh-CN" sz="1600" kern="100">
                        <a:solidFill>
                          <a:srgbClr val="000000"/>
                        </a:solidFill>
                        <a:effectLst/>
                        <a:latin typeface="+mn-ea"/>
                        <a:ea typeface="+mn-ea"/>
                        <a:cs typeface="Times New Roman" panose="02020603050405020304" pitchFamily="18" charset="0"/>
                      </a:endParaRPr>
                    </a:p>
                  </a:txBody>
                  <a:tcPr marL="99039" marR="99039" marT="0" marB="0"/>
                </a:tc>
                <a:tc>
                  <a:txBody>
                    <a:bodyPr/>
                    <a:lstStyle/>
                    <a:p>
                      <a:pPr algn="just">
                        <a:spcAft>
                          <a:spcPts val="0"/>
                        </a:spcAft>
                      </a:pPr>
                      <a:r>
                        <a:rPr lang="zh-CN" sz="1600" kern="100">
                          <a:effectLst/>
                          <a:latin typeface="+mn-ea"/>
                          <a:ea typeface="+mn-ea"/>
                        </a:rPr>
                        <a:t>完成项目管理计划书初稿</a:t>
                      </a:r>
                      <a:endParaRPr lang="zh-CN" sz="1600" kern="100">
                        <a:solidFill>
                          <a:srgbClr val="000000"/>
                        </a:solidFill>
                        <a:effectLst/>
                        <a:latin typeface="+mn-ea"/>
                        <a:ea typeface="+mn-ea"/>
                        <a:cs typeface="Times New Roman" panose="02020603050405020304" pitchFamily="18" charset="0"/>
                      </a:endParaRPr>
                    </a:p>
                  </a:txBody>
                  <a:tcPr marL="99039" marR="99039" marT="0" marB="0"/>
                </a:tc>
                <a:tc>
                  <a:txBody>
                    <a:bodyPr/>
                    <a:lstStyle/>
                    <a:p>
                      <a:pPr algn="just">
                        <a:spcAft>
                          <a:spcPts val="0"/>
                        </a:spcAft>
                      </a:pPr>
                      <a:r>
                        <a:rPr lang="zh-CN" sz="1600" kern="100">
                          <a:effectLst/>
                          <a:latin typeface="+mn-ea"/>
                          <a:ea typeface="+mn-ea"/>
                        </a:rPr>
                        <a:t>电子版交给组长，由组长汇总报告，检查并提交</a:t>
                      </a:r>
                      <a:endParaRPr lang="zh-CN" sz="1600" kern="100">
                        <a:solidFill>
                          <a:srgbClr val="000000"/>
                        </a:solidFill>
                        <a:effectLst/>
                        <a:latin typeface="+mn-ea"/>
                        <a:ea typeface="+mn-ea"/>
                        <a:cs typeface="Times New Roman" panose="02020603050405020304" pitchFamily="18" charset="0"/>
                      </a:endParaRPr>
                    </a:p>
                  </a:txBody>
                  <a:tcPr marL="99039" marR="99039" marT="0" marB="0"/>
                </a:tc>
                <a:extLst>
                  <a:ext uri="{0D108BD9-81ED-4DB2-BD59-A6C34878D82A}">
                    <a16:rowId xmlns:a16="http://schemas.microsoft.com/office/drawing/2014/main" val="2302755471"/>
                  </a:ext>
                </a:extLst>
              </a:tr>
              <a:tr h="462182">
                <a:tc>
                  <a:txBody>
                    <a:bodyPr/>
                    <a:lstStyle/>
                    <a:p>
                      <a:pPr algn="just">
                        <a:spcAft>
                          <a:spcPts val="0"/>
                        </a:spcAft>
                      </a:pPr>
                      <a:r>
                        <a:rPr lang="zh-CN" sz="1600" kern="100">
                          <a:effectLst/>
                          <a:latin typeface="+mn-ea"/>
                          <a:ea typeface="+mn-ea"/>
                        </a:rPr>
                        <a:t>第四周</a:t>
                      </a:r>
                      <a:endParaRPr lang="zh-CN" sz="1600" kern="100">
                        <a:solidFill>
                          <a:srgbClr val="000000"/>
                        </a:solidFill>
                        <a:effectLst/>
                        <a:latin typeface="+mn-ea"/>
                        <a:ea typeface="+mn-ea"/>
                        <a:cs typeface="Times New Roman" panose="02020603050405020304" pitchFamily="18" charset="0"/>
                      </a:endParaRPr>
                    </a:p>
                  </a:txBody>
                  <a:tcPr marL="99039" marR="99039" marT="0" marB="0"/>
                </a:tc>
                <a:tc>
                  <a:txBody>
                    <a:bodyPr/>
                    <a:lstStyle/>
                    <a:p>
                      <a:pPr algn="just">
                        <a:spcAft>
                          <a:spcPts val="0"/>
                        </a:spcAft>
                      </a:pPr>
                      <a:r>
                        <a:rPr lang="zh-CN" sz="1600" kern="100">
                          <a:effectLst/>
                          <a:latin typeface="+mn-ea"/>
                          <a:ea typeface="+mn-ea"/>
                        </a:rPr>
                        <a:t>完成需求说明初稿</a:t>
                      </a:r>
                      <a:endParaRPr lang="zh-CN" sz="1600" kern="100">
                        <a:solidFill>
                          <a:srgbClr val="000000"/>
                        </a:solidFill>
                        <a:effectLst/>
                        <a:latin typeface="+mn-ea"/>
                        <a:ea typeface="+mn-ea"/>
                        <a:cs typeface="Times New Roman" panose="02020603050405020304" pitchFamily="18" charset="0"/>
                      </a:endParaRPr>
                    </a:p>
                  </a:txBody>
                  <a:tcPr marL="99039" marR="99039" marT="0" marB="0"/>
                </a:tc>
                <a:tc>
                  <a:txBody>
                    <a:bodyPr/>
                    <a:lstStyle/>
                    <a:p>
                      <a:pPr algn="just">
                        <a:spcAft>
                          <a:spcPts val="0"/>
                        </a:spcAft>
                      </a:pPr>
                      <a:r>
                        <a:rPr lang="zh-CN" sz="1600" kern="100">
                          <a:effectLst/>
                          <a:latin typeface="+mn-ea"/>
                          <a:ea typeface="+mn-ea"/>
                        </a:rPr>
                        <a:t>电子版交给组长，由组长汇总报告，检查并提交</a:t>
                      </a:r>
                      <a:endParaRPr lang="zh-CN" sz="1600" kern="100">
                        <a:solidFill>
                          <a:srgbClr val="000000"/>
                        </a:solidFill>
                        <a:effectLst/>
                        <a:latin typeface="+mn-ea"/>
                        <a:ea typeface="+mn-ea"/>
                        <a:cs typeface="Times New Roman" panose="02020603050405020304" pitchFamily="18" charset="0"/>
                      </a:endParaRPr>
                    </a:p>
                  </a:txBody>
                  <a:tcPr marL="99039" marR="99039" marT="0" marB="0"/>
                </a:tc>
                <a:extLst>
                  <a:ext uri="{0D108BD9-81ED-4DB2-BD59-A6C34878D82A}">
                    <a16:rowId xmlns:a16="http://schemas.microsoft.com/office/drawing/2014/main" val="1954779683"/>
                  </a:ext>
                </a:extLst>
              </a:tr>
              <a:tr h="462182">
                <a:tc>
                  <a:txBody>
                    <a:bodyPr/>
                    <a:lstStyle/>
                    <a:p>
                      <a:pPr algn="just">
                        <a:spcAft>
                          <a:spcPts val="0"/>
                        </a:spcAft>
                      </a:pPr>
                      <a:r>
                        <a:rPr lang="zh-CN" sz="1600" kern="100">
                          <a:effectLst/>
                          <a:latin typeface="+mn-ea"/>
                          <a:ea typeface="+mn-ea"/>
                        </a:rPr>
                        <a:t>第五周、六周</a:t>
                      </a:r>
                      <a:endParaRPr lang="zh-CN" sz="1600" kern="100">
                        <a:solidFill>
                          <a:srgbClr val="000000"/>
                        </a:solidFill>
                        <a:effectLst/>
                        <a:latin typeface="+mn-ea"/>
                        <a:ea typeface="+mn-ea"/>
                        <a:cs typeface="Times New Roman" panose="02020603050405020304" pitchFamily="18" charset="0"/>
                      </a:endParaRPr>
                    </a:p>
                  </a:txBody>
                  <a:tcPr marL="99039" marR="99039" marT="0" marB="0"/>
                </a:tc>
                <a:tc>
                  <a:txBody>
                    <a:bodyPr/>
                    <a:lstStyle/>
                    <a:p>
                      <a:pPr algn="just">
                        <a:spcAft>
                          <a:spcPts val="0"/>
                        </a:spcAft>
                      </a:pPr>
                      <a:r>
                        <a:rPr lang="zh-CN" sz="1600" kern="100">
                          <a:effectLst/>
                          <a:latin typeface="+mn-ea"/>
                          <a:ea typeface="+mn-ea"/>
                        </a:rPr>
                        <a:t>完成完善系统设计报告</a:t>
                      </a:r>
                      <a:endParaRPr lang="zh-CN" sz="1600" kern="100">
                        <a:solidFill>
                          <a:srgbClr val="000000"/>
                        </a:solidFill>
                        <a:effectLst/>
                        <a:latin typeface="+mn-ea"/>
                        <a:ea typeface="+mn-ea"/>
                        <a:cs typeface="Times New Roman" panose="02020603050405020304" pitchFamily="18" charset="0"/>
                      </a:endParaRPr>
                    </a:p>
                  </a:txBody>
                  <a:tcPr marL="99039" marR="99039" marT="0" marB="0"/>
                </a:tc>
                <a:tc>
                  <a:txBody>
                    <a:bodyPr/>
                    <a:lstStyle/>
                    <a:p>
                      <a:pPr algn="just">
                        <a:spcAft>
                          <a:spcPts val="0"/>
                        </a:spcAft>
                      </a:pPr>
                      <a:r>
                        <a:rPr lang="zh-CN" sz="1600" kern="100">
                          <a:effectLst/>
                          <a:latin typeface="+mn-ea"/>
                          <a:ea typeface="+mn-ea"/>
                        </a:rPr>
                        <a:t>电子版交给组长，由组长汇总报告，检查并提交</a:t>
                      </a:r>
                      <a:endParaRPr lang="zh-CN" sz="1600" kern="100">
                        <a:solidFill>
                          <a:srgbClr val="000000"/>
                        </a:solidFill>
                        <a:effectLst/>
                        <a:latin typeface="+mn-ea"/>
                        <a:ea typeface="+mn-ea"/>
                        <a:cs typeface="Times New Roman" panose="02020603050405020304" pitchFamily="18" charset="0"/>
                      </a:endParaRPr>
                    </a:p>
                  </a:txBody>
                  <a:tcPr marL="99039" marR="99039" marT="0" marB="0"/>
                </a:tc>
                <a:extLst>
                  <a:ext uri="{0D108BD9-81ED-4DB2-BD59-A6C34878D82A}">
                    <a16:rowId xmlns:a16="http://schemas.microsoft.com/office/drawing/2014/main" val="3379630128"/>
                  </a:ext>
                </a:extLst>
              </a:tr>
              <a:tr h="462182">
                <a:tc>
                  <a:txBody>
                    <a:bodyPr/>
                    <a:lstStyle/>
                    <a:p>
                      <a:pPr algn="just">
                        <a:spcAft>
                          <a:spcPts val="0"/>
                        </a:spcAft>
                      </a:pPr>
                      <a:r>
                        <a:rPr lang="zh-CN" sz="1600" kern="100">
                          <a:effectLst/>
                          <a:latin typeface="+mn-ea"/>
                          <a:ea typeface="+mn-ea"/>
                        </a:rPr>
                        <a:t>第七、八周</a:t>
                      </a:r>
                      <a:endParaRPr lang="zh-CN" sz="1600" kern="100">
                        <a:solidFill>
                          <a:srgbClr val="000000"/>
                        </a:solidFill>
                        <a:effectLst/>
                        <a:latin typeface="+mn-ea"/>
                        <a:ea typeface="+mn-ea"/>
                        <a:cs typeface="Times New Roman" panose="02020603050405020304" pitchFamily="18" charset="0"/>
                      </a:endParaRPr>
                    </a:p>
                  </a:txBody>
                  <a:tcPr marL="99039" marR="99039" marT="0" marB="0"/>
                </a:tc>
                <a:tc>
                  <a:txBody>
                    <a:bodyPr/>
                    <a:lstStyle/>
                    <a:p>
                      <a:pPr algn="just">
                        <a:spcAft>
                          <a:spcPts val="0"/>
                        </a:spcAft>
                      </a:pPr>
                      <a:r>
                        <a:rPr lang="zh-CN" sz="1600" kern="100">
                          <a:effectLst/>
                          <a:latin typeface="+mn-ea"/>
                          <a:ea typeface="+mn-ea"/>
                        </a:rPr>
                        <a:t>完成系统设计（包括总体设计和详细设计）</a:t>
                      </a:r>
                      <a:endParaRPr lang="zh-CN" sz="1600" kern="100">
                        <a:solidFill>
                          <a:srgbClr val="000000"/>
                        </a:solidFill>
                        <a:effectLst/>
                        <a:latin typeface="+mn-ea"/>
                        <a:ea typeface="+mn-ea"/>
                        <a:cs typeface="Times New Roman" panose="02020603050405020304" pitchFamily="18" charset="0"/>
                      </a:endParaRPr>
                    </a:p>
                  </a:txBody>
                  <a:tcPr marL="99039" marR="99039" marT="0" marB="0"/>
                </a:tc>
                <a:tc>
                  <a:txBody>
                    <a:bodyPr/>
                    <a:lstStyle/>
                    <a:p>
                      <a:pPr algn="just">
                        <a:spcAft>
                          <a:spcPts val="0"/>
                        </a:spcAft>
                      </a:pPr>
                      <a:r>
                        <a:rPr lang="zh-CN" sz="1600" kern="100">
                          <a:effectLst/>
                          <a:latin typeface="+mn-ea"/>
                          <a:ea typeface="+mn-ea"/>
                        </a:rPr>
                        <a:t>小组人员共同对总体设计和概要设计的一些算法进行探讨。</a:t>
                      </a:r>
                      <a:endParaRPr lang="zh-CN" sz="1600" kern="100">
                        <a:solidFill>
                          <a:srgbClr val="000000"/>
                        </a:solidFill>
                        <a:effectLst/>
                        <a:latin typeface="+mn-ea"/>
                        <a:ea typeface="+mn-ea"/>
                        <a:cs typeface="Times New Roman" panose="02020603050405020304" pitchFamily="18" charset="0"/>
                      </a:endParaRPr>
                    </a:p>
                  </a:txBody>
                  <a:tcPr marL="99039" marR="99039" marT="0" marB="0"/>
                </a:tc>
                <a:extLst>
                  <a:ext uri="{0D108BD9-81ED-4DB2-BD59-A6C34878D82A}">
                    <a16:rowId xmlns:a16="http://schemas.microsoft.com/office/drawing/2014/main" val="2062002414"/>
                  </a:ext>
                </a:extLst>
              </a:tr>
              <a:tr h="462182">
                <a:tc>
                  <a:txBody>
                    <a:bodyPr/>
                    <a:lstStyle/>
                    <a:p>
                      <a:pPr algn="just">
                        <a:spcAft>
                          <a:spcPts val="0"/>
                        </a:spcAft>
                      </a:pPr>
                      <a:r>
                        <a:rPr lang="zh-CN" sz="1600" kern="100">
                          <a:effectLst/>
                          <a:latin typeface="+mn-ea"/>
                          <a:ea typeface="+mn-ea"/>
                        </a:rPr>
                        <a:t>第九，十周，十一周</a:t>
                      </a:r>
                      <a:endParaRPr lang="zh-CN" sz="1600" kern="100">
                        <a:solidFill>
                          <a:srgbClr val="000000"/>
                        </a:solidFill>
                        <a:effectLst/>
                        <a:latin typeface="+mn-ea"/>
                        <a:ea typeface="+mn-ea"/>
                        <a:cs typeface="Times New Roman" panose="02020603050405020304" pitchFamily="18" charset="0"/>
                      </a:endParaRPr>
                    </a:p>
                  </a:txBody>
                  <a:tcPr marL="99039" marR="99039" marT="0" marB="0"/>
                </a:tc>
                <a:tc>
                  <a:txBody>
                    <a:bodyPr/>
                    <a:lstStyle/>
                    <a:p>
                      <a:pPr algn="just">
                        <a:spcAft>
                          <a:spcPts val="0"/>
                        </a:spcAft>
                      </a:pPr>
                      <a:r>
                        <a:rPr lang="zh-CN" sz="1600" kern="100">
                          <a:effectLst/>
                          <a:latin typeface="+mn-ea"/>
                          <a:ea typeface="+mn-ea"/>
                        </a:rPr>
                        <a:t>软件的编码实现</a:t>
                      </a:r>
                      <a:endParaRPr lang="zh-CN" sz="1600" kern="100">
                        <a:solidFill>
                          <a:srgbClr val="000000"/>
                        </a:solidFill>
                        <a:effectLst/>
                        <a:latin typeface="+mn-ea"/>
                        <a:ea typeface="+mn-ea"/>
                        <a:cs typeface="Times New Roman" panose="02020603050405020304" pitchFamily="18" charset="0"/>
                      </a:endParaRPr>
                    </a:p>
                  </a:txBody>
                  <a:tcPr marL="99039" marR="99039" marT="0" marB="0"/>
                </a:tc>
                <a:tc>
                  <a:txBody>
                    <a:bodyPr/>
                    <a:lstStyle/>
                    <a:p>
                      <a:pPr algn="just">
                        <a:spcAft>
                          <a:spcPts val="0"/>
                        </a:spcAft>
                      </a:pPr>
                      <a:r>
                        <a:rPr lang="zh-CN" sz="1600" kern="100">
                          <a:effectLst/>
                          <a:latin typeface="+mn-ea"/>
                          <a:ea typeface="+mn-ea"/>
                        </a:rPr>
                        <a:t>开始具体的程序编写工作，分别实现各个模块功能</a:t>
                      </a:r>
                      <a:endParaRPr lang="zh-CN" sz="1600" kern="100">
                        <a:solidFill>
                          <a:srgbClr val="000000"/>
                        </a:solidFill>
                        <a:effectLst/>
                        <a:latin typeface="+mn-ea"/>
                        <a:ea typeface="+mn-ea"/>
                        <a:cs typeface="Times New Roman" panose="02020603050405020304" pitchFamily="18" charset="0"/>
                      </a:endParaRPr>
                    </a:p>
                  </a:txBody>
                  <a:tcPr marL="99039" marR="99039" marT="0" marB="0"/>
                </a:tc>
                <a:extLst>
                  <a:ext uri="{0D108BD9-81ED-4DB2-BD59-A6C34878D82A}">
                    <a16:rowId xmlns:a16="http://schemas.microsoft.com/office/drawing/2014/main" val="169387256"/>
                  </a:ext>
                </a:extLst>
              </a:tr>
              <a:tr h="462182">
                <a:tc>
                  <a:txBody>
                    <a:bodyPr/>
                    <a:lstStyle/>
                    <a:p>
                      <a:pPr algn="just">
                        <a:spcAft>
                          <a:spcPts val="0"/>
                        </a:spcAft>
                      </a:pPr>
                      <a:r>
                        <a:rPr lang="zh-CN" sz="1600" kern="100">
                          <a:effectLst/>
                          <a:latin typeface="+mn-ea"/>
                          <a:ea typeface="+mn-ea"/>
                        </a:rPr>
                        <a:t>第十二、十三周</a:t>
                      </a:r>
                      <a:endParaRPr lang="zh-CN" sz="1600" kern="100">
                        <a:solidFill>
                          <a:srgbClr val="000000"/>
                        </a:solidFill>
                        <a:effectLst/>
                        <a:latin typeface="+mn-ea"/>
                        <a:ea typeface="+mn-ea"/>
                        <a:cs typeface="Times New Roman" panose="02020603050405020304" pitchFamily="18" charset="0"/>
                      </a:endParaRPr>
                    </a:p>
                  </a:txBody>
                  <a:tcPr marL="99039" marR="99039" marT="0" marB="0"/>
                </a:tc>
                <a:tc>
                  <a:txBody>
                    <a:bodyPr/>
                    <a:lstStyle/>
                    <a:p>
                      <a:pPr algn="just">
                        <a:spcAft>
                          <a:spcPts val="0"/>
                        </a:spcAft>
                      </a:pPr>
                      <a:r>
                        <a:rPr lang="zh-CN" sz="1600" kern="100">
                          <a:effectLst/>
                          <a:latin typeface="+mn-ea"/>
                          <a:ea typeface="+mn-ea"/>
                        </a:rPr>
                        <a:t>测试编写好的系统</a:t>
                      </a:r>
                      <a:endParaRPr lang="zh-CN" sz="1600" kern="100">
                        <a:solidFill>
                          <a:srgbClr val="000000"/>
                        </a:solidFill>
                        <a:effectLst/>
                        <a:latin typeface="+mn-ea"/>
                        <a:ea typeface="+mn-ea"/>
                        <a:cs typeface="Times New Roman" panose="02020603050405020304" pitchFamily="18" charset="0"/>
                      </a:endParaRPr>
                    </a:p>
                  </a:txBody>
                  <a:tcPr marL="99039" marR="99039" marT="0" marB="0"/>
                </a:tc>
                <a:tc>
                  <a:txBody>
                    <a:bodyPr/>
                    <a:lstStyle/>
                    <a:p>
                      <a:pPr algn="just">
                        <a:spcAft>
                          <a:spcPts val="0"/>
                        </a:spcAft>
                      </a:pPr>
                      <a:r>
                        <a:rPr lang="zh-CN" sz="1600" kern="100" dirty="0">
                          <a:effectLst/>
                          <a:latin typeface="+mn-ea"/>
                          <a:ea typeface="+mn-ea"/>
                        </a:rPr>
                        <a:t>记录测试过程中出现的问题，并记录下来，写成文档。</a:t>
                      </a:r>
                      <a:endParaRPr lang="zh-CN" sz="1600" kern="100" dirty="0">
                        <a:solidFill>
                          <a:srgbClr val="000000"/>
                        </a:solidFill>
                        <a:effectLst/>
                        <a:latin typeface="+mn-ea"/>
                        <a:ea typeface="+mn-ea"/>
                        <a:cs typeface="Times New Roman" panose="02020603050405020304" pitchFamily="18" charset="0"/>
                      </a:endParaRPr>
                    </a:p>
                  </a:txBody>
                  <a:tcPr marL="99039" marR="99039" marT="0" marB="0"/>
                </a:tc>
                <a:extLst>
                  <a:ext uri="{0D108BD9-81ED-4DB2-BD59-A6C34878D82A}">
                    <a16:rowId xmlns:a16="http://schemas.microsoft.com/office/drawing/2014/main" val="1500015669"/>
                  </a:ext>
                </a:extLst>
              </a:tr>
              <a:tr h="462182">
                <a:tc>
                  <a:txBody>
                    <a:bodyPr/>
                    <a:lstStyle/>
                    <a:p>
                      <a:pPr algn="just">
                        <a:spcAft>
                          <a:spcPts val="0"/>
                        </a:spcAft>
                      </a:pPr>
                      <a:r>
                        <a:rPr lang="zh-CN" sz="1600" kern="100">
                          <a:effectLst/>
                          <a:latin typeface="+mn-ea"/>
                          <a:ea typeface="+mn-ea"/>
                        </a:rPr>
                        <a:t>第十四周</a:t>
                      </a:r>
                      <a:endParaRPr lang="zh-CN" sz="1600" kern="100">
                        <a:solidFill>
                          <a:srgbClr val="000000"/>
                        </a:solidFill>
                        <a:effectLst/>
                        <a:latin typeface="+mn-ea"/>
                        <a:ea typeface="+mn-ea"/>
                        <a:cs typeface="Times New Roman" panose="02020603050405020304" pitchFamily="18" charset="0"/>
                      </a:endParaRPr>
                    </a:p>
                  </a:txBody>
                  <a:tcPr marL="99039" marR="99039" marT="0" marB="0"/>
                </a:tc>
                <a:tc>
                  <a:txBody>
                    <a:bodyPr/>
                    <a:lstStyle/>
                    <a:p>
                      <a:pPr algn="just">
                        <a:spcAft>
                          <a:spcPts val="0"/>
                        </a:spcAft>
                      </a:pPr>
                      <a:r>
                        <a:rPr lang="zh-CN" sz="1600" kern="100">
                          <a:effectLst/>
                          <a:latin typeface="+mn-ea"/>
                          <a:ea typeface="+mn-ea"/>
                        </a:rPr>
                        <a:t>软件交付</a:t>
                      </a:r>
                      <a:endParaRPr lang="zh-CN" sz="1600" kern="100">
                        <a:solidFill>
                          <a:srgbClr val="000000"/>
                        </a:solidFill>
                        <a:effectLst/>
                        <a:latin typeface="+mn-ea"/>
                        <a:ea typeface="+mn-ea"/>
                        <a:cs typeface="Times New Roman" panose="02020603050405020304" pitchFamily="18" charset="0"/>
                      </a:endParaRPr>
                    </a:p>
                  </a:txBody>
                  <a:tcPr marL="99039" marR="99039" marT="0" marB="0"/>
                </a:tc>
                <a:tc>
                  <a:txBody>
                    <a:bodyPr/>
                    <a:lstStyle/>
                    <a:p>
                      <a:pPr algn="just">
                        <a:spcAft>
                          <a:spcPts val="0"/>
                        </a:spcAft>
                      </a:pPr>
                      <a:r>
                        <a:rPr lang="zh-CN" sz="1600" kern="100">
                          <a:effectLst/>
                          <a:latin typeface="+mn-ea"/>
                          <a:ea typeface="+mn-ea"/>
                        </a:rPr>
                        <a:t>上交完成后的软件，帮助文档，配置文件。</a:t>
                      </a:r>
                      <a:endParaRPr lang="zh-CN" sz="1600" kern="100">
                        <a:solidFill>
                          <a:srgbClr val="000000"/>
                        </a:solidFill>
                        <a:effectLst/>
                        <a:latin typeface="+mn-ea"/>
                        <a:ea typeface="+mn-ea"/>
                        <a:cs typeface="Times New Roman" panose="02020603050405020304" pitchFamily="18" charset="0"/>
                      </a:endParaRPr>
                    </a:p>
                  </a:txBody>
                  <a:tcPr marL="99039" marR="99039" marT="0" marB="0"/>
                </a:tc>
                <a:extLst>
                  <a:ext uri="{0D108BD9-81ED-4DB2-BD59-A6C34878D82A}">
                    <a16:rowId xmlns:a16="http://schemas.microsoft.com/office/drawing/2014/main" val="3070204638"/>
                  </a:ext>
                </a:extLst>
              </a:tr>
              <a:tr h="462182">
                <a:tc>
                  <a:txBody>
                    <a:bodyPr/>
                    <a:lstStyle/>
                    <a:p>
                      <a:pPr algn="just">
                        <a:spcAft>
                          <a:spcPts val="0"/>
                        </a:spcAft>
                      </a:pPr>
                      <a:r>
                        <a:rPr lang="zh-CN" sz="1600" kern="100">
                          <a:effectLst/>
                          <a:latin typeface="+mn-ea"/>
                          <a:ea typeface="+mn-ea"/>
                        </a:rPr>
                        <a:t>第十五周</a:t>
                      </a:r>
                      <a:endParaRPr lang="zh-CN" sz="1600" kern="100">
                        <a:solidFill>
                          <a:srgbClr val="000000"/>
                        </a:solidFill>
                        <a:effectLst/>
                        <a:latin typeface="+mn-ea"/>
                        <a:ea typeface="+mn-ea"/>
                        <a:cs typeface="Times New Roman" panose="02020603050405020304" pitchFamily="18" charset="0"/>
                      </a:endParaRPr>
                    </a:p>
                  </a:txBody>
                  <a:tcPr marL="99039" marR="99039" marT="0" marB="0"/>
                </a:tc>
                <a:tc>
                  <a:txBody>
                    <a:bodyPr/>
                    <a:lstStyle/>
                    <a:p>
                      <a:pPr algn="just">
                        <a:spcAft>
                          <a:spcPts val="0"/>
                        </a:spcAft>
                      </a:pPr>
                      <a:r>
                        <a:rPr lang="zh-CN" sz="1600" kern="100">
                          <a:effectLst/>
                          <a:latin typeface="+mn-ea"/>
                          <a:ea typeface="+mn-ea"/>
                        </a:rPr>
                        <a:t>维护</a:t>
                      </a:r>
                      <a:endParaRPr lang="zh-CN" sz="1600" kern="100">
                        <a:solidFill>
                          <a:srgbClr val="000000"/>
                        </a:solidFill>
                        <a:effectLst/>
                        <a:latin typeface="+mn-ea"/>
                        <a:ea typeface="+mn-ea"/>
                        <a:cs typeface="Times New Roman" panose="02020603050405020304" pitchFamily="18" charset="0"/>
                      </a:endParaRPr>
                    </a:p>
                  </a:txBody>
                  <a:tcPr marL="99039" marR="99039" marT="0" marB="0"/>
                </a:tc>
                <a:tc>
                  <a:txBody>
                    <a:bodyPr/>
                    <a:lstStyle/>
                    <a:p>
                      <a:pPr algn="just">
                        <a:spcAft>
                          <a:spcPts val="0"/>
                        </a:spcAft>
                      </a:pPr>
                      <a:r>
                        <a:rPr lang="zh-CN" sz="1600" kern="100" dirty="0">
                          <a:effectLst/>
                          <a:latin typeface="+mn-ea"/>
                          <a:ea typeface="+mn-ea"/>
                        </a:rPr>
                        <a:t>根据需求和环境变化，对应用程序进行全部和部分修改。</a:t>
                      </a:r>
                      <a:endParaRPr lang="zh-CN" sz="1600" kern="100" dirty="0">
                        <a:solidFill>
                          <a:srgbClr val="000000"/>
                        </a:solidFill>
                        <a:effectLst/>
                        <a:latin typeface="+mn-ea"/>
                        <a:ea typeface="+mn-ea"/>
                        <a:cs typeface="Times New Roman" panose="02020603050405020304" pitchFamily="18" charset="0"/>
                      </a:endParaRPr>
                    </a:p>
                  </a:txBody>
                  <a:tcPr marL="99039" marR="99039" marT="0" marB="0"/>
                </a:tc>
                <a:extLst>
                  <a:ext uri="{0D108BD9-81ED-4DB2-BD59-A6C34878D82A}">
                    <a16:rowId xmlns:a16="http://schemas.microsoft.com/office/drawing/2014/main" val="1322383340"/>
                  </a:ext>
                </a:extLst>
              </a:tr>
            </a:tbl>
          </a:graphicData>
        </a:graphic>
      </p:graphicFrame>
      <p:sp>
        <p:nvSpPr>
          <p:cNvPr id="55" name="矩形 54"/>
          <p:cNvSpPr/>
          <p:nvPr/>
        </p:nvSpPr>
        <p:spPr>
          <a:xfrm>
            <a:off x="0" y="-3686"/>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6" name="矩形 55"/>
          <p:cNvSpPr/>
          <p:nvPr/>
        </p:nvSpPr>
        <p:spPr>
          <a:xfrm>
            <a:off x="2702120" y="93375"/>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7" name="文本框 56"/>
          <p:cNvSpPr txBox="1"/>
          <p:nvPr/>
        </p:nvSpPr>
        <p:spPr>
          <a:xfrm>
            <a:off x="42950" y="90225"/>
            <a:ext cx="1280392" cy="369332"/>
          </a:xfrm>
          <a:prstGeom prst="rect">
            <a:avLst/>
          </a:prstGeom>
          <a:noFill/>
        </p:spPr>
        <p:txBody>
          <a:bodyPr wrap="square" rtlCol="0">
            <a:spAutoFit/>
          </a:bodyPr>
          <a:lstStyle/>
          <a:p>
            <a:r>
              <a:rPr lang="zh-CN" altLang="en-US" spc="300" dirty="0" smtClean="0">
                <a:solidFill>
                  <a:schemeClr val="bg1"/>
                </a:solidFill>
                <a:latin typeface="黑体" panose="02010609060101010101" pitchFamily="49" charset="-122"/>
                <a:ea typeface="黑体" panose="02010609060101010101" pitchFamily="49" charset="-122"/>
              </a:rPr>
              <a:t>灵感来源</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58" name="直接连接符 57"/>
          <p:cNvCxnSpPr/>
          <p:nvPr/>
        </p:nvCxnSpPr>
        <p:spPr>
          <a:xfrm>
            <a:off x="1304751"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59" name="文本框 58"/>
          <p:cNvSpPr txBox="1"/>
          <p:nvPr/>
        </p:nvSpPr>
        <p:spPr>
          <a:xfrm>
            <a:off x="1324496" y="90225"/>
            <a:ext cx="1295400" cy="369332"/>
          </a:xfrm>
          <a:prstGeom prst="rect">
            <a:avLst/>
          </a:prstGeom>
          <a:noFill/>
        </p:spPr>
        <p:txBody>
          <a:bodyPr wrap="square" rtlCol="0">
            <a:spAutoFit/>
          </a:bodyPr>
          <a:lstStyle/>
          <a:p>
            <a:r>
              <a:rPr lang="zh-CN" altLang="en-US" spc="300" dirty="0" smtClean="0">
                <a:solidFill>
                  <a:schemeClr val="bg1"/>
                </a:solidFill>
                <a:latin typeface="黑体" panose="02010609060101010101" pitchFamily="49" charset="-122"/>
                <a:ea typeface="黑体" panose="02010609060101010101" pitchFamily="49" charset="-122"/>
              </a:rPr>
              <a:t>项目说明</a:t>
            </a:r>
            <a:endParaRPr lang="en-US" altLang="zh-CN" spc="300" dirty="0" smtClean="0">
              <a:solidFill>
                <a:schemeClr val="bg1"/>
              </a:solidFill>
              <a:latin typeface="黑体" panose="02010609060101010101" pitchFamily="49" charset="-122"/>
              <a:ea typeface="黑体" panose="02010609060101010101" pitchFamily="49" charset="-122"/>
            </a:endParaRPr>
          </a:p>
        </p:txBody>
      </p:sp>
      <p:sp>
        <p:nvSpPr>
          <p:cNvPr id="60" name="文本框 59"/>
          <p:cNvSpPr txBox="1"/>
          <p:nvPr/>
        </p:nvSpPr>
        <p:spPr>
          <a:xfrm>
            <a:off x="2684103" y="90225"/>
            <a:ext cx="1295400" cy="369332"/>
          </a:xfrm>
          <a:prstGeom prst="rect">
            <a:avLst/>
          </a:prstGeom>
          <a:noFill/>
        </p:spPr>
        <p:txBody>
          <a:bodyPr wrap="square" rtlCol="0">
            <a:spAutoFit/>
          </a:bodyPr>
          <a:lstStyle/>
          <a:p>
            <a:r>
              <a:rPr lang="zh-CN" altLang="en-US" dirty="0" smtClean="0">
                <a:solidFill>
                  <a:srgbClr val="666666"/>
                </a:solidFill>
                <a:latin typeface="黑体" panose="02010609060101010101" pitchFamily="49" charset="-122"/>
                <a:ea typeface="黑体" panose="02010609060101010101" pitchFamily="49" charset="-122"/>
              </a:rPr>
              <a:t>项目计划</a:t>
            </a:r>
            <a:endParaRPr lang="zh-HK" altLang="en-US" dirty="0">
              <a:solidFill>
                <a:srgbClr val="666666"/>
              </a:solidFill>
              <a:latin typeface="黑体" panose="02010609060101010101" pitchFamily="49" charset="-122"/>
              <a:ea typeface="黑体" panose="02010609060101010101" pitchFamily="49" charset="-122"/>
            </a:endParaRPr>
          </a:p>
        </p:txBody>
      </p:sp>
      <p:sp>
        <p:nvSpPr>
          <p:cNvPr id="61" name="文本框 60"/>
          <p:cNvSpPr txBox="1"/>
          <p:nvPr/>
        </p:nvSpPr>
        <p:spPr>
          <a:xfrm>
            <a:off x="4043710" y="90225"/>
            <a:ext cx="1295400" cy="369332"/>
          </a:xfrm>
          <a:prstGeom prst="rect">
            <a:avLst/>
          </a:prstGeom>
          <a:noFill/>
        </p:spPr>
        <p:txBody>
          <a:bodyPr wrap="square" rtlCol="0">
            <a:spAutoFit/>
          </a:bodyPr>
          <a:lstStyle/>
          <a:p>
            <a:r>
              <a:rPr lang="zh-CN" altLang="en-US" spc="300" dirty="0" smtClean="0">
                <a:solidFill>
                  <a:schemeClr val="bg1"/>
                </a:solidFill>
                <a:latin typeface="黑体" panose="02010609060101010101" pitchFamily="49" charset="-122"/>
                <a:ea typeface="黑体" panose="02010609060101010101" pitchFamily="49" charset="-122"/>
              </a:rPr>
              <a:t>功能介绍</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62" name="文本框 61"/>
          <p:cNvSpPr txBox="1"/>
          <p:nvPr/>
        </p:nvSpPr>
        <p:spPr>
          <a:xfrm>
            <a:off x="5403317" y="90225"/>
            <a:ext cx="1295400" cy="369332"/>
          </a:xfrm>
          <a:prstGeom prst="rect">
            <a:avLst/>
          </a:prstGeom>
          <a:noFill/>
        </p:spPr>
        <p:txBody>
          <a:bodyPr wrap="square" rtlCol="0">
            <a:spAutoFit/>
          </a:bodyPr>
          <a:lstStyle/>
          <a:p>
            <a:r>
              <a:rPr lang="zh-CN" altLang="en-US" spc="300" dirty="0" smtClean="0">
                <a:solidFill>
                  <a:schemeClr val="bg1"/>
                </a:solidFill>
                <a:latin typeface="黑体" panose="02010609060101010101" pitchFamily="49" charset="-122"/>
                <a:ea typeface="黑体" panose="02010609060101010101" pitchFamily="49" charset="-122"/>
              </a:rPr>
              <a:t>可行分析</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63" name="文本框 62"/>
          <p:cNvSpPr txBox="1"/>
          <p:nvPr/>
        </p:nvSpPr>
        <p:spPr>
          <a:xfrm>
            <a:off x="6762923" y="90225"/>
            <a:ext cx="1295400" cy="369332"/>
          </a:xfrm>
          <a:prstGeom prst="rect">
            <a:avLst/>
          </a:prstGeom>
          <a:noFill/>
        </p:spPr>
        <p:txBody>
          <a:bodyPr wrap="square" rtlCol="0">
            <a:spAutoFit/>
          </a:bodyPr>
          <a:lstStyle/>
          <a:p>
            <a:r>
              <a:rPr lang="zh-CN" altLang="en-US" spc="300" dirty="0" smtClean="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64" name="直接连接符 63"/>
          <p:cNvCxnSpPr/>
          <p:nvPr/>
        </p:nvCxnSpPr>
        <p:spPr>
          <a:xfrm>
            <a:off x="2607196"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5808000"/>
      </p:ext>
    </p:extLst>
  </p:cSld>
  <p:clrMapOvr>
    <a:masterClrMapping/>
  </p:clrMapOvr>
  <p:transition>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圆角矩形 29"/>
          <p:cNvSpPr/>
          <p:nvPr/>
        </p:nvSpPr>
        <p:spPr>
          <a:xfrm>
            <a:off x="642104" y="920841"/>
            <a:ext cx="2706886" cy="839380"/>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黑体" panose="02010609060101010101" pitchFamily="49" charset="-122"/>
                <a:ea typeface="黑体" panose="02010609060101010101" pitchFamily="49" charset="-122"/>
              </a:rPr>
              <a:t>小组人员分工</a:t>
            </a:r>
            <a:endParaRPr lang="zh-CN" altLang="en-US" sz="2400" dirty="0">
              <a:latin typeface="黑体" panose="02010609060101010101" pitchFamily="49" charset="-122"/>
              <a:ea typeface="黑体" panose="02010609060101010101" pitchFamily="49" charset="-122"/>
            </a:endParaRPr>
          </a:p>
        </p:txBody>
      </p:sp>
      <p:sp>
        <p:nvSpPr>
          <p:cNvPr id="55" name="矩形 54"/>
          <p:cNvSpPr/>
          <p:nvPr/>
        </p:nvSpPr>
        <p:spPr>
          <a:xfrm>
            <a:off x="0" y="-3686"/>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6" name="矩形 55"/>
          <p:cNvSpPr/>
          <p:nvPr/>
        </p:nvSpPr>
        <p:spPr>
          <a:xfrm>
            <a:off x="2702120" y="93375"/>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7" name="文本框 56"/>
          <p:cNvSpPr txBox="1"/>
          <p:nvPr/>
        </p:nvSpPr>
        <p:spPr>
          <a:xfrm>
            <a:off x="42950" y="90225"/>
            <a:ext cx="1280392" cy="369332"/>
          </a:xfrm>
          <a:prstGeom prst="rect">
            <a:avLst/>
          </a:prstGeom>
          <a:noFill/>
        </p:spPr>
        <p:txBody>
          <a:bodyPr wrap="square" rtlCol="0">
            <a:spAutoFit/>
          </a:bodyPr>
          <a:lstStyle/>
          <a:p>
            <a:r>
              <a:rPr lang="zh-CN" altLang="en-US" spc="300" dirty="0" smtClean="0">
                <a:solidFill>
                  <a:schemeClr val="bg1"/>
                </a:solidFill>
                <a:latin typeface="黑体" panose="02010609060101010101" pitchFamily="49" charset="-122"/>
                <a:ea typeface="黑体" panose="02010609060101010101" pitchFamily="49" charset="-122"/>
              </a:rPr>
              <a:t>灵感来源</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58" name="直接连接符 57"/>
          <p:cNvCxnSpPr/>
          <p:nvPr/>
        </p:nvCxnSpPr>
        <p:spPr>
          <a:xfrm>
            <a:off x="1304751"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59" name="文本框 58"/>
          <p:cNvSpPr txBox="1"/>
          <p:nvPr/>
        </p:nvSpPr>
        <p:spPr>
          <a:xfrm>
            <a:off x="1324496" y="90225"/>
            <a:ext cx="1295400" cy="369332"/>
          </a:xfrm>
          <a:prstGeom prst="rect">
            <a:avLst/>
          </a:prstGeom>
          <a:noFill/>
        </p:spPr>
        <p:txBody>
          <a:bodyPr wrap="square" rtlCol="0">
            <a:spAutoFit/>
          </a:bodyPr>
          <a:lstStyle/>
          <a:p>
            <a:r>
              <a:rPr lang="zh-CN" altLang="en-US" spc="300" dirty="0" smtClean="0">
                <a:solidFill>
                  <a:schemeClr val="bg1"/>
                </a:solidFill>
                <a:latin typeface="黑体" panose="02010609060101010101" pitchFamily="49" charset="-122"/>
                <a:ea typeface="黑体" panose="02010609060101010101" pitchFamily="49" charset="-122"/>
              </a:rPr>
              <a:t>项目说明</a:t>
            </a:r>
            <a:endParaRPr lang="en-US" altLang="zh-CN" spc="300" dirty="0" smtClean="0">
              <a:solidFill>
                <a:schemeClr val="bg1"/>
              </a:solidFill>
              <a:latin typeface="黑体" panose="02010609060101010101" pitchFamily="49" charset="-122"/>
              <a:ea typeface="黑体" panose="02010609060101010101" pitchFamily="49" charset="-122"/>
            </a:endParaRPr>
          </a:p>
        </p:txBody>
      </p:sp>
      <p:sp>
        <p:nvSpPr>
          <p:cNvPr id="60" name="文本框 59"/>
          <p:cNvSpPr txBox="1"/>
          <p:nvPr/>
        </p:nvSpPr>
        <p:spPr>
          <a:xfrm>
            <a:off x="2684103" y="90225"/>
            <a:ext cx="1295400" cy="369332"/>
          </a:xfrm>
          <a:prstGeom prst="rect">
            <a:avLst/>
          </a:prstGeom>
          <a:noFill/>
        </p:spPr>
        <p:txBody>
          <a:bodyPr wrap="square" rtlCol="0">
            <a:spAutoFit/>
          </a:bodyPr>
          <a:lstStyle/>
          <a:p>
            <a:r>
              <a:rPr lang="zh-CN" altLang="en-US" dirty="0" smtClean="0">
                <a:solidFill>
                  <a:srgbClr val="666666"/>
                </a:solidFill>
                <a:latin typeface="黑体" panose="02010609060101010101" pitchFamily="49" charset="-122"/>
                <a:ea typeface="黑体" panose="02010609060101010101" pitchFamily="49" charset="-122"/>
              </a:rPr>
              <a:t>项目计划</a:t>
            </a:r>
            <a:endParaRPr lang="zh-HK" altLang="en-US" dirty="0">
              <a:solidFill>
                <a:srgbClr val="666666"/>
              </a:solidFill>
              <a:latin typeface="黑体" panose="02010609060101010101" pitchFamily="49" charset="-122"/>
              <a:ea typeface="黑体" panose="02010609060101010101" pitchFamily="49" charset="-122"/>
            </a:endParaRPr>
          </a:p>
        </p:txBody>
      </p:sp>
      <p:sp>
        <p:nvSpPr>
          <p:cNvPr id="61" name="文本框 60"/>
          <p:cNvSpPr txBox="1"/>
          <p:nvPr/>
        </p:nvSpPr>
        <p:spPr>
          <a:xfrm>
            <a:off x="4043710" y="90225"/>
            <a:ext cx="1295400" cy="369332"/>
          </a:xfrm>
          <a:prstGeom prst="rect">
            <a:avLst/>
          </a:prstGeom>
          <a:noFill/>
        </p:spPr>
        <p:txBody>
          <a:bodyPr wrap="square" rtlCol="0">
            <a:spAutoFit/>
          </a:bodyPr>
          <a:lstStyle/>
          <a:p>
            <a:r>
              <a:rPr lang="zh-CN" altLang="en-US" spc="300" dirty="0" smtClean="0">
                <a:solidFill>
                  <a:schemeClr val="bg1"/>
                </a:solidFill>
                <a:latin typeface="黑体" panose="02010609060101010101" pitchFamily="49" charset="-122"/>
                <a:ea typeface="黑体" panose="02010609060101010101" pitchFamily="49" charset="-122"/>
              </a:rPr>
              <a:t>功能介绍</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62" name="文本框 61"/>
          <p:cNvSpPr txBox="1"/>
          <p:nvPr/>
        </p:nvSpPr>
        <p:spPr>
          <a:xfrm>
            <a:off x="5403317" y="90225"/>
            <a:ext cx="1295400" cy="369332"/>
          </a:xfrm>
          <a:prstGeom prst="rect">
            <a:avLst/>
          </a:prstGeom>
          <a:noFill/>
        </p:spPr>
        <p:txBody>
          <a:bodyPr wrap="square" rtlCol="0">
            <a:spAutoFit/>
          </a:bodyPr>
          <a:lstStyle/>
          <a:p>
            <a:r>
              <a:rPr lang="zh-CN" altLang="en-US" spc="300" dirty="0" smtClean="0">
                <a:solidFill>
                  <a:schemeClr val="bg1"/>
                </a:solidFill>
                <a:latin typeface="黑体" panose="02010609060101010101" pitchFamily="49" charset="-122"/>
                <a:ea typeface="黑体" panose="02010609060101010101" pitchFamily="49" charset="-122"/>
              </a:rPr>
              <a:t>可行分析</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63" name="文本框 62"/>
          <p:cNvSpPr txBox="1"/>
          <p:nvPr/>
        </p:nvSpPr>
        <p:spPr>
          <a:xfrm>
            <a:off x="6762923" y="90225"/>
            <a:ext cx="1295400" cy="369332"/>
          </a:xfrm>
          <a:prstGeom prst="rect">
            <a:avLst/>
          </a:prstGeom>
          <a:noFill/>
        </p:spPr>
        <p:txBody>
          <a:bodyPr wrap="square" rtlCol="0">
            <a:spAutoFit/>
          </a:bodyPr>
          <a:lstStyle/>
          <a:p>
            <a:r>
              <a:rPr lang="zh-CN" altLang="en-US" spc="300" dirty="0" smtClean="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64" name="直接连接符 63"/>
          <p:cNvCxnSpPr/>
          <p:nvPr/>
        </p:nvCxnSpPr>
        <p:spPr>
          <a:xfrm>
            <a:off x="2607196"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3" name="表格 2"/>
          <p:cNvGraphicFramePr>
            <a:graphicFrameLocks noGrp="1"/>
          </p:cNvGraphicFramePr>
          <p:nvPr>
            <p:extLst>
              <p:ext uri="{D42A27DB-BD31-4B8C-83A1-F6EECF244321}">
                <p14:modId xmlns:p14="http://schemas.microsoft.com/office/powerpoint/2010/main" val="3284022874"/>
              </p:ext>
            </p:extLst>
          </p:nvPr>
        </p:nvGraphicFramePr>
        <p:xfrm>
          <a:off x="611764" y="2111534"/>
          <a:ext cx="8394890" cy="3992086"/>
        </p:xfrm>
        <a:graphic>
          <a:graphicData uri="http://schemas.openxmlformats.org/drawingml/2006/table">
            <a:tbl>
              <a:tblPr>
                <a:tableStyleId>{5C22544A-7EE6-4342-B048-85BDC9FD1C3A}</a:tableStyleId>
              </a:tblPr>
              <a:tblGrid>
                <a:gridCol w="2797640">
                  <a:extLst>
                    <a:ext uri="{9D8B030D-6E8A-4147-A177-3AD203B41FA5}">
                      <a16:colId xmlns:a16="http://schemas.microsoft.com/office/drawing/2014/main" val="736205536"/>
                    </a:ext>
                  </a:extLst>
                </a:gridCol>
                <a:gridCol w="2798625">
                  <a:extLst>
                    <a:ext uri="{9D8B030D-6E8A-4147-A177-3AD203B41FA5}">
                      <a16:colId xmlns:a16="http://schemas.microsoft.com/office/drawing/2014/main" val="565157500"/>
                    </a:ext>
                  </a:extLst>
                </a:gridCol>
                <a:gridCol w="2798625">
                  <a:extLst>
                    <a:ext uri="{9D8B030D-6E8A-4147-A177-3AD203B41FA5}">
                      <a16:colId xmlns:a16="http://schemas.microsoft.com/office/drawing/2014/main" val="3581536902"/>
                    </a:ext>
                  </a:extLst>
                </a:gridCol>
              </a:tblGrid>
              <a:tr h="249505">
                <a:tc>
                  <a:txBody>
                    <a:bodyPr/>
                    <a:lstStyle/>
                    <a:p>
                      <a:pPr indent="721360" algn="just">
                        <a:spcAft>
                          <a:spcPts val="0"/>
                        </a:spcAft>
                      </a:pPr>
                      <a:r>
                        <a:rPr lang="zh-CN" sz="1600" kern="100">
                          <a:effectLst/>
                        </a:rPr>
                        <a:t>职责</a:t>
                      </a:r>
                      <a:endParaRPr lang="zh-CN" sz="1600" kern="100">
                        <a:solidFill>
                          <a:srgbClr val="2E75B5"/>
                        </a:solidFill>
                        <a:effectLst/>
                        <a:latin typeface="Calibri" panose="020F0502020204030204" pitchFamily="34" charset="0"/>
                        <a:ea typeface="宋体" panose="02010600030101010101" pitchFamily="2" charset="-122"/>
                        <a:cs typeface="Times New Roman" panose="02020603050405020304" pitchFamily="18" charset="0"/>
                      </a:endParaRPr>
                    </a:p>
                  </a:txBody>
                  <a:tcPr marL="106389" marR="106389" marT="0" marB="0"/>
                </a:tc>
                <a:tc>
                  <a:txBody>
                    <a:bodyPr/>
                    <a:lstStyle/>
                    <a:p>
                      <a:pPr algn="just">
                        <a:spcAft>
                          <a:spcPts val="0"/>
                        </a:spcAft>
                      </a:pPr>
                      <a:r>
                        <a:rPr lang="en-US" sz="1600" kern="100">
                          <a:effectLst/>
                        </a:rPr>
                        <a:t>       </a:t>
                      </a:r>
                      <a:r>
                        <a:rPr lang="zh-CN" sz="1600" kern="100">
                          <a:effectLst/>
                        </a:rPr>
                        <a:t>职责描述</a:t>
                      </a:r>
                      <a:endParaRPr lang="zh-CN" sz="1600" kern="100">
                        <a:solidFill>
                          <a:srgbClr val="2E75B5"/>
                        </a:solidFill>
                        <a:effectLst/>
                        <a:latin typeface="Calibri" panose="020F0502020204030204" pitchFamily="34" charset="0"/>
                        <a:ea typeface="宋体" panose="02010600030101010101" pitchFamily="2" charset="-122"/>
                        <a:cs typeface="Times New Roman" panose="02020603050405020304" pitchFamily="18" charset="0"/>
                      </a:endParaRPr>
                    </a:p>
                  </a:txBody>
                  <a:tcPr marL="106389" marR="106389" marT="0" marB="0"/>
                </a:tc>
                <a:tc>
                  <a:txBody>
                    <a:bodyPr/>
                    <a:lstStyle/>
                    <a:p>
                      <a:pPr algn="just">
                        <a:spcAft>
                          <a:spcPts val="0"/>
                        </a:spcAft>
                      </a:pPr>
                      <a:r>
                        <a:rPr lang="en-US" sz="1600" kern="100">
                          <a:effectLst/>
                        </a:rPr>
                        <a:t>          </a:t>
                      </a:r>
                      <a:r>
                        <a:rPr lang="zh-CN" sz="1600" kern="100">
                          <a:effectLst/>
                        </a:rPr>
                        <a:t>人员</a:t>
                      </a:r>
                      <a:endParaRPr lang="zh-CN" sz="1600" kern="100">
                        <a:solidFill>
                          <a:srgbClr val="2E75B5"/>
                        </a:solidFill>
                        <a:effectLst/>
                        <a:latin typeface="Calibri" panose="020F0502020204030204" pitchFamily="34" charset="0"/>
                        <a:ea typeface="宋体" panose="02010600030101010101" pitchFamily="2" charset="-122"/>
                        <a:cs typeface="Times New Roman" panose="02020603050405020304" pitchFamily="18" charset="0"/>
                      </a:endParaRPr>
                    </a:p>
                  </a:txBody>
                  <a:tcPr marL="106389" marR="106389" marT="0" marB="0"/>
                </a:tc>
                <a:extLst>
                  <a:ext uri="{0D108BD9-81ED-4DB2-BD59-A6C34878D82A}">
                    <a16:rowId xmlns:a16="http://schemas.microsoft.com/office/drawing/2014/main" val="1190109038"/>
                  </a:ext>
                </a:extLst>
              </a:tr>
              <a:tr h="499011">
                <a:tc>
                  <a:txBody>
                    <a:bodyPr/>
                    <a:lstStyle/>
                    <a:p>
                      <a:pPr algn="just">
                        <a:spcAft>
                          <a:spcPts val="0"/>
                        </a:spcAft>
                      </a:pPr>
                      <a:r>
                        <a:rPr lang="en-US" sz="1600" kern="100">
                          <a:effectLst/>
                        </a:rPr>
                        <a:t>Java</a:t>
                      </a:r>
                      <a:r>
                        <a:rPr lang="zh-CN" sz="1600" kern="100">
                          <a:effectLst/>
                        </a:rPr>
                        <a:t>程序员</a:t>
                      </a:r>
                      <a:endParaRPr lang="zh-CN" sz="1600" kern="100">
                        <a:solidFill>
                          <a:srgbClr val="2E75B5"/>
                        </a:solidFill>
                        <a:effectLst/>
                        <a:latin typeface="Calibri" panose="020F0502020204030204" pitchFamily="34" charset="0"/>
                        <a:ea typeface="宋体" panose="02010600030101010101" pitchFamily="2" charset="-122"/>
                        <a:cs typeface="Times New Roman" panose="02020603050405020304" pitchFamily="18" charset="0"/>
                      </a:endParaRPr>
                    </a:p>
                  </a:txBody>
                  <a:tcPr marL="106389" marR="106389" marT="0" marB="0"/>
                </a:tc>
                <a:tc>
                  <a:txBody>
                    <a:bodyPr/>
                    <a:lstStyle/>
                    <a:p>
                      <a:pPr algn="just">
                        <a:spcAft>
                          <a:spcPts val="0"/>
                        </a:spcAft>
                      </a:pPr>
                      <a:r>
                        <a:rPr lang="zh-CN" sz="1600" kern="100">
                          <a:effectLst/>
                        </a:rPr>
                        <a:t>熟悉</a:t>
                      </a:r>
                      <a:r>
                        <a:rPr lang="en-US" sz="1600" kern="100">
                          <a:effectLst/>
                        </a:rPr>
                        <a:t>java</a:t>
                      </a:r>
                      <a:r>
                        <a:rPr lang="zh-CN" sz="1600" kern="100">
                          <a:effectLst/>
                        </a:rPr>
                        <a:t>的编程和</a:t>
                      </a:r>
                      <a:r>
                        <a:rPr lang="en-US" sz="1600" kern="100">
                          <a:effectLst/>
                        </a:rPr>
                        <a:t>Android Studio</a:t>
                      </a:r>
                      <a:r>
                        <a:rPr lang="zh-CN" sz="1600" kern="100">
                          <a:effectLst/>
                        </a:rPr>
                        <a:t>的操作平台</a:t>
                      </a:r>
                      <a:endParaRPr lang="zh-CN" sz="1600" kern="100">
                        <a:solidFill>
                          <a:srgbClr val="2E75B5"/>
                        </a:solidFill>
                        <a:effectLst/>
                        <a:latin typeface="Calibri" panose="020F0502020204030204" pitchFamily="34" charset="0"/>
                        <a:ea typeface="宋体" panose="02010600030101010101" pitchFamily="2" charset="-122"/>
                        <a:cs typeface="Times New Roman" panose="02020603050405020304" pitchFamily="18" charset="0"/>
                      </a:endParaRPr>
                    </a:p>
                  </a:txBody>
                  <a:tcPr marL="106389" marR="106389" marT="0" marB="0"/>
                </a:tc>
                <a:tc>
                  <a:txBody>
                    <a:bodyPr/>
                    <a:lstStyle/>
                    <a:p>
                      <a:pPr algn="just">
                        <a:spcAft>
                          <a:spcPts val="0"/>
                        </a:spcAft>
                      </a:pPr>
                      <a:r>
                        <a:rPr lang="zh-CN" sz="1600" kern="100">
                          <a:effectLst/>
                        </a:rPr>
                        <a:t>奕吉，靳泽旭</a:t>
                      </a:r>
                      <a:endParaRPr lang="zh-CN" sz="1600" kern="100">
                        <a:solidFill>
                          <a:srgbClr val="2E75B5"/>
                        </a:solidFill>
                        <a:effectLst/>
                        <a:latin typeface="Calibri" panose="020F0502020204030204" pitchFamily="34" charset="0"/>
                        <a:ea typeface="宋体" panose="02010600030101010101" pitchFamily="2" charset="-122"/>
                        <a:cs typeface="Times New Roman" panose="02020603050405020304" pitchFamily="18" charset="0"/>
                      </a:endParaRPr>
                    </a:p>
                  </a:txBody>
                  <a:tcPr marL="106389" marR="106389" marT="0" marB="0"/>
                </a:tc>
                <a:extLst>
                  <a:ext uri="{0D108BD9-81ED-4DB2-BD59-A6C34878D82A}">
                    <a16:rowId xmlns:a16="http://schemas.microsoft.com/office/drawing/2014/main" val="1293505974"/>
                  </a:ext>
                </a:extLst>
              </a:tr>
              <a:tr h="499011">
                <a:tc>
                  <a:txBody>
                    <a:bodyPr/>
                    <a:lstStyle/>
                    <a:p>
                      <a:pPr algn="just">
                        <a:spcAft>
                          <a:spcPts val="0"/>
                        </a:spcAft>
                      </a:pPr>
                      <a:r>
                        <a:rPr lang="zh-CN" sz="1600" kern="100">
                          <a:effectLst/>
                        </a:rPr>
                        <a:t>数据库设计员</a:t>
                      </a:r>
                      <a:endParaRPr lang="zh-CN" sz="1600" kern="100">
                        <a:solidFill>
                          <a:srgbClr val="2E75B5"/>
                        </a:solidFill>
                        <a:effectLst/>
                        <a:latin typeface="Calibri" panose="020F0502020204030204" pitchFamily="34" charset="0"/>
                        <a:ea typeface="宋体" panose="02010600030101010101" pitchFamily="2" charset="-122"/>
                        <a:cs typeface="Times New Roman" panose="02020603050405020304" pitchFamily="18" charset="0"/>
                      </a:endParaRPr>
                    </a:p>
                  </a:txBody>
                  <a:tcPr marL="106389" marR="106389" marT="0" marB="0"/>
                </a:tc>
                <a:tc>
                  <a:txBody>
                    <a:bodyPr/>
                    <a:lstStyle/>
                    <a:p>
                      <a:pPr algn="just">
                        <a:spcAft>
                          <a:spcPts val="0"/>
                        </a:spcAft>
                      </a:pPr>
                      <a:r>
                        <a:rPr lang="zh-CN" sz="1600" kern="100">
                          <a:effectLst/>
                        </a:rPr>
                        <a:t>熟悉</a:t>
                      </a:r>
                      <a:r>
                        <a:rPr lang="en-US" sz="1600" kern="100">
                          <a:effectLst/>
                        </a:rPr>
                        <a:t>SQL</a:t>
                      </a:r>
                      <a:r>
                        <a:rPr lang="zh-CN" sz="1600" kern="100">
                          <a:effectLst/>
                        </a:rPr>
                        <a:t>语句，熟练使用</a:t>
                      </a:r>
                      <a:r>
                        <a:rPr lang="en-US" sz="1600" kern="100">
                          <a:effectLst/>
                        </a:rPr>
                        <a:t>SQL Sever 2005</a:t>
                      </a:r>
                      <a:endParaRPr lang="zh-CN" sz="1600" kern="100">
                        <a:solidFill>
                          <a:srgbClr val="2E75B5"/>
                        </a:solidFill>
                        <a:effectLst/>
                        <a:latin typeface="Calibri" panose="020F0502020204030204" pitchFamily="34" charset="0"/>
                        <a:ea typeface="宋体" panose="02010600030101010101" pitchFamily="2" charset="-122"/>
                        <a:cs typeface="Times New Roman" panose="02020603050405020304" pitchFamily="18" charset="0"/>
                      </a:endParaRPr>
                    </a:p>
                  </a:txBody>
                  <a:tcPr marL="106389" marR="106389" marT="0" marB="0"/>
                </a:tc>
                <a:tc>
                  <a:txBody>
                    <a:bodyPr/>
                    <a:lstStyle/>
                    <a:p>
                      <a:pPr algn="just">
                        <a:spcAft>
                          <a:spcPts val="0"/>
                        </a:spcAft>
                      </a:pPr>
                      <a:r>
                        <a:rPr lang="zh-CN" sz="1600" kern="100">
                          <a:effectLst/>
                        </a:rPr>
                        <a:t>奕吉</a:t>
                      </a:r>
                      <a:endParaRPr lang="zh-CN" sz="1600" kern="100">
                        <a:solidFill>
                          <a:srgbClr val="2E75B5"/>
                        </a:solidFill>
                        <a:effectLst/>
                        <a:latin typeface="Calibri" panose="020F0502020204030204" pitchFamily="34" charset="0"/>
                        <a:ea typeface="宋体" panose="02010600030101010101" pitchFamily="2" charset="-122"/>
                        <a:cs typeface="Times New Roman" panose="02020603050405020304" pitchFamily="18" charset="0"/>
                      </a:endParaRPr>
                    </a:p>
                  </a:txBody>
                  <a:tcPr marL="106389" marR="106389" marT="0" marB="0"/>
                </a:tc>
                <a:extLst>
                  <a:ext uri="{0D108BD9-81ED-4DB2-BD59-A6C34878D82A}">
                    <a16:rowId xmlns:a16="http://schemas.microsoft.com/office/drawing/2014/main" val="3341043378"/>
                  </a:ext>
                </a:extLst>
              </a:tr>
              <a:tr h="249505">
                <a:tc>
                  <a:txBody>
                    <a:bodyPr/>
                    <a:lstStyle/>
                    <a:p>
                      <a:pPr algn="just">
                        <a:spcAft>
                          <a:spcPts val="0"/>
                        </a:spcAft>
                      </a:pPr>
                      <a:r>
                        <a:rPr lang="zh-CN" sz="1600" kern="100">
                          <a:effectLst/>
                        </a:rPr>
                        <a:t>文档维护员</a:t>
                      </a:r>
                      <a:endParaRPr lang="zh-CN" sz="1600" kern="100">
                        <a:solidFill>
                          <a:srgbClr val="2E75B5"/>
                        </a:solidFill>
                        <a:effectLst/>
                        <a:latin typeface="Calibri" panose="020F0502020204030204" pitchFamily="34" charset="0"/>
                        <a:ea typeface="宋体" panose="02010600030101010101" pitchFamily="2" charset="-122"/>
                        <a:cs typeface="Times New Roman" panose="02020603050405020304" pitchFamily="18" charset="0"/>
                      </a:endParaRPr>
                    </a:p>
                  </a:txBody>
                  <a:tcPr marL="106389" marR="106389" marT="0" marB="0"/>
                </a:tc>
                <a:tc>
                  <a:txBody>
                    <a:bodyPr/>
                    <a:lstStyle/>
                    <a:p>
                      <a:pPr algn="just">
                        <a:spcAft>
                          <a:spcPts val="0"/>
                        </a:spcAft>
                      </a:pPr>
                      <a:r>
                        <a:rPr lang="zh-CN" sz="1600" kern="100">
                          <a:effectLst/>
                        </a:rPr>
                        <a:t>熟悉使用</a:t>
                      </a:r>
                      <a:r>
                        <a:rPr lang="en-US" sz="1600" kern="100">
                          <a:effectLst/>
                        </a:rPr>
                        <a:t>Word</a:t>
                      </a:r>
                      <a:r>
                        <a:rPr lang="zh-CN" sz="1600" kern="100">
                          <a:effectLst/>
                        </a:rPr>
                        <a:t>及</a:t>
                      </a:r>
                      <a:r>
                        <a:rPr lang="en-US" sz="1600" kern="100">
                          <a:effectLst/>
                        </a:rPr>
                        <a:t>Powerpoint</a:t>
                      </a:r>
                      <a:endParaRPr lang="zh-CN" sz="1600" kern="100">
                        <a:solidFill>
                          <a:srgbClr val="2E75B5"/>
                        </a:solidFill>
                        <a:effectLst/>
                        <a:latin typeface="Calibri" panose="020F0502020204030204" pitchFamily="34" charset="0"/>
                        <a:ea typeface="宋体" panose="02010600030101010101" pitchFamily="2" charset="-122"/>
                        <a:cs typeface="Times New Roman" panose="02020603050405020304" pitchFamily="18" charset="0"/>
                      </a:endParaRPr>
                    </a:p>
                  </a:txBody>
                  <a:tcPr marL="106389" marR="106389" marT="0" marB="0"/>
                </a:tc>
                <a:tc>
                  <a:txBody>
                    <a:bodyPr/>
                    <a:lstStyle/>
                    <a:p>
                      <a:pPr algn="just">
                        <a:spcAft>
                          <a:spcPts val="0"/>
                        </a:spcAft>
                      </a:pPr>
                      <a:r>
                        <a:rPr lang="zh-CN" sz="1600" kern="100">
                          <a:effectLst/>
                        </a:rPr>
                        <a:t>陈妍蓝</a:t>
                      </a:r>
                      <a:endParaRPr lang="zh-CN" sz="1600" kern="100">
                        <a:solidFill>
                          <a:srgbClr val="2E75B5"/>
                        </a:solidFill>
                        <a:effectLst/>
                        <a:latin typeface="Calibri" panose="020F0502020204030204" pitchFamily="34" charset="0"/>
                        <a:ea typeface="宋体" panose="02010600030101010101" pitchFamily="2" charset="-122"/>
                        <a:cs typeface="Times New Roman" panose="02020603050405020304" pitchFamily="18" charset="0"/>
                      </a:endParaRPr>
                    </a:p>
                  </a:txBody>
                  <a:tcPr marL="106389" marR="106389" marT="0" marB="0"/>
                </a:tc>
                <a:extLst>
                  <a:ext uri="{0D108BD9-81ED-4DB2-BD59-A6C34878D82A}">
                    <a16:rowId xmlns:a16="http://schemas.microsoft.com/office/drawing/2014/main" val="1569277400"/>
                  </a:ext>
                </a:extLst>
              </a:tr>
              <a:tr h="249505">
                <a:tc>
                  <a:txBody>
                    <a:bodyPr/>
                    <a:lstStyle/>
                    <a:p>
                      <a:pPr algn="just">
                        <a:spcAft>
                          <a:spcPts val="0"/>
                        </a:spcAft>
                      </a:pPr>
                      <a:r>
                        <a:rPr lang="zh-CN" sz="1600" kern="100">
                          <a:effectLst/>
                        </a:rPr>
                        <a:t>美工设计</a:t>
                      </a:r>
                      <a:endParaRPr lang="zh-CN" sz="1600" kern="100">
                        <a:solidFill>
                          <a:srgbClr val="2E75B5"/>
                        </a:solidFill>
                        <a:effectLst/>
                        <a:latin typeface="Calibri" panose="020F0502020204030204" pitchFamily="34" charset="0"/>
                        <a:ea typeface="宋体" panose="02010600030101010101" pitchFamily="2" charset="-122"/>
                        <a:cs typeface="Times New Roman" panose="02020603050405020304" pitchFamily="18" charset="0"/>
                      </a:endParaRPr>
                    </a:p>
                  </a:txBody>
                  <a:tcPr marL="106389" marR="106389" marT="0" marB="0"/>
                </a:tc>
                <a:tc>
                  <a:txBody>
                    <a:bodyPr/>
                    <a:lstStyle/>
                    <a:p>
                      <a:pPr algn="just">
                        <a:spcAft>
                          <a:spcPts val="0"/>
                        </a:spcAft>
                      </a:pPr>
                      <a:r>
                        <a:rPr lang="zh-CN" sz="1600" kern="100">
                          <a:effectLst/>
                        </a:rPr>
                        <a:t>熟练地应用</a:t>
                      </a:r>
                      <a:r>
                        <a:rPr lang="en-US" sz="1600" kern="100">
                          <a:effectLst/>
                        </a:rPr>
                        <a:t>Potoshop</a:t>
                      </a:r>
                      <a:r>
                        <a:rPr lang="zh-CN" sz="1600" kern="100">
                          <a:effectLst/>
                        </a:rPr>
                        <a:t>，</a:t>
                      </a:r>
                      <a:r>
                        <a:rPr lang="en-US" sz="1600" kern="100">
                          <a:effectLst/>
                        </a:rPr>
                        <a:t>flash</a:t>
                      </a:r>
                      <a:endParaRPr lang="zh-CN" sz="1600" kern="100">
                        <a:solidFill>
                          <a:srgbClr val="2E75B5"/>
                        </a:solidFill>
                        <a:effectLst/>
                        <a:latin typeface="Calibri" panose="020F0502020204030204" pitchFamily="34" charset="0"/>
                        <a:ea typeface="宋体" panose="02010600030101010101" pitchFamily="2" charset="-122"/>
                        <a:cs typeface="Times New Roman" panose="02020603050405020304" pitchFamily="18" charset="0"/>
                      </a:endParaRPr>
                    </a:p>
                  </a:txBody>
                  <a:tcPr marL="106389" marR="106389" marT="0" marB="0"/>
                </a:tc>
                <a:tc>
                  <a:txBody>
                    <a:bodyPr/>
                    <a:lstStyle/>
                    <a:p>
                      <a:pPr algn="just">
                        <a:spcAft>
                          <a:spcPts val="0"/>
                        </a:spcAft>
                      </a:pPr>
                      <a:r>
                        <a:rPr lang="zh-CN" sz="1600" kern="100">
                          <a:effectLst/>
                        </a:rPr>
                        <a:t>陈妍蓝</a:t>
                      </a:r>
                      <a:endParaRPr lang="zh-CN" sz="1600" kern="100">
                        <a:solidFill>
                          <a:srgbClr val="2E75B5"/>
                        </a:solidFill>
                        <a:effectLst/>
                        <a:latin typeface="Calibri" panose="020F0502020204030204" pitchFamily="34" charset="0"/>
                        <a:ea typeface="宋体" panose="02010600030101010101" pitchFamily="2" charset="-122"/>
                        <a:cs typeface="Times New Roman" panose="02020603050405020304" pitchFamily="18" charset="0"/>
                      </a:endParaRPr>
                    </a:p>
                  </a:txBody>
                  <a:tcPr marL="106389" marR="106389" marT="0" marB="0"/>
                </a:tc>
                <a:extLst>
                  <a:ext uri="{0D108BD9-81ED-4DB2-BD59-A6C34878D82A}">
                    <a16:rowId xmlns:a16="http://schemas.microsoft.com/office/drawing/2014/main" val="1175433620"/>
                  </a:ext>
                </a:extLst>
              </a:tr>
              <a:tr h="499011">
                <a:tc>
                  <a:txBody>
                    <a:bodyPr/>
                    <a:lstStyle/>
                    <a:p>
                      <a:pPr algn="just">
                        <a:spcAft>
                          <a:spcPts val="0"/>
                        </a:spcAft>
                      </a:pPr>
                      <a:r>
                        <a:rPr lang="zh-CN" sz="1600" kern="100">
                          <a:effectLst/>
                        </a:rPr>
                        <a:t>软件测试员</a:t>
                      </a:r>
                      <a:endParaRPr lang="zh-CN" sz="1600" kern="100">
                        <a:solidFill>
                          <a:srgbClr val="2E75B5"/>
                        </a:solidFill>
                        <a:effectLst/>
                        <a:latin typeface="Calibri" panose="020F0502020204030204" pitchFamily="34" charset="0"/>
                        <a:ea typeface="宋体" panose="02010600030101010101" pitchFamily="2" charset="-122"/>
                        <a:cs typeface="Times New Roman" panose="02020603050405020304" pitchFamily="18" charset="0"/>
                      </a:endParaRPr>
                    </a:p>
                  </a:txBody>
                  <a:tcPr marL="106389" marR="106389" marT="0" marB="0"/>
                </a:tc>
                <a:tc>
                  <a:txBody>
                    <a:bodyPr/>
                    <a:lstStyle/>
                    <a:p>
                      <a:pPr algn="just">
                        <a:spcAft>
                          <a:spcPts val="0"/>
                        </a:spcAft>
                      </a:pPr>
                      <a:r>
                        <a:rPr lang="zh-CN" sz="1600" kern="100">
                          <a:effectLst/>
                        </a:rPr>
                        <a:t>能有耐心，熟练地使用开发工具的</a:t>
                      </a:r>
                      <a:r>
                        <a:rPr lang="en-US" sz="1600" kern="100">
                          <a:effectLst/>
                        </a:rPr>
                        <a:t>debug</a:t>
                      </a:r>
                      <a:r>
                        <a:rPr lang="zh-CN" sz="1600" kern="100">
                          <a:effectLst/>
                        </a:rPr>
                        <a:t>工具</a:t>
                      </a:r>
                      <a:endParaRPr lang="zh-CN" sz="1600" kern="100">
                        <a:solidFill>
                          <a:srgbClr val="2E75B5"/>
                        </a:solidFill>
                        <a:effectLst/>
                        <a:latin typeface="Calibri" panose="020F0502020204030204" pitchFamily="34" charset="0"/>
                        <a:ea typeface="宋体" panose="02010600030101010101" pitchFamily="2" charset="-122"/>
                        <a:cs typeface="Times New Roman" panose="02020603050405020304" pitchFamily="18" charset="0"/>
                      </a:endParaRPr>
                    </a:p>
                  </a:txBody>
                  <a:tcPr marL="106389" marR="106389" marT="0" marB="0"/>
                </a:tc>
                <a:tc>
                  <a:txBody>
                    <a:bodyPr/>
                    <a:lstStyle/>
                    <a:p>
                      <a:pPr algn="just">
                        <a:spcAft>
                          <a:spcPts val="0"/>
                        </a:spcAft>
                      </a:pPr>
                      <a:r>
                        <a:rPr lang="zh-CN" sz="1600" kern="100">
                          <a:effectLst/>
                        </a:rPr>
                        <a:t>靳泽旭</a:t>
                      </a:r>
                      <a:endParaRPr lang="zh-CN" sz="1600" kern="100">
                        <a:solidFill>
                          <a:srgbClr val="2E75B5"/>
                        </a:solidFill>
                        <a:effectLst/>
                        <a:latin typeface="Calibri" panose="020F0502020204030204" pitchFamily="34" charset="0"/>
                        <a:ea typeface="宋体" panose="02010600030101010101" pitchFamily="2" charset="-122"/>
                        <a:cs typeface="Times New Roman" panose="02020603050405020304" pitchFamily="18" charset="0"/>
                      </a:endParaRPr>
                    </a:p>
                  </a:txBody>
                  <a:tcPr marL="106389" marR="106389" marT="0" marB="0"/>
                </a:tc>
                <a:extLst>
                  <a:ext uri="{0D108BD9-81ED-4DB2-BD59-A6C34878D82A}">
                    <a16:rowId xmlns:a16="http://schemas.microsoft.com/office/drawing/2014/main" val="2831631342"/>
                  </a:ext>
                </a:extLst>
              </a:tr>
              <a:tr h="499011">
                <a:tc>
                  <a:txBody>
                    <a:bodyPr/>
                    <a:lstStyle/>
                    <a:p>
                      <a:pPr algn="just">
                        <a:spcAft>
                          <a:spcPts val="0"/>
                        </a:spcAft>
                      </a:pPr>
                      <a:r>
                        <a:rPr lang="zh-CN" sz="1600" kern="100">
                          <a:effectLst/>
                        </a:rPr>
                        <a:t>需求分析员</a:t>
                      </a:r>
                      <a:endParaRPr lang="zh-CN" sz="1600" kern="100">
                        <a:solidFill>
                          <a:srgbClr val="2E75B5"/>
                        </a:solidFill>
                        <a:effectLst/>
                        <a:latin typeface="Calibri" panose="020F0502020204030204" pitchFamily="34" charset="0"/>
                        <a:ea typeface="宋体" panose="02010600030101010101" pitchFamily="2" charset="-122"/>
                        <a:cs typeface="Times New Roman" panose="02020603050405020304" pitchFamily="18" charset="0"/>
                      </a:endParaRPr>
                    </a:p>
                  </a:txBody>
                  <a:tcPr marL="106389" marR="106389" marT="0" marB="0"/>
                </a:tc>
                <a:tc>
                  <a:txBody>
                    <a:bodyPr/>
                    <a:lstStyle/>
                    <a:p>
                      <a:pPr algn="just">
                        <a:spcAft>
                          <a:spcPts val="0"/>
                        </a:spcAft>
                      </a:pPr>
                      <a:r>
                        <a:rPr lang="zh-CN" sz="1600" kern="100">
                          <a:effectLst/>
                        </a:rPr>
                        <a:t>整理需求分析并以撰写需求分析分析文档</a:t>
                      </a:r>
                      <a:endParaRPr lang="zh-CN" sz="1600" kern="100">
                        <a:solidFill>
                          <a:srgbClr val="2E75B5"/>
                        </a:solidFill>
                        <a:effectLst/>
                        <a:latin typeface="Calibri" panose="020F0502020204030204" pitchFamily="34" charset="0"/>
                        <a:ea typeface="宋体" panose="02010600030101010101" pitchFamily="2" charset="-122"/>
                        <a:cs typeface="Times New Roman" panose="02020603050405020304" pitchFamily="18" charset="0"/>
                      </a:endParaRPr>
                    </a:p>
                  </a:txBody>
                  <a:tcPr marL="106389" marR="106389" marT="0" marB="0"/>
                </a:tc>
                <a:tc>
                  <a:txBody>
                    <a:bodyPr/>
                    <a:lstStyle/>
                    <a:p>
                      <a:pPr algn="just">
                        <a:spcAft>
                          <a:spcPts val="0"/>
                        </a:spcAft>
                      </a:pPr>
                      <a:r>
                        <a:rPr lang="zh-CN" sz="1600" kern="100">
                          <a:effectLst/>
                        </a:rPr>
                        <a:t>陈妍蓝，靳泽旭</a:t>
                      </a:r>
                      <a:endParaRPr lang="zh-CN" sz="1600" kern="100">
                        <a:solidFill>
                          <a:srgbClr val="2E75B5"/>
                        </a:solidFill>
                        <a:effectLst/>
                        <a:latin typeface="Calibri" panose="020F0502020204030204" pitchFamily="34" charset="0"/>
                        <a:ea typeface="宋体" panose="02010600030101010101" pitchFamily="2" charset="-122"/>
                        <a:cs typeface="Times New Roman" panose="02020603050405020304" pitchFamily="18" charset="0"/>
                      </a:endParaRPr>
                    </a:p>
                  </a:txBody>
                  <a:tcPr marL="106389" marR="106389" marT="0" marB="0"/>
                </a:tc>
                <a:extLst>
                  <a:ext uri="{0D108BD9-81ED-4DB2-BD59-A6C34878D82A}">
                    <a16:rowId xmlns:a16="http://schemas.microsoft.com/office/drawing/2014/main" val="701537168"/>
                  </a:ext>
                </a:extLst>
              </a:tr>
              <a:tr h="499011">
                <a:tc>
                  <a:txBody>
                    <a:bodyPr/>
                    <a:lstStyle/>
                    <a:p>
                      <a:pPr algn="just">
                        <a:spcAft>
                          <a:spcPts val="0"/>
                        </a:spcAft>
                      </a:pPr>
                      <a:r>
                        <a:rPr lang="zh-CN" sz="1600" kern="100">
                          <a:effectLst/>
                        </a:rPr>
                        <a:t>总结人员</a:t>
                      </a:r>
                      <a:endParaRPr lang="zh-CN" sz="1600" kern="100">
                        <a:solidFill>
                          <a:srgbClr val="2E75B5"/>
                        </a:solidFill>
                        <a:effectLst/>
                        <a:latin typeface="Calibri" panose="020F0502020204030204" pitchFamily="34" charset="0"/>
                        <a:ea typeface="宋体" panose="02010600030101010101" pitchFamily="2" charset="-122"/>
                        <a:cs typeface="Times New Roman" panose="02020603050405020304" pitchFamily="18" charset="0"/>
                      </a:endParaRPr>
                    </a:p>
                  </a:txBody>
                  <a:tcPr marL="106389" marR="106389" marT="0" marB="0"/>
                </a:tc>
                <a:tc>
                  <a:txBody>
                    <a:bodyPr/>
                    <a:lstStyle/>
                    <a:p>
                      <a:pPr algn="just">
                        <a:spcAft>
                          <a:spcPts val="0"/>
                        </a:spcAft>
                      </a:pPr>
                      <a:r>
                        <a:rPr lang="zh-CN" sz="1600" kern="100">
                          <a:effectLst/>
                        </a:rPr>
                        <a:t>负责最后的收尾工作并撰写总结文档</a:t>
                      </a:r>
                      <a:endParaRPr lang="zh-CN" sz="1600" kern="100">
                        <a:solidFill>
                          <a:srgbClr val="2E75B5"/>
                        </a:solidFill>
                        <a:effectLst/>
                        <a:latin typeface="Calibri" panose="020F0502020204030204" pitchFamily="34" charset="0"/>
                        <a:ea typeface="宋体" panose="02010600030101010101" pitchFamily="2" charset="-122"/>
                        <a:cs typeface="Times New Roman" panose="02020603050405020304" pitchFamily="18" charset="0"/>
                      </a:endParaRPr>
                    </a:p>
                  </a:txBody>
                  <a:tcPr marL="106389" marR="106389" marT="0" marB="0"/>
                </a:tc>
                <a:tc>
                  <a:txBody>
                    <a:bodyPr/>
                    <a:lstStyle/>
                    <a:p>
                      <a:pPr algn="just">
                        <a:spcAft>
                          <a:spcPts val="0"/>
                        </a:spcAft>
                      </a:pPr>
                      <a:r>
                        <a:rPr lang="zh-CN" sz="1600" kern="100">
                          <a:effectLst/>
                        </a:rPr>
                        <a:t>奕吉</a:t>
                      </a:r>
                      <a:endParaRPr lang="zh-CN" sz="1600" kern="100">
                        <a:solidFill>
                          <a:srgbClr val="2E75B5"/>
                        </a:solidFill>
                        <a:effectLst/>
                        <a:latin typeface="Calibri" panose="020F0502020204030204" pitchFamily="34" charset="0"/>
                        <a:ea typeface="宋体" panose="02010600030101010101" pitchFamily="2" charset="-122"/>
                        <a:cs typeface="Times New Roman" panose="02020603050405020304" pitchFamily="18" charset="0"/>
                      </a:endParaRPr>
                    </a:p>
                  </a:txBody>
                  <a:tcPr marL="106389" marR="106389" marT="0" marB="0"/>
                </a:tc>
                <a:extLst>
                  <a:ext uri="{0D108BD9-81ED-4DB2-BD59-A6C34878D82A}">
                    <a16:rowId xmlns:a16="http://schemas.microsoft.com/office/drawing/2014/main" val="1789074286"/>
                  </a:ext>
                </a:extLst>
              </a:tr>
              <a:tr h="249505">
                <a:tc>
                  <a:txBody>
                    <a:bodyPr/>
                    <a:lstStyle/>
                    <a:p>
                      <a:pPr algn="just">
                        <a:spcAft>
                          <a:spcPts val="0"/>
                        </a:spcAft>
                      </a:pPr>
                      <a:r>
                        <a:rPr lang="zh-CN" sz="1600" kern="100">
                          <a:effectLst/>
                        </a:rPr>
                        <a:t>会议记录员</a:t>
                      </a:r>
                      <a:endParaRPr lang="zh-CN" sz="1600" kern="100">
                        <a:solidFill>
                          <a:srgbClr val="2E75B5"/>
                        </a:solidFill>
                        <a:effectLst/>
                        <a:latin typeface="Calibri" panose="020F0502020204030204" pitchFamily="34" charset="0"/>
                        <a:ea typeface="宋体" panose="02010600030101010101" pitchFamily="2" charset="-122"/>
                        <a:cs typeface="Times New Roman" panose="02020603050405020304" pitchFamily="18" charset="0"/>
                      </a:endParaRPr>
                    </a:p>
                  </a:txBody>
                  <a:tcPr marL="106389" marR="106389" marT="0" marB="0"/>
                </a:tc>
                <a:tc>
                  <a:txBody>
                    <a:bodyPr/>
                    <a:lstStyle/>
                    <a:p>
                      <a:pPr algn="just">
                        <a:spcAft>
                          <a:spcPts val="0"/>
                        </a:spcAft>
                      </a:pPr>
                      <a:r>
                        <a:rPr lang="zh-CN" sz="1600" kern="100">
                          <a:effectLst/>
                        </a:rPr>
                        <a:t>每次记录会议的内容</a:t>
                      </a:r>
                      <a:endParaRPr lang="zh-CN" sz="1600" kern="100">
                        <a:solidFill>
                          <a:srgbClr val="2E75B5"/>
                        </a:solidFill>
                        <a:effectLst/>
                        <a:latin typeface="Calibri" panose="020F0502020204030204" pitchFamily="34" charset="0"/>
                        <a:ea typeface="宋体" panose="02010600030101010101" pitchFamily="2" charset="-122"/>
                        <a:cs typeface="Times New Roman" panose="02020603050405020304" pitchFamily="18" charset="0"/>
                      </a:endParaRPr>
                    </a:p>
                  </a:txBody>
                  <a:tcPr marL="106389" marR="106389" marT="0" marB="0"/>
                </a:tc>
                <a:tc>
                  <a:txBody>
                    <a:bodyPr/>
                    <a:lstStyle/>
                    <a:p>
                      <a:pPr algn="just">
                        <a:spcAft>
                          <a:spcPts val="0"/>
                        </a:spcAft>
                      </a:pPr>
                      <a:r>
                        <a:rPr lang="zh-CN" sz="1600" kern="100">
                          <a:effectLst/>
                        </a:rPr>
                        <a:t>陈妍蓝</a:t>
                      </a:r>
                      <a:endParaRPr lang="zh-CN" sz="1600" kern="100">
                        <a:solidFill>
                          <a:srgbClr val="2E75B5"/>
                        </a:solidFill>
                        <a:effectLst/>
                        <a:latin typeface="Calibri" panose="020F0502020204030204" pitchFamily="34" charset="0"/>
                        <a:ea typeface="宋体" panose="02010600030101010101" pitchFamily="2" charset="-122"/>
                        <a:cs typeface="Times New Roman" panose="02020603050405020304" pitchFamily="18" charset="0"/>
                      </a:endParaRPr>
                    </a:p>
                  </a:txBody>
                  <a:tcPr marL="106389" marR="106389" marT="0" marB="0"/>
                </a:tc>
                <a:extLst>
                  <a:ext uri="{0D108BD9-81ED-4DB2-BD59-A6C34878D82A}">
                    <a16:rowId xmlns:a16="http://schemas.microsoft.com/office/drawing/2014/main" val="362468160"/>
                  </a:ext>
                </a:extLst>
              </a:tr>
              <a:tr h="499011">
                <a:tc>
                  <a:txBody>
                    <a:bodyPr/>
                    <a:lstStyle/>
                    <a:p>
                      <a:pPr algn="just">
                        <a:spcAft>
                          <a:spcPts val="0"/>
                        </a:spcAft>
                      </a:pPr>
                      <a:r>
                        <a:rPr lang="zh-CN" sz="1600" kern="100">
                          <a:effectLst/>
                        </a:rPr>
                        <a:t>软件配置工具</a:t>
                      </a:r>
                      <a:endParaRPr lang="zh-CN" sz="1600" kern="100">
                        <a:solidFill>
                          <a:srgbClr val="2E75B5"/>
                        </a:solidFill>
                        <a:effectLst/>
                        <a:latin typeface="Calibri" panose="020F0502020204030204" pitchFamily="34" charset="0"/>
                        <a:ea typeface="宋体" panose="02010600030101010101" pitchFamily="2" charset="-122"/>
                        <a:cs typeface="Times New Roman" panose="02020603050405020304" pitchFamily="18" charset="0"/>
                      </a:endParaRPr>
                    </a:p>
                  </a:txBody>
                  <a:tcPr marL="106389" marR="106389" marT="0" marB="0"/>
                </a:tc>
                <a:tc>
                  <a:txBody>
                    <a:bodyPr/>
                    <a:lstStyle/>
                    <a:p>
                      <a:pPr algn="just">
                        <a:spcAft>
                          <a:spcPts val="0"/>
                        </a:spcAft>
                      </a:pPr>
                      <a:r>
                        <a:rPr lang="zh-CN" sz="1600" kern="100">
                          <a:effectLst/>
                        </a:rPr>
                        <a:t>能使用</a:t>
                      </a:r>
                      <a:r>
                        <a:rPr lang="en-US" sz="1600" kern="100">
                          <a:effectLst/>
                        </a:rPr>
                        <a:t>Git</a:t>
                      </a:r>
                      <a:r>
                        <a:rPr lang="zh-CN" sz="1600" kern="100">
                          <a:effectLst/>
                        </a:rPr>
                        <a:t>配置管理工具来进行跟踪和控制活动</a:t>
                      </a:r>
                      <a:endParaRPr lang="zh-CN" sz="1600" kern="100">
                        <a:solidFill>
                          <a:srgbClr val="2E75B5"/>
                        </a:solidFill>
                        <a:effectLst/>
                        <a:latin typeface="Calibri" panose="020F0502020204030204" pitchFamily="34" charset="0"/>
                        <a:ea typeface="宋体" panose="02010600030101010101" pitchFamily="2" charset="-122"/>
                        <a:cs typeface="Times New Roman" panose="02020603050405020304" pitchFamily="18" charset="0"/>
                      </a:endParaRPr>
                    </a:p>
                  </a:txBody>
                  <a:tcPr marL="106389" marR="106389" marT="0" marB="0"/>
                </a:tc>
                <a:tc>
                  <a:txBody>
                    <a:bodyPr/>
                    <a:lstStyle/>
                    <a:p>
                      <a:pPr algn="just">
                        <a:spcAft>
                          <a:spcPts val="0"/>
                        </a:spcAft>
                      </a:pPr>
                      <a:r>
                        <a:rPr lang="zh-CN" sz="1600" kern="100" dirty="0">
                          <a:effectLst/>
                        </a:rPr>
                        <a:t>陈妍蓝，奕吉，靳泽旭</a:t>
                      </a:r>
                      <a:endParaRPr lang="zh-CN" sz="1600" kern="100" dirty="0">
                        <a:solidFill>
                          <a:srgbClr val="2E75B5"/>
                        </a:solidFill>
                        <a:effectLst/>
                        <a:latin typeface="Calibri" panose="020F0502020204030204" pitchFamily="34" charset="0"/>
                        <a:ea typeface="宋体" panose="02010600030101010101" pitchFamily="2" charset="-122"/>
                        <a:cs typeface="Times New Roman" panose="02020603050405020304" pitchFamily="18" charset="0"/>
                      </a:endParaRPr>
                    </a:p>
                  </a:txBody>
                  <a:tcPr marL="106389" marR="106389" marT="0" marB="0"/>
                </a:tc>
                <a:extLst>
                  <a:ext uri="{0D108BD9-81ED-4DB2-BD59-A6C34878D82A}">
                    <a16:rowId xmlns:a16="http://schemas.microsoft.com/office/drawing/2014/main" val="2096550509"/>
                  </a:ext>
                </a:extLst>
              </a:tr>
            </a:tbl>
          </a:graphicData>
        </a:graphic>
      </p:graphicFrame>
    </p:spTree>
    <p:extLst>
      <p:ext uri="{BB962C8B-B14F-4D97-AF65-F5344CB8AC3E}">
        <p14:creationId xmlns:p14="http://schemas.microsoft.com/office/powerpoint/2010/main" val="2537003110"/>
      </p:ext>
    </p:extLst>
  </p:cSld>
  <p:clrMapOvr>
    <a:masterClrMapping/>
  </p:clrMapOvr>
  <p:transition>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圆角矩形 29"/>
          <p:cNvSpPr/>
          <p:nvPr/>
        </p:nvSpPr>
        <p:spPr>
          <a:xfrm>
            <a:off x="642104" y="920841"/>
            <a:ext cx="2706886" cy="839380"/>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黑体" panose="02010609060101010101" pitchFamily="49" charset="-122"/>
                <a:ea typeface="黑体" panose="02010609060101010101" pitchFamily="49" charset="-122"/>
              </a:rPr>
              <a:t>组织分解结构图</a:t>
            </a:r>
            <a:endParaRPr lang="zh-CN" altLang="en-US" sz="2400" dirty="0">
              <a:latin typeface="黑体" panose="02010609060101010101" pitchFamily="49" charset="-122"/>
              <a:ea typeface="黑体" panose="02010609060101010101" pitchFamily="49" charset="-122"/>
            </a:endParaRPr>
          </a:p>
        </p:txBody>
      </p:sp>
      <p:sp>
        <p:nvSpPr>
          <p:cNvPr id="55" name="矩形 54"/>
          <p:cNvSpPr/>
          <p:nvPr/>
        </p:nvSpPr>
        <p:spPr>
          <a:xfrm>
            <a:off x="0" y="-3686"/>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6" name="矩形 55"/>
          <p:cNvSpPr/>
          <p:nvPr/>
        </p:nvSpPr>
        <p:spPr>
          <a:xfrm>
            <a:off x="2702120" y="93375"/>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7" name="文本框 56"/>
          <p:cNvSpPr txBox="1"/>
          <p:nvPr/>
        </p:nvSpPr>
        <p:spPr>
          <a:xfrm>
            <a:off x="42950" y="90225"/>
            <a:ext cx="1280392" cy="369332"/>
          </a:xfrm>
          <a:prstGeom prst="rect">
            <a:avLst/>
          </a:prstGeom>
          <a:noFill/>
        </p:spPr>
        <p:txBody>
          <a:bodyPr wrap="square" rtlCol="0">
            <a:spAutoFit/>
          </a:bodyPr>
          <a:lstStyle/>
          <a:p>
            <a:r>
              <a:rPr lang="zh-CN" altLang="en-US" spc="300" dirty="0" smtClean="0">
                <a:solidFill>
                  <a:schemeClr val="bg1"/>
                </a:solidFill>
                <a:latin typeface="黑体" panose="02010609060101010101" pitchFamily="49" charset="-122"/>
                <a:ea typeface="黑体" panose="02010609060101010101" pitchFamily="49" charset="-122"/>
              </a:rPr>
              <a:t>灵感来源</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58" name="直接连接符 57"/>
          <p:cNvCxnSpPr/>
          <p:nvPr/>
        </p:nvCxnSpPr>
        <p:spPr>
          <a:xfrm>
            <a:off x="1304751"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59" name="文本框 58"/>
          <p:cNvSpPr txBox="1"/>
          <p:nvPr/>
        </p:nvSpPr>
        <p:spPr>
          <a:xfrm>
            <a:off x="1324496" y="90225"/>
            <a:ext cx="1295400" cy="369332"/>
          </a:xfrm>
          <a:prstGeom prst="rect">
            <a:avLst/>
          </a:prstGeom>
          <a:noFill/>
        </p:spPr>
        <p:txBody>
          <a:bodyPr wrap="square" rtlCol="0">
            <a:spAutoFit/>
          </a:bodyPr>
          <a:lstStyle/>
          <a:p>
            <a:r>
              <a:rPr lang="zh-CN" altLang="en-US" spc="300" dirty="0" smtClean="0">
                <a:solidFill>
                  <a:schemeClr val="bg1"/>
                </a:solidFill>
                <a:latin typeface="黑体" panose="02010609060101010101" pitchFamily="49" charset="-122"/>
                <a:ea typeface="黑体" panose="02010609060101010101" pitchFamily="49" charset="-122"/>
              </a:rPr>
              <a:t>项目说明</a:t>
            </a:r>
            <a:endParaRPr lang="en-US" altLang="zh-CN" spc="300" dirty="0" smtClean="0">
              <a:solidFill>
                <a:schemeClr val="bg1"/>
              </a:solidFill>
              <a:latin typeface="黑体" panose="02010609060101010101" pitchFamily="49" charset="-122"/>
              <a:ea typeface="黑体" panose="02010609060101010101" pitchFamily="49" charset="-122"/>
            </a:endParaRPr>
          </a:p>
        </p:txBody>
      </p:sp>
      <p:sp>
        <p:nvSpPr>
          <p:cNvPr id="60" name="文本框 59"/>
          <p:cNvSpPr txBox="1"/>
          <p:nvPr/>
        </p:nvSpPr>
        <p:spPr>
          <a:xfrm>
            <a:off x="2684103" y="90225"/>
            <a:ext cx="1295400" cy="369332"/>
          </a:xfrm>
          <a:prstGeom prst="rect">
            <a:avLst/>
          </a:prstGeom>
          <a:noFill/>
        </p:spPr>
        <p:txBody>
          <a:bodyPr wrap="square" rtlCol="0">
            <a:spAutoFit/>
          </a:bodyPr>
          <a:lstStyle/>
          <a:p>
            <a:r>
              <a:rPr lang="zh-CN" altLang="en-US" dirty="0" smtClean="0">
                <a:solidFill>
                  <a:srgbClr val="666666"/>
                </a:solidFill>
                <a:latin typeface="黑体" panose="02010609060101010101" pitchFamily="49" charset="-122"/>
                <a:ea typeface="黑体" panose="02010609060101010101" pitchFamily="49" charset="-122"/>
              </a:rPr>
              <a:t>项目计划</a:t>
            </a:r>
            <a:endParaRPr lang="zh-HK" altLang="en-US" dirty="0">
              <a:solidFill>
                <a:srgbClr val="666666"/>
              </a:solidFill>
              <a:latin typeface="黑体" panose="02010609060101010101" pitchFamily="49" charset="-122"/>
              <a:ea typeface="黑体" panose="02010609060101010101" pitchFamily="49" charset="-122"/>
            </a:endParaRPr>
          </a:p>
        </p:txBody>
      </p:sp>
      <p:sp>
        <p:nvSpPr>
          <p:cNvPr id="61" name="文本框 60"/>
          <p:cNvSpPr txBox="1"/>
          <p:nvPr/>
        </p:nvSpPr>
        <p:spPr>
          <a:xfrm>
            <a:off x="4043710" y="90225"/>
            <a:ext cx="1295400" cy="369332"/>
          </a:xfrm>
          <a:prstGeom prst="rect">
            <a:avLst/>
          </a:prstGeom>
          <a:noFill/>
        </p:spPr>
        <p:txBody>
          <a:bodyPr wrap="square" rtlCol="0">
            <a:spAutoFit/>
          </a:bodyPr>
          <a:lstStyle/>
          <a:p>
            <a:r>
              <a:rPr lang="zh-CN" altLang="en-US" spc="300" dirty="0" smtClean="0">
                <a:solidFill>
                  <a:schemeClr val="bg1"/>
                </a:solidFill>
                <a:latin typeface="黑体" panose="02010609060101010101" pitchFamily="49" charset="-122"/>
                <a:ea typeface="黑体" panose="02010609060101010101" pitchFamily="49" charset="-122"/>
              </a:rPr>
              <a:t>功能介绍</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62" name="文本框 61"/>
          <p:cNvSpPr txBox="1"/>
          <p:nvPr/>
        </p:nvSpPr>
        <p:spPr>
          <a:xfrm>
            <a:off x="5403317" y="90225"/>
            <a:ext cx="1295400" cy="369332"/>
          </a:xfrm>
          <a:prstGeom prst="rect">
            <a:avLst/>
          </a:prstGeom>
          <a:noFill/>
        </p:spPr>
        <p:txBody>
          <a:bodyPr wrap="square" rtlCol="0">
            <a:spAutoFit/>
          </a:bodyPr>
          <a:lstStyle/>
          <a:p>
            <a:r>
              <a:rPr lang="zh-CN" altLang="en-US" spc="300" dirty="0" smtClean="0">
                <a:solidFill>
                  <a:schemeClr val="bg1"/>
                </a:solidFill>
                <a:latin typeface="黑体" panose="02010609060101010101" pitchFamily="49" charset="-122"/>
                <a:ea typeface="黑体" panose="02010609060101010101" pitchFamily="49" charset="-122"/>
              </a:rPr>
              <a:t>可行分析</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63" name="文本框 62"/>
          <p:cNvSpPr txBox="1"/>
          <p:nvPr/>
        </p:nvSpPr>
        <p:spPr>
          <a:xfrm>
            <a:off x="6762923" y="90225"/>
            <a:ext cx="1295400" cy="369332"/>
          </a:xfrm>
          <a:prstGeom prst="rect">
            <a:avLst/>
          </a:prstGeom>
          <a:noFill/>
        </p:spPr>
        <p:txBody>
          <a:bodyPr wrap="square" rtlCol="0">
            <a:spAutoFit/>
          </a:bodyPr>
          <a:lstStyle/>
          <a:p>
            <a:r>
              <a:rPr lang="zh-CN" altLang="en-US" spc="300" dirty="0" smtClean="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64" name="直接连接符 63"/>
          <p:cNvCxnSpPr/>
          <p:nvPr/>
        </p:nvCxnSpPr>
        <p:spPr>
          <a:xfrm>
            <a:off x="2607196"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pic>
        <p:nvPicPr>
          <p:cNvPr id="18" name="图片 17"/>
          <p:cNvPicPr>
            <a:picLocks noChangeAspect="1"/>
          </p:cNvPicPr>
          <p:nvPr/>
        </p:nvPicPr>
        <p:blipFill>
          <a:blip r:embed="rId2"/>
          <a:stretch>
            <a:fillRect/>
          </a:stretch>
        </p:blipFill>
        <p:spPr>
          <a:xfrm>
            <a:off x="3068002" y="1828509"/>
            <a:ext cx="5151021" cy="5029491"/>
          </a:xfrm>
          <a:prstGeom prst="rect">
            <a:avLst/>
          </a:prstGeom>
        </p:spPr>
      </p:pic>
    </p:spTree>
    <p:extLst>
      <p:ext uri="{BB962C8B-B14F-4D97-AF65-F5344CB8AC3E}">
        <p14:creationId xmlns:p14="http://schemas.microsoft.com/office/powerpoint/2010/main" val="1116515036"/>
      </p:ext>
    </p:extLst>
  </p:cSld>
  <p:clrMapOvr>
    <a:masterClrMapping/>
  </p:clrMapOvr>
  <p:transition>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圆角矩形 29"/>
          <p:cNvSpPr/>
          <p:nvPr/>
        </p:nvSpPr>
        <p:spPr>
          <a:xfrm>
            <a:off x="642104" y="920841"/>
            <a:ext cx="2006539" cy="622209"/>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黑体" panose="02010609060101010101" pitchFamily="49" charset="-122"/>
                <a:ea typeface="黑体" panose="02010609060101010101" pitchFamily="49" charset="-122"/>
              </a:rPr>
              <a:t>成本管理</a:t>
            </a:r>
            <a:endParaRPr lang="zh-CN" altLang="en-US" sz="2400" dirty="0">
              <a:latin typeface="黑体" panose="02010609060101010101" pitchFamily="49" charset="-122"/>
              <a:ea typeface="黑体" panose="02010609060101010101" pitchFamily="49" charset="-122"/>
            </a:endParaRPr>
          </a:p>
        </p:txBody>
      </p:sp>
      <p:sp>
        <p:nvSpPr>
          <p:cNvPr id="55" name="矩形 54"/>
          <p:cNvSpPr/>
          <p:nvPr/>
        </p:nvSpPr>
        <p:spPr>
          <a:xfrm>
            <a:off x="0" y="-3686"/>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6" name="矩形 55"/>
          <p:cNvSpPr/>
          <p:nvPr/>
        </p:nvSpPr>
        <p:spPr>
          <a:xfrm>
            <a:off x="2702120" y="93375"/>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7" name="文本框 56"/>
          <p:cNvSpPr txBox="1"/>
          <p:nvPr/>
        </p:nvSpPr>
        <p:spPr>
          <a:xfrm>
            <a:off x="42950" y="90225"/>
            <a:ext cx="1280392" cy="369332"/>
          </a:xfrm>
          <a:prstGeom prst="rect">
            <a:avLst/>
          </a:prstGeom>
          <a:noFill/>
        </p:spPr>
        <p:txBody>
          <a:bodyPr wrap="square" rtlCol="0">
            <a:spAutoFit/>
          </a:bodyPr>
          <a:lstStyle/>
          <a:p>
            <a:r>
              <a:rPr lang="zh-CN" altLang="en-US" spc="300" dirty="0" smtClean="0">
                <a:solidFill>
                  <a:schemeClr val="bg1"/>
                </a:solidFill>
                <a:latin typeface="黑体" panose="02010609060101010101" pitchFamily="49" charset="-122"/>
                <a:ea typeface="黑体" panose="02010609060101010101" pitchFamily="49" charset="-122"/>
              </a:rPr>
              <a:t>灵感来源</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58" name="直接连接符 57"/>
          <p:cNvCxnSpPr/>
          <p:nvPr/>
        </p:nvCxnSpPr>
        <p:spPr>
          <a:xfrm>
            <a:off x="1304751"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59" name="文本框 58"/>
          <p:cNvSpPr txBox="1"/>
          <p:nvPr/>
        </p:nvSpPr>
        <p:spPr>
          <a:xfrm>
            <a:off x="1324496" y="90225"/>
            <a:ext cx="1295400" cy="369332"/>
          </a:xfrm>
          <a:prstGeom prst="rect">
            <a:avLst/>
          </a:prstGeom>
          <a:noFill/>
        </p:spPr>
        <p:txBody>
          <a:bodyPr wrap="square" rtlCol="0">
            <a:spAutoFit/>
          </a:bodyPr>
          <a:lstStyle/>
          <a:p>
            <a:r>
              <a:rPr lang="zh-CN" altLang="en-US" spc="300" dirty="0" smtClean="0">
                <a:solidFill>
                  <a:schemeClr val="bg1"/>
                </a:solidFill>
                <a:latin typeface="黑体" panose="02010609060101010101" pitchFamily="49" charset="-122"/>
                <a:ea typeface="黑体" panose="02010609060101010101" pitchFamily="49" charset="-122"/>
              </a:rPr>
              <a:t>项目说明</a:t>
            </a:r>
            <a:endParaRPr lang="en-US" altLang="zh-CN" spc="300" dirty="0" smtClean="0">
              <a:solidFill>
                <a:schemeClr val="bg1"/>
              </a:solidFill>
              <a:latin typeface="黑体" panose="02010609060101010101" pitchFamily="49" charset="-122"/>
              <a:ea typeface="黑体" panose="02010609060101010101" pitchFamily="49" charset="-122"/>
            </a:endParaRPr>
          </a:p>
        </p:txBody>
      </p:sp>
      <p:sp>
        <p:nvSpPr>
          <p:cNvPr id="60" name="文本框 59"/>
          <p:cNvSpPr txBox="1"/>
          <p:nvPr/>
        </p:nvSpPr>
        <p:spPr>
          <a:xfrm>
            <a:off x="2684103" y="90225"/>
            <a:ext cx="1295400" cy="369332"/>
          </a:xfrm>
          <a:prstGeom prst="rect">
            <a:avLst/>
          </a:prstGeom>
          <a:noFill/>
        </p:spPr>
        <p:txBody>
          <a:bodyPr wrap="square" rtlCol="0">
            <a:spAutoFit/>
          </a:bodyPr>
          <a:lstStyle/>
          <a:p>
            <a:r>
              <a:rPr lang="zh-CN" altLang="en-US" dirty="0" smtClean="0">
                <a:solidFill>
                  <a:srgbClr val="666666"/>
                </a:solidFill>
                <a:latin typeface="黑体" panose="02010609060101010101" pitchFamily="49" charset="-122"/>
                <a:ea typeface="黑体" panose="02010609060101010101" pitchFamily="49" charset="-122"/>
              </a:rPr>
              <a:t>项目计划</a:t>
            </a:r>
            <a:endParaRPr lang="zh-HK" altLang="en-US" dirty="0">
              <a:solidFill>
                <a:srgbClr val="666666"/>
              </a:solidFill>
              <a:latin typeface="黑体" panose="02010609060101010101" pitchFamily="49" charset="-122"/>
              <a:ea typeface="黑体" panose="02010609060101010101" pitchFamily="49" charset="-122"/>
            </a:endParaRPr>
          </a:p>
        </p:txBody>
      </p:sp>
      <p:sp>
        <p:nvSpPr>
          <p:cNvPr id="61" name="文本框 60"/>
          <p:cNvSpPr txBox="1"/>
          <p:nvPr/>
        </p:nvSpPr>
        <p:spPr>
          <a:xfrm>
            <a:off x="4043710" y="90225"/>
            <a:ext cx="1295400" cy="369332"/>
          </a:xfrm>
          <a:prstGeom prst="rect">
            <a:avLst/>
          </a:prstGeom>
          <a:noFill/>
        </p:spPr>
        <p:txBody>
          <a:bodyPr wrap="square" rtlCol="0">
            <a:spAutoFit/>
          </a:bodyPr>
          <a:lstStyle/>
          <a:p>
            <a:r>
              <a:rPr lang="zh-CN" altLang="en-US" spc="300" dirty="0" smtClean="0">
                <a:solidFill>
                  <a:schemeClr val="bg1"/>
                </a:solidFill>
                <a:latin typeface="黑体" panose="02010609060101010101" pitchFamily="49" charset="-122"/>
                <a:ea typeface="黑体" panose="02010609060101010101" pitchFamily="49" charset="-122"/>
              </a:rPr>
              <a:t>功能介绍</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62" name="文本框 61"/>
          <p:cNvSpPr txBox="1"/>
          <p:nvPr/>
        </p:nvSpPr>
        <p:spPr>
          <a:xfrm>
            <a:off x="5403317" y="90225"/>
            <a:ext cx="1295400" cy="369332"/>
          </a:xfrm>
          <a:prstGeom prst="rect">
            <a:avLst/>
          </a:prstGeom>
          <a:noFill/>
        </p:spPr>
        <p:txBody>
          <a:bodyPr wrap="square" rtlCol="0">
            <a:spAutoFit/>
          </a:bodyPr>
          <a:lstStyle/>
          <a:p>
            <a:r>
              <a:rPr lang="zh-CN" altLang="en-US" spc="300" dirty="0" smtClean="0">
                <a:solidFill>
                  <a:schemeClr val="bg1"/>
                </a:solidFill>
                <a:latin typeface="黑体" panose="02010609060101010101" pitchFamily="49" charset="-122"/>
                <a:ea typeface="黑体" panose="02010609060101010101" pitchFamily="49" charset="-122"/>
              </a:rPr>
              <a:t>可行分析</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63" name="文本框 62"/>
          <p:cNvSpPr txBox="1"/>
          <p:nvPr/>
        </p:nvSpPr>
        <p:spPr>
          <a:xfrm>
            <a:off x="6762923" y="90225"/>
            <a:ext cx="1295400" cy="369332"/>
          </a:xfrm>
          <a:prstGeom prst="rect">
            <a:avLst/>
          </a:prstGeom>
          <a:noFill/>
        </p:spPr>
        <p:txBody>
          <a:bodyPr wrap="square" rtlCol="0">
            <a:spAutoFit/>
          </a:bodyPr>
          <a:lstStyle/>
          <a:p>
            <a:r>
              <a:rPr lang="zh-CN" altLang="en-US" spc="300" dirty="0" smtClean="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64" name="直接连接符 63"/>
          <p:cNvCxnSpPr/>
          <p:nvPr/>
        </p:nvCxnSpPr>
        <p:spPr>
          <a:xfrm>
            <a:off x="2607196"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2" name="表格 1"/>
          <p:cNvGraphicFramePr>
            <a:graphicFrameLocks noGrp="1"/>
          </p:cNvGraphicFramePr>
          <p:nvPr>
            <p:extLst>
              <p:ext uri="{D42A27DB-BD31-4B8C-83A1-F6EECF244321}">
                <p14:modId xmlns:p14="http://schemas.microsoft.com/office/powerpoint/2010/main" val="2012088291"/>
              </p:ext>
            </p:extLst>
          </p:nvPr>
        </p:nvGraphicFramePr>
        <p:xfrm>
          <a:off x="139665" y="2267744"/>
          <a:ext cx="8871518" cy="3447262"/>
        </p:xfrm>
        <a:graphic>
          <a:graphicData uri="http://schemas.openxmlformats.org/drawingml/2006/table">
            <a:tbl>
              <a:tblPr>
                <a:tableStyleId>{5C22544A-7EE6-4342-B048-85BDC9FD1C3A}</a:tableStyleId>
              </a:tblPr>
              <a:tblGrid>
                <a:gridCol w="4392037">
                  <a:extLst>
                    <a:ext uri="{9D8B030D-6E8A-4147-A177-3AD203B41FA5}">
                      <a16:colId xmlns:a16="http://schemas.microsoft.com/office/drawing/2014/main" val="351175668"/>
                    </a:ext>
                  </a:extLst>
                </a:gridCol>
                <a:gridCol w="1918588">
                  <a:extLst>
                    <a:ext uri="{9D8B030D-6E8A-4147-A177-3AD203B41FA5}">
                      <a16:colId xmlns:a16="http://schemas.microsoft.com/office/drawing/2014/main" val="2806880181"/>
                    </a:ext>
                  </a:extLst>
                </a:gridCol>
                <a:gridCol w="2560893">
                  <a:extLst>
                    <a:ext uri="{9D8B030D-6E8A-4147-A177-3AD203B41FA5}">
                      <a16:colId xmlns:a16="http://schemas.microsoft.com/office/drawing/2014/main" val="4157051683"/>
                    </a:ext>
                  </a:extLst>
                </a:gridCol>
              </a:tblGrid>
              <a:tr h="265174">
                <a:tc>
                  <a:txBody>
                    <a:bodyPr/>
                    <a:lstStyle/>
                    <a:p>
                      <a:pPr algn="ctr">
                        <a:spcAft>
                          <a:spcPts val="0"/>
                        </a:spcAft>
                      </a:pPr>
                      <a:r>
                        <a:rPr lang="zh-CN" sz="1700" kern="100">
                          <a:effectLst/>
                        </a:rPr>
                        <a:t>任务</a:t>
                      </a:r>
                      <a:endParaRPr lang="zh-CN" sz="1700" kern="100">
                        <a:effectLst/>
                        <a:latin typeface="Calibri" panose="020F0502020204030204" pitchFamily="34" charset="0"/>
                        <a:ea typeface="宋体" panose="02010600030101010101" pitchFamily="2" charset="-122"/>
                        <a:cs typeface="Times New Roman" panose="02020603050405020304" pitchFamily="18" charset="0"/>
                      </a:endParaRPr>
                    </a:p>
                  </a:txBody>
                  <a:tcPr marL="112429" marR="112429" marT="0" marB="0"/>
                </a:tc>
                <a:tc>
                  <a:txBody>
                    <a:bodyPr/>
                    <a:lstStyle/>
                    <a:p>
                      <a:pPr algn="ctr">
                        <a:spcAft>
                          <a:spcPts val="0"/>
                        </a:spcAft>
                      </a:pPr>
                      <a:r>
                        <a:rPr lang="zh-CN" sz="1700" kern="100">
                          <a:effectLst/>
                        </a:rPr>
                        <a:t>预期天数</a:t>
                      </a:r>
                      <a:endParaRPr lang="zh-CN" sz="1700" kern="100">
                        <a:effectLst/>
                        <a:latin typeface="Calibri" panose="020F0502020204030204" pitchFamily="34" charset="0"/>
                        <a:ea typeface="宋体" panose="02010600030101010101" pitchFamily="2" charset="-122"/>
                        <a:cs typeface="Times New Roman" panose="02020603050405020304" pitchFamily="18" charset="0"/>
                      </a:endParaRPr>
                    </a:p>
                  </a:txBody>
                  <a:tcPr marL="112429" marR="112429" marT="0" marB="0"/>
                </a:tc>
                <a:tc>
                  <a:txBody>
                    <a:bodyPr/>
                    <a:lstStyle/>
                    <a:p>
                      <a:pPr algn="ctr">
                        <a:spcAft>
                          <a:spcPts val="0"/>
                        </a:spcAft>
                      </a:pPr>
                      <a:r>
                        <a:rPr lang="zh-CN" sz="1700" kern="100">
                          <a:effectLst/>
                        </a:rPr>
                        <a:t>工时</a:t>
                      </a:r>
                      <a:endParaRPr lang="zh-CN" sz="1700" kern="100">
                        <a:effectLst/>
                        <a:latin typeface="Calibri" panose="020F0502020204030204" pitchFamily="34" charset="0"/>
                        <a:ea typeface="宋体" panose="02010600030101010101" pitchFamily="2" charset="-122"/>
                        <a:cs typeface="Times New Roman" panose="02020603050405020304" pitchFamily="18" charset="0"/>
                      </a:endParaRPr>
                    </a:p>
                  </a:txBody>
                  <a:tcPr marL="112429" marR="112429" marT="0" marB="0"/>
                </a:tc>
                <a:extLst>
                  <a:ext uri="{0D108BD9-81ED-4DB2-BD59-A6C34878D82A}">
                    <a16:rowId xmlns:a16="http://schemas.microsoft.com/office/drawing/2014/main" val="4286512790"/>
                  </a:ext>
                </a:extLst>
              </a:tr>
              <a:tr h="265174">
                <a:tc>
                  <a:txBody>
                    <a:bodyPr/>
                    <a:lstStyle/>
                    <a:p>
                      <a:pPr algn="just">
                        <a:spcAft>
                          <a:spcPts val="0"/>
                        </a:spcAft>
                      </a:pPr>
                      <a:r>
                        <a:rPr lang="zh-CN" sz="1700" kern="100">
                          <a:effectLst/>
                        </a:rPr>
                        <a:t>可行性分析的报告与</a:t>
                      </a:r>
                      <a:r>
                        <a:rPr lang="en-US" sz="1700" kern="100">
                          <a:effectLst/>
                        </a:rPr>
                        <a:t>PPT</a:t>
                      </a:r>
                      <a:r>
                        <a:rPr lang="zh-CN" sz="1700" kern="100">
                          <a:effectLst/>
                        </a:rPr>
                        <a:t>制作</a:t>
                      </a:r>
                      <a:endParaRPr lang="zh-CN" sz="1700" kern="100">
                        <a:effectLst/>
                        <a:latin typeface="Calibri" panose="020F0502020204030204" pitchFamily="34" charset="0"/>
                        <a:ea typeface="宋体" panose="02010600030101010101" pitchFamily="2" charset="-122"/>
                        <a:cs typeface="Times New Roman" panose="02020603050405020304" pitchFamily="18" charset="0"/>
                      </a:endParaRPr>
                    </a:p>
                  </a:txBody>
                  <a:tcPr marL="112429" marR="112429" marT="0" marB="0"/>
                </a:tc>
                <a:tc>
                  <a:txBody>
                    <a:bodyPr/>
                    <a:lstStyle/>
                    <a:p>
                      <a:pPr algn="just">
                        <a:spcAft>
                          <a:spcPts val="0"/>
                        </a:spcAft>
                      </a:pPr>
                      <a:r>
                        <a:rPr lang="en-US" sz="1700" kern="100">
                          <a:effectLst/>
                        </a:rPr>
                        <a:t>7</a:t>
                      </a:r>
                      <a:endParaRPr lang="zh-CN" sz="1700" kern="100">
                        <a:effectLst/>
                        <a:latin typeface="Calibri" panose="020F0502020204030204" pitchFamily="34" charset="0"/>
                        <a:ea typeface="宋体" panose="02010600030101010101" pitchFamily="2" charset="-122"/>
                        <a:cs typeface="Times New Roman" panose="02020603050405020304" pitchFamily="18" charset="0"/>
                      </a:endParaRPr>
                    </a:p>
                  </a:txBody>
                  <a:tcPr marL="112429" marR="112429" marT="0" marB="0"/>
                </a:tc>
                <a:tc>
                  <a:txBody>
                    <a:bodyPr/>
                    <a:lstStyle/>
                    <a:p>
                      <a:pPr algn="just">
                        <a:spcAft>
                          <a:spcPts val="0"/>
                        </a:spcAft>
                      </a:pPr>
                      <a:r>
                        <a:rPr lang="en-US" sz="1700" kern="100">
                          <a:effectLst/>
                        </a:rPr>
                        <a:t>2</a:t>
                      </a:r>
                      <a:endParaRPr lang="zh-CN" sz="1700" kern="100">
                        <a:effectLst/>
                        <a:latin typeface="Calibri" panose="020F0502020204030204" pitchFamily="34" charset="0"/>
                        <a:ea typeface="宋体" panose="02010600030101010101" pitchFamily="2" charset="-122"/>
                        <a:cs typeface="Times New Roman" panose="02020603050405020304" pitchFamily="18" charset="0"/>
                      </a:endParaRPr>
                    </a:p>
                  </a:txBody>
                  <a:tcPr marL="112429" marR="112429" marT="0" marB="0"/>
                </a:tc>
                <a:extLst>
                  <a:ext uri="{0D108BD9-81ED-4DB2-BD59-A6C34878D82A}">
                    <a16:rowId xmlns:a16="http://schemas.microsoft.com/office/drawing/2014/main" val="4088819608"/>
                  </a:ext>
                </a:extLst>
              </a:tr>
              <a:tr h="265174">
                <a:tc>
                  <a:txBody>
                    <a:bodyPr/>
                    <a:lstStyle/>
                    <a:p>
                      <a:pPr algn="just">
                        <a:spcAft>
                          <a:spcPts val="0"/>
                        </a:spcAft>
                      </a:pPr>
                      <a:r>
                        <a:rPr lang="zh-CN" sz="1700" kern="100">
                          <a:effectLst/>
                        </a:rPr>
                        <a:t>项目管理计划</a:t>
                      </a:r>
                      <a:endParaRPr lang="zh-CN" sz="1700" kern="100">
                        <a:effectLst/>
                        <a:latin typeface="Calibri" panose="020F0502020204030204" pitchFamily="34" charset="0"/>
                        <a:ea typeface="宋体" panose="02010600030101010101" pitchFamily="2" charset="-122"/>
                        <a:cs typeface="Times New Roman" panose="02020603050405020304" pitchFamily="18" charset="0"/>
                      </a:endParaRPr>
                    </a:p>
                  </a:txBody>
                  <a:tcPr marL="112429" marR="112429" marT="0" marB="0"/>
                </a:tc>
                <a:tc>
                  <a:txBody>
                    <a:bodyPr/>
                    <a:lstStyle/>
                    <a:p>
                      <a:pPr algn="just">
                        <a:spcAft>
                          <a:spcPts val="0"/>
                        </a:spcAft>
                      </a:pPr>
                      <a:r>
                        <a:rPr lang="en-US" sz="1700" kern="100">
                          <a:effectLst/>
                        </a:rPr>
                        <a:t>7</a:t>
                      </a:r>
                      <a:endParaRPr lang="zh-CN" sz="1700" kern="100">
                        <a:effectLst/>
                        <a:latin typeface="Calibri" panose="020F0502020204030204" pitchFamily="34" charset="0"/>
                        <a:ea typeface="宋体" panose="02010600030101010101" pitchFamily="2" charset="-122"/>
                        <a:cs typeface="Times New Roman" panose="02020603050405020304" pitchFamily="18" charset="0"/>
                      </a:endParaRPr>
                    </a:p>
                  </a:txBody>
                  <a:tcPr marL="112429" marR="112429" marT="0" marB="0"/>
                </a:tc>
                <a:tc>
                  <a:txBody>
                    <a:bodyPr/>
                    <a:lstStyle/>
                    <a:p>
                      <a:pPr algn="just">
                        <a:spcAft>
                          <a:spcPts val="0"/>
                        </a:spcAft>
                      </a:pPr>
                      <a:r>
                        <a:rPr lang="en-US" sz="1700" kern="100">
                          <a:effectLst/>
                        </a:rPr>
                        <a:t>1.5</a:t>
                      </a:r>
                      <a:endParaRPr lang="zh-CN" sz="1700" kern="100">
                        <a:effectLst/>
                        <a:latin typeface="Calibri" panose="020F0502020204030204" pitchFamily="34" charset="0"/>
                        <a:ea typeface="宋体" panose="02010600030101010101" pitchFamily="2" charset="-122"/>
                        <a:cs typeface="Times New Roman" panose="02020603050405020304" pitchFamily="18" charset="0"/>
                      </a:endParaRPr>
                    </a:p>
                  </a:txBody>
                  <a:tcPr marL="112429" marR="112429" marT="0" marB="0"/>
                </a:tc>
                <a:extLst>
                  <a:ext uri="{0D108BD9-81ED-4DB2-BD59-A6C34878D82A}">
                    <a16:rowId xmlns:a16="http://schemas.microsoft.com/office/drawing/2014/main" val="3427345805"/>
                  </a:ext>
                </a:extLst>
              </a:tr>
              <a:tr h="265174">
                <a:tc>
                  <a:txBody>
                    <a:bodyPr/>
                    <a:lstStyle/>
                    <a:p>
                      <a:pPr algn="just">
                        <a:spcAft>
                          <a:spcPts val="0"/>
                        </a:spcAft>
                      </a:pPr>
                      <a:r>
                        <a:rPr lang="zh-CN" sz="1700" kern="100">
                          <a:effectLst/>
                        </a:rPr>
                        <a:t>编写程序</a:t>
                      </a:r>
                      <a:endParaRPr lang="zh-CN" sz="1700" kern="100">
                        <a:effectLst/>
                        <a:latin typeface="Calibri" panose="020F0502020204030204" pitchFamily="34" charset="0"/>
                        <a:ea typeface="宋体" panose="02010600030101010101" pitchFamily="2" charset="-122"/>
                        <a:cs typeface="Times New Roman" panose="02020603050405020304" pitchFamily="18" charset="0"/>
                      </a:endParaRPr>
                    </a:p>
                  </a:txBody>
                  <a:tcPr marL="112429" marR="112429" marT="0" marB="0"/>
                </a:tc>
                <a:tc>
                  <a:txBody>
                    <a:bodyPr/>
                    <a:lstStyle/>
                    <a:p>
                      <a:pPr algn="just">
                        <a:spcAft>
                          <a:spcPts val="0"/>
                        </a:spcAft>
                      </a:pPr>
                      <a:r>
                        <a:rPr lang="en-US" sz="1700" kern="100">
                          <a:effectLst/>
                        </a:rPr>
                        <a:t>14</a:t>
                      </a:r>
                      <a:endParaRPr lang="zh-CN" sz="1700" kern="100">
                        <a:effectLst/>
                        <a:latin typeface="Calibri" panose="020F0502020204030204" pitchFamily="34" charset="0"/>
                        <a:ea typeface="宋体" panose="02010600030101010101" pitchFamily="2" charset="-122"/>
                        <a:cs typeface="Times New Roman" panose="02020603050405020304" pitchFamily="18" charset="0"/>
                      </a:endParaRPr>
                    </a:p>
                  </a:txBody>
                  <a:tcPr marL="112429" marR="112429" marT="0" marB="0"/>
                </a:tc>
                <a:tc>
                  <a:txBody>
                    <a:bodyPr/>
                    <a:lstStyle/>
                    <a:p>
                      <a:pPr algn="just">
                        <a:spcAft>
                          <a:spcPts val="0"/>
                        </a:spcAft>
                      </a:pPr>
                      <a:r>
                        <a:rPr lang="en-US" sz="1700" kern="100">
                          <a:effectLst/>
                        </a:rPr>
                        <a:t>4</a:t>
                      </a:r>
                      <a:endParaRPr lang="zh-CN" sz="1700" kern="100">
                        <a:effectLst/>
                        <a:latin typeface="Calibri" panose="020F0502020204030204" pitchFamily="34" charset="0"/>
                        <a:ea typeface="宋体" panose="02010600030101010101" pitchFamily="2" charset="-122"/>
                        <a:cs typeface="Times New Roman" panose="02020603050405020304" pitchFamily="18" charset="0"/>
                      </a:endParaRPr>
                    </a:p>
                  </a:txBody>
                  <a:tcPr marL="112429" marR="112429" marT="0" marB="0"/>
                </a:tc>
                <a:extLst>
                  <a:ext uri="{0D108BD9-81ED-4DB2-BD59-A6C34878D82A}">
                    <a16:rowId xmlns:a16="http://schemas.microsoft.com/office/drawing/2014/main" val="3520558812"/>
                  </a:ext>
                </a:extLst>
              </a:tr>
              <a:tr h="265174">
                <a:tc>
                  <a:txBody>
                    <a:bodyPr/>
                    <a:lstStyle/>
                    <a:p>
                      <a:pPr algn="just">
                        <a:spcAft>
                          <a:spcPts val="0"/>
                        </a:spcAft>
                      </a:pPr>
                      <a:r>
                        <a:rPr lang="zh-CN" sz="1700" kern="100">
                          <a:effectLst/>
                        </a:rPr>
                        <a:t>软件工程导论的辅助网站（学堂在线）</a:t>
                      </a:r>
                      <a:endParaRPr lang="zh-CN" sz="1700" kern="100">
                        <a:effectLst/>
                        <a:latin typeface="Calibri" panose="020F0502020204030204" pitchFamily="34" charset="0"/>
                        <a:ea typeface="宋体" panose="02010600030101010101" pitchFamily="2" charset="-122"/>
                        <a:cs typeface="Times New Roman" panose="02020603050405020304" pitchFamily="18" charset="0"/>
                      </a:endParaRPr>
                    </a:p>
                  </a:txBody>
                  <a:tcPr marL="112429" marR="112429" marT="0" marB="0"/>
                </a:tc>
                <a:tc>
                  <a:txBody>
                    <a:bodyPr/>
                    <a:lstStyle/>
                    <a:p>
                      <a:pPr algn="just">
                        <a:spcAft>
                          <a:spcPts val="0"/>
                        </a:spcAft>
                      </a:pPr>
                      <a:r>
                        <a:rPr lang="zh-CN" sz="1700" kern="100">
                          <a:effectLst/>
                        </a:rPr>
                        <a:t>一学期</a:t>
                      </a:r>
                      <a:endParaRPr lang="zh-CN" sz="1700" kern="100">
                        <a:effectLst/>
                        <a:latin typeface="Calibri" panose="020F0502020204030204" pitchFamily="34" charset="0"/>
                        <a:ea typeface="宋体" panose="02010600030101010101" pitchFamily="2" charset="-122"/>
                        <a:cs typeface="Times New Roman" panose="02020603050405020304" pitchFamily="18" charset="0"/>
                      </a:endParaRPr>
                    </a:p>
                  </a:txBody>
                  <a:tcPr marL="112429" marR="112429" marT="0" marB="0"/>
                </a:tc>
                <a:tc>
                  <a:txBody>
                    <a:bodyPr/>
                    <a:lstStyle/>
                    <a:p>
                      <a:pPr algn="just">
                        <a:spcAft>
                          <a:spcPts val="0"/>
                        </a:spcAft>
                      </a:pPr>
                      <a:r>
                        <a:rPr lang="en-US" sz="1700" kern="100">
                          <a:effectLst/>
                        </a:rPr>
                        <a:t>1</a:t>
                      </a:r>
                      <a:endParaRPr lang="zh-CN" sz="1700" kern="100">
                        <a:effectLst/>
                        <a:latin typeface="Calibri" panose="020F0502020204030204" pitchFamily="34" charset="0"/>
                        <a:ea typeface="宋体" panose="02010600030101010101" pitchFamily="2" charset="-122"/>
                        <a:cs typeface="Times New Roman" panose="02020603050405020304" pitchFamily="18" charset="0"/>
                      </a:endParaRPr>
                    </a:p>
                  </a:txBody>
                  <a:tcPr marL="112429" marR="112429" marT="0" marB="0"/>
                </a:tc>
                <a:extLst>
                  <a:ext uri="{0D108BD9-81ED-4DB2-BD59-A6C34878D82A}">
                    <a16:rowId xmlns:a16="http://schemas.microsoft.com/office/drawing/2014/main" val="2869513222"/>
                  </a:ext>
                </a:extLst>
              </a:tr>
              <a:tr h="265174">
                <a:tc>
                  <a:txBody>
                    <a:bodyPr/>
                    <a:lstStyle/>
                    <a:p>
                      <a:pPr algn="just">
                        <a:spcAft>
                          <a:spcPts val="0"/>
                        </a:spcAft>
                      </a:pPr>
                      <a:r>
                        <a:rPr lang="en-US" sz="1700" kern="100">
                          <a:effectLst/>
                        </a:rPr>
                        <a:t>Android Studio</a:t>
                      </a:r>
                      <a:r>
                        <a:rPr lang="zh-CN" sz="1700" kern="100">
                          <a:effectLst/>
                        </a:rPr>
                        <a:t>平台的学习</a:t>
                      </a:r>
                      <a:endParaRPr lang="zh-CN" sz="1700" kern="100">
                        <a:effectLst/>
                        <a:latin typeface="Calibri" panose="020F0502020204030204" pitchFamily="34" charset="0"/>
                        <a:ea typeface="宋体" panose="02010600030101010101" pitchFamily="2" charset="-122"/>
                        <a:cs typeface="Times New Roman" panose="02020603050405020304" pitchFamily="18" charset="0"/>
                      </a:endParaRPr>
                    </a:p>
                  </a:txBody>
                  <a:tcPr marL="112429" marR="112429" marT="0" marB="0"/>
                </a:tc>
                <a:tc>
                  <a:txBody>
                    <a:bodyPr/>
                    <a:lstStyle/>
                    <a:p>
                      <a:pPr algn="just">
                        <a:spcAft>
                          <a:spcPts val="0"/>
                        </a:spcAft>
                      </a:pPr>
                      <a:r>
                        <a:rPr lang="zh-CN" sz="1700" kern="100">
                          <a:effectLst/>
                        </a:rPr>
                        <a:t>学期中的每周末</a:t>
                      </a:r>
                      <a:endParaRPr lang="zh-CN" sz="1700" kern="100">
                        <a:effectLst/>
                        <a:latin typeface="Calibri" panose="020F0502020204030204" pitchFamily="34" charset="0"/>
                        <a:ea typeface="宋体" panose="02010600030101010101" pitchFamily="2" charset="-122"/>
                        <a:cs typeface="Times New Roman" panose="02020603050405020304" pitchFamily="18" charset="0"/>
                      </a:endParaRPr>
                    </a:p>
                  </a:txBody>
                  <a:tcPr marL="112429" marR="112429" marT="0" marB="0"/>
                </a:tc>
                <a:tc>
                  <a:txBody>
                    <a:bodyPr/>
                    <a:lstStyle/>
                    <a:p>
                      <a:pPr algn="just">
                        <a:spcAft>
                          <a:spcPts val="0"/>
                        </a:spcAft>
                      </a:pPr>
                      <a:r>
                        <a:rPr lang="en-US" sz="1700" kern="100">
                          <a:effectLst/>
                        </a:rPr>
                        <a:t>3</a:t>
                      </a:r>
                      <a:endParaRPr lang="zh-CN" sz="1700" kern="100">
                        <a:effectLst/>
                        <a:latin typeface="Calibri" panose="020F0502020204030204" pitchFamily="34" charset="0"/>
                        <a:ea typeface="宋体" panose="02010600030101010101" pitchFamily="2" charset="-122"/>
                        <a:cs typeface="Times New Roman" panose="02020603050405020304" pitchFamily="18" charset="0"/>
                      </a:endParaRPr>
                    </a:p>
                  </a:txBody>
                  <a:tcPr marL="112429" marR="112429" marT="0" marB="0"/>
                </a:tc>
                <a:extLst>
                  <a:ext uri="{0D108BD9-81ED-4DB2-BD59-A6C34878D82A}">
                    <a16:rowId xmlns:a16="http://schemas.microsoft.com/office/drawing/2014/main" val="457372507"/>
                  </a:ext>
                </a:extLst>
              </a:tr>
              <a:tr h="265174">
                <a:tc>
                  <a:txBody>
                    <a:bodyPr/>
                    <a:lstStyle/>
                    <a:p>
                      <a:pPr algn="just">
                        <a:spcAft>
                          <a:spcPts val="0"/>
                        </a:spcAft>
                      </a:pPr>
                      <a:r>
                        <a:rPr lang="zh-CN" sz="1700" kern="100">
                          <a:effectLst/>
                        </a:rPr>
                        <a:t>需求分析</a:t>
                      </a:r>
                      <a:endParaRPr lang="zh-CN" sz="1700" kern="100">
                        <a:effectLst/>
                        <a:latin typeface="Calibri" panose="020F0502020204030204" pitchFamily="34" charset="0"/>
                        <a:ea typeface="宋体" panose="02010600030101010101" pitchFamily="2" charset="-122"/>
                        <a:cs typeface="Times New Roman" panose="02020603050405020304" pitchFamily="18" charset="0"/>
                      </a:endParaRPr>
                    </a:p>
                  </a:txBody>
                  <a:tcPr marL="112429" marR="112429" marT="0" marB="0"/>
                </a:tc>
                <a:tc>
                  <a:txBody>
                    <a:bodyPr/>
                    <a:lstStyle/>
                    <a:p>
                      <a:pPr algn="just">
                        <a:spcAft>
                          <a:spcPts val="0"/>
                        </a:spcAft>
                      </a:pPr>
                      <a:r>
                        <a:rPr lang="en-US" sz="1700" kern="100">
                          <a:effectLst/>
                        </a:rPr>
                        <a:t>12</a:t>
                      </a:r>
                      <a:endParaRPr lang="zh-CN" sz="1700" kern="100">
                        <a:effectLst/>
                        <a:latin typeface="Calibri" panose="020F0502020204030204" pitchFamily="34" charset="0"/>
                        <a:ea typeface="宋体" panose="02010600030101010101" pitchFamily="2" charset="-122"/>
                        <a:cs typeface="Times New Roman" panose="02020603050405020304" pitchFamily="18" charset="0"/>
                      </a:endParaRPr>
                    </a:p>
                  </a:txBody>
                  <a:tcPr marL="112429" marR="112429" marT="0" marB="0"/>
                </a:tc>
                <a:tc>
                  <a:txBody>
                    <a:bodyPr/>
                    <a:lstStyle/>
                    <a:p>
                      <a:pPr algn="just">
                        <a:spcAft>
                          <a:spcPts val="0"/>
                        </a:spcAft>
                      </a:pPr>
                      <a:r>
                        <a:rPr lang="en-US" sz="1700" kern="100">
                          <a:effectLst/>
                        </a:rPr>
                        <a:t>2</a:t>
                      </a:r>
                      <a:endParaRPr lang="zh-CN" sz="1700" kern="100">
                        <a:effectLst/>
                        <a:latin typeface="Calibri" panose="020F0502020204030204" pitchFamily="34" charset="0"/>
                        <a:ea typeface="宋体" panose="02010600030101010101" pitchFamily="2" charset="-122"/>
                        <a:cs typeface="Times New Roman" panose="02020603050405020304" pitchFamily="18" charset="0"/>
                      </a:endParaRPr>
                    </a:p>
                  </a:txBody>
                  <a:tcPr marL="112429" marR="112429" marT="0" marB="0"/>
                </a:tc>
                <a:extLst>
                  <a:ext uri="{0D108BD9-81ED-4DB2-BD59-A6C34878D82A}">
                    <a16:rowId xmlns:a16="http://schemas.microsoft.com/office/drawing/2014/main" val="1154028509"/>
                  </a:ext>
                </a:extLst>
              </a:tr>
              <a:tr h="265174">
                <a:tc>
                  <a:txBody>
                    <a:bodyPr/>
                    <a:lstStyle/>
                    <a:p>
                      <a:pPr algn="just">
                        <a:spcAft>
                          <a:spcPts val="0"/>
                        </a:spcAft>
                      </a:pPr>
                      <a:r>
                        <a:rPr lang="zh-CN" sz="1700" kern="100">
                          <a:effectLst/>
                        </a:rPr>
                        <a:t>软件配置管理</a:t>
                      </a:r>
                      <a:endParaRPr lang="zh-CN" sz="1700" kern="100">
                        <a:effectLst/>
                        <a:latin typeface="Calibri" panose="020F0502020204030204" pitchFamily="34" charset="0"/>
                        <a:ea typeface="宋体" panose="02010600030101010101" pitchFamily="2" charset="-122"/>
                        <a:cs typeface="Times New Roman" panose="02020603050405020304" pitchFamily="18" charset="0"/>
                      </a:endParaRPr>
                    </a:p>
                  </a:txBody>
                  <a:tcPr marL="112429" marR="112429" marT="0" marB="0"/>
                </a:tc>
                <a:tc>
                  <a:txBody>
                    <a:bodyPr/>
                    <a:lstStyle/>
                    <a:p>
                      <a:pPr algn="just">
                        <a:spcAft>
                          <a:spcPts val="0"/>
                        </a:spcAft>
                      </a:pPr>
                      <a:r>
                        <a:rPr lang="en-US" sz="1700" kern="100">
                          <a:effectLst/>
                        </a:rPr>
                        <a:t>14</a:t>
                      </a:r>
                      <a:endParaRPr lang="zh-CN" sz="1700" kern="100">
                        <a:effectLst/>
                        <a:latin typeface="Calibri" panose="020F0502020204030204" pitchFamily="34" charset="0"/>
                        <a:ea typeface="宋体" panose="02010600030101010101" pitchFamily="2" charset="-122"/>
                        <a:cs typeface="Times New Roman" panose="02020603050405020304" pitchFamily="18" charset="0"/>
                      </a:endParaRPr>
                    </a:p>
                  </a:txBody>
                  <a:tcPr marL="112429" marR="112429" marT="0" marB="0"/>
                </a:tc>
                <a:tc>
                  <a:txBody>
                    <a:bodyPr/>
                    <a:lstStyle/>
                    <a:p>
                      <a:pPr algn="just">
                        <a:spcAft>
                          <a:spcPts val="0"/>
                        </a:spcAft>
                      </a:pPr>
                      <a:r>
                        <a:rPr lang="en-US" sz="1700" kern="100">
                          <a:effectLst/>
                        </a:rPr>
                        <a:t>2.5</a:t>
                      </a:r>
                      <a:endParaRPr lang="zh-CN" sz="1700" kern="100">
                        <a:effectLst/>
                        <a:latin typeface="Calibri" panose="020F0502020204030204" pitchFamily="34" charset="0"/>
                        <a:ea typeface="宋体" panose="02010600030101010101" pitchFamily="2" charset="-122"/>
                        <a:cs typeface="Times New Roman" panose="02020603050405020304" pitchFamily="18" charset="0"/>
                      </a:endParaRPr>
                    </a:p>
                  </a:txBody>
                  <a:tcPr marL="112429" marR="112429" marT="0" marB="0"/>
                </a:tc>
                <a:extLst>
                  <a:ext uri="{0D108BD9-81ED-4DB2-BD59-A6C34878D82A}">
                    <a16:rowId xmlns:a16="http://schemas.microsoft.com/office/drawing/2014/main" val="2130715960"/>
                  </a:ext>
                </a:extLst>
              </a:tr>
              <a:tr h="265174">
                <a:tc>
                  <a:txBody>
                    <a:bodyPr/>
                    <a:lstStyle/>
                    <a:p>
                      <a:pPr algn="just">
                        <a:spcAft>
                          <a:spcPts val="0"/>
                        </a:spcAft>
                      </a:pPr>
                      <a:r>
                        <a:rPr lang="zh-CN" sz="1700" kern="100">
                          <a:effectLst/>
                        </a:rPr>
                        <a:t>系统设计</a:t>
                      </a:r>
                      <a:endParaRPr lang="zh-CN" sz="1700" kern="100">
                        <a:effectLst/>
                        <a:latin typeface="Calibri" panose="020F0502020204030204" pitchFamily="34" charset="0"/>
                        <a:ea typeface="宋体" panose="02010600030101010101" pitchFamily="2" charset="-122"/>
                        <a:cs typeface="Times New Roman" panose="02020603050405020304" pitchFamily="18" charset="0"/>
                      </a:endParaRPr>
                    </a:p>
                  </a:txBody>
                  <a:tcPr marL="112429" marR="112429" marT="0" marB="0"/>
                </a:tc>
                <a:tc>
                  <a:txBody>
                    <a:bodyPr/>
                    <a:lstStyle/>
                    <a:p>
                      <a:pPr algn="just">
                        <a:spcAft>
                          <a:spcPts val="0"/>
                        </a:spcAft>
                      </a:pPr>
                      <a:r>
                        <a:rPr lang="en-US" sz="1700" kern="100">
                          <a:effectLst/>
                        </a:rPr>
                        <a:t>14</a:t>
                      </a:r>
                      <a:endParaRPr lang="zh-CN" sz="1700" kern="100">
                        <a:effectLst/>
                        <a:latin typeface="Calibri" panose="020F0502020204030204" pitchFamily="34" charset="0"/>
                        <a:ea typeface="宋体" panose="02010600030101010101" pitchFamily="2" charset="-122"/>
                        <a:cs typeface="Times New Roman" panose="02020603050405020304" pitchFamily="18" charset="0"/>
                      </a:endParaRPr>
                    </a:p>
                  </a:txBody>
                  <a:tcPr marL="112429" marR="112429" marT="0" marB="0"/>
                </a:tc>
                <a:tc>
                  <a:txBody>
                    <a:bodyPr/>
                    <a:lstStyle/>
                    <a:p>
                      <a:pPr algn="just">
                        <a:spcAft>
                          <a:spcPts val="0"/>
                        </a:spcAft>
                      </a:pPr>
                      <a:r>
                        <a:rPr lang="en-US" sz="1700" kern="100">
                          <a:effectLst/>
                        </a:rPr>
                        <a:t>2</a:t>
                      </a:r>
                      <a:endParaRPr lang="zh-CN" sz="1700" kern="100">
                        <a:effectLst/>
                        <a:latin typeface="Calibri" panose="020F0502020204030204" pitchFamily="34" charset="0"/>
                        <a:ea typeface="宋体" panose="02010600030101010101" pitchFamily="2" charset="-122"/>
                        <a:cs typeface="Times New Roman" panose="02020603050405020304" pitchFamily="18" charset="0"/>
                      </a:endParaRPr>
                    </a:p>
                  </a:txBody>
                  <a:tcPr marL="112429" marR="112429" marT="0" marB="0"/>
                </a:tc>
                <a:extLst>
                  <a:ext uri="{0D108BD9-81ED-4DB2-BD59-A6C34878D82A}">
                    <a16:rowId xmlns:a16="http://schemas.microsoft.com/office/drawing/2014/main" val="560255885"/>
                  </a:ext>
                </a:extLst>
              </a:tr>
              <a:tr h="265174">
                <a:tc>
                  <a:txBody>
                    <a:bodyPr/>
                    <a:lstStyle/>
                    <a:p>
                      <a:pPr algn="just">
                        <a:spcAft>
                          <a:spcPts val="0"/>
                        </a:spcAft>
                      </a:pPr>
                      <a:r>
                        <a:rPr lang="zh-CN" sz="1700" kern="100">
                          <a:effectLst/>
                        </a:rPr>
                        <a:t>需求规格说明书</a:t>
                      </a:r>
                      <a:endParaRPr lang="zh-CN" sz="1700" kern="100">
                        <a:effectLst/>
                        <a:latin typeface="Calibri" panose="020F0502020204030204" pitchFamily="34" charset="0"/>
                        <a:ea typeface="宋体" panose="02010600030101010101" pitchFamily="2" charset="-122"/>
                        <a:cs typeface="Times New Roman" panose="02020603050405020304" pitchFamily="18" charset="0"/>
                      </a:endParaRPr>
                    </a:p>
                  </a:txBody>
                  <a:tcPr marL="112429" marR="112429" marT="0" marB="0"/>
                </a:tc>
                <a:tc>
                  <a:txBody>
                    <a:bodyPr/>
                    <a:lstStyle/>
                    <a:p>
                      <a:pPr algn="just">
                        <a:spcAft>
                          <a:spcPts val="0"/>
                        </a:spcAft>
                      </a:pPr>
                      <a:r>
                        <a:rPr lang="en-US" sz="1700" kern="100">
                          <a:effectLst/>
                        </a:rPr>
                        <a:t>7</a:t>
                      </a:r>
                      <a:endParaRPr lang="zh-CN" sz="1700" kern="100">
                        <a:effectLst/>
                        <a:latin typeface="Calibri" panose="020F0502020204030204" pitchFamily="34" charset="0"/>
                        <a:ea typeface="宋体" panose="02010600030101010101" pitchFamily="2" charset="-122"/>
                        <a:cs typeface="Times New Roman" panose="02020603050405020304" pitchFamily="18" charset="0"/>
                      </a:endParaRPr>
                    </a:p>
                  </a:txBody>
                  <a:tcPr marL="112429" marR="112429" marT="0" marB="0"/>
                </a:tc>
                <a:tc>
                  <a:txBody>
                    <a:bodyPr/>
                    <a:lstStyle/>
                    <a:p>
                      <a:pPr algn="just">
                        <a:spcAft>
                          <a:spcPts val="0"/>
                        </a:spcAft>
                      </a:pPr>
                      <a:r>
                        <a:rPr lang="en-US" sz="1700" kern="100" dirty="0">
                          <a:effectLst/>
                        </a:rPr>
                        <a:t>1.5</a:t>
                      </a:r>
                      <a:endParaRPr lang="zh-CN" sz="1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112429" marR="112429" marT="0" marB="0"/>
                </a:tc>
                <a:extLst>
                  <a:ext uri="{0D108BD9-81ED-4DB2-BD59-A6C34878D82A}">
                    <a16:rowId xmlns:a16="http://schemas.microsoft.com/office/drawing/2014/main" val="4228205622"/>
                  </a:ext>
                </a:extLst>
              </a:tr>
              <a:tr h="265174">
                <a:tc>
                  <a:txBody>
                    <a:bodyPr/>
                    <a:lstStyle/>
                    <a:p>
                      <a:pPr algn="just">
                        <a:spcAft>
                          <a:spcPts val="0"/>
                        </a:spcAft>
                      </a:pPr>
                      <a:r>
                        <a:rPr lang="zh-CN" sz="1700" kern="100">
                          <a:effectLst/>
                        </a:rPr>
                        <a:t>面向对象分析，</a:t>
                      </a:r>
                      <a:r>
                        <a:rPr lang="en-US" sz="1700" kern="100">
                          <a:effectLst/>
                        </a:rPr>
                        <a:t>PPT</a:t>
                      </a:r>
                      <a:r>
                        <a:rPr lang="zh-CN" sz="1700" kern="100">
                          <a:effectLst/>
                        </a:rPr>
                        <a:t>，</a:t>
                      </a:r>
                      <a:r>
                        <a:rPr lang="en-US" sz="1700" kern="100">
                          <a:effectLst/>
                        </a:rPr>
                        <a:t>word</a:t>
                      </a:r>
                      <a:r>
                        <a:rPr lang="zh-CN" sz="1700" kern="100">
                          <a:effectLst/>
                        </a:rPr>
                        <a:t>后期修改</a:t>
                      </a:r>
                      <a:endParaRPr lang="zh-CN" sz="1700" kern="100">
                        <a:effectLst/>
                        <a:latin typeface="Calibri" panose="020F0502020204030204" pitchFamily="34" charset="0"/>
                        <a:ea typeface="宋体" panose="02010600030101010101" pitchFamily="2" charset="-122"/>
                        <a:cs typeface="Times New Roman" panose="02020603050405020304" pitchFamily="18" charset="0"/>
                      </a:endParaRPr>
                    </a:p>
                  </a:txBody>
                  <a:tcPr marL="112429" marR="112429" marT="0" marB="0"/>
                </a:tc>
                <a:tc>
                  <a:txBody>
                    <a:bodyPr/>
                    <a:lstStyle/>
                    <a:p>
                      <a:pPr algn="just">
                        <a:spcAft>
                          <a:spcPts val="0"/>
                        </a:spcAft>
                      </a:pPr>
                      <a:r>
                        <a:rPr lang="en-US" sz="1700" kern="100">
                          <a:effectLst/>
                        </a:rPr>
                        <a:t>10</a:t>
                      </a:r>
                      <a:endParaRPr lang="zh-CN" sz="1700" kern="100">
                        <a:effectLst/>
                        <a:latin typeface="Calibri" panose="020F0502020204030204" pitchFamily="34" charset="0"/>
                        <a:ea typeface="宋体" panose="02010600030101010101" pitchFamily="2" charset="-122"/>
                        <a:cs typeface="Times New Roman" panose="02020603050405020304" pitchFamily="18" charset="0"/>
                      </a:endParaRPr>
                    </a:p>
                  </a:txBody>
                  <a:tcPr marL="112429" marR="112429" marT="0" marB="0"/>
                </a:tc>
                <a:tc>
                  <a:txBody>
                    <a:bodyPr/>
                    <a:lstStyle/>
                    <a:p>
                      <a:pPr algn="just">
                        <a:spcAft>
                          <a:spcPts val="0"/>
                        </a:spcAft>
                      </a:pPr>
                      <a:r>
                        <a:rPr lang="en-US" sz="1700" kern="100">
                          <a:effectLst/>
                        </a:rPr>
                        <a:t>2</a:t>
                      </a:r>
                      <a:endParaRPr lang="zh-CN" sz="1700" kern="100">
                        <a:effectLst/>
                        <a:latin typeface="Calibri" panose="020F0502020204030204" pitchFamily="34" charset="0"/>
                        <a:ea typeface="宋体" panose="02010600030101010101" pitchFamily="2" charset="-122"/>
                        <a:cs typeface="Times New Roman" panose="02020603050405020304" pitchFamily="18" charset="0"/>
                      </a:endParaRPr>
                    </a:p>
                  </a:txBody>
                  <a:tcPr marL="112429" marR="112429" marT="0" marB="0"/>
                </a:tc>
                <a:extLst>
                  <a:ext uri="{0D108BD9-81ED-4DB2-BD59-A6C34878D82A}">
                    <a16:rowId xmlns:a16="http://schemas.microsoft.com/office/drawing/2014/main" val="4057717969"/>
                  </a:ext>
                </a:extLst>
              </a:tr>
              <a:tr h="265174">
                <a:tc>
                  <a:txBody>
                    <a:bodyPr/>
                    <a:lstStyle/>
                    <a:p>
                      <a:pPr algn="just">
                        <a:spcAft>
                          <a:spcPts val="0"/>
                        </a:spcAft>
                      </a:pPr>
                      <a:r>
                        <a:rPr lang="zh-CN" sz="1700" kern="100">
                          <a:effectLst/>
                        </a:rPr>
                        <a:t>小组会议</a:t>
                      </a:r>
                      <a:endParaRPr lang="zh-CN" sz="1700" kern="100">
                        <a:effectLst/>
                        <a:latin typeface="Calibri" panose="020F0502020204030204" pitchFamily="34" charset="0"/>
                        <a:ea typeface="宋体" panose="02010600030101010101" pitchFamily="2" charset="-122"/>
                        <a:cs typeface="Times New Roman" panose="02020603050405020304" pitchFamily="18" charset="0"/>
                      </a:endParaRPr>
                    </a:p>
                  </a:txBody>
                  <a:tcPr marL="112429" marR="112429" marT="0" marB="0"/>
                </a:tc>
                <a:tc>
                  <a:txBody>
                    <a:bodyPr/>
                    <a:lstStyle/>
                    <a:p>
                      <a:pPr algn="just">
                        <a:spcAft>
                          <a:spcPts val="0"/>
                        </a:spcAft>
                      </a:pPr>
                      <a:r>
                        <a:rPr lang="zh-CN" sz="1700" kern="100">
                          <a:effectLst/>
                        </a:rPr>
                        <a:t>学期中的周末</a:t>
                      </a:r>
                      <a:endParaRPr lang="zh-CN" sz="1700" kern="100">
                        <a:effectLst/>
                        <a:latin typeface="Calibri" panose="020F0502020204030204" pitchFamily="34" charset="0"/>
                        <a:ea typeface="宋体" panose="02010600030101010101" pitchFamily="2" charset="-122"/>
                        <a:cs typeface="Times New Roman" panose="02020603050405020304" pitchFamily="18" charset="0"/>
                      </a:endParaRPr>
                    </a:p>
                  </a:txBody>
                  <a:tcPr marL="112429" marR="112429" marT="0" marB="0"/>
                </a:tc>
                <a:tc>
                  <a:txBody>
                    <a:bodyPr/>
                    <a:lstStyle/>
                    <a:p>
                      <a:pPr algn="just">
                        <a:spcAft>
                          <a:spcPts val="0"/>
                        </a:spcAft>
                      </a:pPr>
                      <a:r>
                        <a:rPr lang="en-US" sz="1700" kern="100">
                          <a:effectLst/>
                        </a:rPr>
                        <a:t>3</a:t>
                      </a:r>
                      <a:endParaRPr lang="zh-CN" sz="1700" kern="100">
                        <a:effectLst/>
                        <a:latin typeface="Calibri" panose="020F0502020204030204" pitchFamily="34" charset="0"/>
                        <a:ea typeface="宋体" panose="02010600030101010101" pitchFamily="2" charset="-122"/>
                        <a:cs typeface="Times New Roman" panose="02020603050405020304" pitchFamily="18" charset="0"/>
                      </a:endParaRPr>
                    </a:p>
                  </a:txBody>
                  <a:tcPr marL="112429" marR="112429" marT="0" marB="0"/>
                </a:tc>
                <a:extLst>
                  <a:ext uri="{0D108BD9-81ED-4DB2-BD59-A6C34878D82A}">
                    <a16:rowId xmlns:a16="http://schemas.microsoft.com/office/drawing/2014/main" val="3185824839"/>
                  </a:ext>
                </a:extLst>
              </a:tr>
              <a:tr h="265174">
                <a:tc>
                  <a:txBody>
                    <a:bodyPr/>
                    <a:lstStyle/>
                    <a:p>
                      <a:pPr algn="just">
                        <a:spcAft>
                          <a:spcPts val="0"/>
                        </a:spcAft>
                      </a:pPr>
                      <a:r>
                        <a:rPr lang="en-US" sz="1700" kern="100">
                          <a:effectLst/>
                        </a:rPr>
                        <a:t>UI</a:t>
                      </a:r>
                      <a:r>
                        <a:rPr lang="zh-CN" sz="1700" kern="100">
                          <a:effectLst/>
                        </a:rPr>
                        <a:t>设计，美工美化</a:t>
                      </a:r>
                      <a:endParaRPr lang="zh-CN" sz="1700" kern="100">
                        <a:effectLst/>
                        <a:latin typeface="Calibri" panose="020F0502020204030204" pitchFamily="34" charset="0"/>
                        <a:ea typeface="宋体" panose="02010600030101010101" pitchFamily="2" charset="-122"/>
                        <a:cs typeface="Times New Roman" panose="02020603050405020304" pitchFamily="18" charset="0"/>
                      </a:endParaRPr>
                    </a:p>
                  </a:txBody>
                  <a:tcPr marL="112429" marR="112429" marT="0" marB="0"/>
                </a:tc>
                <a:tc>
                  <a:txBody>
                    <a:bodyPr/>
                    <a:lstStyle/>
                    <a:p>
                      <a:pPr algn="just">
                        <a:spcAft>
                          <a:spcPts val="0"/>
                        </a:spcAft>
                      </a:pPr>
                      <a:r>
                        <a:rPr lang="en-US" sz="1700" kern="100">
                          <a:effectLst/>
                        </a:rPr>
                        <a:t>7</a:t>
                      </a:r>
                      <a:endParaRPr lang="zh-CN" sz="1700" kern="100">
                        <a:effectLst/>
                        <a:latin typeface="Calibri" panose="020F0502020204030204" pitchFamily="34" charset="0"/>
                        <a:ea typeface="宋体" panose="02010600030101010101" pitchFamily="2" charset="-122"/>
                        <a:cs typeface="Times New Roman" panose="02020603050405020304" pitchFamily="18" charset="0"/>
                      </a:endParaRPr>
                    </a:p>
                  </a:txBody>
                  <a:tcPr marL="112429" marR="112429" marT="0" marB="0"/>
                </a:tc>
                <a:tc>
                  <a:txBody>
                    <a:bodyPr/>
                    <a:lstStyle/>
                    <a:p>
                      <a:pPr algn="just">
                        <a:spcAft>
                          <a:spcPts val="0"/>
                        </a:spcAft>
                      </a:pPr>
                      <a:r>
                        <a:rPr lang="en-US" sz="1700" kern="100" dirty="0">
                          <a:effectLst/>
                        </a:rPr>
                        <a:t>2</a:t>
                      </a:r>
                      <a:endParaRPr lang="zh-CN" sz="1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112429" marR="112429" marT="0" marB="0"/>
                </a:tc>
                <a:extLst>
                  <a:ext uri="{0D108BD9-81ED-4DB2-BD59-A6C34878D82A}">
                    <a16:rowId xmlns:a16="http://schemas.microsoft.com/office/drawing/2014/main" val="3548415905"/>
                  </a:ext>
                </a:extLst>
              </a:tr>
            </a:tbl>
          </a:graphicData>
        </a:graphic>
      </p:graphicFrame>
    </p:spTree>
    <p:extLst>
      <p:ext uri="{BB962C8B-B14F-4D97-AF65-F5344CB8AC3E}">
        <p14:creationId xmlns:p14="http://schemas.microsoft.com/office/powerpoint/2010/main" val="2854242268"/>
      </p:ext>
    </p:extLst>
  </p:cSld>
  <p:clrMapOvr>
    <a:masterClrMapping/>
  </p:clrMapOvr>
  <p:transition>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圆角矩形 29"/>
          <p:cNvSpPr/>
          <p:nvPr/>
        </p:nvSpPr>
        <p:spPr>
          <a:xfrm>
            <a:off x="642104" y="920841"/>
            <a:ext cx="2006539" cy="622209"/>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黑体" panose="02010609060101010101" pitchFamily="49" charset="-122"/>
                <a:ea typeface="黑体" panose="02010609060101010101" pitchFamily="49" charset="-122"/>
              </a:rPr>
              <a:t>风险预估</a:t>
            </a:r>
            <a:endParaRPr lang="zh-CN" altLang="en-US" sz="2400" dirty="0">
              <a:latin typeface="黑体" panose="02010609060101010101" pitchFamily="49" charset="-122"/>
              <a:ea typeface="黑体" panose="02010609060101010101" pitchFamily="49" charset="-122"/>
            </a:endParaRPr>
          </a:p>
        </p:txBody>
      </p:sp>
      <p:sp>
        <p:nvSpPr>
          <p:cNvPr id="55" name="矩形 54"/>
          <p:cNvSpPr/>
          <p:nvPr/>
        </p:nvSpPr>
        <p:spPr>
          <a:xfrm>
            <a:off x="0" y="-3686"/>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6" name="矩形 55"/>
          <p:cNvSpPr/>
          <p:nvPr/>
        </p:nvSpPr>
        <p:spPr>
          <a:xfrm>
            <a:off x="2702120" y="93375"/>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7" name="文本框 56"/>
          <p:cNvSpPr txBox="1"/>
          <p:nvPr/>
        </p:nvSpPr>
        <p:spPr>
          <a:xfrm>
            <a:off x="42950" y="90225"/>
            <a:ext cx="1280392" cy="369332"/>
          </a:xfrm>
          <a:prstGeom prst="rect">
            <a:avLst/>
          </a:prstGeom>
          <a:noFill/>
        </p:spPr>
        <p:txBody>
          <a:bodyPr wrap="square" rtlCol="0">
            <a:spAutoFit/>
          </a:bodyPr>
          <a:lstStyle/>
          <a:p>
            <a:r>
              <a:rPr lang="zh-CN" altLang="en-US" spc="300" dirty="0" smtClean="0">
                <a:solidFill>
                  <a:schemeClr val="bg1"/>
                </a:solidFill>
                <a:latin typeface="黑体" panose="02010609060101010101" pitchFamily="49" charset="-122"/>
                <a:ea typeface="黑体" panose="02010609060101010101" pitchFamily="49" charset="-122"/>
              </a:rPr>
              <a:t>灵感来源</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58" name="直接连接符 57"/>
          <p:cNvCxnSpPr/>
          <p:nvPr/>
        </p:nvCxnSpPr>
        <p:spPr>
          <a:xfrm>
            <a:off x="1304751"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59" name="文本框 58"/>
          <p:cNvSpPr txBox="1"/>
          <p:nvPr/>
        </p:nvSpPr>
        <p:spPr>
          <a:xfrm>
            <a:off x="1324496" y="90225"/>
            <a:ext cx="1295400" cy="369332"/>
          </a:xfrm>
          <a:prstGeom prst="rect">
            <a:avLst/>
          </a:prstGeom>
          <a:noFill/>
        </p:spPr>
        <p:txBody>
          <a:bodyPr wrap="square" rtlCol="0">
            <a:spAutoFit/>
          </a:bodyPr>
          <a:lstStyle/>
          <a:p>
            <a:r>
              <a:rPr lang="zh-CN" altLang="en-US" spc="300" dirty="0" smtClean="0">
                <a:solidFill>
                  <a:schemeClr val="bg1"/>
                </a:solidFill>
                <a:latin typeface="黑体" panose="02010609060101010101" pitchFamily="49" charset="-122"/>
                <a:ea typeface="黑体" panose="02010609060101010101" pitchFamily="49" charset="-122"/>
              </a:rPr>
              <a:t>项目说明</a:t>
            </a:r>
            <a:endParaRPr lang="en-US" altLang="zh-CN" spc="300" dirty="0" smtClean="0">
              <a:solidFill>
                <a:schemeClr val="bg1"/>
              </a:solidFill>
              <a:latin typeface="黑体" panose="02010609060101010101" pitchFamily="49" charset="-122"/>
              <a:ea typeface="黑体" panose="02010609060101010101" pitchFamily="49" charset="-122"/>
            </a:endParaRPr>
          </a:p>
        </p:txBody>
      </p:sp>
      <p:sp>
        <p:nvSpPr>
          <p:cNvPr id="60" name="文本框 59"/>
          <p:cNvSpPr txBox="1"/>
          <p:nvPr/>
        </p:nvSpPr>
        <p:spPr>
          <a:xfrm>
            <a:off x="2684103" y="90225"/>
            <a:ext cx="1295400" cy="369332"/>
          </a:xfrm>
          <a:prstGeom prst="rect">
            <a:avLst/>
          </a:prstGeom>
          <a:noFill/>
        </p:spPr>
        <p:txBody>
          <a:bodyPr wrap="square" rtlCol="0">
            <a:spAutoFit/>
          </a:bodyPr>
          <a:lstStyle/>
          <a:p>
            <a:r>
              <a:rPr lang="zh-CN" altLang="en-US" dirty="0" smtClean="0">
                <a:solidFill>
                  <a:srgbClr val="666666"/>
                </a:solidFill>
                <a:latin typeface="黑体" panose="02010609060101010101" pitchFamily="49" charset="-122"/>
                <a:ea typeface="黑体" panose="02010609060101010101" pitchFamily="49" charset="-122"/>
              </a:rPr>
              <a:t>项目计划</a:t>
            </a:r>
            <a:endParaRPr lang="zh-HK" altLang="en-US" dirty="0">
              <a:solidFill>
                <a:srgbClr val="666666"/>
              </a:solidFill>
              <a:latin typeface="黑体" panose="02010609060101010101" pitchFamily="49" charset="-122"/>
              <a:ea typeface="黑体" panose="02010609060101010101" pitchFamily="49" charset="-122"/>
            </a:endParaRPr>
          </a:p>
        </p:txBody>
      </p:sp>
      <p:sp>
        <p:nvSpPr>
          <p:cNvPr id="61" name="文本框 60"/>
          <p:cNvSpPr txBox="1"/>
          <p:nvPr/>
        </p:nvSpPr>
        <p:spPr>
          <a:xfrm>
            <a:off x="4043710" y="90225"/>
            <a:ext cx="1295400" cy="369332"/>
          </a:xfrm>
          <a:prstGeom prst="rect">
            <a:avLst/>
          </a:prstGeom>
          <a:noFill/>
        </p:spPr>
        <p:txBody>
          <a:bodyPr wrap="square" rtlCol="0">
            <a:spAutoFit/>
          </a:bodyPr>
          <a:lstStyle/>
          <a:p>
            <a:r>
              <a:rPr lang="zh-CN" altLang="en-US" spc="300" dirty="0" smtClean="0">
                <a:solidFill>
                  <a:schemeClr val="bg1"/>
                </a:solidFill>
                <a:latin typeface="黑体" panose="02010609060101010101" pitchFamily="49" charset="-122"/>
                <a:ea typeface="黑体" panose="02010609060101010101" pitchFamily="49" charset="-122"/>
              </a:rPr>
              <a:t>功能介绍</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62" name="文本框 61"/>
          <p:cNvSpPr txBox="1"/>
          <p:nvPr/>
        </p:nvSpPr>
        <p:spPr>
          <a:xfrm>
            <a:off x="5403317" y="90225"/>
            <a:ext cx="1295400" cy="369332"/>
          </a:xfrm>
          <a:prstGeom prst="rect">
            <a:avLst/>
          </a:prstGeom>
          <a:noFill/>
        </p:spPr>
        <p:txBody>
          <a:bodyPr wrap="square" rtlCol="0">
            <a:spAutoFit/>
          </a:bodyPr>
          <a:lstStyle/>
          <a:p>
            <a:r>
              <a:rPr lang="zh-CN" altLang="en-US" spc="300" dirty="0" smtClean="0">
                <a:solidFill>
                  <a:schemeClr val="bg1"/>
                </a:solidFill>
                <a:latin typeface="黑体" panose="02010609060101010101" pitchFamily="49" charset="-122"/>
                <a:ea typeface="黑体" panose="02010609060101010101" pitchFamily="49" charset="-122"/>
              </a:rPr>
              <a:t>可行分析</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63" name="文本框 62"/>
          <p:cNvSpPr txBox="1"/>
          <p:nvPr/>
        </p:nvSpPr>
        <p:spPr>
          <a:xfrm>
            <a:off x="6762923" y="90225"/>
            <a:ext cx="1295400" cy="369332"/>
          </a:xfrm>
          <a:prstGeom prst="rect">
            <a:avLst/>
          </a:prstGeom>
          <a:noFill/>
        </p:spPr>
        <p:txBody>
          <a:bodyPr wrap="square" rtlCol="0">
            <a:spAutoFit/>
          </a:bodyPr>
          <a:lstStyle/>
          <a:p>
            <a:r>
              <a:rPr lang="zh-CN" altLang="en-US" spc="300" dirty="0" smtClean="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64" name="直接连接符 63"/>
          <p:cNvCxnSpPr/>
          <p:nvPr/>
        </p:nvCxnSpPr>
        <p:spPr>
          <a:xfrm>
            <a:off x="2607196"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3" name="表格 2"/>
          <p:cNvGraphicFramePr>
            <a:graphicFrameLocks noGrp="1"/>
          </p:cNvGraphicFramePr>
          <p:nvPr>
            <p:extLst>
              <p:ext uri="{D42A27DB-BD31-4B8C-83A1-F6EECF244321}">
                <p14:modId xmlns:p14="http://schemas.microsoft.com/office/powerpoint/2010/main" val="1787581099"/>
              </p:ext>
            </p:extLst>
          </p:nvPr>
        </p:nvGraphicFramePr>
        <p:xfrm>
          <a:off x="642102" y="1757204"/>
          <a:ext cx="8367019" cy="4819984"/>
        </p:xfrm>
        <a:graphic>
          <a:graphicData uri="http://schemas.openxmlformats.org/drawingml/2006/table">
            <a:tbl>
              <a:tblPr>
                <a:tableStyleId>{5C22544A-7EE6-4342-B048-85BDC9FD1C3A}</a:tableStyleId>
              </a:tblPr>
              <a:tblGrid>
                <a:gridCol w="2788351">
                  <a:extLst>
                    <a:ext uri="{9D8B030D-6E8A-4147-A177-3AD203B41FA5}">
                      <a16:colId xmlns:a16="http://schemas.microsoft.com/office/drawing/2014/main" val="1658456888"/>
                    </a:ext>
                  </a:extLst>
                </a:gridCol>
                <a:gridCol w="2789334">
                  <a:extLst>
                    <a:ext uri="{9D8B030D-6E8A-4147-A177-3AD203B41FA5}">
                      <a16:colId xmlns:a16="http://schemas.microsoft.com/office/drawing/2014/main" val="2113533542"/>
                    </a:ext>
                  </a:extLst>
                </a:gridCol>
                <a:gridCol w="2789334">
                  <a:extLst>
                    <a:ext uri="{9D8B030D-6E8A-4147-A177-3AD203B41FA5}">
                      <a16:colId xmlns:a16="http://schemas.microsoft.com/office/drawing/2014/main" val="3283112028"/>
                    </a:ext>
                  </a:extLst>
                </a:gridCol>
              </a:tblGrid>
              <a:tr h="249814">
                <a:tc>
                  <a:txBody>
                    <a:bodyPr/>
                    <a:lstStyle/>
                    <a:p>
                      <a:pPr algn="ctr">
                        <a:spcAft>
                          <a:spcPts val="0"/>
                        </a:spcAft>
                      </a:pPr>
                      <a:r>
                        <a:rPr lang="zh-CN" sz="1600" kern="100">
                          <a:effectLst/>
                        </a:rPr>
                        <a:t>风险类型</a:t>
                      </a:r>
                      <a:endParaRPr lang="zh-CN" sz="1600" kern="100">
                        <a:solidFill>
                          <a:srgbClr val="2E75B5"/>
                        </a:solidFill>
                        <a:effectLst/>
                        <a:latin typeface="Calibri" panose="020F0502020204030204" pitchFamily="34" charset="0"/>
                        <a:ea typeface="宋体" panose="02010600030101010101" pitchFamily="2" charset="-122"/>
                        <a:cs typeface="Times New Roman" panose="02020603050405020304" pitchFamily="18" charset="0"/>
                      </a:endParaRPr>
                    </a:p>
                  </a:txBody>
                  <a:tcPr marL="106036" marR="106036" marT="0" marB="0"/>
                </a:tc>
                <a:tc>
                  <a:txBody>
                    <a:bodyPr/>
                    <a:lstStyle/>
                    <a:p>
                      <a:pPr algn="ctr">
                        <a:spcAft>
                          <a:spcPts val="0"/>
                        </a:spcAft>
                      </a:pPr>
                      <a:r>
                        <a:rPr lang="zh-CN" sz="1600" kern="100">
                          <a:effectLst/>
                        </a:rPr>
                        <a:t>存在风险</a:t>
                      </a:r>
                      <a:endParaRPr lang="zh-CN" sz="1600" kern="100">
                        <a:solidFill>
                          <a:srgbClr val="2E75B5"/>
                        </a:solidFill>
                        <a:effectLst/>
                        <a:latin typeface="Calibri" panose="020F0502020204030204" pitchFamily="34" charset="0"/>
                        <a:ea typeface="宋体" panose="02010600030101010101" pitchFamily="2" charset="-122"/>
                        <a:cs typeface="Times New Roman" panose="02020603050405020304" pitchFamily="18" charset="0"/>
                      </a:endParaRPr>
                    </a:p>
                  </a:txBody>
                  <a:tcPr marL="106036" marR="106036" marT="0" marB="0"/>
                </a:tc>
                <a:tc>
                  <a:txBody>
                    <a:bodyPr/>
                    <a:lstStyle/>
                    <a:p>
                      <a:pPr algn="ctr">
                        <a:spcAft>
                          <a:spcPts val="0"/>
                        </a:spcAft>
                      </a:pPr>
                      <a:r>
                        <a:rPr lang="zh-CN" sz="1600" kern="100">
                          <a:effectLst/>
                        </a:rPr>
                        <a:t>规避方法</a:t>
                      </a:r>
                      <a:endParaRPr lang="zh-CN" sz="1600" kern="100">
                        <a:solidFill>
                          <a:srgbClr val="2E75B5"/>
                        </a:solidFill>
                        <a:effectLst/>
                        <a:latin typeface="Calibri" panose="020F0502020204030204" pitchFamily="34" charset="0"/>
                        <a:ea typeface="宋体" panose="02010600030101010101" pitchFamily="2" charset="-122"/>
                        <a:cs typeface="Times New Roman" panose="02020603050405020304" pitchFamily="18" charset="0"/>
                      </a:endParaRPr>
                    </a:p>
                  </a:txBody>
                  <a:tcPr marL="106036" marR="106036" marT="0" marB="0"/>
                </a:tc>
                <a:extLst>
                  <a:ext uri="{0D108BD9-81ED-4DB2-BD59-A6C34878D82A}">
                    <a16:rowId xmlns:a16="http://schemas.microsoft.com/office/drawing/2014/main" val="1644963430"/>
                  </a:ext>
                </a:extLst>
              </a:tr>
              <a:tr h="2248326">
                <a:tc>
                  <a:txBody>
                    <a:bodyPr/>
                    <a:lstStyle/>
                    <a:p>
                      <a:pPr algn="just">
                        <a:spcAft>
                          <a:spcPts val="0"/>
                        </a:spcAft>
                      </a:pPr>
                      <a:r>
                        <a:rPr lang="zh-CN" sz="2800" kern="100" dirty="0">
                          <a:effectLst/>
                        </a:rPr>
                        <a:t>进度风险</a:t>
                      </a:r>
                      <a:endParaRPr lang="zh-CN" sz="2800" kern="100" dirty="0">
                        <a:solidFill>
                          <a:srgbClr val="2E75B5"/>
                        </a:solidFill>
                        <a:effectLst/>
                        <a:latin typeface="Calibri" panose="020F0502020204030204" pitchFamily="34" charset="0"/>
                        <a:ea typeface="宋体" panose="02010600030101010101" pitchFamily="2" charset="-122"/>
                        <a:cs typeface="Times New Roman" panose="02020603050405020304" pitchFamily="18" charset="0"/>
                      </a:endParaRPr>
                    </a:p>
                  </a:txBody>
                  <a:tcPr marL="106036" marR="106036" marT="0" marB="0"/>
                </a:tc>
                <a:tc>
                  <a:txBody>
                    <a:bodyPr/>
                    <a:lstStyle/>
                    <a:p>
                      <a:pPr algn="just">
                        <a:spcAft>
                          <a:spcPts val="0"/>
                        </a:spcAft>
                      </a:pPr>
                      <a:r>
                        <a:rPr lang="zh-CN" sz="1800" kern="100" dirty="0">
                          <a:effectLst/>
                        </a:rPr>
                        <a:t>由于时间紧张导致项目最后无法按期完成</a:t>
                      </a:r>
                      <a:endParaRPr lang="zh-CN" sz="1800" kern="100" dirty="0">
                        <a:solidFill>
                          <a:srgbClr val="2E75B5"/>
                        </a:solidFill>
                        <a:effectLst/>
                        <a:latin typeface="Calibri" panose="020F0502020204030204" pitchFamily="34" charset="0"/>
                        <a:ea typeface="宋体" panose="02010600030101010101" pitchFamily="2" charset="-122"/>
                        <a:cs typeface="Times New Roman" panose="02020603050405020304" pitchFamily="18" charset="0"/>
                      </a:endParaRPr>
                    </a:p>
                  </a:txBody>
                  <a:tcPr marL="106036" marR="106036" marT="0" marB="0"/>
                </a:tc>
                <a:tc>
                  <a:txBody>
                    <a:bodyPr/>
                    <a:lstStyle/>
                    <a:p>
                      <a:pPr algn="just">
                        <a:spcAft>
                          <a:spcPts val="0"/>
                        </a:spcAft>
                      </a:pPr>
                      <a:r>
                        <a:rPr lang="zh-CN" sz="1600" kern="100">
                          <a:effectLst/>
                        </a:rPr>
                        <a:t>充分考虑各种潜在因素，适当留有余地；任务分解要详细，便于考核；在执行过程中，应该强调项目按照进度执行的重要项，再考虑任何问题时，都要经保持进度作为先决条件；同时，合理利用赶工期及快速跟进等方法，充分利用资源</a:t>
                      </a:r>
                      <a:endParaRPr lang="zh-CN" sz="1600" kern="100">
                        <a:solidFill>
                          <a:srgbClr val="2E75B5"/>
                        </a:solidFill>
                        <a:effectLst/>
                        <a:latin typeface="Calibri" panose="020F0502020204030204" pitchFamily="34" charset="0"/>
                        <a:ea typeface="宋体" panose="02010600030101010101" pitchFamily="2" charset="-122"/>
                        <a:cs typeface="Times New Roman" panose="02020603050405020304" pitchFamily="18" charset="0"/>
                      </a:endParaRPr>
                    </a:p>
                  </a:txBody>
                  <a:tcPr marL="106036" marR="106036" marT="0" marB="0"/>
                </a:tc>
                <a:extLst>
                  <a:ext uri="{0D108BD9-81ED-4DB2-BD59-A6C34878D82A}">
                    <a16:rowId xmlns:a16="http://schemas.microsoft.com/office/drawing/2014/main" val="1717663577"/>
                  </a:ext>
                </a:extLst>
              </a:tr>
              <a:tr h="749442">
                <a:tc>
                  <a:txBody>
                    <a:bodyPr/>
                    <a:lstStyle/>
                    <a:p>
                      <a:pPr marL="0" algn="just" defTabSz="914400" rtl="0" eaLnBrk="1" latinLnBrk="0" hangingPunct="1">
                        <a:spcAft>
                          <a:spcPts val="0"/>
                        </a:spcAft>
                      </a:pPr>
                      <a:r>
                        <a:rPr lang="zh-CN" sz="2800" kern="100" dirty="0">
                          <a:solidFill>
                            <a:schemeClr val="dk1"/>
                          </a:solidFill>
                          <a:effectLst/>
                          <a:latin typeface="+mn-lt"/>
                          <a:ea typeface="+mn-ea"/>
                          <a:cs typeface="+mn-cs"/>
                        </a:rPr>
                        <a:t>技术风险</a:t>
                      </a:r>
                    </a:p>
                  </a:txBody>
                  <a:tcPr marL="106036" marR="106036" marT="0" marB="0"/>
                </a:tc>
                <a:tc>
                  <a:txBody>
                    <a:bodyPr/>
                    <a:lstStyle/>
                    <a:p>
                      <a:pPr marL="0" algn="just" defTabSz="914400" rtl="0" eaLnBrk="1" latinLnBrk="0" hangingPunct="1">
                        <a:spcAft>
                          <a:spcPts val="0"/>
                        </a:spcAft>
                      </a:pPr>
                      <a:r>
                        <a:rPr lang="zh-CN" sz="1800" kern="100" dirty="0">
                          <a:solidFill>
                            <a:schemeClr val="dk1"/>
                          </a:solidFill>
                          <a:effectLst/>
                          <a:latin typeface="+mn-lt"/>
                          <a:ea typeface="+mn-ea"/>
                          <a:cs typeface="+mn-cs"/>
                        </a:rPr>
                        <a:t>开发软件结构体系存在问题，使完成的软件产品未能实现项目预定目标</a:t>
                      </a:r>
                    </a:p>
                  </a:txBody>
                  <a:tcPr marL="106036" marR="106036" marT="0" marB="0"/>
                </a:tc>
                <a:tc>
                  <a:txBody>
                    <a:bodyPr/>
                    <a:lstStyle/>
                    <a:p>
                      <a:pPr algn="just">
                        <a:spcAft>
                          <a:spcPts val="0"/>
                        </a:spcAft>
                      </a:pPr>
                      <a:r>
                        <a:rPr lang="zh-CN" sz="1600" kern="100">
                          <a:effectLst/>
                        </a:rPr>
                        <a:t>提前制定好两周的学习计划，要学习掌握好代码上的技术重点，减少系统中的</a:t>
                      </a:r>
                      <a:r>
                        <a:rPr lang="en-US" sz="1600" kern="100">
                          <a:effectLst/>
                        </a:rPr>
                        <a:t>bug</a:t>
                      </a:r>
                      <a:endParaRPr lang="zh-CN" sz="1600" kern="100">
                        <a:solidFill>
                          <a:srgbClr val="2E75B5"/>
                        </a:solidFill>
                        <a:effectLst/>
                        <a:latin typeface="Calibri" panose="020F0502020204030204" pitchFamily="34" charset="0"/>
                        <a:ea typeface="宋体" panose="02010600030101010101" pitchFamily="2" charset="-122"/>
                        <a:cs typeface="Times New Roman" panose="02020603050405020304" pitchFamily="18" charset="0"/>
                      </a:endParaRPr>
                    </a:p>
                  </a:txBody>
                  <a:tcPr marL="106036" marR="106036" marT="0" marB="0"/>
                </a:tc>
                <a:extLst>
                  <a:ext uri="{0D108BD9-81ED-4DB2-BD59-A6C34878D82A}">
                    <a16:rowId xmlns:a16="http://schemas.microsoft.com/office/drawing/2014/main" val="316982862"/>
                  </a:ext>
                </a:extLst>
              </a:tr>
              <a:tr h="749442">
                <a:tc>
                  <a:txBody>
                    <a:bodyPr/>
                    <a:lstStyle/>
                    <a:p>
                      <a:pPr marL="0" algn="just" defTabSz="914400" rtl="0" eaLnBrk="1" latinLnBrk="0" hangingPunct="1">
                        <a:spcAft>
                          <a:spcPts val="0"/>
                        </a:spcAft>
                      </a:pPr>
                      <a:r>
                        <a:rPr lang="zh-CN" sz="2800" kern="100" dirty="0">
                          <a:solidFill>
                            <a:schemeClr val="dk1"/>
                          </a:solidFill>
                          <a:effectLst/>
                          <a:latin typeface="+mn-lt"/>
                          <a:ea typeface="+mn-ea"/>
                          <a:cs typeface="+mn-cs"/>
                        </a:rPr>
                        <a:t>质量风险</a:t>
                      </a:r>
                    </a:p>
                  </a:txBody>
                  <a:tcPr marL="106036" marR="106036" marT="0" marB="0"/>
                </a:tc>
                <a:tc>
                  <a:txBody>
                    <a:bodyPr/>
                    <a:lstStyle/>
                    <a:p>
                      <a:pPr marL="0" algn="just" defTabSz="914400" rtl="0" eaLnBrk="1" latinLnBrk="0" hangingPunct="1">
                        <a:spcAft>
                          <a:spcPts val="0"/>
                        </a:spcAft>
                      </a:pPr>
                      <a:r>
                        <a:rPr lang="zh-CN" sz="1800" kern="100" dirty="0">
                          <a:solidFill>
                            <a:schemeClr val="dk1"/>
                          </a:solidFill>
                          <a:effectLst/>
                          <a:latin typeface="+mn-lt"/>
                          <a:ea typeface="+mn-ea"/>
                          <a:cs typeface="+mn-cs"/>
                        </a:rPr>
                        <a:t>质量不符合用户要求</a:t>
                      </a:r>
                    </a:p>
                  </a:txBody>
                  <a:tcPr marL="106036" marR="106036" marT="0" marB="0"/>
                </a:tc>
                <a:tc>
                  <a:txBody>
                    <a:bodyPr/>
                    <a:lstStyle/>
                    <a:p>
                      <a:pPr algn="just">
                        <a:spcAft>
                          <a:spcPts val="0"/>
                        </a:spcAft>
                      </a:pPr>
                      <a:r>
                        <a:rPr lang="zh-CN" sz="1600" kern="100">
                          <a:effectLst/>
                        </a:rPr>
                        <a:t>能经常的和用户交流，不断地审计并改进用户对软件的需求</a:t>
                      </a:r>
                      <a:endParaRPr lang="zh-CN" sz="1600" kern="100">
                        <a:solidFill>
                          <a:srgbClr val="2E75B5"/>
                        </a:solidFill>
                        <a:effectLst/>
                        <a:latin typeface="Calibri" panose="020F0502020204030204" pitchFamily="34" charset="0"/>
                        <a:ea typeface="宋体" panose="02010600030101010101" pitchFamily="2" charset="-122"/>
                        <a:cs typeface="Times New Roman" panose="02020603050405020304" pitchFamily="18" charset="0"/>
                      </a:endParaRPr>
                    </a:p>
                  </a:txBody>
                  <a:tcPr marL="106036" marR="106036" marT="0" marB="0"/>
                </a:tc>
                <a:extLst>
                  <a:ext uri="{0D108BD9-81ED-4DB2-BD59-A6C34878D82A}">
                    <a16:rowId xmlns:a16="http://schemas.microsoft.com/office/drawing/2014/main" val="434943116"/>
                  </a:ext>
                </a:extLst>
              </a:tr>
              <a:tr h="749442">
                <a:tc>
                  <a:txBody>
                    <a:bodyPr/>
                    <a:lstStyle/>
                    <a:p>
                      <a:pPr marL="0" algn="just" defTabSz="914400" rtl="0" eaLnBrk="1" latinLnBrk="0" hangingPunct="1">
                        <a:spcAft>
                          <a:spcPts val="0"/>
                        </a:spcAft>
                      </a:pPr>
                      <a:r>
                        <a:rPr lang="zh-CN" sz="2800" kern="100" dirty="0">
                          <a:solidFill>
                            <a:schemeClr val="dk1"/>
                          </a:solidFill>
                          <a:effectLst/>
                          <a:latin typeface="+mn-lt"/>
                          <a:ea typeface="+mn-ea"/>
                          <a:cs typeface="+mn-cs"/>
                        </a:rPr>
                        <a:t>人力资源风险</a:t>
                      </a:r>
                    </a:p>
                  </a:txBody>
                  <a:tcPr marL="106036" marR="106036" marT="0" marB="0"/>
                </a:tc>
                <a:tc>
                  <a:txBody>
                    <a:bodyPr/>
                    <a:lstStyle/>
                    <a:p>
                      <a:pPr marL="0" algn="just" defTabSz="914400" rtl="0" eaLnBrk="1" latinLnBrk="0" hangingPunct="1">
                        <a:spcAft>
                          <a:spcPts val="0"/>
                        </a:spcAft>
                      </a:pPr>
                      <a:r>
                        <a:rPr lang="zh-CN" sz="1800" kern="100" dirty="0">
                          <a:solidFill>
                            <a:schemeClr val="dk1"/>
                          </a:solidFill>
                          <a:effectLst/>
                          <a:latin typeface="+mn-lt"/>
                          <a:ea typeface="+mn-ea"/>
                          <a:cs typeface="+mn-cs"/>
                        </a:rPr>
                        <a:t>组员成员因意外无法参加设计</a:t>
                      </a:r>
                    </a:p>
                  </a:txBody>
                  <a:tcPr marL="106036" marR="106036" marT="0" marB="0"/>
                </a:tc>
                <a:tc>
                  <a:txBody>
                    <a:bodyPr/>
                    <a:lstStyle/>
                    <a:p>
                      <a:pPr algn="just">
                        <a:spcAft>
                          <a:spcPts val="0"/>
                        </a:spcAft>
                      </a:pPr>
                      <a:r>
                        <a:rPr lang="zh-CN" sz="1600" kern="100" dirty="0">
                          <a:effectLst/>
                        </a:rPr>
                        <a:t>组长协调好人员之间的分工，一旦发生，要及时制定计划，以防止软件系统的延期交付。</a:t>
                      </a:r>
                      <a:endParaRPr lang="zh-CN" sz="1600" kern="100" dirty="0">
                        <a:solidFill>
                          <a:srgbClr val="2E75B5"/>
                        </a:solidFill>
                        <a:effectLst/>
                        <a:latin typeface="Calibri" panose="020F0502020204030204" pitchFamily="34" charset="0"/>
                        <a:ea typeface="宋体" panose="02010600030101010101" pitchFamily="2" charset="-122"/>
                        <a:cs typeface="Times New Roman" panose="02020603050405020304" pitchFamily="18" charset="0"/>
                      </a:endParaRPr>
                    </a:p>
                  </a:txBody>
                  <a:tcPr marL="106036" marR="106036" marT="0" marB="0"/>
                </a:tc>
                <a:extLst>
                  <a:ext uri="{0D108BD9-81ED-4DB2-BD59-A6C34878D82A}">
                    <a16:rowId xmlns:a16="http://schemas.microsoft.com/office/drawing/2014/main" val="1292170037"/>
                  </a:ext>
                </a:extLst>
              </a:tr>
            </a:tbl>
          </a:graphicData>
        </a:graphic>
      </p:graphicFrame>
    </p:spTree>
    <p:extLst>
      <p:ext uri="{BB962C8B-B14F-4D97-AF65-F5344CB8AC3E}">
        <p14:creationId xmlns:p14="http://schemas.microsoft.com/office/powerpoint/2010/main" val="3600698244"/>
      </p:ext>
    </p:extLst>
  </p:cSld>
  <p:clrMapOvr>
    <a:masterClrMapping/>
  </p:clrMapOvr>
  <p:transition>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圆角矩形 29"/>
          <p:cNvSpPr/>
          <p:nvPr/>
        </p:nvSpPr>
        <p:spPr>
          <a:xfrm>
            <a:off x="642104" y="920841"/>
            <a:ext cx="2006539" cy="622209"/>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黑体" panose="02010609060101010101" pitchFamily="49" charset="-122"/>
                <a:ea typeface="黑体" panose="02010609060101010101" pitchFamily="49" charset="-122"/>
              </a:rPr>
              <a:t>支持条件</a:t>
            </a:r>
            <a:endParaRPr lang="zh-CN" altLang="en-US" sz="2400" dirty="0">
              <a:latin typeface="黑体" panose="02010609060101010101" pitchFamily="49" charset="-122"/>
              <a:ea typeface="黑体" panose="02010609060101010101" pitchFamily="49" charset="-122"/>
            </a:endParaRPr>
          </a:p>
        </p:txBody>
      </p:sp>
      <p:sp>
        <p:nvSpPr>
          <p:cNvPr id="55" name="矩形 54"/>
          <p:cNvSpPr/>
          <p:nvPr/>
        </p:nvSpPr>
        <p:spPr>
          <a:xfrm>
            <a:off x="0" y="-3686"/>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6" name="矩形 55"/>
          <p:cNvSpPr/>
          <p:nvPr/>
        </p:nvSpPr>
        <p:spPr>
          <a:xfrm>
            <a:off x="2702120" y="93375"/>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7" name="文本框 56"/>
          <p:cNvSpPr txBox="1"/>
          <p:nvPr/>
        </p:nvSpPr>
        <p:spPr>
          <a:xfrm>
            <a:off x="42950" y="90225"/>
            <a:ext cx="1280392" cy="369332"/>
          </a:xfrm>
          <a:prstGeom prst="rect">
            <a:avLst/>
          </a:prstGeom>
          <a:noFill/>
        </p:spPr>
        <p:txBody>
          <a:bodyPr wrap="square" rtlCol="0">
            <a:spAutoFit/>
          </a:bodyPr>
          <a:lstStyle/>
          <a:p>
            <a:r>
              <a:rPr lang="zh-CN" altLang="en-US" spc="300" dirty="0" smtClean="0">
                <a:solidFill>
                  <a:schemeClr val="bg1"/>
                </a:solidFill>
                <a:latin typeface="黑体" panose="02010609060101010101" pitchFamily="49" charset="-122"/>
                <a:ea typeface="黑体" panose="02010609060101010101" pitchFamily="49" charset="-122"/>
              </a:rPr>
              <a:t>灵感来源</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58" name="直接连接符 57"/>
          <p:cNvCxnSpPr/>
          <p:nvPr/>
        </p:nvCxnSpPr>
        <p:spPr>
          <a:xfrm>
            <a:off x="1304751"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59" name="文本框 58"/>
          <p:cNvSpPr txBox="1"/>
          <p:nvPr/>
        </p:nvSpPr>
        <p:spPr>
          <a:xfrm>
            <a:off x="1324496" y="90225"/>
            <a:ext cx="1295400" cy="369332"/>
          </a:xfrm>
          <a:prstGeom prst="rect">
            <a:avLst/>
          </a:prstGeom>
          <a:noFill/>
        </p:spPr>
        <p:txBody>
          <a:bodyPr wrap="square" rtlCol="0">
            <a:spAutoFit/>
          </a:bodyPr>
          <a:lstStyle/>
          <a:p>
            <a:r>
              <a:rPr lang="zh-CN" altLang="en-US" spc="300" dirty="0" smtClean="0">
                <a:solidFill>
                  <a:schemeClr val="bg1"/>
                </a:solidFill>
                <a:latin typeface="黑体" panose="02010609060101010101" pitchFamily="49" charset="-122"/>
                <a:ea typeface="黑体" panose="02010609060101010101" pitchFamily="49" charset="-122"/>
              </a:rPr>
              <a:t>项目说明</a:t>
            </a:r>
            <a:endParaRPr lang="en-US" altLang="zh-CN" spc="300" dirty="0" smtClean="0">
              <a:solidFill>
                <a:schemeClr val="bg1"/>
              </a:solidFill>
              <a:latin typeface="黑体" panose="02010609060101010101" pitchFamily="49" charset="-122"/>
              <a:ea typeface="黑体" panose="02010609060101010101" pitchFamily="49" charset="-122"/>
            </a:endParaRPr>
          </a:p>
        </p:txBody>
      </p:sp>
      <p:sp>
        <p:nvSpPr>
          <p:cNvPr id="60" name="文本框 59"/>
          <p:cNvSpPr txBox="1"/>
          <p:nvPr/>
        </p:nvSpPr>
        <p:spPr>
          <a:xfrm>
            <a:off x="2684103" y="90225"/>
            <a:ext cx="1295400" cy="369332"/>
          </a:xfrm>
          <a:prstGeom prst="rect">
            <a:avLst/>
          </a:prstGeom>
          <a:noFill/>
        </p:spPr>
        <p:txBody>
          <a:bodyPr wrap="square" rtlCol="0">
            <a:spAutoFit/>
          </a:bodyPr>
          <a:lstStyle/>
          <a:p>
            <a:r>
              <a:rPr lang="zh-CN" altLang="en-US" dirty="0" smtClean="0">
                <a:solidFill>
                  <a:srgbClr val="666666"/>
                </a:solidFill>
                <a:latin typeface="黑体" panose="02010609060101010101" pitchFamily="49" charset="-122"/>
                <a:ea typeface="黑体" panose="02010609060101010101" pitchFamily="49" charset="-122"/>
              </a:rPr>
              <a:t>项目计划</a:t>
            </a:r>
            <a:endParaRPr lang="zh-HK" altLang="en-US" dirty="0">
              <a:solidFill>
                <a:srgbClr val="666666"/>
              </a:solidFill>
              <a:latin typeface="黑体" panose="02010609060101010101" pitchFamily="49" charset="-122"/>
              <a:ea typeface="黑体" panose="02010609060101010101" pitchFamily="49" charset="-122"/>
            </a:endParaRPr>
          </a:p>
        </p:txBody>
      </p:sp>
      <p:sp>
        <p:nvSpPr>
          <p:cNvPr id="61" name="文本框 60"/>
          <p:cNvSpPr txBox="1"/>
          <p:nvPr/>
        </p:nvSpPr>
        <p:spPr>
          <a:xfrm>
            <a:off x="4043710" y="90225"/>
            <a:ext cx="1295400" cy="369332"/>
          </a:xfrm>
          <a:prstGeom prst="rect">
            <a:avLst/>
          </a:prstGeom>
          <a:noFill/>
        </p:spPr>
        <p:txBody>
          <a:bodyPr wrap="square" rtlCol="0">
            <a:spAutoFit/>
          </a:bodyPr>
          <a:lstStyle/>
          <a:p>
            <a:r>
              <a:rPr lang="zh-CN" altLang="en-US" spc="300" dirty="0" smtClean="0">
                <a:solidFill>
                  <a:schemeClr val="bg1"/>
                </a:solidFill>
                <a:latin typeface="黑体" panose="02010609060101010101" pitchFamily="49" charset="-122"/>
                <a:ea typeface="黑体" panose="02010609060101010101" pitchFamily="49" charset="-122"/>
              </a:rPr>
              <a:t>功能介绍</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62" name="文本框 61"/>
          <p:cNvSpPr txBox="1"/>
          <p:nvPr/>
        </p:nvSpPr>
        <p:spPr>
          <a:xfrm>
            <a:off x="5403317" y="90225"/>
            <a:ext cx="1295400" cy="369332"/>
          </a:xfrm>
          <a:prstGeom prst="rect">
            <a:avLst/>
          </a:prstGeom>
          <a:noFill/>
        </p:spPr>
        <p:txBody>
          <a:bodyPr wrap="square" rtlCol="0">
            <a:spAutoFit/>
          </a:bodyPr>
          <a:lstStyle/>
          <a:p>
            <a:r>
              <a:rPr lang="zh-CN" altLang="en-US" spc="300" dirty="0" smtClean="0">
                <a:solidFill>
                  <a:schemeClr val="bg1"/>
                </a:solidFill>
                <a:latin typeface="黑体" panose="02010609060101010101" pitchFamily="49" charset="-122"/>
                <a:ea typeface="黑体" panose="02010609060101010101" pitchFamily="49" charset="-122"/>
              </a:rPr>
              <a:t>可行分析</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63" name="文本框 62"/>
          <p:cNvSpPr txBox="1"/>
          <p:nvPr/>
        </p:nvSpPr>
        <p:spPr>
          <a:xfrm>
            <a:off x="6762923" y="90225"/>
            <a:ext cx="1295400" cy="369332"/>
          </a:xfrm>
          <a:prstGeom prst="rect">
            <a:avLst/>
          </a:prstGeom>
          <a:noFill/>
        </p:spPr>
        <p:txBody>
          <a:bodyPr wrap="square" rtlCol="0">
            <a:spAutoFit/>
          </a:bodyPr>
          <a:lstStyle/>
          <a:p>
            <a:r>
              <a:rPr lang="zh-CN" altLang="en-US" spc="300" dirty="0" smtClean="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64" name="直接连接符 63"/>
          <p:cNvCxnSpPr/>
          <p:nvPr/>
        </p:nvCxnSpPr>
        <p:spPr>
          <a:xfrm>
            <a:off x="2607196"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2" name="表格 1"/>
          <p:cNvGraphicFramePr>
            <a:graphicFrameLocks noGrp="1"/>
          </p:cNvGraphicFramePr>
          <p:nvPr>
            <p:extLst>
              <p:ext uri="{D42A27DB-BD31-4B8C-83A1-F6EECF244321}">
                <p14:modId xmlns:p14="http://schemas.microsoft.com/office/powerpoint/2010/main" val="1642242881"/>
              </p:ext>
            </p:extLst>
          </p:nvPr>
        </p:nvGraphicFramePr>
        <p:xfrm>
          <a:off x="755759" y="3657599"/>
          <a:ext cx="7632482" cy="1131571"/>
        </p:xfrm>
        <a:graphic>
          <a:graphicData uri="http://schemas.openxmlformats.org/drawingml/2006/table">
            <a:tbl>
              <a:tblPr>
                <a:tableStyleId>{5C22544A-7EE6-4342-B048-85BDC9FD1C3A}</a:tableStyleId>
              </a:tblPr>
              <a:tblGrid>
                <a:gridCol w="2382134">
                  <a:extLst>
                    <a:ext uri="{9D8B030D-6E8A-4147-A177-3AD203B41FA5}">
                      <a16:colId xmlns:a16="http://schemas.microsoft.com/office/drawing/2014/main" val="450268174"/>
                    </a:ext>
                  </a:extLst>
                </a:gridCol>
                <a:gridCol w="5250348">
                  <a:extLst>
                    <a:ext uri="{9D8B030D-6E8A-4147-A177-3AD203B41FA5}">
                      <a16:colId xmlns:a16="http://schemas.microsoft.com/office/drawing/2014/main" val="4168642177"/>
                    </a:ext>
                  </a:extLst>
                </a:gridCol>
              </a:tblGrid>
              <a:tr h="565785">
                <a:tc>
                  <a:txBody>
                    <a:bodyPr/>
                    <a:lstStyle/>
                    <a:p>
                      <a:pPr algn="just">
                        <a:spcAft>
                          <a:spcPts val="0"/>
                        </a:spcAft>
                      </a:pPr>
                      <a:r>
                        <a:rPr lang="zh-CN" sz="1800" kern="100">
                          <a:effectLst/>
                        </a:rPr>
                        <a:t>操作系统</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121239" marR="121239" marT="0" marB="0"/>
                </a:tc>
                <a:tc>
                  <a:txBody>
                    <a:bodyPr/>
                    <a:lstStyle/>
                    <a:p>
                      <a:pPr algn="just">
                        <a:spcAft>
                          <a:spcPts val="0"/>
                        </a:spcAft>
                      </a:pPr>
                      <a:r>
                        <a:rPr lang="en-US" sz="1800" kern="100" dirty="0">
                          <a:effectLst/>
                        </a:rPr>
                        <a:t>Microsoft Windows 10,Microsoft Windows 8,</a:t>
                      </a:r>
                      <a:r>
                        <a:rPr lang="zh-CN" sz="1800" kern="100" dirty="0">
                          <a:effectLst/>
                        </a:rPr>
                        <a:t>安卓手机端</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121239" marR="121239" marT="0" marB="0"/>
                </a:tc>
                <a:extLst>
                  <a:ext uri="{0D108BD9-81ED-4DB2-BD59-A6C34878D82A}">
                    <a16:rowId xmlns:a16="http://schemas.microsoft.com/office/drawing/2014/main" val="3234747013"/>
                  </a:ext>
                </a:extLst>
              </a:tr>
              <a:tr h="282893">
                <a:tc>
                  <a:txBody>
                    <a:bodyPr/>
                    <a:lstStyle/>
                    <a:p>
                      <a:pPr algn="just">
                        <a:spcAft>
                          <a:spcPts val="0"/>
                        </a:spcAft>
                      </a:pPr>
                      <a:r>
                        <a:rPr lang="zh-CN" sz="1800" kern="100">
                          <a:effectLst/>
                        </a:rPr>
                        <a:t>开发环境</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121239" marR="121239" marT="0" marB="0"/>
                </a:tc>
                <a:tc>
                  <a:txBody>
                    <a:bodyPr/>
                    <a:lstStyle/>
                    <a:p>
                      <a:pPr algn="l">
                        <a:spcAft>
                          <a:spcPts val="0"/>
                        </a:spcAft>
                      </a:pPr>
                      <a:r>
                        <a:rPr lang="en-US" sz="1800" kern="100">
                          <a:effectLst/>
                        </a:rPr>
                        <a:t>Android Studio</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121239" marR="121239" marT="0" marB="0"/>
                </a:tc>
                <a:extLst>
                  <a:ext uri="{0D108BD9-81ED-4DB2-BD59-A6C34878D82A}">
                    <a16:rowId xmlns:a16="http://schemas.microsoft.com/office/drawing/2014/main" val="2380724164"/>
                  </a:ext>
                </a:extLst>
              </a:tr>
              <a:tr h="282893">
                <a:tc>
                  <a:txBody>
                    <a:bodyPr/>
                    <a:lstStyle/>
                    <a:p>
                      <a:pPr algn="just">
                        <a:spcAft>
                          <a:spcPts val="0"/>
                        </a:spcAft>
                      </a:pPr>
                      <a:r>
                        <a:rPr lang="zh-CN" sz="1800" kern="100">
                          <a:effectLst/>
                        </a:rPr>
                        <a:t>办公软件</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121239" marR="121239" marT="0" marB="0"/>
                </a:tc>
                <a:tc>
                  <a:txBody>
                    <a:bodyPr/>
                    <a:lstStyle/>
                    <a:p>
                      <a:pPr algn="just">
                        <a:spcAft>
                          <a:spcPts val="0"/>
                        </a:spcAft>
                      </a:pPr>
                      <a:r>
                        <a:rPr lang="en-US" sz="1800" kern="100" dirty="0">
                          <a:effectLst/>
                        </a:rPr>
                        <a:t>Microsoft Office</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121239" marR="121239" marT="0" marB="0"/>
                </a:tc>
                <a:extLst>
                  <a:ext uri="{0D108BD9-81ED-4DB2-BD59-A6C34878D82A}">
                    <a16:rowId xmlns:a16="http://schemas.microsoft.com/office/drawing/2014/main" val="762453625"/>
                  </a:ext>
                </a:extLst>
              </a:tr>
            </a:tbl>
          </a:graphicData>
        </a:graphic>
      </p:graphicFrame>
      <p:sp>
        <p:nvSpPr>
          <p:cNvPr id="18" name="矩形 17"/>
          <p:cNvSpPr/>
          <p:nvPr/>
        </p:nvSpPr>
        <p:spPr>
          <a:xfrm>
            <a:off x="755759" y="2272266"/>
            <a:ext cx="6872102" cy="584775"/>
          </a:xfrm>
          <a:prstGeom prst="rect">
            <a:avLst/>
          </a:prstGeom>
        </p:spPr>
        <p:txBody>
          <a:bodyPr wrap="square">
            <a:spAutoFit/>
          </a:bodyPr>
          <a:lstStyle/>
          <a:p>
            <a:pPr lvl="0" algn="just"/>
            <a:r>
              <a:rPr lang="zh-CN" altLang="en-US" sz="3200" dirty="0" smtClean="0">
                <a:solidFill>
                  <a:srgbClr val="666666"/>
                </a:solidFill>
                <a:latin typeface="黑体" panose="02010609060101010101" pitchFamily="49" charset="-122"/>
                <a:ea typeface="黑体" panose="02010609060101010101" pitchFamily="49" charset="-122"/>
              </a:rPr>
              <a:t>计算机系统支持：</a:t>
            </a:r>
            <a:endParaRPr lang="zh-HK" altLang="zh-HK" sz="3200" dirty="0">
              <a:solidFill>
                <a:srgbClr val="666666"/>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062398957"/>
      </p:ext>
    </p:extLst>
  </p:cSld>
  <p:clrMapOvr>
    <a:masterClrMapping/>
  </p:clrMapOvr>
  <p:transition>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圆角矩形 29"/>
          <p:cNvSpPr/>
          <p:nvPr/>
        </p:nvSpPr>
        <p:spPr>
          <a:xfrm>
            <a:off x="642104" y="920841"/>
            <a:ext cx="2006539" cy="622209"/>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黑体" panose="02010609060101010101" pitchFamily="49" charset="-122"/>
                <a:ea typeface="黑体" panose="02010609060101010101" pitchFamily="49" charset="-122"/>
              </a:rPr>
              <a:t>计划要点</a:t>
            </a:r>
            <a:endParaRPr lang="zh-CN" altLang="en-US" sz="2400" dirty="0">
              <a:latin typeface="黑体" panose="02010609060101010101" pitchFamily="49" charset="-122"/>
              <a:ea typeface="黑体" panose="02010609060101010101" pitchFamily="49" charset="-122"/>
            </a:endParaRPr>
          </a:p>
        </p:txBody>
      </p:sp>
      <p:sp>
        <p:nvSpPr>
          <p:cNvPr id="55" name="矩形 54"/>
          <p:cNvSpPr/>
          <p:nvPr/>
        </p:nvSpPr>
        <p:spPr>
          <a:xfrm>
            <a:off x="0" y="-3686"/>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6" name="矩形 55"/>
          <p:cNvSpPr/>
          <p:nvPr/>
        </p:nvSpPr>
        <p:spPr>
          <a:xfrm>
            <a:off x="2702120" y="93375"/>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7" name="文本框 56"/>
          <p:cNvSpPr txBox="1"/>
          <p:nvPr/>
        </p:nvSpPr>
        <p:spPr>
          <a:xfrm>
            <a:off x="42950" y="90225"/>
            <a:ext cx="1280392" cy="369332"/>
          </a:xfrm>
          <a:prstGeom prst="rect">
            <a:avLst/>
          </a:prstGeom>
          <a:noFill/>
        </p:spPr>
        <p:txBody>
          <a:bodyPr wrap="square" rtlCol="0">
            <a:spAutoFit/>
          </a:bodyPr>
          <a:lstStyle/>
          <a:p>
            <a:r>
              <a:rPr lang="zh-CN" altLang="en-US" spc="300" dirty="0" smtClean="0">
                <a:solidFill>
                  <a:schemeClr val="bg1"/>
                </a:solidFill>
                <a:latin typeface="黑体" panose="02010609060101010101" pitchFamily="49" charset="-122"/>
                <a:ea typeface="黑体" panose="02010609060101010101" pitchFamily="49" charset="-122"/>
              </a:rPr>
              <a:t>灵感来源</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58" name="直接连接符 57"/>
          <p:cNvCxnSpPr/>
          <p:nvPr/>
        </p:nvCxnSpPr>
        <p:spPr>
          <a:xfrm>
            <a:off x="1304751"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59" name="文本框 58"/>
          <p:cNvSpPr txBox="1"/>
          <p:nvPr/>
        </p:nvSpPr>
        <p:spPr>
          <a:xfrm>
            <a:off x="1324496" y="90225"/>
            <a:ext cx="1295400" cy="369332"/>
          </a:xfrm>
          <a:prstGeom prst="rect">
            <a:avLst/>
          </a:prstGeom>
          <a:noFill/>
        </p:spPr>
        <p:txBody>
          <a:bodyPr wrap="square" rtlCol="0">
            <a:spAutoFit/>
          </a:bodyPr>
          <a:lstStyle/>
          <a:p>
            <a:r>
              <a:rPr lang="zh-CN" altLang="en-US" spc="300" dirty="0" smtClean="0">
                <a:solidFill>
                  <a:schemeClr val="bg1"/>
                </a:solidFill>
                <a:latin typeface="黑体" panose="02010609060101010101" pitchFamily="49" charset="-122"/>
                <a:ea typeface="黑体" panose="02010609060101010101" pitchFamily="49" charset="-122"/>
              </a:rPr>
              <a:t>项目说明</a:t>
            </a:r>
            <a:endParaRPr lang="en-US" altLang="zh-CN" spc="300" dirty="0" smtClean="0">
              <a:solidFill>
                <a:schemeClr val="bg1"/>
              </a:solidFill>
              <a:latin typeface="黑体" panose="02010609060101010101" pitchFamily="49" charset="-122"/>
              <a:ea typeface="黑体" panose="02010609060101010101" pitchFamily="49" charset="-122"/>
            </a:endParaRPr>
          </a:p>
        </p:txBody>
      </p:sp>
      <p:sp>
        <p:nvSpPr>
          <p:cNvPr id="60" name="文本框 59"/>
          <p:cNvSpPr txBox="1"/>
          <p:nvPr/>
        </p:nvSpPr>
        <p:spPr>
          <a:xfrm>
            <a:off x="2684103" y="90225"/>
            <a:ext cx="1295400" cy="369332"/>
          </a:xfrm>
          <a:prstGeom prst="rect">
            <a:avLst/>
          </a:prstGeom>
          <a:noFill/>
        </p:spPr>
        <p:txBody>
          <a:bodyPr wrap="square" rtlCol="0">
            <a:spAutoFit/>
          </a:bodyPr>
          <a:lstStyle/>
          <a:p>
            <a:r>
              <a:rPr lang="zh-CN" altLang="en-US" dirty="0" smtClean="0">
                <a:solidFill>
                  <a:srgbClr val="666666"/>
                </a:solidFill>
                <a:latin typeface="黑体" panose="02010609060101010101" pitchFamily="49" charset="-122"/>
                <a:ea typeface="黑体" panose="02010609060101010101" pitchFamily="49" charset="-122"/>
              </a:rPr>
              <a:t>项目计划</a:t>
            </a:r>
            <a:endParaRPr lang="zh-HK" altLang="en-US" dirty="0">
              <a:solidFill>
                <a:srgbClr val="666666"/>
              </a:solidFill>
              <a:latin typeface="黑体" panose="02010609060101010101" pitchFamily="49" charset="-122"/>
              <a:ea typeface="黑体" panose="02010609060101010101" pitchFamily="49" charset="-122"/>
            </a:endParaRPr>
          </a:p>
        </p:txBody>
      </p:sp>
      <p:sp>
        <p:nvSpPr>
          <p:cNvPr id="61" name="文本框 60"/>
          <p:cNvSpPr txBox="1"/>
          <p:nvPr/>
        </p:nvSpPr>
        <p:spPr>
          <a:xfrm>
            <a:off x="4043710" y="90225"/>
            <a:ext cx="1295400" cy="369332"/>
          </a:xfrm>
          <a:prstGeom prst="rect">
            <a:avLst/>
          </a:prstGeom>
          <a:noFill/>
        </p:spPr>
        <p:txBody>
          <a:bodyPr wrap="square" rtlCol="0">
            <a:spAutoFit/>
          </a:bodyPr>
          <a:lstStyle/>
          <a:p>
            <a:r>
              <a:rPr lang="zh-CN" altLang="en-US" spc="300" dirty="0" smtClean="0">
                <a:solidFill>
                  <a:schemeClr val="bg1"/>
                </a:solidFill>
                <a:latin typeface="黑体" panose="02010609060101010101" pitchFamily="49" charset="-122"/>
                <a:ea typeface="黑体" panose="02010609060101010101" pitchFamily="49" charset="-122"/>
              </a:rPr>
              <a:t>功能介绍</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62" name="文本框 61"/>
          <p:cNvSpPr txBox="1"/>
          <p:nvPr/>
        </p:nvSpPr>
        <p:spPr>
          <a:xfrm>
            <a:off x="5403317" y="90225"/>
            <a:ext cx="1295400" cy="369332"/>
          </a:xfrm>
          <a:prstGeom prst="rect">
            <a:avLst/>
          </a:prstGeom>
          <a:noFill/>
        </p:spPr>
        <p:txBody>
          <a:bodyPr wrap="square" rtlCol="0">
            <a:spAutoFit/>
          </a:bodyPr>
          <a:lstStyle/>
          <a:p>
            <a:r>
              <a:rPr lang="zh-CN" altLang="en-US" spc="300" dirty="0" smtClean="0">
                <a:solidFill>
                  <a:schemeClr val="bg1"/>
                </a:solidFill>
                <a:latin typeface="黑体" panose="02010609060101010101" pitchFamily="49" charset="-122"/>
                <a:ea typeface="黑体" panose="02010609060101010101" pitchFamily="49" charset="-122"/>
              </a:rPr>
              <a:t>可行分析</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63" name="文本框 62"/>
          <p:cNvSpPr txBox="1"/>
          <p:nvPr/>
        </p:nvSpPr>
        <p:spPr>
          <a:xfrm>
            <a:off x="6762923" y="90225"/>
            <a:ext cx="1295400" cy="369332"/>
          </a:xfrm>
          <a:prstGeom prst="rect">
            <a:avLst/>
          </a:prstGeom>
          <a:noFill/>
        </p:spPr>
        <p:txBody>
          <a:bodyPr wrap="square" rtlCol="0">
            <a:spAutoFit/>
          </a:bodyPr>
          <a:lstStyle/>
          <a:p>
            <a:r>
              <a:rPr lang="zh-CN" altLang="en-US" spc="300" dirty="0" smtClean="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64" name="直接连接符 63"/>
          <p:cNvCxnSpPr/>
          <p:nvPr/>
        </p:nvCxnSpPr>
        <p:spPr>
          <a:xfrm>
            <a:off x="2607196"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642104" y="2527101"/>
            <a:ext cx="2213186" cy="369332"/>
          </a:xfrm>
          <a:prstGeom prst="rect">
            <a:avLst/>
          </a:prstGeom>
          <a:noFill/>
        </p:spPr>
        <p:txBody>
          <a:bodyPr wrap="square" rtlCol="0" anchor="ctr">
            <a:spAutoFit/>
          </a:bodyPr>
          <a:lstStyle/>
          <a:p>
            <a:pPr algn="dist"/>
            <a:r>
              <a:rPr lang="zh-CN" altLang="en-US" b="1" dirty="0" smtClean="0">
                <a:solidFill>
                  <a:srgbClr val="E74E3E"/>
                </a:solidFill>
                <a:latin typeface="黑体" panose="02010609060101010101" pitchFamily="49" charset="-122"/>
                <a:ea typeface="黑体" panose="02010609060101010101" pitchFamily="49" charset="-122"/>
              </a:rPr>
              <a:t>开发人员培训：</a:t>
            </a:r>
            <a:endParaRPr lang="zh-HK" altLang="en-US" b="1" dirty="0">
              <a:solidFill>
                <a:srgbClr val="E74E3E"/>
              </a:solidFill>
              <a:latin typeface="黑体" panose="02010609060101010101" pitchFamily="49" charset="-122"/>
              <a:ea typeface="黑体" panose="02010609060101010101" pitchFamily="49" charset="-122"/>
            </a:endParaRPr>
          </a:p>
        </p:txBody>
      </p:sp>
      <p:sp>
        <p:nvSpPr>
          <p:cNvPr id="20" name="矩形 19"/>
          <p:cNvSpPr/>
          <p:nvPr/>
        </p:nvSpPr>
        <p:spPr>
          <a:xfrm>
            <a:off x="2673992" y="2167288"/>
            <a:ext cx="4337025" cy="1200329"/>
          </a:xfrm>
          <a:prstGeom prst="rect">
            <a:avLst/>
          </a:prstGeom>
        </p:spPr>
        <p:txBody>
          <a:bodyPr wrap="square" anchor="ctr">
            <a:spAutoFit/>
          </a:bodyPr>
          <a:lstStyle/>
          <a:p>
            <a:r>
              <a:rPr lang="zh-CN" altLang="zh-CN" dirty="0">
                <a:solidFill>
                  <a:srgbClr val="666666"/>
                </a:solidFill>
                <a:latin typeface="黑体" panose="02010609060101010101" pitchFamily="49" charset="-122"/>
                <a:ea typeface="黑体" panose="02010609060101010101" pitchFamily="49" charset="-122"/>
              </a:rPr>
              <a:t>由于编程人员的专业水平不高，因此在详细设计前自学培训，包括</a:t>
            </a:r>
            <a:r>
              <a:rPr lang="en-US" altLang="zh-CN" dirty="0">
                <a:solidFill>
                  <a:srgbClr val="666666"/>
                </a:solidFill>
                <a:latin typeface="黑体" panose="02010609060101010101" pitchFamily="49" charset="-122"/>
                <a:ea typeface="黑体" panose="02010609060101010101" pitchFamily="49" charset="-122"/>
              </a:rPr>
              <a:t>SQL Sever</a:t>
            </a:r>
            <a:r>
              <a:rPr lang="zh-CN" altLang="zh-CN" dirty="0">
                <a:solidFill>
                  <a:srgbClr val="666666"/>
                </a:solidFill>
                <a:latin typeface="黑体" panose="02010609060101010101" pitchFamily="49" charset="-122"/>
                <a:ea typeface="黑体" panose="02010609060101010101" pitchFamily="49" charset="-122"/>
              </a:rPr>
              <a:t>数据库、 面向对象开发、</a:t>
            </a:r>
            <a:r>
              <a:rPr lang="en-US" altLang="zh-CN" dirty="0">
                <a:solidFill>
                  <a:srgbClr val="666666"/>
                </a:solidFill>
                <a:latin typeface="黑体" panose="02010609060101010101" pitchFamily="49" charset="-122"/>
                <a:ea typeface="黑体" panose="02010609060101010101" pitchFamily="49" charset="-122"/>
              </a:rPr>
              <a:t>Android Studio</a:t>
            </a:r>
            <a:r>
              <a:rPr lang="zh-CN" altLang="zh-CN" dirty="0">
                <a:solidFill>
                  <a:srgbClr val="666666"/>
                </a:solidFill>
                <a:latin typeface="黑体" panose="02010609060101010101" pitchFamily="49" charset="-122"/>
                <a:ea typeface="黑体" panose="02010609060101010101" pitchFamily="49" charset="-122"/>
              </a:rPr>
              <a:t>学习</a:t>
            </a:r>
            <a:r>
              <a:rPr lang="zh-CN" altLang="zh-CN" dirty="0" smtClean="0">
                <a:solidFill>
                  <a:srgbClr val="666666"/>
                </a:solidFill>
                <a:latin typeface="黑体" panose="02010609060101010101" pitchFamily="49" charset="-122"/>
                <a:ea typeface="黑体" panose="02010609060101010101" pitchFamily="49" charset="-122"/>
              </a:rPr>
              <a:t>等。</a:t>
            </a:r>
            <a:endParaRPr lang="zh-CN" altLang="zh-CN" dirty="0">
              <a:solidFill>
                <a:srgbClr val="666666"/>
              </a:solidFill>
              <a:latin typeface="黑体" panose="02010609060101010101" pitchFamily="49" charset="-122"/>
              <a:ea typeface="黑体" panose="02010609060101010101" pitchFamily="49" charset="-122"/>
            </a:endParaRPr>
          </a:p>
        </p:txBody>
      </p:sp>
      <p:sp>
        <p:nvSpPr>
          <p:cNvPr id="21" name="文本框 20"/>
          <p:cNvSpPr txBox="1"/>
          <p:nvPr/>
        </p:nvSpPr>
        <p:spPr>
          <a:xfrm>
            <a:off x="654502" y="3628598"/>
            <a:ext cx="2048352" cy="369332"/>
          </a:xfrm>
          <a:prstGeom prst="rect">
            <a:avLst/>
          </a:prstGeom>
          <a:noFill/>
        </p:spPr>
        <p:txBody>
          <a:bodyPr wrap="square" rtlCol="0" anchor="ctr">
            <a:spAutoFit/>
          </a:bodyPr>
          <a:lstStyle/>
          <a:p>
            <a:pPr algn="dist"/>
            <a:r>
              <a:rPr lang="zh-CN" altLang="en-US" b="1" dirty="0" smtClean="0">
                <a:solidFill>
                  <a:srgbClr val="E74E3E"/>
                </a:solidFill>
                <a:latin typeface="黑体" panose="02010609060101010101" pitchFamily="49" charset="-122"/>
                <a:ea typeface="黑体" panose="02010609060101010101" pitchFamily="49" charset="-122"/>
              </a:rPr>
              <a:t>测试计划：</a:t>
            </a:r>
            <a:endParaRPr lang="zh-HK" altLang="en-US" b="1" dirty="0">
              <a:solidFill>
                <a:srgbClr val="E74E3E"/>
              </a:solidFill>
              <a:latin typeface="黑体" panose="02010609060101010101" pitchFamily="49" charset="-122"/>
              <a:ea typeface="黑体" panose="02010609060101010101" pitchFamily="49" charset="-122"/>
            </a:endParaRPr>
          </a:p>
        </p:txBody>
      </p:sp>
      <p:sp>
        <p:nvSpPr>
          <p:cNvPr id="22" name="矩形 21"/>
          <p:cNvSpPr/>
          <p:nvPr/>
        </p:nvSpPr>
        <p:spPr>
          <a:xfrm>
            <a:off x="2702854" y="3505487"/>
            <a:ext cx="4242367" cy="646331"/>
          </a:xfrm>
          <a:prstGeom prst="rect">
            <a:avLst/>
          </a:prstGeom>
        </p:spPr>
        <p:txBody>
          <a:bodyPr wrap="square" anchor="ctr">
            <a:spAutoFit/>
          </a:bodyPr>
          <a:lstStyle/>
          <a:p>
            <a:r>
              <a:rPr lang="zh-CN" altLang="zh-CN" dirty="0">
                <a:solidFill>
                  <a:srgbClr val="666666"/>
                </a:solidFill>
                <a:latin typeface="黑体" panose="02010609060101010101" pitchFamily="49" charset="-122"/>
                <a:ea typeface="黑体" panose="02010609060101010101" pitchFamily="49" charset="-122"/>
              </a:rPr>
              <a:t>本小组成员依次对每个功能进行测试，再交于组外人员</a:t>
            </a:r>
            <a:r>
              <a:rPr lang="zh-CN" altLang="zh-CN" dirty="0">
                <a:solidFill>
                  <a:srgbClr val="666666"/>
                </a:solidFill>
                <a:latin typeface="黑体" panose="02010609060101010101" pitchFamily="49" charset="-122"/>
                <a:ea typeface="黑体" panose="02010609060101010101" pitchFamily="49" charset="-122"/>
              </a:rPr>
              <a:t>测试</a:t>
            </a:r>
            <a:r>
              <a:rPr lang="zh-CN" altLang="en-US" dirty="0">
                <a:solidFill>
                  <a:srgbClr val="666666"/>
                </a:solidFill>
                <a:latin typeface="黑体" panose="02010609060101010101" pitchFamily="49" charset="-122"/>
                <a:ea typeface="黑体" panose="02010609060101010101" pitchFamily="49" charset="-122"/>
              </a:rPr>
              <a:t>。</a:t>
            </a:r>
            <a:endParaRPr lang="zh-HK" altLang="zh-HK" dirty="0">
              <a:solidFill>
                <a:srgbClr val="666666"/>
              </a:solidFill>
              <a:latin typeface="黑体" panose="02010609060101010101" pitchFamily="49" charset="-122"/>
              <a:ea typeface="黑体" panose="02010609060101010101" pitchFamily="49" charset="-122"/>
            </a:endParaRPr>
          </a:p>
        </p:txBody>
      </p:sp>
      <p:sp>
        <p:nvSpPr>
          <p:cNvPr id="23" name="文本框 22"/>
          <p:cNvSpPr txBox="1"/>
          <p:nvPr/>
        </p:nvSpPr>
        <p:spPr>
          <a:xfrm>
            <a:off x="489668" y="4746607"/>
            <a:ext cx="2213186" cy="369332"/>
          </a:xfrm>
          <a:prstGeom prst="rect">
            <a:avLst/>
          </a:prstGeom>
          <a:noFill/>
        </p:spPr>
        <p:txBody>
          <a:bodyPr wrap="square" rtlCol="0" anchor="ctr">
            <a:spAutoFit/>
          </a:bodyPr>
          <a:lstStyle/>
          <a:p>
            <a:pPr algn="dist"/>
            <a:r>
              <a:rPr lang="zh-CN" altLang="en-US" b="1" dirty="0" smtClean="0">
                <a:solidFill>
                  <a:srgbClr val="E74E3E"/>
                </a:solidFill>
                <a:latin typeface="黑体" panose="02010609060101010101" pitchFamily="49" charset="-122"/>
                <a:ea typeface="黑体" panose="02010609060101010101" pitchFamily="49" charset="-122"/>
              </a:rPr>
              <a:t>质量保证计划：</a:t>
            </a:r>
            <a:endParaRPr lang="zh-HK" altLang="en-US" b="1" dirty="0">
              <a:solidFill>
                <a:srgbClr val="E74E3E"/>
              </a:solidFill>
              <a:latin typeface="黑体" panose="02010609060101010101" pitchFamily="49" charset="-122"/>
              <a:ea typeface="黑体" panose="02010609060101010101" pitchFamily="49" charset="-122"/>
            </a:endParaRPr>
          </a:p>
        </p:txBody>
      </p:sp>
      <p:cxnSp>
        <p:nvCxnSpPr>
          <p:cNvPr id="25" name="直接连接符 24"/>
          <p:cNvCxnSpPr/>
          <p:nvPr/>
        </p:nvCxnSpPr>
        <p:spPr>
          <a:xfrm>
            <a:off x="2607196" y="5097711"/>
            <a:ext cx="810374" cy="434409"/>
          </a:xfrm>
          <a:prstGeom prst="line">
            <a:avLst/>
          </a:prstGeom>
          <a:ln w="28575">
            <a:solidFill>
              <a:srgbClr val="E74E3E"/>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V="1">
            <a:off x="2607196" y="4746607"/>
            <a:ext cx="810374" cy="234830"/>
          </a:xfrm>
          <a:prstGeom prst="line">
            <a:avLst/>
          </a:prstGeom>
          <a:ln w="28575">
            <a:solidFill>
              <a:srgbClr val="E74E3E"/>
            </a:solidFill>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3468401" y="4454664"/>
            <a:ext cx="1240760" cy="369332"/>
          </a:xfrm>
          <a:prstGeom prst="rect">
            <a:avLst/>
          </a:prstGeom>
        </p:spPr>
        <p:txBody>
          <a:bodyPr wrap="square" anchor="ctr">
            <a:spAutoFit/>
          </a:bodyPr>
          <a:lstStyle/>
          <a:p>
            <a:r>
              <a:rPr lang="zh-CN" altLang="en-US" b="1" dirty="0" smtClean="0">
                <a:solidFill>
                  <a:srgbClr val="E74E3E"/>
                </a:solidFill>
                <a:latin typeface="黑体" panose="02010609060101010101" pitchFamily="49" charset="-122"/>
                <a:ea typeface="黑体" panose="02010609060101010101" pitchFamily="49" charset="-122"/>
              </a:rPr>
              <a:t>质量方针</a:t>
            </a:r>
            <a:r>
              <a:rPr lang="zh-CN" altLang="en-US" b="1" dirty="0">
                <a:solidFill>
                  <a:srgbClr val="E74E3E"/>
                </a:solidFill>
                <a:latin typeface="黑体" panose="02010609060101010101" pitchFamily="49" charset="-122"/>
                <a:ea typeface="黑体" panose="02010609060101010101" pitchFamily="49" charset="-122"/>
              </a:rPr>
              <a:t>：</a:t>
            </a:r>
            <a:endParaRPr lang="zh-HK" altLang="zh-HK" b="1" dirty="0">
              <a:solidFill>
                <a:srgbClr val="E74E3E"/>
              </a:solidFill>
              <a:latin typeface="黑体" panose="02010609060101010101" pitchFamily="49" charset="-122"/>
              <a:ea typeface="黑体" panose="02010609060101010101" pitchFamily="49" charset="-122"/>
            </a:endParaRPr>
          </a:p>
        </p:txBody>
      </p:sp>
      <p:sp>
        <p:nvSpPr>
          <p:cNvPr id="32" name="矩形 31"/>
          <p:cNvSpPr/>
          <p:nvPr/>
        </p:nvSpPr>
        <p:spPr>
          <a:xfrm>
            <a:off x="3468401" y="5314915"/>
            <a:ext cx="1240760" cy="369332"/>
          </a:xfrm>
          <a:prstGeom prst="rect">
            <a:avLst/>
          </a:prstGeom>
        </p:spPr>
        <p:txBody>
          <a:bodyPr wrap="square" anchor="ctr">
            <a:spAutoFit/>
          </a:bodyPr>
          <a:lstStyle/>
          <a:p>
            <a:r>
              <a:rPr lang="zh-CN" altLang="en-US" b="1" dirty="0" smtClean="0">
                <a:solidFill>
                  <a:srgbClr val="E74E3E"/>
                </a:solidFill>
                <a:latin typeface="黑体" panose="02010609060101010101" pitchFamily="49" charset="-122"/>
                <a:ea typeface="黑体" panose="02010609060101010101" pitchFamily="49" charset="-122"/>
              </a:rPr>
              <a:t>质量目标：</a:t>
            </a:r>
            <a:endParaRPr lang="zh-HK" altLang="zh-HK" b="1" dirty="0">
              <a:solidFill>
                <a:srgbClr val="E74E3E"/>
              </a:solidFill>
              <a:latin typeface="黑体" panose="02010609060101010101" pitchFamily="49" charset="-122"/>
              <a:ea typeface="黑体" panose="02010609060101010101" pitchFamily="49" charset="-122"/>
            </a:endParaRPr>
          </a:p>
        </p:txBody>
      </p:sp>
      <p:sp>
        <p:nvSpPr>
          <p:cNvPr id="34" name="矩形 33"/>
          <p:cNvSpPr/>
          <p:nvPr/>
        </p:nvSpPr>
        <p:spPr>
          <a:xfrm>
            <a:off x="4709161" y="4223687"/>
            <a:ext cx="4242367" cy="923330"/>
          </a:xfrm>
          <a:prstGeom prst="rect">
            <a:avLst/>
          </a:prstGeom>
        </p:spPr>
        <p:txBody>
          <a:bodyPr wrap="square" anchor="ctr">
            <a:spAutoFit/>
          </a:bodyPr>
          <a:lstStyle/>
          <a:p>
            <a:r>
              <a:rPr lang="zh-CN" altLang="en-US" dirty="0" smtClean="0">
                <a:solidFill>
                  <a:srgbClr val="666666"/>
                </a:solidFill>
                <a:latin typeface="黑体" panose="02010609060101010101" pitchFamily="49" charset="-122"/>
                <a:ea typeface="黑体" panose="02010609060101010101" pitchFamily="49" charset="-122"/>
              </a:rPr>
              <a:t>通过严格</a:t>
            </a:r>
            <a:r>
              <a:rPr lang="zh-CN" altLang="zh-CN" dirty="0">
                <a:solidFill>
                  <a:srgbClr val="666666"/>
                </a:solidFill>
                <a:latin typeface="黑体" panose="02010609060101010101" pitchFamily="49" charset="-122"/>
                <a:ea typeface="黑体" panose="02010609060101010101" pitchFamily="49" charset="-122"/>
              </a:rPr>
              <a:t>和规范的过程管理、文档化的流程开发，提高生产效率，为客户提供稳定、易用和符合要求的产品系列。</a:t>
            </a:r>
            <a:endParaRPr lang="zh-HK" altLang="zh-HK" dirty="0">
              <a:solidFill>
                <a:srgbClr val="666666"/>
              </a:solidFill>
              <a:latin typeface="黑体" panose="02010609060101010101" pitchFamily="49" charset="-122"/>
              <a:ea typeface="黑体" panose="02010609060101010101" pitchFamily="49" charset="-122"/>
            </a:endParaRPr>
          </a:p>
        </p:txBody>
      </p:sp>
      <p:sp>
        <p:nvSpPr>
          <p:cNvPr id="35" name="矩形 34"/>
          <p:cNvSpPr/>
          <p:nvPr/>
        </p:nvSpPr>
        <p:spPr>
          <a:xfrm>
            <a:off x="4709161" y="5314915"/>
            <a:ext cx="4242367" cy="646331"/>
          </a:xfrm>
          <a:prstGeom prst="rect">
            <a:avLst/>
          </a:prstGeom>
        </p:spPr>
        <p:txBody>
          <a:bodyPr wrap="square" anchor="ctr">
            <a:spAutoFit/>
          </a:bodyPr>
          <a:lstStyle/>
          <a:p>
            <a:r>
              <a:rPr lang="zh-CN" altLang="zh-CN" dirty="0" smtClean="0">
                <a:solidFill>
                  <a:srgbClr val="666666"/>
                </a:solidFill>
                <a:latin typeface="黑体" panose="02010609060101010101" pitchFamily="49" charset="-122"/>
                <a:ea typeface="黑体" panose="02010609060101010101" pitchFamily="49" charset="-122"/>
              </a:rPr>
              <a:t>为</a:t>
            </a:r>
            <a:r>
              <a:rPr lang="zh-CN" altLang="zh-CN" dirty="0">
                <a:solidFill>
                  <a:srgbClr val="666666"/>
                </a:solidFill>
                <a:latin typeface="黑体" panose="02010609060101010101" pitchFamily="49" charset="-122"/>
                <a:ea typeface="黑体" panose="02010609060101010101" pitchFamily="49" charset="-122"/>
              </a:rPr>
              <a:t>客户提供稳定、易用和符合要求的产品</a:t>
            </a:r>
            <a:r>
              <a:rPr lang="zh-CN" altLang="zh-CN" dirty="0" smtClean="0">
                <a:solidFill>
                  <a:srgbClr val="666666"/>
                </a:solidFill>
                <a:latin typeface="黑体" panose="02010609060101010101" pitchFamily="49" charset="-122"/>
                <a:ea typeface="黑体" panose="02010609060101010101" pitchFamily="49" charset="-122"/>
              </a:rPr>
              <a:t>系列</a:t>
            </a:r>
            <a:r>
              <a:rPr lang="zh-CN" altLang="en-US" dirty="0" smtClean="0">
                <a:solidFill>
                  <a:srgbClr val="666666"/>
                </a:solidFill>
                <a:latin typeface="黑体" panose="02010609060101010101" pitchFamily="49" charset="-122"/>
                <a:ea typeface="黑体" panose="02010609060101010101" pitchFamily="49" charset="-122"/>
              </a:rPr>
              <a:t>。</a:t>
            </a:r>
            <a:endParaRPr lang="zh-HK" altLang="zh-HK" dirty="0">
              <a:solidFill>
                <a:srgbClr val="666666"/>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34607186"/>
      </p:ext>
    </p:extLst>
  </p:cSld>
  <p:clrMapOvr>
    <a:masterClrMapping/>
  </p:clrMapOvr>
  <p:transition>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矩形 54"/>
          <p:cNvSpPr/>
          <p:nvPr/>
        </p:nvSpPr>
        <p:spPr>
          <a:xfrm>
            <a:off x="0" y="-3686"/>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6" name="矩形 55"/>
          <p:cNvSpPr/>
          <p:nvPr/>
        </p:nvSpPr>
        <p:spPr>
          <a:xfrm>
            <a:off x="2702120" y="93375"/>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7" name="文本框 56"/>
          <p:cNvSpPr txBox="1"/>
          <p:nvPr/>
        </p:nvSpPr>
        <p:spPr>
          <a:xfrm>
            <a:off x="42950" y="90225"/>
            <a:ext cx="1280392" cy="369332"/>
          </a:xfrm>
          <a:prstGeom prst="rect">
            <a:avLst/>
          </a:prstGeom>
          <a:noFill/>
        </p:spPr>
        <p:txBody>
          <a:bodyPr wrap="square" rtlCol="0">
            <a:spAutoFit/>
          </a:bodyPr>
          <a:lstStyle/>
          <a:p>
            <a:r>
              <a:rPr lang="zh-CN" altLang="en-US" spc="300" dirty="0" smtClean="0">
                <a:solidFill>
                  <a:schemeClr val="bg1"/>
                </a:solidFill>
                <a:latin typeface="黑体" panose="02010609060101010101" pitchFamily="49" charset="-122"/>
                <a:ea typeface="黑体" panose="02010609060101010101" pitchFamily="49" charset="-122"/>
              </a:rPr>
              <a:t>灵感来源</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58" name="直接连接符 57"/>
          <p:cNvCxnSpPr/>
          <p:nvPr/>
        </p:nvCxnSpPr>
        <p:spPr>
          <a:xfrm>
            <a:off x="1304751"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59" name="文本框 58"/>
          <p:cNvSpPr txBox="1"/>
          <p:nvPr/>
        </p:nvSpPr>
        <p:spPr>
          <a:xfrm>
            <a:off x="1324496" y="90225"/>
            <a:ext cx="1295400" cy="369332"/>
          </a:xfrm>
          <a:prstGeom prst="rect">
            <a:avLst/>
          </a:prstGeom>
          <a:noFill/>
        </p:spPr>
        <p:txBody>
          <a:bodyPr wrap="square" rtlCol="0">
            <a:spAutoFit/>
          </a:bodyPr>
          <a:lstStyle/>
          <a:p>
            <a:r>
              <a:rPr lang="zh-CN" altLang="en-US" spc="300" dirty="0" smtClean="0">
                <a:solidFill>
                  <a:schemeClr val="bg1"/>
                </a:solidFill>
                <a:latin typeface="黑体" panose="02010609060101010101" pitchFamily="49" charset="-122"/>
                <a:ea typeface="黑体" panose="02010609060101010101" pitchFamily="49" charset="-122"/>
              </a:rPr>
              <a:t>项目说明</a:t>
            </a:r>
            <a:endParaRPr lang="en-US" altLang="zh-CN" spc="300" dirty="0" smtClean="0">
              <a:solidFill>
                <a:schemeClr val="bg1"/>
              </a:solidFill>
              <a:latin typeface="黑体" panose="02010609060101010101" pitchFamily="49" charset="-122"/>
              <a:ea typeface="黑体" panose="02010609060101010101" pitchFamily="49" charset="-122"/>
            </a:endParaRPr>
          </a:p>
        </p:txBody>
      </p:sp>
      <p:sp>
        <p:nvSpPr>
          <p:cNvPr id="60" name="文本框 59"/>
          <p:cNvSpPr txBox="1"/>
          <p:nvPr/>
        </p:nvSpPr>
        <p:spPr>
          <a:xfrm>
            <a:off x="2684103" y="90225"/>
            <a:ext cx="1295400" cy="369332"/>
          </a:xfrm>
          <a:prstGeom prst="rect">
            <a:avLst/>
          </a:prstGeom>
          <a:noFill/>
        </p:spPr>
        <p:txBody>
          <a:bodyPr wrap="square" rtlCol="0">
            <a:spAutoFit/>
          </a:bodyPr>
          <a:lstStyle/>
          <a:p>
            <a:r>
              <a:rPr lang="zh-CN" altLang="en-US" dirty="0" smtClean="0">
                <a:solidFill>
                  <a:srgbClr val="666666"/>
                </a:solidFill>
                <a:latin typeface="黑体" panose="02010609060101010101" pitchFamily="49" charset="-122"/>
                <a:ea typeface="黑体" panose="02010609060101010101" pitchFamily="49" charset="-122"/>
              </a:rPr>
              <a:t>项目计划</a:t>
            </a:r>
            <a:endParaRPr lang="zh-HK" altLang="en-US" dirty="0">
              <a:solidFill>
                <a:srgbClr val="666666"/>
              </a:solidFill>
              <a:latin typeface="黑体" panose="02010609060101010101" pitchFamily="49" charset="-122"/>
              <a:ea typeface="黑体" panose="02010609060101010101" pitchFamily="49" charset="-122"/>
            </a:endParaRPr>
          </a:p>
        </p:txBody>
      </p:sp>
      <p:sp>
        <p:nvSpPr>
          <p:cNvPr id="61" name="文本框 60"/>
          <p:cNvSpPr txBox="1"/>
          <p:nvPr/>
        </p:nvSpPr>
        <p:spPr>
          <a:xfrm>
            <a:off x="4043710" y="90225"/>
            <a:ext cx="1295400" cy="369332"/>
          </a:xfrm>
          <a:prstGeom prst="rect">
            <a:avLst/>
          </a:prstGeom>
          <a:noFill/>
        </p:spPr>
        <p:txBody>
          <a:bodyPr wrap="square" rtlCol="0">
            <a:spAutoFit/>
          </a:bodyPr>
          <a:lstStyle/>
          <a:p>
            <a:r>
              <a:rPr lang="zh-CN" altLang="en-US" spc="300" dirty="0" smtClean="0">
                <a:solidFill>
                  <a:schemeClr val="bg1"/>
                </a:solidFill>
                <a:latin typeface="黑体" panose="02010609060101010101" pitchFamily="49" charset="-122"/>
                <a:ea typeface="黑体" panose="02010609060101010101" pitchFamily="49" charset="-122"/>
              </a:rPr>
              <a:t>功能介绍</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62" name="文本框 61"/>
          <p:cNvSpPr txBox="1"/>
          <p:nvPr/>
        </p:nvSpPr>
        <p:spPr>
          <a:xfrm>
            <a:off x="5403317" y="90225"/>
            <a:ext cx="1295400" cy="369332"/>
          </a:xfrm>
          <a:prstGeom prst="rect">
            <a:avLst/>
          </a:prstGeom>
          <a:noFill/>
        </p:spPr>
        <p:txBody>
          <a:bodyPr wrap="square" rtlCol="0">
            <a:spAutoFit/>
          </a:bodyPr>
          <a:lstStyle/>
          <a:p>
            <a:r>
              <a:rPr lang="zh-CN" altLang="en-US" spc="300" dirty="0" smtClean="0">
                <a:solidFill>
                  <a:schemeClr val="bg1"/>
                </a:solidFill>
                <a:latin typeface="黑体" panose="02010609060101010101" pitchFamily="49" charset="-122"/>
                <a:ea typeface="黑体" panose="02010609060101010101" pitchFamily="49" charset="-122"/>
              </a:rPr>
              <a:t>可行分析</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63" name="文本框 62"/>
          <p:cNvSpPr txBox="1"/>
          <p:nvPr/>
        </p:nvSpPr>
        <p:spPr>
          <a:xfrm>
            <a:off x="6762923" y="90225"/>
            <a:ext cx="1295400" cy="369332"/>
          </a:xfrm>
          <a:prstGeom prst="rect">
            <a:avLst/>
          </a:prstGeom>
          <a:noFill/>
        </p:spPr>
        <p:txBody>
          <a:bodyPr wrap="square" rtlCol="0">
            <a:spAutoFit/>
          </a:bodyPr>
          <a:lstStyle/>
          <a:p>
            <a:r>
              <a:rPr lang="zh-CN" altLang="en-US" spc="300" dirty="0" smtClean="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64" name="直接连接符 63"/>
          <p:cNvCxnSpPr/>
          <p:nvPr/>
        </p:nvCxnSpPr>
        <p:spPr>
          <a:xfrm>
            <a:off x="2607196"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8" name="椭圆 27"/>
          <p:cNvSpPr/>
          <p:nvPr/>
        </p:nvSpPr>
        <p:spPr>
          <a:xfrm>
            <a:off x="2412999" y="1121660"/>
            <a:ext cx="918803" cy="918803"/>
          </a:xfrm>
          <a:prstGeom prst="ellipse">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smtClean="0">
                <a:latin typeface="黑体" panose="02010609060101010101" pitchFamily="49" charset="-122"/>
                <a:ea typeface="黑体" panose="02010609060101010101" pitchFamily="49" charset="-122"/>
              </a:rPr>
              <a:t>A</a:t>
            </a:r>
            <a:endParaRPr lang="zh-HK" altLang="en-US" sz="3600" b="1" dirty="0">
              <a:latin typeface="黑体" panose="02010609060101010101" pitchFamily="49" charset="-122"/>
              <a:ea typeface="黑体" panose="02010609060101010101" pitchFamily="49" charset="-122"/>
            </a:endParaRPr>
          </a:p>
        </p:txBody>
      </p:sp>
      <p:sp>
        <p:nvSpPr>
          <p:cNvPr id="29" name="椭圆 28"/>
          <p:cNvSpPr/>
          <p:nvPr/>
        </p:nvSpPr>
        <p:spPr>
          <a:xfrm>
            <a:off x="3124907" y="2866979"/>
            <a:ext cx="918803" cy="918803"/>
          </a:xfrm>
          <a:prstGeom prst="ellipse">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a:latin typeface="黑体" panose="02010609060101010101" pitchFamily="49" charset="-122"/>
                <a:ea typeface="黑体" panose="02010609060101010101" pitchFamily="49" charset="-122"/>
              </a:rPr>
              <a:t>B</a:t>
            </a:r>
            <a:endParaRPr lang="zh-HK" altLang="en-US" sz="3600" b="1" dirty="0">
              <a:latin typeface="黑体" panose="02010609060101010101" pitchFamily="49" charset="-122"/>
              <a:ea typeface="黑体" panose="02010609060101010101" pitchFamily="49" charset="-122"/>
            </a:endParaRPr>
          </a:p>
        </p:txBody>
      </p:sp>
      <p:cxnSp>
        <p:nvCxnSpPr>
          <p:cNvPr id="36" name="直接连接符 35"/>
          <p:cNvCxnSpPr/>
          <p:nvPr/>
        </p:nvCxnSpPr>
        <p:spPr>
          <a:xfrm flipV="1">
            <a:off x="1428902" y="2150936"/>
            <a:ext cx="878208" cy="648986"/>
          </a:xfrm>
          <a:prstGeom prst="line">
            <a:avLst/>
          </a:prstGeom>
          <a:ln w="28575">
            <a:solidFill>
              <a:srgbClr val="E74E3E"/>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flipV="1">
            <a:off x="1696915" y="3326381"/>
            <a:ext cx="1220390" cy="81784"/>
          </a:xfrm>
          <a:prstGeom prst="line">
            <a:avLst/>
          </a:prstGeom>
          <a:ln w="28575">
            <a:solidFill>
              <a:srgbClr val="E74E3E"/>
            </a:solidFill>
          </a:ln>
        </p:spPr>
        <p:style>
          <a:lnRef idx="1">
            <a:schemeClr val="accent1"/>
          </a:lnRef>
          <a:fillRef idx="0">
            <a:schemeClr val="accent1"/>
          </a:fillRef>
          <a:effectRef idx="0">
            <a:schemeClr val="accent1"/>
          </a:effectRef>
          <a:fontRef idx="minor">
            <a:schemeClr val="tx1"/>
          </a:fontRef>
        </p:style>
      </p:cxnSp>
      <p:sp>
        <p:nvSpPr>
          <p:cNvPr id="39" name="文本框 38"/>
          <p:cNvSpPr txBox="1"/>
          <p:nvPr/>
        </p:nvSpPr>
        <p:spPr>
          <a:xfrm>
            <a:off x="3584308" y="1162899"/>
            <a:ext cx="4603837" cy="707886"/>
          </a:xfrm>
          <a:prstGeom prst="rect">
            <a:avLst/>
          </a:prstGeom>
          <a:noFill/>
        </p:spPr>
        <p:txBody>
          <a:bodyPr wrap="square" rtlCol="0">
            <a:spAutoFit/>
          </a:bodyPr>
          <a:lstStyle/>
          <a:p>
            <a:pPr lvl="0"/>
            <a:r>
              <a:rPr lang="zh-CN" altLang="zh-CN" sz="2000" dirty="0">
                <a:solidFill>
                  <a:srgbClr val="E74E3E"/>
                </a:solidFill>
                <a:latin typeface="黑体" panose="02010609060101010101" pitchFamily="49" charset="-122"/>
                <a:ea typeface="黑体" panose="02010609060101010101" pitchFamily="49" charset="-122"/>
              </a:rPr>
              <a:t>《质量管理体系标准》（</a:t>
            </a:r>
            <a:r>
              <a:rPr lang="en-US" altLang="zh-CN" sz="2000" dirty="0">
                <a:solidFill>
                  <a:srgbClr val="E74E3E"/>
                </a:solidFill>
                <a:latin typeface="黑体" panose="02010609060101010101" pitchFamily="49" charset="-122"/>
                <a:ea typeface="黑体" panose="02010609060101010101" pitchFamily="49" charset="-122"/>
              </a:rPr>
              <a:t>GB/T 19001-2000</a:t>
            </a:r>
            <a:r>
              <a:rPr lang="zh-CN" altLang="zh-CN" sz="2000" dirty="0">
                <a:solidFill>
                  <a:srgbClr val="E74E3E"/>
                </a:solidFill>
                <a:latin typeface="黑体" panose="02010609060101010101" pitchFamily="49" charset="-122"/>
                <a:ea typeface="黑体" panose="02010609060101010101" pitchFamily="49" charset="-122"/>
              </a:rPr>
              <a:t>），</a:t>
            </a:r>
            <a:r>
              <a:rPr lang="en-US" altLang="zh-CN" sz="2000" dirty="0">
                <a:solidFill>
                  <a:srgbClr val="E74E3E"/>
                </a:solidFill>
                <a:latin typeface="黑体" panose="02010609060101010101" pitchFamily="49" charset="-122"/>
                <a:ea typeface="黑体" panose="02010609060101010101" pitchFamily="49" charset="-122"/>
              </a:rPr>
              <a:t>2000-12-18</a:t>
            </a:r>
            <a:r>
              <a:rPr lang="zh-CN" altLang="zh-CN" sz="2000" dirty="0">
                <a:solidFill>
                  <a:srgbClr val="E74E3E"/>
                </a:solidFill>
                <a:latin typeface="黑体" panose="02010609060101010101" pitchFamily="49" charset="-122"/>
                <a:ea typeface="黑体" panose="02010609060101010101" pitchFamily="49" charset="-122"/>
              </a:rPr>
              <a:t>，国家质量监督局；</a:t>
            </a:r>
          </a:p>
        </p:txBody>
      </p:sp>
      <p:sp>
        <p:nvSpPr>
          <p:cNvPr id="40" name="文本框 39"/>
          <p:cNvSpPr txBox="1"/>
          <p:nvPr/>
        </p:nvSpPr>
        <p:spPr>
          <a:xfrm>
            <a:off x="4251312" y="2866979"/>
            <a:ext cx="4801247" cy="923330"/>
          </a:xfrm>
          <a:prstGeom prst="rect">
            <a:avLst/>
          </a:prstGeom>
          <a:noFill/>
        </p:spPr>
        <p:txBody>
          <a:bodyPr wrap="square" rtlCol="0">
            <a:spAutoFit/>
          </a:bodyPr>
          <a:lstStyle/>
          <a:p>
            <a:pPr lvl="0"/>
            <a:r>
              <a:rPr lang="zh-CN" altLang="zh-CN" dirty="0">
                <a:solidFill>
                  <a:srgbClr val="E74E3E"/>
                </a:solidFill>
                <a:latin typeface="黑体" panose="02010609060101010101" pitchFamily="49" charset="-122"/>
                <a:ea typeface="黑体" panose="02010609060101010101" pitchFamily="49" charset="-122"/>
              </a:rPr>
              <a:t>《计算机软件产品开发文档编辑制指南》</a:t>
            </a:r>
            <a:r>
              <a:rPr lang="en-US" altLang="zh-CN" dirty="0">
                <a:solidFill>
                  <a:srgbClr val="E74E3E"/>
                </a:solidFill>
                <a:latin typeface="黑体" panose="02010609060101010101" pitchFamily="49" charset="-122"/>
                <a:ea typeface="黑体" panose="02010609060101010101" pitchFamily="49" charset="-122"/>
              </a:rPr>
              <a:t>(GB/T 8567-88),</a:t>
            </a:r>
            <a:r>
              <a:rPr lang="en-US" altLang="zh-CN" dirty="0">
                <a:solidFill>
                  <a:srgbClr val="E74E3E"/>
                </a:solidFill>
                <a:latin typeface="黑体" panose="02010609060101010101" pitchFamily="49" charset="-122"/>
                <a:ea typeface="黑体" panose="02010609060101010101" pitchFamily="49" charset="-122"/>
              </a:rPr>
              <a:t>1988-7-</a:t>
            </a:r>
            <a:r>
              <a:rPr lang="en-US" altLang="zh-CN" dirty="0">
                <a:solidFill>
                  <a:srgbClr val="E74E3E"/>
                </a:solidFill>
                <a:latin typeface="黑体" panose="02010609060101010101" pitchFamily="49" charset="-122"/>
                <a:ea typeface="黑体" panose="02010609060101010101" pitchFamily="49" charset="-122"/>
              </a:rPr>
              <a:t>1</a:t>
            </a:r>
            <a:r>
              <a:rPr lang="zh-CN" altLang="zh-CN" dirty="0">
                <a:solidFill>
                  <a:srgbClr val="E74E3E"/>
                </a:solidFill>
                <a:latin typeface="黑体" panose="02010609060101010101" pitchFamily="49" charset="-122"/>
                <a:ea typeface="黑体" panose="02010609060101010101" pitchFamily="49" charset="-122"/>
              </a:rPr>
              <a:t>，</a:t>
            </a:r>
            <a:r>
              <a:rPr lang="zh-CN" altLang="zh-CN" dirty="0">
                <a:solidFill>
                  <a:srgbClr val="E74E3E"/>
                </a:solidFill>
                <a:latin typeface="黑体" panose="02010609060101010101" pitchFamily="49" charset="-122"/>
                <a:ea typeface="黑体" panose="02010609060101010101" pitchFamily="49" charset="-122"/>
              </a:rPr>
              <a:t>国际质量技术监督局；</a:t>
            </a:r>
          </a:p>
        </p:txBody>
      </p:sp>
      <p:sp>
        <p:nvSpPr>
          <p:cNvPr id="43" name="椭圆 42"/>
          <p:cNvSpPr/>
          <p:nvPr/>
        </p:nvSpPr>
        <p:spPr>
          <a:xfrm>
            <a:off x="3051615" y="4692528"/>
            <a:ext cx="918803" cy="918803"/>
          </a:xfrm>
          <a:prstGeom prst="ellipse">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smtClean="0">
                <a:latin typeface="黑体" panose="02010609060101010101" pitchFamily="49" charset="-122"/>
                <a:ea typeface="黑体" panose="02010609060101010101" pitchFamily="49" charset="-122"/>
              </a:rPr>
              <a:t>C</a:t>
            </a:r>
            <a:endParaRPr lang="zh-HK" altLang="en-US" sz="3600" b="1" dirty="0">
              <a:latin typeface="黑体" panose="02010609060101010101" pitchFamily="49" charset="-122"/>
              <a:ea typeface="黑体" panose="02010609060101010101" pitchFamily="49" charset="-122"/>
            </a:endParaRPr>
          </a:p>
        </p:txBody>
      </p:sp>
      <p:cxnSp>
        <p:nvCxnSpPr>
          <p:cNvPr id="44" name="直接连接符 43"/>
          <p:cNvCxnSpPr/>
          <p:nvPr/>
        </p:nvCxnSpPr>
        <p:spPr>
          <a:xfrm>
            <a:off x="1404461" y="4692528"/>
            <a:ext cx="1453039" cy="335877"/>
          </a:xfrm>
          <a:prstGeom prst="line">
            <a:avLst/>
          </a:prstGeom>
          <a:ln w="28575">
            <a:solidFill>
              <a:srgbClr val="E74E3E"/>
            </a:solidFill>
          </a:ln>
        </p:spPr>
        <p:style>
          <a:lnRef idx="1">
            <a:schemeClr val="accent1"/>
          </a:lnRef>
          <a:fillRef idx="0">
            <a:schemeClr val="accent1"/>
          </a:fillRef>
          <a:effectRef idx="0">
            <a:schemeClr val="accent1"/>
          </a:effectRef>
          <a:fontRef idx="minor">
            <a:schemeClr val="tx1"/>
          </a:fontRef>
        </p:style>
      </p:cxnSp>
      <p:sp>
        <p:nvSpPr>
          <p:cNvPr id="45" name="文本框 44"/>
          <p:cNvSpPr txBox="1"/>
          <p:nvPr/>
        </p:nvSpPr>
        <p:spPr>
          <a:xfrm>
            <a:off x="4251312" y="4687206"/>
            <a:ext cx="4401906" cy="923330"/>
          </a:xfrm>
          <a:prstGeom prst="rect">
            <a:avLst/>
          </a:prstGeom>
          <a:noFill/>
        </p:spPr>
        <p:txBody>
          <a:bodyPr wrap="square" rtlCol="0">
            <a:spAutoFit/>
          </a:bodyPr>
          <a:lstStyle/>
          <a:p>
            <a:pPr lvl="0"/>
            <a:r>
              <a:rPr lang="zh-CN" altLang="zh-CN" dirty="0">
                <a:solidFill>
                  <a:srgbClr val="E74E3E"/>
                </a:solidFill>
                <a:latin typeface="黑体" panose="02010609060101010101" pitchFamily="49" charset="-122"/>
                <a:ea typeface="黑体" panose="02010609060101010101" pitchFamily="49" charset="-122"/>
              </a:rPr>
              <a:t>《计算机软件质量保证计划规范》（</a:t>
            </a:r>
            <a:r>
              <a:rPr lang="en-US" altLang="zh-CN" dirty="0">
                <a:solidFill>
                  <a:srgbClr val="E74E3E"/>
                </a:solidFill>
                <a:latin typeface="黑体" panose="02010609060101010101" pitchFamily="49" charset="-122"/>
                <a:ea typeface="黑体" panose="02010609060101010101" pitchFamily="49" charset="-122"/>
              </a:rPr>
              <a:t>GB/T </a:t>
            </a:r>
            <a:r>
              <a:rPr lang="en-US" altLang="zh-CN" dirty="0">
                <a:solidFill>
                  <a:srgbClr val="E74E3E"/>
                </a:solidFill>
                <a:latin typeface="黑体" panose="02010609060101010101" pitchFamily="49" charset="-122"/>
                <a:ea typeface="黑体" panose="02010609060101010101" pitchFamily="49" charset="-122"/>
              </a:rPr>
              <a:t>12504-1990</a:t>
            </a:r>
            <a:r>
              <a:rPr lang="en-US" altLang="zh-CN" dirty="0">
                <a:solidFill>
                  <a:srgbClr val="E74E3E"/>
                </a:solidFill>
                <a:latin typeface="黑体" panose="02010609060101010101" pitchFamily="49" charset="-122"/>
                <a:ea typeface="黑体" panose="02010609060101010101" pitchFamily="49" charset="-122"/>
              </a:rPr>
              <a:t> ),</a:t>
            </a:r>
            <a:r>
              <a:rPr lang="en-US" altLang="zh-CN" dirty="0">
                <a:solidFill>
                  <a:srgbClr val="E74E3E"/>
                </a:solidFill>
                <a:latin typeface="黑体" panose="02010609060101010101" pitchFamily="49" charset="-122"/>
                <a:ea typeface="黑体" panose="02010609060101010101" pitchFamily="49" charset="-122"/>
              </a:rPr>
              <a:t> </a:t>
            </a:r>
            <a:r>
              <a:rPr lang="en-US" altLang="zh-CN" dirty="0">
                <a:solidFill>
                  <a:srgbClr val="E74E3E"/>
                </a:solidFill>
                <a:latin typeface="黑体" panose="02010609060101010101" pitchFamily="49" charset="-122"/>
                <a:ea typeface="黑体" panose="02010609060101010101" pitchFamily="49" charset="-122"/>
              </a:rPr>
              <a:t>1990-11-15</a:t>
            </a:r>
            <a:r>
              <a:rPr lang="zh-CN" altLang="zh-CN" dirty="0">
                <a:solidFill>
                  <a:srgbClr val="E74E3E"/>
                </a:solidFill>
                <a:latin typeface="黑体" panose="02010609060101010101" pitchFamily="49" charset="-122"/>
                <a:ea typeface="黑体" panose="02010609060101010101" pitchFamily="49" charset="-122"/>
              </a:rPr>
              <a:t>， 国家质量技术监督局；</a:t>
            </a:r>
          </a:p>
        </p:txBody>
      </p:sp>
      <p:sp>
        <p:nvSpPr>
          <p:cNvPr id="46" name="椭圆 45"/>
          <p:cNvSpPr/>
          <p:nvPr/>
        </p:nvSpPr>
        <p:spPr>
          <a:xfrm>
            <a:off x="-1173181" y="1919615"/>
            <a:ext cx="3386399" cy="3386399"/>
          </a:xfrm>
          <a:prstGeom prst="ellipse">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b="1" dirty="0" smtClean="0">
                <a:latin typeface="黑体" panose="02010609060101010101" pitchFamily="49" charset="-122"/>
                <a:ea typeface="黑体" panose="02010609060101010101" pitchFamily="49" charset="-122"/>
              </a:rPr>
              <a:t>标</a:t>
            </a:r>
            <a:endParaRPr lang="en-US" altLang="zh-CN" sz="3600" b="1" dirty="0" smtClean="0">
              <a:latin typeface="黑体" panose="02010609060101010101" pitchFamily="49" charset="-122"/>
              <a:ea typeface="黑体" panose="02010609060101010101" pitchFamily="49" charset="-122"/>
            </a:endParaRPr>
          </a:p>
          <a:p>
            <a:pPr algn="ctr"/>
            <a:r>
              <a:rPr lang="zh-CN" altLang="en-US" sz="3600" b="1" dirty="0" smtClean="0">
                <a:latin typeface="黑体" panose="02010609060101010101" pitchFamily="49" charset="-122"/>
                <a:ea typeface="黑体" panose="02010609060101010101" pitchFamily="49" charset="-122"/>
              </a:rPr>
              <a:t>准</a:t>
            </a:r>
            <a:endParaRPr lang="en-US" altLang="zh-CN" sz="3600" b="1" dirty="0" smtClean="0">
              <a:latin typeface="黑体" panose="02010609060101010101" pitchFamily="49" charset="-122"/>
              <a:ea typeface="黑体" panose="02010609060101010101" pitchFamily="49" charset="-122"/>
            </a:endParaRPr>
          </a:p>
          <a:p>
            <a:pPr algn="ctr"/>
            <a:r>
              <a:rPr lang="zh-CN" altLang="en-US" sz="3600" b="1" dirty="0" smtClean="0">
                <a:latin typeface="黑体" panose="02010609060101010101" pitchFamily="49" charset="-122"/>
                <a:ea typeface="黑体" panose="02010609060101010101" pitchFamily="49" charset="-122"/>
              </a:rPr>
              <a:t>与</a:t>
            </a:r>
            <a:endParaRPr lang="en-US" altLang="zh-CN" sz="3600" b="1" dirty="0" smtClean="0">
              <a:latin typeface="黑体" panose="02010609060101010101" pitchFamily="49" charset="-122"/>
              <a:ea typeface="黑体" panose="02010609060101010101" pitchFamily="49" charset="-122"/>
            </a:endParaRPr>
          </a:p>
          <a:p>
            <a:pPr algn="ctr"/>
            <a:r>
              <a:rPr lang="zh-CN" altLang="en-US" sz="3600" b="1" dirty="0" smtClean="0">
                <a:latin typeface="黑体" panose="02010609060101010101" pitchFamily="49" charset="-122"/>
                <a:ea typeface="黑体" panose="02010609060101010101" pitchFamily="49" charset="-122"/>
              </a:rPr>
              <a:t>规</a:t>
            </a:r>
            <a:endParaRPr lang="en-US" altLang="zh-CN" sz="3600" b="1" dirty="0" smtClean="0">
              <a:latin typeface="黑体" panose="02010609060101010101" pitchFamily="49" charset="-122"/>
              <a:ea typeface="黑体" panose="02010609060101010101" pitchFamily="49" charset="-122"/>
            </a:endParaRPr>
          </a:p>
          <a:p>
            <a:pPr algn="ctr"/>
            <a:r>
              <a:rPr lang="zh-CN" altLang="en-US" sz="3600" b="1" dirty="0" smtClean="0">
                <a:latin typeface="黑体" panose="02010609060101010101" pitchFamily="49" charset="-122"/>
                <a:ea typeface="黑体" panose="02010609060101010101" pitchFamily="49" charset="-122"/>
              </a:rPr>
              <a:t>范</a:t>
            </a:r>
            <a:endParaRPr lang="zh-HK" altLang="en-US" sz="3600" b="1"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154889078"/>
      </p:ext>
    </p:extLst>
  </p:cSld>
  <p:clrMapOvr>
    <a:masterClrMapping/>
  </p:clrMapOvr>
  <p:transition>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文本框 59"/>
          <p:cNvSpPr txBox="1"/>
          <p:nvPr/>
        </p:nvSpPr>
        <p:spPr>
          <a:xfrm>
            <a:off x="241574" y="2219214"/>
            <a:ext cx="2213186" cy="369332"/>
          </a:xfrm>
          <a:prstGeom prst="rect">
            <a:avLst/>
          </a:prstGeom>
          <a:noFill/>
        </p:spPr>
        <p:txBody>
          <a:bodyPr wrap="square" rtlCol="0" anchor="ctr">
            <a:spAutoFit/>
          </a:bodyPr>
          <a:lstStyle/>
          <a:p>
            <a:pPr algn="dist"/>
            <a:r>
              <a:rPr lang="zh-CN" altLang="zh-CN" b="1" dirty="0">
                <a:solidFill>
                  <a:srgbClr val="E74E3E"/>
                </a:solidFill>
                <a:latin typeface="黑体" panose="02010609060101010101" pitchFamily="49" charset="-122"/>
                <a:ea typeface="黑体" panose="02010609060101010101" pitchFamily="49" charset="-122"/>
              </a:rPr>
              <a:t>控制和实施阶段</a:t>
            </a:r>
            <a:r>
              <a:rPr lang="zh-CN" altLang="en-US" b="1" dirty="0" smtClean="0">
                <a:solidFill>
                  <a:srgbClr val="E74E3E"/>
                </a:solidFill>
                <a:latin typeface="黑体" panose="02010609060101010101" pitchFamily="49" charset="-122"/>
                <a:ea typeface="黑体" panose="02010609060101010101" pitchFamily="49" charset="-122"/>
              </a:rPr>
              <a:t>：</a:t>
            </a:r>
            <a:endParaRPr lang="zh-HK" altLang="en-US" b="1" dirty="0">
              <a:solidFill>
                <a:srgbClr val="E74E3E"/>
              </a:solidFill>
              <a:latin typeface="黑体" panose="02010609060101010101" pitchFamily="49" charset="-122"/>
              <a:ea typeface="黑体" panose="02010609060101010101" pitchFamily="49" charset="-122"/>
            </a:endParaRPr>
          </a:p>
        </p:txBody>
      </p:sp>
      <p:sp>
        <p:nvSpPr>
          <p:cNvPr id="61" name="矩形 60"/>
          <p:cNvSpPr/>
          <p:nvPr/>
        </p:nvSpPr>
        <p:spPr>
          <a:xfrm>
            <a:off x="2448901" y="1580346"/>
            <a:ext cx="4337025" cy="2308324"/>
          </a:xfrm>
          <a:prstGeom prst="rect">
            <a:avLst/>
          </a:prstGeom>
        </p:spPr>
        <p:txBody>
          <a:bodyPr wrap="square" anchor="ctr">
            <a:spAutoFit/>
          </a:bodyPr>
          <a:lstStyle/>
          <a:p>
            <a:r>
              <a:rPr lang="zh-CN" altLang="zh-CN" dirty="0">
                <a:solidFill>
                  <a:srgbClr val="666666"/>
                </a:solidFill>
                <a:latin typeface="黑体" panose="02010609060101010101" pitchFamily="49" charset="-122"/>
                <a:ea typeface="黑体" panose="02010609060101010101" pitchFamily="49" charset="-122"/>
              </a:rPr>
              <a:t>在杨枨老师的指导下，通过对项目进行修改及评审，来控制项目范围。范围变更通常牵涉到人员、费用、进度、风险和质量等多个方面，所有的变更都要求对 这些方面的考虑和权衡，对于引起这些方面明显的变动，需要更改这些方面的设计，并且进行相关的记录，从而将项目放在可控范围</a:t>
            </a:r>
            <a:r>
              <a:rPr lang="zh-CN" altLang="zh-CN" dirty="0">
                <a:solidFill>
                  <a:srgbClr val="666666"/>
                </a:solidFill>
                <a:latin typeface="黑体" panose="02010609060101010101" pitchFamily="49" charset="-122"/>
                <a:ea typeface="黑体" panose="02010609060101010101" pitchFamily="49" charset="-122"/>
              </a:rPr>
              <a:t>内</a:t>
            </a:r>
            <a:r>
              <a:rPr lang="zh-CN" altLang="en-US" dirty="0">
                <a:solidFill>
                  <a:srgbClr val="666666"/>
                </a:solidFill>
                <a:latin typeface="黑体" panose="02010609060101010101" pitchFamily="49" charset="-122"/>
                <a:ea typeface="黑体" panose="02010609060101010101" pitchFamily="49" charset="-122"/>
              </a:rPr>
              <a:t>。</a:t>
            </a:r>
            <a:endParaRPr lang="zh-CN" altLang="zh-CN" dirty="0">
              <a:solidFill>
                <a:srgbClr val="666666"/>
              </a:solidFill>
              <a:latin typeface="黑体" panose="02010609060101010101" pitchFamily="49" charset="-122"/>
              <a:ea typeface="黑体" panose="02010609060101010101" pitchFamily="49" charset="-122"/>
            </a:endParaRPr>
          </a:p>
        </p:txBody>
      </p:sp>
      <p:sp>
        <p:nvSpPr>
          <p:cNvPr id="64" name="文本框 63"/>
          <p:cNvSpPr txBox="1"/>
          <p:nvPr/>
        </p:nvSpPr>
        <p:spPr>
          <a:xfrm>
            <a:off x="406408" y="4268678"/>
            <a:ext cx="2048352" cy="369332"/>
          </a:xfrm>
          <a:prstGeom prst="rect">
            <a:avLst/>
          </a:prstGeom>
          <a:noFill/>
        </p:spPr>
        <p:txBody>
          <a:bodyPr wrap="square" rtlCol="0" anchor="ctr">
            <a:spAutoFit/>
          </a:bodyPr>
          <a:lstStyle/>
          <a:p>
            <a:pPr algn="dist"/>
            <a:r>
              <a:rPr lang="zh-CN" altLang="zh-CN" b="1" dirty="0">
                <a:solidFill>
                  <a:srgbClr val="E74E3E"/>
                </a:solidFill>
                <a:latin typeface="黑体" panose="02010609060101010101" pitchFamily="49" charset="-122"/>
                <a:ea typeface="黑体" panose="02010609060101010101" pitchFamily="49" charset="-122"/>
              </a:rPr>
              <a:t>概念和计划阶段</a:t>
            </a:r>
            <a:r>
              <a:rPr lang="zh-CN" altLang="en-US" b="1" dirty="0" smtClean="0">
                <a:solidFill>
                  <a:srgbClr val="E74E3E"/>
                </a:solidFill>
                <a:latin typeface="黑体" panose="02010609060101010101" pitchFamily="49" charset="-122"/>
                <a:ea typeface="黑体" panose="02010609060101010101" pitchFamily="49" charset="-122"/>
              </a:rPr>
              <a:t>：</a:t>
            </a:r>
            <a:endParaRPr lang="zh-HK" altLang="en-US" b="1" dirty="0">
              <a:solidFill>
                <a:srgbClr val="E74E3E"/>
              </a:solidFill>
              <a:latin typeface="黑体" panose="02010609060101010101" pitchFamily="49" charset="-122"/>
              <a:ea typeface="黑体" panose="02010609060101010101" pitchFamily="49" charset="-122"/>
            </a:endParaRPr>
          </a:p>
        </p:txBody>
      </p:sp>
      <p:sp>
        <p:nvSpPr>
          <p:cNvPr id="65" name="矩形 64"/>
          <p:cNvSpPr/>
          <p:nvPr/>
        </p:nvSpPr>
        <p:spPr>
          <a:xfrm>
            <a:off x="2448901" y="3888670"/>
            <a:ext cx="4242367" cy="1477328"/>
          </a:xfrm>
          <a:prstGeom prst="rect">
            <a:avLst/>
          </a:prstGeom>
        </p:spPr>
        <p:txBody>
          <a:bodyPr wrap="square" anchor="ctr">
            <a:spAutoFit/>
          </a:bodyPr>
          <a:lstStyle/>
          <a:p>
            <a:r>
              <a:rPr lang="zh-CN" altLang="zh-CN" dirty="0">
                <a:solidFill>
                  <a:srgbClr val="666666"/>
                </a:solidFill>
                <a:latin typeface="黑体" panose="02010609060101010101" pitchFamily="49" charset="-122"/>
                <a:ea typeface="黑体" panose="02010609060101010101" pitchFamily="49" charset="-122"/>
              </a:rPr>
              <a:t>在需求描述阶段，由杨枨老师把项目所要求进行开发和设计的内容清楚理解并描述为文档，发布给项目小组，最终的正式范围说明由通过对杨枨老师的访谈来确认，并作为后续工作的依据</a:t>
            </a:r>
            <a:r>
              <a:rPr lang="zh-CN" altLang="en-US" dirty="0">
                <a:solidFill>
                  <a:srgbClr val="666666"/>
                </a:solidFill>
                <a:latin typeface="黑体" panose="02010609060101010101" pitchFamily="49" charset="-122"/>
                <a:ea typeface="黑体" panose="02010609060101010101" pitchFamily="49" charset="-122"/>
              </a:rPr>
              <a:t>。</a:t>
            </a:r>
            <a:endParaRPr lang="zh-HK" altLang="zh-HK" dirty="0">
              <a:solidFill>
                <a:srgbClr val="666666"/>
              </a:solidFill>
              <a:latin typeface="黑体" panose="02010609060101010101" pitchFamily="49" charset="-122"/>
              <a:ea typeface="黑体" panose="02010609060101010101" pitchFamily="49" charset="-122"/>
            </a:endParaRPr>
          </a:p>
        </p:txBody>
      </p:sp>
      <p:sp>
        <p:nvSpPr>
          <p:cNvPr id="57" name="文本框 56"/>
          <p:cNvSpPr txBox="1"/>
          <p:nvPr/>
        </p:nvSpPr>
        <p:spPr>
          <a:xfrm>
            <a:off x="406408" y="5386687"/>
            <a:ext cx="1605272" cy="369332"/>
          </a:xfrm>
          <a:prstGeom prst="rect">
            <a:avLst/>
          </a:prstGeom>
          <a:noFill/>
        </p:spPr>
        <p:txBody>
          <a:bodyPr wrap="square" rtlCol="0" anchor="ctr">
            <a:spAutoFit/>
          </a:bodyPr>
          <a:lstStyle/>
          <a:p>
            <a:pPr algn="dist"/>
            <a:r>
              <a:rPr lang="zh-CN" altLang="zh-CN" b="1" dirty="0">
                <a:solidFill>
                  <a:srgbClr val="E74E3E"/>
                </a:solidFill>
                <a:latin typeface="黑体" panose="02010609060101010101" pitchFamily="49" charset="-122"/>
                <a:ea typeface="黑体" panose="02010609060101010101" pitchFamily="49" charset="-122"/>
              </a:rPr>
              <a:t>收尾阶段</a:t>
            </a:r>
            <a:r>
              <a:rPr lang="zh-CN" altLang="en-US" b="1" dirty="0" smtClean="0">
                <a:solidFill>
                  <a:srgbClr val="E74E3E"/>
                </a:solidFill>
                <a:latin typeface="黑体" panose="02010609060101010101" pitchFamily="49" charset="-122"/>
                <a:ea typeface="黑体" panose="02010609060101010101" pitchFamily="49" charset="-122"/>
              </a:rPr>
              <a:t>：</a:t>
            </a:r>
            <a:endParaRPr lang="zh-HK" altLang="en-US" b="1" dirty="0">
              <a:solidFill>
                <a:srgbClr val="E74E3E"/>
              </a:solidFill>
              <a:latin typeface="黑体" panose="02010609060101010101" pitchFamily="49" charset="-122"/>
              <a:ea typeface="黑体" panose="02010609060101010101" pitchFamily="49" charset="-122"/>
            </a:endParaRPr>
          </a:p>
        </p:txBody>
      </p:sp>
      <p:sp>
        <p:nvSpPr>
          <p:cNvPr id="58" name="矩形 57"/>
          <p:cNvSpPr/>
          <p:nvPr/>
        </p:nvSpPr>
        <p:spPr>
          <a:xfrm>
            <a:off x="2448901" y="5365998"/>
            <a:ext cx="4588360" cy="1200329"/>
          </a:xfrm>
          <a:prstGeom prst="rect">
            <a:avLst/>
          </a:prstGeom>
        </p:spPr>
        <p:txBody>
          <a:bodyPr wrap="square" anchor="ctr">
            <a:spAutoFit/>
          </a:bodyPr>
          <a:lstStyle/>
          <a:p>
            <a:r>
              <a:rPr lang="zh-CN" altLang="zh-CN" dirty="0">
                <a:solidFill>
                  <a:srgbClr val="666666"/>
                </a:solidFill>
                <a:latin typeface="黑体" panose="02010609060101010101" pitchFamily="49" charset="-122"/>
                <a:ea typeface="黑体" panose="02010609060101010101" pitchFamily="49" charset="-122"/>
              </a:rPr>
              <a:t>产品最后的验收依据是在最后期限前提交《项目总结报告》，并得到用户对产品的认可，即通过杨枨老及其他各位组长组成的评审的答辩与评价，提交经验总结</a:t>
            </a:r>
            <a:r>
              <a:rPr lang="zh-CN" altLang="zh-CN" dirty="0">
                <a:solidFill>
                  <a:srgbClr val="666666"/>
                </a:solidFill>
                <a:latin typeface="黑体" panose="02010609060101010101" pitchFamily="49" charset="-122"/>
                <a:ea typeface="黑体" panose="02010609060101010101" pitchFamily="49" charset="-122"/>
              </a:rPr>
              <a:t>。</a:t>
            </a:r>
            <a:endParaRPr lang="zh-CN" altLang="zh-CN" dirty="0">
              <a:solidFill>
                <a:srgbClr val="666666"/>
              </a:solidFill>
              <a:latin typeface="黑体" panose="02010609060101010101" pitchFamily="49" charset="-122"/>
              <a:ea typeface="黑体" panose="02010609060101010101" pitchFamily="49" charset="-122"/>
            </a:endParaRPr>
          </a:p>
        </p:txBody>
      </p:sp>
      <p:sp>
        <p:nvSpPr>
          <p:cNvPr id="59" name="矩形 58"/>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2" name="矩形 61"/>
          <p:cNvSpPr/>
          <p:nvPr/>
        </p:nvSpPr>
        <p:spPr>
          <a:xfrm>
            <a:off x="13105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3" name="文本框 62"/>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黑体" panose="02010609060101010101" pitchFamily="49" charset="-122"/>
                <a:ea typeface="黑体" panose="02010609060101010101" pitchFamily="49" charset="-122"/>
              </a:rPr>
              <a:t>论文绪论</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66" name="直接连接符 65"/>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69" name="文本框 68"/>
          <p:cNvSpPr txBox="1"/>
          <p:nvPr/>
        </p:nvSpPr>
        <p:spPr>
          <a:xfrm>
            <a:off x="1303056" y="93911"/>
            <a:ext cx="1252353" cy="369332"/>
          </a:xfrm>
          <a:prstGeom prst="rect">
            <a:avLst/>
          </a:prstGeom>
          <a:noFill/>
        </p:spPr>
        <p:txBody>
          <a:bodyPr wrap="square" rtlCol="0">
            <a:spAutoFit/>
          </a:bodyPr>
          <a:lstStyle/>
          <a:p>
            <a:pPr algn="ctr"/>
            <a:r>
              <a:rPr lang="zh-CN" altLang="en-US" spc="300" dirty="0" smtClean="0">
                <a:solidFill>
                  <a:srgbClr val="666666"/>
                </a:solidFill>
                <a:latin typeface="黑体" panose="02010609060101010101" pitchFamily="49" charset="-122"/>
                <a:ea typeface="黑体" panose="02010609060101010101" pitchFamily="49" charset="-122"/>
              </a:rPr>
              <a:t>研究背景</a:t>
            </a:r>
            <a:endParaRPr lang="zh-HK" altLang="en-US" spc="300" dirty="0">
              <a:solidFill>
                <a:srgbClr val="666666"/>
              </a:solidFill>
              <a:latin typeface="黑体" panose="02010609060101010101" pitchFamily="49" charset="-122"/>
              <a:ea typeface="黑体" panose="02010609060101010101" pitchFamily="49" charset="-122"/>
            </a:endParaRPr>
          </a:p>
        </p:txBody>
      </p:sp>
      <p:sp>
        <p:nvSpPr>
          <p:cNvPr id="72" name="文本框 71"/>
          <p:cNvSpPr txBox="1"/>
          <p:nvPr/>
        </p:nvSpPr>
        <p:spPr>
          <a:xfrm>
            <a:off x="2684103" y="93911"/>
            <a:ext cx="1295400" cy="369332"/>
          </a:xfrm>
          <a:prstGeom prst="rect">
            <a:avLst/>
          </a:prstGeom>
          <a:noFill/>
        </p:spPr>
        <p:txBody>
          <a:bodyPr wrap="square" rtlCol="0">
            <a:spAutoFit/>
          </a:bodyPr>
          <a:lstStyle/>
          <a:p>
            <a:r>
              <a:rPr lang="zh-CN" altLang="en-US" spc="300" dirty="0" smtClean="0">
                <a:solidFill>
                  <a:schemeClr val="bg1"/>
                </a:solidFill>
                <a:latin typeface="黑体" panose="02010609060101010101" pitchFamily="49" charset="-122"/>
                <a:ea typeface="黑体" panose="02010609060101010101" pitchFamily="49" charset="-122"/>
              </a:rPr>
              <a:t>研究方法</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73" name="文本框 72"/>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研究</a:t>
            </a:r>
            <a:r>
              <a:rPr lang="zh-CN" altLang="en-US" spc="300" dirty="0" smtClean="0">
                <a:solidFill>
                  <a:schemeClr val="bg1"/>
                </a:solidFill>
                <a:latin typeface="黑体" panose="02010609060101010101" pitchFamily="49" charset="-122"/>
                <a:ea typeface="黑体" panose="02010609060101010101" pitchFamily="49" charset="-122"/>
              </a:rPr>
              <a:t>结果</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74" name="文本框 73"/>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黑体" panose="02010609060101010101" pitchFamily="49" charset="-122"/>
                <a:ea typeface="黑体" panose="02010609060101010101" pitchFamily="49" charset="-122"/>
              </a:rPr>
              <a:t>问题讨论</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75" name="文本框 74"/>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黑体" panose="02010609060101010101" pitchFamily="49" charset="-122"/>
                <a:ea typeface="黑体" panose="02010609060101010101" pitchFamily="49" charset="-122"/>
              </a:rPr>
              <a:t>论文总结</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82" name="直接连接符 81"/>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83" name="直接连接符 82"/>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86" name="矩形 85"/>
          <p:cNvSpPr/>
          <p:nvPr/>
        </p:nvSpPr>
        <p:spPr>
          <a:xfrm>
            <a:off x="0" y="20079"/>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87" name="矩形 86"/>
          <p:cNvSpPr/>
          <p:nvPr/>
        </p:nvSpPr>
        <p:spPr>
          <a:xfrm>
            <a:off x="5403315" y="108223"/>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88" name="文本框 87"/>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黑体" panose="02010609060101010101" pitchFamily="49" charset="-122"/>
                <a:ea typeface="黑体" panose="02010609060101010101" pitchFamily="49" charset="-122"/>
              </a:rPr>
              <a:t>灵感来源</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89" name="直接连接符 88"/>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90" name="文本框 89"/>
          <p:cNvSpPr txBox="1"/>
          <p:nvPr/>
        </p:nvSpPr>
        <p:spPr>
          <a:xfrm>
            <a:off x="1310746" y="101922"/>
            <a:ext cx="1252353" cy="369332"/>
          </a:xfrm>
          <a:prstGeom prst="rect">
            <a:avLst/>
          </a:prstGeom>
          <a:noFill/>
        </p:spPr>
        <p:txBody>
          <a:bodyPr wrap="square" rtlCol="0">
            <a:spAutoFit/>
          </a:bodyPr>
          <a:lstStyle/>
          <a:p>
            <a:pPr algn="ctr"/>
            <a:r>
              <a:rPr lang="zh-CN" altLang="en-US" spc="300" dirty="0" smtClean="0">
                <a:solidFill>
                  <a:schemeClr val="bg1"/>
                </a:solidFill>
                <a:latin typeface="黑体" panose="02010609060101010101" pitchFamily="49" charset="-122"/>
                <a:ea typeface="黑体" panose="02010609060101010101" pitchFamily="49" charset="-122"/>
              </a:rPr>
              <a:t>项目说明</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91" name="直接连接符 90"/>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92" name="文本框 91"/>
          <p:cNvSpPr txBox="1"/>
          <p:nvPr/>
        </p:nvSpPr>
        <p:spPr>
          <a:xfrm>
            <a:off x="2684103" y="90225"/>
            <a:ext cx="1295400" cy="369332"/>
          </a:xfrm>
          <a:prstGeom prst="rect">
            <a:avLst/>
          </a:prstGeom>
          <a:noFill/>
        </p:spPr>
        <p:txBody>
          <a:bodyPr wrap="square" rtlCol="0">
            <a:spAutoFit/>
          </a:bodyPr>
          <a:lstStyle/>
          <a:p>
            <a:r>
              <a:rPr lang="zh-CN" altLang="en-US" spc="300" dirty="0" smtClean="0">
                <a:solidFill>
                  <a:schemeClr val="bg1"/>
                </a:solidFill>
                <a:latin typeface="黑体" panose="02010609060101010101" pitchFamily="49" charset="-122"/>
                <a:ea typeface="黑体" panose="02010609060101010101" pitchFamily="49" charset="-122"/>
              </a:rPr>
              <a:t>项目计划</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93" name="文本框 92"/>
          <p:cNvSpPr txBox="1"/>
          <p:nvPr/>
        </p:nvSpPr>
        <p:spPr>
          <a:xfrm>
            <a:off x="3987543" y="113990"/>
            <a:ext cx="1295400" cy="369332"/>
          </a:xfrm>
          <a:prstGeom prst="rect">
            <a:avLst/>
          </a:prstGeom>
          <a:noFill/>
        </p:spPr>
        <p:txBody>
          <a:bodyPr wrap="square" rtlCol="0">
            <a:spAutoFit/>
          </a:bodyPr>
          <a:lstStyle/>
          <a:p>
            <a:r>
              <a:rPr lang="zh-CN" altLang="en-US" spc="300" dirty="0" smtClean="0">
                <a:solidFill>
                  <a:schemeClr val="bg1"/>
                </a:solidFill>
                <a:latin typeface="黑体" panose="02010609060101010101" pitchFamily="49" charset="-122"/>
                <a:ea typeface="黑体" panose="02010609060101010101" pitchFamily="49" charset="-122"/>
              </a:rPr>
              <a:t>功能</a:t>
            </a:r>
            <a:r>
              <a:rPr lang="zh-CN" altLang="en-US" spc="300" dirty="0">
                <a:solidFill>
                  <a:schemeClr val="bg1"/>
                </a:solidFill>
                <a:latin typeface="黑体" panose="02010609060101010101" pitchFamily="49" charset="-122"/>
                <a:ea typeface="黑体" panose="02010609060101010101" pitchFamily="49" charset="-122"/>
              </a:rPr>
              <a:t>介绍</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94" name="文本框 93"/>
          <p:cNvSpPr txBox="1"/>
          <p:nvPr/>
        </p:nvSpPr>
        <p:spPr>
          <a:xfrm>
            <a:off x="5403317" y="90225"/>
            <a:ext cx="1295400" cy="369332"/>
          </a:xfrm>
          <a:prstGeom prst="rect">
            <a:avLst/>
          </a:prstGeom>
          <a:noFill/>
        </p:spPr>
        <p:txBody>
          <a:bodyPr wrap="square" rtlCol="0">
            <a:spAutoFit/>
          </a:bodyPr>
          <a:lstStyle/>
          <a:p>
            <a:r>
              <a:rPr lang="zh-CN" altLang="en-US" spc="300" dirty="0" smtClean="0">
                <a:solidFill>
                  <a:srgbClr val="666666"/>
                </a:solidFill>
                <a:latin typeface="黑体" panose="02010609060101010101" pitchFamily="49" charset="-122"/>
                <a:ea typeface="黑体" panose="02010609060101010101" pitchFamily="49" charset="-122"/>
              </a:rPr>
              <a:t>可行分析</a:t>
            </a:r>
            <a:endParaRPr lang="zh-HK" altLang="en-US" spc="300" dirty="0">
              <a:solidFill>
                <a:srgbClr val="666666"/>
              </a:solidFill>
              <a:latin typeface="黑体" panose="02010609060101010101" pitchFamily="49" charset="-122"/>
              <a:ea typeface="黑体" panose="02010609060101010101" pitchFamily="49" charset="-122"/>
            </a:endParaRPr>
          </a:p>
        </p:txBody>
      </p:sp>
      <p:sp>
        <p:nvSpPr>
          <p:cNvPr id="95" name="文本框 94"/>
          <p:cNvSpPr txBox="1"/>
          <p:nvPr/>
        </p:nvSpPr>
        <p:spPr>
          <a:xfrm>
            <a:off x="6762923" y="90225"/>
            <a:ext cx="1295400" cy="369332"/>
          </a:xfrm>
          <a:prstGeom prst="rect">
            <a:avLst/>
          </a:prstGeom>
          <a:noFill/>
        </p:spPr>
        <p:txBody>
          <a:bodyPr wrap="square" rtlCol="0">
            <a:spAutoFit/>
          </a:bodyPr>
          <a:lstStyle/>
          <a:p>
            <a:r>
              <a:rPr lang="zh-CN" altLang="en-US" spc="300" dirty="0" smtClean="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96" name="直接连接符 95"/>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97" name="直接连接符 96"/>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9" name="圆角矩形 18"/>
          <p:cNvSpPr/>
          <p:nvPr/>
        </p:nvSpPr>
        <p:spPr>
          <a:xfrm>
            <a:off x="233175" y="844072"/>
            <a:ext cx="2534855" cy="786035"/>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黑体" panose="02010609060101010101" pitchFamily="49" charset="-122"/>
                <a:ea typeface="黑体" panose="02010609060101010101" pitchFamily="49" charset="-122"/>
              </a:rPr>
              <a:t>管理实现计划</a:t>
            </a:r>
            <a:endParaRPr lang="zh-CN" altLang="en-US" sz="24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633889656"/>
      </p:ext>
    </p:extLst>
  </p:cSld>
  <p:clrMapOvr>
    <a:masterClrMapping/>
  </p:clrMapOvr>
  <p:transition>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grpSp>
        <p:nvGrpSpPr>
          <p:cNvPr id="14" name="组合 13"/>
          <p:cNvGrpSpPr/>
          <p:nvPr/>
        </p:nvGrpSpPr>
        <p:grpSpPr>
          <a:xfrm>
            <a:off x="1559719" y="2568507"/>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2"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13" name="文本框 12"/>
            <p:cNvSpPr txBox="1"/>
            <p:nvPr/>
          </p:nvSpPr>
          <p:spPr>
            <a:xfrm>
              <a:off x="3187700" y="2847430"/>
              <a:ext cx="4021138" cy="1200329"/>
            </a:xfrm>
            <a:prstGeom prst="rect">
              <a:avLst/>
            </a:prstGeom>
            <a:noFill/>
          </p:spPr>
          <p:txBody>
            <a:bodyPr wrap="square" rtlCol="0">
              <a:spAutoFit/>
            </a:bodyPr>
            <a:lstStyle/>
            <a:p>
              <a:r>
                <a:rPr lang="zh-CN" altLang="en-US" sz="7200" b="1" spc="300" dirty="0" smtClean="0">
                  <a:solidFill>
                    <a:schemeClr val="bg1"/>
                  </a:solidFill>
                  <a:latin typeface="黑体" panose="02010609060101010101" pitchFamily="49" charset="-122"/>
                  <a:ea typeface="黑体" panose="02010609060101010101" pitchFamily="49" charset="-122"/>
                </a:rPr>
                <a:t>功能介绍</a:t>
              </a:r>
              <a:endParaRPr lang="zh-HK" altLang="en-US" sz="7200" b="1" spc="300" dirty="0">
                <a:solidFill>
                  <a:schemeClr val="bg1"/>
                </a:solidFill>
                <a:latin typeface="黑体" panose="02010609060101010101" pitchFamily="49" charset="-122"/>
                <a:ea typeface="黑体" panose="02010609060101010101" pitchFamily="49" charset="-122"/>
              </a:endParaRPr>
            </a:p>
          </p:txBody>
        </p:sp>
      </p:grpSp>
    </p:spTree>
    <p:extLst>
      <p:ext uri="{BB962C8B-B14F-4D97-AF65-F5344CB8AC3E}">
        <p14:creationId xmlns:p14="http://schemas.microsoft.com/office/powerpoint/2010/main" val="1990903937"/>
      </p:ext>
    </p:extLst>
  </p:cSld>
  <p:clrMapOvr>
    <a:masterClrMapping/>
  </p:clrMapOvr>
  <p:transition>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 name="直接连接符 30"/>
          <p:cNvCxnSpPr/>
          <p:nvPr/>
        </p:nvCxnSpPr>
        <p:spPr>
          <a:xfrm>
            <a:off x="12048767" y="155126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5003007" y="1735931"/>
            <a:ext cx="0" cy="3386138"/>
          </a:xfrm>
          <a:prstGeom prst="line">
            <a:avLst/>
          </a:prstGeom>
          <a:ln>
            <a:solidFill>
              <a:srgbClr val="0174AB"/>
            </a:solidFill>
            <a:prstDash val="dash"/>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6067427" y="1391136"/>
            <a:ext cx="1795460" cy="523220"/>
          </a:xfrm>
          <a:prstGeom prst="rect">
            <a:avLst/>
          </a:prstGeom>
          <a:noFill/>
        </p:spPr>
        <p:txBody>
          <a:bodyPr wrap="square" rtlCol="0">
            <a:spAutoFit/>
          </a:bodyPr>
          <a:lstStyle/>
          <a:p>
            <a:r>
              <a:rPr lang="zh-CN" altLang="en-US" sz="2800" b="1" spc="300" dirty="0" smtClean="0">
                <a:solidFill>
                  <a:srgbClr val="666666"/>
                </a:solidFill>
                <a:latin typeface="黑体" panose="02010609060101010101" pitchFamily="49" charset="-122"/>
                <a:ea typeface="黑体" panose="02010609060101010101" pitchFamily="49" charset="-122"/>
              </a:rPr>
              <a:t>灵感来源</a:t>
            </a:r>
            <a:endParaRPr lang="zh-HK" altLang="en-US" sz="2800" b="1" spc="300" dirty="0">
              <a:solidFill>
                <a:srgbClr val="666666"/>
              </a:solidFill>
              <a:latin typeface="黑体" panose="02010609060101010101" pitchFamily="49" charset="-122"/>
              <a:ea typeface="黑体" panose="02010609060101010101" pitchFamily="49" charset="-122"/>
            </a:endParaRPr>
          </a:p>
        </p:txBody>
      </p:sp>
      <p:sp>
        <p:nvSpPr>
          <p:cNvPr id="23" name="文本框 22"/>
          <p:cNvSpPr txBox="1"/>
          <p:nvPr/>
        </p:nvSpPr>
        <p:spPr>
          <a:xfrm>
            <a:off x="6067427" y="2101638"/>
            <a:ext cx="1795461" cy="523220"/>
          </a:xfrm>
          <a:prstGeom prst="rect">
            <a:avLst/>
          </a:prstGeom>
          <a:noFill/>
        </p:spPr>
        <p:txBody>
          <a:bodyPr wrap="square" rtlCol="0">
            <a:spAutoFit/>
          </a:bodyPr>
          <a:lstStyle/>
          <a:p>
            <a:r>
              <a:rPr lang="zh-CN" altLang="en-US" sz="2800" b="1" spc="300" dirty="0" smtClean="0">
                <a:solidFill>
                  <a:srgbClr val="666666"/>
                </a:solidFill>
                <a:latin typeface="黑体" panose="02010609060101010101" pitchFamily="49" charset="-122"/>
                <a:ea typeface="黑体" panose="02010609060101010101" pitchFamily="49" charset="-122"/>
              </a:rPr>
              <a:t>项目说明</a:t>
            </a:r>
            <a:endParaRPr lang="zh-HK" altLang="en-US" sz="2800" b="1" spc="300" dirty="0">
              <a:solidFill>
                <a:srgbClr val="666666"/>
              </a:solidFill>
              <a:latin typeface="黑体" panose="02010609060101010101" pitchFamily="49" charset="-122"/>
              <a:ea typeface="黑体" panose="02010609060101010101" pitchFamily="49" charset="-122"/>
            </a:endParaRPr>
          </a:p>
        </p:txBody>
      </p:sp>
      <p:sp>
        <p:nvSpPr>
          <p:cNvPr id="24" name="文本框 23"/>
          <p:cNvSpPr txBox="1"/>
          <p:nvPr/>
        </p:nvSpPr>
        <p:spPr>
          <a:xfrm>
            <a:off x="6067427" y="2812140"/>
            <a:ext cx="1795461" cy="523220"/>
          </a:xfrm>
          <a:prstGeom prst="rect">
            <a:avLst/>
          </a:prstGeom>
          <a:noFill/>
        </p:spPr>
        <p:txBody>
          <a:bodyPr wrap="square" rtlCol="0">
            <a:spAutoFit/>
          </a:bodyPr>
          <a:lstStyle/>
          <a:p>
            <a:r>
              <a:rPr lang="zh-CN" altLang="en-US" sz="2800" b="1" spc="300" dirty="0" smtClean="0">
                <a:solidFill>
                  <a:srgbClr val="00B050"/>
                </a:solidFill>
                <a:latin typeface="黑体" panose="02010609060101010101" pitchFamily="49" charset="-122"/>
                <a:ea typeface="黑体" panose="02010609060101010101" pitchFamily="49" charset="-122"/>
              </a:rPr>
              <a:t>项目计划</a:t>
            </a:r>
            <a:endParaRPr lang="zh-HK" altLang="en-US" sz="2800" b="1" spc="300" dirty="0">
              <a:solidFill>
                <a:srgbClr val="00B050"/>
              </a:solidFill>
              <a:latin typeface="黑体" panose="02010609060101010101" pitchFamily="49" charset="-122"/>
              <a:ea typeface="黑体" panose="02010609060101010101" pitchFamily="49" charset="-122"/>
            </a:endParaRPr>
          </a:p>
        </p:txBody>
      </p:sp>
      <p:sp>
        <p:nvSpPr>
          <p:cNvPr id="25" name="文本框 24"/>
          <p:cNvSpPr txBox="1"/>
          <p:nvPr/>
        </p:nvSpPr>
        <p:spPr>
          <a:xfrm>
            <a:off x="6067426" y="3522642"/>
            <a:ext cx="1795461" cy="523220"/>
          </a:xfrm>
          <a:prstGeom prst="rect">
            <a:avLst/>
          </a:prstGeom>
          <a:noFill/>
        </p:spPr>
        <p:txBody>
          <a:bodyPr wrap="square" rtlCol="0">
            <a:spAutoFit/>
          </a:bodyPr>
          <a:lstStyle/>
          <a:p>
            <a:r>
              <a:rPr lang="zh-CN" altLang="en-US" sz="2800" b="1" spc="300" dirty="0" smtClean="0">
                <a:solidFill>
                  <a:srgbClr val="00B050"/>
                </a:solidFill>
                <a:latin typeface="黑体" panose="02010609060101010101" pitchFamily="49" charset="-122"/>
                <a:ea typeface="黑体" panose="02010609060101010101" pitchFamily="49" charset="-122"/>
              </a:rPr>
              <a:t>功能介绍</a:t>
            </a:r>
            <a:endParaRPr lang="zh-HK" altLang="en-US" sz="2800" b="1" spc="300" dirty="0">
              <a:solidFill>
                <a:srgbClr val="00B050"/>
              </a:solidFill>
              <a:latin typeface="黑体" panose="02010609060101010101" pitchFamily="49" charset="-122"/>
              <a:ea typeface="黑体" panose="02010609060101010101" pitchFamily="49" charset="-122"/>
            </a:endParaRPr>
          </a:p>
        </p:txBody>
      </p:sp>
      <p:sp>
        <p:nvSpPr>
          <p:cNvPr id="26" name="文本框 25"/>
          <p:cNvSpPr txBox="1"/>
          <p:nvPr/>
        </p:nvSpPr>
        <p:spPr>
          <a:xfrm>
            <a:off x="6067427" y="4233144"/>
            <a:ext cx="1795461" cy="523220"/>
          </a:xfrm>
          <a:prstGeom prst="rect">
            <a:avLst/>
          </a:prstGeom>
          <a:noFill/>
        </p:spPr>
        <p:txBody>
          <a:bodyPr wrap="square" rtlCol="0">
            <a:spAutoFit/>
          </a:bodyPr>
          <a:lstStyle/>
          <a:p>
            <a:r>
              <a:rPr lang="zh-CN" altLang="en-US" sz="2800" b="1" spc="300" dirty="0" smtClean="0">
                <a:solidFill>
                  <a:srgbClr val="666666"/>
                </a:solidFill>
                <a:latin typeface="黑体" panose="02010609060101010101" pitchFamily="49" charset="-122"/>
                <a:ea typeface="黑体" panose="02010609060101010101" pitchFamily="49" charset="-122"/>
              </a:rPr>
              <a:t>可行分析</a:t>
            </a:r>
            <a:endParaRPr lang="zh-HK" altLang="en-US" sz="2800" b="1" spc="300" dirty="0">
              <a:solidFill>
                <a:srgbClr val="666666"/>
              </a:solidFill>
              <a:latin typeface="黑体" panose="02010609060101010101" pitchFamily="49" charset="-122"/>
              <a:ea typeface="黑体" panose="02010609060101010101" pitchFamily="49" charset="-122"/>
            </a:endParaRPr>
          </a:p>
        </p:txBody>
      </p:sp>
      <p:sp>
        <p:nvSpPr>
          <p:cNvPr id="27" name="文本框 26"/>
          <p:cNvSpPr txBox="1"/>
          <p:nvPr/>
        </p:nvSpPr>
        <p:spPr>
          <a:xfrm>
            <a:off x="6067426" y="4943644"/>
            <a:ext cx="1795461" cy="523220"/>
          </a:xfrm>
          <a:prstGeom prst="rect">
            <a:avLst/>
          </a:prstGeom>
          <a:noFill/>
        </p:spPr>
        <p:txBody>
          <a:bodyPr wrap="square" rtlCol="0">
            <a:spAutoFit/>
          </a:bodyPr>
          <a:lstStyle/>
          <a:p>
            <a:r>
              <a:rPr lang="zh-CN" altLang="en-US" sz="2800" b="1" spc="300" dirty="0" smtClean="0">
                <a:solidFill>
                  <a:srgbClr val="666666"/>
                </a:solidFill>
                <a:latin typeface="黑体" panose="02010609060101010101" pitchFamily="49" charset="-122"/>
                <a:ea typeface="黑体" panose="02010609060101010101" pitchFamily="49" charset="-122"/>
              </a:rPr>
              <a:t>成员分工</a:t>
            </a:r>
            <a:endParaRPr lang="zh-HK" altLang="en-US" sz="2800" b="1" spc="300" dirty="0">
              <a:solidFill>
                <a:srgbClr val="666666"/>
              </a:solidFill>
              <a:latin typeface="黑体" panose="02010609060101010101" pitchFamily="49" charset="-122"/>
              <a:ea typeface="黑体" panose="02010609060101010101" pitchFamily="49" charset="-122"/>
            </a:endParaRPr>
          </a:p>
        </p:txBody>
      </p:sp>
      <p:grpSp>
        <p:nvGrpSpPr>
          <p:cNvPr id="19" name="组合 18"/>
          <p:cNvGrpSpPr/>
          <p:nvPr/>
        </p:nvGrpSpPr>
        <p:grpSpPr>
          <a:xfrm>
            <a:off x="1635920" y="2197034"/>
            <a:ext cx="1947861" cy="1940713"/>
            <a:chOff x="1709739" y="2636838"/>
            <a:chExt cx="1590160" cy="1584325"/>
          </a:xfrm>
          <a:solidFill>
            <a:srgbClr val="E74E3E"/>
          </a:solidFill>
          <a:effectLst/>
        </p:grpSpPr>
        <p:sp>
          <p:nvSpPr>
            <p:cNvPr id="9" name="Freeform 6"/>
            <p:cNvSpPr>
              <a:spLocks/>
            </p:cNvSpPr>
            <p:nvPr/>
          </p:nvSpPr>
          <p:spPr bwMode="auto">
            <a:xfrm>
              <a:off x="1709739" y="2636838"/>
              <a:ext cx="1468102" cy="1467130"/>
            </a:xfrm>
            <a:custGeom>
              <a:avLst/>
              <a:gdLst>
                <a:gd name="T0" fmla="*/ 691 w 1276"/>
                <a:gd name="T1" fmla="*/ 1168 h 1274"/>
                <a:gd name="T2" fmla="*/ 662 w 1276"/>
                <a:gd name="T3" fmla="*/ 1267 h 1274"/>
                <a:gd name="T4" fmla="*/ 654 w 1276"/>
                <a:gd name="T5" fmla="*/ 1273 h 1274"/>
                <a:gd name="T6" fmla="*/ 643 w 1276"/>
                <a:gd name="T7" fmla="*/ 1274 h 1274"/>
                <a:gd name="T8" fmla="*/ 172 w 1276"/>
                <a:gd name="T9" fmla="*/ 1274 h 1274"/>
                <a:gd name="T10" fmla="*/ 81 w 1276"/>
                <a:gd name="T11" fmla="*/ 1253 h 1274"/>
                <a:gd name="T12" fmla="*/ 1 w 1276"/>
                <a:gd name="T13" fmla="*/ 1113 h 1274"/>
                <a:gd name="T14" fmla="*/ 0 w 1276"/>
                <a:gd name="T15" fmla="*/ 892 h 1274"/>
                <a:gd name="T16" fmla="*/ 0 w 1276"/>
                <a:gd name="T17" fmla="*/ 170 h 1274"/>
                <a:gd name="T18" fmla="*/ 170 w 1276"/>
                <a:gd name="T19" fmla="*/ 0 h 1274"/>
                <a:gd name="T20" fmla="*/ 1110 w 1276"/>
                <a:gd name="T21" fmla="*/ 0 h 1274"/>
                <a:gd name="T22" fmla="*/ 1273 w 1276"/>
                <a:gd name="T23" fmla="*/ 131 h 1274"/>
                <a:gd name="T24" fmla="*/ 1276 w 1276"/>
                <a:gd name="T25" fmla="*/ 168 h 1274"/>
                <a:gd name="T26" fmla="*/ 1276 w 1276"/>
                <a:gd name="T27" fmla="*/ 629 h 1274"/>
                <a:gd name="T28" fmla="*/ 1275 w 1276"/>
                <a:gd name="T29" fmla="*/ 645 h 1274"/>
                <a:gd name="T30" fmla="*/ 1171 w 1276"/>
                <a:gd name="T31" fmla="*/ 659 h 1274"/>
                <a:gd name="T32" fmla="*/ 1171 w 1276"/>
                <a:gd name="T33" fmla="*/ 214 h 1274"/>
                <a:gd name="T34" fmla="*/ 106 w 1276"/>
                <a:gd name="T35" fmla="*/ 214 h 1274"/>
                <a:gd name="T36" fmla="*/ 106 w 1276"/>
                <a:gd name="T37" fmla="*/ 230 h 1274"/>
                <a:gd name="T38" fmla="*/ 105 w 1276"/>
                <a:gd name="T39" fmla="*/ 1102 h 1274"/>
                <a:gd name="T40" fmla="*/ 171 w 1276"/>
                <a:gd name="T41" fmla="*/ 1168 h 1274"/>
                <a:gd name="T42" fmla="*/ 671 w 1276"/>
                <a:gd name="T43" fmla="*/ 1168 h 1274"/>
                <a:gd name="T44" fmla="*/ 691 w 1276"/>
                <a:gd name="T45" fmla="*/ 1168 h 1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76" h="1274">
                  <a:moveTo>
                    <a:pt x="691" y="1168"/>
                  </a:moveTo>
                  <a:cubicBezTo>
                    <a:pt x="681" y="1203"/>
                    <a:pt x="672" y="1235"/>
                    <a:pt x="662" y="1267"/>
                  </a:cubicBezTo>
                  <a:cubicBezTo>
                    <a:pt x="661" y="1270"/>
                    <a:pt x="657" y="1272"/>
                    <a:pt x="654" y="1273"/>
                  </a:cubicBezTo>
                  <a:cubicBezTo>
                    <a:pt x="651" y="1274"/>
                    <a:pt x="647" y="1274"/>
                    <a:pt x="643" y="1274"/>
                  </a:cubicBezTo>
                  <a:cubicBezTo>
                    <a:pt x="486" y="1274"/>
                    <a:pt x="329" y="1273"/>
                    <a:pt x="172" y="1274"/>
                  </a:cubicBezTo>
                  <a:cubicBezTo>
                    <a:pt x="140" y="1274"/>
                    <a:pt x="109" y="1269"/>
                    <a:pt x="81" y="1253"/>
                  </a:cubicBezTo>
                  <a:cubicBezTo>
                    <a:pt x="29" y="1221"/>
                    <a:pt x="1" y="1174"/>
                    <a:pt x="1" y="1113"/>
                  </a:cubicBezTo>
                  <a:cubicBezTo>
                    <a:pt x="0" y="1039"/>
                    <a:pt x="0" y="966"/>
                    <a:pt x="0" y="892"/>
                  </a:cubicBezTo>
                  <a:cubicBezTo>
                    <a:pt x="0" y="651"/>
                    <a:pt x="0" y="411"/>
                    <a:pt x="0" y="170"/>
                  </a:cubicBezTo>
                  <a:cubicBezTo>
                    <a:pt x="0" y="68"/>
                    <a:pt x="68" y="0"/>
                    <a:pt x="170" y="0"/>
                  </a:cubicBezTo>
                  <a:cubicBezTo>
                    <a:pt x="483" y="0"/>
                    <a:pt x="797" y="0"/>
                    <a:pt x="1110" y="0"/>
                  </a:cubicBezTo>
                  <a:cubicBezTo>
                    <a:pt x="1194" y="0"/>
                    <a:pt x="1258" y="51"/>
                    <a:pt x="1273" y="131"/>
                  </a:cubicBezTo>
                  <a:cubicBezTo>
                    <a:pt x="1276" y="143"/>
                    <a:pt x="1276" y="156"/>
                    <a:pt x="1276" y="168"/>
                  </a:cubicBezTo>
                  <a:cubicBezTo>
                    <a:pt x="1276" y="322"/>
                    <a:pt x="1276" y="475"/>
                    <a:pt x="1276" y="629"/>
                  </a:cubicBezTo>
                  <a:cubicBezTo>
                    <a:pt x="1276" y="634"/>
                    <a:pt x="1276" y="638"/>
                    <a:pt x="1275" y="645"/>
                  </a:cubicBezTo>
                  <a:cubicBezTo>
                    <a:pt x="1239" y="640"/>
                    <a:pt x="1205" y="643"/>
                    <a:pt x="1171" y="659"/>
                  </a:cubicBezTo>
                  <a:cubicBezTo>
                    <a:pt x="1171" y="509"/>
                    <a:pt x="1171" y="362"/>
                    <a:pt x="1171" y="214"/>
                  </a:cubicBezTo>
                  <a:cubicBezTo>
                    <a:pt x="816" y="214"/>
                    <a:pt x="462" y="214"/>
                    <a:pt x="106" y="214"/>
                  </a:cubicBezTo>
                  <a:cubicBezTo>
                    <a:pt x="106" y="219"/>
                    <a:pt x="106" y="224"/>
                    <a:pt x="106" y="230"/>
                  </a:cubicBezTo>
                  <a:cubicBezTo>
                    <a:pt x="106" y="521"/>
                    <a:pt x="106" y="812"/>
                    <a:pt x="105" y="1102"/>
                  </a:cubicBezTo>
                  <a:cubicBezTo>
                    <a:pt x="105" y="1141"/>
                    <a:pt x="125" y="1169"/>
                    <a:pt x="171" y="1168"/>
                  </a:cubicBezTo>
                  <a:cubicBezTo>
                    <a:pt x="338" y="1167"/>
                    <a:pt x="504" y="1168"/>
                    <a:pt x="671" y="1168"/>
                  </a:cubicBezTo>
                  <a:cubicBezTo>
                    <a:pt x="677" y="1168"/>
                    <a:pt x="683" y="1168"/>
                    <a:pt x="691" y="11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0" name="Freeform 7"/>
            <p:cNvSpPr>
              <a:spLocks noEditPoints="1"/>
            </p:cNvSpPr>
            <p:nvPr/>
          </p:nvSpPr>
          <p:spPr bwMode="auto">
            <a:xfrm>
              <a:off x="2571440" y="3653665"/>
              <a:ext cx="569443" cy="567498"/>
            </a:xfrm>
            <a:custGeom>
              <a:avLst/>
              <a:gdLst>
                <a:gd name="T0" fmla="*/ 328 w 495"/>
                <a:gd name="T1" fmla="*/ 1 h 493"/>
                <a:gd name="T2" fmla="*/ 495 w 495"/>
                <a:gd name="T3" fmla="*/ 167 h 493"/>
                <a:gd name="T4" fmla="*/ 427 w 495"/>
                <a:gd name="T5" fmla="*/ 236 h 493"/>
                <a:gd name="T6" fmla="*/ 240 w 495"/>
                <a:gd name="T7" fmla="*/ 421 h 493"/>
                <a:gd name="T8" fmla="*/ 216 w 495"/>
                <a:gd name="T9" fmla="*/ 436 h 493"/>
                <a:gd name="T10" fmla="*/ 40 w 495"/>
                <a:gd name="T11" fmla="*/ 488 h 493"/>
                <a:gd name="T12" fmla="*/ 9 w 495"/>
                <a:gd name="T13" fmla="*/ 484 h 493"/>
                <a:gd name="T14" fmla="*/ 6 w 495"/>
                <a:gd name="T15" fmla="*/ 454 h 493"/>
                <a:gd name="T16" fmla="*/ 58 w 495"/>
                <a:gd name="T17" fmla="*/ 276 h 493"/>
                <a:gd name="T18" fmla="*/ 67 w 495"/>
                <a:gd name="T19" fmla="*/ 259 h 493"/>
                <a:gd name="T20" fmla="*/ 327 w 495"/>
                <a:gd name="T21" fmla="*/ 1 h 493"/>
                <a:gd name="T22" fmla="*/ 328 w 495"/>
                <a:gd name="T23" fmla="*/ 1 h 493"/>
                <a:gd name="T24" fmla="*/ 102 w 495"/>
                <a:gd name="T25" fmla="*/ 292 h 493"/>
                <a:gd name="T26" fmla="*/ 72 w 495"/>
                <a:gd name="T27" fmla="*/ 396 h 493"/>
                <a:gd name="T28" fmla="*/ 74 w 495"/>
                <a:gd name="T29" fmla="*/ 405 h 493"/>
                <a:gd name="T30" fmla="*/ 113 w 495"/>
                <a:gd name="T31" fmla="*/ 418 h 493"/>
                <a:gd name="T32" fmla="*/ 148 w 495"/>
                <a:gd name="T33" fmla="*/ 408 h 493"/>
                <a:gd name="T34" fmla="*/ 200 w 495"/>
                <a:gd name="T35" fmla="*/ 393 h 493"/>
                <a:gd name="T36" fmla="*/ 185 w 495"/>
                <a:gd name="T37" fmla="*/ 316 h 493"/>
                <a:gd name="T38" fmla="*/ 178 w 495"/>
                <a:gd name="T39" fmla="*/ 308 h 493"/>
                <a:gd name="T40" fmla="*/ 102 w 495"/>
                <a:gd name="T41" fmla="*/ 292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5" h="493">
                  <a:moveTo>
                    <a:pt x="328" y="1"/>
                  </a:moveTo>
                  <a:cubicBezTo>
                    <a:pt x="384" y="56"/>
                    <a:pt x="439" y="112"/>
                    <a:pt x="495" y="167"/>
                  </a:cubicBezTo>
                  <a:cubicBezTo>
                    <a:pt x="473" y="190"/>
                    <a:pt x="450" y="213"/>
                    <a:pt x="427" y="236"/>
                  </a:cubicBezTo>
                  <a:cubicBezTo>
                    <a:pt x="365" y="298"/>
                    <a:pt x="303" y="360"/>
                    <a:pt x="240" y="421"/>
                  </a:cubicBezTo>
                  <a:cubicBezTo>
                    <a:pt x="233" y="428"/>
                    <a:pt x="225" y="433"/>
                    <a:pt x="216" y="436"/>
                  </a:cubicBezTo>
                  <a:cubicBezTo>
                    <a:pt x="157" y="454"/>
                    <a:pt x="98" y="471"/>
                    <a:pt x="40" y="488"/>
                  </a:cubicBezTo>
                  <a:cubicBezTo>
                    <a:pt x="28" y="492"/>
                    <a:pt x="18" y="493"/>
                    <a:pt x="9" y="484"/>
                  </a:cubicBezTo>
                  <a:cubicBezTo>
                    <a:pt x="0" y="475"/>
                    <a:pt x="3" y="464"/>
                    <a:pt x="6" y="454"/>
                  </a:cubicBezTo>
                  <a:cubicBezTo>
                    <a:pt x="23" y="395"/>
                    <a:pt x="40" y="335"/>
                    <a:pt x="58" y="276"/>
                  </a:cubicBezTo>
                  <a:cubicBezTo>
                    <a:pt x="60" y="270"/>
                    <a:pt x="63" y="264"/>
                    <a:pt x="67" y="259"/>
                  </a:cubicBezTo>
                  <a:cubicBezTo>
                    <a:pt x="154" y="173"/>
                    <a:pt x="240" y="87"/>
                    <a:pt x="327" y="1"/>
                  </a:cubicBezTo>
                  <a:cubicBezTo>
                    <a:pt x="328" y="1"/>
                    <a:pt x="329" y="0"/>
                    <a:pt x="328" y="1"/>
                  </a:cubicBezTo>
                  <a:close/>
                  <a:moveTo>
                    <a:pt x="102" y="292"/>
                  </a:moveTo>
                  <a:cubicBezTo>
                    <a:pt x="91" y="327"/>
                    <a:pt x="81" y="362"/>
                    <a:pt x="72" y="396"/>
                  </a:cubicBezTo>
                  <a:cubicBezTo>
                    <a:pt x="71" y="399"/>
                    <a:pt x="72" y="403"/>
                    <a:pt x="74" y="405"/>
                  </a:cubicBezTo>
                  <a:cubicBezTo>
                    <a:pt x="87" y="423"/>
                    <a:pt x="92" y="425"/>
                    <a:pt x="113" y="418"/>
                  </a:cubicBezTo>
                  <a:cubicBezTo>
                    <a:pt x="125" y="415"/>
                    <a:pt x="136" y="411"/>
                    <a:pt x="148" y="408"/>
                  </a:cubicBezTo>
                  <a:cubicBezTo>
                    <a:pt x="165" y="403"/>
                    <a:pt x="182" y="398"/>
                    <a:pt x="200" y="393"/>
                  </a:cubicBezTo>
                  <a:cubicBezTo>
                    <a:pt x="195" y="365"/>
                    <a:pt x="190" y="341"/>
                    <a:pt x="185" y="316"/>
                  </a:cubicBezTo>
                  <a:cubicBezTo>
                    <a:pt x="185" y="313"/>
                    <a:pt x="181" y="309"/>
                    <a:pt x="178" y="308"/>
                  </a:cubicBezTo>
                  <a:cubicBezTo>
                    <a:pt x="153" y="302"/>
                    <a:pt x="128" y="297"/>
                    <a:pt x="102" y="2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1" name="Freeform 8"/>
            <p:cNvSpPr>
              <a:spLocks/>
            </p:cNvSpPr>
            <p:nvPr/>
          </p:nvSpPr>
          <p:spPr bwMode="auto">
            <a:xfrm>
              <a:off x="2262162" y="3371619"/>
              <a:ext cx="608346" cy="119627"/>
            </a:xfrm>
            <a:custGeom>
              <a:avLst/>
              <a:gdLst>
                <a:gd name="T0" fmla="*/ 0 w 529"/>
                <a:gd name="T1" fmla="*/ 104 h 104"/>
                <a:gd name="T2" fmla="*/ 0 w 529"/>
                <a:gd name="T3" fmla="*/ 0 h 104"/>
                <a:gd name="T4" fmla="*/ 529 w 529"/>
                <a:gd name="T5" fmla="*/ 0 h 104"/>
                <a:gd name="T6" fmla="*/ 529 w 529"/>
                <a:gd name="T7" fmla="*/ 104 h 104"/>
                <a:gd name="T8" fmla="*/ 0 w 529"/>
                <a:gd name="T9" fmla="*/ 104 h 104"/>
              </a:gdLst>
              <a:ahLst/>
              <a:cxnLst>
                <a:cxn ang="0">
                  <a:pos x="T0" y="T1"/>
                </a:cxn>
                <a:cxn ang="0">
                  <a:pos x="T2" y="T3"/>
                </a:cxn>
                <a:cxn ang="0">
                  <a:pos x="T4" y="T5"/>
                </a:cxn>
                <a:cxn ang="0">
                  <a:pos x="T6" y="T7"/>
                </a:cxn>
                <a:cxn ang="0">
                  <a:pos x="T8" y="T9"/>
                </a:cxn>
              </a:cxnLst>
              <a:rect l="0" t="0" r="r" b="b"/>
              <a:pathLst>
                <a:path w="529" h="104">
                  <a:moveTo>
                    <a:pt x="0" y="104"/>
                  </a:moveTo>
                  <a:cubicBezTo>
                    <a:pt x="0" y="69"/>
                    <a:pt x="0" y="35"/>
                    <a:pt x="0" y="0"/>
                  </a:cubicBezTo>
                  <a:cubicBezTo>
                    <a:pt x="177" y="0"/>
                    <a:pt x="352" y="0"/>
                    <a:pt x="529" y="0"/>
                  </a:cubicBezTo>
                  <a:cubicBezTo>
                    <a:pt x="529" y="35"/>
                    <a:pt x="529" y="69"/>
                    <a:pt x="529" y="104"/>
                  </a:cubicBezTo>
                  <a:cubicBezTo>
                    <a:pt x="353" y="104"/>
                    <a:pt x="177" y="104"/>
                    <a:pt x="0" y="1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2" name="Freeform 9"/>
            <p:cNvSpPr>
              <a:spLocks/>
            </p:cNvSpPr>
            <p:nvPr/>
          </p:nvSpPr>
          <p:spPr bwMode="auto">
            <a:xfrm>
              <a:off x="2263134" y="3127502"/>
              <a:ext cx="607373" cy="119627"/>
            </a:xfrm>
            <a:custGeom>
              <a:avLst/>
              <a:gdLst>
                <a:gd name="T0" fmla="*/ 528 w 528"/>
                <a:gd name="T1" fmla="*/ 0 h 104"/>
                <a:gd name="T2" fmla="*/ 528 w 528"/>
                <a:gd name="T3" fmla="*/ 104 h 104"/>
                <a:gd name="T4" fmla="*/ 0 w 528"/>
                <a:gd name="T5" fmla="*/ 104 h 104"/>
                <a:gd name="T6" fmla="*/ 0 w 528"/>
                <a:gd name="T7" fmla="*/ 0 h 104"/>
                <a:gd name="T8" fmla="*/ 528 w 528"/>
                <a:gd name="T9" fmla="*/ 0 h 104"/>
              </a:gdLst>
              <a:ahLst/>
              <a:cxnLst>
                <a:cxn ang="0">
                  <a:pos x="T0" y="T1"/>
                </a:cxn>
                <a:cxn ang="0">
                  <a:pos x="T2" y="T3"/>
                </a:cxn>
                <a:cxn ang="0">
                  <a:pos x="T4" y="T5"/>
                </a:cxn>
                <a:cxn ang="0">
                  <a:pos x="T6" y="T7"/>
                </a:cxn>
                <a:cxn ang="0">
                  <a:pos x="T8" y="T9"/>
                </a:cxn>
              </a:cxnLst>
              <a:rect l="0" t="0" r="r" b="b"/>
              <a:pathLst>
                <a:path w="528" h="104">
                  <a:moveTo>
                    <a:pt x="528" y="0"/>
                  </a:moveTo>
                  <a:cubicBezTo>
                    <a:pt x="528" y="35"/>
                    <a:pt x="528" y="69"/>
                    <a:pt x="528" y="104"/>
                  </a:cubicBezTo>
                  <a:cubicBezTo>
                    <a:pt x="352" y="104"/>
                    <a:pt x="177" y="104"/>
                    <a:pt x="0" y="104"/>
                  </a:cubicBezTo>
                  <a:cubicBezTo>
                    <a:pt x="0" y="70"/>
                    <a:pt x="0" y="36"/>
                    <a:pt x="0" y="0"/>
                  </a:cubicBezTo>
                  <a:cubicBezTo>
                    <a:pt x="176" y="0"/>
                    <a:pt x="352" y="0"/>
                    <a:pt x="52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3" name="Freeform 10"/>
            <p:cNvSpPr>
              <a:spLocks/>
            </p:cNvSpPr>
            <p:nvPr/>
          </p:nvSpPr>
          <p:spPr bwMode="auto">
            <a:xfrm>
              <a:off x="2263134" y="3615735"/>
              <a:ext cx="549991" cy="120599"/>
            </a:xfrm>
            <a:custGeom>
              <a:avLst/>
              <a:gdLst>
                <a:gd name="T0" fmla="*/ 0 w 478"/>
                <a:gd name="T1" fmla="*/ 0 h 105"/>
                <a:gd name="T2" fmla="*/ 478 w 478"/>
                <a:gd name="T3" fmla="*/ 0 h 105"/>
                <a:gd name="T4" fmla="*/ 472 w 478"/>
                <a:gd name="T5" fmla="*/ 8 h 105"/>
                <a:gd name="T6" fmla="*/ 383 w 478"/>
                <a:gd name="T7" fmla="*/ 97 h 105"/>
                <a:gd name="T8" fmla="*/ 366 w 478"/>
                <a:gd name="T9" fmla="*/ 104 h 105"/>
                <a:gd name="T10" fmla="*/ 8 w 478"/>
                <a:gd name="T11" fmla="*/ 105 h 105"/>
                <a:gd name="T12" fmla="*/ 0 w 478"/>
                <a:gd name="T13" fmla="*/ 104 h 105"/>
                <a:gd name="T14" fmla="*/ 0 w 478"/>
                <a:gd name="T15" fmla="*/ 0 h 1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8" h="105">
                  <a:moveTo>
                    <a:pt x="0" y="0"/>
                  </a:moveTo>
                  <a:cubicBezTo>
                    <a:pt x="159" y="0"/>
                    <a:pt x="318" y="0"/>
                    <a:pt x="478" y="0"/>
                  </a:cubicBezTo>
                  <a:cubicBezTo>
                    <a:pt x="476" y="3"/>
                    <a:pt x="474" y="6"/>
                    <a:pt x="472" y="8"/>
                  </a:cubicBezTo>
                  <a:cubicBezTo>
                    <a:pt x="443" y="38"/>
                    <a:pt x="413" y="68"/>
                    <a:pt x="383" y="97"/>
                  </a:cubicBezTo>
                  <a:cubicBezTo>
                    <a:pt x="379" y="101"/>
                    <a:pt x="372" y="104"/>
                    <a:pt x="366" y="104"/>
                  </a:cubicBezTo>
                  <a:cubicBezTo>
                    <a:pt x="247" y="105"/>
                    <a:pt x="127" y="105"/>
                    <a:pt x="8" y="105"/>
                  </a:cubicBezTo>
                  <a:cubicBezTo>
                    <a:pt x="6" y="105"/>
                    <a:pt x="3" y="104"/>
                    <a:pt x="0" y="104"/>
                  </a:cubicBezTo>
                  <a:cubicBezTo>
                    <a:pt x="0" y="69"/>
                    <a:pt x="0" y="35"/>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4" name="Freeform 11"/>
            <p:cNvSpPr>
              <a:spLocks/>
            </p:cNvSpPr>
            <p:nvPr/>
          </p:nvSpPr>
          <p:spPr bwMode="auto">
            <a:xfrm>
              <a:off x="3016880" y="3492218"/>
              <a:ext cx="283019" cy="281074"/>
            </a:xfrm>
            <a:custGeom>
              <a:avLst/>
              <a:gdLst>
                <a:gd name="T0" fmla="*/ 0 w 246"/>
                <a:gd name="T1" fmla="*/ 87 h 244"/>
                <a:gd name="T2" fmla="*/ 66 w 246"/>
                <a:gd name="T3" fmla="*/ 20 h 244"/>
                <a:gd name="T4" fmla="*/ 139 w 246"/>
                <a:gd name="T5" fmla="*/ 20 h 244"/>
                <a:gd name="T6" fmla="*/ 225 w 246"/>
                <a:gd name="T7" fmla="*/ 106 h 244"/>
                <a:gd name="T8" fmla="*/ 227 w 246"/>
                <a:gd name="T9" fmla="*/ 178 h 244"/>
                <a:gd name="T10" fmla="*/ 159 w 246"/>
                <a:gd name="T11" fmla="*/ 244 h 244"/>
                <a:gd name="T12" fmla="*/ 0 w 246"/>
                <a:gd name="T13" fmla="*/ 87 h 244"/>
              </a:gdLst>
              <a:ahLst/>
              <a:cxnLst>
                <a:cxn ang="0">
                  <a:pos x="T0" y="T1"/>
                </a:cxn>
                <a:cxn ang="0">
                  <a:pos x="T2" y="T3"/>
                </a:cxn>
                <a:cxn ang="0">
                  <a:pos x="T4" y="T5"/>
                </a:cxn>
                <a:cxn ang="0">
                  <a:pos x="T6" y="T7"/>
                </a:cxn>
                <a:cxn ang="0">
                  <a:pos x="T8" y="T9"/>
                </a:cxn>
                <a:cxn ang="0">
                  <a:pos x="T10" y="T11"/>
                </a:cxn>
                <a:cxn ang="0">
                  <a:pos x="T12" y="T13"/>
                </a:cxn>
              </a:cxnLst>
              <a:rect l="0" t="0" r="r" b="b"/>
              <a:pathLst>
                <a:path w="246" h="244">
                  <a:moveTo>
                    <a:pt x="0" y="87"/>
                  </a:moveTo>
                  <a:cubicBezTo>
                    <a:pt x="22" y="64"/>
                    <a:pt x="43" y="41"/>
                    <a:pt x="66" y="20"/>
                  </a:cubicBezTo>
                  <a:cubicBezTo>
                    <a:pt x="87" y="1"/>
                    <a:pt x="118" y="0"/>
                    <a:pt x="139" y="20"/>
                  </a:cubicBezTo>
                  <a:cubicBezTo>
                    <a:pt x="169" y="48"/>
                    <a:pt x="198" y="76"/>
                    <a:pt x="225" y="106"/>
                  </a:cubicBezTo>
                  <a:cubicBezTo>
                    <a:pt x="245" y="127"/>
                    <a:pt x="246" y="158"/>
                    <a:pt x="227" y="178"/>
                  </a:cubicBezTo>
                  <a:cubicBezTo>
                    <a:pt x="205" y="202"/>
                    <a:pt x="181" y="223"/>
                    <a:pt x="159" y="244"/>
                  </a:cubicBezTo>
                  <a:cubicBezTo>
                    <a:pt x="107" y="193"/>
                    <a:pt x="54" y="140"/>
                    <a:pt x="0" y="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5" name="Freeform 12"/>
            <p:cNvSpPr>
              <a:spLocks/>
            </p:cNvSpPr>
            <p:nvPr/>
          </p:nvSpPr>
          <p:spPr bwMode="auto">
            <a:xfrm>
              <a:off x="2017073" y="3372591"/>
              <a:ext cx="119627" cy="117682"/>
            </a:xfrm>
            <a:custGeom>
              <a:avLst/>
              <a:gdLst>
                <a:gd name="T0" fmla="*/ 0 w 104"/>
                <a:gd name="T1" fmla="*/ 102 h 102"/>
                <a:gd name="T2" fmla="*/ 0 w 104"/>
                <a:gd name="T3" fmla="*/ 0 h 102"/>
                <a:gd name="T4" fmla="*/ 104 w 104"/>
                <a:gd name="T5" fmla="*/ 0 h 102"/>
                <a:gd name="T6" fmla="*/ 104 w 104"/>
                <a:gd name="T7" fmla="*/ 102 h 102"/>
                <a:gd name="T8" fmla="*/ 0 w 104"/>
                <a:gd name="T9" fmla="*/ 102 h 102"/>
              </a:gdLst>
              <a:ahLst/>
              <a:cxnLst>
                <a:cxn ang="0">
                  <a:pos x="T0" y="T1"/>
                </a:cxn>
                <a:cxn ang="0">
                  <a:pos x="T2" y="T3"/>
                </a:cxn>
                <a:cxn ang="0">
                  <a:pos x="T4" y="T5"/>
                </a:cxn>
                <a:cxn ang="0">
                  <a:pos x="T6" y="T7"/>
                </a:cxn>
                <a:cxn ang="0">
                  <a:pos x="T8" y="T9"/>
                </a:cxn>
              </a:cxnLst>
              <a:rect l="0" t="0" r="r" b="b"/>
              <a:pathLst>
                <a:path w="104" h="102">
                  <a:moveTo>
                    <a:pt x="0" y="102"/>
                  </a:moveTo>
                  <a:cubicBezTo>
                    <a:pt x="0" y="68"/>
                    <a:pt x="0" y="34"/>
                    <a:pt x="0" y="0"/>
                  </a:cubicBezTo>
                  <a:cubicBezTo>
                    <a:pt x="35" y="0"/>
                    <a:pt x="69" y="0"/>
                    <a:pt x="104" y="0"/>
                  </a:cubicBezTo>
                  <a:cubicBezTo>
                    <a:pt x="104" y="34"/>
                    <a:pt x="104" y="67"/>
                    <a:pt x="104" y="102"/>
                  </a:cubicBezTo>
                  <a:cubicBezTo>
                    <a:pt x="70" y="102"/>
                    <a:pt x="36" y="102"/>
                    <a:pt x="0"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6" name="Freeform 13"/>
            <p:cNvSpPr>
              <a:spLocks/>
            </p:cNvSpPr>
            <p:nvPr/>
          </p:nvSpPr>
          <p:spPr bwMode="auto">
            <a:xfrm>
              <a:off x="2018045" y="3128475"/>
              <a:ext cx="118654" cy="118654"/>
            </a:xfrm>
            <a:custGeom>
              <a:avLst/>
              <a:gdLst>
                <a:gd name="T0" fmla="*/ 103 w 103"/>
                <a:gd name="T1" fmla="*/ 103 h 103"/>
                <a:gd name="T2" fmla="*/ 0 w 103"/>
                <a:gd name="T3" fmla="*/ 103 h 103"/>
                <a:gd name="T4" fmla="*/ 0 w 103"/>
                <a:gd name="T5" fmla="*/ 0 h 103"/>
                <a:gd name="T6" fmla="*/ 103 w 103"/>
                <a:gd name="T7" fmla="*/ 0 h 103"/>
                <a:gd name="T8" fmla="*/ 103 w 103"/>
                <a:gd name="T9" fmla="*/ 103 h 103"/>
              </a:gdLst>
              <a:ahLst/>
              <a:cxnLst>
                <a:cxn ang="0">
                  <a:pos x="T0" y="T1"/>
                </a:cxn>
                <a:cxn ang="0">
                  <a:pos x="T2" y="T3"/>
                </a:cxn>
                <a:cxn ang="0">
                  <a:pos x="T4" y="T5"/>
                </a:cxn>
                <a:cxn ang="0">
                  <a:pos x="T6" y="T7"/>
                </a:cxn>
                <a:cxn ang="0">
                  <a:pos x="T8" y="T9"/>
                </a:cxn>
              </a:cxnLst>
              <a:rect l="0" t="0" r="r" b="b"/>
              <a:pathLst>
                <a:path w="103" h="103">
                  <a:moveTo>
                    <a:pt x="103" y="103"/>
                  </a:moveTo>
                  <a:cubicBezTo>
                    <a:pt x="68" y="103"/>
                    <a:pt x="34" y="103"/>
                    <a:pt x="0" y="103"/>
                  </a:cubicBezTo>
                  <a:cubicBezTo>
                    <a:pt x="0" y="68"/>
                    <a:pt x="0" y="35"/>
                    <a:pt x="0" y="0"/>
                  </a:cubicBezTo>
                  <a:cubicBezTo>
                    <a:pt x="34" y="0"/>
                    <a:pt x="68" y="0"/>
                    <a:pt x="103" y="0"/>
                  </a:cubicBezTo>
                  <a:cubicBezTo>
                    <a:pt x="103" y="34"/>
                    <a:pt x="103" y="68"/>
                    <a:pt x="103" y="10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7" name="Freeform 14"/>
            <p:cNvSpPr>
              <a:spLocks/>
            </p:cNvSpPr>
            <p:nvPr/>
          </p:nvSpPr>
          <p:spPr bwMode="auto">
            <a:xfrm>
              <a:off x="2018045" y="3616708"/>
              <a:ext cx="118654" cy="118654"/>
            </a:xfrm>
            <a:custGeom>
              <a:avLst/>
              <a:gdLst>
                <a:gd name="T0" fmla="*/ 103 w 103"/>
                <a:gd name="T1" fmla="*/ 103 h 103"/>
                <a:gd name="T2" fmla="*/ 0 w 103"/>
                <a:gd name="T3" fmla="*/ 103 h 103"/>
                <a:gd name="T4" fmla="*/ 0 w 103"/>
                <a:gd name="T5" fmla="*/ 0 h 103"/>
                <a:gd name="T6" fmla="*/ 103 w 103"/>
                <a:gd name="T7" fmla="*/ 0 h 103"/>
                <a:gd name="T8" fmla="*/ 103 w 103"/>
                <a:gd name="T9" fmla="*/ 103 h 103"/>
              </a:gdLst>
              <a:ahLst/>
              <a:cxnLst>
                <a:cxn ang="0">
                  <a:pos x="T0" y="T1"/>
                </a:cxn>
                <a:cxn ang="0">
                  <a:pos x="T2" y="T3"/>
                </a:cxn>
                <a:cxn ang="0">
                  <a:pos x="T4" y="T5"/>
                </a:cxn>
                <a:cxn ang="0">
                  <a:pos x="T6" y="T7"/>
                </a:cxn>
                <a:cxn ang="0">
                  <a:pos x="T8" y="T9"/>
                </a:cxn>
              </a:cxnLst>
              <a:rect l="0" t="0" r="r" b="b"/>
              <a:pathLst>
                <a:path w="103" h="103">
                  <a:moveTo>
                    <a:pt x="103" y="103"/>
                  </a:moveTo>
                  <a:cubicBezTo>
                    <a:pt x="68" y="103"/>
                    <a:pt x="35" y="103"/>
                    <a:pt x="0" y="103"/>
                  </a:cubicBezTo>
                  <a:cubicBezTo>
                    <a:pt x="0" y="68"/>
                    <a:pt x="0" y="35"/>
                    <a:pt x="0" y="0"/>
                  </a:cubicBezTo>
                  <a:cubicBezTo>
                    <a:pt x="34" y="0"/>
                    <a:pt x="68" y="0"/>
                    <a:pt x="103" y="0"/>
                  </a:cubicBezTo>
                  <a:cubicBezTo>
                    <a:pt x="103" y="33"/>
                    <a:pt x="103" y="67"/>
                    <a:pt x="103" y="10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grpSp>
      <p:sp>
        <p:nvSpPr>
          <p:cNvPr id="35" name="文本框 34"/>
          <p:cNvSpPr txBox="1"/>
          <p:nvPr/>
        </p:nvSpPr>
        <p:spPr>
          <a:xfrm>
            <a:off x="1281113" y="4137746"/>
            <a:ext cx="2525077" cy="646331"/>
          </a:xfrm>
          <a:prstGeom prst="rect">
            <a:avLst/>
          </a:prstGeom>
          <a:noFill/>
        </p:spPr>
        <p:txBody>
          <a:bodyPr wrap="square" rtlCol="0">
            <a:spAutoFit/>
          </a:bodyPr>
          <a:lstStyle/>
          <a:p>
            <a:pPr algn="ctr"/>
            <a:r>
              <a:rPr lang="zh-CN" altLang="en-US" sz="3600" b="1" spc="300" dirty="0" smtClean="0">
                <a:solidFill>
                  <a:srgbClr val="E74E3E"/>
                </a:solidFill>
                <a:latin typeface="黑体" panose="02010609060101010101" pitchFamily="49" charset="-122"/>
                <a:ea typeface="黑体" panose="02010609060101010101" pitchFamily="49" charset="-122"/>
              </a:rPr>
              <a:t>目录</a:t>
            </a:r>
            <a:endParaRPr lang="zh-HK" altLang="en-US" sz="3600" b="1" spc="300" dirty="0">
              <a:solidFill>
                <a:srgbClr val="E74E3E"/>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895829150"/>
      </p:ext>
    </p:extLst>
  </p:cSld>
  <p:clrMapOvr>
    <a:masterClrMapping/>
  </p:clrMapOvr>
  <p:transition>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椭圆 15"/>
          <p:cNvSpPr/>
          <p:nvPr/>
        </p:nvSpPr>
        <p:spPr>
          <a:xfrm>
            <a:off x="3543347" y="2246767"/>
            <a:ext cx="2014538" cy="2014538"/>
          </a:xfrm>
          <a:prstGeom prst="ellipse">
            <a:avLst/>
          </a:prstGeom>
          <a:solidFill>
            <a:srgbClr val="E74E3E"/>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spc="300" dirty="0" smtClean="0">
                <a:latin typeface="黑体" panose="02010609060101010101" pitchFamily="49" charset="-122"/>
                <a:ea typeface="黑体" panose="02010609060101010101" pitchFamily="49" charset="-122"/>
              </a:rPr>
              <a:t>大城小事</a:t>
            </a:r>
            <a:endParaRPr lang="zh-HK" altLang="en-US" sz="3200" b="1" spc="300" dirty="0">
              <a:latin typeface="黑体" panose="02010609060101010101" pitchFamily="49" charset="-122"/>
              <a:ea typeface="黑体" panose="02010609060101010101" pitchFamily="49" charset="-122"/>
            </a:endParaRPr>
          </a:p>
        </p:txBody>
      </p:sp>
      <p:sp>
        <p:nvSpPr>
          <p:cNvPr id="17" name="椭圆 16"/>
          <p:cNvSpPr/>
          <p:nvPr/>
        </p:nvSpPr>
        <p:spPr>
          <a:xfrm>
            <a:off x="6247881" y="1117632"/>
            <a:ext cx="1381561" cy="1381561"/>
          </a:xfrm>
          <a:prstGeom prst="ellipse">
            <a:avLst/>
          </a:prstGeom>
          <a:solidFill>
            <a:srgbClr val="E74E3E"/>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spc="300" dirty="0" smtClean="0">
                <a:latin typeface="黑体" panose="02010609060101010101" pitchFamily="49" charset="-122"/>
                <a:ea typeface="黑体" panose="02010609060101010101" pitchFamily="49" charset="-122"/>
              </a:rPr>
              <a:t>计算官网</a:t>
            </a:r>
            <a:endParaRPr lang="zh-HK" altLang="en-US" b="1" spc="300" dirty="0">
              <a:latin typeface="黑体" panose="02010609060101010101" pitchFamily="49" charset="-122"/>
              <a:ea typeface="黑体" panose="02010609060101010101" pitchFamily="49" charset="-122"/>
            </a:endParaRPr>
          </a:p>
        </p:txBody>
      </p:sp>
      <p:sp>
        <p:nvSpPr>
          <p:cNvPr id="18" name="椭圆 17"/>
          <p:cNvSpPr/>
          <p:nvPr/>
        </p:nvSpPr>
        <p:spPr>
          <a:xfrm>
            <a:off x="6046620" y="4132053"/>
            <a:ext cx="1381561" cy="1381561"/>
          </a:xfrm>
          <a:prstGeom prst="ellipse">
            <a:avLst/>
          </a:prstGeom>
          <a:solidFill>
            <a:srgbClr val="E74E3E"/>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spc="300" dirty="0" smtClean="0">
                <a:latin typeface="黑体" panose="02010609060101010101" pitchFamily="49" charset="-122"/>
                <a:ea typeface="黑体" panose="02010609060101010101" pitchFamily="49" charset="-122"/>
              </a:rPr>
              <a:t>各种报名</a:t>
            </a:r>
            <a:endParaRPr lang="zh-HK" altLang="en-US" b="1" spc="300" dirty="0">
              <a:latin typeface="黑体" panose="02010609060101010101" pitchFamily="49" charset="-122"/>
              <a:ea typeface="黑体" panose="02010609060101010101" pitchFamily="49" charset="-122"/>
            </a:endParaRPr>
          </a:p>
        </p:txBody>
      </p:sp>
      <p:sp>
        <p:nvSpPr>
          <p:cNvPr id="19" name="椭圆 18"/>
          <p:cNvSpPr/>
          <p:nvPr/>
        </p:nvSpPr>
        <p:spPr>
          <a:xfrm>
            <a:off x="2152730" y="3936956"/>
            <a:ext cx="1381561" cy="1381561"/>
          </a:xfrm>
          <a:prstGeom prst="ellipse">
            <a:avLst/>
          </a:prstGeom>
          <a:solidFill>
            <a:srgbClr val="E74E3E"/>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spc="300" dirty="0" smtClean="0">
                <a:latin typeface="黑体" panose="02010609060101010101" pitchFamily="49" charset="-122"/>
                <a:ea typeface="黑体" panose="02010609060101010101" pitchFamily="49" charset="-122"/>
              </a:rPr>
              <a:t>微博</a:t>
            </a:r>
            <a:endParaRPr lang="zh-HK" altLang="en-US" b="1" spc="300" dirty="0">
              <a:latin typeface="黑体" panose="02010609060101010101" pitchFamily="49" charset="-122"/>
              <a:ea typeface="黑体" panose="02010609060101010101" pitchFamily="49" charset="-122"/>
            </a:endParaRPr>
          </a:p>
        </p:txBody>
      </p:sp>
      <p:sp>
        <p:nvSpPr>
          <p:cNvPr id="20" name="椭圆 19"/>
          <p:cNvSpPr/>
          <p:nvPr/>
        </p:nvSpPr>
        <p:spPr>
          <a:xfrm>
            <a:off x="963899" y="1108914"/>
            <a:ext cx="1381561" cy="1381561"/>
          </a:xfrm>
          <a:prstGeom prst="ellipse">
            <a:avLst/>
          </a:prstGeom>
          <a:solidFill>
            <a:srgbClr val="E74E3E"/>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spc="300" dirty="0">
                <a:latin typeface="黑体" panose="02010609060101010101" pitchFamily="49" charset="-122"/>
                <a:ea typeface="黑体" panose="02010609060101010101" pitchFamily="49" charset="-122"/>
              </a:rPr>
              <a:t>公众号</a:t>
            </a:r>
            <a:endParaRPr lang="zh-HK" altLang="en-US" b="1" spc="300" dirty="0">
              <a:latin typeface="黑体" panose="02010609060101010101" pitchFamily="49" charset="-122"/>
              <a:ea typeface="黑体" panose="02010609060101010101" pitchFamily="49" charset="-122"/>
            </a:endParaRPr>
          </a:p>
        </p:txBody>
      </p:sp>
      <p:cxnSp>
        <p:nvCxnSpPr>
          <p:cNvPr id="22" name="直接连接符 21"/>
          <p:cNvCxnSpPr/>
          <p:nvPr/>
        </p:nvCxnSpPr>
        <p:spPr>
          <a:xfrm>
            <a:off x="1884815" y="1916568"/>
            <a:ext cx="2251250" cy="1147815"/>
          </a:xfrm>
          <a:prstGeom prst="line">
            <a:avLst/>
          </a:prstGeom>
          <a:ln w="28575">
            <a:solidFill>
              <a:srgbClr val="E74E3E"/>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V="1">
            <a:off x="3263168" y="3711484"/>
            <a:ext cx="1007329" cy="610075"/>
          </a:xfrm>
          <a:prstGeom prst="line">
            <a:avLst/>
          </a:prstGeom>
          <a:ln w="28575">
            <a:solidFill>
              <a:srgbClr val="E74E3E"/>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flipV="1">
            <a:off x="4914284" y="3636370"/>
            <a:ext cx="1451347" cy="874084"/>
          </a:xfrm>
          <a:prstGeom prst="line">
            <a:avLst/>
          </a:prstGeom>
          <a:ln w="28575">
            <a:solidFill>
              <a:srgbClr val="E74E3E"/>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H="1">
            <a:off x="5190900" y="2030541"/>
            <a:ext cx="1359606" cy="767145"/>
          </a:xfrm>
          <a:prstGeom prst="line">
            <a:avLst/>
          </a:prstGeom>
          <a:ln w="28575">
            <a:solidFill>
              <a:srgbClr val="E74E3E"/>
            </a:solidFill>
          </a:ln>
        </p:spPr>
        <p:style>
          <a:lnRef idx="1">
            <a:schemeClr val="accent1"/>
          </a:lnRef>
          <a:fillRef idx="0">
            <a:schemeClr val="accent1"/>
          </a:fillRef>
          <a:effectRef idx="0">
            <a:schemeClr val="accent1"/>
          </a:effectRef>
          <a:fontRef idx="minor">
            <a:schemeClr val="tx1"/>
          </a:fontRef>
        </p:style>
      </p:cxnSp>
      <p:sp>
        <p:nvSpPr>
          <p:cNvPr id="34" name="矩形 33"/>
          <p:cNvSpPr/>
          <p:nvPr/>
        </p:nvSpPr>
        <p:spPr>
          <a:xfrm>
            <a:off x="1135949" y="5774867"/>
            <a:ext cx="6872102" cy="830997"/>
          </a:xfrm>
          <a:prstGeom prst="rect">
            <a:avLst/>
          </a:prstGeom>
        </p:spPr>
        <p:txBody>
          <a:bodyPr wrap="square">
            <a:spAutoFit/>
          </a:bodyPr>
          <a:lstStyle/>
          <a:p>
            <a:pPr lvl="0" algn="just"/>
            <a:r>
              <a:rPr lang="zh-CN" altLang="zh-CN" sz="2400" dirty="0" smtClean="0">
                <a:solidFill>
                  <a:srgbClr val="666666"/>
                </a:solidFill>
                <a:latin typeface="黑体" panose="02010609060101010101" pitchFamily="49" charset="-122"/>
                <a:ea typeface="黑体" panose="02010609060101010101" pitchFamily="49" charset="-122"/>
              </a:rPr>
              <a:t>通过</a:t>
            </a:r>
            <a:r>
              <a:rPr lang="zh-CN" altLang="zh-CN" sz="2400" dirty="0">
                <a:solidFill>
                  <a:srgbClr val="666666"/>
                </a:solidFill>
                <a:latin typeface="黑体" panose="02010609060101010101" pitchFamily="49" charset="-122"/>
                <a:ea typeface="黑体" panose="02010609060101010101" pitchFamily="49" charset="-122"/>
              </a:rPr>
              <a:t>这个</a:t>
            </a:r>
            <a:r>
              <a:rPr lang="en-US" altLang="zh-CN" sz="2400" dirty="0">
                <a:solidFill>
                  <a:srgbClr val="666666"/>
                </a:solidFill>
                <a:latin typeface="黑体" panose="02010609060101010101" pitchFamily="49" charset="-122"/>
                <a:ea typeface="黑体" panose="02010609060101010101" pitchFamily="49" charset="-122"/>
              </a:rPr>
              <a:t>APP</a:t>
            </a:r>
            <a:r>
              <a:rPr lang="zh-CN" altLang="zh-CN" sz="2400" dirty="0">
                <a:solidFill>
                  <a:srgbClr val="666666"/>
                </a:solidFill>
                <a:latin typeface="黑体" panose="02010609060101010101" pitchFamily="49" charset="-122"/>
                <a:ea typeface="黑体" panose="02010609060101010101" pitchFamily="49" charset="-122"/>
              </a:rPr>
              <a:t>来更快更准确的了解计算分院中发生的大大小小的事和提供活动的报名渠道。</a:t>
            </a:r>
            <a:endParaRPr lang="zh-HK" altLang="zh-HK" sz="2400" dirty="0">
              <a:solidFill>
                <a:srgbClr val="666666"/>
              </a:solidFill>
              <a:latin typeface="黑体" panose="02010609060101010101" pitchFamily="49" charset="-122"/>
              <a:ea typeface="黑体" panose="02010609060101010101" pitchFamily="49" charset="-122"/>
            </a:endParaRPr>
          </a:p>
        </p:txBody>
      </p:sp>
      <p:sp>
        <p:nvSpPr>
          <p:cNvPr id="39" name="矩形 38"/>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40" name="矩形 39"/>
          <p:cNvSpPr/>
          <p:nvPr/>
        </p:nvSpPr>
        <p:spPr>
          <a:xfrm>
            <a:off x="13105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41" name="文本框 40"/>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黑体" panose="02010609060101010101" pitchFamily="49" charset="-122"/>
                <a:ea typeface="黑体" panose="02010609060101010101" pitchFamily="49" charset="-122"/>
              </a:rPr>
              <a:t>论文绪论</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42" name="直接连接符 41"/>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3" name="文本框 42"/>
          <p:cNvSpPr txBox="1"/>
          <p:nvPr/>
        </p:nvSpPr>
        <p:spPr>
          <a:xfrm>
            <a:off x="1303056" y="93911"/>
            <a:ext cx="1252353" cy="369332"/>
          </a:xfrm>
          <a:prstGeom prst="rect">
            <a:avLst/>
          </a:prstGeom>
          <a:noFill/>
        </p:spPr>
        <p:txBody>
          <a:bodyPr wrap="square" rtlCol="0">
            <a:spAutoFit/>
          </a:bodyPr>
          <a:lstStyle/>
          <a:p>
            <a:pPr algn="ctr"/>
            <a:r>
              <a:rPr lang="zh-CN" altLang="en-US" spc="300" dirty="0" smtClean="0">
                <a:solidFill>
                  <a:srgbClr val="666666"/>
                </a:solidFill>
                <a:latin typeface="黑体" panose="02010609060101010101" pitchFamily="49" charset="-122"/>
                <a:ea typeface="黑体" panose="02010609060101010101" pitchFamily="49" charset="-122"/>
              </a:rPr>
              <a:t>研究背景</a:t>
            </a:r>
            <a:endParaRPr lang="zh-HK" altLang="en-US" spc="300" dirty="0">
              <a:solidFill>
                <a:srgbClr val="666666"/>
              </a:solidFill>
              <a:latin typeface="黑体" panose="02010609060101010101" pitchFamily="49" charset="-122"/>
              <a:ea typeface="黑体" panose="02010609060101010101" pitchFamily="49" charset="-122"/>
            </a:endParaRPr>
          </a:p>
        </p:txBody>
      </p:sp>
      <p:sp>
        <p:nvSpPr>
          <p:cNvPr id="44" name="文本框 43"/>
          <p:cNvSpPr txBox="1"/>
          <p:nvPr/>
        </p:nvSpPr>
        <p:spPr>
          <a:xfrm>
            <a:off x="2684103" y="93911"/>
            <a:ext cx="1295400" cy="369332"/>
          </a:xfrm>
          <a:prstGeom prst="rect">
            <a:avLst/>
          </a:prstGeom>
          <a:noFill/>
        </p:spPr>
        <p:txBody>
          <a:bodyPr wrap="square" rtlCol="0">
            <a:spAutoFit/>
          </a:bodyPr>
          <a:lstStyle/>
          <a:p>
            <a:r>
              <a:rPr lang="zh-CN" altLang="en-US" spc="300" dirty="0" smtClean="0">
                <a:solidFill>
                  <a:schemeClr val="bg1"/>
                </a:solidFill>
                <a:latin typeface="黑体" panose="02010609060101010101" pitchFamily="49" charset="-122"/>
                <a:ea typeface="黑体" panose="02010609060101010101" pitchFamily="49" charset="-122"/>
              </a:rPr>
              <a:t>研究方法</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45" name="文本框 44"/>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研究</a:t>
            </a:r>
            <a:r>
              <a:rPr lang="zh-CN" altLang="en-US" spc="300" dirty="0" smtClean="0">
                <a:solidFill>
                  <a:schemeClr val="bg1"/>
                </a:solidFill>
                <a:latin typeface="黑体" panose="02010609060101010101" pitchFamily="49" charset="-122"/>
                <a:ea typeface="黑体" panose="02010609060101010101" pitchFamily="49" charset="-122"/>
              </a:rPr>
              <a:t>结果</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46" name="文本框 45"/>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黑体" panose="02010609060101010101" pitchFamily="49" charset="-122"/>
                <a:ea typeface="黑体" panose="02010609060101010101" pitchFamily="49" charset="-122"/>
              </a:rPr>
              <a:t>问题讨论</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47" name="文本框 46"/>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黑体" panose="02010609060101010101" pitchFamily="49" charset="-122"/>
                <a:ea typeface="黑体" panose="02010609060101010101" pitchFamily="49" charset="-122"/>
              </a:rPr>
              <a:t>论文总结</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48" name="直接连接符 47"/>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5" name="矩形 24"/>
          <p:cNvSpPr/>
          <p:nvPr/>
        </p:nvSpPr>
        <p:spPr>
          <a:xfrm>
            <a:off x="0" y="20079"/>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6" name="矩形 25"/>
          <p:cNvSpPr/>
          <p:nvPr/>
        </p:nvSpPr>
        <p:spPr>
          <a:xfrm>
            <a:off x="4035909" y="96526"/>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7" name="文本框 26"/>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黑体" panose="02010609060101010101" pitchFamily="49" charset="-122"/>
                <a:ea typeface="黑体" panose="02010609060101010101" pitchFamily="49" charset="-122"/>
              </a:rPr>
              <a:t>灵感来源</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29" name="直接连接符 28"/>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31" name="文本框 30"/>
          <p:cNvSpPr txBox="1"/>
          <p:nvPr/>
        </p:nvSpPr>
        <p:spPr>
          <a:xfrm>
            <a:off x="1310746" y="101922"/>
            <a:ext cx="1252353" cy="369332"/>
          </a:xfrm>
          <a:prstGeom prst="rect">
            <a:avLst/>
          </a:prstGeom>
          <a:noFill/>
        </p:spPr>
        <p:txBody>
          <a:bodyPr wrap="square" rtlCol="0">
            <a:spAutoFit/>
          </a:bodyPr>
          <a:lstStyle/>
          <a:p>
            <a:pPr algn="ctr"/>
            <a:r>
              <a:rPr lang="zh-CN" altLang="en-US" spc="300" dirty="0" smtClean="0">
                <a:solidFill>
                  <a:schemeClr val="bg1"/>
                </a:solidFill>
                <a:latin typeface="黑体" panose="02010609060101010101" pitchFamily="49" charset="-122"/>
                <a:ea typeface="黑体" panose="02010609060101010101" pitchFamily="49" charset="-122"/>
              </a:rPr>
              <a:t>项目说明</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32" name="直接连接符 31"/>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33" name="文本框 32"/>
          <p:cNvSpPr txBox="1"/>
          <p:nvPr/>
        </p:nvSpPr>
        <p:spPr>
          <a:xfrm>
            <a:off x="2684103" y="90225"/>
            <a:ext cx="1295400" cy="369332"/>
          </a:xfrm>
          <a:prstGeom prst="rect">
            <a:avLst/>
          </a:prstGeom>
          <a:noFill/>
        </p:spPr>
        <p:txBody>
          <a:bodyPr wrap="square" rtlCol="0">
            <a:spAutoFit/>
          </a:bodyPr>
          <a:lstStyle/>
          <a:p>
            <a:r>
              <a:rPr lang="zh-CN" altLang="en-US" spc="300" dirty="0" smtClean="0">
                <a:solidFill>
                  <a:schemeClr val="bg1"/>
                </a:solidFill>
                <a:latin typeface="黑体" panose="02010609060101010101" pitchFamily="49" charset="-122"/>
                <a:ea typeface="黑体" panose="02010609060101010101" pitchFamily="49" charset="-122"/>
              </a:rPr>
              <a:t>项目计划</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35" name="文本框 34"/>
          <p:cNvSpPr txBox="1"/>
          <p:nvPr/>
        </p:nvSpPr>
        <p:spPr>
          <a:xfrm>
            <a:off x="4043710" y="90225"/>
            <a:ext cx="1295400" cy="369332"/>
          </a:xfrm>
          <a:prstGeom prst="rect">
            <a:avLst/>
          </a:prstGeom>
          <a:noFill/>
        </p:spPr>
        <p:txBody>
          <a:bodyPr wrap="square" rtlCol="0">
            <a:spAutoFit/>
          </a:bodyPr>
          <a:lstStyle/>
          <a:p>
            <a:r>
              <a:rPr lang="zh-CN" altLang="en-US" spc="300" dirty="0" smtClean="0">
                <a:solidFill>
                  <a:srgbClr val="666666"/>
                </a:solidFill>
                <a:latin typeface="黑体" panose="02010609060101010101" pitchFamily="49" charset="-122"/>
                <a:ea typeface="黑体" panose="02010609060101010101" pitchFamily="49" charset="-122"/>
              </a:rPr>
              <a:t>功能</a:t>
            </a:r>
            <a:r>
              <a:rPr lang="zh-CN" altLang="en-US" spc="300" dirty="0">
                <a:solidFill>
                  <a:srgbClr val="666666"/>
                </a:solidFill>
                <a:latin typeface="黑体" panose="02010609060101010101" pitchFamily="49" charset="-122"/>
                <a:ea typeface="黑体" panose="02010609060101010101" pitchFamily="49" charset="-122"/>
              </a:rPr>
              <a:t>介绍</a:t>
            </a:r>
            <a:endParaRPr lang="zh-HK" altLang="en-US" spc="300" dirty="0">
              <a:solidFill>
                <a:srgbClr val="666666"/>
              </a:solidFill>
              <a:latin typeface="黑体" panose="02010609060101010101" pitchFamily="49" charset="-122"/>
              <a:ea typeface="黑体" panose="02010609060101010101" pitchFamily="49" charset="-122"/>
            </a:endParaRPr>
          </a:p>
        </p:txBody>
      </p:sp>
      <p:sp>
        <p:nvSpPr>
          <p:cNvPr id="36" name="文本框 35"/>
          <p:cNvSpPr txBox="1"/>
          <p:nvPr/>
        </p:nvSpPr>
        <p:spPr>
          <a:xfrm>
            <a:off x="5403317" y="90225"/>
            <a:ext cx="1295400" cy="369332"/>
          </a:xfrm>
          <a:prstGeom prst="rect">
            <a:avLst/>
          </a:prstGeom>
          <a:noFill/>
        </p:spPr>
        <p:txBody>
          <a:bodyPr wrap="square" rtlCol="0">
            <a:spAutoFit/>
          </a:bodyPr>
          <a:lstStyle/>
          <a:p>
            <a:r>
              <a:rPr lang="zh-CN" altLang="en-US" spc="300" dirty="0" smtClean="0">
                <a:solidFill>
                  <a:schemeClr val="bg1"/>
                </a:solidFill>
                <a:latin typeface="黑体" panose="02010609060101010101" pitchFamily="49" charset="-122"/>
                <a:ea typeface="黑体" panose="02010609060101010101" pitchFamily="49" charset="-122"/>
              </a:rPr>
              <a:t>可行分析</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37" name="文本框 36"/>
          <p:cNvSpPr txBox="1"/>
          <p:nvPr/>
        </p:nvSpPr>
        <p:spPr>
          <a:xfrm>
            <a:off x="6762923" y="90225"/>
            <a:ext cx="1295400" cy="369332"/>
          </a:xfrm>
          <a:prstGeom prst="rect">
            <a:avLst/>
          </a:prstGeom>
          <a:noFill/>
        </p:spPr>
        <p:txBody>
          <a:bodyPr wrap="square" rtlCol="0">
            <a:spAutoFit/>
          </a:bodyPr>
          <a:lstStyle/>
          <a:p>
            <a:r>
              <a:rPr lang="zh-CN" altLang="en-US" spc="300" dirty="0" smtClean="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38" name="直接连接符 37"/>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54" name="椭圆 53"/>
          <p:cNvSpPr/>
          <p:nvPr/>
        </p:nvSpPr>
        <p:spPr>
          <a:xfrm>
            <a:off x="3351265" y="645035"/>
            <a:ext cx="1381561" cy="1381561"/>
          </a:xfrm>
          <a:prstGeom prst="ellipse">
            <a:avLst/>
          </a:prstGeom>
          <a:solidFill>
            <a:srgbClr val="E74E3E"/>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spc="300" dirty="0">
                <a:latin typeface="黑体" panose="02010609060101010101" pitchFamily="49" charset="-122"/>
                <a:ea typeface="黑体" panose="02010609060101010101" pitchFamily="49" charset="-122"/>
              </a:rPr>
              <a:t>二</a:t>
            </a:r>
            <a:r>
              <a:rPr lang="zh-CN" altLang="en-US" b="1" spc="300" dirty="0" smtClean="0">
                <a:latin typeface="黑体" panose="02010609060101010101" pitchFamily="49" charset="-122"/>
                <a:ea typeface="黑体" panose="02010609060101010101" pitchFamily="49" charset="-122"/>
              </a:rPr>
              <a:t>课申请</a:t>
            </a:r>
            <a:endParaRPr lang="zh-HK" altLang="en-US" b="1" spc="300" dirty="0">
              <a:latin typeface="黑体" panose="02010609060101010101" pitchFamily="49" charset="-122"/>
              <a:ea typeface="黑体" panose="02010609060101010101" pitchFamily="49" charset="-122"/>
            </a:endParaRPr>
          </a:p>
        </p:txBody>
      </p:sp>
      <p:cxnSp>
        <p:nvCxnSpPr>
          <p:cNvPr id="55" name="直接连接符 54"/>
          <p:cNvCxnSpPr/>
          <p:nvPr/>
        </p:nvCxnSpPr>
        <p:spPr>
          <a:xfrm>
            <a:off x="4060747" y="1680864"/>
            <a:ext cx="322459" cy="958548"/>
          </a:xfrm>
          <a:prstGeom prst="line">
            <a:avLst/>
          </a:prstGeom>
          <a:ln w="28575">
            <a:solidFill>
              <a:srgbClr val="E74E3E"/>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9351183"/>
      </p:ext>
    </p:extLst>
  </p:cSld>
  <p:clrMapOvr>
    <a:masterClrMapping/>
  </p:clrMapOvr>
  <p:transition>
    <p:wip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矩形 33"/>
          <p:cNvSpPr/>
          <p:nvPr/>
        </p:nvSpPr>
        <p:spPr>
          <a:xfrm>
            <a:off x="900112" y="1245589"/>
            <a:ext cx="6872102" cy="584775"/>
          </a:xfrm>
          <a:prstGeom prst="rect">
            <a:avLst/>
          </a:prstGeom>
        </p:spPr>
        <p:txBody>
          <a:bodyPr wrap="square">
            <a:spAutoFit/>
          </a:bodyPr>
          <a:lstStyle/>
          <a:p>
            <a:pPr lvl="0" algn="just"/>
            <a:r>
              <a:rPr lang="zh-CN" altLang="en-US" sz="3200" dirty="0" smtClean="0">
                <a:solidFill>
                  <a:srgbClr val="666666"/>
                </a:solidFill>
                <a:latin typeface="黑体" panose="02010609060101010101" pitchFamily="49" charset="-122"/>
                <a:ea typeface="黑体" panose="02010609060101010101" pitchFamily="49" charset="-122"/>
              </a:rPr>
              <a:t>功能图（待改善）：</a:t>
            </a:r>
            <a:endParaRPr lang="zh-HK" altLang="zh-HK" sz="3200" dirty="0">
              <a:solidFill>
                <a:srgbClr val="666666"/>
              </a:solidFill>
              <a:latin typeface="黑体" panose="02010609060101010101" pitchFamily="49" charset="-122"/>
              <a:ea typeface="黑体" panose="02010609060101010101" pitchFamily="49" charset="-122"/>
            </a:endParaRPr>
          </a:p>
        </p:txBody>
      </p:sp>
      <p:sp>
        <p:nvSpPr>
          <p:cNvPr id="39" name="矩形 38"/>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40" name="矩形 39"/>
          <p:cNvSpPr/>
          <p:nvPr/>
        </p:nvSpPr>
        <p:spPr>
          <a:xfrm>
            <a:off x="13105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41" name="文本框 40"/>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黑体" panose="02010609060101010101" pitchFamily="49" charset="-122"/>
                <a:ea typeface="黑体" panose="02010609060101010101" pitchFamily="49" charset="-122"/>
              </a:rPr>
              <a:t>论文绪论</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42" name="直接连接符 41"/>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3" name="文本框 42"/>
          <p:cNvSpPr txBox="1"/>
          <p:nvPr/>
        </p:nvSpPr>
        <p:spPr>
          <a:xfrm>
            <a:off x="1303056" y="93911"/>
            <a:ext cx="1252353" cy="369332"/>
          </a:xfrm>
          <a:prstGeom prst="rect">
            <a:avLst/>
          </a:prstGeom>
          <a:noFill/>
        </p:spPr>
        <p:txBody>
          <a:bodyPr wrap="square" rtlCol="0">
            <a:spAutoFit/>
          </a:bodyPr>
          <a:lstStyle/>
          <a:p>
            <a:pPr algn="ctr"/>
            <a:r>
              <a:rPr lang="zh-CN" altLang="en-US" spc="300" dirty="0" smtClean="0">
                <a:solidFill>
                  <a:srgbClr val="666666"/>
                </a:solidFill>
                <a:latin typeface="黑体" panose="02010609060101010101" pitchFamily="49" charset="-122"/>
                <a:ea typeface="黑体" panose="02010609060101010101" pitchFamily="49" charset="-122"/>
              </a:rPr>
              <a:t>研究背景</a:t>
            </a:r>
            <a:endParaRPr lang="zh-HK" altLang="en-US" spc="300" dirty="0">
              <a:solidFill>
                <a:srgbClr val="666666"/>
              </a:solidFill>
              <a:latin typeface="黑体" panose="02010609060101010101" pitchFamily="49" charset="-122"/>
              <a:ea typeface="黑体" panose="02010609060101010101" pitchFamily="49" charset="-122"/>
            </a:endParaRPr>
          </a:p>
        </p:txBody>
      </p:sp>
      <p:sp>
        <p:nvSpPr>
          <p:cNvPr id="44" name="文本框 43"/>
          <p:cNvSpPr txBox="1"/>
          <p:nvPr/>
        </p:nvSpPr>
        <p:spPr>
          <a:xfrm>
            <a:off x="2684103" y="93911"/>
            <a:ext cx="1295400" cy="369332"/>
          </a:xfrm>
          <a:prstGeom prst="rect">
            <a:avLst/>
          </a:prstGeom>
          <a:noFill/>
        </p:spPr>
        <p:txBody>
          <a:bodyPr wrap="square" rtlCol="0">
            <a:spAutoFit/>
          </a:bodyPr>
          <a:lstStyle/>
          <a:p>
            <a:r>
              <a:rPr lang="zh-CN" altLang="en-US" spc="300" dirty="0" smtClean="0">
                <a:solidFill>
                  <a:schemeClr val="bg1"/>
                </a:solidFill>
                <a:latin typeface="黑体" panose="02010609060101010101" pitchFamily="49" charset="-122"/>
                <a:ea typeface="黑体" panose="02010609060101010101" pitchFamily="49" charset="-122"/>
              </a:rPr>
              <a:t>研究方法</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45" name="文本框 44"/>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研究</a:t>
            </a:r>
            <a:r>
              <a:rPr lang="zh-CN" altLang="en-US" spc="300" dirty="0" smtClean="0">
                <a:solidFill>
                  <a:schemeClr val="bg1"/>
                </a:solidFill>
                <a:latin typeface="黑体" panose="02010609060101010101" pitchFamily="49" charset="-122"/>
                <a:ea typeface="黑体" panose="02010609060101010101" pitchFamily="49" charset="-122"/>
              </a:rPr>
              <a:t>结果</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46" name="文本框 45"/>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黑体" panose="02010609060101010101" pitchFamily="49" charset="-122"/>
                <a:ea typeface="黑体" panose="02010609060101010101" pitchFamily="49" charset="-122"/>
              </a:rPr>
              <a:t>问题讨论</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47" name="文本框 46"/>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黑体" panose="02010609060101010101" pitchFamily="49" charset="-122"/>
                <a:ea typeface="黑体" panose="02010609060101010101" pitchFamily="49" charset="-122"/>
              </a:rPr>
              <a:t>论文总结</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48" name="直接连接符 47"/>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5" name="矩形 24"/>
          <p:cNvSpPr/>
          <p:nvPr/>
        </p:nvSpPr>
        <p:spPr>
          <a:xfrm>
            <a:off x="0" y="20079"/>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6" name="矩形 25"/>
          <p:cNvSpPr/>
          <p:nvPr/>
        </p:nvSpPr>
        <p:spPr>
          <a:xfrm>
            <a:off x="4035909" y="96526"/>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7" name="文本框 26"/>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黑体" panose="02010609060101010101" pitchFamily="49" charset="-122"/>
                <a:ea typeface="黑体" panose="02010609060101010101" pitchFamily="49" charset="-122"/>
              </a:rPr>
              <a:t>灵感来源</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29" name="直接连接符 28"/>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31" name="文本框 30"/>
          <p:cNvSpPr txBox="1"/>
          <p:nvPr/>
        </p:nvSpPr>
        <p:spPr>
          <a:xfrm>
            <a:off x="1310746" y="101922"/>
            <a:ext cx="1252353" cy="369332"/>
          </a:xfrm>
          <a:prstGeom prst="rect">
            <a:avLst/>
          </a:prstGeom>
          <a:noFill/>
        </p:spPr>
        <p:txBody>
          <a:bodyPr wrap="square" rtlCol="0">
            <a:spAutoFit/>
          </a:bodyPr>
          <a:lstStyle/>
          <a:p>
            <a:pPr algn="ctr"/>
            <a:r>
              <a:rPr lang="zh-CN" altLang="en-US" spc="300" dirty="0" smtClean="0">
                <a:solidFill>
                  <a:schemeClr val="bg1"/>
                </a:solidFill>
                <a:latin typeface="黑体" panose="02010609060101010101" pitchFamily="49" charset="-122"/>
                <a:ea typeface="黑体" panose="02010609060101010101" pitchFamily="49" charset="-122"/>
              </a:rPr>
              <a:t>项目说明</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32" name="直接连接符 31"/>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33" name="文本框 32"/>
          <p:cNvSpPr txBox="1"/>
          <p:nvPr/>
        </p:nvSpPr>
        <p:spPr>
          <a:xfrm>
            <a:off x="2684103" y="90225"/>
            <a:ext cx="1295400" cy="369332"/>
          </a:xfrm>
          <a:prstGeom prst="rect">
            <a:avLst/>
          </a:prstGeom>
          <a:noFill/>
        </p:spPr>
        <p:txBody>
          <a:bodyPr wrap="square" rtlCol="0">
            <a:spAutoFit/>
          </a:bodyPr>
          <a:lstStyle/>
          <a:p>
            <a:r>
              <a:rPr lang="zh-CN" altLang="en-US" spc="300" dirty="0" smtClean="0">
                <a:solidFill>
                  <a:schemeClr val="bg1"/>
                </a:solidFill>
                <a:latin typeface="黑体" panose="02010609060101010101" pitchFamily="49" charset="-122"/>
                <a:ea typeface="黑体" panose="02010609060101010101" pitchFamily="49" charset="-122"/>
              </a:rPr>
              <a:t>项目计划</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35" name="文本框 34"/>
          <p:cNvSpPr txBox="1"/>
          <p:nvPr/>
        </p:nvSpPr>
        <p:spPr>
          <a:xfrm>
            <a:off x="4043710" y="90225"/>
            <a:ext cx="1295400" cy="369332"/>
          </a:xfrm>
          <a:prstGeom prst="rect">
            <a:avLst/>
          </a:prstGeom>
          <a:noFill/>
        </p:spPr>
        <p:txBody>
          <a:bodyPr wrap="square" rtlCol="0">
            <a:spAutoFit/>
          </a:bodyPr>
          <a:lstStyle/>
          <a:p>
            <a:r>
              <a:rPr lang="zh-CN" altLang="en-US" spc="300" dirty="0" smtClean="0">
                <a:solidFill>
                  <a:srgbClr val="666666"/>
                </a:solidFill>
                <a:latin typeface="黑体" panose="02010609060101010101" pitchFamily="49" charset="-122"/>
                <a:ea typeface="黑体" panose="02010609060101010101" pitchFamily="49" charset="-122"/>
              </a:rPr>
              <a:t>功能</a:t>
            </a:r>
            <a:r>
              <a:rPr lang="zh-CN" altLang="en-US" spc="300" dirty="0">
                <a:solidFill>
                  <a:srgbClr val="666666"/>
                </a:solidFill>
                <a:latin typeface="黑体" panose="02010609060101010101" pitchFamily="49" charset="-122"/>
                <a:ea typeface="黑体" panose="02010609060101010101" pitchFamily="49" charset="-122"/>
              </a:rPr>
              <a:t>介绍</a:t>
            </a:r>
            <a:endParaRPr lang="zh-HK" altLang="en-US" spc="300" dirty="0">
              <a:solidFill>
                <a:srgbClr val="666666"/>
              </a:solidFill>
              <a:latin typeface="黑体" panose="02010609060101010101" pitchFamily="49" charset="-122"/>
              <a:ea typeface="黑体" panose="02010609060101010101" pitchFamily="49" charset="-122"/>
            </a:endParaRPr>
          </a:p>
        </p:txBody>
      </p:sp>
      <p:sp>
        <p:nvSpPr>
          <p:cNvPr id="36" name="文本框 35"/>
          <p:cNvSpPr txBox="1"/>
          <p:nvPr/>
        </p:nvSpPr>
        <p:spPr>
          <a:xfrm>
            <a:off x="5403317" y="90225"/>
            <a:ext cx="1295400" cy="369332"/>
          </a:xfrm>
          <a:prstGeom prst="rect">
            <a:avLst/>
          </a:prstGeom>
          <a:noFill/>
        </p:spPr>
        <p:txBody>
          <a:bodyPr wrap="square" rtlCol="0">
            <a:spAutoFit/>
          </a:bodyPr>
          <a:lstStyle/>
          <a:p>
            <a:r>
              <a:rPr lang="zh-CN" altLang="en-US" spc="300" dirty="0" smtClean="0">
                <a:solidFill>
                  <a:schemeClr val="bg1"/>
                </a:solidFill>
                <a:latin typeface="黑体" panose="02010609060101010101" pitchFamily="49" charset="-122"/>
                <a:ea typeface="黑体" panose="02010609060101010101" pitchFamily="49" charset="-122"/>
              </a:rPr>
              <a:t>可行分析</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37" name="文本框 36"/>
          <p:cNvSpPr txBox="1"/>
          <p:nvPr/>
        </p:nvSpPr>
        <p:spPr>
          <a:xfrm>
            <a:off x="6762923" y="90225"/>
            <a:ext cx="1295400" cy="369332"/>
          </a:xfrm>
          <a:prstGeom prst="rect">
            <a:avLst/>
          </a:prstGeom>
          <a:noFill/>
        </p:spPr>
        <p:txBody>
          <a:bodyPr wrap="square" rtlCol="0">
            <a:spAutoFit/>
          </a:bodyPr>
          <a:lstStyle/>
          <a:p>
            <a:r>
              <a:rPr lang="zh-CN" altLang="en-US" spc="300" dirty="0" smtClean="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38" name="直接连接符 37"/>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pic>
        <p:nvPicPr>
          <p:cNvPr id="5" name="图片 4"/>
          <p:cNvPicPr>
            <a:picLocks noChangeAspect="1"/>
          </p:cNvPicPr>
          <p:nvPr/>
        </p:nvPicPr>
        <p:blipFill>
          <a:blip r:embed="rId2"/>
          <a:stretch>
            <a:fillRect/>
          </a:stretch>
        </p:blipFill>
        <p:spPr>
          <a:xfrm>
            <a:off x="900112" y="2097871"/>
            <a:ext cx="7343775" cy="3914775"/>
          </a:xfrm>
          <a:prstGeom prst="rect">
            <a:avLst/>
          </a:prstGeom>
        </p:spPr>
      </p:pic>
    </p:spTree>
    <p:extLst>
      <p:ext uri="{BB962C8B-B14F-4D97-AF65-F5344CB8AC3E}">
        <p14:creationId xmlns:p14="http://schemas.microsoft.com/office/powerpoint/2010/main" val="3864701584"/>
      </p:ext>
    </p:extLst>
  </p:cSld>
  <p:clrMapOvr>
    <a:masterClrMapping/>
  </p:clrMapOvr>
  <p:transition>
    <p:wip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grpSp>
        <p:nvGrpSpPr>
          <p:cNvPr id="14" name="组合 13"/>
          <p:cNvGrpSpPr/>
          <p:nvPr/>
        </p:nvGrpSpPr>
        <p:grpSpPr>
          <a:xfrm>
            <a:off x="1559719" y="2568507"/>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2"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13" name="文本框 12"/>
            <p:cNvSpPr txBox="1"/>
            <p:nvPr/>
          </p:nvSpPr>
          <p:spPr>
            <a:xfrm>
              <a:off x="3187700" y="2847430"/>
              <a:ext cx="4021138" cy="1200329"/>
            </a:xfrm>
            <a:prstGeom prst="rect">
              <a:avLst/>
            </a:prstGeom>
            <a:noFill/>
          </p:spPr>
          <p:txBody>
            <a:bodyPr wrap="square" rtlCol="0">
              <a:spAutoFit/>
            </a:bodyPr>
            <a:lstStyle/>
            <a:p>
              <a:r>
                <a:rPr lang="zh-CN" altLang="en-US" sz="7200" b="1" spc="300" dirty="0" smtClean="0">
                  <a:solidFill>
                    <a:schemeClr val="bg1"/>
                  </a:solidFill>
                  <a:latin typeface="黑体" panose="02010609060101010101" pitchFamily="49" charset="-122"/>
                  <a:ea typeface="黑体" panose="02010609060101010101" pitchFamily="49" charset="-122"/>
                </a:rPr>
                <a:t>可行分析</a:t>
              </a:r>
              <a:endParaRPr lang="zh-HK" altLang="en-US" sz="7200" b="1" spc="300" dirty="0">
                <a:solidFill>
                  <a:schemeClr val="bg1"/>
                </a:solidFill>
                <a:latin typeface="黑体" panose="02010609060101010101" pitchFamily="49" charset="-122"/>
                <a:ea typeface="黑体" panose="02010609060101010101" pitchFamily="49" charset="-122"/>
              </a:endParaRPr>
            </a:p>
          </p:txBody>
        </p:sp>
      </p:grpSp>
    </p:spTree>
    <p:extLst>
      <p:ext uri="{BB962C8B-B14F-4D97-AF65-F5344CB8AC3E}">
        <p14:creationId xmlns:p14="http://schemas.microsoft.com/office/powerpoint/2010/main" val="3345686746"/>
      </p:ext>
    </p:extLst>
  </p:cSld>
  <p:clrMapOvr>
    <a:masterClrMapping/>
  </p:clrMapOvr>
  <p:transition>
    <p:wip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文本框 59"/>
          <p:cNvSpPr txBox="1"/>
          <p:nvPr/>
        </p:nvSpPr>
        <p:spPr>
          <a:xfrm>
            <a:off x="349913" y="3861160"/>
            <a:ext cx="2213186" cy="369332"/>
          </a:xfrm>
          <a:prstGeom prst="rect">
            <a:avLst/>
          </a:prstGeom>
          <a:noFill/>
        </p:spPr>
        <p:txBody>
          <a:bodyPr wrap="square" rtlCol="0" anchor="ctr">
            <a:spAutoFit/>
          </a:bodyPr>
          <a:lstStyle/>
          <a:p>
            <a:pPr algn="dist"/>
            <a:r>
              <a:rPr lang="zh-CN" altLang="en-US" b="1" dirty="0" smtClean="0">
                <a:solidFill>
                  <a:srgbClr val="E74E3E"/>
                </a:solidFill>
                <a:latin typeface="黑体" panose="02010609060101010101" pitchFamily="49" charset="-122"/>
                <a:ea typeface="黑体" panose="02010609060101010101" pitchFamily="49" charset="-122"/>
              </a:rPr>
              <a:t>技术可行性分析：</a:t>
            </a:r>
            <a:endParaRPr lang="zh-HK" altLang="en-US" b="1" dirty="0">
              <a:solidFill>
                <a:srgbClr val="E74E3E"/>
              </a:solidFill>
              <a:latin typeface="黑体" panose="02010609060101010101" pitchFamily="49" charset="-122"/>
              <a:ea typeface="黑体" panose="02010609060101010101" pitchFamily="49" charset="-122"/>
            </a:endParaRPr>
          </a:p>
        </p:txBody>
      </p:sp>
      <p:sp>
        <p:nvSpPr>
          <p:cNvPr id="61" name="矩形 60"/>
          <p:cNvSpPr/>
          <p:nvPr/>
        </p:nvSpPr>
        <p:spPr>
          <a:xfrm>
            <a:off x="2768030" y="2491554"/>
            <a:ext cx="5107240" cy="3477875"/>
          </a:xfrm>
          <a:prstGeom prst="rect">
            <a:avLst/>
          </a:prstGeom>
        </p:spPr>
        <p:txBody>
          <a:bodyPr wrap="square" anchor="ctr">
            <a:spAutoFit/>
          </a:bodyPr>
          <a:lstStyle/>
          <a:p>
            <a:r>
              <a:rPr lang="zh-CN" altLang="zh-CN" sz="2000" dirty="0">
                <a:solidFill>
                  <a:srgbClr val="666666"/>
                </a:solidFill>
                <a:latin typeface="黑体" panose="02010609060101010101" pitchFamily="49" charset="-122"/>
                <a:ea typeface="黑体" panose="02010609060101010101" pitchFamily="49" charset="-122"/>
              </a:rPr>
              <a:t>该系统实现需要采用的技术有</a:t>
            </a:r>
            <a:r>
              <a:rPr lang="en-US" altLang="zh-CN" sz="2000" dirty="0">
                <a:solidFill>
                  <a:srgbClr val="666666"/>
                </a:solidFill>
                <a:latin typeface="黑体" panose="02010609060101010101" pitchFamily="49" charset="-122"/>
                <a:ea typeface="黑体" panose="02010609060101010101" pitchFamily="49" charset="-122"/>
              </a:rPr>
              <a:t>JAVA</a:t>
            </a:r>
            <a:r>
              <a:rPr lang="zh-CN" altLang="zh-CN" sz="2000" dirty="0">
                <a:solidFill>
                  <a:srgbClr val="666666"/>
                </a:solidFill>
                <a:latin typeface="黑体" panose="02010609060101010101" pitchFamily="49" charset="-122"/>
                <a:ea typeface="黑体" panose="02010609060101010101" pitchFamily="49" charset="-122"/>
              </a:rPr>
              <a:t>语言</a:t>
            </a:r>
            <a:r>
              <a:rPr lang="en-US" altLang="zh-CN" sz="2000" dirty="0">
                <a:solidFill>
                  <a:srgbClr val="666666"/>
                </a:solidFill>
                <a:latin typeface="黑体" panose="02010609060101010101" pitchFamily="49" charset="-122"/>
                <a:ea typeface="黑体" panose="02010609060101010101" pitchFamily="49" charset="-122"/>
              </a:rPr>
              <a:t>,Android </a:t>
            </a:r>
            <a:r>
              <a:rPr lang="en-US" altLang="zh-CN" sz="2000" dirty="0" err="1">
                <a:solidFill>
                  <a:srgbClr val="666666"/>
                </a:solidFill>
                <a:latin typeface="黑体" panose="02010609060101010101" pitchFamily="49" charset="-122"/>
                <a:ea typeface="黑体" panose="02010609060101010101" pitchFamily="49" charset="-122"/>
              </a:rPr>
              <a:t>Studio,Axure</a:t>
            </a:r>
            <a:r>
              <a:rPr lang="en-US" altLang="zh-CN" sz="2000" dirty="0">
                <a:solidFill>
                  <a:srgbClr val="666666"/>
                </a:solidFill>
                <a:latin typeface="黑体" panose="02010609060101010101" pitchFamily="49" charset="-122"/>
                <a:ea typeface="黑体" panose="02010609060101010101" pitchFamily="49" charset="-122"/>
              </a:rPr>
              <a:t> RP </a:t>
            </a:r>
            <a:r>
              <a:rPr lang="en-US" altLang="zh-CN" sz="2000" dirty="0" err="1">
                <a:solidFill>
                  <a:srgbClr val="666666"/>
                </a:solidFill>
                <a:latin typeface="黑体" panose="02010609060101010101" pitchFamily="49" charset="-122"/>
                <a:ea typeface="黑体" panose="02010609060101010101" pitchFamily="49" charset="-122"/>
              </a:rPr>
              <a:t>PRO,LoadRunner</a:t>
            </a:r>
            <a:r>
              <a:rPr lang="zh-CN" altLang="zh-CN" sz="2000" dirty="0">
                <a:solidFill>
                  <a:srgbClr val="666666"/>
                </a:solidFill>
                <a:latin typeface="黑体" panose="02010609060101010101" pitchFamily="49" charset="-122"/>
                <a:ea typeface="黑体" panose="02010609060101010101" pitchFamily="49" charset="-122"/>
              </a:rPr>
              <a:t>等等。所需要的技术在之前的学习中已经有过接触，可行性较高。我们将在</a:t>
            </a:r>
            <a:r>
              <a:rPr lang="en-US" altLang="zh-CN" sz="2000" dirty="0">
                <a:solidFill>
                  <a:srgbClr val="666666"/>
                </a:solidFill>
                <a:latin typeface="黑体" panose="02010609060101010101" pitchFamily="49" charset="-122"/>
                <a:ea typeface="黑体" panose="02010609060101010101" pitchFamily="49" charset="-122"/>
              </a:rPr>
              <a:t>Android Studio</a:t>
            </a:r>
            <a:r>
              <a:rPr lang="zh-CN" altLang="zh-CN" sz="2000" dirty="0">
                <a:solidFill>
                  <a:srgbClr val="666666"/>
                </a:solidFill>
                <a:latin typeface="黑体" panose="02010609060101010101" pitchFamily="49" charset="-122"/>
                <a:ea typeface="黑体" panose="02010609060101010101" pitchFamily="49" charset="-122"/>
              </a:rPr>
              <a:t>的</a:t>
            </a:r>
            <a:r>
              <a:rPr lang="en-US" altLang="zh-CN" sz="2000" dirty="0">
                <a:solidFill>
                  <a:srgbClr val="666666"/>
                </a:solidFill>
                <a:latin typeface="黑体" panose="02010609060101010101" pitchFamily="49" charset="-122"/>
                <a:ea typeface="黑体" panose="02010609060101010101" pitchFamily="49" charset="-122"/>
              </a:rPr>
              <a:t>IDE</a:t>
            </a:r>
            <a:r>
              <a:rPr lang="zh-CN" altLang="zh-CN" sz="2000" dirty="0">
                <a:solidFill>
                  <a:srgbClr val="666666"/>
                </a:solidFill>
                <a:latin typeface="黑体" panose="02010609060101010101" pitchFamily="49" charset="-122"/>
                <a:ea typeface="黑体" panose="02010609060101010101" pitchFamily="49" charset="-122"/>
              </a:rPr>
              <a:t>下，通过</a:t>
            </a:r>
            <a:r>
              <a:rPr lang="en-US" altLang="zh-CN" sz="2000" dirty="0">
                <a:solidFill>
                  <a:srgbClr val="666666"/>
                </a:solidFill>
                <a:latin typeface="黑体" panose="02010609060101010101" pitchFamily="49" charset="-122"/>
                <a:ea typeface="黑体" panose="02010609060101010101" pitchFamily="49" charset="-122"/>
              </a:rPr>
              <a:t>MySQL</a:t>
            </a:r>
            <a:r>
              <a:rPr lang="zh-CN" altLang="zh-CN" sz="2000" dirty="0">
                <a:solidFill>
                  <a:srgbClr val="666666"/>
                </a:solidFill>
                <a:latin typeface="黑体" panose="02010609060101010101" pitchFamily="49" charset="-122"/>
                <a:ea typeface="黑体" panose="02010609060101010101" pitchFamily="49" charset="-122"/>
              </a:rPr>
              <a:t>的软件，</a:t>
            </a:r>
            <a:r>
              <a:rPr lang="en-US" altLang="zh-CN" sz="2000" dirty="0">
                <a:solidFill>
                  <a:srgbClr val="666666"/>
                </a:solidFill>
                <a:latin typeface="黑体" panose="02010609060101010101" pitchFamily="49" charset="-122"/>
                <a:ea typeface="黑体" panose="02010609060101010101" pitchFamily="49" charset="-122"/>
              </a:rPr>
              <a:t>SDK</a:t>
            </a:r>
            <a:r>
              <a:rPr lang="zh-CN" altLang="zh-CN" sz="2000" dirty="0">
                <a:solidFill>
                  <a:srgbClr val="666666"/>
                </a:solidFill>
                <a:latin typeface="黑体" panose="02010609060101010101" pitchFamily="49" charset="-122"/>
                <a:ea typeface="黑体" panose="02010609060101010101" pitchFamily="49" charset="-122"/>
              </a:rPr>
              <a:t>软件开发工具包用</a:t>
            </a:r>
            <a:r>
              <a:rPr lang="en-US" altLang="zh-CN" sz="2000" dirty="0">
                <a:solidFill>
                  <a:srgbClr val="666666"/>
                </a:solidFill>
                <a:latin typeface="黑体" panose="02010609060101010101" pitchFamily="49" charset="-122"/>
                <a:ea typeface="黑体" panose="02010609060101010101" pitchFamily="49" charset="-122"/>
              </a:rPr>
              <a:t>java</a:t>
            </a:r>
            <a:r>
              <a:rPr lang="zh-CN" altLang="zh-CN" sz="2000" dirty="0">
                <a:solidFill>
                  <a:srgbClr val="666666"/>
                </a:solidFill>
                <a:latin typeface="黑体" panose="02010609060101010101" pitchFamily="49" charset="-122"/>
                <a:ea typeface="黑体" panose="02010609060101010101" pitchFamily="49" charset="-122"/>
              </a:rPr>
              <a:t>语言编写出以</a:t>
            </a:r>
            <a:r>
              <a:rPr lang="en-US" altLang="zh-CN" sz="2000" dirty="0">
                <a:solidFill>
                  <a:srgbClr val="666666"/>
                </a:solidFill>
                <a:latin typeface="黑体" panose="02010609060101010101" pitchFamily="49" charset="-122"/>
                <a:ea typeface="黑体" panose="02010609060101010101" pitchFamily="49" charset="-122"/>
              </a:rPr>
              <a:t>C/S</a:t>
            </a:r>
            <a:r>
              <a:rPr lang="zh-CN" altLang="zh-CN" sz="2000" dirty="0">
                <a:solidFill>
                  <a:srgbClr val="666666"/>
                </a:solidFill>
                <a:latin typeface="黑体" panose="02010609060101010101" pitchFamily="49" charset="-122"/>
                <a:ea typeface="黑体" panose="02010609060101010101" pitchFamily="49" charset="-122"/>
              </a:rPr>
              <a:t>为框架的手机端上的简易校园新闻</a:t>
            </a:r>
            <a:r>
              <a:rPr lang="en-US" altLang="zh-CN" sz="2000" dirty="0">
                <a:solidFill>
                  <a:srgbClr val="666666"/>
                </a:solidFill>
                <a:latin typeface="黑体" panose="02010609060101010101" pitchFamily="49" charset="-122"/>
                <a:ea typeface="黑体" panose="02010609060101010101" pitchFamily="49" charset="-122"/>
              </a:rPr>
              <a:t>APP</a:t>
            </a:r>
            <a:r>
              <a:rPr lang="zh-CN" altLang="zh-CN" sz="2000" dirty="0">
                <a:solidFill>
                  <a:srgbClr val="666666"/>
                </a:solidFill>
                <a:latin typeface="黑体" panose="02010609060101010101" pitchFamily="49" charset="-122"/>
                <a:ea typeface="黑体" panose="02010609060101010101" pitchFamily="49" charset="-122"/>
              </a:rPr>
              <a:t>。本软件是一个基于</a:t>
            </a:r>
            <a:r>
              <a:rPr lang="en-US" altLang="zh-CN" sz="2000" dirty="0">
                <a:solidFill>
                  <a:srgbClr val="666666"/>
                </a:solidFill>
                <a:latin typeface="黑体" panose="02010609060101010101" pitchFamily="49" charset="-122"/>
                <a:ea typeface="黑体" panose="02010609060101010101" pitchFamily="49" charset="-122"/>
              </a:rPr>
              <a:t>Android</a:t>
            </a:r>
            <a:r>
              <a:rPr lang="zh-CN" altLang="zh-CN" sz="2000" dirty="0">
                <a:solidFill>
                  <a:srgbClr val="666666"/>
                </a:solidFill>
                <a:latin typeface="黑体" panose="02010609060101010101" pitchFamily="49" charset="-122"/>
                <a:ea typeface="黑体" panose="02010609060101010101" pitchFamily="49" charset="-122"/>
              </a:rPr>
              <a:t>系统，现有技术相对成熟，通过自主学习及课堂知识可以实现。同时开发期限较为宽裕，预计可以在期限内完成开发任务。</a:t>
            </a:r>
            <a:endParaRPr lang="zh-CN" altLang="zh-CN" sz="2000" dirty="0">
              <a:solidFill>
                <a:srgbClr val="666666"/>
              </a:solidFill>
              <a:latin typeface="黑体" panose="02010609060101010101" pitchFamily="49" charset="-122"/>
              <a:ea typeface="黑体" panose="02010609060101010101" pitchFamily="49" charset="-122"/>
            </a:endParaRPr>
          </a:p>
        </p:txBody>
      </p:sp>
      <p:sp>
        <p:nvSpPr>
          <p:cNvPr id="59" name="矩形 58"/>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2" name="矩形 61"/>
          <p:cNvSpPr/>
          <p:nvPr/>
        </p:nvSpPr>
        <p:spPr>
          <a:xfrm>
            <a:off x="13105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3" name="文本框 62"/>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黑体" panose="02010609060101010101" pitchFamily="49" charset="-122"/>
                <a:ea typeface="黑体" panose="02010609060101010101" pitchFamily="49" charset="-122"/>
              </a:rPr>
              <a:t>论文绪论</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66" name="直接连接符 65"/>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69" name="文本框 68"/>
          <p:cNvSpPr txBox="1"/>
          <p:nvPr/>
        </p:nvSpPr>
        <p:spPr>
          <a:xfrm>
            <a:off x="1303056" y="93911"/>
            <a:ext cx="1252353" cy="369332"/>
          </a:xfrm>
          <a:prstGeom prst="rect">
            <a:avLst/>
          </a:prstGeom>
          <a:noFill/>
        </p:spPr>
        <p:txBody>
          <a:bodyPr wrap="square" rtlCol="0">
            <a:spAutoFit/>
          </a:bodyPr>
          <a:lstStyle/>
          <a:p>
            <a:pPr algn="ctr"/>
            <a:r>
              <a:rPr lang="zh-CN" altLang="en-US" spc="300" dirty="0" smtClean="0">
                <a:solidFill>
                  <a:srgbClr val="666666"/>
                </a:solidFill>
                <a:latin typeface="黑体" panose="02010609060101010101" pitchFamily="49" charset="-122"/>
                <a:ea typeface="黑体" panose="02010609060101010101" pitchFamily="49" charset="-122"/>
              </a:rPr>
              <a:t>研究背景</a:t>
            </a:r>
            <a:endParaRPr lang="zh-HK" altLang="en-US" spc="300" dirty="0">
              <a:solidFill>
                <a:srgbClr val="666666"/>
              </a:solidFill>
              <a:latin typeface="黑体" panose="02010609060101010101" pitchFamily="49" charset="-122"/>
              <a:ea typeface="黑体" panose="02010609060101010101" pitchFamily="49" charset="-122"/>
            </a:endParaRPr>
          </a:p>
        </p:txBody>
      </p:sp>
      <p:sp>
        <p:nvSpPr>
          <p:cNvPr id="72" name="文本框 71"/>
          <p:cNvSpPr txBox="1"/>
          <p:nvPr/>
        </p:nvSpPr>
        <p:spPr>
          <a:xfrm>
            <a:off x="2684103" y="93911"/>
            <a:ext cx="1295400" cy="369332"/>
          </a:xfrm>
          <a:prstGeom prst="rect">
            <a:avLst/>
          </a:prstGeom>
          <a:noFill/>
        </p:spPr>
        <p:txBody>
          <a:bodyPr wrap="square" rtlCol="0">
            <a:spAutoFit/>
          </a:bodyPr>
          <a:lstStyle/>
          <a:p>
            <a:r>
              <a:rPr lang="zh-CN" altLang="en-US" spc="300" dirty="0" smtClean="0">
                <a:solidFill>
                  <a:schemeClr val="bg1"/>
                </a:solidFill>
                <a:latin typeface="黑体" panose="02010609060101010101" pitchFamily="49" charset="-122"/>
                <a:ea typeface="黑体" panose="02010609060101010101" pitchFamily="49" charset="-122"/>
              </a:rPr>
              <a:t>研究方法</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73" name="文本框 72"/>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研究</a:t>
            </a:r>
            <a:r>
              <a:rPr lang="zh-CN" altLang="en-US" spc="300" dirty="0" smtClean="0">
                <a:solidFill>
                  <a:schemeClr val="bg1"/>
                </a:solidFill>
                <a:latin typeface="黑体" panose="02010609060101010101" pitchFamily="49" charset="-122"/>
                <a:ea typeface="黑体" panose="02010609060101010101" pitchFamily="49" charset="-122"/>
              </a:rPr>
              <a:t>结果</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74" name="文本框 73"/>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黑体" panose="02010609060101010101" pitchFamily="49" charset="-122"/>
                <a:ea typeface="黑体" panose="02010609060101010101" pitchFamily="49" charset="-122"/>
              </a:rPr>
              <a:t>问题讨论</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75" name="文本框 74"/>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黑体" panose="02010609060101010101" pitchFamily="49" charset="-122"/>
                <a:ea typeface="黑体" panose="02010609060101010101" pitchFamily="49" charset="-122"/>
              </a:rPr>
              <a:t>论文总结</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82" name="直接连接符 81"/>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83" name="直接连接符 82"/>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86" name="矩形 85"/>
          <p:cNvSpPr/>
          <p:nvPr/>
        </p:nvSpPr>
        <p:spPr>
          <a:xfrm>
            <a:off x="0" y="20079"/>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87" name="矩形 86"/>
          <p:cNvSpPr/>
          <p:nvPr/>
        </p:nvSpPr>
        <p:spPr>
          <a:xfrm>
            <a:off x="5403315" y="108223"/>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88" name="文本框 87"/>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黑体" panose="02010609060101010101" pitchFamily="49" charset="-122"/>
                <a:ea typeface="黑体" panose="02010609060101010101" pitchFamily="49" charset="-122"/>
              </a:rPr>
              <a:t>灵感来源</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89" name="直接连接符 88"/>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90" name="文本框 89"/>
          <p:cNvSpPr txBox="1"/>
          <p:nvPr/>
        </p:nvSpPr>
        <p:spPr>
          <a:xfrm>
            <a:off x="1310746" y="101922"/>
            <a:ext cx="1252353" cy="369332"/>
          </a:xfrm>
          <a:prstGeom prst="rect">
            <a:avLst/>
          </a:prstGeom>
          <a:noFill/>
        </p:spPr>
        <p:txBody>
          <a:bodyPr wrap="square" rtlCol="0">
            <a:spAutoFit/>
          </a:bodyPr>
          <a:lstStyle/>
          <a:p>
            <a:pPr algn="ctr"/>
            <a:r>
              <a:rPr lang="zh-CN" altLang="en-US" spc="300" dirty="0" smtClean="0">
                <a:solidFill>
                  <a:schemeClr val="bg1"/>
                </a:solidFill>
                <a:latin typeface="黑体" panose="02010609060101010101" pitchFamily="49" charset="-122"/>
                <a:ea typeface="黑体" panose="02010609060101010101" pitchFamily="49" charset="-122"/>
              </a:rPr>
              <a:t>项目说明</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91" name="直接连接符 90"/>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92" name="文本框 91"/>
          <p:cNvSpPr txBox="1"/>
          <p:nvPr/>
        </p:nvSpPr>
        <p:spPr>
          <a:xfrm>
            <a:off x="2684103" y="90225"/>
            <a:ext cx="1295400" cy="369332"/>
          </a:xfrm>
          <a:prstGeom prst="rect">
            <a:avLst/>
          </a:prstGeom>
          <a:noFill/>
        </p:spPr>
        <p:txBody>
          <a:bodyPr wrap="square" rtlCol="0">
            <a:spAutoFit/>
          </a:bodyPr>
          <a:lstStyle/>
          <a:p>
            <a:r>
              <a:rPr lang="zh-CN" altLang="en-US" spc="300" dirty="0" smtClean="0">
                <a:solidFill>
                  <a:schemeClr val="bg1"/>
                </a:solidFill>
                <a:latin typeface="黑体" panose="02010609060101010101" pitchFamily="49" charset="-122"/>
                <a:ea typeface="黑体" panose="02010609060101010101" pitchFamily="49" charset="-122"/>
              </a:rPr>
              <a:t>项目计划</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93" name="文本框 92"/>
          <p:cNvSpPr txBox="1"/>
          <p:nvPr/>
        </p:nvSpPr>
        <p:spPr>
          <a:xfrm>
            <a:off x="3987543" y="113990"/>
            <a:ext cx="1295400" cy="369332"/>
          </a:xfrm>
          <a:prstGeom prst="rect">
            <a:avLst/>
          </a:prstGeom>
          <a:noFill/>
        </p:spPr>
        <p:txBody>
          <a:bodyPr wrap="square" rtlCol="0">
            <a:spAutoFit/>
          </a:bodyPr>
          <a:lstStyle/>
          <a:p>
            <a:r>
              <a:rPr lang="zh-CN" altLang="en-US" spc="300" dirty="0" smtClean="0">
                <a:solidFill>
                  <a:schemeClr val="bg1"/>
                </a:solidFill>
                <a:latin typeface="黑体" panose="02010609060101010101" pitchFamily="49" charset="-122"/>
                <a:ea typeface="黑体" panose="02010609060101010101" pitchFamily="49" charset="-122"/>
              </a:rPr>
              <a:t>功能</a:t>
            </a:r>
            <a:r>
              <a:rPr lang="zh-CN" altLang="en-US" spc="300" dirty="0">
                <a:solidFill>
                  <a:schemeClr val="bg1"/>
                </a:solidFill>
                <a:latin typeface="黑体" panose="02010609060101010101" pitchFamily="49" charset="-122"/>
                <a:ea typeface="黑体" panose="02010609060101010101" pitchFamily="49" charset="-122"/>
              </a:rPr>
              <a:t>介绍</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94" name="文本框 93"/>
          <p:cNvSpPr txBox="1"/>
          <p:nvPr/>
        </p:nvSpPr>
        <p:spPr>
          <a:xfrm>
            <a:off x="5403317" y="90225"/>
            <a:ext cx="1295400" cy="369332"/>
          </a:xfrm>
          <a:prstGeom prst="rect">
            <a:avLst/>
          </a:prstGeom>
          <a:noFill/>
        </p:spPr>
        <p:txBody>
          <a:bodyPr wrap="square" rtlCol="0">
            <a:spAutoFit/>
          </a:bodyPr>
          <a:lstStyle/>
          <a:p>
            <a:r>
              <a:rPr lang="zh-CN" altLang="en-US" spc="300" dirty="0" smtClean="0">
                <a:solidFill>
                  <a:srgbClr val="666666"/>
                </a:solidFill>
                <a:latin typeface="黑体" panose="02010609060101010101" pitchFamily="49" charset="-122"/>
                <a:ea typeface="黑体" panose="02010609060101010101" pitchFamily="49" charset="-122"/>
              </a:rPr>
              <a:t>可行分析</a:t>
            </a:r>
            <a:endParaRPr lang="zh-HK" altLang="en-US" spc="300" dirty="0">
              <a:solidFill>
                <a:srgbClr val="666666"/>
              </a:solidFill>
              <a:latin typeface="黑体" panose="02010609060101010101" pitchFamily="49" charset="-122"/>
              <a:ea typeface="黑体" panose="02010609060101010101" pitchFamily="49" charset="-122"/>
            </a:endParaRPr>
          </a:p>
        </p:txBody>
      </p:sp>
      <p:sp>
        <p:nvSpPr>
          <p:cNvPr id="95" name="文本框 94"/>
          <p:cNvSpPr txBox="1"/>
          <p:nvPr/>
        </p:nvSpPr>
        <p:spPr>
          <a:xfrm>
            <a:off x="6762923" y="90225"/>
            <a:ext cx="1295400" cy="369332"/>
          </a:xfrm>
          <a:prstGeom prst="rect">
            <a:avLst/>
          </a:prstGeom>
          <a:noFill/>
        </p:spPr>
        <p:txBody>
          <a:bodyPr wrap="square" rtlCol="0">
            <a:spAutoFit/>
          </a:bodyPr>
          <a:lstStyle/>
          <a:p>
            <a:r>
              <a:rPr lang="zh-CN" altLang="en-US" spc="300" dirty="0" smtClean="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96" name="直接连接符 95"/>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97" name="直接连接符 96"/>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9" name="圆角矩形 18"/>
          <p:cNvSpPr/>
          <p:nvPr/>
        </p:nvSpPr>
        <p:spPr>
          <a:xfrm>
            <a:off x="233175" y="953726"/>
            <a:ext cx="2534855" cy="786035"/>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黑体" panose="02010609060101010101" pitchFamily="49" charset="-122"/>
                <a:ea typeface="黑体" panose="02010609060101010101" pitchFamily="49" charset="-122"/>
              </a:rPr>
              <a:t>三方面</a:t>
            </a:r>
            <a:endParaRPr lang="en-US" altLang="zh-CN" sz="2400" dirty="0" smtClean="0">
              <a:latin typeface="黑体" panose="02010609060101010101" pitchFamily="49" charset="-122"/>
              <a:ea typeface="黑体" panose="02010609060101010101" pitchFamily="49" charset="-122"/>
            </a:endParaRPr>
          </a:p>
          <a:p>
            <a:pPr algn="ctr"/>
            <a:r>
              <a:rPr lang="zh-CN" altLang="en-US" sz="2400" dirty="0" smtClean="0">
                <a:latin typeface="黑体" panose="02010609060101010101" pitchFamily="49" charset="-122"/>
                <a:ea typeface="黑体" panose="02010609060101010101" pitchFamily="49" charset="-122"/>
              </a:rPr>
              <a:t>可行性分析</a:t>
            </a:r>
            <a:endParaRPr lang="zh-CN" altLang="en-US" sz="24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965536224"/>
      </p:ext>
    </p:extLst>
  </p:cSld>
  <p:clrMapOvr>
    <a:masterClrMapping/>
  </p:clrMapOvr>
  <p:transition>
    <p:wip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文本框 63"/>
          <p:cNvSpPr txBox="1"/>
          <p:nvPr/>
        </p:nvSpPr>
        <p:spPr>
          <a:xfrm>
            <a:off x="719678" y="3104134"/>
            <a:ext cx="2048352" cy="369332"/>
          </a:xfrm>
          <a:prstGeom prst="rect">
            <a:avLst/>
          </a:prstGeom>
          <a:noFill/>
        </p:spPr>
        <p:txBody>
          <a:bodyPr wrap="square" rtlCol="0" anchor="ctr">
            <a:spAutoFit/>
          </a:bodyPr>
          <a:lstStyle/>
          <a:p>
            <a:pPr algn="dist"/>
            <a:r>
              <a:rPr lang="zh-CN" altLang="en-US" b="1" dirty="0">
                <a:solidFill>
                  <a:srgbClr val="E74E3E"/>
                </a:solidFill>
                <a:latin typeface="黑体" panose="02010609060101010101" pitchFamily="49" charset="-122"/>
                <a:ea typeface="黑体" panose="02010609060101010101" pitchFamily="49" charset="-122"/>
              </a:rPr>
              <a:t>操作</a:t>
            </a:r>
            <a:r>
              <a:rPr lang="zh-CN" altLang="en-US" b="1" dirty="0" smtClean="0">
                <a:solidFill>
                  <a:srgbClr val="E74E3E"/>
                </a:solidFill>
                <a:latin typeface="黑体" panose="02010609060101010101" pitchFamily="49" charset="-122"/>
                <a:ea typeface="黑体" panose="02010609060101010101" pitchFamily="49" charset="-122"/>
              </a:rPr>
              <a:t>可行性分析：</a:t>
            </a:r>
            <a:endParaRPr lang="zh-HK" altLang="en-US" b="1" dirty="0">
              <a:solidFill>
                <a:srgbClr val="E74E3E"/>
              </a:solidFill>
              <a:latin typeface="黑体" panose="02010609060101010101" pitchFamily="49" charset="-122"/>
              <a:ea typeface="黑体" panose="02010609060101010101" pitchFamily="49" charset="-122"/>
            </a:endParaRPr>
          </a:p>
        </p:txBody>
      </p:sp>
      <p:sp>
        <p:nvSpPr>
          <p:cNvPr id="65" name="矩形 64"/>
          <p:cNvSpPr/>
          <p:nvPr/>
        </p:nvSpPr>
        <p:spPr>
          <a:xfrm>
            <a:off x="2946250" y="2688635"/>
            <a:ext cx="4242367" cy="1200329"/>
          </a:xfrm>
          <a:prstGeom prst="rect">
            <a:avLst/>
          </a:prstGeom>
        </p:spPr>
        <p:txBody>
          <a:bodyPr wrap="square" anchor="ctr">
            <a:spAutoFit/>
          </a:bodyPr>
          <a:lstStyle/>
          <a:p>
            <a:pPr lvl="0"/>
            <a:r>
              <a:rPr lang="zh-CN" altLang="en-US" dirty="0" smtClean="0">
                <a:solidFill>
                  <a:srgbClr val="666666"/>
                </a:solidFill>
                <a:latin typeface="黑体" panose="02010609060101010101" pitchFamily="49" charset="-122"/>
                <a:ea typeface="黑体" panose="02010609060101010101" pitchFamily="49" charset="-122"/>
              </a:rPr>
              <a:t>现在学生基本上都人手一部手机，而我们的操作界面将被设计成大众型，极易上手，界面简洁明了，能让学生有良好的视觉效果。</a:t>
            </a:r>
            <a:endParaRPr lang="zh-HK" altLang="zh-HK" dirty="0">
              <a:solidFill>
                <a:srgbClr val="666666"/>
              </a:solidFill>
              <a:latin typeface="黑体" panose="02010609060101010101" pitchFamily="49" charset="-122"/>
              <a:ea typeface="黑体" panose="02010609060101010101" pitchFamily="49" charset="-122"/>
            </a:endParaRPr>
          </a:p>
        </p:txBody>
      </p:sp>
      <p:sp>
        <p:nvSpPr>
          <p:cNvPr id="57" name="文本框 56"/>
          <p:cNvSpPr txBox="1"/>
          <p:nvPr/>
        </p:nvSpPr>
        <p:spPr>
          <a:xfrm>
            <a:off x="719678" y="4596481"/>
            <a:ext cx="2213186" cy="369332"/>
          </a:xfrm>
          <a:prstGeom prst="rect">
            <a:avLst/>
          </a:prstGeom>
          <a:noFill/>
        </p:spPr>
        <p:txBody>
          <a:bodyPr wrap="square" rtlCol="0" anchor="ctr">
            <a:spAutoFit/>
          </a:bodyPr>
          <a:lstStyle/>
          <a:p>
            <a:pPr algn="dist"/>
            <a:r>
              <a:rPr lang="zh-CN" altLang="en-US" b="1" dirty="0">
                <a:solidFill>
                  <a:srgbClr val="E74E3E"/>
                </a:solidFill>
                <a:latin typeface="黑体" panose="02010609060101010101" pitchFamily="49" charset="-122"/>
                <a:ea typeface="黑体" panose="02010609060101010101" pitchFamily="49" charset="-122"/>
              </a:rPr>
              <a:t>经济</a:t>
            </a:r>
            <a:r>
              <a:rPr lang="zh-CN" altLang="en-US" b="1" dirty="0" smtClean="0">
                <a:solidFill>
                  <a:srgbClr val="E74E3E"/>
                </a:solidFill>
                <a:latin typeface="黑体" panose="02010609060101010101" pitchFamily="49" charset="-122"/>
                <a:ea typeface="黑体" panose="02010609060101010101" pitchFamily="49" charset="-122"/>
              </a:rPr>
              <a:t>可行性分析：</a:t>
            </a:r>
            <a:endParaRPr lang="zh-HK" altLang="en-US" b="1" dirty="0">
              <a:solidFill>
                <a:srgbClr val="E74E3E"/>
              </a:solidFill>
              <a:latin typeface="黑体" panose="02010609060101010101" pitchFamily="49" charset="-122"/>
              <a:ea typeface="黑体" panose="02010609060101010101" pitchFamily="49" charset="-122"/>
            </a:endParaRPr>
          </a:p>
        </p:txBody>
      </p:sp>
      <p:sp>
        <p:nvSpPr>
          <p:cNvPr id="58" name="矩形 57"/>
          <p:cNvSpPr/>
          <p:nvPr/>
        </p:nvSpPr>
        <p:spPr>
          <a:xfrm>
            <a:off x="2946250" y="4227149"/>
            <a:ext cx="4588360" cy="1477328"/>
          </a:xfrm>
          <a:prstGeom prst="rect">
            <a:avLst/>
          </a:prstGeom>
        </p:spPr>
        <p:txBody>
          <a:bodyPr wrap="square" anchor="ctr">
            <a:spAutoFit/>
          </a:bodyPr>
          <a:lstStyle/>
          <a:p>
            <a:r>
              <a:rPr lang="zh-CN" altLang="zh-CN" dirty="0" smtClean="0">
                <a:solidFill>
                  <a:srgbClr val="666666"/>
                </a:solidFill>
                <a:latin typeface="黑体" panose="02010609060101010101" pitchFamily="49" charset="-122"/>
                <a:ea typeface="黑体" panose="02010609060101010101" pitchFamily="49" charset="-122"/>
              </a:rPr>
              <a:t>该系统的开发成本为我们小组</a:t>
            </a:r>
            <a:r>
              <a:rPr lang="en-US" altLang="zh-CN" dirty="0" smtClean="0">
                <a:solidFill>
                  <a:srgbClr val="666666"/>
                </a:solidFill>
                <a:latin typeface="黑体" panose="02010609060101010101" pitchFamily="49" charset="-122"/>
                <a:ea typeface="黑体" panose="02010609060101010101" pitchFamily="49" charset="-122"/>
              </a:rPr>
              <a:t>3</a:t>
            </a:r>
            <a:r>
              <a:rPr lang="zh-CN" altLang="zh-CN" dirty="0" smtClean="0">
                <a:solidFill>
                  <a:srgbClr val="666666"/>
                </a:solidFill>
                <a:latin typeface="黑体" panose="02010609060101010101" pitchFamily="49" charset="-122"/>
                <a:ea typeface="黑体" panose="02010609060101010101" pitchFamily="49" charset="-122"/>
              </a:rPr>
              <a:t>人</a:t>
            </a:r>
            <a:r>
              <a:rPr lang="zh-CN" altLang="en-US" dirty="0">
                <a:solidFill>
                  <a:srgbClr val="666666"/>
                </a:solidFill>
                <a:latin typeface="黑体" panose="02010609060101010101" pitchFamily="49" charset="-122"/>
                <a:ea typeface="黑体" panose="02010609060101010101" pitchFamily="49" charset="-122"/>
              </a:rPr>
              <a:t>课程</a:t>
            </a:r>
            <a:r>
              <a:rPr lang="zh-CN" altLang="en-US" dirty="0" smtClean="0">
                <a:solidFill>
                  <a:srgbClr val="666666"/>
                </a:solidFill>
                <a:latin typeface="黑体" panose="02010609060101010101" pitchFamily="49" charset="-122"/>
                <a:ea typeface="黑体" panose="02010609060101010101" pitchFamily="49" charset="-122"/>
              </a:rPr>
              <a:t>要求必做，学习</a:t>
            </a:r>
            <a:r>
              <a:rPr lang="zh-CN" altLang="zh-CN" dirty="0" smtClean="0">
                <a:solidFill>
                  <a:srgbClr val="666666"/>
                </a:solidFill>
                <a:latin typeface="黑体" panose="02010609060101010101" pitchFamily="49" charset="-122"/>
                <a:ea typeface="黑体" panose="02010609060101010101" pitchFamily="49" charset="-122"/>
              </a:rPr>
              <a:t>在网上或书本上学习，</a:t>
            </a:r>
            <a:r>
              <a:rPr lang="zh-CN" altLang="en-US" dirty="0" smtClean="0">
                <a:solidFill>
                  <a:srgbClr val="666666"/>
                </a:solidFill>
                <a:latin typeface="黑体" panose="02010609060101010101" pitchFamily="49" charset="-122"/>
                <a:ea typeface="黑体" panose="02010609060101010101" pitchFamily="49" charset="-122"/>
              </a:rPr>
              <a:t>软件下载</a:t>
            </a:r>
            <a:r>
              <a:rPr lang="zh-CN" altLang="en-US" dirty="0">
                <a:solidFill>
                  <a:srgbClr val="666666"/>
                </a:solidFill>
                <a:latin typeface="黑体" panose="02010609060101010101" pitchFamily="49" charset="-122"/>
                <a:ea typeface="黑体" panose="02010609060101010101" pitchFamily="49" charset="-122"/>
              </a:rPr>
              <a:t>可以从</a:t>
            </a:r>
            <a:r>
              <a:rPr lang="zh-CN" altLang="en-US" dirty="0" smtClean="0">
                <a:solidFill>
                  <a:srgbClr val="666666"/>
                </a:solidFill>
                <a:latin typeface="黑体" panose="02010609060101010101" pitchFamily="49" charset="-122"/>
                <a:ea typeface="黑体" panose="02010609060101010101" pitchFamily="49" charset="-122"/>
              </a:rPr>
              <a:t>网上找到。</a:t>
            </a:r>
            <a:r>
              <a:rPr lang="zh-CN" altLang="zh-CN" dirty="0" smtClean="0">
                <a:solidFill>
                  <a:srgbClr val="666666"/>
                </a:solidFill>
                <a:latin typeface="黑体" panose="02010609060101010101" pitchFamily="49" charset="-122"/>
                <a:ea typeface="黑体" panose="02010609060101010101" pitchFamily="49" charset="-122"/>
              </a:rPr>
              <a:t>所以开发成本基本为</a:t>
            </a:r>
            <a:r>
              <a:rPr lang="en-US" altLang="zh-CN" dirty="0" smtClean="0">
                <a:solidFill>
                  <a:srgbClr val="666666"/>
                </a:solidFill>
                <a:latin typeface="黑体" panose="02010609060101010101" pitchFamily="49" charset="-122"/>
                <a:ea typeface="黑体" panose="02010609060101010101" pitchFamily="49" charset="-122"/>
              </a:rPr>
              <a:t>0</a:t>
            </a:r>
            <a:r>
              <a:rPr lang="zh-CN" altLang="zh-CN" dirty="0" smtClean="0">
                <a:solidFill>
                  <a:srgbClr val="666666"/>
                </a:solidFill>
                <a:latin typeface="黑体" panose="02010609060101010101" pitchFamily="49" charset="-122"/>
                <a:ea typeface="黑体" panose="02010609060101010101" pitchFamily="49" charset="-122"/>
              </a:rPr>
              <a:t>，所以该</a:t>
            </a:r>
            <a:r>
              <a:rPr lang="en-US" altLang="zh-CN" dirty="0" smtClean="0">
                <a:solidFill>
                  <a:srgbClr val="666666"/>
                </a:solidFill>
                <a:latin typeface="黑体" panose="02010609060101010101" pitchFamily="49" charset="-122"/>
                <a:ea typeface="黑体" panose="02010609060101010101" pitchFamily="49" charset="-122"/>
              </a:rPr>
              <a:t>APP</a:t>
            </a:r>
            <a:r>
              <a:rPr lang="zh-CN" altLang="zh-CN" dirty="0" smtClean="0">
                <a:solidFill>
                  <a:srgbClr val="666666"/>
                </a:solidFill>
                <a:latin typeface="黑体" panose="02010609060101010101" pitchFamily="49" charset="-122"/>
                <a:ea typeface="黑体" panose="02010609060101010101" pitchFamily="49" charset="-122"/>
              </a:rPr>
              <a:t>开发成功后的所得即为经济效益。</a:t>
            </a:r>
            <a:endParaRPr lang="zh-CN" altLang="zh-CN" dirty="0">
              <a:solidFill>
                <a:srgbClr val="666666"/>
              </a:solidFill>
              <a:latin typeface="黑体" panose="02010609060101010101" pitchFamily="49" charset="-122"/>
              <a:ea typeface="黑体" panose="02010609060101010101" pitchFamily="49" charset="-122"/>
            </a:endParaRPr>
          </a:p>
        </p:txBody>
      </p:sp>
      <p:sp>
        <p:nvSpPr>
          <p:cNvPr id="59" name="矩形 58"/>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2" name="矩形 61"/>
          <p:cNvSpPr/>
          <p:nvPr/>
        </p:nvSpPr>
        <p:spPr>
          <a:xfrm>
            <a:off x="13105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3" name="文本框 62"/>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黑体" panose="02010609060101010101" pitchFamily="49" charset="-122"/>
                <a:ea typeface="黑体" panose="02010609060101010101" pitchFamily="49" charset="-122"/>
              </a:rPr>
              <a:t>论文绪论</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66" name="直接连接符 65"/>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69" name="文本框 68"/>
          <p:cNvSpPr txBox="1"/>
          <p:nvPr/>
        </p:nvSpPr>
        <p:spPr>
          <a:xfrm>
            <a:off x="1303056" y="93911"/>
            <a:ext cx="1252353" cy="369332"/>
          </a:xfrm>
          <a:prstGeom prst="rect">
            <a:avLst/>
          </a:prstGeom>
          <a:noFill/>
        </p:spPr>
        <p:txBody>
          <a:bodyPr wrap="square" rtlCol="0">
            <a:spAutoFit/>
          </a:bodyPr>
          <a:lstStyle/>
          <a:p>
            <a:pPr algn="ctr"/>
            <a:r>
              <a:rPr lang="zh-CN" altLang="en-US" spc="300" dirty="0" smtClean="0">
                <a:solidFill>
                  <a:srgbClr val="666666"/>
                </a:solidFill>
                <a:latin typeface="黑体" panose="02010609060101010101" pitchFamily="49" charset="-122"/>
                <a:ea typeface="黑体" panose="02010609060101010101" pitchFamily="49" charset="-122"/>
              </a:rPr>
              <a:t>研究背景</a:t>
            </a:r>
            <a:endParaRPr lang="zh-HK" altLang="en-US" spc="300" dirty="0">
              <a:solidFill>
                <a:srgbClr val="666666"/>
              </a:solidFill>
              <a:latin typeface="黑体" panose="02010609060101010101" pitchFamily="49" charset="-122"/>
              <a:ea typeface="黑体" panose="02010609060101010101" pitchFamily="49" charset="-122"/>
            </a:endParaRPr>
          </a:p>
        </p:txBody>
      </p:sp>
      <p:sp>
        <p:nvSpPr>
          <p:cNvPr id="72" name="文本框 71"/>
          <p:cNvSpPr txBox="1"/>
          <p:nvPr/>
        </p:nvSpPr>
        <p:spPr>
          <a:xfrm>
            <a:off x="2684103" y="93911"/>
            <a:ext cx="1295400" cy="369332"/>
          </a:xfrm>
          <a:prstGeom prst="rect">
            <a:avLst/>
          </a:prstGeom>
          <a:noFill/>
        </p:spPr>
        <p:txBody>
          <a:bodyPr wrap="square" rtlCol="0">
            <a:spAutoFit/>
          </a:bodyPr>
          <a:lstStyle/>
          <a:p>
            <a:r>
              <a:rPr lang="zh-CN" altLang="en-US" spc="300" dirty="0" smtClean="0">
                <a:solidFill>
                  <a:schemeClr val="bg1"/>
                </a:solidFill>
                <a:latin typeface="黑体" panose="02010609060101010101" pitchFamily="49" charset="-122"/>
                <a:ea typeface="黑体" panose="02010609060101010101" pitchFamily="49" charset="-122"/>
              </a:rPr>
              <a:t>研究方法</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73" name="文本框 72"/>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研究</a:t>
            </a:r>
            <a:r>
              <a:rPr lang="zh-CN" altLang="en-US" spc="300" dirty="0" smtClean="0">
                <a:solidFill>
                  <a:schemeClr val="bg1"/>
                </a:solidFill>
                <a:latin typeface="黑体" panose="02010609060101010101" pitchFamily="49" charset="-122"/>
                <a:ea typeface="黑体" panose="02010609060101010101" pitchFamily="49" charset="-122"/>
              </a:rPr>
              <a:t>结果</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74" name="文本框 73"/>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黑体" panose="02010609060101010101" pitchFamily="49" charset="-122"/>
                <a:ea typeface="黑体" panose="02010609060101010101" pitchFamily="49" charset="-122"/>
              </a:rPr>
              <a:t>问题讨论</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75" name="文本框 74"/>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黑体" panose="02010609060101010101" pitchFamily="49" charset="-122"/>
                <a:ea typeface="黑体" panose="02010609060101010101" pitchFamily="49" charset="-122"/>
              </a:rPr>
              <a:t>论文总结</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82" name="直接连接符 81"/>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83" name="直接连接符 82"/>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86" name="矩形 85"/>
          <p:cNvSpPr/>
          <p:nvPr/>
        </p:nvSpPr>
        <p:spPr>
          <a:xfrm>
            <a:off x="0" y="20079"/>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87" name="矩形 86"/>
          <p:cNvSpPr/>
          <p:nvPr/>
        </p:nvSpPr>
        <p:spPr>
          <a:xfrm>
            <a:off x="5403315" y="108223"/>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88" name="文本框 87"/>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黑体" panose="02010609060101010101" pitchFamily="49" charset="-122"/>
                <a:ea typeface="黑体" panose="02010609060101010101" pitchFamily="49" charset="-122"/>
              </a:rPr>
              <a:t>灵感来源</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89" name="直接连接符 88"/>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90" name="文本框 89"/>
          <p:cNvSpPr txBox="1"/>
          <p:nvPr/>
        </p:nvSpPr>
        <p:spPr>
          <a:xfrm>
            <a:off x="1310746" y="101922"/>
            <a:ext cx="1252353" cy="369332"/>
          </a:xfrm>
          <a:prstGeom prst="rect">
            <a:avLst/>
          </a:prstGeom>
          <a:noFill/>
        </p:spPr>
        <p:txBody>
          <a:bodyPr wrap="square" rtlCol="0">
            <a:spAutoFit/>
          </a:bodyPr>
          <a:lstStyle/>
          <a:p>
            <a:pPr algn="ctr"/>
            <a:r>
              <a:rPr lang="zh-CN" altLang="en-US" spc="300" dirty="0" smtClean="0">
                <a:solidFill>
                  <a:schemeClr val="bg1"/>
                </a:solidFill>
                <a:latin typeface="黑体" panose="02010609060101010101" pitchFamily="49" charset="-122"/>
                <a:ea typeface="黑体" panose="02010609060101010101" pitchFamily="49" charset="-122"/>
              </a:rPr>
              <a:t>项目说明</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91" name="直接连接符 90"/>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92" name="文本框 91"/>
          <p:cNvSpPr txBox="1"/>
          <p:nvPr/>
        </p:nvSpPr>
        <p:spPr>
          <a:xfrm>
            <a:off x="2684103" y="90225"/>
            <a:ext cx="1295400" cy="369332"/>
          </a:xfrm>
          <a:prstGeom prst="rect">
            <a:avLst/>
          </a:prstGeom>
          <a:noFill/>
        </p:spPr>
        <p:txBody>
          <a:bodyPr wrap="square" rtlCol="0">
            <a:spAutoFit/>
          </a:bodyPr>
          <a:lstStyle/>
          <a:p>
            <a:r>
              <a:rPr lang="zh-CN" altLang="en-US" spc="300" dirty="0" smtClean="0">
                <a:solidFill>
                  <a:schemeClr val="bg1"/>
                </a:solidFill>
                <a:latin typeface="黑体" panose="02010609060101010101" pitchFamily="49" charset="-122"/>
                <a:ea typeface="黑体" panose="02010609060101010101" pitchFamily="49" charset="-122"/>
              </a:rPr>
              <a:t>项目计划</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93" name="文本框 92"/>
          <p:cNvSpPr txBox="1"/>
          <p:nvPr/>
        </p:nvSpPr>
        <p:spPr>
          <a:xfrm>
            <a:off x="3987543" y="113990"/>
            <a:ext cx="1295400" cy="369332"/>
          </a:xfrm>
          <a:prstGeom prst="rect">
            <a:avLst/>
          </a:prstGeom>
          <a:noFill/>
        </p:spPr>
        <p:txBody>
          <a:bodyPr wrap="square" rtlCol="0">
            <a:spAutoFit/>
          </a:bodyPr>
          <a:lstStyle/>
          <a:p>
            <a:r>
              <a:rPr lang="zh-CN" altLang="en-US" spc="300" dirty="0" smtClean="0">
                <a:solidFill>
                  <a:schemeClr val="bg1"/>
                </a:solidFill>
                <a:latin typeface="黑体" panose="02010609060101010101" pitchFamily="49" charset="-122"/>
                <a:ea typeface="黑体" panose="02010609060101010101" pitchFamily="49" charset="-122"/>
              </a:rPr>
              <a:t>功能</a:t>
            </a:r>
            <a:r>
              <a:rPr lang="zh-CN" altLang="en-US" spc="300" dirty="0">
                <a:solidFill>
                  <a:schemeClr val="bg1"/>
                </a:solidFill>
                <a:latin typeface="黑体" panose="02010609060101010101" pitchFamily="49" charset="-122"/>
                <a:ea typeface="黑体" panose="02010609060101010101" pitchFamily="49" charset="-122"/>
              </a:rPr>
              <a:t>介绍</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94" name="文本框 93"/>
          <p:cNvSpPr txBox="1"/>
          <p:nvPr/>
        </p:nvSpPr>
        <p:spPr>
          <a:xfrm>
            <a:off x="5403317" y="90225"/>
            <a:ext cx="1295400" cy="369332"/>
          </a:xfrm>
          <a:prstGeom prst="rect">
            <a:avLst/>
          </a:prstGeom>
          <a:noFill/>
        </p:spPr>
        <p:txBody>
          <a:bodyPr wrap="square" rtlCol="0">
            <a:spAutoFit/>
          </a:bodyPr>
          <a:lstStyle/>
          <a:p>
            <a:r>
              <a:rPr lang="zh-CN" altLang="en-US" spc="300" dirty="0" smtClean="0">
                <a:solidFill>
                  <a:srgbClr val="666666"/>
                </a:solidFill>
                <a:latin typeface="黑体" panose="02010609060101010101" pitchFamily="49" charset="-122"/>
                <a:ea typeface="黑体" panose="02010609060101010101" pitchFamily="49" charset="-122"/>
              </a:rPr>
              <a:t>可行分析</a:t>
            </a:r>
            <a:endParaRPr lang="zh-HK" altLang="en-US" spc="300" dirty="0">
              <a:solidFill>
                <a:srgbClr val="666666"/>
              </a:solidFill>
              <a:latin typeface="黑体" panose="02010609060101010101" pitchFamily="49" charset="-122"/>
              <a:ea typeface="黑体" panose="02010609060101010101" pitchFamily="49" charset="-122"/>
            </a:endParaRPr>
          </a:p>
        </p:txBody>
      </p:sp>
      <p:sp>
        <p:nvSpPr>
          <p:cNvPr id="95" name="文本框 94"/>
          <p:cNvSpPr txBox="1"/>
          <p:nvPr/>
        </p:nvSpPr>
        <p:spPr>
          <a:xfrm>
            <a:off x="6762923" y="90225"/>
            <a:ext cx="1295400" cy="369332"/>
          </a:xfrm>
          <a:prstGeom prst="rect">
            <a:avLst/>
          </a:prstGeom>
          <a:noFill/>
        </p:spPr>
        <p:txBody>
          <a:bodyPr wrap="square" rtlCol="0">
            <a:spAutoFit/>
          </a:bodyPr>
          <a:lstStyle/>
          <a:p>
            <a:r>
              <a:rPr lang="zh-CN" altLang="en-US" spc="300" dirty="0" smtClean="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96" name="直接连接符 95"/>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97" name="直接连接符 96"/>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35" name="圆角矩形 34"/>
          <p:cNvSpPr/>
          <p:nvPr/>
        </p:nvSpPr>
        <p:spPr>
          <a:xfrm>
            <a:off x="233175" y="953726"/>
            <a:ext cx="2534855" cy="786035"/>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黑体" panose="02010609060101010101" pitchFamily="49" charset="-122"/>
                <a:ea typeface="黑体" panose="02010609060101010101" pitchFamily="49" charset="-122"/>
              </a:rPr>
              <a:t>三方面</a:t>
            </a:r>
            <a:endParaRPr lang="en-US" altLang="zh-CN" sz="2400" dirty="0" smtClean="0">
              <a:latin typeface="黑体" panose="02010609060101010101" pitchFamily="49" charset="-122"/>
              <a:ea typeface="黑体" panose="02010609060101010101" pitchFamily="49" charset="-122"/>
            </a:endParaRPr>
          </a:p>
          <a:p>
            <a:pPr algn="ctr"/>
            <a:r>
              <a:rPr lang="zh-CN" altLang="en-US" sz="2400" dirty="0" smtClean="0">
                <a:latin typeface="黑体" panose="02010609060101010101" pitchFamily="49" charset="-122"/>
                <a:ea typeface="黑体" panose="02010609060101010101" pitchFamily="49" charset="-122"/>
              </a:rPr>
              <a:t>可行性分析</a:t>
            </a:r>
            <a:endParaRPr lang="zh-CN" altLang="en-US" sz="24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149925361"/>
      </p:ext>
    </p:extLst>
  </p:cSld>
  <p:clrMapOvr>
    <a:masterClrMapping/>
  </p:clrMapOvr>
  <p:transition>
    <p:wip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文本框 59"/>
          <p:cNvSpPr txBox="1"/>
          <p:nvPr/>
        </p:nvSpPr>
        <p:spPr>
          <a:xfrm>
            <a:off x="175934" y="2116254"/>
            <a:ext cx="2213186" cy="507831"/>
          </a:xfrm>
          <a:prstGeom prst="rect">
            <a:avLst/>
          </a:prstGeom>
          <a:noFill/>
        </p:spPr>
        <p:txBody>
          <a:bodyPr wrap="square" rtlCol="0" anchor="t">
            <a:spAutoFit/>
          </a:bodyPr>
          <a:lstStyle/>
          <a:p>
            <a:pPr algn="dist">
              <a:lnSpc>
                <a:spcPct val="150000"/>
              </a:lnSpc>
            </a:pPr>
            <a:r>
              <a:rPr lang="zh-CN" altLang="en-US" b="1" dirty="0">
                <a:solidFill>
                  <a:srgbClr val="E74E3E"/>
                </a:solidFill>
                <a:latin typeface="黑体" panose="02010609060101010101" pitchFamily="49" charset="-122"/>
                <a:ea typeface="黑体" panose="02010609060101010101" pitchFamily="49" charset="-122"/>
              </a:rPr>
              <a:t>对设备的</a:t>
            </a:r>
            <a:r>
              <a:rPr lang="zh-CN" altLang="en-US" b="1" dirty="0" smtClean="0">
                <a:solidFill>
                  <a:srgbClr val="E74E3E"/>
                </a:solidFill>
                <a:latin typeface="黑体" panose="02010609060101010101" pitchFamily="49" charset="-122"/>
                <a:ea typeface="黑体" panose="02010609060101010101" pitchFamily="49" charset="-122"/>
              </a:rPr>
              <a:t>影响：</a:t>
            </a:r>
            <a:endParaRPr lang="zh-HK" altLang="en-US" b="1" dirty="0">
              <a:solidFill>
                <a:srgbClr val="E74E3E"/>
              </a:solidFill>
              <a:latin typeface="黑体" panose="02010609060101010101" pitchFamily="49" charset="-122"/>
              <a:ea typeface="黑体" panose="02010609060101010101" pitchFamily="49" charset="-122"/>
            </a:endParaRPr>
          </a:p>
        </p:txBody>
      </p:sp>
      <p:sp>
        <p:nvSpPr>
          <p:cNvPr id="61" name="矩形 60"/>
          <p:cNvSpPr/>
          <p:nvPr/>
        </p:nvSpPr>
        <p:spPr>
          <a:xfrm>
            <a:off x="2285703" y="1885421"/>
            <a:ext cx="4337025" cy="923330"/>
          </a:xfrm>
          <a:prstGeom prst="rect">
            <a:avLst/>
          </a:prstGeom>
        </p:spPr>
        <p:txBody>
          <a:bodyPr wrap="square" anchor="t">
            <a:spAutoFit/>
          </a:bodyPr>
          <a:lstStyle/>
          <a:p>
            <a:pPr>
              <a:lnSpc>
                <a:spcPct val="150000"/>
              </a:lnSpc>
            </a:pPr>
            <a:r>
              <a:rPr lang="zh-CN" altLang="en-US" dirty="0" smtClean="0">
                <a:solidFill>
                  <a:srgbClr val="666666"/>
                </a:solidFill>
                <a:latin typeface="黑体" panose="02010609060101010101" pitchFamily="49" charset="-122"/>
                <a:ea typeface="黑体" panose="02010609060101010101" pitchFamily="49" charset="-122"/>
              </a:rPr>
              <a:t>仅仅需要一台安卓手机，并且电脑可以安装模拟器。</a:t>
            </a:r>
            <a:endParaRPr lang="zh-CN" altLang="zh-CN" dirty="0">
              <a:solidFill>
                <a:srgbClr val="666666"/>
              </a:solidFill>
              <a:latin typeface="黑体" panose="02010609060101010101" pitchFamily="49" charset="-122"/>
              <a:ea typeface="黑体" panose="02010609060101010101" pitchFamily="49" charset="-122"/>
            </a:endParaRPr>
          </a:p>
        </p:txBody>
      </p:sp>
      <p:sp>
        <p:nvSpPr>
          <p:cNvPr id="64" name="文本框 63"/>
          <p:cNvSpPr txBox="1"/>
          <p:nvPr/>
        </p:nvSpPr>
        <p:spPr>
          <a:xfrm>
            <a:off x="188237" y="2805130"/>
            <a:ext cx="1667181" cy="507831"/>
          </a:xfrm>
          <a:prstGeom prst="rect">
            <a:avLst/>
          </a:prstGeom>
          <a:noFill/>
        </p:spPr>
        <p:txBody>
          <a:bodyPr wrap="square" rtlCol="0" anchor="t">
            <a:spAutoFit/>
          </a:bodyPr>
          <a:lstStyle/>
          <a:p>
            <a:pPr algn="dist">
              <a:lnSpc>
                <a:spcPct val="150000"/>
              </a:lnSpc>
            </a:pPr>
            <a:r>
              <a:rPr lang="zh-CN" altLang="en-US" b="1" dirty="0">
                <a:solidFill>
                  <a:srgbClr val="E74E3E"/>
                </a:solidFill>
                <a:latin typeface="黑体" panose="02010609060101010101" pitchFamily="49" charset="-122"/>
                <a:ea typeface="黑体" panose="02010609060101010101" pitchFamily="49" charset="-122"/>
              </a:rPr>
              <a:t>对</a:t>
            </a:r>
            <a:r>
              <a:rPr lang="zh-CN" altLang="en-US" b="1" dirty="0" smtClean="0">
                <a:solidFill>
                  <a:srgbClr val="E74E3E"/>
                </a:solidFill>
                <a:latin typeface="黑体" panose="02010609060101010101" pitchFamily="49" charset="-122"/>
                <a:ea typeface="黑体" panose="02010609060101010101" pitchFamily="49" charset="-122"/>
              </a:rPr>
              <a:t>软件的影响：</a:t>
            </a:r>
            <a:endParaRPr lang="zh-HK" altLang="en-US" b="1" dirty="0">
              <a:solidFill>
                <a:srgbClr val="E74E3E"/>
              </a:solidFill>
              <a:latin typeface="黑体" panose="02010609060101010101" pitchFamily="49" charset="-122"/>
              <a:ea typeface="黑体" panose="02010609060101010101" pitchFamily="49" charset="-122"/>
            </a:endParaRPr>
          </a:p>
        </p:txBody>
      </p:sp>
      <p:sp>
        <p:nvSpPr>
          <p:cNvPr id="65" name="矩形 64"/>
          <p:cNvSpPr/>
          <p:nvPr/>
        </p:nvSpPr>
        <p:spPr>
          <a:xfrm>
            <a:off x="2285703" y="2858211"/>
            <a:ext cx="4273020" cy="858377"/>
          </a:xfrm>
          <a:prstGeom prst="rect">
            <a:avLst/>
          </a:prstGeom>
        </p:spPr>
        <p:txBody>
          <a:bodyPr wrap="square" anchor="t">
            <a:spAutoFit/>
          </a:bodyPr>
          <a:lstStyle/>
          <a:p>
            <a:pPr lvl="0">
              <a:lnSpc>
                <a:spcPct val="150000"/>
              </a:lnSpc>
            </a:pPr>
            <a:r>
              <a:rPr lang="zh-CN" altLang="en-US" dirty="0" smtClean="0">
                <a:solidFill>
                  <a:srgbClr val="666666"/>
                </a:solidFill>
                <a:latin typeface="黑体" panose="02010609060101010101" pitchFamily="49" charset="-122"/>
                <a:ea typeface="黑体" panose="02010609060101010101" pitchFamily="49" charset="-122"/>
              </a:rPr>
              <a:t>需要落实是否符合本报告所需要的软件环境，如没有视情况安装下载。</a:t>
            </a:r>
            <a:endParaRPr lang="zh-HK" altLang="zh-HK" dirty="0">
              <a:solidFill>
                <a:srgbClr val="666666"/>
              </a:solidFill>
              <a:latin typeface="黑体" panose="02010609060101010101" pitchFamily="49" charset="-122"/>
              <a:ea typeface="黑体" panose="02010609060101010101" pitchFamily="49" charset="-122"/>
            </a:endParaRPr>
          </a:p>
        </p:txBody>
      </p:sp>
      <p:sp>
        <p:nvSpPr>
          <p:cNvPr id="57" name="文本框 56"/>
          <p:cNvSpPr txBox="1"/>
          <p:nvPr/>
        </p:nvSpPr>
        <p:spPr>
          <a:xfrm>
            <a:off x="233175" y="4738838"/>
            <a:ext cx="2213186" cy="507831"/>
          </a:xfrm>
          <a:prstGeom prst="rect">
            <a:avLst/>
          </a:prstGeom>
          <a:noFill/>
        </p:spPr>
        <p:txBody>
          <a:bodyPr wrap="square" rtlCol="0" anchor="t">
            <a:spAutoFit/>
          </a:bodyPr>
          <a:lstStyle/>
          <a:p>
            <a:pPr algn="dist">
              <a:lnSpc>
                <a:spcPct val="150000"/>
              </a:lnSpc>
            </a:pPr>
            <a:r>
              <a:rPr lang="zh-CN" altLang="en-US" b="1" dirty="0">
                <a:solidFill>
                  <a:srgbClr val="E74E3E"/>
                </a:solidFill>
                <a:latin typeface="黑体" panose="02010609060101010101" pitchFamily="49" charset="-122"/>
                <a:ea typeface="黑体" panose="02010609060101010101" pitchFamily="49" charset="-122"/>
              </a:rPr>
              <a:t>对</a:t>
            </a:r>
            <a:r>
              <a:rPr lang="zh-CN" altLang="en-US" b="1" dirty="0" smtClean="0">
                <a:solidFill>
                  <a:srgbClr val="E74E3E"/>
                </a:solidFill>
                <a:latin typeface="黑体" panose="02010609060101010101" pitchFamily="49" charset="-122"/>
                <a:ea typeface="黑体" panose="02010609060101010101" pitchFamily="49" charset="-122"/>
              </a:rPr>
              <a:t>开发的影响：</a:t>
            </a:r>
            <a:endParaRPr lang="zh-HK" altLang="en-US" b="1" dirty="0">
              <a:solidFill>
                <a:srgbClr val="E74E3E"/>
              </a:solidFill>
              <a:latin typeface="黑体" panose="02010609060101010101" pitchFamily="49" charset="-122"/>
              <a:ea typeface="黑体" panose="02010609060101010101" pitchFamily="49" charset="-122"/>
            </a:endParaRPr>
          </a:p>
        </p:txBody>
      </p:sp>
      <p:sp>
        <p:nvSpPr>
          <p:cNvPr id="8" name="矩形 7"/>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9" name="矩形 8"/>
          <p:cNvSpPr/>
          <p:nvPr/>
        </p:nvSpPr>
        <p:spPr>
          <a:xfrm>
            <a:off x="13105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0" name="文本框 9"/>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黑体" panose="02010609060101010101" pitchFamily="49" charset="-122"/>
                <a:ea typeface="黑体" panose="02010609060101010101" pitchFamily="49" charset="-122"/>
              </a:rPr>
              <a:t>论文绪论</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11" name="直接连接符 10"/>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1303056" y="93911"/>
            <a:ext cx="1252353" cy="369332"/>
          </a:xfrm>
          <a:prstGeom prst="rect">
            <a:avLst/>
          </a:prstGeom>
          <a:noFill/>
        </p:spPr>
        <p:txBody>
          <a:bodyPr wrap="square" rtlCol="0">
            <a:spAutoFit/>
          </a:bodyPr>
          <a:lstStyle/>
          <a:p>
            <a:pPr algn="ctr"/>
            <a:r>
              <a:rPr lang="zh-CN" altLang="en-US" spc="300" dirty="0" smtClean="0">
                <a:solidFill>
                  <a:srgbClr val="666666"/>
                </a:solidFill>
                <a:latin typeface="黑体" panose="02010609060101010101" pitchFamily="49" charset="-122"/>
                <a:ea typeface="黑体" panose="02010609060101010101" pitchFamily="49" charset="-122"/>
              </a:rPr>
              <a:t>研究背景</a:t>
            </a:r>
            <a:endParaRPr lang="zh-HK" altLang="en-US" spc="300" dirty="0">
              <a:solidFill>
                <a:srgbClr val="666666"/>
              </a:solidFill>
              <a:latin typeface="黑体" panose="02010609060101010101" pitchFamily="49" charset="-122"/>
              <a:ea typeface="黑体" panose="02010609060101010101" pitchFamily="49" charset="-122"/>
            </a:endParaRPr>
          </a:p>
        </p:txBody>
      </p:sp>
      <p:sp>
        <p:nvSpPr>
          <p:cNvPr id="13" name="文本框 12"/>
          <p:cNvSpPr txBox="1"/>
          <p:nvPr/>
        </p:nvSpPr>
        <p:spPr>
          <a:xfrm>
            <a:off x="2684103" y="93911"/>
            <a:ext cx="1295400" cy="369332"/>
          </a:xfrm>
          <a:prstGeom prst="rect">
            <a:avLst/>
          </a:prstGeom>
          <a:noFill/>
        </p:spPr>
        <p:txBody>
          <a:bodyPr wrap="square" rtlCol="0">
            <a:spAutoFit/>
          </a:bodyPr>
          <a:lstStyle/>
          <a:p>
            <a:r>
              <a:rPr lang="zh-CN" altLang="en-US" spc="300" dirty="0" smtClean="0">
                <a:solidFill>
                  <a:schemeClr val="bg1"/>
                </a:solidFill>
                <a:latin typeface="黑体" panose="02010609060101010101" pitchFamily="49" charset="-122"/>
                <a:ea typeface="黑体" panose="02010609060101010101" pitchFamily="49" charset="-122"/>
              </a:rPr>
              <a:t>研究方法</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4" name="文本框 13"/>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研究</a:t>
            </a:r>
            <a:r>
              <a:rPr lang="zh-CN" altLang="en-US" spc="300" dirty="0" smtClean="0">
                <a:solidFill>
                  <a:schemeClr val="bg1"/>
                </a:solidFill>
                <a:latin typeface="黑体" panose="02010609060101010101" pitchFamily="49" charset="-122"/>
                <a:ea typeface="黑体" panose="02010609060101010101" pitchFamily="49" charset="-122"/>
              </a:rPr>
              <a:t>结果</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5" name="文本框 14"/>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黑体" panose="02010609060101010101" pitchFamily="49" charset="-122"/>
                <a:ea typeface="黑体" panose="02010609060101010101" pitchFamily="49" charset="-122"/>
              </a:rPr>
              <a:t>问题讨论</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6" name="文本框 15"/>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黑体" panose="02010609060101010101" pitchFamily="49" charset="-122"/>
                <a:ea typeface="黑体" panose="02010609060101010101" pitchFamily="49" charset="-122"/>
              </a:rPr>
              <a:t>论文总结</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17" name="直接连接符 16"/>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0" y="20079"/>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2" name="矩形 21"/>
          <p:cNvSpPr/>
          <p:nvPr/>
        </p:nvSpPr>
        <p:spPr>
          <a:xfrm>
            <a:off x="5403315" y="108223"/>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3" name="文本框 22"/>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黑体" panose="02010609060101010101" pitchFamily="49" charset="-122"/>
                <a:ea typeface="黑体" panose="02010609060101010101" pitchFamily="49" charset="-122"/>
              </a:rPr>
              <a:t>灵感来源</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24" name="直接连接符 23"/>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1310746" y="101922"/>
            <a:ext cx="1252353" cy="369332"/>
          </a:xfrm>
          <a:prstGeom prst="rect">
            <a:avLst/>
          </a:prstGeom>
          <a:noFill/>
        </p:spPr>
        <p:txBody>
          <a:bodyPr wrap="square" rtlCol="0">
            <a:spAutoFit/>
          </a:bodyPr>
          <a:lstStyle/>
          <a:p>
            <a:pPr algn="ctr"/>
            <a:r>
              <a:rPr lang="zh-CN" altLang="en-US" spc="300" dirty="0" smtClean="0">
                <a:solidFill>
                  <a:schemeClr val="bg1"/>
                </a:solidFill>
                <a:latin typeface="黑体" panose="02010609060101010101" pitchFamily="49" charset="-122"/>
                <a:ea typeface="黑体" panose="02010609060101010101" pitchFamily="49" charset="-122"/>
              </a:rPr>
              <a:t>项目说明</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26" name="直接连接符 25"/>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2684103" y="90225"/>
            <a:ext cx="1295400" cy="369332"/>
          </a:xfrm>
          <a:prstGeom prst="rect">
            <a:avLst/>
          </a:prstGeom>
          <a:noFill/>
        </p:spPr>
        <p:txBody>
          <a:bodyPr wrap="square" rtlCol="0">
            <a:spAutoFit/>
          </a:bodyPr>
          <a:lstStyle/>
          <a:p>
            <a:r>
              <a:rPr lang="zh-CN" altLang="en-US" spc="300" dirty="0" smtClean="0">
                <a:solidFill>
                  <a:schemeClr val="bg1"/>
                </a:solidFill>
                <a:latin typeface="黑体" panose="02010609060101010101" pitchFamily="49" charset="-122"/>
                <a:ea typeface="黑体" panose="02010609060101010101" pitchFamily="49" charset="-122"/>
              </a:rPr>
              <a:t>项目计划</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28" name="文本框 27"/>
          <p:cNvSpPr txBox="1"/>
          <p:nvPr/>
        </p:nvSpPr>
        <p:spPr>
          <a:xfrm>
            <a:off x="3987543" y="113990"/>
            <a:ext cx="1295400" cy="369332"/>
          </a:xfrm>
          <a:prstGeom prst="rect">
            <a:avLst/>
          </a:prstGeom>
          <a:noFill/>
        </p:spPr>
        <p:txBody>
          <a:bodyPr wrap="square" rtlCol="0">
            <a:spAutoFit/>
          </a:bodyPr>
          <a:lstStyle/>
          <a:p>
            <a:r>
              <a:rPr lang="zh-CN" altLang="en-US" spc="300" dirty="0" smtClean="0">
                <a:solidFill>
                  <a:schemeClr val="bg1"/>
                </a:solidFill>
                <a:latin typeface="黑体" panose="02010609060101010101" pitchFamily="49" charset="-122"/>
                <a:ea typeface="黑体" panose="02010609060101010101" pitchFamily="49" charset="-122"/>
              </a:rPr>
              <a:t>功能</a:t>
            </a:r>
            <a:r>
              <a:rPr lang="zh-CN" altLang="en-US" spc="300" dirty="0">
                <a:solidFill>
                  <a:schemeClr val="bg1"/>
                </a:solidFill>
                <a:latin typeface="黑体" panose="02010609060101010101" pitchFamily="49" charset="-122"/>
                <a:ea typeface="黑体" panose="02010609060101010101" pitchFamily="49" charset="-122"/>
              </a:rPr>
              <a:t>介绍</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29" name="文本框 28"/>
          <p:cNvSpPr txBox="1"/>
          <p:nvPr/>
        </p:nvSpPr>
        <p:spPr>
          <a:xfrm>
            <a:off x="5403317" y="90225"/>
            <a:ext cx="1295400" cy="369332"/>
          </a:xfrm>
          <a:prstGeom prst="rect">
            <a:avLst/>
          </a:prstGeom>
          <a:noFill/>
        </p:spPr>
        <p:txBody>
          <a:bodyPr wrap="square" rtlCol="0">
            <a:spAutoFit/>
          </a:bodyPr>
          <a:lstStyle/>
          <a:p>
            <a:r>
              <a:rPr lang="zh-CN" altLang="en-US" spc="300" dirty="0" smtClean="0">
                <a:solidFill>
                  <a:srgbClr val="666666"/>
                </a:solidFill>
                <a:latin typeface="黑体" panose="02010609060101010101" pitchFamily="49" charset="-122"/>
                <a:ea typeface="黑体" panose="02010609060101010101" pitchFamily="49" charset="-122"/>
              </a:rPr>
              <a:t>可行分析</a:t>
            </a:r>
            <a:endParaRPr lang="zh-HK" altLang="en-US" spc="300" dirty="0">
              <a:solidFill>
                <a:srgbClr val="666666"/>
              </a:solidFill>
              <a:latin typeface="黑体" panose="02010609060101010101" pitchFamily="49" charset="-122"/>
              <a:ea typeface="黑体" panose="02010609060101010101" pitchFamily="49" charset="-122"/>
            </a:endParaRPr>
          </a:p>
        </p:txBody>
      </p:sp>
      <p:sp>
        <p:nvSpPr>
          <p:cNvPr id="30" name="文本框 29"/>
          <p:cNvSpPr txBox="1"/>
          <p:nvPr/>
        </p:nvSpPr>
        <p:spPr>
          <a:xfrm>
            <a:off x="6762923" y="90225"/>
            <a:ext cx="1295400" cy="369332"/>
          </a:xfrm>
          <a:prstGeom prst="rect">
            <a:avLst/>
          </a:prstGeom>
          <a:noFill/>
        </p:spPr>
        <p:txBody>
          <a:bodyPr wrap="square" rtlCol="0">
            <a:spAutoFit/>
          </a:bodyPr>
          <a:lstStyle/>
          <a:p>
            <a:r>
              <a:rPr lang="zh-CN" altLang="en-US" spc="300" dirty="0" smtClean="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31" name="直接连接符 30"/>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1" name="矩形 40"/>
          <p:cNvSpPr/>
          <p:nvPr/>
        </p:nvSpPr>
        <p:spPr>
          <a:xfrm>
            <a:off x="2273400" y="3831001"/>
            <a:ext cx="4273020" cy="2862322"/>
          </a:xfrm>
          <a:prstGeom prst="rect">
            <a:avLst/>
          </a:prstGeom>
        </p:spPr>
        <p:txBody>
          <a:bodyPr wrap="square" anchor="t">
            <a:spAutoFit/>
          </a:bodyPr>
          <a:lstStyle/>
          <a:p>
            <a:pPr lvl="0"/>
            <a:r>
              <a:rPr lang="zh-CN" altLang="zh-CN" dirty="0">
                <a:solidFill>
                  <a:srgbClr val="666666"/>
                </a:solidFill>
                <a:latin typeface="黑体" panose="02010609060101010101" pitchFamily="49" charset="-122"/>
                <a:ea typeface="黑体" panose="02010609060101010101" pitchFamily="49" charset="-122"/>
              </a:rPr>
              <a:t>为了支持该软件的开发，开发人员需在</a:t>
            </a:r>
            <a:r>
              <a:rPr lang="en-US" altLang="zh-CN" dirty="0">
                <a:solidFill>
                  <a:srgbClr val="666666"/>
                </a:solidFill>
                <a:latin typeface="黑体" panose="02010609060101010101" pitchFamily="49" charset="-122"/>
                <a:ea typeface="黑体" panose="02010609060101010101" pitchFamily="49" charset="-122"/>
              </a:rPr>
              <a:t>Windows XP</a:t>
            </a:r>
            <a:r>
              <a:rPr lang="zh-CN" altLang="zh-CN" dirty="0">
                <a:solidFill>
                  <a:srgbClr val="666666"/>
                </a:solidFill>
                <a:latin typeface="黑体" panose="02010609060101010101" pitchFamily="49" charset="-122"/>
                <a:ea typeface="黑体" panose="02010609060101010101" pitchFamily="49" charset="-122"/>
              </a:rPr>
              <a:t>以上的操作系统中安装：</a:t>
            </a:r>
            <a:r>
              <a:rPr lang="en-US" altLang="zh-CN" dirty="0">
                <a:solidFill>
                  <a:srgbClr val="666666"/>
                </a:solidFill>
                <a:latin typeface="黑体" panose="02010609060101010101" pitchFamily="49" charset="-122"/>
                <a:ea typeface="黑体" panose="02010609060101010101" pitchFamily="49" charset="-122"/>
              </a:rPr>
              <a:t>Microsoft office</a:t>
            </a:r>
            <a:r>
              <a:rPr lang="zh-CN" altLang="zh-CN" dirty="0">
                <a:solidFill>
                  <a:srgbClr val="666666"/>
                </a:solidFill>
                <a:latin typeface="黑体" panose="02010609060101010101" pitchFamily="49" charset="-122"/>
                <a:ea typeface="黑体" panose="02010609060101010101" pitchFamily="49" charset="-122"/>
              </a:rPr>
              <a:t>，</a:t>
            </a:r>
            <a:r>
              <a:rPr lang="en-US" altLang="zh-CN" dirty="0">
                <a:solidFill>
                  <a:srgbClr val="666666"/>
                </a:solidFill>
                <a:latin typeface="黑体" panose="02010609060101010101" pitchFamily="49" charset="-122"/>
                <a:ea typeface="黑体" panose="02010609060101010101" pitchFamily="49" charset="-122"/>
              </a:rPr>
              <a:t>rational</a:t>
            </a:r>
            <a:r>
              <a:rPr lang="zh-CN" altLang="zh-CN" dirty="0">
                <a:solidFill>
                  <a:srgbClr val="666666"/>
                </a:solidFill>
                <a:latin typeface="黑体" panose="02010609060101010101" pitchFamily="49" charset="-122"/>
                <a:ea typeface="黑体" panose="02010609060101010101" pitchFamily="49" charset="-122"/>
              </a:rPr>
              <a:t>系列工具，</a:t>
            </a:r>
            <a:r>
              <a:rPr lang="en-US" altLang="zh-CN" dirty="0">
                <a:solidFill>
                  <a:srgbClr val="666666"/>
                </a:solidFill>
                <a:latin typeface="黑体" panose="02010609060101010101" pitchFamily="49" charset="-122"/>
                <a:ea typeface="黑体" panose="02010609060101010101" pitchFamily="49" charset="-122"/>
              </a:rPr>
              <a:t>Microsoft project</a:t>
            </a:r>
            <a:r>
              <a:rPr lang="zh-CN" altLang="zh-CN" dirty="0">
                <a:solidFill>
                  <a:srgbClr val="666666"/>
                </a:solidFill>
                <a:latin typeface="黑体" panose="02010609060101010101" pitchFamily="49" charset="-122"/>
                <a:ea typeface="黑体" panose="02010609060101010101" pitchFamily="49" charset="-122"/>
              </a:rPr>
              <a:t>，</a:t>
            </a:r>
            <a:r>
              <a:rPr lang="en-US" altLang="zh-CN" dirty="0">
                <a:solidFill>
                  <a:srgbClr val="666666"/>
                </a:solidFill>
                <a:latin typeface="黑体" panose="02010609060101010101" pitchFamily="49" charset="-122"/>
                <a:ea typeface="黑体" panose="02010609060101010101" pitchFamily="49" charset="-122"/>
              </a:rPr>
              <a:t>VSS</a:t>
            </a:r>
            <a:r>
              <a:rPr lang="zh-CN" altLang="zh-CN" dirty="0">
                <a:solidFill>
                  <a:srgbClr val="666666"/>
                </a:solidFill>
                <a:latin typeface="黑体" panose="02010609060101010101" pitchFamily="49" charset="-122"/>
                <a:ea typeface="黑体" panose="02010609060101010101" pitchFamily="49" charset="-122"/>
              </a:rPr>
              <a:t>或者</a:t>
            </a:r>
            <a:r>
              <a:rPr lang="en-US" altLang="zh-CN" dirty="0">
                <a:solidFill>
                  <a:srgbClr val="666666"/>
                </a:solidFill>
                <a:latin typeface="黑体" panose="02010609060101010101" pitchFamily="49" charset="-122"/>
                <a:ea typeface="黑体" panose="02010609060101010101" pitchFamily="49" charset="-122"/>
              </a:rPr>
              <a:t>CVS</a:t>
            </a:r>
            <a:r>
              <a:rPr lang="zh-CN" altLang="zh-CN" dirty="0">
                <a:solidFill>
                  <a:srgbClr val="666666"/>
                </a:solidFill>
                <a:latin typeface="黑体" panose="02010609060101010101" pitchFamily="49" charset="-122"/>
                <a:ea typeface="黑体" panose="02010609060101010101" pitchFamily="49" charset="-122"/>
              </a:rPr>
              <a:t>，</a:t>
            </a:r>
            <a:r>
              <a:rPr lang="en-US" altLang="zh-CN" dirty="0" err="1">
                <a:solidFill>
                  <a:srgbClr val="666666"/>
                </a:solidFill>
                <a:latin typeface="黑体" panose="02010609060101010101" pitchFamily="49" charset="-122"/>
                <a:ea typeface="黑体" panose="02010609060101010101" pitchFamily="49" charset="-122"/>
              </a:rPr>
              <a:t>loadrunner</a:t>
            </a:r>
            <a:r>
              <a:rPr lang="zh-CN" altLang="zh-CN" dirty="0">
                <a:solidFill>
                  <a:srgbClr val="666666"/>
                </a:solidFill>
                <a:latin typeface="黑体" panose="02010609060101010101" pitchFamily="49" charset="-122"/>
                <a:ea typeface="黑体" panose="02010609060101010101" pitchFamily="49" charset="-122"/>
              </a:rPr>
              <a:t>，</a:t>
            </a:r>
            <a:r>
              <a:rPr lang="en-US" altLang="zh-CN" dirty="0" err="1">
                <a:solidFill>
                  <a:srgbClr val="666666"/>
                </a:solidFill>
                <a:latin typeface="黑体" panose="02010609060101010101" pitchFamily="49" charset="-122"/>
                <a:ea typeface="黑体" panose="02010609060101010101" pitchFamily="49" charset="-122"/>
              </a:rPr>
              <a:t>Axure</a:t>
            </a:r>
            <a:r>
              <a:rPr lang="en-US" altLang="zh-CN" dirty="0">
                <a:solidFill>
                  <a:srgbClr val="666666"/>
                </a:solidFill>
                <a:latin typeface="黑体" panose="02010609060101010101" pitchFamily="49" charset="-122"/>
                <a:ea typeface="黑体" panose="02010609060101010101" pitchFamily="49" charset="-122"/>
              </a:rPr>
              <a:t> RP;</a:t>
            </a:r>
            <a:endParaRPr lang="zh-CN" altLang="zh-CN" dirty="0">
              <a:solidFill>
                <a:srgbClr val="666666"/>
              </a:solidFill>
              <a:latin typeface="黑体" panose="02010609060101010101" pitchFamily="49" charset="-122"/>
              <a:ea typeface="黑体" panose="02010609060101010101" pitchFamily="49" charset="-122"/>
            </a:endParaRPr>
          </a:p>
          <a:p>
            <a:pPr lvl="0"/>
            <a:r>
              <a:rPr lang="zh-CN" altLang="zh-CN" dirty="0">
                <a:solidFill>
                  <a:srgbClr val="666666"/>
                </a:solidFill>
                <a:latin typeface="黑体" panose="02010609060101010101" pitchFamily="49" charset="-122"/>
                <a:ea typeface="黑体" panose="02010609060101010101" pitchFamily="49" charset="-122"/>
              </a:rPr>
              <a:t>为了建立较为完善的新闻内容，需要实时的收集学校的新闻（可从官网上查询）；</a:t>
            </a:r>
          </a:p>
          <a:p>
            <a:r>
              <a:rPr lang="zh-CN" altLang="zh-CN" dirty="0">
                <a:solidFill>
                  <a:srgbClr val="666666"/>
                </a:solidFill>
                <a:latin typeface="黑体" panose="02010609060101010101" pitchFamily="49" charset="-122"/>
                <a:ea typeface="黑体" panose="02010609060101010101" pitchFamily="49" charset="-122"/>
              </a:rPr>
              <a:t>开发过程需要用户进行密切配合，明确</a:t>
            </a:r>
            <a:r>
              <a:rPr lang="zh-CN" altLang="zh-CN" dirty="0">
                <a:solidFill>
                  <a:srgbClr val="666666"/>
                </a:solidFill>
                <a:latin typeface="黑体" panose="02010609060101010101" pitchFamily="49" charset="-122"/>
                <a:ea typeface="黑体" panose="02010609060101010101" pitchFamily="49" charset="-122"/>
              </a:rPr>
              <a:t>需求</a:t>
            </a:r>
            <a:r>
              <a:rPr lang="zh-CN" altLang="en-US" dirty="0">
                <a:solidFill>
                  <a:srgbClr val="666666"/>
                </a:solidFill>
                <a:latin typeface="黑体" panose="02010609060101010101" pitchFamily="49" charset="-122"/>
                <a:ea typeface="黑体" panose="02010609060101010101" pitchFamily="49" charset="-122"/>
              </a:rPr>
              <a:t>。</a:t>
            </a:r>
            <a:endParaRPr lang="zh-HK" altLang="zh-HK" dirty="0">
              <a:solidFill>
                <a:srgbClr val="666666"/>
              </a:solidFill>
              <a:latin typeface="黑体" panose="02010609060101010101" pitchFamily="49" charset="-122"/>
              <a:ea typeface="黑体" panose="02010609060101010101" pitchFamily="49" charset="-122"/>
            </a:endParaRPr>
          </a:p>
        </p:txBody>
      </p:sp>
      <p:sp>
        <p:nvSpPr>
          <p:cNvPr id="35" name="圆角矩形 34"/>
          <p:cNvSpPr/>
          <p:nvPr/>
        </p:nvSpPr>
        <p:spPr>
          <a:xfrm>
            <a:off x="233175" y="953726"/>
            <a:ext cx="2534855" cy="786035"/>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黑体" panose="02010609060101010101" pitchFamily="49" charset="-122"/>
                <a:ea typeface="黑体" panose="02010609060101010101" pitchFamily="49" charset="-122"/>
              </a:rPr>
              <a:t>三方面</a:t>
            </a:r>
            <a:endParaRPr lang="en-US" altLang="zh-CN" sz="2400" dirty="0">
              <a:latin typeface="黑体" panose="02010609060101010101" pitchFamily="49" charset="-122"/>
              <a:ea typeface="黑体" panose="02010609060101010101" pitchFamily="49" charset="-122"/>
            </a:endParaRPr>
          </a:p>
          <a:p>
            <a:pPr algn="ctr"/>
            <a:r>
              <a:rPr lang="zh-CN" altLang="en-US" sz="2400" dirty="0">
                <a:latin typeface="黑体" panose="02010609060101010101" pitchFamily="49" charset="-122"/>
                <a:ea typeface="黑体" panose="02010609060101010101" pitchFamily="49" charset="-122"/>
              </a:rPr>
              <a:t>影响分析</a:t>
            </a:r>
            <a:endParaRPr lang="zh-CN" altLang="en-US" sz="24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23877811"/>
      </p:ext>
    </p:extLst>
  </p:cSld>
  <p:clrMapOvr>
    <a:masterClrMapping/>
  </p:clrMapOvr>
  <p:transition>
    <p:wip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9" name="矩形 8"/>
          <p:cNvSpPr/>
          <p:nvPr/>
        </p:nvSpPr>
        <p:spPr>
          <a:xfrm>
            <a:off x="13105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0" name="文本框 9"/>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黑体" panose="02010609060101010101" pitchFamily="49" charset="-122"/>
                <a:ea typeface="黑体" panose="02010609060101010101" pitchFamily="49" charset="-122"/>
              </a:rPr>
              <a:t>论文绪论</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11" name="直接连接符 10"/>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1303056" y="93911"/>
            <a:ext cx="1252353" cy="369332"/>
          </a:xfrm>
          <a:prstGeom prst="rect">
            <a:avLst/>
          </a:prstGeom>
          <a:noFill/>
        </p:spPr>
        <p:txBody>
          <a:bodyPr wrap="square" rtlCol="0">
            <a:spAutoFit/>
          </a:bodyPr>
          <a:lstStyle/>
          <a:p>
            <a:pPr algn="ctr"/>
            <a:r>
              <a:rPr lang="zh-CN" altLang="en-US" spc="300" dirty="0" smtClean="0">
                <a:solidFill>
                  <a:srgbClr val="666666"/>
                </a:solidFill>
                <a:latin typeface="黑体" panose="02010609060101010101" pitchFamily="49" charset="-122"/>
                <a:ea typeface="黑体" panose="02010609060101010101" pitchFamily="49" charset="-122"/>
              </a:rPr>
              <a:t>研究背景</a:t>
            </a:r>
            <a:endParaRPr lang="zh-HK" altLang="en-US" spc="300" dirty="0">
              <a:solidFill>
                <a:srgbClr val="666666"/>
              </a:solidFill>
              <a:latin typeface="黑体" panose="02010609060101010101" pitchFamily="49" charset="-122"/>
              <a:ea typeface="黑体" panose="02010609060101010101" pitchFamily="49" charset="-122"/>
            </a:endParaRPr>
          </a:p>
        </p:txBody>
      </p:sp>
      <p:sp>
        <p:nvSpPr>
          <p:cNvPr id="13" name="文本框 12"/>
          <p:cNvSpPr txBox="1"/>
          <p:nvPr/>
        </p:nvSpPr>
        <p:spPr>
          <a:xfrm>
            <a:off x="2684103" y="93911"/>
            <a:ext cx="1295400" cy="369332"/>
          </a:xfrm>
          <a:prstGeom prst="rect">
            <a:avLst/>
          </a:prstGeom>
          <a:noFill/>
        </p:spPr>
        <p:txBody>
          <a:bodyPr wrap="square" rtlCol="0">
            <a:spAutoFit/>
          </a:bodyPr>
          <a:lstStyle/>
          <a:p>
            <a:r>
              <a:rPr lang="zh-CN" altLang="en-US" spc="300" dirty="0" smtClean="0">
                <a:solidFill>
                  <a:schemeClr val="bg1"/>
                </a:solidFill>
                <a:latin typeface="黑体" panose="02010609060101010101" pitchFamily="49" charset="-122"/>
                <a:ea typeface="黑体" panose="02010609060101010101" pitchFamily="49" charset="-122"/>
              </a:rPr>
              <a:t>研究方法</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4" name="文本框 13"/>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研究</a:t>
            </a:r>
            <a:r>
              <a:rPr lang="zh-CN" altLang="en-US" spc="300" dirty="0" smtClean="0">
                <a:solidFill>
                  <a:schemeClr val="bg1"/>
                </a:solidFill>
                <a:latin typeface="黑体" panose="02010609060101010101" pitchFamily="49" charset="-122"/>
                <a:ea typeface="黑体" panose="02010609060101010101" pitchFamily="49" charset="-122"/>
              </a:rPr>
              <a:t>结果</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5" name="文本框 14"/>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黑体" panose="02010609060101010101" pitchFamily="49" charset="-122"/>
                <a:ea typeface="黑体" panose="02010609060101010101" pitchFamily="49" charset="-122"/>
              </a:rPr>
              <a:t>问题讨论</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6" name="文本框 15"/>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黑体" panose="02010609060101010101" pitchFamily="49" charset="-122"/>
                <a:ea typeface="黑体" panose="02010609060101010101" pitchFamily="49" charset="-122"/>
              </a:rPr>
              <a:t>论文总结</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17" name="直接连接符 16"/>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0" y="20079"/>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2" name="矩形 21"/>
          <p:cNvSpPr/>
          <p:nvPr/>
        </p:nvSpPr>
        <p:spPr>
          <a:xfrm>
            <a:off x="5403315" y="108223"/>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3" name="文本框 22"/>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黑体" panose="02010609060101010101" pitchFamily="49" charset="-122"/>
                <a:ea typeface="黑体" panose="02010609060101010101" pitchFamily="49" charset="-122"/>
              </a:rPr>
              <a:t>灵感来源</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24" name="直接连接符 23"/>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1310746" y="101922"/>
            <a:ext cx="1252353" cy="369332"/>
          </a:xfrm>
          <a:prstGeom prst="rect">
            <a:avLst/>
          </a:prstGeom>
          <a:noFill/>
        </p:spPr>
        <p:txBody>
          <a:bodyPr wrap="square" rtlCol="0">
            <a:spAutoFit/>
          </a:bodyPr>
          <a:lstStyle/>
          <a:p>
            <a:pPr algn="ctr"/>
            <a:r>
              <a:rPr lang="zh-CN" altLang="en-US" spc="300" dirty="0" smtClean="0">
                <a:solidFill>
                  <a:schemeClr val="bg1"/>
                </a:solidFill>
                <a:latin typeface="黑体" panose="02010609060101010101" pitchFamily="49" charset="-122"/>
                <a:ea typeface="黑体" panose="02010609060101010101" pitchFamily="49" charset="-122"/>
              </a:rPr>
              <a:t>项目说明</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26" name="直接连接符 25"/>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2684103" y="90225"/>
            <a:ext cx="1295400" cy="369332"/>
          </a:xfrm>
          <a:prstGeom prst="rect">
            <a:avLst/>
          </a:prstGeom>
          <a:noFill/>
        </p:spPr>
        <p:txBody>
          <a:bodyPr wrap="square" rtlCol="0">
            <a:spAutoFit/>
          </a:bodyPr>
          <a:lstStyle/>
          <a:p>
            <a:r>
              <a:rPr lang="zh-CN" altLang="en-US" spc="300" dirty="0" smtClean="0">
                <a:solidFill>
                  <a:schemeClr val="bg1"/>
                </a:solidFill>
                <a:latin typeface="黑体" panose="02010609060101010101" pitchFamily="49" charset="-122"/>
                <a:ea typeface="黑体" panose="02010609060101010101" pitchFamily="49" charset="-122"/>
              </a:rPr>
              <a:t>项目计划</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28" name="文本框 27"/>
          <p:cNvSpPr txBox="1"/>
          <p:nvPr/>
        </p:nvSpPr>
        <p:spPr>
          <a:xfrm>
            <a:off x="3987543" y="113990"/>
            <a:ext cx="1295400" cy="369332"/>
          </a:xfrm>
          <a:prstGeom prst="rect">
            <a:avLst/>
          </a:prstGeom>
          <a:noFill/>
        </p:spPr>
        <p:txBody>
          <a:bodyPr wrap="square" rtlCol="0">
            <a:spAutoFit/>
          </a:bodyPr>
          <a:lstStyle/>
          <a:p>
            <a:r>
              <a:rPr lang="zh-CN" altLang="en-US" spc="300" dirty="0" smtClean="0">
                <a:solidFill>
                  <a:schemeClr val="bg1"/>
                </a:solidFill>
                <a:latin typeface="黑体" panose="02010609060101010101" pitchFamily="49" charset="-122"/>
                <a:ea typeface="黑体" panose="02010609060101010101" pitchFamily="49" charset="-122"/>
              </a:rPr>
              <a:t>功能</a:t>
            </a:r>
            <a:r>
              <a:rPr lang="zh-CN" altLang="en-US" spc="300" dirty="0">
                <a:solidFill>
                  <a:schemeClr val="bg1"/>
                </a:solidFill>
                <a:latin typeface="黑体" panose="02010609060101010101" pitchFamily="49" charset="-122"/>
                <a:ea typeface="黑体" panose="02010609060101010101" pitchFamily="49" charset="-122"/>
              </a:rPr>
              <a:t>介绍</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29" name="文本框 28"/>
          <p:cNvSpPr txBox="1"/>
          <p:nvPr/>
        </p:nvSpPr>
        <p:spPr>
          <a:xfrm>
            <a:off x="5403317" y="90225"/>
            <a:ext cx="1295400" cy="369332"/>
          </a:xfrm>
          <a:prstGeom prst="rect">
            <a:avLst/>
          </a:prstGeom>
          <a:noFill/>
        </p:spPr>
        <p:txBody>
          <a:bodyPr wrap="square" rtlCol="0">
            <a:spAutoFit/>
          </a:bodyPr>
          <a:lstStyle/>
          <a:p>
            <a:r>
              <a:rPr lang="zh-CN" altLang="en-US" spc="300" dirty="0" smtClean="0">
                <a:solidFill>
                  <a:srgbClr val="666666"/>
                </a:solidFill>
                <a:latin typeface="黑体" panose="02010609060101010101" pitchFamily="49" charset="-122"/>
                <a:ea typeface="黑体" panose="02010609060101010101" pitchFamily="49" charset="-122"/>
              </a:rPr>
              <a:t>可行分析</a:t>
            </a:r>
            <a:endParaRPr lang="zh-HK" altLang="en-US" spc="300" dirty="0">
              <a:solidFill>
                <a:srgbClr val="666666"/>
              </a:solidFill>
              <a:latin typeface="黑体" panose="02010609060101010101" pitchFamily="49" charset="-122"/>
              <a:ea typeface="黑体" panose="02010609060101010101" pitchFamily="49" charset="-122"/>
            </a:endParaRPr>
          </a:p>
        </p:txBody>
      </p:sp>
      <p:sp>
        <p:nvSpPr>
          <p:cNvPr id="30" name="文本框 29"/>
          <p:cNvSpPr txBox="1"/>
          <p:nvPr/>
        </p:nvSpPr>
        <p:spPr>
          <a:xfrm>
            <a:off x="6762923" y="90225"/>
            <a:ext cx="1295400" cy="369332"/>
          </a:xfrm>
          <a:prstGeom prst="rect">
            <a:avLst/>
          </a:prstGeom>
          <a:noFill/>
        </p:spPr>
        <p:txBody>
          <a:bodyPr wrap="square" rtlCol="0">
            <a:spAutoFit/>
          </a:bodyPr>
          <a:lstStyle/>
          <a:p>
            <a:r>
              <a:rPr lang="zh-CN" altLang="en-US" spc="300" dirty="0" smtClean="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31" name="直接连接符 30"/>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35" name="圆角矩形 34"/>
          <p:cNvSpPr/>
          <p:nvPr/>
        </p:nvSpPr>
        <p:spPr>
          <a:xfrm>
            <a:off x="233175" y="953726"/>
            <a:ext cx="2534855" cy="786035"/>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dirty="0" smtClean="0">
                <a:latin typeface="黑体" panose="02010609060101010101" pitchFamily="49" charset="-122"/>
                <a:ea typeface="黑体" panose="02010609060101010101" pitchFamily="49" charset="-122"/>
              </a:rPr>
              <a:t>局限性</a:t>
            </a:r>
            <a:endParaRPr lang="zh-CN" altLang="en-US" sz="3600" dirty="0">
              <a:latin typeface="黑体" panose="02010609060101010101" pitchFamily="49" charset="-122"/>
              <a:ea typeface="黑体" panose="02010609060101010101" pitchFamily="49" charset="-122"/>
            </a:endParaRPr>
          </a:p>
        </p:txBody>
      </p:sp>
      <p:sp>
        <p:nvSpPr>
          <p:cNvPr id="2" name="矩形 1"/>
          <p:cNvSpPr/>
          <p:nvPr/>
        </p:nvSpPr>
        <p:spPr>
          <a:xfrm>
            <a:off x="1497330" y="2243227"/>
            <a:ext cx="6149340" cy="3539430"/>
          </a:xfrm>
          <a:prstGeom prst="rect">
            <a:avLst/>
          </a:prstGeom>
        </p:spPr>
        <p:txBody>
          <a:bodyPr wrap="square">
            <a:spAutoFit/>
          </a:bodyPr>
          <a:lstStyle/>
          <a:p>
            <a:pPr indent="266700" algn="just">
              <a:spcAft>
                <a:spcPts val="0"/>
              </a:spcAft>
            </a:pPr>
            <a:r>
              <a:rPr lang="zh-CN" altLang="zh-CN" sz="3200" kern="100" dirty="0">
                <a:solidFill>
                  <a:srgbClr val="666666"/>
                </a:solidFill>
                <a:latin typeface="黑体" panose="02010609060101010101" pitchFamily="49" charset="-122"/>
                <a:ea typeface="黑体" panose="02010609060101010101" pitchFamily="49" charset="-122"/>
                <a:cs typeface="Times New Roman" panose="02020603050405020304" pitchFamily="18" charset="0"/>
              </a:rPr>
              <a:t>该软件只使用于浙江大学城市学院计算分院的学生使用，无法适用于不同分院的学生，更无法使用于整个计算分院的学生，针对此情况有必要与各个分院进行沟通，在在这个软件的基础上进行优化与创新来适应更多的分院。</a:t>
            </a:r>
          </a:p>
        </p:txBody>
      </p:sp>
    </p:spTree>
    <p:extLst>
      <p:ext uri="{BB962C8B-B14F-4D97-AF65-F5344CB8AC3E}">
        <p14:creationId xmlns:p14="http://schemas.microsoft.com/office/powerpoint/2010/main" val="1365128864"/>
      </p:ext>
    </p:extLst>
  </p:cSld>
  <p:clrMapOvr>
    <a:masterClrMapping/>
  </p:clrMapOvr>
  <p:transition>
    <p:wip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9" name="矩形 8"/>
          <p:cNvSpPr/>
          <p:nvPr/>
        </p:nvSpPr>
        <p:spPr>
          <a:xfrm>
            <a:off x="13105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0" name="文本框 9"/>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黑体" panose="02010609060101010101" pitchFamily="49" charset="-122"/>
                <a:ea typeface="黑体" panose="02010609060101010101" pitchFamily="49" charset="-122"/>
              </a:rPr>
              <a:t>论文绪论</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11" name="直接连接符 10"/>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1303056" y="93911"/>
            <a:ext cx="1252353" cy="369332"/>
          </a:xfrm>
          <a:prstGeom prst="rect">
            <a:avLst/>
          </a:prstGeom>
          <a:noFill/>
        </p:spPr>
        <p:txBody>
          <a:bodyPr wrap="square" rtlCol="0">
            <a:spAutoFit/>
          </a:bodyPr>
          <a:lstStyle/>
          <a:p>
            <a:pPr algn="ctr"/>
            <a:r>
              <a:rPr lang="zh-CN" altLang="en-US" spc="300" dirty="0" smtClean="0">
                <a:solidFill>
                  <a:srgbClr val="666666"/>
                </a:solidFill>
                <a:latin typeface="黑体" panose="02010609060101010101" pitchFamily="49" charset="-122"/>
                <a:ea typeface="黑体" panose="02010609060101010101" pitchFamily="49" charset="-122"/>
              </a:rPr>
              <a:t>研究背景</a:t>
            </a:r>
            <a:endParaRPr lang="zh-HK" altLang="en-US" spc="300" dirty="0">
              <a:solidFill>
                <a:srgbClr val="666666"/>
              </a:solidFill>
              <a:latin typeface="黑体" panose="02010609060101010101" pitchFamily="49" charset="-122"/>
              <a:ea typeface="黑体" panose="02010609060101010101" pitchFamily="49" charset="-122"/>
            </a:endParaRPr>
          </a:p>
        </p:txBody>
      </p:sp>
      <p:sp>
        <p:nvSpPr>
          <p:cNvPr id="13" name="文本框 12"/>
          <p:cNvSpPr txBox="1"/>
          <p:nvPr/>
        </p:nvSpPr>
        <p:spPr>
          <a:xfrm>
            <a:off x="2684103" y="93911"/>
            <a:ext cx="1295400" cy="369332"/>
          </a:xfrm>
          <a:prstGeom prst="rect">
            <a:avLst/>
          </a:prstGeom>
          <a:noFill/>
        </p:spPr>
        <p:txBody>
          <a:bodyPr wrap="square" rtlCol="0">
            <a:spAutoFit/>
          </a:bodyPr>
          <a:lstStyle/>
          <a:p>
            <a:r>
              <a:rPr lang="zh-CN" altLang="en-US" spc="300" dirty="0" smtClean="0">
                <a:solidFill>
                  <a:schemeClr val="bg1"/>
                </a:solidFill>
                <a:latin typeface="黑体" panose="02010609060101010101" pitchFamily="49" charset="-122"/>
                <a:ea typeface="黑体" panose="02010609060101010101" pitchFamily="49" charset="-122"/>
              </a:rPr>
              <a:t>研究方法</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4" name="文本框 13"/>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研究</a:t>
            </a:r>
            <a:r>
              <a:rPr lang="zh-CN" altLang="en-US" spc="300" dirty="0" smtClean="0">
                <a:solidFill>
                  <a:schemeClr val="bg1"/>
                </a:solidFill>
                <a:latin typeface="黑体" panose="02010609060101010101" pitchFamily="49" charset="-122"/>
                <a:ea typeface="黑体" panose="02010609060101010101" pitchFamily="49" charset="-122"/>
              </a:rPr>
              <a:t>结果</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5" name="文本框 14"/>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黑体" panose="02010609060101010101" pitchFamily="49" charset="-122"/>
                <a:ea typeface="黑体" panose="02010609060101010101" pitchFamily="49" charset="-122"/>
              </a:rPr>
              <a:t>问题讨论</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6" name="文本框 15"/>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黑体" panose="02010609060101010101" pitchFamily="49" charset="-122"/>
                <a:ea typeface="黑体" panose="02010609060101010101" pitchFamily="49" charset="-122"/>
              </a:rPr>
              <a:t>论文总结</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17" name="直接连接符 16"/>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0" y="20079"/>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2" name="矩形 21"/>
          <p:cNvSpPr/>
          <p:nvPr/>
        </p:nvSpPr>
        <p:spPr>
          <a:xfrm>
            <a:off x="5403315" y="108223"/>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3" name="文本框 22"/>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黑体" panose="02010609060101010101" pitchFamily="49" charset="-122"/>
                <a:ea typeface="黑体" panose="02010609060101010101" pitchFamily="49" charset="-122"/>
              </a:rPr>
              <a:t>灵感来源</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24" name="直接连接符 23"/>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1310746" y="101922"/>
            <a:ext cx="1252353" cy="369332"/>
          </a:xfrm>
          <a:prstGeom prst="rect">
            <a:avLst/>
          </a:prstGeom>
          <a:noFill/>
        </p:spPr>
        <p:txBody>
          <a:bodyPr wrap="square" rtlCol="0">
            <a:spAutoFit/>
          </a:bodyPr>
          <a:lstStyle/>
          <a:p>
            <a:pPr algn="ctr"/>
            <a:r>
              <a:rPr lang="zh-CN" altLang="en-US" spc="300" dirty="0" smtClean="0">
                <a:solidFill>
                  <a:schemeClr val="bg1"/>
                </a:solidFill>
                <a:latin typeface="黑体" panose="02010609060101010101" pitchFamily="49" charset="-122"/>
                <a:ea typeface="黑体" panose="02010609060101010101" pitchFamily="49" charset="-122"/>
              </a:rPr>
              <a:t>项目说明</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26" name="直接连接符 25"/>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2684103" y="90225"/>
            <a:ext cx="1295400" cy="369332"/>
          </a:xfrm>
          <a:prstGeom prst="rect">
            <a:avLst/>
          </a:prstGeom>
          <a:noFill/>
        </p:spPr>
        <p:txBody>
          <a:bodyPr wrap="square" rtlCol="0">
            <a:spAutoFit/>
          </a:bodyPr>
          <a:lstStyle/>
          <a:p>
            <a:r>
              <a:rPr lang="zh-CN" altLang="en-US" spc="300" dirty="0" smtClean="0">
                <a:solidFill>
                  <a:schemeClr val="bg1"/>
                </a:solidFill>
                <a:latin typeface="黑体" panose="02010609060101010101" pitchFamily="49" charset="-122"/>
                <a:ea typeface="黑体" panose="02010609060101010101" pitchFamily="49" charset="-122"/>
              </a:rPr>
              <a:t>项目计划</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28" name="文本框 27"/>
          <p:cNvSpPr txBox="1"/>
          <p:nvPr/>
        </p:nvSpPr>
        <p:spPr>
          <a:xfrm>
            <a:off x="3987543" y="113990"/>
            <a:ext cx="1295400" cy="369332"/>
          </a:xfrm>
          <a:prstGeom prst="rect">
            <a:avLst/>
          </a:prstGeom>
          <a:noFill/>
        </p:spPr>
        <p:txBody>
          <a:bodyPr wrap="square" rtlCol="0">
            <a:spAutoFit/>
          </a:bodyPr>
          <a:lstStyle/>
          <a:p>
            <a:r>
              <a:rPr lang="zh-CN" altLang="en-US" spc="300" dirty="0" smtClean="0">
                <a:solidFill>
                  <a:schemeClr val="bg1"/>
                </a:solidFill>
                <a:latin typeface="黑体" panose="02010609060101010101" pitchFamily="49" charset="-122"/>
                <a:ea typeface="黑体" panose="02010609060101010101" pitchFamily="49" charset="-122"/>
              </a:rPr>
              <a:t>功能</a:t>
            </a:r>
            <a:r>
              <a:rPr lang="zh-CN" altLang="en-US" spc="300" dirty="0">
                <a:solidFill>
                  <a:schemeClr val="bg1"/>
                </a:solidFill>
                <a:latin typeface="黑体" panose="02010609060101010101" pitchFamily="49" charset="-122"/>
                <a:ea typeface="黑体" panose="02010609060101010101" pitchFamily="49" charset="-122"/>
              </a:rPr>
              <a:t>介绍</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29" name="文本框 28"/>
          <p:cNvSpPr txBox="1"/>
          <p:nvPr/>
        </p:nvSpPr>
        <p:spPr>
          <a:xfrm>
            <a:off x="5403317" y="90225"/>
            <a:ext cx="1295400" cy="369332"/>
          </a:xfrm>
          <a:prstGeom prst="rect">
            <a:avLst/>
          </a:prstGeom>
          <a:noFill/>
        </p:spPr>
        <p:txBody>
          <a:bodyPr wrap="square" rtlCol="0">
            <a:spAutoFit/>
          </a:bodyPr>
          <a:lstStyle/>
          <a:p>
            <a:r>
              <a:rPr lang="zh-CN" altLang="en-US" spc="300" dirty="0" smtClean="0">
                <a:solidFill>
                  <a:srgbClr val="666666"/>
                </a:solidFill>
                <a:latin typeface="黑体" panose="02010609060101010101" pitchFamily="49" charset="-122"/>
                <a:ea typeface="黑体" panose="02010609060101010101" pitchFamily="49" charset="-122"/>
              </a:rPr>
              <a:t>可行分析</a:t>
            </a:r>
            <a:endParaRPr lang="zh-HK" altLang="en-US" spc="300" dirty="0">
              <a:solidFill>
                <a:srgbClr val="666666"/>
              </a:solidFill>
              <a:latin typeface="黑体" panose="02010609060101010101" pitchFamily="49" charset="-122"/>
              <a:ea typeface="黑体" panose="02010609060101010101" pitchFamily="49" charset="-122"/>
            </a:endParaRPr>
          </a:p>
        </p:txBody>
      </p:sp>
      <p:sp>
        <p:nvSpPr>
          <p:cNvPr id="30" name="文本框 29"/>
          <p:cNvSpPr txBox="1"/>
          <p:nvPr/>
        </p:nvSpPr>
        <p:spPr>
          <a:xfrm>
            <a:off x="6762923" y="90225"/>
            <a:ext cx="1295400" cy="369332"/>
          </a:xfrm>
          <a:prstGeom prst="rect">
            <a:avLst/>
          </a:prstGeom>
          <a:noFill/>
        </p:spPr>
        <p:txBody>
          <a:bodyPr wrap="square" rtlCol="0">
            <a:spAutoFit/>
          </a:bodyPr>
          <a:lstStyle/>
          <a:p>
            <a:r>
              <a:rPr lang="zh-CN" altLang="en-US" spc="300" dirty="0" smtClean="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31" name="直接连接符 30"/>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35" name="圆角矩形 34"/>
          <p:cNvSpPr/>
          <p:nvPr/>
        </p:nvSpPr>
        <p:spPr>
          <a:xfrm>
            <a:off x="229902" y="953726"/>
            <a:ext cx="2661888" cy="825427"/>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latin typeface="黑体" panose="02010609060101010101" pitchFamily="49" charset="-122"/>
                <a:ea typeface="黑体" panose="02010609060101010101" pitchFamily="49" charset="-122"/>
              </a:rPr>
              <a:t>社会因素方面可能性</a:t>
            </a:r>
            <a:endParaRPr lang="zh-CN" altLang="en-US" sz="2800" dirty="0">
              <a:latin typeface="黑体" panose="02010609060101010101" pitchFamily="49" charset="-122"/>
              <a:ea typeface="黑体" panose="02010609060101010101" pitchFamily="49" charset="-122"/>
            </a:endParaRPr>
          </a:p>
        </p:txBody>
      </p:sp>
      <p:sp>
        <p:nvSpPr>
          <p:cNvPr id="2" name="矩形 1"/>
          <p:cNvSpPr/>
          <p:nvPr/>
        </p:nvSpPr>
        <p:spPr>
          <a:xfrm>
            <a:off x="1497330" y="2243227"/>
            <a:ext cx="6149340" cy="3539430"/>
          </a:xfrm>
          <a:prstGeom prst="rect">
            <a:avLst/>
          </a:prstGeom>
        </p:spPr>
        <p:txBody>
          <a:bodyPr wrap="square">
            <a:spAutoFit/>
          </a:bodyPr>
          <a:lstStyle/>
          <a:p>
            <a:r>
              <a:rPr lang="zh-CN" altLang="zh-CN" sz="3200" b="1" dirty="0">
                <a:solidFill>
                  <a:srgbClr val="E74E3E"/>
                </a:solidFill>
                <a:latin typeface="黑体" panose="02010609060101010101" pitchFamily="49" charset="-122"/>
                <a:ea typeface="黑体" panose="02010609060101010101" pitchFamily="49" charset="-122"/>
              </a:rPr>
              <a:t>法律方面的可行性</a:t>
            </a:r>
          </a:p>
          <a:p>
            <a:r>
              <a:rPr lang="zh-CN" altLang="zh-CN" sz="3200" dirty="0">
                <a:solidFill>
                  <a:srgbClr val="666666"/>
                </a:solidFill>
                <a:latin typeface="黑体" panose="02010609060101010101" pitchFamily="49" charset="-122"/>
                <a:ea typeface="黑体" panose="02010609060101010101" pitchFamily="49" charset="-122"/>
              </a:rPr>
              <a:t>合同责任：无</a:t>
            </a:r>
          </a:p>
          <a:p>
            <a:r>
              <a:rPr lang="zh-CN" altLang="zh-CN" sz="3200" dirty="0">
                <a:solidFill>
                  <a:srgbClr val="666666"/>
                </a:solidFill>
                <a:latin typeface="黑体" panose="02010609060101010101" pitchFamily="49" charset="-122"/>
                <a:ea typeface="黑体" panose="02010609060101010101" pitchFamily="49" charset="-122"/>
              </a:rPr>
              <a:t>侵犯专利权：无</a:t>
            </a:r>
          </a:p>
          <a:p>
            <a:r>
              <a:rPr lang="zh-CN" altLang="zh-CN" sz="3200" dirty="0">
                <a:solidFill>
                  <a:srgbClr val="666666"/>
                </a:solidFill>
                <a:latin typeface="黑体" panose="02010609060101010101" pitchFamily="49" charset="-122"/>
                <a:ea typeface="黑体" panose="02010609060101010101" pitchFamily="49" charset="-122"/>
              </a:rPr>
              <a:t>侵犯版权：无</a:t>
            </a:r>
          </a:p>
          <a:p>
            <a:r>
              <a:rPr lang="zh-CN" altLang="zh-CN" sz="3200" b="1" dirty="0" smtClean="0">
                <a:solidFill>
                  <a:srgbClr val="E74E3E"/>
                </a:solidFill>
                <a:latin typeface="黑体" panose="02010609060101010101" pitchFamily="49" charset="-122"/>
                <a:ea typeface="黑体" panose="02010609060101010101" pitchFamily="49" charset="-122"/>
              </a:rPr>
              <a:t>使用</a:t>
            </a:r>
            <a:r>
              <a:rPr lang="zh-CN" altLang="zh-CN" sz="3200" b="1" dirty="0">
                <a:solidFill>
                  <a:srgbClr val="E74E3E"/>
                </a:solidFill>
                <a:latin typeface="黑体" panose="02010609060101010101" pitchFamily="49" charset="-122"/>
                <a:ea typeface="黑体" panose="02010609060101010101" pitchFamily="49" charset="-122"/>
              </a:rPr>
              <a:t>方面的可行性</a:t>
            </a:r>
          </a:p>
          <a:p>
            <a:r>
              <a:rPr lang="zh-CN" altLang="zh-CN" sz="3200" dirty="0">
                <a:solidFill>
                  <a:srgbClr val="666666"/>
                </a:solidFill>
                <a:latin typeface="黑体" panose="02010609060101010101" pitchFamily="49" charset="-122"/>
                <a:ea typeface="黑体" panose="02010609060101010101" pitchFamily="49" charset="-122"/>
              </a:rPr>
              <a:t>从使用人员来看：满足要求</a:t>
            </a:r>
          </a:p>
          <a:p>
            <a:r>
              <a:rPr lang="zh-CN" altLang="zh-CN" sz="3200" dirty="0">
                <a:solidFill>
                  <a:srgbClr val="666666"/>
                </a:solidFill>
                <a:latin typeface="黑体" panose="02010609060101010101" pitchFamily="49" charset="-122"/>
                <a:ea typeface="黑体" panose="02010609060101010101" pitchFamily="49" charset="-122"/>
              </a:rPr>
              <a:t>从管理人员来看：满足要求</a:t>
            </a:r>
          </a:p>
        </p:txBody>
      </p:sp>
    </p:spTree>
    <p:extLst>
      <p:ext uri="{BB962C8B-B14F-4D97-AF65-F5344CB8AC3E}">
        <p14:creationId xmlns:p14="http://schemas.microsoft.com/office/powerpoint/2010/main" val="4161183905"/>
      </p:ext>
    </p:extLst>
  </p:cSld>
  <p:clrMapOvr>
    <a:masterClrMapping/>
  </p:clrMapOvr>
  <p:transition>
    <p:wip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grpSp>
        <p:nvGrpSpPr>
          <p:cNvPr id="14" name="组合 13"/>
          <p:cNvGrpSpPr/>
          <p:nvPr/>
        </p:nvGrpSpPr>
        <p:grpSpPr>
          <a:xfrm>
            <a:off x="1559719" y="2568507"/>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2"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13" name="文本框 12"/>
            <p:cNvSpPr txBox="1"/>
            <p:nvPr/>
          </p:nvSpPr>
          <p:spPr>
            <a:xfrm>
              <a:off x="3187700" y="2847430"/>
              <a:ext cx="4021138" cy="1200329"/>
            </a:xfrm>
            <a:prstGeom prst="rect">
              <a:avLst/>
            </a:prstGeom>
            <a:noFill/>
          </p:spPr>
          <p:txBody>
            <a:bodyPr wrap="square" rtlCol="0">
              <a:spAutoFit/>
            </a:bodyPr>
            <a:lstStyle/>
            <a:p>
              <a:r>
                <a:rPr lang="zh-CN" altLang="en-US" sz="7200" b="1" spc="300" dirty="0" smtClean="0">
                  <a:solidFill>
                    <a:schemeClr val="bg1"/>
                  </a:solidFill>
                  <a:latin typeface="黑体" panose="02010609060101010101" pitchFamily="49" charset="-122"/>
                  <a:ea typeface="黑体" panose="02010609060101010101" pitchFamily="49" charset="-122"/>
                </a:rPr>
                <a:t>成员分工</a:t>
              </a:r>
              <a:endParaRPr lang="zh-HK" altLang="en-US" sz="7200" b="1" spc="300" dirty="0">
                <a:solidFill>
                  <a:schemeClr val="bg1"/>
                </a:solidFill>
                <a:latin typeface="黑体" panose="02010609060101010101" pitchFamily="49" charset="-122"/>
                <a:ea typeface="黑体" panose="02010609060101010101" pitchFamily="49" charset="-122"/>
              </a:endParaRPr>
            </a:p>
          </p:txBody>
        </p:sp>
      </p:grpSp>
    </p:spTree>
    <p:extLst>
      <p:ext uri="{BB962C8B-B14F-4D97-AF65-F5344CB8AC3E}">
        <p14:creationId xmlns:p14="http://schemas.microsoft.com/office/powerpoint/2010/main" val="495806386"/>
      </p:ext>
    </p:extLst>
  </p:cSld>
  <p:clrMapOvr>
    <a:masterClrMapping/>
  </p:clrMapOvr>
  <p:transition>
    <p:wip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图表 23"/>
          <p:cNvGraphicFramePr/>
          <p:nvPr>
            <p:extLst>
              <p:ext uri="{D42A27DB-BD31-4B8C-83A1-F6EECF244321}">
                <p14:modId xmlns:p14="http://schemas.microsoft.com/office/powerpoint/2010/main" val="4031283347"/>
              </p:ext>
            </p:extLst>
          </p:nvPr>
        </p:nvGraphicFramePr>
        <p:xfrm>
          <a:off x="98352" y="1279433"/>
          <a:ext cx="3959955" cy="3123720"/>
        </p:xfrm>
        <a:graphic>
          <a:graphicData uri="http://schemas.openxmlformats.org/drawingml/2006/chart">
            <c:chart xmlns:c="http://schemas.openxmlformats.org/drawingml/2006/chart" xmlns:r="http://schemas.openxmlformats.org/officeDocument/2006/relationships" r:id="rId2"/>
          </a:graphicData>
        </a:graphic>
      </p:graphicFrame>
      <p:sp>
        <p:nvSpPr>
          <p:cNvPr id="31" name="矩形 30"/>
          <p:cNvSpPr/>
          <p:nvPr/>
        </p:nvSpPr>
        <p:spPr>
          <a:xfrm>
            <a:off x="1143670" y="5105353"/>
            <a:ext cx="6994698" cy="307777"/>
          </a:xfrm>
          <a:prstGeom prst="rect">
            <a:avLst/>
          </a:prstGeom>
        </p:spPr>
        <p:txBody>
          <a:bodyPr wrap="square">
            <a:spAutoFit/>
          </a:bodyPr>
          <a:lstStyle/>
          <a:p>
            <a:pPr lvl="0" algn="just"/>
            <a:r>
              <a:rPr lang="zh-CN" altLang="en-US" sz="1400" dirty="0" smtClean="0">
                <a:solidFill>
                  <a:srgbClr val="666666"/>
                </a:solidFill>
                <a:latin typeface="黑体" panose="02010609060101010101" pitchFamily="49" charset="-122"/>
                <a:ea typeface="黑体" panose="02010609060101010101" pitchFamily="49" charset="-122"/>
              </a:rPr>
              <a:t>其实所有都是要合作完成，这上面所表现的更多是负责人的形象</a:t>
            </a:r>
            <a:endParaRPr lang="zh-HK" altLang="zh-HK" sz="1400" dirty="0">
              <a:solidFill>
                <a:srgbClr val="666666"/>
              </a:solidFill>
              <a:latin typeface="黑体" panose="02010609060101010101" pitchFamily="49" charset="-122"/>
              <a:ea typeface="黑体" panose="02010609060101010101" pitchFamily="49" charset="-122"/>
            </a:endParaRPr>
          </a:p>
        </p:txBody>
      </p:sp>
      <p:grpSp>
        <p:nvGrpSpPr>
          <p:cNvPr id="27" name="组合 26"/>
          <p:cNvGrpSpPr/>
          <p:nvPr/>
        </p:nvGrpSpPr>
        <p:grpSpPr>
          <a:xfrm>
            <a:off x="4043710" y="1363304"/>
            <a:ext cx="1093895" cy="955612"/>
            <a:chOff x="882603" y="2302677"/>
            <a:chExt cx="1093895" cy="955612"/>
          </a:xfrm>
          <a:solidFill>
            <a:srgbClr val="E74E3E"/>
          </a:solidFill>
        </p:grpSpPr>
        <p:sp>
          <p:nvSpPr>
            <p:cNvPr id="32" name="Freeform 14"/>
            <p:cNvSpPr>
              <a:spLocks/>
            </p:cNvSpPr>
            <p:nvPr/>
          </p:nvSpPr>
          <p:spPr bwMode="auto">
            <a:xfrm>
              <a:off x="882603" y="2302677"/>
              <a:ext cx="820672" cy="955612"/>
            </a:xfrm>
            <a:custGeom>
              <a:avLst/>
              <a:gdLst>
                <a:gd name="T0" fmla="*/ 908 w 1036"/>
                <a:gd name="T1" fmla="*/ 372 h 1206"/>
                <a:gd name="T2" fmla="*/ 908 w 1036"/>
                <a:gd name="T3" fmla="*/ 296 h 1206"/>
                <a:gd name="T4" fmla="*/ 908 w 1036"/>
                <a:gd name="T5" fmla="*/ 152 h 1206"/>
                <a:gd name="T6" fmla="*/ 883 w 1036"/>
                <a:gd name="T7" fmla="*/ 128 h 1206"/>
                <a:gd name="T8" fmla="*/ 405 w 1036"/>
                <a:gd name="T9" fmla="*/ 128 h 1206"/>
                <a:gd name="T10" fmla="*/ 387 w 1036"/>
                <a:gd name="T11" fmla="*/ 128 h 1206"/>
                <a:gd name="T12" fmla="*/ 387 w 1036"/>
                <a:gd name="T13" fmla="*/ 150 h 1206"/>
                <a:gd name="T14" fmla="*/ 387 w 1036"/>
                <a:gd name="T15" fmla="*/ 296 h 1206"/>
                <a:gd name="T16" fmla="*/ 295 w 1036"/>
                <a:gd name="T17" fmla="*/ 386 h 1206"/>
                <a:gd name="T18" fmla="*/ 145 w 1036"/>
                <a:gd name="T19" fmla="*/ 386 h 1206"/>
                <a:gd name="T20" fmla="*/ 128 w 1036"/>
                <a:gd name="T21" fmla="*/ 386 h 1206"/>
                <a:gd name="T22" fmla="*/ 128 w 1036"/>
                <a:gd name="T23" fmla="*/ 404 h 1206"/>
                <a:gd name="T24" fmla="*/ 128 w 1036"/>
                <a:gd name="T25" fmla="*/ 1052 h 1206"/>
                <a:gd name="T26" fmla="*/ 153 w 1036"/>
                <a:gd name="T27" fmla="*/ 1078 h 1206"/>
                <a:gd name="T28" fmla="*/ 882 w 1036"/>
                <a:gd name="T29" fmla="*/ 1078 h 1206"/>
                <a:gd name="T30" fmla="*/ 908 w 1036"/>
                <a:gd name="T31" fmla="*/ 1052 h 1206"/>
                <a:gd name="T32" fmla="*/ 908 w 1036"/>
                <a:gd name="T33" fmla="*/ 869 h 1206"/>
                <a:gd name="T34" fmla="*/ 914 w 1036"/>
                <a:gd name="T35" fmla="*/ 851 h 1206"/>
                <a:gd name="T36" fmla="*/ 1028 w 1036"/>
                <a:gd name="T37" fmla="*/ 729 h 1206"/>
                <a:gd name="T38" fmla="*/ 1035 w 1036"/>
                <a:gd name="T39" fmla="*/ 724 h 1206"/>
                <a:gd name="T40" fmla="*/ 1036 w 1036"/>
                <a:gd name="T41" fmla="*/ 738 h 1206"/>
                <a:gd name="T42" fmla="*/ 1036 w 1036"/>
                <a:gd name="T43" fmla="*/ 1069 h 1206"/>
                <a:gd name="T44" fmla="*/ 899 w 1036"/>
                <a:gd name="T45" fmla="*/ 1206 h 1206"/>
                <a:gd name="T46" fmla="*/ 133 w 1036"/>
                <a:gd name="T47" fmla="*/ 1206 h 1206"/>
                <a:gd name="T48" fmla="*/ 0 w 1036"/>
                <a:gd name="T49" fmla="*/ 1073 h 1206"/>
                <a:gd name="T50" fmla="*/ 0 w 1036"/>
                <a:gd name="T51" fmla="*/ 316 h 1206"/>
                <a:gd name="T52" fmla="*/ 19 w 1036"/>
                <a:gd name="T53" fmla="*/ 267 h 1206"/>
                <a:gd name="T54" fmla="*/ 265 w 1036"/>
                <a:gd name="T55" fmla="*/ 27 h 1206"/>
                <a:gd name="T56" fmla="*/ 331 w 1036"/>
                <a:gd name="T57" fmla="*/ 0 h 1206"/>
                <a:gd name="T58" fmla="*/ 902 w 1036"/>
                <a:gd name="T59" fmla="*/ 0 h 1206"/>
                <a:gd name="T60" fmla="*/ 1036 w 1036"/>
                <a:gd name="T61" fmla="*/ 129 h 1206"/>
                <a:gd name="T62" fmla="*/ 1035 w 1036"/>
                <a:gd name="T63" fmla="*/ 206 h 1206"/>
                <a:gd name="T64" fmla="*/ 1028 w 1036"/>
                <a:gd name="T65" fmla="*/ 224 h 1206"/>
                <a:gd name="T66" fmla="*/ 942 w 1036"/>
                <a:gd name="T67" fmla="*/ 328 h 1206"/>
                <a:gd name="T68" fmla="*/ 921 w 1036"/>
                <a:gd name="T69" fmla="*/ 358 h 1206"/>
                <a:gd name="T70" fmla="*/ 908 w 1036"/>
                <a:gd name="T71" fmla="*/ 372 h 1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36" h="1206">
                  <a:moveTo>
                    <a:pt x="908" y="372"/>
                  </a:moveTo>
                  <a:cubicBezTo>
                    <a:pt x="908" y="344"/>
                    <a:pt x="908" y="320"/>
                    <a:pt x="908" y="296"/>
                  </a:cubicBezTo>
                  <a:cubicBezTo>
                    <a:pt x="908" y="248"/>
                    <a:pt x="908" y="200"/>
                    <a:pt x="908" y="152"/>
                  </a:cubicBezTo>
                  <a:cubicBezTo>
                    <a:pt x="908" y="131"/>
                    <a:pt x="905" y="128"/>
                    <a:pt x="883" y="128"/>
                  </a:cubicBezTo>
                  <a:cubicBezTo>
                    <a:pt x="724" y="128"/>
                    <a:pt x="565" y="128"/>
                    <a:pt x="405" y="128"/>
                  </a:cubicBezTo>
                  <a:cubicBezTo>
                    <a:pt x="400" y="128"/>
                    <a:pt x="394" y="128"/>
                    <a:pt x="387" y="128"/>
                  </a:cubicBezTo>
                  <a:cubicBezTo>
                    <a:pt x="387" y="137"/>
                    <a:pt x="387" y="144"/>
                    <a:pt x="387" y="150"/>
                  </a:cubicBezTo>
                  <a:cubicBezTo>
                    <a:pt x="387" y="199"/>
                    <a:pt x="387" y="247"/>
                    <a:pt x="387" y="296"/>
                  </a:cubicBezTo>
                  <a:cubicBezTo>
                    <a:pt x="386" y="352"/>
                    <a:pt x="351" y="386"/>
                    <a:pt x="295" y="386"/>
                  </a:cubicBezTo>
                  <a:cubicBezTo>
                    <a:pt x="245" y="386"/>
                    <a:pt x="195" y="386"/>
                    <a:pt x="145" y="386"/>
                  </a:cubicBezTo>
                  <a:cubicBezTo>
                    <a:pt x="140" y="386"/>
                    <a:pt x="135" y="386"/>
                    <a:pt x="128" y="386"/>
                  </a:cubicBezTo>
                  <a:cubicBezTo>
                    <a:pt x="128" y="394"/>
                    <a:pt x="128" y="399"/>
                    <a:pt x="128" y="404"/>
                  </a:cubicBezTo>
                  <a:cubicBezTo>
                    <a:pt x="128" y="620"/>
                    <a:pt x="128" y="836"/>
                    <a:pt x="128" y="1052"/>
                  </a:cubicBezTo>
                  <a:cubicBezTo>
                    <a:pt x="128" y="1076"/>
                    <a:pt x="130" y="1078"/>
                    <a:pt x="153" y="1078"/>
                  </a:cubicBezTo>
                  <a:cubicBezTo>
                    <a:pt x="396" y="1078"/>
                    <a:pt x="639" y="1078"/>
                    <a:pt x="882" y="1078"/>
                  </a:cubicBezTo>
                  <a:cubicBezTo>
                    <a:pt x="906" y="1078"/>
                    <a:pt x="908" y="1076"/>
                    <a:pt x="908" y="1052"/>
                  </a:cubicBezTo>
                  <a:cubicBezTo>
                    <a:pt x="908" y="991"/>
                    <a:pt x="908" y="930"/>
                    <a:pt x="908" y="869"/>
                  </a:cubicBezTo>
                  <a:cubicBezTo>
                    <a:pt x="908" y="863"/>
                    <a:pt x="910" y="855"/>
                    <a:pt x="914" y="851"/>
                  </a:cubicBezTo>
                  <a:cubicBezTo>
                    <a:pt x="952" y="810"/>
                    <a:pt x="990" y="770"/>
                    <a:pt x="1028" y="729"/>
                  </a:cubicBezTo>
                  <a:cubicBezTo>
                    <a:pt x="1030" y="728"/>
                    <a:pt x="1031" y="727"/>
                    <a:pt x="1035" y="724"/>
                  </a:cubicBezTo>
                  <a:cubicBezTo>
                    <a:pt x="1035" y="730"/>
                    <a:pt x="1036" y="734"/>
                    <a:pt x="1036" y="738"/>
                  </a:cubicBezTo>
                  <a:cubicBezTo>
                    <a:pt x="1036" y="849"/>
                    <a:pt x="1036" y="959"/>
                    <a:pt x="1036" y="1069"/>
                  </a:cubicBezTo>
                  <a:cubicBezTo>
                    <a:pt x="1035" y="1151"/>
                    <a:pt x="981" y="1206"/>
                    <a:pt x="899" y="1206"/>
                  </a:cubicBezTo>
                  <a:cubicBezTo>
                    <a:pt x="643" y="1206"/>
                    <a:pt x="388" y="1206"/>
                    <a:pt x="133" y="1206"/>
                  </a:cubicBezTo>
                  <a:cubicBezTo>
                    <a:pt x="56" y="1206"/>
                    <a:pt x="0" y="1150"/>
                    <a:pt x="0" y="1073"/>
                  </a:cubicBezTo>
                  <a:cubicBezTo>
                    <a:pt x="0" y="821"/>
                    <a:pt x="0" y="568"/>
                    <a:pt x="0" y="316"/>
                  </a:cubicBezTo>
                  <a:cubicBezTo>
                    <a:pt x="0" y="297"/>
                    <a:pt x="6" y="281"/>
                    <a:pt x="19" y="267"/>
                  </a:cubicBezTo>
                  <a:cubicBezTo>
                    <a:pt x="101" y="187"/>
                    <a:pt x="183" y="107"/>
                    <a:pt x="265" y="27"/>
                  </a:cubicBezTo>
                  <a:cubicBezTo>
                    <a:pt x="283" y="9"/>
                    <a:pt x="305" y="0"/>
                    <a:pt x="331" y="0"/>
                  </a:cubicBezTo>
                  <a:cubicBezTo>
                    <a:pt x="521" y="0"/>
                    <a:pt x="712" y="0"/>
                    <a:pt x="902" y="0"/>
                  </a:cubicBezTo>
                  <a:cubicBezTo>
                    <a:pt x="978" y="1"/>
                    <a:pt x="1033" y="53"/>
                    <a:pt x="1036" y="129"/>
                  </a:cubicBezTo>
                  <a:cubicBezTo>
                    <a:pt x="1036" y="155"/>
                    <a:pt x="1036" y="180"/>
                    <a:pt x="1035" y="206"/>
                  </a:cubicBezTo>
                  <a:cubicBezTo>
                    <a:pt x="1035" y="212"/>
                    <a:pt x="1032" y="219"/>
                    <a:pt x="1028" y="224"/>
                  </a:cubicBezTo>
                  <a:cubicBezTo>
                    <a:pt x="999" y="259"/>
                    <a:pt x="970" y="293"/>
                    <a:pt x="942" y="328"/>
                  </a:cubicBezTo>
                  <a:cubicBezTo>
                    <a:pt x="934" y="337"/>
                    <a:pt x="928" y="348"/>
                    <a:pt x="921" y="358"/>
                  </a:cubicBezTo>
                  <a:cubicBezTo>
                    <a:pt x="918" y="362"/>
                    <a:pt x="914" y="365"/>
                    <a:pt x="908" y="3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3" name="Freeform 15"/>
            <p:cNvSpPr>
              <a:spLocks/>
            </p:cNvSpPr>
            <p:nvPr/>
          </p:nvSpPr>
          <p:spPr bwMode="auto">
            <a:xfrm>
              <a:off x="1362082" y="2640858"/>
              <a:ext cx="386396" cy="443988"/>
            </a:xfrm>
            <a:custGeom>
              <a:avLst/>
              <a:gdLst>
                <a:gd name="T0" fmla="*/ 351 w 488"/>
                <a:gd name="T1" fmla="*/ 0 h 560"/>
                <a:gd name="T2" fmla="*/ 488 w 488"/>
                <a:gd name="T3" fmla="*/ 114 h 560"/>
                <a:gd name="T4" fmla="*/ 431 w 488"/>
                <a:gd name="T5" fmla="*/ 180 h 560"/>
                <a:gd name="T6" fmla="*/ 127 w 488"/>
                <a:gd name="T7" fmla="*/ 490 h 560"/>
                <a:gd name="T8" fmla="*/ 39 w 488"/>
                <a:gd name="T9" fmla="*/ 554 h 560"/>
                <a:gd name="T10" fmla="*/ 5 w 488"/>
                <a:gd name="T11" fmla="*/ 560 h 560"/>
                <a:gd name="T12" fmla="*/ 4 w 488"/>
                <a:gd name="T13" fmla="*/ 526 h 560"/>
                <a:gd name="T14" fmla="*/ 64 w 488"/>
                <a:gd name="T15" fmla="*/ 404 h 560"/>
                <a:gd name="T16" fmla="*/ 347 w 488"/>
                <a:gd name="T17" fmla="*/ 7 h 560"/>
                <a:gd name="T18" fmla="*/ 351 w 488"/>
                <a:gd name="T19" fmla="*/ 0 h 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8" h="560">
                  <a:moveTo>
                    <a:pt x="351" y="0"/>
                  </a:moveTo>
                  <a:cubicBezTo>
                    <a:pt x="398" y="39"/>
                    <a:pt x="443" y="76"/>
                    <a:pt x="488" y="114"/>
                  </a:cubicBezTo>
                  <a:cubicBezTo>
                    <a:pt x="469" y="137"/>
                    <a:pt x="450" y="159"/>
                    <a:pt x="431" y="180"/>
                  </a:cubicBezTo>
                  <a:cubicBezTo>
                    <a:pt x="336" y="289"/>
                    <a:pt x="238" y="396"/>
                    <a:pt x="127" y="490"/>
                  </a:cubicBezTo>
                  <a:cubicBezTo>
                    <a:pt x="100" y="514"/>
                    <a:pt x="69" y="534"/>
                    <a:pt x="39" y="554"/>
                  </a:cubicBezTo>
                  <a:cubicBezTo>
                    <a:pt x="30" y="560"/>
                    <a:pt x="17" y="558"/>
                    <a:pt x="5" y="560"/>
                  </a:cubicBezTo>
                  <a:cubicBezTo>
                    <a:pt x="5" y="549"/>
                    <a:pt x="0" y="536"/>
                    <a:pt x="4" y="526"/>
                  </a:cubicBezTo>
                  <a:cubicBezTo>
                    <a:pt x="23" y="485"/>
                    <a:pt x="41" y="443"/>
                    <a:pt x="64" y="404"/>
                  </a:cubicBezTo>
                  <a:cubicBezTo>
                    <a:pt x="147" y="264"/>
                    <a:pt x="245" y="134"/>
                    <a:pt x="347" y="7"/>
                  </a:cubicBezTo>
                  <a:cubicBezTo>
                    <a:pt x="348" y="5"/>
                    <a:pt x="349" y="3"/>
                    <a:pt x="35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4" name="Freeform 16"/>
            <p:cNvSpPr>
              <a:spLocks/>
            </p:cNvSpPr>
            <p:nvPr/>
          </p:nvSpPr>
          <p:spPr bwMode="auto">
            <a:xfrm>
              <a:off x="1667783" y="2400113"/>
              <a:ext cx="273223" cy="299340"/>
            </a:xfrm>
            <a:custGeom>
              <a:avLst/>
              <a:gdLst>
                <a:gd name="T0" fmla="*/ 139 w 345"/>
                <a:gd name="T1" fmla="*/ 378 h 378"/>
                <a:gd name="T2" fmla="*/ 0 w 345"/>
                <a:gd name="T3" fmla="*/ 264 h 378"/>
                <a:gd name="T4" fmla="*/ 19 w 345"/>
                <a:gd name="T5" fmla="*/ 240 h 378"/>
                <a:gd name="T6" fmla="*/ 183 w 345"/>
                <a:gd name="T7" fmla="*/ 54 h 378"/>
                <a:gd name="T8" fmla="*/ 231 w 345"/>
                <a:gd name="T9" fmla="*/ 17 h 378"/>
                <a:gd name="T10" fmla="*/ 308 w 345"/>
                <a:gd name="T11" fmla="*/ 26 h 378"/>
                <a:gd name="T12" fmla="*/ 334 w 345"/>
                <a:gd name="T13" fmla="*/ 103 h 378"/>
                <a:gd name="T14" fmla="*/ 312 w 345"/>
                <a:gd name="T15" fmla="*/ 150 h 378"/>
                <a:gd name="T16" fmla="*/ 139 w 345"/>
                <a:gd name="T17" fmla="*/ 378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378">
                  <a:moveTo>
                    <a:pt x="139" y="378"/>
                  </a:moveTo>
                  <a:cubicBezTo>
                    <a:pt x="90" y="338"/>
                    <a:pt x="46" y="301"/>
                    <a:pt x="0" y="264"/>
                  </a:cubicBezTo>
                  <a:cubicBezTo>
                    <a:pt x="7" y="255"/>
                    <a:pt x="13" y="247"/>
                    <a:pt x="19" y="240"/>
                  </a:cubicBezTo>
                  <a:cubicBezTo>
                    <a:pt x="74" y="178"/>
                    <a:pt x="128" y="115"/>
                    <a:pt x="183" y="54"/>
                  </a:cubicBezTo>
                  <a:cubicBezTo>
                    <a:pt x="196" y="39"/>
                    <a:pt x="214" y="27"/>
                    <a:pt x="231" y="17"/>
                  </a:cubicBezTo>
                  <a:cubicBezTo>
                    <a:pt x="259" y="0"/>
                    <a:pt x="280" y="4"/>
                    <a:pt x="308" y="26"/>
                  </a:cubicBezTo>
                  <a:cubicBezTo>
                    <a:pt x="336" y="50"/>
                    <a:pt x="345" y="73"/>
                    <a:pt x="334" y="103"/>
                  </a:cubicBezTo>
                  <a:cubicBezTo>
                    <a:pt x="328" y="119"/>
                    <a:pt x="322" y="136"/>
                    <a:pt x="312" y="150"/>
                  </a:cubicBezTo>
                  <a:cubicBezTo>
                    <a:pt x="255" y="226"/>
                    <a:pt x="197" y="301"/>
                    <a:pt x="139" y="3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5" name="Freeform 17"/>
            <p:cNvSpPr>
              <a:spLocks/>
            </p:cNvSpPr>
            <p:nvPr/>
          </p:nvSpPr>
          <p:spPr bwMode="auto">
            <a:xfrm>
              <a:off x="1088524" y="2679029"/>
              <a:ext cx="408829" cy="66632"/>
            </a:xfrm>
            <a:custGeom>
              <a:avLst/>
              <a:gdLst>
                <a:gd name="T0" fmla="*/ 257 w 516"/>
                <a:gd name="T1" fmla="*/ 0 h 84"/>
                <a:gd name="T2" fmla="*/ 496 w 516"/>
                <a:gd name="T3" fmla="*/ 0 h 84"/>
                <a:gd name="T4" fmla="*/ 516 w 516"/>
                <a:gd name="T5" fmla="*/ 19 h 84"/>
                <a:gd name="T6" fmla="*/ 516 w 516"/>
                <a:gd name="T7" fmla="*/ 49 h 84"/>
                <a:gd name="T8" fmla="*/ 481 w 516"/>
                <a:gd name="T9" fmla="*/ 84 h 84"/>
                <a:gd name="T10" fmla="*/ 23 w 516"/>
                <a:gd name="T11" fmla="*/ 84 h 84"/>
                <a:gd name="T12" fmla="*/ 0 w 516"/>
                <a:gd name="T13" fmla="*/ 61 h 84"/>
                <a:gd name="T14" fmla="*/ 0 w 516"/>
                <a:gd name="T15" fmla="*/ 22 h 84"/>
                <a:gd name="T16" fmla="*/ 22 w 516"/>
                <a:gd name="T17" fmla="*/ 0 h 84"/>
                <a:gd name="T18" fmla="*/ 257 w 516"/>
                <a:gd name="T19"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6" h="84">
                  <a:moveTo>
                    <a:pt x="257" y="0"/>
                  </a:moveTo>
                  <a:cubicBezTo>
                    <a:pt x="337" y="0"/>
                    <a:pt x="416" y="0"/>
                    <a:pt x="496" y="0"/>
                  </a:cubicBezTo>
                  <a:cubicBezTo>
                    <a:pt x="515" y="0"/>
                    <a:pt x="516" y="1"/>
                    <a:pt x="516" y="19"/>
                  </a:cubicBezTo>
                  <a:cubicBezTo>
                    <a:pt x="516" y="29"/>
                    <a:pt x="516" y="39"/>
                    <a:pt x="516" y="49"/>
                  </a:cubicBezTo>
                  <a:cubicBezTo>
                    <a:pt x="516" y="71"/>
                    <a:pt x="503" y="84"/>
                    <a:pt x="481" y="84"/>
                  </a:cubicBezTo>
                  <a:cubicBezTo>
                    <a:pt x="329" y="84"/>
                    <a:pt x="176" y="84"/>
                    <a:pt x="23" y="84"/>
                  </a:cubicBezTo>
                  <a:cubicBezTo>
                    <a:pt x="0" y="84"/>
                    <a:pt x="0" y="83"/>
                    <a:pt x="0" y="61"/>
                  </a:cubicBezTo>
                  <a:cubicBezTo>
                    <a:pt x="0" y="48"/>
                    <a:pt x="0" y="35"/>
                    <a:pt x="0" y="22"/>
                  </a:cubicBezTo>
                  <a:cubicBezTo>
                    <a:pt x="0" y="0"/>
                    <a:pt x="0" y="0"/>
                    <a:pt x="22" y="0"/>
                  </a:cubicBezTo>
                  <a:cubicBezTo>
                    <a:pt x="100" y="0"/>
                    <a:pt x="179" y="0"/>
                    <a:pt x="25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6" name="Freeform 18"/>
            <p:cNvSpPr>
              <a:spLocks/>
            </p:cNvSpPr>
            <p:nvPr/>
          </p:nvSpPr>
          <p:spPr bwMode="auto">
            <a:xfrm>
              <a:off x="1087855" y="2815306"/>
              <a:ext cx="344542" cy="67301"/>
            </a:xfrm>
            <a:custGeom>
              <a:avLst/>
              <a:gdLst>
                <a:gd name="T0" fmla="*/ 435 w 435"/>
                <a:gd name="T1" fmla="*/ 0 h 85"/>
                <a:gd name="T2" fmla="*/ 382 w 435"/>
                <a:gd name="T3" fmla="*/ 80 h 85"/>
                <a:gd name="T4" fmla="*/ 371 w 435"/>
                <a:gd name="T5" fmla="*/ 84 h 85"/>
                <a:gd name="T6" fmla="*/ 15 w 435"/>
                <a:gd name="T7" fmla="*/ 85 h 85"/>
                <a:gd name="T8" fmla="*/ 1 w 435"/>
                <a:gd name="T9" fmla="*/ 69 h 85"/>
                <a:gd name="T10" fmla="*/ 0 w 435"/>
                <a:gd name="T11" fmla="*/ 18 h 85"/>
                <a:gd name="T12" fmla="*/ 19 w 435"/>
                <a:gd name="T13" fmla="*/ 0 h 85"/>
                <a:gd name="T14" fmla="*/ 190 w 435"/>
                <a:gd name="T15" fmla="*/ 0 h 85"/>
                <a:gd name="T16" fmla="*/ 415 w 435"/>
                <a:gd name="T17" fmla="*/ 0 h 85"/>
                <a:gd name="T18" fmla="*/ 435 w 435"/>
                <a:gd name="T19"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5" h="85">
                  <a:moveTo>
                    <a:pt x="435" y="0"/>
                  </a:moveTo>
                  <a:cubicBezTo>
                    <a:pt x="417" y="29"/>
                    <a:pt x="400" y="55"/>
                    <a:pt x="382" y="80"/>
                  </a:cubicBezTo>
                  <a:cubicBezTo>
                    <a:pt x="380" y="83"/>
                    <a:pt x="375" y="84"/>
                    <a:pt x="371" y="84"/>
                  </a:cubicBezTo>
                  <a:cubicBezTo>
                    <a:pt x="252" y="85"/>
                    <a:pt x="134" y="84"/>
                    <a:pt x="15" y="85"/>
                  </a:cubicBezTo>
                  <a:cubicBezTo>
                    <a:pt x="4" y="85"/>
                    <a:pt x="0" y="80"/>
                    <a:pt x="1" y="69"/>
                  </a:cubicBezTo>
                  <a:cubicBezTo>
                    <a:pt x="1" y="52"/>
                    <a:pt x="1" y="35"/>
                    <a:pt x="0" y="18"/>
                  </a:cubicBezTo>
                  <a:cubicBezTo>
                    <a:pt x="0" y="4"/>
                    <a:pt x="6" y="0"/>
                    <a:pt x="19" y="0"/>
                  </a:cubicBezTo>
                  <a:cubicBezTo>
                    <a:pt x="76" y="0"/>
                    <a:pt x="133" y="0"/>
                    <a:pt x="190" y="0"/>
                  </a:cubicBezTo>
                  <a:cubicBezTo>
                    <a:pt x="265" y="0"/>
                    <a:pt x="340" y="0"/>
                    <a:pt x="415" y="0"/>
                  </a:cubicBezTo>
                  <a:cubicBezTo>
                    <a:pt x="421" y="0"/>
                    <a:pt x="426" y="0"/>
                    <a:pt x="43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7" name="Freeform 19"/>
            <p:cNvSpPr>
              <a:spLocks/>
            </p:cNvSpPr>
            <p:nvPr/>
          </p:nvSpPr>
          <p:spPr bwMode="auto">
            <a:xfrm>
              <a:off x="1082497" y="2945221"/>
              <a:ext cx="244427" cy="146657"/>
            </a:xfrm>
            <a:custGeom>
              <a:avLst/>
              <a:gdLst>
                <a:gd name="T0" fmla="*/ 286 w 309"/>
                <a:gd name="T1" fmla="*/ 148 h 185"/>
                <a:gd name="T2" fmla="*/ 283 w 309"/>
                <a:gd name="T3" fmla="*/ 148 h 185"/>
                <a:gd name="T4" fmla="*/ 234 w 309"/>
                <a:gd name="T5" fmla="*/ 153 h 185"/>
                <a:gd name="T6" fmla="*/ 214 w 309"/>
                <a:gd name="T7" fmla="*/ 169 h 185"/>
                <a:gd name="T8" fmla="*/ 156 w 309"/>
                <a:gd name="T9" fmla="*/ 164 h 185"/>
                <a:gd name="T10" fmla="*/ 105 w 309"/>
                <a:gd name="T11" fmla="*/ 110 h 185"/>
                <a:gd name="T12" fmla="*/ 80 w 309"/>
                <a:gd name="T13" fmla="*/ 157 h 185"/>
                <a:gd name="T14" fmla="*/ 38 w 309"/>
                <a:gd name="T15" fmla="*/ 178 h 185"/>
                <a:gd name="T16" fmla="*/ 11 w 309"/>
                <a:gd name="T17" fmla="*/ 126 h 185"/>
                <a:gd name="T18" fmla="*/ 64 w 309"/>
                <a:gd name="T19" fmla="*/ 24 h 185"/>
                <a:gd name="T20" fmla="*/ 126 w 309"/>
                <a:gd name="T21" fmla="*/ 21 h 185"/>
                <a:gd name="T22" fmla="*/ 191 w 309"/>
                <a:gd name="T23" fmla="*/ 90 h 185"/>
                <a:gd name="T24" fmla="*/ 230 w 309"/>
                <a:gd name="T25" fmla="*/ 60 h 185"/>
                <a:gd name="T26" fmla="*/ 281 w 309"/>
                <a:gd name="T27" fmla="*/ 58 h 185"/>
                <a:gd name="T28" fmla="*/ 309 w 309"/>
                <a:gd name="T29" fmla="*/ 76 h 185"/>
                <a:gd name="T30" fmla="*/ 286 w 309"/>
                <a:gd name="T31" fmla="*/ 148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9" h="185">
                  <a:moveTo>
                    <a:pt x="286" y="148"/>
                  </a:moveTo>
                  <a:cubicBezTo>
                    <a:pt x="284" y="148"/>
                    <a:pt x="284" y="148"/>
                    <a:pt x="283" y="148"/>
                  </a:cubicBezTo>
                  <a:cubicBezTo>
                    <a:pt x="265" y="131"/>
                    <a:pt x="249" y="137"/>
                    <a:pt x="234" y="153"/>
                  </a:cubicBezTo>
                  <a:cubicBezTo>
                    <a:pt x="228" y="159"/>
                    <a:pt x="221" y="164"/>
                    <a:pt x="214" y="169"/>
                  </a:cubicBezTo>
                  <a:cubicBezTo>
                    <a:pt x="193" y="185"/>
                    <a:pt x="174" y="183"/>
                    <a:pt x="156" y="164"/>
                  </a:cubicBezTo>
                  <a:cubicBezTo>
                    <a:pt x="139" y="147"/>
                    <a:pt x="123" y="129"/>
                    <a:pt x="105" y="110"/>
                  </a:cubicBezTo>
                  <a:cubicBezTo>
                    <a:pt x="96" y="126"/>
                    <a:pt x="88" y="142"/>
                    <a:pt x="80" y="157"/>
                  </a:cubicBezTo>
                  <a:cubicBezTo>
                    <a:pt x="71" y="174"/>
                    <a:pt x="55" y="181"/>
                    <a:pt x="38" y="178"/>
                  </a:cubicBezTo>
                  <a:cubicBezTo>
                    <a:pt x="14" y="174"/>
                    <a:pt x="0" y="149"/>
                    <a:pt x="11" y="126"/>
                  </a:cubicBezTo>
                  <a:cubicBezTo>
                    <a:pt x="28" y="92"/>
                    <a:pt x="45" y="57"/>
                    <a:pt x="64" y="24"/>
                  </a:cubicBezTo>
                  <a:cubicBezTo>
                    <a:pt x="77" y="0"/>
                    <a:pt x="107" y="0"/>
                    <a:pt x="126" y="21"/>
                  </a:cubicBezTo>
                  <a:cubicBezTo>
                    <a:pt x="148" y="43"/>
                    <a:pt x="169" y="66"/>
                    <a:pt x="191" y="90"/>
                  </a:cubicBezTo>
                  <a:cubicBezTo>
                    <a:pt x="204" y="80"/>
                    <a:pt x="217" y="70"/>
                    <a:pt x="230" y="60"/>
                  </a:cubicBezTo>
                  <a:cubicBezTo>
                    <a:pt x="247" y="47"/>
                    <a:pt x="262" y="46"/>
                    <a:pt x="281" y="58"/>
                  </a:cubicBezTo>
                  <a:cubicBezTo>
                    <a:pt x="291" y="64"/>
                    <a:pt x="300" y="70"/>
                    <a:pt x="309" y="76"/>
                  </a:cubicBezTo>
                  <a:cubicBezTo>
                    <a:pt x="301" y="100"/>
                    <a:pt x="294" y="124"/>
                    <a:pt x="286" y="1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8" name="Freeform 20"/>
            <p:cNvSpPr>
              <a:spLocks/>
            </p:cNvSpPr>
            <p:nvPr/>
          </p:nvSpPr>
          <p:spPr bwMode="auto">
            <a:xfrm>
              <a:off x="1748478" y="2540408"/>
              <a:ext cx="228020" cy="273223"/>
            </a:xfrm>
            <a:custGeom>
              <a:avLst/>
              <a:gdLst>
                <a:gd name="T0" fmla="*/ 288 w 288"/>
                <a:gd name="T1" fmla="*/ 37 h 345"/>
                <a:gd name="T2" fmla="*/ 280 w 288"/>
                <a:gd name="T3" fmla="*/ 52 h 345"/>
                <a:gd name="T4" fmla="*/ 118 w 288"/>
                <a:gd name="T5" fmla="*/ 260 h 345"/>
                <a:gd name="T6" fmla="*/ 57 w 288"/>
                <a:gd name="T7" fmla="*/ 326 h 345"/>
                <a:gd name="T8" fmla="*/ 24 w 288"/>
                <a:gd name="T9" fmla="*/ 343 h 345"/>
                <a:gd name="T10" fmla="*/ 3 w 288"/>
                <a:gd name="T11" fmla="*/ 338 h 345"/>
                <a:gd name="T12" fmla="*/ 3 w 288"/>
                <a:gd name="T13" fmla="*/ 314 h 345"/>
                <a:gd name="T14" fmla="*/ 44 w 288"/>
                <a:gd name="T15" fmla="*/ 262 h 345"/>
                <a:gd name="T16" fmla="*/ 210 w 288"/>
                <a:gd name="T17" fmla="*/ 53 h 345"/>
                <a:gd name="T18" fmla="*/ 236 w 288"/>
                <a:gd name="T19" fmla="*/ 15 h 345"/>
                <a:gd name="T20" fmla="*/ 263 w 288"/>
                <a:gd name="T21" fmla="*/ 4 h 345"/>
                <a:gd name="T22" fmla="*/ 288 w 288"/>
                <a:gd name="T23" fmla="*/ 37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8" h="345">
                  <a:moveTo>
                    <a:pt x="288" y="37"/>
                  </a:moveTo>
                  <a:cubicBezTo>
                    <a:pt x="286" y="40"/>
                    <a:pt x="284" y="46"/>
                    <a:pt x="280" y="52"/>
                  </a:cubicBezTo>
                  <a:cubicBezTo>
                    <a:pt x="226" y="121"/>
                    <a:pt x="172" y="191"/>
                    <a:pt x="118" y="260"/>
                  </a:cubicBezTo>
                  <a:cubicBezTo>
                    <a:pt x="99" y="283"/>
                    <a:pt x="78" y="305"/>
                    <a:pt x="57" y="326"/>
                  </a:cubicBezTo>
                  <a:cubicBezTo>
                    <a:pt x="48" y="334"/>
                    <a:pt x="36" y="339"/>
                    <a:pt x="24" y="343"/>
                  </a:cubicBezTo>
                  <a:cubicBezTo>
                    <a:pt x="18" y="345"/>
                    <a:pt x="6" y="343"/>
                    <a:pt x="3" y="338"/>
                  </a:cubicBezTo>
                  <a:cubicBezTo>
                    <a:pt x="0" y="332"/>
                    <a:pt x="0" y="320"/>
                    <a:pt x="3" y="314"/>
                  </a:cubicBezTo>
                  <a:cubicBezTo>
                    <a:pt x="15" y="296"/>
                    <a:pt x="30" y="279"/>
                    <a:pt x="44" y="262"/>
                  </a:cubicBezTo>
                  <a:cubicBezTo>
                    <a:pt x="99" y="192"/>
                    <a:pt x="154" y="123"/>
                    <a:pt x="210" y="53"/>
                  </a:cubicBezTo>
                  <a:cubicBezTo>
                    <a:pt x="219" y="41"/>
                    <a:pt x="228" y="28"/>
                    <a:pt x="236" y="15"/>
                  </a:cubicBezTo>
                  <a:cubicBezTo>
                    <a:pt x="243" y="5"/>
                    <a:pt x="251" y="0"/>
                    <a:pt x="263" y="4"/>
                  </a:cubicBezTo>
                  <a:cubicBezTo>
                    <a:pt x="275" y="7"/>
                    <a:pt x="288" y="23"/>
                    <a:pt x="288" y="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9" name="Freeform 21"/>
            <p:cNvSpPr>
              <a:spLocks/>
            </p:cNvSpPr>
            <p:nvPr/>
          </p:nvSpPr>
          <p:spPr bwMode="auto">
            <a:xfrm>
              <a:off x="1293107" y="2473776"/>
              <a:ext cx="204247" cy="66632"/>
            </a:xfrm>
            <a:custGeom>
              <a:avLst/>
              <a:gdLst>
                <a:gd name="T0" fmla="*/ 129 w 258"/>
                <a:gd name="T1" fmla="*/ 84 h 84"/>
                <a:gd name="T2" fmla="*/ 18 w 258"/>
                <a:gd name="T3" fmla="*/ 84 h 84"/>
                <a:gd name="T4" fmla="*/ 0 w 258"/>
                <a:gd name="T5" fmla="*/ 66 h 84"/>
                <a:gd name="T6" fmla="*/ 0 w 258"/>
                <a:gd name="T7" fmla="*/ 16 h 84"/>
                <a:gd name="T8" fmla="*/ 15 w 258"/>
                <a:gd name="T9" fmla="*/ 0 h 84"/>
                <a:gd name="T10" fmla="*/ 243 w 258"/>
                <a:gd name="T11" fmla="*/ 0 h 84"/>
                <a:gd name="T12" fmla="*/ 258 w 258"/>
                <a:gd name="T13" fmla="*/ 15 h 84"/>
                <a:gd name="T14" fmla="*/ 258 w 258"/>
                <a:gd name="T15" fmla="*/ 68 h 84"/>
                <a:gd name="T16" fmla="*/ 241 w 258"/>
                <a:gd name="T17" fmla="*/ 84 h 84"/>
                <a:gd name="T18" fmla="*/ 129 w 258"/>
                <a:gd name="T19"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8" h="84">
                  <a:moveTo>
                    <a:pt x="129" y="84"/>
                  </a:moveTo>
                  <a:cubicBezTo>
                    <a:pt x="92" y="84"/>
                    <a:pt x="55" y="83"/>
                    <a:pt x="18" y="84"/>
                  </a:cubicBezTo>
                  <a:cubicBezTo>
                    <a:pt x="5" y="84"/>
                    <a:pt x="0" y="79"/>
                    <a:pt x="0" y="66"/>
                  </a:cubicBezTo>
                  <a:cubicBezTo>
                    <a:pt x="1" y="50"/>
                    <a:pt x="1" y="33"/>
                    <a:pt x="0" y="16"/>
                  </a:cubicBezTo>
                  <a:cubicBezTo>
                    <a:pt x="0" y="5"/>
                    <a:pt x="4" y="0"/>
                    <a:pt x="15" y="0"/>
                  </a:cubicBezTo>
                  <a:cubicBezTo>
                    <a:pt x="91" y="0"/>
                    <a:pt x="167" y="0"/>
                    <a:pt x="243" y="0"/>
                  </a:cubicBezTo>
                  <a:cubicBezTo>
                    <a:pt x="254" y="0"/>
                    <a:pt x="258" y="4"/>
                    <a:pt x="258" y="15"/>
                  </a:cubicBezTo>
                  <a:cubicBezTo>
                    <a:pt x="257" y="33"/>
                    <a:pt x="257" y="50"/>
                    <a:pt x="258" y="68"/>
                  </a:cubicBezTo>
                  <a:cubicBezTo>
                    <a:pt x="258" y="80"/>
                    <a:pt x="253" y="84"/>
                    <a:pt x="241" y="84"/>
                  </a:cubicBezTo>
                  <a:cubicBezTo>
                    <a:pt x="203" y="84"/>
                    <a:pt x="166" y="84"/>
                    <a:pt x="129"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40" name="文本框 39"/>
          <p:cNvSpPr txBox="1"/>
          <p:nvPr/>
        </p:nvSpPr>
        <p:spPr>
          <a:xfrm>
            <a:off x="3433669" y="2392826"/>
            <a:ext cx="1426624" cy="369332"/>
          </a:xfrm>
          <a:prstGeom prst="rect">
            <a:avLst/>
          </a:prstGeom>
          <a:noFill/>
        </p:spPr>
        <p:txBody>
          <a:bodyPr wrap="square" rtlCol="0">
            <a:spAutoFit/>
          </a:bodyPr>
          <a:lstStyle/>
          <a:p>
            <a:pPr algn="ctr"/>
            <a:r>
              <a:rPr lang="zh-CN" altLang="en-US" b="1" dirty="0">
                <a:solidFill>
                  <a:srgbClr val="E74E3E"/>
                </a:solidFill>
                <a:latin typeface="黑体" panose="02010609060101010101" pitchFamily="49" charset="-122"/>
                <a:ea typeface="黑体" panose="02010609060101010101" pitchFamily="49" charset="-122"/>
              </a:rPr>
              <a:t>小组</a:t>
            </a:r>
            <a:r>
              <a:rPr lang="zh-CN" altLang="en-US" b="1" dirty="0" smtClean="0">
                <a:solidFill>
                  <a:srgbClr val="E74E3E"/>
                </a:solidFill>
                <a:latin typeface="黑体" panose="02010609060101010101" pitchFamily="49" charset="-122"/>
                <a:ea typeface="黑体" panose="02010609060101010101" pitchFamily="49" charset="-122"/>
              </a:rPr>
              <a:t>报告：</a:t>
            </a:r>
            <a:endParaRPr lang="zh-HK" altLang="en-US" b="1" dirty="0">
              <a:solidFill>
                <a:srgbClr val="E74E3E"/>
              </a:solidFill>
              <a:latin typeface="黑体" panose="02010609060101010101" pitchFamily="49" charset="-122"/>
              <a:ea typeface="黑体" panose="02010609060101010101" pitchFamily="49" charset="-122"/>
            </a:endParaRPr>
          </a:p>
        </p:txBody>
      </p:sp>
      <p:sp>
        <p:nvSpPr>
          <p:cNvPr id="41" name="矩形 40"/>
          <p:cNvSpPr/>
          <p:nvPr/>
        </p:nvSpPr>
        <p:spPr>
          <a:xfrm>
            <a:off x="4641019" y="2346659"/>
            <a:ext cx="1744174" cy="461665"/>
          </a:xfrm>
          <a:prstGeom prst="rect">
            <a:avLst/>
          </a:prstGeom>
        </p:spPr>
        <p:txBody>
          <a:bodyPr wrap="square">
            <a:spAutoFit/>
          </a:bodyPr>
          <a:lstStyle/>
          <a:p>
            <a:pPr lvl="0" algn="just"/>
            <a:r>
              <a:rPr lang="zh-CN" altLang="en-US" sz="2400" dirty="0" smtClean="0">
                <a:solidFill>
                  <a:srgbClr val="666666"/>
                </a:solidFill>
                <a:latin typeface="黑体" panose="02010609060101010101" pitchFamily="49" charset="-122"/>
                <a:ea typeface="黑体" panose="02010609060101010101" pitchFamily="49" charset="-122"/>
              </a:rPr>
              <a:t>陈妍蓝</a:t>
            </a:r>
            <a:endParaRPr lang="zh-HK" altLang="zh-HK" sz="2400" dirty="0">
              <a:solidFill>
                <a:srgbClr val="666666"/>
              </a:solidFill>
              <a:latin typeface="黑体" panose="02010609060101010101" pitchFamily="49" charset="-122"/>
              <a:ea typeface="黑体" panose="02010609060101010101" pitchFamily="49" charset="-122"/>
            </a:endParaRPr>
          </a:p>
        </p:txBody>
      </p:sp>
      <p:grpSp>
        <p:nvGrpSpPr>
          <p:cNvPr id="42" name="组合 41"/>
          <p:cNvGrpSpPr/>
          <p:nvPr/>
        </p:nvGrpSpPr>
        <p:grpSpPr>
          <a:xfrm>
            <a:off x="6385193" y="1363304"/>
            <a:ext cx="1229112" cy="958730"/>
            <a:chOff x="2855366" y="2301118"/>
            <a:chExt cx="1229112" cy="958730"/>
          </a:xfrm>
          <a:solidFill>
            <a:srgbClr val="E74E3E"/>
          </a:solidFill>
        </p:grpSpPr>
        <p:sp>
          <p:nvSpPr>
            <p:cNvPr id="43" name="Freeform 26"/>
            <p:cNvSpPr>
              <a:spLocks/>
            </p:cNvSpPr>
            <p:nvPr/>
          </p:nvSpPr>
          <p:spPr bwMode="auto">
            <a:xfrm>
              <a:off x="2855366" y="2531318"/>
              <a:ext cx="807015" cy="728530"/>
            </a:xfrm>
            <a:custGeom>
              <a:avLst/>
              <a:gdLst>
                <a:gd name="T0" fmla="*/ 129 w 908"/>
                <a:gd name="T1" fmla="*/ 646 h 819"/>
                <a:gd name="T2" fmla="*/ 86 w 908"/>
                <a:gd name="T3" fmla="*/ 646 h 819"/>
                <a:gd name="T4" fmla="*/ 0 w 908"/>
                <a:gd name="T5" fmla="*/ 560 h 819"/>
                <a:gd name="T6" fmla="*/ 0 w 908"/>
                <a:gd name="T7" fmla="*/ 87 h 819"/>
                <a:gd name="T8" fmla="*/ 87 w 908"/>
                <a:gd name="T9" fmla="*/ 0 h 819"/>
                <a:gd name="T10" fmla="*/ 822 w 908"/>
                <a:gd name="T11" fmla="*/ 0 h 819"/>
                <a:gd name="T12" fmla="*/ 908 w 908"/>
                <a:gd name="T13" fmla="*/ 90 h 819"/>
                <a:gd name="T14" fmla="*/ 908 w 908"/>
                <a:gd name="T15" fmla="*/ 470 h 819"/>
                <a:gd name="T16" fmla="*/ 908 w 908"/>
                <a:gd name="T17" fmla="*/ 557 h 819"/>
                <a:gd name="T18" fmla="*/ 818 w 908"/>
                <a:gd name="T19" fmla="*/ 646 h 819"/>
                <a:gd name="T20" fmla="*/ 338 w 908"/>
                <a:gd name="T21" fmla="*/ 646 h 819"/>
                <a:gd name="T22" fmla="*/ 313 w 908"/>
                <a:gd name="T23" fmla="*/ 656 h 819"/>
                <a:gd name="T24" fmla="*/ 166 w 908"/>
                <a:gd name="T25" fmla="*/ 804 h 819"/>
                <a:gd name="T26" fmla="*/ 156 w 908"/>
                <a:gd name="T27" fmla="*/ 813 h 819"/>
                <a:gd name="T28" fmla="*/ 139 w 908"/>
                <a:gd name="T29" fmla="*/ 817 h 819"/>
                <a:gd name="T30" fmla="*/ 130 w 908"/>
                <a:gd name="T31" fmla="*/ 802 h 819"/>
                <a:gd name="T32" fmla="*/ 129 w 908"/>
                <a:gd name="T33" fmla="*/ 770 h 819"/>
                <a:gd name="T34" fmla="*/ 129 w 908"/>
                <a:gd name="T35" fmla="*/ 646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8" h="819">
                  <a:moveTo>
                    <a:pt x="129" y="646"/>
                  </a:moveTo>
                  <a:cubicBezTo>
                    <a:pt x="114" y="646"/>
                    <a:pt x="100" y="646"/>
                    <a:pt x="86" y="646"/>
                  </a:cubicBezTo>
                  <a:cubicBezTo>
                    <a:pt x="38" y="646"/>
                    <a:pt x="0" y="608"/>
                    <a:pt x="0" y="560"/>
                  </a:cubicBezTo>
                  <a:cubicBezTo>
                    <a:pt x="0" y="402"/>
                    <a:pt x="0" y="245"/>
                    <a:pt x="0" y="87"/>
                  </a:cubicBezTo>
                  <a:cubicBezTo>
                    <a:pt x="0" y="38"/>
                    <a:pt x="38" y="0"/>
                    <a:pt x="87" y="0"/>
                  </a:cubicBezTo>
                  <a:cubicBezTo>
                    <a:pt x="332" y="0"/>
                    <a:pt x="577" y="0"/>
                    <a:pt x="822" y="0"/>
                  </a:cubicBezTo>
                  <a:cubicBezTo>
                    <a:pt x="872" y="0"/>
                    <a:pt x="908" y="38"/>
                    <a:pt x="908" y="90"/>
                  </a:cubicBezTo>
                  <a:cubicBezTo>
                    <a:pt x="908" y="217"/>
                    <a:pt x="908" y="343"/>
                    <a:pt x="908" y="470"/>
                  </a:cubicBezTo>
                  <a:cubicBezTo>
                    <a:pt x="908" y="499"/>
                    <a:pt x="908" y="528"/>
                    <a:pt x="908" y="557"/>
                  </a:cubicBezTo>
                  <a:cubicBezTo>
                    <a:pt x="908" y="609"/>
                    <a:pt x="871" y="646"/>
                    <a:pt x="818" y="646"/>
                  </a:cubicBezTo>
                  <a:cubicBezTo>
                    <a:pt x="658" y="646"/>
                    <a:pt x="498" y="646"/>
                    <a:pt x="338" y="646"/>
                  </a:cubicBezTo>
                  <a:cubicBezTo>
                    <a:pt x="328" y="646"/>
                    <a:pt x="321" y="649"/>
                    <a:pt x="313" y="656"/>
                  </a:cubicBezTo>
                  <a:cubicBezTo>
                    <a:pt x="265" y="706"/>
                    <a:pt x="215" y="755"/>
                    <a:pt x="166" y="804"/>
                  </a:cubicBezTo>
                  <a:cubicBezTo>
                    <a:pt x="163" y="807"/>
                    <a:pt x="160" y="811"/>
                    <a:pt x="156" y="813"/>
                  </a:cubicBezTo>
                  <a:cubicBezTo>
                    <a:pt x="151" y="815"/>
                    <a:pt x="143" y="819"/>
                    <a:pt x="139" y="817"/>
                  </a:cubicBezTo>
                  <a:cubicBezTo>
                    <a:pt x="134" y="815"/>
                    <a:pt x="131" y="807"/>
                    <a:pt x="130" y="802"/>
                  </a:cubicBezTo>
                  <a:cubicBezTo>
                    <a:pt x="129" y="791"/>
                    <a:pt x="130" y="781"/>
                    <a:pt x="129" y="770"/>
                  </a:cubicBezTo>
                  <a:cubicBezTo>
                    <a:pt x="129" y="730"/>
                    <a:pt x="129" y="689"/>
                    <a:pt x="129" y="6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4" name="Freeform 27"/>
            <p:cNvSpPr>
              <a:spLocks/>
            </p:cNvSpPr>
            <p:nvPr/>
          </p:nvSpPr>
          <p:spPr bwMode="auto">
            <a:xfrm>
              <a:off x="3237656" y="2301118"/>
              <a:ext cx="846822" cy="731909"/>
            </a:xfrm>
            <a:custGeom>
              <a:avLst/>
              <a:gdLst>
                <a:gd name="T0" fmla="*/ 824 w 953"/>
                <a:gd name="T1" fmla="*/ 647 h 823"/>
                <a:gd name="T2" fmla="*/ 824 w 953"/>
                <a:gd name="T3" fmla="*/ 785 h 823"/>
                <a:gd name="T4" fmla="*/ 814 w 953"/>
                <a:gd name="T5" fmla="*/ 817 h 823"/>
                <a:gd name="T6" fmla="*/ 785 w 953"/>
                <a:gd name="T7" fmla="*/ 802 h 823"/>
                <a:gd name="T8" fmla="*/ 638 w 953"/>
                <a:gd name="T9" fmla="*/ 656 h 823"/>
                <a:gd name="T10" fmla="*/ 618 w 953"/>
                <a:gd name="T11" fmla="*/ 647 h 823"/>
                <a:gd name="T12" fmla="*/ 542 w 953"/>
                <a:gd name="T13" fmla="*/ 647 h 823"/>
                <a:gd name="T14" fmla="*/ 542 w 953"/>
                <a:gd name="T15" fmla="*/ 630 h 823"/>
                <a:gd name="T16" fmla="*/ 542 w 953"/>
                <a:gd name="T17" fmla="*/ 351 h 823"/>
                <a:gd name="T18" fmla="*/ 385 w 953"/>
                <a:gd name="T19" fmla="*/ 194 h 823"/>
                <a:gd name="T20" fmla="*/ 20 w 953"/>
                <a:gd name="T21" fmla="*/ 194 h 823"/>
                <a:gd name="T22" fmla="*/ 4 w 953"/>
                <a:gd name="T23" fmla="*/ 194 h 823"/>
                <a:gd name="T24" fmla="*/ 5 w 953"/>
                <a:gd name="T25" fmla="*/ 71 h 823"/>
                <a:gd name="T26" fmla="*/ 93 w 953"/>
                <a:gd name="T27" fmla="*/ 0 h 823"/>
                <a:gd name="T28" fmla="*/ 393 w 953"/>
                <a:gd name="T29" fmla="*/ 0 h 823"/>
                <a:gd name="T30" fmla="*/ 857 w 953"/>
                <a:gd name="T31" fmla="*/ 0 h 823"/>
                <a:gd name="T32" fmla="*/ 953 w 953"/>
                <a:gd name="T33" fmla="*/ 97 h 823"/>
                <a:gd name="T34" fmla="*/ 953 w 953"/>
                <a:gd name="T35" fmla="*/ 552 h 823"/>
                <a:gd name="T36" fmla="*/ 859 w 953"/>
                <a:gd name="T37" fmla="*/ 647 h 823"/>
                <a:gd name="T38" fmla="*/ 824 w 953"/>
                <a:gd name="T39" fmla="*/ 647 h 8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53" h="823">
                  <a:moveTo>
                    <a:pt x="824" y="647"/>
                  </a:moveTo>
                  <a:cubicBezTo>
                    <a:pt x="824" y="694"/>
                    <a:pt x="824" y="740"/>
                    <a:pt x="824" y="785"/>
                  </a:cubicBezTo>
                  <a:cubicBezTo>
                    <a:pt x="823" y="796"/>
                    <a:pt x="828" y="811"/>
                    <a:pt x="814" y="817"/>
                  </a:cubicBezTo>
                  <a:cubicBezTo>
                    <a:pt x="801" y="823"/>
                    <a:pt x="793" y="810"/>
                    <a:pt x="785" y="802"/>
                  </a:cubicBezTo>
                  <a:cubicBezTo>
                    <a:pt x="736" y="753"/>
                    <a:pt x="687" y="704"/>
                    <a:pt x="638" y="656"/>
                  </a:cubicBezTo>
                  <a:cubicBezTo>
                    <a:pt x="633" y="651"/>
                    <a:pt x="625" y="648"/>
                    <a:pt x="618" y="647"/>
                  </a:cubicBezTo>
                  <a:cubicBezTo>
                    <a:pt x="593" y="646"/>
                    <a:pt x="569" y="647"/>
                    <a:pt x="542" y="647"/>
                  </a:cubicBezTo>
                  <a:cubicBezTo>
                    <a:pt x="542" y="641"/>
                    <a:pt x="542" y="636"/>
                    <a:pt x="542" y="630"/>
                  </a:cubicBezTo>
                  <a:cubicBezTo>
                    <a:pt x="542" y="537"/>
                    <a:pt x="542" y="444"/>
                    <a:pt x="542" y="351"/>
                  </a:cubicBezTo>
                  <a:cubicBezTo>
                    <a:pt x="542" y="258"/>
                    <a:pt x="478" y="194"/>
                    <a:pt x="385" y="194"/>
                  </a:cubicBezTo>
                  <a:cubicBezTo>
                    <a:pt x="263" y="194"/>
                    <a:pt x="142" y="194"/>
                    <a:pt x="20" y="194"/>
                  </a:cubicBezTo>
                  <a:cubicBezTo>
                    <a:pt x="15" y="194"/>
                    <a:pt x="9" y="194"/>
                    <a:pt x="4" y="194"/>
                  </a:cubicBezTo>
                  <a:cubicBezTo>
                    <a:pt x="4" y="152"/>
                    <a:pt x="0" y="111"/>
                    <a:pt x="5" y="71"/>
                  </a:cubicBezTo>
                  <a:cubicBezTo>
                    <a:pt x="9" y="27"/>
                    <a:pt x="47" y="0"/>
                    <a:pt x="93" y="0"/>
                  </a:cubicBezTo>
                  <a:cubicBezTo>
                    <a:pt x="193" y="0"/>
                    <a:pt x="293" y="0"/>
                    <a:pt x="393" y="0"/>
                  </a:cubicBezTo>
                  <a:cubicBezTo>
                    <a:pt x="548" y="0"/>
                    <a:pt x="702" y="0"/>
                    <a:pt x="857" y="0"/>
                  </a:cubicBezTo>
                  <a:cubicBezTo>
                    <a:pt x="918" y="0"/>
                    <a:pt x="953" y="35"/>
                    <a:pt x="953" y="97"/>
                  </a:cubicBezTo>
                  <a:cubicBezTo>
                    <a:pt x="953" y="249"/>
                    <a:pt x="953" y="401"/>
                    <a:pt x="953" y="552"/>
                  </a:cubicBezTo>
                  <a:cubicBezTo>
                    <a:pt x="953" y="611"/>
                    <a:pt x="917" y="647"/>
                    <a:pt x="859" y="647"/>
                  </a:cubicBezTo>
                  <a:cubicBezTo>
                    <a:pt x="848" y="647"/>
                    <a:pt x="837" y="647"/>
                    <a:pt x="824" y="6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45" name="文本框 44"/>
          <p:cNvSpPr txBox="1"/>
          <p:nvPr/>
        </p:nvSpPr>
        <p:spPr>
          <a:xfrm>
            <a:off x="5849832" y="2389695"/>
            <a:ext cx="1458486" cy="369332"/>
          </a:xfrm>
          <a:prstGeom prst="rect">
            <a:avLst/>
          </a:prstGeom>
          <a:noFill/>
        </p:spPr>
        <p:txBody>
          <a:bodyPr wrap="square" rtlCol="0">
            <a:spAutoFit/>
          </a:bodyPr>
          <a:lstStyle/>
          <a:p>
            <a:pPr algn="ctr"/>
            <a:r>
              <a:rPr lang="zh-CN" altLang="en-US" b="1" dirty="0" smtClean="0">
                <a:solidFill>
                  <a:srgbClr val="E74E3E"/>
                </a:solidFill>
                <a:latin typeface="黑体" panose="02010609060101010101" pitchFamily="49" charset="-122"/>
                <a:ea typeface="黑体" panose="02010609060101010101" pitchFamily="49" charset="-122"/>
              </a:rPr>
              <a:t>会议记录：</a:t>
            </a:r>
            <a:endParaRPr lang="zh-HK" altLang="en-US" b="1" dirty="0">
              <a:solidFill>
                <a:srgbClr val="E74E3E"/>
              </a:solidFill>
              <a:latin typeface="黑体" panose="02010609060101010101" pitchFamily="49" charset="-122"/>
              <a:ea typeface="黑体" panose="02010609060101010101" pitchFamily="49" charset="-122"/>
            </a:endParaRPr>
          </a:p>
        </p:txBody>
      </p:sp>
      <p:sp>
        <p:nvSpPr>
          <p:cNvPr id="46" name="矩形 45"/>
          <p:cNvSpPr/>
          <p:nvPr/>
        </p:nvSpPr>
        <p:spPr>
          <a:xfrm>
            <a:off x="7078467" y="2351116"/>
            <a:ext cx="1750929" cy="461665"/>
          </a:xfrm>
          <a:prstGeom prst="rect">
            <a:avLst/>
          </a:prstGeom>
        </p:spPr>
        <p:txBody>
          <a:bodyPr wrap="square">
            <a:spAutoFit/>
          </a:bodyPr>
          <a:lstStyle/>
          <a:p>
            <a:pPr lvl="0" algn="just"/>
            <a:r>
              <a:rPr lang="zh-CN" altLang="en-US" sz="2400" dirty="0" smtClean="0">
                <a:solidFill>
                  <a:srgbClr val="666666"/>
                </a:solidFill>
                <a:latin typeface="黑体" panose="02010609060101010101" pitchFamily="49" charset="-122"/>
                <a:ea typeface="黑体" panose="02010609060101010101" pitchFamily="49" charset="-122"/>
              </a:rPr>
              <a:t>陈妍蓝</a:t>
            </a:r>
            <a:endParaRPr lang="zh-HK" altLang="zh-HK" sz="2400" dirty="0">
              <a:solidFill>
                <a:srgbClr val="666666"/>
              </a:solidFill>
              <a:latin typeface="黑体" panose="02010609060101010101" pitchFamily="49" charset="-122"/>
              <a:ea typeface="黑体" panose="02010609060101010101" pitchFamily="49" charset="-122"/>
            </a:endParaRPr>
          </a:p>
        </p:txBody>
      </p:sp>
      <p:sp>
        <p:nvSpPr>
          <p:cNvPr id="47" name="矩形 46"/>
          <p:cNvSpPr/>
          <p:nvPr/>
        </p:nvSpPr>
        <p:spPr>
          <a:xfrm>
            <a:off x="4110466" y="3008106"/>
            <a:ext cx="966076" cy="566848"/>
          </a:xfrm>
          <a:prstGeom prst="rect">
            <a:avLst/>
          </a:prstGeom>
          <a:solidFill>
            <a:srgbClr val="E74E3E"/>
          </a:solidFill>
          <a:ln w="38100">
            <a:solidFill>
              <a:srgbClr val="66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流程图: 数据 47"/>
          <p:cNvSpPr/>
          <p:nvPr/>
        </p:nvSpPr>
        <p:spPr>
          <a:xfrm>
            <a:off x="3819038" y="3634161"/>
            <a:ext cx="1257504" cy="256935"/>
          </a:xfrm>
          <a:prstGeom prst="flowChartInputOutput">
            <a:avLst/>
          </a:prstGeom>
          <a:solidFill>
            <a:srgbClr val="E74E3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文本框 48"/>
          <p:cNvSpPr txBox="1"/>
          <p:nvPr/>
        </p:nvSpPr>
        <p:spPr>
          <a:xfrm>
            <a:off x="3155613" y="4062716"/>
            <a:ext cx="1458486" cy="369332"/>
          </a:xfrm>
          <a:prstGeom prst="rect">
            <a:avLst/>
          </a:prstGeom>
          <a:noFill/>
        </p:spPr>
        <p:txBody>
          <a:bodyPr wrap="square" rtlCol="0">
            <a:spAutoFit/>
          </a:bodyPr>
          <a:lstStyle/>
          <a:p>
            <a:pPr algn="ctr"/>
            <a:r>
              <a:rPr lang="en-US" altLang="zh-CN" b="1" dirty="0" smtClean="0">
                <a:solidFill>
                  <a:srgbClr val="E74E3E"/>
                </a:solidFill>
                <a:latin typeface="黑体" panose="02010609060101010101" pitchFamily="49" charset="-122"/>
                <a:ea typeface="黑体" panose="02010609060101010101" pitchFamily="49" charset="-122"/>
              </a:rPr>
              <a:t>PPT</a:t>
            </a:r>
            <a:r>
              <a:rPr lang="zh-CN" altLang="en-US" b="1" dirty="0" smtClean="0">
                <a:solidFill>
                  <a:srgbClr val="E74E3E"/>
                </a:solidFill>
                <a:latin typeface="黑体" panose="02010609060101010101" pitchFamily="49" charset="-122"/>
                <a:ea typeface="黑体" panose="02010609060101010101" pitchFamily="49" charset="-122"/>
              </a:rPr>
              <a:t>：</a:t>
            </a:r>
            <a:endParaRPr lang="zh-HK" altLang="en-US" b="1" dirty="0">
              <a:solidFill>
                <a:srgbClr val="E74E3E"/>
              </a:solidFill>
              <a:latin typeface="黑体" panose="02010609060101010101" pitchFamily="49" charset="-122"/>
              <a:ea typeface="黑体" panose="02010609060101010101" pitchFamily="49" charset="-122"/>
            </a:endParaRPr>
          </a:p>
        </p:txBody>
      </p:sp>
      <p:sp>
        <p:nvSpPr>
          <p:cNvPr id="50" name="矩形 49"/>
          <p:cNvSpPr/>
          <p:nvPr/>
        </p:nvSpPr>
        <p:spPr>
          <a:xfrm>
            <a:off x="4384248" y="4024137"/>
            <a:ext cx="3352983" cy="461665"/>
          </a:xfrm>
          <a:prstGeom prst="rect">
            <a:avLst/>
          </a:prstGeom>
        </p:spPr>
        <p:txBody>
          <a:bodyPr wrap="square">
            <a:spAutoFit/>
          </a:bodyPr>
          <a:lstStyle/>
          <a:p>
            <a:pPr lvl="0" algn="just"/>
            <a:r>
              <a:rPr lang="zh-CN" altLang="en-US" sz="2400" dirty="0" smtClean="0">
                <a:solidFill>
                  <a:srgbClr val="666666"/>
                </a:solidFill>
                <a:latin typeface="黑体" panose="02010609060101010101" pitchFamily="49" charset="-122"/>
                <a:ea typeface="黑体" panose="02010609060101010101" pitchFamily="49" charset="-122"/>
              </a:rPr>
              <a:t>奕吉、靳泽旭、陈妍蓝</a:t>
            </a:r>
            <a:endParaRPr lang="zh-HK" altLang="zh-HK" sz="2400" dirty="0">
              <a:solidFill>
                <a:srgbClr val="666666"/>
              </a:solidFill>
              <a:latin typeface="黑体" panose="02010609060101010101" pitchFamily="49" charset="-122"/>
              <a:ea typeface="黑体" panose="02010609060101010101" pitchFamily="49" charset="-122"/>
            </a:endParaRPr>
          </a:p>
        </p:txBody>
      </p:sp>
      <p:sp>
        <p:nvSpPr>
          <p:cNvPr id="51" name="矩形 50"/>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2" name="矩形 51"/>
          <p:cNvSpPr/>
          <p:nvPr/>
        </p:nvSpPr>
        <p:spPr>
          <a:xfrm>
            <a:off x="13105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3" name="文本框 52"/>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黑体" panose="02010609060101010101" pitchFamily="49" charset="-122"/>
                <a:ea typeface="黑体" panose="02010609060101010101" pitchFamily="49" charset="-122"/>
              </a:rPr>
              <a:t>论文绪论</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54" name="直接连接符 53"/>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55" name="文本框 54"/>
          <p:cNvSpPr txBox="1"/>
          <p:nvPr/>
        </p:nvSpPr>
        <p:spPr>
          <a:xfrm>
            <a:off x="1303056" y="93911"/>
            <a:ext cx="1252353" cy="369332"/>
          </a:xfrm>
          <a:prstGeom prst="rect">
            <a:avLst/>
          </a:prstGeom>
          <a:noFill/>
        </p:spPr>
        <p:txBody>
          <a:bodyPr wrap="square" rtlCol="0">
            <a:spAutoFit/>
          </a:bodyPr>
          <a:lstStyle/>
          <a:p>
            <a:pPr algn="ctr"/>
            <a:r>
              <a:rPr lang="zh-CN" altLang="en-US" spc="300" dirty="0" smtClean="0">
                <a:solidFill>
                  <a:srgbClr val="666666"/>
                </a:solidFill>
                <a:latin typeface="黑体" panose="02010609060101010101" pitchFamily="49" charset="-122"/>
                <a:ea typeface="黑体" panose="02010609060101010101" pitchFamily="49" charset="-122"/>
              </a:rPr>
              <a:t>研究背景</a:t>
            </a:r>
            <a:endParaRPr lang="zh-HK" altLang="en-US" spc="300" dirty="0">
              <a:solidFill>
                <a:srgbClr val="666666"/>
              </a:solidFill>
              <a:latin typeface="黑体" panose="02010609060101010101" pitchFamily="49" charset="-122"/>
              <a:ea typeface="黑体" panose="02010609060101010101" pitchFamily="49" charset="-122"/>
            </a:endParaRPr>
          </a:p>
        </p:txBody>
      </p:sp>
      <p:sp>
        <p:nvSpPr>
          <p:cNvPr id="56" name="文本框 55"/>
          <p:cNvSpPr txBox="1"/>
          <p:nvPr/>
        </p:nvSpPr>
        <p:spPr>
          <a:xfrm>
            <a:off x="2684103" y="93911"/>
            <a:ext cx="1295400" cy="369332"/>
          </a:xfrm>
          <a:prstGeom prst="rect">
            <a:avLst/>
          </a:prstGeom>
          <a:noFill/>
        </p:spPr>
        <p:txBody>
          <a:bodyPr wrap="square" rtlCol="0">
            <a:spAutoFit/>
          </a:bodyPr>
          <a:lstStyle/>
          <a:p>
            <a:r>
              <a:rPr lang="zh-CN" altLang="en-US" spc="300" dirty="0" smtClean="0">
                <a:solidFill>
                  <a:schemeClr val="bg1"/>
                </a:solidFill>
                <a:latin typeface="黑体" panose="02010609060101010101" pitchFamily="49" charset="-122"/>
                <a:ea typeface="黑体" panose="02010609060101010101" pitchFamily="49" charset="-122"/>
              </a:rPr>
              <a:t>研究方法</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57" name="文本框 56"/>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研究</a:t>
            </a:r>
            <a:r>
              <a:rPr lang="zh-CN" altLang="en-US" spc="300" dirty="0" smtClean="0">
                <a:solidFill>
                  <a:schemeClr val="bg1"/>
                </a:solidFill>
                <a:latin typeface="黑体" panose="02010609060101010101" pitchFamily="49" charset="-122"/>
                <a:ea typeface="黑体" panose="02010609060101010101" pitchFamily="49" charset="-122"/>
              </a:rPr>
              <a:t>结果</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58" name="文本框 57"/>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黑体" panose="02010609060101010101" pitchFamily="49" charset="-122"/>
                <a:ea typeface="黑体" panose="02010609060101010101" pitchFamily="49" charset="-122"/>
              </a:rPr>
              <a:t>问题讨论</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59" name="文本框 58"/>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黑体" panose="02010609060101010101" pitchFamily="49" charset="-122"/>
                <a:ea typeface="黑体" panose="02010609060101010101" pitchFamily="49" charset="-122"/>
              </a:rPr>
              <a:t>论文总结</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60" name="直接连接符 59"/>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64" name="矩形 63"/>
          <p:cNvSpPr/>
          <p:nvPr/>
        </p:nvSpPr>
        <p:spPr>
          <a:xfrm>
            <a:off x="0" y="20079"/>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5" name="矩形 64"/>
          <p:cNvSpPr/>
          <p:nvPr/>
        </p:nvSpPr>
        <p:spPr>
          <a:xfrm>
            <a:off x="6762922" y="114524"/>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6" name="文本框 65"/>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黑体" panose="02010609060101010101" pitchFamily="49" charset="-122"/>
                <a:ea typeface="黑体" panose="02010609060101010101" pitchFamily="49" charset="-122"/>
              </a:rPr>
              <a:t>灵感来源</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67" name="直接连接符 66"/>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68" name="文本框 67"/>
          <p:cNvSpPr txBox="1"/>
          <p:nvPr/>
        </p:nvSpPr>
        <p:spPr>
          <a:xfrm>
            <a:off x="1310746" y="101922"/>
            <a:ext cx="1252353" cy="369332"/>
          </a:xfrm>
          <a:prstGeom prst="rect">
            <a:avLst/>
          </a:prstGeom>
          <a:noFill/>
        </p:spPr>
        <p:txBody>
          <a:bodyPr wrap="square" rtlCol="0">
            <a:spAutoFit/>
          </a:bodyPr>
          <a:lstStyle/>
          <a:p>
            <a:pPr algn="ctr"/>
            <a:r>
              <a:rPr lang="zh-CN" altLang="en-US" spc="300" dirty="0" smtClean="0">
                <a:solidFill>
                  <a:schemeClr val="bg1"/>
                </a:solidFill>
                <a:latin typeface="黑体" panose="02010609060101010101" pitchFamily="49" charset="-122"/>
                <a:ea typeface="黑体" panose="02010609060101010101" pitchFamily="49" charset="-122"/>
              </a:rPr>
              <a:t>项目说明</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69" name="直接连接符 68"/>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70" name="文本框 69"/>
          <p:cNvSpPr txBox="1"/>
          <p:nvPr/>
        </p:nvSpPr>
        <p:spPr>
          <a:xfrm>
            <a:off x="2684103" y="90225"/>
            <a:ext cx="1295400" cy="369332"/>
          </a:xfrm>
          <a:prstGeom prst="rect">
            <a:avLst/>
          </a:prstGeom>
          <a:noFill/>
        </p:spPr>
        <p:txBody>
          <a:bodyPr wrap="square" rtlCol="0">
            <a:spAutoFit/>
          </a:bodyPr>
          <a:lstStyle/>
          <a:p>
            <a:r>
              <a:rPr lang="zh-CN" altLang="en-US" spc="300" dirty="0" smtClean="0">
                <a:solidFill>
                  <a:schemeClr val="bg1"/>
                </a:solidFill>
                <a:latin typeface="黑体" panose="02010609060101010101" pitchFamily="49" charset="-122"/>
                <a:ea typeface="黑体" panose="02010609060101010101" pitchFamily="49" charset="-122"/>
              </a:rPr>
              <a:t>项目计划</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71" name="文本框 70"/>
          <p:cNvSpPr txBox="1"/>
          <p:nvPr/>
        </p:nvSpPr>
        <p:spPr>
          <a:xfrm>
            <a:off x="3945804" y="91284"/>
            <a:ext cx="1295400" cy="369332"/>
          </a:xfrm>
          <a:prstGeom prst="rect">
            <a:avLst/>
          </a:prstGeom>
          <a:noFill/>
        </p:spPr>
        <p:txBody>
          <a:bodyPr wrap="square" rtlCol="0">
            <a:spAutoFit/>
          </a:bodyPr>
          <a:lstStyle/>
          <a:p>
            <a:r>
              <a:rPr lang="zh-CN" altLang="en-US" spc="300" dirty="0" smtClean="0">
                <a:solidFill>
                  <a:schemeClr val="bg1"/>
                </a:solidFill>
                <a:latin typeface="黑体" panose="02010609060101010101" pitchFamily="49" charset="-122"/>
                <a:ea typeface="黑体" panose="02010609060101010101" pitchFamily="49" charset="-122"/>
              </a:rPr>
              <a:t>功能</a:t>
            </a:r>
            <a:r>
              <a:rPr lang="zh-CN" altLang="en-US" spc="300" dirty="0">
                <a:solidFill>
                  <a:schemeClr val="bg1"/>
                </a:solidFill>
                <a:latin typeface="黑体" panose="02010609060101010101" pitchFamily="49" charset="-122"/>
                <a:ea typeface="黑体" panose="02010609060101010101" pitchFamily="49" charset="-122"/>
              </a:rPr>
              <a:t>介绍</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72" name="文本框 71"/>
          <p:cNvSpPr txBox="1"/>
          <p:nvPr/>
        </p:nvSpPr>
        <p:spPr>
          <a:xfrm>
            <a:off x="5403317" y="90225"/>
            <a:ext cx="1295400" cy="369332"/>
          </a:xfrm>
          <a:prstGeom prst="rect">
            <a:avLst/>
          </a:prstGeom>
          <a:noFill/>
        </p:spPr>
        <p:txBody>
          <a:bodyPr wrap="square" rtlCol="0">
            <a:spAutoFit/>
          </a:bodyPr>
          <a:lstStyle/>
          <a:p>
            <a:r>
              <a:rPr lang="zh-CN" altLang="en-US" spc="300" dirty="0" smtClean="0">
                <a:solidFill>
                  <a:schemeClr val="bg1"/>
                </a:solidFill>
                <a:latin typeface="黑体" panose="02010609060101010101" pitchFamily="49" charset="-122"/>
                <a:ea typeface="黑体" panose="02010609060101010101" pitchFamily="49" charset="-122"/>
              </a:rPr>
              <a:t>可行分析</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73" name="文本框 72"/>
          <p:cNvSpPr txBox="1"/>
          <p:nvPr/>
        </p:nvSpPr>
        <p:spPr>
          <a:xfrm>
            <a:off x="6762923" y="90225"/>
            <a:ext cx="1295400" cy="369332"/>
          </a:xfrm>
          <a:prstGeom prst="rect">
            <a:avLst/>
          </a:prstGeom>
          <a:noFill/>
        </p:spPr>
        <p:txBody>
          <a:bodyPr wrap="square" rtlCol="0">
            <a:spAutoFit/>
          </a:bodyPr>
          <a:lstStyle/>
          <a:p>
            <a:r>
              <a:rPr lang="zh-CN" altLang="en-US" spc="300" dirty="0" smtClean="0">
                <a:solidFill>
                  <a:srgbClr val="666666"/>
                </a:solidFill>
                <a:latin typeface="黑体" panose="02010609060101010101" pitchFamily="49" charset="-122"/>
                <a:ea typeface="黑体" panose="02010609060101010101" pitchFamily="49" charset="-122"/>
              </a:rPr>
              <a:t>成员分工</a:t>
            </a:r>
            <a:endParaRPr lang="zh-HK" altLang="en-US" spc="300" dirty="0">
              <a:solidFill>
                <a:srgbClr val="666666"/>
              </a:solidFill>
              <a:latin typeface="黑体" panose="02010609060101010101" pitchFamily="49" charset="-122"/>
              <a:ea typeface="黑体" panose="02010609060101010101" pitchFamily="49" charset="-122"/>
            </a:endParaRPr>
          </a:p>
        </p:txBody>
      </p:sp>
      <p:cxnSp>
        <p:nvCxnSpPr>
          <p:cNvPr id="74" name="直接连接符 73"/>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0971780"/>
      </p:ext>
    </p:extLst>
  </p:cSld>
  <p:clrMapOvr>
    <a:masterClrMapping/>
  </p:clrMapOvr>
  <p:transition>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grpSp>
        <p:nvGrpSpPr>
          <p:cNvPr id="3" name="组合 2"/>
          <p:cNvGrpSpPr/>
          <p:nvPr/>
        </p:nvGrpSpPr>
        <p:grpSpPr>
          <a:xfrm>
            <a:off x="1559719" y="2568507"/>
            <a:ext cx="6024563" cy="1720986"/>
            <a:chOff x="2408238" y="2568507"/>
            <a:chExt cx="6024563" cy="1720986"/>
          </a:xfrm>
        </p:grpSpPr>
        <p:grpSp>
          <p:nvGrpSpPr>
            <p:cNvPr id="14" name="组合 13"/>
            <p:cNvGrpSpPr/>
            <p:nvPr/>
          </p:nvGrpSpPr>
          <p:grpSpPr>
            <a:xfrm>
              <a:off x="2408238" y="2568507"/>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2"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13" name="文本框 12"/>
              <p:cNvSpPr txBox="1"/>
              <p:nvPr/>
            </p:nvSpPr>
            <p:spPr>
              <a:xfrm>
                <a:off x="3187700" y="2847430"/>
                <a:ext cx="4021138" cy="1200329"/>
              </a:xfrm>
              <a:prstGeom prst="rect">
                <a:avLst/>
              </a:prstGeom>
              <a:noFill/>
            </p:spPr>
            <p:txBody>
              <a:bodyPr wrap="square" rtlCol="0">
                <a:spAutoFit/>
              </a:bodyPr>
              <a:lstStyle/>
              <a:p>
                <a:r>
                  <a:rPr lang="zh-CN" altLang="en-US" sz="7200" b="1" spc="300" dirty="0">
                    <a:solidFill>
                      <a:schemeClr val="bg1"/>
                    </a:solidFill>
                    <a:latin typeface="黑体" panose="02010609060101010101" pitchFamily="49" charset="-122"/>
                    <a:ea typeface="黑体" panose="02010609060101010101" pitchFamily="49" charset="-122"/>
                  </a:rPr>
                  <a:t>灵感来源</a:t>
                </a:r>
                <a:endParaRPr lang="zh-HK" altLang="en-US" sz="7200" b="1" spc="300" dirty="0">
                  <a:solidFill>
                    <a:schemeClr val="bg1"/>
                  </a:solidFill>
                  <a:latin typeface="黑体" panose="02010609060101010101" pitchFamily="49" charset="-122"/>
                  <a:ea typeface="黑体" panose="02010609060101010101" pitchFamily="49" charset="-122"/>
                </a:endParaRPr>
              </a:p>
            </p:txBody>
          </p:sp>
        </p:grpSp>
        <p:sp>
          <p:nvSpPr>
            <p:cNvPr id="15" name="矩形 14"/>
            <p:cNvSpPr/>
            <p:nvPr/>
          </p:nvSpPr>
          <p:spPr>
            <a:xfrm>
              <a:off x="4475163" y="3816912"/>
              <a:ext cx="3856037" cy="307777"/>
            </a:xfrm>
            <a:prstGeom prst="rect">
              <a:avLst/>
            </a:prstGeom>
          </p:spPr>
          <p:txBody>
            <a:bodyPr wrap="square">
              <a:spAutoFit/>
            </a:bodyPr>
            <a:lstStyle/>
            <a:p>
              <a:r>
                <a:rPr lang="en-US" altLang="zh-CN" sz="1400" dirty="0" smtClean="0">
                  <a:solidFill>
                    <a:schemeClr val="bg1"/>
                  </a:solidFill>
                  <a:latin typeface="黑体" panose="02010609060101010101" pitchFamily="49" charset="-122"/>
                  <a:ea typeface="黑体" panose="02010609060101010101" pitchFamily="49" charset="-122"/>
                </a:rPr>
                <a:t>Because of </a:t>
              </a:r>
              <a:r>
                <a:rPr lang="zh-CN" altLang="en-US" sz="1400" dirty="0" smtClean="0">
                  <a:solidFill>
                    <a:schemeClr val="bg1"/>
                  </a:solidFill>
                  <a:latin typeface="黑体" panose="02010609060101010101" pitchFamily="49" charset="-122"/>
                  <a:ea typeface="黑体" panose="02010609060101010101" pitchFamily="49" charset="-122"/>
                </a:rPr>
                <a:t>不爽</a:t>
              </a:r>
              <a:r>
                <a:rPr lang="en-US" altLang="zh-HK" sz="1400" dirty="0" smtClean="0">
                  <a:solidFill>
                    <a:schemeClr val="bg1"/>
                  </a:solidFill>
                  <a:latin typeface="黑体" panose="02010609060101010101" pitchFamily="49" charset="-122"/>
                  <a:ea typeface="黑体" panose="02010609060101010101" pitchFamily="49" charset="-122"/>
                </a:rPr>
                <a:t>.</a:t>
              </a:r>
              <a:r>
                <a:rPr lang="zh-HK" altLang="zh-HK" sz="1400" dirty="0" smtClean="0">
                  <a:solidFill>
                    <a:schemeClr val="bg1"/>
                  </a:solidFill>
                  <a:latin typeface="黑体" panose="02010609060101010101" pitchFamily="49" charset="-122"/>
                  <a:ea typeface="黑体" panose="02010609060101010101" pitchFamily="49" charset="-122"/>
                  <a:cs typeface="Arial" panose="020B0604020202020204" pitchFamily="34" charset="0"/>
                </a:rPr>
                <a:t> </a:t>
              </a:r>
              <a:endParaRPr lang="zh-HK" altLang="en-US" sz="1400" dirty="0">
                <a:solidFill>
                  <a:schemeClr val="bg1"/>
                </a:solidFill>
              </a:endParaRPr>
            </a:p>
          </p:txBody>
        </p:sp>
      </p:grpSp>
    </p:spTree>
    <p:extLst>
      <p:ext uri="{BB962C8B-B14F-4D97-AF65-F5344CB8AC3E}">
        <p14:creationId xmlns:p14="http://schemas.microsoft.com/office/powerpoint/2010/main" val="3218175742"/>
      </p:ext>
    </p:extLst>
  </p:cSld>
  <p:clrMapOvr>
    <a:masterClrMapping/>
  </p:clrMapOvr>
  <p:transition>
    <p:wip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grpSp>
        <p:nvGrpSpPr>
          <p:cNvPr id="14" name="组合 13"/>
          <p:cNvGrpSpPr/>
          <p:nvPr/>
        </p:nvGrpSpPr>
        <p:grpSpPr>
          <a:xfrm>
            <a:off x="1650657" y="1121446"/>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2"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13" name="文本框 12"/>
            <p:cNvSpPr txBox="1"/>
            <p:nvPr/>
          </p:nvSpPr>
          <p:spPr>
            <a:xfrm>
              <a:off x="3187700" y="2847430"/>
              <a:ext cx="4021138" cy="1200329"/>
            </a:xfrm>
            <a:prstGeom prst="rect">
              <a:avLst/>
            </a:prstGeom>
            <a:noFill/>
          </p:spPr>
          <p:txBody>
            <a:bodyPr wrap="square" rtlCol="0">
              <a:spAutoFit/>
            </a:bodyPr>
            <a:lstStyle/>
            <a:p>
              <a:r>
                <a:rPr lang="zh-CN" altLang="en-US" sz="7200" b="1" spc="300" dirty="0" smtClean="0">
                  <a:solidFill>
                    <a:schemeClr val="bg1"/>
                  </a:solidFill>
                  <a:latin typeface="黑体" panose="02010609060101010101" pitchFamily="49" charset="-122"/>
                  <a:ea typeface="黑体" panose="02010609060101010101" pitchFamily="49" charset="-122"/>
                </a:rPr>
                <a:t>参考资料</a:t>
              </a:r>
              <a:endParaRPr lang="zh-HK" altLang="en-US" sz="7200" b="1" spc="300" dirty="0">
                <a:solidFill>
                  <a:schemeClr val="bg1"/>
                </a:solidFill>
                <a:latin typeface="黑体" panose="02010609060101010101" pitchFamily="49" charset="-122"/>
                <a:ea typeface="黑体" panose="02010609060101010101" pitchFamily="49" charset="-122"/>
              </a:endParaRPr>
            </a:p>
          </p:txBody>
        </p:sp>
      </p:grpSp>
      <p:sp>
        <p:nvSpPr>
          <p:cNvPr id="3" name="文本框 2"/>
          <p:cNvSpPr txBox="1"/>
          <p:nvPr/>
        </p:nvSpPr>
        <p:spPr>
          <a:xfrm>
            <a:off x="1006657" y="3807595"/>
            <a:ext cx="7766870" cy="1600438"/>
          </a:xfrm>
          <a:prstGeom prst="rect">
            <a:avLst/>
          </a:prstGeom>
          <a:noFill/>
        </p:spPr>
        <p:txBody>
          <a:bodyPr wrap="none" rtlCol="0">
            <a:spAutoFit/>
          </a:bodyPr>
          <a:lstStyle/>
          <a:p>
            <a:pPr algn="ctr"/>
            <a:r>
              <a:rPr lang="zh-CN" altLang="zh-CN" sz="2000" b="1" spc="300" dirty="0">
                <a:solidFill>
                  <a:schemeClr val="bg1"/>
                </a:solidFill>
                <a:latin typeface="黑体" panose="02010609060101010101" pitchFamily="49" charset="-122"/>
                <a:ea typeface="黑体" panose="02010609060101010101" pitchFamily="49" charset="-122"/>
              </a:rPr>
              <a:t>《软件工程导论（第</a:t>
            </a:r>
            <a:r>
              <a:rPr lang="en-US" altLang="zh-CN" sz="2000" b="1" spc="300" dirty="0">
                <a:solidFill>
                  <a:schemeClr val="bg1"/>
                </a:solidFill>
                <a:latin typeface="黑体" panose="02010609060101010101" pitchFamily="49" charset="-122"/>
                <a:ea typeface="黑体" panose="02010609060101010101" pitchFamily="49" charset="-122"/>
              </a:rPr>
              <a:t>6</a:t>
            </a:r>
            <a:r>
              <a:rPr lang="zh-CN" altLang="zh-CN" sz="2000" b="1" spc="300" dirty="0">
                <a:solidFill>
                  <a:schemeClr val="bg1"/>
                </a:solidFill>
                <a:latin typeface="黑体" panose="02010609060101010101" pitchFamily="49" charset="-122"/>
                <a:ea typeface="黑体" panose="02010609060101010101" pitchFamily="49" charset="-122"/>
              </a:rPr>
              <a:t>版）</a:t>
            </a:r>
            <a:r>
              <a:rPr lang="zh-CN" altLang="zh-CN" sz="2000" b="1" spc="300" dirty="0" smtClean="0">
                <a:solidFill>
                  <a:schemeClr val="bg1"/>
                </a:solidFill>
                <a:latin typeface="黑体" panose="02010609060101010101" pitchFamily="49" charset="-122"/>
                <a:ea typeface="黑体" panose="02010609060101010101" pitchFamily="49" charset="-122"/>
              </a:rPr>
              <a:t>》张</a:t>
            </a:r>
            <a:r>
              <a:rPr lang="zh-CN" altLang="zh-CN" sz="2000" b="1" spc="300" dirty="0">
                <a:solidFill>
                  <a:schemeClr val="bg1"/>
                </a:solidFill>
                <a:latin typeface="黑体" panose="02010609060101010101" pitchFamily="49" charset="-122"/>
                <a:ea typeface="黑体" panose="02010609060101010101" pitchFamily="49" charset="-122"/>
              </a:rPr>
              <a:t>海藩 牟永敏 编著 </a:t>
            </a:r>
            <a:endParaRPr lang="en-US" altLang="zh-CN" sz="2000" b="1" spc="300" dirty="0" smtClean="0">
              <a:solidFill>
                <a:schemeClr val="bg1"/>
              </a:solidFill>
              <a:latin typeface="黑体" panose="02010609060101010101" pitchFamily="49" charset="-122"/>
              <a:ea typeface="黑体" panose="02010609060101010101" pitchFamily="49" charset="-122"/>
            </a:endParaRPr>
          </a:p>
          <a:p>
            <a:pPr algn="ctr"/>
            <a:r>
              <a:rPr lang="en-US" altLang="zh-CN" sz="2000" b="1" spc="300" dirty="0">
                <a:solidFill>
                  <a:schemeClr val="bg1"/>
                </a:solidFill>
                <a:latin typeface="黑体" panose="02010609060101010101" pitchFamily="49" charset="-122"/>
                <a:ea typeface="黑体" panose="02010609060101010101" pitchFamily="49" charset="-122"/>
              </a:rPr>
              <a:t>	</a:t>
            </a:r>
            <a:r>
              <a:rPr lang="en-US" altLang="zh-CN" sz="2000" b="1" spc="300" dirty="0" smtClean="0">
                <a:solidFill>
                  <a:schemeClr val="bg1"/>
                </a:solidFill>
                <a:latin typeface="黑体" panose="02010609060101010101" pitchFamily="49" charset="-122"/>
                <a:ea typeface="黑体" panose="02010609060101010101" pitchFamily="49" charset="-122"/>
              </a:rPr>
              <a:t>			</a:t>
            </a:r>
            <a:r>
              <a:rPr lang="zh-CN" altLang="zh-CN" sz="2000" b="1" spc="300" dirty="0" smtClean="0">
                <a:solidFill>
                  <a:schemeClr val="bg1"/>
                </a:solidFill>
                <a:latin typeface="黑体" panose="02010609060101010101" pitchFamily="49" charset="-122"/>
                <a:ea typeface="黑体" panose="02010609060101010101" pitchFamily="49" charset="-122"/>
              </a:rPr>
              <a:t>清华大学出版社 出版</a:t>
            </a:r>
            <a:endParaRPr lang="en-US" altLang="zh-CN" sz="2000" b="1" spc="300" dirty="0" smtClean="0">
              <a:solidFill>
                <a:schemeClr val="bg1"/>
              </a:solidFill>
              <a:latin typeface="黑体" panose="02010609060101010101" pitchFamily="49" charset="-122"/>
              <a:ea typeface="黑体" panose="02010609060101010101" pitchFamily="49" charset="-122"/>
            </a:endParaRPr>
          </a:p>
          <a:p>
            <a:pPr algn="ctr"/>
            <a:endParaRPr lang="zh-CN" altLang="zh-CN" sz="2000" b="1" spc="300" dirty="0">
              <a:solidFill>
                <a:schemeClr val="bg1"/>
              </a:solidFill>
              <a:latin typeface="黑体" panose="02010609060101010101" pitchFamily="49" charset="-122"/>
              <a:ea typeface="黑体" panose="02010609060101010101" pitchFamily="49" charset="-122"/>
            </a:endParaRPr>
          </a:p>
          <a:p>
            <a:pPr algn="ctr"/>
            <a:r>
              <a:rPr lang="zh-CN" altLang="zh-CN" sz="2000" b="1" spc="300" dirty="0">
                <a:solidFill>
                  <a:schemeClr val="bg1"/>
                </a:solidFill>
                <a:latin typeface="黑体" panose="02010609060101010101" pitchFamily="49" charset="-122"/>
                <a:ea typeface="黑体" panose="02010609060101010101" pitchFamily="49" charset="-122"/>
              </a:rPr>
              <a:t>学堂在线 软件工程（自主模式）清华大学刘强副教授授课</a:t>
            </a:r>
          </a:p>
          <a:p>
            <a:pPr algn="ctr"/>
            <a:endParaRPr lang="zh-CN" altLang="en-US" dirty="0"/>
          </a:p>
        </p:txBody>
      </p:sp>
    </p:spTree>
    <p:extLst>
      <p:ext uri="{BB962C8B-B14F-4D97-AF65-F5344CB8AC3E}">
        <p14:creationId xmlns:p14="http://schemas.microsoft.com/office/powerpoint/2010/main" val="3143331810"/>
      </p:ext>
    </p:extLst>
  </p:cSld>
  <p:clrMapOvr>
    <a:overrideClrMapping bg1="lt1" tx1="dk1" bg2="lt2" tx2="dk2" accent1="accent1" accent2="accent2" accent3="accent3" accent4="accent4" accent5="accent5" accent6="accent6" hlink="hlink" folHlink="folHlink"/>
  </p:clrMapOvr>
  <p:transition>
    <p:wip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24100" y="3744658"/>
            <a:ext cx="4495800" cy="938213"/>
          </a:xfrm>
          <a:prstGeom prst="rect">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600" b="1" spc="300" dirty="0" smtClean="0">
                <a:latin typeface="黑体" panose="02010609060101010101" pitchFamily="49" charset="-122"/>
                <a:ea typeface="黑体" panose="02010609060101010101" pitchFamily="49" charset="-122"/>
              </a:rPr>
              <a:t>THANKS</a:t>
            </a:r>
            <a:endParaRPr lang="zh-HK" altLang="en-US" sz="6600" b="1" spc="300" dirty="0">
              <a:latin typeface="黑体" panose="02010609060101010101" pitchFamily="49" charset="-122"/>
              <a:ea typeface="黑体" panose="02010609060101010101" pitchFamily="49" charset="-122"/>
            </a:endParaRPr>
          </a:p>
        </p:txBody>
      </p:sp>
      <p:grpSp>
        <p:nvGrpSpPr>
          <p:cNvPr id="5" name="组合 4"/>
          <p:cNvGrpSpPr/>
          <p:nvPr/>
        </p:nvGrpSpPr>
        <p:grpSpPr>
          <a:xfrm>
            <a:off x="3009900" y="4758425"/>
            <a:ext cx="3124200" cy="461665"/>
            <a:chOff x="2425700" y="4391967"/>
            <a:chExt cx="3124200" cy="461665"/>
          </a:xfrm>
        </p:grpSpPr>
        <p:sp>
          <p:nvSpPr>
            <p:cNvPr id="3" name="矩形 2"/>
            <p:cNvSpPr/>
            <p:nvPr/>
          </p:nvSpPr>
          <p:spPr>
            <a:xfrm>
              <a:off x="2425700" y="4406899"/>
              <a:ext cx="1244600" cy="431800"/>
            </a:xfrm>
            <a:prstGeom prst="rect">
              <a:avLst/>
            </a:prstGeom>
            <a:solidFill>
              <a:srgbClr val="00B05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latin typeface="黑体" panose="02010609060101010101" pitchFamily="49" charset="-122"/>
                  <a:ea typeface="黑体" panose="02010609060101010101" pitchFamily="49" charset="-122"/>
                </a:rPr>
                <a:t>小组</a:t>
              </a:r>
              <a:endParaRPr lang="zh-HK" altLang="en-US" sz="2400" b="1" dirty="0">
                <a:latin typeface="黑体" panose="02010609060101010101" pitchFamily="49" charset="-122"/>
                <a:ea typeface="黑体" panose="02010609060101010101" pitchFamily="49" charset="-122"/>
              </a:endParaRPr>
            </a:p>
          </p:txBody>
        </p:sp>
        <p:sp>
          <p:nvSpPr>
            <p:cNvPr id="4" name="文本框 3"/>
            <p:cNvSpPr txBox="1"/>
            <p:nvPr/>
          </p:nvSpPr>
          <p:spPr>
            <a:xfrm>
              <a:off x="3886200" y="4391967"/>
              <a:ext cx="1663700" cy="461665"/>
            </a:xfrm>
            <a:prstGeom prst="rect">
              <a:avLst/>
            </a:prstGeom>
            <a:noFill/>
          </p:spPr>
          <p:txBody>
            <a:bodyPr wrap="square" rtlCol="0">
              <a:spAutoFit/>
            </a:bodyPr>
            <a:lstStyle/>
            <a:p>
              <a:pPr algn="ctr"/>
              <a:r>
                <a:rPr lang="en-US" altLang="zh-CN" sz="2400" b="1" spc="300" dirty="0" smtClean="0">
                  <a:solidFill>
                    <a:srgbClr val="E74E3E"/>
                  </a:solidFill>
                  <a:latin typeface="黑体" panose="02010609060101010101" pitchFamily="49" charset="-122"/>
                  <a:ea typeface="黑体" panose="02010609060101010101" pitchFamily="49" charset="-122"/>
                </a:rPr>
                <a:t>G17</a:t>
              </a:r>
              <a:endParaRPr lang="zh-HK" altLang="en-US" sz="2400" b="1" spc="300" dirty="0">
                <a:solidFill>
                  <a:srgbClr val="E74E3E"/>
                </a:solidFill>
                <a:latin typeface="黑体" panose="02010609060101010101" pitchFamily="49" charset="-122"/>
                <a:ea typeface="黑体" panose="02010609060101010101" pitchFamily="49" charset="-122"/>
              </a:endParaRPr>
            </a:p>
          </p:txBody>
        </p:sp>
      </p:grpSp>
      <p:grpSp>
        <p:nvGrpSpPr>
          <p:cNvPr id="7" name="Group 4"/>
          <p:cNvGrpSpPr>
            <a:grpSpLocks noChangeAspect="1"/>
          </p:cNvGrpSpPr>
          <p:nvPr/>
        </p:nvGrpSpPr>
        <p:grpSpPr bwMode="auto">
          <a:xfrm>
            <a:off x="3648075" y="1637910"/>
            <a:ext cx="1847850" cy="1720986"/>
            <a:chOff x="1164" y="687"/>
            <a:chExt cx="3219" cy="2998"/>
          </a:xfrm>
          <a:solidFill>
            <a:srgbClr val="E74E3E"/>
          </a:solidFill>
        </p:grpSpPr>
        <p:sp>
          <p:nvSpPr>
            <p:cNvPr id="10"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1"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Tree>
    <p:extLst>
      <p:ext uri="{BB962C8B-B14F-4D97-AF65-F5344CB8AC3E}">
        <p14:creationId xmlns:p14="http://schemas.microsoft.com/office/powerpoint/2010/main" val="1782846310"/>
      </p:ext>
    </p:extLst>
  </p:cSld>
  <p:clrMapOvr>
    <a:masterClrMapping/>
  </p:clrMapOvr>
  <p:transition>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35"/>
          <p:cNvSpPr txBox="1"/>
          <p:nvPr/>
        </p:nvSpPr>
        <p:spPr>
          <a:xfrm>
            <a:off x="1249190" y="1560508"/>
            <a:ext cx="1117600" cy="1323439"/>
          </a:xfrm>
          <a:prstGeom prst="rect">
            <a:avLst/>
          </a:prstGeom>
          <a:noFill/>
          <a:effectLst>
            <a:outerShdw blurRad="50800" dist="38100" dir="10800000" algn="r" rotWithShape="0">
              <a:prstClr val="black">
                <a:alpha val="40000"/>
              </a:prstClr>
            </a:outerShdw>
          </a:effectLst>
        </p:spPr>
        <p:txBody>
          <a:bodyPr wrap="square" rtlCol="0">
            <a:spAutoFit/>
          </a:bodyPr>
          <a:lstStyle/>
          <a:p>
            <a:pPr algn="ctr"/>
            <a:r>
              <a:rPr lang="en-US" altLang="zh-CN" sz="8000" b="1" dirty="0" smtClean="0">
                <a:solidFill>
                  <a:srgbClr val="E74E3E"/>
                </a:solidFill>
                <a:latin typeface="黑体" panose="02010609060101010101" pitchFamily="49" charset="-122"/>
                <a:ea typeface="黑体" panose="02010609060101010101" pitchFamily="49" charset="-122"/>
              </a:rPr>
              <a:t>1</a:t>
            </a:r>
            <a:endParaRPr lang="zh-HK" altLang="en-US" sz="8000" b="1" dirty="0">
              <a:solidFill>
                <a:srgbClr val="E74E3E"/>
              </a:solidFill>
              <a:latin typeface="黑体" panose="02010609060101010101" pitchFamily="49" charset="-122"/>
              <a:ea typeface="黑体" panose="02010609060101010101" pitchFamily="49" charset="-122"/>
            </a:endParaRPr>
          </a:p>
        </p:txBody>
      </p:sp>
      <p:sp>
        <p:nvSpPr>
          <p:cNvPr id="39" name="矩形 38"/>
          <p:cNvSpPr/>
          <p:nvPr/>
        </p:nvSpPr>
        <p:spPr>
          <a:xfrm>
            <a:off x="2687811" y="1837507"/>
            <a:ext cx="5207000" cy="830997"/>
          </a:xfrm>
          <a:prstGeom prst="rect">
            <a:avLst/>
          </a:prstGeom>
        </p:spPr>
        <p:txBody>
          <a:bodyPr wrap="square">
            <a:spAutoFit/>
          </a:bodyPr>
          <a:lstStyle/>
          <a:p>
            <a:pPr lvl="0" algn="just"/>
            <a:r>
              <a:rPr lang="zh-CN" altLang="en-US" sz="1600" dirty="0">
                <a:solidFill>
                  <a:srgbClr val="666666"/>
                </a:solidFill>
                <a:latin typeface="黑体" panose="02010609060101010101" pitchFamily="49" charset="-122"/>
                <a:ea typeface="黑体" panose="02010609060101010101" pitchFamily="49" charset="-122"/>
              </a:rPr>
              <a:t>团</a:t>
            </a:r>
            <a:r>
              <a:rPr lang="zh-CN" altLang="en-US" sz="1600" dirty="0" smtClean="0">
                <a:solidFill>
                  <a:srgbClr val="666666"/>
                </a:solidFill>
                <a:latin typeface="黑体" panose="02010609060101010101" pitchFamily="49" charset="-122"/>
                <a:ea typeface="黑体" panose="02010609060101010101" pitchFamily="49" charset="-122"/>
              </a:rPr>
              <a:t>学联、党员之家、校职、计算学院公众号等各种分院或官方或非官方组织微信公众号过于繁杂，还有计算学院的官方微博关注量少得可怜。</a:t>
            </a:r>
            <a:endParaRPr lang="zh-HK" altLang="zh-HK" sz="1600" dirty="0">
              <a:solidFill>
                <a:srgbClr val="666666"/>
              </a:solidFill>
              <a:latin typeface="黑体" panose="02010609060101010101" pitchFamily="49" charset="-122"/>
              <a:ea typeface="黑体" panose="02010609060101010101" pitchFamily="49" charset="-122"/>
            </a:endParaRPr>
          </a:p>
        </p:txBody>
      </p:sp>
      <p:sp>
        <p:nvSpPr>
          <p:cNvPr id="48" name="矩形 47"/>
          <p:cNvSpPr/>
          <p:nvPr/>
        </p:nvSpPr>
        <p:spPr>
          <a:xfrm>
            <a:off x="2687811" y="3121546"/>
            <a:ext cx="5207000" cy="584775"/>
          </a:xfrm>
          <a:prstGeom prst="rect">
            <a:avLst/>
          </a:prstGeom>
        </p:spPr>
        <p:txBody>
          <a:bodyPr wrap="square">
            <a:spAutoFit/>
          </a:bodyPr>
          <a:lstStyle/>
          <a:p>
            <a:pPr lvl="0" algn="just"/>
            <a:r>
              <a:rPr lang="zh-CN" altLang="en-US" sz="1600" dirty="0" smtClean="0">
                <a:solidFill>
                  <a:srgbClr val="00B050"/>
                </a:solidFill>
                <a:latin typeface="黑体" panose="02010609060101010101" pitchFamily="49" charset="-122"/>
                <a:ea typeface="黑体" panose="02010609060101010101" pitchFamily="49" charset="-122"/>
              </a:rPr>
              <a:t>计算官网等官方网站总容易被人遗忘导致错过很多竞赛考试报名项目申报的信息</a:t>
            </a:r>
            <a:endParaRPr lang="zh-HK" altLang="zh-HK" sz="1600" dirty="0">
              <a:solidFill>
                <a:srgbClr val="00B050"/>
              </a:solidFill>
              <a:latin typeface="黑体" panose="02010609060101010101" pitchFamily="49" charset="-122"/>
              <a:ea typeface="黑体" panose="02010609060101010101" pitchFamily="49" charset="-122"/>
            </a:endParaRPr>
          </a:p>
        </p:txBody>
      </p:sp>
      <p:sp>
        <p:nvSpPr>
          <p:cNvPr id="37" name="文本框 36"/>
          <p:cNvSpPr txBox="1"/>
          <p:nvPr/>
        </p:nvSpPr>
        <p:spPr>
          <a:xfrm>
            <a:off x="1249190" y="2844547"/>
            <a:ext cx="1117600" cy="1323439"/>
          </a:xfrm>
          <a:prstGeom prst="rect">
            <a:avLst/>
          </a:prstGeom>
          <a:noFill/>
          <a:effectLst>
            <a:outerShdw blurRad="50800" dist="38100" dir="10800000" algn="r" rotWithShape="0">
              <a:prstClr val="black">
                <a:alpha val="40000"/>
              </a:prstClr>
            </a:outerShdw>
          </a:effectLst>
        </p:spPr>
        <p:txBody>
          <a:bodyPr wrap="square" rtlCol="0">
            <a:spAutoFit/>
          </a:bodyPr>
          <a:lstStyle/>
          <a:p>
            <a:pPr algn="ctr"/>
            <a:r>
              <a:rPr lang="en-US" altLang="zh-CN" sz="8000" b="1" dirty="0">
                <a:solidFill>
                  <a:srgbClr val="00B050"/>
                </a:solidFill>
                <a:latin typeface="黑体" panose="02010609060101010101" pitchFamily="49" charset="-122"/>
                <a:ea typeface="黑体" panose="02010609060101010101" pitchFamily="49" charset="-122"/>
              </a:rPr>
              <a:t>2</a:t>
            </a:r>
            <a:endParaRPr lang="zh-HK" altLang="en-US" sz="8000" b="1" dirty="0">
              <a:solidFill>
                <a:srgbClr val="00B050"/>
              </a:solidFill>
              <a:latin typeface="黑体" panose="02010609060101010101" pitchFamily="49" charset="-122"/>
              <a:ea typeface="黑体" panose="02010609060101010101" pitchFamily="49" charset="-122"/>
            </a:endParaRPr>
          </a:p>
        </p:txBody>
      </p:sp>
      <p:sp>
        <p:nvSpPr>
          <p:cNvPr id="49" name="矩形 48"/>
          <p:cNvSpPr/>
          <p:nvPr/>
        </p:nvSpPr>
        <p:spPr>
          <a:xfrm>
            <a:off x="2687811" y="4405585"/>
            <a:ext cx="5207000" cy="584775"/>
          </a:xfrm>
          <a:prstGeom prst="rect">
            <a:avLst/>
          </a:prstGeom>
        </p:spPr>
        <p:txBody>
          <a:bodyPr wrap="square">
            <a:spAutoFit/>
          </a:bodyPr>
          <a:lstStyle/>
          <a:p>
            <a:pPr lvl="0" algn="just"/>
            <a:r>
              <a:rPr lang="zh-CN" altLang="en-US" sz="1600" dirty="0" smtClean="0">
                <a:solidFill>
                  <a:srgbClr val="666666"/>
                </a:solidFill>
                <a:latin typeface="黑体" panose="02010609060101010101" pitchFamily="49" charset="-122"/>
                <a:ea typeface="黑体" panose="02010609060101010101" pitchFamily="49" charset="-122"/>
              </a:rPr>
              <a:t>分院悲剧的二课分白卡系统每周都要去官网下载各种</a:t>
            </a:r>
            <a:r>
              <a:rPr lang="en-US" altLang="zh-CN" sz="1600" dirty="0" smtClean="0">
                <a:solidFill>
                  <a:srgbClr val="666666"/>
                </a:solidFill>
                <a:latin typeface="黑体" panose="02010609060101010101" pitchFamily="49" charset="-122"/>
                <a:ea typeface="黑体" panose="02010609060101010101" pitchFamily="49" charset="-122"/>
              </a:rPr>
              <a:t>word</a:t>
            </a:r>
            <a:r>
              <a:rPr lang="zh-CN" altLang="en-US" sz="1600" dirty="0" smtClean="0">
                <a:solidFill>
                  <a:srgbClr val="666666"/>
                </a:solidFill>
                <a:latin typeface="黑体" panose="02010609060101010101" pitchFamily="49" charset="-122"/>
                <a:ea typeface="黑体" panose="02010609060101010101" pitchFamily="49" charset="-122"/>
              </a:rPr>
              <a:t>在无数人的表格中寻找自己的名字</a:t>
            </a:r>
            <a:endParaRPr lang="zh-HK" altLang="zh-HK" sz="1600" dirty="0">
              <a:solidFill>
                <a:srgbClr val="666666"/>
              </a:solidFill>
              <a:latin typeface="黑体" panose="02010609060101010101" pitchFamily="49" charset="-122"/>
              <a:ea typeface="黑体" panose="02010609060101010101" pitchFamily="49" charset="-122"/>
            </a:endParaRPr>
          </a:p>
        </p:txBody>
      </p:sp>
      <p:sp>
        <p:nvSpPr>
          <p:cNvPr id="38" name="文本框 37"/>
          <p:cNvSpPr txBox="1"/>
          <p:nvPr/>
        </p:nvSpPr>
        <p:spPr>
          <a:xfrm>
            <a:off x="1249190" y="4128586"/>
            <a:ext cx="1117600" cy="1323439"/>
          </a:xfrm>
          <a:prstGeom prst="rect">
            <a:avLst/>
          </a:prstGeom>
          <a:noFill/>
          <a:effectLst>
            <a:outerShdw blurRad="50800" dist="38100" dir="10800000" algn="r" rotWithShape="0">
              <a:prstClr val="black">
                <a:alpha val="40000"/>
              </a:prstClr>
            </a:outerShdw>
          </a:effectLst>
        </p:spPr>
        <p:txBody>
          <a:bodyPr wrap="square" rtlCol="0">
            <a:spAutoFit/>
          </a:bodyPr>
          <a:lstStyle/>
          <a:p>
            <a:pPr algn="ctr"/>
            <a:r>
              <a:rPr lang="en-US" altLang="zh-CN" sz="8000" b="1" dirty="0" smtClean="0">
                <a:solidFill>
                  <a:srgbClr val="E74E3E"/>
                </a:solidFill>
                <a:latin typeface="黑体" panose="02010609060101010101" pitchFamily="49" charset="-122"/>
                <a:ea typeface="黑体" panose="02010609060101010101" pitchFamily="49" charset="-122"/>
              </a:rPr>
              <a:t>3</a:t>
            </a:r>
            <a:endParaRPr lang="zh-HK" altLang="en-US" sz="8000" b="1" dirty="0">
              <a:solidFill>
                <a:srgbClr val="E74E3E"/>
              </a:solidFill>
              <a:latin typeface="黑体" panose="02010609060101010101" pitchFamily="49" charset="-122"/>
              <a:ea typeface="黑体" panose="02010609060101010101" pitchFamily="49" charset="-122"/>
            </a:endParaRPr>
          </a:p>
        </p:txBody>
      </p:sp>
      <p:sp>
        <p:nvSpPr>
          <p:cNvPr id="21" name="矩形 20"/>
          <p:cNvSpPr/>
          <p:nvPr/>
        </p:nvSpPr>
        <p:spPr>
          <a:xfrm>
            <a:off x="0" y="-3686"/>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2" name="矩形 21"/>
          <p:cNvSpPr/>
          <p:nvPr/>
        </p:nvSpPr>
        <p:spPr>
          <a:xfrm>
            <a:off x="50800" y="93375"/>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3" name="文本框 22"/>
          <p:cNvSpPr txBox="1"/>
          <p:nvPr/>
        </p:nvSpPr>
        <p:spPr>
          <a:xfrm>
            <a:off x="25227" y="90225"/>
            <a:ext cx="1280392" cy="369332"/>
          </a:xfrm>
          <a:prstGeom prst="rect">
            <a:avLst/>
          </a:prstGeom>
          <a:noFill/>
        </p:spPr>
        <p:txBody>
          <a:bodyPr wrap="square" rtlCol="0">
            <a:spAutoFit/>
          </a:bodyPr>
          <a:lstStyle/>
          <a:p>
            <a:r>
              <a:rPr lang="zh-CN" altLang="en-US" spc="300" dirty="0" smtClean="0">
                <a:solidFill>
                  <a:srgbClr val="666666"/>
                </a:solidFill>
                <a:latin typeface="黑体" panose="02010609060101010101" pitchFamily="49" charset="-122"/>
                <a:ea typeface="黑体" panose="02010609060101010101" pitchFamily="49" charset="-122"/>
              </a:rPr>
              <a:t>灵感来源</a:t>
            </a:r>
            <a:endParaRPr lang="zh-HK" altLang="en-US" spc="300" dirty="0">
              <a:solidFill>
                <a:srgbClr val="666666"/>
              </a:solidFill>
              <a:latin typeface="黑体" panose="02010609060101010101" pitchFamily="49" charset="-122"/>
              <a:ea typeface="黑体" panose="02010609060101010101" pitchFamily="49" charset="-122"/>
            </a:endParaRPr>
          </a:p>
        </p:txBody>
      </p:sp>
      <p:cxnSp>
        <p:nvCxnSpPr>
          <p:cNvPr id="24" name="直接连接符 23"/>
          <p:cNvCxnSpPr/>
          <p:nvPr/>
        </p:nvCxnSpPr>
        <p:spPr>
          <a:xfrm>
            <a:off x="1304751"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1324496" y="90225"/>
            <a:ext cx="1295400" cy="369332"/>
          </a:xfrm>
          <a:prstGeom prst="rect">
            <a:avLst/>
          </a:prstGeom>
          <a:noFill/>
        </p:spPr>
        <p:txBody>
          <a:bodyPr wrap="square" rtlCol="0">
            <a:spAutoFit/>
          </a:bodyPr>
          <a:lstStyle/>
          <a:p>
            <a:r>
              <a:rPr lang="zh-CN" altLang="en-US" spc="300" dirty="0" smtClean="0">
                <a:solidFill>
                  <a:schemeClr val="bg1"/>
                </a:solidFill>
                <a:latin typeface="黑体" panose="02010609060101010101" pitchFamily="49" charset="-122"/>
                <a:ea typeface="黑体" panose="02010609060101010101" pitchFamily="49" charset="-122"/>
              </a:rPr>
              <a:t>项目说明</a:t>
            </a:r>
            <a:endParaRPr lang="en-US" altLang="zh-CN" spc="300" dirty="0" smtClean="0">
              <a:solidFill>
                <a:schemeClr val="bg1"/>
              </a:solidFill>
              <a:latin typeface="黑体" panose="02010609060101010101" pitchFamily="49" charset="-122"/>
              <a:ea typeface="黑体" panose="02010609060101010101" pitchFamily="49" charset="-122"/>
            </a:endParaRPr>
          </a:p>
        </p:txBody>
      </p:sp>
      <p:sp>
        <p:nvSpPr>
          <p:cNvPr id="26" name="文本框 25"/>
          <p:cNvSpPr txBox="1"/>
          <p:nvPr/>
        </p:nvSpPr>
        <p:spPr>
          <a:xfrm>
            <a:off x="2684103" y="90225"/>
            <a:ext cx="1295400" cy="369332"/>
          </a:xfrm>
          <a:prstGeom prst="rect">
            <a:avLst/>
          </a:prstGeom>
          <a:noFill/>
        </p:spPr>
        <p:txBody>
          <a:bodyPr wrap="square" rtlCol="0">
            <a:spAutoFit/>
          </a:bodyPr>
          <a:lstStyle/>
          <a:p>
            <a:r>
              <a:rPr lang="zh-CN" altLang="en-US" spc="300" dirty="0" smtClean="0">
                <a:solidFill>
                  <a:schemeClr val="bg1"/>
                </a:solidFill>
                <a:latin typeface="黑体" panose="02010609060101010101" pitchFamily="49" charset="-122"/>
                <a:ea typeface="黑体" panose="02010609060101010101" pitchFamily="49" charset="-122"/>
              </a:rPr>
              <a:t>项目计划</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29" name="文本框 28"/>
          <p:cNvSpPr txBox="1"/>
          <p:nvPr/>
        </p:nvSpPr>
        <p:spPr>
          <a:xfrm>
            <a:off x="4043710" y="90225"/>
            <a:ext cx="1295400" cy="369332"/>
          </a:xfrm>
          <a:prstGeom prst="rect">
            <a:avLst/>
          </a:prstGeom>
          <a:noFill/>
        </p:spPr>
        <p:txBody>
          <a:bodyPr wrap="square" rtlCol="0">
            <a:spAutoFit/>
          </a:bodyPr>
          <a:lstStyle/>
          <a:p>
            <a:r>
              <a:rPr lang="zh-CN" altLang="en-US" spc="300" dirty="0" smtClean="0">
                <a:solidFill>
                  <a:schemeClr val="bg1"/>
                </a:solidFill>
                <a:latin typeface="黑体" panose="02010609060101010101" pitchFamily="49" charset="-122"/>
                <a:ea typeface="黑体" panose="02010609060101010101" pitchFamily="49" charset="-122"/>
              </a:rPr>
              <a:t>功能介绍</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30" name="文本框 29"/>
          <p:cNvSpPr txBox="1"/>
          <p:nvPr/>
        </p:nvSpPr>
        <p:spPr>
          <a:xfrm>
            <a:off x="5403317" y="90225"/>
            <a:ext cx="1295400" cy="369332"/>
          </a:xfrm>
          <a:prstGeom prst="rect">
            <a:avLst/>
          </a:prstGeom>
          <a:noFill/>
        </p:spPr>
        <p:txBody>
          <a:bodyPr wrap="square" rtlCol="0">
            <a:spAutoFit/>
          </a:bodyPr>
          <a:lstStyle/>
          <a:p>
            <a:r>
              <a:rPr lang="zh-CN" altLang="en-US" spc="300" dirty="0" smtClean="0">
                <a:solidFill>
                  <a:schemeClr val="bg1"/>
                </a:solidFill>
                <a:latin typeface="黑体" panose="02010609060101010101" pitchFamily="49" charset="-122"/>
                <a:ea typeface="黑体" panose="02010609060101010101" pitchFamily="49" charset="-122"/>
              </a:rPr>
              <a:t>可行分析</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31" name="文本框 30"/>
          <p:cNvSpPr txBox="1"/>
          <p:nvPr/>
        </p:nvSpPr>
        <p:spPr>
          <a:xfrm>
            <a:off x="6762923" y="90225"/>
            <a:ext cx="1295400" cy="369332"/>
          </a:xfrm>
          <a:prstGeom prst="rect">
            <a:avLst/>
          </a:prstGeom>
          <a:noFill/>
        </p:spPr>
        <p:txBody>
          <a:bodyPr wrap="square" rtlCol="0">
            <a:spAutoFit/>
          </a:bodyPr>
          <a:lstStyle/>
          <a:p>
            <a:r>
              <a:rPr lang="zh-CN" altLang="en-US" spc="300" dirty="0" smtClean="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32" name="直接连接符 31"/>
          <p:cNvCxnSpPr/>
          <p:nvPr/>
        </p:nvCxnSpPr>
        <p:spPr>
          <a:xfrm>
            <a:off x="2607196"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0663224"/>
      </p:ext>
    </p:extLst>
  </p:cSld>
  <p:clrMapOvr>
    <a:masterClrMapping/>
  </p:clrMapOvr>
  <p:transition>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grpSp>
        <p:nvGrpSpPr>
          <p:cNvPr id="14" name="组合 13"/>
          <p:cNvGrpSpPr/>
          <p:nvPr/>
        </p:nvGrpSpPr>
        <p:grpSpPr>
          <a:xfrm>
            <a:off x="1559719" y="2568507"/>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2"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13" name="文本框 12"/>
            <p:cNvSpPr txBox="1"/>
            <p:nvPr/>
          </p:nvSpPr>
          <p:spPr>
            <a:xfrm>
              <a:off x="3187700" y="2847430"/>
              <a:ext cx="4021138" cy="1200329"/>
            </a:xfrm>
            <a:prstGeom prst="rect">
              <a:avLst/>
            </a:prstGeom>
            <a:noFill/>
          </p:spPr>
          <p:txBody>
            <a:bodyPr wrap="square" rtlCol="0">
              <a:spAutoFit/>
            </a:bodyPr>
            <a:lstStyle/>
            <a:p>
              <a:r>
                <a:rPr lang="zh-CN" altLang="en-US" sz="7200" b="1" spc="300" dirty="0" smtClean="0">
                  <a:solidFill>
                    <a:schemeClr val="bg1"/>
                  </a:solidFill>
                  <a:latin typeface="黑体" panose="02010609060101010101" pitchFamily="49" charset="-122"/>
                  <a:ea typeface="黑体" panose="02010609060101010101" pitchFamily="49" charset="-122"/>
                </a:rPr>
                <a:t>项目说明</a:t>
              </a:r>
              <a:endParaRPr lang="zh-HK" altLang="en-US" sz="7200" b="1" spc="300" dirty="0">
                <a:solidFill>
                  <a:schemeClr val="bg1"/>
                </a:solidFill>
                <a:latin typeface="黑体" panose="02010609060101010101" pitchFamily="49" charset="-122"/>
                <a:ea typeface="黑体" panose="02010609060101010101" pitchFamily="49" charset="-122"/>
              </a:endParaRPr>
            </a:p>
          </p:txBody>
        </p:sp>
      </p:grpSp>
    </p:spTree>
    <p:extLst>
      <p:ext uri="{BB962C8B-B14F-4D97-AF65-F5344CB8AC3E}">
        <p14:creationId xmlns:p14="http://schemas.microsoft.com/office/powerpoint/2010/main" val="4217575107"/>
      </p:ext>
    </p:extLst>
  </p:cSld>
  <p:clrMapOvr>
    <a:masterClrMapping/>
  </p:clrMapOvr>
  <p:transition>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椭圆 30"/>
          <p:cNvSpPr/>
          <p:nvPr/>
        </p:nvSpPr>
        <p:spPr>
          <a:xfrm>
            <a:off x="2412999" y="1121660"/>
            <a:ext cx="918803" cy="918803"/>
          </a:xfrm>
          <a:prstGeom prst="ellipse">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smtClean="0">
                <a:latin typeface="黑体" panose="02010609060101010101" pitchFamily="49" charset="-122"/>
                <a:ea typeface="黑体" panose="02010609060101010101" pitchFamily="49" charset="-122"/>
              </a:rPr>
              <a:t>A</a:t>
            </a:r>
            <a:endParaRPr lang="zh-HK" altLang="en-US" sz="3600" b="1" dirty="0">
              <a:latin typeface="黑体" panose="02010609060101010101" pitchFamily="49" charset="-122"/>
              <a:ea typeface="黑体" panose="02010609060101010101" pitchFamily="49" charset="-122"/>
            </a:endParaRPr>
          </a:p>
        </p:txBody>
      </p:sp>
      <p:sp>
        <p:nvSpPr>
          <p:cNvPr id="32" name="椭圆 31"/>
          <p:cNvSpPr/>
          <p:nvPr/>
        </p:nvSpPr>
        <p:spPr>
          <a:xfrm>
            <a:off x="3124907" y="2480217"/>
            <a:ext cx="918803" cy="918803"/>
          </a:xfrm>
          <a:prstGeom prst="ellipse">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a:latin typeface="黑体" panose="02010609060101010101" pitchFamily="49" charset="-122"/>
                <a:ea typeface="黑体" panose="02010609060101010101" pitchFamily="49" charset="-122"/>
              </a:rPr>
              <a:t>B</a:t>
            </a:r>
            <a:endParaRPr lang="zh-HK" altLang="en-US" sz="3600" b="1" dirty="0">
              <a:latin typeface="黑体" panose="02010609060101010101" pitchFamily="49" charset="-122"/>
              <a:ea typeface="黑体" panose="02010609060101010101" pitchFamily="49" charset="-122"/>
            </a:endParaRPr>
          </a:p>
        </p:txBody>
      </p:sp>
      <p:sp>
        <p:nvSpPr>
          <p:cNvPr id="33" name="椭圆 32"/>
          <p:cNvSpPr/>
          <p:nvPr/>
        </p:nvSpPr>
        <p:spPr>
          <a:xfrm>
            <a:off x="2412999" y="4895159"/>
            <a:ext cx="918803" cy="918803"/>
          </a:xfrm>
          <a:prstGeom prst="ellipse">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K" sz="3600" b="1" dirty="0">
                <a:latin typeface="黑体" panose="02010609060101010101" pitchFamily="49" charset="-122"/>
                <a:ea typeface="黑体" panose="02010609060101010101" pitchFamily="49" charset="-122"/>
              </a:rPr>
              <a:t>D</a:t>
            </a:r>
            <a:endParaRPr lang="zh-HK" altLang="en-US" sz="3600" b="1" dirty="0">
              <a:latin typeface="黑体" panose="02010609060101010101" pitchFamily="49" charset="-122"/>
              <a:ea typeface="黑体" panose="02010609060101010101" pitchFamily="49" charset="-122"/>
            </a:endParaRPr>
          </a:p>
        </p:txBody>
      </p:sp>
      <p:cxnSp>
        <p:nvCxnSpPr>
          <p:cNvPr id="35" name="直接连接符 34"/>
          <p:cNvCxnSpPr/>
          <p:nvPr/>
        </p:nvCxnSpPr>
        <p:spPr>
          <a:xfrm flipV="1">
            <a:off x="1428902" y="1855796"/>
            <a:ext cx="584536" cy="944125"/>
          </a:xfrm>
          <a:prstGeom prst="line">
            <a:avLst/>
          </a:prstGeom>
          <a:ln w="28575">
            <a:solidFill>
              <a:srgbClr val="E74E3E"/>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flipV="1">
            <a:off x="1696915" y="2910255"/>
            <a:ext cx="866984" cy="497909"/>
          </a:xfrm>
          <a:prstGeom prst="line">
            <a:avLst/>
          </a:prstGeom>
          <a:ln w="28575">
            <a:solidFill>
              <a:srgbClr val="E74E3E"/>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1428902" y="4595102"/>
            <a:ext cx="812800" cy="482600"/>
          </a:xfrm>
          <a:prstGeom prst="line">
            <a:avLst/>
          </a:prstGeom>
          <a:ln w="28575">
            <a:solidFill>
              <a:srgbClr val="E74E3E"/>
            </a:solidFill>
          </a:ln>
        </p:spPr>
        <p:style>
          <a:lnRef idx="1">
            <a:schemeClr val="accent1"/>
          </a:lnRef>
          <a:fillRef idx="0">
            <a:schemeClr val="accent1"/>
          </a:fillRef>
          <a:effectRef idx="0">
            <a:schemeClr val="accent1"/>
          </a:effectRef>
          <a:fontRef idx="minor">
            <a:schemeClr val="tx1"/>
          </a:fontRef>
        </p:style>
      </p:cxnSp>
      <p:sp>
        <p:nvSpPr>
          <p:cNvPr id="43" name="文本框 42"/>
          <p:cNvSpPr txBox="1"/>
          <p:nvPr/>
        </p:nvSpPr>
        <p:spPr>
          <a:xfrm>
            <a:off x="3705773" y="1396395"/>
            <a:ext cx="2171700" cy="523220"/>
          </a:xfrm>
          <a:prstGeom prst="rect">
            <a:avLst/>
          </a:prstGeom>
          <a:noFill/>
        </p:spPr>
        <p:txBody>
          <a:bodyPr wrap="square" rtlCol="0">
            <a:spAutoFit/>
          </a:bodyPr>
          <a:lstStyle/>
          <a:p>
            <a:pPr algn="ctr"/>
            <a:r>
              <a:rPr lang="zh-CN" altLang="en-US" sz="2800" b="1" dirty="0">
                <a:solidFill>
                  <a:srgbClr val="E74E3E"/>
                </a:solidFill>
                <a:latin typeface="黑体" panose="02010609060101010101" pitchFamily="49" charset="-122"/>
                <a:ea typeface="黑体" panose="02010609060101010101" pitchFamily="49" charset="-122"/>
              </a:rPr>
              <a:t>安</a:t>
            </a:r>
            <a:r>
              <a:rPr lang="zh-CN" altLang="en-US" sz="2800" b="1" dirty="0" smtClean="0">
                <a:solidFill>
                  <a:srgbClr val="E74E3E"/>
                </a:solidFill>
                <a:latin typeface="黑体" panose="02010609060101010101" pitchFamily="49" charset="-122"/>
                <a:ea typeface="黑体" panose="02010609060101010101" pitchFamily="49" charset="-122"/>
              </a:rPr>
              <a:t>卓</a:t>
            </a:r>
            <a:r>
              <a:rPr lang="en-US" altLang="zh-CN" sz="2800" b="1" dirty="0" smtClean="0">
                <a:solidFill>
                  <a:srgbClr val="E74E3E"/>
                </a:solidFill>
                <a:latin typeface="黑体" panose="02010609060101010101" pitchFamily="49" charset="-122"/>
                <a:ea typeface="黑体" panose="02010609060101010101" pitchFamily="49" charset="-122"/>
              </a:rPr>
              <a:t>APP</a:t>
            </a:r>
            <a:endParaRPr lang="zh-HK" altLang="en-US" sz="2800" b="1" dirty="0">
              <a:solidFill>
                <a:srgbClr val="E74E3E"/>
              </a:solidFill>
              <a:latin typeface="黑体" panose="02010609060101010101" pitchFamily="49" charset="-122"/>
              <a:ea typeface="黑体" panose="02010609060101010101" pitchFamily="49" charset="-122"/>
            </a:endParaRPr>
          </a:p>
        </p:txBody>
      </p:sp>
      <p:sp>
        <p:nvSpPr>
          <p:cNvPr id="45" name="文本框 44"/>
          <p:cNvSpPr txBox="1"/>
          <p:nvPr/>
        </p:nvSpPr>
        <p:spPr>
          <a:xfrm>
            <a:off x="4251313" y="2651281"/>
            <a:ext cx="2171700" cy="523220"/>
          </a:xfrm>
          <a:prstGeom prst="rect">
            <a:avLst/>
          </a:prstGeom>
          <a:noFill/>
        </p:spPr>
        <p:txBody>
          <a:bodyPr wrap="square" rtlCol="0">
            <a:spAutoFit/>
          </a:bodyPr>
          <a:lstStyle/>
          <a:p>
            <a:pPr algn="ctr"/>
            <a:r>
              <a:rPr lang="zh-CN" altLang="en-US" sz="2800" b="1" dirty="0">
                <a:solidFill>
                  <a:srgbClr val="E74E3E"/>
                </a:solidFill>
                <a:latin typeface="黑体" panose="02010609060101010101" pitchFamily="49" charset="-122"/>
                <a:ea typeface="黑体" panose="02010609060101010101" pitchFamily="49" charset="-122"/>
              </a:rPr>
              <a:t>信息平台</a:t>
            </a:r>
            <a:endParaRPr lang="zh-HK" altLang="en-US" sz="2800" b="1" dirty="0">
              <a:solidFill>
                <a:srgbClr val="E74E3E"/>
              </a:solidFill>
              <a:latin typeface="黑体" panose="02010609060101010101" pitchFamily="49" charset="-122"/>
              <a:ea typeface="黑体" panose="02010609060101010101" pitchFamily="49" charset="-122"/>
            </a:endParaRPr>
          </a:p>
        </p:txBody>
      </p:sp>
      <p:sp>
        <p:nvSpPr>
          <p:cNvPr id="47" name="文本框 46"/>
          <p:cNvSpPr txBox="1"/>
          <p:nvPr/>
        </p:nvSpPr>
        <p:spPr>
          <a:xfrm>
            <a:off x="3890412" y="5272314"/>
            <a:ext cx="2634762" cy="523220"/>
          </a:xfrm>
          <a:prstGeom prst="rect">
            <a:avLst/>
          </a:prstGeom>
          <a:noFill/>
        </p:spPr>
        <p:txBody>
          <a:bodyPr wrap="square" rtlCol="0">
            <a:spAutoFit/>
          </a:bodyPr>
          <a:lstStyle/>
          <a:p>
            <a:pPr algn="ctr"/>
            <a:r>
              <a:rPr lang="zh-CN" altLang="en-US" sz="2800" b="1" dirty="0" smtClean="0">
                <a:solidFill>
                  <a:srgbClr val="E74E3E"/>
                </a:solidFill>
                <a:latin typeface="黑体" panose="02010609060101010101" pitchFamily="49" charset="-122"/>
                <a:ea typeface="黑体" panose="02010609060101010101" pitchFamily="49" charset="-122"/>
              </a:rPr>
              <a:t>面向全院师生</a:t>
            </a:r>
            <a:endParaRPr lang="zh-HK" altLang="en-US" sz="2800" b="1" dirty="0">
              <a:solidFill>
                <a:srgbClr val="E74E3E"/>
              </a:solidFill>
              <a:latin typeface="黑体" panose="02010609060101010101" pitchFamily="49" charset="-122"/>
              <a:ea typeface="黑体" panose="02010609060101010101" pitchFamily="49" charset="-122"/>
            </a:endParaRPr>
          </a:p>
        </p:txBody>
      </p:sp>
      <p:pic>
        <p:nvPicPr>
          <p:cNvPr id="17" name="图片 16"/>
          <p:cNvPicPr>
            <a:picLocks noChangeAspect="1"/>
          </p:cNvPicPr>
          <p:nvPr/>
        </p:nvPicPr>
        <p:blipFill rotWithShape="1">
          <a:blip r:embed="rId2" cstate="print"/>
          <a:srcRect l="48207"/>
          <a:stretch/>
        </p:blipFill>
        <p:spPr>
          <a:xfrm>
            <a:off x="-660" y="2084120"/>
            <a:ext cx="1554054" cy="3000649"/>
          </a:xfrm>
          <a:prstGeom prst="rect">
            <a:avLst/>
          </a:prstGeom>
          <a:effectLst>
            <a:outerShdw blurRad="63500" sx="102000" sy="102000" algn="ctr" rotWithShape="0">
              <a:prstClr val="black">
                <a:alpha val="40000"/>
              </a:prstClr>
            </a:outerShdw>
          </a:effectLst>
        </p:spPr>
      </p:pic>
      <p:sp>
        <p:nvSpPr>
          <p:cNvPr id="66" name="矩形 65"/>
          <p:cNvSpPr/>
          <p:nvPr/>
        </p:nvSpPr>
        <p:spPr>
          <a:xfrm>
            <a:off x="0" y="-3686"/>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7" name="矩形 66"/>
          <p:cNvSpPr/>
          <p:nvPr/>
        </p:nvSpPr>
        <p:spPr>
          <a:xfrm>
            <a:off x="1380492" y="106859"/>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8" name="文本框 67"/>
          <p:cNvSpPr txBox="1"/>
          <p:nvPr/>
        </p:nvSpPr>
        <p:spPr>
          <a:xfrm>
            <a:off x="42950" y="90225"/>
            <a:ext cx="1280392" cy="369332"/>
          </a:xfrm>
          <a:prstGeom prst="rect">
            <a:avLst/>
          </a:prstGeom>
          <a:noFill/>
        </p:spPr>
        <p:txBody>
          <a:bodyPr wrap="square" rtlCol="0">
            <a:spAutoFit/>
          </a:bodyPr>
          <a:lstStyle/>
          <a:p>
            <a:r>
              <a:rPr lang="zh-CN" altLang="en-US" spc="300" dirty="0" smtClean="0">
                <a:solidFill>
                  <a:schemeClr val="bg1"/>
                </a:solidFill>
                <a:latin typeface="黑体" panose="02010609060101010101" pitchFamily="49" charset="-122"/>
                <a:ea typeface="黑体" panose="02010609060101010101" pitchFamily="49" charset="-122"/>
              </a:rPr>
              <a:t>灵感来源</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69" name="直接连接符 68"/>
          <p:cNvCxnSpPr/>
          <p:nvPr/>
        </p:nvCxnSpPr>
        <p:spPr>
          <a:xfrm>
            <a:off x="1304751"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70" name="文本框 69"/>
          <p:cNvSpPr txBox="1"/>
          <p:nvPr/>
        </p:nvSpPr>
        <p:spPr>
          <a:xfrm>
            <a:off x="1421374" y="99792"/>
            <a:ext cx="1295400" cy="369332"/>
          </a:xfrm>
          <a:prstGeom prst="rect">
            <a:avLst/>
          </a:prstGeom>
          <a:noFill/>
        </p:spPr>
        <p:txBody>
          <a:bodyPr wrap="square" rtlCol="0">
            <a:spAutoFit/>
          </a:bodyPr>
          <a:lstStyle/>
          <a:p>
            <a:r>
              <a:rPr lang="zh-CN" altLang="en-US" dirty="0" smtClean="0">
                <a:solidFill>
                  <a:srgbClr val="666666"/>
                </a:solidFill>
                <a:latin typeface="黑体" panose="02010609060101010101" pitchFamily="49" charset="-122"/>
                <a:ea typeface="黑体" panose="02010609060101010101" pitchFamily="49" charset="-122"/>
              </a:rPr>
              <a:t>项目说明</a:t>
            </a:r>
            <a:endParaRPr lang="en-US" altLang="zh-CN" dirty="0">
              <a:solidFill>
                <a:srgbClr val="666666"/>
              </a:solidFill>
              <a:latin typeface="黑体" panose="02010609060101010101" pitchFamily="49" charset="-122"/>
              <a:ea typeface="黑体" panose="02010609060101010101" pitchFamily="49" charset="-122"/>
            </a:endParaRPr>
          </a:p>
        </p:txBody>
      </p:sp>
      <p:sp>
        <p:nvSpPr>
          <p:cNvPr id="71" name="文本框 70"/>
          <p:cNvSpPr txBox="1"/>
          <p:nvPr/>
        </p:nvSpPr>
        <p:spPr>
          <a:xfrm>
            <a:off x="2732542" y="92972"/>
            <a:ext cx="1295400" cy="369332"/>
          </a:xfrm>
          <a:prstGeom prst="rect">
            <a:avLst/>
          </a:prstGeom>
          <a:noFill/>
        </p:spPr>
        <p:txBody>
          <a:bodyPr wrap="square" rtlCol="0">
            <a:spAutoFit/>
          </a:bodyPr>
          <a:lstStyle/>
          <a:p>
            <a:r>
              <a:rPr lang="zh-CN" altLang="en-US" dirty="0" smtClean="0">
                <a:solidFill>
                  <a:schemeClr val="bg1"/>
                </a:solidFill>
                <a:latin typeface="黑体" panose="02010609060101010101" pitchFamily="49" charset="-122"/>
                <a:ea typeface="黑体" panose="02010609060101010101" pitchFamily="49" charset="-122"/>
              </a:rPr>
              <a:t>项目计划</a:t>
            </a:r>
            <a:endParaRPr lang="zh-HK" altLang="en-US" dirty="0">
              <a:solidFill>
                <a:schemeClr val="bg1"/>
              </a:solidFill>
              <a:latin typeface="黑体" panose="02010609060101010101" pitchFamily="49" charset="-122"/>
              <a:ea typeface="黑体" panose="02010609060101010101" pitchFamily="49" charset="-122"/>
            </a:endParaRPr>
          </a:p>
        </p:txBody>
      </p:sp>
      <p:sp>
        <p:nvSpPr>
          <p:cNvPr id="72" name="文本框 71"/>
          <p:cNvSpPr txBox="1"/>
          <p:nvPr/>
        </p:nvSpPr>
        <p:spPr>
          <a:xfrm>
            <a:off x="4043710" y="90225"/>
            <a:ext cx="1295400" cy="369332"/>
          </a:xfrm>
          <a:prstGeom prst="rect">
            <a:avLst/>
          </a:prstGeom>
          <a:noFill/>
        </p:spPr>
        <p:txBody>
          <a:bodyPr wrap="square" rtlCol="0">
            <a:spAutoFit/>
          </a:bodyPr>
          <a:lstStyle/>
          <a:p>
            <a:r>
              <a:rPr lang="zh-CN" altLang="en-US" spc="300" dirty="0" smtClean="0">
                <a:solidFill>
                  <a:schemeClr val="bg1"/>
                </a:solidFill>
                <a:latin typeface="黑体" panose="02010609060101010101" pitchFamily="49" charset="-122"/>
                <a:ea typeface="黑体" panose="02010609060101010101" pitchFamily="49" charset="-122"/>
              </a:rPr>
              <a:t>功能介绍</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73" name="文本框 72"/>
          <p:cNvSpPr txBox="1"/>
          <p:nvPr/>
        </p:nvSpPr>
        <p:spPr>
          <a:xfrm>
            <a:off x="5403317" y="90225"/>
            <a:ext cx="1295400" cy="369332"/>
          </a:xfrm>
          <a:prstGeom prst="rect">
            <a:avLst/>
          </a:prstGeom>
          <a:noFill/>
        </p:spPr>
        <p:txBody>
          <a:bodyPr wrap="square" rtlCol="0">
            <a:spAutoFit/>
          </a:bodyPr>
          <a:lstStyle/>
          <a:p>
            <a:r>
              <a:rPr lang="zh-CN" altLang="en-US" spc="300" dirty="0" smtClean="0">
                <a:solidFill>
                  <a:schemeClr val="bg1"/>
                </a:solidFill>
                <a:latin typeface="黑体" panose="02010609060101010101" pitchFamily="49" charset="-122"/>
                <a:ea typeface="黑体" panose="02010609060101010101" pitchFamily="49" charset="-122"/>
              </a:rPr>
              <a:t>可行分析</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74" name="文本框 73"/>
          <p:cNvSpPr txBox="1"/>
          <p:nvPr/>
        </p:nvSpPr>
        <p:spPr>
          <a:xfrm>
            <a:off x="6762923" y="90225"/>
            <a:ext cx="1295400" cy="369332"/>
          </a:xfrm>
          <a:prstGeom prst="rect">
            <a:avLst/>
          </a:prstGeom>
          <a:noFill/>
        </p:spPr>
        <p:txBody>
          <a:bodyPr wrap="square" rtlCol="0">
            <a:spAutoFit/>
          </a:bodyPr>
          <a:lstStyle/>
          <a:p>
            <a:r>
              <a:rPr lang="zh-CN" altLang="en-US" spc="300" dirty="0" smtClean="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75" name="直接连接符 74"/>
          <p:cNvCxnSpPr/>
          <p:nvPr/>
        </p:nvCxnSpPr>
        <p:spPr>
          <a:xfrm>
            <a:off x="2607196"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8" name="椭圆 27"/>
          <p:cNvSpPr/>
          <p:nvPr/>
        </p:nvSpPr>
        <p:spPr>
          <a:xfrm>
            <a:off x="3060700" y="3773725"/>
            <a:ext cx="918803" cy="918803"/>
          </a:xfrm>
          <a:prstGeom prst="ellipse">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smtClean="0">
                <a:latin typeface="黑体" panose="02010609060101010101" pitchFamily="49" charset="-122"/>
                <a:ea typeface="黑体" panose="02010609060101010101" pitchFamily="49" charset="-122"/>
              </a:rPr>
              <a:t>C</a:t>
            </a:r>
            <a:endParaRPr lang="zh-HK" altLang="en-US" sz="3600" b="1" dirty="0">
              <a:latin typeface="黑体" panose="02010609060101010101" pitchFamily="49" charset="-122"/>
              <a:ea typeface="黑体" panose="02010609060101010101" pitchFamily="49" charset="-122"/>
            </a:endParaRPr>
          </a:p>
        </p:txBody>
      </p:sp>
      <p:cxnSp>
        <p:nvCxnSpPr>
          <p:cNvPr id="29" name="直接连接符 28"/>
          <p:cNvCxnSpPr/>
          <p:nvPr/>
        </p:nvCxnSpPr>
        <p:spPr>
          <a:xfrm>
            <a:off x="1732677" y="3917816"/>
            <a:ext cx="984097" cy="240159"/>
          </a:xfrm>
          <a:prstGeom prst="line">
            <a:avLst/>
          </a:prstGeom>
          <a:ln w="28575">
            <a:solidFill>
              <a:srgbClr val="E74E3E"/>
            </a:solidFill>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4353474" y="4109602"/>
            <a:ext cx="2171700" cy="523220"/>
          </a:xfrm>
          <a:prstGeom prst="rect">
            <a:avLst/>
          </a:prstGeom>
          <a:noFill/>
        </p:spPr>
        <p:txBody>
          <a:bodyPr wrap="square" rtlCol="0">
            <a:spAutoFit/>
          </a:bodyPr>
          <a:lstStyle/>
          <a:p>
            <a:pPr algn="ctr"/>
            <a:r>
              <a:rPr lang="zh-CN" altLang="en-US" sz="2800" b="1" dirty="0" smtClean="0">
                <a:solidFill>
                  <a:srgbClr val="E74E3E"/>
                </a:solidFill>
                <a:latin typeface="黑体" panose="02010609060101010101" pitchFamily="49" charset="-122"/>
                <a:ea typeface="黑体" panose="02010609060101010101" pitchFamily="49" charset="-122"/>
              </a:rPr>
              <a:t>报名平台</a:t>
            </a:r>
            <a:endParaRPr lang="zh-HK" altLang="en-US" sz="2800" b="1" dirty="0">
              <a:solidFill>
                <a:srgbClr val="E74E3E"/>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654188106"/>
      </p:ext>
    </p:extLst>
  </p:cSld>
  <p:clrMapOvr>
    <a:masterClrMapping/>
  </p:clrMapOvr>
  <p:transition>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grpSp>
        <p:nvGrpSpPr>
          <p:cNvPr id="14" name="组合 13"/>
          <p:cNvGrpSpPr/>
          <p:nvPr/>
        </p:nvGrpSpPr>
        <p:grpSpPr>
          <a:xfrm>
            <a:off x="1559719" y="2568507"/>
            <a:ext cx="6024563" cy="2438344"/>
            <a:chOff x="1184275" y="2717410"/>
            <a:chExt cx="6024563" cy="2438344"/>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2"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13" name="文本框 12"/>
            <p:cNvSpPr txBox="1"/>
            <p:nvPr/>
          </p:nvSpPr>
          <p:spPr>
            <a:xfrm>
              <a:off x="3187700" y="2847430"/>
              <a:ext cx="4021138" cy="2308324"/>
            </a:xfrm>
            <a:prstGeom prst="rect">
              <a:avLst/>
            </a:prstGeom>
            <a:noFill/>
          </p:spPr>
          <p:txBody>
            <a:bodyPr wrap="square" rtlCol="0">
              <a:spAutoFit/>
            </a:bodyPr>
            <a:lstStyle/>
            <a:p>
              <a:r>
                <a:rPr lang="zh-CN" altLang="en-US" sz="7200" spc="300" dirty="0" smtClean="0">
                  <a:solidFill>
                    <a:schemeClr val="bg1"/>
                  </a:solidFill>
                  <a:latin typeface="黑体" panose="02010609060101010101" pitchFamily="49" charset="-122"/>
                  <a:ea typeface="黑体" panose="02010609060101010101" pitchFamily="49" charset="-122"/>
                </a:rPr>
                <a:t>项目计划</a:t>
              </a:r>
              <a:endParaRPr lang="zh-HK" altLang="en-US" sz="7200" spc="300" dirty="0">
                <a:solidFill>
                  <a:schemeClr val="bg1"/>
                </a:solidFill>
                <a:latin typeface="黑体" panose="02010609060101010101" pitchFamily="49" charset="-122"/>
                <a:ea typeface="黑体" panose="02010609060101010101" pitchFamily="49" charset="-122"/>
              </a:endParaRPr>
            </a:p>
            <a:p>
              <a:endParaRPr lang="zh-HK" altLang="en-US" sz="7200" b="1" spc="300" dirty="0">
                <a:solidFill>
                  <a:schemeClr val="bg1"/>
                </a:solidFill>
                <a:latin typeface="黑体" panose="02010609060101010101" pitchFamily="49" charset="-122"/>
                <a:ea typeface="黑体" panose="02010609060101010101" pitchFamily="49" charset="-122"/>
              </a:endParaRPr>
            </a:p>
          </p:txBody>
        </p:sp>
      </p:grpSp>
    </p:spTree>
    <p:extLst>
      <p:ext uri="{BB962C8B-B14F-4D97-AF65-F5344CB8AC3E}">
        <p14:creationId xmlns:p14="http://schemas.microsoft.com/office/powerpoint/2010/main" val="2880832192"/>
      </p:ext>
    </p:extLst>
  </p:cSld>
  <p:clrMapOvr>
    <a:masterClrMapping/>
  </p:clrMapOvr>
  <p:transition>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矩形 118"/>
          <p:cNvSpPr/>
          <p:nvPr/>
        </p:nvSpPr>
        <p:spPr>
          <a:xfrm>
            <a:off x="0" y="-3686"/>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20" name="矩形 119"/>
          <p:cNvSpPr/>
          <p:nvPr/>
        </p:nvSpPr>
        <p:spPr>
          <a:xfrm>
            <a:off x="2702120" y="93375"/>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21" name="文本框 120"/>
          <p:cNvSpPr txBox="1"/>
          <p:nvPr/>
        </p:nvSpPr>
        <p:spPr>
          <a:xfrm>
            <a:off x="42950" y="90225"/>
            <a:ext cx="1280392" cy="369332"/>
          </a:xfrm>
          <a:prstGeom prst="rect">
            <a:avLst/>
          </a:prstGeom>
          <a:noFill/>
        </p:spPr>
        <p:txBody>
          <a:bodyPr wrap="square" rtlCol="0">
            <a:spAutoFit/>
          </a:bodyPr>
          <a:lstStyle/>
          <a:p>
            <a:r>
              <a:rPr lang="zh-CN" altLang="en-US" spc="300" dirty="0" smtClean="0">
                <a:solidFill>
                  <a:schemeClr val="bg1"/>
                </a:solidFill>
                <a:latin typeface="黑体" panose="02010609060101010101" pitchFamily="49" charset="-122"/>
                <a:ea typeface="黑体" panose="02010609060101010101" pitchFamily="49" charset="-122"/>
              </a:rPr>
              <a:t>灵感来源</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122" name="直接连接符 121"/>
          <p:cNvCxnSpPr/>
          <p:nvPr/>
        </p:nvCxnSpPr>
        <p:spPr>
          <a:xfrm>
            <a:off x="1304751"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23" name="文本框 122"/>
          <p:cNvSpPr txBox="1"/>
          <p:nvPr/>
        </p:nvSpPr>
        <p:spPr>
          <a:xfrm>
            <a:off x="1324496" y="90225"/>
            <a:ext cx="1295400" cy="369332"/>
          </a:xfrm>
          <a:prstGeom prst="rect">
            <a:avLst/>
          </a:prstGeom>
          <a:noFill/>
        </p:spPr>
        <p:txBody>
          <a:bodyPr wrap="square" rtlCol="0">
            <a:spAutoFit/>
          </a:bodyPr>
          <a:lstStyle/>
          <a:p>
            <a:r>
              <a:rPr lang="zh-CN" altLang="en-US" spc="300" dirty="0" smtClean="0">
                <a:solidFill>
                  <a:schemeClr val="bg1"/>
                </a:solidFill>
                <a:latin typeface="黑体" panose="02010609060101010101" pitchFamily="49" charset="-122"/>
                <a:ea typeface="黑体" panose="02010609060101010101" pitchFamily="49" charset="-122"/>
              </a:rPr>
              <a:t>项目说明</a:t>
            </a:r>
            <a:endParaRPr lang="en-US" altLang="zh-CN" spc="300" dirty="0" smtClean="0">
              <a:solidFill>
                <a:schemeClr val="bg1"/>
              </a:solidFill>
              <a:latin typeface="黑体" panose="02010609060101010101" pitchFamily="49" charset="-122"/>
              <a:ea typeface="黑体" panose="02010609060101010101" pitchFamily="49" charset="-122"/>
            </a:endParaRPr>
          </a:p>
        </p:txBody>
      </p:sp>
      <p:sp>
        <p:nvSpPr>
          <p:cNvPr id="124" name="文本框 123"/>
          <p:cNvSpPr txBox="1"/>
          <p:nvPr/>
        </p:nvSpPr>
        <p:spPr>
          <a:xfrm>
            <a:off x="2684103" y="90225"/>
            <a:ext cx="1295400" cy="369332"/>
          </a:xfrm>
          <a:prstGeom prst="rect">
            <a:avLst/>
          </a:prstGeom>
          <a:noFill/>
        </p:spPr>
        <p:txBody>
          <a:bodyPr wrap="square" rtlCol="0">
            <a:spAutoFit/>
          </a:bodyPr>
          <a:lstStyle/>
          <a:p>
            <a:r>
              <a:rPr lang="zh-CN" altLang="en-US" dirty="0" smtClean="0">
                <a:solidFill>
                  <a:srgbClr val="666666"/>
                </a:solidFill>
                <a:latin typeface="黑体" panose="02010609060101010101" pitchFamily="49" charset="-122"/>
                <a:ea typeface="黑体" panose="02010609060101010101" pitchFamily="49" charset="-122"/>
              </a:rPr>
              <a:t>项目计划</a:t>
            </a:r>
            <a:endParaRPr lang="zh-HK" altLang="en-US" dirty="0">
              <a:solidFill>
                <a:srgbClr val="666666"/>
              </a:solidFill>
              <a:latin typeface="黑体" panose="02010609060101010101" pitchFamily="49" charset="-122"/>
              <a:ea typeface="黑体" panose="02010609060101010101" pitchFamily="49" charset="-122"/>
            </a:endParaRPr>
          </a:p>
        </p:txBody>
      </p:sp>
      <p:sp>
        <p:nvSpPr>
          <p:cNvPr id="125" name="文本框 124"/>
          <p:cNvSpPr txBox="1"/>
          <p:nvPr/>
        </p:nvSpPr>
        <p:spPr>
          <a:xfrm>
            <a:off x="4043710" y="90225"/>
            <a:ext cx="1295400" cy="369332"/>
          </a:xfrm>
          <a:prstGeom prst="rect">
            <a:avLst/>
          </a:prstGeom>
          <a:noFill/>
        </p:spPr>
        <p:txBody>
          <a:bodyPr wrap="square" rtlCol="0">
            <a:spAutoFit/>
          </a:bodyPr>
          <a:lstStyle/>
          <a:p>
            <a:r>
              <a:rPr lang="zh-CN" altLang="en-US" spc="300" dirty="0" smtClean="0">
                <a:solidFill>
                  <a:schemeClr val="bg1"/>
                </a:solidFill>
                <a:latin typeface="黑体" panose="02010609060101010101" pitchFamily="49" charset="-122"/>
                <a:ea typeface="黑体" panose="02010609060101010101" pitchFamily="49" charset="-122"/>
              </a:rPr>
              <a:t>功能介绍</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26" name="文本框 125"/>
          <p:cNvSpPr txBox="1"/>
          <p:nvPr/>
        </p:nvSpPr>
        <p:spPr>
          <a:xfrm>
            <a:off x="5403317" y="90225"/>
            <a:ext cx="1295400" cy="369332"/>
          </a:xfrm>
          <a:prstGeom prst="rect">
            <a:avLst/>
          </a:prstGeom>
          <a:noFill/>
        </p:spPr>
        <p:txBody>
          <a:bodyPr wrap="square" rtlCol="0">
            <a:spAutoFit/>
          </a:bodyPr>
          <a:lstStyle/>
          <a:p>
            <a:r>
              <a:rPr lang="zh-CN" altLang="en-US" spc="300" dirty="0" smtClean="0">
                <a:solidFill>
                  <a:schemeClr val="bg1"/>
                </a:solidFill>
                <a:latin typeface="黑体" panose="02010609060101010101" pitchFamily="49" charset="-122"/>
                <a:ea typeface="黑体" panose="02010609060101010101" pitchFamily="49" charset="-122"/>
              </a:rPr>
              <a:t>可行分析</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27" name="文本框 126"/>
          <p:cNvSpPr txBox="1"/>
          <p:nvPr/>
        </p:nvSpPr>
        <p:spPr>
          <a:xfrm>
            <a:off x="6762923" y="90225"/>
            <a:ext cx="1295400" cy="369332"/>
          </a:xfrm>
          <a:prstGeom prst="rect">
            <a:avLst/>
          </a:prstGeom>
          <a:noFill/>
        </p:spPr>
        <p:txBody>
          <a:bodyPr wrap="square" rtlCol="0">
            <a:spAutoFit/>
          </a:bodyPr>
          <a:lstStyle/>
          <a:p>
            <a:r>
              <a:rPr lang="zh-CN" altLang="en-US" spc="300" dirty="0" smtClean="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128" name="直接连接符 127"/>
          <p:cNvCxnSpPr/>
          <p:nvPr/>
        </p:nvCxnSpPr>
        <p:spPr>
          <a:xfrm>
            <a:off x="2607196"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29" name="直接连接符 128"/>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30" name="直接连接符 129"/>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31" name="直接连接符 130"/>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6" name="圆角矩形 15"/>
          <p:cNvSpPr/>
          <p:nvPr/>
        </p:nvSpPr>
        <p:spPr>
          <a:xfrm>
            <a:off x="642104" y="1349259"/>
            <a:ext cx="1325293" cy="410961"/>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黑体" panose="02010609060101010101" pitchFamily="49" charset="-122"/>
                <a:ea typeface="黑体" panose="02010609060101010101" pitchFamily="49" charset="-122"/>
              </a:rPr>
              <a:t>文件</a:t>
            </a:r>
            <a:endParaRPr lang="zh-CN" altLang="en-US" sz="2400" dirty="0">
              <a:latin typeface="黑体" panose="02010609060101010101" pitchFamily="49" charset="-122"/>
              <a:ea typeface="黑体" panose="02010609060101010101" pitchFamily="49"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1363018546"/>
              </p:ext>
            </p:extLst>
          </p:nvPr>
        </p:nvGraphicFramePr>
        <p:xfrm>
          <a:off x="982981" y="1954534"/>
          <a:ext cx="7075340" cy="4160520"/>
        </p:xfrm>
        <a:graphic>
          <a:graphicData uri="http://schemas.openxmlformats.org/drawingml/2006/table">
            <a:tbl>
              <a:tblPr>
                <a:tableStyleId>{5C22544A-7EE6-4342-B048-85BDC9FD1C3A}</a:tableStyleId>
              </a:tblPr>
              <a:tblGrid>
                <a:gridCol w="939086">
                  <a:extLst>
                    <a:ext uri="{9D8B030D-6E8A-4147-A177-3AD203B41FA5}">
                      <a16:colId xmlns:a16="http://schemas.microsoft.com/office/drawing/2014/main" val="3677290438"/>
                    </a:ext>
                  </a:extLst>
                </a:gridCol>
                <a:gridCol w="3665324">
                  <a:extLst>
                    <a:ext uri="{9D8B030D-6E8A-4147-A177-3AD203B41FA5}">
                      <a16:colId xmlns:a16="http://schemas.microsoft.com/office/drawing/2014/main" val="2615688293"/>
                    </a:ext>
                  </a:extLst>
                </a:gridCol>
                <a:gridCol w="898015">
                  <a:extLst>
                    <a:ext uri="{9D8B030D-6E8A-4147-A177-3AD203B41FA5}">
                      <a16:colId xmlns:a16="http://schemas.microsoft.com/office/drawing/2014/main" val="1417580038"/>
                    </a:ext>
                  </a:extLst>
                </a:gridCol>
                <a:gridCol w="1572915">
                  <a:extLst>
                    <a:ext uri="{9D8B030D-6E8A-4147-A177-3AD203B41FA5}">
                      <a16:colId xmlns:a16="http://schemas.microsoft.com/office/drawing/2014/main" val="2843521725"/>
                    </a:ext>
                  </a:extLst>
                </a:gridCol>
              </a:tblGrid>
              <a:tr h="416052">
                <a:tc>
                  <a:txBody>
                    <a:bodyPr/>
                    <a:lstStyle/>
                    <a:p>
                      <a:pPr algn="just">
                        <a:spcAft>
                          <a:spcPts val="0"/>
                        </a:spcAft>
                      </a:pPr>
                      <a:r>
                        <a:rPr lang="zh-CN" sz="1800" kern="100">
                          <a:solidFill>
                            <a:srgbClr val="666666"/>
                          </a:solidFill>
                          <a:effectLst/>
                          <a:latin typeface="黑体" panose="02010609060101010101" pitchFamily="49" charset="-122"/>
                          <a:ea typeface="黑体" panose="02010609060101010101" pitchFamily="49" charset="-122"/>
                        </a:rPr>
                        <a:t>编号</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kern="100">
                          <a:solidFill>
                            <a:srgbClr val="666666"/>
                          </a:solidFill>
                          <a:effectLst/>
                          <a:latin typeface="黑体" panose="02010609060101010101" pitchFamily="49" charset="-122"/>
                          <a:ea typeface="黑体" panose="02010609060101010101" pitchFamily="49" charset="-122"/>
                        </a:rPr>
                        <a:t>名称</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kern="100">
                          <a:solidFill>
                            <a:srgbClr val="666666"/>
                          </a:solidFill>
                          <a:effectLst/>
                          <a:latin typeface="黑体" panose="02010609060101010101" pitchFamily="49" charset="-122"/>
                          <a:ea typeface="黑体" panose="02010609060101010101" pitchFamily="49" charset="-122"/>
                        </a:rPr>
                        <a:t>形式</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kern="100">
                          <a:solidFill>
                            <a:srgbClr val="666666"/>
                          </a:solidFill>
                          <a:effectLst/>
                          <a:latin typeface="黑体" panose="02010609060101010101" pitchFamily="49" charset="-122"/>
                          <a:ea typeface="黑体" panose="02010609060101010101" pitchFamily="49" charset="-122"/>
                        </a:rPr>
                        <a:t>介质</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extLst>
                  <a:ext uri="{0D108BD9-81ED-4DB2-BD59-A6C34878D82A}">
                    <a16:rowId xmlns:a16="http://schemas.microsoft.com/office/drawing/2014/main" val="3686571995"/>
                  </a:ext>
                </a:extLst>
              </a:tr>
              <a:tr h="416052">
                <a:tc>
                  <a:txBody>
                    <a:bodyPr/>
                    <a:lstStyle/>
                    <a:p>
                      <a:pPr algn="just">
                        <a:spcAft>
                          <a:spcPts val="0"/>
                        </a:spcAft>
                      </a:pPr>
                      <a:r>
                        <a:rPr lang="en-US" sz="1800" kern="100">
                          <a:solidFill>
                            <a:srgbClr val="666666"/>
                          </a:solidFill>
                          <a:effectLst/>
                          <a:latin typeface="黑体" panose="02010609060101010101" pitchFamily="49" charset="-122"/>
                          <a:ea typeface="黑体" panose="02010609060101010101" pitchFamily="49" charset="-122"/>
                        </a:rPr>
                        <a:t>1</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kern="100" dirty="0">
                          <a:solidFill>
                            <a:srgbClr val="666666"/>
                          </a:solidFill>
                          <a:effectLst/>
                          <a:latin typeface="黑体" panose="02010609060101010101" pitchFamily="49" charset="-122"/>
                          <a:ea typeface="黑体" panose="02010609060101010101" pitchFamily="49" charset="-122"/>
                        </a:rPr>
                        <a:t>《项目可行性报告》</a:t>
                      </a:r>
                      <a:endParaRPr lang="zh-CN" sz="1800" kern="100" dirty="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kern="100">
                          <a:solidFill>
                            <a:srgbClr val="666666"/>
                          </a:solidFill>
                          <a:effectLst/>
                          <a:latin typeface="黑体" panose="02010609060101010101" pitchFamily="49" charset="-122"/>
                          <a:ea typeface="黑体" panose="02010609060101010101" pitchFamily="49" charset="-122"/>
                        </a:rPr>
                        <a:t>文档</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kern="100">
                          <a:solidFill>
                            <a:srgbClr val="666666"/>
                          </a:solidFill>
                          <a:effectLst/>
                          <a:latin typeface="黑体" panose="02010609060101010101" pitchFamily="49" charset="-122"/>
                          <a:ea typeface="黑体" panose="02010609060101010101" pitchFamily="49" charset="-122"/>
                        </a:rPr>
                        <a:t>电子</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extLst>
                  <a:ext uri="{0D108BD9-81ED-4DB2-BD59-A6C34878D82A}">
                    <a16:rowId xmlns:a16="http://schemas.microsoft.com/office/drawing/2014/main" val="445833065"/>
                  </a:ext>
                </a:extLst>
              </a:tr>
              <a:tr h="416052">
                <a:tc>
                  <a:txBody>
                    <a:bodyPr/>
                    <a:lstStyle/>
                    <a:p>
                      <a:pPr algn="just">
                        <a:spcAft>
                          <a:spcPts val="0"/>
                        </a:spcAft>
                      </a:pPr>
                      <a:r>
                        <a:rPr lang="en-US" sz="1800" kern="100">
                          <a:solidFill>
                            <a:srgbClr val="666666"/>
                          </a:solidFill>
                          <a:effectLst/>
                          <a:latin typeface="黑体" panose="02010609060101010101" pitchFamily="49" charset="-122"/>
                          <a:ea typeface="黑体" panose="02010609060101010101" pitchFamily="49" charset="-122"/>
                        </a:rPr>
                        <a:t>2</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kern="100" dirty="0">
                          <a:solidFill>
                            <a:srgbClr val="666666"/>
                          </a:solidFill>
                          <a:effectLst/>
                          <a:latin typeface="黑体" panose="02010609060101010101" pitchFamily="49" charset="-122"/>
                          <a:ea typeface="黑体" panose="02010609060101010101" pitchFamily="49" charset="-122"/>
                        </a:rPr>
                        <a:t>《项目管理计划》</a:t>
                      </a:r>
                      <a:endParaRPr lang="zh-CN" sz="1800" kern="100" dirty="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kern="100">
                          <a:solidFill>
                            <a:srgbClr val="666666"/>
                          </a:solidFill>
                          <a:effectLst/>
                          <a:latin typeface="黑体" panose="02010609060101010101" pitchFamily="49" charset="-122"/>
                          <a:ea typeface="黑体" panose="02010609060101010101" pitchFamily="49" charset="-122"/>
                        </a:rPr>
                        <a:t>文档</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kern="100">
                          <a:solidFill>
                            <a:srgbClr val="666666"/>
                          </a:solidFill>
                          <a:effectLst/>
                          <a:latin typeface="黑体" panose="02010609060101010101" pitchFamily="49" charset="-122"/>
                          <a:ea typeface="黑体" panose="02010609060101010101" pitchFamily="49" charset="-122"/>
                        </a:rPr>
                        <a:t>电子</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extLst>
                  <a:ext uri="{0D108BD9-81ED-4DB2-BD59-A6C34878D82A}">
                    <a16:rowId xmlns:a16="http://schemas.microsoft.com/office/drawing/2014/main" val="3442256953"/>
                  </a:ext>
                </a:extLst>
              </a:tr>
              <a:tr h="416052">
                <a:tc>
                  <a:txBody>
                    <a:bodyPr/>
                    <a:lstStyle/>
                    <a:p>
                      <a:pPr algn="just">
                        <a:spcAft>
                          <a:spcPts val="0"/>
                        </a:spcAft>
                      </a:pPr>
                      <a:r>
                        <a:rPr lang="en-US" sz="1800" kern="100">
                          <a:solidFill>
                            <a:srgbClr val="666666"/>
                          </a:solidFill>
                          <a:effectLst/>
                          <a:latin typeface="黑体" panose="02010609060101010101" pitchFamily="49" charset="-122"/>
                          <a:ea typeface="黑体" panose="02010609060101010101" pitchFamily="49" charset="-122"/>
                        </a:rPr>
                        <a:t>4</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kern="100">
                          <a:solidFill>
                            <a:srgbClr val="666666"/>
                          </a:solidFill>
                          <a:effectLst/>
                          <a:latin typeface="黑体" panose="02010609060101010101" pitchFamily="49" charset="-122"/>
                          <a:ea typeface="黑体" panose="02010609060101010101" pitchFamily="49" charset="-122"/>
                        </a:rPr>
                        <a:t>《需求开发计划》</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kern="100">
                          <a:solidFill>
                            <a:srgbClr val="666666"/>
                          </a:solidFill>
                          <a:effectLst/>
                          <a:latin typeface="黑体" panose="02010609060101010101" pitchFamily="49" charset="-122"/>
                          <a:ea typeface="黑体" panose="02010609060101010101" pitchFamily="49" charset="-122"/>
                        </a:rPr>
                        <a:t>文档</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kern="100">
                          <a:solidFill>
                            <a:srgbClr val="666666"/>
                          </a:solidFill>
                          <a:effectLst/>
                          <a:latin typeface="黑体" panose="02010609060101010101" pitchFamily="49" charset="-122"/>
                          <a:ea typeface="黑体" panose="02010609060101010101" pitchFamily="49" charset="-122"/>
                        </a:rPr>
                        <a:t>电子</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extLst>
                  <a:ext uri="{0D108BD9-81ED-4DB2-BD59-A6C34878D82A}">
                    <a16:rowId xmlns:a16="http://schemas.microsoft.com/office/drawing/2014/main" val="2026390158"/>
                  </a:ext>
                </a:extLst>
              </a:tr>
              <a:tr h="416052">
                <a:tc>
                  <a:txBody>
                    <a:bodyPr/>
                    <a:lstStyle/>
                    <a:p>
                      <a:pPr algn="just">
                        <a:spcAft>
                          <a:spcPts val="0"/>
                        </a:spcAft>
                      </a:pPr>
                      <a:r>
                        <a:rPr lang="en-US" sz="1800" kern="100">
                          <a:solidFill>
                            <a:srgbClr val="666666"/>
                          </a:solidFill>
                          <a:effectLst/>
                          <a:latin typeface="黑体" panose="02010609060101010101" pitchFamily="49" charset="-122"/>
                          <a:ea typeface="黑体" panose="02010609060101010101" pitchFamily="49" charset="-122"/>
                        </a:rPr>
                        <a:t>5</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kern="100">
                          <a:solidFill>
                            <a:srgbClr val="666666"/>
                          </a:solidFill>
                          <a:effectLst/>
                          <a:latin typeface="黑体" panose="02010609060101010101" pitchFamily="49" charset="-122"/>
                          <a:ea typeface="黑体" panose="02010609060101010101" pitchFamily="49" charset="-122"/>
                        </a:rPr>
                        <a:t>《软件需求规格说明书》</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kern="100">
                          <a:solidFill>
                            <a:srgbClr val="666666"/>
                          </a:solidFill>
                          <a:effectLst/>
                          <a:latin typeface="黑体" panose="02010609060101010101" pitchFamily="49" charset="-122"/>
                          <a:ea typeface="黑体" panose="02010609060101010101" pitchFamily="49" charset="-122"/>
                        </a:rPr>
                        <a:t>文档</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kern="100">
                          <a:solidFill>
                            <a:srgbClr val="666666"/>
                          </a:solidFill>
                          <a:effectLst/>
                          <a:latin typeface="黑体" panose="02010609060101010101" pitchFamily="49" charset="-122"/>
                          <a:ea typeface="黑体" panose="02010609060101010101" pitchFamily="49" charset="-122"/>
                        </a:rPr>
                        <a:t>电子</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extLst>
                  <a:ext uri="{0D108BD9-81ED-4DB2-BD59-A6C34878D82A}">
                    <a16:rowId xmlns:a16="http://schemas.microsoft.com/office/drawing/2014/main" val="3633313079"/>
                  </a:ext>
                </a:extLst>
              </a:tr>
              <a:tr h="416052">
                <a:tc>
                  <a:txBody>
                    <a:bodyPr/>
                    <a:lstStyle/>
                    <a:p>
                      <a:pPr algn="just">
                        <a:spcAft>
                          <a:spcPts val="0"/>
                        </a:spcAft>
                      </a:pPr>
                      <a:r>
                        <a:rPr lang="en-US" sz="1800" kern="100">
                          <a:solidFill>
                            <a:srgbClr val="666666"/>
                          </a:solidFill>
                          <a:effectLst/>
                          <a:latin typeface="黑体" panose="02010609060101010101" pitchFamily="49" charset="-122"/>
                          <a:ea typeface="黑体" panose="02010609060101010101" pitchFamily="49" charset="-122"/>
                        </a:rPr>
                        <a:t>6</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kern="100">
                          <a:solidFill>
                            <a:srgbClr val="666666"/>
                          </a:solidFill>
                          <a:effectLst/>
                          <a:latin typeface="黑体" panose="02010609060101010101" pitchFamily="49" charset="-122"/>
                          <a:ea typeface="黑体" panose="02010609060101010101" pitchFamily="49" charset="-122"/>
                        </a:rPr>
                        <a:t>《系统设计计划》</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kern="100">
                          <a:solidFill>
                            <a:srgbClr val="666666"/>
                          </a:solidFill>
                          <a:effectLst/>
                          <a:latin typeface="黑体" panose="02010609060101010101" pitchFamily="49" charset="-122"/>
                          <a:ea typeface="黑体" panose="02010609060101010101" pitchFamily="49" charset="-122"/>
                        </a:rPr>
                        <a:t>文档</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kern="100">
                          <a:solidFill>
                            <a:srgbClr val="666666"/>
                          </a:solidFill>
                          <a:effectLst/>
                          <a:latin typeface="黑体" panose="02010609060101010101" pitchFamily="49" charset="-122"/>
                          <a:ea typeface="黑体" panose="02010609060101010101" pitchFamily="49" charset="-122"/>
                        </a:rPr>
                        <a:t>电子</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extLst>
                  <a:ext uri="{0D108BD9-81ED-4DB2-BD59-A6C34878D82A}">
                    <a16:rowId xmlns:a16="http://schemas.microsoft.com/office/drawing/2014/main" val="2986503695"/>
                  </a:ext>
                </a:extLst>
              </a:tr>
              <a:tr h="416052">
                <a:tc>
                  <a:txBody>
                    <a:bodyPr/>
                    <a:lstStyle/>
                    <a:p>
                      <a:pPr algn="just">
                        <a:spcAft>
                          <a:spcPts val="0"/>
                        </a:spcAft>
                      </a:pPr>
                      <a:r>
                        <a:rPr lang="en-US" sz="1800" kern="100">
                          <a:solidFill>
                            <a:srgbClr val="666666"/>
                          </a:solidFill>
                          <a:effectLst/>
                          <a:latin typeface="黑体" panose="02010609060101010101" pitchFamily="49" charset="-122"/>
                          <a:ea typeface="黑体" panose="02010609060101010101" pitchFamily="49" charset="-122"/>
                        </a:rPr>
                        <a:t>7</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kern="100">
                          <a:solidFill>
                            <a:srgbClr val="666666"/>
                          </a:solidFill>
                          <a:effectLst/>
                          <a:latin typeface="黑体" panose="02010609060101010101" pitchFamily="49" charset="-122"/>
                          <a:ea typeface="黑体" panose="02010609060101010101" pitchFamily="49" charset="-122"/>
                        </a:rPr>
                        <a:t>《编码与系统实现计划》</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kern="100">
                          <a:solidFill>
                            <a:srgbClr val="666666"/>
                          </a:solidFill>
                          <a:effectLst/>
                          <a:latin typeface="黑体" panose="02010609060101010101" pitchFamily="49" charset="-122"/>
                          <a:ea typeface="黑体" panose="02010609060101010101" pitchFamily="49" charset="-122"/>
                        </a:rPr>
                        <a:t>文档</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kern="100">
                          <a:solidFill>
                            <a:srgbClr val="666666"/>
                          </a:solidFill>
                          <a:effectLst/>
                          <a:latin typeface="黑体" panose="02010609060101010101" pitchFamily="49" charset="-122"/>
                          <a:ea typeface="黑体" panose="02010609060101010101" pitchFamily="49" charset="-122"/>
                        </a:rPr>
                        <a:t>电子</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extLst>
                  <a:ext uri="{0D108BD9-81ED-4DB2-BD59-A6C34878D82A}">
                    <a16:rowId xmlns:a16="http://schemas.microsoft.com/office/drawing/2014/main" val="1419198556"/>
                  </a:ext>
                </a:extLst>
              </a:tr>
              <a:tr h="416052">
                <a:tc>
                  <a:txBody>
                    <a:bodyPr/>
                    <a:lstStyle/>
                    <a:p>
                      <a:pPr algn="just">
                        <a:spcAft>
                          <a:spcPts val="0"/>
                        </a:spcAft>
                      </a:pPr>
                      <a:r>
                        <a:rPr lang="en-US" sz="1800" kern="100">
                          <a:solidFill>
                            <a:srgbClr val="666666"/>
                          </a:solidFill>
                          <a:effectLst/>
                          <a:latin typeface="黑体" panose="02010609060101010101" pitchFamily="49" charset="-122"/>
                          <a:ea typeface="黑体" panose="02010609060101010101" pitchFamily="49" charset="-122"/>
                        </a:rPr>
                        <a:t>8</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kern="100">
                          <a:solidFill>
                            <a:srgbClr val="666666"/>
                          </a:solidFill>
                          <a:effectLst/>
                          <a:latin typeface="黑体" panose="02010609060101010101" pitchFamily="49" charset="-122"/>
                          <a:ea typeface="黑体" panose="02010609060101010101" pitchFamily="49" charset="-122"/>
                        </a:rPr>
                        <a:t>《培训计划》</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kern="100">
                          <a:solidFill>
                            <a:srgbClr val="666666"/>
                          </a:solidFill>
                          <a:effectLst/>
                          <a:latin typeface="黑体" panose="02010609060101010101" pitchFamily="49" charset="-122"/>
                          <a:ea typeface="黑体" panose="02010609060101010101" pitchFamily="49" charset="-122"/>
                        </a:rPr>
                        <a:t>文档</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kern="100">
                          <a:solidFill>
                            <a:srgbClr val="666666"/>
                          </a:solidFill>
                          <a:effectLst/>
                          <a:latin typeface="黑体" panose="02010609060101010101" pitchFamily="49" charset="-122"/>
                          <a:ea typeface="黑体" panose="02010609060101010101" pitchFamily="49" charset="-122"/>
                        </a:rPr>
                        <a:t>电子</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extLst>
                  <a:ext uri="{0D108BD9-81ED-4DB2-BD59-A6C34878D82A}">
                    <a16:rowId xmlns:a16="http://schemas.microsoft.com/office/drawing/2014/main" val="3942598259"/>
                  </a:ext>
                </a:extLst>
              </a:tr>
              <a:tr h="416052">
                <a:tc>
                  <a:txBody>
                    <a:bodyPr/>
                    <a:lstStyle/>
                    <a:p>
                      <a:pPr algn="just">
                        <a:spcAft>
                          <a:spcPts val="0"/>
                        </a:spcAft>
                      </a:pPr>
                      <a:r>
                        <a:rPr lang="en-US" sz="1800" kern="100">
                          <a:solidFill>
                            <a:srgbClr val="666666"/>
                          </a:solidFill>
                          <a:effectLst/>
                          <a:latin typeface="黑体" panose="02010609060101010101" pitchFamily="49" charset="-122"/>
                          <a:ea typeface="黑体" panose="02010609060101010101" pitchFamily="49" charset="-122"/>
                        </a:rPr>
                        <a:t>9</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kern="100">
                          <a:solidFill>
                            <a:srgbClr val="666666"/>
                          </a:solidFill>
                          <a:effectLst/>
                          <a:latin typeface="黑体" panose="02010609060101010101" pitchFamily="49" charset="-122"/>
                          <a:ea typeface="黑体" panose="02010609060101010101" pitchFamily="49" charset="-122"/>
                        </a:rPr>
                        <a:t>《系统维护计划》</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kern="100">
                          <a:solidFill>
                            <a:srgbClr val="666666"/>
                          </a:solidFill>
                          <a:effectLst/>
                          <a:latin typeface="黑体" panose="02010609060101010101" pitchFamily="49" charset="-122"/>
                          <a:ea typeface="黑体" panose="02010609060101010101" pitchFamily="49" charset="-122"/>
                        </a:rPr>
                        <a:t>文档</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kern="100">
                          <a:solidFill>
                            <a:srgbClr val="666666"/>
                          </a:solidFill>
                          <a:effectLst/>
                          <a:latin typeface="黑体" panose="02010609060101010101" pitchFamily="49" charset="-122"/>
                          <a:ea typeface="黑体" panose="02010609060101010101" pitchFamily="49" charset="-122"/>
                        </a:rPr>
                        <a:t>电子</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extLst>
                  <a:ext uri="{0D108BD9-81ED-4DB2-BD59-A6C34878D82A}">
                    <a16:rowId xmlns:a16="http://schemas.microsoft.com/office/drawing/2014/main" val="1027853534"/>
                  </a:ext>
                </a:extLst>
              </a:tr>
              <a:tr h="416052">
                <a:tc>
                  <a:txBody>
                    <a:bodyPr/>
                    <a:lstStyle/>
                    <a:p>
                      <a:pPr algn="just">
                        <a:spcAft>
                          <a:spcPts val="0"/>
                        </a:spcAft>
                      </a:pPr>
                      <a:r>
                        <a:rPr lang="en-US" sz="1800" kern="100">
                          <a:solidFill>
                            <a:srgbClr val="666666"/>
                          </a:solidFill>
                          <a:effectLst/>
                          <a:latin typeface="黑体" panose="02010609060101010101" pitchFamily="49" charset="-122"/>
                          <a:ea typeface="黑体" panose="02010609060101010101" pitchFamily="49" charset="-122"/>
                        </a:rPr>
                        <a:t>10</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kern="100">
                          <a:solidFill>
                            <a:srgbClr val="666666"/>
                          </a:solidFill>
                          <a:effectLst/>
                          <a:latin typeface="黑体" panose="02010609060101010101" pitchFamily="49" charset="-122"/>
                          <a:ea typeface="黑体" panose="02010609060101010101" pitchFamily="49" charset="-122"/>
                        </a:rPr>
                        <a:t>项目总结报告</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kern="100">
                          <a:solidFill>
                            <a:srgbClr val="666666"/>
                          </a:solidFill>
                          <a:effectLst/>
                          <a:latin typeface="黑体" panose="02010609060101010101" pitchFamily="49" charset="-122"/>
                          <a:ea typeface="黑体" panose="02010609060101010101" pitchFamily="49" charset="-122"/>
                        </a:rPr>
                        <a:t>文档</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kern="100" dirty="0">
                          <a:solidFill>
                            <a:srgbClr val="666666"/>
                          </a:solidFill>
                          <a:effectLst/>
                          <a:latin typeface="黑体" panose="02010609060101010101" pitchFamily="49" charset="-122"/>
                          <a:ea typeface="黑体" panose="02010609060101010101" pitchFamily="49" charset="-122"/>
                        </a:rPr>
                        <a:t>电子</a:t>
                      </a:r>
                      <a:endParaRPr lang="zh-CN" sz="1800" kern="100" dirty="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extLst>
                  <a:ext uri="{0D108BD9-81ED-4DB2-BD59-A6C34878D82A}">
                    <a16:rowId xmlns:a16="http://schemas.microsoft.com/office/drawing/2014/main" val="1076653101"/>
                  </a:ext>
                </a:extLst>
              </a:tr>
            </a:tbl>
          </a:graphicData>
        </a:graphic>
      </p:graphicFrame>
    </p:spTree>
    <p:extLst>
      <p:ext uri="{BB962C8B-B14F-4D97-AF65-F5344CB8AC3E}">
        <p14:creationId xmlns:p14="http://schemas.microsoft.com/office/powerpoint/2010/main" val="1099469814"/>
      </p:ext>
    </p:extLst>
  </p:cSld>
  <p:clrMapOvr>
    <a:masterClrMapping/>
  </p:clrMapOvr>
  <p:transition>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圆角矩形 54"/>
          <p:cNvSpPr/>
          <p:nvPr/>
        </p:nvSpPr>
        <p:spPr>
          <a:xfrm>
            <a:off x="642104" y="1349259"/>
            <a:ext cx="1920995" cy="605275"/>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黑体" panose="02010609060101010101" pitchFamily="49" charset="-122"/>
                <a:ea typeface="黑体" panose="02010609060101010101" pitchFamily="49" charset="-122"/>
              </a:rPr>
              <a:t>移交的产品</a:t>
            </a:r>
            <a:endParaRPr lang="zh-CN" altLang="en-US" sz="2400" dirty="0">
              <a:latin typeface="黑体" panose="02010609060101010101" pitchFamily="49" charset="-122"/>
              <a:ea typeface="黑体" panose="02010609060101010101" pitchFamily="49" charset="-122"/>
            </a:endParaRPr>
          </a:p>
        </p:txBody>
      </p:sp>
      <p:sp>
        <p:nvSpPr>
          <p:cNvPr id="57" name="文本框 56"/>
          <p:cNvSpPr txBox="1"/>
          <p:nvPr/>
        </p:nvSpPr>
        <p:spPr>
          <a:xfrm>
            <a:off x="1253951" y="2064840"/>
            <a:ext cx="1117600" cy="1323439"/>
          </a:xfrm>
          <a:prstGeom prst="rect">
            <a:avLst/>
          </a:prstGeom>
          <a:noFill/>
          <a:effectLst>
            <a:outerShdw blurRad="50800" dist="38100" dir="10800000" algn="r" rotWithShape="0">
              <a:prstClr val="black">
                <a:alpha val="40000"/>
              </a:prstClr>
            </a:outerShdw>
          </a:effectLst>
        </p:spPr>
        <p:txBody>
          <a:bodyPr wrap="square" rtlCol="0">
            <a:spAutoFit/>
          </a:bodyPr>
          <a:lstStyle/>
          <a:p>
            <a:pPr algn="ctr"/>
            <a:r>
              <a:rPr lang="en-US" altLang="zh-CN" sz="8000" b="1" dirty="0" smtClean="0">
                <a:solidFill>
                  <a:srgbClr val="E74E3E"/>
                </a:solidFill>
                <a:latin typeface="黑体" panose="02010609060101010101" pitchFamily="49" charset="-122"/>
                <a:ea typeface="黑体" panose="02010609060101010101" pitchFamily="49" charset="-122"/>
              </a:rPr>
              <a:t>1</a:t>
            </a:r>
            <a:endParaRPr lang="zh-HK" altLang="en-US" sz="8000" b="1" dirty="0">
              <a:solidFill>
                <a:srgbClr val="E74E3E"/>
              </a:solidFill>
              <a:latin typeface="黑体" panose="02010609060101010101" pitchFamily="49" charset="-122"/>
              <a:ea typeface="黑体" panose="02010609060101010101" pitchFamily="49" charset="-122"/>
            </a:endParaRPr>
          </a:p>
        </p:txBody>
      </p:sp>
      <p:sp>
        <p:nvSpPr>
          <p:cNvPr id="58" name="矩形 57"/>
          <p:cNvSpPr/>
          <p:nvPr/>
        </p:nvSpPr>
        <p:spPr>
          <a:xfrm>
            <a:off x="2799817" y="2341839"/>
            <a:ext cx="5207000" cy="646331"/>
          </a:xfrm>
          <a:prstGeom prst="rect">
            <a:avLst/>
          </a:prstGeom>
        </p:spPr>
        <p:txBody>
          <a:bodyPr wrap="square">
            <a:spAutoFit/>
          </a:bodyPr>
          <a:lstStyle/>
          <a:p>
            <a:pPr lvl="0" algn="just"/>
            <a:r>
              <a:rPr lang="zh-CN" altLang="zh-CN" dirty="0">
                <a:solidFill>
                  <a:srgbClr val="666666"/>
                </a:solidFill>
              </a:rPr>
              <a:t>最终的软件对象：源程序，可执行程序，安装软件，安装源程序文件，配置文件等。</a:t>
            </a:r>
            <a:endParaRPr lang="zh-HK" altLang="zh-HK" sz="1600" dirty="0">
              <a:solidFill>
                <a:srgbClr val="666666"/>
              </a:solidFill>
              <a:latin typeface="黑体" panose="02010609060101010101" pitchFamily="49" charset="-122"/>
              <a:ea typeface="黑体" panose="02010609060101010101" pitchFamily="49" charset="-122"/>
            </a:endParaRPr>
          </a:p>
        </p:txBody>
      </p:sp>
      <p:sp>
        <p:nvSpPr>
          <p:cNvPr id="59" name="矩形 58"/>
          <p:cNvSpPr/>
          <p:nvPr/>
        </p:nvSpPr>
        <p:spPr>
          <a:xfrm>
            <a:off x="2799817" y="3725905"/>
            <a:ext cx="5207000" cy="646331"/>
          </a:xfrm>
          <a:prstGeom prst="rect">
            <a:avLst/>
          </a:prstGeom>
        </p:spPr>
        <p:txBody>
          <a:bodyPr wrap="square">
            <a:spAutoFit/>
          </a:bodyPr>
          <a:lstStyle/>
          <a:p>
            <a:pPr lvl="0" algn="just"/>
            <a:r>
              <a:rPr lang="zh-CN" altLang="zh-CN" dirty="0" smtClean="0">
                <a:solidFill>
                  <a:srgbClr val="00B050"/>
                </a:solidFill>
              </a:rPr>
              <a:t>需</a:t>
            </a:r>
            <a:r>
              <a:rPr lang="zh-CN" altLang="zh-CN" dirty="0">
                <a:solidFill>
                  <a:srgbClr val="00B050"/>
                </a:solidFill>
              </a:rPr>
              <a:t>提交的用户文档：需求规格说明书，帮助手册，每种文档的内容和名称等。</a:t>
            </a:r>
            <a:endParaRPr lang="zh-HK" altLang="zh-HK" sz="1600" dirty="0">
              <a:solidFill>
                <a:srgbClr val="00B050"/>
              </a:solidFill>
              <a:latin typeface="黑体" panose="02010609060101010101" pitchFamily="49" charset="-122"/>
              <a:ea typeface="黑体" panose="02010609060101010101" pitchFamily="49" charset="-122"/>
            </a:endParaRPr>
          </a:p>
        </p:txBody>
      </p:sp>
      <p:sp>
        <p:nvSpPr>
          <p:cNvPr id="60" name="文本框 59"/>
          <p:cNvSpPr txBox="1"/>
          <p:nvPr/>
        </p:nvSpPr>
        <p:spPr>
          <a:xfrm>
            <a:off x="1253951" y="3348879"/>
            <a:ext cx="1117600" cy="1323439"/>
          </a:xfrm>
          <a:prstGeom prst="rect">
            <a:avLst/>
          </a:prstGeom>
          <a:noFill/>
          <a:effectLst>
            <a:outerShdw blurRad="50800" dist="38100" dir="10800000" algn="r" rotWithShape="0">
              <a:prstClr val="black">
                <a:alpha val="40000"/>
              </a:prstClr>
            </a:outerShdw>
          </a:effectLst>
        </p:spPr>
        <p:txBody>
          <a:bodyPr wrap="square" rtlCol="0">
            <a:spAutoFit/>
          </a:bodyPr>
          <a:lstStyle/>
          <a:p>
            <a:pPr algn="ctr"/>
            <a:r>
              <a:rPr lang="en-US" altLang="zh-CN" sz="8000" b="1" dirty="0">
                <a:solidFill>
                  <a:srgbClr val="00B050"/>
                </a:solidFill>
                <a:latin typeface="黑体" panose="02010609060101010101" pitchFamily="49" charset="-122"/>
                <a:ea typeface="黑体" panose="02010609060101010101" pitchFamily="49" charset="-122"/>
              </a:rPr>
              <a:t>2</a:t>
            </a:r>
            <a:endParaRPr lang="zh-HK" altLang="en-US" sz="8000" b="1" dirty="0">
              <a:solidFill>
                <a:srgbClr val="00B050"/>
              </a:solidFill>
              <a:latin typeface="黑体" panose="02010609060101010101" pitchFamily="49" charset="-122"/>
              <a:ea typeface="黑体" panose="02010609060101010101" pitchFamily="49" charset="-122"/>
            </a:endParaRPr>
          </a:p>
        </p:txBody>
      </p:sp>
      <p:sp>
        <p:nvSpPr>
          <p:cNvPr id="61" name="矩形 60"/>
          <p:cNvSpPr/>
          <p:nvPr/>
        </p:nvSpPr>
        <p:spPr>
          <a:xfrm>
            <a:off x="2799817" y="5109971"/>
            <a:ext cx="5207000" cy="369332"/>
          </a:xfrm>
          <a:prstGeom prst="rect">
            <a:avLst/>
          </a:prstGeom>
        </p:spPr>
        <p:txBody>
          <a:bodyPr wrap="square">
            <a:spAutoFit/>
          </a:bodyPr>
          <a:lstStyle/>
          <a:p>
            <a:pPr lvl="0" algn="just"/>
            <a:r>
              <a:rPr lang="zh-CN" altLang="zh-CN" dirty="0" smtClean="0">
                <a:solidFill>
                  <a:srgbClr val="666666"/>
                </a:solidFill>
              </a:rPr>
              <a:t>应当</a:t>
            </a:r>
            <a:r>
              <a:rPr lang="zh-CN" altLang="zh-CN" dirty="0">
                <a:solidFill>
                  <a:srgbClr val="666666"/>
                </a:solidFill>
              </a:rPr>
              <a:t>提供的服务：提供安装、运行、支持等服务。</a:t>
            </a:r>
            <a:endParaRPr lang="zh-HK" altLang="zh-HK" dirty="0">
              <a:solidFill>
                <a:srgbClr val="666666"/>
              </a:solidFill>
              <a:latin typeface="黑体" panose="02010609060101010101" pitchFamily="49" charset="-122"/>
              <a:ea typeface="黑体" panose="02010609060101010101" pitchFamily="49" charset="-122"/>
            </a:endParaRPr>
          </a:p>
        </p:txBody>
      </p:sp>
      <p:sp>
        <p:nvSpPr>
          <p:cNvPr id="62" name="文本框 61"/>
          <p:cNvSpPr txBox="1"/>
          <p:nvPr/>
        </p:nvSpPr>
        <p:spPr>
          <a:xfrm>
            <a:off x="1253951" y="4632918"/>
            <a:ext cx="1117600" cy="1323439"/>
          </a:xfrm>
          <a:prstGeom prst="rect">
            <a:avLst/>
          </a:prstGeom>
          <a:noFill/>
          <a:effectLst>
            <a:outerShdw blurRad="50800" dist="38100" dir="10800000" algn="r" rotWithShape="0">
              <a:prstClr val="black">
                <a:alpha val="40000"/>
              </a:prstClr>
            </a:outerShdw>
          </a:effectLst>
        </p:spPr>
        <p:txBody>
          <a:bodyPr wrap="square" rtlCol="0">
            <a:spAutoFit/>
          </a:bodyPr>
          <a:lstStyle/>
          <a:p>
            <a:pPr algn="ctr"/>
            <a:r>
              <a:rPr lang="en-US" altLang="zh-CN" sz="8000" b="1" dirty="0" smtClean="0">
                <a:solidFill>
                  <a:srgbClr val="E74E3E"/>
                </a:solidFill>
                <a:latin typeface="黑体" panose="02010609060101010101" pitchFamily="49" charset="-122"/>
                <a:ea typeface="黑体" panose="02010609060101010101" pitchFamily="49" charset="-122"/>
              </a:rPr>
              <a:t>3</a:t>
            </a:r>
            <a:endParaRPr lang="zh-HK" altLang="en-US" sz="8000" b="1" dirty="0">
              <a:solidFill>
                <a:srgbClr val="E74E3E"/>
              </a:solidFill>
              <a:latin typeface="黑体" panose="02010609060101010101" pitchFamily="49" charset="-122"/>
              <a:ea typeface="黑体" panose="02010609060101010101" pitchFamily="49" charset="-122"/>
            </a:endParaRPr>
          </a:p>
        </p:txBody>
      </p:sp>
      <p:sp>
        <p:nvSpPr>
          <p:cNvPr id="63" name="矩形 62"/>
          <p:cNvSpPr/>
          <p:nvPr/>
        </p:nvSpPr>
        <p:spPr>
          <a:xfrm>
            <a:off x="0" y="-3686"/>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4" name="矩形 63"/>
          <p:cNvSpPr/>
          <p:nvPr/>
        </p:nvSpPr>
        <p:spPr>
          <a:xfrm>
            <a:off x="2702120" y="93375"/>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5" name="文本框 64"/>
          <p:cNvSpPr txBox="1"/>
          <p:nvPr/>
        </p:nvSpPr>
        <p:spPr>
          <a:xfrm>
            <a:off x="42950" y="90225"/>
            <a:ext cx="1280392" cy="369332"/>
          </a:xfrm>
          <a:prstGeom prst="rect">
            <a:avLst/>
          </a:prstGeom>
          <a:noFill/>
        </p:spPr>
        <p:txBody>
          <a:bodyPr wrap="square" rtlCol="0">
            <a:spAutoFit/>
          </a:bodyPr>
          <a:lstStyle/>
          <a:p>
            <a:r>
              <a:rPr lang="zh-CN" altLang="en-US" spc="300" dirty="0" smtClean="0">
                <a:solidFill>
                  <a:schemeClr val="bg1"/>
                </a:solidFill>
                <a:latin typeface="黑体" panose="02010609060101010101" pitchFamily="49" charset="-122"/>
                <a:ea typeface="黑体" panose="02010609060101010101" pitchFamily="49" charset="-122"/>
              </a:rPr>
              <a:t>灵感来源</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66" name="直接连接符 65"/>
          <p:cNvCxnSpPr/>
          <p:nvPr/>
        </p:nvCxnSpPr>
        <p:spPr>
          <a:xfrm>
            <a:off x="1304751"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67" name="文本框 66"/>
          <p:cNvSpPr txBox="1"/>
          <p:nvPr/>
        </p:nvSpPr>
        <p:spPr>
          <a:xfrm>
            <a:off x="1324496" y="90225"/>
            <a:ext cx="1295400" cy="369332"/>
          </a:xfrm>
          <a:prstGeom prst="rect">
            <a:avLst/>
          </a:prstGeom>
          <a:noFill/>
        </p:spPr>
        <p:txBody>
          <a:bodyPr wrap="square" rtlCol="0">
            <a:spAutoFit/>
          </a:bodyPr>
          <a:lstStyle/>
          <a:p>
            <a:r>
              <a:rPr lang="zh-CN" altLang="en-US" spc="300" dirty="0" smtClean="0">
                <a:solidFill>
                  <a:schemeClr val="bg1"/>
                </a:solidFill>
                <a:latin typeface="黑体" panose="02010609060101010101" pitchFamily="49" charset="-122"/>
                <a:ea typeface="黑体" panose="02010609060101010101" pitchFamily="49" charset="-122"/>
              </a:rPr>
              <a:t>项目说明</a:t>
            </a:r>
            <a:endParaRPr lang="en-US" altLang="zh-CN" spc="300" dirty="0" smtClean="0">
              <a:solidFill>
                <a:schemeClr val="bg1"/>
              </a:solidFill>
              <a:latin typeface="黑体" panose="02010609060101010101" pitchFamily="49" charset="-122"/>
              <a:ea typeface="黑体" panose="02010609060101010101" pitchFamily="49" charset="-122"/>
            </a:endParaRPr>
          </a:p>
        </p:txBody>
      </p:sp>
      <p:sp>
        <p:nvSpPr>
          <p:cNvPr id="68" name="文本框 67"/>
          <p:cNvSpPr txBox="1"/>
          <p:nvPr/>
        </p:nvSpPr>
        <p:spPr>
          <a:xfrm>
            <a:off x="2684103" y="90225"/>
            <a:ext cx="1295400" cy="369332"/>
          </a:xfrm>
          <a:prstGeom prst="rect">
            <a:avLst/>
          </a:prstGeom>
          <a:noFill/>
        </p:spPr>
        <p:txBody>
          <a:bodyPr wrap="square" rtlCol="0">
            <a:spAutoFit/>
          </a:bodyPr>
          <a:lstStyle/>
          <a:p>
            <a:r>
              <a:rPr lang="zh-CN" altLang="en-US" dirty="0" smtClean="0">
                <a:solidFill>
                  <a:srgbClr val="666666"/>
                </a:solidFill>
                <a:latin typeface="黑体" panose="02010609060101010101" pitchFamily="49" charset="-122"/>
                <a:ea typeface="黑体" panose="02010609060101010101" pitchFamily="49" charset="-122"/>
              </a:rPr>
              <a:t>项目计划</a:t>
            </a:r>
            <a:endParaRPr lang="zh-HK" altLang="en-US" dirty="0">
              <a:solidFill>
                <a:srgbClr val="666666"/>
              </a:solidFill>
              <a:latin typeface="黑体" panose="02010609060101010101" pitchFamily="49" charset="-122"/>
              <a:ea typeface="黑体" panose="02010609060101010101" pitchFamily="49" charset="-122"/>
            </a:endParaRPr>
          </a:p>
        </p:txBody>
      </p:sp>
      <p:sp>
        <p:nvSpPr>
          <p:cNvPr id="69" name="文本框 68"/>
          <p:cNvSpPr txBox="1"/>
          <p:nvPr/>
        </p:nvSpPr>
        <p:spPr>
          <a:xfrm>
            <a:off x="4043710" y="90225"/>
            <a:ext cx="1295400" cy="369332"/>
          </a:xfrm>
          <a:prstGeom prst="rect">
            <a:avLst/>
          </a:prstGeom>
          <a:noFill/>
        </p:spPr>
        <p:txBody>
          <a:bodyPr wrap="square" rtlCol="0">
            <a:spAutoFit/>
          </a:bodyPr>
          <a:lstStyle/>
          <a:p>
            <a:r>
              <a:rPr lang="zh-CN" altLang="en-US" spc="300" dirty="0" smtClean="0">
                <a:solidFill>
                  <a:schemeClr val="bg1"/>
                </a:solidFill>
                <a:latin typeface="黑体" panose="02010609060101010101" pitchFamily="49" charset="-122"/>
                <a:ea typeface="黑体" panose="02010609060101010101" pitchFamily="49" charset="-122"/>
              </a:rPr>
              <a:t>功能介绍</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70" name="文本框 69"/>
          <p:cNvSpPr txBox="1"/>
          <p:nvPr/>
        </p:nvSpPr>
        <p:spPr>
          <a:xfrm>
            <a:off x="5403317" y="90225"/>
            <a:ext cx="1295400" cy="369332"/>
          </a:xfrm>
          <a:prstGeom prst="rect">
            <a:avLst/>
          </a:prstGeom>
          <a:noFill/>
        </p:spPr>
        <p:txBody>
          <a:bodyPr wrap="square" rtlCol="0">
            <a:spAutoFit/>
          </a:bodyPr>
          <a:lstStyle/>
          <a:p>
            <a:r>
              <a:rPr lang="zh-CN" altLang="en-US" spc="300" dirty="0" smtClean="0">
                <a:solidFill>
                  <a:schemeClr val="bg1"/>
                </a:solidFill>
                <a:latin typeface="黑体" panose="02010609060101010101" pitchFamily="49" charset="-122"/>
                <a:ea typeface="黑体" panose="02010609060101010101" pitchFamily="49" charset="-122"/>
              </a:rPr>
              <a:t>可行分析</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71" name="文本框 70"/>
          <p:cNvSpPr txBox="1"/>
          <p:nvPr/>
        </p:nvSpPr>
        <p:spPr>
          <a:xfrm>
            <a:off x="6762923" y="90225"/>
            <a:ext cx="1295400" cy="369332"/>
          </a:xfrm>
          <a:prstGeom prst="rect">
            <a:avLst/>
          </a:prstGeom>
          <a:noFill/>
        </p:spPr>
        <p:txBody>
          <a:bodyPr wrap="square" rtlCol="0">
            <a:spAutoFit/>
          </a:bodyPr>
          <a:lstStyle/>
          <a:p>
            <a:r>
              <a:rPr lang="zh-CN" altLang="en-US" spc="300" dirty="0" smtClean="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72" name="直接连接符 71"/>
          <p:cNvCxnSpPr/>
          <p:nvPr/>
        </p:nvCxnSpPr>
        <p:spPr>
          <a:xfrm>
            <a:off x="2607196"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2636"/>
      </p:ext>
    </p:extLst>
  </p:cSld>
  <p:clrMapOvr>
    <a:masterClrMapping/>
  </p:clrMapOvr>
  <p:transition>
    <p:wipe/>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868</TotalTime>
  <Words>2068</Words>
  <Application>Microsoft Office PowerPoint</Application>
  <PresentationFormat>全屏显示(4:3)</PresentationFormat>
  <Paragraphs>475</Paragraphs>
  <Slides>31</Slides>
  <Notes>0</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31</vt:i4>
      </vt:variant>
    </vt:vector>
  </HeadingPairs>
  <TitlesOfParts>
    <vt:vector size="40" baseType="lpstr">
      <vt:lpstr>新細明體</vt:lpstr>
      <vt:lpstr>黑体</vt:lpstr>
      <vt:lpstr>宋体</vt:lpstr>
      <vt:lpstr>Arial</vt:lpstr>
      <vt:lpstr>Calibri</vt:lpstr>
      <vt:lpstr>Calibri Light</vt:lpstr>
      <vt:lpstr>Times New Roman</vt:lpstr>
      <vt:lpstr>Office 主题</vt:lpstr>
      <vt:lpstr>3_Office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hp</cp:lastModifiedBy>
  <cp:revision>136</cp:revision>
  <dcterms:created xsi:type="dcterms:W3CDTF">2015-02-19T23:46:49Z</dcterms:created>
  <dcterms:modified xsi:type="dcterms:W3CDTF">2017-03-19T12:46:09Z</dcterms:modified>
</cp:coreProperties>
</file>