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335" r:id="rId7"/>
    <p:sldId id="336" r:id="rId8"/>
    <p:sldId id="293" r:id="rId9"/>
    <p:sldId id="277" r:id="rId10"/>
    <p:sldId id="311" r:id="rId11"/>
    <p:sldId id="275" r:id="rId12"/>
    <p:sldId id="299" r:id="rId13"/>
    <p:sldId id="292" r:id="rId14"/>
    <p:sldId id="300" r:id="rId15"/>
    <p:sldId id="302" r:id="rId16"/>
    <p:sldId id="312" r:id="rId17"/>
    <p:sldId id="333" r:id="rId18"/>
    <p:sldId id="334" r:id="rId19"/>
    <p:sldId id="313" r:id="rId20"/>
    <p:sldId id="303" r:id="rId21"/>
    <p:sldId id="321" r:id="rId22"/>
    <p:sldId id="322" r:id="rId23"/>
    <p:sldId id="323" r:id="rId24"/>
    <p:sldId id="327" r:id="rId25"/>
    <p:sldId id="326" r:id="rId26"/>
    <p:sldId id="316" r:id="rId27"/>
    <p:sldId id="317" r:id="rId28"/>
    <p:sldId id="318" r:id="rId29"/>
    <p:sldId id="291" r:id="rId30"/>
    <p:sldId id="306" r:id="rId31"/>
    <p:sldId id="331" r:id="rId32"/>
    <p:sldId id="304" r:id="rId33"/>
    <p:sldId id="305" r:id="rId34"/>
    <p:sldId id="290" r:id="rId35"/>
    <p:sldId id="315" r:id="rId36"/>
    <p:sldId id="329" r:id="rId37"/>
    <p:sldId id="307" r:id="rId38"/>
    <p:sldId id="309" r:id="rId39"/>
    <p:sldId id="332" r:id="rId40"/>
    <p:sldId id="308" r:id="rId41"/>
    <p:sldId id="295" r:id="rId42"/>
    <p:sldId id="272" r:id="rId43"/>
    <p:sldId id="328" r:id="rId44"/>
    <p:sldId id="296" r:id="rId45"/>
    <p:sldId id="288" r:id="rId4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4E3E"/>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13/4/2017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13/4/2017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13/4/2017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363018546"/>
              </p:ext>
            </p:extLst>
          </p:nvPr>
        </p:nvGraphicFramePr>
        <p:xfrm>
          <a:off x="982981" y="1954534"/>
          <a:ext cx="7075340" cy="4160520"/>
        </p:xfrm>
        <a:graphic>
          <a:graphicData uri="http://schemas.openxmlformats.org/drawingml/2006/table">
            <a:tbl>
              <a:tblPr>
                <a:tableStyleId>{5C22544A-7EE6-4342-B048-85BDC9FD1C3A}</a:tableStyleId>
              </a:tblPr>
              <a:tblGrid>
                <a:gridCol w="939086">
                  <a:extLst>
                    <a:ext uri="{9D8B030D-6E8A-4147-A177-3AD203B41FA5}">
                      <a16:colId xmlns="" xmlns:a16="http://schemas.microsoft.com/office/drawing/2014/main" val="3677290438"/>
                    </a:ext>
                  </a:extLst>
                </a:gridCol>
                <a:gridCol w="3665324">
                  <a:extLst>
                    <a:ext uri="{9D8B030D-6E8A-4147-A177-3AD203B41FA5}">
                      <a16:colId xmlns="" xmlns:a16="http://schemas.microsoft.com/office/drawing/2014/main" val="2615688293"/>
                    </a:ext>
                  </a:extLst>
                </a:gridCol>
                <a:gridCol w="898015">
                  <a:extLst>
                    <a:ext uri="{9D8B030D-6E8A-4147-A177-3AD203B41FA5}">
                      <a16:colId xmlns="" xmlns:a16="http://schemas.microsoft.com/office/drawing/2014/main" val="1417580038"/>
                    </a:ext>
                  </a:extLst>
                </a:gridCol>
                <a:gridCol w="1572915">
                  <a:extLst>
                    <a:ext uri="{9D8B030D-6E8A-4147-A177-3AD203B41FA5}">
                      <a16:colId xmlns="" xmlns:a16="http://schemas.microsoft.com/office/drawing/2014/main" val="2843521725"/>
                    </a:ext>
                  </a:extLst>
                </a:gridCol>
              </a:tblGrid>
              <a:tr h="416052">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编号</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名称</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 xmlns:a16="http://schemas.microsoft.com/office/drawing/2014/main" val="1076653101"/>
                  </a:ext>
                </a:extLst>
              </a:tr>
            </a:tbl>
          </a:graphicData>
        </a:graphic>
      </p:graphicFrame>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过程模型与计划表</a:t>
            </a: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 xmlns:a16="http://schemas.microsoft.com/office/drawing/2014/main" val="420468197"/>
                    </a:ext>
                  </a:extLst>
                </a:gridCol>
                <a:gridCol w="3379247">
                  <a:extLst>
                    <a:ext uri="{9D8B030D-6E8A-4147-A177-3AD203B41FA5}">
                      <a16:colId xmlns="" xmlns:a16="http://schemas.microsoft.com/office/drawing/2014/main" val="2492130409"/>
                    </a:ext>
                  </a:extLst>
                </a:gridCol>
                <a:gridCol w="3125230">
                  <a:extLst>
                    <a:ext uri="{9D8B030D-6E8A-4147-A177-3AD203B41FA5}">
                      <a16:colId xmlns="" xmlns:a16="http://schemas.microsoft.com/office/drawing/2014/main" val="583879613"/>
                    </a:ext>
                  </a:extLst>
                </a:gridCol>
              </a:tblGrid>
              <a:tr h="231091">
                <a:tc>
                  <a:txBody>
                    <a:bodyPr/>
                    <a:lstStyle/>
                    <a:p>
                      <a:pPr algn="just">
                        <a:spcAft>
                          <a:spcPts val="0"/>
                        </a:spcAft>
                      </a:pPr>
                      <a:r>
                        <a:rPr lang="zh-CN" sz="1600" kern="100">
                          <a:effectLst/>
                          <a:latin typeface="+mn-ea"/>
                          <a:ea typeface="+mn-ea"/>
                        </a:rPr>
                        <a:t>关键时间</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任务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313646399"/>
                  </a:ext>
                </a:extLst>
              </a:tr>
              <a:tr h="462182">
                <a:tc>
                  <a:txBody>
                    <a:bodyPr/>
                    <a:lstStyle/>
                    <a:p>
                      <a:pPr algn="just">
                        <a:spcAft>
                          <a:spcPts val="0"/>
                        </a:spcAft>
                      </a:pPr>
                      <a:r>
                        <a:rPr lang="zh-CN" sz="1600" kern="100">
                          <a:effectLst/>
                          <a:latin typeface="+mn-ea"/>
                          <a:ea typeface="+mn-ea"/>
                        </a:rPr>
                        <a:t>第一、二周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4160012759"/>
                  </a:ext>
                </a:extLst>
              </a:tr>
              <a:tr h="462182">
                <a:tc>
                  <a:txBody>
                    <a:bodyPr/>
                    <a:lstStyle/>
                    <a:p>
                      <a:pPr algn="just">
                        <a:spcAft>
                          <a:spcPts val="0"/>
                        </a:spcAft>
                      </a:pPr>
                      <a:r>
                        <a:rPr lang="zh-CN" sz="1600" kern="100">
                          <a:effectLst/>
                          <a:latin typeface="+mn-ea"/>
                          <a:ea typeface="+mn-ea"/>
                        </a:rPr>
                        <a:t>第三周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 xmlns:a16="http://schemas.microsoft.com/office/drawing/2014/main"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08000"/>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小组人员分工</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284022874"/>
              </p:ext>
            </p:extLst>
          </p:nvPr>
        </p:nvGraphicFramePr>
        <p:xfrm>
          <a:off x="611764" y="2111534"/>
          <a:ext cx="8394890" cy="3992086"/>
        </p:xfrm>
        <a:graphic>
          <a:graphicData uri="http://schemas.openxmlformats.org/drawingml/2006/table">
            <a:tbl>
              <a:tblPr>
                <a:tableStyleId>{5C22544A-7EE6-4342-B048-85BDC9FD1C3A}</a:tableStyleId>
              </a:tblPr>
              <a:tblGrid>
                <a:gridCol w="2797640">
                  <a:extLst>
                    <a:ext uri="{9D8B030D-6E8A-4147-A177-3AD203B41FA5}">
                      <a16:colId xmlns="" xmlns:a16="http://schemas.microsoft.com/office/drawing/2014/main" val="736205536"/>
                    </a:ext>
                  </a:extLst>
                </a:gridCol>
                <a:gridCol w="2798625">
                  <a:extLst>
                    <a:ext uri="{9D8B030D-6E8A-4147-A177-3AD203B41FA5}">
                      <a16:colId xmlns="" xmlns:a16="http://schemas.microsoft.com/office/drawing/2014/main" val="565157500"/>
                    </a:ext>
                  </a:extLst>
                </a:gridCol>
                <a:gridCol w="2798625">
                  <a:extLst>
                    <a:ext uri="{9D8B030D-6E8A-4147-A177-3AD203B41FA5}">
                      <a16:colId xmlns="" xmlns:a16="http://schemas.microsoft.com/office/drawing/2014/main" val="3581536902"/>
                    </a:ext>
                  </a:extLst>
                </a:gridCol>
              </a:tblGrid>
              <a:tr h="249505">
                <a:tc>
                  <a:txBody>
                    <a:bodyPr/>
                    <a:lstStyle/>
                    <a:p>
                      <a:pPr indent="721360" algn="just">
                        <a:spcAft>
                          <a:spcPts val="0"/>
                        </a:spcAft>
                      </a:pPr>
                      <a:r>
                        <a:rPr lang="zh-CN" sz="1600" kern="100">
                          <a:effectLst/>
                        </a:rPr>
                        <a:t>职责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职责描述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1190109038"/>
                  </a:ext>
                </a:extLst>
              </a:tr>
              <a:tr h="499011">
                <a:tc>
                  <a:txBody>
                    <a:bodyPr/>
                    <a:lstStyle/>
                    <a:p>
                      <a:pPr algn="just">
                        <a:spcAft>
                          <a:spcPts val="0"/>
                        </a:spcAft>
                      </a:pPr>
                      <a:r>
                        <a:rPr lang="en-US" sz="1600" kern="100">
                          <a:effectLst/>
                        </a:rPr>
                        <a:t>Java</a:t>
                      </a:r>
                      <a:r>
                        <a:rPr lang="zh-CN" sz="1600" kern="100">
                          <a:effectLst/>
                        </a:rPr>
                        <a:t>程序员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java</a:t>
                      </a:r>
                      <a:r>
                        <a:rPr lang="zh-CN" sz="1600" kern="100">
                          <a:effectLst/>
                        </a:rPr>
                        <a:t>的编程和</a:t>
                      </a:r>
                      <a:r>
                        <a:rPr lang="en-US" sz="1600" kern="100">
                          <a:effectLst/>
                        </a:rPr>
                        <a:t>Android Studio</a:t>
                      </a:r>
                      <a:r>
                        <a:rPr lang="zh-CN" sz="1600" kern="100">
                          <a:effectLst/>
                        </a:rPr>
                        <a:t>的操作平台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1293505974"/>
                  </a:ext>
                </a:extLst>
              </a:tr>
              <a:tr h="499011">
                <a:tc>
                  <a:txBody>
                    <a:bodyPr/>
                    <a:lstStyle/>
                    <a:p>
                      <a:pPr algn="just">
                        <a:spcAft>
                          <a:spcPts val="0"/>
                        </a:spcAft>
                      </a:pPr>
                      <a:r>
                        <a:rPr lang="zh-CN" sz="1600" kern="100">
                          <a:effectLst/>
                        </a:rPr>
                        <a:t>数据库设计员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SQL</a:t>
                      </a:r>
                      <a:r>
                        <a:rPr lang="zh-CN" sz="1600" kern="100">
                          <a:effectLst/>
                        </a:rPr>
                        <a:t>语句，熟练使用</a:t>
                      </a:r>
                      <a:r>
                        <a:rPr lang="en-US" sz="1600" kern="100">
                          <a:effectLst/>
                        </a:rPr>
                        <a:t>SQL Sever 2005</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3341043378"/>
                  </a:ext>
                </a:extLst>
              </a:tr>
              <a:tr h="249505">
                <a:tc>
                  <a:txBody>
                    <a:bodyPr/>
                    <a:lstStyle/>
                    <a:p>
                      <a:pPr algn="just">
                        <a:spcAft>
                          <a:spcPts val="0"/>
                        </a:spcAft>
                      </a:pPr>
                      <a:r>
                        <a:rPr lang="zh-CN" sz="1600" kern="100">
                          <a:effectLst/>
                        </a:rPr>
                        <a:t>文档维护员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熟悉使用</a:t>
                      </a:r>
                      <a:r>
                        <a:rPr lang="en-US" sz="1600" kern="100">
                          <a:effectLst/>
                        </a:rPr>
                        <a:t>Word</a:t>
                      </a:r>
                      <a:r>
                        <a:rPr lang="zh-CN" sz="1600" kern="100">
                          <a:effectLst/>
                        </a:rPr>
                        <a:t>及</a:t>
                      </a:r>
                      <a:r>
                        <a:rPr lang="en-US" sz="1600" kern="100">
                          <a:effectLst/>
                        </a:rPr>
                        <a:t>Powerpoint</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1569277400"/>
                  </a:ext>
                </a:extLst>
              </a:tr>
              <a:tr h="249505">
                <a:tc>
                  <a:txBody>
                    <a:bodyPr/>
                    <a:lstStyle/>
                    <a:p>
                      <a:pPr algn="just">
                        <a:spcAft>
                          <a:spcPts val="0"/>
                        </a:spcAft>
                      </a:pPr>
                      <a:r>
                        <a:rPr lang="zh-CN" sz="1600" kern="100">
                          <a:effectLst/>
                        </a:rPr>
                        <a:t>美工设计</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熟练地应用</a:t>
                      </a:r>
                      <a:r>
                        <a:rPr lang="en-US" sz="1600" kern="100">
                          <a:effectLst/>
                        </a:rPr>
                        <a:t>Potoshop</a:t>
                      </a:r>
                      <a:r>
                        <a:rPr lang="zh-CN" sz="1600" kern="100">
                          <a:effectLst/>
                        </a:rPr>
                        <a:t>，</a:t>
                      </a:r>
                      <a:r>
                        <a:rPr lang="en-US" sz="1600" kern="100">
                          <a:effectLst/>
                        </a:rPr>
                        <a:t>flash</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1175433620"/>
                  </a:ext>
                </a:extLst>
              </a:tr>
              <a:tr h="499011">
                <a:tc>
                  <a:txBody>
                    <a:bodyPr/>
                    <a:lstStyle/>
                    <a:p>
                      <a:pPr algn="just">
                        <a:spcAft>
                          <a:spcPts val="0"/>
                        </a:spcAft>
                      </a:pPr>
                      <a:r>
                        <a:rPr lang="zh-CN" sz="1600" kern="100">
                          <a:effectLst/>
                        </a:rPr>
                        <a:t>软件测试员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能有耐心，熟练地使用开发工具的</a:t>
                      </a:r>
                      <a:r>
                        <a:rPr lang="en-US" sz="1600" kern="100">
                          <a:effectLst/>
                        </a:rPr>
                        <a:t>debug</a:t>
                      </a:r>
                      <a:r>
                        <a:rPr lang="zh-CN" sz="1600" kern="100">
                          <a:effectLst/>
                        </a:rPr>
                        <a:t>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2831631342"/>
                  </a:ext>
                </a:extLst>
              </a:tr>
              <a:tr h="499011">
                <a:tc>
                  <a:txBody>
                    <a:bodyPr/>
                    <a:lstStyle/>
                    <a:p>
                      <a:pPr algn="just">
                        <a:spcAft>
                          <a:spcPts val="0"/>
                        </a:spcAft>
                      </a:pPr>
                      <a:r>
                        <a:rPr lang="zh-CN" sz="1600" kern="100">
                          <a:effectLst/>
                        </a:rPr>
                        <a:t>需求分析员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整理需求分析并以撰写需求分析分析文档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701537168"/>
                  </a:ext>
                </a:extLst>
              </a:tr>
              <a:tr h="499011">
                <a:tc>
                  <a:txBody>
                    <a:bodyPr/>
                    <a:lstStyle/>
                    <a:p>
                      <a:pPr algn="just">
                        <a:spcAft>
                          <a:spcPts val="0"/>
                        </a:spcAft>
                      </a:pPr>
                      <a:r>
                        <a:rPr lang="zh-CN" sz="1600" kern="100">
                          <a:effectLst/>
                        </a:rPr>
                        <a:t>总结人员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负责最后的收尾工作并撰写总结文档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1789074286"/>
                  </a:ext>
                </a:extLst>
              </a:tr>
              <a:tr h="249505">
                <a:tc>
                  <a:txBody>
                    <a:bodyPr/>
                    <a:lstStyle/>
                    <a:p>
                      <a:pPr algn="just">
                        <a:spcAft>
                          <a:spcPts val="0"/>
                        </a:spcAft>
                      </a:pPr>
                      <a:r>
                        <a:rPr lang="zh-CN" sz="1600" kern="100">
                          <a:effectLst/>
                        </a:rPr>
                        <a:t>会议记录员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每次记录会议的内容</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362468160"/>
                  </a:ext>
                </a:extLst>
              </a:tr>
              <a:tr h="499011">
                <a:tc>
                  <a:txBody>
                    <a:bodyPr/>
                    <a:lstStyle/>
                    <a:p>
                      <a:pPr algn="just">
                        <a:spcAft>
                          <a:spcPts val="0"/>
                        </a:spcAft>
                      </a:pPr>
                      <a:r>
                        <a:rPr lang="zh-CN" sz="1600" kern="100">
                          <a:effectLst/>
                        </a:rPr>
                        <a:t>软件配置工具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能使用</a:t>
                      </a:r>
                      <a:r>
                        <a:rPr lang="en-US" sz="1600" kern="100">
                          <a:effectLst/>
                        </a:rPr>
                        <a:t>Git</a:t>
                      </a:r>
                      <a:r>
                        <a:rPr lang="zh-CN" sz="1600" kern="100">
                          <a:effectLst/>
                        </a:rPr>
                        <a:t>配置管理工具来进行跟踪和控制活动</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dirty="0">
                          <a:effectLst/>
                        </a:rPr>
                        <a:t>陈妍蓝，奕吉，靳泽旭</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 xmlns:a16="http://schemas.microsoft.com/office/drawing/2014/main" val="2096550509"/>
                  </a:ext>
                </a:extLst>
              </a:tr>
            </a:tbl>
          </a:graphicData>
        </a:graphic>
      </p:graphicFrame>
    </p:spTree>
    <p:extLst>
      <p:ext uri="{BB962C8B-B14F-4D97-AF65-F5344CB8AC3E}">
        <p14:creationId xmlns:p14="http://schemas.microsoft.com/office/powerpoint/2010/main" val="2537003110"/>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19" y="2124867"/>
            <a:ext cx="8502162" cy="3095550"/>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36461"/>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879230"/>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6591"/>
            <a:ext cx="9144000" cy="4334293"/>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4719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289" y="66323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WBS</a:t>
            </a:r>
            <a:r>
              <a:rPr lang="zh-CN" altLang="en-US" dirty="0" smtClean="0">
                <a:solidFill>
                  <a:schemeClr val="bg1"/>
                </a:solidFill>
              </a:rPr>
              <a:t>表（工作结构分解表）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2" y="1677851"/>
            <a:ext cx="8850656" cy="4819664"/>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47029"/>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57" y="980601"/>
            <a:ext cx="8868105" cy="570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spTree>
    <p:extLst>
      <p:ext uri="{BB962C8B-B14F-4D97-AF65-F5344CB8AC3E}">
        <p14:creationId xmlns:p14="http://schemas.microsoft.com/office/powerpoint/2010/main" val="2972940093"/>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5581" y="815334"/>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3" y="2454814"/>
            <a:ext cx="7889764" cy="2234629"/>
          </a:xfrm>
          <a:prstGeom prst="rect">
            <a:avLst/>
          </a:prstGeom>
        </p:spPr>
      </p:pic>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953"/>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9204" y="78895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4" y="2064450"/>
            <a:ext cx="8171117" cy="4371519"/>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210688"/>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86" y="1428455"/>
            <a:ext cx="7254883" cy="5007515"/>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90412" y="905402"/>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ER</a:t>
            </a:r>
            <a:r>
              <a:rPr lang="zh-CN" altLang="en-US" sz="2400" b="1" dirty="0" smtClean="0"/>
              <a:t>图</a:t>
            </a:r>
            <a:endParaRPr lang="zh-CN" altLang="zh-CN" sz="2400" b="1" dirty="0"/>
          </a:p>
        </p:txBody>
      </p:sp>
    </p:spTree>
    <p:extLst>
      <p:ext uri="{BB962C8B-B14F-4D97-AF65-F5344CB8AC3E}">
        <p14:creationId xmlns:p14="http://schemas.microsoft.com/office/powerpoint/2010/main" val="2371049600"/>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3697"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状态转化图</a:t>
            </a:r>
            <a:endParaRPr lang="zh-CN" altLang="zh-CN" sz="2400" b="1" dirty="0"/>
          </a:p>
        </p:txBody>
      </p:sp>
      <p:pic>
        <p:nvPicPr>
          <p:cNvPr id="102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11" y="547167"/>
            <a:ext cx="4300190" cy="62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179650"/>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3297" y="674281"/>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数据字典</a:t>
            </a:r>
            <a:endParaRPr lang="zh-CN" altLang="en-US" dirty="0">
              <a:solidFill>
                <a:schemeClr val="bg1"/>
              </a:solidFill>
            </a:endParaRPr>
          </a:p>
        </p:txBody>
      </p:sp>
      <p:sp>
        <p:nvSpPr>
          <p:cNvPr id="3" name="文本框 11"/>
          <p:cNvSpPr txBox="1">
            <a:spLocks noChangeArrowheads="1"/>
          </p:cNvSpPr>
          <p:nvPr/>
        </p:nvSpPr>
        <p:spPr bwMode="auto">
          <a:xfrm>
            <a:off x="552572" y="1725918"/>
            <a:ext cx="5081587" cy="12398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名字：管理员信息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描述：管理员的信息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定义：管理员信息</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管理员编号</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管理员姓名</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管理员联系方式</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管理员处理数据的时间</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申请二课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活动报名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Text Box 3"/>
          <p:cNvSpPr txBox="1">
            <a:spLocks noChangeArrowheads="1"/>
          </p:cNvSpPr>
          <p:nvPr/>
        </p:nvSpPr>
        <p:spPr bwMode="auto">
          <a:xfrm>
            <a:off x="597022" y="3122490"/>
            <a:ext cx="5037137" cy="1203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名字：管理员处理数据时间</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描述：管理员在处理新闻信息，报名信息，二课信息的时间段</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定义：管理员处理数据的时间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4"/>
          <p:cNvSpPr txBox="1">
            <a:spLocks noChangeArrowheads="1"/>
          </p:cNvSpPr>
          <p:nvPr/>
        </p:nvSpPr>
        <p:spPr bwMode="auto">
          <a:xfrm>
            <a:off x="581940" y="4599842"/>
            <a:ext cx="5067300" cy="1120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名字：管理员编号</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描述：唯一标识管理员中的特定管理员的关键域</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定义：管理员编号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数字编号</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文本框 17"/>
          <p:cNvSpPr txBox="1">
            <a:spLocks noChangeArrowheads="1"/>
          </p:cNvSpPr>
          <p:nvPr/>
        </p:nvSpPr>
        <p:spPr bwMode="auto">
          <a:xfrm>
            <a:off x="4131531" y="2623894"/>
            <a:ext cx="5157787" cy="1181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名字：活动报名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描述：在校组织的有关活动的报名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定义：活动报名</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位置：用户信息，管理员信息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6" name="直接连接符 1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08452"/>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716"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1" y="2076745"/>
            <a:ext cx="4472647" cy="4182475"/>
          </a:xfrm>
          <a:prstGeom prst="rect">
            <a:avLst/>
          </a:prstGeom>
        </p:spPr>
      </p:pic>
      <p:sp>
        <p:nvSpPr>
          <p:cNvPr id="4" name="TextBox 3"/>
          <p:cNvSpPr txBox="1"/>
          <p:nvPr/>
        </p:nvSpPr>
        <p:spPr>
          <a:xfrm>
            <a:off x="325581" y="1696915"/>
            <a:ext cx="2945157" cy="400110"/>
          </a:xfrm>
          <a:prstGeom prst="rect">
            <a:avLst/>
          </a:prstGeom>
          <a:noFill/>
        </p:spPr>
        <p:txBody>
          <a:bodyPr wrap="square" rtlCol="0">
            <a:spAutoFit/>
          </a:bodyPr>
          <a:lstStyle/>
          <a:p>
            <a:r>
              <a:rPr lang="zh-CN" altLang="en-US" sz="2000" b="1" dirty="0" smtClean="0"/>
              <a:t>登陆界面：</a:t>
            </a:r>
            <a:endParaRPr lang="zh-CN" altLang="en-US" sz="2000" b="1" dirty="0"/>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94133"/>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21" y="1092006"/>
            <a:ext cx="3566160" cy="528828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60" y="1480038"/>
            <a:ext cx="3520440" cy="5377962"/>
          </a:xfrm>
          <a:prstGeom prst="rect">
            <a:avLst/>
          </a:prstGeom>
        </p:spPr>
      </p:pic>
      <p:sp>
        <p:nvSpPr>
          <p:cNvPr id="4" name="TextBox 3"/>
          <p:cNvSpPr txBox="1"/>
          <p:nvPr/>
        </p:nvSpPr>
        <p:spPr>
          <a:xfrm>
            <a:off x="325581" y="1665556"/>
            <a:ext cx="1907931" cy="400110"/>
          </a:xfrm>
          <a:prstGeom prst="rect">
            <a:avLst/>
          </a:prstGeom>
          <a:noFill/>
        </p:spPr>
        <p:txBody>
          <a:bodyPr wrap="square" rtlCol="0">
            <a:spAutoFit/>
          </a:bodyPr>
          <a:lstStyle/>
          <a:p>
            <a:r>
              <a:rPr lang="zh-CN" altLang="en-US" sz="2000" b="1" dirty="0" smtClean="0"/>
              <a:t>用户界面：</a:t>
            </a:r>
            <a:endParaRPr lang="zh-CN" altLang="en-US" sz="2000" b="1" dirty="0"/>
          </a:p>
        </p:txBody>
      </p:sp>
      <p:sp>
        <p:nvSpPr>
          <p:cNvPr id="5" name="圆角矩形 4"/>
          <p:cNvSpPr/>
          <p:nvPr/>
        </p:nvSpPr>
        <p:spPr>
          <a:xfrm>
            <a:off x="325581" y="640658"/>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53115"/>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61231"/>
            <a:ext cx="4192173" cy="4863996"/>
          </a:xfrm>
          <a:prstGeom prst="rect">
            <a:avLst/>
          </a:prstGeom>
        </p:spPr>
      </p:pic>
      <p:sp>
        <p:nvSpPr>
          <p:cNvPr id="3" name="TextBox 2"/>
          <p:cNvSpPr txBox="1"/>
          <p:nvPr/>
        </p:nvSpPr>
        <p:spPr>
          <a:xfrm>
            <a:off x="325581" y="1732085"/>
            <a:ext cx="2567354" cy="523220"/>
          </a:xfrm>
          <a:prstGeom prst="rect">
            <a:avLst/>
          </a:prstGeom>
          <a:noFill/>
        </p:spPr>
        <p:txBody>
          <a:bodyPr wrap="square" rtlCol="0">
            <a:spAutoFit/>
          </a:bodyPr>
          <a:lstStyle/>
          <a:p>
            <a:r>
              <a:rPr lang="zh-CN" altLang="en-US" sz="2800" b="1" dirty="0" smtClean="0"/>
              <a:t>管理员界面：</a:t>
            </a:r>
            <a:endParaRPr lang="zh-CN" altLang="en-US" sz="2800" b="1" dirty="0"/>
          </a:p>
        </p:txBody>
      </p:sp>
      <p:sp>
        <p:nvSpPr>
          <p:cNvPr id="4" name="圆角矩形 3"/>
          <p:cNvSpPr/>
          <p:nvPr/>
        </p:nvSpPr>
        <p:spPr>
          <a:xfrm>
            <a:off x="325581" y="72308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5062"/>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 xmlns:a16="http://schemas.microsoft.com/office/drawing/2014/main" val="450268174"/>
                    </a:ext>
                  </a:extLst>
                </a:gridCol>
                <a:gridCol w="5250348">
                  <a:extLst>
                    <a:ext uri="{9D8B030D-6E8A-4147-A177-3AD203B41FA5}">
                      <a16:colId xmlns="" xmlns:a16="http://schemas.microsoft.com/office/drawing/2014/main"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 xmlns:a16="http://schemas.microsoft.com/office/drawing/2014/main"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 xmlns:a16="http://schemas.microsoft.com/office/drawing/2014/main"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 xmlns:a16="http://schemas.microsoft.com/office/drawing/2014/main"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关键技术分析</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67818" y="2778369"/>
            <a:ext cx="8247184" cy="2677656"/>
          </a:xfrm>
          <a:prstGeom prst="rect">
            <a:avLst/>
          </a:prstGeom>
          <a:noFill/>
        </p:spPr>
        <p:txBody>
          <a:bodyPr wrap="square" rtlCol="0">
            <a:spAutoFit/>
          </a:bodyPr>
          <a:lstStyle/>
          <a:p>
            <a:r>
              <a:rPr lang="zh-CN" altLang="en-US" sz="2800" dirty="0">
                <a:solidFill>
                  <a:srgbClr val="666666"/>
                </a:solidFill>
              </a:rPr>
              <a:t>校园新闻</a:t>
            </a:r>
            <a:r>
              <a:rPr lang="en-US" altLang="zh-CN" sz="2800" dirty="0">
                <a:solidFill>
                  <a:srgbClr val="666666"/>
                </a:solidFill>
              </a:rPr>
              <a:t>APP</a:t>
            </a:r>
            <a:r>
              <a:rPr lang="zh-CN" altLang="en-US" sz="2800" dirty="0">
                <a:solidFill>
                  <a:srgbClr val="666666"/>
                </a:solidFill>
              </a:rPr>
              <a:t>的前端是在</a:t>
            </a:r>
            <a:r>
              <a:rPr lang="en-US" altLang="zh-CN" sz="2800" dirty="0">
                <a:solidFill>
                  <a:srgbClr val="666666"/>
                </a:solidFill>
              </a:rPr>
              <a:t>android studio</a:t>
            </a:r>
            <a:r>
              <a:rPr lang="zh-CN" altLang="en-US" sz="2800" dirty="0">
                <a:solidFill>
                  <a:srgbClr val="666666"/>
                </a:solidFill>
              </a:rPr>
              <a:t>的平台下，在</a:t>
            </a:r>
            <a:r>
              <a:rPr lang="en-US" altLang="zh-CN" sz="2800" dirty="0">
                <a:solidFill>
                  <a:srgbClr val="666666"/>
                </a:solidFill>
              </a:rPr>
              <a:t>layout</a:t>
            </a:r>
            <a:r>
              <a:rPr lang="zh-CN" altLang="en-US" sz="2800" dirty="0">
                <a:solidFill>
                  <a:srgbClr val="666666"/>
                </a:solidFill>
              </a:rPr>
              <a:t>下用</a:t>
            </a:r>
            <a:r>
              <a:rPr lang="en-US" altLang="zh-CN" sz="2800" dirty="0">
                <a:solidFill>
                  <a:srgbClr val="666666"/>
                </a:solidFill>
              </a:rPr>
              <a:t>XML</a:t>
            </a:r>
            <a:r>
              <a:rPr lang="zh-CN" altLang="en-US" sz="2800" dirty="0">
                <a:solidFill>
                  <a:srgbClr val="666666"/>
                </a:solidFill>
              </a:rPr>
              <a:t>语言编写</a:t>
            </a:r>
            <a:r>
              <a:rPr lang="en-US" altLang="zh-CN" sz="2800" dirty="0" err="1">
                <a:solidFill>
                  <a:srgbClr val="666666"/>
                </a:solidFill>
              </a:rPr>
              <a:t>XmL</a:t>
            </a:r>
            <a:r>
              <a:rPr lang="zh-CN" altLang="en-US" sz="2800" dirty="0">
                <a:solidFill>
                  <a:srgbClr val="666666"/>
                </a:solidFill>
              </a:rPr>
              <a:t>文件来进行</a:t>
            </a:r>
            <a:r>
              <a:rPr lang="en-US" altLang="zh-CN" sz="2800" dirty="0">
                <a:solidFill>
                  <a:srgbClr val="666666"/>
                </a:solidFill>
              </a:rPr>
              <a:t>APP</a:t>
            </a:r>
            <a:r>
              <a:rPr lang="zh-CN" altLang="en-US" sz="2800" dirty="0">
                <a:solidFill>
                  <a:srgbClr val="666666"/>
                </a:solidFill>
              </a:rPr>
              <a:t>界面设计。并主要的逻辑共能实现是用</a:t>
            </a:r>
            <a:r>
              <a:rPr lang="en-US" altLang="zh-CN" sz="2800" dirty="0">
                <a:solidFill>
                  <a:srgbClr val="666666"/>
                </a:solidFill>
              </a:rPr>
              <a:t>java</a:t>
            </a:r>
            <a:r>
              <a:rPr lang="zh-CN" altLang="en-US" sz="2800" dirty="0">
                <a:solidFill>
                  <a:srgbClr val="666666"/>
                </a:solidFill>
              </a:rPr>
              <a:t>语言加</a:t>
            </a:r>
            <a:r>
              <a:rPr lang="en-US" altLang="zh-CN" sz="2800" dirty="0" err="1">
                <a:solidFill>
                  <a:srgbClr val="666666"/>
                </a:solidFill>
              </a:rPr>
              <a:t>mySQL</a:t>
            </a:r>
            <a:r>
              <a:rPr lang="zh-CN" altLang="en-US" sz="2800" dirty="0">
                <a:solidFill>
                  <a:srgbClr val="666666"/>
                </a:solidFill>
              </a:rPr>
              <a:t>来实现来进行对数据的管理和</a:t>
            </a:r>
            <a:r>
              <a:rPr lang="zh-CN" altLang="en-US" sz="2800" dirty="0" smtClean="0">
                <a:solidFill>
                  <a:srgbClr val="666666"/>
                </a:solidFill>
              </a:rPr>
              <a:t>操作。对于实现新闻的及时推送，将采用</a:t>
            </a:r>
            <a:r>
              <a:rPr lang="en-US" altLang="zh-CN" sz="2800" dirty="0" smtClean="0">
                <a:solidFill>
                  <a:srgbClr val="666666"/>
                </a:solidFill>
              </a:rPr>
              <a:t>MQTT</a:t>
            </a:r>
            <a:r>
              <a:rPr lang="zh-CN" altLang="en-US" sz="2800" dirty="0" smtClean="0">
                <a:solidFill>
                  <a:srgbClr val="666666"/>
                </a:solidFill>
              </a:rPr>
              <a:t>协议实现</a:t>
            </a:r>
            <a:r>
              <a:rPr lang="en-US" altLang="zh-CN" sz="2800" dirty="0" smtClean="0">
                <a:solidFill>
                  <a:srgbClr val="666666"/>
                </a:solidFill>
              </a:rPr>
              <a:t>android</a:t>
            </a:r>
            <a:r>
              <a:rPr lang="zh-CN" altLang="en-US" sz="2800" dirty="0" smtClean="0">
                <a:solidFill>
                  <a:srgbClr val="666666"/>
                </a:solidFill>
              </a:rPr>
              <a:t>来实现客户端到服务端的推送功能。</a:t>
            </a:r>
            <a:endParaRPr lang="zh-CN" altLang="en-US" sz="2800" dirty="0">
              <a:solidFill>
                <a:srgbClr val="666666"/>
              </a:solidFill>
            </a:endParaRPr>
          </a:p>
        </p:txBody>
      </p:sp>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57572"/>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成本管理</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1700892986"/>
              </p:ext>
            </p:extLst>
          </p:nvPr>
        </p:nvGraphicFramePr>
        <p:xfrm>
          <a:off x="683146" y="1714502"/>
          <a:ext cx="8188292" cy="4897312"/>
        </p:xfrm>
        <a:graphic>
          <a:graphicData uri="http://schemas.openxmlformats.org/drawingml/2006/table">
            <a:tbl>
              <a:tblPr>
                <a:tableStyleId>{5C22544A-7EE6-4342-B048-85BDC9FD1C3A}</a:tableStyleId>
              </a:tblPr>
              <a:tblGrid>
                <a:gridCol w="2522505"/>
                <a:gridCol w="1996863"/>
                <a:gridCol w="1834462"/>
                <a:gridCol w="1834462"/>
              </a:tblGrid>
              <a:tr h="288077">
                <a:tc>
                  <a:txBody>
                    <a:bodyPr/>
                    <a:lstStyle/>
                    <a:p>
                      <a:pPr algn="ctr">
                        <a:spcAft>
                          <a:spcPts val="0"/>
                        </a:spcAft>
                      </a:pPr>
                      <a:r>
                        <a:rPr lang="zh-CN" sz="1050" kern="100" dirty="0">
                          <a:effectLst/>
                        </a:rPr>
                        <a:t>任务</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zh-CN" sz="1050" kern="100">
                          <a:effectLst/>
                        </a:rPr>
                        <a:t>预期天数（天）</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工时（小时）</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zh-CN" sz="1050" kern="100">
                          <a:effectLst/>
                        </a:rPr>
                        <a:t>费用（元）</a:t>
                      </a:r>
                      <a:endParaRPr lang="zh-CN" sz="1050" kern="100">
                        <a:effectLst/>
                        <a:latin typeface="Calibri"/>
                        <a:ea typeface="宋体"/>
                        <a:cs typeface="Times New Roman"/>
                      </a:endParaRPr>
                    </a:p>
                  </a:txBody>
                  <a:tcPr marL="68580" marR="68580" marT="0" marB="0"/>
                </a:tc>
              </a:tr>
              <a:tr h="576155">
                <a:tc>
                  <a:txBody>
                    <a:bodyPr/>
                    <a:lstStyle/>
                    <a:p>
                      <a:pPr algn="just">
                        <a:spcAft>
                          <a:spcPts val="0"/>
                        </a:spcAft>
                      </a:pPr>
                      <a:r>
                        <a:rPr lang="zh-CN" sz="1050" kern="100">
                          <a:effectLst/>
                        </a:rPr>
                        <a:t>可行性分析的报告与</a:t>
                      </a:r>
                      <a:r>
                        <a:rPr lang="en-US" sz="1050" kern="100">
                          <a:effectLst/>
                        </a:rPr>
                        <a:t>PPT</a:t>
                      </a:r>
                      <a:r>
                        <a:rPr lang="zh-CN" sz="1050" kern="100">
                          <a:effectLst/>
                        </a:rPr>
                        <a:t>制作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项目管理计划</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843.255</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编写程序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4497.36</a:t>
                      </a:r>
                      <a:endParaRPr lang="zh-CN" sz="1050" kern="100">
                        <a:effectLst/>
                        <a:latin typeface="Calibri"/>
                        <a:ea typeface="宋体"/>
                        <a:cs typeface="Times New Roman"/>
                      </a:endParaRPr>
                    </a:p>
                  </a:txBody>
                  <a:tcPr marL="68580" marR="68580" marT="0" marB="0"/>
                </a:tc>
              </a:tr>
              <a:tr h="576155">
                <a:tc>
                  <a:txBody>
                    <a:bodyPr/>
                    <a:lstStyle/>
                    <a:p>
                      <a:pPr algn="just">
                        <a:spcAft>
                          <a:spcPts val="0"/>
                        </a:spcAft>
                      </a:pPr>
                      <a:r>
                        <a:rPr lang="zh-CN" sz="1050" kern="100">
                          <a:effectLst/>
                        </a:rPr>
                        <a:t>软件工程导论的辅助网站（学堂在线）</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一学期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en-US" sz="1050" kern="100">
                          <a:effectLst/>
                        </a:rPr>
                        <a:t>Android Studio</a:t>
                      </a:r>
                      <a:r>
                        <a:rPr lang="zh-CN" sz="1050" kern="100">
                          <a:effectLst/>
                        </a:rPr>
                        <a:t>平台的学习</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学期中的每周末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需求分析</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1927.44</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软件配置管理</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2810.85</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系统设计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2248.68</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需求规格说明书</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576155">
                <a:tc>
                  <a:txBody>
                    <a:bodyPr/>
                    <a:lstStyle/>
                    <a:p>
                      <a:pPr algn="just">
                        <a:spcAft>
                          <a:spcPts val="0"/>
                        </a:spcAft>
                      </a:pPr>
                      <a:r>
                        <a:rPr lang="zh-CN" sz="1050" kern="100">
                          <a:effectLst/>
                        </a:rPr>
                        <a:t>面向对象分析，</a:t>
                      </a:r>
                      <a:r>
                        <a:rPr lang="en-US" sz="1050" kern="100">
                          <a:effectLst/>
                        </a:rPr>
                        <a:t>PPT</a:t>
                      </a:r>
                      <a:r>
                        <a:rPr lang="zh-CN" sz="1050" kern="100">
                          <a:effectLst/>
                        </a:rPr>
                        <a:t>，</a:t>
                      </a:r>
                      <a:r>
                        <a:rPr lang="en-US" sz="1050" kern="100">
                          <a:effectLst/>
                        </a:rPr>
                        <a:t>word</a:t>
                      </a:r>
                      <a:r>
                        <a:rPr lang="zh-CN" sz="1050" kern="100">
                          <a:effectLst/>
                        </a:rPr>
                        <a:t>后期修改</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1606.2</a:t>
                      </a:r>
                      <a:endParaRPr lang="zh-CN" sz="1050" kern="100" dirty="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小组会议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学期中的周末</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0</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en-US" sz="1050" kern="100">
                          <a:effectLst/>
                        </a:rPr>
                        <a:t>UI</a:t>
                      </a:r>
                      <a:r>
                        <a:rPr lang="zh-CN" sz="1050" kern="100">
                          <a:effectLst/>
                        </a:rPr>
                        <a:t>设计，美工美化</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1124.34</a:t>
                      </a:r>
                      <a:endParaRPr lang="zh-CN" sz="1050" kern="100">
                        <a:effectLst/>
                        <a:latin typeface="Calibri"/>
                        <a:ea typeface="宋体"/>
                        <a:cs typeface="Times New Roman"/>
                      </a:endParaRPr>
                    </a:p>
                  </a:txBody>
                  <a:tcPr marL="68580" marR="68580" marT="0" marB="0"/>
                </a:tc>
              </a:tr>
              <a:tr h="288077">
                <a:tc>
                  <a:txBody>
                    <a:bodyPr/>
                    <a:lstStyle/>
                    <a:p>
                      <a:pPr algn="just">
                        <a:spcAft>
                          <a:spcPts val="0"/>
                        </a:spcAft>
                      </a:pPr>
                      <a:r>
                        <a:rPr lang="zh-CN" sz="1050" kern="100">
                          <a:effectLst/>
                        </a:rPr>
                        <a:t>总计</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en-US" sz="1050" kern="100" dirty="0">
                          <a:effectLst/>
                        </a:rPr>
                        <a:t>¥16182.465</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graphicFrame>
        <p:nvGraphicFramePr>
          <p:cNvPr id="3" name="表格 2"/>
          <p:cNvGraphicFramePr>
            <a:graphicFrameLocks noGrp="1"/>
          </p:cNvGraphicFramePr>
          <p:nvPr>
            <p:extLst>
              <p:ext uri="{D42A27DB-BD31-4B8C-83A1-F6EECF244321}">
                <p14:modId xmlns:p14="http://schemas.microsoft.com/office/powerpoint/2010/main" val="1787581099"/>
              </p:ext>
            </p:extLst>
          </p:nvPr>
        </p:nvGraphicFramePr>
        <p:xfrm>
          <a:off x="642102" y="1757204"/>
          <a:ext cx="8367019" cy="4819984"/>
        </p:xfrm>
        <a:graphic>
          <a:graphicData uri="http://schemas.openxmlformats.org/drawingml/2006/table">
            <a:tbl>
              <a:tblPr>
                <a:tableStyleId>{5C22544A-7EE6-4342-B048-85BDC9FD1C3A}</a:tableStyleId>
              </a:tblPr>
              <a:tblGrid>
                <a:gridCol w="2788351">
                  <a:extLst>
                    <a:ext uri="{9D8B030D-6E8A-4147-A177-3AD203B41FA5}">
                      <a16:colId xmlns="" xmlns:a16="http://schemas.microsoft.com/office/drawing/2014/main" val="1658456888"/>
                    </a:ext>
                  </a:extLst>
                </a:gridCol>
                <a:gridCol w="2789334">
                  <a:extLst>
                    <a:ext uri="{9D8B030D-6E8A-4147-A177-3AD203B41FA5}">
                      <a16:colId xmlns="" xmlns:a16="http://schemas.microsoft.com/office/drawing/2014/main" val="2113533542"/>
                    </a:ext>
                  </a:extLst>
                </a:gridCol>
                <a:gridCol w="2789334">
                  <a:extLst>
                    <a:ext uri="{9D8B030D-6E8A-4147-A177-3AD203B41FA5}">
                      <a16:colId xmlns="" xmlns:a16="http://schemas.microsoft.com/office/drawing/2014/main" val="3283112028"/>
                    </a:ext>
                  </a:extLst>
                </a:gridCol>
              </a:tblGrid>
              <a:tr h="249814">
                <a:tc>
                  <a:txBody>
                    <a:bodyPr/>
                    <a:lstStyle/>
                    <a:p>
                      <a:pPr algn="ctr">
                        <a:spcAft>
                          <a:spcPts val="0"/>
                        </a:spcAft>
                      </a:pPr>
                      <a:r>
                        <a:rPr lang="zh-CN" sz="1600" kern="100">
                          <a:effectLst/>
                        </a:rPr>
                        <a:t>风险类型</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存在风险</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规避方法</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 xmlns:a16="http://schemas.microsoft.com/office/drawing/2014/main" val="1644963430"/>
                  </a:ext>
                </a:extLst>
              </a:tr>
              <a:tr h="2248326">
                <a:tc>
                  <a:txBody>
                    <a:bodyPr/>
                    <a:lstStyle/>
                    <a:p>
                      <a:pPr algn="just">
                        <a:spcAft>
                          <a:spcPts val="0"/>
                        </a:spcAft>
                      </a:pPr>
                      <a:r>
                        <a:rPr lang="zh-CN" sz="2800" kern="100" dirty="0">
                          <a:effectLst/>
                        </a:rPr>
                        <a:t>进度风险</a:t>
                      </a:r>
                      <a:endParaRPr lang="zh-CN" sz="2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800" kern="100" dirty="0">
                          <a:effectLst/>
                        </a:rPr>
                        <a:t>由于时间紧张导致项目最后无法按期完成</a:t>
                      </a:r>
                      <a:endParaRPr lang="zh-CN" sz="1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6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 xmlns:a16="http://schemas.microsoft.com/office/drawing/2014/main" val="1717663577"/>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技术风险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开发软件结构体系存在问题，使完成的软件产品未能实现项目预定目标</a:t>
                      </a:r>
                    </a:p>
                  </a:txBody>
                  <a:tcPr marL="106036" marR="106036" marT="0" marB="0"/>
                </a:tc>
                <a:tc>
                  <a:txBody>
                    <a:bodyPr/>
                    <a:lstStyle/>
                    <a:p>
                      <a:pPr algn="just">
                        <a:spcAft>
                          <a:spcPts val="0"/>
                        </a:spcAft>
                      </a:pPr>
                      <a:r>
                        <a:rPr lang="zh-CN" sz="1600" kern="100">
                          <a:effectLst/>
                        </a:rPr>
                        <a:t>提前制定好两周的学习计划，要学习掌握好代码上的技术重点，减少系统中的</a:t>
                      </a:r>
                      <a:r>
                        <a:rPr lang="en-US" sz="1600" kern="100">
                          <a:effectLst/>
                        </a:rPr>
                        <a:t>bug</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 xmlns:a16="http://schemas.microsoft.com/office/drawing/2014/main" val="316982862"/>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质量风险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质量不符合用户要求</a:t>
                      </a:r>
                    </a:p>
                  </a:txBody>
                  <a:tcPr marL="106036" marR="106036" marT="0" marB="0"/>
                </a:tc>
                <a:tc>
                  <a:txBody>
                    <a:bodyPr/>
                    <a:lstStyle/>
                    <a:p>
                      <a:pPr algn="just">
                        <a:spcAft>
                          <a:spcPts val="0"/>
                        </a:spcAft>
                      </a:pPr>
                      <a:r>
                        <a:rPr lang="zh-CN" sz="1600" kern="100">
                          <a:effectLst/>
                        </a:rPr>
                        <a:t>能经常的和用户交流，不断地审计并改进用户对软件的需求</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 xmlns:a16="http://schemas.microsoft.com/office/drawing/2014/main" val="434943116"/>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人力资源风险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组员成员因意外无法参加设计</a:t>
                      </a:r>
                    </a:p>
                  </a:txBody>
                  <a:tcPr marL="106036" marR="106036" marT="0" marB="0"/>
                </a:tc>
                <a:tc>
                  <a:txBody>
                    <a:bodyPr/>
                    <a:lstStyle/>
                    <a:p>
                      <a:pPr algn="just">
                        <a:spcAft>
                          <a:spcPts val="0"/>
                        </a:spcAft>
                      </a:pPr>
                      <a:r>
                        <a:rPr lang="zh-CN" sz="1600" kern="100" dirty="0">
                          <a:effectLst/>
                        </a:rPr>
                        <a:t>组长协调好人员之间的分工，一旦发生，要及时制定计划，以防止软件系统的延期交付。</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 xmlns:a16="http://schemas.microsoft.com/office/drawing/2014/main" val="1292170037"/>
                  </a:ext>
                </a:extLst>
              </a:tr>
            </a:tbl>
          </a:graphicData>
        </a:graphic>
      </p:graphicFrame>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19563" y="844069"/>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739" y="1630104"/>
            <a:ext cx="7306408" cy="4316346"/>
          </a:xfrm>
          <a:prstGeom prst="rect">
            <a:avLst/>
          </a:prstGeom>
        </p:spPr>
      </p:pic>
    </p:spTree>
    <p:extLst>
      <p:ext uri="{BB962C8B-B14F-4D97-AF65-F5344CB8AC3E}">
        <p14:creationId xmlns:p14="http://schemas.microsoft.com/office/powerpoint/2010/main" val="1328351461"/>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9563" y="624261"/>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项目里程碑</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10" y="1017278"/>
            <a:ext cx="9144000" cy="4466602"/>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58" y="2586970"/>
            <a:ext cx="9144000" cy="4532768"/>
          </a:xfrm>
          <a:prstGeom prst="rect">
            <a:avLst/>
          </a:prstGeom>
        </p:spPr>
      </p:pic>
    </p:spTree>
    <p:extLst>
      <p:ext uri="{BB962C8B-B14F-4D97-AF65-F5344CB8AC3E}">
        <p14:creationId xmlns:p14="http://schemas.microsoft.com/office/powerpoint/2010/main" val="28907527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167288"/>
            <a:ext cx="4337025"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由于编程人员的专业水平不高，因此在详细设计前自学培训，包括</a:t>
            </a:r>
            <a:r>
              <a:rPr lang="en-US" altLang="zh-CN" dirty="0">
                <a:solidFill>
                  <a:srgbClr val="666666"/>
                </a:solidFill>
                <a:latin typeface="黑体" panose="02010609060101010101" pitchFamily="49" charset="-122"/>
                <a:ea typeface="黑体" panose="02010609060101010101" pitchFamily="49" charset="-122"/>
              </a:rPr>
              <a:t>SQL Sever</a:t>
            </a:r>
            <a:r>
              <a:rPr lang="zh-CN" altLang="zh-CN" dirty="0">
                <a:solidFill>
                  <a:srgbClr val="666666"/>
                </a:solidFill>
                <a:latin typeface="黑体" panose="02010609060101010101" pitchFamily="49" charset="-122"/>
                <a:ea typeface="黑体" panose="02010609060101010101" pitchFamily="49" charset="-122"/>
              </a:rPr>
              <a:t>数据库、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8" name="矩形 2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矩形 2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6" name="直接连接符 3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9" name="直接连接符 4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3" name="文本框 5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4" name="文本框 5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8" name="文本框 6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4182" y="8320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版本控制管理</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3077308" y="807269"/>
            <a:ext cx="5451231" cy="1477328"/>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我们小组采取</a:t>
            </a:r>
            <a:r>
              <a:rPr lang="en-US" altLang="zh-CN" spc="300" dirty="0" err="1">
                <a:solidFill>
                  <a:srgbClr val="666666"/>
                </a:solidFill>
                <a:latin typeface="黑体" panose="02010609060101010101" pitchFamily="49" charset="-122"/>
                <a:ea typeface="黑体" panose="02010609060101010101" pitchFamily="49" charset="-122"/>
              </a:rPr>
              <a:t>git</a:t>
            </a:r>
            <a:r>
              <a:rPr lang="zh-CN" altLang="en-US" spc="300" dirty="0">
                <a:solidFill>
                  <a:srgbClr val="666666"/>
                </a:solidFill>
                <a:latin typeface="黑体" panose="02010609060101010101" pitchFamily="49" charset="-122"/>
                <a:ea typeface="黑体" panose="02010609060101010101" pitchFamily="49" charset="-122"/>
              </a:rPr>
              <a:t>工具来管理我们的项目计划，我们每次从上传到</a:t>
            </a:r>
            <a:r>
              <a:rPr lang="en-US" altLang="zh-CN" spc="300" dirty="0" err="1">
                <a:solidFill>
                  <a:srgbClr val="666666"/>
                </a:solidFill>
                <a:latin typeface="黑体" panose="02010609060101010101" pitchFamily="49" charset="-122"/>
                <a:ea typeface="黑体" panose="02010609060101010101" pitchFamily="49" charset="-122"/>
              </a:rPr>
              <a:t>github</a:t>
            </a:r>
            <a:r>
              <a:rPr lang="zh-CN" altLang="en-US" spc="300" dirty="0">
                <a:solidFill>
                  <a:srgbClr val="666666"/>
                </a:solidFill>
                <a:latin typeface="黑体" panose="02010609060101010101" pitchFamily="49" charset="-122"/>
                <a:ea typeface="黑体" panose="02010609060101010101" pitchFamily="49" charset="-122"/>
              </a:rPr>
              <a:t>网站上，用</a:t>
            </a:r>
            <a:r>
              <a:rPr lang="en-US" altLang="zh-CN" spc="300" dirty="0" err="1">
                <a:solidFill>
                  <a:srgbClr val="666666"/>
                </a:solidFill>
                <a:latin typeface="黑体" panose="02010609060101010101" pitchFamily="49" charset="-122"/>
                <a:ea typeface="黑体" panose="02010609060101010101" pitchFamily="49" charset="-122"/>
              </a:rPr>
              <a:t>GitKraken</a:t>
            </a:r>
            <a:r>
              <a:rPr lang="zh-CN" altLang="en-US" spc="300" dirty="0">
                <a:solidFill>
                  <a:srgbClr val="666666"/>
                </a:solidFill>
                <a:latin typeface="黑体" panose="02010609060101010101" pitchFamily="49" charset="-122"/>
                <a:ea typeface="黑体" panose="02010609060101010101" pitchFamily="49" charset="-122"/>
              </a:rPr>
              <a:t>来从</a:t>
            </a:r>
            <a:r>
              <a:rPr lang="en-US" altLang="zh-CN" spc="300" dirty="0" err="1">
                <a:solidFill>
                  <a:srgbClr val="666666"/>
                </a:solidFill>
                <a:latin typeface="黑体" panose="02010609060101010101" pitchFamily="49" charset="-122"/>
                <a:ea typeface="黑体" panose="02010609060101010101" pitchFamily="49" charset="-122"/>
              </a:rPr>
              <a:t>github</a:t>
            </a:r>
            <a:r>
              <a:rPr lang="zh-CN" altLang="en-US" spc="300" dirty="0">
                <a:solidFill>
                  <a:srgbClr val="666666"/>
                </a:solidFill>
                <a:latin typeface="黑体" panose="02010609060101010101" pitchFamily="49" charset="-122"/>
                <a:ea typeface="黑体" panose="02010609060101010101" pitchFamily="49" charset="-122"/>
              </a:rPr>
              <a:t>的账户上的远程库上克隆到本地文件夹下来并</a:t>
            </a:r>
            <a:r>
              <a:rPr lang="zh-CN" altLang="en-US" spc="300" dirty="0" smtClean="0">
                <a:solidFill>
                  <a:srgbClr val="666666"/>
                </a:solidFill>
                <a:latin typeface="黑体" panose="02010609060101010101" pitchFamily="49" charset="-122"/>
                <a:ea typeface="黑体" panose="02010609060101010101" pitchFamily="49" charset="-122"/>
              </a:rPr>
              <a:t>打开</a:t>
            </a:r>
            <a:endParaRPr lang="zh-HK" altLang="en-US" spc="300" dirty="0">
              <a:solidFill>
                <a:srgbClr val="666666"/>
              </a:solidFill>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403" y="2274862"/>
            <a:ext cx="6665640" cy="378303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2218"/>
            <a:ext cx="8424233" cy="3087181"/>
          </a:xfrm>
          <a:prstGeom prst="rect">
            <a:avLst/>
          </a:prstGeom>
        </p:spPr>
      </p:pic>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4943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
        <p:nvSpPr>
          <p:cNvPr id="25" name="矩形 2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0" name="直接连接符 2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4" name="文本框 3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3" name="直接连接符 5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9" name="文本框 68"/>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0" name="文本框 6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1" name="直接连接符 7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130843" y="928352"/>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265838" y="2002558"/>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2336095" y="2135990"/>
            <a:ext cx="1744174" cy="1200329"/>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靳泽旭，</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5089145" y="928352"/>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12828" y="2135990"/>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728472" y="2089823"/>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330737" y="4386058"/>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1503" y="5419050"/>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1736162" y="5372884"/>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a:t>
            </a:r>
            <a:r>
              <a:rPr lang="zh-CN" altLang="en-US" sz="2400" dirty="0" smtClean="0">
                <a:solidFill>
                  <a:srgbClr val="666666"/>
                </a:solidFill>
                <a:latin typeface="黑体" panose="02010609060101010101" pitchFamily="49" charset="-122"/>
                <a:ea typeface="黑体" panose="02010609060101010101" pitchFamily="49" charset="-122"/>
              </a:rPr>
              <a:t>旭，奕吉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614182" y="4020081"/>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6054089" y="534742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2" name="TextBox 1"/>
          <p:cNvSpPr txBox="1"/>
          <p:nvPr/>
        </p:nvSpPr>
        <p:spPr>
          <a:xfrm>
            <a:off x="4572000" y="5419050"/>
            <a:ext cx="1422102" cy="369332"/>
          </a:xfrm>
          <a:prstGeom prst="rect">
            <a:avLst/>
          </a:prstGeom>
          <a:noFill/>
        </p:spPr>
        <p:txBody>
          <a:bodyPr wrap="square" rtlCol="0">
            <a:spAutoFit/>
          </a:bodyPr>
          <a:lstStyle/>
          <a:p>
            <a:r>
              <a:rPr lang="zh-CN" altLang="en-US" b="1" dirty="0" smtClean="0">
                <a:solidFill>
                  <a:srgbClr val="C00000"/>
                </a:solidFill>
              </a:rPr>
              <a:t>项目绘图：</a:t>
            </a:r>
            <a:endParaRPr lang="zh-CN" altLang="en-US" b="1" dirty="0">
              <a:solidFill>
                <a:srgbClr val="C00000"/>
              </a:solidFill>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成员分工和评价</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31414" y="2013439"/>
            <a:ext cx="8319991" cy="646331"/>
          </a:xfrm>
          <a:prstGeom prst="rect">
            <a:avLst/>
          </a:prstGeom>
          <a:noFill/>
        </p:spPr>
        <p:txBody>
          <a:bodyPr wrap="square" rtlCol="0">
            <a:spAutoFit/>
          </a:bodyPr>
          <a:lstStyle/>
          <a:p>
            <a:r>
              <a:rPr lang="zh-CN" altLang="en-US" dirty="0" smtClean="0"/>
              <a:t>靳泽旭：有对</a:t>
            </a:r>
            <a:r>
              <a:rPr lang="en-US" altLang="zh-CN" dirty="0" smtClean="0"/>
              <a:t>UI</a:t>
            </a:r>
            <a:r>
              <a:rPr lang="zh-CN" altLang="en-US" dirty="0" smtClean="0"/>
              <a:t>界面和绘图，</a:t>
            </a:r>
            <a:r>
              <a:rPr lang="en-US" altLang="zh-CN" dirty="0" smtClean="0"/>
              <a:t>PS</a:t>
            </a:r>
            <a:r>
              <a:rPr lang="zh-CN" altLang="en-US" dirty="0" smtClean="0"/>
              <a:t>设计方面的基础，同时又有对</a:t>
            </a:r>
            <a:r>
              <a:rPr lang="en-US" altLang="zh-CN" dirty="0" smtClean="0"/>
              <a:t>java</a:t>
            </a:r>
            <a:r>
              <a:rPr lang="zh-CN" altLang="en-US" dirty="0" smtClean="0"/>
              <a:t>语言方面的基础，工作能负责并积极的完成。评价：</a:t>
            </a:r>
            <a:r>
              <a:rPr lang="en-US" altLang="zh-CN" dirty="0" smtClean="0"/>
              <a:t>8</a:t>
            </a:r>
            <a:r>
              <a:rPr lang="zh-CN" altLang="en-US" dirty="0" smtClean="0"/>
              <a:t>分</a:t>
            </a:r>
            <a:endParaRPr lang="zh-CN" altLang="en-US" dirty="0"/>
          </a:p>
        </p:txBody>
      </p:sp>
      <p:sp>
        <p:nvSpPr>
          <p:cNvPr id="4" name="TextBox 3"/>
          <p:cNvSpPr txBox="1"/>
          <p:nvPr/>
        </p:nvSpPr>
        <p:spPr>
          <a:xfrm>
            <a:off x="531414" y="2848709"/>
            <a:ext cx="8291146" cy="646331"/>
          </a:xfrm>
          <a:prstGeom prst="rect">
            <a:avLst/>
          </a:prstGeom>
          <a:noFill/>
        </p:spPr>
        <p:txBody>
          <a:bodyPr wrap="square" rtlCol="0">
            <a:spAutoFit/>
          </a:bodyPr>
          <a:lstStyle/>
          <a:p>
            <a:r>
              <a:rPr lang="zh-CN" altLang="en-US" dirty="0" smtClean="0"/>
              <a:t>陈妍蓝：有文采，编写文档和撰写会议纪要，有</a:t>
            </a:r>
            <a:r>
              <a:rPr lang="en-US" altLang="zh-CN" dirty="0" smtClean="0"/>
              <a:t>C</a:t>
            </a:r>
            <a:r>
              <a:rPr lang="zh-CN" altLang="en-US" dirty="0" smtClean="0"/>
              <a:t>语言的基础，同时对</a:t>
            </a:r>
            <a:r>
              <a:rPr lang="en-US" altLang="zh-CN" dirty="0" smtClean="0"/>
              <a:t>APP</a:t>
            </a:r>
            <a:r>
              <a:rPr lang="zh-CN" altLang="en-US" dirty="0" smtClean="0"/>
              <a:t>设计方面有浓厚的兴趣。工作中能及时提出意见。评价：</a:t>
            </a:r>
            <a:r>
              <a:rPr lang="en-US" altLang="zh-CN" dirty="0" smtClean="0"/>
              <a:t>8</a:t>
            </a:r>
            <a:r>
              <a:rPr lang="zh-CN" altLang="en-US" dirty="0" smtClean="0"/>
              <a:t>分</a:t>
            </a:r>
            <a:endParaRPr lang="zh-CN" altLang="en-US" dirty="0"/>
          </a:p>
        </p:txBody>
      </p:sp>
      <p:sp>
        <p:nvSpPr>
          <p:cNvPr id="5" name="TextBox 4"/>
          <p:cNvSpPr txBox="1"/>
          <p:nvPr/>
        </p:nvSpPr>
        <p:spPr>
          <a:xfrm>
            <a:off x="665767" y="3710355"/>
            <a:ext cx="8185638" cy="646331"/>
          </a:xfrm>
          <a:prstGeom prst="rect">
            <a:avLst/>
          </a:prstGeom>
          <a:noFill/>
        </p:spPr>
        <p:txBody>
          <a:bodyPr wrap="square" rtlCol="0">
            <a:spAutoFit/>
          </a:bodyPr>
          <a:lstStyle/>
          <a:p>
            <a:r>
              <a:rPr lang="zh-CN" altLang="en-US" dirty="0" smtClean="0"/>
              <a:t>奕吉：有编程语言的基础，曾经也编写过简单的游戏和</a:t>
            </a:r>
            <a:r>
              <a:rPr lang="en-US" altLang="zh-CN" dirty="0" smtClean="0"/>
              <a:t>APP</a:t>
            </a:r>
            <a:r>
              <a:rPr lang="zh-CN" altLang="en-US" dirty="0" smtClean="0"/>
              <a:t>，了解数据库。工作中能认真完成每一项任务，分配好每个成员每个阶段应该做的任务。评价：</a:t>
            </a:r>
            <a:r>
              <a:rPr lang="en-US" altLang="zh-CN" dirty="0" smtClean="0"/>
              <a:t>8</a:t>
            </a:r>
            <a:r>
              <a:rPr lang="zh-CN" altLang="en-US" dirty="0" smtClean="0"/>
              <a:t>分</a:t>
            </a:r>
            <a:endParaRPr lang="zh-CN" altLang="en-US" dirty="0"/>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259544"/>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317587" y="4004828"/>
            <a:ext cx="8458200" cy="646331"/>
          </a:xfrm>
          <a:prstGeom prst="rect">
            <a:avLst/>
          </a:prstGeom>
        </p:spPr>
        <p:txBody>
          <a:bodyPr wrap="square">
            <a:spAutoFit/>
          </a:bodyPr>
          <a:lstStyle/>
          <a:p>
            <a:r>
              <a:rPr lang="zh-CN" altLang="zh-CN" dirty="0"/>
              <a:t>第</a:t>
            </a:r>
            <a:r>
              <a:rPr lang="en-US" altLang="zh-CN" dirty="0"/>
              <a:t>3</a:t>
            </a:r>
            <a:r>
              <a:rPr lang="zh-CN" altLang="zh-CN" dirty="0"/>
              <a:t>题</a:t>
            </a:r>
            <a:r>
              <a:rPr lang="en-US" altLang="zh-CN" dirty="0"/>
              <a:t>   </a:t>
            </a:r>
            <a:r>
              <a:rPr lang="zh-CN" altLang="zh-CN" dirty="0"/>
              <a:t>您觉得学校里有必要有一个校园新闻</a:t>
            </a:r>
            <a:r>
              <a:rPr lang="en-US" altLang="zh-CN" dirty="0"/>
              <a:t>APP</a:t>
            </a:r>
            <a:r>
              <a:rPr lang="zh-CN" altLang="zh-CN" dirty="0"/>
              <a:t>，让您第一时间知道校园里所发生的动态吗？</a:t>
            </a:r>
            <a:r>
              <a:rPr lang="en-US" altLang="zh-CN" dirty="0"/>
              <a:t> </a:t>
            </a:r>
            <a:endParaRPr lang="zh-CN" altLang="en-US" dirty="0"/>
          </a:p>
        </p:txBody>
      </p:sp>
      <p:pic>
        <p:nvPicPr>
          <p:cNvPr id="20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0" y="4888552"/>
            <a:ext cx="855027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17587" y="1444089"/>
            <a:ext cx="8334044" cy="369332"/>
          </a:xfrm>
          <a:prstGeom prst="rect">
            <a:avLst/>
          </a:prstGeom>
        </p:spPr>
        <p:txBody>
          <a:bodyPr wrap="square">
            <a:spAutoFit/>
          </a:bodyPr>
          <a:lstStyle/>
          <a:p>
            <a:r>
              <a:rPr lang="zh-CN" altLang="zh-CN" dirty="0"/>
              <a:t>第</a:t>
            </a:r>
            <a:r>
              <a:rPr lang="en-US" altLang="zh-CN" dirty="0"/>
              <a:t>2</a:t>
            </a:r>
            <a:r>
              <a:rPr lang="zh-CN" altLang="zh-CN" dirty="0"/>
              <a:t>题</a:t>
            </a:r>
            <a:r>
              <a:rPr lang="en-US" altLang="zh-CN" dirty="0"/>
              <a:t>   </a:t>
            </a:r>
            <a:r>
              <a:rPr lang="zh-CN" altLang="zh-CN" dirty="0"/>
              <a:t>您是通过哪些渠道了解最新校园里每天所发生的事情呢？</a:t>
            </a:r>
            <a:endParaRPr lang="zh-CN" altLang="en-US"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7" y="1826778"/>
            <a:ext cx="85502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313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3"/>
                                        </p:tgtEl>
                                        <p:attrNameLst>
                                          <p:attrName>style.visibility</p:attrName>
                                        </p:attrNameLst>
                                      </p:cBhvr>
                                      <p:to>
                                        <p:strVal val="visible"/>
                                      </p:to>
                                    </p:set>
                                    <p:anim calcmode="lin" valueType="num">
                                      <p:cBhvr additive="base">
                                        <p:cTn id="12" dur="500" fill="hold"/>
                                        <p:tgtEl>
                                          <p:spTgt spid="2063"/>
                                        </p:tgtEl>
                                        <p:attrNameLst>
                                          <p:attrName>ppt_x</p:attrName>
                                        </p:attrNameLst>
                                      </p:cBhvr>
                                      <p:tavLst>
                                        <p:tav tm="0">
                                          <p:val>
                                            <p:strVal val="#ppt_x"/>
                                          </p:val>
                                        </p:tav>
                                        <p:tav tm="100000">
                                          <p:val>
                                            <p:strVal val="#ppt_x"/>
                                          </p:val>
                                        </p:tav>
                                      </p:tavLst>
                                    </p:anim>
                                    <p:anim calcmode="lin" valueType="num">
                                      <p:cBhvr additive="base">
                                        <p:cTn id="13"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1000"/>
                                        <p:tgtEl>
                                          <p:spTgt spid="2062"/>
                                        </p:tgtEl>
                                      </p:cBhvr>
                                    </p:animEffect>
                                    <p:anim calcmode="lin" valueType="num">
                                      <p:cBhvr>
                                        <p:cTn id="24" dur="1000" fill="hold"/>
                                        <p:tgtEl>
                                          <p:spTgt spid="2062"/>
                                        </p:tgtEl>
                                        <p:attrNameLst>
                                          <p:attrName>ppt_x</p:attrName>
                                        </p:attrNameLst>
                                      </p:cBhvr>
                                      <p:tavLst>
                                        <p:tav tm="0">
                                          <p:val>
                                            <p:strVal val="#ppt_x"/>
                                          </p:val>
                                        </p:tav>
                                        <p:tav tm="100000">
                                          <p:val>
                                            <p:strVal val="#ppt_x"/>
                                          </p:val>
                                        </p:tav>
                                      </p:tavLst>
                                    </p:anim>
                                    <p:anim calcmode="lin" valueType="num">
                                      <p:cBhvr>
                                        <p:cTn id="25"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209" y="2539511"/>
            <a:ext cx="53498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7924" y="1490354"/>
            <a:ext cx="9056076" cy="646331"/>
          </a:xfrm>
          <a:prstGeom prst="rect">
            <a:avLst/>
          </a:prstGeom>
        </p:spPr>
        <p:txBody>
          <a:bodyPr wrap="square">
            <a:spAutoFit/>
          </a:bodyPr>
          <a:lstStyle/>
          <a:p>
            <a:r>
              <a:rPr lang="zh-CN" altLang="zh-CN" dirty="0"/>
              <a:t> 您希望校园新闻APP跟以往的新闻APP（腾讯新闻，网易新闻）相比较，可以增加哪些功能？ [填空题]</a:t>
            </a:r>
            <a:endParaRPr lang="zh-CN" altLang="en-US" dirty="0"/>
          </a:p>
        </p:txBody>
      </p:sp>
    </p:spTree>
    <p:extLst>
      <p:ext uri="{BB962C8B-B14F-4D97-AF65-F5344CB8AC3E}">
        <p14:creationId xmlns:p14="http://schemas.microsoft.com/office/powerpoint/2010/main" val="100243645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 xmlns:a16="http://schemas.microsoft.com/office/drawing/2014/main" val="2488357973"/>
                    </a:ext>
                  </a:extLst>
                </a:gridCol>
                <a:gridCol w="1800771">
                  <a:extLst>
                    <a:ext uri="{9D8B030D-6E8A-4147-A177-3AD203B41FA5}">
                      <a16:colId xmlns="" xmlns:a16="http://schemas.microsoft.com/office/drawing/2014/main" val="1523423383"/>
                    </a:ext>
                  </a:extLst>
                </a:gridCol>
                <a:gridCol w="1801839">
                  <a:extLst>
                    <a:ext uri="{9D8B030D-6E8A-4147-A177-3AD203B41FA5}">
                      <a16:colId xmlns="" xmlns:a16="http://schemas.microsoft.com/office/drawing/2014/main" val="2908679509"/>
                    </a:ext>
                  </a:extLst>
                </a:gridCol>
                <a:gridCol w="1854175">
                  <a:extLst>
                    <a:ext uri="{9D8B030D-6E8A-4147-A177-3AD203B41FA5}">
                      <a16:colId xmlns="" xmlns:a16="http://schemas.microsoft.com/office/drawing/2014/main" val="3038109784"/>
                    </a:ext>
                  </a:extLst>
                </a:gridCol>
                <a:gridCol w="1843493">
                  <a:extLst>
                    <a:ext uri="{9D8B030D-6E8A-4147-A177-3AD203B41FA5}">
                      <a16:colId xmlns="" xmlns:a16="http://schemas.microsoft.com/office/drawing/2014/main"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 xmlns:a16="http://schemas.microsoft.com/office/drawing/2014/main" val="923766175"/>
                  </a:ext>
                </a:extLst>
              </a:tr>
            </a:tbl>
          </a:graphicData>
        </a:graphic>
      </p:graphicFrame>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2380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1605</TotalTime>
  <Words>2301</Words>
  <Application>Microsoft Office PowerPoint</Application>
  <PresentationFormat>全屏显示(4:3)</PresentationFormat>
  <Paragraphs>592</Paragraphs>
  <Slides>44</Slides>
  <Notes>0</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158</cp:revision>
  <dcterms:created xsi:type="dcterms:W3CDTF">2015-02-19T23:46:49Z</dcterms:created>
  <dcterms:modified xsi:type="dcterms:W3CDTF">2017-04-13T15:17:22Z</dcterms:modified>
</cp:coreProperties>
</file>