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293" r:id="rId7"/>
    <p:sldId id="277" r:id="rId8"/>
    <p:sldId id="311" r:id="rId9"/>
    <p:sldId id="275" r:id="rId10"/>
    <p:sldId id="299" r:id="rId11"/>
    <p:sldId id="292" r:id="rId12"/>
    <p:sldId id="300" r:id="rId13"/>
    <p:sldId id="302" r:id="rId14"/>
    <p:sldId id="312" r:id="rId15"/>
    <p:sldId id="313" r:id="rId16"/>
    <p:sldId id="303" r:id="rId17"/>
    <p:sldId id="291" r:id="rId18"/>
    <p:sldId id="306" r:id="rId19"/>
    <p:sldId id="304" r:id="rId20"/>
    <p:sldId id="305" r:id="rId21"/>
    <p:sldId id="290" r:id="rId22"/>
    <p:sldId id="307" r:id="rId23"/>
    <p:sldId id="308" r:id="rId24"/>
    <p:sldId id="309" r:id="rId25"/>
    <p:sldId id="315" r:id="rId26"/>
    <p:sldId id="295" r:id="rId27"/>
    <p:sldId id="272" r:id="rId28"/>
    <p:sldId id="296" r:id="rId29"/>
    <p:sldId id="288" r:id="rId30"/>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xmlns=""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91" autoAdjust="0"/>
    <p:restoredTop sz="94660" autoAdjust="0"/>
  </p:normalViewPr>
  <p:slideViewPr>
    <p:cSldViewPr snapToGrid="0" showGuides="1">
      <p:cViewPr varScale="1">
        <p:scale>
          <a:sx n="87" d="100"/>
          <a:sy n="87" d="100"/>
        </p:scale>
        <p:origin x="-1166" y="-86"/>
      </p:cViewPr>
      <p:guideLst>
        <p:guide orient="horz" pos="255"/>
        <p:guide orient="horz" pos="1185"/>
        <p:guide orient="horz" pos="2319"/>
        <p:guide orient="horz" pos="3226"/>
        <p:guide pos="5125"/>
        <p:guide pos="1519"/>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xmlns=""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9/4/2017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9/4/2017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9/4/2017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大城小事</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过程模型与计划表</a:t>
            </a:r>
          </a:p>
        </p:txBody>
      </p:sp>
      <p:graphicFrame>
        <p:nvGraphicFramePr>
          <p:cNvPr id="2" name="表格 1"/>
          <p:cNvGraphicFramePr>
            <a:graphicFrameLocks noGrp="1"/>
          </p:cNvGraphicFramePr>
          <p:nvPr>
            <p:extLst>
              <p:ext uri="{D42A27DB-BD31-4B8C-83A1-F6EECF244321}">
                <p14:modId xmlns:p14="http://schemas.microsoft.com/office/powerpoint/2010/main" val="1842703190"/>
              </p:ext>
            </p:extLst>
          </p:nvPr>
        </p:nvGraphicFramePr>
        <p:xfrm>
          <a:off x="642104" y="1952923"/>
          <a:ext cx="8423815" cy="4632960"/>
        </p:xfrm>
        <a:graphic>
          <a:graphicData uri="http://schemas.openxmlformats.org/drawingml/2006/table">
            <a:tbl>
              <a:tblPr>
                <a:tableStyleId>{5C22544A-7EE6-4342-B048-85BDC9FD1C3A}</a:tableStyleId>
              </a:tblPr>
              <a:tblGrid>
                <a:gridCol w="1919338">
                  <a:extLst>
                    <a:ext uri="{9D8B030D-6E8A-4147-A177-3AD203B41FA5}">
                      <a16:colId xmlns:a16="http://schemas.microsoft.com/office/drawing/2014/main" xmlns="" val="420468197"/>
                    </a:ext>
                  </a:extLst>
                </a:gridCol>
                <a:gridCol w="3379247">
                  <a:extLst>
                    <a:ext uri="{9D8B030D-6E8A-4147-A177-3AD203B41FA5}">
                      <a16:colId xmlns:a16="http://schemas.microsoft.com/office/drawing/2014/main" xmlns="" val="2492130409"/>
                    </a:ext>
                  </a:extLst>
                </a:gridCol>
                <a:gridCol w="3125230">
                  <a:extLst>
                    <a:ext uri="{9D8B030D-6E8A-4147-A177-3AD203B41FA5}">
                      <a16:colId xmlns:a16="http://schemas.microsoft.com/office/drawing/2014/main" xmlns="" val="583879613"/>
                    </a:ext>
                  </a:extLst>
                </a:gridCol>
              </a:tblGrid>
              <a:tr h="231091">
                <a:tc>
                  <a:txBody>
                    <a:bodyPr/>
                    <a:lstStyle/>
                    <a:p>
                      <a:pPr algn="just">
                        <a:spcAft>
                          <a:spcPts val="0"/>
                        </a:spcAft>
                      </a:pPr>
                      <a:r>
                        <a:rPr lang="zh-CN" sz="1600" kern="100">
                          <a:effectLst/>
                          <a:latin typeface="+mn-ea"/>
                          <a:ea typeface="+mn-ea"/>
                        </a:rPr>
                        <a:t>关键时间</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任务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要求</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313646399"/>
                  </a:ext>
                </a:extLst>
              </a:tr>
              <a:tr h="462182">
                <a:tc>
                  <a:txBody>
                    <a:bodyPr/>
                    <a:lstStyle/>
                    <a:p>
                      <a:pPr algn="just">
                        <a:spcAft>
                          <a:spcPts val="0"/>
                        </a:spcAft>
                      </a:pPr>
                      <a:r>
                        <a:rPr lang="zh-CN" sz="1600" kern="100">
                          <a:effectLst/>
                          <a:latin typeface="+mn-ea"/>
                          <a:ea typeface="+mn-ea"/>
                        </a:rPr>
                        <a:t>第一、二周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完成和完善可行性分析报告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4160012759"/>
                  </a:ext>
                </a:extLst>
              </a:tr>
              <a:tr h="462182">
                <a:tc>
                  <a:txBody>
                    <a:bodyPr/>
                    <a:lstStyle/>
                    <a:p>
                      <a:pPr algn="just">
                        <a:spcAft>
                          <a:spcPts val="0"/>
                        </a:spcAft>
                      </a:pPr>
                      <a:r>
                        <a:rPr lang="zh-CN" sz="1600" kern="100">
                          <a:effectLst/>
                          <a:latin typeface="+mn-ea"/>
                          <a:ea typeface="+mn-ea"/>
                        </a:rPr>
                        <a:t>第三周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完成项目管理计划书初稿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2302755471"/>
                  </a:ext>
                </a:extLst>
              </a:tr>
              <a:tr h="462182">
                <a:tc>
                  <a:txBody>
                    <a:bodyPr/>
                    <a:lstStyle/>
                    <a:p>
                      <a:pPr algn="just">
                        <a:spcAft>
                          <a:spcPts val="0"/>
                        </a:spcAft>
                      </a:pPr>
                      <a:r>
                        <a:rPr lang="zh-CN" sz="1600" kern="100">
                          <a:effectLst/>
                          <a:latin typeface="+mn-ea"/>
                          <a:ea typeface="+mn-ea"/>
                        </a:rPr>
                        <a:t>第四周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完成需求说明初稿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954779683"/>
                  </a:ext>
                </a:extLst>
              </a:tr>
              <a:tr h="462182">
                <a:tc>
                  <a:txBody>
                    <a:bodyPr/>
                    <a:lstStyle/>
                    <a:p>
                      <a:pPr algn="just">
                        <a:spcAft>
                          <a:spcPts val="0"/>
                        </a:spcAft>
                      </a:pPr>
                      <a:r>
                        <a:rPr lang="zh-CN" sz="1600" kern="100">
                          <a:effectLst/>
                          <a:latin typeface="+mn-ea"/>
                          <a:ea typeface="+mn-ea"/>
                        </a:rPr>
                        <a:t>第五周、六周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完成完善系统设计报告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3379630128"/>
                  </a:ext>
                </a:extLst>
              </a:tr>
              <a:tr h="462182">
                <a:tc>
                  <a:txBody>
                    <a:bodyPr/>
                    <a:lstStyle/>
                    <a:p>
                      <a:pPr algn="just">
                        <a:spcAft>
                          <a:spcPts val="0"/>
                        </a:spcAft>
                      </a:pPr>
                      <a:r>
                        <a:rPr lang="zh-CN" sz="1600" kern="100">
                          <a:effectLst/>
                          <a:latin typeface="+mn-ea"/>
                          <a:ea typeface="+mn-ea"/>
                        </a:rPr>
                        <a:t>第七、八周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完成系统设计（包括总体设计和详细设计）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小组人员共同对总体设计和概要设计的一些算法进行探讨。</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2062002414"/>
                  </a:ext>
                </a:extLst>
              </a:tr>
              <a:tr h="462182">
                <a:tc>
                  <a:txBody>
                    <a:bodyPr/>
                    <a:lstStyle/>
                    <a:p>
                      <a:pPr algn="just">
                        <a:spcAft>
                          <a:spcPts val="0"/>
                        </a:spcAft>
                      </a:pPr>
                      <a:r>
                        <a:rPr lang="zh-CN" sz="1600" kern="100">
                          <a:effectLst/>
                          <a:latin typeface="+mn-ea"/>
                          <a:ea typeface="+mn-ea"/>
                        </a:rPr>
                        <a:t>第九，十周，十一周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软件的编码实现</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开始具体的程序编写工作，分别实现各个模块功能</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69387256"/>
                  </a:ext>
                </a:extLst>
              </a:tr>
              <a:tr h="462182">
                <a:tc>
                  <a:txBody>
                    <a:bodyPr/>
                    <a:lstStyle/>
                    <a:p>
                      <a:pPr algn="just">
                        <a:spcAft>
                          <a:spcPts val="0"/>
                        </a:spcAft>
                      </a:pPr>
                      <a:r>
                        <a:rPr lang="zh-CN" sz="1600" kern="100">
                          <a:effectLst/>
                          <a:latin typeface="+mn-ea"/>
                          <a:ea typeface="+mn-ea"/>
                        </a:rPr>
                        <a:t>第十二、十三周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测试编写好的系统</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记录测试过程中出现的问题，并记录下来，写成文档。</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500015669"/>
                  </a:ext>
                </a:extLst>
              </a:tr>
              <a:tr h="462182">
                <a:tc>
                  <a:txBody>
                    <a:bodyPr/>
                    <a:lstStyle/>
                    <a:p>
                      <a:pPr algn="just">
                        <a:spcAft>
                          <a:spcPts val="0"/>
                        </a:spcAft>
                      </a:pPr>
                      <a:r>
                        <a:rPr lang="zh-CN" sz="1600" kern="100">
                          <a:effectLst/>
                          <a:latin typeface="+mn-ea"/>
                          <a:ea typeface="+mn-ea"/>
                        </a:rPr>
                        <a:t>第十四周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软件交付</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上交完成后的软件，帮助文档，配置文件。</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3070204638"/>
                  </a:ext>
                </a:extLst>
              </a:tr>
              <a:tr h="462182">
                <a:tc>
                  <a:txBody>
                    <a:bodyPr/>
                    <a:lstStyle/>
                    <a:p>
                      <a:pPr algn="just">
                        <a:spcAft>
                          <a:spcPts val="0"/>
                        </a:spcAft>
                      </a:pPr>
                      <a:r>
                        <a:rPr lang="zh-CN" sz="1600" kern="100">
                          <a:effectLst/>
                          <a:latin typeface="+mn-ea"/>
                          <a:ea typeface="+mn-ea"/>
                        </a:rPr>
                        <a:t>第十五周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维护</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根据需求和环境变化，对应用程序进行全部和部分修改。</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322383340"/>
                  </a:ext>
                </a:extLst>
              </a:tr>
            </a:tbl>
          </a:graphicData>
        </a:graphic>
      </p:graphicFrame>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08000"/>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小组人员分工</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284022874"/>
              </p:ext>
            </p:extLst>
          </p:nvPr>
        </p:nvGraphicFramePr>
        <p:xfrm>
          <a:off x="611764" y="2111534"/>
          <a:ext cx="8394890" cy="3992086"/>
        </p:xfrm>
        <a:graphic>
          <a:graphicData uri="http://schemas.openxmlformats.org/drawingml/2006/table">
            <a:tbl>
              <a:tblPr>
                <a:tableStyleId>{5C22544A-7EE6-4342-B048-85BDC9FD1C3A}</a:tableStyleId>
              </a:tblPr>
              <a:tblGrid>
                <a:gridCol w="2797640">
                  <a:extLst>
                    <a:ext uri="{9D8B030D-6E8A-4147-A177-3AD203B41FA5}">
                      <a16:colId xmlns:a16="http://schemas.microsoft.com/office/drawing/2014/main" xmlns="" val="736205536"/>
                    </a:ext>
                  </a:extLst>
                </a:gridCol>
                <a:gridCol w="2798625">
                  <a:extLst>
                    <a:ext uri="{9D8B030D-6E8A-4147-A177-3AD203B41FA5}">
                      <a16:colId xmlns:a16="http://schemas.microsoft.com/office/drawing/2014/main" xmlns="" val="565157500"/>
                    </a:ext>
                  </a:extLst>
                </a:gridCol>
                <a:gridCol w="2798625">
                  <a:extLst>
                    <a:ext uri="{9D8B030D-6E8A-4147-A177-3AD203B41FA5}">
                      <a16:colId xmlns:a16="http://schemas.microsoft.com/office/drawing/2014/main" xmlns="" val="3581536902"/>
                    </a:ext>
                  </a:extLst>
                </a:gridCol>
              </a:tblGrid>
              <a:tr h="249505">
                <a:tc>
                  <a:txBody>
                    <a:bodyPr/>
                    <a:lstStyle/>
                    <a:p>
                      <a:pPr indent="721360" algn="just">
                        <a:spcAft>
                          <a:spcPts val="0"/>
                        </a:spcAft>
                      </a:pPr>
                      <a:r>
                        <a:rPr lang="zh-CN" sz="1600" kern="100">
                          <a:effectLst/>
                        </a:rPr>
                        <a:t>职责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职责描述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190109038"/>
                  </a:ext>
                </a:extLst>
              </a:tr>
              <a:tr h="499011">
                <a:tc>
                  <a:txBody>
                    <a:bodyPr/>
                    <a:lstStyle/>
                    <a:p>
                      <a:pPr algn="just">
                        <a:spcAft>
                          <a:spcPts val="0"/>
                        </a:spcAft>
                      </a:pPr>
                      <a:r>
                        <a:rPr lang="en-US" sz="1600" kern="100">
                          <a:effectLst/>
                        </a:rPr>
                        <a:t>Java</a:t>
                      </a:r>
                      <a:r>
                        <a:rPr lang="zh-CN" sz="1600" kern="100">
                          <a:effectLst/>
                        </a:rPr>
                        <a:t>程序员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java</a:t>
                      </a:r>
                      <a:r>
                        <a:rPr lang="zh-CN" sz="1600" kern="100">
                          <a:effectLst/>
                        </a:rPr>
                        <a:t>的编程和</a:t>
                      </a:r>
                      <a:r>
                        <a:rPr lang="en-US" sz="1600" kern="100">
                          <a:effectLst/>
                        </a:rPr>
                        <a:t>Android Studio</a:t>
                      </a:r>
                      <a:r>
                        <a:rPr lang="zh-CN" sz="1600" kern="100">
                          <a:effectLst/>
                        </a:rPr>
                        <a:t>的操作平台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293505974"/>
                  </a:ext>
                </a:extLst>
              </a:tr>
              <a:tr h="499011">
                <a:tc>
                  <a:txBody>
                    <a:bodyPr/>
                    <a:lstStyle/>
                    <a:p>
                      <a:pPr algn="just">
                        <a:spcAft>
                          <a:spcPts val="0"/>
                        </a:spcAft>
                      </a:pPr>
                      <a:r>
                        <a:rPr lang="zh-CN" sz="1600" kern="100">
                          <a:effectLst/>
                        </a:rPr>
                        <a:t>数据库设计员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SQL</a:t>
                      </a:r>
                      <a:r>
                        <a:rPr lang="zh-CN" sz="1600" kern="100">
                          <a:effectLst/>
                        </a:rPr>
                        <a:t>语句，熟练使用</a:t>
                      </a:r>
                      <a:r>
                        <a:rPr lang="en-US" sz="1600" kern="100">
                          <a:effectLst/>
                        </a:rPr>
                        <a:t>SQL Sever 2005</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3341043378"/>
                  </a:ext>
                </a:extLst>
              </a:tr>
              <a:tr h="249505">
                <a:tc>
                  <a:txBody>
                    <a:bodyPr/>
                    <a:lstStyle/>
                    <a:p>
                      <a:pPr algn="just">
                        <a:spcAft>
                          <a:spcPts val="0"/>
                        </a:spcAft>
                      </a:pPr>
                      <a:r>
                        <a:rPr lang="zh-CN" sz="1600" kern="100">
                          <a:effectLst/>
                        </a:rPr>
                        <a:t>文档维护员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熟悉使用</a:t>
                      </a:r>
                      <a:r>
                        <a:rPr lang="en-US" sz="1600" kern="100">
                          <a:effectLst/>
                        </a:rPr>
                        <a:t>Word</a:t>
                      </a:r>
                      <a:r>
                        <a:rPr lang="zh-CN" sz="1600" kern="100">
                          <a:effectLst/>
                        </a:rPr>
                        <a:t>及</a:t>
                      </a:r>
                      <a:r>
                        <a:rPr lang="en-US" sz="1600" kern="100">
                          <a:effectLst/>
                        </a:rPr>
                        <a:t>Powerpoint</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569277400"/>
                  </a:ext>
                </a:extLst>
              </a:tr>
              <a:tr h="249505">
                <a:tc>
                  <a:txBody>
                    <a:bodyPr/>
                    <a:lstStyle/>
                    <a:p>
                      <a:pPr algn="just">
                        <a:spcAft>
                          <a:spcPts val="0"/>
                        </a:spcAft>
                      </a:pPr>
                      <a:r>
                        <a:rPr lang="zh-CN" sz="1600" kern="100">
                          <a:effectLst/>
                        </a:rPr>
                        <a:t>美工设计</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熟练地应用</a:t>
                      </a:r>
                      <a:r>
                        <a:rPr lang="en-US" sz="1600" kern="100">
                          <a:effectLst/>
                        </a:rPr>
                        <a:t>Potoshop</a:t>
                      </a:r>
                      <a:r>
                        <a:rPr lang="zh-CN" sz="1600" kern="100">
                          <a:effectLst/>
                        </a:rPr>
                        <a:t>，</a:t>
                      </a:r>
                      <a:r>
                        <a:rPr lang="en-US" sz="1600" kern="100">
                          <a:effectLst/>
                        </a:rPr>
                        <a:t>flash</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175433620"/>
                  </a:ext>
                </a:extLst>
              </a:tr>
              <a:tr h="499011">
                <a:tc>
                  <a:txBody>
                    <a:bodyPr/>
                    <a:lstStyle/>
                    <a:p>
                      <a:pPr algn="just">
                        <a:spcAft>
                          <a:spcPts val="0"/>
                        </a:spcAft>
                      </a:pPr>
                      <a:r>
                        <a:rPr lang="zh-CN" sz="1600" kern="100">
                          <a:effectLst/>
                        </a:rPr>
                        <a:t>软件测试员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能有耐心，熟练地使用开发工具的</a:t>
                      </a:r>
                      <a:r>
                        <a:rPr lang="en-US" sz="1600" kern="100">
                          <a:effectLst/>
                        </a:rPr>
                        <a:t>debug</a:t>
                      </a:r>
                      <a:r>
                        <a:rPr lang="zh-CN" sz="1600" kern="100">
                          <a:effectLst/>
                        </a:rPr>
                        <a:t>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2831631342"/>
                  </a:ext>
                </a:extLst>
              </a:tr>
              <a:tr h="499011">
                <a:tc>
                  <a:txBody>
                    <a:bodyPr/>
                    <a:lstStyle/>
                    <a:p>
                      <a:pPr algn="just">
                        <a:spcAft>
                          <a:spcPts val="0"/>
                        </a:spcAft>
                      </a:pPr>
                      <a:r>
                        <a:rPr lang="zh-CN" sz="1600" kern="100">
                          <a:effectLst/>
                        </a:rPr>
                        <a:t>需求分析员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整理需求分析并以撰写需求分析分析文档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701537168"/>
                  </a:ext>
                </a:extLst>
              </a:tr>
              <a:tr h="499011">
                <a:tc>
                  <a:txBody>
                    <a:bodyPr/>
                    <a:lstStyle/>
                    <a:p>
                      <a:pPr algn="just">
                        <a:spcAft>
                          <a:spcPts val="0"/>
                        </a:spcAft>
                      </a:pPr>
                      <a:r>
                        <a:rPr lang="zh-CN" sz="1600" kern="100">
                          <a:effectLst/>
                        </a:rPr>
                        <a:t>总结人员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负责最后的收尾工作并撰写总结文档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789074286"/>
                  </a:ext>
                </a:extLst>
              </a:tr>
              <a:tr h="249505">
                <a:tc>
                  <a:txBody>
                    <a:bodyPr/>
                    <a:lstStyle/>
                    <a:p>
                      <a:pPr algn="just">
                        <a:spcAft>
                          <a:spcPts val="0"/>
                        </a:spcAft>
                      </a:pPr>
                      <a:r>
                        <a:rPr lang="zh-CN" sz="1600" kern="100">
                          <a:effectLst/>
                        </a:rPr>
                        <a:t>会议记录员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每次记录会议的内容</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362468160"/>
                  </a:ext>
                </a:extLst>
              </a:tr>
              <a:tr h="499011">
                <a:tc>
                  <a:txBody>
                    <a:bodyPr/>
                    <a:lstStyle/>
                    <a:p>
                      <a:pPr algn="just">
                        <a:spcAft>
                          <a:spcPts val="0"/>
                        </a:spcAft>
                      </a:pPr>
                      <a:r>
                        <a:rPr lang="zh-CN" sz="1600" kern="100">
                          <a:effectLst/>
                        </a:rPr>
                        <a:t>软件配置工具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能使用</a:t>
                      </a:r>
                      <a:r>
                        <a:rPr lang="en-US" sz="1600" kern="100">
                          <a:effectLst/>
                        </a:rPr>
                        <a:t>Git</a:t>
                      </a:r>
                      <a:r>
                        <a:rPr lang="zh-CN" sz="1600" kern="100">
                          <a:effectLst/>
                        </a:rPr>
                        <a:t>配置管理工具来进行跟踪和控制活动</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dirty="0">
                          <a:effectLst/>
                        </a:rPr>
                        <a:t>陈妍蓝，奕吉，靳泽旭</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2096550509"/>
                  </a:ext>
                </a:extLst>
              </a:tr>
            </a:tbl>
          </a:graphicData>
        </a:graphic>
      </p:graphicFrame>
    </p:spTree>
    <p:extLst>
      <p:ext uri="{BB962C8B-B14F-4D97-AF65-F5344CB8AC3E}">
        <p14:creationId xmlns:p14="http://schemas.microsoft.com/office/powerpoint/2010/main" val="253700311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7199" y="14946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项目结构</a:t>
            </a:r>
            <a:r>
              <a:rPr lang="en-US" altLang="zh-CN" dirty="0" err="1">
                <a:solidFill>
                  <a:schemeClr val="bg1"/>
                </a:solidFill>
              </a:rPr>
              <a:t>wbs</a:t>
            </a:r>
            <a:r>
              <a:rPr lang="zh-CN" altLang="en-US" dirty="0">
                <a:solidFill>
                  <a:schemeClr val="bg1"/>
                </a:solidFill>
              </a:rPr>
              <a:t>表</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224" y="84113"/>
            <a:ext cx="5882892" cy="439996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9602"/>
            <a:ext cx="5575489" cy="4178398"/>
          </a:xfrm>
          <a:prstGeom prst="rect">
            <a:avLst/>
          </a:prstGeom>
        </p:spPr>
      </p:pic>
    </p:spTree>
    <p:extLst>
      <p:ext uri="{BB962C8B-B14F-4D97-AF65-F5344CB8AC3E}">
        <p14:creationId xmlns:p14="http://schemas.microsoft.com/office/powerpoint/2010/main" val="66133646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94592" y="342899"/>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3119709"/>
            <a:ext cx="7215344" cy="2735968"/>
          </a:xfrm>
          <a:prstGeom prst="rect">
            <a:avLst/>
          </a:prstGeom>
        </p:spPr>
      </p:pic>
    </p:spTree>
    <p:extLst>
      <p:ext uri="{BB962C8B-B14F-4D97-AF65-F5344CB8AC3E}">
        <p14:creationId xmlns:p14="http://schemas.microsoft.com/office/powerpoint/2010/main" val="2972940093"/>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17046" y="1997057"/>
            <a:ext cx="6309907" cy="3749365"/>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p>
        </p:txBody>
      </p:sp>
      <p:sp>
        <p:nvSpPr>
          <p:cNvPr id="55" name="矩形 5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a16="http://schemas.microsoft.com/office/drawing/2014/main" xmlns="" val="450268174"/>
                    </a:ext>
                  </a:extLst>
                </a:gridCol>
                <a:gridCol w="5250348">
                  <a:extLst>
                    <a:ext uri="{9D8B030D-6E8A-4147-A177-3AD203B41FA5}">
                      <a16:colId xmlns:a16="http://schemas.microsoft.com/office/drawing/2014/main" xmlns=""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成本管理</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012088291"/>
              </p:ext>
            </p:extLst>
          </p:nvPr>
        </p:nvGraphicFramePr>
        <p:xfrm>
          <a:off x="139665" y="2267744"/>
          <a:ext cx="8871518" cy="3447262"/>
        </p:xfrm>
        <a:graphic>
          <a:graphicData uri="http://schemas.openxmlformats.org/drawingml/2006/table">
            <a:tbl>
              <a:tblPr>
                <a:tableStyleId>{5C22544A-7EE6-4342-B048-85BDC9FD1C3A}</a:tableStyleId>
              </a:tblPr>
              <a:tblGrid>
                <a:gridCol w="4392037">
                  <a:extLst>
                    <a:ext uri="{9D8B030D-6E8A-4147-A177-3AD203B41FA5}">
                      <a16:colId xmlns:a16="http://schemas.microsoft.com/office/drawing/2014/main" xmlns="" val="351175668"/>
                    </a:ext>
                  </a:extLst>
                </a:gridCol>
                <a:gridCol w="1918588">
                  <a:extLst>
                    <a:ext uri="{9D8B030D-6E8A-4147-A177-3AD203B41FA5}">
                      <a16:colId xmlns:a16="http://schemas.microsoft.com/office/drawing/2014/main" xmlns="" val="2806880181"/>
                    </a:ext>
                  </a:extLst>
                </a:gridCol>
                <a:gridCol w="2560893">
                  <a:extLst>
                    <a:ext uri="{9D8B030D-6E8A-4147-A177-3AD203B41FA5}">
                      <a16:colId xmlns:a16="http://schemas.microsoft.com/office/drawing/2014/main" xmlns="" val="4157051683"/>
                    </a:ext>
                  </a:extLst>
                </a:gridCol>
              </a:tblGrid>
              <a:tr h="265174">
                <a:tc>
                  <a:txBody>
                    <a:bodyPr/>
                    <a:lstStyle/>
                    <a:p>
                      <a:pPr algn="ctr">
                        <a:spcAft>
                          <a:spcPts val="0"/>
                        </a:spcAft>
                      </a:pPr>
                      <a:r>
                        <a:rPr lang="zh-CN" sz="1700" kern="100">
                          <a:effectLst/>
                        </a:rPr>
                        <a:t>任务</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ctr">
                        <a:spcAft>
                          <a:spcPts val="0"/>
                        </a:spcAft>
                      </a:pPr>
                      <a:r>
                        <a:rPr lang="zh-CN" sz="1700" kern="100">
                          <a:effectLst/>
                        </a:rPr>
                        <a:t>预期天数</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ctr">
                        <a:spcAft>
                          <a:spcPts val="0"/>
                        </a:spcAft>
                      </a:pPr>
                      <a:r>
                        <a:rPr lang="zh-CN" sz="1700" kern="100">
                          <a:effectLst/>
                        </a:rPr>
                        <a:t>工时</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286512790"/>
                  </a:ext>
                </a:extLst>
              </a:tr>
              <a:tr h="265174">
                <a:tc>
                  <a:txBody>
                    <a:bodyPr/>
                    <a:lstStyle/>
                    <a:p>
                      <a:pPr algn="just">
                        <a:spcAft>
                          <a:spcPts val="0"/>
                        </a:spcAft>
                      </a:pPr>
                      <a:r>
                        <a:rPr lang="zh-CN" sz="1700" kern="100">
                          <a:effectLst/>
                        </a:rPr>
                        <a:t>可行性分析的报告与</a:t>
                      </a:r>
                      <a:r>
                        <a:rPr lang="en-US" sz="1700" kern="100">
                          <a:effectLst/>
                        </a:rPr>
                        <a:t>PPT</a:t>
                      </a:r>
                      <a:r>
                        <a:rPr lang="zh-CN" sz="1700" kern="100">
                          <a:effectLst/>
                        </a:rPr>
                        <a:t>制作</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088819608"/>
                  </a:ext>
                </a:extLst>
              </a:tr>
              <a:tr h="265174">
                <a:tc>
                  <a:txBody>
                    <a:bodyPr/>
                    <a:lstStyle/>
                    <a:p>
                      <a:pPr algn="just">
                        <a:spcAft>
                          <a:spcPts val="0"/>
                        </a:spcAft>
                      </a:pPr>
                      <a:r>
                        <a:rPr lang="zh-CN" sz="1700" kern="100">
                          <a:effectLst/>
                        </a:rPr>
                        <a:t>项目管理计划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1.5</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3427345805"/>
                  </a:ext>
                </a:extLst>
              </a:tr>
              <a:tr h="265174">
                <a:tc>
                  <a:txBody>
                    <a:bodyPr/>
                    <a:lstStyle/>
                    <a:p>
                      <a:pPr algn="just">
                        <a:spcAft>
                          <a:spcPts val="0"/>
                        </a:spcAft>
                      </a:pPr>
                      <a:r>
                        <a:rPr lang="zh-CN" sz="1700" kern="100">
                          <a:effectLst/>
                        </a:rPr>
                        <a:t>编写程序</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3520558812"/>
                  </a:ext>
                </a:extLst>
              </a:tr>
              <a:tr h="265174">
                <a:tc>
                  <a:txBody>
                    <a:bodyPr/>
                    <a:lstStyle/>
                    <a:p>
                      <a:pPr algn="just">
                        <a:spcAft>
                          <a:spcPts val="0"/>
                        </a:spcAft>
                      </a:pPr>
                      <a:r>
                        <a:rPr lang="zh-CN" sz="1700" kern="100">
                          <a:effectLst/>
                        </a:rPr>
                        <a:t>软件工程导论的辅助网站（学堂在线）</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一学期</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2869513222"/>
                  </a:ext>
                </a:extLst>
              </a:tr>
              <a:tr h="265174">
                <a:tc>
                  <a:txBody>
                    <a:bodyPr/>
                    <a:lstStyle/>
                    <a:p>
                      <a:pPr algn="just">
                        <a:spcAft>
                          <a:spcPts val="0"/>
                        </a:spcAft>
                      </a:pPr>
                      <a:r>
                        <a:rPr lang="en-US" sz="1700" kern="100">
                          <a:effectLst/>
                        </a:rPr>
                        <a:t>Android Studio</a:t>
                      </a:r>
                      <a:r>
                        <a:rPr lang="zh-CN" sz="1700" kern="100">
                          <a:effectLst/>
                        </a:rPr>
                        <a:t>平台的学习</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学期中的每周末</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3</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57372507"/>
                  </a:ext>
                </a:extLst>
              </a:tr>
              <a:tr h="265174">
                <a:tc>
                  <a:txBody>
                    <a:bodyPr/>
                    <a:lstStyle/>
                    <a:p>
                      <a:pPr algn="just">
                        <a:spcAft>
                          <a:spcPts val="0"/>
                        </a:spcAft>
                      </a:pPr>
                      <a:r>
                        <a:rPr lang="zh-CN" sz="1700" kern="100">
                          <a:effectLst/>
                        </a:rPr>
                        <a:t>需求分析</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1154028509"/>
                  </a:ext>
                </a:extLst>
              </a:tr>
              <a:tr h="265174">
                <a:tc>
                  <a:txBody>
                    <a:bodyPr/>
                    <a:lstStyle/>
                    <a:p>
                      <a:pPr algn="just">
                        <a:spcAft>
                          <a:spcPts val="0"/>
                        </a:spcAft>
                      </a:pPr>
                      <a:r>
                        <a:rPr lang="zh-CN" sz="1700" kern="100">
                          <a:effectLst/>
                        </a:rPr>
                        <a:t>软件配置管理</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2.5</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2130715960"/>
                  </a:ext>
                </a:extLst>
              </a:tr>
              <a:tr h="265174">
                <a:tc>
                  <a:txBody>
                    <a:bodyPr/>
                    <a:lstStyle/>
                    <a:p>
                      <a:pPr algn="just">
                        <a:spcAft>
                          <a:spcPts val="0"/>
                        </a:spcAft>
                      </a:pPr>
                      <a:r>
                        <a:rPr lang="zh-CN" sz="1700" kern="100">
                          <a:effectLst/>
                        </a:rPr>
                        <a:t>系统设计</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560255885"/>
                  </a:ext>
                </a:extLst>
              </a:tr>
              <a:tr h="265174">
                <a:tc>
                  <a:txBody>
                    <a:bodyPr/>
                    <a:lstStyle/>
                    <a:p>
                      <a:pPr algn="just">
                        <a:spcAft>
                          <a:spcPts val="0"/>
                        </a:spcAft>
                      </a:pPr>
                      <a:r>
                        <a:rPr lang="zh-CN" sz="1700" kern="100">
                          <a:effectLst/>
                        </a:rPr>
                        <a:t>需求规格说明书</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dirty="0">
                          <a:effectLst/>
                        </a:rPr>
                        <a:t>1.5</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228205622"/>
                  </a:ext>
                </a:extLst>
              </a:tr>
              <a:tr h="265174">
                <a:tc>
                  <a:txBody>
                    <a:bodyPr/>
                    <a:lstStyle/>
                    <a:p>
                      <a:pPr algn="just">
                        <a:spcAft>
                          <a:spcPts val="0"/>
                        </a:spcAft>
                      </a:pPr>
                      <a:r>
                        <a:rPr lang="zh-CN" sz="1700" kern="100">
                          <a:effectLst/>
                        </a:rPr>
                        <a:t>面向对象分析，</a:t>
                      </a:r>
                      <a:r>
                        <a:rPr lang="en-US" sz="1700" kern="100">
                          <a:effectLst/>
                        </a:rPr>
                        <a:t>PPT</a:t>
                      </a:r>
                      <a:r>
                        <a:rPr lang="zh-CN" sz="1700" kern="100">
                          <a:effectLst/>
                        </a:rPr>
                        <a:t>，</a:t>
                      </a:r>
                      <a:r>
                        <a:rPr lang="en-US" sz="1700" kern="100">
                          <a:effectLst/>
                        </a:rPr>
                        <a:t>word</a:t>
                      </a:r>
                      <a:r>
                        <a:rPr lang="zh-CN" sz="1700" kern="100">
                          <a:effectLst/>
                        </a:rPr>
                        <a:t>后期修改</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10</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057717969"/>
                  </a:ext>
                </a:extLst>
              </a:tr>
              <a:tr h="265174">
                <a:tc>
                  <a:txBody>
                    <a:bodyPr/>
                    <a:lstStyle/>
                    <a:p>
                      <a:pPr algn="just">
                        <a:spcAft>
                          <a:spcPts val="0"/>
                        </a:spcAft>
                      </a:pPr>
                      <a:r>
                        <a:rPr lang="zh-CN" sz="1700" kern="100">
                          <a:effectLst/>
                        </a:rPr>
                        <a:t>小组会议</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学期中的周末</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3</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3185824839"/>
                  </a:ext>
                </a:extLst>
              </a:tr>
              <a:tr h="265174">
                <a:tc>
                  <a:txBody>
                    <a:bodyPr/>
                    <a:lstStyle/>
                    <a:p>
                      <a:pPr algn="just">
                        <a:spcAft>
                          <a:spcPts val="0"/>
                        </a:spcAft>
                      </a:pPr>
                      <a:r>
                        <a:rPr lang="en-US" sz="1700" kern="100">
                          <a:effectLst/>
                        </a:rPr>
                        <a:t>UI</a:t>
                      </a:r>
                      <a:r>
                        <a:rPr lang="zh-CN" sz="1700" kern="100">
                          <a:effectLst/>
                        </a:rPr>
                        <a:t>设计，美工美化</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dirty="0">
                          <a:effectLst/>
                        </a:rPr>
                        <a:t>2</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3548415905"/>
                  </a:ext>
                </a:extLst>
              </a:tr>
            </a:tbl>
          </a:graphicData>
        </a:graphic>
      </p:graphicFrame>
    </p:spTree>
    <p:extLst>
      <p:ext uri="{BB962C8B-B14F-4D97-AF65-F5344CB8AC3E}">
        <p14:creationId xmlns:p14="http://schemas.microsoft.com/office/powerpoint/2010/main" val="2854242268"/>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1787581099"/>
              </p:ext>
            </p:extLst>
          </p:nvPr>
        </p:nvGraphicFramePr>
        <p:xfrm>
          <a:off x="642102" y="1757204"/>
          <a:ext cx="8367019" cy="4819984"/>
        </p:xfrm>
        <a:graphic>
          <a:graphicData uri="http://schemas.openxmlformats.org/drawingml/2006/table">
            <a:tbl>
              <a:tblPr>
                <a:tableStyleId>{5C22544A-7EE6-4342-B048-85BDC9FD1C3A}</a:tableStyleId>
              </a:tblPr>
              <a:tblGrid>
                <a:gridCol w="2788351">
                  <a:extLst>
                    <a:ext uri="{9D8B030D-6E8A-4147-A177-3AD203B41FA5}">
                      <a16:colId xmlns:a16="http://schemas.microsoft.com/office/drawing/2014/main" xmlns="" val="1658456888"/>
                    </a:ext>
                  </a:extLst>
                </a:gridCol>
                <a:gridCol w="2789334">
                  <a:extLst>
                    <a:ext uri="{9D8B030D-6E8A-4147-A177-3AD203B41FA5}">
                      <a16:colId xmlns:a16="http://schemas.microsoft.com/office/drawing/2014/main" xmlns="" val="2113533542"/>
                    </a:ext>
                  </a:extLst>
                </a:gridCol>
                <a:gridCol w="2789334">
                  <a:extLst>
                    <a:ext uri="{9D8B030D-6E8A-4147-A177-3AD203B41FA5}">
                      <a16:colId xmlns:a16="http://schemas.microsoft.com/office/drawing/2014/main" xmlns="" val="3283112028"/>
                    </a:ext>
                  </a:extLst>
                </a:gridCol>
              </a:tblGrid>
              <a:tr h="249814">
                <a:tc>
                  <a:txBody>
                    <a:bodyPr/>
                    <a:lstStyle/>
                    <a:p>
                      <a:pPr algn="ctr">
                        <a:spcAft>
                          <a:spcPts val="0"/>
                        </a:spcAft>
                      </a:pPr>
                      <a:r>
                        <a:rPr lang="zh-CN" sz="1600" kern="100">
                          <a:effectLst/>
                        </a:rPr>
                        <a:t>风险类型</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存在风险</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规避方法</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1644963430"/>
                  </a:ext>
                </a:extLst>
              </a:tr>
              <a:tr h="2248326">
                <a:tc>
                  <a:txBody>
                    <a:bodyPr/>
                    <a:lstStyle/>
                    <a:p>
                      <a:pPr algn="just">
                        <a:spcAft>
                          <a:spcPts val="0"/>
                        </a:spcAft>
                      </a:pPr>
                      <a:r>
                        <a:rPr lang="zh-CN" sz="2800" kern="100" dirty="0">
                          <a:effectLst/>
                        </a:rPr>
                        <a:t>进度风险</a:t>
                      </a:r>
                      <a:endParaRPr lang="zh-CN" sz="2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800" kern="100" dirty="0">
                          <a:effectLst/>
                        </a:rPr>
                        <a:t>由于时间紧张导致项目最后无法按期完成</a:t>
                      </a:r>
                      <a:endParaRPr lang="zh-CN" sz="1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6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1717663577"/>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技术风险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开发软件结构体系存在问题，使完成的软件产品未能实现项目预定目标</a:t>
                      </a:r>
                    </a:p>
                  </a:txBody>
                  <a:tcPr marL="106036" marR="106036" marT="0" marB="0"/>
                </a:tc>
                <a:tc>
                  <a:txBody>
                    <a:bodyPr/>
                    <a:lstStyle/>
                    <a:p>
                      <a:pPr algn="just">
                        <a:spcAft>
                          <a:spcPts val="0"/>
                        </a:spcAft>
                      </a:pPr>
                      <a:r>
                        <a:rPr lang="zh-CN" sz="1600" kern="100">
                          <a:effectLst/>
                        </a:rPr>
                        <a:t>提前制定好两周的学习计划，要学习掌握好代码上的技术重点，减少系统中的</a:t>
                      </a:r>
                      <a:r>
                        <a:rPr lang="en-US" sz="1600" kern="100">
                          <a:effectLst/>
                        </a:rPr>
                        <a:t>bug</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316982862"/>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质量风险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质量不符合用户要求</a:t>
                      </a:r>
                    </a:p>
                  </a:txBody>
                  <a:tcPr marL="106036" marR="106036" marT="0" marB="0"/>
                </a:tc>
                <a:tc>
                  <a:txBody>
                    <a:bodyPr/>
                    <a:lstStyle/>
                    <a:p>
                      <a:pPr algn="just">
                        <a:spcAft>
                          <a:spcPts val="0"/>
                        </a:spcAft>
                      </a:pPr>
                      <a:r>
                        <a:rPr lang="zh-CN" sz="1600" kern="100">
                          <a:effectLst/>
                        </a:rPr>
                        <a:t>能经常的和用户交流，不断地审计并改进用户对软件的需求</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434943116"/>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人力资源风险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组员成员因意外无法参加设计</a:t>
                      </a:r>
                    </a:p>
                  </a:txBody>
                  <a:tcPr marL="106036" marR="106036" marT="0" marB="0"/>
                </a:tc>
                <a:tc>
                  <a:txBody>
                    <a:bodyPr/>
                    <a:lstStyle/>
                    <a:p>
                      <a:pPr algn="just">
                        <a:spcAft>
                          <a:spcPts val="0"/>
                        </a:spcAft>
                      </a:pPr>
                      <a:r>
                        <a:rPr lang="zh-CN" sz="1600" kern="100" dirty="0">
                          <a:effectLst/>
                        </a:rPr>
                        <a:t>组长协调好人员之间的分工，一旦发生，要及时制定计划，以防止软件系统的延期交付。</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1292170037"/>
                  </a:ext>
                </a:extLst>
              </a:tr>
            </a:tbl>
          </a:graphicData>
        </a:graphic>
      </p:graphicFrame>
    </p:spTree>
    <p:extLst>
      <p:ext uri="{BB962C8B-B14F-4D97-AF65-F5344CB8AC3E}">
        <p14:creationId xmlns:p14="http://schemas.microsoft.com/office/powerpoint/2010/main" val="360069824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计划要点</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167288"/>
            <a:ext cx="4337025"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由于编程人员的专业水平不高，因此在详细设计前自学培训，包括</a:t>
            </a:r>
            <a:r>
              <a:rPr lang="en-US" altLang="zh-CN" dirty="0">
                <a:solidFill>
                  <a:srgbClr val="666666"/>
                </a:solidFill>
                <a:latin typeface="黑体" panose="02010609060101010101" pitchFamily="49" charset="-122"/>
                <a:ea typeface="黑体" panose="02010609060101010101" pitchFamily="49" charset="-122"/>
              </a:rPr>
              <a:t>SQL Sever</a:t>
            </a:r>
            <a:r>
              <a:rPr lang="zh-CN" altLang="zh-CN" dirty="0">
                <a:solidFill>
                  <a:srgbClr val="666666"/>
                </a:solidFill>
                <a:latin typeface="黑体" panose="02010609060101010101" pitchFamily="49" charset="-122"/>
                <a:ea typeface="黑体" panose="02010609060101010101" pitchFamily="49" charset="-122"/>
              </a:rPr>
              <a:t>数据库、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学习等。</a:t>
            </a: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质量方针：</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为客户提供稳定、易用和符合要求的产品系列</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60718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8567-88),1988-7-1</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12504-1990 ), 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0" y="2375016"/>
            <a:ext cx="2271183" cy="2830585"/>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黑体" panose="02010609060101010101" pitchFamily="49" charset="-122"/>
                <a:ea typeface="黑体" panose="02010609060101010101" pitchFamily="49" charset="-122"/>
              </a:rPr>
              <a:t>标</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准</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与</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规</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4889078"/>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344"/>
            <a:ext cx="5248040" cy="1754326"/>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4027169"/>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65998"/>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extLst>
      <p:ext uri="{BB962C8B-B14F-4D97-AF65-F5344CB8AC3E}">
        <p14:creationId xmlns:p14="http://schemas.microsoft.com/office/powerpoint/2010/main" val="363388965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里程碑</a:t>
            </a: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98" y="1920253"/>
            <a:ext cx="7570177" cy="4325346"/>
          </a:xfrm>
          <a:prstGeom prst="rect">
            <a:avLst/>
          </a:prstGeom>
        </p:spPr>
      </p:pic>
    </p:spTree>
    <p:extLst>
      <p:ext uri="{BB962C8B-B14F-4D97-AF65-F5344CB8AC3E}">
        <p14:creationId xmlns:p14="http://schemas.microsoft.com/office/powerpoint/2010/main" val="1328351461"/>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439558" y="2141690"/>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1306587" y="3171212"/>
            <a:ext cx="1949554"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小组报告修改：</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3036867" y="3125045"/>
            <a:ext cx="1744174"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4781041" y="2141690"/>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4245680" y="3168081"/>
            <a:ext cx="1458486"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5474315" y="3129502"/>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2506314" y="3786492"/>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2214886" y="4412547"/>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551461" y="4841102"/>
            <a:ext cx="1458486" cy="369332"/>
          </a:xfrm>
          <a:prstGeom prst="rect">
            <a:avLst/>
          </a:prstGeom>
          <a:noFill/>
        </p:spPr>
        <p:txBody>
          <a:bodyPr wrap="square" rtlCol="0">
            <a:spAutoFit/>
          </a:bodyPr>
          <a:lstStyle/>
          <a:p>
            <a:pPr algn="ctr"/>
            <a:r>
              <a:rPr lang="en-US" altLang="zh-CN" b="1" dirty="0">
                <a:solidFill>
                  <a:srgbClr val="E74E3E"/>
                </a:solidFill>
                <a:latin typeface="黑体" panose="02010609060101010101" pitchFamily="49" charset="-122"/>
                <a:ea typeface="黑体" panose="02010609060101010101" pitchFamily="49" charset="-122"/>
              </a:rPr>
              <a:t>PPT</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2780096" y="4802523"/>
            <a:ext cx="3352983"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靳泽旭</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4902378" y="3670454"/>
            <a:ext cx="1001878" cy="994714"/>
            <a:chOff x="7367401" y="2282771"/>
            <a:chExt cx="1001878" cy="994714"/>
          </a:xfrm>
          <a:solidFill>
            <a:srgbClr val="E74E3E"/>
          </a:solidFill>
        </p:grpSpPr>
        <p:sp>
          <p:nvSpPr>
            <p:cNvPr id="78"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9"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0"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1"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2"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3"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4"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5"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6"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7"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88" name="文本框 87"/>
          <p:cNvSpPr txBox="1"/>
          <p:nvPr/>
        </p:nvSpPr>
        <p:spPr>
          <a:xfrm>
            <a:off x="4238582" y="4835250"/>
            <a:ext cx="1458486" cy="646331"/>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甘特图制作及软件安装：</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9" name="矩形 88"/>
          <p:cNvSpPr/>
          <p:nvPr/>
        </p:nvSpPr>
        <p:spPr>
          <a:xfrm>
            <a:off x="5697068" y="4911219"/>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097178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2523768"/>
          </a:xfrm>
          <a:prstGeom prst="rect">
            <a:avLst/>
          </a:prstGeom>
          <a:noFill/>
        </p:spPr>
        <p:txBody>
          <a:bodyPr wrap="none" rtlCol="0">
            <a:spAutoFit/>
          </a:bodyPr>
          <a:lstStyle/>
          <a:p>
            <a:pPr algn="ctr"/>
            <a:r>
              <a:rPr lang="zh-CN" altLang="zh-CN" sz="2000" b="1" spc="300" dirty="0">
                <a:solidFill>
                  <a:schemeClr val="bg1"/>
                </a:solidFill>
                <a:latin typeface="黑体" panose="02010609060101010101" pitchFamily="49" charset="-122"/>
                <a:ea typeface="黑体" panose="02010609060101010101" pitchFamily="49" charset="-122"/>
              </a:rPr>
              <a:t>《软件工程导论（第</a:t>
            </a:r>
            <a:r>
              <a:rPr lang="en-US" altLang="zh-CN" sz="2000" b="1" spc="300" dirty="0">
                <a:solidFill>
                  <a:schemeClr val="bg1"/>
                </a:solidFill>
                <a:latin typeface="黑体" panose="02010609060101010101" pitchFamily="49" charset="-122"/>
                <a:ea typeface="黑体" panose="02010609060101010101" pitchFamily="49" charset="-122"/>
              </a:rPr>
              <a:t>6</a:t>
            </a:r>
            <a:r>
              <a:rPr lang="zh-CN" altLang="zh-CN" sz="2000" b="1" spc="300" dirty="0">
                <a:solidFill>
                  <a:schemeClr val="bg1"/>
                </a:solidFill>
                <a:latin typeface="黑体" panose="02010609060101010101" pitchFamily="49" charset="-122"/>
                <a:ea typeface="黑体" panose="02010609060101010101" pitchFamily="49" charset="-122"/>
              </a:rPr>
              <a:t>版）》张海藩 牟永敏 编著 </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en-US" altLang="zh-CN" sz="2000" b="1" spc="300" dirty="0">
                <a:solidFill>
                  <a:schemeClr val="bg1"/>
                </a:solidFill>
                <a:latin typeface="黑体" panose="02010609060101010101" pitchFamily="49" charset="-122"/>
                <a:ea typeface="黑体" panose="02010609060101010101" pitchFamily="49" charset="-122"/>
              </a:rPr>
              <a:t>				</a:t>
            </a:r>
            <a:r>
              <a:rPr lang="zh-CN" altLang="zh-CN" sz="2000" b="1" spc="300" dirty="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spc="300" dirty="0">
                <a:solidFill>
                  <a:schemeClr val="bg1"/>
                </a:solidFill>
                <a:latin typeface="黑体" panose="02010609060101010101" pitchFamily="49" charset="-122"/>
                <a:ea typeface="黑体" panose="02010609060101010101" pitchFamily="49" charset="-122"/>
              </a:rPr>
              <a:t>学堂在线 软件工程（自主模式）清华大学刘强副教授授课</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dirty="0">
                <a:solidFill>
                  <a:schemeClr val="bg1"/>
                </a:solidFill>
                <a:latin typeface="黑体" panose="02010609060101010101" pitchFamily="49" charset="-122"/>
                <a:ea typeface="黑体" panose="02010609060101010101" pitchFamily="49" charset="-122"/>
              </a:rPr>
              <a:t>《项目管理知识体系（第</a:t>
            </a:r>
            <a:r>
              <a:rPr lang="en-US" altLang="zh-CN" sz="2000" b="1" dirty="0">
                <a:solidFill>
                  <a:schemeClr val="bg1"/>
                </a:solidFill>
                <a:latin typeface="黑体" panose="02010609060101010101" pitchFamily="49" charset="-122"/>
                <a:ea typeface="黑体" panose="02010609060101010101" pitchFamily="49" charset="-122"/>
              </a:rPr>
              <a:t>6</a:t>
            </a:r>
            <a:r>
              <a:rPr lang="zh-CN" altLang="zh-CN" sz="2000" b="1" dirty="0">
                <a:solidFill>
                  <a:schemeClr val="bg1"/>
                </a:solidFill>
                <a:latin typeface="黑体" panose="02010609060101010101" pitchFamily="49" charset="-122"/>
                <a:ea typeface="黑体" panose="02010609060101010101" pitchFamily="49" charset="-122"/>
              </a:rPr>
              <a:t>版）》中文版</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a:solidFill>
                  <a:srgbClr val="666666"/>
                </a:solidFill>
                <a:latin typeface="黑体" panose="02010609060101010101" pitchFamily="49" charset="-122"/>
                <a:ea typeface="黑体" panose="02010609060101010101" pitchFamily="49" charset="-122"/>
              </a:rPr>
              <a:t>word</a:t>
            </a:r>
            <a:r>
              <a:rPr lang="zh-CN" altLang="en-US" sz="1600" dirty="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安卓</a:t>
            </a:r>
            <a:r>
              <a:rPr lang="en-US" altLang="zh-CN" sz="2800" b="1" dirty="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项目方案设计联系人</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extLst>
              <p:ext uri="{D42A27DB-BD31-4B8C-83A1-F6EECF244321}">
                <p14:modId xmlns:p14="http://schemas.microsoft.com/office/powerpoint/2010/main" val="3460301573"/>
              </p:ext>
            </p:extLst>
          </p:nvPr>
        </p:nvGraphicFramePr>
        <p:xfrm>
          <a:off x="42950" y="2871102"/>
          <a:ext cx="9101049" cy="1933736"/>
        </p:xfrm>
        <a:graphic>
          <a:graphicData uri="http://schemas.openxmlformats.org/drawingml/2006/table">
            <a:tbl>
              <a:tblPr>
                <a:tableStyleId>{5C22544A-7EE6-4342-B048-85BDC9FD1C3A}</a:tableStyleId>
              </a:tblPr>
              <a:tblGrid>
                <a:gridCol w="1800771">
                  <a:extLst>
                    <a:ext uri="{9D8B030D-6E8A-4147-A177-3AD203B41FA5}">
                      <a16:colId xmlns:a16="http://schemas.microsoft.com/office/drawing/2014/main" xmlns="" val="2488357973"/>
                    </a:ext>
                  </a:extLst>
                </a:gridCol>
                <a:gridCol w="1800771">
                  <a:extLst>
                    <a:ext uri="{9D8B030D-6E8A-4147-A177-3AD203B41FA5}">
                      <a16:colId xmlns:a16="http://schemas.microsoft.com/office/drawing/2014/main" xmlns="" val="1523423383"/>
                    </a:ext>
                  </a:extLst>
                </a:gridCol>
                <a:gridCol w="1801839">
                  <a:extLst>
                    <a:ext uri="{9D8B030D-6E8A-4147-A177-3AD203B41FA5}">
                      <a16:colId xmlns:a16="http://schemas.microsoft.com/office/drawing/2014/main" xmlns="" val="2908679509"/>
                    </a:ext>
                  </a:extLst>
                </a:gridCol>
                <a:gridCol w="1854175">
                  <a:extLst>
                    <a:ext uri="{9D8B030D-6E8A-4147-A177-3AD203B41FA5}">
                      <a16:colId xmlns:a16="http://schemas.microsoft.com/office/drawing/2014/main" xmlns="" val="3038109784"/>
                    </a:ext>
                  </a:extLst>
                </a:gridCol>
                <a:gridCol w="1843493">
                  <a:extLst>
                    <a:ext uri="{9D8B030D-6E8A-4147-A177-3AD203B41FA5}">
                      <a16:colId xmlns:a16="http://schemas.microsoft.com/office/drawing/2014/main" xmlns="" val="839259767"/>
                    </a:ext>
                  </a:extLst>
                </a:gridCol>
              </a:tblGrid>
              <a:tr h="308174">
                <a:tc>
                  <a:txBody>
                    <a:bodyPr/>
                    <a:lstStyle/>
                    <a:p>
                      <a:pPr algn="l">
                        <a:spcAft>
                          <a:spcPts val="0"/>
                        </a:spcAft>
                      </a:pPr>
                      <a:r>
                        <a:rPr lang="zh-CN" sz="2000" kern="100">
                          <a:effectLst/>
                        </a:rPr>
                        <a:t>责任人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办公室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1017162274"/>
                  </a:ext>
                </a:extLst>
              </a:tr>
              <a:tr h="616348">
                <a:tc>
                  <a:txBody>
                    <a:bodyPr/>
                    <a:lstStyle/>
                    <a:p>
                      <a:pPr algn="just">
                        <a:spcAft>
                          <a:spcPts val="0"/>
                        </a:spcAft>
                      </a:pPr>
                      <a:r>
                        <a:rPr lang="zh-CN" sz="2000" kern="100">
                          <a:effectLst/>
                        </a:rPr>
                        <a:t>杨枨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dirty="0">
                          <a:effectLst/>
                        </a:rPr>
                        <a:t>项目发布人、教师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err="1">
                          <a:effectLst/>
                        </a:rPr>
                        <a:t>HolleyYang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理四</a:t>
                      </a:r>
                      <a:r>
                        <a:rPr lang="en-US" sz="2000" kern="100">
                          <a:effectLst/>
                        </a:rPr>
                        <a:t>504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13357102333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197442589"/>
                  </a:ext>
                </a:extLst>
              </a:tr>
              <a:tr h="308174">
                <a:tc>
                  <a:txBody>
                    <a:bodyPr/>
                    <a:lstStyle/>
                    <a:p>
                      <a:pPr algn="just">
                        <a:spcAft>
                          <a:spcPts val="0"/>
                        </a:spcAft>
                      </a:pPr>
                      <a:r>
                        <a:rPr lang="zh-CN" sz="2000" kern="100">
                          <a:effectLst/>
                        </a:rPr>
                        <a:t>奕吉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小组组长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MrYiOOO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13625749926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678646944"/>
                  </a:ext>
                </a:extLst>
              </a:tr>
              <a:tr h="348893">
                <a:tc>
                  <a:txBody>
                    <a:bodyPr/>
                    <a:lstStyle/>
                    <a:p>
                      <a:pPr algn="just">
                        <a:spcAft>
                          <a:spcPts val="0"/>
                        </a:spcAft>
                      </a:pPr>
                      <a:r>
                        <a:rPr lang="zh-CN" sz="2300" kern="100">
                          <a:effectLst/>
                        </a:rPr>
                        <a:t>陈妍蓝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blue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15858257692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866154757"/>
                  </a:ext>
                </a:extLst>
              </a:tr>
              <a:tr h="348893">
                <a:tc>
                  <a:txBody>
                    <a:bodyPr/>
                    <a:lstStyle/>
                    <a:p>
                      <a:pPr algn="just">
                        <a:spcAft>
                          <a:spcPts val="0"/>
                        </a:spcAft>
                      </a:pPr>
                      <a:r>
                        <a:rPr lang="zh-CN" sz="2300" kern="100">
                          <a:effectLst/>
                        </a:rPr>
                        <a:t>靳泽旭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T1213121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18072799973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923766175"/>
                  </a:ext>
                </a:extLst>
              </a:tr>
            </a:tbl>
          </a:graphicData>
        </a:graphic>
      </p:graphicFrame>
    </p:spTree>
    <p:extLst>
      <p:ext uri="{BB962C8B-B14F-4D97-AF65-F5344CB8AC3E}">
        <p14:creationId xmlns:p14="http://schemas.microsoft.com/office/powerpoint/2010/main" val="87102380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118"/>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0" name="矩形 119"/>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1" name="文本框 120"/>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22" name="直接连接符 121"/>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24" name="文本框 123"/>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25" name="文本框 124"/>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6" name="文本框 125"/>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7" name="文本框 1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28" name="直接连接符 127"/>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graphicFrame>
        <p:nvGraphicFramePr>
          <p:cNvPr id="2" name="表格 1"/>
          <p:cNvGraphicFramePr>
            <a:graphicFrameLocks noGrp="1"/>
          </p:cNvGraphicFramePr>
          <p:nvPr>
            <p:extLst>
              <p:ext uri="{D42A27DB-BD31-4B8C-83A1-F6EECF244321}">
                <p14:modId xmlns:p14="http://schemas.microsoft.com/office/powerpoint/2010/main" val="1363018546"/>
              </p:ext>
            </p:extLst>
          </p:nvPr>
        </p:nvGraphicFramePr>
        <p:xfrm>
          <a:off x="982981" y="1954534"/>
          <a:ext cx="7075340" cy="4160520"/>
        </p:xfrm>
        <a:graphic>
          <a:graphicData uri="http://schemas.openxmlformats.org/drawingml/2006/table">
            <a:tbl>
              <a:tblPr>
                <a:tableStyleId>{5C22544A-7EE6-4342-B048-85BDC9FD1C3A}</a:tableStyleId>
              </a:tblPr>
              <a:tblGrid>
                <a:gridCol w="939086">
                  <a:extLst>
                    <a:ext uri="{9D8B030D-6E8A-4147-A177-3AD203B41FA5}">
                      <a16:colId xmlns:a16="http://schemas.microsoft.com/office/drawing/2014/main" xmlns="" val="3677290438"/>
                    </a:ext>
                  </a:extLst>
                </a:gridCol>
                <a:gridCol w="3665324">
                  <a:extLst>
                    <a:ext uri="{9D8B030D-6E8A-4147-A177-3AD203B41FA5}">
                      <a16:colId xmlns:a16="http://schemas.microsoft.com/office/drawing/2014/main" xmlns="" val="2615688293"/>
                    </a:ext>
                  </a:extLst>
                </a:gridCol>
                <a:gridCol w="898015">
                  <a:extLst>
                    <a:ext uri="{9D8B030D-6E8A-4147-A177-3AD203B41FA5}">
                      <a16:colId xmlns:a16="http://schemas.microsoft.com/office/drawing/2014/main" xmlns="" val="1417580038"/>
                    </a:ext>
                  </a:extLst>
                </a:gridCol>
                <a:gridCol w="1572915">
                  <a:extLst>
                    <a:ext uri="{9D8B030D-6E8A-4147-A177-3AD203B41FA5}">
                      <a16:colId xmlns:a16="http://schemas.microsoft.com/office/drawing/2014/main" xmlns="" val="2843521725"/>
                    </a:ext>
                  </a:extLst>
                </a:gridCol>
              </a:tblGrid>
              <a:tr h="416052">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编号</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名称</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44583306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2</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76653101"/>
                  </a:ext>
                </a:extLst>
              </a:tr>
            </a:tbl>
          </a:graphicData>
        </a:graphic>
      </p:graphicFrame>
    </p:spTree>
    <p:extLst>
      <p:ext uri="{BB962C8B-B14F-4D97-AF65-F5344CB8AC3E}">
        <p14:creationId xmlns:p14="http://schemas.microsoft.com/office/powerpoint/2010/main" val="109946981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移交的产品</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a:solidFill>
                  <a:srgbClr val="00B050"/>
                </a:solidFill>
              </a:rPr>
              <a:t>需提交的用户文档：需求规格说明书，帮助手册，每种文档的内容和名称等。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a:solidFill>
                  <a:srgbClr val="666666"/>
                </a:solidFill>
              </a:rPr>
              <a:t>应当提供的服务：提供安装、运行、支持等服务。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63" name="矩形 62"/>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文本框 64"/>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9" name="文本框 6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0" name="文本框 6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2" name="直接连接符 7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1323</TotalTime>
  <Words>1501</Words>
  <Application>Microsoft Office PowerPoint</Application>
  <PresentationFormat>全屏显示(4:3)</PresentationFormat>
  <Paragraphs>402</Paragraphs>
  <Slides>28</Slides>
  <Notes>0</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yiji</cp:lastModifiedBy>
  <cp:revision>142</cp:revision>
  <dcterms:created xsi:type="dcterms:W3CDTF">2015-02-19T23:46:49Z</dcterms:created>
  <dcterms:modified xsi:type="dcterms:W3CDTF">2017-04-09T13:16:07Z</dcterms:modified>
</cp:coreProperties>
</file>