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293" r:id="rId7"/>
    <p:sldId id="335" r:id="rId8"/>
    <p:sldId id="343" r:id="rId9"/>
    <p:sldId id="342" r:id="rId10"/>
    <p:sldId id="336" r:id="rId11"/>
    <p:sldId id="340" r:id="rId12"/>
    <p:sldId id="344" r:id="rId13"/>
    <p:sldId id="341" r:id="rId14"/>
    <p:sldId id="337" r:id="rId15"/>
    <p:sldId id="313" r:id="rId16"/>
    <p:sldId id="349" r:id="rId17"/>
    <p:sldId id="350" r:id="rId18"/>
    <p:sldId id="351" r:id="rId19"/>
    <p:sldId id="357" r:id="rId20"/>
    <p:sldId id="359" r:id="rId21"/>
    <p:sldId id="358" r:id="rId22"/>
    <p:sldId id="323" r:id="rId23"/>
    <p:sldId id="327" r:id="rId24"/>
    <p:sldId id="352" r:id="rId25"/>
    <p:sldId id="353" r:id="rId26"/>
    <p:sldId id="326" r:id="rId27"/>
    <p:sldId id="291" r:id="rId28"/>
    <p:sldId id="306" r:id="rId29"/>
    <p:sldId id="338" r:id="rId30"/>
    <p:sldId id="339" r:id="rId31"/>
    <p:sldId id="304" r:id="rId32"/>
    <p:sldId id="290" r:id="rId33"/>
    <p:sldId id="345" r:id="rId34"/>
    <p:sldId id="355" r:id="rId35"/>
    <p:sldId id="347" r:id="rId36"/>
    <p:sldId id="354" r:id="rId37"/>
    <p:sldId id="346" r:id="rId38"/>
    <p:sldId id="360" r:id="rId39"/>
    <p:sldId id="356" r:id="rId40"/>
    <p:sldId id="348" r:id="rId41"/>
    <p:sldId id="295" r:id="rId42"/>
    <p:sldId id="272" r:id="rId43"/>
    <p:sldId id="328" r:id="rId44"/>
    <p:sldId id="296" r:id="rId45"/>
    <p:sldId id="288" r:id="rId4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60" d="100"/>
          <a:sy n="60" d="100"/>
        </p:scale>
        <p:origin x="38" y="629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7/5/2017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7/5/2017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用户代表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214" y="2227783"/>
            <a:ext cx="823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我们小组采访了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魏金岭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zh-CN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通过对话的方式来了解用户代表的需求，问题的基本内容是与问卷调查中的内容一致的，我们发现有一个校园新闻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来及时了解校园新闻动态是非常有必要的，而且我们推送的内容会注重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教学通知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学科竞赛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活动趣闻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的方面等。当然，我们会注意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的问题，优化代码结构等来减少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占用内存的。同时我们会确保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用户信息的隐私性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，通过加密算法来确保用户的私人信息，同时，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我们不会不经过用户同意后台采集用户的地理位置，调用用户的摄像头等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6DCAB8-F057-4C90-9EE7-A4D2D955F66B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46C495-472D-468A-B1A5-6308E70B0944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6426-7663-4BA1-99F1-F5AF8C695F23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6DF41C-C49D-4EF3-8263-DDF310C62EF6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FFBE274-FFA8-463B-BC5C-7DCB83160F8F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FD792-2A7F-4318-BAC2-BD2ABC4A2D38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434769-05F7-4EA5-BBFB-08D5D203D2C3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A6561D-C18F-400E-BE26-1E72EA72F09E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3F954F-6DA5-4997-9D3C-FF8CEE2D6B3C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DA5E3-A823-433E-AD9A-F36ED829675F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2C690D-4759-4C6E-87CB-CDC6E4186EE1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7FC07A3-A5A9-4AE4-83BA-CE0584C69A0D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979ED2-0CEC-4305-881B-6D8A040CE574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6458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1356" y="2032191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22272" y="2839845"/>
            <a:ext cx="2251250" cy="114781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1">
            <a:extLst>
              <a:ext uri="{FF2B5EF4-FFF2-40B4-BE49-F238E27FC236}">
                <a16:creationId xmlns:a16="http://schemas.microsoft.com/office/drawing/2014/main" id="{73E4DD81-B21B-4B3D-8C7F-7BE3B082960B}"/>
              </a:ext>
            </a:extLst>
          </p:cNvPr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784FA0A-F2AA-4F56-BD65-83EA5F341A8A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3D25991-2050-484C-A02B-A13070B61A3A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5FE2FAD-71C2-4B73-892C-B741BFA4514A}"/>
              </a:ext>
            </a:extLst>
          </p:cNvPr>
          <p:cNvSpPr/>
          <p:nvPr/>
        </p:nvSpPr>
        <p:spPr>
          <a:xfrm>
            <a:off x="6897386" y="348653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4C48915-AE7A-4D71-9935-476FA1A134C6}"/>
              </a:ext>
            </a:extLst>
          </p:cNvPr>
          <p:cNvCxnSpPr>
            <a:cxnSpLocks/>
          </p:cNvCxnSpPr>
          <p:nvPr/>
        </p:nvCxnSpPr>
        <p:spPr>
          <a:xfrm flipH="1" flipV="1">
            <a:off x="5280757" y="3873363"/>
            <a:ext cx="1801504" cy="20909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BCA502B-F7B9-4094-AF5E-F7DB4F49F668}"/>
              </a:ext>
            </a:extLst>
          </p:cNvPr>
          <p:cNvCxnSpPr>
            <a:cxnSpLocks/>
          </p:cNvCxnSpPr>
          <p:nvPr/>
        </p:nvCxnSpPr>
        <p:spPr>
          <a:xfrm flipH="1">
            <a:off x="4639622" y="1672280"/>
            <a:ext cx="667271" cy="204868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6A9D5A8-5AF1-4777-8B2C-E158B64B8DD2}"/>
              </a:ext>
            </a:extLst>
          </p:cNvPr>
          <p:cNvSpPr/>
          <p:nvPr/>
        </p:nvSpPr>
        <p:spPr>
          <a:xfrm>
            <a:off x="4756903" y="705868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评论讨论吐槽区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75C5C4C-DC16-42AF-B571-6250460F6C1E}"/>
              </a:ext>
            </a:extLst>
          </p:cNvPr>
          <p:cNvSpPr/>
          <p:nvPr/>
        </p:nvSpPr>
        <p:spPr>
          <a:xfrm>
            <a:off x="4043710" y="5497385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自主发布活动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7FD997-0811-4C12-994B-11BA8A19D63C}"/>
              </a:ext>
            </a:extLst>
          </p:cNvPr>
          <p:cNvCxnSpPr>
            <a:cxnSpLocks/>
          </p:cNvCxnSpPr>
          <p:nvPr/>
        </p:nvCxnSpPr>
        <p:spPr>
          <a:xfrm flipH="1" flipV="1">
            <a:off x="4320663" y="4633873"/>
            <a:ext cx="459253" cy="127704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系统特性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">
            <a:extLst>
              <a:ext uri="{FF2B5EF4-FFF2-40B4-BE49-F238E27FC236}">
                <a16:creationId xmlns:a16="http://schemas.microsoft.com/office/drawing/2014/main" id="{1836645F-185F-4631-9E67-C6C4223D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1" t="16966" r="18202" b="8484"/>
          <a:stretch>
            <a:fillRect/>
          </a:stretch>
        </p:blipFill>
        <p:spPr bwMode="auto">
          <a:xfrm>
            <a:off x="756404" y="1515122"/>
            <a:ext cx="7744659" cy="505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用户数量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104" y="2137319"/>
            <a:ext cx="7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项目的主要用户为浙江大学城市学院计算分院在校大学生和管理员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预计管理员上限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人，同一时间段使用者上限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人。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917" y="3160748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反应速度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576" y="4312678"/>
            <a:ext cx="785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尽可能缩短</a:t>
            </a:r>
          </a:p>
        </p:txBody>
      </p:sp>
      <p:sp>
        <p:nvSpPr>
          <p:cNvPr id="21" name="圆角矩形 29">
            <a:extLst>
              <a:ext uri="{FF2B5EF4-FFF2-40B4-BE49-F238E27FC236}">
                <a16:creationId xmlns:a16="http://schemas.microsoft.com/office/drawing/2014/main" id="{C807741E-7A79-4DAF-AABF-0412855908B0}"/>
              </a:ext>
            </a:extLst>
          </p:cNvPr>
          <p:cNvSpPr/>
          <p:nvPr/>
        </p:nvSpPr>
        <p:spPr>
          <a:xfrm>
            <a:off x="642104" y="502336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安全性需求</a:t>
            </a:r>
            <a:endParaRPr lang="zh-CN" altLang="en-US" sz="2400" b="1" dirty="0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1EDD4D10-C67D-40FD-8B6E-A2E91D4F21D0}"/>
              </a:ext>
            </a:extLst>
          </p:cNvPr>
          <p:cNvSpPr txBox="1"/>
          <p:nvPr/>
        </p:nvSpPr>
        <p:spPr>
          <a:xfrm>
            <a:off x="558576" y="6111775"/>
            <a:ext cx="756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3DES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MD5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对该部分数据进行加密。</a:t>
            </a:r>
            <a:endParaRPr lang="zh-CN" altLang="en-US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940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理想状态和现实状态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理想状态：该软件没有出现大的故障，并对学院的新闻能有一个及时的推送，用户对该软件的使用满意度较高</a:t>
            </a:r>
          </a:p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现实状态：本次项目是完成老师的任务，我们模拟市场上已有的新闻软件做出最基本的框架，至少能够使用。</a:t>
            </a:r>
          </a:p>
        </p:txBody>
      </p:sp>
    </p:spTree>
    <p:extLst>
      <p:ext uri="{BB962C8B-B14F-4D97-AF65-F5344CB8AC3E}">
        <p14:creationId xmlns:p14="http://schemas.microsoft.com/office/powerpoint/2010/main" val="14087955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硬件接口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系统运行设备要求如下：</a:t>
            </a: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管理员子系统：</a:t>
            </a:r>
          </a:p>
          <a:p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智能机或</a:t>
            </a:r>
            <a:r>
              <a:rPr lang="en-US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zh-CN" altLang="zh-CN" sz="32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用户系统</a:t>
            </a:r>
          </a:p>
          <a:p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普通安卓智能机</a:t>
            </a:r>
          </a:p>
        </p:txBody>
      </p:sp>
    </p:spTree>
    <p:extLst>
      <p:ext uri="{BB962C8B-B14F-4D97-AF65-F5344CB8AC3E}">
        <p14:creationId xmlns:p14="http://schemas.microsoft.com/office/powerpoint/2010/main" val="104788950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软件</a:t>
            </a:r>
            <a:r>
              <a:rPr lang="zh-CN" altLang="zh-CN" sz="2400" b="1" dirty="0"/>
              <a:t>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7892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通过客户端向服务器发起请求，访服务器中的数据库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返回给客户端。</a:t>
            </a:r>
          </a:p>
          <a:p>
            <a:r>
              <a:rPr lang="zh-CN" altLang="zh-CN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推送类接口</a:t>
            </a:r>
            <a:r>
              <a:rPr lang="zh-CN" altLang="en-US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服务端通知客户端，需要服务端向客户端发送消息。可以通过第三方平台推送及时新闻（阿里云推送）</a:t>
            </a:r>
          </a:p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后台能通过接口进行对用户，新闻进行增，删，改，查的操作。</a:t>
            </a:r>
          </a:p>
        </p:txBody>
      </p:sp>
    </p:spTree>
    <p:extLst>
      <p:ext uri="{BB962C8B-B14F-4D97-AF65-F5344CB8AC3E}">
        <p14:creationId xmlns:p14="http://schemas.microsoft.com/office/powerpoint/2010/main" val="50075555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5581" y="815334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数据流顶层图</a:t>
            </a:r>
            <a:r>
              <a:rPr lang="zh-CN" altLang="en-US" sz="2400" b="1" dirty="0"/>
              <a:t>和</a:t>
            </a:r>
            <a:r>
              <a:rPr lang="zh-CN" altLang="zh-CN" sz="2400" dirty="0"/>
              <a:t>数据流</a:t>
            </a:r>
            <a:r>
              <a:rPr lang="en-US" altLang="zh-CN" sz="2400" dirty="0"/>
              <a:t>0</a:t>
            </a:r>
            <a:r>
              <a:rPr lang="zh-CN" altLang="zh-CN" sz="2400" dirty="0"/>
              <a:t>层图</a:t>
            </a:r>
            <a:endParaRPr lang="zh-CN" altLang="zh-CN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9AE7E3-2F30-45AD-BE29-24EC8B535F05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FF1787-8B5E-48AC-A046-000EAC658E55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6089F3-7470-4CE6-87D4-B3773D43D365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8453BEB-8CE9-4EFE-B642-014FBD1D429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CDB26-6C32-4035-A9FD-3D962280EEE8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115C6-D442-41A9-9D6F-9BB92366DE3D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6CFBD-FD3B-4A03-93A9-A5A97ADE36A3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E5046D-CBAF-4821-A388-7CA6ADF782B5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539F9F-CFFC-4C1D-B40D-E81EC071D138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37E9B7E-6E96-4E96-8127-9642075ECA3B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9370D4-A3E5-4F75-999A-66F897422BE7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6E3570-EA81-4A11-B3DC-530DA02274BD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042799-F0D7-4312-AAAC-D56242A2E6AE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微信图片_20170506191208">
            <a:extLst>
              <a:ext uri="{FF2B5EF4-FFF2-40B4-BE49-F238E27FC236}">
                <a16:creationId xmlns:a16="http://schemas.microsoft.com/office/drawing/2014/main" id="{26FECAC1-2EDD-4A4E-9739-FCDAC609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" y="2523442"/>
            <a:ext cx="8942821" cy="26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1895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9204" y="788956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数据流顶层图</a:t>
            </a:r>
            <a:r>
              <a:rPr lang="zh-CN" altLang="en-US" sz="2400" b="1" dirty="0"/>
              <a:t>和</a:t>
            </a:r>
            <a:r>
              <a:rPr lang="zh-CN" altLang="zh-CN" sz="2400" dirty="0"/>
              <a:t>数据流</a:t>
            </a:r>
            <a:r>
              <a:rPr lang="en-US" altLang="zh-CN" sz="2400" dirty="0"/>
              <a:t>0</a:t>
            </a:r>
            <a:r>
              <a:rPr lang="zh-CN" altLang="zh-CN" sz="2400" dirty="0"/>
              <a:t>层图</a:t>
            </a:r>
            <a:endParaRPr lang="zh-CN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" y="2064450"/>
            <a:ext cx="8171117" cy="43715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263298C-EF75-485C-A166-CDE994106E6E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104BC5-2373-4E3D-AC1C-640AB02CCC4F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7F034-32E7-434A-81C5-B9BD52F065E0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66A20C-1DCB-4F7D-9A79-A3F10D34EC31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6B893DF-BC8D-4557-8125-0B3A8869F415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29E9-03D0-4A38-8B36-57B388AFFE66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1849-3345-4DE8-856C-FBCF6D8001BB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23E0E3-D6C5-4D5A-BE9C-36FB4FC5835B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DBD8-4E6C-4702-94C7-1C627BAE0AE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299248-AF26-4E47-9A32-3863C5298C7D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7E33FE-411F-4699-9592-A59C4E5B3F31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4FF3EDB-3ED6-4BF1-BB5C-5DD7D859FA94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92C549-1B8D-4CA2-B301-326245F8F3EE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106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563" y="624261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修改后的项目甘特图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025"/>
            <a:ext cx="9144000" cy="399795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62D1292-81A5-40D2-A271-1A2C3A9E79D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964C2A-4792-49FD-B191-4A95309681B6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ABDD2D-8CBC-4E2C-B035-5D327C7DC05E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C998308-7893-44F5-8096-12AD1DAD63EE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E3C3E43-6210-47FE-85E4-308A87D26D4E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3ED078-F985-46CD-9AC5-566BECD6DAA6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D69753-E8F7-4A47-9444-4F6AD523BE9E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6F91A9-59BB-497B-9C97-5E3B84B6CCF4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05ABB0-65DB-41DC-8319-42B14F2A1392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012A59-1C02-4FC2-A665-1D8FC1DB5DCE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CF80B3D-6C28-48F7-879C-0C7CBA71EE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F5D950D-3375-4A68-9814-88E3698E32C0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FADAC96-0C9E-4357-B1DE-9FB8AA9D8427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5272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90412" y="905402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ER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76784B9-D9DC-4FD9-A488-E3BAE172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50684"/>
            <a:ext cx="6002338" cy="47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4960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F74536C-430A-4B6B-B113-0B9F8D3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3" y="647379"/>
            <a:ext cx="6448425" cy="641032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93697" y="64737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状态转化图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7965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IPO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微信图片_20170506193257">
            <a:extLst>
              <a:ext uri="{FF2B5EF4-FFF2-40B4-BE49-F238E27FC236}">
                <a16:creationId xmlns:a16="http://schemas.microsoft.com/office/drawing/2014/main" id="{D5869327-F317-4003-BDE0-3C1BDDA8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7" y="1765300"/>
            <a:ext cx="8799923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533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>
            <a:extLst>
              <a:ext uri="{FF2B5EF4-FFF2-40B4-BE49-F238E27FC236}">
                <a16:creationId xmlns:a16="http://schemas.microsoft.com/office/drawing/2014/main" id="{4A861C16-170D-4110-90FF-702FF812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9" t="25192" r="20789" b="9735"/>
          <a:stretch>
            <a:fillRect/>
          </a:stretch>
        </p:blipFill>
        <p:spPr bwMode="auto">
          <a:xfrm>
            <a:off x="342900" y="823464"/>
            <a:ext cx="8569325" cy="537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层次方框图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5617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297" y="674281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数据字典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552572" y="1725918"/>
            <a:ext cx="5081587" cy="12398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描述：管理员的信息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定义：管理员信息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管理员编号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管理员姓名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管理员联系方式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管理员处理数据的时间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活动报名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7022" y="3122490"/>
            <a:ext cx="5037137" cy="1203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名字：管理员处理数据时间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描述：管理员在处理新闻信息，报名信息，二课信息的时间段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定义：管理员处理数据的时间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1940" y="4599842"/>
            <a:ext cx="5067300" cy="1120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描述：唯一标识管理员中的特定管理员的关键域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=1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数字编号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4131531" y="2623894"/>
            <a:ext cx="5157787" cy="11811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描述：在校组织的有关活动的报名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定义：活动报名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位置：用户信息，管理员信息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>
            <a:extLst>
              <a:ext uri="{FF2B5EF4-FFF2-40B4-BE49-F238E27FC236}">
                <a16:creationId xmlns:a16="http://schemas.microsoft.com/office/drawing/2014/main" id="{9A62AB46-E68C-4FFD-BC19-763C6D18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527" y="839054"/>
            <a:ext cx="5105400" cy="10985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描述：用户的信息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用户姓名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用户年龄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用户联系方式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4548D0BB-4886-4D13-8D71-52F2EEC8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250" y="4112419"/>
            <a:ext cx="5135563" cy="11811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描述：唯一标识用户中的特定用户的关键域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E0B0F5E1-CEAC-49B0-8501-89515A33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72" y="5958131"/>
            <a:ext cx="5113338" cy="8763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描述：某新闻的具体内容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新闻的标题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新闻链接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新闻编号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158A35E7-28EE-4CE5-A76D-67D41750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267" y="543822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69B67809-6EA1-41DA-8AA3-E6D7F19E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446" y="173787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3A05805A-C0AB-45C2-98D1-F24D788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145" y="3331857"/>
            <a:ext cx="5135563" cy="1066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名字：申请二课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描述：用户申请第二课堂的分数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位置：用户信息，管理员信息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845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</a:p>
        </p:txBody>
      </p:sp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42881"/>
              </p:ext>
            </p:extLst>
          </p:nvPr>
        </p:nvGraphicFramePr>
        <p:xfrm>
          <a:off x="755759" y="3657599"/>
          <a:ext cx="7632482" cy="1131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134">
                  <a:extLst>
                    <a:ext uri="{9D8B030D-6E8A-4147-A177-3AD203B41FA5}">
                      <a16:colId xmlns:a16="http://schemas.microsoft.com/office/drawing/2014/main" val="450268174"/>
                    </a:ext>
                  </a:extLst>
                </a:gridCol>
                <a:gridCol w="5250348">
                  <a:extLst>
                    <a:ext uri="{9D8B030D-6E8A-4147-A177-3AD203B41FA5}">
                      <a16:colId xmlns:a16="http://schemas.microsoft.com/office/drawing/2014/main" val="4168642177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Windows 10,Microsoft Windows 8,</a:t>
                      </a:r>
                      <a:r>
                        <a:rPr lang="zh-CN" sz="1800" kern="100" dirty="0">
                          <a:effectLst/>
                        </a:rPr>
                        <a:t>安卓手机端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3234747013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 Studio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23807241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办公软件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Office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762453625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55759" y="2272266"/>
            <a:ext cx="6872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计算机系统支持：</a:t>
            </a:r>
            <a:endParaRPr lang="zh-HK" altLang="zh-HK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约束条件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2031023"/>
            <a:ext cx="75789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软件开发将在电脑端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 Studio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的平台上，用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语言进行界面设计，用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语言进行逻辑代码上的实现和数据存储，软件使用在安卓手机客户端。 </a:t>
            </a:r>
          </a:p>
        </p:txBody>
      </p:sp>
    </p:spTree>
    <p:extLst>
      <p:ext uri="{BB962C8B-B14F-4D97-AF65-F5344CB8AC3E}">
        <p14:creationId xmlns:p14="http://schemas.microsoft.com/office/powerpoint/2010/main" val="81135695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102225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将来可能提出的要求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54" y="2382715"/>
            <a:ext cx="8387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更多的增加用户与用户之间，用户与新闻管理员之间的互动。</a:t>
            </a:r>
          </a:p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美化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的界面。</a:t>
            </a:r>
          </a:p>
        </p:txBody>
      </p:sp>
    </p:spTree>
    <p:extLst>
      <p:ext uri="{BB962C8B-B14F-4D97-AF65-F5344CB8AC3E}">
        <p14:creationId xmlns:p14="http://schemas.microsoft.com/office/powerpoint/2010/main" val="339365609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02952" y="856878"/>
            <a:ext cx="2338488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308" y="1835736"/>
            <a:ext cx="538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手机上实现消息实时推送方案：</a:t>
            </a:r>
            <a:endParaRPr lang="zh-CN" altLang="en-US" sz="20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308" y="2391508"/>
            <a:ext cx="76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．使用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MQTT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协议来实现消息推送，支持可发布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可订阅的的消息推送模式。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优点：可扩展性强、省流量、省电。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缺点：不够成熟、实现较复杂、服务端组件</a:t>
            </a:r>
            <a:r>
              <a:rPr lang="en-US" altLang="zh-CN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rsmb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不开源，部署硬件成本较高。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大厂的平台推送：阿里云推送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优点：成本低，推送大多数是免费的，消息到达率高。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缺点：成本不固定，有些功能服务器要收费，且问题偏多，服务态度一般。</a:t>
            </a:r>
            <a:endParaRPr lang="en-US" altLang="zh-CN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其他平台推送：如极光推送。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优点：各方面做的更加充分，简便，独立推送方更愿意在技术上下功夫</a:t>
            </a:r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，说明简洁，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服务好。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缺点：收钱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综合考虑使用第三方平台推送，相对来说比较基本都具备免费、和到达率高。所以采用第三平台推送（阿里云推送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或其他</a:t>
            </a:r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4226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最初的用户登陆界面</a:t>
            </a:r>
          </a:p>
        </p:txBody>
      </p:sp>
      <p:pic>
        <p:nvPicPr>
          <p:cNvPr id="1026" name="Picture 2" descr="QQ截图20170409162149">
            <a:extLst>
              <a:ext uri="{FF2B5EF4-FFF2-40B4-BE49-F238E27FC236}">
                <a16:creationId xmlns:a16="http://schemas.microsoft.com/office/drawing/2014/main" id="{95D538EF-0E38-4083-BC31-256317C9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52" y="1540600"/>
            <a:ext cx="400050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4182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最初的用户界面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009ADD2B-C513-4D13-8C91-7C5B0143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48" y="2170914"/>
            <a:ext cx="52736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9448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最初的后台界面</a:t>
            </a:r>
          </a:p>
        </p:txBody>
      </p:sp>
      <p:pic>
        <p:nvPicPr>
          <p:cNvPr id="3074" name="Picture 2" descr="QQ截图20170409162205">
            <a:extLst>
              <a:ext uri="{FF2B5EF4-FFF2-40B4-BE49-F238E27FC236}">
                <a16:creationId xmlns:a16="http://schemas.microsoft.com/office/drawing/2014/main" id="{606C420C-3A5D-4169-B07E-F045FF0D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69" y="1734321"/>
            <a:ext cx="3711575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4627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用户登陆界面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7576F-54A8-4D1D-82E3-864F0AF2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43" y="1630104"/>
            <a:ext cx="3032510" cy="55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050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EA4DF-860F-45A0-ADD5-6BAA418E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813482"/>
            <a:ext cx="2745023" cy="5044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7117B6-91C4-4D24-B2CF-6388F4B1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86" y="1630104"/>
            <a:ext cx="2976562" cy="52563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754CFA-5453-4AE3-BA23-1FC3CD82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35" y="1868251"/>
            <a:ext cx="2669279" cy="49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C0D38C-4149-4D39-BCD2-07A7F690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896940"/>
            <a:ext cx="2678407" cy="49610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832F0F-C6BF-4A9F-AE1D-D2FB9190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864694"/>
            <a:ext cx="2881312" cy="49933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E25E7B-F964-4B40-9D76-5B3DAF03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42" y="2061139"/>
            <a:ext cx="2573337" cy="46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8454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F6396B2-A2AA-4C13-87E0-D71D2038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3" y="2059620"/>
            <a:ext cx="8113025" cy="41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43750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BFE9B8CA-C30A-40D4-9C7F-D5D6543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3" y="1896940"/>
            <a:ext cx="8590311" cy="42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003EF3-7250-409D-B8C9-28A84A8889BF}"/>
              </a:ext>
            </a:extLst>
          </p:cNvPr>
          <p:cNvSpPr/>
          <p:nvPr/>
        </p:nvSpPr>
        <p:spPr>
          <a:xfrm>
            <a:off x="3124907" y="300840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38C915-3DD6-4F0A-960A-C65D6DED5819}"/>
              </a:ext>
            </a:extLst>
          </p:cNvPr>
          <p:cNvCxnSpPr>
            <a:cxnSpLocks/>
          </p:cNvCxnSpPr>
          <p:nvPr/>
        </p:nvCxnSpPr>
        <p:spPr>
          <a:xfrm flipV="1">
            <a:off x="1696915" y="3408164"/>
            <a:ext cx="987188" cy="1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21463B-92C4-4891-9252-7DE73E93462C}"/>
              </a:ext>
            </a:extLst>
          </p:cNvPr>
          <p:cNvSpPr txBox="1"/>
          <p:nvPr/>
        </p:nvSpPr>
        <p:spPr>
          <a:xfrm>
            <a:off x="4251313" y="3179473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靳泽旭：能完成组长布置的任务，但是有时候不能及时完成组长给的任务，不能合理安排好任务和时间。评价：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陈妍蓝：能认真布置组长布置的任务，组员和组长比较的满意。评价：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奕吉：没有考虑到项目开发过程中出现的问题，不能做到人员的合理调度。评价：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调查访谈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9068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您平时关注校园，学院，参加的部门或社团的新闻快讯吗？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009347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您是通过哪些渠道了解最新校园里每天所发生的事情呢？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11C6FB8-10E7-43E9-B08B-07457BF4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8877"/>
              </p:ext>
            </p:extLst>
          </p:nvPr>
        </p:nvGraphicFramePr>
        <p:xfrm>
          <a:off x="541259" y="2115374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97618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6677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721160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3273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常常关注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3318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偶尔关注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3207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几乎不关注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47264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5749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B9F18B7-B61F-43BD-9487-10D3D607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0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260A08-F116-495B-B056-02331270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74692"/>
              </p:ext>
            </p:extLst>
          </p:nvPr>
        </p:nvGraphicFramePr>
        <p:xfrm>
          <a:off x="462310" y="45386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1717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8041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028949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5588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校园官网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13898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校园公众号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63.33%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252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校园官方微博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1765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1416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0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13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29515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您觉得学校里有必要有一个校园新闻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，让您第一时间知道校园里所发生的动态吗？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226556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您认为校园新闻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中应该注重推送哪些方面的内容呢？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611615E-C1BC-4DFB-830B-2E4BAA8D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77156"/>
              </p:ext>
            </p:extLst>
          </p:nvPr>
        </p:nvGraphicFramePr>
        <p:xfrm>
          <a:off x="445560" y="2377612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5638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05384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82840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0806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有必要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098953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不必要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6217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无所谓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01635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8121570"/>
                  </a:ext>
                </a:extLst>
              </a:tr>
            </a:tbl>
          </a:graphicData>
        </a:graphic>
      </p:graphicFrame>
      <p:sp>
        <p:nvSpPr>
          <p:cNvPr id="22" name="Rectangle 2">
            <a:extLst>
              <a:ext uri="{FF2B5EF4-FFF2-40B4-BE49-F238E27FC236}">
                <a16:creationId xmlns:a16="http://schemas.microsoft.com/office/drawing/2014/main" id="{28E49557-DE29-4362-99A5-7D3AA769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7" y="21161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695103E-8774-4896-9B99-5DE1783F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2652"/>
              </p:ext>
            </p:extLst>
          </p:nvPr>
        </p:nvGraphicFramePr>
        <p:xfrm>
          <a:off x="445560" y="48559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2853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8854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50656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8372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竞赛科研方面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43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活动趣闻方面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49095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教学通知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28485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621801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02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4978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您希望校园新闻APP跟以往的新闻APP（腾讯新闻，网易新闻）相比较，可以增加哪些功能？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7712A9-B01B-42AA-A584-0C8FC8A3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33420"/>
              </p:ext>
            </p:extLst>
          </p:nvPr>
        </p:nvGraphicFramePr>
        <p:xfrm>
          <a:off x="824758" y="2136685"/>
          <a:ext cx="6309490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358">
                  <a:extLst>
                    <a:ext uri="{9D8B030D-6E8A-4147-A177-3AD203B41FA5}">
                      <a16:colId xmlns:a16="http://schemas.microsoft.com/office/drawing/2014/main" val="1991327819"/>
                    </a:ext>
                  </a:extLst>
                </a:gridCol>
                <a:gridCol w="1533311">
                  <a:extLst>
                    <a:ext uri="{9D8B030D-6E8A-4147-A177-3AD203B41FA5}">
                      <a16:colId xmlns:a16="http://schemas.microsoft.com/office/drawing/2014/main" val="905813194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1655728378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3354472727"/>
                    </a:ext>
                  </a:extLst>
                </a:gridCol>
                <a:gridCol w="2150162">
                  <a:extLst>
                    <a:ext uri="{9D8B030D-6E8A-4147-A177-3AD203B41FA5}">
                      <a16:colId xmlns:a16="http://schemas.microsoft.com/office/drawing/2014/main" val="1471183620"/>
                    </a:ext>
                  </a:extLst>
                </a:gridCol>
                <a:gridCol w="881215">
                  <a:extLst>
                    <a:ext uri="{9D8B030D-6E8A-4147-A177-3AD203B41FA5}">
                      <a16:colId xmlns:a16="http://schemas.microsoft.com/office/drawing/2014/main" val="104008307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提交答卷时间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来源详情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答案文本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6446313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19:34:48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小新闻 身边的新闻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05593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19:41:48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没想法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918225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21:02:02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r>
                        <a:rPr lang="zh-CN" altLang="en-US" sz="1100" u="none" strike="noStrike" dirty="0">
                          <a:effectLst/>
                        </a:rPr>
                        <a:t>币充值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010042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21:08:23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加一个奕吉的个人行程是最好的</a:t>
                      </a:r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105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21:27:44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微信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讨论区？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95979330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21:28:58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2381681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2017/4/4 10:18:34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信息通知功能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5972107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15:10:24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普通同学也可以发布身边的微新闻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02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15:12:24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没有什么特别的想法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4220809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评论吐槽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84440557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不用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40263727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15:15:14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提高学生的自主性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6902421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15:16:04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35836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15:16:41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学生的活动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1115321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15:18:55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没啥想法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13029144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15:19:33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校园资讯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5111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8778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如果有这样一个校园新闻APP，您认为它会给您带来方便吗？您会去使用它吗？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9311ED8-8E0D-4BE6-8651-18161B3C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17820"/>
              </p:ext>
            </p:extLst>
          </p:nvPr>
        </p:nvGraphicFramePr>
        <p:xfrm>
          <a:off x="743725" y="2136685"/>
          <a:ext cx="6471556" cy="452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388">
                  <a:extLst>
                    <a:ext uri="{9D8B030D-6E8A-4147-A177-3AD203B41FA5}">
                      <a16:colId xmlns:a16="http://schemas.microsoft.com/office/drawing/2014/main" val="253312328"/>
                    </a:ext>
                  </a:extLst>
                </a:gridCol>
                <a:gridCol w="1291343">
                  <a:extLst>
                    <a:ext uri="{9D8B030D-6E8A-4147-A177-3AD203B41FA5}">
                      <a16:colId xmlns:a16="http://schemas.microsoft.com/office/drawing/2014/main" val="678474781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836198669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1842224560"/>
                    </a:ext>
                  </a:extLst>
                </a:gridCol>
                <a:gridCol w="2968606">
                  <a:extLst>
                    <a:ext uri="{9D8B030D-6E8A-4147-A177-3AD203B41FA5}">
                      <a16:colId xmlns:a16="http://schemas.microsoft.com/office/drawing/2014/main" val="2989469870"/>
                    </a:ext>
                  </a:extLst>
                </a:gridCol>
                <a:gridCol w="742151">
                  <a:extLst>
                    <a:ext uri="{9D8B030D-6E8A-4147-A177-3AD203B41FA5}">
                      <a16:colId xmlns:a16="http://schemas.microsoft.com/office/drawing/2014/main" val="4208523569"/>
                    </a:ext>
                  </a:extLst>
                </a:gridCol>
              </a:tblGrid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序号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提交答卷时间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来源详情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答案文本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25614913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19:30:44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2088907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19:34:48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会会会一定会去用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97648043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19:41:48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不知道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732710822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21:02:02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97751750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21:08:23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 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58636849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21:27:44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在需要了解学校内的活动时会用。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9887395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21:28:58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不会。不想占手机空间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99667095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2017/4/4 10:18:34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8177223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15:10:24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172392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15:12:24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448937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对于内存小的手机来说太占内存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3393553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9409760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2834294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15:15:49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68486557"/>
                  </a:ext>
                </a:extLst>
              </a:tr>
              <a:tr h="2752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15:16:04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可以吧，个人感觉跟</a:t>
                      </a:r>
                      <a:r>
                        <a:rPr lang="en-US" altLang="zh-CN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DOCTORZ</a:t>
                      </a:r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一样只对某些方面有用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9" marR="109619" marT="54809" marB="5480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108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1072324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01714067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756154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15:18:55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还好吧，如果经常关注官网就没什么用了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58577049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19435466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手机提交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微信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75647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364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2405</Words>
  <Application>Microsoft Office PowerPoint</Application>
  <PresentationFormat>全屏显示(4:3)</PresentationFormat>
  <Paragraphs>701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新細明體</vt:lpstr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187</cp:revision>
  <dcterms:created xsi:type="dcterms:W3CDTF">2015-02-19T23:46:49Z</dcterms:created>
  <dcterms:modified xsi:type="dcterms:W3CDTF">2017-05-07T12:34:15Z</dcterms:modified>
</cp:coreProperties>
</file>