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  <p:sldMasterId id="2147483684" r:id="rId2"/>
  </p:sldMasterIdLst>
  <p:sldIdLst>
    <p:sldId id="260" r:id="rId3"/>
    <p:sldId id="266" r:id="rId4"/>
    <p:sldId id="294" r:id="rId5"/>
    <p:sldId id="265" r:id="rId6"/>
    <p:sldId id="361" r:id="rId7"/>
    <p:sldId id="293" r:id="rId8"/>
    <p:sldId id="360" r:id="rId9"/>
    <p:sldId id="362" r:id="rId10"/>
    <p:sldId id="341" r:id="rId11"/>
    <p:sldId id="337" r:id="rId12"/>
    <p:sldId id="376" r:id="rId13"/>
    <p:sldId id="394" r:id="rId14"/>
    <p:sldId id="416" r:id="rId15"/>
    <p:sldId id="413" r:id="rId16"/>
    <p:sldId id="417" r:id="rId17"/>
    <p:sldId id="395" r:id="rId18"/>
    <p:sldId id="412" r:id="rId19"/>
    <p:sldId id="408" r:id="rId20"/>
    <p:sldId id="418" r:id="rId21"/>
    <p:sldId id="396" r:id="rId22"/>
    <p:sldId id="414" r:id="rId23"/>
    <p:sldId id="409" r:id="rId24"/>
    <p:sldId id="419" r:id="rId25"/>
    <p:sldId id="420" r:id="rId26"/>
    <p:sldId id="397" r:id="rId27"/>
    <p:sldId id="415" r:id="rId28"/>
    <p:sldId id="398" r:id="rId29"/>
    <p:sldId id="410" r:id="rId30"/>
    <p:sldId id="411" r:id="rId31"/>
    <p:sldId id="291" r:id="rId32"/>
    <p:sldId id="422" r:id="rId33"/>
    <p:sldId id="380" r:id="rId34"/>
    <p:sldId id="382" r:id="rId35"/>
    <p:sldId id="421" r:id="rId36"/>
    <p:sldId id="431" r:id="rId37"/>
    <p:sldId id="429" r:id="rId38"/>
    <p:sldId id="430" r:id="rId39"/>
    <p:sldId id="433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295" r:id="rId49"/>
    <p:sldId id="378" r:id="rId50"/>
    <p:sldId id="377" r:id="rId51"/>
    <p:sldId id="434" r:id="rId52"/>
    <p:sldId id="403" r:id="rId53"/>
    <p:sldId id="404" r:id="rId54"/>
    <p:sldId id="406" r:id="rId55"/>
    <p:sldId id="407" r:id="rId56"/>
    <p:sldId id="432" r:id="rId57"/>
    <p:sldId id="328" r:id="rId58"/>
    <p:sldId id="435" r:id="rId59"/>
    <p:sldId id="296" r:id="rId60"/>
    <p:sldId id="288" r:id="rId61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xmlns="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E74E3E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660" autoAdjust="0"/>
  </p:normalViewPr>
  <p:slideViewPr>
    <p:cSldViewPr snapToGrid="0" showGuides="1">
      <p:cViewPr varScale="1">
        <p:scale>
          <a:sx n="87" d="100"/>
          <a:sy n="87" d="100"/>
        </p:scale>
        <p:origin x="-1166" y="-86"/>
      </p:cViewPr>
      <p:guideLst>
        <p:guide orient="horz" pos="255"/>
        <p:guide orient="horz" pos="1185"/>
        <p:guide orient="horz" pos="2319"/>
        <p:guide orient="horz" pos="3226"/>
        <p:guide pos="5125"/>
        <p:guide pos="1519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78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  <p:extLst>
      <p:ext uri="{C676402C-5697-4E1C-873F-D02D1690AC5C}">
        <p15:threadingInfo xmlns:p15="http://schemas.microsoft.com/office/powerpoint/2012/main" xmlns="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4/6/2017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4/6/2017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4/6/2017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4/6/2017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4/6/2017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4/6/2017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4/6/2017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4/6/2017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r>
              <a:rPr lang="en-US" altLang="zh-CN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600" b="1" spc="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mj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分院综合信息咨询管理平台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G17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18" y="476130"/>
            <a:ext cx="753142" cy="753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82" y="4599000"/>
            <a:ext cx="2067871" cy="20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方案选择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86F18463-A17C-4C97-B68C-3060716CA4F5}"/>
              </a:ext>
            </a:extLst>
          </p:cNvPr>
          <p:cNvSpPr/>
          <p:nvPr/>
        </p:nvSpPr>
        <p:spPr>
          <a:xfrm>
            <a:off x="756404" y="1581657"/>
            <a:ext cx="83875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阿里云上和数据库如何建立连接</a:t>
            </a:r>
          </a:p>
          <a:p>
            <a:pPr algn="just">
              <a:spcAft>
                <a:spcPts val="0"/>
              </a:spcAft>
            </a:pPr>
            <a:endParaRPr lang="zh-CN" altLang="zh-CN" sz="1600" kern="1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eriod"/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数据库开启远程连接，阿里云上开启外网访问权限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优点：开发数据库比较稳定，安全性好，在云服务器发生故障时，本地数据库同时可以留有备份。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缺点：不能随时随地地开发和调试，不方便。</a:t>
            </a:r>
          </a:p>
          <a:p>
            <a:pPr algn="just"/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使用程序直连阿里的</a:t>
            </a: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RDS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，用</a:t>
            </a:r>
            <a:r>
              <a:rPr lang="en-US" altLang="zh-CN" sz="1600" kern="100" dirty="0" err="1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navicat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自建云端数据库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优点：方便调试和开发，节约成本，能在云端上备份。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缺点：如果短时间被大量访问数据库，云端数据库可能出现问题。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综合考虑：因为我们的</a:t>
            </a:r>
            <a:r>
              <a:rPr lang="en-US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主要面向计算分院的学生，访问的人次不会很多，我们采用自建云端数据库的方式，方便我们随时随地进行调试和修改。</a:t>
            </a:r>
          </a:p>
          <a:p>
            <a:pPr algn="just">
              <a:spcAft>
                <a:spcPts val="0"/>
              </a:spcAft>
            </a:pPr>
            <a:r>
              <a:rPr lang="en-US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lang="zh-CN" altLang="zh-CN" sz="16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网络爬虫设计：</a:t>
            </a:r>
            <a:endParaRPr lang="zh-CN" altLang="zh-CN" sz="1600" kern="1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写网络爬虫，抓取新闻。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优点：</a:t>
            </a: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java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有很多解析器，对网页的解析支持很好，缺点是网络部分。</a:t>
            </a:r>
          </a:p>
          <a:p>
            <a:pPr lvl="0"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写网络爬虫，抓取新闻。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优点：网络功能强大，模拟登陆、解析</a:t>
            </a:r>
            <a:r>
              <a:rPr lang="en-US" altLang="zh-CN" sz="1600" kern="100" dirty="0" err="1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javascript</a:t>
            </a:r>
            <a:r>
              <a:rPr lang="zh-CN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，短处是网页解析。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综合考虑：</a:t>
            </a:r>
            <a:r>
              <a:rPr lang="en-US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zh-CN" sz="16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更快捷高效。</a:t>
            </a:r>
          </a:p>
        </p:txBody>
      </p:sp>
    </p:spTree>
    <p:extLst>
      <p:ext uri="{BB962C8B-B14F-4D97-AF65-F5344CB8AC3E}">
        <p14:creationId xmlns:p14="http://schemas.microsoft.com/office/powerpoint/2010/main" val="42762771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爬虫结构</a:t>
            </a:r>
            <a:endParaRPr lang="zh-CN" altLang="en-US" dirty="0"/>
          </a:p>
        </p:txBody>
      </p:sp>
      <p:sp>
        <p:nvSpPr>
          <p:cNvPr id="18" name="AutoShape 2" descr="http://img.blog.csdn.net/20160719165426308">
            <a:extLst>
              <a:ext uri="{FF2B5EF4-FFF2-40B4-BE49-F238E27FC236}">
                <a16:creationId xmlns:a16="http://schemas.microsoft.com/office/drawing/2014/main" xmlns="" id="{05FC4B6F-426D-4D0A-99B3-E7D720724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1613" y="1814513"/>
            <a:ext cx="62007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0F5E15EF-8F98-4826-B142-F51E14563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35" y="2006278"/>
            <a:ext cx="7067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6357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pic>
        <p:nvPicPr>
          <p:cNvPr id="18434" name="Picture 2" descr="QQ截图20170521193519">
            <a:extLst>
              <a:ext uri="{FF2B5EF4-FFF2-40B4-BE49-F238E27FC236}">
                <a16:creationId xmlns:a16="http://schemas.microsoft.com/office/drawing/2014/main" xmlns="" id="{C45A395C-DB04-4984-B362-B01D3A2C3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2" y="1699563"/>
            <a:ext cx="5612948" cy="515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37780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管理器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3DF229AE-198F-4B3D-878D-33923C484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60" y="2529537"/>
            <a:ext cx="6591300" cy="2628900"/>
          </a:xfrm>
          <a:prstGeom prst="rect">
            <a:avLst/>
          </a:prstGeom>
        </p:spPr>
      </p:pic>
      <p:sp>
        <p:nvSpPr>
          <p:cNvPr id="20" name="AutoShape 2" descr="http://img.blog.csdn.net/20160719171553323">
            <a:extLst>
              <a:ext uri="{FF2B5EF4-FFF2-40B4-BE49-F238E27FC236}">
                <a16:creationId xmlns:a16="http://schemas.microsoft.com/office/drawing/2014/main" xmlns="" id="{3F198BFE-999F-41F9-80D8-E93324C20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1638" y="2133600"/>
            <a:ext cx="58007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0315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管理器的作用</a:t>
            </a:r>
            <a:endParaRPr lang="zh-CN" altLang="en-US" dirty="0"/>
          </a:p>
        </p:txBody>
      </p:sp>
      <p:sp>
        <p:nvSpPr>
          <p:cNvPr id="18" name="AutoShape 2" descr="http://img.blog.csdn.net/20160719165426308">
            <a:extLst>
              <a:ext uri="{FF2B5EF4-FFF2-40B4-BE49-F238E27FC236}">
                <a16:creationId xmlns:a16="http://schemas.microsoft.com/office/drawing/2014/main" xmlns="" id="{05FC4B6F-426D-4D0A-99B3-E7D720724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1613" y="1814513"/>
            <a:ext cx="62007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EC874F4D-6764-4E3E-91F9-D592E5160DD0}"/>
              </a:ext>
            </a:extLst>
          </p:cNvPr>
          <p:cNvSpPr/>
          <p:nvPr/>
        </p:nvSpPr>
        <p:spPr>
          <a:xfrm>
            <a:off x="2286000" y="296060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对将要爬取的</a:t>
            </a:r>
            <a:r>
              <a:rPr lang="en-US" altLang="zh-CN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URL</a:t>
            </a:r>
            <a:r>
              <a:rPr lang="zh-CN" altLang="en-US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和已经爬取过的</a:t>
            </a:r>
            <a:r>
              <a:rPr lang="en-US" altLang="zh-CN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URL</a:t>
            </a:r>
            <a:r>
              <a:rPr lang="zh-CN" altLang="en-US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这两个数据的管理</a:t>
            </a:r>
          </a:p>
        </p:txBody>
      </p:sp>
    </p:spTree>
    <p:extLst>
      <p:ext uri="{BB962C8B-B14F-4D97-AF65-F5344CB8AC3E}">
        <p14:creationId xmlns:p14="http://schemas.microsoft.com/office/powerpoint/2010/main" val="3973452626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管理器实现</a:t>
            </a:r>
            <a:endParaRPr lang="zh-CN" altLang="en-US" dirty="0"/>
          </a:p>
        </p:txBody>
      </p:sp>
      <p:sp>
        <p:nvSpPr>
          <p:cNvPr id="20" name="AutoShape 2" descr="http://img.blog.csdn.net/20160719171553323">
            <a:extLst>
              <a:ext uri="{FF2B5EF4-FFF2-40B4-BE49-F238E27FC236}">
                <a16:creationId xmlns:a16="http://schemas.microsoft.com/office/drawing/2014/main" xmlns="" id="{3F198BFE-999F-41F9-80D8-E93324C20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1638" y="2133600"/>
            <a:ext cx="58007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3FE6005-E7F4-4C21-AD18-644644BDE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35" y="2375100"/>
            <a:ext cx="71437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5480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1F6A37B-A6AD-4583-872F-371F0AA5A4AB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管理器模块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endParaRPr lang="en-US" altLang="zh-CN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 descr="QQ截图20170521190722">
            <a:extLst>
              <a:ext uri="{FF2B5EF4-FFF2-40B4-BE49-F238E27FC236}">
                <a16:creationId xmlns:a16="http://schemas.microsoft.com/office/drawing/2014/main" xmlns="" id="{1DCBA296-B4DB-4545-9D95-6C9962648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80" y="1908175"/>
            <a:ext cx="864763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63980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管理器的代码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5A7FD7E-204B-4A58-9B5C-B82162E6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178" y="1838991"/>
            <a:ext cx="3261643" cy="4671465"/>
          </a:xfrm>
          <a:prstGeom prst="rect">
            <a:avLst/>
          </a:prstGeom>
        </p:spPr>
      </p:pic>
      <p:sp>
        <p:nvSpPr>
          <p:cNvPr id="18" name="AutoShape 2" descr="http://img.blog.csdn.net/20160719165426308">
            <a:extLst>
              <a:ext uri="{FF2B5EF4-FFF2-40B4-BE49-F238E27FC236}">
                <a16:creationId xmlns:a16="http://schemas.microsoft.com/office/drawing/2014/main" xmlns="" id="{05FC4B6F-426D-4D0A-99B3-E7D720724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1613" y="1814513"/>
            <a:ext cx="62007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5959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网页下载器的作用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1A6BF115-7E27-4557-B480-5D3DA73A7FBF}"/>
              </a:ext>
            </a:extLst>
          </p:cNvPr>
          <p:cNvSpPr/>
          <p:nvPr/>
        </p:nvSpPr>
        <p:spPr>
          <a:xfrm>
            <a:off x="1878155" y="2647739"/>
            <a:ext cx="53876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URL</a:t>
            </a:r>
            <a:r>
              <a:rPr lang="zh-CN" altLang="en-US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管理器里提供的一个</a:t>
            </a:r>
            <a:r>
              <a:rPr lang="en-US" altLang="zh-CN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URL</a:t>
            </a:r>
            <a:r>
              <a:rPr lang="zh-CN" altLang="en-US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对应的网页下载下来，存储为一个字符串，这个字符串会传送给网页解析器进行解析</a:t>
            </a:r>
          </a:p>
        </p:txBody>
      </p:sp>
    </p:spTree>
    <p:extLst>
      <p:ext uri="{BB962C8B-B14F-4D97-AF65-F5344CB8AC3E}">
        <p14:creationId xmlns:p14="http://schemas.microsoft.com/office/powerpoint/2010/main" val="1445825673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网页下载器</a:t>
            </a:r>
            <a:endParaRPr lang="zh-CN" altLang="en-US" dirty="0"/>
          </a:p>
        </p:txBody>
      </p:sp>
      <p:sp>
        <p:nvSpPr>
          <p:cNvPr id="20" name="AutoShape 2" descr="http://img.blog.csdn.net/20160719171553323">
            <a:extLst>
              <a:ext uri="{FF2B5EF4-FFF2-40B4-BE49-F238E27FC236}">
                <a16:creationId xmlns:a16="http://schemas.microsoft.com/office/drawing/2014/main" xmlns="" id="{3F198BFE-999F-41F9-80D8-E93324C20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1638" y="2133600"/>
            <a:ext cx="58007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59979CF-2F6E-4449-90D6-09825BBDE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72" y="2006278"/>
            <a:ext cx="6619875" cy="13335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4DF7293B-C345-4011-A013-E86D113F9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67100"/>
            <a:ext cx="5029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331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7" y="1391136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7" y="210163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7" y="281214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7" y="3542667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39145" y="4722521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6"/>
          <p:cNvSpPr txBox="1"/>
          <p:nvPr/>
        </p:nvSpPr>
        <p:spPr>
          <a:xfrm>
            <a:off x="6139145" y="4137747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1F6A37B-A6AD-4583-872F-371F0AA5A4AB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网页下载器模块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en-US" altLang="zh-CN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 descr="QQ截图20170521192339">
            <a:extLst>
              <a:ext uri="{FF2B5EF4-FFF2-40B4-BE49-F238E27FC236}">
                <a16:creationId xmlns:a16="http://schemas.microsoft.com/office/drawing/2014/main" xmlns="" id="{2049393B-03C9-4FB9-8F13-45CAC0AC0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908175"/>
            <a:ext cx="7231794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81399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网页下载器的代码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E986DC7A-7271-466A-8580-D3202E42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68" y="2006278"/>
            <a:ext cx="3931084" cy="36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35763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网页解析器的作用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45A3AE8-F5E4-47B4-A72A-39CBEAD38D5C}"/>
              </a:ext>
            </a:extLst>
          </p:cNvPr>
          <p:cNvSpPr/>
          <p:nvPr/>
        </p:nvSpPr>
        <p:spPr>
          <a:xfrm>
            <a:off x="1805248" y="2606894"/>
            <a:ext cx="57723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一方面会解析出有价值的数据，另一方面，由于每一个页面都有很多指向其它页面的网页，这些</a:t>
            </a:r>
            <a:r>
              <a:rPr lang="en-US" altLang="zh-CN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URL</a:t>
            </a:r>
            <a:r>
              <a:rPr lang="zh-CN" altLang="en-US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被解析出来之后，可以补充进</a:t>
            </a:r>
            <a:r>
              <a:rPr lang="en-US" altLang="zh-CN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URL</a:t>
            </a:r>
            <a:r>
              <a:rPr lang="zh-CN" altLang="en-US" sz="2800" kern="1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管理器</a:t>
            </a:r>
          </a:p>
        </p:txBody>
      </p:sp>
    </p:spTree>
    <p:extLst>
      <p:ext uri="{BB962C8B-B14F-4D97-AF65-F5344CB8AC3E}">
        <p14:creationId xmlns:p14="http://schemas.microsoft.com/office/powerpoint/2010/main" val="404563285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网页解析器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2B0154D9-60A3-4D1A-B02A-EEE8FCD5E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3" y="1767095"/>
            <a:ext cx="7285714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0967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网页解析器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8EAE0427-6F2E-40F7-88C4-6BFA384A8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62" y="2229381"/>
            <a:ext cx="7438095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87803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1F6A37B-A6AD-4583-872F-371F0AA5A4AB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网页解析器模块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en-US" altLang="zh-CN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陈颜蓝，靳泽旭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139FC51-8E3A-49D6-BFA6-4D66809A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5" y="2590800"/>
            <a:ext cx="857250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0548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网页解析器的代码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E3EA22A-2826-4B8A-BEF3-D209ED1D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44" y="1699563"/>
            <a:ext cx="3368332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7851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新闻爬虫模块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1F6A37B-A6AD-4583-872F-371F0AA5A4AB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信息输出器</a:t>
            </a:r>
            <a:r>
              <a:rPr lang="en-US" altLang="zh-CN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PAD</a:t>
            </a: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图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en-US" altLang="zh-CN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506" name="Picture 2" descr="QQ截图20170521193127">
            <a:extLst>
              <a:ext uri="{FF2B5EF4-FFF2-40B4-BE49-F238E27FC236}">
                <a16:creationId xmlns:a16="http://schemas.microsoft.com/office/drawing/2014/main" xmlns="" id="{65D92894-312B-4E72-BCF5-E96C8500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002592"/>
            <a:ext cx="6778625" cy="508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26343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网页输出器的代码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F53142D-D865-453D-AEBA-594DE874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30" y="940343"/>
            <a:ext cx="3269263" cy="56697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A75DED39-FD2C-417B-99D0-E4586F34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10" y="6610114"/>
            <a:ext cx="876376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23656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xmlns="" id="{7DC28C5D-F0BD-4CAC-A54C-1F782DBF391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爬虫爬出来的新闻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ED4755F0-05E8-4FBD-B2AE-F1914B641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97" y="1761707"/>
            <a:ext cx="7491226" cy="40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544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项目简介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登录验证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pic>
        <p:nvPicPr>
          <p:cNvPr id="2050" name="Picture 2" descr="QQ截图20170521193320">
            <a:extLst>
              <a:ext uri="{FF2B5EF4-FFF2-40B4-BE49-F238E27FC236}">
                <a16:creationId xmlns:a16="http://schemas.microsoft.com/office/drawing/2014/main" xmlns="" id="{214106AE-F410-4444-A520-377D3CB70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02592"/>
            <a:ext cx="8674868" cy="4423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1293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登录模块 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QQ截图20170521162121">
            <a:extLst>
              <a:ext uri="{FF2B5EF4-FFF2-40B4-BE49-F238E27FC236}">
                <a16:creationId xmlns:a16="http://schemas.microsoft.com/office/drawing/2014/main" xmlns="" id="{4E7D0A32-9684-4C5C-8C75-88E92D77A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086542"/>
            <a:ext cx="8974986" cy="356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96286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登录模块 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 descr="QQ截图20170521163743">
            <a:extLst>
              <a:ext uri="{FF2B5EF4-FFF2-40B4-BE49-F238E27FC236}">
                <a16:creationId xmlns:a16="http://schemas.microsoft.com/office/drawing/2014/main" xmlns="" id="{133ACF8F-629A-4F23-8D55-D24F1B73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76" y="2546350"/>
            <a:ext cx="8002968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73642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295361" y="657960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管理员登录模块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56" y="1585263"/>
            <a:ext cx="7665720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2815" y="1077650"/>
            <a:ext cx="29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代码部分：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1293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295361" y="657960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管理员登录模块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2815" y="1077650"/>
            <a:ext cx="29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Views.py</a:t>
            </a:r>
            <a:r>
              <a:rPr lang="zh-CN" altLang="en-US" dirty="0" smtClean="0"/>
              <a:t>部分：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20" y="2356338"/>
            <a:ext cx="7551592" cy="41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152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7" y="1494692"/>
            <a:ext cx="8528158" cy="45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025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145" y="1116623"/>
            <a:ext cx="688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如果登录成功就跳转到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页面，如果输入的信息与数据库中的不匹配，那就不跳转，停留在当前页面。（下图是登录成功的界面）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4" y="2214741"/>
            <a:ext cx="7913423" cy="425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025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3769" y="1107831"/>
            <a:ext cx="33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的代码：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98" y="1612156"/>
            <a:ext cx="5703570" cy="47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7040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管理员账号操作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 descr="QQ截图20170521165111">
            <a:extLst>
              <a:ext uri="{FF2B5EF4-FFF2-40B4-BE49-F238E27FC236}">
                <a16:creationId xmlns:a16="http://schemas.microsoft.com/office/drawing/2014/main" xmlns="" id="{B919A8AC-AA2C-46C9-92C4-4EA6116D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35" y="2002592"/>
            <a:ext cx="6635750" cy="466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2544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5080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227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2B0445CF-0217-4C47-9EAF-1F499ADF1EF9}"/>
              </a:ext>
            </a:extLst>
          </p:cNvPr>
          <p:cNvSpPr/>
          <p:nvPr/>
        </p:nvSpPr>
        <p:spPr>
          <a:xfrm>
            <a:off x="2412999" y="1121660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xmlns="" id="{99003EF3-7250-409D-B8C9-28A84A8889BF}"/>
              </a:ext>
            </a:extLst>
          </p:cNvPr>
          <p:cNvSpPr/>
          <p:nvPr/>
        </p:nvSpPr>
        <p:spPr>
          <a:xfrm>
            <a:off x="3124907" y="2480217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xmlns="" id="{0FC7D627-386B-490F-AFE3-E27E2B796288}"/>
              </a:ext>
            </a:extLst>
          </p:cNvPr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72F12B3F-80E2-49AE-83B5-A7ED592A0F71}"/>
              </a:ext>
            </a:extLst>
          </p:cNvPr>
          <p:cNvCxnSpPr/>
          <p:nvPr/>
        </p:nvCxnSpPr>
        <p:spPr>
          <a:xfrm flipV="1">
            <a:off x="1428902" y="1855796"/>
            <a:ext cx="584536" cy="94412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xmlns="" id="{7838C915-3DD6-4F0A-960A-C65D6DED5819}"/>
              </a:ext>
            </a:extLst>
          </p:cNvPr>
          <p:cNvCxnSpPr/>
          <p:nvPr/>
        </p:nvCxnSpPr>
        <p:spPr>
          <a:xfrm flipV="1">
            <a:off x="1696915" y="2910255"/>
            <a:ext cx="866984" cy="49790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6278C5D6-9358-4809-9AC1-413C727A7629}"/>
              </a:ext>
            </a:extLst>
          </p:cNvPr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FD47C71D-F568-4F8D-9384-DA414C8CC101}"/>
              </a:ext>
            </a:extLst>
          </p:cNvPr>
          <p:cNvSpPr txBox="1"/>
          <p:nvPr/>
        </p:nvSpPr>
        <p:spPr>
          <a:xfrm>
            <a:off x="3705773" y="1396395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安卓</a:t>
            </a:r>
            <a:r>
              <a:rPr lang="en-US" altLang="zh-CN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1321463B-92C4-4891-9252-7DE73E93462C}"/>
              </a:ext>
            </a:extLst>
          </p:cNvPr>
          <p:cNvSpPr txBox="1"/>
          <p:nvPr/>
        </p:nvSpPr>
        <p:spPr>
          <a:xfrm>
            <a:off x="4251313" y="2651281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信息平台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C1104765-9494-4DD2-AA02-99FF59B5AE81}"/>
              </a:ext>
            </a:extLst>
          </p:cNvPr>
          <p:cNvSpPr txBox="1"/>
          <p:nvPr/>
        </p:nvSpPr>
        <p:spPr>
          <a:xfrm>
            <a:off x="3890412" y="5272314"/>
            <a:ext cx="263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面向全院师生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3D09DAFA-9371-4634-9C00-7332B96ECD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8207"/>
          <a:stretch/>
        </p:blipFill>
        <p:spPr>
          <a:xfrm>
            <a:off x="-660" y="2084120"/>
            <a:ext cx="1554054" cy="30006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3" name="椭圆 62">
            <a:extLst>
              <a:ext uri="{FF2B5EF4-FFF2-40B4-BE49-F238E27FC236}">
                <a16:creationId xmlns:a16="http://schemas.microsoft.com/office/drawing/2014/main" xmlns="" id="{26AFFF89-EA7A-4087-9A1D-D749B15967B9}"/>
              </a:ext>
            </a:extLst>
          </p:cNvPr>
          <p:cNvSpPr/>
          <p:nvPr/>
        </p:nvSpPr>
        <p:spPr>
          <a:xfrm>
            <a:off x="3060700" y="3773725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xmlns="" id="{6FE9B180-25F2-4CCF-8170-5A2E4DC059F5}"/>
              </a:ext>
            </a:extLst>
          </p:cNvPr>
          <p:cNvCxnSpPr/>
          <p:nvPr/>
        </p:nvCxnSpPr>
        <p:spPr>
          <a:xfrm>
            <a:off x="1732677" y="3917816"/>
            <a:ext cx="984097" cy="24015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7758F8AB-5755-4138-AC6B-46D67B8A4398}"/>
              </a:ext>
            </a:extLst>
          </p:cNvPr>
          <p:cNvSpPr txBox="1"/>
          <p:nvPr/>
        </p:nvSpPr>
        <p:spPr>
          <a:xfrm>
            <a:off x="4353474" y="410960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报名平台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管理员账号操作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测试人员：陈妍蓝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170" name="Picture 2" descr="QQ截图20170521172452">
            <a:extLst>
              <a:ext uri="{FF2B5EF4-FFF2-40B4-BE49-F238E27FC236}">
                <a16:creationId xmlns:a16="http://schemas.microsoft.com/office/drawing/2014/main" xmlns="" id="{FFC19AF9-E6C6-4DD2-A8AB-4DFAE9A2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9" y="2847975"/>
            <a:ext cx="8902012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26915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添加新闻模块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194" name="Picture 2" descr="QQ截图20170521173843">
            <a:extLst>
              <a:ext uri="{FF2B5EF4-FFF2-40B4-BE49-F238E27FC236}">
                <a16:creationId xmlns:a16="http://schemas.microsoft.com/office/drawing/2014/main" xmlns="" id="{638C8959-EFAE-4806-87D7-C3C6E772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378075"/>
            <a:ext cx="8429857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0397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添加新闻模块</a:t>
            </a:r>
            <a:endParaRPr lang="zh-CN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218" name="Picture 2" descr="QQ截图20170521174502">
            <a:extLst>
              <a:ext uri="{FF2B5EF4-FFF2-40B4-BE49-F238E27FC236}">
                <a16:creationId xmlns:a16="http://schemas.microsoft.com/office/drawing/2014/main" xmlns="" id="{ECB05429-BC1A-4A9E-93AC-190C73855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8" y="2416175"/>
            <a:ext cx="8306439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5879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修改新闻模块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2" name="Picture 2" descr="QQ截图20170521175559">
            <a:extLst>
              <a:ext uri="{FF2B5EF4-FFF2-40B4-BE49-F238E27FC236}">
                <a16:creationId xmlns:a16="http://schemas.microsoft.com/office/drawing/2014/main" xmlns="" id="{5FD741C9-E6A6-4479-85DA-DB20DD27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" y="2887662"/>
            <a:ext cx="8331291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3722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修改新闻模块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6" name="Picture 2" descr="QQ截图20170521175928">
            <a:extLst>
              <a:ext uri="{FF2B5EF4-FFF2-40B4-BE49-F238E27FC236}">
                <a16:creationId xmlns:a16="http://schemas.microsoft.com/office/drawing/2014/main" xmlns="" id="{20EF87DA-99A8-4310-9FA4-5EF5FD92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278062"/>
            <a:ext cx="8163150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12833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删除新闻模块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0" name="Picture 2" descr="QQ截图20170521181212">
            <a:extLst>
              <a:ext uri="{FF2B5EF4-FFF2-40B4-BE49-F238E27FC236}">
                <a16:creationId xmlns:a16="http://schemas.microsoft.com/office/drawing/2014/main" xmlns="" id="{614F8603-EC7F-423D-9AAE-F592EF170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024986"/>
            <a:ext cx="7991030" cy="431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54607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BAEA68-2F07-47E9-82DE-16613F240C08}"/>
              </a:ext>
            </a:extLst>
          </p:cNvPr>
          <p:cNvSpPr/>
          <p:nvPr/>
        </p:nvSpPr>
        <p:spPr>
          <a:xfrm>
            <a:off x="3765017" y="86018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solidFill>
                  <a:srgbClr val="E74E3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删除新闻模块</a:t>
            </a:r>
            <a:endParaRPr lang="en-US" altLang="zh-CN" sz="1400" b="1" kern="100" dirty="0">
              <a:solidFill>
                <a:srgbClr val="E74E3E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负责设计人：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奕吉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编码实现人：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靳泽旭</a:t>
            </a:r>
            <a:r>
              <a:rPr lang="en-US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测试人员：</a:t>
            </a:r>
            <a:r>
              <a:rPr lang="zh-CN" altLang="en-US" b="1" kern="100" dirty="0">
                <a:solidFill>
                  <a:srgbClr val="66666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陈颜蓝</a:t>
            </a:r>
            <a:endParaRPr lang="zh-CN" altLang="zh-CN" sz="1400" b="1" kern="100" dirty="0">
              <a:solidFill>
                <a:srgbClr val="666666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2A63FA1-2A64-448D-B1C2-0758CC438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314" name="Picture 2" descr="QQ截图20170521181425">
            <a:extLst>
              <a:ext uri="{FF2B5EF4-FFF2-40B4-BE49-F238E27FC236}">
                <a16:creationId xmlns:a16="http://schemas.microsoft.com/office/drawing/2014/main" xmlns="" id="{B51CBF73-BC36-45D9-87F9-F5B70EC69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2" y="2024986"/>
            <a:ext cx="8763402" cy="155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0247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数据库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09" y="90225"/>
            <a:ext cx="255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340060" y="939314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Er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4" y="1980321"/>
            <a:ext cx="7576612" cy="4650146"/>
          </a:xfrm>
          <a:prstGeom prst="rect">
            <a:avLst/>
          </a:prstGeom>
        </p:spPr>
      </p:pic>
      <p:sp>
        <p:nvSpPr>
          <p:cNvPr id="17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70724" y="9706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1775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A1B21FB-C530-4123-8D84-D89E80E628BA}"/>
              </a:ext>
            </a:extLst>
          </p:cNvPr>
          <p:cNvSpPr/>
          <p:nvPr/>
        </p:nvSpPr>
        <p:spPr>
          <a:xfrm>
            <a:off x="1693503" y="2006279"/>
            <a:ext cx="636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本组使用的</a:t>
            </a:r>
            <a:r>
              <a:rPr lang="zh-CN" altLang="zh-CN" sz="2400" dirty="0" smtClean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dirty="0" smtClean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Sqlite3</a:t>
            </a:r>
            <a:r>
              <a:rPr lang="zh-CN" altLang="zh-CN" sz="2400" dirty="0" smtClean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CN" altLang="zh-CN" sz="24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146" y="2919046"/>
            <a:ext cx="7862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sqlite3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框架自带的数据库，不需要再配置，操作起来比较的方便简洁。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57" y="3972071"/>
            <a:ext cx="4518660" cy="19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7023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5080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227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92F3FB57-2988-4747-AD23-1F0E55B581B8}"/>
              </a:ext>
            </a:extLst>
          </p:cNvPr>
          <p:cNvSpPr/>
          <p:nvPr/>
        </p:nvSpPr>
        <p:spPr>
          <a:xfrm>
            <a:off x="3480804" y="3170044"/>
            <a:ext cx="2014538" cy="2014538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zh-HK" altLang="en-US" sz="32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xmlns="" id="{371C5300-559C-463F-9DC5-1AFBEC5361D6}"/>
              </a:ext>
            </a:extLst>
          </p:cNvPr>
          <p:cNvSpPr/>
          <p:nvPr/>
        </p:nvSpPr>
        <p:spPr>
          <a:xfrm>
            <a:off x="6185338" y="2040909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计算官网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7C8C5648-76DB-4D37-8A41-44F597E4E465}"/>
              </a:ext>
            </a:extLst>
          </p:cNvPr>
          <p:cNvSpPr/>
          <p:nvPr/>
        </p:nvSpPr>
        <p:spPr>
          <a:xfrm>
            <a:off x="2090187" y="4860233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内存小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xmlns="" id="{9D74F78C-99BE-48FC-AF0A-6ED69C300ABA}"/>
              </a:ext>
            </a:extLst>
          </p:cNvPr>
          <p:cNvSpPr/>
          <p:nvPr/>
        </p:nvSpPr>
        <p:spPr>
          <a:xfrm>
            <a:off x="2544702" y="1505184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公众号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18DD4C3C-E77B-49DE-A58E-8BC9B337CA6C}"/>
              </a:ext>
            </a:extLst>
          </p:cNvPr>
          <p:cNvCxnSpPr>
            <a:cxnSpLocks/>
          </p:cNvCxnSpPr>
          <p:nvPr/>
        </p:nvCxnSpPr>
        <p:spPr>
          <a:xfrm>
            <a:off x="3434391" y="2456219"/>
            <a:ext cx="929948" cy="1041742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xmlns="" id="{1BF51B7F-81E9-4786-8D85-1290610908F4}"/>
              </a:ext>
            </a:extLst>
          </p:cNvPr>
          <p:cNvCxnSpPr/>
          <p:nvPr/>
        </p:nvCxnSpPr>
        <p:spPr>
          <a:xfrm flipV="1">
            <a:off x="3200625" y="4634761"/>
            <a:ext cx="1007329" cy="61007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CBC9F407-8102-4BDA-AFBC-850D829AAC59}"/>
              </a:ext>
            </a:extLst>
          </p:cNvPr>
          <p:cNvCxnSpPr/>
          <p:nvPr/>
        </p:nvCxnSpPr>
        <p:spPr>
          <a:xfrm flipH="1">
            <a:off x="5128357" y="2953818"/>
            <a:ext cx="1359606" cy="76714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xmlns="" id="{6373CC34-A7F2-47E6-9FFB-0FDFC9C3C3C4}"/>
              </a:ext>
            </a:extLst>
          </p:cNvPr>
          <p:cNvSpPr/>
          <p:nvPr/>
        </p:nvSpPr>
        <p:spPr>
          <a:xfrm>
            <a:off x="181208" y="3558237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安全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D3FD9A76-EF33-4C76-B467-B743A2E488F6}"/>
              </a:ext>
            </a:extLst>
          </p:cNvPr>
          <p:cNvCxnSpPr>
            <a:cxnSpLocks/>
          </p:cNvCxnSpPr>
          <p:nvPr/>
        </p:nvCxnSpPr>
        <p:spPr>
          <a:xfrm flipV="1">
            <a:off x="1188856" y="3985703"/>
            <a:ext cx="2858530" cy="263314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xmlns="" id="{21B81302-AA57-4205-BCDC-BF3390EBACA2}"/>
              </a:ext>
            </a:extLst>
          </p:cNvPr>
          <p:cNvSpPr/>
          <p:nvPr/>
        </p:nvSpPr>
        <p:spPr>
          <a:xfrm>
            <a:off x="7052526" y="4860233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身边小新闻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xmlns="" id="{30ACBE9A-AA0E-4BB4-BC13-900F868989E1}"/>
              </a:ext>
            </a:extLst>
          </p:cNvPr>
          <p:cNvCxnSpPr>
            <a:cxnSpLocks/>
          </p:cNvCxnSpPr>
          <p:nvPr/>
        </p:nvCxnSpPr>
        <p:spPr>
          <a:xfrm flipH="1" flipV="1">
            <a:off x="5225760" y="4633872"/>
            <a:ext cx="2341139" cy="1094642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69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9277" y="1134208"/>
            <a:ext cx="838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的应用的</a:t>
            </a:r>
            <a:r>
              <a:rPr lang="en-US" altLang="zh-CN" dirty="0" smtClean="0"/>
              <a:t>models.py</a:t>
            </a:r>
            <a:r>
              <a:rPr lang="zh-CN" altLang="en-US" dirty="0" smtClean="0"/>
              <a:t>中创建一个类（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框架中一个类对应一张表）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7" y="2713892"/>
            <a:ext cx="5295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2689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07010"/>
              </p:ext>
            </p:extLst>
          </p:nvPr>
        </p:nvGraphicFramePr>
        <p:xfrm>
          <a:off x="849276" y="2326359"/>
          <a:ext cx="5267960" cy="2588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1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数据类型</a:t>
                      </a:r>
                      <a:r>
                        <a:rPr lang="zh-CN" altLang="en-US" sz="1050" kern="100" dirty="0">
                          <a:effectLst/>
                        </a:rPr>
                        <a:t>及长度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0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AdminID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20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管理员编号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AdminPassword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50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管理员密码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02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AdminName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50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管理员姓名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54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AdminDotime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DateTime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管理员处理时间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353" y="1729221"/>
            <a:ext cx="36199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bmk="_Toc481350206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管理员信息表（</a:t>
            </a:r>
            <a:r>
              <a:rPr kumimoji="0" lang="en-US" altLang="zh-CN" sz="2400" b="0" i="0" u="none" strike="noStrike" cap="none" normalizeH="0" baseline="0" dirty="0" bmk="_Toc481350206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Admin</a:t>
            </a:r>
            <a:r>
              <a:rPr kumimoji="0" lang="zh-CN" altLang="en-US" sz="2400" b="0" i="0" u="none" strike="noStrike" cap="none" normalizeH="0" baseline="0" dirty="0" bmk="_Toc481350206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11437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353" y="1729221"/>
            <a:ext cx="402706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zh-CN" sz="2400" dirty="0"/>
              <a:t>第二课堂信息表（</a:t>
            </a:r>
            <a:r>
              <a:rPr lang="en-US" altLang="zh-CN" sz="2400" dirty="0" err="1"/>
              <a:t>SeClass</a:t>
            </a:r>
            <a:r>
              <a:rPr lang="zh-CN" altLang="zh-CN" sz="2400" dirty="0"/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86387"/>
              </p:ext>
            </p:extLst>
          </p:nvPr>
        </p:nvGraphicFramePr>
        <p:xfrm>
          <a:off x="783057" y="2465132"/>
          <a:ext cx="5267960" cy="3188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63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数据类型</a:t>
                      </a:r>
                      <a:r>
                        <a:rPr lang="zh-CN" altLang="en-US" sz="1050" kern="100" dirty="0">
                          <a:effectLst/>
                        </a:rPr>
                        <a:t>及长度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99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SeClassID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20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第二课堂编号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5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SeClassName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50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第二课堂名称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77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SeClassScore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Int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10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第二课堂分数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07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SeadminID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20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管理员编号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154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353" y="1729221"/>
            <a:ext cx="404944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zh-CN" sz="2400" dirty="0"/>
              <a:t>竞赛信息表（</a:t>
            </a:r>
            <a:r>
              <a:rPr lang="en-US" altLang="zh-CN" sz="2400" dirty="0"/>
              <a:t>Competition</a:t>
            </a:r>
            <a:r>
              <a:rPr lang="zh-CN" altLang="zh-CN" sz="2400" dirty="0"/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024439"/>
              </p:ext>
            </p:extLst>
          </p:nvPr>
        </p:nvGraphicFramePr>
        <p:xfrm>
          <a:off x="1278262" y="2479431"/>
          <a:ext cx="5267960" cy="2901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9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数据类型</a:t>
                      </a:r>
                      <a:r>
                        <a:rPr lang="zh-CN" altLang="en-US" sz="1050" kern="100" dirty="0">
                          <a:effectLst/>
                        </a:rPr>
                        <a:t>及长度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18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CompetitionID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20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竞赛编号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51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CompetitionName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50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竞赛名称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61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CompetitionL</a:t>
                      </a:r>
                      <a:r>
                        <a:rPr lang="en-US" altLang="zh-CN" sz="1050" kern="100" dirty="0" err="1">
                          <a:effectLst/>
                        </a:rPr>
                        <a:t>ink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50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竞赛</a:t>
                      </a:r>
                      <a:r>
                        <a:rPr lang="zh-CN" altLang="en-US" sz="1050" kern="100" dirty="0">
                          <a:effectLst/>
                        </a:rPr>
                        <a:t>链接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9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CompetitionadminID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20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管理员编号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748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6">
            <a:extLst>
              <a:ext uri="{FF2B5EF4-FFF2-40B4-BE49-F238E27FC236}">
                <a16:creationId xmlns:a16="http://schemas.microsoft.com/office/drawing/2014/main" xmlns="" id="{A2E5B8BA-856F-41A1-863D-935EFC6C279A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数据库设计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353" y="1729221"/>
            <a:ext cx="31829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4</a:t>
            </a:r>
            <a:r>
              <a:rPr lang="zh-CN" altLang="zh-CN" sz="2400" dirty="0"/>
              <a:t>新闻信息表（</a:t>
            </a:r>
            <a:r>
              <a:rPr lang="en-US" altLang="zh-CN" sz="2400" dirty="0"/>
              <a:t>News</a:t>
            </a:r>
            <a:r>
              <a:rPr lang="zh-CN" altLang="zh-CN" sz="2400" dirty="0"/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12539"/>
              </p:ext>
            </p:extLst>
          </p:nvPr>
        </p:nvGraphicFramePr>
        <p:xfrm>
          <a:off x="1190674" y="2572544"/>
          <a:ext cx="5267960" cy="3036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64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78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字段名称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数据类型</a:t>
                      </a:r>
                      <a:r>
                        <a:rPr lang="zh-CN" altLang="en-US" sz="1050" kern="100" dirty="0">
                          <a:effectLst/>
                        </a:rPr>
                        <a:t>及长度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NewsID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20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新闻编号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75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NewsName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50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新闻名称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News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50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新闻内容（链接）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52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AdminID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String</a:t>
                      </a:r>
                      <a:r>
                        <a:rPr lang="zh-CN" altLang="en-US" sz="1050" kern="100" dirty="0">
                          <a:effectLst/>
                        </a:rPr>
                        <a:t>（</a:t>
                      </a:r>
                      <a:r>
                        <a:rPr lang="en-US" altLang="zh-CN" sz="1050" kern="100" dirty="0">
                          <a:effectLst/>
                        </a:rPr>
                        <a:t>20</a:t>
                      </a:r>
                      <a:r>
                        <a:rPr lang="zh-CN" altLang="en-US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管理员编号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4134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成员分工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25582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成员分工和评价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278" y="2501711"/>
            <a:ext cx="83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靳泽旭：完成爬虫模块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，完善界面设计。评价：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278" y="3336981"/>
            <a:ext cx="82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陈妍蓝：完善爬虫模块的文档和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编写代码实现</a:t>
            </a:r>
            <a:r>
              <a:rPr lang="en-US" altLang="zh-CN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。评价：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278" y="3895252"/>
            <a:ext cx="818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奕吉：完善爬虫模块文档和</a:t>
            </a:r>
            <a:r>
              <a:rPr lang="zh-CN" altLang="en-US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代码实现</a:t>
            </a:r>
            <a:r>
              <a:rPr lang="en-US" altLang="zh-CN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。评价：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5954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1820007"/>
            <a:ext cx="50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爬虫模块怎么和管理员模块联系起来？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7877" y="492369"/>
            <a:ext cx="483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课堂提问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877" y="128373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界面设计是否简洁明了。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9423" y="2362170"/>
            <a:ext cx="50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对界面和功能是否有好的建议。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423" y="3405553"/>
            <a:ext cx="50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自身疑问：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423" y="4047391"/>
            <a:ext cx="50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爬虫</a:t>
            </a:r>
            <a:r>
              <a:rPr lang="zh-CN" altLang="en-US" dirty="0" smtClean="0"/>
              <a:t>模块有时候爬选出不需要的信息。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423" y="4671615"/>
            <a:ext cx="50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en-US" altLang="zh-CN" dirty="0" smtClean="0"/>
              <a:t>django</a:t>
            </a:r>
            <a:r>
              <a:rPr lang="zh-CN" altLang="en-US" smtClean="0"/>
              <a:t>框架中对静态文件的加载。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322362"/>
      </p:ext>
    </p:extLst>
  </p:cSld>
  <p:clrMapOvr>
    <a:masterClrMapping/>
  </p:clrMapOvr>
  <p:transition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40407" y="3807595"/>
            <a:ext cx="589937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版）》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张海藩 牟永敏 编著 清华大学出版社 出版</a:t>
            </a:r>
          </a:p>
          <a:p>
            <a:pPr algn="ctr"/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学堂在线 软件工程（自主模式）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清华大学刘强副教授授课</a:t>
            </a:r>
          </a:p>
          <a:p>
            <a:pPr algn="ctr"/>
            <a:endParaRPr lang="zh-CN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3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G17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系统结构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E46B827C-9EA4-4592-946D-8804A3A1960C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C85734D1-8266-411C-889D-F51AB572D0AE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F77C58B9-17CF-41F0-BA52-2D60B57A8142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E07B3FDB-62A9-4685-9349-97ABC9B858C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8AC88789-5CF4-41F2-BEA9-50A4D70DB76A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F3AE8427-693F-44A8-9F3D-948967EE5B0C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70F52D2C-7093-4E14-BC47-CDEB4817CB5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B427DCD9-03FE-4E8B-82DA-1A8A698EA48B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xmlns="" id="{71CE4BE7-12BF-4102-8404-E159DB353E44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xmlns="" id="{AB17C696-1385-47B3-B391-4AA5A3DFAB1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3884D799-D0EE-4799-87D3-3F1DD8E46FBB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7AD8344-08B3-405A-9653-8CD70A5E4683}"/>
              </a:ext>
            </a:extLst>
          </p:cNvPr>
          <p:cNvSpPr/>
          <p:nvPr/>
        </p:nvSpPr>
        <p:spPr>
          <a:xfrm>
            <a:off x="1693503" y="200627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endParaRPr lang="zh-CN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管理员账号管理：查看和修改管理员信息，添加管理员和删除管理员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新闻管理：查看新闻，修改新闻，删除新闻，添加新闻</a:t>
            </a:r>
          </a:p>
        </p:txBody>
      </p:sp>
      <p:sp>
        <p:nvSpPr>
          <p:cNvPr id="28" name="圆角矩形 16">
            <a:extLst>
              <a:ext uri="{FF2B5EF4-FFF2-40B4-BE49-F238E27FC236}">
                <a16:creationId xmlns:a16="http://schemas.microsoft.com/office/drawing/2014/main" xmlns="" id="{0BE36AAA-6506-43E6-BFD8-D0118ED6C54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管理员子系统</a:t>
            </a:r>
          </a:p>
        </p:txBody>
      </p:sp>
      <p:sp>
        <p:nvSpPr>
          <p:cNvPr id="18" name="文本框 29"/>
          <p:cNvSpPr txBox="1"/>
          <p:nvPr/>
        </p:nvSpPr>
        <p:spPr>
          <a:xfrm>
            <a:off x="5403317" y="8392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3884D799-D0EE-4799-87D3-3F1DD8E46FBB}"/>
              </a:ext>
            </a:extLst>
          </p:cNvPr>
          <p:cNvCxnSpPr/>
          <p:nvPr/>
        </p:nvCxnSpPr>
        <p:spPr>
          <a:xfrm>
            <a:off x="5364735" y="140799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0431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E46B827C-9EA4-4592-946D-8804A3A1960C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C85734D1-8266-411C-889D-F51AB572D0AE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F77C58B9-17CF-41F0-BA52-2D60B57A8142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E07B3FDB-62A9-4685-9349-97ABC9B858C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8AC88789-5CF4-41F2-BEA9-50A4D70DB76A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系统结构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F3AE8427-693F-44A8-9F3D-948967EE5B0C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爬虫模块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70F52D2C-7093-4E14-BC47-CDEB4817CB5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登录验证</a:t>
            </a:r>
            <a:endParaRPr lang="zh-CN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A6B5869D-4D22-4DF2-BE3E-DAA1E7D25E7C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B427DCD9-03FE-4E8B-82DA-1A8A698EA48B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xmlns="" id="{71CE4BE7-12BF-4102-8404-E159DB353E44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xmlns="" id="{AB17C696-1385-47B3-B391-4AA5A3DFAB1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6353FA1E-ABA7-462E-94DD-C737C12F21F1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3884D799-D0EE-4799-87D3-3F1DD8E46FBB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6">
            <a:extLst>
              <a:ext uri="{FF2B5EF4-FFF2-40B4-BE49-F238E27FC236}">
                <a16:creationId xmlns:a16="http://schemas.microsoft.com/office/drawing/2014/main" xmlns="" id="{0BE36AAA-6506-43E6-BFD8-D0118ED6C54D}"/>
              </a:ext>
            </a:extLst>
          </p:cNvPr>
          <p:cNvSpPr/>
          <p:nvPr/>
        </p:nvSpPr>
        <p:spPr>
          <a:xfrm>
            <a:off x="849276" y="860183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用户子系统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CE65FC6-43BE-404F-9518-245C698F2EAD}"/>
              </a:ext>
            </a:extLst>
          </p:cNvPr>
          <p:cNvSpPr/>
          <p:nvPr/>
        </p:nvSpPr>
        <p:spPr>
          <a:xfrm>
            <a:off x="1693503" y="242483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查看资讯和教学信息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查看二课活动信息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查看竞赛信息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对系统进行基本设置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使用软件后的反馈及意见</a:t>
            </a:r>
          </a:p>
        </p:txBody>
      </p:sp>
    </p:spTree>
    <p:extLst>
      <p:ext uri="{BB962C8B-B14F-4D97-AF65-F5344CB8AC3E}">
        <p14:creationId xmlns:p14="http://schemas.microsoft.com/office/powerpoint/2010/main" val="288955699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爬虫模块</a:t>
              </a:r>
              <a:endParaRPr lang="en-US" altLang="zh-CN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52901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1620</Words>
  <Application>Microsoft Office PowerPoint</Application>
  <PresentationFormat>全屏显示(4:3)</PresentationFormat>
  <Paragraphs>527</Paragraphs>
  <Slides>59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61" baseType="lpstr"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yiji</cp:lastModifiedBy>
  <cp:revision>200</cp:revision>
  <dcterms:created xsi:type="dcterms:W3CDTF">2015-02-19T23:46:49Z</dcterms:created>
  <dcterms:modified xsi:type="dcterms:W3CDTF">2017-06-04T13:02:32Z</dcterms:modified>
</cp:coreProperties>
</file>