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335" r:id="rId7"/>
    <p:sldId id="336" r:id="rId8"/>
    <p:sldId id="340" r:id="rId9"/>
    <p:sldId id="293" r:id="rId10"/>
    <p:sldId id="277" r:id="rId11"/>
    <p:sldId id="311" r:id="rId12"/>
    <p:sldId id="275" r:id="rId13"/>
    <p:sldId id="299" r:id="rId14"/>
    <p:sldId id="337" r:id="rId15"/>
    <p:sldId id="313" r:id="rId16"/>
    <p:sldId id="303" r:id="rId17"/>
    <p:sldId id="321" r:id="rId18"/>
    <p:sldId id="322" r:id="rId19"/>
    <p:sldId id="323" r:id="rId20"/>
    <p:sldId id="327" r:id="rId21"/>
    <p:sldId id="326" r:id="rId22"/>
    <p:sldId id="316" r:id="rId23"/>
    <p:sldId id="317" r:id="rId24"/>
    <p:sldId id="318" r:id="rId25"/>
    <p:sldId id="291" r:id="rId26"/>
    <p:sldId id="306" r:id="rId27"/>
    <p:sldId id="338" r:id="rId28"/>
    <p:sldId id="339" r:id="rId29"/>
    <p:sldId id="331" r:id="rId30"/>
    <p:sldId id="304" r:id="rId31"/>
    <p:sldId id="305" r:id="rId32"/>
    <p:sldId id="290" r:id="rId33"/>
    <p:sldId id="315" r:id="rId34"/>
    <p:sldId id="329" r:id="rId35"/>
    <p:sldId id="307" r:id="rId36"/>
    <p:sldId id="308" r:id="rId37"/>
    <p:sldId id="295" r:id="rId38"/>
    <p:sldId id="272" r:id="rId39"/>
    <p:sldId id="328" r:id="rId40"/>
    <p:sldId id="296" r:id="rId41"/>
    <p:sldId id="288" r:id="rId4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xmlns=""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74E3E"/>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91" autoAdjust="0"/>
    <p:restoredTop sz="94660" autoAdjust="0"/>
  </p:normalViewPr>
  <p:slideViewPr>
    <p:cSldViewPr snapToGrid="0" showGuides="1">
      <p:cViewPr varScale="1">
        <p:scale>
          <a:sx n="87" d="100"/>
          <a:sy n="87" d="100"/>
        </p:scale>
        <p:origin x="-1166" y="-86"/>
      </p:cViewPr>
      <p:guideLst>
        <p:guide orient="horz" pos="255"/>
        <p:guide orient="horz" pos="1185"/>
        <p:guide orient="horz" pos="2319"/>
        <p:guide orient="horz" pos="3226"/>
        <p:guide pos="5125"/>
        <p:guide pos="1519"/>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p15="http://schemas.microsoft.com/office/powerpoint/2012/main" xmlns=""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30/4/2017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30/4/2017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30/4/2017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大城小事</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分院综合信息咨询管理平台</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G17</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陈妍蓝，靳泽旭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418" y="476130"/>
            <a:ext cx="753142" cy="7531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482" y="4599000"/>
            <a:ext cx="2067871" cy="2067871"/>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项目方案设计联系人</a:t>
            </a:r>
          </a:p>
        </p:txBody>
      </p:sp>
      <p:graphicFrame>
        <p:nvGraphicFramePr>
          <p:cNvPr id="17" name="表格 16"/>
          <p:cNvGraphicFramePr>
            <a:graphicFrameLocks noGrp="1"/>
          </p:cNvGraphicFramePr>
          <p:nvPr>
            <p:extLst>
              <p:ext uri="{D42A27DB-BD31-4B8C-83A1-F6EECF244321}">
                <p14:modId xmlns:p14="http://schemas.microsoft.com/office/powerpoint/2010/main" val="3460301573"/>
              </p:ext>
            </p:extLst>
          </p:nvPr>
        </p:nvGraphicFramePr>
        <p:xfrm>
          <a:off x="42950" y="2871102"/>
          <a:ext cx="9101049" cy="1933736"/>
        </p:xfrm>
        <a:graphic>
          <a:graphicData uri="http://schemas.openxmlformats.org/drawingml/2006/table">
            <a:tbl>
              <a:tblPr>
                <a:tableStyleId>{5C22544A-7EE6-4342-B048-85BDC9FD1C3A}</a:tableStyleId>
              </a:tblPr>
              <a:tblGrid>
                <a:gridCol w="1800771">
                  <a:extLst>
                    <a:ext uri="{9D8B030D-6E8A-4147-A177-3AD203B41FA5}">
                      <a16:colId xmlns:a16="http://schemas.microsoft.com/office/drawing/2014/main" xmlns="" val="2488357973"/>
                    </a:ext>
                  </a:extLst>
                </a:gridCol>
                <a:gridCol w="1800771">
                  <a:extLst>
                    <a:ext uri="{9D8B030D-6E8A-4147-A177-3AD203B41FA5}">
                      <a16:colId xmlns:a16="http://schemas.microsoft.com/office/drawing/2014/main" xmlns="" val="1523423383"/>
                    </a:ext>
                  </a:extLst>
                </a:gridCol>
                <a:gridCol w="1801839">
                  <a:extLst>
                    <a:ext uri="{9D8B030D-6E8A-4147-A177-3AD203B41FA5}">
                      <a16:colId xmlns:a16="http://schemas.microsoft.com/office/drawing/2014/main" xmlns="" val="2908679509"/>
                    </a:ext>
                  </a:extLst>
                </a:gridCol>
                <a:gridCol w="1854175">
                  <a:extLst>
                    <a:ext uri="{9D8B030D-6E8A-4147-A177-3AD203B41FA5}">
                      <a16:colId xmlns:a16="http://schemas.microsoft.com/office/drawing/2014/main" xmlns="" val="3038109784"/>
                    </a:ext>
                  </a:extLst>
                </a:gridCol>
                <a:gridCol w="1843493">
                  <a:extLst>
                    <a:ext uri="{9D8B030D-6E8A-4147-A177-3AD203B41FA5}">
                      <a16:colId xmlns:a16="http://schemas.microsoft.com/office/drawing/2014/main" xmlns="" val="839259767"/>
                    </a:ext>
                  </a:extLst>
                </a:gridCol>
              </a:tblGrid>
              <a:tr h="308174">
                <a:tc>
                  <a:txBody>
                    <a:bodyPr/>
                    <a:lstStyle/>
                    <a:p>
                      <a:pPr algn="l">
                        <a:spcAft>
                          <a:spcPts val="0"/>
                        </a:spcAft>
                      </a:pPr>
                      <a:r>
                        <a:rPr lang="zh-CN" sz="2000" kern="100">
                          <a:effectLst/>
                        </a:rPr>
                        <a:t>责任人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角色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办公室</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1017162274"/>
                  </a:ext>
                </a:extLst>
              </a:tr>
              <a:tr h="616348">
                <a:tc>
                  <a:txBody>
                    <a:bodyPr/>
                    <a:lstStyle/>
                    <a:p>
                      <a:pPr algn="just">
                        <a:spcAft>
                          <a:spcPts val="0"/>
                        </a:spcAft>
                      </a:pPr>
                      <a:r>
                        <a:rPr lang="zh-CN" sz="2000" kern="100">
                          <a:effectLst/>
                        </a:rPr>
                        <a:t>杨枨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dirty="0">
                          <a:effectLst/>
                        </a:rPr>
                        <a:t>项目发布人、教师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err="1">
                          <a:effectLst/>
                        </a:rPr>
                        <a:t>HolleyYang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理四</a:t>
                      </a:r>
                      <a:r>
                        <a:rPr lang="en-US" sz="2000" kern="100">
                          <a:effectLst/>
                        </a:rPr>
                        <a:t>504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13357102333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197442589"/>
                  </a:ext>
                </a:extLst>
              </a:tr>
              <a:tr h="308174">
                <a:tc>
                  <a:txBody>
                    <a:bodyPr/>
                    <a:lstStyle/>
                    <a:p>
                      <a:pPr algn="just">
                        <a:spcAft>
                          <a:spcPts val="0"/>
                        </a:spcAft>
                      </a:pPr>
                      <a:r>
                        <a:rPr lang="zh-CN" sz="2000" kern="100">
                          <a:effectLst/>
                        </a:rPr>
                        <a:t>奕吉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小组组长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MrYiOOO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13625749926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678646944"/>
                  </a:ext>
                </a:extLst>
              </a:tr>
              <a:tr h="348893">
                <a:tc>
                  <a:txBody>
                    <a:bodyPr/>
                    <a:lstStyle/>
                    <a:p>
                      <a:pPr algn="just">
                        <a:spcAft>
                          <a:spcPts val="0"/>
                        </a:spcAft>
                      </a:pPr>
                      <a:r>
                        <a:rPr lang="zh-CN" sz="2300" kern="100">
                          <a:effectLst/>
                        </a:rPr>
                        <a:t>陈妍蓝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blue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15858257692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866154757"/>
                  </a:ext>
                </a:extLst>
              </a:tr>
              <a:tr h="348893">
                <a:tc>
                  <a:txBody>
                    <a:bodyPr/>
                    <a:lstStyle/>
                    <a:p>
                      <a:pPr algn="just">
                        <a:spcAft>
                          <a:spcPts val="0"/>
                        </a:spcAft>
                      </a:pPr>
                      <a:r>
                        <a:rPr lang="zh-CN" sz="2300" kern="100">
                          <a:effectLst/>
                        </a:rPr>
                        <a:t>靳泽旭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T1213121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18072799973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923766175"/>
                  </a:ext>
                </a:extLst>
              </a:tr>
            </a:tbl>
          </a:graphicData>
        </a:graphic>
      </p:graphicFrame>
      <p:sp>
        <p:nvSpPr>
          <p:cNvPr id="18" name="矩形 17"/>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系统特性</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7" name="直接连接符 26"/>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023808"/>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395919" y="938298"/>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graphicFrame>
        <p:nvGraphicFramePr>
          <p:cNvPr id="2" name="表格 1"/>
          <p:cNvGraphicFramePr>
            <a:graphicFrameLocks noGrp="1"/>
          </p:cNvGraphicFramePr>
          <p:nvPr>
            <p:extLst>
              <p:ext uri="{D42A27DB-BD31-4B8C-83A1-F6EECF244321}">
                <p14:modId xmlns:p14="http://schemas.microsoft.com/office/powerpoint/2010/main" val="16330180"/>
              </p:ext>
            </p:extLst>
          </p:nvPr>
        </p:nvGraphicFramePr>
        <p:xfrm>
          <a:off x="982983" y="1532504"/>
          <a:ext cx="7075340" cy="4160520"/>
        </p:xfrm>
        <a:graphic>
          <a:graphicData uri="http://schemas.openxmlformats.org/drawingml/2006/table">
            <a:tbl>
              <a:tblPr>
                <a:tableStyleId>{5C22544A-7EE6-4342-B048-85BDC9FD1C3A}</a:tableStyleId>
              </a:tblPr>
              <a:tblGrid>
                <a:gridCol w="939086">
                  <a:extLst>
                    <a:ext uri="{9D8B030D-6E8A-4147-A177-3AD203B41FA5}">
                      <a16:colId xmlns:a16="http://schemas.microsoft.com/office/drawing/2014/main" xmlns="" val="3677290438"/>
                    </a:ext>
                  </a:extLst>
                </a:gridCol>
                <a:gridCol w="3665324">
                  <a:extLst>
                    <a:ext uri="{9D8B030D-6E8A-4147-A177-3AD203B41FA5}">
                      <a16:colId xmlns:a16="http://schemas.microsoft.com/office/drawing/2014/main" xmlns="" val="2615688293"/>
                    </a:ext>
                  </a:extLst>
                </a:gridCol>
                <a:gridCol w="898015">
                  <a:extLst>
                    <a:ext uri="{9D8B030D-6E8A-4147-A177-3AD203B41FA5}">
                      <a16:colId xmlns:a16="http://schemas.microsoft.com/office/drawing/2014/main" xmlns="" val="1417580038"/>
                    </a:ext>
                  </a:extLst>
                </a:gridCol>
                <a:gridCol w="1572915">
                  <a:extLst>
                    <a:ext uri="{9D8B030D-6E8A-4147-A177-3AD203B41FA5}">
                      <a16:colId xmlns:a16="http://schemas.microsoft.com/office/drawing/2014/main" xmlns="" val="2843521725"/>
                    </a:ext>
                  </a:extLst>
                </a:gridCol>
              </a:tblGrid>
              <a:tr h="416052">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编号</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名称</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形式</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介质</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865719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《项目可行性报告》</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445833065"/>
                  </a:ext>
                </a:extLst>
              </a:tr>
              <a:tr h="416052">
                <a:tc>
                  <a:txBody>
                    <a:bodyPr/>
                    <a:lstStyle/>
                    <a:p>
                      <a:pPr algn="just">
                        <a:spcAft>
                          <a:spcPts val="0"/>
                        </a:spcAft>
                      </a:pPr>
                      <a:r>
                        <a:rPr lang="en-US" sz="1800" kern="100" dirty="0">
                          <a:solidFill>
                            <a:srgbClr val="666666"/>
                          </a:solidFill>
                          <a:effectLst/>
                          <a:latin typeface="黑体" panose="02010609060101010101" pitchFamily="49" charset="-122"/>
                          <a:ea typeface="黑体" panose="02010609060101010101" pitchFamily="49" charset="-122"/>
                        </a:rPr>
                        <a:t>2</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《项目管理计划》</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442256953"/>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4</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《需求开发计划》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026390158"/>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5</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《软件需求规格说明书》</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3331307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6</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《系统设计计划》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9865036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7</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《编码与系统实现计划》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419198556"/>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8</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《培训计划》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94259825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9</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《系统维护计划》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27853534"/>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10</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项目总结报告</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电子</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76653101"/>
                  </a:ext>
                </a:extLst>
              </a:tr>
            </a:tbl>
          </a:graphicData>
        </a:graphic>
      </p:graphicFrame>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系统特性</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8565" y="5961185"/>
            <a:ext cx="6643497" cy="369332"/>
          </a:xfrm>
          <a:prstGeom prst="rect">
            <a:avLst/>
          </a:prstGeom>
          <a:noFill/>
        </p:spPr>
        <p:txBody>
          <a:bodyPr wrap="square" rtlCol="0">
            <a:spAutoFit/>
          </a:bodyPr>
          <a:lstStyle/>
          <a:p>
            <a:r>
              <a:rPr lang="zh-CN" altLang="en-US" dirty="0" smtClean="0"/>
              <a:t>项目启动时间：</a:t>
            </a:r>
            <a:r>
              <a:rPr lang="en-US" altLang="zh-CN" dirty="0" smtClean="0"/>
              <a:t>2017/02/28              </a:t>
            </a:r>
            <a:r>
              <a:rPr lang="zh-CN" altLang="en-US" dirty="0" smtClean="0"/>
              <a:t>项目完成时间：</a:t>
            </a:r>
            <a:r>
              <a:rPr lang="en-US" altLang="zh-CN" dirty="0" smtClean="0"/>
              <a:t>2017/06/15</a:t>
            </a: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移交的产品</a:t>
            </a: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99817" y="2341839"/>
            <a:ext cx="5207000" cy="646331"/>
          </a:xfrm>
          <a:prstGeom prst="rect">
            <a:avLst/>
          </a:prstGeom>
        </p:spPr>
        <p:txBody>
          <a:bodyPr wrap="square">
            <a:spAutoFit/>
          </a:bodyPr>
          <a:lstStyle/>
          <a:p>
            <a:pPr lvl="0" algn="just"/>
            <a:r>
              <a:rPr lang="zh-CN" altLang="zh-CN" dirty="0">
                <a:solidFill>
                  <a:srgbClr val="666666"/>
                </a:solidFill>
              </a:rPr>
              <a:t>最终的软件对象：源程序，可执行程序，安装软件，安装源程序文件，配置文件等。</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646331"/>
          </a:xfrm>
          <a:prstGeom prst="rect">
            <a:avLst/>
          </a:prstGeom>
        </p:spPr>
        <p:txBody>
          <a:bodyPr wrap="square">
            <a:spAutoFit/>
          </a:bodyPr>
          <a:lstStyle/>
          <a:p>
            <a:pPr lvl="0" algn="just"/>
            <a:r>
              <a:rPr lang="zh-CN" altLang="zh-CN" dirty="0">
                <a:solidFill>
                  <a:srgbClr val="00B050"/>
                </a:solidFill>
              </a:rPr>
              <a:t>需提交的用户文档：需求规格说明书，帮助手册，每种文档的内容和名称等。</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2799817" y="5109971"/>
            <a:ext cx="5207000" cy="369332"/>
          </a:xfrm>
          <a:prstGeom prst="rect">
            <a:avLst/>
          </a:prstGeom>
        </p:spPr>
        <p:txBody>
          <a:bodyPr wrap="square">
            <a:spAutoFit/>
          </a:bodyPr>
          <a:lstStyle/>
          <a:p>
            <a:pPr lvl="0" algn="just"/>
            <a:r>
              <a:rPr lang="zh-CN" altLang="zh-CN" dirty="0">
                <a:solidFill>
                  <a:srgbClr val="666666"/>
                </a:solidFill>
              </a:rPr>
              <a:t>应当提供的服务：提供安装、运行、支持等服务。</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1253951" y="463291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系统特性</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3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56404" y="812928"/>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功能概述</a:t>
            </a:r>
            <a:endParaRPr lang="zh-CN" altLang="en-US"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807" y="1779778"/>
            <a:ext cx="8818685" cy="437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27712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用户数量</a:t>
            </a:r>
          </a:p>
        </p:txBody>
      </p:sp>
      <p:sp>
        <p:nvSpPr>
          <p:cNvPr id="3" name="TextBox 2"/>
          <p:cNvSpPr txBox="1"/>
          <p:nvPr/>
        </p:nvSpPr>
        <p:spPr>
          <a:xfrm>
            <a:off x="914400" y="2497015"/>
            <a:ext cx="7684477" cy="646331"/>
          </a:xfrm>
          <a:prstGeom prst="rect">
            <a:avLst/>
          </a:prstGeom>
          <a:noFill/>
        </p:spPr>
        <p:txBody>
          <a:bodyPr wrap="square" rtlCol="0">
            <a:spAutoFit/>
          </a:bodyPr>
          <a:lstStyle/>
          <a:p>
            <a:r>
              <a:rPr lang="zh-CN" altLang="en-US" dirty="0"/>
              <a:t>项目的主要用户为浙江大学城市学院在校大学生和管理员</a:t>
            </a:r>
          </a:p>
          <a:p>
            <a:r>
              <a:rPr lang="zh-CN" altLang="en-US" dirty="0" smtClean="0"/>
              <a:t>预计</a:t>
            </a:r>
            <a:r>
              <a:rPr lang="zh-CN" altLang="en-US" dirty="0"/>
              <a:t>管理员上限</a:t>
            </a:r>
            <a:r>
              <a:rPr lang="en-US" altLang="zh-CN" dirty="0"/>
              <a:t>3</a:t>
            </a:r>
            <a:r>
              <a:rPr lang="zh-CN" altLang="en-US" dirty="0"/>
              <a:t>人，同一时间段使用者上限</a:t>
            </a:r>
            <a:r>
              <a:rPr lang="en-US" altLang="zh-CN" dirty="0"/>
              <a:t>50</a:t>
            </a:r>
            <a:r>
              <a:rPr lang="zh-CN" altLang="en-US" dirty="0"/>
              <a:t>人</a:t>
            </a:r>
          </a:p>
        </p:txBody>
      </p:sp>
      <p:sp>
        <p:nvSpPr>
          <p:cNvPr id="20" name="圆角矩形 19"/>
          <p:cNvSpPr/>
          <p:nvPr/>
        </p:nvSpPr>
        <p:spPr>
          <a:xfrm>
            <a:off x="495565" y="33592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硬件接口</a:t>
            </a:r>
            <a:endParaRPr lang="zh-CN" altLang="en-US" sz="2400" dirty="0">
              <a:latin typeface="黑体" panose="02010609060101010101" pitchFamily="49" charset="-122"/>
              <a:ea typeface="黑体" panose="02010609060101010101" pitchFamily="49" charset="-122"/>
            </a:endParaRPr>
          </a:p>
        </p:txBody>
      </p:sp>
      <p:sp>
        <p:nvSpPr>
          <p:cNvPr id="19" name="TextBox 18"/>
          <p:cNvSpPr txBox="1"/>
          <p:nvPr/>
        </p:nvSpPr>
        <p:spPr>
          <a:xfrm>
            <a:off x="747346" y="4572000"/>
            <a:ext cx="7851531" cy="1200329"/>
          </a:xfrm>
          <a:prstGeom prst="rect">
            <a:avLst/>
          </a:prstGeom>
          <a:noFill/>
        </p:spPr>
        <p:txBody>
          <a:bodyPr wrap="square" rtlCol="0">
            <a:spAutoFit/>
          </a:bodyPr>
          <a:lstStyle/>
          <a:p>
            <a:r>
              <a:rPr lang="zh-CN" altLang="en-US" dirty="0"/>
              <a:t>移动终端硬件配置应遵循如下原则：具有高的可靠性，可用性和安全性。</a:t>
            </a:r>
          </a:p>
          <a:p>
            <a:r>
              <a:rPr lang="zh-CN" altLang="en-US" dirty="0"/>
              <a:t>终端要有能及时入网</a:t>
            </a:r>
            <a:r>
              <a:rPr lang="zh-CN" altLang="en-US" dirty="0" smtClean="0"/>
              <a:t>。系统</a:t>
            </a:r>
            <a:r>
              <a:rPr lang="zh-CN" altLang="en-US" dirty="0"/>
              <a:t>运行设备要求如下：</a:t>
            </a:r>
          </a:p>
          <a:p>
            <a:r>
              <a:rPr lang="en-US" altLang="zh-CN" dirty="0"/>
              <a:t>1</a:t>
            </a:r>
            <a:r>
              <a:rPr lang="zh-CN" altLang="en-US" dirty="0" smtClean="0"/>
              <a:t>、管理员</a:t>
            </a:r>
            <a:r>
              <a:rPr lang="zh-CN" altLang="en-US" dirty="0"/>
              <a:t>子系统</a:t>
            </a:r>
            <a:r>
              <a:rPr lang="zh-CN" altLang="en-US" dirty="0" smtClean="0"/>
              <a:t>：普通</a:t>
            </a:r>
            <a:r>
              <a:rPr lang="zh-CN" altLang="en-US" dirty="0"/>
              <a:t>安卓智能机</a:t>
            </a:r>
          </a:p>
          <a:p>
            <a:r>
              <a:rPr lang="en-US" altLang="zh-CN" dirty="0"/>
              <a:t>2</a:t>
            </a:r>
            <a:r>
              <a:rPr lang="zh-CN" altLang="en-US" dirty="0" smtClean="0"/>
              <a:t>、用户系统：普通</a:t>
            </a:r>
            <a:r>
              <a:rPr lang="zh-CN" altLang="en-US" dirty="0"/>
              <a:t>安卓智能机</a:t>
            </a:r>
          </a:p>
        </p:txBody>
      </p:sp>
    </p:spTree>
    <p:extLst>
      <p:ext uri="{BB962C8B-B14F-4D97-AF65-F5344CB8AC3E}">
        <p14:creationId xmlns:p14="http://schemas.microsoft.com/office/powerpoint/2010/main" val="2972940093"/>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18753"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软件接口</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6939" y="2048608"/>
            <a:ext cx="7561384" cy="1477328"/>
          </a:xfrm>
          <a:prstGeom prst="rect">
            <a:avLst/>
          </a:prstGeom>
          <a:noFill/>
        </p:spPr>
        <p:txBody>
          <a:bodyPr wrap="square" rtlCol="0">
            <a:spAutoFit/>
          </a:bodyPr>
          <a:lstStyle/>
          <a:p>
            <a:r>
              <a:rPr lang="zh-CN" altLang="en-US" dirty="0"/>
              <a:t>查询类接口，通过客户端向服务器发起请求，访服务器中的数据库在返回给客户端。</a:t>
            </a:r>
          </a:p>
          <a:p>
            <a:r>
              <a:rPr lang="zh-CN" altLang="en-US" dirty="0"/>
              <a:t>推送类接口，服务端通知客户端，需要服务端向客户端发送消息。可以</a:t>
            </a:r>
            <a:r>
              <a:rPr lang="zh-CN" altLang="en-US" dirty="0" smtClean="0"/>
              <a:t>通过操作</a:t>
            </a:r>
            <a:r>
              <a:rPr lang="zh-CN" altLang="en-US" dirty="0"/>
              <a:t>类接口，后台能通过接口进行对用户，新闻进行增，删，改，查的操作</a:t>
            </a:r>
            <a:r>
              <a:rPr lang="zh-CN" altLang="en-US" dirty="0" smtClean="0"/>
              <a:t>。第三方平台推送及时新闻（阿里云推送）</a:t>
            </a:r>
            <a:endParaRPr lang="zh-CN" altLang="en-US" dirty="0"/>
          </a:p>
        </p:txBody>
      </p:sp>
      <p:sp>
        <p:nvSpPr>
          <p:cNvPr id="18" name="圆角矩形 17"/>
          <p:cNvSpPr/>
          <p:nvPr/>
        </p:nvSpPr>
        <p:spPr>
          <a:xfrm>
            <a:off x="496939" y="352593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可靠性和</a:t>
            </a:r>
            <a:r>
              <a:rPr lang="zh-CN" altLang="zh-CN" sz="2400" b="1" dirty="0" smtClean="0"/>
              <a:t>可用性</a:t>
            </a:r>
            <a:r>
              <a:rPr lang="en-US" altLang="zh-CN" sz="2400" b="1" dirty="0" smtClean="0"/>
              <a:t>     </a:t>
            </a:r>
            <a:r>
              <a:rPr lang="zh-CN" altLang="zh-CN" sz="2400" b="1" dirty="0" smtClean="0"/>
              <a:t>需求</a:t>
            </a:r>
            <a:endParaRPr lang="zh-CN" altLang="zh-CN" sz="2400" b="1" dirty="0"/>
          </a:p>
        </p:txBody>
      </p:sp>
      <p:sp>
        <p:nvSpPr>
          <p:cNvPr id="4" name="TextBox 3"/>
          <p:cNvSpPr txBox="1"/>
          <p:nvPr/>
        </p:nvSpPr>
        <p:spPr>
          <a:xfrm>
            <a:off x="496939" y="4519246"/>
            <a:ext cx="8444838" cy="923330"/>
          </a:xfrm>
          <a:prstGeom prst="rect">
            <a:avLst/>
          </a:prstGeom>
          <a:noFill/>
        </p:spPr>
        <p:txBody>
          <a:bodyPr wrap="square" rtlCol="0">
            <a:spAutoFit/>
          </a:bodyPr>
          <a:lstStyle/>
          <a:p>
            <a:r>
              <a:rPr lang="zh-CN" altLang="en-US" dirty="0"/>
              <a:t>该软件系统在一个月内不能出现</a:t>
            </a:r>
            <a:r>
              <a:rPr lang="en-US" altLang="zh-CN" dirty="0"/>
              <a:t>4</a:t>
            </a:r>
            <a:r>
              <a:rPr lang="zh-CN" altLang="en-US" dirty="0"/>
              <a:t>次以上的故障，在任何的相应终端上该系统应该</a:t>
            </a:r>
            <a:r>
              <a:rPr lang="en-US" altLang="zh-CN" dirty="0"/>
              <a:t>98%</a:t>
            </a:r>
            <a:r>
              <a:rPr lang="zh-CN" altLang="en-US" dirty="0"/>
              <a:t>是可用的，而且在一个月内，在任意一个终端上系统不可用的时间不能超过总时间的</a:t>
            </a:r>
            <a:r>
              <a:rPr lang="en-US" altLang="zh-CN" dirty="0"/>
              <a:t>2%</a:t>
            </a:r>
            <a:r>
              <a:rPr lang="zh-CN" altLang="en-US" dirty="0"/>
              <a:t>；</a:t>
            </a:r>
          </a:p>
        </p:txBody>
      </p:sp>
    </p:spTree>
    <p:extLst>
      <p:ext uri="{BB962C8B-B14F-4D97-AF65-F5344CB8AC3E}">
        <p14:creationId xmlns:p14="http://schemas.microsoft.com/office/powerpoint/2010/main" val="1116515036"/>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5581" y="815334"/>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3" y="2454814"/>
            <a:ext cx="7889764" cy="2234629"/>
          </a:xfrm>
          <a:prstGeom prst="rect">
            <a:avLst/>
          </a:prstGeom>
        </p:spPr>
      </p:pic>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80773"/>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18953"/>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99204" y="78895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数据流顶层</a:t>
            </a:r>
            <a:r>
              <a:rPr lang="zh-CN" altLang="zh-CN" sz="2400" b="1" dirty="0" smtClean="0"/>
              <a:t>图</a:t>
            </a:r>
            <a:r>
              <a:rPr lang="zh-CN" altLang="en-US" sz="2400" b="1" dirty="0" smtClean="0"/>
              <a:t>和</a:t>
            </a:r>
            <a:r>
              <a:rPr lang="zh-CN" altLang="zh-CN" sz="2400" dirty="0"/>
              <a:t>数据流</a:t>
            </a:r>
            <a:r>
              <a:rPr lang="en-US" altLang="zh-CN" sz="2400" dirty="0"/>
              <a:t>0</a:t>
            </a:r>
            <a:r>
              <a:rPr lang="zh-CN" altLang="zh-CN" sz="2400" dirty="0"/>
              <a:t>层图</a:t>
            </a:r>
            <a:endParaRPr lang="zh-CN" altLang="zh-CN" sz="24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34" y="2064450"/>
            <a:ext cx="8171117" cy="4371519"/>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210688"/>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86" y="1428455"/>
            <a:ext cx="7254883" cy="5007515"/>
          </a:xfrm>
          <a:prstGeom prst="rect">
            <a:avLst/>
          </a:prstGeom>
        </p:spPr>
      </p:pic>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90412" y="905402"/>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ER</a:t>
            </a:r>
            <a:r>
              <a:rPr lang="zh-CN" altLang="en-US" sz="2400" b="1" dirty="0" smtClean="0"/>
              <a:t>图</a:t>
            </a:r>
            <a:endParaRPr lang="zh-CN" altLang="zh-CN" sz="2400" b="1" dirty="0"/>
          </a:p>
        </p:txBody>
      </p:sp>
    </p:spTree>
    <p:extLst>
      <p:ext uri="{BB962C8B-B14F-4D97-AF65-F5344CB8AC3E}">
        <p14:creationId xmlns:p14="http://schemas.microsoft.com/office/powerpoint/2010/main" val="2371049600"/>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3697"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状态转化图</a:t>
            </a:r>
            <a:endParaRPr lang="zh-CN" altLang="zh-CN" sz="2400" b="1" dirty="0"/>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905" y="647379"/>
            <a:ext cx="5276850" cy="610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7965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灵感来源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3297" y="674281"/>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数据字典</a:t>
            </a:r>
            <a:endParaRPr lang="zh-CN" altLang="en-US" dirty="0">
              <a:solidFill>
                <a:schemeClr val="bg1"/>
              </a:solidFill>
            </a:endParaRPr>
          </a:p>
        </p:txBody>
      </p:sp>
      <p:sp>
        <p:nvSpPr>
          <p:cNvPr id="3" name="文本框 11"/>
          <p:cNvSpPr txBox="1">
            <a:spLocks noChangeArrowheads="1"/>
          </p:cNvSpPr>
          <p:nvPr/>
        </p:nvSpPr>
        <p:spPr bwMode="auto">
          <a:xfrm>
            <a:off x="552572" y="1725918"/>
            <a:ext cx="5081587" cy="123983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名字：管理员信息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描述：管理员的信息</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定义：管理员信息</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管理员编号</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管理员姓名</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管理员联系方式</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管理员处理数据的时间</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申请二课</a:t>
            </a: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活动报名</a:t>
            </a:r>
            <a:endPar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Text Box 3"/>
          <p:cNvSpPr txBox="1">
            <a:spLocks noChangeArrowheads="1"/>
          </p:cNvSpPr>
          <p:nvPr/>
        </p:nvSpPr>
        <p:spPr bwMode="auto">
          <a:xfrm>
            <a:off x="597022" y="3122490"/>
            <a:ext cx="5037137" cy="1203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名字：管理员处理数据时间</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描述：管理员在处理新闻信息，报名信息，二课信息的时间段</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定义：管理员处理数据的时间</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 Box 4"/>
          <p:cNvSpPr txBox="1">
            <a:spLocks noChangeArrowheads="1"/>
          </p:cNvSpPr>
          <p:nvPr/>
        </p:nvSpPr>
        <p:spPr bwMode="auto">
          <a:xfrm>
            <a:off x="581940" y="4599842"/>
            <a:ext cx="5067300" cy="1120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名字：管理员编号</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描述：唯一标识管理员中的特定管理员的关键域</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定义：管理员编号</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数字编号</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5</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文本框 17"/>
          <p:cNvSpPr txBox="1">
            <a:spLocks noChangeArrowheads="1"/>
          </p:cNvSpPr>
          <p:nvPr/>
        </p:nvSpPr>
        <p:spPr bwMode="auto">
          <a:xfrm>
            <a:off x="4131531" y="2623894"/>
            <a:ext cx="5157787" cy="11811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名字：活动报名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别名：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描述：在校组织的有关活动的报名</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定义：活动报名</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a:t>
            </a: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字母数字串</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位置：用户信息，管理员信息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矩形 7"/>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13" name="文本框 12"/>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6" name="直接连接符 1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108452"/>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4716" y="647379"/>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1" y="2076745"/>
            <a:ext cx="4472647" cy="4182475"/>
          </a:xfrm>
          <a:prstGeom prst="rect">
            <a:avLst/>
          </a:prstGeom>
        </p:spPr>
      </p:pic>
      <p:sp>
        <p:nvSpPr>
          <p:cNvPr id="4" name="TextBox 3"/>
          <p:cNvSpPr txBox="1"/>
          <p:nvPr/>
        </p:nvSpPr>
        <p:spPr>
          <a:xfrm>
            <a:off x="325581" y="1696915"/>
            <a:ext cx="2945157" cy="400110"/>
          </a:xfrm>
          <a:prstGeom prst="rect">
            <a:avLst/>
          </a:prstGeom>
          <a:noFill/>
        </p:spPr>
        <p:txBody>
          <a:bodyPr wrap="square" rtlCol="0">
            <a:spAutoFit/>
          </a:bodyPr>
          <a:lstStyle/>
          <a:p>
            <a:r>
              <a:rPr lang="zh-CN" altLang="en-US" sz="2000" b="1" dirty="0" smtClean="0"/>
              <a:t>登陆界面：</a:t>
            </a:r>
            <a:endParaRPr lang="zh-CN" altLang="en-US" sz="2000" b="1" dirty="0"/>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094133"/>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821" y="1092006"/>
            <a:ext cx="3566160" cy="528828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560" y="1480038"/>
            <a:ext cx="3520440" cy="5377962"/>
          </a:xfrm>
          <a:prstGeom prst="rect">
            <a:avLst/>
          </a:prstGeom>
        </p:spPr>
      </p:pic>
      <p:sp>
        <p:nvSpPr>
          <p:cNvPr id="4" name="TextBox 3"/>
          <p:cNvSpPr txBox="1"/>
          <p:nvPr/>
        </p:nvSpPr>
        <p:spPr>
          <a:xfrm>
            <a:off x="325581" y="1665556"/>
            <a:ext cx="1907931" cy="400110"/>
          </a:xfrm>
          <a:prstGeom prst="rect">
            <a:avLst/>
          </a:prstGeom>
          <a:noFill/>
        </p:spPr>
        <p:txBody>
          <a:bodyPr wrap="square" rtlCol="0">
            <a:spAutoFit/>
          </a:bodyPr>
          <a:lstStyle/>
          <a:p>
            <a:r>
              <a:rPr lang="zh-CN" altLang="en-US" sz="2000" b="1" dirty="0" smtClean="0"/>
              <a:t>用户界面：</a:t>
            </a:r>
            <a:endParaRPr lang="zh-CN" altLang="en-US" sz="2000" b="1" dirty="0"/>
          </a:p>
        </p:txBody>
      </p:sp>
      <p:sp>
        <p:nvSpPr>
          <p:cNvPr id="5" name="圆角矩形 4"/>
          <p:cNvSpPr/>
          <p:nvPr/>
        </p:nvSpPr>
        <p:spPr>
          <a:xfrm>
            <a:off x="325581" y="640658"/>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endParaRPr lang="zh-CN" altLang="en-US" dirty="0">
              <a:solidFill>
                <a:srgbClr val="666666"/>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653115"/>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061231"/>
            <a:ext cx="4192173" cy="4863996"/>
          </a:xfrm>
          <a:prstGeom prst="rect">
            <a:avLst/>
          </a:prstGeom>
        </p:spPr>
      </p:pic>
      <p:sp>
        <p:nvSpPr>
          <p:cNvPr id="3" name="TextBox 2"/>
          <p:cNvSpPr txBox="1"/>
          <p:nvPr/>
        </p:nvSpPr>
        <p:spPr>
          <a:xfrm>
            <a:off x="325581" y="1732085"/>
            <a:ext cx="2567354" cy="523220"/>
          </a:xfrm>
          <a:prstGeom prst="rect">
            <a:avLst/>
          </a:prstGeom>
          <a:noFill/>
        </p:spPr>
        <p:txBody>
          <a:bodyPr wrap="square" rtlCol="0">
            <a:spAutoFit/>
          </a:bodyPr>
          <a:lstStyle/>
          <a:p>
            <a:r>
              <a:rPr lang="zh-CN" altLang="en-US" sz="2800" b="1" dirty="0" smtClean="0"/>
              <a:t>管理员界面：</a:t>
            </a:r>
            <a:endParaRPr lang="zh-CN" altLang="en-US" sz="2800" b="1" dirty="0"/>
          </a:p>
        </p:txBody>
      </p:sp>
      <p:sp>
        <p:nvSpPr>
          <p:cNvPr id="4" name="圆角矩形 3"/>
          <p:cNvSpPr/>
          <p:nvPr/>
        </p:nvSpPr>
        <p:spPr>
          <a:xfrm>
            <a:off x="325581" y="723086"/>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项目界面原型设计</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101346"/>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系统特性</a:t>
            </a:r>
          </a:p>
        </p:txBody>
      </p:sp>
      <p:sp>
        <p:nvSpPr>
          <p:cNvPr id="11" name="文本框 1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55062"/>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需求分析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支持条件</a:t>
            </a:r>
          </a:p>
        </p:txBody>
      </p:sp>
      <p:sp>
        <p:nvSpPr>
          <p:cNvPr id="55" name="矩形 5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系统特性</a:t>
            </a:r>
            <a:endParaRPr lang="zh-CN" altLang="en-US" dirty="0">
              <a:solidFill>
                <a:schemeClr val="bg1"/>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需求分析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642242881"/>
              </p:ext>
            </p:extLst>
          </p:nvPr>
        </p:nvGraphicFramePr>
        <p:xfrm>
          <a:off x="755759" y="3657599"/>
          <a:ext cx="7632482" cy="1131571"/>
        </p:xfrm>
        <a:graphic>
          <a:graphicData uri="http://schemas.openxmlformats.org/drawingml/2006/table">
            <a:tbl>
              <a:tblPr>
                <a:tableStyleId>{5C22544A-7EE6-4342-B048-85BDC9FD1C3A}</a:tableStyleId>
              </a:tblPr>
              <a:tblGrid>
                <a:gridCol w="2382134">
                  <a:extLst>
                    <a:ext uri="{9D8B030D-6E8A-4147-A177-3AD203B41FA5}">
                      <a16:colId xmlns:a16="http://schemas.microsoft.com/office/drawing/2014/main" xmlns="" val="450268174"/>
                    </a:ext>
                  </a:extLst>
                </a:gridCol>
                <a:gridCol w="5250348">
                  <a:extLst>
                    <a:ext uri="{9D8B030D-6E8A-4147-A177-3AD203B41FA5}">
                      <a16:colId xmlns:a16="http://schemas.microsoft.com/office/drawing/2014/main" xmlns="" val="4168642177"/>
                    </a:ext>
                  </a:extLst>
                </a:gridCol>
              </a:tblGrid>
              <a:tr h="565785">
                <a:tc>
                  <a:txBody>
                    <a:bodyPr/>
                    <a:lstStyle/>
                    <a:p>
                      <a:pPr algn="just">
                        <a:spcAft>
                          <a:spcPts val="0"/>
                        </a:spcAft>
                      </a:pPr>
                      <a:r>
                        <a:rPr lang="zh-CN" sz="1800" kern="10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Windows 10,Microsoft Windows 8,</a:t>
                      </a:r>
                      <a:r>
                        <a:rPr lang="zh-CN" sz="1800" kern="100" dirty="0">
                          <a:effectLst/>
                        </a:rPr>
                        <a:t>安卓手机端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3234747013"/>
                  </a:ext>
                </a:extLst>
              </a:tr>
              <a:tr h="282893">
                <a:tc>
                  <a:txBody>
                    <a:bodyPr/>
                    <a:lstStyle/>
                    <a:p>
                      <a:pPr algn="just">
                        <a:spcAft>
                          <a:spcPts val="0"/>
                        </a:spcAft>
                      </a:pPr>
                      <a:r>
                        <a:rPr lang="zh-CN" sz="1800" kern="100">
                          <a:effectLst/>
                        </a:rPr>
                        <a:t>开发环境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l">
                        <a:spcAft>
                          <a:spcPts val="0"/>
                        </a:spcAft>
                      </a:pPr>
                      <a:r>
                        <a:rPr lang="en-US" sz="1800" kern="100">
                          <a:effectLst/>
                        </a:rPr>
                        <a:t>Android Studio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2380724164"/>
                  </a:ext>
                </a:extLst>
              </a:tr>
              <a:tr h="282893">
                <a:tc>
                  <a:txBody>
                    <a:bodyPr/>
                    <a:lstStyle/>
                    <a:p>
                      <a:pPr algn="just">
                        <a:spcAft>
                          <a:spcPts val="0"/>
                        </a:spcAft>
                      </a:pPr>
                      <a:r>
                        <a:rPr lang="zh-CN" sz="1800" kern="100">
                          <a:effectLst/>
                        </a:rPr>
                        <a:t>办公软件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Office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762453625"/>
                  </a:ext>
                </a:extLst>
              </a:tr>
            </a:tbl>
          </a:graphicData>
        </a:graphic>
      </p:graphicFrame>
      <p:sp>
        <p:nvSpPr>
          <p:cNvPr id="18" name="矩形 17"/>
          <p:cNvSpPr/>
          <p:nvPr/>
        </p:nvSpPr>
        <p:spPr>
          <a:xfrm>
            <a:off x="755759" y="2272266"/>
            <a:ext cx="6872102" cy="584775"/>
          </a:xfrm>
          <a:prstGeom prst="rect">
            <a:avLst/>
          </a:prstGeom>
        </p:spPr>
        <p:txBody>
          <a:bodyPr wrap="square">
            <a:spAutoFit/>
          </a:bodyPr>
          <a:lstStyle/>
          <a:p>
            <a:pPr lvl="0" algn="just"/>
            <a:r>
              <a:rPr lang="zh-CN" altLang="en-US" sz="3200" dirty="0">
                <a:solidFill>
                  <a:srgbClr val="666666"/>
                </a:solidFill>
                <a:latin typeface="黑体" panose="02010609060101010101" pitchFamily="49" charset="-122"/>
                <a:ea typeface="黑体" panose="02010609060101010101" pitchFamily="49" charset="-122"/>
              </a:rPr>
              <a:t>计算机系统支持：</a:t>
            </a:r>
            <a:endParaRPr lang="zh-HK" altLang="zh-HK" sz="32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2398957"/>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smtClean="0"/>
              <a:t>约束条件</a:t>
            </a:r>
            <a:endParaRPr lang="zh-CN" altLang="en-US" sz="2400" dirty="0">
              <a:latin typeface="黑体" panose="02010609060101010101" pitchFamily="49" charset="-122"/>
              <a:ea typeface="黑体" panose="02010609060101010101" pitchFamily="49" charset="-122"/>
            </a:endParaRPr>
          </a:p>
        </p:txBody>
      </p:sp>
      <p:sp>
        <p:nvSpPr>
          <p:cNvPr id="5" name="TextBox 4"/>
          <p:cNvSpPr txBox="1"/>
          <p:nvPr/>
        </p:nvSpPr>
        <p:spPr>
          <a:xfrm>
            <a:off x="800100" y="2031023"/>
            <a:ext cx="7578969" cy="923330"/>
          </a:xfrm>
          <a:prstGeom prst="rect">
            <a:avLst/>
          </a:prstGeom>
          <a:noFill/>
        </p:spPr>
        <p:txBody>
          <a:bodyPr wrap="square" rtlCol="0">
            <a:spAutoFit/>
          </a:bodyPr>
          <a:lstStyle/>
          <a:p>
            <a:r>
              <a:rPr lang="zh-CN" altLang="en-US" dirty="0"/>
              <a:t>软件开发将在电脑端</a:t>
            </a:r>
            <a:r>
              <a:rPr lang="en-US" altLang="zh-CN" dirty="0"/>
              <a:t>Android Studio</a:t>
            </a:r>
            <a:r>
              <a:rPr lang="zh-CN" altLang="en-US" dirty="0"/>
              <a:t>的平台上，用</a:t>
            </a:r>
            <a:r>
              <a:rPr lang="en-US" altLang="zh-CN" dirty="0"/>
              <a:t>XML</a:t>
            </a:r>
            <a:r>
              <a:rPr lang="zh-CN" altLang="en-US" dirty="0"/>
              <a:t>语言进行界面设计，用</a:t>
            </a:r>
            <a:r>
              <a:rPr lang="en-US" altLang="zh-CN" dirty="0"/>
              <a:t>Java</a:t>
            </a:r>
            <a:r>
              <a:rPr lang="zh-CN" altLang="en-US" dirty="0"/>
              <a:t>和</a:t>
            </a:r>
            <a:r>
              <a:rPr lang="en-US" altLang="zh-CN" dirty="0"/>
              <a:t>SQL</a:t>
            </a:r>
            <a:r>
              <a:rPr lang="zh-CN" altLang="en-US" dirty="0"/>
              <a:t>语言进行逻辑代码上的实现和数据存储，软件使用在安卓手机客户端。</a:t>
            </a:r>
          </a:p>
        </p:txBody>
      </p:sp>
    </p:spTree>
    <p:extLst>
      <p:ext uri="{BB962C8B-B14F-4D97-AF65-F5344CB8AC3E}">
        <p14:creationId xmlns:p14="http://schemas.microsoft.com/office/powerpoint/2010/main" val="811356953"/>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42104" y="920841"/>
            <a:ext cx="2006539" cy="102225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t>将来可能提出的要求</a:t>
            </a:r>
          </a:p>
        </p:txBody>
      </p:sp>
      <p:sp>
        <p:nvSpPr>
          <p:cNvPr id="6" name="TextBox 5"/>
          <p:cNvSpPr txBox="1"/>
          <p:nvPr/>
        </p:nvSpPr>
        <p:spPr>
          <a:xfrm>
            <a:off x="395654" y="2382715"/>
            <a:ext cx="8387861" cy="646331"/>
          </a:xfrm>
          <a:prstGeom prst="rect">
            <a:avLst/>
          </a:prstGeom>
          <a:noFill/>
        </p:spPr>
        <p:txBody>
          <a:bodyPr wrap="square" rtlCol="0">
            <a:spAutoFit/>
          </a:bodyPr>
          <a:lstStyle/>
          <a:p>
            <a:r>
              <a:rPr lang="zh-CN" altLang="en-US" dirty="0"/>
              <a:t>更多的增加用户之间，用户与新闻管理员之间的互动。</a:t>
            </a:r>
          </a:p>
          <a:p>
            <a:r>
              <a:rPr lang="zh-CN" altLang="en-US" dirty="0"/>
              <a:t>美化</a:t>
            </a:r>
            <a:r>
              <a:rPr lang="en-US" altLang="zh-CN" dirty="0"/>
              <a:t>APP</a:t>
            </a:r>
            <a:r>
              <a:rPr lang="zh-CN" altLang="en-US" dirty="0"/>
              <a:t>的界面。</a:t>
            </a:r>
          </a:p>
        </p:txBody>
      </p:sp>
    </p:spTree>
    <p:extLst>
      <p:ext uri="{BB962C8B-B14F-4D97-AF65-F5344CB8AC3E}">
        <p14:creationId xmlns:p14="http://schemas.microsoft.com/office/powerpoint/2010/main" val="3393656095"/>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04834" y="1356657"/>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关键技术分析</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67818" y="2549769"/>
            <a:ext cx="8247184" cy="2062103"/>
          </a:xfrm>
          <a:prstGeom prst="rect">
            <a:avLst/>
          </a:prstGeom>
          <a:noFill/>
        </p:spPr>
        <p:txBody>
          <a:bodyPr wrap="square" rtlCol="0">
            <a:spAutoFit/>
          </a:bodyPr>
          <a:lstStyle/>
          <a:p>
            <a:r>
              <a:rPr lang="zh-CN" altLang="zh-CN" sz="1600" dirty="0" smtClean="0"/>
              <a:t>该</a:t>
            </a:r>
            <a:r>
              <a:rPr lang="zh-CN" altLang="zh-CN" sz="1600" dirty="0"/>
              <a:t>系统实现需要采用的技术有</a:t>
            </a:r>
            <a:r>
              <a:rPr lang="en-US" altLang="zh-CN" sz="1600" dirty="0"/>
              <a:t>JAVA</a:t>
            </a:r>
            <a:r>
              <a:rPr lang="zh-CN" altLang="zh-CN" sz="1600" dirty="0"/>
              <a:t>语言</a:t>
            </a:r>
            <a:r>
              <a:rPr lang="en-US" altLang="zh-CN" sz="1600" dirty="0"/>
              <a:t>,Android </a:t>
            </a:r>
            <a:r>
              <a:rPr lang="en-US" altLang="zh-CN" sz="1600" dirty="0" err="1"/>
              <a:t>Studio,Axure</a:t>
            </a:r>
            <a:r>
              <a:rPr lang="en-US" altLang="zh-CN" sz="1600" dirty="0"/>
              <a:t> RP </a:t>
            </a:r>
            <a:r>
              <a:rPr lang="en-US" altLang="zh-CN" sz="1600" dirty="0" err="1"/>
              <a:t>PRO,LoadRunner</a:t>
            </a:r>
            <a:r>
              <a:rPr lang="zh-CN" altLang="zh-CN" sz="1600" dirty="0"/>
              <a:t>等等。所需要的技术在之前的学习中已经有过接触，可行性较高。我们将在</a:t>
            </a:r>
            <a:r>
              <a:rPr lang="en-US" altLang="zh-CN" sz="1600" dirty="0"/>
              <a:t>Android Studio</a:t>
            </a:r>
            <a:r>
              <a:rPr lang="zh-CN" altLang="zh-CN" sz="1600" dirty="0"/>
              <a:t>的</a:t>
            </a:r>
            <a:r>
              <a:rPr lang="en-US" altLang="zh-CN" sz="1600" dirty="0"/>
              <a:t>IDE</a:t>
            </a:r>
            <a:r>
              <a:rPr lang="zh-CN" altLang="zh-CN" sz="1600" dirty="0"/>
              <a:t>下，通过</a:t>
            </a:r>
            <a:r>
              <a:rPr lang="en-US" altLang="zh-CN" sz="1600" dirty="0"/>
              <a:t>MySQL</a:t>
            </a:r>
            <a:r>
              <a:rPr lang="zh-CN" altLang="zh-CN" sz="1600" dirty="0"/>
              <a:t>的软件，</a:t>
            </a:r>
            <a:r>
              <a:rPr lang="en-US" altLang="zh-CN" sz="1600" dirty="0"/>
              <a:t>SDK</a:t>
            </a:r>
            <a:r>
              <a:rPr lang="zh-CN" altLang="zh-CN" sz="1600" dirty="0"/>
              <a:t>软件开发工具包用</a:t>
            </a:r>
            <a:r>
              <a:rPr lang="en-US" altLang="zh-CN" sz="1600" dirty="0"/>
              <a:t>java</a:t>
            </a:r>
            <a:r>
              <a:rPr lang="zh-CN" altLang="zh-CN" sz="1600" dirty="0"/>
              <a:t>语言编写出以</a:t>
            </a:r>
            <a:r>
              <a:rPr lang="en-US" altLang="zh-CN" sz="1600" dirty="0"/>
              <a:t>C/S</a:t>
            </a:r>
            <a:r>
              <a:rPr lang="zh-CN" altLang="zh-CN" sz="1600" dirty="0"/>
              <a:t>为框架的手机端上的简易校园新闻</a:t>
            </a:r>
            <a:r>
              <a:rPr lang="en-US" altLang="zh-CN" sz="1600" dirty="0"/>
              <a:t>APP</a:t>
            </a:r>
            <a:r>
              <a:rPr lang="zh-CN" altLang="zh-CN" sz="1600" dirty="0"/>
              <a:t>。本软件是一个基于</a:t>
            </a:r>
            <a:r>
              <a:rPr lang="en-US" altLang="zh-CN" sz="1600" dirty="0"/>
              <a:t>Android</a:t>
            </a:r>
            <a:r>
              <a:rPr lang="zh-CN" altLang="zh-CN" sz="1600" dirty="0"/>
              <a:t>系统，现有技术相对成熟，通过自主学习及课堂知识可以实现。同时开发期限较为宽裕，预计可以在期限内完成开发任务。</a:t>
            </a:r>
          </a:p>
          <a:p>
            <a:r>
              <a:rPr lang="zh-CN" altLang="en-US" sz="1600" dirty="0"/>
              <a:t>校园新闻</a:t>
            </a:r>
            <a:r>
              <a:rPr lang="en-US" altLang="zh-CN" sz="1600" dirty="0"/>
              <a:t>APP</a:t>
            </a:r>
            <a:r>
              <a:rPr lang="zh-CN" altLang="en-US" sz="1600" dirty="0"/>
              <a:t>的前端是在</a:t>
            </a:r>
            <a:r>
              <a:rPr lang="en-US" altLang="zh-CN" sz="1600" dirty="0"/>
              <a:t>android studio</a:t>
            </a:r>
            <a:r>
              <a:rPr lang="zh-CN" altLang="en-US" sz="1600" dirty="0"/>
              <a:t>的平台下，在</a:t>
            </a:r>
            <a:r>
              <a:rPr lang="en-US" altLang="zh-CN" sz="1600" dirty="0"/>
              <a:t>layout</a:t>
            </a:r>
            <a:r>
              <a:rPr lang="zh-CN" altLang="en-US" sz="1600" dirty="0"/>
              <a:t>下用</a:t>
            </a:r>
            <a:r>
              <a:rPr lang="en-US" altLang="zh-CN" sz="1600" dirty="0"/>
              <a:t>XML</a:t>
            </a:r>
            <a:r>
              <a:rPr lang="zh-CN" altLang="en-US" sz="1600" dirty="0"/>
              <a:t>语言编写</a:t>
            </a:r>
            <a:r>
              <a:rPr lang="en-US" altLang="zh-CN" sz="1600" dirty="0" err="1"/>
              <a:t>XmL</a:t>
            </a:r>
            <a:r>
              <a:rPr lang="zh-CN" altLang="en-US" sz="1600" dirty="0"/>
              <a:t>文件来进行</a:t>
            </a:r>
            <a:r>
              <a:rPr lang="en-US" altLang="zh-CN" sz="1600" dirty="0"/>
              <a:t>APP</a:t>
            </a:r>
            <a:r>
              <a:rPr lang="zh-CN" altLang="en-US" sz="1600" dirty="0"/>
              <a:t>界面设计。并主要的逻辑共能实现是用</a:t>
            </a:r>
            <a:r>
              <a:rPr lang="en-US" altLang="zh-CN" sz="1600" dirty="0"/>
              <a:t>java</a:t>
            </a:r>
            <a:r>
              <a:rPr lang="zh-CN" altLang="en-US" sz="1600" dirty="0"/>
              <a:t>语言加</a:t>
            </a:r>
            <a:r>
              <a:rPr lang="en-US" altLang="zh-CN" sz="1600" dirty="0" err="1"/>
              <a:t>mySQL</a:t>
            </a:r>
            <a:r>
              <a:rPr lang="zh-CN" altLang="en-US" sz="1600" dirty="0"/>
              <a:t>来实现来进行对数据的管理和操作。对于实现新闻的及时推</a:t>
            </a:r>
            <a:r>
              <a:rPr lang="zh-CN" altLang="en-US" sz="1600" dirty="0" smtClean="0"/>
              <a:t>送，将采用第三平台（阿里云）来进行消息的推送。</a:t>
            </a:r>
            <a:endParaRPr lang="zh-CN" altLang="en-US" sz="2800" dirty="0">
              <a:solidFill>
                <a:srgbClr val="666666"/>
              </a:solidFill>
            </a:endParaRPr>
          </a:p>
        </p:txBody>
      </p:sp>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系统特性</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需求分析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957572"/>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系统特性</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需求分析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704834" y="1356657"/>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方案选择</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3543300" y="1356657"/>
            <a:ext cx="5389685" cy="369332"/>
          </a:xfrm>
          <a:prstGeom prst="rect">
            <a:avLst/>
          </a:prstGeom>
          <a:noFill/>
        </p:spPr>
        <p:txBody>
          <a:bodyPr wrap="square" rtlCol="0">
            <a:spAutoFit/>
          </a:bodyPr>
          <a:lstStyle/>
          <a:p>
            <a:r>
              <a:rPr lang="en-US" altLang="zh-CN" dirty="0">
                <a:cs typeface="Times New Roman"/>
              </a:rPr>
              <a:t>Android</a:t>
            </a:r>
            <a:r>
              <a:rPr lang="zh-CN" altLang="zh-CN" dirty="0">
                <a:cs typeface="Times New Roman"/>
              </a:rPr>
              <a:t>手机上实现消息实时推送方案：</a:t>
            </a:r>
            <a:endParaRPr lang="zh-CN" altLang="en-US" dirty="0"/>
          </a:p>
        </p:txBody>
      </p:sp>
      <p:sp>
        <p:nvSpPr>
          <p:cNvPr id="4" name="TextBox 3"/>
          <p:cNvSpPr txBox="1"/>
          <p:nvPr/>
        </p:nvSpPr>
        <p:spPr>
          <a:xfrm>
            <a:off x="791308" y="2391508"/>
            <a:ext cx="7675684" cy="3970318"/>
          </a:xfrm>
          <a:prstGeom prst="rect">
            <a:avLst/>
          </a:prstGeom>
          <a:noFill/>
        </p:spPr>
        <p:txBody>
          <a:bodyPr wrap="square" rtlCol="0">
            <a:spAutoFit/>
          </a:bodyPr>
          <a:lstStyle/>
          <a:p>
            <a:r>
              <a:rPr lang="en-US" altLang="zh-CN" dirty="0"/>
              <a:t>a</a:t>
            </a:r>
            <a:r>
              <a:rPr lang="zh-CN" altLang="en-US" dirty="0"/>
              <a:t>．使用</a:t>
            </a:r>
            <a:r>
              <a:rPr lang="en-US" altLang="zh-CN" dirty="0"/>
              <a:t>MQTT</a:t>
            </a:r>
            <a:r>
              <a:rPr lang="zh-CN" altLang="en-US" dirty="0"/>
              <a:t>协议来实现消息推送，支持可发布</a:t>
            </a:r>
            <a:r>
              <a:rPr lang="en-US" altLang="zh-CN" dirty="0"/>
              <a:t>/</a:t>
            </a:r>
            <a:r>
              <a:rPr lang="zh-CN" altLang="en-US" dirty="0"/>
              <a:t>可订阅的的消息推送模式。</a:t>
            </a:r>
          </a:p>
          <a:p>
            <a:r>
              <a:rPr lang="zh-CN" altLang="en-US" dirty="0"/>
              <a:t>优点：可扩展性强、省流量、省电。</a:t>
            </a:r>
          </a:p>
          <a:p>
            <a:r>
              <a:rPr lang="zh-CN" altLang="en-US" dirty="0"/>
              <a:t>缺点：不够成熟、实现较复杂、服务端组件</a:t>
            </a:r>
            <a:r>
              <a:rPr lang="en-US" altLang="zh-CN" dirty="0" err="1"/>
              <a:t>rsmb</a:t>
            </a:r>
            <a:r>
              <a:rPr lang="zh-CN" altLang="en-US" dirty="0"/>
              <a:t>不开源，部署硬件成本较高</a:t>
            </a:r>
            <a:r>
              <a:rPr lang="zh-CN" altLang="en-US" dirty="0" smtClean="0"/>
              <a:t>。</a:t>
            </a:r>
            <a:endParaRPr lang="en-US" altLang="zh-CN" dirty="0" smtClean="0"/>
          </a:p>
          <a:p>
            <a:r>
              <a:rPr lang="en-US" altLang="zh-CN" dirty="0"/>
              <a:t>b.</a:t>
            </a:r>
            <a:r>
              <a:rPr lang="zh-CN" altLang="en-US" dirty="0"/>
              <a:t>使用</a:t>
            </a:r>
            <a:r>
              <a:rPr lang="en-US" altLang="zh-CN" dirty="0"/>
              <a:t>BAT</a:t>
            </a:r>
            <a:r>
              <a:rPr lang="zh-CN" altLang="en-US" dirty="0"/>
              <a:t>大厂的平台推送：阿里云推送</a:t>
            </a:r>
          </a:p>
          <a:p>
            <a:r>
              <a:rPr lang="zh-CN" altLang="en-US" dirty="0"/>
              <a:t>优点：成本低，推送大多数是免费的，消息到达率高。</a:t>
            </a:r>
          </a:p>
          <a:p>
            <a:r>
              <a:rPr lang="zh-CN" altLang="en-US" dirty="0"/>
              <a:t>缺点：成本不固定，有些功能服务器要收费。</a:t>
            </a:r>
          </a:p>
          <a:p>
            <a:endParaRPr lang="zh-CN" altLang="en-US" dirty="0"/>
          </a:p>
          <a:p>
            <a:r>
              <a:rPr lang="en-US" altLang="zh-CN" dirty="0"/>
              <a:t>c. G2DM</a:t>
            </a:r>
            <a:r>
              <a:rPr lang="zh-CN" altLang="en-US" dirty="0"/>
              <a:t>云消息服务</a:t>
            </a:r>
          </a:p>
          <a:p>
            <a:r>
              <a:rPr lang="zh-CN" altLang="en-US" dirty="0"/>
              <a:t>优点：</a:t>
            </a:r>
            <a:r>
              <a:rPr lang="en-US" altLang="zh-CN" dirty="0"/>
              <a:t>Google</a:t>
            </a:r>
            <a:r>
              <a:rPr lang="zh-CN" altLang="en-US" dirty="0"/>
              <a:t>提供的服务、原生、简单，无需实现和部署服务端。  </a:t>
            </a:r>
          </a:p>
          <a:p>
            <a:r>
              <a:rPr lang="zh-CN" altLang="en-US" dirty="0"/>
              <a:t>缺点：服务在国内不够稳定、需要用户绑定</a:t>
            </a:r>
            <a:r>
              <a:rPr lang="en-US" altLang="zh-CN" dirty="0"/>
              <a:t>Google</a:t>
            </a:r>
            <a:r>
              <a:rPr lang="zh-CN" altLang="en-US" dirty="0"/>
              <a:t>帐号，受限于</a:t>
            </a:r>
            <a:r>
              <a:rPr lang="en-US" altLang="zh-CN" dirty="0"/>
              <a:t>Google</a:t>
            </a:r>
            <a:r>
              <a:rPr lang="zh-CN" altLang="en-US" dirty="0"/>
              <a:t>。</a:t>
            </a:r>
          </a:p>
          <a:p>
            <a:r>
              <a:rPr lang="zh-CN" altLang="zh-CN" dirty="0"/>
              <a:t>综合考虑使用第三方平台推送，相对来说比较基本都具备免费、和到达率高。所以采用第三平台推送（阿里云推送）。</a:t>
            </a:r>
          </a:p>
          <a:p>
            <a:endParaRPr lang="zh-CN" altLang="en-US" dirty="0"/>
          </a:p>
        </p:txBody>
      </p:sp>
    </p:spTree>
    <p:extLst>
      <p:ext uri="{BB962C8B-B14F-4D97-AF65-F5344CB8AC3E}">
        <p14:creationId xmlns:p14="http://schemas.microsoft.com/office/powerpoint/2010/main" val="2854242268"/>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灵感来源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a:solidFill>
                    <a:schemeClr val="bg1"/>
                  </a:solidFill>
                  <a:latin typeface="黑体" panose="02010609060101010101" pitchFamily="49" charset="-122"/>
                  <a:ea typeface="黑体" panose="02010609060101010101" pitchFamily="49" charset="-122"/>
                </a:rPr>
                <a:t>Because of </a:t>
              </a:r>
              <a:r>
                <a:rPr lang="zh-CN" altLang="en-US" sz="1400" dirty="0">
                  <a:solidFill>
                    <a:schemeClr val="bg1"/>
                  </a:solidFill>
                  <a:latin typeface="黑体" panose="02010609060101010101" pitchFamily="49" charset="-122"/>
                  <a:ea typeface="黑体" panose="02010609060101010101" pitchFamily="49" charset="-122"/>
                </a:rPr>
                <a:t>不爽</a:t>
              </a:r>
              <a:r>
                <a:rPr lang="en-US" altLang="zh-HK" sz="1400" dirty="0">
                  <a:solidFill>
                    <a:schemeClr val="bg1"/>
                  </a:solidFill>
                  <a:latin typeface="黑体" panose="02010609060101010101" pitchFamily="49" charset="-122"/>
                  <a:ea typeface="黑体" panose="02010609060101010101" pitchFamily="49" charset="-122"/>
                </a:rPr>
                <a:t>.</a:t>
              </a:r>
              <a:r>
                <a:rPr lang="zh-HK" altLang="zh-HK" sz="1400" dirty="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系统特性</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需求分析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704834" y="1356657"/>
            <a:ext cx="2338488"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方案选择</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3253154" y="1160585"/>
            <a:ext cx="5521569" cy="646331"/>
          </a:xfrm>
          <a:prstGeom prst="rect">
            <a:avLst/>
          </a:prstGeom>
          <a:noFill/>
        </p:spPr>
        <p:txBody>
          <a:bodyPr wrap="square" rtlCol="0">
            <a:spAutoFit/>
          </a:bodyPr>
          <a:lstStyle/>
          <a:p>
            <a:r>
              <a:rPr lang="zh-CN" altLang="zh-CN" dirty="0"/>
              <a:t>阿里云上和数据库如何建立连接</a:t>
            </a:r>
          </a:p>
          <a:p>
            <a:endParaRPr lang="zh-CN" altLang="en-US" dirty="0"/>
          </a:p>
        </p:txBody>
      </p:sp>
      <p:sp>
        <p:nvSpPr>
          <p:cNvPr id="4" name="TextBox 3"/>
          <p:cNvSpPr txBox="1"/>
          <p:nvPr/>
        </p:nvSpPr>
        <p:spPr>
          <a:xfrm>
            <a:off x="923192" y="2162908"/>
            <a:ext cx="7939454" cy="3139321"/>
          </a:xfrm>
          <a:prstGeom prst="rect">
            <a:avLst/>
          </a:prstGeom>
          <a:noFill/>
        </p:spPr>
        <p:txBody>
          <a:bodyPr wrap="square" rtlCol="0">
            <a:spAutoFit/>
          </a:bodyPr>
          <a:lstStyle/>
          <a:p>
            <a:r>
              <a:rPr lang="en-US" altLang="zh-CN" dirty="0"/>
              <a:t>a</a:t>
            </a:r>
            <a:r>
              <a:rPr lang="en-US" altLang="zh-CN" dirty="0" smtClean="0"/>
              <a:t>.</a:t>
            </a:r>
            <a:r>
              <a:rPr lang="zh-CN" altLang="en-US" dirty="0" smtClean="0"/>
              <a:t>数据库</a:t>
            </a:r>
            <a:r>
              <a:rPr lang="zh-CN" altLang="en-US" dirty="0"/>
              <a:t>开启远程连接，阿里云上开启外网访问权限</a:t>
            </a:r>
          </a:p>
          <a:p>
            <a:r>
              <a:rPr lang="zh-CN" altLang="en-US" dirty="0"/>
              <a:t>优点：开发数据库比较稳定，安全性好，在云服务器发生故障时，本地数据库同时可以留有备份</a:t>
            </a:r>
            <a:r>
              <a:rPr lang="zh-CN" altLang="en-US" dirty="0" smtClean="0"/>
              <a:t>。</a:t>
            </a:r>
            <a:endParaRPr lang="zh-CN" altLang="en-US" dirty="0"/>
          </a:p>
          <a:p>
            <a:r>
              <a:rPr lang="zh-CN" altLang="en-US" dirty="0"/>
              <a:t>缺点：不能随时随地地开发和调试，不方便</a:t>
            </a:r>
            <a:r>
              <a:rPr lang="zh-CN" altLang="en-US" dirty="0" smtClean="0"/>
              <a:t>。</a:t>
            </a:r>
            <a:endParaRPr lang="en-US" altLang="zh-CN" dirty="0" smtClean="0"/>
          </a:p>
          <a:p>
            <a:endParaRPr lang="zh-CN" altLang="en-US" dirty="0"/>
          </a:p>
          <a:p>
            <a:r>
              <a:rPr lang="en-US" altLang="zh-CN" dirty="0" smtClean="0"/>
              <a:t>b.</a:t>
            </a:r>
            <a:r>
              <a:rPr lang="zh-CN" altLang="en-US" dirty="0" smtClean="0"/>
              <a:t>使用</a:t>
            </a:r>
            <a:r>
              <a:rPr lang="zh-CN" altLang="en-US" dirty="0"/>
              <a:t>程序直连阿里的</a:t>
            </a:r>
            <a:r>
              <a:rPr lang="en-US" altLang="zh-CN" dirty="0"/>
              <a:t>RDS</a:t>
            </a:r>
            <a:r>
              <a:rPr lang="zh-CN" altLang="en-US" dirty="0"/>
              <a:t>，用</a:t>
            </a:r>
            <a:r>
              <a:rPr lang="en-US" altLang="zh-CN" dirty="0" err="1"/>
              <a:t>navicat</a:t>
            </a:r>
            <a:r>
              <a:rPr lang="zh-CN" altLang="en-US" dirty="0"/>
              <a:t>自建云端数据库</a:t>
            </a:r>
          </a:p>
          <a:p>
            <a:r>
              <a:rPr lang="zh-CN" altLang="en-US" dirty="0"/>
              <a:t>优点：方便调试和开发，节约成本，能在云端上备份。</a:t>
            </a:r>
          </a:p>
          <a:p>
            <a:r>
              <a:rPr lang="zh-CN" altLang="en-US" dirty="0"/>
              <a:t>缺点：如果短时间被大量访问数据库，云端数据库可能出现问题</a:t>
            </a:r>
            <a:r>
              <a:rPr lang="zh-CN" altLang="en-US" dirty="0" smtClean="0"/>
              <a:t>。</a:t>
            </a:r>
            <a:endParaRPr lang="en-US" altLang="zh-CN" dirty="0" smtClean="0"/>
          </a:p>
          <a:p>
            <a:endParaRPr lang="zh-CN" altLang="en-US" dirty="0"/>
          </a:p>
          <a:p>
            <a:r>
              <a:rPr lang="zh-CN" altLang="en-US" dirty="0" smtClean="0"/>
              <a:t>综合</a:t>
            </a:r>
            <a:r>
              <a:rPr lang="zh-CN" altLang="en-US" dirty="0"/>
              <a:t>考虑：因为我们的</a:t>
            </a:r>
            <a:r>
              <a:rPr lang="en-US" altLang="zh-CN" dirty="0"/>
              <a:t>APP</a:t>
            </a:r>
            <a:r>
              <a:rPr lang="zh-CN" altLang="en-US" dirty="0"/>
              <a:t>主要面向计算分院的学生，访问的人次不会很多，我们采用自建云端数据库的方式，方便我们随时随地进行调试和修改。</a:t>
            </a:r>
          </a:p>
        </p:txBody>
      </p:sp>
    </p:spTree>
    <p:extLst>
      <p:ext uri="{BB962C8B-B14F-4D97-AF65-F5344CB8AC3E}">
        <p14:creationId xmlns:p14="http://schemas.microsoft.com/office/powerpoint/2010/main" val="3600698244"/>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系统特性</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19563" y="844069"/>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修改后的项目里程碑</a:t>
            </a:r>
            <a:endParaRPr lang="zh-CN" altLang="en-US" sz="2400"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606" y="2073519"/>
            <a:ext cx="5593080" cy="11811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417" y="3254619"/>
            <a:ext cx="4800600" cy="216408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045319"/>
            <a:ext cx="4076700" cy="1409700"/>
          </a:xfrm>
          <a:prstGeom prst="rect">
            <a:avLst/>
          </a:prstGeom>
        </p:spPr>
      </p:pic>
    </p:spTree>
    <p:extLst>
      <p:ext uri="{BB962C8B-B14F-4D97-AF65-F5344CB8AC3E}">
        <p14:creationId xmlns:p14="http://schemas.microsoft.com/office/powerpoint/2010/main" val="1328351461"/>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19563" y="624261"/>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修改后的项目甘特图</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系统特性</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0025"/>
            <a:ext cx="9144000" cy="3997950"/>
          </a:xfrm>
          <a:prstGeom prst="rect">
            <a:avLst/>
          </a:prstGeom>
        </p:spPr>
      </p:pic>
    </p:spTree>
    <p:extLst>
      <p:ext uri="{BB962C8B-B14F-4D97-AF65-F5344CB8AC3E}">
        <p14:creationId xmlns:p14="http://schemas.microsoft.com/office/powerpoint/2010/main" val="2890752725"/>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计划要点</a:t>
            </a:r>
          </a:p>
        </p:txBody>
      </p:sp>
      <p:sp>
        <p:nvSpPr>
          <p:cNvPr id="19" name="文本框 18"/>
          <p:cNvSpPr txBox="1"/>
          <p:nvPr/>
        </p:nvSpPr>
        <p:spPr>
          <a:xfrm>
            <a:off x="642104" y="2527101"/>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开发人员培训：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0" name="矩形 19"/>
          <p:cNvSpPr/>
          <p:nvPr/>
        </p:nvSpPr>
        <p:spPr>
          <a:xfrm>
            <a:off x="2673992" y="2305787"/>
            <a:ext cx="4337025" cy="923330"/>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由于编程人员的专业水平不高，因此在详细设计前自学培训，</a:t>
            </a:r>
            <a:r>
              <a:rPr lang="zh-CN" altLang="zh-CN" dirty="0" smtClean="0">
                <a:solidFill>
                  <a:srgbClr val="666666"/>
                </a:solidFill>
                <a:latin typeface="黑体" panose="02010609060101010101" pitchFamily="49" charset="-122"/>
                <a:ea typeface="黑体" panose="02010609060101010101" pitchFamily="49" charset="-122"/>
              </a:rPr>
              <a:t>包括</a:t>
            </a:r>
            <a:r>
              <a:rPr lang="en-US" altLang="zh-CN" dirty="0" smtClean="0">
                <a:solidFill>
                  <a:srgbClr val="666666"/>
                </a:solidFill>
                <a:latin typeface="黑体" panose="02010609060101010101" pitchFamily="49" charset="-122"/>
                <a:ea typeface="黑体" panose="02010609060101010101" pitchFamily="49" charset="-122"/>
              </a:rPr>
              <a:t>MySQL</a:t>
            </a:r>
            <a:r>
              <a:rPr lang="zh-CN" altLang="zh-CN" dirty="0" smtClean="0">
                <a:solidFill>
                  <a:srgbClr val="666666"/>
                </a:solidFill>
                <a:latin typeface="黑体" panose="02010609060101010101" pitchFamily="49" charset="-122"/>
                <a:ea typeface="黑体" panose="02010609060101010101" pitchFamily="49" charset="-122"/>
              </a:rPr>
              <a:t>数据库</a:t>
            </a:r>
            <a:r>
              <a:rPr lang="zh-CN" altLang="zh-CN" dirty="0">
                <a:solidFill>
                  <a:srgbClr val="666666"/>
                </a:solidFill>
                <a:latin typeface="黑体" panose="02010609060101010101" pitchFamily="49" charset="-122"/>
                <a:ea typeface="黑体" panose="02010609060101010101" pitchFamily="49" charset="-122"/>
              </a:rPr>
              <a:t>、 面向对象开发、</a:t>
            </a:r>
            <a:r>
              <a:rPr lang="en-US" altLang="zh-CN" dirty="0">
                <a:solidFill>
                  <a:srgbClr val="666666"/>
                </a:solidFill>
                <a:latin typeface="黑体" panose="02010609060101010101" pitchFamily="49" charset="-122"/>
                <a:ea typeface="黑体" panose="02010609060101010101" pitchFamily="49" charset="-122"/>
              </a:rPr>
              <a:t>Android Studio</a:t>
            </a:r>
            <a:r>
              <a:rPr lang="zh-CN" altLang="zh-CN" dirty="0">
                <a:solidFill>
                  <a:srgbClr val="666666"/>
                </a:solidFill>
                <a:latin typeface="黑体" panose="02010609060101010101" pitchFamily="49" charset="-122"/>
                <a:ea typeface="黑体" panose="02010609060101010101" pitchFamily="49" charset="-122"/>
              </a:rPr>
              <a:t>学习等。</a:t>
            </a:r>
          </a:p>
        </p:txBody>
      </p:sp>
      <p:sp>
        <p:nvSpPr>
          <p:cNvPr id="21" name="文本框 20"/>
          <p:cNvSpPr txBox="1"/>
          <p:nvPr/>
        </p:nvSpPr>
        <p:spPr>
          <a:xfrm>
            <a:off x="654502" y="3628598"/>
            <a:ext cx="2048352"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测试计划：</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2702854" y="3505487"/>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本小组成员依次对每个功能进行测试，再交于组外人员测试</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489668" y="4746607"/>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质量保证计划：</a:t>
            </a:r>
            <a:endParaRPr lang="zh-HK" altLang="en-US" b="1" dirty="0">
              <a:solidFill>
                <a:srgbClr val="E74E3E"/>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607196" y="5097711"/>
            <a:ext cx="810374" cy="4344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607196" y="4746607"/>
            <a:ext cx="810374" cy="23483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68401" y="4454664"/>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质量方针：</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2" name="矩形 31"/>
          <p:cNvSpPr/>
          <p:nvPr/>
        </p:nvSpPr>
        <p:spPr>
          <a:xfrm>
            <a:off x="3468401" y="5314915"/>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质量目标：</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4" name="矩形 33"/>
          <p:cNvSpPr/>
          <p:nvPr/>
        </p:nvSpPr>
        <p:spPr>
          <a:xfrm>
            <a:off x="4709161" y="4223687"/>
            <a:ext cx="4242367" cy="923330"/>
          </a:xfrm>
          <a:prstGeom prst="rect">
            <a:avLst/>
          </a:prstGeom>
        </p:spPr>
        <p:txBody>
          <a:bodyPr wrap="square" anchor="ctr">
            <a:spAutoFit/>
          </a:bodyPr>
          <a:lstStyle/>
          <a:p>
            <a:r>
              <a:rPr lang="zh-CN" altLang="en-US" dirty="0">
                <a:solidFill>
                  <a:srgbClr val="666666"/>
                </a:solidFill>
                <a:latin typeface="黑体" panose="02010609060101010101" pitchFamily="49" charset="-122"/>
                <a:ea typeface="黑体" panose="02010609060101010101" pitchFamily="49" charset="-122"/>
              </a:rPr>
              <a:t>通过严格</a:t>
            </a:r>
            <a:r>
              <a:rPr lang="zh-CN" altLang="zh-CN" dirty="0">
                <a:solidFill>
                  <a:srgbClr val="666666"/>
                </a:solidFill>
                <a:latin typeface="黑体" panose="02010609060101010101" pitchFamily="49" charset="-122"/>
                <a:ea typeface="黑体" panose="02010609060101010101" pitchFamily="49" charset="-122"/>
              </a:rPr>
              <a:t>和规范的过程管理、文档化的流程开发，提高生产效率，为客户提供稳定、易用和符合要求的产品系列。</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矩形 34"/>
          <p:cNvSpPr/>
          <p:nvPr/>
        </p:nvSpPr>
        <p:spPr>
          <a:xfrm>
            <a:off x="4709161" y="5314915"/>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为客户提供稳定、易用和符合要求的产品系列</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8" name="矩形 2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矩形 28"/>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文本框 3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6" name="直接连接符 3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1" name="文本框 4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7" name="矩形 4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本框 4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9" name="直接连接符 4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2563099"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系统特性</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53" name="文本框 5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54" name="文本框 5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68" name="文本框 67"/>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07186"/>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29" name="椭圆 28"/>
          <p:cNvSpPr/>
          <p:nvPr/>
        </p:nvSpPr>
        <p:spPr>
          <a:xfrm>
            <a:off x="3124907" y="286697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6" name="直接连接符 35"/>
          <p:cNvCxnSpPr/>
          <p:nvPr/>
        </p:nvCxnSpPr>
        <p:spPr>
          <a:xfrm flipV="1">
            <a:off x="1428902" y="2150936"/>
            <a:ext cx="878208" cy="64898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696915" y="3326381"/>
            <a:ext cx="1220390" cy="817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584308" y="1162899"/>
            <a:ext cx="4603837" cy="707886"/>
          </a:xfrm>
          <a:prstGeom prst="rect">
            <a:avLst/>
          </a:prstGeom>
          <a:noFill/>
        </p:spPr>
        <p:txBody>
          <a:bodyPr wrap="square" rtlCol="0">
            <a:spAutoFit/>
          </a:bodyPr>
          <a:lstStyle/>
          <a:p>
            <a:pPr lvl="0"/>
            <a:r>
              <a:rPr lang="zh-CN" altLang="zh-CN" sz="2000" dirty="0">
                <a:solidFill>
                  <a:srgbClr val="E74E3E"/>
                </a:solidFill>
                <a:latin typeface="黑体" panose="02010609060101010101" pitchFamily="49" charset="-122"/>
                <a:ea typeface="黑体" panose="02010609060101010101" pitchFamily="49" charset="-122"/>
              </a:rPr>
              <a:t>《质量管理体系标准》（</a:t>
            </a:r>
            <a:r>
              <a:rPr lang="en-US" altLang="zh-CN" sz="2000" dirty="0">
                <a:solidFill>
                  <a:srgbClr val="E74E3E"/>
                </a:solidFill>
                <a:latin typeface="黑体" panose="02010609060101010101" pitchFamily="49" charset="-122"/>
                <a:ea typeface="黑体" panose="02010609060101010101" pitchFamily="49" charset="-122"/>
              </a:rPr>
              <a:t>GB/T 19001-2000</a:t>
            </a:r>
            <a:r>
              <a:rPr lang="zh-CN" altLang="zh-CN" sz="2000" dirty="0">
                <a:solidFill>
                  <a:srgbClr val="E74E3E"/>
                </a:solidFill>
                <a:latin typeface="黑体" panose="02010609060101010101" pitchFamily="49" charset="-122"/>
                <a:ea typeface="黑体" panose="02010609060101010101" pitchFamily="49" charset="-122"/>
              </a:rPr>
              <a:t>），</a:t>
            </a:r>
            <a:r>
              <a:rPr lang="en-US" altLang="zh-CN" sz="2000" dirty="0">
                <a:solidFill>
                  <a:srgbClr val="E74E3E"/>
                </a:solidFill>
                <a:latin typeface="黑体" panose="02010609060101010101" pitchFamily="49" charset="-122"/>
                <a:ea typeface="黑体" panose="02010609060101010101" pitchFamily="49" charset="-122"/>
              </a:rPr>
              <a:t>2000-12-18</a:t>
            </a:r>
            <a:r>
              <a:rPr lang="zh-CN" altLang="zh-CN" sz="2000" dirty="0">
                <a:solidFill>
                  <a:srgbClr val="E74E3E"/>
                </a:solidFill>
                <a:latin typeface="黑体" panose="02010609060101010101" pitchFamily="49" charset="-122"/>
                <a:ea typeface="黑体" panose="02010609060101010101" pitchFamily="49" charset="-122"/>
              </a:rPr>
              <a:t>，国家质量监督局；</a:t>
            </a:r>
          </a:p>
        </p:txBody>
      </p:sp>
      <p:sp>
        <p:nvSpPr>
          <p:cNvPr id="40" name="文本框 39"/>
          <p:cNvSpPr txBox="1"/>
          <p:nvPr/>
        </p:nvSpPr>
        <p:spPr>
          <a:xfrm>
            <a:off x="4251312" y="2866979"/>
            <a:ext cx="4801247"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《计算机软件产品开发文档编辑制指南》</a:t>
            </a:r>
            <a:r>
              <a:rPr lang="en-US" altLang="zh-CN" dirty="0">
                <a:solidFill>
                  <a:srgbClr val="E74E3E"/>
                </a:solidFill>
                <a:latin typeface="黑体" panose="02010609060101010101" pitchFamily="49" charset="-122"/>
                <a:ea typeface="黑体" panose="02010609060101010101" pitchFamily="49" charset="-122"/>
              </a:rPr>
              <a:t>(GB/T 8567-88),1988-7-1</a:t>
            </a:r>
            <a:r>
              <a:rPr lang="zh-CN" altLang="zh-CN" dirty="0">
                <a:solidFill>
                  <a:srgbClr val="E74E3E"/>
                </a:solidFill>
                <a:latin typeface="黑体" panose="02010609060101010101" pitchFamily="49" charset="-122"/>
                <a:ea typeface="黑体" panose="02010609060101010101" pitchFamily="49" charset="-122"/>
              </a:rPr>
              <a:t>，国际质量技术监督局；</a:t>
            </a:r>
          </a:p>
        </p:txBody>
      </p:sp>
      <p:sp>
        <p:nvSpPr>
          <p:cNvPr id="43" name="椭圆 42"/>
          <p:cNvSpPr/>
          <p:nvPr/>
        </p:nvSpPr>
        <p:spPr>
          <a:xfrm>
            <a:off x="3051615" y="469252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44" name="直接连接符 43"/>
          <p:cNvCxnSpPr/>
          <p:nvPr/>
        </p:nvCxnSpPr>
        <p:spPr>
          <a:xfrm>
            <a:off x="1404461" y="4692528"/>
            <a:ext cx="1453039" cy="335877"/>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51312" y="4687206"/>
            <a:ext cx="4401906"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《计算机软件质量保证计划规范》（</a:t>
            </a:r>
            <a:r>
              <a:rPr lang="en-US" altLang="zh-CN" dirty="0">
                <a:solidFill>
                  <a:srgbClr val="E74E3E"/>
                </a:solidFill>
                <a:latin typeface="黑体" panose="02010609060101010101" pitchFamily="49" charset="-122"/>
                <a:ea typeface="黑体" panose="02010609060101010101" pitchFamily="49" charset="-122"/>
              </a:rPr>
              <a:t>GB/T 12504-1990 ), 1990-11-15</a:t>
            </a:r>
            <a:r>
              <a:rPr lang="zh-CN" altLang="zh-CN" dirty="0">
                <a:solidFill>
                  <a:srgbClr val="E74E3E"/>
                </a:solidFill>
                <a:latin typeface="黑体" panose="02010609060101010101" pitchFamily="49" charset="-122"/>
                <a:ea typeface="黑体" panose="02010609060101010101" pitchFamily="49" charset="-122"/>
              </a:rPr>
              <a:t>， 国家质量技术监督局；</a:t>
            </a:r>
          </a:p>
        </p:txBody>
      </p:sp>
      <p:sp>
        <p:nvSpPr>
          <p:cNvPr id="46" name="椭圆 45"/>
          <p:cNvSpPr/>
          <p:nvPr/>
        </p:nvSpPr>
        <p:spPr>
          <a:xfrm>
            <a:off x="0" y="2375016"/>
            <a:ext cx="2271183" cy="2830585"/>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latin typeface="黑体" panose="02010609060101010101" pitchFamily="49" charset="-122"/>
                <a:ea typeface="黑体" panose="02010609060101010101" pitchFamily="49" charset="-122"/>
              </a:rPr>
              <a:t>标</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准</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与</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规</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范</a:t>
            </a:r>
            <a:endParaRPr lang="zh-HK" altLang="en-US" sz="3600" b="1" dirty="0">
              <a:latin typeface="黑体" panose="02010609060101010101" pitchFamily="49" charset="-122"/>
              <a:ea typeface="黑体" panose="02010609060101010101" pitchFamily="49" charset="-122"/>
            </a:endParaRPr>
          </a:p>
        </p:txBody>
      </p:sp>
      <p:sp>
        <p:nvSpPr>
          <p:cNvPr id="25" name="矩形 2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0" name="直接连接符 2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2" name="文本框 3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3" name="文本框 3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4" name="文本框 3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5" name="文本框 3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8" name="直接连接符 3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矩形 4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3" name="直接连接符 5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系统特性</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68" name="文本框 67"/>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69" name="文本框 68"/>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0" name="文本框 6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1" name="直接连接符 70"/>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889078"/>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130843" y="928352"/>
            <a:ext cx="1093895" cy="955612"/>
            <a:chOff x="882603" y="2302677"/>
            <a:chExt cx="1093895" cy="955612"/>
          </a:xfrm>
          <a:solidFill>
            <a:srgbClr val="E74E3E"/>
          </a:solidFill>
        </p:grpSpPr>
        <p:sp>
          <p:nvSpPr>
            <p:cNvPr id="32"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0" name="文本框 39"/>
          <p:cNvSpPr txBox="1"/>
          <p:nvPr/>
        </p:nvSpPr>
        <p:spPr>
          <a:xfrm>
            <a:off x="265838" y="2002558"/>
            <a:ext cx="1949554" cy="923330"/>
          </a:xfrm>
          <a:prstGeom prst="rect">
            <a:avLst/>
          </a:prstGeom>
          <a:noFill/>
        </p:spPr>
        <p:txBody>
          <a:bodyPr wrap="square" rtlCol="0">
            <a:spAutoFit/>
          </a:bodyPr>
          <a:lstStyle/>
          <a:p>
            <a:pPr algn="ctr"/>
            <a:r>
              <a:rPr lang="zh-CN" altLang="en-US" b="1" dirty="0" smtClean="0">
                <a:solidFill>
                  <a:srgbClr val="E74E3E"/>
                </a:solidFill>
                <a:latin typeface="黑体" panose="02010609060101010101" pitchFamily="49" charset="-122"/>
                <a:ea typeface="黑体" panose="02010609060101010101" pitchFamily="49" charset="-122"/>
              </a:rPr>
              <a:t>总体设计文档，先文档的修改：</a:t>
            </a:r>
            <a:endParaRPr lang="en-US" altLang="zh-CN" b="1" dirty="0">
              <a:solidFill>
                <a:srgbClr val="E74E3E"/>
              </a:solidFill>
              <a:latin typeface="黑体" panose="02010609060101010101" pitchFamily="49" charset="-122"/>
              <a:ea typeface="黑体" panose="02010609060101010101" pitchFamily="49" charset="-122"/>
            </a:endParaRPr>
          </a:p>
          <a:p>
            <a:pPr algn="ctr"/>
            <a:endParaRPr lang="en-US" altLang="zh-CN" b="1" dirty="0" smtClean="0">
              <a:solidFill>
                <a:srgbClr val="E74E3E"/>
              </a:solidFill>
              <a:latin typeface="黑体" panose="02010609060101010101" pitchFamily="49" charset="-122"/>
              <a:ea typeface="黑体" panose="02010609060101010101" pitchFamily="49" charset="-122"/>
            </a:endParaRPr>
          </a:p>
        </p:txBody>
      </p:sp>
      <p:sp>
        <p:nvSpPr>
          <p:cNvPr id="41" name="矩形 40"/>
          <p:cNvSpPr/>
          <p:nvPr/>
        </p:nvSpPr>
        <p:spPr>
          <a:xfrm>
            <a:off x="2336095" y="2135990"/>
            <a:ext cx="1744174" cy="1200329"/>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靳泽旭，</a:t>
            </a:r>
            <a:endParaRPr lang="en-US" altLang="zh-CN" sz="2400" dirty="0" smtClean="0">
              <a:solidFill>
                <a:srgbClr val="666666"/>
              </a:solidFill>
              <a:latin typeface="黑体" panose="02010609060101010101" pitchFamily="49" charset="-122"/>
              <a:ea typeface="黑体" panose="02010609060101010101" pitchFamily="49" charset="-122"/>
            </a:endParaRPr>
          </a:p>
          <a:p>
            <a:pPr lvl="0" algn="just"/>
            <a:r>
              <a:rPr lang="zh-CN" altLang="en-US" sz="2400" dirty="0" smtClean="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grpSp>
        <p:nvGrpSpPr>
          <p:cNvPr id="42" name="组合 41"/>
          <p:cNvGrpSpPr/>
          <p:nvPr/>
        </p:nvGrpSpPr>
        <p:grpSpPr>
          <a:xfrm>
            <a:off x="5089145" y="928352"/>
            <a:ext cx="1229112" cy="958730"/>
            <a:chOff x="2855366" y="2301118"/>
            <a:chExt cx="1229112" cy="958730"/>
          </a:xfrm>
          <a:solidFill>
            <a:srgbClr val="E74E3E"/>
          </a:solidFill>
        </p:grpSpPr>
        <p:sp>
          <p:nvSpPr>
            <p:cNvPr id="43"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5" name="文本框 44"/>
          <p:cNvSpPr txBox="1"/>
          <p:nvPr/>
        </p:nvSpPr>
        <p:spPr>
          <a:xfrm>
            <a:off x="4212828" y="2135990"/>
            <a:ext cx="1458486"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会议记录：</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6" name="矩形 45"/>
          <p:cNvSpPr/>
          <p:nvPr/>
        </p:nvSpPr>
        <p:spPr>
          <a:xfrm>
            <a:off x="5728472" y="2089823"/>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47" name="矩形 46"/>
          <p:cNvSpPr/>
          <p:nvPr/>
        </p:nvSpPr>
        <p:spPr>
          <a:xfrm>
            <a:off x="2330737" y="4386058"/>
            <a:ext cx="966076" cy="566848"/>
          </a:xfrm>
          <a:prstGeom prst="rect">
            <a:avLst/>
          </a:prstGeom>
          <a:solidFill>
            <a:srgbClr val="E74E3E"/>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数据 47"/>
          <p:cNvSpPr/>
          <p:nvPr/>
        </p:nvSpPr>
        <p:spPr>
          <a:xfrm>
            <a:off x="2214886" y="4412547"/>
            <a:ext cx="1257504" cy="256935"/>
          </a:xfrm>
          <a:prstGeom prst="flowChartInputOutput">
            <a:avLst/>
          </a:prstGeom>
          <a:solidFill>
            <a:srgbClr val="E74E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81503" y="5419050"/>
            <a:ext cx="1458486" cy="369332"/>
          </a:xfrm>
          <a:prstGeom prst="rect">
            <a:avLst/>
          </a:prstGeom>
          <a:noFill/>
        </p:spPr>
        <p:txBody>
          <a:bodyPr wrap="square" rtlCol="0">
            <a:spAutoFit/>
          </a:bodyPr>
          <a:lstStyle/>
          <a:p>
            <a:pPr algn="ctr"/>
            <a:r>
              <a:rPr lang="en-US" altLang="zh-CN" b="1" dirty="0">
                <a:solidFill>
                  <a:srgbClr val="E74E3E"/>
                </a:solidFill>
                <a:latin typeface="黑体" panose="02010609060101010101" pitchFamily="49" charset="-122"/>
                <a:ea typeface="黑体" panose="02010609060101010101" pitchFamily="49" charset="-122"/>
              </a:rPr>
              <a:t>PPT</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0" name="矩形 49"/>
          <p:cNvSpPr/>
          <p:nvPr/>
        </p:nvSpPr>
        <p:spPr>
          <a:xfrm>
            <a:off x="1736162" y="5372884"/>
            <a:ext cx="3352983"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靳泽</a:t>
            </a:r>
            <a:r>
              <a:rPr lang="zh-CN" altLang="en-US" sz="2400" dirty="0" smtClean="0">
                <a:solidFill>
                  <a:srgbClr val="666666"/>
                </a:solidFill>
                <a:latin typeface="黑体" panose="02010609060101010101" pitchFamily="49" charset="-122"/>
                <a:ea typeface="黑体" panose="02010609060101010101" pitchFamily="49" charset="-122"/>
              </a:rPr>
              <a:t>旭，奕吉</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51" name="矩形 5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矩形 5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4" name="直接连接符 5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56" name="文本框 55"/>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7" name="文本框 56"/>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8" name="文本框 57"/>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9" name="文本框 58"/>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7" name="直接连接符 6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系统特性</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74" name="直接连接符 7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5614182" y="4020081"/>
            <a:ext cx="1001878" cy="994714"/>
            <a:chOff x="7367401" y="2282771"/>
            <a:chExt cx="1001878" cy="994714"/>
          </a:xfrm>
          <a:solidFill>
            <a:srgbClr val="E74E3E"/>
          </a:solidFill>
        </p:grpSpPr>
        <p:sp>
          <p:nvSpPr>
            <p:cNvPr id="78"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9"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0"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1"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2"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3"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4"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5"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6"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7"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88" name="文本框 87"/>
          <p:cNvSpPr txBox="1"/>
          <p:nvPr/>
        </p:nvSpPr>
        <p:spPr>
          <a:xfrm>
            <a:off x="4238582" y="4835250"/>
            <a:ext cx="1458486" cy="369332"/>
          </a:xfrm>
          <a:prstGeom prst="rect">
            <a:avLst/>
          </a:prstGeom>
          <a:noFill/>
        </p:spPr>
        <p:txBody>
          <a:bodyPr wrap="square" rtlCol="0">
            <a:spAutoFit/>
          </a:bodyPr>
          <a:lstStyle/>
          <a:p>
            <a:pPr algn="ct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89" name="矩形 88"/>
          <p:cNvSpPr/>
          <p:nvPr/>
        </p:nvSpPr>
        <p:spPr>
          <a:xfrm>
            <a:off x="6054089" y="5347429"/>
            <a:ext cx="1750929" cy="461665"/>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2" name="TextBox 1"/>
          <p:cNvSpPr txBox="1"/>
          <p:nvPr/>
        </p:nvSpPr>
        <p:spPr>
          <a:xfrm>
            <a:off x="4572000" y="5419050"/>
            <a:ext cx="1422102" cy="369332"/>
          </a:xfrm>
          <a:prstGeom prst="rect">
            <a:avLst/>
          </a:prstGeom>
          <a:noFill/>
        </p:spPr>
        <p:txBody>
          <a:bodyPr wrap="square" rtlCol="0">
            <a:spAutoFit/>
          </a:bodyPr>
          <a:lstStyle/>
          <a:p>
            <a:r>
              <a:rPr lang="zh-CN" altLang="en-US" b="1" dirty="0" smtClean="0">
                <a:solidFill>
                  <a:srgbClr val="C00000"/>
                </a:solidFill>
              </a:rPr>
              <a:t>项目绘图：</a:t>
            </a:r>
            <a:endParaRPr lang="zh-CN" altLang="en-US" b="1" dirty="0">
              <a:solidFill>
                <a:srgbClr val="C00000"/>
              </a:solidFill>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成员分工和评价</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31414" y="2013439"/>
            <a:ext cx="8319991" cy="646331"/>
          </a:xfrm>
          <a:prstGeom prst="rect">
            <a:avLst/>
          </a:prstGeom>
          <a:noFill/>
        </p:spPr>
        <p:txBody>
          <a:bodyPr wrap="square" rtlCol="0">
            <a:spAutoFit/>
          </a:bodyPr>
          <a:lstStyle/>
          <a:p>
            <a:r>
              <a:rPr lang="zh-CN" altLang="en-US" dirty="0" smtClean="0"/>
              <a:t>靳泽旭：能完成组长布置的任务，但是有时候不能及时完成组长给的任务，不能合理安排好任务和时间。评价：</a:t>
            </a:r>
            <a:r>
              <a:rPr lang="en-US" altLang="zh-CN" dirty="0" smtClean="0"/>
              <a:t>5</a:t>
            </a:r>
            <a:r>
              <a:rPr lang="zh-CN" altLang="en-US" dirty="0" smtClean="0"/>
              <a:t>分</a:t>
            </a:r>
            <a:endParaRPr lang="zh-CN" altLang="en-US" dirty="0"/>
          </a:p>
        </p:txBody>
      </p:sp>
      <p:sp>
        <p:nvSpPr>
          <p:cNvPr id="4" name="TextBox 3"/>
          <p:cNvSpPr txBox="1"/>
          <p:nvPr/>
        </p:nvSpPr>
        <p:spPr>
          <a:xfrm>
            <a:off x="531414" y="2848709"/>
            <a:ext cx="8291146" cy="369332"/>
          </a:xfrm>
          <a:prstGeom prst="rect">
            <a:avLst/>
          </a:prstGeom>
          <a:noFill/>
        </p:spPr>
        <p:txBody>
          <a:bodyPr wrap="square" rtlCol="0">
            <a:spAutoFit/>
          </a:bodyPr>
          <a:lstStyle/>
          <a:p>
            <a:r>
              <a:rPr lang="zh-CN" altLang="en-US" dirty="0" smtClean="0"/>
              <a:t>陈妍蓝：能认真布置组长布置的任务，组员和组长比较的满意。评价：</a:t>
            </a:r>
            <a:r>
              <a:rPr lang="en-US" altLang="zh-CN" dirty="0"/>
              <a:t>7</a:t>
            </a:r>
            <a:r>
              <a:rPr lang="zh-CN" altLang="en-US" dirty="0" smtClean="0"/>
              <a:t>分</a:t>
            </a:r>
            <a:endParaRPr lang="zh-CN" altLang="en-US" dirty="0"/>
          </a:p>
        </p:txBody>
      </p:sp>
      <p:sp>
        <p:nvSpPr>
          <p:cNvPr id="5" name="TextBox 4"/>
          <p:cNvSpPr txBox="1"/>
          <p:nvPr/>
        </p:nvSpPr>
        <p:spPr>
          <a:xfrm>
            <a:off x="665767" y="3710355"/>
            <a:ext cx="8185638" cy="646331"/>
          </a:xfrm>
          <a:prstGeom prst="rect">
            <a:avLst/>
          </a:prstGeom>
          <a:noFill/>
        </p:spPr>
        <p:txBody>
          <a:bodyPr wrap="square" rtlCol="0">
            <a:spAutoFit/>
          </a:bodyPr>
          <a:lstStyle/>
          <a:p>
            <a:r>
              <a:rPr lang="zh-CN" altLang="en-US" dirty="0" smtClean="0"/>
              <a:t>奕吉：没有考虑到项目开发过程中出现的问题，不能做到人员的合理调度。评价：</a:t>
            </a:r>
            <a:r>
              <a:rPr lang="en-US" altLang="zh-CN" dirty="0"/>
              <a:t>6</a:t>
            </a:r>
            <a:r>
              <a:rPr lang="zh-CN" altLang="en-US" dirty="0" smtClean="0"/>
              <a:t>分</a:t>
            </a:r>
            <a:endParaRPr lang="zh-CN" altLang="en-US" dirty="0"/>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系统特性</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259544"/>
      </p:ext>
    </p:extLst>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006657" y="3807595"/>
            <a:ext cx="7766870" cy="2523768"/>
          </a:xfrm>
          <a:prstGeom prst="rect">
            <a:avLst/>
          </a:prstGeom>
          <a:noFill/>
        </p:spPr>
        <p:txBody>
          <a:bodyPr wrap="none" rtlCol="0">
            <a:spAutoFit/>
          </a:bodyPr>
          <a:lstStyle/>
          <a:p>
            <a:pPr algn="ctr"/>
            <a:r>
              <a:rPr lang="zh-CN" altLang="zh-CN" sz="2000" b="1" spc="300" dirty="0">
                <a:solidFill>
                  <a:schemeClr val="bg1"/>
                </a:solidFill>
                <a:latin typeface="黑体" panose="02010609060101010101" pitchFamily="49" charset="-122"/>
                <a:ea typeface="黑体" panose="02010609060101010101" pitchFamily="49" charset="-122"/>
              </a:rPr>
              <a:t>《软件工程导论（第</a:t>
            </a:r>
            <a:r>
              <a:rPr lang="en-US" altLang="zh-CN" sz="2000" b="1" spc="300" dirty="0">
                <a:solidFill>
                  <a:schemeClr val="bg1"/>
                </a:solidFill>
                <a:latin typeface="黑体" panose="02010609060101010101" pitchFamily="49" charset="-122"/>
                <a:ea typeface="黑体" panose="02010609060101010101" pitchFamily="49" charset="-122"/>
              </a:rPr>
              <a:t>6</a:t>
            </a:r>
            <a:r>
              <a:rPr lang="zh-CN" altLang="zh-CN" sz="2000" b="1" spc="300" dirty="0">
                <a:solidFill>
                  <a:schemeClr val="bg1"/>
                </a:solidFill>
                <a:latin typeface="黑体" panose="02010609060101010101" pitchFamily="49" charset="-122"/>
                <a:ea typeface="黑体" panose="02010609060101010101" pitchFamily="49" charset="-122"/>
              </a:rPr>
              <a:t>版）》张海藩 牟永敏 编著 </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en-US" altLang="zh-CN" sz="2000" b="1" spc="300" dirty="0">
                <a:solidFill>
                  <a:schemeClr val="bg1"/>
                </a:solidFill>
                <a:latin typeface="黑体" panose="02010609060101010101" pitchFamily="49" charset="-122"/>
                <a:ea typeface="黑体" panose="02010609060101010101" pitchFamily="49" charset="-122"/>
              </a:rPr>
              <a:t>				</a:t>
            </a:r>
            <a:r>
              <a:rPr lang="zh-CN" altLang="zh-CN" sz="2000" b="1" spc="300" dirty="0">
                <a:solidFill>
                  <a:schemeClr val="bg1"/>
                </a:solidFill>
                <a:latin typeface="黑体" panose="02010609060101010101" pitchFamily="49" charset="-122"/>
                <a:ea typeface="黑体" panose="02010609060101010101" pitchFamily="49" charset="-122"/>
              </a:rPr>
              <a:t>清华大学出版社 出版</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spc="300" dirty="0">
                <a:solidFill>
                  <a:schemeClr val="bg1"/>
                </a:solidFill>
                <a:latin typeface="黑体" panose="02010609060101010101" pitchFamily="49" charset="-122"/>
                <a:ea typeface="黑体" panose="02010609060101010101" pitchFamily="49" charset="-122"/>
              </a:rPr>
              <a:t>学堂在线 软件工程（自主模式）清华大学刘强副教授授课</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dirty="0">
                <a:solidFill>
                  <a:schemeClr val="bg1"/>
                </a:solidFill>
                <a:latin typeface="黑体" panose="02010609060101010101" pitchFamily="49" charset="-122"/>
                <a:ea typeface="黑体" panose="02010609060101010101" pitchFamily="49" charset="-122"/>
              </a:rPr>
              <a:t>《项目管理知识体系（第</a:t>
            </a:r>
            <a:r>
              <a:rPr lang="en-US" altLang="zh-CN" sz="2000" b="1" dirty="0">
                <a:solidFill>
                  <a:schemeClr val="bg1"/>
                </a:solidFill>
                <a:latin typeface="黑体" panose="02010609060101010101" pitchFamily="49" charset="-122"/>
                <a:ea typeface="黑体" panose="02010609060101010101" pitchFamily="49" charset="-122"/>
              </a:rPr>
              <a:t>6</a:t>
            </a:r>
            <a:r>
              <a:rPr lang="zh-CN" altLang="zh-CN" sz="2000" b="1" dirty="0">
                <a:solidFill>
                  <a:schemeClr val="bg1"/>
                </a:solidFill>
                <a:latin typeface="黑体" panose="02010609060101010101" pitchFamily="49" charset="-122"/>
                <a:ea typeface="黑体" panose="02010609060101010101" pitchFamily="49" charset="-122"/>
              </a:rPr>
              <a:t>版）》中文版</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团学联、党员之家、校职、计算学院公众号等各种分院或官方或非官方组织微信公众号过于繁杂，还有计算学院的官方微博关注量少得可怜。</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48" name="矩形 47"/>
          <p:cNvSpPr/>
          <p:nvPr/>
        </p:nvSpPr>
        <p:spPr>
          <a:xfrm>
            <a:off x="2687811" y="3121546"/>
            <a:ext cx="5207000" cy="584775"/>
          </a:xfrm>
          <a:prstGeom prst="rect">
            <a:avLst/>
          </a:prstGeom>
        </p:spPr>
        <p:txBody>
          <a:bodyPr wrap="square">
            <a:spAutoFit/>
          </a:bodyPr>
          <a:lstStyle/>
          <a:p>
            <a:pPr lvl="0" algn="just"/>
            <a:r>
              <a:rPr lang="zh-CN" altLang="en-US" sz="1600" dirty="0">
                <a:solidFill>
                  <a:srgbClr val="00B050"/>
                </a:solidFill>
                <a:latin typeface="黑体" panose="02010609060101010101" pitchFamily="49" charset="-122"/>
                <a:ea typeface="黑体" panose="02010609060101010101" pitchFamily="49" charset="-122"/>
              </a:rPr>
              <a:t>计算官网等官方网站总容易被人遗忘导致错过很多竞赛考试报名项目申报的信息</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49" name="矩形 48"/>
          <p:cNvSpPr/>
          <p:nvPr/>
        </p:nvSpPr>
        <p:spPr>
          <a:xfrm>
            <a:off x="2687811" y="4405585"/>
            <a:ext cx="5207000" cy="584775"/>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分院悲剧的二课分白卡系统每周都要去官网下载各种</a:t>
            </a:r>
            <a:r>
              <a:rPr lang="en-US" altLang="zh-CN" sz="1600" dirty="0">
                <a:solidFill>
                  <a:srgbClr val="666666"/>
                </a:solidFill>
                <a:latin typeface="黑体" panose="02010609060101010101" pitchFamily="49" charset="-122"/>
                <a:ea typeface="黑体" panose="02010609060101010101" pitchFamily="49" charset="-122"/>
              </a:rPr>
              <a:t>word</a:t>
            </a:r>
            <a:r>
              <a:rPr lang="zh-CN" altLang="en-US" sz="1600" dirty="0">
                <a:solidFill>
                  <a:srgbClr val="666666"/>
                </a:solidFill>
                <a:latin typeface="黑体" panose="02010609060101010101" pitchFamily="49" charset="-122"/>
                <a:ea typeface="黑体" panose="02010609060101010101" pitchFamily="49" charset="-122"/>
              </a:rPr>
              <a:t>在无数人的表格中寻找自己的名字</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1" name="矩形 20"/>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0225"/>
            <a:ext cx="1280392"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灵感来源</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系统特性</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sp>
        <p:nvSpPr>
          <p:cNvPr id="5" name="矩形 4"/>
          <p:cNvSpPr/>
          <p:nvPr/>
        </p:nvSpPr>
        <p:spPr>
          <a:xfrm>
            <a:off x="317587" y="4004828"/>
            <a:ext cx="8458200" cy="646331"/>
          </a:xfrm>
          <a:prstGeom prst="rect">
            <a:avLst/>
          </a:prstGeom>
        </p:spPr>
        <p:txBody>
          <a:bodyPr wrap="square">
            <a:spAutoFit/>
          </a:bodyPr>
          <a:lstStyle/>
          <a:p>
            <a:r>
              <a:rPr lang="zh-CN" altLang="zh-CN" dirty="0"/>
              <a:t>第</a:t>
            </a:r>
            <a:r>
              <a:rPr lang="en-US" altLang="zh-CN" dirty="0"/>
              <a:t>3</a:t>
            </a:r>
            <a:r>
              <a:rPr lang="zh-CN" altLang="zh-CN" dirty="0"/>
              <a:t>题</a:t>
            </a:r>
            <a:r>
              <a:rPr lang="en-US" altLang="zh-CN" dirty="0"/>
              <a:t>   </a:t>
            </a:r>
            <a:r>
              <a:rPr lang="zh-CN" altLang="zh-CN" dirty="0"/>
              <a:t>您觉得学校里有必要有一个校园新闻</a:t>
            </a:r>
            <a:r>
              <a:rPr lang="en-US" altLang="zh-CN" dirty="0"/>
              <a:t>APP</a:t>
            </a:r>
            <a:r>
              <a:rPr lang="zh-CN" altLang="zh-CN" dirty="0"/>
              <a:t>，让您第一时间知道校园里所发生的动态吗？</a:t>
            </a:r>
            <a:r>
              <a:rPr lang="en-US" altLang="zh-CN" dirty="0"/>
              <a:t> </a:t>
            </a:r>
            <a:endParaRPr lang="zh-CN" altLang="en-US" dirty="0"/>
          </a:p>
        </p:txBody>
      </p:sp>
      <p:pic>
        <p:nvPicPr>
          <p:cNvPr id="20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50" y="4888552"/>
            <a:ext cx="855027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17587" y="1444089"/>
            <a:ext cx="8334044" cy="369332"/>
          </a:xfrm>
          <a:prstGeom prst="rect">
            <a:avLst/>
          </a:prstGeom>
        </p:spPr>
        <p:txBody>
          <a:bodyPr wrap="square">
            <a:spAutoFit/>
          </a:bodyPr>
          <a:lstStyle/>
          <a:p>
            <a:r>
              <a:rPr lang="zh-CN" altLang="zh-CN" dirty="0"/>
              <a:t>第</a:t>
            </a:r>
            <a:r>
              <a:rPr lang="en-US" altLang="zh-CN" dirty="0"/>
              <a:t>2</a:t>
            </a:r>
            <a:r>
              <a:rPr lang="zh-CN" altLang="zh-CN" dirty="0"/>
              <a:t>题</a:t>
            </a:r>
            <a:r>
              <a:rPr lang="en-US" altLang="zh-CN" dirty="0"/>
              <a:t>   </a:t>
            </a:r>
            <a:r>
              <a:rPr lang="zh-CN" altLang="zh-CN" dirty="0"/>
              <a:t>您是通过哪些渠道了解最新校园里每天所发生的事情呢？</a:t>
            </a:r>
            <a:endParaRPr lang="zh-CN" altLang="en-US" dirty="0"/>
          </a:p>
        </p:txBody>
      </p:sp>
      <p:pic>
        <p:nvPicPr>
          <p:cNvPr id="20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7" y="1826778"/>
            <a:ext cx="85502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2313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63"/>
                                        </p:tgtEl>
                                        <p:attrNameLst>
                                          <p:attrName>style.visibility</p:attrName>
                                        </p:attrNameLst>
                                      </p:cBhvr>
                                      <p:to>
                                        <p:strVal val="visible"/>
                                      </p:to>
                                    </p:set>
                                    <p:anim calcmode="lin" valueType="num">
                                      <p:cBhvr additive="base">
                                        <p:cTn id="12" dur="500" fill="hold"/>
                                        <p:tgtEl>
                                          <p:spTgt spid="2063"/>
                                        </p:tgtEl>
                                        <p:attrNameLst>
                                          <p:attrName>ppt_x</p:attrName>
                                        </p:attrNameLst>
                                      </p:cBhvr>
                                      <p:tavLst>
                                        <p:tav tm="0">
                                          <p:val>
                                            <p:strVal val="#ppt_x"/>
                                          </p:val>
                                        </p:tav>
                                        <p:tav tm="100000">
                                          <p:val>
                                            <p:strVal val="#ppt_x"/>
                                          </p:val>
                                        </p:tav>
                                      </p:tavLst>
                                    </p:anim>
                                    <p:anim calcmode="lin" valueType="num">
                                      <p:cBhvr additive="base">
                                        <p:cTn id="13" dur="50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062"/>
                                        </p:tgtEl>
                                        <p:attrNameLst>
                                          <p:attrName>style.visibility</p:attrName>
                                        </p:attrNameLst>
                                      </p:cBhvr>
                                      <p:to>
                                        <p:strVal val="visible"/>
                                      </p:to>
                                    </p:set>
                                    <p:animEffect transition="in" filter="fade">
                                      <p:cBhvr>
                                        <p:cTn id="23" dur="1000"/>
                                        <p:tgtEl>
                                          <p:spTgt spid="2062"/>
                                        </p:tgtEl>
                                      </p:cBhvr>
                                    </p:animEffect>
                                    <p:anim calcmode="lin" valueType="num">
                                      <p:cBhvr>
                                        <p:cTn id="24" dur="1000" fill="hold"/>
                                        <p:tgtEl>
                                          <p:spTgt spid="2062"/>
                                        </p:tgtEl>
                                        <p:attrNameLst>
                                          <p:attrName>ppt_x</p:attrName>
                                        </p:attrNameLst>
                                      </p:cBhvr>
                                      <p:tavLst>
                                        <p:tav tm="0">
                                          <p:val>
                                            <p:strVal val="#ppt_x"/>
                                          </p:val>
                                        </p:tav>
                                        <p:tav tm="100000">
                                          <p:val>
                                            <p:strVal val="#ppt_x"/>
                                          </p:val>
                                        </p:tav>
                                      </p:tavLst>
                                    </p:anim>
                                    <p:anim calcmode="lin" valueType="num">
                                      <p:cBhvr>
                                        <p:cTn id="25"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问卷调查</a:t>
            </a:r>
            <a:endParaRPr lang="zh-CN" altLang="en-US" sz="2400" dirty="0">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209" y="2539511"/>
            <a:ext cx="53498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7924" y="1490354"/>
            <a:ext cx="9056076" cy="646331"/>
          </a:xfrm>
          <a:prstGeom prst="rect">
            <a:avLst/>
          </a:prstGeom>
        </p:spPr>
        <p:txBody>
          <a:bodyPr wrap="square">
            <a:spAutoFit/>
          </a:bodyPr>
          <a:lstStyle/>
          <a:p>
            <a:r>
              <a:rPr lang="zh-CN" altLang="zh-CN" dirty="0"/>
              <a:t> 您希望校园新闻APP跟以往的新闻APP（腾讯新闻，网易新闻）相比较，可以增加哪些功能？ [填空题]</a:t>
            </a:r>
            <a:endParaRPr lang="zh-CN" altLang="en-US" dirty="0"/>
          </a:p>
        </p:txBody>
      </p:sp>
    </p:spTree>
    <p:extLst>
      <p:ext uri="{BB962C8B-B14F-4D97-AF65-F5344CB8AC3E}">
        <p14:creationId xmlns:p14="http://schemas.microsoft.com/office/powerpoint/2010/main" val="1002436453"/>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1550" y="45321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用户代表</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01163" y="1881554"/>
            <a:ext cx="8238392" cy="2031325"/>
          </a:xfrm>
          <a:prstGeom prst="rect">
            <a:avLst/>
          </a:prstGeom>
          <a:noFill/>
        </p:spPr>
        <p:txBody>
          <a:bodyPr wrap="square" rtlCol="0">
            <a:spAutoFit/>
          </a:bodyPr>
          <a:lstStyle/>
          <a:p>
            <a:r>
              <a:rPr lang="zh-CN" altLang="en-US" dirty="0"/>
              <a:t>我们小组采访了魏金岭老师，通过对话的方式来了解用户代表的需求，问题的基本内容是与问卷调查中的内容一致的，我们发现有一个校园新闻</a:t>
            </a:r>
            <a:r>
              <a:rPr lang="en-US" altLang="zh-CN" dirty="0"/>
              <a:t>APP</a:t>
            </a:r>
            <a:r>
              <a:rPr lang="zh-CN" altLang="en-US" dirty="0"/>
              <a:t>来及时了解校园新闻动态是非常有必要的，而且我们推送的内容会注重教学通知，学科竞赛，活动趣闻的方面等。当然，我们会注意</a:t>
            </a:r>
            <a:r>
              <a:rPr lang="en-US" altLang="zh-CN" dirty="0"/>
              <a:t>APP</a:t>
            </a:r>
            <a:r>
              <a:rPr lang="zh-CN" altLang="en-US" dirty="0"/>
              <a:t>占用内存的问题，优化代码结构等来减少</a:t>
            </a:r>
            <a:r>
              <a:rPr lang="en-US" altLang="zh-CN" dirty="0"/>
              <a:t>APP</a:t>
            </a:r>
            <a:r>
              <a:rPr lang="zh-CN" altLang="en-US" dirty="0"/>
              <a:t>占用内存的。同时我们会确保用户信息的隐私性，通过加密算法来确保用户的私人信息，同时，我们不会不经过用户同意后台采集用户的地理位置，调用用户的摄像头等。</a:t>
            </a:r>
          </a:p>
        </p:txBody>
      </p:sp>
    </p:spTree>
    <p:extLst>
      <p:ext uri="{BB962C8B-B14F-4D97-AF65-F5344CB8AC3E}">
        <p14:creationId xmlns:p14="http://schemas.microsoft.com/office/powerpoint/2010/main" val="306096458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48021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黑体" panose="02010609060101010101" pitchFamily="49" charset="-122"/>
                <a:ea typeface="黑体" panose="02010609060101010101" pitchFamily="49" charset="-122"/>
              </a:rPr>
              <a:t>D</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85579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291025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39639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安卓</a:t>
            </a:r>
            <a:r>
              <a:rPr lang="en-US" altLang="zh-CN" sz="2800" b="1" dirty="0">
                <a:solidFill>
                  <a:srgbClr val="E74E3E"/>
                </a:solidFill>
                <a:latin typeface="黑体" panose="02010609060101010101" pitchFamily="49" charset="-122"/>
                <a:ea typeface="黑体" panose="02010609060101010101" pitchFamily="49" charset="-122"/>
              </a:rPr>
              <a:t>APP</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65128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信息平台</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7" name="文本框 46"/>
          <p:cNvSpPr txBox="1"/>
          <p:nvPr/>
        </p:nvSpPr>
        <p:spPr>
          <a:xfrm>
            <a:off x="3890412" y="5272314"/>
            <a:ext cx="2634762"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面向全院师生</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系统特性</a:t>
            </a:r>
            <a:endParaRPr lang="zh-CN"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需求分析</a:t>
            </a:r>
            <a:endParaRPr lang="zh-CN"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77372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391781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10960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报名平台</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1729</TotalTime>
  <Words>2173</Words>
  <Application>Microsoft Office PowerPoint</Application>
  <PresentationFormat>全屏显示(4:3)</PresentationFormat>
  <Paragraphs>437</Paragraphs>
  <Slides>40</Slides>
  <Notes>0</Notes>
  <HiddenSlides>0</HiddenSlides>
  <MMClips>0</MMClips>
  <ScaleCrop>false</ScaleCrop>
  <HeadingPairs>
    <vt:vector size="4" baseType="variant">
      <vt:variant>
        <vt:lpstr>主题</vt:lpstr>
      </vt:variant>
      <vt:variant>
        <vt:i4>2</vt:i4>
      </vt:variant>
      <vt:variant>
        <vt:lpstr>幻灯片标题</vt:lpstr>
      </vt:variant>
      <vt:variant>
        <vt:i4>40</vt:i4>
      </vt:variant>
    </vt:vector>
  </HeadingPairs>
  <TitlesOfParts>
    <vt:vector size="42"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yiji</cp:lastModifiedBy>
  <cp:revision>173</cp:revision>
  <dcterms:created xsi:type="dcterms:W3CDTF">2015-02-19T23:46:49Z</dcterms:created>
  <dcterms:modified xsi:type="dcterms:W3CDTF">2017-04-30T13:07:13Z</dcterms:modified>
</cp:coreProperties>
</file>