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5" r:id="rId3"/>
    <p:sldId id="263" r:id="rId4"/>
    <p:sldId id="266" r:id="rId5"/>
    <p:sldId id="269" r:id="rId6"/>
    <p:sldId id="297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284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A5A5A"/>
    <a:srgbClr val="7F7F7F"/>
    <a:srgbClr val="A5A5A5"/>
    <a:srgbClr val="696969"/>
    <a:srgbClr val="A54C0F"/>
    <a:srgbClr val="B45210"/>
    <a:srgbClr val="858585"/>
    <a:srgbClr val="666666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3429" autoAdjust="0"/>
  </p:normalViewPr>
  <p:slideViewPr>
    <p:cSldViewPr snapToGrid="0" showGuides="1">
      <p:cViewPr varScale="1">
        <p:scale>
          <a:sx n="134" d="100"/>
          <a:sy n="134" d="100"/>
        </p:scale>
        <p:origin x="38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4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D8A57-B42C-4E1F-840E-8EA9151C5F4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75C0-F32D-4717-B7AE-449E180DA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6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6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9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1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8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9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3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62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2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7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6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9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0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1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37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5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1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2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B3DD-E407-4771-B625-A6319AD9D0A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1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15625" y="1059228"/>
            <a:ext cx="6075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rgbClr val="404040"/>
                </a:solidFill>
                <a:latin typeface="Broadway" pitchFamily="82" charset="0"/>
              </a:rPr>
              <a:t>G3</a:t>
            </a:r>
          </a:p>
          <a:p>
            <a:r>
              <a:rPr lang="en-US" altLang="zh-CN" sz="5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5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代码编写规范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7200" dirty="0">
              <a:solidFill>
                <a:srgbClr val="404040"/>
              </a:solidFill>
              <a:latin typeface="Broadway" pitchFamily="8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41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格式规矩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835156"/>
            <a:ext cx="73335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正例： （涉及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1-5 </a:t>
            </a:r>
            <a:r>
              <a:rPr lang="zh-CN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点）</a:t>
            </a:r>
          </a:p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public static void main(String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args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[]) {</a:t>
            </a:r>
            <a:endParaRPr lang="zh-CN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   // </a:t>
            </a:r>
            <a:r>
              <a:rPr lang="zh-CN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缩进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4 </a:t>
            </a:r>
            <a:r>
              <a:rPr lang="zh-CN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个空格</a:t>
            </a:r>
          </a:p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String say = "hello";</a:t>
            </a:r>
            <a:endParaRPr lang="zh-CN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// </a:t>
            </a:r>
            <a:r>
              <a:rPr lang="zh-CN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运算符的左右必须有一个空格</a:t>
            </a:r>
          </a:p>
          <a:p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int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flag = 0;</a:t>
            </a:r>
            <a:endParaRPr lang="zh-CN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//</a:t>
            </a:r>
            <a:r>
              <a:rPr lang="zh-CN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关键词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if</a:t>
            </a:r>
            <a:r>
              <a:rPr lang="zh-CN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与括号之间必须有一个空格，括号内的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f</a:t>
            </a:r>
            <a:r>
              <a:rPr lang="zh-CN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与左括号，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lang="zh-CN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与右括号不需要空格</a:t>
            </a:r>
          </a:p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if (flag == 0) {</a:t>
            </a:r>
            <a:endParaRPr lang="zh-CN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System.out.println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(say);</a:t>
            </a:r>
            <a:endParaRPr lang="zh-CN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}</a:t>
            </a:r>
            <a:endParaRPr lang="zh-CN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// </a:t>
            </a:r>
            <a:r>
              <a:rPr lang="zh-CN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左大括号前加空格且不换行；左大括号后换行</a:t>
            </a:r>
          </a:p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if (flag == 1) {</a:t>
            </a:r>
            <a:endParaRPr lang="zh-CN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System.out.println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("world");</a:t>
            </a:r>
            <a:endParaRPr lang="zh-CN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// </a:t>
            </a:r>
            <a:r>
              <a:rPr lang="zh-CN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右大括号前换行，右大括号后有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else</a:t>
            </a:r>
            <a:r>
              <a:rPr lang="zh-CN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，不用换行</a:t>
            </a:r>
          </a:p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} else {</a:t>
            </a:r>
            <a:endParaRPr lang="zh-CN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System.out.println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("ok");</a:t>
            </a:r>
            <a:endParaRPr lang="zh-CN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// </a:t>
            </a:r>
            <a:r>
              <a:rPr lang="zh-CN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右大括号做为结束，必须换行</a:t>
            </a:r>
          </a:p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}</a:t>
            </a:r>
            <a:endParaRPr lang="zh-CN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}</a:t>
            </a:r>
            <a:endParaRPr lang="zh-CN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731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格式规矩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600" y="809906"/>
            <a:ext cx="873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6.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单行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字符数限制不超过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120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个，超出需要换行，换行时遵循如下原则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第二行相对第一行缩进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4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个空格，从第三行开始，不再继续缩进，参考示例。 </a:t>
            </a: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2)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运算符与下文一起换行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方法调用的点符号与下文一起换行。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在多个参数超长，逗号后进行换行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在括号前不要换行，见反例。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正例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 </a:t>
            </a:r>
          </a:p>
          <a:p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StringBuffer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sb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= new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StringBuffer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(); </a:t>
            </a: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//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超过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120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个字符的情况下，换行缩进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4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个空格，并且方法前的点符号一起换行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sb.append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("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zi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").append("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xin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")... </a:t>
            </a: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.append("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huang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")...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append("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huang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")...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append("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huang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"); 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8670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格式规矩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600" y="809906"/>
            <a:ext cx="873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mr-IN" sz="2000" dirty="0">
                <a:latin typeface="Microsoft YaHei" charset="-122"/>
                <a:ea typeface="Microsoft YaHei" charset="-122"/>
                <a:cs typeface="Microsoft YaHei" charset="-122"/>
              </a:rPr>
              <a:t>反例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 </a:t>
            </a:r>
          </a:p>
          <a:p>
            <a:r>
              <a:rPr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StringBuffer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sb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= </a:t>
            </a:r>
            <a:r>
              <a:rPr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new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StringBuffer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(); </a:t>
            </a:r>
          </a:p>
          <a:p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//</a:t>
            </a:r>
            <a:r>
              <a:rPr lang="zh-CN" altLang="mr-IN" sz="2000" dirty="0">
                <a:latin typeface="Microsoft YaHei" charset="-122"/>
                <a:ea typeface="Microsoft YaHei" charset="-122"/>
                <a:cs typeface="Microsoft YaHei" charset="-122"/>
              </a:rPr>
              <a:t>超过 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120 </a:t>
            </a:r>
            <a:r>
              <a:rPr lang="zh-CN" altLang="mr-IN" sz="2000" dirty="0">
                <a:latin typeface="Microsoft YaHei" charset="-122"/>
                <a:ea typeface="Microsoft YaHei" charset="-122"/>
                <a:cs typeface="Microsoft YaHei" charset="-122"/>
              </a:rPr>
              <a:t>个字符的情况下，不要在括号前换行 </a:t>
            </a:r>
            <a:r>
              <a:rPr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sb.append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("</a:t>
            </a:r>
            <a:r>
              <a:rPr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zi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").</a:t>
            </a:r>
            <a:r>
              <a:rPr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append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("</a:t>
            </a:r>
            <a:r>
              <a:rPr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xin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")...</a:t>
            </a:r>
            <a:r>
              <a:rPr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append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  <a:p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("</a:t>
            </a:r>
            <a:r>
              <a:rPr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huang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"); </a:t>
            </a:r>
          </a:p>
          <a:p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//</a:t>
            </a:r>
            <a:r>
              <a:rPr lang="zh-CN" altLang="mr-IN" sz="2000" dirty="0">
                <a:latin typeface="Microsoft YaHei" charset="-122"/>
                <a:ea typeface="Microsoft YaHei" charset="-122"/>
                <a:cs typeface="Microsoft YaHei" charset="-122"/>
              </a:rPr>
              <a:t>参数很多的方法调用可能超过 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120 </a:t>
            </a:r>
            <a:r>
              <a:rPr lang="zh-CN" altLang="mr-IN" sz="2000" dirty="0">
                <a:latin typeface="Microsoft YaHei" charset="-122"/>
                <a:ea typeface="Microsoft YaHei" charset="-122"/>
                <a:cs typeface="Microsoft YaHei" charset="-122"/>
              </a:rPr>
              <a:t>个字符，不要在逗号前换行 </a:t>
            </a:r>
            <a:r>
              <a:rPr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method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(args1, args2, args3, ... </a:t>
            </a:r>
          </a:p>
          <a:p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r>
              <a:rPr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argsX</a:t>
            </a:r>
            <a: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);</a:t>
            </a:r>
            <a:br>
              <a:rPr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7.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参数在定义和传入时，多个参数逗号后边必须加空格。 </a:t>
            </a:r>
          </a:p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正例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下例中实参的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"a",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后边必须要有一个空格。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method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("a", "b", "c"); 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mr-IN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908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注释规定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600" y="809906"/>
            <a:ext cx="873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类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、类属性、类方法的注释必须使用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Javadoc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规范，使用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/**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内容*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格式，不得使用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//xxx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方式。 </a:t>
            </a: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所有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的抽象方法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包括接口中的方法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必须要用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Javadoc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注释、除了返回值、参数、 异常说明外，还必须指出该方法做什么事情，实现什么功能。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说明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对子类的实现要求，或者调用注意事项，请一并说明。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所有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的类都必须添加创建者信息。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内部单行注释，在被注释语句上方另起一行，使用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//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注释。方法内部多行注释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/* */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注释，注意与代码对齐。 </a:t>
            </a: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5.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所有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的枚举类型字段必须要有注释，说明每个数据项的用途。 </a:t>
            </a: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6.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其“半吊子”英文来注释，不如用中文注释把问题说清楚。专有名词与关键字保持 英文原文即可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mr-IN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36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注释规定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600" y="809906"/>
            <a:ext cx="873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7.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代码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修改的同时，注释也要进行相应的修改，尤其是参数、返回值、异常、核心逻辑 等的修改。 </a:t>
            </a:r>
          </a:p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说明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代码与注释更新不同步，就像路网与导航软件更新不同步一样，如果导航软件严重滞后， 就失去了导航的意义。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8.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注释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掉的代码尽量要配合说明，而不是简单的注释掉。 </a:t>
            </a:r>
          </a:p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说明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代码被注释掉有两种可能性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:1)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后续会恢复此段代码逻辑。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2)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永久不用。前者如果没 有备注信息，难以知晓注释动机。后者建议直接删掉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代码仓库保存了历史代码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。 </a:t>
            </a: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9.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对于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注释的要求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第一、能够准确反应设计思想和代码逻辑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第二、能够描述业务含 义，使别的程序员能够迅速了解到代码背后的信息。完全没有注释的大段代码对于阅读者形同 天书，注释是给自己看的，即使隔很长时间，也能清晰理解当时的思路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注释也是给继任者看 的，使其能够快速接替自己的工作。 </a:t>
            </a:r>
          </a:p>
          <a:p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6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251745" y="0"/>
            <a:ext cx="4952505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本次人员分工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2"/>
          <p:cNvSpPr/>
          <p:nvPr/>
        </p:nvSpPr>
        <p:spPr>
          <a:xfrm>
            <a:off x="685801" y="1082681"/>
            <a:ext cx="7639050" cy="3581745"/>
          </a:xfrm>
          <a:prstGeom prst="roundRect">
            <a:avLst>
              <a:gd name="adj" fmla="val 753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1065"/>
          <p:cNvSpPr/>
          <p:nvPr/>
        </p:nvSpPr>
        <p:spPr bwMode="auto">
          <a:xfrm rot="19721490">
            <a:off x="1941008" y="1778774"/>
            <a:ext cx="2320858" cy="2189556"/>
          </a:xfrm>
          <a:custGeom>
            <a:avLst/>
            <a:gdLst>
              <a:gd name="T0" fmla="*/ 1154 w 1154"/>
              <a:gd name="T1" fmla="*/ 0 h 948"/>
              <a:gd name="T2" fmla="*/ 0 w 1154"/>
              <a:gd name="T3" fmla="*/ 948 h 948"/>
              <a:gd name="T4" fmla="*/ 0 w 1154"/>
              <a:gd name="T5" fmla="*/ 844 h 948"/>
              <a:gd name="T6" fmla="*/ 1028 w 1154"/>
              <a:gd name="T7" fmla="*/ 0 h 948"/>
              <a:gd name="T8" fmla="*/ 1154 w 1154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4" h="948">
                <a:moveTo>
                  <a:pt x="1154" y="0"/>
                </a:moveTo>
                <a:lnTo>
                  <a:pt x="0" y="948"/>
                </a:lnTo>
                <a:lnTo>
                  <a:pt x="0" y="844"/>
                </a:lnTo>
                <a:lnTo>
                  <a:pt x="1028" y="0"/>
                </a:lnTo>
                <a:lnTo>
                  <a:pt x="1154" y="0"/>
                </a:lnTo>
                <a:close/>
              </a:path>
            </a:pathLst>
          </a:custGeom>
          <a:solidFill>
            <a:srgbClr val="404040">
              <a:alpha val="9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1065"/>
          <p:cNvSpPr/>
          <p:nvPr/>
        </p:nvSpPr>
        <p:spPr bwMode="auto">
          <a:xfrm rot="19721490">
            <a:off x="4646739" y="1778775"/>
            <a:ext cx="2320858" cy="2189556"/>
          </a:xfrm>
          <a:custGeom>
            <a:avLst/>
            <a:gdLst>
              <a:gd name="T0" fmla="*/ 1154 w 1154"/>
              <a:gd name="T1" fmla="*/ 0 h 948"/>
              <a:gd name="T2" fmla="*/ 0 w 1154"/>
              <a:gd name="T3" fmla="*/ 948 h 948"/>
              <a:gd name="T4" fmla="*/ 0 w 1154"/>
              <a:gd name="T5" fmla="*/ 844 h 948"/>
              <a:gd name="T6" fmla="*/ 1028 w 1154"/>
              <a:gd name="T7" fmla="*/ 0 h 948"/>
              <a:gd name="T8" fmla="*/ 1154 w 1154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4" h="948">
                <a:moveTo>
                  <a:pt x="1154" y="0"/>
                </a:moveTo>
                <a:lnTo>
                  <a:pt x="0" y="948"/>
                </a:lnTo>
                <a:lnTo>
                  <a:pt x="0" y="844"/>
                </a:lnTo>
                <a:lnTo>
                  <a:pt x="1028" y="0"/>
                </a:lnTo>
                <a:lnTo>
                  <a:pt x="1154" y="0"/>
                </a:lnTo>
                <a:close/>
              </a:path>
            </a:pathLst>
          </a:custGeom>
          <a:solidFill>
            <a:srgbClr val="404040">
              <a:alpha val="9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74223" y="1335180"/>
            <a:ext cx="245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张晓钒（组长）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674115" y="1335180"/>
            <a:ext cx="228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胡子阳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6125838" y="1335180"/>
            <a:ext cx="216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徐洁岑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96087" y="1735290"/>
            <a:ext cx="21950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文档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整合以及空调控制和用电显示的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PAD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图</a:t>
            </a: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模块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78289" y="1802894"/>
            <a:ext cx="2166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的服务器模块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硬件模块模块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61781" y="1802893"/>
            <a:ext cx="22610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登入与注册模块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52231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3550" y="2220489"/>
            <a:ext cx="51628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THANK YOU</a:t>
            </a:r>
          </a:p>
          <a:p>
            <a:r>
              <a:rPr lang="zh-CN" altLang="en-US" sz="66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汇报完毕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000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9437" y="1043768"/>
            <a:ext cx="274320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ontents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4494" y="863910"/>
            <a:ext cx="197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目 录</a:t>
            </a:r>
          </a:p>
        </p:txBody>
      </p:sp>
      <p:sp>
        <p:nvSpPr>
          <p:cNvPr id="7" name="矩形 6"/>
          <p:cNvSpPr/>
          <p:nvPr/>
        </p:nvSpPr>
        <p:spPr>
          <a:xfrm>
            <a:off x="663221" y="1845968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	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3221" y="2368860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	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代码细节规定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3221" y="2891752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本次人员分工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221" y="3155164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70154" y="3678056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5953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1495" y="2590800"/>
            <a:ext cx="4639732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   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858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		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39080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81000" y="1220895"/>
            <a:ext cx="79531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编码规范对于程序员而言尤为重要，有以下几个原因：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一个软件的生命周期中，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的花费在于维护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几乎没有任何一个软件，在其整个生命周期中，均由最初的开发人员来维护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编码规范可以改善软件的可读性，可以让程序员尽快而彻底地理解新的代码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如果你将源码作为产品发布，就需要确任它是否被很好的打包并且清晰无误。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693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895" y="1714500"/>
            <a:ext cx="4639732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  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代码细节规定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命名规定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常量定义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格式规矩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注释规定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603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命名规定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200" y="855135"/>
            <a:ext cx="873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代码中的命名均不能以下划线或美元符号开始，也不能以下划线或美元符号结束。</a:t>
            </a:r>
          </a:p>
          <a:p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反例：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_name /$name/name_/name$</a:t>
            </a:r>
            <a:endParaRPr lang="zh-CN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2. 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代码中的命名严禁使用拼音与英文混合的方式，更不允许直接使用中文的方式。 </a:t>
            </a:r>
          </a:p>
          <a:p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说明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正确的英文拼写和语法可以让阅读者易于理解，避免歧义。注意，即使纯拼音命名方式 也要避免采用。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 </a:t>
            </a:r>
            <a:endParaRPr lang="zh-CN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反例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DaZhePromotion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[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打折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] /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getPingfenByName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() [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评分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]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int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某变量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= 3</a:t>
            </a:r>
            <a:endParaRPr lang="zh-CN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3. 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方法名、参数名、成员变量、局部变量都统一使用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lowerCamelCase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风格，必须遵从 驼峰形式</a:t>
            </a:r>
            <a:r>
              <a:rPr lang="zh-CN" altLang="zh-CN" dirty="0"/>
              <a:t>。 </a:t>
            </a:r>
            <a:r>
              <a:rPr lang="en-US" altLang="zh-CN" dirty="0"/>
              <a:t> </a:t>
            </a:r>
            <a:endParaRPr lang="zh-CN" altLang="zh-CN" dirty="0"/>
          </a:p>
          <a:p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正例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localValue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/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getHttpMessage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() /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inputUserId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 </a:t>
            </a:r>
            <a:endParaRPr lang="zh-CN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837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命名规定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200" y="855135"/>
            <a:ext cx="873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4"/>
            </a:pP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常量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命名全部大写，单词间用下下划线隔</a:t>
            </a: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开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AutoNum type="arabicPeriod" startAt="4"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AutoNum type="arabicPeriod" startAt="5"/>
            </a:pP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抽象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类命名使用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Abstract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或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Base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开头；异常类命名使用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Exception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结尾；测试类命名以它要测试的类的名称开始，以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Test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结尾</a:t>
            </a: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AutoNum type="arabicPeriod" startAt="5"/>
            </a:pPr>
            <a:endParaRPr lang="zh-CN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中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括号是数组类型的一部分，数组定义如下：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String[]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args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  <a:endParaRPr lang="zh-CN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反例：请勿使用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String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args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[]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的方式来</a:t>
            </a: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定义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7.</a:t>
            </a: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包名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统一使用小写，点分隔符之间有且仅有一个自然语义的英语单词。包名统一使用 单数形式，但是类名如果有复数含义，类名可以使用复数</a:t>
            </a: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形式。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.	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杜绝完全不规范的缩写，避免望文生义</a:t>
            </a:r>
          </a:p>
          <a:p>
            <a:r>
              <a:rPr lang="en-US" altLang="zh-CN" sz="2000" dirty="0"/>
              <a:t> 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08932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常量定义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200" y="1100648"/>
            <a:ext cx="8737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1.	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不允许出现任何未经定义的常量直接出现在代码中</a:t>
            </a:r>
          </a:p>
          <a:p>
            <a:pPr marL="457200" indent="-457200">
              <a:buAutoNum type="arabicPeriod" startAt="2"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long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或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Long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初始赋值是，必须使用大写的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，不能是小写的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，小写容易跟数字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混淆，造成误解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FontTx/>
              <a:buAutoNum type="arabicPeriod" startAt="2"/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如果变量值仅在一个范围内变化用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Enum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类。如果还带有名称之外的延伸属性，必须 使用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Enum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类，下面正例中的数字就是延伸信息，表示星期几。</a:t>
            </a:r>
            <a:b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正例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:public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Enum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{ MONDAY(1), TUESDAY(2), WEDNESDAY(3), THURSDAY(4), FRIDAY(5), SATURDAY(6), SUNDAY(7);}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</a:b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10940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格式规矩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600" y="809906"/>
            <a:ext cx="873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1.	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大括号的使用约定。如果是大括号内为空，则简洁地写成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{}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即可，不需要换行；如果是非空代码块则：</a:t>
            </a: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） 左大括号前不换行。</a:t>
            </a: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） 左大括号后换行。</a:t>
            </a: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） 右大括号前换行。</a:t>
            </a: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） 右大括号后还有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else 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等代码则不换行；表示终止右大括号后必须换行。</a:t>
            </a: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2.	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左括号和后一个字符之间不出现空格；同样，右括号和前一个字符之间也不出现空格。</a:t>
            </a: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3.	if/for/while/switch/do 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等保留字与左右括号之间都必须加空格。</a:t>
            </a: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4.	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任何运算符左右必须加一个空格。</a:t>
            </a:r>
          </a:p>
          <a:p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说明： 运算符包括赋值运算符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、逻辑运算符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&amp;&amp;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、加减乘除符号、三目运行符等。</a:t>
            </a:r>
          </a:p>
          <a:p>
            <a:pPr lvl="0"/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5.</a:t>
            </a:r>
            <a:r>
              <a:rPr lang="zh-CN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代码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块缩进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4 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个空格，如果使用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tab 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缩进，请设置成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1 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tab 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为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4 </a:t>
            </a: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个空格。</a:t>
            </a:r>
          </a:p>
        </p:txBody>
      </p:sp>
    </p:spTree>
    <p:extLst>
      <p:ext uri="{BB962C8B-B14F-4D97-AF65-F5344CB8AC3E}">
        <p14:creationId xmlns:p14="http://schemas.microsoft.com/office/powerpoint/2010/main" val="1112610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1041</TotalTime>
  <Words>1099</Words>
  <Application>Microsoft Macintosh PowerPoint</Application>
  <PresentationFormat>全屏显示(16:9)</PresentationFormat>
  <Paragraphs>140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Broadway</vt:lpstr>
      <vt:lpstr>Calibri</vt:lpstr>
      <vt:lpstr>Calibri Light</vt:lpstr>
      <vt:lpstr>Microsoft YaHei</vt:lpstr>
      <vt:lpstr>华文仿宋</vt:lpstr>
      <vt:lpstr>宋体</vt:lpstr>
      <vt:lpstr>微软雅黑</vt:lpstr>
      <vt:lpstr>造字工房悦黑体验版纤细体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151</cp:revision>
  <dcterms:created xsi:type="dcterms:W3CDTF">2017-03-29T07:56:14Z</dcterms:created>
  <dcterms:modified xsi:type="dcterms:W3CDTF">2017-05-16T01:21:27Z</dcterms:modified>
</cp:coreProperties>
</file>