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6" r:id="rId2"/>
    <p:sldId id="285" r:id="rId3"/>
    <p:sldId id="263" r:id="rId4"/>
    <p:sldId id="266" r:id="rId5"/>
    <p:sldId id="295" r:id="rId6"/>
    <p:sldId id="296" r:id="rId7"/>
    <p:sldId id="287" r:id="rId8"/>
    <p:sldId id="267" r:id="rId9"/>
    <p:sldId id="269" r:id="rId10"/>
    <p:sldId id="268" r:id="rId11"/>
    <p:sldId id="273" r:id="rId12"/>
    <p:sldId id="290" r:id="rId13"/>
    <p:sldId id="289" r:id="rId14"/>
    <p:sldId id="292" r:id="rId15"/>
    <p:sldId id="298" r:id="rId16"/>
    <p:sldId id="299" r:id="rId17"/>
    <p:sldId id="281" r:id="rId18"/>
    <p:sldId id="271" r:id="rId19"/>
    <p:sldId id="294" r:id="rId20"/>
    <p:sldId id="307" r:id="rId21"/>
    <p:sldId id="300" r:id="rId22"/>
    <p:sldId id="301" r:id="rId23"/>
    <p:sldId id="302" r:id="rId24"/>
    <p:sldId id="303" r:id="rId25"/>
    <p:sldId id="304" r:id="rId26"/>
    <p:sldId id="305" r:id="rId27"/>
    <p:sldId id="306" r:id="rId28"/>
    <p:sldId id="308" r:id="rId29"/>
    <p:sldId id="309" r:id="rId30"/>
    <p:sldId id="310" r:id="rId31"/>
    <p:sldId id="284" r:id="rId32"/>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5A5A5A"/>
    <a:srgbClr val="7F7F7F"/>
    <a:srgbClr val="A5A5A5"/>
    <a:srgbClr val="696969"/>
    <a:srgbClr val="A54C0F"/>
    <a:srgbClr val="B45210"/>
    <a:srgbClr val="858585"/>
    <a:srgbClr val="666666"/>
    <a:srgbClr val="5656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8" autoAdjust="0"/>
    <p:restoredTop sz="93421" autoAdjust="0"/>
  </p:normalViewPr>
  <p:slideViewPr>
    <p:cSldViewPr snapToGrid="0" showGuides="1">
      <p:cViewPr varScale="1">
        <p:scale>
          <a:sx n="142" d="100"/>
          <a:sy n="142" d="100"/>
        </p:scale>
        <p:origin x="714" y="120"/>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376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0D8A57-B42C-4E1F-840E-8EA9151C5F40}" type="datetimeFigureOut">
              <a:rPr lang="zh-CN" altLang="en-US" smtClean="0"/>
              <a:t>2017/5/4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2275C0-F32D-4717-B7AE-449E180DAF69}" type="slidenum">
              <a:rPr lang="zh-CN" altLang="en-US" smtClean="0"/>
              <a:t>‹#›</a:t>
            </a:fld>
            <a:endParaRPr lang="zh-CN" altLang="en-US"/>
          </a:p>
        </p:txBody>
      </p:sp>
    </p:spTree>
    <p:extLst>
      <p:ext uri="{BB962C8B-B14F-4D97-AF65-F5344CB8AC3E}">
        <p14:creationId xmlns:p14="http://schemas.microsoft.com/office/powerpoint/2010/main" val="3605617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2275C0-F32D-4717-B7AE-449E180DAF69}" type="slidenum">
              <a:rPr lang="zh-CN" altLang="en-US" smtClean="0"/>
              <a:t>7</a:t>
            </a:fld>
            <a:endParaRPr lang="zh-CN" altLang="en-US"/>
          </a:p>
        </p:txBody>
      </p:sp>
    </p:spTree>
    <p:extLst>
      <p:ext uri="{BB962C8B-B14F-4D97-AF65-F5344CB8AC3E}">
        <p14:creationId xmlns:p14="http://schemas.microsoft.com/office/powerpoint/2010/main" val="2632045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2275C0-F32D-4717-B7AE-449E180DAF69}" type="slidenum">
              <a:rPr lang="zh-CN" altLang="en-US" smtClean="0"/>
              <a:t>28</a:t>
            </a:fld>
            <a:endParaRPr lang="zh-CN" altLang="en-US"/>
          </a:p>
        </p:txBody>
      </p:sp>
    </p:spTree>
    <p:extLst>
      <p:ext uri="{BB962C8B-B14F-4D97-AF65-F5344CB8AC3E}">
        <p14:creationId xmlns:p14="http://schemas.microsoft.com/office/powerpoint/2010/main" val="1164623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2275C0-F32D-4717-B7AE-449E180DAF69}" type="slidenum">
              <a:rPr lang="zh-CN" altLang="en-US" smtClean="0"/>
              <a:t>29</a:t>
            </a:fld>
            <a:endParaRPr lang="zh-CN" altLang="en-US"/>
          </a:p>
        </p:txBody>
      </p:sp>
    </p:spTree>
    <p:extLst>
      <p:ext uri="{BB962C8B-B14F-4D97-AF65-F5344CB8AC3E}">
        <p14:creationId xmlns:p14="http://schemas.microsoft.com/office/powerpoint/2010/main" val="13232786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2275C0-F32D-4717-B7AE-449E180DAF69}" type="slidenum">
              <a:rPr lang="zh-CN" altLang="en-US" smtClean="0"/>
              <a:t>30</a:t>
            </a:fld>
            <a:endParaRPr lang="zh-CN" altLang="en-US"/>
          </a:p>
        </p:txBody>
      </p:sp>
    </p:spTree>
    <p:extLst>
      <p:ext uri="{BB962C8B-B14F-4D97-AF65-F5344CB8AC3E}">
        <p14:creationId xmlns:p14="http://schemas.microsoft.com/office/powerpoint/2010/main" val="27466890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2275C0-F32D-4717-B7AE-449E180DAF69}" type="slidenum">
              <a:rPr lang="zh-CN" altLang="en-US" smtClean="0"/>
              <a:t>8</a:t>
            </a:fld>
            <a:endParaRPr lang="zh-CN" altLang="en-US"/>
          </a:p>
        </p:txBody>
      </p:sp>
    </p:spTree>
    <p:extLst>
      <p:ext uri="{BB962C8B-B14F-4D97-AF65-F5344CB8AC3E}">
        <p14:creationId xmlns:p14="http://schemas.microsoft.com/office/powerpoint/2010/main" val="402244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2275C0-F32D-4717-B7AE-449E180DAF69}" type="slidenum">
              <a:rPr lang="zh-CN" altLang="en-US" smtClean="0"/>
              <a:t>10</a:t>
            </a:fld>
            <a:endParaRPr lang="zh-CN" altLang="en-US"/>
          </a:p>
        </p:txBody>
      </p:sp>
    </p:spTree>
    <p:extLst>
      <p:ext uri="{BB962C8B-B14F-4D97-AF65-F5344CB8AC3E}">
        <p14:creationId xmlns:p14="http://schemas.microsoft.com/office/powerpoint/2010/main" val="696658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2275C0-F32D-4717-B7AE-449E180DAF69}" type="slidenum">
              <a:rPr lang="zh-CN" altLang="en-US" smtClean="0"/>
              <a:t>12</a:t>
            </a:fld>
            <a:endParaRPr lang="zh-CN" altLang="en-US"/>
          </a:p>
        </p:txBody>
      </p:sp>
    </p:spTree>
    <p:extLst>
      <p:ext uri="{BB962C8B-B14F-4D97-AF65-F5344CB8AC3E}">
        <p14:creationId xmlns:p14="http://schemas.microsoft.com/office/powerpoint/2010/main" val="16817167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2275C0-F32D-4717-B7AE-449E180DAF69}" type="slidenum">
              <a:rPr lang="zh-CN" altLang="en-US" smtClean="0"/>
              <a:t>13</a:t>
            </a:fld>
            <a:endParaRPr lang="zh-CN" altLang="en-US"/>
          </a:p>
        </p:txBody>
      </p:sp>
    </p:spTree>
    <p:extLst>
      <p:ext uri="{BB962C8B-B14F-4D97-AF65-F5344CB8AC3E}">
        <p14:creationId xmlns:p14="http://schemas.microsoft.com/office/powerpoint/2010/main" val="20323724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2275C0-F32D-4717-B7AE-449E180DAF69}" type="slidenum">
              <a:rPr lang="zh-CN" altLang="en-US" smtClean="0"/>
              <a:t>14</a:t>
            </a:fld>
            <a:endParaRPr lang="zh-CN" altLang="en-US"/>
          </a:p>
        </p:txBody>
      </p:sp>
    </p:spTree>
    <p:extLst>
      <p:ext uri="{BB962C8B-B14F-4D97-AF65-F5344CB8AC3E}">
        <p14:creationId xmlns:p14="http://schemas.microsoft.com/office/powerpoint/2010/main" val="40353624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2275C0-F32D-4717-B7AE-449E180DAF69}" type="slidenum">
              <a:rPr lang="zh-CN" altLang="en-US" smtClean="0"/>
              <a:t>15</a:t>
            </a:fld>
            <a:endParaRPr lang="zh-CN" altLang="en-US"/>
          </a:p>
        </p:txBody>
      </p:sp>
    </p:spTree>
    <p:extLst>
      <p:ext uri="{BB962C8B-B14F-4D97-AF65-F5344CB8AC3E}">
        <p14:creationId xmlns:p14="http://schemas.microsoft.com/office/powerpoint/2010/main" val="13929760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2275C0-F32D-4717-B7AE-449E180DAF69}" type="slidenum">
              <a:rPr lang="zh-CN" altLang="en-US" smtClean="0"/>
              <a:t>16</a:t>
            </a:fld>
            <a:endParaRPr lang="zh-CN" altLang="en-US"/>
          </a:p>
        </p:txBody>
      </p:sp>
    </p:spTree>
    <p:extLst>
      <p:ext uri="{BB962C8B-B14F-4D97-AF65-F5344CB8AC3E}">
        <p14:creationId xmlns:p14="http://schemas.microsoft.com/office/powerpoint/2010/main" val="27441940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2275C0-F32D-4717-B7AE-449E180DAF69}" type="slidenum">
              <a:rPr lang="zh-CN" altLang="en-US" smtClean="0"/>
              <a:t>18</a:t>
            </a:fld>
            <a:endParaRPr lang="zh-CN" altLang="en-US"/>
          </a:p>
        </p:txBody>
      </p:sp>
    </p:spTree>
    <p:extLst>
      <p:ext uri="{BB962C8B-B14F-4D97-AF65-F5344CB8AC3E}">
        <p14:creationId xmlns:p14="http://schemas.microsoft.com/office/powerpoint/2010/main" val="12620472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1967B3DD-E407-4771-B625-A6319AD9D0A7}" type="datetimeFigureOut">
              <a:rPr lang="zh-CN" altLang="en-US" smtClean="0"/>
              <a:t>2017/5/4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72BE962-176E-48E1-A612-77F686BA298D}" type="slidenum">
              <a:rPr lang="zh-CN" altLang="en-US" smtClean="0"/>
              <a:t>‹#›</a:t>
            </a:fld>
            <a:endParaRPr lang="zh-CN" altLang="en-US"/>
          </a:p>
        </p:txBody>
      </p:sp>
    </p:spTree>
    <p:extLst>
      <p:ext uri="{BB962C8B-B14F-4D97-AF65-F5344CB8AC3E}">
        <p14:creationId xmlns:p14="http://schemas.microsoft.com/office/powerpoint/2010/main" val="4054273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967B3DD-E407-4771-B625-A6319AD9D0A7}" type="datetimeFigureOut">
              <a:rPr lang="zh-CN" altLang="en-US" smtClean="0"/>
              <a:t>2017/5/4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72BE962-176E-48E1-A612-77F686BA298D}" type="slidenum">
              <a:rPr lang="zh-CN" altLang="en-US" smtClean="0"/>
              <a:t>‹#›</a:t>
            </a:fld>
            <a:endParaRPr lang="zh-CN" altLang="en-US"/>
          </a:p>
        </p:txBody>
      </p:sp>
    </p:spTree>
    <p:extLst>
      <p:ext uri="{BB962C8B-B14F-4D97-AF65-F5344CB8AC3E}">
        <p14:creationId xmlns:p14="http://schemas.microsoft.com/office/powerpoint/2010/main" val="1297562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967B3DD-E407-4771-B625-A6319AD9D0A7}" type="datetimeFigureOut">
              <a:rPr lang="zh-CN" altLang="en-US" smtClean="0"/>
              <a:t>2017/5/4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72BE962-176E-48E1-A612-77F686BA298D}" type="slidenum">
              <a:rPr lang="zh-CN" altLang="en-US" smtClean="0"/>
              <a:t>‹#›</a:t>
            </a:fld>
            <a:endParaRPr lang="zh-CN" altLang="en-US"/>
          </a:p>
        </p:txBody>
      </p:sp>
    </p:spTree>
    <p:extLst>
      <p:ext uri="{BB962C8B-B14F-4D97-AF65-F5344CB8AC3E}">
        <p14:creationId xmlns:p14="http://schemas.microsoft.com/office/powerpoint/2010/main" val="533699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967B3DD-E407-4771-B625-A6319AD9D0A7}" type="datetimeFigureOut">
              <a:rPr lang="zh-CN" altLang="en-US" smtClean="0"/>
              <a:t>2017/5/4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72BE962-176E-48E1-A612-77F686BA298D}" type="slidenum">
              <a:rPr lang="zh-CN" altLang="en-US" smtClean="0"/>
              <a:t>‹#›</a:t>
            </a:fld>
            <a:endParaRPr lang="zh-CN" altLang="en-US"/>
          </a:p>
        </p:txBody>
      </p:sp>
    </p:spTree>
    <p:extLst>
      <p:ext uri="{BB962C8B-B14F-4D97-AF65-F5344CB8AC3E}">
        <p14:creationId xmlns:p14="http://schemas.microsoft.com/office/powerpoint/2010/main" val="1581904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967B3DD-E407-4771-B625-A6319AD9D0A7}" type="datetimeFigureOut">
              <a:rPr lang="zh-CN" altLang="en-US" smtClean="0"/>
              <a:t>2017/5/4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72BE962-176E-48E1-A612-77F686BA298D}" type="slidenum">
              <a:rPr lang="zh-CN" altLang="en-US" smtClean="0"/>
              <a:t>‹#›</a:t>
            </a:fld>
            <a:endParaRPr lang="zh-CN" altLang="en-US"/>
          </a:p>
        </p:txBody>
      </p:sp>
    </p:spTree>
    <p:extLst>
      <p:ext uri="{BB962C8B-B14F-4D97-AF65-F5344CB8AC3E}">
        <p14:creationId xmlns:p14="http://schemas.microsoft.com/office/powerpoint/2010/main" val="2016019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1967B3DD-E407-4771-B625-A6319AD9D0A7}" type="datetimeFigureOut">
              <a:rPr lang="zh-CN" altLang="en-US" smtClean="0"/>
              <a:t>2017/5/4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72BE962-176E-48E1-A612-77F686BA298D}" type="slidenum">
              <a:rPr lang="zh-CN" altLang="en-US" smtClean="0"/>
              <a:t>‹#›</a:t>
            </a:fld>
            <a:endParaRPr lang="zh-CN" altLang="en-US"/>
          </a:p>
        </p:txBody>
      </p:sp>
    </p:spTree>
    <p:extLst>
      <p:ext uri="{BB962C8B-B14F-4D97-AF65-F5344CB8AC3E}">
        <p14:creationId xmlns:p14="http://schemas.microsoft.com/office/powerpoint/2010/main" val="3259372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1967B3DD-E407-4771-B625-A6319AD9D0A7}" type="datetimeFigureOut">
              <a:rPr lang="zh-CN" altLang="en-US" smtClean="0"/>
              <a:t>2017/5/4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72BE962-176E-48E1-A612-77F686BA298D}" type="slidenum">
              <a:rPr lang="zh-CN" altLang="en-US" smtClean="0"/>
              <a:t>‹#›</a:t>
            </a:fld>
            <a:endParaRPr lang="zh-CN" altLang="en-US"/>
          </a:p>
        </p:txBody>
      </p:sp>
    </p:spTree>
    <p:extLst>
      <p:ext uri="{BB962C8B-B14F-4D97-AF65-F5344CB8AC3E}">
        <p14:creationId xmlns:p14="http://schemas.microsoft.com/office/powerpoint/2010/main" val="1292957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967B3DD-E407-4771-B625-A6319AD9D0A7}" type="datetimeFigureOut">
              <a:rPr lang="zh-CN" altLang="en-US" smtClean="0"/>
              <a:t>2017/5/4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72BE962-176E-48E1-A612-77F686BA298D}" type="slidenum">
              <a:rPr lang="zh-CN" altLang="en-US" smtClean="0"/>
              <a:t>‹#›</a:t>
            </a:fld>
            <a:endParaRPr lang="zh-CN" altLang="en-US"/>
          </a:p>
        </p:txBody>
      </p:sp>
    </p:spTree>
    <p:extLst>
      <p:ext uri="{BB962C8B-B14F-4D97-AF65-F5344CB8AC3E}">
        <p14:creationId xmlns:p14="http://schemas.microsoft.com/office/powerpoint/2010/main" val="3900811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67B3DD-E407-4771-B625-A6319AD9D0A7}" type="datetimeFigureOut">
              <a:rPr lang="zh-CN" altLang="en-US" smtClean="0"/>
              <a:t>2017/5/4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972BE962-176E-48E1-A612-77F686BA298D}" type="slidenum">
              <a:rPr lang="zh-CN" altLang="en-US" smtClean="0"/>
              <a:t>‹#›</a:t>
            </a:fld>
            <a:endParaRPr lang="zh-CN" altLang="en-US"/>
          </a:p>
        </p:txBody>
      </p:sp>
    </p:spTree>
    <p:extLst>
      <p:ext uri="{BB962C8B-B14F-4D97-AF65-F5344CB8AC3E}">
        <p14:creationId xmlns:p14="http://schemas.microsoft.com/office/powerpoint/2010/main" val="3055822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967B3DD-E407-4771-B625-A6319AD9D0A7}" type="datetimeFigureOut">
              <a:rPr lang="zh-CN" altLang="en-US" smtClean="0"/>
              <a:t>2017/5/4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72BE962-176E-48E1-A612-77F686BA298D}" type="slidenum">
              <a:rPr lang="zh-CN" altLang="en-US" smtClean="0"/>
              <a:t>‹#›</a:t>
            </a:fld>
            <a:endParaRPr lang="zh-CN" altLang="en-US"/>
          </a:p>
        </p:txBody>
      </p:sp>
    </p:spTree>
    <p:extLst>
      <p:ext uri="{BB962C8B-B14F-4D97-AF65-F5344CB8AC3E}">
        <p14:creationId xmlns:p14="http://schemas.microsoft.com/office/powerpoint/2010/main" val="912026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967B3DD-E407-4771-B625-A6319AD9D0A7}" type="datetimeFigureOut">
              <a:rPr lang="zh-CN" altLang="en-US" smtClean="0"/>
              <a:t>2017/5/4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72BE962-176E-48E1-A612-77F686BA298D}" type="slidenum">
              <a:rPr lang="zh-CN" altLang="en-US" smtClean="0"/>
              <a:t>‹#›</a:t>
            </a:fld>
            <a:endParaRPr lang="zh-CN" altLang="en-US"/>
          </a:p>
        </p:txBody>
      </p:sp>
    </p:spTree>
    <p:extLst>
      <p:ext uri="{BB962C8B-B14F-4D97-AF65-F5344CB8AC3E}">
        <p14:creationId xmlns:p14="http://schemas.microsoft.com/office/powerpoint/2010/main" val="1792492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1967B3DD-E407-4771-B625-A6319AD9D0A7}" type="datetimeFigureOut">
              <a:rPr lang="zh-CN" altLang="en-US" smtClean="0"/>
              <a:t>2017/5/4</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972BE962-176E-48E1-A612-77F686BA298D}" type="slidenum">
              <a:rPr lang="zh-CN" altLang="en-US" smtClean="0"/>
              <a:t>‹#›</a:t>
            </a:fld>
            <a:endParaRPr lang="zh-CN" altLang="en-US"/>
          </a:p>
        </p:txBody>
      </p:sp>
    </p:spTree>
    <p:extLst>
      <p:ext uri="{BB962C8B-B14F-4D97-AF65-F5344CB8AC3E}">
        <p14:creationId xmlns:p14="http://schemas.microsoft.com/office/powerpoint/2010/main" val="17695107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16" name="文本框 15"/>
          <p:cNvSpPr txBox="1"/>
          <p:nvPr/>
        </p:nvSpPr>
        <p:spPr>
          <a:xfrm>
            <a:off x="415625" y="1059228"/>
            <a:ext cx="6075487" cy="2862322"/>
          </a:xfrm>
          <a:prstGeom prst="rect">
            <a:avLst/>
          </a:prstGeom>
          <a:noFill/>
        </p:spPr>
        <p:txBody>
          <a:bodyPr wrap="square" rtlCol="0">
            <a:spAutoFit/>
          </a:bodyPr>
          <a:lstStyle/>
          <a:p>
            <a:r>
              <a:rPr lang="en-US" altLang="zh-CN" sz="7200" dirty="0">
                <a:solidFill>
                  <a:srgbClr val="404040"/>
                </a:solidFill>
                <a:latin typeface="Broadway" pitchFamily="82" charset="0"/>
              </a:rPr>
              <a:t>G3</a:t>
            </a:r>
          </a:p>
          <a:p>
            <a:r>
              <a:rPr lang="zh-CN" altLang="en-US" sz="5400" dirty="0">
                <a:solidFill>
                  <a:srgbClr val="404040"/>
                </a:solidFill>
                <a:latin typeface="微软雅黑" panose="020B0503020204020204" pitchFamily="34" charset="-122"/>
                <a:ea typeface="微软雅黑" panose="020B0503020204020204" pitchFamily="34" charset="-122"/>
              </a:rPr>
              <a:t>寝室空调智能插座需求分析</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Tree>
    <p:extLst>
      <p:ext uri="{BB962C8B-B14F-4D97-AF65-F5344CB8AC3E}">
        <p14:creationId xmlns:p14="http://schemas.microsoft.com/office/powerpoint/2010/main" val="2720424178"/>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90502"/>
            <a:ext cx="9144000" cy="4741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5048607"/>
            <a:ext cx="9144000" cy="1044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a:off x="7648221" y="190502"/>
            <a:ext cx="282223" cy="474132"/>
          </a:xfrm>
          <a:prstGeom prst="parallelogram">
            <a:avLst>
              <a:gd name="adj" fmla="val 659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平行四边形 7"/>
          <p:cNvSpPr/>
          <p:nvPr/>
        </p:nvSpPr>
        <p:spPr>
          <a:xfrm>
            <a:off x="7180440" y="190502"/>
            <a:ext cx="480481" cy="474132"/>
          </a:xfrm>
          <a:prstGeom prst="parallelogram">
            <a:avLst>
              <a:gd name="adj" fmla="val 421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2" name="图片 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
        <p:nvSpPr>
          <p:cNvPr id="43" name="矩形 42"/>
          <p:cNvSpPr/>
          <p:nvPr/>
        </p:nvSpPr>
        <p:spPr>
          <a:xfrm>
            <a:off x="251745" y="0"/>
            <a:ext cx="4463203"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3600" dirty="0">
                <a:solidFill>
                  <a:schemeClr val="bg1"/>
                </a:solidFill>
                <a:latin typeface="华文仿宋" panose="02010600040101010101" pitchFamily="2" charset="-122"/>
                <a:ea typeface="华文仿宋" panose="02010600040101010101" pitchFamily="2" charset="-122"/>
              </a:rPr>
              <a:t>Part </a:t>
            </a:r>
            <a:r>
              <a:rPr lang="en-US" altLang="zh-CN" sz="3200" dirty="0">
                <a:solidFill>
                  <a:schemeClr val="bg1"/>
                </a:solidFill>
                <a:latin typeface="微软雅黑" panose="020B0503020204020204" pitchFamily="34" charset="-122"/>
                <a:ea typeface="微软雅黑" panose="020B0503020204020204" pitchFamily="34" charset="-122"/>
              </a:rPr>
              <a:t>02 	</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3" name="矩形 2"/>
          <p:cNvSpPr/>
          <p:nvPr/>
        </p:nvSpPr>
        <p:spPr>
          <a:xfrm>
            <a:off x="733543" y="1032941"/>
            <a:ext cx="184731" cy="307777"/>
          </a:xfrm>
          <a:prstGeom prst="rect">
            <a:avLst/>
          </a:prstGeom>
        </p:spPr>
        <p:txBody>
          <a:bodyPr wrap="none">
            <a:spAutoFit/>
          </a:bodyPr>
          <a:lstStyle/>
          <a:p>
            <a:pPr>
              <a:spcAft>
                <a:spcPts val="0"/>
              </a:spcAft>
            </a:pPr>
            <a:endParaRPr lang="zh-CN" altLang="zh-CN" sz="1400" dirty="0">
              <a:solidFill>
                <a:srgbClr val="404040"/>
              </a:solidFill>
              <a:latin typeface="微软雅黑" panose="020B0503020204020204" pitchFamily="34" charset="-122"/>
              <a:ea typeface="微软雅黑" panose="020B0503020204020204" pitchFamily="34" charset="-122"/>
              <a:cs typeface="宋体" panose="02010600030101010101"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1354730172"/>
              </p:ext>
            </p:extLst>
          </p:nvPr>
        </p:nvGraphicFramePr>
        <p:xfrm>
          <a:off x="733543" y="1456101"/>
          <a:ext cx="7676914" cy="2251467"/>
        </p:xfrm>
        <a:graphic>
          <a:graphicData uri="http://schemas.openxmlformats.org/drawingml/2006/table">
            <a:tbl>
              <a:tblPr firstRow="1" firstCol="1" bandRow="1">
                <a:tableStyleId>{C083E6E3-FA7D-4D7B-A595-EF9225AFEA82}</a:tableStyleId>
              </a:tblPr>
              <a:tblGrid>
                <a:gridCol w="1487786">
                  <a:extLst>
                    <a:ext uri="{9D8B030D-6E8A-4147-A177-3AD203B41FA5}">
                      <a16:colId xmlns:a16="http://schemas.microsoft.com/office/drawing/2014/main" val="2844088354"/>
                    </a:ext>
                  </a:extLst>
                </a:gridCol>
                <a:gridCol w="6189128">
                  <a:extLst>
                    <a:ext uri="{9D8B030D-6E8A-4147-A177-3AD203B41FA5}">
                      <a16:colId xmlns:a16="http://schemas.microsoft.com/office/drawing/2014/main" val="3028615585"/>
                    </a:ext>
                  </a:extLst>
                </a:gridCol>
              </a:tblGrid>
              <a:tr h="325634">
                <a:tc gridSpan="2">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zh-CN" altLang="zh-CN" sz="2000" dirty="0" smtClean="0">
                          <a:solidFill>
                            <a:srgbClr val="404040"/>
                          </a:solidFill>
                          <a:latin typeface="微软雅黑" panose="020B0503020204020204" pitchFamily="34" charset="-122"/>
                          <a:ea typeface="微软雅黑" panose="020B0503020204020204" pitchFamily="34" charset="-122"/>
                          <a:cs typeface="宋体" panose="02010600030101010101" pitchFamily="2" charset="-122"/>
                        </a:rPr>
                        <a:t>产品功能特性列表</a:t>
                      </a:r>
                    </a:p>
                  </a:txBody>
                  <a:tcPr marL="68580" marR="68580" marT="0" marB="0"/>
                </a:tc>
                <a:tc hMerge="1">
                  <a:txBody>
                    <a:bodyPr/>
                    <a:lstStyle/>
                    <a:p>
                      <a:pPr>
                        <a:spcAft>
                          <a:spcPts val="0"/>
                        </a:spcAft>
                      </a:pPr>
                      <a:endParaRPr lang="zh-CN" sz="1200" dirty="0">
                        <a:solidFill>
                          <a:srgbClr val="404040"/>
                        </a:solidFill>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tc>
                <a:extLst>
                  <a:ext uri="{0D108BD9-81ED-4DB2-BD59-A6C34878D82A}">
                    <a16:rowId xmlns:a16="http://schemas.microsoft.com/office/drawing/2014/main" val="1581338599"/>
                  </a:ext>
                </a:extLst>
              </a:tr>
              <a:tr h="391309">
                <a:tc>
                  <a:txBody>
                    <a:bodyPr/>
                    <a:lstStyle/>
                    <a:p>
                      <a:pPr>
                        <a:spcAft>
                          <a:spcPts val="0"/>
                        </a:spcAft>
                      </a:pPr>
                      <a:r>
                        <a:rPr lang="zh-CN" sz="1200" dirty="0">
                          <a:solidFill>
                            <a:srgbClr val="404040"/>
                          </a:solidFill>
                          <a:effectLst/>
                          <a:latin typeface="微软雅黑" panose="020B0503020204020204" pitchFamily="34" charset="-122"/>
                          <a:ea typeface="微软雅黑" panose="020B0503020204020204" pitchFamily="34" charset="-122"/>
                        </a:rPr>
                        <a:t>特性编号</a:t>
                      </a:r>
                      <a:endParaRPr lang="zh-CN" sz="1200" dirty="0">
                        <a:solidFill>
                          <a:srgbClr val="404040"/>
                        </a:solidFill>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tc>
                <a:tc>
                  <a:txBody>
                    <a:bodyPr/>
                    <a:lstStyle/>
                    <a:p>
                      <a:pPr>
                        <a:spcAft>
                          <a:spcPts val="0"/>
                        </a:spcAft>
                      </a:pPr>
                      <a:r>
                        <a:rPr lang="zh-CN" sz="1200" dirty="0">
                          <a:solidFill>
                            <a:srgbClr val="404040"/>
                          </a:solidFill>
                          <a:effectLst/>
                          <a:latin typeface="微软雅黑" panose="020B0503020204020204" pitchFamily="34" charset="-122"/>
                          <a:ea typeface="微软雅黑" panose="020B0503020204020204" pitchFamily="34" charset="-122"/>
                        </a:rPr>
                        <a:t>特性描述</a:t>
                      </a:r>
                      <a:endParaRPr lang="zh-CN" sz="1200" dirty="0">
                        <a:solidFill>
                          <a:srgbClr val="404040"/>
                        </a:solidFill>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tc>
                <a:extLst>
                  <a:ext uri="{0D108BD9-81ED-4DB2-BD59-A6C34878D82A}">
                    <a16:rowId xmlns:a16="http://schemas.microsoft.com/office/drawing/2014/main" val="2934509679"/>
                  </a:ext>
                </a:extLst>
              </a:tr>
              <a:tr h="335832">
                <a:tc>
                  <a:txBody>
                    <a:bodyPr/>
                    <a:lstStyle/>
                    <a:p>
                      <a:pPr>
                        <a:spcAft>
                          <a:spcPts val="0"/>
                        </a:spcAft>
                      </a:pPr>
                      <a:r>
                        <a:rPr lang="en-US" sz="1200">
                          <a:solidFill>
                            <a:srgbClr val="404040"/>
                          </a:solidFill>
                          <a:effectLst/>
                          <a:latin typeface="微软雅黑" panose="020B0503020204020204" pitchFamily="34" charset="-122"/>
                          <a:ea typeface="微软雅黑" panose="020B0503020204020204" pitchFamily="34" charset="-122"/>
                        </a:rPr>
                        <a:t>1</a:t>
                      </a:r>
                      <a:endParaRPr lang="zh-CN" sz="1200">
                        <a:solidFill>
                          <a:srgbClr val="404040"/>
                        </a:solidFill>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tc>
                <a:tc>
                  <a:txBody>
                    <a:bodyPr/>
                    <a:lstStyle/>
                    <a:p>
                      <a:pPr>
                        <a:spcAft>
                          <a:spcPts val="0"/>
                        </a:spcAft>
                      </a:pPr>
                      <a:r>
                        <a:rPr lang="zh-CN" sz="1200" dirty="0">
                          <a:solidFill>
                            <a:srgbClr val="404040"/>
                          </a:solidFill>
                          <a:effectLst/>
                          <a:latin typeface="微软雅黑" panose="020B0503020204020204" pitchFamily="34" charset="-122"/>
                          <a:ea typeface="微软雅黑" panose="020B0503020204020204" pitchFamily="34" charset="-122"/>
                        </a:rPr>
                        <a:t>使用者查看寝室空调状态</a:t>
                      </a:r>
                      <a:endParaRPr lang="zh-CN" sz="1200" dirty="0">
                        <a:solidFill>
                          <a:srgbClr val="404040"/>
                        </a:solidFill>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tc>
                <a:extLst>
                  <a:ext uri="{0D108BD9-81ED-4DB2-BD59-A6C34878D82A}">
                    <a16:rowId xmlns:a16="http://schemas.microsoft.com/office/drawing/2014/main" val="102896482"/>
                  </a:ext>
                </a:extLst>
              </a:tr>
              <a:tr h="349701">
                <a:tc>
                  <a:txBody>
                    <a:bodyPr/>
                    <a:lstStyle/>
                    <a:p>
                      <a:pPr>
                        <a:spcAft>
                          <a:spcPts val="0"/>
                        </a:spcAft>
                      </a:pPr>
                      <a:r>
                        <a:rPr lang="en-US" sz="1200" dirty="0">
                          <a:solidFill>
                            <a:srgbClr val="404040"/>
                          </a:solidFill>
                          <a:effectLst/>
                          <a:latin typeface="微软雅黑" panose="020B0503020204020204" pitchFamily="34" charset="-122"/>
                          <a:ea typeface="微软雅黑" panose="020B0503020204020204" pitchFamily="34" charset="-122"/>
                        </a:rPr>
                        <a:t>2</a:t>
                      </a:r>
                      <a:endParaRPr lang="zh-CN" sz="1200" dirty="0">
                        <a:solidFill>
                          <a:srgbClr val="404040"/>
                        </a:solidFill>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tc>
                <a:tc>
                  <a:txBody>
                    <a:bodyPr/>
                    <a:lstStyle/>
                    <a:p>
                      <a:pPr>
                        <a:spcAft>
                          <a:spcPts val="0"/>
                        </a:spcAft>
                      </a:pPr>
                      <a:r>
                        <a:rPr lang="zh-CN" sz="1200">
                          <a:solidFill>
                            <a:srgbClr val="404040"/>
                          </a:solidFill>
                          <a:effectLst/>
                          <a:latin typeface="微软雅黑" panose="020B0503020204020204" pitchFamily="34" charset="-122"/>
                          <a:ea typeface="微软雅黑" panose="020B0503020204020204" pitchFamily="34" charset="-122"/>
                        </a:rPr>
                        <a:t>使用者查看每月用电情况</a:t>
                      </a:r>
                      <a:endParaRPr lang="zh-CN" sz="1200">
                        <a:solidFill>
                          <a:srgbClr val="404040"/>
                        </a:solidFill>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tc>
                <a:extLst>
                  <a:ext uri="{0D108BD9-81ED-4DB2-BD59-A6C34878D82A}">
                    <a16:rowId xmlns:a16="http://schemas.microsoft.com/office/drawing/2014/main" val="184957857"/>
                  </a:ext>
                </a:extLst>
              </a:tr>
              <a:tr h="249645">
                <a:tc>
                  <a:txBody>
                    <a:bodyPr/>
                    <a:lstStyle/>
                    <a:p>
                      <a:pPr>
                        <a:spcAft>
                          <a:spcPts val="0"/>
                        </a:spcAft>
                      </a:pPr>
                      <a:r>
                        <a:rPr lang="en-US" sz="1200">
                          <a:solidFill>
                            <a:srgbClr val="404040"/>
                          </a:solidFill>
                          <a:effectLst/>
                          <a:latin typeface="微软雅黑" panose="020B0503020204020204" pitchFamily="34" charset="-122"/>
                          <a:ea typeface="微软雅黑" panose="020B0503020204020204" pitchFamily="34" charset="-122"/>
                        </a:rPr>
                        <a:t>3</a:t>
                      </a:r>
                      <a:endParaRPr lang="zh-CN" sz="1200">
                        <a:solidFill>
                          <a:srgbClr val="404040"/>
                        </a:solidFill>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tc>
                <a:tc>
                  <a:txBody>
                    <a:bodyPr/>
                    <a:lstStyle/>
                    <a:p>
                      <a:pPr>
                        <a:spcAft>
                          <a:spcPts val="0"/>
                        </a:spcAft>
                      </a:pPr>
                      <a:r>
                        <a:rPr lang="zh-CN" sz="1200" dirty="0">
                          <a:solidFill>
                            <a:srgbClr val="404040"/>
                          </a:solidFill>
                          <a:effectLst/>
                          <a:latin typeface="微软雅黑" panose="020B0503020204020204" pitchFamily="34" charset="-122"/>
                          <a:ea typeface="微软雅黑" panose="020B0503020204020204" pitchFamily="34" charset="-122"/>
                        </a:rPr>
                        <a:t>使用者远程控制寝室空调</a:t>
                      </a:r>
                      <a:endParaRPr lang="zh-CN" sz="1200" dirty="0">
                        <a:solidFill>
                          <a:srgbClr val="404040"/>
                        </a:solidFill>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tc>
                <a:extLst>
                  <a:ext uri="{0D108BD9-81ED-4DB2-BD59-A6C34878D82A}">
                    <a16:rowId xmlns:a16="http://schemas.microsoft.com/office/drawing/2014/main" val="2561973146"/>
                  </a:ext>
                </a:extLst>
              </a:tr>
              <a:tr h="349701">
                <a:tc>
                  <a:txBody>
                    <a:bodyPr/>
                    <a:lstStyle/>
                    <a:p>
                      <a:pPr>
                        <a:spcAft>
                          <a:spcPts val="0"/>
                        </a:spcAft>
                      </a:pPr>
                      <a:r>
                        <a:rPr lang="en-US" sz="1200" dirty="0">
                          <a:solidFill>
                            <a:srgbClr val="404040"/>
                          </a:solidFill>
                          <a:effectLst/>
                          <a:latin typeface="微软雅黑" panose="020B0503020204020204" pitchFamily="34" charset="-122"/>
                          <a:ea typeface="微软雅黑" panose="020B0503020204020204" pitchFamily="34" charset="-122"/>
                        </a:rPr>
                        <a:t>4</a:t>
                      </a:r>
                      <a:endParaRPr lang="zh-CN" sz="1200" dirty="0">
                        <a:solidFill>
                          <a:srgbClr val="404040"/>
                        </a:solidFill>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tc>
                <a:tc>
                  <a:txBody>
                    <a:bodyPr/>
                    <a:lstStyle/>
                    <a:p>
                      <a:pPr>
                        <a:spcAft>
                          <a:spcPts val="0"/>
                        </a:spcAft>
                      </a:pPr>
                      <a:r>
                        <a:rPr lang="zh-CN" sz="1200" dirty="0">
                          <a:solidFill>
                            <a:srgbClr val="404040"/>
                          </a:solidFill>
                          <a:effectLst/>
                          <a:latin typeface="微软雅黑" panose="020B0503020204020204" pitchFamily="34" charset="-122"/>
                          <a:ea typeface="微软雅黑" panose="020B0503020204020204" pitchFamily="34" charset="-122"/>
                        </a:rPr>
                        <a:t>服务器自动获取每个寝室空调用电情况并存入数据库</a:t>
                      </a:r>
                      <a:endParaRPr lang="zh-CN" sz="1200" dirty="0">
                        <a:solidFill>
                          <a:srgbClr val="404040"/>
                        </a:solidFill>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tc>
                <a:extLst>
                  <a:ext uri="{0D108BD9-81ED-4DB2-BD59-A6C34878D82A}">
                    <a16:rowId xmlns:a16="http://schemas.microsoft.com/office/drawing/2014/main" val="3459647722"/>
                  </a:ext>
                </a:extLst>
              </a:tr>
              <a:tr h="249645">
                <a:tc>
                  <a:txBody>
                    <a:bodyPr/>
                    <a:lstStyle/>
                    <a:p>
                      <a:pPr>
                        <a:spcAft>
                          <a:spcPts val="0"/>
                        </a:spcAft>
                      </a:pPr>
                      <a:r>
                        <a:rPr lang="en-US" sz="1200" dirty="0">
                          <a:solidFill>
                            <a:srgbClr val="404040"/>
                          </a:solidFill>
                          <a:effectLst/>
                          <a:latin typeface="微软雅黑" panose="020B0503020204020204" pitchFamily="34" charset="-122"/>
                          <a:ea typeface="微软雅黑" panose="020B0503020204020204" pitchFamily="34" charset="-122"/>
                        </a:rPr>
                        <a:t>5</a:t>
                      </a:r>
                      <a:endParaRPr lang="zh-CN" sz="1200" dirty="0">
                        <a:solidFill>
                          <a:srgbClr val="404040"/>
                        </a:solidFill>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tc>
                <a:tc>
                  <a:txBody>
                    <a:bodyPr/>
                    <a:lstStyle/>
                    <a:p>
                      <a:pPr>
                        <a:spcAft>
                          <a:spcPts val="0"/>
                        </a:spcAft>
                      </a:pPr>
                      <a:r>
                        <a:rPr lang="zh-CN" sz="1200" dirty="0">
                          <a:solidFill>
                            <a:srgbClr val="404040"/>
                          </a:solidFill>
                          <a:effectLst/>
                          <a:latin typeface="微软雅黑" panose="020B0503020204020204" pitchFamily="34" charset="-122"/>
                          <a:ea typeface="微软雅黑" panose="020B0503020204020204" pitchFamily="34" charset="-122"/>
                        </a:rPr>
                        <a:t>使用者登入本产品软件系统</a:t>
                      </a:r>
                      <a:endParaRPr lang="zh-CN" sz="1200" dirty="0">
                        <a:solidFill>
                          <a:srgbClr val="404040"/>
                        </a:solidFill>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tc>
                <a:extLst>
                  <a:ext uri="{0D108BD9-81ED-4DB2-BD59-A6C34878D82A}">
                    <a16:rowId xmlns:a16="http://schemas.microsoft.com/office/drawing/2014/main" val="1841071337"/>
                  </a:ext>
                </a:extLst>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1935666125"/>
              </p:ext>
            </p:extLst>
          </p:nvPr>
        </p:nvGraphicFramePr>
        <p:xfrm>
          <a:off x="733543" y="1817087"/>
          <a:ext cx="7676914" cy="1039533"/>
        </p:xfrm>
        <a:graphic>
          <a:graphicData uri="http://schemas.openxmlformats.org/drawingml/2006/table">
            <a:tbl>
              <a:tblPr firstRow="1" firstCol="1" bandRow="1">
                <a:tableStyleId>{C083E6E3-FA7D-4D7B-A595-EF9225AFEA82}</a:tableStyleId>
              </a:tblPr>
              <a:tblGrid>
                <a:gridCol w="1487786">
                  <a:extLst>
                    <a:ext uri="{9D8B030D-6E8A-4147-A177-3AD203B41FA5}">
                      <a16:colId xmlns:a16="http://schemas.microsoft.com/office/drawing/2014/main" val="2628960613"/>
                    </a:ext>
                  </a:extLst>
                </a:gridCol>
                <a:gridCol w="6189128">
                  <a:extLst>
                    <a:ext uri="{9D8B030D-6E8A-4147-A177-3AD203B41FA5}">
                      <a16:colId xmlns:a16="http://schemas.microsoft.com/office/drawing/2014/main" val="1642022561"/>
                    </a:ext>
                  </a:extLst>
                </a:gridCol>
              </a:tblGrid>
              <a:tr h="305674">
                <a:tc gridSpan="2">
                  <a:txBody>
                    <a:bodyPr/>
                    <a:lstStyle/>
                    <a:p>
                      <a:pPr algn="ctr"/>
                      <a:r>
                        <a:rPr lang="zh-CN" altLang="zh-CN" sz="2000" kern="1200" dirty="0" smtClean="0">
                          <a:effectLst/>
                        </a:rPr>
                        <a:t>用户分类列表</a:t>
                      </a:r>
                      <a:endParaRPr lang="zh-CN" altLang="zh-CN" sz="2000" b="1" kern="1200" dirty="0">
                        <a:solidFill>
                          <a:schemeClr val="tx1"/>
                        </a:solidFill>
                        <a:effectLst/>
                        <a:latin typeface="微软雅黑" panose="020B0503020204020204" pitchFamily="34" charset="-122"/>
                        <a:ea typeface="微软雅黑" panose="020B0503020204020204" pitchFamily="34" charset="-122"/>
                        <a:cs typeface="+mn-cs"/>
                      </a:endParaRPr>
                    </a:p>
                  </a:txBody>
                  <a:tcPr marL="68580" marR="68580" marT="0" marB="0"/>
                </a:tc>
                <a:tc hMerge="1">
                  <a:txBody>
                    <a:bodyPr/>
                    <a:lstStyle/>
                    <a:p>
                      <a:pPr>
                        <a:spcAft>
                          <a:spcPts val="0"/>
                        </a:spcAft>
                      </a:pPr>
                      <a:endParaRPr lang="zh-CN" sz="1200" dirty="0">
                        <a:solidFill>
                          <a:srgbClr val="404040"/>
                        </a:solidFill>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tc>
                <a:extLst>
                  <a:ext uri="{0D108BD9-81ED-4DB2-BD59-A6C34878D82A}">
                    <a16:rowId xmlns:a16="http://schemas.microsoft.com/office/drawing/2014/main" val="1102044525"/>
                  </a:ext>
                </a:extLst>
              </a:tr>
              <a:tr h="305674">
                <a:tc>
                  <a:txBody>
                    <a:bodyPr/>
                    <a:lstStyle/>
                    <a:p>
                      <a:pPr>
                        <a:spcAft>
                          <a:spcPts val="0"/>
                        </a:spcAft>
                      </a:pPr>
                      <a:r>
                        <a:rPr lang="zh-CN" sz="1200">
                          <a:effectLst/>
                        </a:rPr>
                        <a:t>用户角色</a:t>
                      </a:r>
                      <a:endParaRPr lang="zh-CN" sz="1200">
                        <a:solidFill>
                          <a:srgbClr val="404040"/>
                        </a:solidFill>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tc>
                <a:tc>
                  <a:txBody>
                    <a:bodyPr/>
                    <a:lstStyle/>
                    <a:p>
                      <a:pPr>
                        <a:spcAft>
                          <a:spcPts val="0"/>
                        </a:spcAft>
                      </a:pPr>
                      <a:r>
                        <a:rPr lang="zh-CN" sz="1200" dirty="0">
                          <a:effectLst/>
                        </a:rPr>
                        <a:t>用户描述</a:t>
                      </a:r>
                      <a:endParaRPr lang="zh-CN" sz="1200" dirty="0">
                        <a:solidFill>
                          <a:srgbClr val="404040"/>
                        </a:solidFill>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tc>
                <a:extLst>
                  <a:ext uri="{0D108BD9-81ED-4DB2-BD59-A6C34878D82A}">
                    <a16:rowId xmlns:a16="http://schemas.microsoft.com/office/drawing/2014/main" val="876367092"/>
                  </a:ext>
                </a:extLst>
              </a:tr>
              <a:tr h="428185">
                <a:tc>
                  <a:txBody>
                    <a:bodyPr/>
                    <a:lstStyle/>
                    <a:p>
                      <a:pPr>
                        <a:spcAft>
                          <a:spcPts val="0"/>
                        </a:spcAft>
                      </a:pPr>
                      <a:r>
                        <a:rPr lang="zh-CN" sz="1200" dirty="0">
                          <a:effectLst/>
                        </a:rPr>
                        <a:t>使用者</a:t>
                      </a:r>
                      <a:endParaRPr lang="zh-CN" sz="1200" dirty="0">
                        <a:solidFill>
                          <a:srgbClr val="404040"/>
                        </a:solidFill>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tc>
                <a:tc>
                  <a:txBody>
                    <a:bodyPr/>
                    <a:lstStyle/>
                    <a:p>
                      <a:pPr>
                        <a:spcAft>
                          <a:spcPts val="0"/>
                        </a:spcAft>
                      </a:pPr>
                      <a:r>
                        <a:rPr lang="zh-CN" sz="1200" dirty="0">
                          <a:effectLst/>
                        </a:rPr>
                        <a:t>使用智能插座的寝室学生</a:t>
                      </a:r>
                      <a:endParaRPr lang="zh-CN" sz="1200" dirty="0">
                        <a:solidFill>
                          <a:srgbClr val="404040"/>
                        </a:solidFill>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tc>
                <a:extLst>
                  <a:ext uri="{0D108BD9-81ED-4DB2-BD59-A6C34878D82A}">
                    <a16:rowId xmlns:a16="http://schemas.microsoft.com/office/drawing/2014/main" val="352685768"/>
                  </a:ext>
                </a:extLst>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953768612"/>
              </p:ext>
            </p:extLst>
          </p:nvPr>
        </p:nvGraphicFramePr>
        <p:xfrm>
          <a:off x="733543" y="2038775"/>
          <a:ext cx="7676914" cy="1223498"/>
        </p:xfrm>
        <a:graphic>
          <a:graphicData uri="http://schemas.openxmlformats.org/drawingml/2006/table">
            <a:tbl>
              <a:tblPr firstRow="1" firstCol="1" bandRow="1">
                <a:tableStyleId>{C083E6E3-FA7D-4D7B-A595-EF9225AFEA82}</a:tableStyleId>
              </a:tblPr>
              <a:tblGrid>
                <a:gridCol w="1518494">
                  <a:extLst>
                    <a:ext uri="{9D8B030D-6E8A-4147-A177-3AD203B41FA5}">
                      <a16:colId xmlns:a16="http://schemas.microsoft.com/office/drawing/2014/main" val="678952678"/>
                    </a:ext>
                  </a:extLst>
                </a:gridCol>
                <a:gridCol w="6158420">
                  <a:extLst>
                    <a:ext uri="{9D8B030D-6E8A-4147-A177-3AD203B41FA5}">
                      <a16:colId xmlns:a16="http://schemas.microsoft.com/office/drawing/2014/main" val="4187367448"/>
                    </a:ext>
                  </a:extLst>
                </a:gridCol>
              </a:tblGrid>
              <a:tr h="302063">
                <a:tc gridSpan="2">
                  <a:txBody>
                    <a:bodyPr/>
                    <a:lstStyle/>
                    <a:p>
                      <a:pPr algn="ctr"/>
                      <a:r>
                        <a:rPr lang="zh-CN" altLang="zh-CN" sz="2000" b="1" kern="1200" dirty="0" smtClean="0">
                          <a:solidFill>
                            <a:schemeClr val="tx1"/>
                          </a:solidFill>
                          <a:effectLst/>
                          <a:latin typeface="微软雅黑" panose="020B0503020204020204" pitchFamily="34" charset="-122"/>
                          <a:ea typeface="微软雅黑" panose="020B0503020204020204" pitchFamily="34" charset="-122"/>
                          <a:cs typeface="+mn-cs"/>
                        </a:rPr>
                        <a:t>运行环境</a:t>
                      </a:r>
                      <a:endParaRPr lang="zh-CN" altLang="zh-CN" sz="2000" b="1" kern="1200" dirty="0">
                        <a:solidFill>
                          <a:schemeClr val="tx1"/>
                        </a:solidFill>
                        <a:effectLst/>
                        <a:latin typeface="微软雅黑" panose="020B0503020204020204" pitchFamily="34" charset="-122"/>
                        <a:ea typeface="微软雅黑" panose="020B0503020204020204" pitchFamily="34" charset="-122"/>
                        <a:cs typeface="+mn-cs"/>
                      </a:endParaRPr>
                    </a:p>
                  </a:txBody>
                  <a:tcPr marL="68580" marR="68580" marT="0" marB="0"/>
                </a:tc>
                <a:tc hMerge="1">
                  <a:txBody>
                    <a:bodyPr/>
                    <a:lstStyle/>
                    <a:p>
                      <a:pPr>
                        <a:spcAft>
                          <a:spcPts val="0"/>
                        </a:spcAft>
                      </a:pPr>
                      <a:endParaRPr lang="zh-CN" sz="12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tc>
                <a:extLst>
                  <a:ext uri="{0D108BD9-81ED-4DB2-BD59-A6C34878D82A}">
                    <a16:rowId xmlns:a16="http://schemas.microsoft.com/office/drawing/2014/main" val="421202634"/>
                  </a:ext>
                </a:extLst>
              </a:tr>
              <a:tr h="285113">
                <a:tc>
                  <a:txBody>
                    <a:bodyPr/>
                    <a:lstStyle/>
                    <a:p>
                      <a:pPr>
                        <a:spcAft>
                          <a:spcPts val="0"/>
                        </a:spcAft>
                      </a:pPr>
                      <a:r>
                        <a:rPr lang="zh-CN" sz="1200" dirty="0">
                          <a:effectLst/>
                          <a:latin typeface="微软雅黑" panose="020B0503020204020204" pitchFamily="34" charset="-122"/>
                          <a:ea typeface="微软雅黑" panose="020B0503020204020204" pitchFamily="34" charset="-122"/>
                        </a:rPr>
                        <a:t>项目</a:t>
                      </a:r>
                      <a:endParaRPr lang="zh-CN" sz="12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tc>
                <a:tc>
                  <a:txBody>
                    <a:bodyPr/>
                    <a:lstStyle/>
                    <a:p>
                      <a:pPr>
                        <a:spcAft>
                          <a:spcPts val="0"/>
                        </a:spcAft>
                      </a:pPr>
                      <a:r>
                        <a:rPr lang="zh-CN" sz="1200">
                          <a:effectLst/>
                          <a:latin typeface="微软雅黑" panose="020B0503020204020204" pitchFamily="34" charset="-122"/>
                          <a:ea typeface="微软雅黑" panose="020B0503020204020204" pitchFamily="34" charset="-122"/>
                        </a:rPr>
                        <a:t>要求</a:t>
                      </a:r>
                      <a:endParaRPr lang="zh-CN" sz="1200">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tc>
                <a:extLst>
                  <a:ext uri="{0D108BD9-81ED-4DB2-BD59-A6C34878D82A}">
                    <a16:rowId xmlns:a16="http://schemas.microsoft.com/office/drawing/2014/main" val="3769330522"/>
                  </a:ext>
                </a:extLst>
              </a:tr>
              <a:tr h="348472">
                <a:tc>
                  <a:txBody>
                    <a:bodyPr/>
                    <a:lstStyle/>
                    <a:p>
                      <a:pPr>
                        <a:spcAft>
                          <a:spcPts val="0"/>
                        </a:spcAft>
                      </a:pPr>
                      <a:r>
                        <a:rPr lang="zh-CN" sz="1200">
                          <a:effectLst/>
                          <a:latin typeface="微软雅黑" panose="020B0503020204020204" pitchFamily="34" charset="-122"/>
                          <a:ea typeface="微软雅黑" panose="020B0503020204020204" pitchFamily="34" charset="-122"/>
                        </a:rPr>
                        <a:t>硬件</a:t>
                      </a:r>
                      <a:endParaRPr lang="zh-CN" sz="1200">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tc>
                <a:tc>
                  <a:txBody>
                    <a:bodyPr/>
                    <a:lstStyle/>
                    <a:p>
                      <a:pPr>
                        <a:spcAft>
                          <a:spcPts val="0"/>
                        </a:spcAft>
                      </a:pPr>
                      <a:r>
                        <a:rPr lang="zh-CN" sz="1200" dirty="0">
                          <a:effectLst/>
                          <a:latin typeface="微软雅黑" panose="020B0503020204020204" pitchFamily="34" charset="-122"/>
                          <a:ea typeface="微软雅黑" panose="020B0503020204020204" pitchFamily="34" charset="-122"/>
                        </a:rPr>
                        <a:t>拥有网络通信功能以及后置摄像头拍照功能的安卓手机，寝室空调智能插座（本品硬件）</a:t>
                      </a:r>
                      <a:endParaRPr lang="zh-CN" sz="12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tc>
                <a:extLst>
                  <a:ext uri="{0D108BD9-81ED-4DB2-BD59-A6C34878D82A}">
                    <a16:rowId xmlns:a16="http://schemas.microsoft.com/office/drawing/2014/main" val="3430341542"/>
                  </a:ext>
                </a:extLst>
              </a:tr>
              <a:tr h="285113">
                <a:tc>
                  <a:txBody>
                    <a:bodyPr/>
                    <a:lstStyle/>
                    <a:p>
                      <a:pPr>
                        <a:spcAft>
                          <a:spcPts val="0"/>
                        </a:spcAft>
                      </a:pPr>
                      <a:r>
                        <a:rPr lang="zh-CN" sz="1200" dirty="0">
                          <a:effectLst/>
                          <a:latin typeface="微软雅黑" panose="020B0503020204020204" pitchFamily="34" charset="-122"/>
                          <a:ea typeface="微软雅黑" panose="020B0503020204020204" pitchFamily="34" charset="-122"/>
                        </a:rPr>
                        <a:t>操作系统</a:t>
                      </a:r>
                      <a:endParaRPr lang="zh-CN" sz="12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tc>
                <a:tc>
                  <a:txBody>
                    <a:bodyPr/>
                    <a:lstStyle/>
                    <a:p>
                      <a:pPr>
                        <a:spcAft>
                          <a:spcPts val="0"/>
                        </a:spcAft>
                      </a:pPr>
                      <a:r>
                        <a:rPr lang="en-US" sz="1200" dirty="0">
                          <a:effectLst/>
                          <a:latin typeface="微软雅黑" panose="020B0503020204020204" pitchFamily="34" charset="-122"/>
                          <a:ea typeface="微软雅黑" panose="020B0503020204020204" pitchFamily="34" charset="-122"/>
                        </a:rPr>
                        <a:t>Android4.4</a:t>
                      </a:r>
                      <a:r>
                        <a:rPr lang="zh-CN" sz="1200" dirty="0">
                          <a:effectLst/>
                          <a:latin typeface="微软雅黑" panose="020B0503020204020204" pitchFamily="34" charset="-122"/>
                          <a:ea typeface="微软雅黑" panose="020B0503020204020204" pitchFamily="34" charset="-122"/>
                        </a:rPr>
                        <a:t>及以上版本</a:t>
                      </a:r>
                      <a:endParaRPr lang="zh-CN" sz="12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tc>
                <a:extLst>
                  <a:ext uri="{0D108BD9-81ED-4DB2-BD59-A6C34878D82A}">
                    <a16:rowId xmlns:a16="http://schemas.microsoft.com/office/drawing/2014/main" val="390981704"/>
                  </a:ext>
                </a:extLst>
              </a:tr>
            </a:tbl>
          </a:graphicData>
        </a:graphic>
      </p:graphicFrame>
    </p:spTree>
    <p:extLst>
      <p:ext uri="{BB962C8B-B14F-4D97-AF65-F5344CB8AC3E}">
        <p14:creationId xmlns:p14="http://schemas.microsoft.com/office/powerpoint/2010/main" val="2720257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xit" presetSubtype="0" fill="hold" nodeType="clickEffect">
                                  <p:stCondLst>
                                    <p:cond delay="0"/>
                                  </p:stCondLst>
                                  <p:childTnLst>
                                    <p:animEffect transition="out" filter="fade">
                                      <p:cBhvr>
                                        <p:cTn id="13" dur="500"/>
                                        <p:tgtEl>
                                          <p:spTgt spid="2"/>
                                        </p:tgtEl>
                                      </p:cBhvr>
                                    </p:animEffect>
                                    <p:set>
                                      <p:cBhvr>
                                        <p:cTn id="14" dur="1" fill="hold">
                                          <p:stCondLst>
                                            <p:cond delay="499"/>
                                          </p:stCondLst>
                                        </p:cTn>
                                        <p:tgtEl>
                                          <p:spTgt spid="2"/>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nodeType="clickEffect">
                                  <p:stCondLst>
                                    <p:cond delay="0"/>
                                  </p:stCondLst>
                                  <p:childTnLst>
                                    <p:animEffect transition="out" filter="fade">
                                      <p:cBhvr>
                                        <p:cTn id="25" dur="500"/>
                                        <p:tgtEl>
                                          <p:spTgt spid="5"/>
                                        </p:tgtEl>
                                      </p:cBhvr>
                                    </p:animEffect>
                                    <p:set>
                                      <p:cBhvr>
                                        <p:cTn id="26" dur="1" fill="hold">
                                          <p:stCondLst>
                                            <p:cond delay="499"/>
                                          </p:stCondLst>
                                        </p:cTn>
                                        <p:tgtEl>
                                          <p:spTgt spid="5"/>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1000"/>
                                        <p:tgtEl>
                                          <p:spTgt spid="9"/>
                                        </p:tgtEl>
                                      </p:cBhvr>
                                    </p:animEffect>
                                    <p:anim calcmode="lin" valueType="num">
                                      <p:cBhvr>
                                        <p:cTn id="32" dur="1000" fill="hold"/>
                                        <p:tgtEl>
                                          <p:spTgt spid="9"/>
                                        </p:tgtEl>
                                        <p:attrNameLst>
                                          <p:attrName>ppt_x</p:attrName>
                                        </p:attrNameLst>
                                      </p:cBhvr>
                                      <p:tavLst>
                                        <p:tav tm="0">
                                          <p:val>
                                            <p:strVal val="#ppt_x"/>
                                          </p:val>
                                        </p:tav>
                                        <p:tav tm="100000">
                                          <p:val>
                                            <p:strVal val="#ppt_x"/>
                                          </p:val>
                                        </p:tav>
                                      </p:tavLst>
                                    </p:anim>
                                    <p:anim calcmode="lin" valueType="num">
                                      <p:cBhvr>
                                        <p:cTn id="3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0" presetClass="exit" presetSubtype="0" fill="hold" nodeType="clickEffect">
                                  <p:stCondLst>
                                    <p:cond delay="0"/>
                                  </p:stCondLst>
                                  <p:childTnLst>
                                    <p:animEffect transition="out" filter="fade">
                                      <p:cBhvr>
                                        <p:cTn id="37" dur="500"/>
                                        <p:tgtEl>
                                          <p:spTgt spid="9"/>
                                        </p:tgtEl>
                                      </p:cBhvr>
                                    </p:animEffect>
                                    <p:set>
                                      <p:cBhvr>
                                        <p:cTn id="38"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5" name="矩形 4"/>
          <p:cNvSpPr/>
          <p:nvPr/>
        </p:nvSpPr>
        <p:spPr>
          <a:xfrm>
            <a:off x="1072445" y="2571750"/>
            <a:ext cx="4639732"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4800" dirty="0">
                <a:solidFill>
                  <a:schemeClr val="tx1">
                    <a:lumMod val="75000"/>
                    <a:lumOff val="25000"/>
                  </a:schemeClr>
                </a:solidFill>
                <a:latin typeface="华文仿宋" panose="02010600040101010101" pitchFamily="2" charset="-122"/>
                <a:ea typeface="华文仿宋" panose="02010600040101010101" pitchFamily="2" charset="-122"/>
              </a:rPr>
              <a:t>Part </a:t>
            </a:r>
            <a:r>
              <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rPr>
              <a:t>03     </a:t>
            </a:r>
          </a:p>
          <a:p>
            <a:pPr>
              <a:lnSpc>
                <a:spcPct val="150000"/>
              </a:lnSpc>
            </a:pP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系统特征</a:t>
            </a:r>
            <a:endPar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Tree>
    <p:extLst>
      <p:ext uri="{BB962C8B-B14F-4D97-AF65-F5344CB8AC3E}">
        <p14:creationId xmlns:p14="http://schemas.microsoft.com/office/powerpoint/2010/main" val="1341987938"/>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90502"/>
            <a:ext cx="9144000" cy="4741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5048607"/>
            <a:ext cx="9144000" cy="1044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a:off x="7648221" y="190502"/>
            <a:ext cx="282223" cy="474132"/>
          </a:xfrm>
          <a:prstGeom prst="parallelogram">
            <a:avLst>
              <a:gd name="adj" fmla="val 659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平行四边形 7"/>
          <p:cNvSpPr/>
          <p:nvPr/>
        </p:nvSpPr>
        <p:spPr>
          <a:xfrm>
            <a:off x="7180440" y="190502"/>
            <a:ext cx="480481" cy="474132"/>
          </a:xfrm>
          <a:prstGeom prst="parallelogram">
            <a:avLst>
              <a:gd name="adj" fmla="val 421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Line 64"/>
          <p:cNvSpPr>
            <a:spLocks noChangeShapeType="1"/>
          </p:cNvSpPr>
          <p:nvPr/>
        </p:nvSpPr>
        <p:spPr bwMode="auto">
          <a:xfrm>
            <a:off x="3959033" y="196037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tx1">
                  <a:lumMod val="75000"/>
                  <a:lumOff val="25000"/>
                </a:schemeClr>
              </a:solidFill>
            </a:endParaRPr>
          </a:p>
        </p:txBody>
      </p:sp>
      <p:sp>
        <p:nvSpPr>
          <p:cNvPr id="50" name="Line 65"/>
          <p:cNvSpPr>
            <a:spLocks noChangeShapeType="1"/>
          </p:cNvSpPr>
          <p:nvPr/>
        </p:nvSpPr>
        <p:spPr bwMode="auto">
          <a:xfrm>
            <a:off x="3959033" y="196037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tx1">
                  <a:lumMod val="75000"/>
                  <a:lumOff val="25000"/>
                </a:schemeClr>
              </a:solidFill>
            </a:endParaRPr>
          </a:p>
        </p:txBody>
      </p:sp>
      <p:sp>
        <p:nvSpPr>
          <p:cNvPr id="60" name="Freeform 57"/>
          <p:cNvSpPr>
            <a:spLocks noEditPoints="1"/>
          </p:cNvSpPr>
          <p:nvPr/>
        </p:nvSpPr>
        <p:spPr bwMode="auto">
          <a:xfrm>
            <a:off x="4394039" y="1784413"/>
            <a:ext cx="398348" cy="400792"/>
          </a:xfrm>
          <a:custGeom>
            <a:avLst/>
            <a:gdLst>
              <a:gd name="T0" fmla="*/ 128 w 163"/>
              <a:gd name="T1" fmla="*/ 36 h 164"/>
              <a:gd name="T2" fmla="*/ 123 w 163"/>
              <a:gd name="T3" fmla="*/ 36 h 164"/>
              <a:gd name="T4" fmla="*/ 123 w 163"/>
              <a:gd name="T5" fmla="*/ 41 h 164"/>
              <a:gd name="T6" fmla="*/ 123 w 163"/>
              <a:gd name="T7" fmla="*/ 89 h 164"/>
              <a:gd name="T8" fmla="*/ 123 w 163"/>
              <a:gd name="T9" fmla="*/ 94 h 164"/>
              <a:gd name="T10" fmla="*/ 128 w 163"/>
              <a:gd name="T11" fmla="*/ 94 h 164"/>
              <a:gd name="T12" fmla="*/ 128 w 163"/>
              <a:gd name="T13" fmla="*/ 36 h 164"/>
              <a:gd name="T14" fmla="*/ 141 w 163"/>
              <a:gd name="T15" fmla="*/ 23 h 164"/>
              <a:gd name="T16" fmla="*/ 58 w 163"/>
              <a:gd name="T17" fmla="*/ 23 h 164"/>
              <a:gd name="T18" fmla="*/ 49 w 163"/>
              <a:gd name="T19" fmla="*/ 95 h 164"/>
              <a:gd name="T20" fmla="*/ 7 w 163"/>
              <a:gd name="T21" fmla="*/ 139 h 164"/>
              <a:gd name="T22" fmla="*/ 10 w 163"/>
              <a:gd name="T23" fmla="*/ 153 h 164"/>
              <a:gd name="T24" fmla="*/ 25 w 163"/>
              <a:gd name="T25" fmla="*/ 157 h 164"/>
              <a:gd name="T26" fmla="*/ 68 w 163"/>
              <a:gd name="T27" fmla="*/ 115 h 164"/>
              <a:gd name="T28" fmla="*/ 141 w 163"/>
              <a:gd name="T29" fmla="*/ 106 h 164"/>
              <a:gd name="T30" fmla="*/ 141 w 163"/>
              <a:gd name="T31" fmla="*/ 23 h 164"/>
              <a:gd name="T32" fmla="*/ 133 w 163"/>
              <a:gd name="T33" fmla="*/ 99 h 164"/>
              <a:gd name="T34" fmla="*/ 65 w 163"/>
              <a:gd name="T35" fmla="*/ 99 h 164"/>
              <a:gd name="T36" fmla="*/ 65 w 163"/>
              <a:gd name="T37" fmla="*/ 31 h 164"/>
              <a:gd name="T38" fmla="*/ 133 w 163"/>
              <a:gd name="T39" fmla="*/ 31 h 164"/>
              <a:gd name="T40" fmla="*/ 133 w 163"/>
              <a:gd name="T41" fmla="*/ 99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3" h="164">
                <a:moveTo>
                  <a:pt x="128" y="36"/>
                </a:moveTo>
                <a:cubicBezTo>
                  <a:pt x="127" y="34"/>
                  <a:pt x="125" y="34"/>
                  <a:pt x="123" y="36"/>
                </a:cubicBezTo>
                <a:cubicBezTo>
                  <a:pt x="122" y="37"/>
                  <a:pt x="122" y="39"/>
                  <a:pt x="123" y="41"/>
                </a:cubicBezTo>
                <a:cubicBezTo>
                  <a:pt x="137" y="54"/>
                  <a:pt x="137" y="76"/>
                  <a:pt x="123" y="89"/>
                </a:cubicBezTo>
                <a:cubicBezTo>
                  <a:pt x="122" y="90"/>
                  <a:pt x="122" y="92"/>
                  <a:pt x="123" y="94"/>
                </a:cubicBezTo>
                <a:cubicBezTo>
                  <a:pt x="125" y="95"/>
                  <a:pt x="127" y="95"/>
                  <a:pt x="128" y="94"/>
                </a:cubicBezTo>
                <a:cubicBezTo>
                  <a:pt x="144" y="78"/>
                  <a:pt x="144" y="52"/>
                  <a:pt x="128" y="36"/>
                </a:cubicBezTo>
                <a:close/>
                <a:moveTo>
                  <a:pt x="141" y="23"/>
                </a:moveTo>
                <a:cubicBezTo>
                  <a:pt x="118" y="0"/>
                  <a:pt x="81" y="0"/>
                  <a:pt x="58" y="23"/>
                </a:cubicBezTo>
                <a:cubicBezTo>
                  <a:pt x="38" y="43"/>
                  <a:pt x="35" y="73"/>
                  <a:pt x="49" y="95"/>
                </a:cubicBezTo>
                <a:cubicBezTo>
                  <a:pt x="7" y="139"/>
                  <a:pt x="7" y="139"/>
                  <a:pt x="7" y="139"/>
                </a:cubicBezTo>
                <a:cubicBezTo>
                  <a:pt x="7" y="139"/>
                  <a:pt x="0" y="143"/>
                  <a:pt x="10" y="153"/>
                </a:cubicBezTo>
                <a:cubicBezTo>
                  <a:pt x="21" y="164"/>
                  <a:pt x="25" y="157"/>
                  <a:pt x="25" y="157"/>
                </a:cubicBezTo>
                <a:cubicBezTo>
                  <a:pt x="68" y="115"/>
                  <a:pt x="68" y="115"/>
                  <a:pt x="68" y="115"/>
                </a:cubicBezTo>
                <a:cubicBezTo>
                  <a:pt x="91" y="128"/>
                  <a:pt x="121" y="126"/>
                  <a:pt x="141" y="106"/>
                </a:cubicBezTo>
                <a:cubicBezTo>
                  <a:pt x="163" y="83"/>
                  <a:pt x="163" y="46"/>
                  <a:pt x="141" y="23"/>
                </a:cubicBezTo>
                <a:close/>
                <a:moveTo>
                  <a:pt x="133" y="99"/>
                </a:moveTo>
                <a:cubicBezTo>
                  <a:pt x="114" y="118"/>
                  <a:pt x="84" y="118"/>
                  <a:pt x="65" y="99"/>
                </a:cubicBezTo>
                <a:cubicBezTo>
                  <a:pt x="46" y="80"/>
                  <a:pt x="46" y="49"/>
                  <a:pt x="65" y="31"/>
                </a:cubicBezTo>
                <a:cubicBezTo>
                  <a:pt x="84" y="12"/>
                  <a:pt x="114" y="12"/>
                  <a:pt x="133" y="31"/>
                </a:cubicBezTo>
                <a:cubicBezTo>
                  <a:pt x="152" y="49"/>
                  <a:pt x="152" y="80"/>
                  <a:pt x="133" y="99"/>
                </a:cubicBezTo>
                <a:close/>
              </a:path>
            </a:pathLst>
          </a:custGeom>
          <a:solidFill>
            <a:schemeClr val="bg1"/>
          </a:solidFill>
          <a:ln>
            <a:noFill/>
          </a:ln>
        </p:spPr>
        <p:txBody>
          <a:bodyPr vert="horz" wrap="square" lIns="91440" tIns="45720" rIns="91440" bIns="45720" numCol="1" anchor="t" anchorCtr="0" compatLnSpc="1"/>
          <a:lstStyle/>
          <a:p>
            <a:endParaRPr lang="en-US">
              <a:solidFill>
                <a:schemeClr val="tx1">
                  <a:lumMod val="75000"/>
                  <a:lumOff val="25000"/>
                </a:schemeClr>
              </a:solidFill>
            </a:endParaRPr>
          </a:p>
        </p:txBody>
      </p:sp>
      <p:sp>
        <p:nvSpPr>
          <p:cNvPr id="61" name="Freeform 58"/>
          <p:cNvSpPr>
            <a:spLocks noEditPoints="1"/>
          </p:cNvSpPr>
          <p:nvPr/>
        </p:nvSpPr>
        <p:spPr bwMode="auto">
          <a:xfrm>
            <a:off x="3494701" y="2341612"/>
            <a:ext cx="273712" cy="395905"/>
          </a:xfrm>
          <a:custGeom>
            <a:avLst/>
            <a:gdLst>
              <a:gd name="T0" fmla="*/ 56 w 112"/>
              <a:gd name="T1" fmla="*/ 23 h 162"/>
              <a:gd name="T2" fmla="*/ 59 w 112"/>
              <a:gd name="T3" fmla="*/ 20 h 162"/>
              <a:gd name="T4" fmla="*/ 56 w 112"/>
              <a:gd name="T5" fmla="*/ 17 h 162"/>
              <a:gd name="T6" fmla="*/ 17 w 112"/>
              <a:gd name="T7" fmla="*/ 56 h 162"/>
              <a:gd name="T8" fmla="*/ 20 w 112"/>
              <a:gd name="T9" fmla="*/ 59 h 162"/>
              <a:gd name="T10" fmla="*/ 23 w 112"/>
              <a:gd name="T11" fmla="*/ 56 h 162"/>
              <a:gd name="T12" fmla="*/ 56 w 112"/>
              <a:gd name="T13" fmla="*/ 23 h 162"/>
              <a:gd name="T14" fmla="*/ 33 w 112"/>
              <a:gd name="T15" fmla="*/ 140 h 162"/>
              <a:gd name="T16" fmla="*/ 34 w 112"/>
              <a:gd name="T17" fmla="*/ 149 h 162"/>
              <a:gd name="T18" fmla="*/ 42 w 112"/>
              <a:gd name="T19" fmla="*/ 153 h 162"/>
              <a:gd name="T20" fmla="*/ 42 w 112"/>
              <a:gd name="T21" fmla="*/ 158 h 162"/>
              <a:gd name="T22" fmla="*/ 56 w 112"/>
              <a:gd name="T23" fmla="*/ 162 h 162"/>
              <a:gd name="T24" fmla="*/ 70 w 112"/>
              <a:gd name="T25" fmla="*/ 158 h 162"/>
              <a:gd name="T26" fmla="*/ 71 w 112"/>
              <a:gd name="T27" fmla="*/ 153 h 162"/>
              <a:gd name="T28" fmla="*/ 79 w 112"/>
              <a:gd name="T29" fmla="*/ 149 h 162"/>
              <a:gd name="T30" fmla="*/ 80 w 112"/>
              <a:gd name="T31" fmla="*/ 140 h 162"/>
              <a:gd name="T32" fmla="*/ 56 w 112"/>
              <a:gd name="T33" fmla="*/ 144 h 162"/>
              <a:gd name="T34" fmla="*/ 33 w 112"/>
              <a:gd name="T35" fmla="*/ 140 h 162"/>
              <a:gd name="T36" fmla="*/ 30 w 112"/>
              <a:gd name="T37" fmla="*/ 125 h 162"/>
              <a:gd name="T38" fmla="*/ 32 w 112"/>
              <a:gd name="T39" fmla="*/ 133 h 162"/>
              <a:gd name="T40" fmla="*/ 56 w 112"/>
              <a:gd name="T41" fmla="*/ 138 h 162"/>
              <a:gd name="T42" fmla="*/ 81 w 112"/>
              <a:gd name="T43" fmla="*/ 133 h 162"/>
              <a:gd name="T44" fmla="*/ 82 w 112"/>
              <a:gd name="T45" fmla="*/ 125 h 162"/>
              <a:gd name="T46" fmla="*/ 56 w 112"/>
              <a:gd name="T47" fmla="*/ 129 h 162"/>
              <a:gd name="T48" fmla="*/ 30 w 112"/>
              <a:gd name="T49" fmla="*/ 125 h 162"/>
              <a:gd name="T50" fmla="*/ 69 w 112"/>
              <a:gd name="T51" fmla="*/ 76 h 162"/>
              <a:gd name="T52" fmla="*/ 56 w 112"/>
              <a:gd name="T53" fmla="*/ 54 h 162"/>
              <a:gd name="T54" fmla="*/ 44 w 112"/>
              <a:gd name="T55" fmla="*/ 76 h 162"/>
              <a:gd name="T56" fmla="*/ 39 w 112"/>
              <a:gd name="T57" fmla="*/ 65 h 162"/>
              <a:gd name="T58" fmla="*/ 31 w 112"/>
              <a:gd name="T59" fmla="*/ 69 h 162"/>
              <a:gd name="T60" fmla="*/ 43 w 112"/>
              <a:gd name="T61" fmla="*/ 96 h 162"/>
              <a:gd name="T62" fmla="*/ 56 w 112"/>
              <a:gd name="T63" fmla="*/ 72 h 162"/>
              <a:gd name="T64" fmla="*/ 69 w 112"/>
              <a:gd name="T65" fmla="*/ 96 h 162"/>
              <a:gd name="T66" fmla="*/ 82 w 112"/>
              <a:gd name="T67" fmla="*/ 69 h 162"/>
              <a:gd name="T68" fmla="*/ 74 w 112"/>
              <a:gd name="T69" fmla="*/ 65 h 162"/>
              <a:gd name="T70" fmla="*/ 69 w 112"/>
              <a:gd name="T71" fmla="*/ 76 h 162"/>
              <a:gd name="T72" fmla="*/ 56 w 112"/>
              <a:gd name="T73" fmla="*/ 0 h 162"/>
              <a:gd name="T74" fmla="*/ 0 w 112"/>
              <a:gd name="T75" fmla="*/ 56 h 162"/>
              <a:gd name="T76" fmla="*/ 27 w 112"/>
              <a:gd name="T77" fmla="*/ 103 h 162"/>
              <a:gd name="T78" fmla="*/ 29 w 112"/>
              <a:gd name="T79" fmla="*/ 117 h 162"/>
              <a:gd name="T80" fmla="*/ 56 w 112"/>
              <a:gd name="T81" fmla="*/ 123 h 162"/>
              <a:gd name="T82" fmla="*/ 83 w 112"/>
              <a:gd name="T83" fmla="*/ 117 h 162"/>
              <a:gd name="T84" fmla="*/ 85 w 112"/>
              <a:gd name="T85" fmla="*/ 103 h 162"/>
              <a:gd name="T86" fmla="*/ 112 w 112"/>
              <a:gd name="T87" fmla="*/ 56 h 162"/>
              <a:gd name="T88" fmla="*/ 56 w 112"/>
              <a:gd name="T89" fmla="*/ 0 h 162"/>
              <a:gd name="T90" fmla="*/ 77 w 112"/>
              <a:gd name="T91" fmla="*/ 97 h 162"/>
              <a:gd name="T92" fmla="*/ 75 w 112"/>
              <a:gd name="T93" fmla="*/ 110 h 162"/>
              <a:gd name="T94" fmla="*/ 56 w 112"/>
              <a:gd name="T95" fmla="*/ 113 h 162"/>
              <a:gd name="T96" fmla="*/ 37 w 112"/>
              <a:gd name="T97" fmla="*/ 110 h 162"/>
              <a:gd name="T98" fmla="*/ 36 w 112"/>
              <a:gd name="T99" fmla="*/ 97 h 162"/>
              <a:gd name="T100" fmla="*/ 10 w 112"/>
              <a:gd name="T101" fmla="*/ 56 h 162"/>
              <a:gd name="T102" fmla="*/ 56 w 112"/>
              <a:gd name="T103" fmla="*/ 10 h 162"/>
              <a:gd name="T104" fmla="*/ 102 w 112"/>
              <a:gd name="T105" fmla="*/ 56 h 162"/>
              <a:gd name="T106" fmla="*/ 77 w 112"/>
              <a:gd name="T107" fmla="*/ 97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2" h="162">
                <a:moveTo>
                  <a:pt x="56" y="23"/>
                </a:moveTo>
                <a:cubicBezTo>
                  <a:pt x="58" y="23"/>
                  <a:pt x="59" y="22"/>
                  <a:pt x="59" y="20"/>
                </a:cubicBezTo>
                <a:cubicBezTo>
                  <a:pt x="59" y="18"/>
                  <a:pt x="58" y="17"/>
                  <a:pt x="56" y="17"/>
                </a:cubicBezTo>
                <a:cubicBezTo>
                  <a:pt x="35" y="17"/>
                  <a:pt x="17" y="34"/>
                  <a:pt x="17" y="56"/>
                </a:cubicBezTo>
                <a:cubicBezTo>
                  <a:pt x="17" y="57"/>
                  <a:pt x="19" y="59"/>
                  <a:pt x="20" y="59"/>
                </a:cubicBezTo>
                <a:cubicBezTo>
                  <a:pt x="22" y="59"/>
                  <a:pt x="23" y="57"/>
                  <a:pt x="23" y="56"/>
                </a:cubicBezTo>
                <a:cubicBezTo>
                  <a:pt x="23" y="38"/>
                  <a:pt x="38" y="23"/>
                  <a:pt x="56" y="23"/>
                </a:cubicBezTo>
                <a:close/>
                <a:moveTo>
                  <a:pt x="33" y="140"/>
                </a:moveTo>
                <a:cubicBezTo>
                  <a:pt x="34" y="149"/>
                  <a:pt x="34" y="149"/>
                  <a:pt x="34" y="149"/>
                </a:cubicBezTo>
                <a:cubicBezTo>
                  <a:pt x="34" y="149"/>
                  <a:pt x="36" y="152"/>
                  <a:pt x="42" y="153"/>
                </a:cubicBezTo>
                <a:cubicBezTo>
                  <a:pt x="42" y="158"/>
                  <a:pt x="42" y="158"/>
                  <a:pt x="42" y="158"/>
                </a:cubicBezTo>
                <a:cubicBezTo>
                  <a:pt x="42" y="158"/>
                  <a:pt x="45" y="162"/>
                  <a:pt x="56" y="162"/>
                </a:cubicBezTo>
                <a:cubicBezTo>
                  <a:pt x="67" y="162"/>
                  <a:pt x="70" y="158"/>
                  <a:pt x="70" y="158"/>
                </a:cubicBezTo>
                <a:cubicBezTo>
                  <a:pt x="71" y="153"/>
                  <a:pt x="71" y="153"/>
                  <a:pt x="71" y="153"/>
                </a:cubicBezTo>
                <a:cubicBezTo>
                  <a:pt x="77" y="152"/>
                  <a:pt x="79" y="149"/>
                  <a:pt x="79" y="149"/>
                </a:cubicBezTo>
                <a:cubicBezTo>
                  <a:pt x="80" y="140"/>
                  <a:pt x="80" y="140"/>
                  <a:pt x="80" y="140"/>
                </a:cubicBezTo>
                <a:cubicBezTo>
                  <a:pt x="73" y="143"/>
                  <a:pt x="65" y="144"/>
                  <a:pt x="56" y="144"/>
                </a:cubicBezTo>
                <a:cubicBezTo>
                  <a:pt x="48" y="144"/>
                  <a:pt x="40" y="143"/>
                  <a:pt x="33" y="140"/>
                </a:cubicBezTo>
                <a:close/>
                <a:moveTo>
                  <a:pt x="30" y="125"/>
                </a:moveTo>
                <a:cubicBezTo>
                  <a:pt x="32" y="133"/>
                  <a:pt x="32" y="133"/>
                  <a:pt x="32" y="133"/>
                </a:cubicBezTo>
                <a:cubicBezTo>
                  <a:pt x="39" y="136"/>
                  <a:pt x="47" y="138"/>
                  <a:pt x="56" y="138"/>
                </a:cubicBezTo>
                <a:cubicBezTo>
                  <a:pt x="65" y="138"/>
                  <a:pt x="74" y="136"/>
                  <a:pt x="81" y="133"/>
                </a:cubicBezTo>
                <a:cubicBezTo>
                  <a:pt x="82" y="125"/>
                  <a:pt x="82" y="125"/>
                  <a:pt x="82" y="125"/>
                </a:cubicBezTo>
                <a:cubicBezTo>
                  <a:pt x="74" y="128"/>
                  <a:pt x="65" y="129"/>
                  <a:pt x="56" y="129"/>
                </a:cubicBezTo>
                <a:cubicBezTo>
                  <a:pt x="47" y="129"/>
                  <a:pt x="38" y="128"/>
                  <a:pt x="30" y="125"/>
                </a:cubicBezTo>
                <a:close/>
                <a:moveTo>
                  <a:pt x="69" y="76"/>
                </a:moveTo>
                <a:cubicBezTo>
                  <a:pt x="56" y="54"/>
                  <a:pt x="56" y="54"/>
                  <a:pt x="56" y="54"/>
                </a:cubicBezTo>
                <a:cubicBezTo>
                  <a:pt x="44" y="76"/>
                  <a:pt x="44" y="76"/>
                  <a:pt x="44" y="76"/>
                </a:cubicBezTo>
                <a:cubicBezTo>
                  <a:pt x="39" y="65"/>
                  <a:pt x="39" y="65"/>
                  <a:pt x="39" y="65"/>
                </a:cubicBezTo>
                <a:cubicBezTo>
                  <a:pt x="31" y="69"/>
                  <a:pt x="31" y="69"/>
                  <a:pt x="31" y="69"/>
                </a:cubicBezTo>
                <a:cubicBezTo>
                  <a:pt x="43" y="96"/>
                  <a:pt x="43" y="96"/>
                  <a:pt x="43" y="96"/>
                </a:cubicBezTo>
                <a:cubicBezTo>
                  <a:pt x="56" y="72"/>
                  <a:pt x="56" y="72"/>
                  <a:pt x="56" y="72"/>
                </a:cubicBezTo>
                <a:cubicBezTo>
                  <a:pt x="69" y="96"/>
                  <a:pt x="69" y="96"/>
                  <a:pt x="69" y="96"/>
                </a:cubicBezTo>
                <a:cubicBezTo>
                  <a:pt x="82" y="69"/>
                  <a:pt x="82" y="69"/>
                  <a:pt x="82" y="69"/>
                </a:cubicBezTo>
                <a:cubicBezTo>
                  <a:pt x="74" y="65"/>
                  <a:pt x="74" y="65"/>
                  <a:pt x="74" y="65"/>
                </a:cubicBezTo>
                <a:lnTo>
                  <a:pt x="69" y="76"/>
                </a:lnTo>
                <a:close/>
                <a:moveTo>
                  <a:pt x="56" y="0"/>
                </a:moveTo>
                <a:cubicBezTo>
                  <a:pt x="25" y="0"/>
                  <a:pt x="0" y="25"/>
                  <a:pt x="0" y="56"/>
                </a:cubicBezTo>
                <a:cubicBezTo>
                  <a:pt x="0" y="76"/>
                  <a:pt x="11" y="94"/>
                  <a:pt x="27" y="103"/>
                </a:cubicBezTo>
                <a:cubicBezTo>
                  <a:pt x="29" y="117"/>
                  <a:pt x="29" y="117"/>
                  <a:pt x="29" y="117"/>
                </a:cubicBezTo>
                <a:cubicBezTo>
                  <a:pt x="37" y="121"/>
                  <a:pt x="46" y="123"/>
                  <a:pt x="56" y="123"/>
                </a:cubicBezTo>
                <a:cubicBezTo>
                  <a:pt x="66" y="123"/>
                  <a:pt x="75" y="121"/>
                  <a:pt x="83" y="117"/>
                </a:cubicBezTo>
                <a:cubicBezTo>
                  <a:pt x="85" y="103"/>
                  <a:pt x="85" y="103"/>
                  <a:pt x="85" y="103"/>
                </a:cubicBezTo>
                <a:cubicBezTo>
                  <a:pt x="101" y="94"/>
                  <a:pt x="112" y="76"/>
                  <a:pt x="112" y="56"/>
                </a:cubicBezTo>
                <a:cubicBezTo>
                  <a:pt x="112" y="25"/>
                  <a:pt x="87" y="0"/>
                  <a:pt x="56" y="0"/>
                </a:cubicBezTo>
                <a:close/>
                <a:moveTo>
                  <a:pt x="77" y="97"/>
                </a:moveTo>
                <a:cubicBezTo>
                  <a:pt x="75" y="110"/>
                  <a:pt x="75" y="110"/>
                  <a:pt x="75" y="110"/>
                </a:cubicBezTo>
                <a:cubicBezTo>
                  <a:pt x="75" y="110"/>
                  <a:pt x="70" y="113"/>
                  <a:pt x="56" y="113"/>
                </a:cubicBezTo>
                <a:cubicBezTo>
                  <a:pt x="42" y="113"/>
                  <a:pt x="37" y="110"/>
                  <a:pt x="37" y="110"/>
                </a:cubicBezTo>
                <a:cubicBezTo>
                  <a:pt x="36" y="97"/>
                  <a:pt x="36" y="97"/>
                  <a:pt x="36" y="97"/>
                </a:cubicBezTo>
                <a:cubicBezTo>
                  <a:pt x="21" y="89"/>
                  <a:pt x="10" y="74"/>
                  <a:pt x="10" y="56"/>
                </a:cubicBezTo>
                <a:cubicBezTo>
                  <a:pt x="10" y="30"/>
                  <a:pt x="31" y="10"/>
                  <a:pt x="56" y="10"/>
                </a:cubicBezTo>
                <a:cubicBezTo>
                  <a:pt x="82" y="10"/>
                  <a:pt x="102" y="30"/>
                  <a:pt x="102" y="56"/>
                </a:cubicBezTo>
                <a:cubicBezTo>
                  <a:pt x="102" y="74"/>
                  <a:pt x="92" y="89"/>
                  <a:pt x="77" y="97"/>
                </a:cubicBezTo>
                <a:close/>
              </a:path>
            </a:pathLst>
          </a:custGeom>
          <a:solidFill>
            <a:schemeClr val="bg1"/>
          </a:solidFill>
          <a:ln>
            <a:noFill/>
          </a:ln>
        </p:spPr>
        <p:txBody>
          <a:bodyPr vert="horz" wrap="square" lIns="91440" tIns="45720" rIns="91440" bIns="45720" numCol="1" anchor="t" anchorCtr="0" compatLnSpc="1"/>
          <a:lstStyle/>
          <a:p>
            <a:endParaRPr lang="en-US">
              <a:solidFill>
                <a:schemeClr val="tx1">
                  <a:lumMod val="75000"/>
                  <a:lumOff val="25000"/>
                </a:schemeClr>
              </a:solidFill>
            </a:endParaRPr>
          </a:p>
        </p:txBody>
      </p:sp>
      <p:sp>
        <p:nvSpPr>
          <p:cNvPr id="62" name="Freeform 59"/>
          <p:cNvSpPr>
            <a:spLocks noEditPoints="1"/>
          </p:cNvSpPr>
          <p:nvPr/>
        </p:nvSpPr>
        <p:spPr bwMode="auto">
          <a:xfrm>
            <a:off x="4515921" y="2904700"/>
            <a:ext cx="361690" cy="305481"/>
          </a:xfrm>
          <a:custGeom>
            <a:avLst/>
            <a:gdLst>
              <a:gd name="T0" fmla="*/ 6 w 148"/>
              <a:gd name="T1" fmla="*/ 120 h 125"/>
              <a:gd name="T2" fmla="*/ 12 w 148"/>
              <a:gd name="T3" fmla="*/ 125 h 125"/>
              <a:gd name="T4" fmla="*/ 39 w 148"/>
              <a:gd name="T5" fmla="*/ 125 h 125"/>
              <a:gd name="T6" fmla="*/ 39 w 148"/>
              <a:gd name="T7" fmla="*/ 68 h 125"/>
              <a:gd name="T8" fmla="*/ 6 w 148"/>
              <a:gd name="T9" fmla="*/ 101 h 125"/>
              <a:gd name="T10" fmla="*/ 6 w 148"/>
              <a:gd name="T11" fmla="*/ 120 h 125"/>
              <a:gd name="T12" fmla="*/ 52 w 148"/>
              <a:gd name="T13" fmla="*/ 81 h 125"/>
              <a:gd name="T14" fmla="*/ 52 w 148"/>
              <a:gd name="T15" fmla="*/ 125 h 125"/>
              <a:gd name="T16" fmla="*/ 85 w 148"/>
              <a:gd name="T17" fmla="*/ 125 h 125"/>
              <a:gd name="T18" fmla="*/ 85 w 148"/>
              <a:gd name="T19" fmla="*/ 86 h 125"/>
              <a:gd name="T20" fmla="*/ 71 w 148"/>
              <a:gd name="T21" fmla="*/ 100 h 125"/>
              <a:gd name="T22" fmla="*/ 52 w 148"/>
              <a:gd name="T23" fmla="*/ 81 h 125"/>
              <a:gd name="T24" fmla="*/ 98 w 148"/>
              <a:gd name="T25" fmla="*/ 73 h 125"/>
              <a:gd name="T26" fmla="*/ 98 w 148"/>
              <a:gd name="T27" fmla="*/ 125 h 125"/>
              <a:gd name="T28" fmla="*/ 126 w 148"/>
              <a:gd name="T29" fmla="*/ 125 h 125"/>
              <a:gd name="T30" fmla="*/ 131 w 148"/>
              <a:gd name="T31" fmla="*/ 120 h 125"/>
              <a:gd name="T32" fmla="*/ 131 w 148"/>
              <a:gd name="T33" fmla="*/ 68 h 125"/>
              <a:gd name="T34" fmla="*/ 131 w 148"/>
              <a:gd name="T35" fmla="*/ 40 h 125"/>
              <a:gd name="T36" fmla="*/ 103 w 148"/>
              <a:gd name="T37" fmla="*/ 68 h 125"/>
              <a:gd name="T38" fmla="*/ 98 w 148"/>
              <a:gd name="T39" fmla="*/ 73 h 125"/>
              <a:gd name="T40" fmla="*/ 118 w 148"/>
              <a:gd name="T41" fmla="*/ 2 h 125"/>
              <a:gd name="T42" fmla="*/ 113 w 148"/>
              <a:gd name="T43" fmla="*/ 9 h 125"/>
              <a:gd name="T44" fmla="*/ 119 w 148"/>
              <a:gd name="T45" fmla="*/ 14 h 125"/>
              <a:gd name="T46" fmla="*/ 126 w 148"/>
              <a:gd name="T47" fmla="*/ 13 h 125"/>
              <a:gd name="T48" fmla="*/ 71 w 148"/>
              <a:gd name="T49" fmla="*/ 68 h 125"/>
              <a:gd name="T50" fmla="*/ 39 w 148"/>
              <a:gd name="T51" fmla="*/ 36 h 125"/>
              <a:gd name="T52" fmla="*/ 2 w 148"/>
              <a:gd name="T53" fmla="*/ 73 h 125"/>
              <a:gd name="T54" fmla="*/ 2 w 148"/>
              <a:gd name="T55" fmla="*/ 81 h 125"/>
              <a:gd name="T56" fmla="*/ 10 w 148"/>
              <a:gd name="T57" fmla="*/ 81 h 125"/>
              <a:gd name="T58" fmla="*/ 39 w 148"/>
              <a:gd name="T59" fmla="*/ 53 h 125"/>
              <a:gd name="T60" fmla="*/ 71 w 148"/>
              <a:gd name="T61" fmla="*/ 85 h 125"/>
              <a:gd name="T62" fmla="*/ 134 w 148"/>
              <a:gd name="T63" fmla="*/ 22 h 125"/>
              <a:gd name="T64" fmla="*/ 133 w 148"/>
              <a:gd name="T65" fmla="*/ 28 h 125"/>
              <a:gd name="T66" fmla="*/ 139 w 148"/>
              <a:gd name="T67" fmla="*/ 35 h 125"/>
              <a:gd name="T68" fmla="*/ 139 w 148"/>
              <a:gd name="T69" fmla="*/ 35 h 125"/>
              <a:gd name="T70" fmla="*/ 145 w 148"/>
              <a:gd name="T71" fmla="*/ 29 h 125"/>
              <a:gd name="T72" fmla="*/ 148 w 148"/>
              <a:gd name="T73" fmla="*/ 0 h 125"/>
              <a:gd name="T74" fmla="*/ 118 w 148"/>
              <a:gd name="T75" fmla="*/ 2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8" h="125">
                <a:moveTo>
                  <a:pt x="6" y="120"/>
                </a:moveTo>
                <a:cubicBezTo>
                  <a:pt x="6" y="123"/>
                  <a:pt x="9" y="125"/>
                  <a:pt x="12" y="125"/>
                </a:cubicBezTo>
                <a:cubicBezTo>
                  <a:pt x="39" y="125"/>
                  <a:pt x="39" y="125"/>
                  <a:pt x="39" y="125"/>
                </a:cubicBezTo>
                <a:cubicBezTo>
                  <a:pt x="39" y="68"/>
                  <a:pt x="39" y="68"/>
                  <a:pt x="39" y="68"/>
                </a:cubicBezTo>
                <a:cubicBezTo>
                  <a:pt x="6" y="101"/>
                  <a:pt x="6" y="101"/>
                  <a:pt x="6" y="101"/>
                </a:cubicBezTo>
                <a:lnTo>
                  <a:pt x="6" y="120"/>
                </a:lnTo>
                <a:close/>
                <a:moveTo>
                  <a:pt x="52" y="81"/>
                </a:moveTo>
                <a:cubicBezTo>
                  <a:pt x="52" y="125"/>
                  <a:pt x="52" y="125"/>
                  <a:pt x="52" y="125"/>
                </a:cubicBezTo>
                <a:cubicBezTo>
                  <a:pt x="85" y="125"/>
                  <a:pt x="85" y="125"/>
                  <a:pt x="85" y="125"/>
                </a:cubicBezTo>
                <a:cubicBezTo>
                  <a:pt x="85" y="86"/>
                  <a:pt x="85" y="86"/>
                  <a:pt x="85" y="86"/>
                </a:cubicBezTo>
                <a:cubicBezTo>
                  <a:pt x="71" y="100"/>
                  <a:pt x="71" y="100"/>
                  <a:pt x="71" y="100"/>
                </a:cubicBezTo>
                <a:lnTo>
                  <a:pt x="52" y="81"/>
                </a:lnTo>
                <a:close/>
                <a:moveTo>
                  <a:pt x="98" y="73"/>
                </a:moveTo>
                <a:cubicBezTo>
                  <a:pt x="98" y="125"/>
                  <a:pt x="98" y="125"/>
                  <a:pt x="98" y="125"/>
                </a:cubicBezTo>
                <a:cubicBezTo>
                  <a:pt x="126" y="125"/>
                  <a:pt x="126" y="125"/>
                  <a:pt x="126" y="125"/>
                </a:cubicBezTo>
                <a:cubicBezTo>
                  <a:pt x="129" y="125"/>
                  <a:pt x="131" y="123"/>
                  <a:pt x="131" y="120"/>
                </a:cubicBezTo>
                <a:cubicBezTo>
                  <a:pt x="131" y="68"/>
                  <a:pt x="131" y="68"/>
                  <a:pt x="131" y="68"/>
                </a:cubicBezTo>
                <a:cubicBezTo>
                  <a:pt x="131" y="40"/>
                  <a:pt x="131" y="40"/>
                  <a:pt x="131" y="40"/>
                </a:cubicBezTo>
                <a:cubicBezTo>
                  <a:pt x="103" y="68"/>
                  <a:pt x="103" y="68"/>
                  <a:pt x="103" y="68"/>
                </a:cubicBezTo>
                <a:lnTo>
                  <a:pt x="98" y="73"/>
                </a:lnTo>
                <a:close/>
                <a:moveTo>
                  <a:pt x="118" y="2"/>
                </a:moveTo>
                <a:cubicBezTo>
                  <a:pt x="115" y="3"/>
                  <a:pt x="113" y="5"/>
                  <a:pt x="113" y="9"/>
                </a:cubicBezTo>
                <a:cubicBezTo>
                  <a:pt x="113" y="12"/>
                  <a:pt x="116" y="14"/>
                  <a:pt x="119" y="14"/>
                </a:cubicBezTo>
                <a:cubicBezTo>
                  <a:pt x="126" y="13"/>
                  <a:pt x="126" y="13"/>
                  <a:pt x="126" y="13"/>
                </a:cubicBezTo>
                <a:cubicBezTo>
                  <a:pt x="71" y="68"/>
                  <a:pt x="71" y="68"/>
                  <a:pt x="71" y="68"/>
                </a:cubicBezTo>
                <a:cubicBezTo>
                  <a:pt x="39" y="36"/>
                  <a:pt x="39" y="36"/>
                  <a:pt x="39" y="36"/>
                </a:cubicBezTo>
                <a:cubicBezTo>
                  <a:pt x="2" y="73"/>
                  <a:pt x="2" y="73"/>
                  <a:pt x="2" y="73"/>
                </a:cubicBezTo>
                <a:cubicBezTo>
                  <a:pt x="0" y="75"/>
                  <a:pt x="0" y="79"/>
                  <a:pt x="2" y="81"/>
                </a:cubicBezTo>
                <a:cubicBezTo>
                  <a:pt x="4" y="84"/>
                  <a:pt x="8" y="84"/>
                  <a:pt x="10" y="81"/>
                </a:cubicBezTo>
                <a:cubicBezTo>
                  <a:pt x="39" y="53"/>
                  <a:pt x="39" y="53"/>
                  <a:pt x="39" y="53"/>
                </a:cubicBezTo>
                <a:cubicBezTo>
                  <a:pt x="71" y="85"/>
                  <a:pt x="71" y="85"/>
                  <a:pt x="71" y="85"/>
                </a:cubicBezTo>
                <a:cubicBezTo>
                  <a:pt x="134" y="22"/>
                  <a:pt x="134" y="22"/>
                  <a:pt x="134" y="22"/>
                </a:cubicBezTo>
                <a:cubicBezTo>
                  <a:pt x="133" y="28"/>
                  <a:pt x="133" y="28"/>
                  <a:pt x="133" y="28"/>
                </a:cubicBezTo>
                <a:cubicBezTo>
                  <a:pt x="133" y="31"/>
                  <a:pt x="135" y="34"/>
                  <a:pt x="139" y="35"/>
                </a:cubicBezTo>
                <a:cubicBezTo>
                  <a:pt x="139" y="35"/>
                  <a:pt x="139" y="35"/>
                  <a:pt x="139" y="35"/>
                </a:cubicBezTo>
                <a:cubicBezTo>
                  <a:pt x="142" y="35"/>
                  <a:pt x="145" y="32"/>
                  <a:pt x="145" y="29"/>
                </a:cubicBezTo>
                <a:cubicBezTo>
                  <a:pt x="148" y="0"/>
                  <a:pt x="148" y="0"/>
                  <a:pt x="148" y="0"/>
                </a:cubicBezTo>
                <a:lnTo>
                  <a:pt x="118" y="2"/>
                </a:lnTo>
                <a:close/>
              </a:path>
            </a:pathLst>
          </a:custGeom>
          <a:solidFill>
            <a:schemeClr val="bg1"/>
          </a:solidFill>
          <a:ln>
            <a:noFill/>
          </a:ln>
        </p:spPr>
        <p:txBody>
          <a:bodyPr vert="horz" wrap="square" lIns="91440" tIns="45720" rIns="91440" bIns="45720" numCol="1" anchor="t" anchorCtr="0" compatLnSpc="1"/>
          <a:lstStyle/>
          <a:p>
            <a:endParaRPr lang="en-US">
              <a:solidFill>
                <a:schemeClr val="tx1">
                  <a:lumMod val="75000"/>
                  <a:lumOff val="25000"/>
                </a:schemeClr>
              </a:solidFill>
            </a:endParaRPr>
          </a:p>
        </p:txBody>
      </p:sp>
      <p:pic>
        <p:nvPicPr>
          <p:cNvPr id="42" name="图片 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
        <p:nvSpPr>
          <p:cNvPr id="43" name="矩形 42"/>
          <p:cNvSpPr/>
          <p:nvPr/>
        </p:nvSpPr>
        <p:spPr>
          <a:xfrm>
            <a:off x="251745" y="0"/>
            <a:ext cx="4463203"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3600" dirty="0">
                <a:solidFill>
                  <a:schemeClr val="bg1"/>
                </a:solidFill>
                <a:latin typeface="华文仿宋" panose="02010600040101010101" pitchFamily="2" charset="-122"/>
                <a:ea typeface="华文仿宋" panose="02010600040101010101" pitchFamily="2" charset="-122"/>
              </a:rPr>
              <a:t>Part </a:t>
            </a:r>
            <a:r>
              <a:rPr lang="en-US" altLang="zh-CN" sz="3200" dirty="0">
                <a:solidFill>
                  <a:schemeClr val="bg1"/>
                </a:solidFill>
                <a:latin typeface="微软雅黑" panose="020B0503020204020204" pitchFamily="34" charset="-122"/>
                <a:ea typeface="微软雅黑" panose="020B0503020204020204" pitchFamily="34" charset="-122"/>
              </a:rPr>
              <a:t>03 	</a:t>
            </a:r>
            <a:r>
              <a:rPr lang="zh-CN" altLang="en-US" sz="3200" dirty="0">
                <a:solidFill>
                  <a:schemeClr val="bg1"/>
                </a:solidFill>
                <a:latin typeface="微软雅黑" panose="020B0503020204020204" pitchFamily="34" charset="-122"/>
                <a:ea typeface="微软雅黑" panose="020B0503020204020204" pitchFamily="34" charset="-122"/>
              </a:rPr>
              <a:t>数据流图</a:t>
            </a:r>
            <a:endParaRPr lang="en-US" altLang="zh-CN" sz="2000" dirty="0">
              <a:solidFill>
                <a:schemeClr val="bg1"/>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45133" y="610123"/>
            <a:ext cx="4572847" cy="4560728"/>
          </a:xfrm>
          <a:prstGeom prst="rect">
            <a:avLst/>
          </a:prstGeom>
        </p:spPr>
      </p:pic>
    </p:spTree>
    <p:extLst>
      <p:ext uri="{BB962C8B-B14F-4D97-AF65-F5344CB8AC3E}">
        <p14:creationId xmlns:p14="http://schemas.microsoft.com/office/powerpoint/2010/main" val="107996340"/>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90502"/>
            <a:ext cx="9144000" cy="4741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5048607"/>
            <a:ext cx="9144000" cy="1044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a:off x="7648221" y="190502"/>
            <a:ext cx="282223" cy="474132"/>
          </a:xfrm>
          <a:prstGeom prst="parallelogram">
            <a:avLst>
              <a:gd name="adj" fmla="val 659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平行四边形 7"/>
          <p:cNvSpPr/>
          <p:nvPr/>
        </p:nvSpPr>
        <p:spPr>
          <a:xfrm>
            <a:off x="7180440" y="190502"/>
            <a:ext cx="480481" cy="474132"/>
          </a:xfrm>
          <a:prstGeom prst="parallelogram">
            <a:avLst>
              <a:gd name="adj" fmla="val 421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Line 64"/>
          <p:cNvSpPr>
            <a:spLocks noChangeShapeType="1"/>
          </p:cNvSpPr>
          <p:nvPr/>
        </p:nvSpPr>
        <p:spPr bwMode="auto">
          <a:xfrm>
            <a:off x="3959033" y="196037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tx1">
                  <a:lumMod val="75000"/>
                  <a:lumOff val="25000"/>
                </a:schemeClr>
              </a:solidFill>
            </a:endParaRPr>
          </a:p>
        </p:txBody>
      </p:sp>
      <p:sp>
        <p:nvSpPr>
          <p:cNvPr id="50" name="Line 65"/>
          <p:cNvSpPr>
            <a:spLocks noChangeShapeType="1"/>
          </p:cNvSpPr>
          <p:nvPr/>
        </p:nvSpPr>
        <p:spPr bwMode="auto">
          <a:xfrm>
            <a:off x="3959033" y="196037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tx1">
                  <a:lumMod val="75000"/>
                  <a:lumOff val="25000"/>
                </a:schemeClr>
              </a:solidFill>
            </a:endParaRPr>
          </a:p>
        </p:txBody>
      </p:sp>
      <p:sp>
        <p:nvSpPr>
          <p:cNvPr id="60" name="Freeform 57"/>
          <p:cNvSpPr>
            <a:spLocks noEditPoints="1"/>
          </p:cNvSpPr>
          <p:nvPr/>
        </p:nvSpPr>
        <p:spPr bwMode="auto">
          <a:xfrm>
            <a:off x="4394039" y="1784413"/>
            <a:ext cx="398348" cy="400792"/>
          </a:xfrm>
          <a:custGeom>
            <a:avLst/>
            <a:gdLst>
              <a:gd name="T0" fmla="*/ 128 w 163"/>
              <a:gd name="T1" fmla="*/ 36 h 164"/>
              <a:gd name="T2" fmla="*/ 123 w 163"/>
              <a:gd name="T3" fmla="*/ 36 h 164"/>
              <a:gd name="T4" fmla="*/ 123 w 163"/>
              <a:gd name="T5" fmla="*/ 41 h 164"/>
              <a:gd name="T6" fmla="*/ 123 w 163"/>
              <a:gd name="T7" fmla="*/ 89 h 164"/>
              <a:gd name="T8" fmla="*/ 123 w 163"/>
              <a:gd name="T9" fmla="*/ 94 h 164"/>
              <a:gd name="T10" fmla="*/ 128 w 163"/>
              <a:gd name="T11" fmla="*/ 94 h 164"/>
              <a:gd name="T12" fmla="*/ 128 w 163"/>
              <a:gd name="T13" fmla="*/ 36 h 164"/>
              <a:gd name="T14" fmla="*/ 141 w 163"/>
              <a:gd name="T15" fmla="*/ 23 h 164"/>
              <a:gd name="T16" fmla="*/ 58 w 163"/>
              <a:gd name="T17" fmla="*/ 23 h 164"/>
              <a:gd name="T18" fmla="*/ 49 w 163"/>
              <a:gd name="T19" fmla="*/ 95 h 164"/>
              <a:gd name="T20" fmla="*/ 7 w 163"/>
              <a:gd name="T21" fmla="*/ 139 h 164"/>
              <a:gd name="T22" fmla="*/ 10 w 163"/>
              <a:gd name="T23" fmla="*/ 153 h 164"/>
              <a:gd name="T24" fmla="*/ 25 w 163"/>
              <a:gd name="T25" fmla="*/ 157 h 164"/>
              <a:gd name="T26" fmla="*/ 68 w 163"/>
              <a:gd name="T27" fmla="*/ 115 h 164"/>
              <a:gd name="T28" fmla="*/ 141 w 163"/>
              <a:gd name="T29" fmla="*/ 106 h 164"/>
              <a:gd name="T30" fmla="*/ 141 w 163"/>
              <a:gd name="T31" fmla="*/ 23 h 164"/>
              <a:gd name="T32" fmla="*/ 133 w 163"/>
              <a:gd name="T33" fmla="*/ 99 h 164"/>
              <a:gd name="T34" fmla="*/ 65 w 163"/>
              <a:gd name="T35" fmla="*/ 99 h 164"/>
              <a:gd name="T36" fmla="*/ 65 w 163"/>
              <a:gd name="T37" fmla="*/ 31 h 164"/>
              <a:gd name="T38" fmla="*/ 133 w 163"/>
              <a:gd name="T39" fmla="*/ 31 h 164"/>
              <a:gd name="T40" fmla="*/ 133 w 163"/>
              <a:gd name="T41" fmla="*/ 99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3" h="164">
                <a:moveTo>
                  <a:pt x="128" y="36"/>
                </a:moveTo>
                <a:cubicBezTo>
                  <a:pt x="127" y="34"/>
                  <a:pt x="125" y="34"/>
                  <a:pt x="123" y="36"/>
                </a:cubicBezTo>
                <a:cubicBezTo>
                  <a:pt x="122" y="37"/>
                  <a:pt x="122" y="39"/>
                  <a:pt x="123" y="41"/>
                </a:cubicBezTo>
                <a:cubicBezTo>
                  <a:pt x="137" y="54"/>
                  <a:pt x="137" y="76"/>
                  <a:pt x="123" y="89"/>
                </a:cubicBezTo>
                <a:cubicBezTo>
                  <a:pt x="122" y="90"/>
                  <a:pt x="122" y="92"/>
                  <a:pt x="123" y="94"/>
                </a:cubicBezTo>
                <a:cubicBezTo>
                  <a:pt x="125" y="95"/>
                  <a:pt x="127" y="95"/>
                  <a:pt x="128" y="94"/>
                </a:cubicBezTo>
                <a:cubicBezTo>
                  <a:pt x="144" y="78"/>
                  <a:pt x="144" y="52"/>
                  <a:pt x="128" y="36"/>
                </a:cubicBezTo>
                <a:close/>
                <a:moveTo>
                  <a:pt x="141" y="23"/>
                </a:moveTo>
                <a:cubicBezTo>
                  <a:pt x="118" y="0"/>
                  <a:pt x="81" y="0"/>
                  <a:pt x="58" y="23"/>
                </a:cubicBezTo>
                <a:cubicBezTo>
                  <a:pt x="38" y="43"/>
                  <a:pt x="35" y="73"/>
                  <a:pt x="49" y="95"/>
                </a:cubicBezTo>
                <a:cubicBezTo>
                  <a:pt x="7" y="139"/>
                  <a:pt x="7" y="139"/>
                  <a:pt x="7" y="139"/>
                </a:cubicBezTo>
                <a:cubicBezTo>
                  <a:pt x="7" y="139"/>
                  <a:pt x="0" y="143"/>
                  <a:pt x="10" y="153"/>
                </a:cubicBezTo>
                <a:cubicBezTo>
                  <a:pt x="21" y="164"/>
                  <a:pt x="25" y="157"/>
                  <a:pt x="25" y="157"/>
                </a:cubicBezTo>
                <a:cubicBezTo>
                  <a:pt x="68" y="115"/>
                  <a:pt x="68" y="115"/>
                  <a:pt x="68" y="115"/>
                </a:cubicBezTo>
                <a:cubicBezTo>
                  <a:pt x="91" y="128"/>
                  <a:pt x="121" y="126"/>
                  <a:pt x="141" y="106"/>
                </a:cubicBezTo>
                <a:cubicBezTo>
                  <a:pt x="163" y="83"/>
                  <a:pt x="163" y="46"/>
                  <a:pt x="141" y="23"/>
                </a:cubicBezTo>
                <a:close/>
                <a:moveTo>
                  <a:pt x="133" y="99"/>
                </a:moveTo>
                <a:cubicBezTo>
                  <a:pt x="114" y="118"/>
                  <a:pt x="84" y="118"/>
                  <a:pt x="65" y="99"/>
                </a:cubicBezTo>
                <a:cubicBezTo>
                  <a:pt x="46" y="80"/>
                  <a:pt x="46" y="49"/>
                  <a:pt x="65" y="31"/>
                </a:cubicBezTo>
                <a:cubicBezTo>
                  <a:pt x="84" y="12"/>
                  <a:pt x="114" y="12"/>
                  <a:pt x="133" y="31"/>
                </a:cubicBezTo>
                <a:cubicBezTo>
                  <a:pt x="152" y="49"/>
                  <a:pt x="152" y="80"/>
                  <a:pt x="133" y="99"/>
                </a:cubicBezTo>
                <a:close/>
              </a:path>
            </a:pathLst>
          </a:custGeom>
          <a:solidFill>
            <a:schemeClr val="bg1"/>
          </a:solidFill>
          <a:ln>
            <a:noFill/>
          </a:ln>
        </p:spPr>
        <p:txBody>
          <a:bodyPr vert="horz" wrap="square" lIns="91440" tIns="45720" rIns="91440" bIns="45720" numCol="1" anchor="t" anchorCtr="0" compatLnSpc="1"/>
          <a:lstStyle/>
          <a:p>
            <a:endParaRPr lang="en-US">
              <a:solidFill>
                <a:schemeClr val="tx1">
                  <a:lumMod val="75000"/>
                  <a:lumOff val="25000"/>
                </a:schemeClr>
              </a:solidFill>
            </a:endParaRPr>
          </a:p>
        </p:txBody>
      </p:sp>
      <p:sp>
        <p:nvSpPr>
          <p:cNvPr id="61" name="Freeform 58"/>
          <p:cNvSpPr>
            <a:spLocks noEditPoints="1"/>
          </p:cNvSpPr>
          <p:nvPr/>
        </p:nvSpPr>
        <p:spPr bwMode="auto">
          <a:xfrm>
            <a:off x="3494701" y="2341612"/>
            <a:ext cx="273712" cy="395905"/>
          </a:xfrm>
          <a:custGeom>
            <a:avLst/>
            <a:gdLst>
              <a:gd name="T0" fmla="*/ 56 w 112"/>
              <a:gd name="T1" fmla="*/ 23 h 162"/>
              <a:gd name="T2" fmla="*/ 59 w 112"/>
              <a:gd name="T3" fmla="*/ 20 h 162"/>
              <a:gd name="T4" fmla="*/ 56 w 112"/>
              <a:gd name="T5" fmla="*/ 17 h 162"/>
              <a:gd name="T6" fmla="*/ 17 w 112"/>
              <a:gd name="T7" fmla="*/ 56 h 162"/>
              <a:gd name="T8" fmla="*/ 20 w 112"/>
              <a:gd name="T9" fmla="*/ 59 h 162"/>
              <a:gd name="T10" fmla="*/ 23 w 112"/>
              <a:gd name="T11" fmla="*/ 56 h 162"/>
              <a:gd name="T12" fmla="*/ 56 w 112"/>
              <a:gd name="T13" fmla="*/ 23 h 162"/>
              <a:gd name="T14" fmla="*/ 33 w 112"/>
              <a:gd name="T15" fmla="*/ 140 h 162"/>
              <a:gd name="T16" fmla="*/ 34 w 112"/>
              <a:gd name="T17" fmla="*/ 149 h 162"/>
              <a:gd name="T18" fmla="*/ 42 w 112"/>
              <a:gd name="T19" fmla="*/ 153 h 162"/>
              <a:gd name="T20" fmla="*/ 42 w 112"/>
              <a:gd name="T21" fmla="*/ 158 h 162"/>
              <a:gd name="T22" fmla="*/ 56 w 112"/>
              <a:gd name="T23" fmla="*/ 162 h 162"/>
              <a:gd name="T24" fmla="*/ 70 w 112"/>
              <a:gd name="T25" fmla="*/ 158 h 162"/>
              <a:gd name="T26" fmla="*/ 71 w 112"/>
              <a:gd name="T27" fmla="*/ 153 h 162"/>
              <a:gd name="T28" fmla="*/ 79 w 112"/>
              <a:gd name="T29" fmla="*/ 149 h 162"/>
              <a:gd name="T30" fmla="*/ 80 w 112"/>
              <a:gd name="T31" fmla="*/ 140 h 162"/>
              <a:gd name="T32" fmla="*/ 56 w 112"/>
              <a:gd name="T33" fmla="*/ 144 h 162"/>
              <a:gd name="T34" fmla="*/ 33 w 112"/>
              <a:gd name="T35" fmla="*/ 140 h 162"/>
              <a:gd name="T36" fmla="*/ 30 w 112"/>
              <a:gd name="T37" fmla="*/ 125 h 162"/>
              <a:gd name="T38" fmla="*/ 32 w 112"/>
              <a:gd name="T39" fmla="*/ 133 h 162"/>
              <a:gd name="T40" fmla="*/ 56 w 112"/>
              <a:gd name="T41" fmla="*/ 138 h 162"/>
              <a:gd name="T42" fmla="*/ 81 w 112"/>
              <a:gd name="T43" fmla="*/ 133 h 162"/>
              <a:gd name="T44" fmla="*/ 82 w 112"/>
              <a:gd name="T45" fmla="*/ 125 h 162"/>
              <a:gd name="T46" fmla="*/ 56 w 112"/>
              <a:gd name="T47" fmla="*/ 129 h 162"/>
              <a:gd name="T48" fmla="*/ 30 w 112"/>
              <a:gd name="T49" fmla="*/ 125 h 162"/>
              <a:gd name="T50" fmla="*/ 69 w 112"/>
              <a:gd name="T51" fmla="*/ 76 h 162"/>
              <a:gd name="T52" fmla="*/ 56 w 112"/>
              <a:gd name="T53" fmla="*/ 54 h 162"/>
              <a:gd name="T54" fmla="*/ 44 w 112"/>
              <a:gd name="T55" fmla="*/ 76 h 162"/>
              <a:gd name="T56" fmla="*/ 39 w 112"/>
              <a:gd name="T57" fmla="*/ 65 h 162"/>
              <a:gd name="T58" fmla="*/ 31 w 112"/>
              <a:gd name="T59" fmla="*/ 69 h 162"/>
              <a:gd name="T60" fmla="*/ 43 w 112"/>
              <a:gd name="T61" fmla="*/ 96 h 162"/>
              <a:gd name="T62" fmla="*/ 56 w 112"/>
              <a:gd name="T63" fmla="*/ 72 h 162"/>
              <a:gd name="T64" fmla="*/ 69 w 112"/>
              <a:gd name="T65" fmla="*/ 96 h 162"/>
              <a:gd name="T66" fmla="*/ 82 w 112"/>
              <a:gd name="T67" fmla="*/ 69 h 162"/>
              <a:gd name="T68" fmla="*/ 74 w 112"/>
              <a:gd name="T69" fmla="*/ 65 h 162"/>
              <a:gd name="T70" fmla="*/ 69 w 112"/>
              <a:gd name="T71" fmla="*/ 76 h 162"/>
              <a:gd name="T72" fmla="*/ 56 w 112"/>
              <a:gd name="T73" fmla="*/ 0 h 162"/>
              <a:gd name="T74" fmla="*/ 0 w 112"/>
              <a:gd name="T75" fmla="*/ 56 h 162"/>
              <a:gd name="T76" fmla="*/ 27 w 112"/>
              <a:gd name="T77" fmla="*/ 103 h 162"/>
              <a:gd name="T78" fmla="*/ 29 w 112"/>
              <a:gd name="T79" fmla="*/ 117 h 162"/>
              <a:gd name="T80" fmla="*/ 56 w 112"/>
              <a:gd name="T81" fmla="*/ 123 h 162"/>
              <a:gd name="T82" fmla="*/ 83 w 112"/>
              <a:gd name="T83" fmla="*/ 117 h 162"/>
              <a:gd name="T84" fmla="*/ 85 w 112"/>
              <a:gd name="T85" fmla="*/ 103 h 162"/>
              <a:gd name="T86" fmla="*/ 112 w 112"/>
              <a:gd name="T87" fmla="*/ 56 h 162"/>
              <a:gd name="T88" fmla="*/ 56 w 112"/>
              <a:gd name="T89" fmla="*/ 0 h 162"/>
              <a:gd name="T90" fmla="*/ 77 w 112"/>
              <a:gd name="T91" fmla="*/ 97 h 162"/>
              <a:gd name="T92" fmla="*/ 75 w 112"/>
              <a:gd name="T93" fmla="*/ 110 h 162"/>
              <a:gd name="T94" fmla="*/ 56 w 112"/>
              <a:gd name="T95" fmla="*/ 113 h 162"/>
              <a:gd name="T96" fmla="*/ 37 w 112"/>
              <a:gd name="T97" fmla="*/ 110 h 162"/>
              <a:gd name="T98" fmla="*/ 36 w 112"/>
              <a:gd name="T99" fmla="*/ 97 h 162"/>
              <a:gd name="T100" fmla="*/ 10 w 112"/>
              <a:gd name="T101" fmla="*/ 56 h 162"/>
              <a:gd name="T102" fmla="*/ 56 w 112"/>
              <a:gd name="T103" fmla="*/ 10 h 162"/>
              <a:gd name="T104" fmla="*/ 102 w 112"/>
              <a:gd name="T105" fmla="*/ 56 h 162"/>
              <a:gd name="T106" fmla="*/ 77 w 112"/>
              <a:gd name="T107" fmla="*/ 97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2" h="162">
                <a:moveTo>
                  <a:pt x="56" y="23"/>
                </a:moveTo>
                <a:cubicBezTo>
                  <a:pt x="58" y="23"/>
                  <a:pt x="59" y="22"/>
                  <a:pt x="59" y="20"/>
                </a:cubicBezTo>
                <a:cubicBezTo>
                  <a:pt x="59" y="18"/>
                  <a:pt x="58" y="17"/>
                  <a:pt x="56" y="17"/>
                </a:cubicBezTo>
                <a:cubicBezTo>
                  <a:pt x="35" y="17"/>
                  <a:pt x="17" y="34"/>
                  <a:pt x="17" y="56"/>
                </a:cubicBezTo>
                <a:cubicBezTo>
                  <a:pt x="17" y="57"/>
                  <a:pt x="19" y="59"/>
                  <a:pt x="20" y="59"/>
                </a:cubicBezTo>
                <a:cubicBezTo>
                  <a:pt x="22" y="59"/>
                  <a:pt x="23" y="57"/>
                  <a:pt x="23" y="56"/>
                </a:cubicBezTo>
                <a:cubicBezTo>
                  <a:pt x="23" y="38"/>
                  <a:pt x="38" y="23"/>
                  <a:pt x="56" y="23"/>
                </a:cubicBezTo>
                <a:close/>
                <a:moveTo>
                  <a:pt x="33" y="140"/>
                </a:moveTo>
                <a:cubicBezTo>
                  <a:pt x="34" y="149"/>
                  <a:pt x="34" y="149"/>
                  <a:pt x="34" y="149"/>
                </a:cubicBezTo>
                <a:cubicBezTo>
                  <a:pt x="34" y="149"/>
                  <a:pt x="36" y="152"/>
                  <a:pt x="42" y="153"/>
                </a:cubicBezTo>
                <a:cubicBezTo>
                  <a:pt x="42" y="158"/>
                  <a:pt x="42" y="158"/>
                  <a:pt x="42" y="158"/>
                </a:cubicBezTo>
                <a:cubicBezTo>
                  <a:pt x="42" y="158"/>
                  <a:pt x="45" y="162"/>
                  <a:pt x="56" y="162"/>
                </a:cubicBezTo>
                <a:cubicBezTo>
                  <a:pt x="67" y="162"/>
                  <a:pt x="70" y="158"/>
                  <a:pt x="70" y="158"/>
                </a:cubicBezTo>
                <a:cubicBezTo>
                  <a:pt x="71" y="153"/>
                  <a:pt x="71" y="153"/>
                  <a:pt x="71" y="153"/>
                </a:cubicBezTo>
                <a:cubicBezTo>
                  <a:pt x="77" y="152"/>
                  <a:pt x="79" y="149"/>
                  <a:pt x="79" y="149"/>
                </a:cubicBezTo>
                <a:cubicBezTo>
                  <a:pt x="80" y="140"/>
                  <a:pt x="80" y="140"/>
                  <a:pt x="80" y="140"/>
                </a:cubicBezTo>
                <a:cubicBezTo>
                  <a:pt x="73" y="143"/>
                  <a:pt x="65" y="144"/>
                  <a:pt x="56" y="144"/>
                </a:cubicBezTo>
                <a:cubicBezTo>
                  <a:pt x="48" y="144"/>
                  <a:pt x="40" y="143"/>
                  <a:pt x="33" y="140"/>
                </a:cubicBezTo>
                <a:close/>
                <a:moveTo>
                  <a:pt x="30" y="125"/>
                </a:moveTo>
                <a:cubicBezTo>
                  <a:pt x="32" y="133"/>
                  <a:pt x="32" y="133"/>
                  <a:pt x="32" y="133"/>
                </a:cubicBezTo>
                <a:cubicBezTo>
                  <a:pt x="39" y="136"/>
                  <a:pt x="47" y="138"/>
                  <a:pt x="56" y="138"/>
                </a:cubicBezTo>
                <a:cubicBezTo>
                  <a:pt x="65" y="138"/>
                  <a:pt x="74" y="136"/>
                  <a:pt x="81" y="133"/>
                </a:cubicBezTo>
                <a:cubicBezTo>
                  <a:pt x="82" y="125"/>
                  <a:pt x="82" y="125"/>
                  <a:pt x="82" y="125"/>
                </a:cubicBezTo>
                <a:cubicBezTo>
                  <a:pt x="74" y="128"/>
                  <a:pt x="65" y="129"/>
                  <a:pt x="56" y="129"/>
                </a:cubicBezTo>
                <a:cubicBezTo>
                  <a:pt x="47" y="129"/>
                  <a:pt x="38" y="128"/>
                  <a:pt x="30" y="125"/>
                </a:cubicBezTo>
                <a:close/>
                <a:moveTo>
                  <a:pt x="69" y="76"/>
                </a:moveTo>
                <a:cubicBezTo>
                  <a:pt x="56" y="54"/>
                  <a:pt x="56" y="54"/>
                  <a:pt x="56" y="54"/>
                </a:cubicBezTo>
                <a:cubicBezTo>
                  <a:pt x="44" y="76"/>
                  <a:pt x="44" y="76"/>
                  <a:pt x="44" y="76"/>
                </a:cubicBezTo>
                <a:cubicBezTo>
                  <a:pt x="39" y="65"/>
                  <a:pt x="39" y="65"/>
                  <a:pt x="39" y="65"/>
                </a:cubicBezTo>
                <a:cubicBezTo>
                  <a:pt x="31" y="69"/>
                  <a:pt x="31" y="69"/>
                  <a:pt x="31" y="69"/>
                </a:cubicBezTo>
                <a:cubicBezTo>
                  <a:pt x="43" y="96"/>
                  <a:pt x="43" y="96"/>
                  <a:pt x="43" y="96"/>
                </a:cubicBezTo>
                <a:cubicBezTo>
                  <a:pt x="56" y="72"/>
                  <a:pt x="56" y="72"/>
                  <a:pt x="56" y="72"/>
                </a:cubicBezTo>
                <a:cubicBezTo>
                  <a:pt x="69" y="96"/>
                  <a:pt x="69" y="96"/>
                  <a:pt x="69" y="96"/>
                </a:cubicBezTo>
                <a:cubicBezTo>
                  <a:pt x="82" y="69"/>
                  <a:pt x="82" y="69"/>
                  <a:pt x="82" y="69"/>
                </a:cubicBezTo>
                <a:cubicBezTo>
                  <a:pt x="74" y="65"/>
                  <a:pt x="74" y="65"/>
                  <a:pt x="74" y="65"/>
                </a:cubicBezTo>
                <a:lnTo>
                  <a:pt x="69" y="76"/>
                </a:lnTo>
                <a:close/>
                <a:moveTo>
                  <a:pt x="56" y="0"/>
                </a:moveTo>
                <a:cubicBezTo>
                  <a:pt x="25" y="0"/>
                  <a:pt x="0" y="25"/>
                  <a:pt x="0" y="56"/>
                </a:cubicBezTo>
                <a:cubicBezTo>
                  <a:pt x="0" y="76"/>
                  <a:pt x="11" y="94"/>
                  <a:pt x="27" y="103"/>
                </a:cubicBezTo>
                <a:cubicBezTo>
                  <a:pt x="29" y="117"/>
                  <a:pt x="29" y="117"/>
                  <a:pt x="29" y="117"/>
                </a:cubicBezTo>
                <a:cubicBezTo>
                  <a:pt x="37" y="121"/>
                  <a:pt x="46" y="123"/>
                  <a:pt x="56" y="123"/>
                </a:cubicBezTo>
                <a:cubicBezTo>
                  <a:pt x="66" y="123"/>
                  <a:pt x="75" y="121"/>
                  <a:pt x="83" y="117"/>
                </a:cubicBezTo>
                <a:cubicBezTo>
                  <a:pt x="85" y="103"/>
                  <a:pt x="85" y="103"/>
                  <a:pt x="85" y="103"/>
                </a:cubicBezTo>
                <a:cubicBezTo>
                  <a:pt x="101" y="94"/>
                  <a:pt x="112" y="76"/>
                  <a:pt x="112" y="56"/>
                </a:cubicBezTo>
                <a:cubicBezTo>
                  <a:pt x="112" y="25"/>
                  <a:pt x="87" y="0"/>
                  <a:pt x="56" y="0"/>
                </a:cubicBezTo>
                <a:close/>
                <a:moveTo>
                  <a:pt x="77" y="97"/>
                </a:moveTo>
                <a:cubicBezTo>
                  <a:pt x="75" y="110"/>
                  <a:pt x="75" y="110"/>
                  <a:pt x="75" y="110"/>
                </a:cubicBezTo>
                <a:cubicBezTo>
                  <a:pt x="75" y="110"/>
                  <a:pt x="70" y="113"/>
                  <a:pt x="56" y="113"/>
                </a:cubicBezTo>
                <a:cubicBezTo>
                  <a:pt x="42" y="113"/>
                  <a:pt x="37" y="110"/>
                  <a:pt x="37" y="110"/>
                </a:cubicBezTo>
                <a:cubicBezTo>
                  <a:pt x="36" y="97"/>
                  <a:pt x="36" y="97"/>
                  <a:pt x="36" y="97"/>
                </a:cubicBezTo>
                <a:cubicBezTo>
                  <a:pt x="21" y="89"/>
                  <a:pt x="10" y="74"/>
                  <a:pt x="10" y="56"/>
                </a:cubicBezTo>
                <a:cubicBezTo>
                  <a:pt x="10" y="30"/>
                  <a:pt x="31" y="10"/>
                  <a:pt x="56" y="10"/>
                </a:cubicBezTo>
                <a:cubicBezTo>
                  <a:pt x="82" y="10"/>
                  <a:pt x="102" y="30"/>
                  <a:pt x="102" y="56"/>
                </a:cubicBezTo>
                <a:cubicBezTo>
                  <a:pt x="102" y="74"/>
                  <a:pt x="92" y="89"/>
                  <a:pt x="77" y="97"/>
                </a:cubicBezTo>
                <a:close/>
              </a:path>
            </a:pathLst>
          </a:custGeom>
          <a:solidFill>
            <a:schemeClr val="bg1"/>
          </a:solidFill>
          <a:ln>
            <a:noFill/>
          </a:ln>
        </p:spPr>
        <p:txBody>
          <a:bodyPr vert="horz" wrap="square" lIns="91440" tIns="45720" rIns="91440" bIns="45720" numCol="1" anchor="t" anchorCtr="0" compatLnSpc="1"/>
          <a:lstStyle/>
          <a:p>
            <a:endParaRPr lang="en-US">
              <a:solidFill>
                <a:schemeClr val="tx1">
                  <a:lumMod val="75000"/>
                  <a:lumOff val="25000"/>
                </a:schemeClr>
              </a:solidFill>
            </a:endParaRPr>
          </a:p>
        </p:txBody>
      </p:sp>
      <p:sp>
        <p:nvSpPr>
          <p:cNvPr id="62" name="Freeform 59"/>
          <p:cNvSpPr>
            <a:spLocks noEditPoints="1"/>
          </p:cNvSpPr>
          <p:nvPr/>
        </p:nvSpPr>
        <p:spPr bwMode="auto">
          <a:xfrm>
            <a:off x="4515921" y="2904700"/>
            <a:ext cx="361690" cy="305481"/>
          </a:xfrm>
          <a:custGeom>
            <a:avLst/>
            <a:gdLst>
              <a:gd name="T0" fmla="*/ 6 w 148"/>
              <a:gd name="T1" fmla="*/ 120 h 125"/>
              <a:gd name="T2" fmla="*/ 12 w 148"/>
              <a:gd name="T3" fmla="*/ 125 h 125"/>
              <a:gd name="T4" fmla="*/ 39 w 148"/>
              <a:gd name="T5" fmla="*/ 125 h 125"/>
              <a:gd name="T6" fmla="*/ 39 w 148"/>
              <a:gd name="T7" fmla="*/ 68 h 125"/>
              <a:gd name="T8" fmla="*/ 6 w 148"/>
              <a:gd name="T9" fmla="*/ 101 h 125"/>
              <a:gd name="T10" fmla="*/ 6 w 148"/>
              <a:gd name="T11" fmla="*/ 120 h 125"/>
              <a:gd name="T12" fmla="*/ 52 w 148"/>
              <a:gd name="T13" fmla="*/ 81 h 125"/>
              <a:gd name="T14" fmla="*/ 52 w 148"/>
              <a:gd name="T15" fmla="*/ 125 h 125"/>
              <a:gd name="T16" fmla="*/ 85 w 148"/>
              <a:gd name="T17" fmla="*/ 125 h 125"/>
              <a:gd name="T18" fmla="*/ 85 w 148"/>
              <a:gd name="T19" fmla="*/ 86 h 125"/>
              <a:gd name="T20" fmla="*/ 71 w 148"/>
              <a:gd name="T21" fmla="*/ 100 h 125"/>
              <a:gd name="T22" fmla="*/ 52 w 148"/>
              <a:gd name="T23" fmla="*/ 81 h 125"/>
              <a:gd name="T24" fmla="*/ 98 w 148"/>
              <a:gd name="T25" fmla="*/ 73 h 125"/>
              <a:gd name="T26" fmla="*/ 98 w 148"/>
              <a:gd name="T27" fmla="*/ 125 h 125"/>
              <a:gd name="T28" fmla="*/ 126 w 148"/>
              <a:gd name="T29" fmla="*/ 125 h 125"/>
              <a:gd name="T30" fmla="*/ 131 w 148"/>
              <a:gd name="T31" fmla="*/ 120 h 125"/>
              <a:gd name="T32" fmla="*/ 131 w 148"/>
              <a:gd name="T33" fmla="*/ 68 h 125"/>
              <a:gd name="T34" fmla="*/ 131 w 148"/>
              <a:gd name="T35" fmla="*/ 40 h 125"/>
              <a:gd name="T36" fmla="*/ 103 w 148"/>
              <a:gd name="T37" fmla="*/ 68 h 125"/>
              <a:gd name="T38" fmla="*/ 98 w 148"/>
              <a:gd name="T39" fmla="*/ 73 h 125"/>
              <a:gd name="T40" fmla="*/ 118 w 148"/>
              <a:gd name="T41" fmla="*/ 2 h 125"/>
              <a:gd name="T42" fmla="*/ 113 w 148"/>
              <a:gd name="T43" fmla="*/ 9 h 125"/>
              <a:gd name="T44" fmla="*/ 119 w 148"/>
              <a:gd name="T45" fmla="*/ 14 h 125"/>
              <a:gd name="T46" fmla="*/ 126 w 148"/>
              <a:gd name="T47" fmla="*/ 13 h 125"/>
              <a:gd name="T48" fmla="*/ 71 w 148"/>
              <a:gd name="T49" fmla="*/ 68 h 125"/>
              <a:gd name="T50" fmla="*/ 39 w 148"/>
              <a:gd name="T51" fmla="*/ 36 h 125"/>
              <a:gd name="T52" fmla="*/ 2 w 148"/>
              <a:gd name="T53" fmla="*/ 73 h 125"/>
              <a:gd name="T54" fmla="*/ 2 w 148"/>
              <a:gd name="T55" fmla="*/ 81 h 125"/>
              <a:gd name="T56" fmla="*/ 10 w 148"/>
              <a:gd name="T57" fmla="*/ 81 h 125"/>
              <a:gd name="T58" fmla="*/ 39 w 148"/>
              <a:gd name="T59" fmla="*/ 53 h 125"/>
              <a:gd name="T60" fmla="*/ 71 w 148"/>
              <a:gd name="T61" fmla="*/ 85 h 125"/>
              <a:gd name="T62" fmla="*/ 134 w 148"/>
              <a:gd name="T63" fmla="*/ 22 h 125"/>
              <a:gd name="T64" fmla="*/ 133 w 148"/>
              <a:gd name="T65" fmla="*/ 28 h 125"/>
              <a:gd name="T66" fmla="*/ 139 w 148"/>
              <a:gd name="T67" fmla="*/ 35 h 125"/>
              <a:gd name="T68" fmla="*/ 139 w 148"/>
              <a:gd name="T69" fmla="*/ 35 h 125"/>
              <a:gd name="T70" fmla="*/ 145 w 148"/>
              <a:gd name="T71" fmla="*/ 29 h 125"/>
              <a:gd name="T72" fmla="*/ 148 w 148"/>
              <a:gd name="T73" fmla="*/ 0 h 125"/>
              <a:gd name="T74" fmla="*/ 118 w 148"/>
              <a:gd name="T75" fmla="*/ 2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8" h="125">
                <a:moveTo>
                  <a:pt x="6" y="120"/>
                </a:moveTo>
                <a:cubicBezTo>
                  <a:pt x="6" y="123"/>
                  <a:pt x="9" y="125"/>
                  <a:pt x="12" y="125"/>
                </a:cubicBezTo>
                <a:cubicBezTo>
                  <a:pt x="39" y="125"/>
                  <a:pt x="39" y="125"/>
                  <a:pt x="39" y="125"/>
                </a:cubicBezTo>
                <a:cubicBezTo>
                  <a:pt x="39" y="68"/>
                  <a:pt x="39" y="68"/>
                  <a:pt x="39" y="68"/>
                </a:cubicBezTo>
                <a:cubicBezTo>
                  <a:pt x="6" y="101"/>
                  <a:pt x="6" y="101"/>
                  <a:pt x="6" y="101"/>
                </a:cubicBezTo>
                <a:lnTo>
                  <a:pt x="6" y="120"/>
                </a:lnTo>
                <a:close/>
                <a:moveTo>
                  <a:pt x="52" y="81"/>
                </a:moveTo>
                <a:cubicBezTo>
                  <a:pt x="52" y="125"/>
                  <a:pt x="52" y="125"/>
                  <a:pt x="52" y="125"/>
                </a:cubicBezTo>
                <a:cubicBezTo>
                  <a:pt x="85" y="125"/>
                  <a:pt x="85" y="125"/>
                  <a:pt x="85" y="125"/>
                </a:cubicBezTo>
                <a:cubicBezTo>
                  <a:pt x="85" y="86"/>
                  <a:pt x="85" y="86"/>
                  <a:pt x="85" y="86"/>
                </a:cubicBezTo>
                <a:cubicBezTo>
                  <a:pt x="71" y="100"/>
                  <a:pt x="71" y="100"/>
                  <a:pt x="71" y="100"/>
                </a:cubicBezTo>
                <a:lnTo>
                  <a:pt x="52" y="81"/>
                </a:lnTo>
                <a:close/>
                <a:moveTo>
                  <a:pt x="98" y="73"/>
                </a:moveTo>
                <a:cubicBezTo>
                  <a:pt x="98" y="125"/>
                  <a:pt x="98" y="125"/>
                  <a:pt x="98" y="125"/>
                </a:cubicBezTo>
                <a:cubicBezTo>
                  <a:pt x="126" y="125"/>
                  <a:pt x="126" y="125"/>
                  <a:pt x="126" y="125"/>
                </a:cubicBezTo>
                <a:cubicBezTo>
                  <a:pt x="129" y="125"/>
                  <a:pt x="131" y="123"/>
                  <a:pt x="131" y="120"/>
                </a:cubicBezTo>
                <a:cubicBezTo>
                  <a:pt x="131" y="68"/>
                  <a:pt x="131" y="68"/>
                  <a:pt x="131" y="68"/>
                </a:cubicBezTo>
                <a:cubicBezTo>
                  <a:pt x="131" y="40"/>
                  <a:pt x="131" y="40"/>
                  <a:pt x="131" y="40"/>
                </a:cubicBezTo>
                <a:cubicBezTo>
                  <a:pt x="103" y="68"/>
                  <a:pt x="103" y="68"/>
                  <a:pt x="103" y="68"/>
                </a:cubicBezTo>
                <a:lnTo>
                  <a:pt x="98" y="73"/>
                </a:lnTo>
                <a:close/>
                <a:moveTo>
                  <a:pt x="118" y="2"/>
                </a:moveTo>
                <a:cubicBezTo>
                  <a:pt x="115" y="3"/>
                  <a:pt x="113" y="5"/>
                  <a:pt x="113" y="9"/>
                </a:cubicBezTo>
                <a:cubicBezTo>
                  <a:pt x="113" y="12"/>
                  <a:pt x="116" y="14"/>
                  <a:pt x="119" y="14"/>
                </a:cubicBezTo>
                <a:cubicBezTo>
                  <a:pt x="126" y="13"/>
                  <a:pt x="126" y="13"/>
                  <a:pt x="126" y="13"/>
                </a:cubicBezTo>
                <a:cubicBezTo>
                  <a:pt x="71" y="68"/>
                  <a:pt x="71" y="68"/>
                  <a:pt x="71" y="68"/>
                </a:cubicBezTo>
                <a:cubicBezTo>
                  <a:pt x="39" y="36"/>
                  <a:pt x="39" y="36"/>
                  <a:pt x="39" y="36"/>
                </a:cubicBezTo>
                <a:cubicBezTo>
                  <a:pt x="2" y="73"/>
                  <a:pt x="2" y="73"/>
                  <a:pt x="2" y="73"/>
                </a:cubicBezTo>
                <a:cubicBezTo>
                  <a:pt x="0" y="75"/>
                  <a:pt x="0" y="79"/>
                  <a:pt x="2" y="81"/>
                </a:cubicBezTo>
                <a:cubicBezTo>
                  <a:pt x="4" y="84"/>
                  <a:pt x="8" y="84"/>
                  <a:pt x="10" y="81"/>
                </a:cubicBezTo>
                <a:cubicBezTo>
                  <a:pt x="39" y="53"/>
                  <a:pt x="39" y="53"/>
                  <a:pt x="39" y="53"/>
                </a:cubicBezTo>
                <a:cubicBezTo>
                  <a:pt x="71" y="85"/>
                  <a:pt x="71" y="85"/>
                  <a:pt x="71" y="85"/>
                </a:cubicBezTo>
                <a:cubicBezTo>
                  <a:pt x="134" y="22"/>
                  <a:pt x="134" y="22"/>
                  <a:pt x="134" y="22"/>
                </a:cubicBezTo>
                <a:cubicBezTo>
                  <a:pt x="133" y="28"/>
                  <a:pt x="133" y="28"/>
                  <a:pt x="133" y="28"/>
                </a:cubicBezTo>
                <a:cubicBezTo>
                  <a:pt x="133" y="31"/>
                  <a:pt x="135" y="34"/>
                  <a:pt x="139" y="35"/>
                </a:cubicBezTo>
                <a:cubicBezTo>
                  <a:pt x="139" y="35"/>
                  <a:pt x="139" y="35"/>
                  <a:pt x="139" y="35"/>
                </a:cubicBezTo>
                <a:cubicBezTo>
                  <a:pt x="142" y="35"/>
                  <a:pt x="145" y="32"/>
                  <a:pt x="145" y="29"/>
                </a:cubicBezTo>
                <a:cubicBezTo>
                  <a:pt x="148" y="0"/>
                  <a:pt x="148" y="0"/>
                  <a:pt x="148" y="0"/>
                </a:cubicBezTo>
                <a:lnTo>
                  <a:pt x="118" y="2"/>
                </a:lnTo>
                <a:close/>
              </a:path>
            </a:pathLst>
          </a:custGeom>
          <a:solidFill>
            <a:schemeClr val="bg1"/>
          </a:solidFill>
          <a:ln>
            <a:noFill/>
          </a:ln>
        </p:spPr>
        <p:txBody>
          <a:bodyPr vert="horz" wrap="square" lIns="91440" tIns="45720" rIns="91440" bIns="45720" numCol="1" anchor="t" anchorCtr="0" compatLnSpc="1"/>
          <a:lstStyle/>
          <a:p>
            <a:endParaRPr lang="en-US">
              <a:solidFill>
                <a:schemeClr val="tx1">
                  <a:lumMod val="75000"/>
                  <a:lumOff val="25000"/>
                </a:schemeClr>
              </a:solidFill>
            </a:endParaRPr>
          </a:p>
        </p:txBody>
      </p:sp>
      <p:pic>
        <p:nvPicPr>
          <p:cNvPr id="42" name="图片 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
        <p:nvSpPr>
          <p:cNvPr id="43" name="矩形 42"/>
          <p:cNvSpPr/>
          <p:nvPr/>
        </p:nvSpPr>
        <p:spPr>
          <a:xfrm>
            <a:off x="251745" y="0"/>
            <a:ext cx="4463203"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3600" dirty="0">
                <a:solidFill>
                  <a:schemeClr val="bg1"/>
                </a:solidFill>
                <a:latin typeface="华文仿宋" panose="02010600040101010101" pitchFamily="2" charset="-122"/>
                <a:ea typeface="华文仿宋" panose="02010600040101010101" pitchFamily="2" charset="-122"/>
              </a:rPr>
              <a:t>Part </a:t>
            </a:r>
            <a:r>
              <a:rPr lang="en-US" altLang="zh-CN" sz="3200" dirty="0">
                <a:solidFill>
                  <a:schemeClr val="bg1"/>
                </a:solidFill>
                <a:latin typeface="微软雅黑" panose="020B0503020204020204" pitchFamily="34" charset="-122"/>
                <a:ea typeface="微软雅黑" panose="020B0503020204020204" pitchFamily="34" charset="-122"/>
              </a:rPr>
              <a:t>03 	E-R</a:t>
            </a:r>
            <a:r>
              <a:rPr lang="zh-CN" altLang="en-US" sz="3200" dirty="0">
                <a:solidFill>
                  <a:schemeClr val="bg1"/>
                </a:solidFill>
                <a:latin typeface="微软雅黑" panose="020B0503020204020204" pitchFamily="34" charset="-122"/>
                <a:ea typeface="微软雅黑" panose="020B0503020204020204" pitchFamily="34" charset="-122"/>
              </a:rPr>
              <a:t>图</a:t>
            </a:r>
            <a:endParaRPr lang="en-US" altLang="zh-CN" sz="2000" dirty="0">
              <a:solidFill>
                <a:schemeClr val="bg1"/>
              </a:solidFill>
              <a:latin typeface="微软雅黑" panose="020B0503020204020204" pitchFamily="34" charset="-122"/>
              <a:ea typeface="微软雅黑" panose="020B0503020204020204" pitchFamily="34" charset="-122"/>
            </a:endParaRPr>
          </a:p>
        </p:txBody>
      </p:sp>
      <p:pic>
        <p:nvPicPr>
          <p:cNvPr id="15" name="图片 14"/>
          <p:cNvPicPr/>
          <p:nvPr/>
        </p:nvPicPr>
        <p:blipFill>
          <a:blip r:embed="rId4">
            <a:extLst>
              <a:ext uri="{28A0092B-C50C-407E-A947-70E740481C1C}">
                <a14:useLocalDpi xmlns:a14="http://schemas.microsoft.com/office/drawing/2010/main" val="0"/>
              </a:ext>
            </a:extLst>
          </a:blip>
          <a:stretch>
            <a:fillRect/>
          </a:stretch>
        </p:blipFill>
        <p:spPr bwMode="auto">
          <a:xfrm>
            <a:off x="798286" y="570127"/>
            <a:ext cx="7132158" cy="4201003"/>
          </a:xfrm>
          <a:prstGeom prst="rect">
            <a:avLst/>
          </a:prstGeom>
          <a:noFill/>
          <a:ln>
            <a:noFill/>
          </a:ln>
        </p:spPr>
      </p:pic>
    </p:spTree>
    <p:extLst>
      <p:ext uri="{BB962C8B-B14F-4D97-AF65-F5344CB8AC3E}">
        <p14:creationId xmlns:p14="http://schemas.microsoft.com/office/powerpoint/2010/main" val="352189751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90502"/>
            <a:ext cx="9144000" cy="4741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5048607"/>
            <a:ext cx="9144000" cy="1044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a:off x="7648221" y="190502"/>
            <a:ext cx="282223" cy="474132"/>
          </a:xfrm>
          <a:prstGeom prst="parallelogram">
            <a:avLst>
              <a:gd name="adj" fmla="val 659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平行四边形 7"/>
          <p:cNvSpPr/>
          <p:nvPr/>
        </p:nvSpPr>
        <p:spPr>
          <a:xfrm>
            <a:off x="7180440" y="190502"/>
            <a:ext cx="480481" cy="474132"/>
          </a:xfrm>
          <a:prstGeom prst="parallelogram">
            <a:avLst>
              <a:gd name="adj" fmla="val 421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2" name="图片 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
        <p:nvSpPr>
          <p:cNvPr id="43" name="矩形 42"/>
          <p:cNvSpPr/>
          <p:nvPr/>
        </p:nvSpPr>
        <p:spPr>
          <a:xfrm>
            <a:off x="251745" y="0"/>
            <a:ext cx="4463203"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3600" dirty="0">
                <a:solidFill>
                  <a:schemeClr val="bg1"/>
                </a:solidFill>
                <a:latin typeface="华文仿宋" panose="02010600040101010101" pitchFamily="2" charset="-122"/>
                <a:ea typeface="华文仿宋" panose="02010600040101010101" pitchFamily="2" charset="-122"/>
              </a:rPr>
              <a:t>Part </a:t>
            </a:r>
            <a:r>
              <a:rPr lang="en-US" altLang="zh-CN" sz="3200" dirty="0">
                <a:solidFill>
                  <a:schemeClr val="bg1"/>
                </a:solidFill>
                <a:latin typeface="微软雅黑" panose="020B0503020204020204" pitchFamily="34" charset="-122"/>
                <a:ea typeface="微软雅黑" panose="020B0503020204020204" pitchFamily="34" charset="-122"/>
              </a:rPr>
              <a:t>03 	</a:t>
            </a:r>
            <a:r>
              <a:rPr lang="zh-CN" altLang="en-US" sz="3200" dirty="0">
                <a:solidFill>
                  <a:schemeClr val="bg1"/>
                </a:solidFill>
                <a:latin typeface="微软雅黑" panose="020B0503020204020204" pitchFamily="34" charset="-122"/>
                <a:ea typeface="微软雅黑" panose="020B0503020204020204" pitchFamily="34" charset="-122"/>
              </a:rPr>
              <a:t>状态转换图</a:t>
            </a:r>
            <a:endParaRPr lang="en-US" altLang="zh-CN" sz="2000" dirty="0">
              <a:solidFill>
                <a:schemeClr val="bg1"/>
              </a:solidFill>
              <a:latin typeface="微软雅黑" panose="020B0503020204020204" pitchFamily="34" charset="-122"/>
              <a:ea typeface="微软雅黑" panose="020B0503020204020204" pitchFamily="34" charset="-122"/>
            </a:endParaRPr>
          </a:p>
        </p:txBody>
      </p:sp>
      <p:pic>
        <p:nvPicPr>
          <p:cNvPr id="13" name="图片 12"/>
          <p:cNvPicPr/>
          <p:nvPr/>
        </p:nvPicPr>
        <p:blipFill rotWithShape="1">
          <a:blip r:embed="rId4">
            <a:extLst>
              <a:ext uri="{28A0092B-C50C-407E-A947-70E740481C1C}">
                <a14:useLocalDpi xmlns:a14="http://schemas.microsoft.com/office/drawing/2010/main" val="0"/>
              </a:ext>
            </a:extLst>
          </a:blip>
          <a:srcRect b="44773"/>
          <a:stretch/>
        </p:blipFill>
        <p:spPr>
          <a:xfrm>
            <a:off x="-264940" y="337292"/>
            <a:ext cx="5899785" cy="4513036"/>
          </a:xfrm>
          <a:prstGeom prst="rect">
            <a:avLst/>
          </a:prstGeom>
        </p:spPr>
      </p:pic>
      <p:pic>
        <p:nvPicPr>
          <p:cNvPr id="15" name="图片 14"/>
          <p:cNvPicPr/>
          <p:nvPr/>
        </p:nvPicPr>
        <p:blipFill rotWithShape="1">
          <a:blip r:embed="rId4">
            <a:extLst>
              <a:ext uri="{28A0092B-C50C-407E-A947-70E740481C1C}">
                <a14:useLocalDpi xmlns:a14="http://schemas.microsoft.com/office/drawing/2010/main" val="0"/>
              </a:ext>
            </a:extLst>
          </a:blip>
          <a:srcRect l="-10553" t="57193" r="10553" b="-12420"/>
          <a:stretch/>
        </p:blipFill>
        <p:spPr>
          <a:xfrm>
            <a:off x="4572000" y="1018150"/>
            <a:ext cx="5899785" cy="4513036"/>
          </a:xfrm>
          <a:prstGeom prst="rect">
            <a:avLst/>
          </a:prstGeom>
        </p:spPr>
      </p:pic>
      <p:cxnSp>
        <p:nvCxnSpPr>
          <p:cNvPr id="3" name="直接连接符 2"/>
          <p:cNvCxnSpPr>
            <a:cxnSpLocks/>
          </p:cNvCxnSpPr>
          <p:nvPr/>
        </p:nvCxnSpPr>
        <p:spPr>
          <a:xfrm>
            <a:off x="5457370" y="664634"/>
            <a:ext cx="0" cy="4383973"/>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80773294"/>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90502"/>
            <a:ext cx="9144000" cy="4741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5048607"/>
            <a:ext cx="9144000" cy="1044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a:off x="7648221" y="190502"/>
            <a:ext cx="282223" cy="474132"/>
          </a:xfrm>
          <a:prstGeom prst="parallelogram">
            <a:avLst>
              <a:gd name="adj" fmla="val 659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平行四边形 7"/>
          <p:cNvSpPr/>
          <p:nvPr/>
        </p:nvSpPr>
        <p:spPr>
          <a:xfrm>
            <a:off x="7180440" y="190502"/>
            <a:ext cx="480481" cy="474132"/>
          </a:xfrm>
          <a:prstGeom prst="parallelogram">
            <a:avLst>
              <a:gd name="adj" fmla="val 421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Line 64"/>
          <p:cNvSpPr>
            <a:spLocks noChangeShapeType="1"/>
          </p:cNvSpPr>
          <p:nvPr/>
        </p:nvSpPr>
        <p:spPr bwMode="auto">
          <a:xfrm>
            <a:off x="3959033" y="196037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tx1">
                  <a:lumMod val="75000"/>
                  <a:lumOff val="25000"/>
                </a:schemeClr>
              </a:solidFill>
            </a:endParaRPr>
          </a:p>
        </p:txBody>
      </p:sp>
      <p:sp>
        <p:nvSpPr>
          <p:cNvPr id="50" name="Line 65"/>
          <p:cNvSpPr>
            <a:spLocks noChangeShapeType="1"/>
          </p:cNvSpPr>
          <p:nvPr/>
        </p:nvSpPr>
        <p:spPr bwMode="auto">
          <a:xfrm>
            <a:off x="3959033" y="196037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tx1">
                  <a:lumMod val="75000"/>
                  <a:lumOff val="25000"/>
                </a:schemeClr>
              </a:solidFill>
            </a:endParaRPr>
          </a:p>
        </p:txBody>
      </p:sp>
      <p:sp>
        <p:nvSpPr>
          <p:cNvPr id="60" name="Freeform 57"/>
          <p:cNvSpPr>
            <a:spLocks noEditPoints="1"/>
          </p:cNvSpPr>
          <p:nvPr/>
        </p:nvSpPr>
        <p:spPr bwMode="auto">
          <a:xfrm>
            <a:off x="4394039" y="1784413"/>
            <a:ext cx="398348" cy="400792"/>
          </a:xfrm>
          <a:custGeom>
            <a:avLst/>
            <a:gdLst>
              <a:gd name="T0" fmla="*/ 128 w 163"/>
              <a:gd name="T1" fmla="*/ 36 h 164"/>
              <a:gd name="T2" fmla="*/ 123 w 163"/>
              <a:gd name="T3" fmla="*/ 36 h 164"/>
              <a:gd name="T4" fmla="*/ 123 w 163"/>
              <a:gd name="T5" fmla="*/ 41 h 164"/>
              <a:gd name="T6" fmla="*/ 123 w 163"/>
              <a:gd name="T7" fmla="*/ 89 h 164"/>
              <a:gd name="T8" fmla="*/ 123 w 163"/>
              <a:gd name="T9" fmla="*/ 94 h 164"/>
              <a:gd name="T10" fmla="*/ 128 w 163"/>
              <a:gd name="T11" fmla="*/ 94 h 164"/>
              <a:gd name="T12" fmla="*/ 128 w 163"/>
              <a:gd name="T13" fmla="*/ 36 h 164"/>
              <a:gd name="T14" fmla="*/ 141 w 163"/>
              <a:gd name="T15" fmla="*/ 23 h 164"/>
              <a:gd name="T16" fmla="*/ 58 w 163"/>
              <a:gd name="T17" fmla="*/ 23 h 164"/>
              <a:gd name="T18" fmla="*/ 49 w 163"/>
              <a:gd name="T19" fmla="*/ 95 h 164"/>
              <a:gd name="T20" fmla="*/ 7 w 163"/>
              <a:gd name="T21" fmla="*/ 139 h 164"/>
              <a:gd name="T22" fmla="*/ 10 w 163"/>
              <a:gd name="T23" fmla="*/ 153 h 164"/>
              <a:gd name="T24" fmla="*/ 25 w 163"/>
              <a:gd name="T25" fmla="*/ 157 h 164"/>
              <a:gd name="T26" fmla="*/ 68 w 163"/>
              <a:gd name="T27" fmla="*/ 115 h 164"/>
              <a:gd name="T28" fmla="*/ 141 w 163"/>
              <a:gd name="T29" fmla="*/ 106 h 164"/>
              <a:gd name="T30" fmla="*/ 141 w 163"/>
              <a:gd name="T31" fmla="*/ 23 h 164"/>
              <a:gd name="T32" fmla="*/ 133 w 163"/>
              <a:gd name="T33" fmla="*/ 99 h 164"/>
              <a:gd name="T34" fmla="*/ 65 w 163"/>
              <a:gd name="T35" fmla="*/ 99 h 164"/>
              <a:gd name="T36" fmla="*/ 65 w 163"/>
              <a:gd name="T37" fmla="*/ 31 h 164"/>
              <a:gd name="T38" fmla="*/ 133 w 163"/>
              <a:gd name="T39" fmla="*/ 31 h 164"/>
              <a:gd name="T40" fmla="*/ 133 w 163"/>
              <a:gd name="T41" fmla="*/ 99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3" h="164">
                <a:moveTo>
                  <a:pt x="128" y="36"/>
                </a:moveTo>
                <a:cubicBezTo>
                  <a:pt x="127" y="34"/>
                  <a:pt x="125" y="34"/>
                  <a:pt x="123" y="36"/>
                </a:cubicBezTo>
                <a:cubicBezTo>
                  <a:pt x="122" y="37"/>
                  <a:pt x="122" y="39"/>
                  <a:pt x="123" y="41"/>
                </a:cubicBezTo>
                <a:cubicBezTo>
                  <a:pt x="137" y="54"/>
                  <a:pt x="137" y="76"/>
                  <a:pt x="123" y="89"/>
                </a:cubicBezTo>
                <a:cubicBezTo>
                  <a:pt x="122" y="90"/>
                  <a:pt x="122" y="92"/>
                  <a:pt x="123" y="94"/>
                </a:cubicBezTo>
                <a:cubicBezTo>
                  <a:pt x="125" y="95"/>
                  <a:pt x="127" y="95"/>
                  <a:pt x="128" y="94"/>
                </a:cubicBezTo>
                <a:cubicBezTo>
                  <a:pt x="144" y="78"/>
                  <a:pt x="144" y="52"/>
                  <a:pt x="128" y="36"/>
                </a:cubicBezTo>
                <a:close/>
                <a:moveTo>
                  <a:pt x="141" y="23"/>
                </a:moveTo>
                <a:cubicBezTo>
                  <a:pt x="118" y="0"/>
                  <a:pt x="81" y="0"/>
                  <a:pt x="58" y="23"/>
                </a:cubicBezTo>
                <a:cubicBezTo>
                  <a:pt x="38" y="43"/>
                  <a:pt x="35" y="73"/>
                  <a:pt x="49" y="95"/>
                </a:cubicBezTo>
                <a:cubicBezTo>
                  <a:pt x="7" y="139"/>
                  <a:pt x="7" y="139"/>
                  <a:pt x="7" y="139"/>
                </a:cubicBezTo>
                <a:cubicBezTo>
                  <a:pt x="7" y="139"/>
                  <a:pt x="0" y="143"/>
                  <a:pt x="10" y="153"/>
                </a:cubicBezTo>
                <a:cubicBezTo>
                  <a:pt x="21" y="164"/>
                  <a:pt x="25" y="157"/>
                  <a:pt x="25" y="157"/>
                </a:cubicBezTo>
                <a:cubicBezTo>
                  <a:pt x="68" y="115"/>
                  <a:pt x="68" y="115"/>
                  <a:pt x="68" y="115"/>
                </a:cubicBezTo>
                <a:cubicBezTo>
                  <a:pt x="91" y="128"/>
                  <a:pt x="121" y="126"/>
                  <a:pt x="141" y="106"/>
                </a:cubicBezTo>
                <a:cubicBezTo>
                  <a:pt x="163" y="83"/>
                  <a:pt x="163" y="46"/>
                  <a:pt x="141" y="23"/>
                </a:cubicBezTo>
                <a:close/>
                <a:moveTo>
                  <a:pt x="133" y="99"/>
                </a:moveTo>
                <a:cubicBezTo>
                  <a:pt x="114" y="118"/>
                  <a:pt x="84" y="118"/>
                  <a:pt x="65" y="99"/>
                </a:cubicBezTo>
                <a:cubicBezTo>
                  <a:pt x="46" y="80"/>
                  <a:pt x="46" y="49"/>
                  <a:pt x="65" y="31"/>
                </a:cubicBezTo>
                <a:cubicBezTo>
                  <a:pt x="84" y="12"/>
                  <a:pt x="114" y="12"/>
                  <a:pt x="133" y="31"/>
                </a:cubicBezTo>
                <a:cubicBezTo>
                  <a:pt x="152" y="49"/>
                  <a:pt x="152" y="80"/>
                  <a:pt x="133" y="99"/>
                </a:cubicBezTo>
                <a:close/>
              </a:path>
            </a:pathLst>
          </a:custGeom>
          <a:solidFill>
            <a:schemeClr val="bg1"/>
          </a:solidFill>
          <a:ln>
            <a:noFill/>
          </a:ln>
        </p:spPr>
        <p:txBody>
          <a:bodyPr vert="horz" wrap="square" lIns="91440" tIns="45720" rIns="91440" bIns="45720" numCol="1" anchor="t" anchorCtr="0" compatLnSpc="1"/>
          <a:lstStyle/>
          <a:p>
            <a:endParaRPr lang="en-US">
              <a:solidFill>
                <a:schemeClr val="tx1">
                  <a:lumMod val="75000"/>
                  <a:lumOff val="25000"/>
                </a:schemeClr>
              </a:solidFill>
            </a:endParaRPr>
          </a:p>
        </p:txBody>
      </p:sp>
      <p:sp>
        <p:nvSpPr>
          <p:cNvPr id="61" name="Freeform 58"/>
          <p:cNvSpPr>
            <a:spLocks noEditPoints="1"/>
          </p:cNvSpPr>
          <p:nvPr/>
        </p:nvSpPr>
        <p:spPr bwMode="auto">
          <a:xfrm>
            <a:off x="3494701" y="2341612"/>
            <a:ext cx="273712" cy="395905"/>
          </a:xfrm>
          <a:custGeom>
            <a:avLst/>
            <a:gdLst>
              <a:gd name="T0" fmla="*/ 56 w 112"/>
              <a:gd name="T1" fmla="*/ 23 h 162"/>
              <a:gd name="T2" fmla="*/ 59 w 112"/>
              <a:gd name="T3" fmla="*/ 20 h 162"/>
              <a:gd name="T4" fmla="*/ 56 w 112"/>
              <a:gd name="T5" fmla="*/ 17 h 162"/>
              <a:gd name="T6" fmla="*/ 17 w 112"/>
              <a:gd name="T7" fmla="*/ 56 h 162"/>
              <a:gd name="T8" fmla="*/ 20 w 112"/>
              <a:gd name="T9" fmla="*/ 59 h 162"/>
              <a:gd name="T10" fmla="*/ 23 w 112"/>
              <a:gd name="T11" fmla="*/ 56 h 162"/>
              <a:gd name="T12" fmla="*/ 56 w 112"/>
              <a:gd name="T13" fmla="*/ 23 h 162"/>
              <a:gd name="T14" fmla="*/ 33 w 112"/>
              <a:gd name="T15" fmla="*/ 140 h 162"/>
              <a:gd name="T16" fmla="*/ 34 w 112"/>
              <a:gd name="T17" fmla="*/ 149 h 162"/>
              <a:gd name="T18" fmla="*/ 42 w 112"/>
              <a:gd name="T19" fmla="*/ 153 h 162"/>
              <a:gd name="T20" fmla="*/ 42 w 112"/>
              <a:gd name="T21" fmla="*/ 158 h 162"/>
              <a:gd name="T22" fmla="*/ 56 w 112"/>
              <a:gd name="T23" fmla="*/ 162 h 162"/>
              <a:gd name="T24" fmla="*/ 70 w 112"/>
              <a:gd name="T25" fmla="*/ 158 h 162"/>
              <a:gd name="T26" fmla="*/ 71 w 112"/>
              <a:gd name="T27" fmla="*/ 153 h 162"/>
              <a:gd name="T28" fmla="*/ 79 w 112"/>
              <a:gd name="T29" fmla="*/ 149 h 162"/>
              <a:gd name="T30" fmla="*/ 80 w 112"/>
              <a:gd name="T31" fmla="*/ 140 h 162"/>
              <a:gd name="T32" fmla="*/ 56 w 112"/>
              <a:gd name="T33" fmla="*/ 144 h 162"/>
              <a:gd name="T34" fmla="*/ 33 w 112"/>
              <a:gd name="T35" fmla="*/ 140 h 162"/>
              <a:gd name="T36" fmla="*/ 30 w 112"/>
              <a:gd name="T37" fmla="*/ 125 h 162"/>
              <a:gd name="T38" fmla="*/ 32 w 112"/>
              <a:gd name="T39" fmla="*/ 133 h 162"/>
              <a:gd name="T40" fmla="*/ 56 w 112"/>
              <a:gd name="T41" fmla="*/ 138 h 162"/>
              <a:gd name="T42" fmla="*/ 81 w 112"/>
              <a:gd name="T43" fmla="*/ 133 h 162"/>
              <a:gd name="T44" fmla="*/ 82 w 112"/>
              <a:gd name="T45" fmla="*/ 125 h 162"/>
              <a:gd name="T46" fmla="*/ 56 w 112"/>
              <a:gd name="T47" fmla="*/ 129 h 162"/>
              <a:gd name="T48" fmla="*/ 30 w 112"/>
              <a:gd name="T49" fmla="*/ 125 h 162"/>
              <a:gd name="T50" fmla="*/ 69 w 112"/>
              <a:gd name="T51" fmla="*/ 76 h 162"/>
              <a:gd name="T52" fmla="*/ 56 w 112"/>
              <a:gd name="T53" fmla="*/ 54 h 162"/>
              <a:gd name="T54" fmla="*/ 44 w 112"/>
              <a:gd name="T55" fmla="*/ 76 h 162"/>
              <a:gd name="T56" fmla="*/ 39 w 112"/>
              <a:gd name="T57" fmla="*/ 65 h 162"/>
              <a:gd name="T58" fmla="*/ 31 w 112"/>
              <a:gd name="T59" fmla="*/ 69 h 162"/>
              <a:gd name="T60" fmla="*/ 43 w 112"/>
              <a:gd name="T61" fmla="*/ 96 h 162"/>
              <a:gd name="T62" fmla="*/ 56 w 112"/>
              <a:gd name="T63" fmla="*/ 72 h 162"/>
              <a:gd name="T64" fmla="*/ 69 w 112"/>
              <a:gd name="T65" fmla="*/ 96 h 162"/>
              <a:gd name="T66" fmla="*/ 82 w 112"/>
              <a:gd name="T67" fmla="*/ 69 h 162"/>
              <a:gd name="T68" fmla="*/ 74 w 112"/>
              <a:gd name="T69" fmla="*/ 65 h 162"/>
              <a:gd name="T70" fmla="*/ 69 w 112"/>
              <a:gd name="T71" fmla="*/ 76 h 162"/>
              <a:gd name="T72" fmla="*/ 56 w 112"/>
              <a:gd name="T73" fmla="*/ 0 h 162"/>
              <a:gd name="T74" fmla="*/ 0 w 112"/>
              <a:gd name="T75" fmla="*/ 56 h 162"/>
              <a:gd name="T76" fmla="*/ 27 w 112"/>
              <a:gd name="T77" fmla="*/ 103 h 162"/>
              <a:gd name="T78" fmla="*/ 29 w 112"/>
              <a:gd name="T79" fmla="*/ 117 h 162"/>
              <a:gd name="T80" fmla="*/ 56 w 112"/>
              <a:gd name="T81" fmla="*/ 123 h 162"/>
              <a:gd name="T82" fmla="*/ 83 w 112"/>
              <a:gd name="T83" fmla="*/ 117 h 162"/>
              <a:gd name="T84" fmla="*/ 85 w 112"/>
              <a:gd name="T85" fmla="*/ 103 h 162"/>
              <a:gd name="T86" fmla="*/ 112 w 112"/>
              <a:gd name="T87" fmla="*/ 56 h 162"/>
              <a:gd name="T88" fmla="*/ 56 w 112"/>
              <a:gd name="T89" fmla="*/ 0 h 162"/>
              <a:gd name="T90" fmla="*/ 77 w 112"/>
              <a:gd name="T91" fmla="*/ 97 h 162"/>
              <a:gd name="T92" fmla="*/ 75 w 112"/>
              <a:gd name="T93" fmla="*/ 110 h 162"/>
              <a:gd name="T94" fmla="*/ 56 w 112"/>
              <a:gd name="T95" fmla="*/ 113 h 162"/>
              <a:gd name="T96" fmla="*/ 37 w 112"/>
              <a:gd name="T97" fmla="*/ 110 h 162"/>
              <a:gd name="T98" fmla="*/ 36 w 112"/>
              <a:gd name="T99" fmla="*/ 97 h 162"/>
              <a:gd name="T100" fmla="*/ 10 w 112"/>
              <a:gd name="T101" fmla="*/ 56 h 162"/>
              <a:gd name="T102" fmla="*/ 56 w 112"/>
              <a:gd name="T103" fmla="*/ 10 h 162"/>
              <a:gd name="T104" fmla="*/ 102 w 112"/>
              <a:gd name="T105" fmla="*/ 56 h 162"/>
              <a:gd name="T106" fmla="*/ 77 w 112"/>
              <a:gd name="T107" fmla="*/ 97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2" h="162">
                <a:moveTo>
                  <a:pt x="56" y="23"/>
                </a:moveTo>
                <a:cubicBezTo>
                  <a:pt x="58" y="23"/>
                  <a:pt x="59" y="22"/>
                  <a:pt x="59" y="20"/>
                </a:cubicBezTo>
                <a:cubicBezTo>
                  <a:pt x="59" y="18"/>
                  <a:pt x="58" y="17"/>
                  <a:pt x="56" y="17"/>
                </a:cubicBezTo>
                <a:cubicBezTo>
                  <a:pt x="35" y="17"/>
                  <a:pt x="17" y="34"/>
                  <a:pt x="17" y="56"/>
                </a:cubicBezTo>
                <a:cubicBezTo>
                  <a:pt x="17" y="57"/>
                  <a:pt x="19" y="59"/>
                  <a:pt x="20" y="59"/>
                </a:cubicBezTo>
                <a:cubicBezTo>
                  <a:pt x="22" y="59"/>
                  <a:pt x="23" y="57"/>
                  <a:pt x="23" y="56"/>
                </a:cubicBezTo>
                <a:cubicBezTo>
                  <a:pt x="23" y="38"/>
                  <a:pt x="38" y="23"/>
                  <a:pt x="56" y="23"/>
                </a:cubicBezTo>
                <a:close/>
                <a:moveTo>
                  <a:pt x="33" y="140"/>
                </a:moveTo>
                <a:cubicBezTo>
                  <a:pt x="34" y="149"/>
                  <a:pt x="34" y="149"/>
                  <a:pt x="34" y="149"/>
                </a:cubicBezTo>
                <a:cubicBezTo>
                  <a:pt x="34" y="149"/>
                  <a:pt x="36" y="152"/>
                  <a:pt x="42" y="153"/>
                </a:cubicBezTo>
                <a:cubicBezTo>
                  <a:pt x="42" y="158"/>
                  <a:pt x="42" y="158"/>
                  <a:pt x="42" y="158"/>
                </a:cubicBezTo>
                <a:cubicBezTo>
                  <a:pt x="42" y="158"/>
                  <a:pt x="45" y="162"/>
                  <a:pt x="56" y="162"/>
                </a:cubicBezTo>
                <a:cubicBezTo>
                  <a:pt x="67" y="162"/>
                  <a:pt x="70" y="158"/>
                  <a:pt x="70" y="158"/>
                </a:cubicBezTo>
                <a:cubicBezTo>
                  <a:pt x="71" y="153"/>
                  <a:pt x="71" y="153"/>
                  <a:pt x="71" y="153"/>
                </a:cubicBezTo>
                <a:cubicBezTo>
                  <a:pt x="77" y="152"/>
                  <a:pt x="79" y="149"/>
                  <a:pt x="79" y="149"/>
                </a:cubicBezTo>
                <a:cubicBezTo>
                  <a:pt x="80" y="140"/>
                  <a:pt x="80" y="140"/>
                  <a:pt x="80" y="140"/>
                </a:cubicBezTo>
                <a:cubicBezTo>
                  <a:pt x="73" y="143"/>
                  <a:pt x="65" y="144"/>
                  <a:pt x="56" y="144"/>
                </a:cubicBezTo>
                <a:cubicBezTo>
                  <a:pt x="48" y="144"/>
                  <a:pt x="40" y="143"/>
                  <a:pt x="33" y="140"/>
                </a:cubicBezTo>
                <a:close/>
                <a:moveTo>
                  <a:pt x="30" y="125"/>
                </a:moveTo>
                <a:cubicBezTo>
                  <a:pt x="32" y="133"/>
                  <a:pt x="32" y="133"/>
                  <a:pt x="32" y="133"/>
                </a:cubicBezTo>
                <a:cubicBezTo>
                  <a:pt x="39" y="136"/>
                  <a:pt x="47" y="138"/>
                  <a:pt x="56" y="138"/>
                </a:cubicBezTo>
                <a:cubicBezTo>
                  <a:pt x="65" y="138"/>
                  <a:pt x="74" y="136"/>
                  <a:pt x="81" y="133"/>
                </a:cubicBezTo>
                <a:cubicBezTo>
                  <a:pt x="82" y="125"/>
                  <a:pt x="82" y="125"/>
                  <a:pt x="82" y="125"/>
                </a:cubicBezTo>
                <a:cubicBezTo>
                  <a:pt x="74" y="128"/>
                  <a:pt x="65" y="129"/>
                  <a:pt x="56" y="129"/>
                </a:cubicBezTo>
                <a:cubicBezTo>
                  <a:pt x="47" y="129"/>
                  <a:pt x="38" y="128"/>
                  <a:pt x="30" y="125"/>
                </a:cubicBezTo>
                <a:close/>
                <a:moveTo>
                  <a:pt x="69" y="76"/>
                </a:moveTo>
                <a:cubicBezTo>
                  <a:pt x="56" y="54"/>
                  <a:pt x="56" y="54"/>
                  <a:pt x="56" y="54"/>
                </a:cubicBezTo>
                <a:cubicBezTo>
                  <a:pt x="44" y="76"/>
                  <a:pt x="44" y="76"/>
                  <a:pt x="44" y="76"/>
                </a:cubicBezTo>
                <a:cubicBezTo>
                  <a:pt x="39" y="65"/>
                  <a:pt x="39" y="65"/>
                  <a:pt x="39" y="65"/>
                </a:cubicBezTo>
                <a:cubicBezTo>
                  <a:pt x="31" y="69"/>
                  <a:pt x="31" y="69"/>
                  <a:pt x="31" y="69"/>
                </a:cubicBezTo>
                <a:cubicBezTo>
                  <a:pt x="43" y="96"/>
                  <a:pt x="43" y="96"/>
                  <a:pt x="43" y="96"/>
                </a:cubicBezTo>
                <a:cubicBezTo>
                  <a:pt x="56" y="72"/>
                  <a:pt x="56" y="72"/>
                  <a:pt x="56" y="72"/>
                </a:cubicBezTo>
                <a:cubicBezTo>
                  <a:pt x="69" y="96"/>
                  <a:pt x="69" y="96"/>
                  <a:pt x="69" y="96"/>
                </a:cubicBezTo>
                <a:cubicBezTo>
                  <a:pt x="82" y="69"/>
                  <a:pt x="82" y="69"/>
                  <a:pt x="82" y="69"/>
                </a:cubicBezTo>
                <a:cubicBezTo>
                  <a:pt x="74" y="65"/>
                  <a:pt x="74" y="65"/>
                  <a:pt x="74" y="65"/>
                </a:cubicBezTo>
                <a:lnTo>
                  <a:pt x="69" y="76"/>
                </a:lnTo>
                <a:close/>
                <a:moveTo>
                  <a:pt x="56" y="0"/>
                </a:moveTo>
                <a:cubicBezTo>
                  <a:pt x="25" y="0"/>
                  <a:pt x="0" y="25"/>
                  <a:pt x="0" y="56"/>
                </a:cubicBezTo>
                <a:cubicBezTo>
                  <a:pt x="0" y="76"/>
                  <a:pt x="11" y="94"/>
                  <a:pt x="27" y="103"/>
                </a:cubicBezTo>
                <a:cubicBezTo>
                  <a:pt x="29" y="117"/>
                  <a:pt x="29" y="117"/>
                  <a:pt x="29" y="117"/>
                </a:cubicBezTo>
                <a:cubicBezTo>
                  <a:pt x="37" y="121"/>
                  <a:pt x="46" y="123"/>
                  <a:pt x="56" y="123"/>
                </a:cubicBezTo>
                <a:cubicBezTo>
                  <a:pt x="66" y="123"/>
                  <a:pt x="75" y="121"/>
                  <a:pt x="83" y="117"/>
                </a:cubicBezTo>
                <a:cubicBezTo>
                  <a:pt x="85" y="103"/>
                  <a:pt x="85" y="103"/>
                  <a:pt x="85" y="103"/>
                </a:cubicBezTo>
                <a:cubicBezTo>
                  <a:pt x="101" y="94"/>
                  <a:pt x="112" y="76"/>
                  <a:pt x="112" y="56"/>
                </a:cubicBezTo>
                <a:cubicBezTo>
                  <a:pt x="112" y="25"/>
                  <a:pt x="87" y="0"/>
                  <a:pt x="56" y="0"/>
                </a:cubicBezTo>
                <a:close/>
                <a:moveTo>
                  <a:pt x="77" y="97"/>
                </a:moveTo>
                <a:cubicBezTo>
                  <a:pt x="75" y="110"/>
                  <a:pt x="75" y="110"/>
                  <a:pt x="75" y="110"/>
                </a:cubicBezTo>
                <a:cubicBezTo>
                  <a:pt x="75" y="110"/>
                  <a:pt x="70" y="113"/>
                  <a:pt x="56" y="113"/>
                </a:cubicBezTo>
                <a:cubicBezTo>
                  <a:pt x="42" y="113"/>
                  <a:pt x="37" y="110"/>
                  <a:pt x="37" y="110"/>
                </a:cubicBezTo>
                <a:cubicBezTo>
                  <a:pt x="36" y="97"/>
                  <a:pt x="36" y="97"/>
                  <a:pt x="36" y="97"/>
                </a:cubicBezTo>
                <a:cubicBezTo>
                  <a:pt x="21" y="89"/>
                  <a:pt x="10" y="74"/>
                  <a:pt x="10" y="56"/>
                </a:cubicBezTo>
                <a:cubicBezTo>
                  <a:pt x="10" y="30"/>
                  <a:pt x="31" y="10"/>
                  <a:pt x="56" y="10"/>
                </a:cubicBezTo>
                <a:cubicBezTo>
                  <a:pt x="82" y="10"/>
                  <a:pt x="102" y="30"/>
                  <a:pt x="102" y="56"/>
                </a:cubicBezTo>
                <a:cubicBezTo>
                  <a:pt x="102" y="74"/>
                  <a:pt x="92" y="89"/>
                  <a:pt x="77" y="97"/>
                </a:cubicBezTo>
                <a:close/>
              </a:path>
            </a:pathLst>
          </a:custGeom>
          <a:solidFill>
            <a:schemeClr val="bg1"/>
          </a:solidFill>
          <a:ln>
            <a:noFill/>
          </a:ln>
        </p:spPr>
        <p:txBody>
          <a:bodyPr vert="horz" wrap="square" lIns="91440" tIns="45720" rIns="91440" bIns="45720" numCol="1" anchor="t" anchorCtr="0" compatLnSpc="1"/>
          <a:lstStyle/>
          <a:p>
            <a:endParaRPr lang="en-US">
              <a:solidFill>
                <a:schemeClr val="tx1">
                  <a:lumMod val="75000"/>
                  <a:lumOff val="25000"/>
                </a:schemeClr>
              </a:solidFill>
            </a:endParaRPr>
          </a:p>
        </p:txBody>
      </p:sp>
      <p:sp>
        <p:nvSpPr>
          <p:cNvPr id="62" name="Freeform 59"/>
          <p:cNvSpPr>
            <a:spLocks noEditPoints="1"/>
          </p:cNvSpPr>
          <p:nvPr/>
        </p:nvSpPr>
        <p:spPr bwMode="auto">
          <a:xfrm>
            <a:off x="4515921" y="2904700"/>
            <a:ext cx="361690" cy="305481"/>
          </a:xfrm>
          <a:custGeom>
            <a:avLst/>
            <a:gdLst>
              <a:gd name="T0" fmla="*/ 6 w 148"/>
              <a:gd name="T1" fmla="*/ 120 h 125"/>
              <a:gd name="T2" fmla="*/ 12 w 148"/>
              <a:gd name="T3" fmla="*/ 125 h 125"/>
              <a:gd name="T4" fmla="*/ 39 w 148"/>
              <a:gd name="T5" fmla="*/ 125 h 125"/>
              <a:gd name="T6" fmla="*/ 39 w 148"/>
              <a:gd name="T7" fmla="*/ 68 h 125"/>
              <a:gd name="T8" fmla="*/ 6 w 148"/>
              <a:gd name="T9" fmla="*/ 101 h 125"/>
              <a:gd name="T10" fmla="*/ 6 w 148"/>
              <a:gd name="T11" fmla="*/ 120 h 125"/>
              <a:gd name="T12" fmla="*/ 52 w 148"/>
              <a:gd name="T13" fmla="*/ 81 h 125"/>
              <a:gd name="T14" fmla="*/ 52 w 148"/>
              <a:gd name="T15" fmla="*/ 125 h 125"/>
              <a:gd name="T16" fmla="*/ 85 w 148"/>
              <a:gd name="T17" fmla="*/ 125 h 125"/>
              <a:gd name="T18" fmla="*/ 85 w 148"/>
              <a:gd name="T19" fmla="*/ 86 h 125"/>
              <a:gd name="T20" fmla="*/ 71 w 148"/>
              <a:gd name="T21" fmla="*/ 100 h 125"/>
              <a:gd name="T22" fmla="*/ 52 w 148"/>
              <a:gd name="T23" fmla="*/ 81 h 125"/>
              <a:gd name="T24" fmla="*/ 98 w 148"/>
              <a:gd name="T25" fmla="*/ 73 h 125"/>
              <a:gd name="T26" fmla="*/ 98 w 148"/>
              <a:gd name="T27" fmla="*/ 125 h 125"/>
              <a:gd name="T28" fmla="*/ 126 w 148"/>
              <a:gd name="T29" fmla="*/ 125 h 125"/>
              <a:gd name="T30" fmla="*/ 131 w 148"/>
              <a:gd name="T31" fmla="*/ 120 h 125"/>
              <a:gd name="T32" fmla="*/ 131 w 148"/>
              <a:gd name="T33" fmla="*/ 68 h 125"/>
              <a:gd name="T34" fmla="*/ 131 w 148"/>
              <a:gd name="T35" fmla="*/ 40 h 125"/>
              <a:gd name="T36" fmla="*/ 103 w 148"/>
              <a:gd name="T37" fmla="*/ 68 h 125"/>
              <a:gd name="T38" fmla="*/ 98 w 148"/>
              <a:gd name="T39" fmla="*/ 73 h 125"/>
              <a:gd name="T40" fmla="*/ 118 w 148"/>
              <a:gd name="T41" fmla="*/ 2 h 125"/>
              <a:gd name="T42" fmla="*/ 113 w 148"/>
              <a:gd name="T43" fmla="*/ 9 h 125"/>
              <a:gd name="T44" fmla="*/ 119 w 148"/>
              <a:gd name="T45" fmla="*/ 14 h 125"/>
              <a:gd name="T46" fmla="*/ 126 w 148"/>
              <a:gd name="T47" fmla="*/ 13 h 125"/>
              <a:gd name="T48" fmla="*/ 71 w 148"/>
              <a:gd name="T49" fmla="*/ 68 h 125"/>
              <a:gd name="T50" fmla="*/ 39 w 148"/>
              <a:gd name="T51" fmla="*/ 36 h 125"/>
              <a:gd name="T52" fmla="*/ 2 w 148"/>
              <a:gd name="T53" fmla="*/ 73 h 125"/>
              <a:gd name="T54" fmla="*/ 2 w 148"/>
              <a:gd name="T55" fmla="*/ 81 h 125"/>
              <a:gd name="T56" fmla="*/ 10 w 148"/>
              <a:gd name="T57" fmla="*/ 81 h 125"/>
              <a:gd name="T58" fmla="*/ 39 w 148"/>
              <a:gd name="T59" fmla="*/ 53 h 125"/>
              <a:gd name="T60" fmla="*/ 71 w 148"/>
              <a:gd name="T61" fmla="*/ 85 h 125"/>
              <a:gd name="T62" fmla="*/ 134 w 148"/>
              <a:gd name="T63" fmla="*/ 22 h 125"/>
              <a:gd name="T64" fmla="*/ 133 w 148"/>
              <a:gd name="T65" fmla="*/ 28 h 125"/>
              <a:gd name="T66" fmla="*/ 139 w 148"/>
              <a:gd name="T67" fmla="*/ 35 h 125"/>
              <a:gd name="T68" fmla="*/ 139 w 148"/>
              <a:gd name="T69" fmla="*/ 35 h 125"/>
              <a:gd name="T70" fmla="*/ 145 w 148"/>
              <a:gd name="T71" fmla="*/ 29 h 125"/>
              <a:gd name="T72" fmla="*/ 148 w 148"/>
              <a:gd name="T73" fmla="*/ 0 h 125"/>
              <a:gd name="T74" fmla="*/ 118 w 148"/>
              <a:gd name="T75" fmla="*/ 2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8" h="125">
                <a:moveTo>
                  <a:pt x="6" y="120"/>
                </a:moveTo>
                <a:cubicBezTo>
                  <a:pt x="6" y="123"/>
                  <a:pt x="9" y="125"/>
                  <a:pt x="12" y="125"/>
                </a:cubicBezTo>
                <a:cubicBezTo>
                  <a:pt x="39" y="125"/>
                  <a:pt x="39" y="125"/>
                  <a:pt x="39" y="125"/>
                </a:cubicBezTo>
                <a:cubicBezTo>
                  <a:pt x="39" y="68"/>
                  <a:pt x="39" y="68"/>
                  <a:pt x="39" y="68"/>
                </a:cubicBezTo>
                <a:cubicBezTo>
                  <a:pt x="6" y="101"/>
                  <a:pt x="6" y="101"/>
                  <a:pt x="6" y="101"/>
                </a:cubicBezTo>
                <a:lnTo>
                  <a:pt x="6" y="120"/>
                </a:lnTo>
                <a:close/>
                <a:moveTo>
                  <a:pt x="52" y="81"/>
                </a:moveTo>
                <a:cubicBezTo>
                  <a:pt x="52" y="125"/>
                  <a:pt x="52" y="125"/>
                  <a:pt x="52" y="125"/>
                </a:cubicBezTo>
                <a:cubicBezTo>
                  <a:pt x="85" y="125"/>
                  <a:pt x="85" y="125"/>
                  <a:pt x="85" y="125"/>
                </a:cubicBezTo>
                <a:cubicBezTo>
                  <a:pt x="85" y="86"/>
                  <a:pt x="85" y="86"/>
                  <a:pt x="85" y="86"/>
                </a:cubicBezTo>
                <a:cubicBezTo>
                  <a:pt x="71" y="100"/>
                  <a:pt x="71" y="100"/>
                  <a:pt x="71" y="100"/>
                </a:cubicBezTo>
                <a:lnTo>
                  <a:pt x="52" y="81"/>
                </a:lnTo>
                <a:close/>
                <a:moveTo>
                  <a:pt x="98" y="73"/>
                </a:moveTo>
                <a:cubicBezTo>
                  <a:pt x="98" y="125"/>
                  <a:pt x="98" y="125"/>
                  <a:pt x="98" y="125"/>
                </a:cubicBezTo>
                <a:cubicBezTo>
                  <a:pt x="126" y="125"/>
                  <a:pt x="126" y="125"/>
                  <a:pt x="126" y="125"/>
                </a:cubicBezTo>
                <a:cubicBezTo>
                  <a:pt x="129" y="125"/>
                  <a:pt x="131" y="123"/>
                  <a:pt x="131" y="120"/>
                </a:cubicBezTo>
                <a:cubicBezTo>
                  <a:pt x="131" y="68"/>
                  <a:pt x="131" y="68"/>
                  <a:pt x="131" y="68"/>
                </a:cubicBezTo>
                <a:cubicBezTo>
                  <a:pt x="131" y="40"/>
                  <a:pt x="131" y="40"/>
                  <a:pt x="131" y="40"/>
                </a:cubicBezTo>
                <a:cubicBezTo>
                  <a:pt x="103" y="68"/>
                  <a:pt x="103" y="68"/>
                  <a:pt x="103" y="68"/>
                </a:cubicBezTo>
                <a:lnTo>
                  <a:pt x="98" y="73"/>
                </a:lnTo>
                <a:close/>
                <a:moveTo>
                  <a:pt x="118" y="2"/>
                </a:moveTo>
                <a:cubicBezTo>
                  <a:pt x="115" y="3"/>
                  <a:pt x="113" y="5"/>
                  <a:pt x="113" y="9"/>
                </a:cubicBezTo>
                <a:cubicBezTo>
                  <a:pt x="113" y="12"/>
                  <a:pt x="116" y="14"/>
                  <a:pt x="119" y="14"/>
                </a:cubicBezTo>
                <a:cubicBezTo>
                  <a:pt x="126" y="13"/>
                  <a:pt x="126" y="13"/>
                  <a:pt x="126" y="13"/>
                </a:cubicBezTo>
                <a:cubicBezTo>
                  <a:pt x="71" y="68"/>
                  <a:pt x="71" y="68"/>
                  <a:pt x="71" y="68"/>
                </a:cubicBezTo>
                <a:cubicBezTo>
                  <a:pt x="39" y="36"/>
                  <a:pt x="39" y="36"/>
                  <a:pt x="39" y="36"/>
                </a:cubicBezTo>
                <a:cubicBezTo>
                  <a:pt x="2" y="73"/>
                  <a:pt x="2" y="73"/>
                  <a:pt x="2" y="73"/>
                </a:cubicBezTo>
                <a:cubicBezTo>
                  <a:pt x="0" y="75"/>
                  <a:pt x="0" y="79"/>
                  <a:pt x="2" y="81"/>
                </a:cubicBezTo>
                <a:cubicBezTo>
                  <a:pt x="4" y="84"/>
                  <a:pt x="8" y="84"/>
                  <a:pt x="10" y="81"/>
                </a:cubicBezTo>
                <a:cubicBezTo>
                  <a:pt x="39" y="53"/>
                  <a:pt x="39" y="53"/>
                  <a:pt x="39" y="53"/>
                </a:cubicBezTo>
                <a:cubicBezTo>
                  <a:pt x="71" y="85"/>
                  <a:pt x="71" y="85"/>
                  <a:pt x="71" y="85"/>
                </a:cubicBezTo>
                <a:cubicBezTo>
                  <a:pt x="134" y="22"/>
                  <a:pt x="134" y="22"/>
                  <a:pt x="134" y="22"/>
                </a:cubicBezTo>
                <a:cubicBezTo>
                  <a:pt x="133" y="28"/>
                  <a:pt x="133" y="28"/>
                  <a:pt x="133" y="28"/>
                </a:cubicBezTo>
                <a:cubicBezTo>
                  <a:pt x="133" y="31"/>
                  <a:pt x="135" y="34"/>
                  <a:pt x="139" y="35"/>
                </a:cubicBezTo>
                <a:cubicBezTo>
                  <a:pt x="139" y="35"/>
                  <a:pt x="139" y="35"/>
                  <a:pt x="139" y="35"/>
                </a:cubicBezTo>
                <a:cubicBezTo>
                  <a:pt x="142" y="35"/>
                  <a:pt x="145" y="32"/>
                  <a:pt x="145" y="29"/>
                </a:cubicBezTo>
                <a:cubicBezTo>
                  <a:pt x="148" y="0"/>
                  <a:pt x="148" y="0"/>
                  <a:pt x="148" y="0"/>
                </a:cubicBezTo>
                <a:lnTo>
                  <a:pt x="118" y="2"/>
                </a:lnTo>
                <a:close/>
              </a:path>
            </a:pathLst>
          </a:custGeom>
          <a:solidFill>
            <a:schemeClr val="bg1"/>
          </a:solidFill>
          <a:ln>
            <a:noFill/>
          </a:ln>
        </p:spPr>
        <p:txBody>
          <a:bodyPr vert="horz" wrap="square" lIns="91440" tIns="45720" rIns="91440" bIns="45720" numCol="1" anchor="t" anchorCtr="0" compatLnSpc="1"/>
          <a:lstStyle/>
          <a:p>
            <a:endParaRPr lang="en-US">
              <a:solidFill>
                <a:schemeClr val="tx1">
                  <a:lumMod val="75000"/>
                  <a:lumOff val="25000"/>
                </a:schemeClr>
              </a:solidFill>
            </a:endParaRPr>
          </a:p>
        </p:txBody>
      </p:sp>
      <p:pic>
        <p:nvPicPr>
          <p:cNvPr id="42" name="图片 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
        <p:nvSpPr>
          <p:cNvPr id="43" name="矩形 42"/>
          <p:cNvSpPr/>
          <p:nvPr/>
        </p:nvSpPr>
        <p:spPr>
          <a:xfrm>
            <a:off x="251745" y="0"/>
            <a:ext cx="4463203"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3600" dirty="0">
                <a:solidFill>
                  <a:schemeClr val="bg1"/>
                </a:solidFill>
                <a:latin typeface="华文仿宋" panose="02010600040101010101" pitchFamily="2" charset="-122"/>
                <a:ea typeface="华文仿宋" panose="02010600040101010101" pitchFamily="2" charset="-122"/>
              </a:rPr>
              <a:t>Part </a:t>
            </a:r>
            <a:r>
              <a:rPr lang="en-US" altLang="zh-CN" sz="3200" dirty="0">
                <a:solidFill>
                  <a:schemeClr val="bg1"/>
                </a:solidFill>
                <a:latin typeface="微软雅黑" panose="020B0503020204020204" pitchFamily="34" charset="-122"/>
                <a:ea typeface="微软雅黑" panose="020B0503020204020204" pitchFamily="34" charset="-122"/>
              </a:rPr>
              <a:t>03 	IPO</a:t>
            </a:r>
            <a:r>
              <a:rPr lang="zh-CN" altLang="en-US" sz="3200" dirty="0">
                <a:solidFill>
                  <a:schemeClr val="bg1"/>
                </a:solidFill>
                <a:latin typeface="微软雅黑" panose="020B0503020204020204" pitchFamily="34" charset="-122"/>
                <a:ea typeface="微软雅黑" panose="020B0503020204020204" pitchFamily="34" charset="-122"/>
              </a:rPr>
              <a:t>图</a:t>
            </a:r>
            <a:endParaRPr lang="en-US" altLang="zh-CN" sz="2000" dirty="0">
              <a:solidFill>
                <a:schemeClr val="bg1"/>
              </a:solidFill>
              <a:latin typeface="微软雅黑" panose="020B0503020204020204" pitchFamily="34" charset="-122"/>
              <a:ea typeface="微软雅黑" panose="020B0503020204020204" pitchFamily="34" charset="-122"/>
            </a:endParaRPr>
          </a:p>
        </p:txBody>
      </p:sp>
      <p:pic>
        <p:nvPicPr>
          <p:cNvPr id="14" name="图片 13"/>
          <p:cNvPicPr/>
          <p:nvPr/>
        </p:nvPicPr>
        <p:blipFill rotWithShape="1">
          <a:blip r:embed="rId4">
            <a:extLst>
              <a:ext uri="{28A0092B-C50C-407E-A947-70E740481C1C}">
                <a14:useLocalDpi xmlns:a14="http://schemas.microsoft.com/office/drawing/2010/main" val="0"/>
              </a:ext>
            </a:extLst>
          </a:blip>
          <a:srcRect t="10873"/>
          <a:stretch/>
        </p:blipFill>
        <p:spPr>
          <a:xfrm>
            <a:off x="362856" y="698500"/>
            <a:ext cx="8084457" cy="4163786"/>
          </a:xfrm>
          <a:prstGeom prst="rect">
            <a:avLst/>
          </a:prstGeom>
        </p:spPr>
      </p:pic>
    </p:spTree>
    <p:extLst>
      <p:ext uri="{BB962C8B-B14F-4D97-AF65-F5344CB8AC3E}">
        <p14:creationId xmlns:p14="http://schemas.microsoft.com/office/powerpoint/2010/main" val="16156656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90502"/>
            <a:ext cx="9144000" cy="4741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矩形 5"/>
          <p:cNvSpPr/>
          <p:nvPr/>
        </p:nvSpPr>
        <p:spPr>
          <a:xfrm>
            <a:off x="0" y="5048607"/>
            <a:ext cx="9144000" cy="1044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7" name="平行四边形 6"/>
          <p:cNvSpPr/>
          <p:nvPr/>
        </p:nvSpPr>
        <p:spPr>
          <a:xfrm>
            <a:off x="7648221" y="190502"/>
            <a:ext cx="282223" cy="474132"/>
          </a:xfrm>
          <a:prstGeom prst="parallelogram">
            <a:avLst>
              <a:gd name="adj" fmla="val 659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8" name="平行四边形 7"/>
          <p:cNvSpPr/>
          <p:nvPr/>
        </p:nvSpPr>
        <p:spPr>
          <a:xfrm>
            <a:off x="7180440" y="190502"/>
            <a:ext cx="480481" cy="474132"/>
          </a:xfrm>
          <a:prstGeom prst="parallelogram">
            <a:avLst>
              <a:gd name="adj" fmla="val 421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Line 64"/>
          <p:cNvSpPr>
            <a:spLocks noChangeShapeType="1"/>
          </p:cNvSpPr>
          <p:nvPr/>
        </p:nvSpPr>
        <p:spPr bwMode="auto">
          <a:xfrm>
            <a:off x="3959033" y="196037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0" name="Line 65"/>
          <p:cNvSpPr>
            <a:spLocks noChangeShapeType="1"/>
          </p:cNvSpPr>
          <p:nvPr/>
        </p:nvSpPr>
        <p:spPr bwMode="auto">
          <a:xfrm>
            <a:off x="3959033" y="196037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1" name="Freeform 58"/>
          <p:cNvSpPr>
            <a:spLocks noEditPoints="1"/>
          </p:cNvSpPr>
          <p:nvPr/>
        </p:nvSpPr>
        <p:spPr bwMode="auto">
          <a:xfrm>
            <a:off x="3494701" y="2341612"/>
            <a:ext cx="273712" cy="395905"/>
          </a:xfrm>
          <a:custGeom>
            <a:avLst/>
            <a:gdLst>
              <a:gd name="T0" fmla="*/ 56 w 112"/>
              <a:gd name="T1" fmla="*/ 23 h 162"/>
              <a:gd name="T2" fmla="*/ 59 w 112"/>
              <a:gd name="T3" fmla="*/ 20 h 162"/>
              <a:gd name="T4" fmla="*/ 56 w 112"/>
              <a:gd name="T5" fmla="*/ 17 h 162"/>
              <a:gd name="T6" fmla="*/ 17 w 112"/>
              <a:gd name="T7" fmla="*/ 56 h 162"/>
              <a:gd name="T8" fmla="*/ 20 w 112"/>
              <a:gd name="T9" fmla="*/ 59 h 162"/>
              <a:gd name="T10" fmla="*/ 23 w 112"/>
              <a:gd name="T11" fmla="*/ 56 h 162"/>
              <a:gd name="T12" fmla="*/ 56 w 112"/>
              <a:gd name="T13" fmla="*/ 23 h 162"/>
              <a:gd name="T14" fmla="*/ 33 w 112"/>
              <a:gd name="T15" fmla="*/ 140 h 162"/>
              <a:gd name="T16" fmla="*/ 34 w 112"/>
              <a:gd name="T17" fmla="*/ 149 h 162"/>
              <a:gd name="T18" fmla="*/ 42 w 112"/>
              <a:gd name="T19" fmla="*/ 153 h 162"/>
              <a:gd name="T20" fmla="*/ 42 w 112"/>
              <a:gd name="T21" fmla="*/ 158 h 162"/>
              <a:gd name="T22" fmla="*/ 56 w 112"/>
              <a:gd name="T23" fmla="*/ 162 h 162"/>
              <a:gd name="T24" fmla="*/ 70 w 112"/>
              <a:gd name="T25" fmla="*/ 158 h 162"/>
              <a:gd name="T26" fmla="*/ 71 w 112"/>
              <a:gd name="T27" fmla="*/ 153 h 162"/>
              <a:gd name="T28" fmla="*/ 79 w 112"/>
              <a:gd name="T29" fmla="*/ 149 h 162"/>
              <a:gd name="T30" fmla="*/ 80 w 112"/>
              <a:gd name="T31" fmla="*/ 140 h 162"/>
              <a:gd name="T32" fmla="*/ 56 w 112"/>
              <a:gd name="T33" fmla="*/ 144 h 162"/>
              <a:gd name="T34" fmla="*/ 33 w 112"/>
              <a:gd name="T35" fmla="*/ 140 h 162"/>
              <a:gd name="T36" fmla="*/ 30 w 112"/>
              <a:gd name="T37" fmla="*/ 125 h 162"/>
              <a:gd name="T38" fmla="*/ 32 w 112"/>
              <a:gd name="T39" fmla="*/ 133 h 162"/>
              <a:gd name="T40" fmla="*/ 56 w 112"/>
              <a:gd name="T41" fmla="*/ 138 h 162"/>
              <a:gd name="T42" fmla="*/ 81 w 112"/>
              <a:gd name="T43" fmla="*/ 133 h 162"/>
              <a:gd name="T44" fmla="*/ 82 w 112"/>
              <a:gd name="T45" fmla="*/ 125 h 162"/>
              <a:gd name="T46" fmla="*/ 56 w 112"/>
              <a:gd name="T47" fmla="*/ 129 h 162"/>
              <a:gd name="T48" fmla="*/ 30 w 112"/>
              <a:gd name="T49" fmla="*/ 125 h 162"/>
              <a:gd name="T50" fmla="*/ 69 w 112"/>
              <a:gd name="T51" fmla="*/ 76 h 162"/>
              <a:gd name="T52" fmla="*/ 56 w 112"/>
              <a:gd name="T53" fmla="*/ 54 h 162"/>
              <a:gd name="T54" fmla="*/ 44 w 112"/>
              <a:gd name="T55" fmla="*/ 76 h 162"/>
              <a:gd name="T56" fmla="*/ 39 w 112"/>
              <a:gd name="T57" fmla="*/ 65 h 162"/>
              <a:gd name="T58" fmla="*/ 31 w 112"/>
              <a:gd name="T59" fmla="*/ 69 h 162"/>
              <a:gd name="T60" fmla="*/ 43 w 112"/>
              <a:gd name="T61" fmla="*/ 96 h 162"/>
              <a:gd name="T62" fmla="*/ 56 w 112"/>
              <a:gd name="T63" fmla="*/ 72 h 162"/>
              <a:gd name="T64" fmla="*/ 69 w 112"/>
              <a:gd name="T65" fmla="*/ 96 h 162"/>
              <a:gd name="T66" fmla="*/ 82 w 112"/>
              <a:gd name="T67" fmla="*/ 69 h 162"/>
              <a:gd name="T68" fmla="*/ 74 w 112"/>
              <a:gd name="T69" fmla="*/ 65 h 162"/>
              <a:gd name="T70" fmla="*/ 69 w 112"/>
              <a:gd name="T71" fmla="*/ 76 h 162"/>
              <a:gd name="T72" fmla="*/ 56 w 112"/>
              <a:gd name="T73" fmla="*/ 0 h 162"/>
              <a:gd name="T74" fmla="*/ 0 w 112"/>
              <a:gd name="T75" fmla="*/ 56 h 162"/>
              <a:gd name="T76" fmla="*/ 27 w 112"/>
              <a:gd name="T77" fmla="*/ 103 h 162"/>
              <a:gd name="T78" fmla="*/ 29 w 112"/>
              <a:gd name="T79" fmla="*/ 117 h 162"/>
              <a:gd name="T80" fmla="*/ 56 w 112"/>
              <a:gd name="T81" fmla="*/ 123 h 162"/>
              <a:gd name="T82" fmla="*/ 83 w 112"/>
              <a:gd name="T83" fmla="*/ 117 h 162"/>
              <a:gd name="T84" fmla="*/ 85 w 112"/>
              <a:gd name="T85" fmla="*/ 103 h 162"/>
              <a:gd name="T86" fmla="*/ 112 w 112"/>
              <a:gd name="T87" fmla="*/ 56 h 162"/>
              <a:gd name="T88" fmla="*/ 56 w 112"/>
              <a:gd name="T89" fmla="*/ 0 h 162"/>
              <a:gd name="T90" fmla="*/ 77 w 112"/>
              <a:gd name="T91" fmla="*/ 97 h 162"/>
              <a:gd name="T92" fmla="*/ 75 w 112"/>
              <a:gd name="T93" fmla="*/ 110 h 162"/>
              <a:gd name="T94" fmla="*/ 56 w 112"/>
              <a:gd name="T95" fmla="*/ 113 h 162"/>
              <a:gd name="T96" fmla="*/ 37 w 112"/>
              <a:gd name="T97" fmla="*/ 110 h 162"/>
              <a:gd name="T98" fmla="*/ 36 w 112"/>
              <a:gd name="T99" fmla="*/ 97 h 162"/>
              <a:gd name="T100" fmla="*/ 10 w 112"/>
              <a:gd name="T101" fmla="*/ 56 h 162"/>
              <a:gd name="T102" fmla="*/ 56 w 112"/>
              <a:gd name="T103" fmla="*/ 10 h 162"/>
              <a:gd name="T104" fmla="*/ 102 w 112"/>
              <a:gd name="T105" fmla="*/ 56 h 162"/>
              <a:gd name="T106" fmla="*/ 77 w 112"/>
              <a:gd name="T107" fmla="*/ 97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2" h="162">
                <a:moveTo>
                  <a:pt x="56" y="23"/>
                </a:moveTo>
                <a:cubicBezTo>
                  <a:pt x="58" y="23"/>
                  <a:pt x="59" y="22"/>
                  <a:pt x="59" y="20"/>
                </a:cubicBezTo>
                <a:cubicBezTo>
                  <a:pt x="59" y="18"/>
                  <a:pt x="58" y="17"/>
                  <a:pt x="56" y="17"/>
                </a:cubicBezTo>
                <a:cubicBezTo>
                  <a:pt x="35" y="17"/>
                  <a:pt x="17" y="34"/>
                  <a:pt x="17" y="56"/>
                </a:cubicBezTo>
                <a:cubicBezTo>
                  <a:pt x="17" y="57"/>
                  <a:pt x="19" y="59"/>
                  <a:pt x="20" y="59"/>
                </a:cubicBezTo>
                <a:cubicBezTo>
                  <a:pt x="22" y="59"/>
                  <a:pt x="23" y="57"/>
                  <a:pt x="23" y="56"/>
                </a:cubicBezTo>
                <a:cubicBezTo>
                  <a:pt x="23" y="38"/>
                  <a:pt x="38" y="23"/>
                  <a:pt x="56" y="23"/>
                </a:cubicBezTo>
                <a:close/>
                <a:moveTo>
                  <a:pt x="33" y="140"/>
                </a:moveTo>
                <a:cubicBezTo>
                  <a:pt x="34" y="149"/>
                  <a:pt x="34" y="149"/>
                  <a:pt x="34" y="149"/>
                </a:cubicBezTo>
                <a:cubicBezTo>
                  <a:pt x="34" y="149"/>
                  <a:pt x="36" y="152"/>
                  <a:pt x="42" y="153"/>
                </a:cubicBezTo>
                <a:cubicBezTo>
                  <a:pt x="42" y="158"/>
                  <a:pt x="42" y="158"/>
                  <a:pt x="42" y="158"/>
                </a:cubicBezTo>
                <a:cubicBezTo>
                  <a:pt x="42" y="158"/>
                  <a:pt x="45" y="162"/>
                  <a:pt x="56" y="162"/>
                </a:cubicBezTo>
                <a:cubicBezTo>
                  <a:pt x="67" y="162"/>
                  <a:pt x="70" y="158"/>
                  <a:pt x="70" y="158"/>
                </a:cubicBezTo>
                <a:cubicBezTo>
                  <a:pt x="71" y="153"/>
                  <a:pt x="71" y="153"/>
                  <a:pt x="71" y="153"/>
                </a:cubicBezTo>
                <a:cubicBezTo>
                  <a:pt x="77" y="152"/>
                  <a:pt x="79" y="149"/>
                  <a:pt x="79" y="149"/>
                </a:cubicBezTo>
                <a:cubicBezTo>
                  <a:pt x="80" y="140"/>
                  <a:pt x="80" y="140"/>
                  <a:pt x="80" y="140"/>
                </a:cubicBezTo>
                <a:cubicBezTo>
                  <a:pt x="73" y="143"/>
                  <a:pt x="65" y="144"/>
                  <a:pt x="56" y="144"/>
                </a:cubicBezTo>
                <a:cubicBezTo>
                  <a:pt x="48" y="144"/>
                  <a:pt x="40" y="143"/>
                  <a:pt x="33" y="140"/>
                </a:cubicBezTo>
                <a:close/>
                <a:moveTo>
                  <a:pt x="30" y="125"/>
                </a:moveTo>
                <a:cubicBezTo>
                  <a:pt x="32" y="133"/>
                  <a:pt x="32" y="133"/>
                  <a:pt x="32" y="133"/>
                </a:cubicBezTo>
                <a:cubicBezTo>
                  <a:pt x="39" y="136"/>
                  <a:pt x="47" y="138"/>
                  <a:pt x="56" y="138"/>
                </a:cubicBezTo>
                <a:cubicBezTo>
                  <a:pt x="65" y="138"/>
                  <a:pt x="74" y="136"/>
                  <a:pt x="81" y="133"/>
                </a:cubicBezTo>
                <a:cubicBezTo>
                  <a:pt x="82" y="125"/>
                  <a:pt x="82" y="125"/>
                  <a:pt x="82" y="125"/>
                </a:cubicBezTo>
                <a:cubicBezTo>
                  <a:pt x="74" y="128"/>
                  <a:pt x="65" y="129"/>
                  <a:pt x="56" y="129"/>
                </a:cubicBezTo>
                <a:cubicBezTo>
                  <a:pt x="47" y="129"/>
                  <a:pt x="38" y="128"/>
                  <a:pt x="30" y="125"/>
                </a:cubicBezTo>
                <a:close/>
                <a:moveTo>
                  <a:pt x="69" y="76"/>
                </a:moveTo>
                <a:cubicBezTo>
                  <a:pt x="56" y="54"/>
                  <a:pt x="56" y="54"/>
                  <a:pt x="56" y="54"/>
                </a:cubicBezTo>
                <a:cubicBezTo>
                  <a:pt x="44" y="76"/>
                  <a:pt x="44" y="76"/>
                  <a:pt x="44" y="76"/>
                </a:cubicBezTo>
                <a:cubicBezTo>
                  <a:pt x="39" y="65"/>
                  <a:pt x="39" y="65"/>
                  <a:pt x="39" y="65"/>
                </a:cubicBezTo>
                <a:cubicBezTo>
                  <a:pt x="31" y="69"/>
                  <a:pt x="31" y="69"/>
                  <a:pt x="31" y="69"/>
                </a:cubicBezTo>
                <a:cubicBezTo>
                  <a:pt x="43" y="96"/>
                  <a:pt x="43" y="96"/>
                  <a:pt x="43" y="96"/>
                </a:cubicBezTo>
                <a:cubicBezTo>
                  <a:pt x="56" y="72"/>
                  <a:pt x="56" y="72"/>
                  <a:pt x="56" y="72"/>
                </a:cubicBezTo>
                <a:cubicBezTo>
                  <a:pt x="69" y="96"/>
                  <a:pt x="69" y="96"/>
                  <a:pt x="69" y="96"/>
                </a:cubicBezTo>
                <a:cubicBezTo>
                  <a:pt x="82" y="69"/>
                  <a:pt x="82" y="69"/>
                  <a:pt x="82" y="69"/>
                </a:cubicBezTo>
                <a:cubicBezTo>
                  <a:pt x="74" y="65"/>
                  <a:pt x="74" y="65"/>
                  <a:pt x="74" y="65"/>
                </a:cubicBezTo>
                <a:lnTo>
                  <a:pt x="69" y="76"/>
                </a:lnTo>
                <a:close/>
                <a:moveTo>
                  <a:pt x="56" y="0"/>
                </a:moveTo>
                <a:cubicBezTo>
                  <a:pt x="25" y="0"/>
                  <a:pt x="0" y="25"/>
                  <a:pt x="0" y="56"/>
                </a:cubicBezTo>
                <a:cubicBezTo>
                  <a:pt x="0" y="76"/>
                  <a:pt x="11" y="94"/>
                  <a:pt x="27" y="103"/>
                </a:cubicBezTo>
                <a:cubicBezTo>
                  <a:pt x="29" y="117"/>
                  <a:pt x="29" y="117"/>
                  <a:pt x="29" y="117"/>
                </a:cubicBezTo>
                <a:cubicBezTo>
                  <a:pt x="37" y="121"/>
                  <a:pt x="46" y="123"/>
                  <a:pt x="56" y="123"/>
                </a:cubicBezTo>
                <a:cubicBezTo>
                  <a:pt x="66" y="123"/>
                  <a:pt x="75" y="121"/>
                  <a:pt x="83" y="117"/>
                </a:cubicBezTo>
                <a:cubicBezTo>
                  <a:pt x="85" y="103"/>
                  <a:pt x="85" y="103"/>
                  <a:pt x="85" y="103"/>
                </a:cubicBezTo>
                <a:cubicBezTo>
                  <a:pt x="101" y="94"/>
                  <a:pt x="112" y="76"/>
                  <a:pt x="112" y="56"/>
                </a:cubicBezTo>
                <a:cubicBezTo>
                  <a:pt x="112" y="25"/>
                  <a:pt x="87" y="0"/>
                  <a:pt x="56" y="0"/>
                </a:cubicBezTo>
                <a:close/>
                <a:moveTo>
                  <a:pt x="77" y="97"/>
                </a:moveTo>
                <a:cubicBezTo>
                  <a:pt x="75" y="110"/>
                  <a:pt x="75" y="110"/>
                  <a:pt x="75" y="110"/>
                </a:cubicBezTo>
                <a:cubicBezTo>
                  <a:pt x="75" y="110"/>
                  <a:pt x="70" y="113"/>
                  <a:pt x="56" y="113"/>
                </a:cubicBezTo>
                <a:cubicBezTo>
                  <a:pt x="42" y="113"/>
                  <a:pt x="37" y="110"/>
                  <a:pt x="37" y="110"/>
                </a:cubicBezTo>
                <a:cubicBezTo>
                  <a:pt x="36" y="97"/>
                  <a:pt x="36" y="97"/>
                  <a:pt x="36" y="97"/>
                </a:cubicBezTo>
                <a:cubicBezTo>
                  <a:pt x="21" y="89"/>
                  <a:pt x="10" y="74"/>
                  <a:pt x="10" y="56"/>
                </a:cubicBezTo>
                <a:cubicBezTo>
                  <a:pt x="10" y="30"/>
                  <a:pt x="31" y="10"/>
                  <a:pt x="56" y="10"/>
                </a:cubicBezTo>
                <a:cubicBezTo>
                  <a:pt x="82" y="10"/>
                  <a:pt x="102" y="30"/>
                  <a:pt x="102" y="56"/>
                </a:cubicBezTo>
                <a:cubicBezTo>
                  <a:pt x="102" y="74"/>
                  <a:pt x="92" y="89"/>
                  <a:pt x="77" y="97"/>
                </a:cubicBezTo>
                <a:close/>
              </a:path>
            </a:pathLst>
          </a:custGeom>
          <a:solidFill>
            <a:schemeClr val="bg1"/>
          </a:solidFill>
          <a:ln>
            <a:noFill/>
          </a:ln>
        </p:spPr>
        <p:txBody>
          <a:bodyPr vert="horz" wrap="square" lIns="91440" tIns="45720" rIns="91440" bIns="45720" numCol="1" anchor="t" anchorCtr="0" compatLnSpc="1"/>
          <a:lstStyle/>
          <a:p>
            <a:endParaRPr lang="en-US">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2" name="Freeform 59"/>
          <p:cNvSpPr>
            <a:spLocks noEditPoints="1"/>
          </p:cNvSpPr>
          <p:nvPr/>
        </p:nvSpPr>
        <p:spPr bwMode="auto">
          <a:xfrm>
            <a:off x="4515921" y="2904700"/>
            <a:ext cx="361690" cy="305481"/>
          </a:xfrm>
          <a:custGeom>
            <a:avLst/>
            <a:gdLst>
              <a:gd name="T0" fmla="*/ 6 w 148"/>
              <a:gd name="T1" fmla="*/ 120 h 125"/>
              <a:gd name="T2" fmla="*/ 12 w 148"/>
              <a:gd name="T3" fmla="*/ 125 h 125"/>
              <a:gd name="T4" fmla="*/ 39 w 148"/>
              <a:gd name="T5" fmla="*/ 125 h 125"/>
              <a:gd name="T6" fmla="*/ 39 w 148"/>
              <a:gd name="T7" fmla="*/ 68 h 125"/>
              <a:gd name="T8" fmla="*/ 6 w 148"/>
              <a:gd name="T9" fmla="*/ 101 h 125"/>
              <a:gd name="T10" fmla="*/ 6 w 148"/>
              <a:gd name="T11" fmla="*/ 120 h 125"/>
              <a:gd name="T12" fmla="*/ 52 w 148"/>
              <a:gd name="T13" fmla="*/ 81 h 125"/>
              <a:gd name="T14" fmla="*/ 52 w 148"/>
              <a:gd name="T15" fmla="*/ 125 h 125"/>
              <a:gd name="T16" fmla="*/ 85 w 148"/>
              <a:gd name="T17" fmla="*/ 125 h 125"/>
              <a:gd name="T18" fmla="*/ 85 w 148"/>
              <a:gd name="T19" fmla="*/ 86 h 125"/>
              <a:gd name="T20" fmla="*/ 71 w 148"/>
              <a:gd name="T21" fmla="*/ 100 h 125"/>
              <a:gd name="T22" fmla="*/ 52 w 148"/>
              <a:gd name="T23" fmla="*/ 81 h 125"/>
              <a:gd name="T24" fmla="*/ 98 w 148"/>
              <a:gd name="T25" fmla="*/ 73 h 125"/>
              <a:gd name="T26" fmla="*/ 98 w 148"/>
              <a:gd name="T27" fmla="*/ 125 h 125"/>
              <a:gd name="T28" fmla="*/ 126 w 148"/>
              <a:gd name="T29" fmla="*/ 125 h 125"/>
              <a:gd name="T30" fmla="*/ 131 w 148"/>
              <a:gd name="T31" fmla="*/ 120 h 125"/>
              <a:gd name="T32" fmla="*/ 131 w 148"/>
              <a:gd name="T33" fmla="*/ 68 h 125"/>
              <a:gd name="T34" fmla="*/ 131 w 148"/>
              <a:gd name="T35" fmla="*/ 40 h 125"/>
              <a:gd name="T36" fmla="*/ 103 w 148"/>
              <a:gd name="T37" fmla="*/ 68 h 125"/>
              <a:gd name="T38" fmla="*/ 98 w 148"/>
              <a:gd name="T39" fmla="*/ 73 h 125"/>
              <a:gd name="T40" fmla="*/ 118 w 148"/>
              <a:gd name="T41" fmla="*/ 2 h 125"/>
              <a:gd name="T42" fmla="*/ 113 w 148"/>
              <a:gd name="T43" fmla="*/ 9 h 125"/>
              <a:gd name="T44" fmla="*/ 119 w 148"/>
              <a:gd name="T45" fmla="*/ 14 h 125"/>
              <a:gd name="T46" fmla="*/ 126 w 148"/>
              <a:gd name="T47" fmla="*/ 13 h 125"/>
              <a:gd name="T48" fmla="*/ 71 w 148"/>
              <a:gd name="T49" fmla="*/ 68 h 125"/>
              <a:gd name="T50" fmla="*/ 39 w 148"/>
              <a:gd name="T51" fmla="*/ 36 h 125"/>
              <a:gd name="T52" fmla="*/ 2 w 148"/>
              <a:gd name="T53" fmla="*/ 73 h 125"/>
              <a:gd name="T54" fmla="*/ 2 w 148"/>
              <a:gd name="T55" fmla="*/ 81 h 125"/>
              <a:gd name="T56" fmla="*/ 10 w 148"/>
              <a:gd name="T57" fmla="*/ 81 h 125"/>
              <a:gd name="T58" fmla="*/ 39 w 148"/>
              <a:gd name="T59" fmla="*/ 53 h 125"/>
              <a:gd name="T60" fmla="*/ 71 w 148"/>
              <a:gd name="T61" fmla="*/ 85 h 125"/>
              <a:gd name="T62" fmla="*/ 134 w 148"/>
              <a:gd name="T63" fmla="*/ 22 h 125"/>
              <a:gd name="T64" fmla="*/ 133 w 148"/>
              <a:gd name="T65" fmla="*/ 28 h 125"/>
              <a:gd name="T66" fmla="*/ 139 w 148"/>
              <a:gd name="T67" fmla="*/ 35 h 125"/>
              <a:gd name="T68" fmla="*/ 139 w 148"/>
              <a:gd name="T69" fmla="*/ 35 h 125"/>
              <a:gd name="T70" fmla="*/ 145 w 148"/>
              <a:gd name="T71" fmla="*/ 29 h 125"/>
              <a:gd name="T72" fmla="*/ 148 w 148"/>
              <a:gd name="T73" fmla="*/ 0 h 125"/>
              <a:gd name="T74" fmla="*/ 118 w 148"/>
              <a:gd name="T75" fmla="*/ 2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8" h="125">
                <a:moveTo>
                  <a:pt x="6" y="120"/>
                </a:moveTo>
                <a:cubicBezTo>
                  <a:pt x="6" y="123"/>
                  <a:pt x="9" y="125"/>
                  <a:pt x="12" y="125"/>
                </a:cubicBezTo>
                <a:cubicBezTo>
                  <a:pt x="39" y="125"/>
                  <a:pt x="39" y="125"/>
                  <a:pt x="39" y="125"/>
                </a:cubicBezTo>
                <a:cubicBezTo>
                  <a:pt x="39" y="68"/>
                  <a:pt x="39" y="68"/>
                  <a:pt x="39" y="68"/>
                </a:cubicBezTo>
                <a:cubicBezTo>
                  <a:pt x="6" y="101"/>
                  <a:pt x="6" y="101"/>
                  <a:pt x="6" y="101"/>
                </a:cubicBezTo>
                <a:lnTo>
                  <a:pt x="6" y="120"/>
                </a:lnTo>
                <a:close/>
                <a:moveTo>
                  <a:pt x="52" y="81"/>
                </a:moveTo>
                <a:cubicBezTo>
                  <a:pt x="52" y="125"/>
                  <a:pt x="52" y="125"/>
                  <a:pt x="52" y="125"/>
                </a:cubicBezTo>
                <a:cubicBezTo>
                  <a:pt x="85" y="125"/>
                  <a:pt x="85" y="125"/>
                  <a:pt x="85" y="125"/>
                </a:cubicBezTo>
                <a:cubicBezTo>
                  <a:pt x="85" y="86"/>
                  <a:pt x="85" y="86"/>
                  <a:pt x="85" y="86"/>
                </a:cubicBezTo>
                <a:cubicBezTo>
                  <a:pt x="71" y="100"/>
                  <a:pt x="71" y="100"/>
                  <a:pt x="71" y="100"/>
                </a:cubicBezTo>
                <a:lnTo>
                  <a:pt x="52" y="81"/>
                </a:lnTo>
                <a:close/>
                <a:moveTo>
                  <a:pt x="98" y="73"/>
                </a:moveTo>
                <a:cubicBezTo>
                  <a:pt x="98" y="125"/>
                  <a:pt x="98" y="125"/>
                  <a:pt x="98" y="125"/>
                </a:cubicBezTo>
                <a:cubicBezTo>
                  <a:pt x="126" y="125"/>
                  <a:pt x="126" y="125"/>
                  <a:pt x="126" y="125"/>
                </a:cubicBezTo>
                <a:cubicBezTo>
                  <a:pt x="129" y="125"/>
                  <a:pt x="131" y="123"/>
                  <a:pt x="131" y="120"/>
                </a:cubicBezTo>
                <a:cubicBezTo>
                  <a:pt x="131" y="68"/>
                  <a:pt x="131" y="68"/>
                  <a:pt x="131" y="68"/>
                </a:cubicBezTo>
                <a:cubicBezTo>
                  <a:pt x="131" y="40"/>
                  <a:pt x="131" y="40"/>
                  <a:pt x="131" y="40"/>
                </a:cubicBezTo>
                <a:cubicBezTo>
                  <a:pt x="103" y="68"/>
                  <a:pt x="103" y="68"/>
                  <a:pt x="103" y="68"/>
                </a:cubicBezTo>
                <a:lnTo>
                  <a:pt x="98" y="73"/>
                </a:lnTo>
                <a:close/>
                <a:moveTo>
                  <a:pt x="118" y="2"/>
                </a:moveTo>
                <a:cubicBezTo>
                  <a:pt x="115" y="3"/>
                  <a:pt x="113" y="5"/>
                  <a:pt x="113" y="9"/>
                </a:cubicBezTo>
                <a:cubicBezTo>
                  <a:pt x="113" y="12"/>
                  <a:pt x="116" y="14"/>
                  <a:pt x="119" y="14"/>
                </a:cubicBezTo>
                <a:cubicBezTo>
                  <a:pt x="126" y="13"/>
                  <a:pt x="126" y="13"/>
                  <a:pt x="126" y="13"/>
                </a:cubicBezTo>
                <a:cubicBezTo>
                  <a:pt x="71" y="68"/>
                  <a:pt x="71" y="68"/>
                  <a:pt x="71" y="68"/>
                </a:cubicBezTo>
                <a:cubicBezTo>
                  <a:pt x="39" y="36"/>
                  <a:pt x="39" y="36"/>
                  <a:pt x="39" y="36"/>
                </a:cubicBezTo>
                <a:cubicBezTo>
                  <a:pt x="2" y="73"/>
                  <a:pt x="2" y="73"/>
                  <a:pt x="2" y="73"/>
                </a:cubicBezTo>
                <a:cubicBezTo>
                  <a:pt x="0" y="75"/>
                  <a:pt x="0" y="79"/>
                  <a:pt x="2" y="81"/>
                </a:cubicBezTo>
                <a:cubicBezTo>
                  <a:pt x="4" y="84"/>
                  <a:pt x="8" y="84"/>
                  <a:pt x="10" y="81"/>
                </a:cubicBezTo>
                <a:cubicBezTo>
                  <a:pt x="39" y="53"/>
                  <a:pt x="39" y="53"/>
                  <a:pt x="39" y="53"/>
                </a:cubicBezTo>
                <a:cubicBezTo>
                  <a:pt x="71" y="85"/>
                  <a:pt x="71" y="85"/>
                  <a:pt x="71" y="85"/>
                </a:cubicBezTo>
                <a:cubicBezTo>
                  <a:pt x="134" y="22"/>
                  <a:pt x="134" y="22"/>
                  <a:pt x="134" y="22"/>
                </a:cubicBezTo>
                <a:cubicBezTo>
                  <a:pt x="133" y="28"/>
                  <a:pt x="133" y="28"/>
                  <a:pt x="133" y="28"/>
                </a:cubicBezTo>
                <a:cubicBezTo>
                  <a:pt x="133" y="31"/>
                  <a:pt x="135" y="34"/>
                  <a:pt x="139" y="35"/>
                </a:cubicBezTo>
                <a:cubicBezTo>
                  <a:pt x="139" y="35"/>
                  <a:pt x="139" y="35"/>
                  <a:pt x="139" y="35"/>
                </a:cubicBezTo>
                <a:cubicBezTo>
                  <a:pt x="142" y="35"/>
                  <a:pt x="145" y="32"/>
                  <a:pt x="145" y="29"/>
                </a:cubicBezTo>
                <a:cubicBezTo>
                  <a:pt x="148" y="0"/>
                  <a:pt x="148" y="0"/>
                  <a:pt x="148" y="0"/>
                </a:cubicBezTo>
                <a:lnTo>
                  <a:pt x="118" y="2"/>
                </a:lnTo>
                <a:close/>
              </a:path>
            </a:pathLst>
          </a:custGeom>
          <a:solidFill>
            <a:schemeClr val="bg1"/>
          </a:solidFill>
          <a:ln>
            <a:noFill/>
          </a:ln>
        </p:spPr>
        <p:txBody>
          <a:bodyPr vert="horz" wrap="square" lIns="91440" tIns="45720" rIns="91440" bIns="45720" numCol="1" anchor="t" anchorCtr="0" compatLnSpc="1"/>
          <a:lstStyle/>
          <a:p>
            <a:endParaRPr lang="en-US">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42" name="图片 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
        <p:nvSpPr>
          <p:cNvPr id="43" name="矩形 42"/>
          <p:cNvSpPr/>
          <p:nvPr/>
        </p:nvSpPr>
        <p:spPr>
          <a:xfrm>
            <a:off x="251745" y="0"/>
            <a:ext cx="4463203"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3600" dirty="0">
                <a:solidFill>
                  <a:schemeClr val="bg1"/>
                </a:solidFill>
                <a:latin typeface="华文仿宋" panose="02010600040101010101" pitchFamily="2" charset="-122"/>
                <a:ea typeface="华文仿宋" panose="02010600040101010101" pitchFamily="2" charset="-122"/>
              </a:rPr>
              <a:t>Part </a:t>
            </a:r>
            <a:r>
              <a:rPr lang="en-US" altLang="zh-CN" sz="3200" dirty="0">
                <a:solidFill>
                  <a:schemeClr val="bg1"/>
                </a:solidFill>
                <a:latin typeface="微软雅黑" panose="020B0503020204020204" pitchFamily="34" charset="-122"/>
                <a:ea typeface="微软雅黑" panose="020B0503020204020204" pitchFamily="34" charset="-122"/>
              </a:rPr>
              <a:t>03 	</a:t>
            </a:r>
            <a:r>
              <a:rPr lang="zh-CN" altLang="en-US" sz="3200" dirty="0">
                <a:solidFill>
                  <a:schemeClr val="bg1"/>
                </a:solidFill>
                <a:latin typeface="微软雅黑" panose="020B0503020204020204" pitchFamily="34" charset="-122"/>
                <a:ea typeface="微软雅黑" panose="020B0503020204020204" pitchFamily="34" charset="-122"/>
              </a:rPr>
              <a:t>层次方框图</a:t>
            </a:r>
            <a:endParaRPr lang="en-US" altLang="zh-CN" sz="2000" dirty="0">
              <a:solidFill>
                <a:schemeClr val="bg1"/>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1944914" y="1082681"/>
            <a:ext cx="5703307" cy="3259262"/>
            <a:chOff x="1944914" y="1082681"/>
            <a:chExt cx="5703307" cy="3259262"/>
          </a:xfrm>
        </p:grpSpPr>
        <p:pic>
          <p:nvPicPr>
            <p:cNvPr id="15" name="图片 14" descr="C:\Users\PLANE\Downloads\层次2 (1).png"/>
            <p:cNvPicPr/>
            <p:nvPr/>
          </p:nvPicPr>
          <p:blipFill>
            <a:blip r:embed="rId4">
              <a:extLst>
                <a:ext uri="{28A0092B-C50C-407E-A947-70E740481C1C}">
                  <a14:useLocalDpi xmlns:a14="http://schemas.microsoft.com/office/drawing/2010/main" val="0"/>
                </a:ext>
              </a:extLst>
            </a:blip>
            <a:srcRect/>
            <a:stretch>
              <a:fillRect/>
            </a:stretch>
          </p:blipFill>
          <p:spPr bwMode="auto">
            <a:xfrm>
              <a:off x="2176557" y="1471743"/>
              <a:ext cx="5240020" cy="2870200"/>
            </a:xfrm>
            <a:prstGeom prst="rect">
              <a:avLst/>
            </a:prstGeom>
            <a:noFill/>
            <a:ln>
              <a:noFill/>
            </a:ln>
          </p:spPr>
        </p:pic>
        <p:sp>
          <p:nvSpPr>
            <p:cNvPr id="2" name="文本框 1"/>
            <p:cNvSpPr txBox="1"/>
            <p:nvPr/>
          </p:nvSpPr>
          <p:spPr>
            <a:xfrm>
              <a:off x="1944914" y="1082681"/>
              <a:ext cx="5703307" cy="461665"/>
            </a:xfrm>
            <a:prstGeom prst="rect">
              <a:avLst/>
            </a:prstGeom>
            <a:noFill/>
          </p:spPr>
          <p:txBody>
            <a:bodyPr wrap="square" rtlCol="0">
              <a:spAutoFit/>
            </a:bodyPr>
            <a:lstStyle/>
            <a:p>
              <a:r>
                <a:rPr lang="zh-CN" altLang="zh-CN" sz="2400" dirty="0">
                  <a:latin typeface="微软雅黑" panose="020B0503020204020204" pitchFamily="34" charset="-122"/>
                  <a:ea typeface="微软雅黑" panose="020B0503020204020204" pitchFamily="34" charset="-122"/>
                </a:rPr>
                <a:t>系统总共分为硬件，软件，服务三个层次。</a:t>
              </a:r>
              <a:endParaRPr lang="zh-CN" altLang="en-US" sz="2400" dirty="0">
                <a:latin typeface="微软雅黑" panose="020B0503020204020204" pitchFamily="34" charset="-122"/>
                <a:ea typeface="微软雅黑" panose="020B0503020204020204" pitchFamily="34" charset="-122"/>
              </a:endParaRPr>
            </a:p>
          </p:txBody>
        </p:sp>
      </p:grpSp>
      <p:grpSp>
        <p:nvGrpSpPr>
          <p:cNvPr id="5" name="组合 4"/>
          <p:cNvGrpSpPr/>
          <p:nvPr/>
        </p:nvGrpSpPr>
        <p:grpSpPr>
          <a:xfrm>
            <a:off x="779903" y="515017"/>
            <a:ext cx="7560156" cy="4445000"/>
            <a:chOff x="779903" y="515017"/>
            <a:chExt cx="7560156" cy="4445000"/>
          </a:xfrm>
        </p:grpSpPr>
        <p:pic>
          <p:nvPicPr>
            <p:cNvPr id="20" name="图片 19" descr="C:\Users\PLANE\Downloads\硬件.png"/>
            <p:cNvPicPr/>
            <p:nvPr/>
          </p:nvPicPr>
          <p:blipFill>
            <a:blip r:embed="rId5">
              <a:extLst>
                <a:ext uri="{28A0092B-C50C-407E-A947-70E740481C1C}">
                  <a14:useLocalDpi xmlns:a14="http://schemas.microsoft.com/office/drawing/2010/main" val="0"/>
                </a:ext>
              </a:extLst>
            </a:blip>
            <a:srcRect/>
            <a:stretch>
              <a:fillRect/>
            </a:stretch>
          </p:blipFill>
          <p:spPr bwMode="auto">
            <a:xfrm>
              <a:off x="3108294" y="515017"/>
              <a:ext cx="5231765" cy="4445000"/>
            </a:xfrm>
            <a:prstGeom prst="rect">
              <a:avLst/>
            </a:prstGeom>
            <a:noFill/>
            <a:ln>
              <a:noFill/>
            </a:ln>
          </p:spPr>
        </p:pic>
        <p:sp>
          <p:nvSpPr>
            <p:cNvPr id="21" name="文本框 20"/>
            <p:cNvSpPr txBox="1"/>
            <p:nvPr/>
          </p:nvSpPr>
          <p:spPr>
            <a:xfrm>
              <a:off x="779903" y="2042042"/>
              <a:ext cx="2328391"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硬件层次方框图</a:t>
              </a:r>
            </a:p>
          </p:txBody>
        </p:sp>
      </p:grpSp>
      <p:grpSp>
        <p:nvGrpSpPr>
          <p:cNvPr id="9" name="组合 8"/>
          <p:cNvGrpSpPr/>
          <p:nvPr/>
        </p:nvGrpSpPr>
        <p:grpSpPr>
          <a:xfrm>
            <a:off x="337215" y="507544"/>
            <a:ext cx="8683268" cy="4593273"/>
            <a:chOff x="337215" y="507544"/>
            <a:chExt cx="8683268" cy="4593273"/>
          </a:xfrm>
        </p:grpSpPr>
        <p:pic>
          <p:nvPicPr>
            <p:cNvPr id="23" name="图片 22" descr="C:\Users\PLANE\Downloads\软件.png"/>
            <p:cNvPicPr/>
            <p:nvPr/>
          </p:nvPicPr>
          <p:blipFill>
            <a:blip r:embed="rId6">
              <a:extLst>
                <a:ext uri="{28A0092B-C50C-407E-A947-70E740481C1C}">
                  <a14:useLocalDpi xmlns:a14="http://schemas.microsoft.com/office/drawing/2010/main" val="0"/>
                </a:ext>
              </a:extLst>
            </a:blip>
            <a:srcRect/>
            <a:stretch>
              <a:fillRect/>
            </a:stretch>
          </p:blipFill>
          <p:spPr bwMode="auto">
            <a:xfrm>
              <a:off x="2427868" y="507544"/>
              <a:ext cx="6592615" cy="4593273"/>
            </a:xfrm>
            <a:prstGeom prst="rect">
              <a:avLst/>
            </a:prstGeom>
            <a:noFill/>
            <a:ln>
              <a:noFill/>
            </a:ln>
          </p:spPr>
        </p:pic>
        <p:sp>
          <p:nvSpPr>
            <p:cNvPr id="24" name="文本框 23"/>
            <p:cNvSpPr txBox="1"/>
            <p:nvPr/>
          </p:nvSpPr>
          <p:spPr>
            <a:xfrm>
              <a:off x="337215" y="2702440"/>
              <a:ext cx="2328391"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软件层次方框图</a:t>
              </a:r>
            </a:p>
          </p:txBody>
        </p:sp>
      </p:grpSp>
      <p:grpSp>
        <p:nvGrpSpPr>
          <p:cNvPr id="22" name="组合 21"/>
          <p:cNvGrpSpPr/>
          <p:nvPr/>
        </p:nvGrpSpPr>
        <p:grpSpPr>
          <a:xfrm>
            <a:off x="439690" y="389969"/>
            <a:ext cx="6887142" cy="4593273"/>
            <a:chOff x="287290" y="507544"/>
            <a:chExt cx="6887142" cy="4593273"/>
          </a:xfrm>
        </p:grpSpPr>
        <p:pic>
          <p:nvPicPr>
            <p:cNvPr id="25" name="图片 24"/>
            <p:cNvPicPr/>
            <p:nvPr/>
          </p:nvPicPr>
          <p:blipFill>
            <a:blip r:embed="rId7">
              <a:extLst>
                <a:ext uri="{28A0092B-C50C-407E-A947-70E740481C1C}">
                  <a14:useLocalDpi xmlns:a14="http://schemas.microsoft.com/office/drawing/2010/main" val="0"/>
                </a:ext>
              </a:extLst>
            </a:blip>
            <a:stretch>
              <a:fillRect/>
            </a:stretch>
          </p:blipFill>
          <p:spPr bwMode="auto">
            <a:xfrm>
              <a:off x="4273918" y="507544"/>
              <a:ext cx="2900514" cy="4593273"/>
            </a:xfrm>
            <a:prstGeom prst="rect">
              <a:avLst/>
            </a:prstGeom>
            <a:noFill/>
            <a:ln>
              <a:noFill/>
            </a:ln>
          </p:spPr>
        </p:pic>
        <p:sp>
          <p:nvSpPr>
            <p:cNvPr id="26" name="文本框 25"/>
            <p:cNvSpPr txBox="1"/>
            <p:nvPr/>
          </p:nvSpPr>
          <p:spPr>
            <a:xfrm>
              <a:off x="287290" y="2979605"/>
              <a:ext cx="2328391"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服务层次方框图</a:t>
              </a:r>
            </a:p>
          </p:txBody>
        </p:sp>
      </p:grpSp>
    </p:spTree>
    <p:extLst>
      <p:ext uri="{BB962C8B-B14F-4D97-AF65-F5344CB8AC3E}">
        <p14:creationId xmlns:p14="http://schemas.microsoft.com/office/powerpoint/2010/main" val="34168265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xit" presetSubtype="0" fill="hold" nodeType="clickEffect">
                                  <p:stCondLst>
                                    <p:cond delay="0"/>
                                  </p:stCondLst>
                                  <p:childTnLst>
                                    <p:animEffect transition="out" filter="fade">
                                      <p:cBhvr>
                                        <p:cTn id="13" dur="500"/>
                                        <p:tgtEl>
                                          <p:spTgt spid="3"/>
                                        </p:tgtEl>
                                      </p:cBhvr>
                                    </p:animEffect>
                                    <p:set>
                                      <p:cBhvr>
                                        <p:cTn id="14" dur="1" fill="hold">
                                          <p:stCondLst>
                                            <p:cond delay="499"/>
                                          </p:stCondLst>
                                        </p:cTn>
                                        <p:tgtEl>
                                          <p:spTgt spid="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nodeType="clickEffect">
                                  <p:stCondLst>
                                    <p:cond delay="0"/>
                                  </p:stCondLst>
                                  <p:childTnLst>
                                    <p:animEffect transition="out" filter="fade">
                                      <p:cBhvr>
                                        <p:cTn id="25" dur="500"/>
                                        <p:tgtEl>
                                          <p:spTgt spid="5"/>
                                        </p:tgtEl>
                                      </p:cBhvr>
                                    </p:animEffect>
                                    <p:set>
                                      <p:cBhvr>
                                        <p:cTn id="26" dur="1" fill="hold">
                                          <p:stCondLst>
                                            <p:cond delay="499"/>
                                          </p:stCondLst>
                                        </p:cTn>
                                        <p:tgtEl>
                                          <p:spTgt spid="5"/>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1000"/>
                                        <p:tgtEl>
                                          <p:spTgt spid="9"/>
                                        </p:tgtEl>
                                      </p:cBhvr>
                                    </p:animEffect>
                                    <p:anim calcmode="lin" valueType="num">
                                      <p:cBhvr>
                                        <p:cTn id="32" dur="1000" fill="hold"/>
                                        <p:tgtEl>
                                          <p:spTgt spid="9"/>
                                        </p:tgtEl>
                                        <p:attrNameLst>
                                          <p:attrName>ppt_x</p:attrName>
                                        </p:attrNameLst>
                                      </p:cBhvr>
                                      <p:tavLst>
                                        <p:tav tm="0">
                                          <p:val>
                                            <p:strVal val="#ppt_x"/>
                                          </p:val>
                                        </p:tav>
                                        <p:tav tm="100000">
                                          <p:val>
                                            <p:strVal val="#ppt_x"/>
                                          </p:val>
                                        </p:tav>
                                      </p:tavLst>
                                    </p:anim>
                                    <p:anim calcmode="lin" valueType="num">
                                      <p:cBhvr>
                                        <p:cTn id="3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0" presetClass="exit" presetSubtype="0" fill="hold" nodeType="clickEffect">
                                  <p:stCondLst>
                                    <p:cond delay="0"/>
                                  </p:stCondLst>
                                  <p:childTnLst>
                                    <p:animEffect transition="out" filter="fade">
                                      <p:cBhvr>
                                        <p:cTn id="37" dur="500"/>
                                        <p:tgtEl>
                                          <p:spTgt spid="9"/>
                                        </p:tgtEl>
                                      </p:cBhvr>
                                    </p:animEffect>
                                    <p:set>
                                      <p:cBhvr>
                                        <p:cTn id="38" dur="1" fill="hold">
                                          <p:stCondLst>
                                            <p:cond delay="499"/>
                                          </p:stCondLst>
                                        </p:cTn>
                                        <p:tgtEl>
                                          <p:spTgt spid="9"/>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fade">
                                      <p:cBhvr>
                                        <p:cTn id="43" dur="1000"/>
                                        <p:tgtEl>
                                          <p:spTgt spid="22"/>
                                        </p:tgtEl>
                                      </p:cBhvr>
                                    </p:animEffect>
                                    <p:anim calcmode="lin" valueType="num">
                                      <p:cBhvr>
                                        <p:cTn id="44" dur="1000" fill="hold"/>
                                        <p:tgtEl>
                                          <p:spTgt spid="22"/>
                                        </p:tgtEl>
                                        <p:attrNameLst>
                                          <p:attrName>ppt_x</p:attrName>
                                        </p:attrNameLst>
                                      </p:cBhvr>
                                      <p:tavLst>
                                        <p:tav tm="0">
                                          <p:val>
                                            <p:strVal val="#ppt_x"/>
                                          </p:val>
                                        </p:tav>
                                        <p:tav tm="100000">
                                          <p:val>
                                            <p:strVal val="#ppt_x"/>
                                          </p:val>
                                        </p:tav>
                                      </p:tavLst>
                                    </p:anim>
                                    <p:anim calcmode="lin" valueType="num">
                                      <p:cBhvr>
                                        <p:cTn id="45"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10" presetClass="exit" presetSubtype="0" fill="hold" nodeType="clickEffect">
                                  <p:stCondLst>
                                    <p:cond delay="0"/>
                                  </p:stCondLst>
                                  <p:childTnLst>
                                    <p:animEffect transition="out" filter="fade">
                                      <p:cBhvr>
                                        <p:cTn id="49" dur="500"/>
                                        <p:tgtEl>
                                          <p:spTgt spid="22"/>
                                        </p:tgtEl>
                                      </p:cBhvr>
                                    </p:animEffect>
                                    <p:set>
                                      <p:cBhvr>
                                        <p:cTn id="50"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5" name="矩形 4"/>
          <p:cNvSpPr/>
          <p:nvPr/>
        </p:nvSpPr>
        <p:spPr>
          <a:xfrm>
            <a:off x="1072445" y="2571750"/>
            <a:ext cx="4639732"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4800" dirty="0">
                <a:solidFill>
                  <a:schemeClr val="tx1">
                    <a:lumMod val="75000"/>
                    <a:lumOff val="25000"/>
                  </a:schemeClr>
                </a:solidFill>
                <a:latin typeface="华文仿宋" panose="02010600040101010101" pitchFamily="2" charset="-122"/>
                <a:ea typeface="华文仿宋" panose="02010600040101010101" pitchFamily="2" charset="-122"/>
              </a:rPr>
              <a:t>Part </a:t>
            </a:r>
            <a:r>
              <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rPr>
              <a:t>04     </a:t>
            </a:r>
          </a:p>
          <a:p>
            <a:pPr>
              <a:lnSpc>
                <a:spcPct val="150000"/>
              </a:lnSpc>
            </a:pP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性能需求</a:t>
            </a:r>
            <a:endPar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Tree>
    <p:extLst>
      <p:ext uri="{BB962C8B-B14F-4D97-AF65-F5344CB8AC3E}">
        <p14:creationId xmlns:p14="http://schemas.microsoft.com/office/powerpoint/2010/main" val="501130100"/>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90502"/>
            <a:ext cx="9144000" cy="4741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5048607"/>
            <a:ext cx="9144000" cy="1044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a:off x="7648221" y="190502"/>
            <a:ext cx="282223" cy="474132"/>
          </a:xfrm>
          <a:prstGeom prst="parallelogram">
            <a:avLst>
              <a:gd name="adj" fmla="val 659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平行四边形 7"/>
          <p:cNvSpPr/>
          <p:nvPr/>
        </p:nvSpPr>
        <p:spPr>
          <a:xfrm>
            <a:off x="7180440" y="190502"/>
            <a:ext cx="480481" cy="474132"/>
          </a:xfrm>
          <a:prstGeom prst="parallelogram">
            <a:avLst>
              <a:gd name="adj" fmla="val 421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802483" y="1011037"/>
            <a:ext cx="7539034" cy="3757733"/>
            <a:chOff x="1199621" y="1131767"/>
            <a:chExt cx="6927522" cy="3452933"/>
          </a:xfrm>
        </p:grpSpPr>
        <p:sp>
          <p:nvSpPr>
            <p:cNvPr id="15" name="Freeform 1059"/>
            <p:cNvSpPr>
              <a:spLocks noEditPoints="1"/>
            </p:cNvSpPr>
            <p:nvPr/>
          </p:nvSpPr>
          <p:spPr bwMode="auto">
            <a:xfrm>
              <a:off x="4186950" y="2236224"/>
              <a:ext cx="2397804" cy="2348476"/>
            </a:xfrm>
            <a:custGeom>
              <a:avLst/>
              <a:gdLst>
                <a:gd name="T0" fmla="*/ 996 w 1993"/>
                <a:gd name="T1" fmla="*/ 1952 h 1952"/>
                <a:gd name="T2" fmla="*/ 0 w 1993"/>
                <a:gd name="T3" fmla="*/ 1134 h 1952"/>
                <a:gd name="T4" fmla="*/ 446 w 1993"/>
                <a:gd name="T5" fmla="*/ 1134 h 1952"/>
                <a:gd name="T6" fmla="*/ 446 w 1993"/>
                <a:gd name="T7" fmla="*/ 0 h 1952"/>
                <a:gd name="T8" fmla="*/ 1548 w 1993"/>
                <a:gd name="T9" fmla="*/ 0 h 1952"/>
                <a:gd name="T10" fmla="*/ 1548 w 1993"/>
                <a:gd name="T11" fmla="*/ 1134 h 1952"/>
                <a:gd name="T12" fmla="*/ 1993 w 1993"/>
                <a:gd name="T13" fmla="*/ 1134 h 1952"/>
                <a:gd name="T14" fmla="*/ 996 w 1993"/>
                <a:gd name="T15" fmla="*/ 1952 h 1952"/>
                <a:gd name="T16" fmla="*/ 224 w 1993"/>
                <a:gd name="T17" fmla="*/ 1214 h 1952"/>
                <a:gd name="T18" fmla="*/ 996 w 1993"/>
                <a:gd name="T19" fmla="*/ 1848 h 1952"/>
                <a:gd name="T20" fmla="*/ 1770 w 1993"/>
                <a:gd name="T21" fmla="*/ 1214 h 1952"/>
                <a:gd name="T22" fmla="*/ 1468 w 1993"/>
                <a:gd name="T23" fmla="*/ 1214 h 1952"/>
                <a:gd name="T24" fmla="*/ 1468 w 1993"/>
                <a:gd name="T25" fmla="*/ 80 h 1952"/>
                <a:gd name="T26" fmla="*/ 526 w 1993"/>
                <a:gd name="T27" fmla="*/ 80 h 1952"/>
                <a:gd name="T28" fmla="*/ 526 w 1993"/>
                <a:gd name="T29" fmla="*/ 1214 h 1952"/>
                <a:gd name="T30" fmla="*/ 224 w 1993"/>
                <a:gd name="T31" fmla="*/ 1214 h 19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93" h="1952">
                  <a:moveTo>
                    <a:pt x="996" y="1952"/>
                  </a:moveTo>
                  <a:lnTo>
                    <a:pt x="0" y="1134"/>
                  </a:lnTo>
                  <a:lnTo>
                    <a:pt x="446" y="1134"/>
                  </a:lnTo>
                  <a:lnTo>
                    <a:pt x="446" y="0"/>
                  </a:lnTo>
                  <a:lnTo>
                    <a:pt x="1548" y="0"/>
                  </a:lnTo>
                  <a:lnTo>
                    <a:pt x="1548" y="1134"/>
                  </a:lnTo>
                  <a:lnTo>
                    <a:pt x="1993" y="1134"/>
                  </a:lnTo>
                  <a:lnTo>
                    <a:pt x="996" y="1952"/>
                  </a:lnTo>
                  <a:close/>
                  <a:moveTo>
                    <a:pt x="224" y="1214"/>
                  </a:moveTo>
                  <a:lnTo>
                    <a:pt x="996" y="1848"/>
                  </a:lnTo>
                  <a:lnTo>
                    <a:pt x="1770" y="1214"/>
                  </a:lnTo>
                  <a:lnTo>
                    <a:pt x="1468" y="1214"/>
                  </a:lnTo>
                  <a:lnTo>
                    <a:pt x="1468" y="80"/>
                  </a:lnTo>
                  <a:lnTo>
                    <a:pt x="526" y="80"/>
                  </a:lnTo>
                  <a:lnTo>
                    <a:pt x="526" y="1214"/>
                  </a:lnTo>
                  <a:lnTo>
                    <a:pt x="224" y="1214"/>
                  </a:lnTo>
                  <a:close/>
                </a:path>
              </a:pathLst>
            </a:custGeom>
            <a:solidFill>
              <a:schemeClr val="accent3"/>
            </a:solidFill>
            <a:ln>
              <a:noFill/>
            </a:ln>
          </p:spPr>
          <p:txBody>
            <a:bodyPr vert="horz" wrap="square" lIns="91440" tIns="45720" rIns="91440" bIns="45720" numCol="1" anchor="t" anchorCtr="0" compatLnSpc="1"/>
            <a:lstStyle/>
            <a:p>
              <a:endParaRPr lang="en-US">
                <a:solidFill>
                  <a:schemeClr val="tx1">
                    <a:lumMod val="75000"/>
                    <a:lumOff val="25000"/>
                  </a:schemeClr>
                </a:solidFill>
              </a:endParaRPr>
            </a:p>
          </p:txBody>
        </p:sp>
        <p:sp>
          <p:nvSpPr>
            <p:cNvPr id="18" name="Oval 1062"/>
            <p:cNvSpPr>
              <a:spLocks noChangeArrowheads="1"/>
            </p:cNvSpPr>
            <p:nvPr/>
          </p:nvSpPr>
          <p:spPr bwMode="auto">
            <a:xfrm>
              <a:off x="5799121" y="2758375"/>
              <a:ext cx="437933" cy="437933"/>
            </a:xfrm>
            <a:prstGeom prst="ellipse">
              <a:avLst/>
            </a:prstGeom>
            <a:solidFill>
              <a:srgbClr val="A5A5A5"/>
            </a:solidFill>
            <a:ln>
              <a:noFill/>
            </a:ln>
          </p:spPr>
          <p:txBody>
            <a:bodyPr vert="horz" wrap="square" lIns="91440" tIns="45720" rIns="91440" bIns="45720" numCol="1" anchor="t" anchorCtr="0" compatLnSpc="1"/>
            <a:lstStyle/>
            <a:p>
              <a:endParaRPr lang="en-US">
                <a:solidFill>
                  <a:schemeClr val="tx1">
                    <a:lumMod val="75000"/>
                    <a:lumOff val="25000"/>
                  </a:schemeClr>
                </a:solidFill>
              </a:endParaRPr>
            </a:p>
          </p:txBody>
        </p:sp>
        <p:sp>
          <p:nvSpPr>
            <p:cNvPr id="20" name="Freeform 1064"/>
            <p:cNvSpPr>
              <a:spLocks noEditPoints="1"/>
            </p:cNvSpPr>
            <p:nvPr/>
          </p:nvSpPr>
          <p:spPr bwMode="auto">
            <a:xfrm>
              <a:off x="5926651" y="2852218"/>
              <a:ext cx="192498" cy="243029"/>
            </a:xfrm>
            <a:custGeom>
              <a:avLst/>
              <a:gdLst>
                <a:gd name="T0" fmla="*/ 142 w 160"/>
                <a:gd name="T1" fmla="*/ 18 h 202"/>
                <a:gd name="T2" fmla="*/ 142 w 160"/>
                <a:gd name="T3" fmla="*/ 0 h 202"/>
                <a:gd name="T4" fmla="*/ 0 w 160"/>
                <a:gd name="T5" fmla="*/ 0 h 202"/>
                <a:gd name="T6" fmla="*/ 0 w 160"/>
                <a:gd name="T7" fmla="*/ 184 h 202"/>
                <a:gd name="T8" fmla="*/ 18 w 160"/>
                <a:gd name="T9" fmla="*/ 184 h 202"/>
                <a:gd name="T10" fmla="*/ 18 w 160"/>
                <a:gd name="T11" fmla="*/ 202 h 202"/>
                <a:gd name="T12" fmla="*/ 160 w 160"/>
                <a:gd name="T13" fmla="*/ 202 h 202"/>
                <a:gd name="T14" fmla="*/ 160 w 160"/>
                <a:gd name="T15" fmla="*/ 18 h 202"/>
                <a:gd name="T16" fmla="*/ 142 w 160"/>
                <a:gd name="T17" fmla="*/ 18 h 202"/>
                <a:gd name="T18" fmla="*/ 10 w 160"/>
                <a:gd name="T19" fmla="*/ 174 h 202"/>
                <a:gd name="T20" fmla="*/ 10 w 160"/>
                <a:gd name="T21" fmla="*/ 10 h 202"/>
                <a:gd name="T22" fmla="*/ 134 w 160"/>
                <a:gd name="T23" fmla="*/ 10 h 202"/>
                <a:gd name="T24" fmla="*/ 134 w 160"/>
                <a:gd name="T25" fmla="*/ 132 h 202"/>
                <a:gd name="T26" fmla="*/ 90 w 160"/>
                <a:gd name="T27" fmla="*/ 132 h 202"/>
                <a:gd name="T28" fmla="*/ 90 w 160"/>
                <a:gd name="T29" fmla="*/ 174 h 202"/>
                <a:gd name="T30" fmla="*/ 10 w 160"/>
                <a:gd name="T31" fmla="*/ 174 h 202"/>
                <a:gd name="T32" fmla="*/ 150 w 160"/>
                <a:gd name="T33" fmla="*/ 192 h 202"/>
                <a:gd name="T34" fmla="*/ 28 w 160"/>
                <a:gd name="T35" fmla="*/ 192 h 202"/>
                <a:gd name="T36" fmla="*/ 28 w 160"/>
                <a:gd name="T37" fmla="*/ 184 h 202"/>
                <a:gd name="T38" fmla="*/ 96 w 160"/>
                <a:gd name="T39" fmla="*/ 184 h 202"/>
                <a:gd name="T40" fmla="*/ 142 w 160"/>
                <a:gd name="T41" fmla="*/ 138 h 202"/>
                <a:gd name="T42" fmla="*/ 142 w 160"/>
                <a:gd name="T43" fmla="*/ 28 h 202"/>
                <a:gd name="T44" fmla="*/ 150 w 160"/>
                <a:gd name="T45" fmla="*/ 28 h 202"/>
                <a:gd name="T46" fmla="*/ 150 w 160"/>
                <a:gd name="T47" fmla="*/ 192 h 202"/>
                <a:gd name="T48" fmla="*/ 116 w 160"/>
                <a:gd name="T49" fmla="*/ 34 h 202"/>
                <a:gd name="T50" fmla="*/ 28 w 160"/>
                <a:gd name="T51" fmla="*/ 34 h 202"/>
                <a:gd name="T52" fmla="*/ 28 w 160"/>
                <a:gd name="T53" fmla="*/ 46 h 202"/>
                <a:gd name="T54" fmla="*/ 116 w 160"/>
                <a:gd name="T55" fmla="*/ 46 h 202"/>
                <a:gd name="T56" fmla="*/ 116 w 160"/>
                <a:gd name="T57" fmla="*/ 34 h 202"/>
                <a:gd name="T58" fmla="*/ 116 w 160"/>
                <a:gd name="T59" fmla="*/ 58 h 202"/>
                <a:gd name="T60" fmla="*/ 28 w 160"/>
                <a:gd name="T61" fmla="*/ 58 h 202"/>
                <a:gd name="T62" fmla="*/ 28 w 160"/>
                <a:gd name="T63" fmla="*/ 70 h 202"/>
                <a:gd name="T64" fmla="*/ 116 w 160"/>
                <a:gd name="T65" fmla="*/ 70 h 202"/>
                <a:gd name="T66" fmla="*/ 116 w 160"/>
                <a:gd name="T67" fmla="*/ 58 h 202"/>
                <a:gd name="T68" fmla="*/ 116 w 160"/>
                <a:gd name="T69" fmla="*/ 84 h 202"/>
                <a:gd name="T70" fmla="*/ 28 w 160"/>
                <a:gd name="T71" fmla="*/ 84 h 202"/>
                <a:gd name="T72" fmla="*/ 28 w 160"/>
                <a:gd name="T73" fmla="*/ 96 h 202"/>
                <a:gd name="T74" fmla="*/ 116 w 160"/>
                <a:gd name="T75" fmla="*/ 96 h 202"/>
                <a:gd name="T76" fmla="*/ 116 w 160"/>
                <a:gd name="T77" fmla="*/ 84 h 202"/>
                <a:gd name="T78" fmla="*/ 28 w 160"/>
                <a:gd name="T79" fmla="*/ 120 h 202"/>
                <a:gd name="T80" fmla="*/ 72 w 160"/>
                <a:gd name="T81" fmla="*/ 120 h 202"/>
                <a:gd name="T82" fmla="*/ 72 w 160"/>
                <a:gd name="T83" fmla="*/ 108 h 202"/>
                <a:gd name="T84" fmla="*/ 28 w 160"/>
                <a:gd name="T85" fmla="*/ 108 h 202"/>
                <a:gd name="T86" fmla="*/ 28 w 160"/>
                <a:gd name="T87" fmla="*/ 12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60" h="202">
                  <a:moveTo>
                    <a:pt x="142" y="18"/>
                  </a:moveTo>
                  <a:lnTo>
                    <a:pt x="142" y="0"/>
                  </a:lnTo>
                  <a:lnTo>
                    <a:pt x="0" y="0"/>
                  </a:lnTo>
                  <a:lnTo>
                    <a:pt x="0" y="184"/>
                  </a:lnTo>
                  <a:lnTo>
                    <a:pt x="18" y="184"/>
                  </a:lnTo>
                  <a:lnTo>
                    <a:pt x="18" y="202"/>
                  </a:lnTo>
                  <a:lnTo>
                    <a:pt x="160" y="202"/>
                  </a:lnTo>
                  <a:lnTo>
                    <a:pt x="160" y="18"/>
                  </a:lnTo>
                  <a:lnTo>
                    <a:pt x="142" y="18"/>
                  </a:lnTo>
                  <a:close/>
                  <a:moveTo>
                    <a:pt x="10" y="174"/>
                  </a:moveTo>
                  <a:lnTo>
                    <a:pt x="10" y="10"/>
                  </a:lnTo>
                  <a:lnTo>
                    <a:pt x="134" y="10"/>
                  </a:lnTo>
                  <a:lnTo>
                    <a:pt x="134" y="132"/>
                  </a:lnTo>
                  <a:lnTo>
                    <a:pt x="90" y="132"/>
                  </a:lnTo>
                  <a:lnTo>
                    <a:pt x="90" y="174"/>
                  </a:lnTo>
                  <a:lnTo>
                    <a:pt x="10" y="174"/>
                  </a:lnTo>
                  <a:close/>
                  <a:moveTo>
                    <a:pt x="150" y="192"/>
                  </a:moveTo>
                  <a:lnTo>
                    <a:pt x="28" y="192"/>
                  </a:lnTo>
                  <a:lnTo>
                    <a:pt x="28" y="184"/>
                  </a:lnTo>
                  <a:lnTo>
                    <a:pt x="96" y="184"/>
                  </a:lnTo>
                  <a:lnTo>
                    <a:pt x="142" y="138"/>
                  </a:lnTo>
                  <a:lnTo>
                    <a:pt x="142" y="28"/>
                  </a:lnTo>
                  <a:lnTo>
                    <a:pt x="150" y="28"/>
                  </a:lnTo>
                  <a:lnTo>
                    <a:pt x="150" y="192"/>
                  </a:lnTo>
                  <a:close/>
                  <a:moveTo>
                    <a:pt x="116" y="34"/>
                  </a:moveTo>
                  <a:lnTo>
                    <a:pt x="28" y="34"/>
                  </a:lnTo>
                  <a:lnTo>
                    <a:pt x="28" y="46"/>
                  </a:lnTo>
                  <a:lnTo>
                    <a:pt x="116" y="46"/>
                  </a:lnTo>
                  <a:lnTo>
                    <a:pt x="116" y="34"/>
                  </a:lnTo>
                  <a:close/>
                  <a:moveTo>
                    <a:pt x="116" y="58"/>
                  </a:moveTo>
                  <a:lnTo>
                    <a:pt x="28" y="58"/>
                  </a:lnTo>
                  <a:lnTo>
                    <a:pt x="28" y="70"/>
                  </a:lnTo>
                  <a:lnTo>
                    <a:pt x="116" y="70"/>
                  </a:lnTo>
                  <a:lnTo>
                    <a:pt x="116" y="58"/>
                  </a:lnTo>
                  <a:close/>
                  <a:moveTo>
                    <a:pt x="116" y="84"/>
                  </a:moveTo>
                  <a:lnTo>
                    <a:pt x="28" y="84"/>
                  </a:lnTo>
                  <a:lnTo>
                    <a:pt x="28" y="96"/>
                  </a:lnTo>
                  <a:lnTo>
                    <a:pt x="116" y="96"/>
                  </a:lnTo>
                  <a:lnTo>
                    <a:pt x="116" y="84"/>
                  </a:lnTo>
                  <a:close/>
                  <a:moveTo>
                    <a:pt x="28" y="120"/>
                  </a:moveTo>
                  <a:lnTo>
                    <a:pt x="72" y="120"/>
                  </a:lnTo>
                  <a:lnTo>
                    <a:pt x="72" y="108"/>
                  </a:lnTo>
                  <a:lnTo>
                    <a:pt x="28" y="108"/>
                  </a:lnTo>
                  <a:lnTo>
                    <a:pt x="28" y="120"/>
                  </a:lnTo>
                  <a:close/>
                </a:path>
              </a:pathLst>
            </a:custGeom>
            <a:solidFill>
              <a:schemeClr val="bg1"/>
            </a:solidFill>
            <a:ln>
              <a:noFill/>
            </a:ln>
          </p:spPr>
          <p:txBody>
            <a:bodyPr vert="horz" wrap="square" lIns="91440" tIns="45720" rIns="91440" bIns="45720" numCol="1" anchor="t" anchorCtr="0" compatLnSpc="1"/>
            <a:lstStyle/>
            <a:p>
              <a:endParaRPr lang="en-US">
                <a:solidFill>
                  <a:schemeClr val="tx1">
                    <a:lumMod val="75000"/>
                    <a:lumOff val="25000"/>
                  </a:schemeClr>
                </a:solidFill>
              </a:endParaRPr>
            </a:p>
          </p:txBody>
        </p:sp>
        <p:sp>
          <p:nvSpPr>
            <p:cNvPr id="21" name="Freeform 1065"/>
            <p:cNvSpPr/>
            <p:nvPr/>
          </p:nvSpPr>
          <p:spPr bwMode="auto">
            <a:xfrm>
              <a:off x="1199621" y="2366161"/>
              <a:ext cx="1388392" cy="1140551"/>
            </a:xfrm>
            <a:custGeom>
              <a:avLst/>
              <a:gdLst>
                <a:gd name="T0" fmla="*/ 1154 w 1154"/>
                <a:gd name="T1" fmla="*/ 0 h 948"/>
                <a:gd name="T2" fmla="*/ 0 w 1154"/>
                <a:gd name="T3" fmla="*/ 948 h 948"/>
                <a:gd name="T4" fmla="*/ 0 w 1154"/>
                <a:gd name="T5" fmla="*/ 844 h 948"/>
                <a:gd name="T6" fmla="*/ 1028 w 1154"/>
                <a:gd name="T7" fmla="*/ 0 h 948"/>
                <a:gd name="T8" fmla="*/ 1154 w 1154"/>
                <a:gd name="T9" fmla="*/ 0 h 948"/>
              </a:gdLst>
              <a:ahLst/>
              <a:cxnLst>
                <a:cxn ang="0">
                  <a:pos x="T0" y="T1"/>
                </a:cxn>
                <a:cxn ang="0">
                  <a:pos x="T2" y="T3"/>
                </a:cxn>
                <a:cxn ang="0">
                  <a:pos x="T4" y="T5"/>
                </a:cxn>
                <a:cxn ang="0">
                  <a:pos x="T6" y="T7"/>
                </a:cxn>
                <a:cxn ang="0">
                  <a:pos x="T8" y="T9"/>
                </a:cxn>
              </a:cxnLst>
              <a:rect l="0" t="0" r="r" b="b"/>
              <a:pathLst>
                <a:path w="1154" h="948">
                  <a:moveTo>
                    <a:pt x="1154" y="0"/>
                  </a:moveTo>
                  <a:lnTo>
                    <a:pt x="0" y="948"/>
                  </a:lnTo>
                  <a:lnTo>
                    <a:pt x="0" y="844"/>
                  </a:lnTo>
                  <a:lnTo>
                    <a:pt x="1028" y="0"/>
                  </a:lnTo>
                  <a:lnTo>
                    <a:pt x="1154" y="0"/>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en-US">
                <a:solidFill>
                  <a:schemeClr val="tx1">
                    <a:lumMod val="75000"/>
                    <a:lumOff val="25000"/>
                  </a:schemeClr>
                </a:solidFill>
              </a:endParaRPr>
            </a:p>
          </p:txBody>
        </p:sp>
        <p:sp>
          <p:nvSpPr>
            <p:cNvPr id="22" name="Freeform 1066"/>
            <p:cNvSpPr/>
            <p:nvPr/>
          </p:nvSpPr>
          <p:spPr bwMode="auto">
            <a:xfrm>
              <a:off x="6738751" y="2209756"/>
              <a:ext cx="1388392" cy="1140551"/>
            </a:xfrm>
            <a:custGeom>
              <a:avLst/>
              <a:gdLst>
                <a:gd name="T0" fmla="*/ 0 w 1154"/>
                <a:gd name="T1" fmla="*/ 948 h 948"/>
                <a:gd name="T2" fmla="*/ 1154 w 1154"/>
                <a:gd name="T3" fmla="*/ 0 h 948"/>
                <a:gd name="T4" fmla="*/ 1154 w 1154"/>
                <a:gd name="T5" fmla="*/ 104 h 948"/>
                <a:gd name="T6" fmla="*/ 126 w 1154"/>
                <a:gd name="T7" fmla="*/ 948 h 948"/>
                <a:gd name="T8" fmla="*/ 0 w 1154"/>
                <a:gd name="T9" fmla="*/ 948 h 948"/>
              </a:gdLst>
              <a:ahLst/>
              <a:cxnLst>
                <a:cxn ang="0">
                  <a:pos x="T0" y="T1"/>
                </a:cxn>
                <a:cxn ang="0">
                  <a:pos x="T2" y="T3"/>
                </a:cxn>
                <a:cxn ang="0">
                  <a:pos x="T4" y="T5"/>
                </a:cxn>
                <a:cxn ang="0">
                  <a:pos x="T6" y="T7"/>
                </a:cxn>
                <a:cxn ang="0">
                  <a:pos x="T8" y="T9"/>
                </a:cxn>
              </a:cxnLst>
              <a:rect l="0" t="0" r="r" b="b"/>
              <a:pathLst>
                <a:path w="1154" h="948">
                  <a:moveTo>
                    <a:pt x="0" y="948"/>
                  </a:moveTo>
                  <a:lnTo>
                    <a:pt x="1154" y="0"/>
                  </a:lnTo>
                  <a:lnTo>
                    <a:pt x="1154" y="104"/>
                  </a:lnTo>
                  <a:lnTo>
                    <a:pt x="126" y="948"/>
                  </a:lnTo>
                  <a:lnTo>
                    <a:pt x="0" y="948"/>
                  </a:lnTo>
                  <a:close/>
                </a:path>
              </a:pathLst>
            </a:custGeom>
            <a:solidFill>
              <a:schemeClr val="accent3"/>
            </a:solidFill>
            <a:ln>
              <a:noFill/>
            </a:ln>
          </p:spPr>
          <p:txBody>
            <a:bodyPr vert="horz" wrap="square" lIns="91440" tIns="45720" rIns="91440" bIns="45720" numCol="1" anchor="t" anchorCtr="0" compatLnSpc="1"/>
            <a:lstStyle/>
            <a:p>
              <a:endParaRPr lang="en-US">
                <a:solidFill>
                  <a:schemeClr val="tx1">
                    <a:lumMod val="75000"/>
                    <a:lumOff val="25000"/>
                  </a:schemeClr>
                </a:solidFill>
              </a:endParaRPr>
            </a:p>
          </p:txBody>
        </p:sp>
        <p:sp>
          <p:nvSpPr>
            <p:cNvPr id="23" name="Freeform 1067"/>
            <p:cNvSpPr>
              <a:spLocks noEditPoints="1"/>
            </p:cNvSpPr>
            <p:nvPr/>
          </p:nvSpPr>
          <p:spPr bwMode="auto">
            <a:xfrm>
              <a:off x="2742011" y="1131767"/>
              <a:ext cx="2397804" cy="2348476"/>
            </a:xfrm>
            <a:custGeom>
              <a:avLst/>
              <a:gdLst>
                <a:gd name="T0" fmla="*/ 1547 w 1993"/>
                <a:gd name="T1" fmla="*/ 1952 h 1952"/>
                <a:gd name="T2" fmla="*/ 445 w 1993"/>
                <a:gd name="T3" fmla="*/ 1952 h 1952"/>
                <a:gd name="T4" fmla="*/ 445 w 1993"/>
                <a:gd name="T5" fmla="*/ 818 h 1952"/>
                <a:gd name="T6" fmla="*/ 0 w 1993"/>
                <a:gd name="T7" fmla="*/ 818 h 1952"/>
                <a:gd name="T8" fmla="*/ 997 w 1993"/>
                <a:gd name="T9" fmla="*/ 0 h 1952"/>
                <a:gd name="T10" fmla="*/ 1993 w 1993"/>
                <a:gd name="T11" fmla="*/ 818 h 1952"/>
                <a:gd name="T12" fmla="*/ 1547 w 1993"/>
                <a:gd name="T13" fmla="*/ 818 h 1952"/>
                <a:gd name="T14" fmla="*/ 1547 w 1993"/>
                <a:gd name="T15" fmla="*/ 1952 h 1952"/>
                <a:gd name="T16" fmla="*/ 525 w 1993"/>
                <a:gd name="T17" fmla="*/ 1872 h 1952"/>
                <a:gd name="T18" fmla="*/ 1467 w 1993"/>
                <a:gd name="T19" fmla="*/ 1872 h 1952"/>
                <a:gd name="T20" fmla="*/ 1467 w 1993"/>
                <a:gd name="T21" fmla="*/ 738 h 1952"/>
                <a:gd name="T22" fmla="*/ 1769 w 1993"/>
                <a:gd name="T23" fmla="*/ 738 h 1952"/>
                <a:gd name="T24" fmla="*/ 997 w 1993"/>
                <a:gd name="T25" fmla="*/ 104 h 1952"/>
                <a:gd name="T26" fmla="*/ 223 w 1993"/>
                <a:gd name="T27" fmla="*/ 738 h 1952"/>
                <a:gd name="T28" fmla="*/ 525 w 1993"/>
                <a:gd name="T29" fmla="*/ 738 h 1952"/>
                <a:gd name="T30" fmla="*/ 525 w 1993"/>
                <a:gd name="T31" fmla="*/ 1872 h 19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93" h="1952">
                  <a:moveTo>
                    <a:pt x="1547" y="1952"/>
                  </a:moveTo>
                  <a:lnTo>
                    <a:pt x="445" y="1952"/>
                  </a:lnTo>
                  <a:lnTo>
                    <a:pt x="445" y="818"/>
                  </a:lnTo>
                  <a:lnTo>
                    <a:pt x="0" y="818"/>
                  </a:lnTo>
                  <a:lnTo>
                    <a:pt x="997" y="0"/>
                  </a:lnTo>
                  <a:lnTo>
                    <a:pt x="1993" y="818"/>
                  </a:lnTo>
                  <a:lnTo>
                    <a:pt x="1547" y="818"/>
                  </a:lnTo>
                  <a:lnTo>
                    <a:pt x="1547" y="1952"/>
                  </a:lnTo>
                  <a:close/>
                  <a:moveTo>
                    <a:pt x="525" y="1872"/>
                  </a:moveTo>
                  <a:lnTo>
                    <a:pt x="1467" y="1872"/>
                  </a:lnTo>
                  <a:lnTo>
                    <a:pt x="1467" y="738"/>
                  </a:lnTo>
                  <a:lnTo>
                    <a:pt x="1769" y="738"/>
                  </a:lnTo>
                  <a:lnTo>
                    <a:pt x="997" y="104"/>
                  </a:lnTo>
                  <a:lnTo>
                    <a:pt x="223" y="738"/>
                  </a:lnTo>
                  <a:lnTo>
                    <a:pt x="525" y="738"/>
                  </a:lnTo>
                  <a:lnTo>
                    <a:pt x="525" y="1872"/>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en-US">
                <a:solidFill>
                  <a:schemeClr val="tx1">
                    <a:lumMod val="75000"/>
                    <a:lumOff val="25000"/>
                  </a:schemeClr>
                </a:solidFill>
              </a:endParaRPr>
            </a:p>
          </p:txBody>
        </p:sp>
        <p:sp>
          <p:nvSpPr>
            <p:cNvPr id="24" name="Oval 1068"/>
            <p:cNvSpPr>
              <a:spLocks noChangeArrowheads="1"/>
            </p:cNvSpPr>
            <p:nvPr/>
          </p:nvSpPr>
          <p:spPr bwMode="auto">
            <a:xfrm>
              <a:off x="3108960" y="2529784"/>
              <a:ext cx="435527" cy="437933"/>
            </a:xfrm>
            <a:prstGeom prst="ellipse">
              <a:avLst/>
            </a:prstGeom>
            <a:solidFill>
              <a:schemeClr val="tx1">
                <a:lumMod val="75000"/>
                <a:lumOff val="25000"/>
              </a:schemeClr>
            </a:solidFill>
            <a:ln>
              <a:noFill/>
            </a:ln>
          </p:spPr>
          <p:txBody>
            <a:bodyPr vert="horz" wrap="square" lIns="91440" tIns="45720" rIns="91440" bIns="45720" numCol="1" anchor="t" anchorCtr="0" compatLnSpc="1"/>
            <a:lstStyle/>
            <a:p>
              <a:endParaRPr lang="en-US">
                <a:solidFill>
                  <a:schemeClr val="tx1">
                    <a:lumMod val="75000"/>
                    <a:lumOff val="25000"/>
                  </a:schemeClr>
                </a:solidFill>
              </a:endParaRPr>
            </a:p>
          </p:txBody>
        </p:sp>
        <p:sp>
          <p:nvSpPr>
            <p:cNvPr id="26" name="Freeform 1070"/>
            <p:cNvSpPr>
              <a:spLocks noEditPoints="1"/>
            </p:cNvSpPr>
            <p:nvPr/>
          </p:nvSpPr>
          <p:spPr bwMode="auto">
            <a:xfrm>
              <a:off x="3229272" y="2616408"/>
              <a:ext cx="192498" cy="279122"/>
            </a:xfrm>
            <a:custGeom>
              <a:avLst/>
              <a:gdLst>
                <a:gd name="T0" fmla="*/ 22 w 80"/>
                <a:gd name="T1" fmla="*/ 90 h 116"/>
                <a:gd name="T2" fmla="*/ 23 w 80"/>
                <a:gd name="T3" fmla="*/ 95 h 116"/>
                <a:gd name="T4" fmla="*/ 40 w 80"/>
                <a:gd name="T5" fmla="*/ 99 h 116"/>
                <a:gd name="T6" fmla="*/ 58 w 80"/>
                <a:gd name="T7" fmla="*/ 96 h 116"/>
                <a:gd name="T8" fmla="*/ 59 w 80"/>
                <a:gd name="T9" fmla="*/ 90 h 116"/>
                <a:gd name="T10" fmla="*/ 40 w 80"/>
                <a:gd name="T11" fmla="*/ 93 h 116"/>
                <a:gd name="T12" fmla="*/ 22 w 80"/>
                <a:gd name="T13" fmla="*/ 90 h 116"/>
                <a:gd name="T14" fmla="*/ 40 w 80"/>
                <a:gd name="T15" fmla="*/ 17 h 116"/>
                <a:gd name="T16" fmla="*/ 43 w 80"/>
                <a:gd name="T17" fmla="*/ 14 h 116"/>
                <a:gd name="T18" fmla="*/ 40 w 80"/>
                <a:gd name="T19" fmla="*/ 12 h 116"/>
                <a:gd name="T20" fmla="*/ 13 w 80"/>
                <a:gd name="T21" fmla="*/ 40 h 116"/>
                <a:gd name="T22" fmla="*/ 15 w 80"/>
                <a:gd name="T23" fmla="*/ 42 h 116"/>
                <a:gd name="T24" fmla="*/ 17 w 80"/>
                <a:gd name="T25" fmla="*/ 40 h 116"/>
                <a:gd name="T26" fmla="*/ 40 w 80"/>
                <a:gd name="T27" fmla="*/ 17 h 116"/>
                <a:gd name="T28" fmla="*/ 23 w 80"/>
                <a:gd name="T29" fmla="*/ 101 h 116"/>
                <a:gd name="T30" fmla="*/ 24 w 80"/>
                <a:gd name="T31" fmla="*/ 107 h 116"/>
                <a:gd name="T32" fmla="*/ 30 w 80"/>
                <a:gd name="T33" fmla="*/ 110 h 116"/>
                <a:gd name="T34" fmla="*/ 30 w 80"/>
                <a:gd name="T35" fmla="*/ 114 h 116"/>
                <a:gd name="T36" fmla="*/ 40 w 80"/>
                <a:gd name="T37" fmla="*/ 116 h 116"/>
                <a:gd name="T38" fmla="*/ 51 w 80"/>
                <a:gd name="T39" fmla="*/ 114 h 116"/>
                <a:gd name="T40" fmla="*/ 51 w 80"/>
                <a:gd name="T41" fmla="*/ 110 h 116"/>
                <a:gd name="T42" fmla="*/ 56 w 80"/>
                <a:gd name="T43" fmla="*/ 107 h 116"/>
                <a:gd name="T44" fmla="*/ 57 w 80"/>
                <a:gd name="T45" fmla="*/ 101 h 116"/>
                <a:gd name="T46" fmla="*/ 40 w 80"/>
                <a:gd name="T47" fmla="*/ 104 h 116"/>
                <a:gd name="T48" fmla="*/ 23 w 80"/>
                <a:gd name="T49" fmla="*/ 101 h 116"/>
                <a:gd name="T50" fmla="*/ 49 w 80"/>
                <a:gd name="T51" fmla="*/ 55 h 116"/>
                <a:gd name="T52" fmla="*/ 40 w 80"/>
                <a:gd name="T53" fmla="*/ 39 h 116"/>
                <a:gd name="T54" fmla="*/ 31 w 80"/>
                <a:gd name="T55" fmla="*/ 55 h 116"/>
                <a:gd name="T56" fmla="*/ 28 w 80"/>
                <a:gd name="T57" fmla="*/ 47 h 116"/>
                <a:gd name="T58" fmla="*/ 22 w 80"/>
                <a:gd name="T59" fmla="*/ 50 h 116"/>
                <a:gd name="T60" fmla="*/ 31 w 80"/>
                <a:gd name="T61" fmla="*/ 69 h 116"/>
                <a:gd name="T62" fmla="*/ 40 w 80"/>
                <a:gd name="T63" fmla="*/ 52 h 116"/>
                <a:gd name="T64" fmla="*/ 50 w 80"/>
                <a:gd name="T65" fmla="*/ 69 h 116"/>
                <a:gd name="T66" fmla="*/ 59 w 80"/>
                <a:gd name="T67" fmla="*/ 50 h 116"/>
                <a:gd name="T68" fmla="*/ 53 w 80"/>
                <a:gd name="T69" fmla="*/ 47 h 116"/>
                <a:gd name="T70" fmla="*/ 49 w 80"/>
                <a:gd name="T71" fmla="*/ 55 h 116"/>
                <a:gd name="T72" fmla="*/ 40 w 80"/>
                <a:gd name="T73" fmla="*/ 0 h 116"/>
                <a:gd name="T74" fmla="*/ 0 w 80"/>
                <a:gd name="T75" fmla="*/ 40 h 116"/>
                <a:gd name="T76" fmla="*/ 20 w 80"/>
                <a:gd name="T77" fmla="*/ 74 h 116"/>
                <a:gd name="T78" fmla="*/ 21 w 80"/>
                <a:gd name="T79" fmla="*/ 84 h 116"/>
                <a:gd name="T80" fmla="*/ 40 w 80"/>
                <a:gd name="T81" fmla="*/ 88 h 116"/>
                <a:gd name="T82" fmla="*/ 60 w 80"/>
                <a:gd name="T83" fmla="*/ 84 h 116"/>
                <a:gd name="T84" fmla="*/ 61 w 80"/>
                <a:gd name="T85" fmla="*/ 74 h 116"/>
                <a:gd name="T86" fmla="*/ 80 w 80"/>
                <a:gd name="T87" fmla="*/ 40 h 116"/>
                <a:gd name="T88" fmla="*/ 40 w 80"/>
                <a:gd name="T89" fmla="*/ 0 h 116"/>
                <a:gd name="T90" fmla="*/ 55 w 80"/>
                <a:gd name="T91" fmla="*/ 70 h 116"/>
                <a:gd name="T92" fmla="*/ 54 w 80"/>
                <a:gd name="T93" fmla="*/ 79 h 116"/>
                <a:gd name="T94" fmla="*/ 40 w 80"/>
                <a:gd name="T95" fmla="*/ 81 h 116"/>
                <a:gd name="T96" fmla="*/ 27 w 80"/>
                <a:gd name="T97" fmla="*/ 79 h 116"/>
                <a:gd name="T98" fmla="*/ 26 w 80"/>
                <a:gd name="T99" fmla="*/ 70 h 116"/>
                <a:gd name="T100" fmla="*/ 7 w 80"/>
                <a:gd name="T101" fmla="*/ 40 h 116"/>
                <a:gd name="T102" fmla="*/ 40 w 80"/>
                <a:gd name="T103" fmla="*/ 7 h 116"/>
                <a:gd name="T104" fmla="*/ 73 w 80"/>
                <a:gd name="T105" fmla="*/ 40 h 116"/>
                <a:gd name="T106" fmla="*/ 55 w 80"/>
                <a:gd name="T107" fmla="*/ 7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0" h="116">
                  <a:moveTo>
                    <a:pt x="22" y="90"/>
                  </a:moveTo>
                  <a:cubicBezTo>
                    <a:pt x="23" y="95"/>
                    <a:pt x="23" y="95"/>
                    <a:pt x="23" y="95"/>
                  </a:cubicBezTo>
                  <a:cubicBezTo>
                    <a:pt x="28" y="98"/>
                    <a:pt x="34" y="99"/>
                    <a:pt x="40" y="99"/>
                  </a:cubicBezTo>
                  <a:cubicBezTo>
                    <a:pt x="47" y="99"/>
                    <a:pt x="53" y="98"/>
                    <a:pt x="58" y="96"/>
                  </a:cubicBezTo>
                  <a:cubicBezTo>
                    <a:pt x="59" y="90"/>
                    <a:pt x="59" y="90"/>
                    <a:pt x="59" y="90"/>
                  </a:cubicBezTo>
                  <a:cubicBezTo>
                    <a:pt x="53" y="92"/>
                    <a:pt x="47" y="93"/>
                    <a:pt x="40" y="93"/>
                  </a:cubicBezTo>
                  <a:cubicBezTo>
                    <a:pt x="34" y="93"/>
                    <a:pt x="27" y="92"/>
                    <a:pt x="22" y="90"/>
                  </a:cubicBezTo>
                  <a:close/>
                  <a:moveTo>
                    <a:pt x="40" y="17"/>
                  </a:moveTo>
                  <a:cubicBezTo>
                    <a:pt x="42" y="17"/>
                    <a:pt x="43" y="16"/>
                    <a:pt x="43" y="14"/>
                  </a:cubicBezTo>
                  <a:cubicBezTo>
                    <a:pt x="43" y="13"/>
                    <a:pt x="42" y="12"/>
                    <a:pt x="40" y="12"/>
                  </a:cubicBezTo>
                  <a:cubicBezTo>
                    <a:pt x="25" y="12"/>
                    <a:pt x="13" y="25"/>
                    <a:pt x="13" y="40"/>
                  </a:cubicBezTo>
                  <a:cubicBezTo>
                    <a:pt x="13" y="41"/>
                    <a:pt x="14" y="42"/>
                    <a:pt x="15" y="42"/>
                  </a:cubicBezTo>
                  <a:cubicBezTo>
                    <a:pt x="16" y="42"/>
                    <a:pt x="17" y="41"/>
                    <a:pt x="17" y="40"/>
                  </a:cubicBezTo>
                  <a:cubicBezTo>
                    <a:pt x="17" y="27"/>
                    <a:pt x="27" y="17"/>
                    <a:pt x="40" y="17"/>
                  </a:cubicBezTo>
                  <a:close/>
                  <a:moveTo>
                    <a:pt x="23" y="101"/>
                  </a:moveTo>
                  <a:cubicBezTo>
                    <a:pt x="24" y="107"/>
                    <a:pt x="24" y="107"/>
                    <a:pt x="24" y="107"/>
                  </a:cubicBezTo>
                  <a:cubicBezTo>
                    <a:pt x="24" y="107"/>
                    <a:pt x="26" y="109"/>
                    <a:pt x="30" y="110"/>
                  </a:cubicBezTo>
                  <a:cubicBezTo>
                    <a:pt x="30" y="114"/>
                    <a:pt x="30" y="114"/>
                    <a:pt x="30" y="114"/>
                  </a:cubicBezTo>
                  <a:cubicBezTo>
                    <a:pt x="30" y="114"/>
                    <a:pt x="33" y="116"/>
                    <a:pt x="40" y="116"/>
                  </a:cubicBezTo>
                  <a:cubicBezTo>
                    <a:pt x="48" y="116"/>
                    <a:pt x="51" y="114"/>
                    <a:pt x="51" y="114"/>
                  </a:cubicBezTo>
                  <a:cubicBezTo>
                    <a:pt x="51" y="110"/>
                    <a:pt x="51" y="110"/>
                    <a:pt x="51" y="110"/>
                  </a:cubicBezTo>
                  <a:cubicBezTo>
                    <a:pt x="55" y="109"/>
                    <a:pt x="56" y="107"/>
                    <a:pt x="56" y="107"/>
                  </a:cubicBezTo>
                  <a:cubicBezTo>
                    <a:pt x="57" y="101"/>
                    <a:pt x="57" y="101"/>
                    <a:pt x="57" y="101"/>
                  </a:cubicBezTo>
                  <a:cubicBezTo>
                    <a:pt x="52" y="103"/>
                    <a:pt x="46" y="104"/>
                    <a:pt x="40" y="104"/>
                  </a:cubicBezTo>
                  <a:cubicBezTo>
                    <a:pt x="34" y="104"/>
                    <a:pt x="29" y="103"/>
                    <a:pt x="23" y="101"/>
                  </a:cubicBezTo>
                  <a:close/>
                  <a:moveTo>
                    <a:pt x="49" y="55"/>
                  </a:moveTo>
                  <a:cubicBezTo>
                    <a:pt x="40" y="39"/>
                    <a:pt x="40" y="39"/>
                    <a:pt x="40" y="39"/>
                  </a:cubicBezTo>
                  <a:cubicBezTo>
                    <a:pt x="31" y="55"/>
                    <a:pt x="31" y="55"/>
                    <a:pt x="31" y="55"/>
                  </a:cubicBezTo>
                  <a:cubicBezTo>
                    <a:pt x="28" y="47"/>
                    <a:pt x="28" y="47"/>
                    <a:pt x="28" y="47"/>
                  </a:cubicBezTo>
                  <a:cubicBezTo>
                    <a:pt x="22" y="50"/>
                    <a:pt x="22" y="50"/>
                    <a:pt x="22" y="50"/>
                  </a:cubicBezTo>
                  <a:cubicBezTo>
                    <a:pt x="31" y="69"/>
                    <a:pt x="31" y="69"/>
                    <a:pt x="31" y="69"/>
                  </a:cubicBezTo>
                  <a:cubicBezTo>
                    <a:pt x="40" y="52"/>
                    <a:pt x="40" y="52"/>
                    <a:pt x="40" y="52"/>
                  </a:cubicBezTo>
                  <a:cubicBezTo>
                    <a:pt x="50" y="69"/>
                    <a:pt x="50" y="69"/>
                    <a:pt x="50" y="69"/>
                  </a:cubicBezTo>
                  <a:cubicBezTo>
                    <a:pt x="59" y="50"/>
                    <a:pt x="59" y="50"/>
                    <a:pt x="59" y="50"/>
                  </a:cubicBezTo>
                  <a:cubicBezTo>
                    <a:pt x="53" y="47"/>
                    <a:pt x="53" y="47"/>
                    <a:pt x="53" y="47"/>
                  </a:cubicBezTo>
                  <a:lnTo>
                    <a:pt x="49" y="55"/>
                  </a:lnTo>
                  <a:close/>
                  <a:moveTo>
                    <a:pt x="40" y="0"/>
                  </a:moveTo>
                  <a:cubicBezTo>
                    <a:pt x="18" y="0"/>
                    <a:pt x="0" y="18"/>
                    <a:pt x="0" y="40"/>
                  </a:cubicBezTo>
                  <a:cubicBezTo>
                    <a:pt x="0" y="55"/>
                    <a:pt x="8" y="67"/>
                    <a:pt x="20" y="74"/>
                  </a:cubicBezTo>
                  <a:cubicBezTo>
                    <a:pt x="21" y="84"/>
                    <a:pt x="21" y="84"/>
                    <a:pt x="21" y="84"/>
                  </a:cubicBezTo>
                  <a:cubicBezTo>
                    <a:pt x="27" y="87"/>
                    <a:pt x="33" y="88"/>
                    <a:pt x="40" y="88"/>
                  </a:cubicBezTo>
                  <a:cubicBezTo>
                    <a:pt x="47" y="88"/>
                    <a:pt x="54" y="87"/>
                    <a:pt x="60" y="84"/>
                  </a:cubicBezTo>
                  <a:cubicBezTo>
                    <a:pt x="61" y="74"/>
                    <a:pt x="61" y="74"/>
                    <a:pt x="61" y="74"/>
                  </a:cubicBezTo>
                  <a:cubicBezTo>
                    <a:pt x="73" y="67"/>
                    <a:pt x="80" y="55"/>
                    <a:pt x="80" y="40"/>
                  </a:cubicBezTo>
                  <a:cubicBezTo>
                    <a:pt x="80" y="18"/>
                    <a:pt x="62" y="0"/>
                    <a:pt x="40" y="0"/>
                  </a:cubicBezTo>
                  <a:close/>
                  <a:moveTo>
                    <a:pt x="55" y="70"/>
                  </a:moveTo>
                  <a:cubicBezTo>
                    <a:pt x="54" y="79"/>
                    <a:pt x="54" y="79"/>
                    <a:pt x="54" y="79"/>
                  </a:cubicBezTo>
                  <a:cubicBezTo>
                    <a:pt x="54" y="79"/>
                    <a:pt x="51" y="81"/>
                    <a:pt x="40" y="81"/>
                  </a:cubicBezTo>
                  <a:cubicBezTo>
                    <a:pt x="30" y="81"/>
                    <a:pt x="27" y="79"/>
                    <a:pt x="27" y="79"/>
                  </a:cubicBezTo>
                  <a:cubicBezTo>
                    <a:pt x="26" y="70"/>
                    <a:pt x="26" y="70"/>
                    <a:pt x="26" y="70"/>
                  </a:cubicBezTo>
                  <a:cubicBezTo>
                    <a:pt x="15" y="64"/>
                    <a:pt x="7" y="53"/>
                    <a:pt x="7" y="40"/>
                  </a:cubicBezTo>
                  <a:cubicBezTo>
                    <a:pt x="7" y="22"/>
                    <a:pt x="22" y="7"/>
                    <a:pt x="40" y="7"/>
                  </a:cubicBezTo>
                  <a:cubicBezTo>
                    <a:pt x="59" y="7"/>
                    <a:pt x="73" y="22"/>
                    <a:pt x="73" y="40"/>
                  </a:cubicBezTo>
                  <a:cubicBezTo>
                    <a:pt x="73" y="53"/>
                    <a:pt x="66" y="64"/>
                    <a:pt x="55" y="70"/>
                  </a:cubicBezTo>
                  <a:close/>
                </a:path>
              </a:pathLst>
            </a:custGeom>
            <a:solidFill>
              <a:schemeClr val="bg1"/>
            </a:solidFill>
            <a:ln>
              <a:noFill/>
            </a:ln>
          </p:spPr>
          <p:txBody>
            <a:bodyPr vert="horz" wrap="square" lIns="91440" tIns="45720" rIns="91440" bIns="45720" numCol="1" anchor="t" anchorCtr="0" compatLnSpc="1"/>
            <a:lstStyle/>
            <a:p>
              <a:endParaRPr lang="en-US">
                <a:solidFill>
                  <a:schemeClr val="tx1">
                    <a:lumMod val="75000"/>
                    <a:lumOff val="25000"/>
                  </a:schemeClr>
                </a:solidFill>
              </a:endParaRPr>
            </a:p>
          </p:txBody>
        </p:sp>
      </p:grpSp>
      <p:sp>
        <p:nvSpPr>
          <p:cNvPr id="35" name="文本框 34"/>
          <p:cNvSpPr txBox="1"/>
          <p:nvPr/>
        </p:nvSpPr>
        <p:spPr>
          <a:xfrm>
            <a:off x="3252118" y="1630058"/>
            <a:ext cx="1110688" cy="984885"/>
          </a:xfrm>
          <a:prstGeom prst="rect">
            <a:avLst/>
          </a:prstGeom>
          <a:noFill/>
        </p:spPr>
        <p:txBody>
          <a:bodyPr wrap="square" rtlCol="0">
            <a:spAutoFit/>
          </a:bodyPr>
          <a:lstStyle/>
          <a:p>
            <a:pPr algn="just"/>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用户数量</a:t>
            </a:r>
          </a:p>
          <a:p>
            <a:pPr algn="just"/>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每一个寝室智能插座的用户为</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4</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人。</a:t>
            </a:r>
          </a:p>
        </p:txBody>
      </p:sp>
      <p:sp>
        <p:nvSpPr>
          <p:cNvPr id="37" name="文本框 36"/>
          <p:cNvSpPr txBox="1"/>
          <p:nvPr/>
        </p:nvSpPr>
        <p:spPr>
          <a:xfrm>
            <a:off x="4708432" y="2354394"/>
            <a:ext cx="1201784" cy="1631216"/>
          </a:xfrm>
          <a:prstGeom prst="rect">
            <a:avLst/>
          </a:prstGeom>
          <a:noFill/>
        </p:spPr>
        <p:txBody>
          <a:bodyPr wrap="square" rtlCol="0">
            <a:spAutoFit/>
          </a:bodyPr>
          <a:lstStyle/>
          <a:p>
            <a:pPr algn="just"/>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反应速度</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反应时间控制在调查报告统计结果中用户们可接受范围内。（</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秒左右）。</a:t>
            </a:r>
          </a:p>
        </p:txBody>
      </p:sp>
      <p:pic>
        <p:nvPicPr>
          <p:cNvPr id="19" name="图片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
        <p:nvSpPr>
          <p:cNvPr id="25" name="矩形 24"/>
          <p:cNvSpPr/>
          <p:nvPr/>
        </p:nvSpPr>
        <p:spPr>
          <a:xfrm>
            <a:off x="251745" y="0"/>
            <a:ext cx="5904526"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3600" dirty="0">
                <a:solidFill>
                  <a:schemeClr val="bg1"/>
                </a:solidFill>
                <a:latin typeface="华文仿宋" panose="02010600040101010101" pitchFamily="2" charset="-122"/>
                <a:ea typeface="华文仿宋" panose="02010600040101010101" pitchFamily="2" charset="-122"/>
              </a:rPr>
              <a:t>Part </a:t>
            </a:r>
            <a:r>
              <a:rPr lang="en-US" altLang="zh-CN" sz="3200" dirty="0">
                <a:solidFill>
                  <a:schemeClr val="bg1"/>
                </a:solidFill>
                <a:latin typeface="微软雅黑" panose="020B0503020204020204" pitchFamily="34" charset="-122"/>
                <a:ea typeface="微软雅黑" panose="020B0503020204020204" pitchFamily="34" charset="-122"/>
              </a:rPr>
              <a:t>04     </a:t>
            </a:r>
            <a:r>
              <a:rPr lang="zh-CN" altLang="en-US" sz="3200" dirty="0">
                <a:solidFill>
                  <a:schemeClr val="bg1"/>
                </a:solidFill>
                <a:latin typeface="微软雅黑" panose="020B0503020204020204" pitchFamily="34" charset="-122"/>
                <a:ea typeface="微软雅黑" panose="020B0503020204020204" pitchFamily="34" charset="-122"/>
              </a:rPr>
              <a:t>用户数量</a:t>
            </a:r>
            <a:r>
              <a:rPr lang="en-US" altLang="zh-CN" sz="3200" dirty="0">
                <a:solidFill>
                  <a:schemeClr val="bg1"/>
                </a:solidFill>
                <a:latin typeface="微软雅黑" panose="020B0503020204020204" pitchFamily="34" charset="-122"/>
                <a:ea typeface="微软雅黑" panose="020B0503020204020204" pitchFamily="34" charset="-122"/>
              </a:rPr>
              <a:t>&amp;</a:t>
            </a:r>
            <a:r>
              <a:rPr lang="zh-CN" altLang="en-US" sz="3200" dirty="0">
                <a:solidFill>
                  <a:schemeClr val="bg1"/>
                </a:solidFill>
                <a:latin typeface="微软雅黑" panose="020B0503020204020204" pitchFamily="34" charset="-122"/>
                <a:ea typeface="微软雅黑" panose="020B0503020204020204" pitchFamily="34" charset="-122"/>
              </a:rPr>
              <a:t>反应速度</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18637356"/>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5" name="矩形 4"/>
          <p:cNvSpPr/>
          <p:nvPr/>
        </p:nvSpPr>
        <p:spPr>
          <a:xfrm>
            <a:off x="1072445" y="2571750"/>
            <a:ext cx="4639732"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4800" dirty="0">
                <a:solidFill>
                  <a:schemeClr val="tx1">
                    <a:lumMod val="75000"/>
                    <a:lumOff val="25000"/>
                  </a:schemeClr>
                </a:solidFill>
                <a:latin typeface="华文仿宋" panose="02010600040101010101" pitchFamily="2" charset="-122"/>
                <a:ea typeface="华文仿宋" panose="02010600040101010101" pitchFamily="2" charset="-122"/>
              </a:rPr>
              <a:t>Part </a:t>
            </a:r>
            <a:r>
              <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rPr>
              <a:t>05    </a:t>
            </a:r>
          </a:p>
          <a:p>
            <a:pPr>
              <a:lnSpc>
                <a:spcPct val="150000"/>
              </a:lnSpc>
            </a:pP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运行需求</a:t>
            </a:r>
            <a:endPar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Tree>
    <p:extLst>
      <p:ext uri="{BB962C8B-B14F-4D97-AF65-F5344CB8AC3E}">
        <p14:creationId xmlns:p14="http://schemas.microsoft.com/office/powerpoint/2010/main" val="4195983250"/>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5" name="矩形 4"/>
          <p:cNvSpPr/>
          <p:nvPr/>
        </p:nvSpPr>
        <p:spPr>
          <a:xfrm>
            <a:off x="468487" y="1001890"/>
            <a:ext cx="2743200"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0" b="1" dirty="0">
                <a:solidFill>
                  <a:schemeClr val="tx1">
                    <a:lumMod val="75000"/>
                    <a:lumOff val="25000"/>
                  </a:schemeClr>
                </a:solidFill>
                <a:latin typeface="华文仿宋" panose="02010600040101010101" pitchFamily="2" charset="-122"/>
                <a:ea typeface="华文仿宋" panose="02010600040101010101" pitchFamily="2" charset="-122"/>
              </a:rPr>
              <a:t>C</a:t>
            </a:r>
            <a:r>
              <a:rPr lang="en-US" altLang="zh-CN" sz="4400" b="1" dirty="0">
                <a:solidFill>
                  <a:schemeClr val="tx1">
                    <a:lumMod val="75000"/>
                    <a:lumOff val="25000"/>
                  </a:schemeClr>
                </a:solidFill>
                <a:latin typeface="华文仿宋" panose="02010600040101010101" pitchFamily="2" charset="-122"/>
                <a:ea typeface="华文仿宋" panose="02010600040101010101" pitchFamily="2" charset="-122"/>
              </a:rPr>
              <a:t>ontents</a:t>
            </a:r>
            <a:endParaRPr lang="zh-CN" altLang="en-US" sz="4400" b="1" dirty="0">
              <a:solidFill>
                <a:schemeClr val="tx1">
                  <a:lumMod val="75000"/>
                  <a:lumOff val="25000"/>
                </a:schemeClr>
              </a:solidFill>
              <a:latin typeface="华文仿宋" panose="02010600040101010101" pitchFamily="2" charset="-122"/>
              <a:ea typeface="华文仿宋" panose="02010600040101010101" pitchFamily="2" charset="-122"/>
            </a:endParaRPr>
          </a:p>
        </p:txBody>
      </p:sp>
      <p:sp>
        <p:nvSpPr>
          <p:cNvPr id="6" name="文本框 5"/>
          <p:cNvSpPr txBox="1"/>
          <p:nvPr/>
        </p:nvSpPr>
        <p:spPr>
          <a:xfrm>
            <a:off x="1424494" y="863910"/>
            <a:ext cx="1975556" cy="584775"/>
          </a:xfrm>
          <a:prstGeom prst="rect">
            <a:avLst/>
          </a:prstGeom>
          <a:noFill/>
        </p:spPr>
        <p:txBody>
          <a:bodyPr wrap="square" rtlCol="0">
            <a:spAutoFit/>
          </a:bodyPr>
          <a:lstStyle/>
          <a:p>
            <a:r>
              <a:rPr lang="zh-CN" altLang="en-US" sz="3200" b="1" dirty="0">
                <a:solidFill>
                  <a:schemeClr val="tx1">
                    <a:lumMod val="75000"/>
                    <a:lumOff val="25000"/>
                  </a:schemeClr>
                </a:solidFill>
                <a:latin typeface="造字工房悦黑体验版纤细体" pitchFamily="50" charset="-122"/>
                <a:ea typeface="造字工房悦黑体验版纤细体" pitchFamily="50" charset="-122"/>
              </a:rPr>
              <a:t>目 录</a:t>
            </a:r>
          </a:p>
        </p:txBody>
      </p:sp>
      <p:sp>
        <p:nvSpPr>
          <p:cNvPr id="7" name="矩形 6"/>
          <p:cNvSpPr/>
          <p:nvPr/>
        </p:nvSpPr>
        <p:spPr>
          <a:xfrm>
            <a:off x="663221" y="1765164"/>
            <a:ext cx="3776134"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a:solidFill>
                  <a:schemeClr val="tx1">
                    <a:lumMod val="75000"/>
                    <a:lumOff val="25000"/>
                  </a:schemeClr>
                </a:solidFill>
                <a:latin typeface="华文仿宋" panose="02010600040101010101" pitchFamily="2" charset="-122"/>
                <a:ea typeface="华文仿宋" panose="02010600040101010101" pitchFamily="2" charset="-122"/>
              </a:rPr>
              <a:t>Part </a:t>
            </a:r>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rPr>
              <a:t>01	</a:t>
            </a: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引言</a:t>
            </a:r>
          </a:p>
        </p:txBody>
      </p:sp>
      <p:sp>
        <p:nvSpPr>
          <p:cNvPr id="8" name="矩形 7"/>
          <p:cNvSpPr/>
          <p:nvPr/>
        </p:nvSpPr>
        <p:spPr>
          <a:xfrm>
            <a:off x="663221" y="2216136"/>
            <a:ext cx="3776134"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a:solidFill>
                  <a:schemeClr val="tx1">
                    <a:lumMod val="75000"/>
                    <a:lumOff val="25000"/>
                  </a:schemeClr>
                </a:solidFill>
                <a:latin typeface="华文仿宋" panose="02010600040101010101" pitchFamily="2" charset="-122"/>
                <a:ea typeface="华文仿宋" panose="02010600040101010101" pitchFamily="2" charset="-122"/>
              </a:rPr>
              <a:t>Part </a:t>
            </a:r>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rPr>
              <a:t>02	</a:t>
            </a:r>
            <a:r>
              <a:rPr lang="zh-CN" altLang="en-US" sz="2000" b="1" dirty="0">
                <a:solidFill>
                  <a:srgbClr val="404040"/>
                </a:solidFill>
                <a:latin typeface="微软雅黑" panose="020B0503020204020204" pitchFamily="34" charset="-122"/>
                <a:ea typeface="微软雅黑" panose="020B0503020204020204" pitchFamily="34" charset="-122"/>
              </a:rPr>
              <a:t>综合描述</a:t>
            </a:r>
            <a:endParaRPr lang="en-US" altLang="zh-CN" sz="2000" b="1" dirty="0">
              <a:solidFill>
                <a:srgbClr val="404040"/>
              </a:solidFill>
              <a:latin typeface="微软雅黑" panose="020B0503020204020204" pitchFamily="34" charset="-122"/>
              <a:ea typeface="微软雅黑" panose="020B0503020204020204" pitchFamily="34" charset="-122"/>
            </a:endParaRPr>
          </a:p>
        </p:txBody>
      </p:sp>
      <p:sp>
        <p:nvSpPr>
          <p:cNvPr id="9" name="矩形 8"/>
          <p:cNvSpPr/>
          <p:nvPr/>
        </p:nvSpPr>
        <p:spPr>
          <a:xfrm>
            <a:off x="663221" y="2730319"/>
            <a:ext cx="3776134"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a:solidFill>
                  <a:schemeClr val="tx1">
                    <a:lumMod val="75000"/>
                    <a:lumOff val="25000"/>
                  </a:schemeClr>
                </a:solidFill>
                <a:latin typeface="华文仿宋" panose="02010600040101010101" pitchFamily="2" charset="-122"/>
                <a:ea typeface="华文仿宋" panose="02010600040101010101" pitchFamily="2" charset="-122"/>
              </a:rPr>
              <a:t>Part </a:t>
            </a:r>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rPr>
              <a:t>03	</a:t>
            </a: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系统特征</a:t>
            </a:r>
            <a:endPar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矩形 10"/>
          <p:cNvSpPr/>
          <p:nvPr/>
        </p:nvSpPr>
        <p:spPr>
          <a:xfrm>
            <a:off x="663221" y="3155164"/>
            <a:ext cx="3776134"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a:solidFill>
                  <a:schemeClr val="tx1">
                    <a:lumMod val="75000"/>
                    <a:lumOff val="25000"/>
                  </a:schemeClr>
                </a:solidFill>
                <a:latin typeface="华文仿宋" panose="02010600040101010101" pitchFamily="2" charset="-122"/>
                <a:ea typeface="华文仿宋" panose="02010600040101010101" pitchFamily="2" charset="-122"/>
              </a:rPr>
              <a:t>Part </a:t>
            </a:r>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rPr>
              <a:t>04	</a:t>
            </a: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性能需求</a:t>
            </a:r>
            <a:endPar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
        <p:nvSpPr>
          <p:cNvPr id="13" name="矩形 12"/>
          <p:cNvSpPr/>
          <p:nvPr/>
        </p:nvSpPr>
        <p:spPr>
          <a:xfrm>
            <a:off x="670154" y="3678056"/>
            <a:ext cx="3776134"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a:solidFill>
                  <a:schemeClr val="tx1">
                    <a:lumMod val="75000"/>
                    <a:lumOff val="25000"/>
                  </a:schemeClr>
                </a:solidFill>
                <a:latin typeface="华文仿宋" panose="02010600040101010101" pitchFamily="2" charset="-122"/>
                <a:ea typeface="华文仿宋" panose="02010600040101010101" pitchFamily="2" charset="-122"/>
              </a:rPr>
              <a:t>Part </a:t>
            </a:r>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rPr>
              <a:t>05	</a:t>
            </a: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运行需求</a:t>
            </a:r>
            <a:endPar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94595318"/>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5" name="矩形 4"/>
          <p:cNvSpPr/>
          <p:nvPr/>
        </p:nvSpPr>
        <p:spPr>
          <a:xfrm>
            <a:off x="1072445" y="2571750"/>
            <a:ext cx="4639732"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4800" dirty="0">
                <a:solidFill>
                  <a:schemeClr val="tx1">
                    <a:lumMod val="75000"/>
                    <a:lumOff val="25000"/>
                  </a:schemeClr>
                </a:solidFill>
                <a:latin typeface="华文仿宋" panose="02010600040101010101" pitchFamily="2" charset="-122"/>
                <a:ea typeface="华文仿宋" panose="02010600040101010101" pitchFamily="2" charset="-122"/>
              </a:rPr>
              <a:t>Part </a:t>
            </a:r>
            <a:r>
              <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rPr>
              <a:t>05.1 </a:t>
            </a:r>
          </a:p>
          <a:p>
            <a:pPr>
              <a:lnSpc>
                <a:spcPct val="150000"/>
              </a:lnSpc>
            </a:pP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界面原型设计</a:t>
            </a:r>
            <a:r>
              <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rPr>
              <a:t>   </a:t>
            </a:r>
          </a:p>
          <a:p>
            <a:pPr>
              <a:lnSpc>
                <a:spcPct val="150000"/>
              </a:lnSpc>
            </a:pPr>
            <a:endPar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Tree>
    <p:extLst>
      <p:ext uri="{BB962C8B-B14F-4D97-AF65-F5344CB8AC3E}">
        <p14:creationId xmlns:p14="http://schemas.microsoft.com/office/powerpoint/2010/main" val="4025517295"/>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3291" y="2"/>
            <a:ext cx="2449590" cy="5143496"/>
          </a:xfrm>
          <a:prstGeom prst="rect">
            <a:avLst/>
          </a:prstGeom>
        </p:spPr>
      </p:pic>
      <p:sp>
        <p:nvSpPr>
          <p:cNvPr id="26" name="箭头: 左 25"/>
          <p:cNvSpPr/>
          <p:nvPr/>
        </p:nvSpPr>
        <p:spPr>
          <a:xfrm>
            <a:off x="5074920" y="1585912"/>
            <a:ext cx="2203133" cy="351473"/>
          </a:xfrm>
          <a:prstGeom prst="leftArrow">
            <a:avLst/>
          </a:prstGeom>
          <a:solidFill>
            <a:schemeClr val="accent2">
              <a:lumMod val="40000"/>
              <a:lumOff val="6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solidFill>
                <a:srgbClr val="404040"/>
              </a:solidFill>
              <a:latin typeface="微软雅黑" panose="020B0503020204020204" pitchFamily="34" charset="-122"/>
              <a:ea typeface="微软雅黑" panose="020B0503020204020204" pitchFamily="34" charset="-122"/>
            </a:endParaRPr>
          </a:p>
        </p:txBody>
      </p:sp>
      <p:sp>
        <p:nvSpPr>
          <p:cNvPr id="27" name="箭头: 右 26"/>
          <p:cNvSpPr/>
          <p:nvPr/>
        </p:nvSpPr>
        <p:spPr>
          <a:xfrm>
            <a:off x="1654492" y="780098"/>
            <a:ext cx="1500188" cy="325755"/>
          </a:xfrm>
          <a:prstGeom prst="rightArrow">
            <a:avLst/>
          </a:prstGeom>
          <a:solidFill>
            <a:schemeClr val="accent2">
              <a:lumMod val="40000"/>
              <a:lumOff val="6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404040"/>
              </a:solidFill>
              <a:latin typeface="微软雅黑" panose="020B0503020204020204" pitchFamily="34" charset="-122"/>
              <a:ea typeface="微软雅黑" panose="020B0503020204020204" pitchFamily="34" charset="-122"/>
            </a:endParaRPr>
          </a:p>
        </p:txBody>
      </p:sp>
      <p:sp>
        <p:nvSpPr>
          <p:cNvPr id="30" name="箭头: 左 29"/>
          <p:cNvSpPr/>
          <p:nvPr/>
        </p:nvSpPr>
        <p:spPr>
          <a:xfrm>
            <a:off x="5229226" y="3018123"/>
            <a:ext cx="1817369" cy="308610"/>
          </a:xfrm>
          <a:prstGeom prst="leftArrow">
            <a:avLst/>
          </a:prstGeom>
          <a:solidFill>
            <a:schemeClr val="accent2">
              <a:lumMod val="40000"/>
              <a:lumOff val="6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solidFill>
                <a:srgbClr val="404040"/>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1008087" y="780098"/>
            <a:ext cx="1208723" cy="248209"/>
          </a:xfrm>
          <a:prstGeom prst="rect">
            <a:avLst/>
          </a:prstGeom>
          <a:noFill/>
        </p:spPr>
        <p:txBody>
          <a:bodyPr wrap="square" rtlCol="0">
            <a:spAutoFit/>
          </a:bodyPr>
          <a:lstStyle/>
          <a:p>
            <a:r>
              <a:rPr lang="zh-CN" altLang="en-US" sz="1013" dirty="0">
                <a:solidFill>
                  <a:srgbClr val="404040"/>
                </a:solidFill>
                <a:latin typeface="微软雅黑" panose="020B0503020204020204" pitchFamily="34" charset="-122"/>
                <a:ea typeface="微软雅黑" panose="020B0503020204020204" pitchFamily="34" charset="-122"/>
              </a:rPr>
              <a:t>标题栏</a:t>
            </a:r>
          </a:p>
        </p:txBody>
      </p:sp>
      <p:sp>
        <p:nvSpPr>
          <p:cNvPr id="34" name="文本框 33"/>
          <p:cNvSpPr txBox="1"/>
          <p:nvPr/>
        </p:nvSpPr>
        <p:spPr>
          <a:xfrm>
            <a:off x="7430214" y="1519275"/>
            <a:ext cx="899295" cy="404085"/>
          </a:xfrm>
          <a:prstGeom prst="rect">
            <a:avLst/>
          </a:prstGeom>
          <a:noFill/>
        </p:spPr>
        <p:txBody>
          <a:bodyPr wrap="square" rtlCol="0">
            <a:spAutoFit/>
          </a:bodyPr>
          <a:lstStyle/>
          <a:p>
            <a:r>
              <a:rPr lang="zh-CN" altLang="en-US" sz="1013" dirty="0">
                <a:solidFill>
                  <a:srgbClr val="404040"/>
                </a:solidFill>
                <a:latin typeface="微软雅黑" panose="020B0503020204020204" pitchFamily="34" charset="-122"/>
                <a:ea typeface="微软雅黑" panose="020B0503020204020204" pitchFamily="34" charset="-122"/>
              </a:rPr>
              <a:t>该</a:t>
            </a:r>
            <a:r>
              <a:rPr lang="en-US" altLang="zh-CN" sz="1013" dirty="0">
                <a:solidFill>
                  <a:srgbClr val="404040"/>
                </a:solidFill>
                <a:latin typeface="微软雅黑" panose="020B0503020204020204" pitchFamily="34" charset="-122"/>
                <a:ea typeface="微软雅黑" panose="020B0503020204020204" pitchFamily="34" charset="-122"/>
              </a:rPr>
              <a:t>APP</a:t>
            </a:r>
            <a:r>
              <a:rPr lang="zh-CN" altLang="en-US" sz="1013" dirty="0">
                <a:solidFill>
                  <a:srgbClr val="404040"/>
                </a:solidFill>
                <a:latin typeface="微软雅黑" panose="020B0503020204020204" pitchFamily="34" charset="-122"/>
                <a:ea typeface="微软雅黑" panose="020B0503020204020204" pitchFamily="34" charset="-122"/>
              </a:rPr>
              <a:t>登入图标</a:t>
            </a:r>
          </a:p>
        </p:txBody>
      </p:sp>
      <p:sp>
        <p:nvSpPr>
          <p:cNvPr id="14" name="文本框 13"/>
          <p:cNvSpPr txBox="1"/>
          <p:nvPr/>
        </p:nvSpPr>
        <p:spPr>
          <a:xfrm>
            <a:off x="7640537" y="2930054"/>
            <a:ext cx="674684" cy="559961"/>
          </a:xfrm>
          <a:prstGeom prst="rect">
            <a:avLst/>
          </a:prstGeom>
          <a:noFill/>
        </p:spPr>
        <p:txBody>
          <a:bodyPr wrap="square" rtlCol="0">
            <a:spAutoFit/>
          </a:bodyPr>
          <a:lstStyle/>
          <a:p>
            <a:r>
              <a:rPr lang="zh-CN" altLang="en-US" sz="1013" dirty="0">
                <a:solidFill>
                  <a:srgbClr val="404040"/>
                </a:solidFill>
                <a:latin typeface="微软雅黑" panose="020B0503020204020204" pitchFamily="34" charset="-122"/>
                <a:ea typeface="微软雅黑" panose="020B0503020204020204" pitchFamily="34" charset="-122"/>
              </a:rPr>
              <a:t>可以支持扫码登入</a:t>
            </a:r>
          </a:p>
        </p:txBody>
      </p:sp>
      <p:sp>
        <p:nvSpPr>
          <p:cNvPr id="2" name="文本框 1"/>
          <p:cNvSpPr txBox="1"/>
          <p:nvPr/>
        </p:nvSpPr>
        <p:spPr>
          <a:xfrm>
            <a:off x="368618" y="3622551"/>
            <a:ext cx="2194560" cy="738664"/>
          </a:xfrm>
          <a:prstGeom prst="rect">
            <a:avLst/>
          </a:prstGeom>
          <a:noFill/>
        </p:spPr>
        <p:txBody>
          <a:bodyPr wrap="square" rtlCol="0">
            <a:spAutoFit/>
          </a:bodyPr>
          <a:lstStyle/>
          <a:p>
            <a:r>
              <a:rPr lang="zh-CN" altLang="en-US" sz="2100" b="1" dirty="0">
                <a:solidFill>
                  <a:srgbClr val="404040"/>
                </a:solidFill>
                <a:latin typeface="微软雅黑" panose="020B0503020204020204" pitchFamily="34" charset="-122"/>
                <a:ea typeface="微软雅黑" panose="020B0503020204020204" pitchFamily="34" charset="-122"/>
              </a:rPr>
              <a:t>初次扫一扫登入</a:t>
            </a:r>
            <a:endParaRPr lang="en-US" altLang="zh-CN" sz="2100" b="1" dirty="0">
              <a:solidFill>
                <a:srgbClr val="404040"/>
              </a:solidFill>
              <a:latin typeface="微软雅黑" panose="020B0503020204020204" pitchFamily="34" charset="-122"/>
              <a:ea typeface="微软雅黑" panose="020B0503020204020204" pitchFamily="34" charset="-122"/>
            </a:endParaRPr>
          </a:p>
          <a:p>
            <a:r>
              <a:rPr lang="zh-CN" altLang="en-US" sz="2100" b="1" dirty="0">
                <a:solidFill>
                  <a:srgbClr val="404040"/>
                </a:solidFill>
                <a:latin typeface="微软雅黑" panose="020B0503020204020204" pitchFamily="34" charset="-122"/>
                <a:ea typeface="微软雅黑" panose="020B0503020204020204" pitchFamily="34" charset="-122"/>
              </a:rPr>
              <a:t>界面</a:t>
            </a:r>
          </a:p>
        </p:txBody>
      </p:sp>
    </p:spTree>
    <p:extLst>
      <p:ext uri="{BB962C8B-B14F-4D97-AF65-F5344CB8AC3E}">
        <p14:creationId xmlns:p14="http://schemas.microsoft.com/office/powerpoint/2010/main" val="4042197301"/>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3291" y="2"/>
            <a:ext cx="2449590" cy="5143496"/>
          </a:xfrm>
          <a:prstGeom prst="rect">
            <a:avLst/>
          </a:prstGeom>
        </p:spPr>
      </p:pic>
      <p:sp>
        <p:nvSpPr>
          <p:cNvPr id="26" name="箭头: 左 25"/>
          <p:cNvSpPr/>
          <p:nvPr/>
        </p:nvSpPr>
        <p:spPr>
          <a:xfrm>
            <a:off x="5109210" y="2220277"/>
            <a:ext cx="1577340" cy="351473"/>
          </a:xfrm>
          <a:prstGeom prst="leftArrow">
            <a:avLst/>
          </a:prstGeom>
          <a:solidFill>
            <a:schemeClr val="accent2">
              <a:lumMod val="40000"/>
              <a:lumOff val="6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404040"/>
              </a:solidFill>
              <a:latin typeface="微软雅黑" panose="020B0503020204020204" pitchFamily="34" charset="-122"/>
              <a:ea typeface="微软雅黑" panose="020B0503020204020204" pitchFamily="34" charset="-122"/>
            </a:endParaRPr>
          </a:p>
        </p:txBody>
      </p:sp>
      <p:sp>
        <p:nvSpPr>
          <p:cNvPr id="27" name="箭头: 右 26"/>
          <p:cNvSpPr/>
          <p:nvPr/>
        </p:nvSpPr>
        <p:spPr>
          <a:xfrm>
            <a:off x="1654492" y="780098"/>
            <a:ext cx="1500188" cy="325755"/>
          </a:xfrm>
          <a:prstGeom prst="rightArrow">
            <a:avLst/>
          </a:prstGeom>
          <a:solidFill>
            <a:schemeClr val="accent2">
              <a:lumMod val="40000"/>
              <a:lumOff val="6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404040"/>
              </a:solidFill>
              <a:latin typeface="微软雅黑" panose="020B0503020204020204" pitchFamily="34" charset="-122"/>
              <a:ea typeface="微软雅黑" panose="020B0503020204020204" pitchFamily="34" charset="-122"/>
            </a:endParaRPr>
          </a:p>
        </p:txBody>
      </p:sp>
      <p:sp>
        <p:nvSpPr>
          <p:cNvPr id="30" name="箭头: 左 29"/>
          <p:cNvSpPr/>
          <p:nvPr/>
        </p:nvSpPr>
        <p:spPr>
          <a:xfrm>
            <a:off x="5320716" y="3551961"/>
            <a:ext cx="1665872" cy="308610"/>
          </a:xfrm>
          <a:prstGeom prst="leftArrow">
            <a:avLst/>
          </a:prstGeom>
          <a:solidFill>
            <a:schemeClr val="accent2">
              <a:lumMod val="40000"/>
              <a:lumOff val="6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404040"/>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1008087" y="780098"/>
            <a:ext cx="1208723" cy="248209"/>
          </a:xfrm>
          <a:prstGeom prst="rect">
            <a:avLst/>
          </a:prstGeom>
          <a:noFill/>
        </p:spPr>
        <p:txBody>
          <a:bodyPr wrap="square" rtlCol="0">
            <a:spAutoFit/>
          </a:bodyPr>
          <a:lstStyle/>
          <a:p>
            <a:r>
              <a:rPr lang="zh-CN" altLang="en-US" sz="1013" dirty="0">
                <a:solidFill>
                  <a:srgbClr val="404040"/>
                </a:solidFill>
                <a:latin typeface="微软雅黑" panose="020B0503020204020204" pitchFamily="34" charset="-122"/>
                <a:ea typeface="微软雅黑" panose="020B0503020204020204" pitchFamily="34" charset="-122"/>
              </a:rPr>
              <a:t>标题栏</a:t>
            </a:r>
          </a:p>
        </p:txBody>
      </p:sp>
      <p:sp>
        <p:nvSpPr>
          <p:cNvPr id="34" name="文本框 33"/>
          <p:cNvSpPr txBox="1"/>
          <p:nvPr/>
        </p:nvSpPr>
        <p:spPr>
          <a:xfrm>
            <a:off x="6901679" y="2257515"/>
            <a:ext cx="899295" cy="248209"/>
          </a:xfrm>
          <a:prstGeom prst="rect">
            <a:avLst/>
          </a:prstGeom>
          <a:noFill/>
        </p:spPr>
        <p:txBody>
          <a:bodyPr wrap="square" rtlCol="0">
            <a:spAutoFit/>
          </a:bodyPr>
          <a:lstStyle/>
          <a:p>
            <a:r>
              <a:rPr lang="zh-CN" altLang="en-US" sz="1013" dirty="0">
                <a:solidFill>
                  <a:srgbClr val="404040"/>
                </a:solidFill>
                <a:latin typeface="微软雅黑" panose="020B0503020204020204" pitchFamily="34" charset="-122"/>
                <a:ea typeface="微软雅黑" panose="020B0503020204020204" pitchFamily="34" charset="-122"/>
              </a:rPr>
              <a:t>扫码框</a:t>
            </a:r>
          </a:p>
        </p:txBody>
      </p:sp>
      <p:sp>
        <p:nvSpPr>
          <p:cNvPr id="14" name="文本框 13"/>
          <p:cNvSpPr txBox="1"/>
          <p:nvPr/>
        </p:nvSpPr>
        <p:spPr>
          <a:xfrm>
            <a:off x="7166150" y="3463892"/>
            <a:ext cx="1208313" cy="404085"/>
          </a:xfrm>
          <a:prstGeom prst="rect">
            <a:avLst/>
          </a:prstGeom>
          <a:noFill/>
        </p:spPr>
        <p:txBody>
          <a:bodyPr wrap="square" rtlCol="0">
            <a:spAutoFit/>
          </a:bodyPr>
          <a:lstStyle/>
          <a:p>
            <a:r>
              <a:rPr lang="zh-CN" altLang="en-US" sz="1013" dirty="0">
                <a:solidFill>
                  <a:srgbClr val="404040"/>
                </a:solidFill>
                <a:latin typeface="微软雅黑" panose="020B0503020204020204" pitchFamily="34" charset="-122"/>
                <a:ea typeface="微软雅黑" panose="020B0503020204020204" pitchFamily="34" charset="-122"/>
              </a:rPr>
              <a:t>通过相册取出二维码图片</a:t>
            </a:r>
          </a:p>
        </p:txBody>
      </p:sp>
      <p:sp>
        <p:nvSpPr>
          <p:cNvPr id="9" name="文本框 8"/>
          <p:cNvSpPr txBox="1"/>
          <p:nvPr/>
        </p:nvSpPr>
        <p:spPr>
          <a:xfrm>
            <a:off x="368618" y="3622551"/>
            <a:ext cx="2194560" cy="415498"/>
          </a:xfrm>
          <a:prstGeom prst="rect">
            <a:avLst/>
          </a:prstGeom>
          <a:noFill/>
        </p:spPr>
        <p:txBody>
          <a:bodyPr wrap="square" rtlCol="0">
            <a:spAutoFit/>
          </a:bodyPr>
          <a:lstStyle/>
          <a:p>
            <a:r>
              <a:rPr lang="zh-CN" altLang="en-US" sz="2100" b="1" dirty="0">
                <a:solidFill>
                  <a:srgbClr val="404040"/>
                </a:solidFill>
                <a:latin typeface="微软雅黑" panose="020B0503020204020204" pitchFamily="34" charset="-122"/>
                <a:ea typeface="微软雅黑" panose="020B0503020204020204" pitchFamily="34" charset="-122"/>
              </a:rPr>
              <a:t>扫一扫界面</a:t>
            </a:r>
          </a:p>
        </p:txBody>
      </p:sp>
    </p:spTree>
    <p:extLst>
      <p:ext uri="{BB962C8B-B14F-4D97-AF65-F5344CB8AC3E}">
        <p14:creationId xmlns:p14="http://schemas.microsoft.com/office/powerpoint/2010/main" val="4264321623"/>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3291" y="3"/>
            <a:ext cx="2449589" cy="5143494"/>
          </a:xfrm>
          <a:prstGeom prst="rect">
            <a:avLst/>
          </a:prstGeom>
        </p:spPr>
      </p:pic>
      <p:sp>
        <p:nvSpPr>
          <p:cNvPr id="27" name="箭头: 右 26"/>
          <p:cNvSpPr/>
          <p:nvPr/>
        </p:nvSpPr>
        <p:spPr>
          <a:xfrm>
            <a:off x="1654492" y="780098"/>
            <a:ext cx="1500188" cy="325755"/>
          </a:xfrm>
          <a:prstGeom prst="rightArrow">
            <a:avLst/>
          </a:prstGeom>
          <a:solidFill>
            <a:schemeClr val="accent2">
              <a:lumMod val="40000"/>
              <a:lumOff val="6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404040"/>
              </a:solidFill>
              <a:latin typeface="微软雅黑" panose="020B0503020204020204" pitchFamily="34" charset="-122"/>
              <a:ea typeface="微软雅黑" panose="020B0503020204020204" pitchFamily="34" charset="-122"/>
            </a:endParaRPr>
          </a:p>
        </p:txBody>
      </p:sp>
      <p:sp>
        <p:nvSpPr>
          <p:cNvPr id="31" name="箭头: 右 30"/>
          <p:cNvSpPr/>
          <p:nvPr/>
        </p:nvSpPr>
        <p:spPr>
          <a:xfrm flipH="1">
            <a:off x="5498595" y="2306003"/>
            <a:ext cx="406530" cy="960120"/>
          </a:xfrm>
          <a:prstGeom prst="rightArrow">
            <a:avLst/>
          </a:prstGeom>
          <a:solidFill>
            <a:schemeClr val="accent2">
              <a:lumMod val="40000"/>
              <a:lumOff val="6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solidFill>
                <a:srgbClr val="404040"/>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1008087" y="780098"/>
            <a:ext cx="1208723" cy="248209"/>
          </a:xfrm>
          <a:prstGeom prst="rect">
            <a:avLst/>
          </a:prstGeom>
          <a:noFill/>
        </p:spPr>
        <p:txBody>
          <a:bodyPr wrap="square" rtlCol="0">
            <a:spAutoFit/>
          </a:bodyPr>
          <a:lstStyle/>
          <a:p>
            <a:r>
              <a:rPr lang="zh-CN" altLang="en-US" sz="1013" dirty="0">
                <a:solidFill>
                  <a:srgbClr val="404040"/>
                </a:solidFill>
                <a:latin typeface="微软雅黑" panose="020B0503020204020204" pitchFamily="34" charset="-122"/>
                <a:ea typeface="微软雅黑" panose="020B0503020204020204" pitchFamily="34" charset="-122"/>
              </a:rPr>
              <a:t>标题栏</a:t>
            </a:r>
          </a:p>
        </p:txBody>
      </p:sp>
      <p:sp>
        <p:nvSpPr>
          <p:cNvPr id="17" name="文本框 16"/>
          <p:cNvSpPr txBox="1"/>
          <p:nvPr/>
        </p:nvSpPr>
        <p:spPr>
          <a:xfrm>
            <a:off x="6044429" y="2544693"/>
            <a:ext cx="1113609" cy="404085"/>
          </a:xfrm>
          <a:prstGeom prst="rect">
            <a:avLst/>
          </a:prstGeom>
          <a:noFill/>
        </p:spPr>
        <p:txBody>
          <a:bodyPr wrap="square" rtlCol="0">
            <a:spAutoFit/>
          </a:bodyPr>
          <a:lstStyle/>
          <a:p>
            <a:r>
              <a:rPr lang="zh-CN" altLang="en-US" sz="1013" dirty="0">
                <a:solidFill>
                  <a:srgbClr val="404040"/>
                </a:solidFill>
                <a:latin typeface="微软雅黑" panose="020B0503020204020204" pitchFamily="34" charset="-122"/>
                <a:ea typeface="微软雅黑" panose="020B0503020204020204" pitchFamily="34" charset="-122"/>
              </a:rPr>
              <a:t>输入寝室名和用户名</a:t>
            </a:r>
          </a:p>
        </p:txBody>
      </p:sp>
      <p:sp>
        <p:nvSpPr>
          <p:cNvPr id="15" name="文本框 14"/>
          <p:cNvSpPr txBox="1"/>
          <p:nvPr/>
        </p:nvSpPr>
        <p:spPr>
          <a:xfrm>
            <a:off x="368618" y="3622551"/>
            <a:ext cx="2194560" cy="415498"/>
          </a:xfrm>
          <a:prstGeom prst="rect">
            <a:avLst/>
          </a:prstGeom>
          <a:noFill/>
        </p:spPr>
        <p:txBody>
          <a:bodyPr wrap="square" rtlCol="0">
            <a:spAutoFit/>
          </a:bodyPr>
          <a:lstStyle/>
          <a:p>
            <a:r>
              <a:rPr lang="zh-CN" altLang="en-US" sz="2100" b="1" dirty="0">
                <a:solidFill>
                  <a:srgbClr val="404040"/>
                </a:solidFill>
                <a:latin typeface="微软雅黑" panose="020B0503020204020204" pitchFamily="34" charset="-122"/>
                <a:ea typeface="微软雅黑" panose="020B0503020204020204" pitchFamily="34" charset="-122"/>
              </a:rPr>
              <a:t>初次注册界面</a:t>
            </a:r>
          </a:p>
        </p:txBody>
      </p:sp>
    </p:spTree>
    <p:extLst>
      <p:ext uri="{BB962C8B-B14F-4D97-AF65-F5344CB8AC3E}">
        <p14:creationId xmlns:p14="http://schemas.microsoft.com/office/powerpoint/2010/main" val="2025817790"/>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3291" y="2"/>
            <a:ext cx="2449590" cy="5143496"/>
          </a:xfrm>
          <a:prstGeom prst="rect">
            <a:avLst/>
          </a:prstGeom>
        </p:spPr>
      </p:pic>
      <p:sp>
        <p:nvSpPr>
          <p:cNvPr id="26" name="箭头: 左 25"/>
          <p:cNvSpPr/>
          <p:nvPr/>
        </p:nvSpPr>
        <p:spPr>
          <a:xfrm>
            <a:off x="5074920" y="1585912"/>
            <a:ext cx="2203133" cy="351473"/>
          </a:xfrm>
          <a:prstGeom prst="leftArrow">
            <a:avLst/>
          </a:prstGeom>
          <a:solidFill>
            <a:schemeClr val="accent2">
              <a:lumMod val="40000"/>
              <a:lumOff val="6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solidFill>
                <a:srgbClr val="404040"/>
              </a:solidFill>
              <a:latin typeface="微软雅黑" panose="020B0503020204020204" pitchFamily="34" charset="-122"/>
              <a:ea typeface="微软雅黑" panose="020B0503020204020204" pitchFamily="34" charset="-122"/>
            </a:endParaRPr>
          </a:p>
        </p:txBody>
      </p:sp>
      <p:sp>
        <p:nvSpPr>
          <p:cNvPr id="27" name="箭头: 右 26"/>
          <p:cNvSpPr/>
          <p:nvPr/>
        </p:nvSpPr>
        <p:spPr>
          <a:xfrm>
            <a:off x="1654492" y="780098"/>
            <a:ext cx="1500188" cy="325755"/>
          </a:xfrm>
          <a:prstGeom prst="rightArrow">
            <a:avLst/>
          </a:prstGeom>
          <a:solidFill>
            <a:schemeClr val="accent2">
              <a:lumMod val="40000"/>
              <a:lumOff val="6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404040"/>
              </a:solidFill>
              <a:latin typeface="微软雅黑" panose="020B0503020204020204" pitchFamily="34" charset="-122"/>
              <a:ea typeface="微软雅黑" panose="020B0503020204020204" pitchFamily="34" charset="-122"/>
            </a:endParaRPr>
          </a:p>
        </p:txBody>
      </p:sp>
      <p:sp>
        <p:nvSpPr>
          <p:cNvPr id="31" name="箭头: 右 30"/>
          <p:cNvSpPr/>
          <p:nvPr/>
        </p:nvSpPr>
        <p:spPr>
          <a:xfrm flipH="1">
            <a:off x="5498595" y="2306003"/>
            <a:ext cx="406530" cy="960120"/>
          </a:xfrm>
          <a:prstGeom prst="rightArrow">
            <a:avLst/>
          </a:prstGeom>
          <a:solidFill>
            <a:schemeClr val="accent2">
              <a:lumMod val="40000"/>
              <a:lumOff val="6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solidFill>
                <a:srgbClr val="404040"/>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1008087" y="780098"/>
            <a:ext cx="1208723" cy="248209"/>
          </a:xfrm>
          <a:prstGeom prst="rect">
            <a:avLst/>
          </a:prstGeom>
          <a:noFill/>
        </p:spPr>
        <p:txBody>
          <a:bodyPr wrap="square" rtlCol="0">
            <a:spAutoFit/>
          </a:bodyPr>
          <a:lstStyle/>
          <a:p>
            <a:r>
              <a:rPr lang="zh-CN" altLang="en-US" sz="1013" dirty="0">
                <a:solidFill>
                  <a:srgbClr val="404040"/>
                </a:solidFill>
                <a:latin typeface="微软雅黑" panose="020B0503020204020204" pitchFamily="34" charset="-122"/>
                <a:ea typeface="微软雅黑" panose="020B0503020204020204" pitchFamily="34" charset="-122"/>
              </a:rPr>
              <a:t>标题栏</a:t>
            </a:r>
          </a:p>
        </p:txBody>
      </p:sp>
      <p:sp>
        <p:nvSpPr>
          <p:cNvPr id="34" name="文本框 33"/>
          <p:cNvSpPr txBox="1"/>
          <p:nvPr/>
        </p:nvSpPr>
        <p:spPr>
          <a:xfrm>
            <a:off x="7430214" y="1519275"/>
            <a:ext cx="899295" cy="404085"/>
          </a:xfrm>
          <a:prstGeom prst="rect">
            <a:avLst/>
          </a:prstGeom>
          <a:noFill/>
        </p:spPr>
        <p:txBody>
          <a:bodyPr wrap="square" rtlCol="0">
            <a:spAutoFit/>
          </a:bodyPr>
          <a:lstStyle/>
          <a:p>
            <a:r>
              <a:rPr lang="zh-CN" altLang="en-US" sz="1013" dirty="0">
                <a:solidFill>
                  <a:srgbClr val="404040"/>
                </a:solidFill>
                <a:latin typeface="微软雅黑" panose="020B0503020204020204" pitchFamily="34" charset="-122"/>
                <a:ea typeface="微软雅黑" panose="020B0503020204020204" pitchFamily="34" charset="-122"/>
              </a:rPr>
              <a:t>该</a:t>
            </a:r>
            <a:r>
              <a:rPr lang="en-US" altLang="zh-CN" sz="1013" dirty="0">
                <a:solidFill>
                  <a:srgbClr val="404040"/>
                </a:solidFill>
                <a:latin typeface="微软雅黑" panose="020B0503020204020204" pitchFamily="34" charset="-122"/>
                <a:ea typeface="微软雅黑" panose="020B0503020204020204" pitchFamily="34" charset="-122"/>
              </a:rPr>
              <a:t>APP</a:t>
            </a:r>
            <a:r>
              <a:rPr lang="zh-CN" altLang="en-US" sz="1013" dirty="0">
                <a:solidFill>
                  <a:srgbClr val="404040"/>
                </a:solidFill>
                <a:latin typeface="微软雅黑" panose="020B0503020204020204" pitchFamily="34" charset="-122"/>
                <a:ea typeface="微软雅黑" panose="020B0503020204020204" pitchFamily="34" charset="-122"/>
              </a:rPr>
              <a:t>登入图标</a:t>
            </a:r>
          </a:p>
        </p:txBody>
      </p:sp>
      <p:sp>
        <p:nvSpPr>
          <p:cNvPr id="35" name="文本框 34"/>
          <p:cNvSpPr txBox="1"/>
          <p:nvPr/>
        </p:nvSpPr>
        <p:spPr>
          <a:xfrm>
            <a:off x="6044429" y="2544693"/>
            <a:ext cx="1113609" cy="404085"/>
          </a:xfrm>
          <a:prstGeom prst="rect">
            <a:avLst/>
          </a:prstGeom>
          <a:noFill/>
        </p:spPr>
        <p:txBody>
          <a:bodyPr wrap="square" rtlCol="0">
            <a:spAutoFit/>
          </a:bodyPr>
          <a:lstStyle/>
          <a:p>
            <a:r>
              <a:rPr lang="zh-CN" altLang="en-US" sz="1013" dirty="0">
                <a:solidFill>
                  <a:srgbClr val="404040"/>
                </a:solidFill>
                <a:latin typeface="微软雅黑" panose="020B0503020204020204" pitchFamily="34" charset="-122"/>
                <a:ea typeface="微软雅黑" panose="020B0503020204020204" pitchFamily="34" charset="-122"/>
              </a:rPr>
              <a:t>输入寝室名和用户名</a:t>
            </a:r>
          </a:p>
        </p:txBody>
      </p:sp>
      <p:sp>
        <p:nvSpPr>
          <p:cNvPr id="9" name="文本框 8"/>
          <p:cNvSpPr txBox="1"/>
          <p:nvPr/>
        </p:nvSpPr>
        <p:spPr>
          <a:xfrm>
            <a:off x="368618" y="3622551"/>
            <a:ext cx="2194560" cy="415498"/>
          </a:xfrm>
          <a:prstGeom prst="rect">
            <a:avLst/>
          </a:prstGeom>
          <a:noFill/>
        </p:spPr>
        <p:txBody>
          <a:bodyPr wrap="square" rtlCol="0">
            <a:spAutoFit/>
          </a:bodyPr>
          <a:lstStyle/>
          <a:p>
            <a:r>
              <a:rPr lang="zh-CN" altLang="en-US" sz="2100" b="1" dirty="0">
                <a:solidFill>
                  <a:srgbClr val="404040"/>
                </a:solidFill>
                <a:latin typeface="微软雅黑" panose="020B0503020204020204" pitchFamily="34" charset="-122"/>
                <a:ea typeface="微软雅黑" panose="020B0503020204020204" pitchFamily="34" charset="-122"/>
              </a:rPr>
              <a:t>日常登入界面</a:t>
            </a:r>
          </a:p>
        </p:txBody>
      </p:sp>
    </p:spTree>
    <p:extLst>
      <p:ext uri="{BB962C8B-B14F-4D97-AF65-F5344CB8AC3E}">
        <p14:creationId xmlns:p14="http://schemas.microsoft.com/office/powerpoint/2010/main" val="1028030475"/>
      </p:ext>
    </p:extLst>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3291" y="0"/>
            <a:ext cx="2449591" cy="5143499"/>
          </a:xfrm>
          <a:prstGeom prst="rect">
            <a:avLst/>
          </a:prstGeom>
        </p:spPr>
      </p:pic>
      <p:sp>
        <p:nvSpPr>
          <p:cNvPr id="26" name="箭头: 左 25"/>
          <p:cNvSpPr/>
          <p:nvPr/>
        </p:nvSpPr>
        <p:spPr>
          <a:xfrm>
            <a:off x="4843462" y="1723072"/>
            <a:ext cx="2203133" cy="351473"/>
          </a:xfrm>
          <a:prstGeom prst="leftArrow">
            <a:avLst/>
          </a:prstGeom>
          <a:solidFill>
            <a:schemeClr val="accent2">
              <a:lumMod val="40000"/>
              <a:lumOff val="6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404040"/>
              </a:solidFill>
              <a:latin typeface="微软雅黑" panose="020B0503020204020204" pitchFamily="34" charset="-122"/>
              <a:ea typeface="微软雅黑" panose="020B0503020204020204" pitchFamily="34" charset="-122"/>
            </a:endParaRPr>
          </a:p>
        </p:txBody>
      </p:sp>
      <p:sp>
        <p:nvSpPr>
          <p:cNvPr id="27" name="箭头: 右 26"/>
          <p:cNvSpPr/>
          <p:nvPr/>
        </p:nvSpPr>
        <p:spPr>
          <a:xfrm>
            <a:off x="1654492" y="780098"/>
            <a:ext cx="1500188" cy="325755"/>
          </a:xfrm>
          <a:prstGeom prst="rightArrow">
            <a:avLst/>
          </a:prstGeom>
          <a:solidFill>
            <a:schemeClr val="accent2">
              <a:lumMod val="40000"/>
              <a:lumOff val="6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404040"/>
              </a:solidFill>
              <a:latin typeface="微软雅黑" panose="020B0503020204020204" pitchFamily="34" charset="-122"/>
              <a:ea typeface="微软雅黑" panose="020B0503020204020204" pitchFamily="34" charset="-122"/>
            </a:endParaRPr>
          </a:p>
        </p:txBody>
      </p:sp>
      <p:sp>
        <p:nvSpPr>
          <p:cNvPr id="28" name="箭头: 直角上 27"/>
          <p:cNvSpPr/>
          <p:nvPr/>
        </p:nvSpPr>
        <p:spPr>
          <a:xfrm>
            <a:off x="1894318" y="4423410"/>
            <a:ext cx="2520724" cy="411480"/>
          </a:xfrm>
          <a:prstGeom prst="bentUpArrow">
            <a:avLst/>
          </a:prstGeom>
          <a:solidFill>
            <a:schemeClr val="accent2">
              <a:lumMod val="40000"/>
              <a:lumOff val="6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404040"/>
              </a:solidFill>
              <a:latin typeface="微软雅黑" panose="020B0503020204020204" pitchFamily="34" charset="-122"/>
              <a:ea typeface="微软雅黑" panose="020B0503020204020204" pitchFamily="34" charset="-122"/>
            </a:endParaRPr>
          </a:p>
        </p:txBody>
      </p:sp>
      <p:sp>
        <p:nvSpPr>
          <p:cNvPr id="29" name="箭头: 右 28"/>
          <p:cNvSpPr/>
          <p:nvPr/>
        </p:nvSpPr>
        <p:spPr>
          <a:xfrm>
            <a:off x="1654493" y="4046220"/>
            <a:ext cx="1398798" cy="308610"/>
          </a:xfrm>
          <a:prstGeom prst="rightArrow">
            <a:avLst/>
          </a:prstGeom>
          <a:solidFill>
            <a:schemeClr val="accent2">
              <a:lumMod val="40000"/>
              <a:lumOff val="6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404040"/>
              </a:solidFill>
              <a:latin typeface="微软雅黑" panose="020B0503020204020204" pitchFamily="34" charset="-122"/>
              <a:ea typeface="微软雅黑" panose="020B0503020204020204" pitchFamily="34" charset="-122"/>
            </a:endParaRPr>
          </a:p>
        </p:txBody>
      </p:sp>
      <p:sp>
        <p:nvSpPr>
          <p:cNvPr id="30" name="箭头: 左 29"/>
          <p:cNvSpPr/>
          <p:nvPr/>
        </p:nvSpPr>
        <p:spPr>
          <a:xfrm>
            <a:off x="5498596" y="4046220"/>
            <a:ext cx="1547999" cy="308610"/>
          </a:xfrm>
          <a:prstGeom prst="leftArrow">
            <a:avLst/>
          </a:prstGeom>
          <a:solidFill>
            <a:schemeClr val="accent2">
              <a:lumMod val="40000"/>
              <a:lumOff val="6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404040"/>
              </a:solidFill>
              <a:latin typeface="微软雅黑" panose="020B0503020204020204" pitchFamily="34" charset="-122"/>
              <a:ea typeface="微软雅黑" panose="020B0503020204020204" pitchFamily="34" charset="-122"/>
            </a:endParaRPr>
          </a:p>
        </p:txBody>
      </p:sp>
      <p:sp>
        <p:nvSpPr>
          <p:cNvPr id="31" name="箭头: 右 30"/>
          <p:cNvSpPr/>
          <p:nvPr/>
        </p:nvSpPr>
        <p:spPr>
          <a:xfrm flipH="1">
            <a:off x="5498595" y="2571750"/>
            <a:ext cx="406530" cy="960120"/>
          </a:xfrm>
          <a:prstGeom prst="rightArrow">
            <a:avLst/>
          </a:prstGeom>
          <a:solidFill>
            <a:schemeClr val="accent2">
              <a:lumMod val="40000"/>
              <a:lumOff val="6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404040"/>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1008087" y="780098"/>
            <a:ext cx="1208723" cy="248209"/>
          </a:xfrm>
          <a:prstGeom prst="rect">
            <a:avLst/>
          </a:prstGeom>
          <a:noFill/>
        </p:spPr>
        <p:txBody>
          <a:bodyPr wrap="square" rtlCol="0">
            <a:spAutoFit/>
          </a:bodyPr>
          <a:lstStyle/>
          <a:p>
            <a:r>
              <a:rPr lang="zh-CN" altLang="en-US" sz="1013" dirty="0">
                <a:solidFill>
                  <a:srgbClr val="404040"/>
                </a:solidFill>
                <a:latin typeface="微软雅黑" panose="020B0503020204020204" pitchFamily="34" charset="-122"/>
                <a:ea typeface="微软雅黑" panose="020B0503020204020204" pitchFamily="34" charset="-122"/>
              </a:rPr>
              <a:t>标题栏</a:t>
            </a:r>
          </a:p>
        </p:txBody>
      </p:sp>
      <p:sp>
        <p:nvSpPr>
          <p:cNvPr id="34" name="文本框 33"/>
          <p:cNvSpPr txBox="1"/>
          <p:nvPr/>
        </p:nvSpPr>
        <p:spPr>
          <a:xfrm>
            <a:off x="7198757" y="1656435"/>
            <a:ext cx="899295" cy="404085"/>
          </a:xfrm>
          <a:prstGeom prst="rect">
            <a:avLst/>
          </a:prstGeom>
          <a:noFill/>
        </p:spPr>
        <p:txBody>
          <a:bodyPr wrap="square" rtlCol="0">
            <a:spAutoFit/>
          </a:bodyPr>
          <a:lstStyle/>
          <a:p>
            <a:r>
              <a:rPr lang="zh-CN" altLang="en-US" sz="1013" dirty="0">
                <a:solidFill>
                  <a:srgbClr val="404040"/>
                </a:solidFill>
                <a:latin typeface="微软雅黑" panose="020B0503020204020204" pitchFamily="34" charset="-122"/>
                <a:ea typeface="微软雅黑" panose="020B0503020204020204" pitchFamily="34" charset="-122"/>
              </a:rPr>
              <a:t>此时空调的温度</a:t>
            </a:r>
          </a:p>
        </p:txBody>
      </p:sp>
      <p:sp>
        <p:nvSpPr>
          <p:cNvPr id="35" name="文本框 34"/>
          <p:cNvSpPr txBox="1"/>
          <p:nvPr/>
        </p:nvSpPr>
        <p:spPr>
          <a:xfrm>
            <a:off x="6044429" y="2913311"/>
            <a:ext cx="1499371" cy="248209"/>
          </a:xfrm>
          <a:prstGeom prst="rect">
            <a:avLst/>
          </a:prstGeom>
          <a:noFill/>
        </p:spPr>
        <p:txBody>
          <a:bodyPr wrap="square" rtlCol="0">
            <a:spAutoFit/>
          </a:bodyPr>
          <a:lstStyle/>
          <a:p>
            <a:r>
              <a:rPr lang="zh-CN" altLang="en-US" sz="1013" dirty="0">
                <a:solidFill>
                  <a:srgbClr val="404040"/>
                </a:solidFill>
                <a:latin typeface="微软雅黑" panose="020B0503020204020204" pitchFamily="34" charset="-122"/>
                <a:ea typeface="微软雅黑" panose="020B0503020204020204" pitchFamily="34" charset="-122"/>
              </a:rPr>
              <a:t>远程遥控功能键</a:t>
            </a:r>
          </a:p>
        </p:txBody>
      </p:sp>
      <p:sp>
        <p:nvSpPr>
          <p:cNvPr id="36" name="文本框 35"/>
          <p:cNvSpPr txBox="1"/>
          <p:nvPr/>
        </p:nvSpPr>
        <p:spPr>
          <a:xfrm>
            <a:off x="554280" y="4629150"/>
            <a:ext cx="1359735" cy="248209"/>
          </a:xfrm>
          <a:prstGeom prst="rect">
            <a:avLst/>
          </a:prstGeom>
          <a:noFill/>
        </p:spPr>
        <p:txBody>
          <a:bodyPr wrap="square" rtlCol="0">
            <a:spAutoFit/>
          </a:bodyPr>
          <a:lstStyle/>
          <a:p>
            <a:r>
              <a:rPr lang="zh-CN" altLang="en-US" sz="1013" dirty="0">
                <a:solidFill>
                  <a:srgbClr val="404040"/>
                </a:solidFill>
                <a:latin typeface="微软雅黑" panose="020B0503020204020204" pitchFamily="34" charset="-122"/>
                <a:ea typeface="微软雅黑" panose="020B0503020204020204" pitchFamily="34" charset="-122"/>
              </a:rPr>
              <a:t>当前页、控制页</a:t>
            </a:r>
          </a:p>
        </p:txBody>
      </p:sp>
      <p:sp>
        <p:nvSpPr>
          <p:cNvPr id="39" name="文本框 38"/>
          <p:cNvSpPr txBox="1"/>
          <p:nvPr/>
        </p:nvSpPr>
        <p:spPr>
          <a:xfrm>
            <a:off x="7081295" y="4062026"/>
            <a:ext cx="1359735" cy="248209"/>
          </a:xfrm>
          <a:prstGeom prst="rect">
            <a:avLst/>
          </a:prstGeom>
          <a:noFill/>
        </p:spPr>
        <p:txBody>
          <a:bodyPr wrap="square" rtlCol="0">
            <a:spAutoFit/>
          </a:bodyPr>
          <a:lstStyle/>
          <a:p>
            <a:r>
              <a:rPr lang="zh-CN" altLang="en-US" sz="1013" dirty="0">
                <a:solidFill>
                  <a:srgbClr val="404040"/>
                </a:solidFill>
                <a:latin typeface="微软雅黑" panose="020B0503020204020204" pitchFamily="34" charset="-122"/>
                <a:ea typeface="微软雅黑" panose="020B0503020204020204" pitchFamily="34" charset="-122"/>
              </a:rPr>
              <a:t>电量统计页</a:t>
            </a:r>
          </a:p>
        </p:txBody>
      </p:sp>
      <p:sp>
        <p:nvSpPr>
          <p:cNvPr id="15" name="文本框 14"/>
          <p:cNvSpPr txBox="1"/>
          <p:nvPr/>
        </p:nvSpPr>
        <p:spPr>
          <a:xfrm>
            <a:off x="437198" y="4033629"/>
            <a:ext cx="1217295" cy="248209"/>
          </a:xfrm>
          <a:prstGeom prst="rect">
            <a:avLst/>
          </a:prstGeom>
          <a:noFill/>
        </p:spPr>
        <p:txBody>
          <a:bodyPr wrap="square" rtlCol="0">
            <a:spAutoFit/>
          </a:bodyPr>
          <a:lstStyle/>
          <a:p>
            <a:r>
              <a:rPr lang="zh-CN" altLang="en-US" sz="1013" dirty="0">
                <a:solidFill>
                  <a:srgbClr val="404040"/>
                </a:solidFill>
                <a:latin typeface="微软雅黑" panose="020B0503020204020204" pitchFamily="34" charset="-122"/>
                <a:ea typeface="微软雅黑" panose="020B0503020204020204" pitchFamily="34" charset="-122"/>
              </a:rPr>
              <a:t>个人信息设置</a:t>
            </a:r>
          </a:p>
        </p:txBody>
      </p:sp>
      <p:sp>
        <p:nvSpPr>
          <p:cNvPr id="16" name="文本框 15"/>
          <p:cNvSpPr txBox="1"/>
          <p:nvPr/>
        </p:nvSpPr>
        <p:spPr>
          <a:xfrm>
            <a:off x="412297" y="2349155"/>
            <a:ext cx="2194560" cy="415498"/>
          </a:xfrm>
          <a:prstGeom prst="rect">
            <a:avLst/>
          </a:prstGeom>
          <a:noFill/>
        </p:spPr>
        <p:txBody>
          <a:bodyPr wrap="square" rtlCol="0">
            <a:spAutoFit/>
          </a:bodyPr>
          <a:lstStyle/>
          <a:p>
            <a:r>
              <a:rPr lang="zh-CN" altLang="en-US" sz="2100" b="1" dirty="0">
                <a:solidFill>
                  <a:srgbClr val="404040"/>
                </a:solidFill>
                <a:latin typeface="微软雅黑" panose="020B0503020204020204" pitchFamily="34" charset="-122"/>
                <a:ea typeface="微软雅黑" panose="020B0503020204020204" pitchFamily="34" charset="-122"/>
              </a:rPr>
              <a:t>空调控制主界面</a:t>
            </a:r>
          </a:p>
        </p:txBody>
      </p:sp>
    </p:spTree>
    <p:extLst>
      <p:ext uri="{BB962C8B-B14F-4D97-AF65-F5344CB8AC3E}">
        <p14:creationId xmlns:p14="http://schemas.microsoft.com/office/powerpoint/2010/main" val="624613889"/>
      </p:ext>
    </p:extLst>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3291" y="1"/>
            <a:ext cx="2449590" cy="5143499"/>
          </a:xfrm>
          <a:prstGeom prst="rect">
            <a:avLst/>
          </a:prstGeom>
        </p:spPr>
      </p:pic>
      <p:sp>
        <p:nvSpPr>
          <p:cNvPr id="26" name="箭头: 左 25"/>
          <p:cNvSpPr/>
          <p:nvPr/>
        </p:nvSpPr>
        <p:spPr>
          <a:xfrm>
            <a:off x="5074920" y="1543050"/>
            <a:ext cx="2203133" cy="351473"/>
          </a:xfrm>
          <a:prstGeom prst="leftArrow">
            <a:avLst/>
          </a:prstGeom>
          <a:solidFill>
            <a:schemeClr val="accent2">
              <a:lumMod val="40000"/>
              <a:lumOff val="6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404040"/>
              </a:solidFill>
              <a:latin typeface="微软雅黑" panose="020B0503020204020204" pitchFamily="34" charset="-122"/>
              <a:ea typeface="微软雅黑" panose="020B0503020204020204" pitchFamily="34" charset="-122"/>
            </a:endParaRPr>
          </a:p>
        </p:txBody>
      </p:sp>
      <p:sp>
        <p:nvSpPr>
          <p:cNvPr id="27" name="箭头: 右 26"/>
          <p:cNvSpPr/>
          <p:nvPr/>
        </p:nvSpPr>
        <p:spPr>
          <a:xfrm>
            <a:off x="1654492" y="780098"/>
            <a:ext cx="1500188" cy="325755"/>
          </a:xfrm>
          <a:prstGeom prst="rightArrow">
            <a:avLst/>
          </a:prstGeom>
          <a:solidFill>
            <a:schemeClr val="accent2">
              <a:lumMod val="40000"/>
              <a:lumOff val="6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404040"/>
              </a:solidFill>
              <a:latin typeface="微软雅黑" panose="020B0503020204020204" pitchFamily="34" charset="-122"/>
              <a:ea typeface="微软雅黑" panose="020B0503020204020204" pitchFamily="34" charset="-122"/>
            </a:endParaRPr>
          </a:p>
        </p:txBody>
      </p:sp>
      <p:sp>
        <p:nvSpPr>
          <p:cNvPr id="28" name="箭头: 直角上 27"/>
          <p:cNvSpPr/>
          <p:nvPr/>
        </p:nvSpPr>
        <p:spPr>
          <a:xfrm>
            <a:off x="1894318" y="4423410"/>
            <a:ext cx="2520724" cy="411480"/>
          </a:xfrm>
          <a:prstGeom prst="bentUpArrow">
            <a:avLst/>
          </a:prstGeom>
          <a:solidFill>
            <a:schemeClr val="accent2">
              <a:lumMod val="40000"/>
              <a:lumOff val="6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404040"/>
              </a:solidFill>
              <a:latin typeface="微软雅黑" panose="020B0503020204020204" pitchFamily="34" charset="-122"/>
              <a:ea typeface="微软雅黑" panose="020B0503020204020204" pitchFamily="34" charset="-122"/>
            </a:endParaRPr>
          </a:p>
        </p:txBody>
      </p:sp>
      <p:sp>
        <p:nvSpPr>
          <p:cNvPr id="29" name="箭头: 右 28"/>
          <p:cNvSpPr/>
          <p:nvPr/>
        </p:nvSpPr>
        <p:spPr>
          <a:xfrm>
            <a:off x="1654493" y="4046220"/>
            <a:ext cx="1398798" cy="308610"/>
          </a:xfrm>
          <a:prstGeom prst="rightArrow">
            <a:avLst/>
          </a:prstGeom>
          <a:solidFill>
            <a:schemeClr val="accent2">
              <a:lumMod val="40000"/>
              <a:lumOff val="6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404040"/>
              </a:solidFill>
              <a:latin typeface="微软雅黑" panose="020B0503020204020204" pitchFamily="34" charset="-122"/>
              <a:ea typeface="微软雅黑" panose="020B0503020204020204" pitchFamily="34" charset="-122"/>
            </a:endParaRPr>
          </a:p>
        </p:txBody>
      </p:sp>
      <p:sp>
        <p:nvSpPr>
          <p:cNvPr id="30" name="箭头: 左 29"/>
          <p:cNvSpPr/>
          <p:nvPr/>
        </p:nvSpPr>
        <p:spPr>
          <a:xfrm>
            <a:off x="5498596" y="4046220"/>
            <a:ext cx="1547999" cy="308610"/>
          </a:xfrm>
          <a:prstGeom prst="leftArrow">
            <a:avLst/>
          </a:prstGeom>
          <a:solidFill>
            <a:schemeClr val="accent2">
              <a:lumMod val="40000"/>
              <a:lumOff val="6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404040"/>
              </a:solidFill>
              <a:latin typeface="微软雅黑" panose="020B0503020204020204" pitchFamily="34" charset="-122"/>
              <a:ea typeface="微软雅黑" panose="020B0503020204020204" pitchFamily="34" charset="-122"/>
            </a:endParaRPr>
          </a:p>
        </p:txBody>
      </p:sp>
      <p:sp>
        <p:nvSpPr>
          <p:cNvPr id="31" name="箭头: 右 30"/>
          <p:cNvSpPr/>
          <p:nvPr/>
        </p:nvSpPr>
        <p:spPr>
          <a:xfrm flipH="1">
            <a:off x="5498595" y="2571750"/>
            <a:ext cx="406530" cy="960120"/>
          </a:xfrm>
          <a:prstGeom prst="rightArrow">
            <a:avLst/>
          </a:prstGeom>
          <a:solidFill>
            <a:schemeClr val="accent2">
              <a:lumMod val="40000"/>
              <a:lumOff val="6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404040"/>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1008087" y="780098"/>
            <a:ext cx="1208723" cy="248209"/>
          </a:xfrm>
          <a:prstGeom prst="rect">
            <a:avLst/>
          </a:prstGeom>
          <a:noFill/>
        </p:spPr>
        <p:txBody>
          <a:bodyPr wrap="square" rtlCol="0">
            <a:spAutoFit/>
          </a:bodyPr>
          <a:lstStyle/>
          <a:p>
            <a:r>
              <a:rPr lang="zh-CN" altLang="en-US" sz="1013" dirty="0">
                <a:solidFill>
                  <a:srgbClr val="404040"/>
                </a:solidFill>
                <a:latin typeface="微软雅黑" panose="020B0503020204020204" pitchFamily="34" charset="-122"/>
                <a:ea typeface="微软雅黑" panose="020B0503020204020204" pitchFamily="34" charset="-122"/>
              </a:rPr>
              <a:t>标题栏</a:t>
            </a:r>
          </a:p>
        </p:txBody>
      </p:sp>
      <p:sp>
        <p:nvSpPr>
          <p:cNvPr id="33" name="文本框 32"/>
          <p:cNvSpPr txBox="1"/>
          <p:nvPr/>
        </p:nvSpPr>
        <p:spPr>
          <a:xfrm>
            <a:off x="437198" y="4033629"/>
            <a:ext cx="1217295" cy="248209"/>
          </a:xfrm>
          <a:prstGeom prst="rect">
            <a:avLst/>
          </a:prstGeom>
          <a:noFill/>
        </p:spPr>
        <p:txBody>
          <a:bodyPr wrap="square" rtlCol="0">
            <a:spAutoFit/>
          </a:bodyPr>
          <a:lstStyle/>
          <a:p>
            <a:r>
              <a:rPr lang="zh-CN" altLang="en-US" sz="1013" dirty="0">
                <a:solidFill>
                  <a:srgbClr val="404040"/>
                </a:solidFill>
                <a:latin typeface="微软雅黑" panose="020B0503020204020204" pitchFamily="34" charset="-122"/>
                <a:ea typeface="微软雅黑" panose="020B0503020204020204" pitchFamily="34" charset="-122"/>
              </a:rPr>
              <a:t>个人信息设置</a:t>
            </a:r>
          </a:p>
        </p:txBody>
      </p:sp>
      <p:sp>
        <p:nvSpPr>
          <p:cNvPr id="34" name="文本框 33"/>
          <p:cNvSpPr txBox="1"/>
          <p:nvPr/>
        </p:nvSpPr>
        <p:spPr>
          <a:xfrm>
            <a:off x="7430214" y="1476412"/>
            <a:ext cx="899295" cy="404085"/>
          </a:xfrm>
          <a:prstGeom prst="rect">
            <a:avLst/>
          </a:prstGeom>
          <a:noFill/>
        </p:spPr>
        <p:txBody>
          <a:bodyPr wrap="square" rtlCol="0">
            <a:spAutoFit/>
          </a:bodyPr>
          <a:lstStyle/>
          <a:p>
            <a:r>
              <a:rPr lang="zh-CN" altLang="en-US" sz="1013" dirty="0">
                <a:solidFill>
                  <a:srgbClr val="404040"/>
                </a:solidFill>
                <a:latin typeface="微软雅黑" panose="020B0503020204020204" pitchFamily="34" charset="-122"/>
                <a:ea typeface="微软雅黑" panose="020B0503020204020204" pitchFamily="34" charset="-122"/>
              </a:rPr>
              <a:t>此时空调的温度</a:t>
            </a:r>
          </a:p>
        </p:txBody>
      </p:sp>
      <p:sp>
        <p:nvSpPr>
          <p:cNvPr id="35" name="文本框 34"/>
          <p:cNvSpPr txBox="1"/>
          <p:nvPr/>
        </p:nvSpPr>
        <p:spPr>
          <a:xfrm>
            <a:off x="6044429" y="2819013"/>
            <a:ext cx="1499371" cy="404085"/>
          </a:xfrm>
          <a:prstGeom prst="rect">
            <a:avLst/>
          </a:prstGeom>
          <a:noFill/>
        </p:spPr>
        <p:txBody>
          <a:bodyPr wrap="square" rtlCol="0">
            <a:spAutoFit/>
          </a:bodyPr>
          <a:lstStyle/>
          <a:p>
            <a:r>
              <a:rPr lang="zh-CN" altLang="en-US" sz="1013" dirty="0">
                <a:solidFill>
                  <a:srgbClr val="404040"/>
                </a:solidFill>
                <a:latin typeface="微软雅黑" panose="020B0503020204020204" pitchFamily="34" charset="-122"/>
                <a:ea typeface="微软雅黑" panose="020B0503020204020204" pitchFamily="34" charset="-122"/>
              </a:rPr>
              <a:t>寝室按照月份所做的电量统计图</a:t>
            </a:r>
          </a:p>
        </p:txBody>
      </p:sp>
      <p:sp>
        <p:nvSpPr>
          <p:cNvPr id="36" name="文本框 35"/>
          <p:cNvSpPr txBox="1"/>
          <p:nvPr/>
        </p:nvSpPr>
        <p:spPr>
          <a:xfrm>
            <a:off x="1278119" y="4629150"/>
            <a:ext cx="687331" cy="248209"/>
          </a:xfrm>
          <a:prstGeom prst="rect">
            <a:avLst/>
          </a:prstGeom>
          <a:noFill/>
        </p:spPr>
        <p:txBody>
          <a:bodyPr wrap="square" rtlCol="0">
            <a:spAutoFit/>
          </a:bodyPr>
          <a:lstStyle/>
          <a:p>
            <a:r>
              <a:rPr lang="zh-CN" altLang="en-US" sz="1013" dirty="0">
                <a:solidFill>
                  <a:srgbClr val="404040"/>
                </a:solidFill>
                <a:latin typeface="微软雅黑" panose="020B0503020204020204" pitchFamily="34" charset="-122"/>
                <a:ea typeface="微软雅黑" panose="020B0503020204020204" pitchFamily="34" charset="-122"/>
              </a:rPr>
              <a:t>控制页</a:t>
            </a:r>
          </a:p>
        </p:txBody>
      </p:sp>
      <p:sp>
        <p:nvSpPr>
          <p:cNvPr id="14" name="文本框 13"/>
          <p:cNvSpPr txBox="1"/>
          <p:nvPr/>
        </p:nvSpPr>
        <p:spPr>
          <a:xfrm>
            <a:off x="7081295" y="4062026"/>
            <a:ext cx="1174023" cy="404085"/>
          </a:xfrm>
          <a:prstGeom prst="rect">
            <a:avLst/>
          </a:prstGeom>
          <a:noFill/>
        </p:spPr>
        <p:txBody>
          <a:bodyPr wrap="square" rtlCol="0">
            <a:spAutoFit/>
          </a:bodyPr>
          <a:lstStyle/>
          <a:p>
            <a:r>
              <a:rPr lang="zh-CN" altLang="en-US" sz="1013" dirty="0">
                <a:solidFill>
                  <a:srgbClr val="404040"/>
                </a:solidFill>
                <a:latin typeface="微软雅黑" panose="020B0503020204020204" pitchFamily="34" charset="-122"/>
                <a:ea typeface="微软雅黑" panose="020B0503020204020204" pitchFamily="34" charset="-122"/>
              </a:rPr>
              <a:t>当前页、</a:t>
            </a:r>
            <a:endParaRPr lang="en-US" altLang="zh-CN" sz="1013" dirty="0">
              <a:solidFill>
                <a:srgbClr val="404040"/>
              </a:solidFill>
              <a:latin typeface="微软雅黑" panose="020B0503020204020204" pitchFamily="34" charset="-122"/>
              <a:ea typeface="微软雅黑" panose="020B0503020204020204" pitchFamily="34" charset="-122"/>
            </a:endParaRPr>
          </a:p>
          <a:p>
            <a:r>
              <a:rPr lang="zh-CN" altLang="en-US" sz="1013" dirty="0">
                <a:solidFill>
                  <a:srgbClr val="404040"/>
                </a:solidFill>
                <a:latin typeface="微软雅黑" panose="020B0503020204020204" pitchFamily="34" charset="-122"/>
                <a:ea typeface="微软雅黑" panose="020B0503020204020204" pitchFamily="34" charset="-122"/>
              </a:rPr>
              <a:t>电量统计页</a:t>
            </a:r>
          </a:p>
        </p:txBody>
      </p:sp>
      <p:sp>
        <p:nvSpPr>
          <p:cNvPr id="15" name="文本框 14"/>
          <p:cNvSpPr txBox="1"/>
          <p:nvPr/>
        </p:nvSpPr>
        <p:spPr>
          <a:xfrm>
            <a:off x="600891" y="2367238"/>
            <a:ext cx="2015201" cy="738664"/>
          </a:xfrm>
          <a:prstGeom prst="rect">
            <a:avLst/>
          </a:prstGeom>
          <a:noFill/>
        </p:spPr>
        <p:txBody>
          <a:bodyPr wrap="square" rtlCol="0">
            <a:spAutoFit/>
          </a:bodyPr>
          <a:lstStyle/>
          <a:p>
            <a:r>
              <a:rPr lang="zh-CN" altLang="en-US" sz="2100" b="1" dirty="0">
                <a:solidFill>
                  <a:srgbClr val="404040"/>
                </a:solidFill>
                <a:latin typeface="微软雅黑" panose="020B0503020204020204" pitchFamily="34" charset="-122"/>
                <a:ea typeface="微软雅黑" panose="020B0503020204020204" pitchFamily="34" charset="-122"/>
              </a:rPr>
              <a:t>空调用电监控界面</a:t>
            </a:r>
          </a:p>
        </p:txBody>
      </p:sp>
    </p:spTree>
    <p:extLst>
      <p:ext uri="{BB962C8B-B14F-4D97-AF65-F5344CB8AC3E}">
        <p14:creationId xmlns:p14="http://schemas.microsoft.com/office/powerpoint/2010/main" val="3248778894"/>
      </p:ext>
    </p:extLst>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3291" y="2"/>
            <a:ext cx="2449589" cy="5143496"/>
          </a:xfrm>
          <a:prstGeom prst="rect">
            <a:avLst/>
          </a:prstGeom>
        </p:spPr>
      </p:pic>
      <p:sp>
        <p:nvSpPr>
          <p:cNvPr id="26" name="箭头: 左 25"/>
          <p:cNvSpPr/>
          <p:nvPr/>
        </p:nvSpPr>
        <p:spPr>
          <a:xfrm>
            <a:off x="5074920" y="1543050"/>
            <a:ext cx="2203133" cy="351473"/>
          </a:xfrm>
          <a:prstGeom prst="leftArrow">
            <a:avLst/>
          </a:prstGeom>
          <a:solidFill>
            <a:schemeClr val="accent2">
              <a:lumMod val="40000"/>
              <a:lumOff val="6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404040"/>
              </a:solidFill>
              <a:latin typeface="微软雅黑" panose="020B0503020204020204" pitchFamily="34" charset="-122"/>
              <a:ea typeface="微软雅黑" panose="020B0503020204020204" pitchFamily="34" charset="-122"/>
            </a:endParaRPr>
          </a:p>
        </p:txBody>
      </p:sp>
      <p:sp>
        <p:nvSpPr>
          <p:cNvPr id="27" name="箭头: 右 26"/>
          <p:cNvSpPr/>
          <p:nvPr/>
        </p:nvSpPr>
        <p:spPr>
          <a:xfrm>
            <a:off x="1654492" y="780098"/>
            <a:ext cx="1500188" cy="325755"/>
          </a:xfrm>
          <a:prstGeom prst="rightArrow">
            <a:avLst/>
          </a:prstGeom>
          <a:solidFill>
            <a:schemeClr val="accent2">
              <a:lumMod val="40000"/>
              <a:lumOff val="6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404040"/>
              </a:solidFill>
              <a:latin typeface="微软雅黑" panose="020B0503020204020204" pitchFamily="34" charset="-122"/>
              <a:ea typeface="微软雅黑" panose="020B0503020204020204" pitchFamily="34" charset="-122"/>
            </a:endParaRPr>
          </a:p>
        </p:txBody>
      </p:sp>
      <p:sp>
        <p:nvSpPr>
          <p:cNvPr id="28" name="箭头: 直角上 27"/>
          <p:cNvSpPr/>
          <p:nvPr/>
        </p:nvSpPr>
        <p:spPr>
          <a:xfrm>
            <a:off x="1894318" y="4423410"/>
            <a:ext cx="2520724" cy="411480"/>
          </a:xfrm>
          <a:prstGeom prst="bentUpArrow">
            <a:avLst/>
          </a:prstGeom>
          <a:solidFill>
            <a:schemeClr val="accent2">
              <a:lumMod val="40000"/>
              <a:lumOff val="6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404040"/>
              </a:solidFill>
              <a:latin typeface="微软雅黑" panose="020B0503020204020204" pitchFamily="34" charset="-122"/>
              <a:ea typeface="微软雅黑" panose="020B0503020204020204" pitchFamily="34" charset="-122"/>
            </a:endParaRPr>
          </a:p>
        </p:txBody>
      </p:sp>
      <p:sp>
        <p:nvSpPr>
          <p:cNvPr id="29" name="箭头: 右 28"/>
          <p:cNvSpPr/>
          <p:nvPr/>
        </p:nvSpPr>
        <p:spPr>
          <a:xfrm>
            <a:off x="1654493" y="4046220"/>
            <a:ext cx="1398798" cy="308610"/>
          </a:xfrm>
          <a:prstGeom prst="rightArrow">
            <a:avLst/>
          </a:prstGeom>
          <a:solidFill>
            <a:schemeClr val="accent2">
              <a:lumMod val="40000"/>
              <a:lumOff val="6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404040"/>
              </a:solidFill>
              <a:latin typeface="微软雅黑" panose="020B0503020204020204" pitchFamily="34" charset="-122"/>
              <a:ea typeface="微软雅黑" panose="020B0503020204020204" pitchFamily="34" charset="-122"/>
            </a:endParaRPr>
          </a:p>
        </p:txBody>
      </p:sp>
      <p:sp>
        <p:nvSpPr>
          <p:cNvPr id="30" name="箭头: 左 29"/>
          <p:cNvSpPr/>
          <p:nvPr/>
        </p:nvSpPr>
        <p:spPr>
          <a:xfrm>
            <a:off x="5498596" y="4046220"/>
            <a:ext cx="1547999" cy="308610"/>
          </a:xfrm>
          <a:prstGeom prst="leftArrow">
            <a:avLst/>
          </a:prstGeom>
          <a:solidFill>
            <a:schemeClr val="accent2">
              <a:lumMod val="40000"/>
              <a:lumOff val="6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404040"/>
              </a:solidFill>
              <a:latin typeface="微软雅黑" panose="020B0503020204020204" pitchFamily="34" charset="-122"/>
              <a:ea typeface="微软雅黑" panose="020B0503020204020204" pitchFamily="34" charset="-122"/>
            </a:endParaRPr>
          </a:p>
        </p:txBody>
      </p:sp>
      <p:sp>
        <p:nvSpPr>
          <p:cNvPr id="31" name="箭头: 右 30"/>
          <p:cNvSpPr/>
          <p:nvPr/>
        </p:nvSpPr>
        <p:spPr>
          <a:xfrm flipH="1">
            <a:off x="5498595" y="2306003"/>
            <a:ext cx="406530" cy="960120"/>
          </a:xfrm>
          <a:prstGeom prst="rightArrow">
            <a:avLst/>
          </a:prstGeom>
          <a:solidFill>
            <a:schemeClr val="accent2">
              <a:lumMod val="40000"/>
              <a:lumOff val="6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solidFill>
                <a:srgbClr val="404040"/>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1008087" y="780098"/>
            <a:ext cx="1208723" cy="248209"/>
          </a:xfrm>
          <a:prstGeom prst="rect">
            <a:avLst/>
          </a:prstGeom>
          <a:noFill/>
        </p:spPr>
        <p:txBody>
          <a:bodyPr wrap="square" rtlCol="0">
            <a:spAutoFit/>
          </a:bodyPr>
          <a:lstStyle/>
          <a:p>
            <a:r>
              <a:rPr lang="zh-CN" altLang="en-US" sz="1013" dirty="0">
                <a:solidFill>
                  <a:srgbClr val="404040"/>
                </a:solidFill>
                <a:latin typeface="微软雅黑" panose="020B0503020204020204" pitchFamily="34" charset="-122"/>
                <a:ea typeface="微软雅黑" panose="020B0503020204020204" pitchFamily="34" charset="-122"/>
              </a:rPr>
              <a:t>标题栏</a:t>
            </a:r>
          </a:p>
        </p:txBody>
      </p:sp>
      <p:sp>
        <p:nvSpPr>
          <p:cNvPr id="33" name="文本框 32"/>
          <p:cNvSpPr txBox="1"/>
          <p:nvPr/>
        </p:nvSpPr>
        <p:spPr>
          <a:xfrm>
            <a:off x="586271" y="3938662"/>
            <a:ext cx="1217295" cy="404085"/>
          </a:xfrm>
          <a:prstGeom prst="rect">
            <a:avLst/>
          </a:prstGeom>
          <a:noFill/>
        </p:spPr>
        <p:txBody>
          <a:bodyPr wrap="square" rtlCol="0">
            <a:spAutoFit/>
          </a:bodyPr>
          <a:lstStyle/>
          <a:p>
            <a:r>
              <a:rPr lang="zh-CN" altLang="en-US" sz="1013" dirty="0">
                <a:solidFill>
                  <a:srgbClr val="404040"/>
                </a:solidFill>
                <a:latin typeface="微软雅黑" panose="020B0503020204020204" pitchFamily="34" charset="-122"/>
                <a:ea typeface="微软雅黑" panose="020B0503020204020204" pitchFamily="34" charset="-122"/>
              </a:rPr>
              <a:t>当前页、</a:t>
            </a:r>
            <a:endParaRPr lang="en-US" altLang="zh-CN" sz="1013" dirty="0">
              <a:solidFill>
                <a:srgbClr val="404040"/>
              </a:solidFill>
              <a:latin typeface="微软雅黑" panose="020B0503020204020204" pitchFamily="34" charset="-122"/>
              <a:ea typeface="微软雅黑" panose="020B0503020204020204" pitchFamily="34" charset="-122"/>
            </a:endParaRPr>
          </a:p>
          <a:p>
            <a:r>
              <a:rPr lang="zh-CN" altLang="en-US" sz="1013" dirty="0">
                <a:solidFill>
                  <a:srgbClr val="404040"/>
                </a:solidFill>
                <a:latin typeface="微软雅黑" panose="020B0503020204020204" pitchFamily="34" charset="-122"/>
                <a:ea typeface="微软雅黑" panose="020B0503020204020204" pitchFamily="34" charset="-122"/>
              </a:rPr>
              <a:t>个人信息设置</a:t>
            </a:r>
          </a:p>
        </p:txBody>
      </p:sp>
      <p:sp>
        <p:nvSpPr>
          <p:cNvPr id="34" name="文本框 33"/>
          <p:cNvSpPr txBox="1"/>
          <p:nvPr/>
        </p:nvSpPr>
        <p:spPr>
          <a:xfrm>
            <a:off x="7430214" y="1476412"/>
            <a:ext cx="899295" cy="248209"/>
          </a:xfrm>
          <a:prstGeom prst="rect">
            <a:avLst/>
          </a:prstGeom>
          <a:noFill/>
        </p:spPr>
        <p:txBody>
          <a:bodyPr wrap="square" rtlCol="0">
            <a:spAutoFit/>
          </a:bodyPr>
          <a:lstStyle/>
          <a:p>
            <a:r>
              <a:rPr lang="zh-CN" altLang="en-US" sz="1013" dirty="0">
                <a:solidFill>
                  <a:srgbClr val="404040"/>
                </a:solidFill>
                <a:latin typeface="微软雅黑" panose="020B0503020204020204" pitchFamily="34" charset="-122"/>
                <a:ea typeface="微软雅黑" panose="020B0503020204020204" pitchFamily="34" charset="-122"/>
              </a:rPr>
              <a:t>我的头像</a:t>
            </a:r>
          </a:p>
        </p:txBody>
      </p:sp>
      <p:sp>
        <p:nvSpPr>
          <p:cNvPr id="36" name="文本框 35"/>
          <p:cNvSpPr txBox="1"/>
          <p:nvPr/>
        </p:nvSpPr>
        <p:spPr>
          <a:xfrm>
            <a:off x="1278119" y="4629150"/>
            <a:ext cx="687331" cy="248209"/>
          </a:xfrm>
          <a:prstGeom prst="rect">
            <a:avLst/>
          </a:prstGeom>
          <a:noFill/>
        </p:spPr>
        <p:txBody>
          <a:bodyPr wrap="square" rtlCol="0">
            <a:spAutoFit/>
          </a:bodyPr>
          <a:lstStyle/>
          <a:p>
            <a:r>
              <a:rPr lang="zh-CN" altLang="en-US" sz="1013" dirty="0">
                <a:solidFill>
                  <a:srgbClr val="404040"/>
                </a:solidFill>
                <a:latin typeface="微软雅黑" panose="020B0503020204020204" pitchFamily="34" charset="-122"/>
                <a:ea typeface="微软雅黑" panose="020B0503020204020204" pitchFamily="34" charset="-122"/>
              </a:rPr>
              <a:t>控制页</a:t>
            </a:r>
          </a:p>
        </p:txBody>
      </p:sp>
      <p:sp>
        <p:nvSpPr>
          <p:cNvPr id="14" name="文本框 13"/>
          <p:cNvSpPr txBox="1"/>
          <p:nvPr/>
        </p:nvSpPr>
        <p:spPr>
          <a:xfrm>
            <a:off x="7081295" y="4062026"/>
            <a:ext cx="1174023" cy="248209"/>
          </a:xfrm>
          <a:prstGeom prst="rect">
            <a:avLst/>
          </a:prstGeom>
          <a:noFill/>
        </p:spPr>
        <p:txBody>
          <a:bodyPr wrap="square" rtlCol="0">
            <a:spAutoFit/>
          </a:bodyPr>
          <a:lstStyle/>
          <a:p>
            <a:r>
              <a:rPr lang="zh-CN" altLang="en-US" sz="1013" dirty="0">
                <a:solidFill>
                  <a:srgbClr val="404040"/>
                </a:solidFill>
                <a:latin typeface="微软雅黑" panose="020B0503020204020204" pitchFamily="34" charset="-122"/>
                <a:ea typeface="微软雅黑" panose="020B0503020204020204" pitchFamily="34" charset="-122"/>
              </a:rPr>
              <a:t>电量统计页</a:t>
            </a:r>
          </a:p>
        </p:txBody>
      </p:sp>
      <p:sp>
        <p:nvSpPr>
          <p:cNvPr id="17" name="文本框 16"/>
          <p:cNvSpPr txBox="1"/>
          <p:nvPr/>
        </p:nvSpPr>
        <p:spPr>
          <a:xfrm>
            <a:off x="6044429" y="2544693"/>
            <a:ext cx="1113609" cy="404085"/>
          </a:xfrm>
          <a:prstGeom prst="rect">
            <a:avLst/>
          </a:prstGeom>
          <a:noFill/>
        </p:spPr>
        <p:txBody>
          <a:bodyPr wrap="square" rtlCol="0">
            <a:spAutoFit/>
          </a:bodyPr>
          <a:lstStyle/>
          <a:p>
            <a:r>
              <a:rPr lang="zh-CN" altLang="en-US" sz="1013" dirty="0">
                <a:solidFill>
                  <a:srgbClr val="404040"/>
                </a:solidFill>
                <a:latin typeface="微软雅黑" panose="020B0503020204020204" pitchFamily="34" charset="-122"/>
                <a:ea typeface="微软雅黑" panose="020B0503020204020204" pitchFamily="34" charset="-122"/>
              </a:rPr>
              <a:t>输入寝室名和用户名</a:t>
            </a:r>
          </a:p>
        </p:txBody>
      </p:sp>
      <p:sp>
        <p:nvSpPr>
          <p:cNvPr id="19" name="文本框 18"/>
          <p:cNvSpPr txBox="1"/>
          <p:nvPr/>
        </p:nvSpPr>
        <p:spPr>
          <a:xfrm>
            <a:off x="801189" y="2367238"/>
            <a:ext cx="1814903" cy="738664"/>
          </a:xfrm>
          <a:prstGeom prst="rect">
            <a:avLst/>
          </a:prstGeom>
          <a:noFill/>
        </p:spPr>
        <p:txBody>
          <a:bodyPr wrap="square" rtlCol="0">
            <a:spAutoFit/>
          </a:bodyPr>
          <a:lstStyle/>
          <a:p>
            <a:r>
              <a:rPr lang="zh-CN" altLang="en-US" sz="2100" b="1" dirty="0">
                <a:solidFill>
                  <a:srgbClr val="404040"/>
                </a:solidFill>
                <a:latin typeface="微软雅黑" panose="020B0503020204020204" pitchFamily="34" charset="-122"/>
                <a:ea typeface="微软雅黑" panose="020B0503020204020204" pitchFamily="34" charset="-122"/>
              </a:rPr>
              <a:t>个人信息修改界面</a:t>
            </a:r>
          </a:p>
        </p:txBody>
      </p:sp>
    </p:spTree>
    <p:extLst>
      <p:ext uri="{BB962C8B-B14F-4D97-AF65-F5344CB8AC3E}">
        <p14:creationId xmlns:p14="http://schemas.microsoft.com/office/powerpoint/2010/main" val="4051447418"/>
      </p:ext>
    </p:extLst>
  </p:cSld>
  <p:clrMapOvr>
    <a:masterClrMapping/>
  </p:clrMapOvr>
  <p:transition spd="slow">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90502"/>
            <a:ext cx="9144000" cy="4741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矩形 5"/>
          <p:cNvSpPr/>
          <p:nvPr/>
        </p:nvSpPr>
        <p:spPr>
          <a:xfrm>
            <a:off x="0" y="5048607"/>
            <a:ext cx="9144000" cy="1044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a:off x="7648221" y="190502"/>
            <a:ext cx="282223" cy="474132"/>
          </a:xfrm>
          <a:prstGeom prst="parallelogram">
            <a:avLst>
              <a:gd name="adj" fmla="val 659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平行四边形 7"/>
          <p:cNvSpPr/>
          <p:nvPr/>
        </p:nvSpPr>
        <p:spPr>
          <a:xfrm>
            <a:off x="7180440" y="190502"/>
            <a:ext cx="480481" cy="474132"/>
          </a:xfrm>
          <a:prstGeom prst="parallelogram">
            <a:avLst>
              <a:gd name="adj" fmla="val 421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2" name="图片 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
        <p:nvSpPr>
          <p:cNvPr id="43" name="矩形 42"/>
          <p:cNvSpPr/>
          <p:nvPr/>
        </p:nvSpPr>
        <p:spPr>
          <a:xfrm>
            <a:off x="251745" y="0"/>
            <a:ext cx="4463203"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3600" dirty="0">
                <a:solidFill>
                  <a:schemeClr val="bg1"/>
                </a:solidFill>
                <a:latin typeface="华文仿宋" panose="02010600040101010101" pitchFamily="2" charset="-122"/>
                <a:ea typeface="华文仿宋" panose="02010600040101010101" pitchFamily="2" charset="-122"/>
              </a:rPr>
              <a:t>Part </a:t>
            </a:r>
            <a:r>
              <a:rPr lang="en-US" altLang="zh-CN" sz="3200" dirty="0">
                <a:solidFill>
                  <a:schemeClr val="bg1"/>
                </a:solidFill>
                <a:latin typeface="微软雅黑" panose="020B0503020204020204" pitchFamily="34" charset="-122"/>
                <a:ea typeface="微软雅黑" panose="020B0503020204020204" pitchFamily="34" charset="-122"/>
              </a:rPr>
              <a:t>05 	</a:t>
            </a:r>
            <a:r>
              <a:rPr lang="zh-CN" altLang="en-US" sz="3200" dirty="0">
                <a:solidFill>
                  <a:schemeClr val="bg1"/>
                </a:solidFill>
                <a:latin typeface="微软雅黑" panose="020B0503020204020204" pitchFamily="34" charset="-122"/>
                <a:ea typeface="微软雅黑" panose="020B0503020204020204" pitchFamily="34" charset="-122"/>
              </a:rPr>
              <a:t>硬件接口</a:t>
            </a:r>
            <a:endParaRPr lang="en-US" altLang="zh-CN" sz="2000" dirty="0">
              <a:solidFill>
                <a:schemeClr val="bg1"/>
              </a:solidFill>
              <a:latin typeface="微软雅黑" panose="020B0503020204020204" pitchFamily="34" charset="-122"/>
              <a:ea typeface="微软雅黑" panose="020B0503020204020204" pitchFamily="34" charset="-122"/>
            </a:endParaRPr>
          </a:p>
        </p:txBody>
      </p:sp>
      <p:pic>
        <p:nvPicPr>
          <p:cNvPr id="22" name="图片 21" descr="C:\Users\PLANE\Desktop\studio\z7z8图\硬件接口.png"/>
          <p:cNvPicPr/>
          <p:nvPr/>
        </p:nvPicPr>
        <p:blipFill>
          <a:blip r:embed="rId4">
            <a:extLst>
              <a:ext uri="{28A0092B-C50C-407E-A947-70E740481C1C}">
                <a14:useLocalDpi xmlns:a14="http://schemas.microsoft.com/office/drawing/2010/main" val="0"/>
              </a:ext>
            </a:extLst>
          </a:blip>
          <a:srcRect/>
          <a:stretch>
            <a:fillRect/>
          </a:stretch>
        </p:blipFill>
        <p:spPr bwMode="auto">
          <a:xfrm>
            <a:off x="1044607" y="579967"/>
            <a:ext cx="3670341" cy="4621039"/>
          </a:xfrm>
          <a:prstGeom prst="rect">
            <a:avLst/>
          </a:prstGeom>
          <a:noFill/>
          <a:ln>
            <a:noFill/>
          </a:ln>
        </p:spPr>
      </p:pic>
      <p:sp>
        <p:nvSpPr>
          <p:cNvPr id="25" name="文本框 24"/>
          <p:cNvSpPr txBox="1"/>
          <p:nvPr/>
        </p:nvSpPr>
        <p:spPr>
          <a:xfrm>
            <a:off x="1185074" y="1273182"/>
            <a:ext cx="7059748" cy="2516073"/>
          </a:xfrm>
          <a:prstGeom prst="rect">
            <a:avLst/>
          </a:prstGeom>
          <a:noFill/>
        </p:spPr>
        <p:txBody>
          <a:bodyPr wrap="square" rtlCol="0">
            <a:spAutoFit/>
          </a:bodyPr>
          <a:lstStyle/>
          <a:p>
            <a:pPr algn="just">
              <a:lnSpc>
                <a:spcPct val="125000"/>
              </a:lnSpc>
            </a:pP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	电源接口</a:t>
            </a:r>
          </a:p>
          <a:p>
            <a:pPr algn="just">
              <a:lnSpc>
                <a:spcPct val="125000"/>
              </a:lnSpc>
            </a:pP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首先由</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rPr>
              <a:t>220v</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电插座为整个系统供电，电流流过公牛公头插座到达本产品内部，然后电流将一分为二，第一部分流到变压供电模块转化为</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rPr>
              <a:t>5V</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直流电为产品的各种弱电控制芯片供电，第二部分流过电能表测量电能数据后直接流过公牛母插座，流出到产品外部的空调插头上对空调供电。</a:t>
            </a:r>
          </a:p>
          <a:p>
            <a:pPr algn="just">
              <a:lnSpc>
                <a:spcPct val="125000"/>
              </a:lnSpc>
            </a:pPr>
            <a:endPar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矩形 11"/>
          <p:cNvSpPr/>
          <p:nvPr/>
        </p:nvSpPr>
        <p:spPr>
          <a:xfrm>
            <a:off x="1156811" y="855135"/>
            <a:ext cx="7088011" cy="3554819"/>
          </a:xfrm>
          <a:prstGeom prst="rect">
            <a:avLst/>
          </a:prstGeom>
        </p:spPr>
        <p:txBody>
          <a:bodyPr wrap="square">
            <a:spAutoFit/>
          </a:bodyPr>
          <a:lstStyle/>
          <a:p>
            <a:pPr algn="just">
              <a:lnSpc>
                <a:spcPct val="125000"/>
              </a:lnSpc>
            </a:pP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	通信协议接口</a:t>
            </a:r>
          </a:p>
          <a:p>
            <a:pPr algn="just">
              <a:lnSpc>
                <a:spcPct val="125000"/>
              </a:lnSpc>
            </a:pP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产品的主控芯片是</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rPr>
              <a:t>Arduino </a:t>
            </a:r>
            <a:r>
              <a:rPr lang="en-US" altLang="zh-CN" sz="1800" dirty="0" err="1">
                <a:solidFill>
                  <a:schemeClr val="tx1">
                    <a:lumMod val="75000"/>
                    <a:lumOff val="25000"/>
                  </a:schemeClr>
                </a:solidFill>
                <a:latin typeface="微软雅黑" panose="020B0503020204020204" pitchFamily="34" charset="-122"/>
                <a:ea typeface="微软雅黑" panose="020B0503020204020204" pitchFamily="34" charset="-122"/>
              </a:rPr>
              <a:t>nano</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芯片，其自带一个硬串口，硬串口将与</a:t>
            </a:r>
            <a:r>
              <a:rPr lang="en-US" altLang="zh-CN" sz="1800" dirty="0" err="1">
                <a:solidFill>
                  <a:schemeClr val="tx1">
                    <a:lumMod val="75000"/>
                    <a:lumOff val="25000"/>
                  </a:schemeClr>
                </a:solidFill>
                <a:latin typeface="微软雅黑" panose="020B0503020204020204" pitchFamily="34" charset="-122"/>
                <a:ea typeface="微软雅黑" panose="020B0503020204020204" pitchFamily="34" charset="-122"/>
              </a:rPr>
              <a:t>Gprs</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rPr>
              <a:t> A7</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网络模块通过</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rPr>
              <a:t>AT</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指令集进行通信，达到将硬件连上互联网的目的。</a:t>
            </a:r>
          </a:p>
          <a:p>
            <a:pPr algn="just">
              <a:lnSpc>
                <a:spcPct val="125000"/>
              </a:lnSpc>
            </a:pP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用软件模拟一个串口用于主控芯片和红外接收发送模块之间的通信，将空调遥控指令以串口通信的方式传递，然后通过红外模块发送红外线遥控空调。</a:t>
            </a:r>
          </a:p>
          <a:p>
            <a:pPr algn="just">
              <a:lnSpc>
                <a:spcPct val="125000"/>
              </a:lnSpc>
            </a:pP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用软件模拟另一个串口在串口通信的基础上运行</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rPr>
              <a:t>Modbus rs485</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协议，通过</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rPr>
              <a:t>Modbus rs485</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转</a:t>
            </a:r>
            <a:r>
              <a:rPr lang="en-US" altLang="zh-CN" sz="1800" dirty="0" err="1">
                <a:solidFill>
                  <a:schemeClr val="tx1">
                    <a:lumMod val="75000"/>
                    <a:lumOff val="25000"/>
                  </a:schemeClr>
                </a:solidFill>
                <a:latin typeface="微软雅黑" panose="020B0503020204020204" pitchFamily="34" charset="-122"/>
                <a:ea typeface="微软雅黑" panose="020B0503020204020204" pitchFamily="34" charset="-122"/>
              </a:rPr>
              <a:t>ttl</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模块与电能表进行通信。其中</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rPr>
              <a:t>Arduino</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为主站，电能表为从站。 </a:t>
            </a:r>
          </a:p>
        </p:txBody>
      </p:sp>
      <p:sp>
        <p:nvSpPr>
          <p:cNvPr id="2" name="矩形 1"/>
          <p:cNvSpPr/>
          <p:nvPr/>
        </p:nvSpPr>
        <p:spPr>
          <a:xfrm>
            <a:off x="1114336" y="1075193"/>
            <a:ext cx="7130486" cy="1823576"/>
          </a:xfrm>
          <a:prstGeom prst="rect">
            <a:avLst/>
          </a:prstGeom>
        </p:spPr>
        <p:txBody>
          <a:bodyPr wrap="square">
            <a:spAutoFit/>
          </a:bodyPr>
          <a:lstStyle/>
          <a:p>
            <a:pPr algn="just">
              <a:lnSpc>
                <a:spcPct val="125000"/>
              </a:lnSpc>
            </a:pPr>
            <a:endPar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lnSpc>
                <a:spcPct val="125000"/>
              </a:lnSpc>
            </a:pP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rPr>
              <a:t>3.	</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用户的硬件接口</a:t>
            </a:r>
          </a:p>
          <a:p>
            <a:pPr algn="just">
              <a:lnSpc>
                <a:spcPct val="125000"/>
              </a:lnSpc>
            </a:pP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  要求使用</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rPr>
              <a:t>Android4.4</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及以上版本的安卓智能手机。需要具备网络通信模块和后置摄像头模块。</a:t>
            </a:r>
          </a:p>
          <a:p>
            <a:pPr algn="just">
              <a:lnSpc>
                <a:spcPct val="125000"/>
              </a:lnSpc>
            </a:pPr>
            <a:endPar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2816725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anim calcmode="lin" valueType="num">
                                      <p:cBhvr>
                                        <p:cTn id="8" dur="1000" fill="hold"/>
                                        <p:tgtEl>
                                          <p:spTgt spid="22"/>
                                        </p:tgtEl>
                                        <p:attrNameLst>
                                          <p:attrName>ppt_x</p:attrName>
                                        </p:attrNameLst>
                                      </p:cBhvr>
                                      <p:tavLst>
                                        <p:tav tm="0">
                                          <p:val>
                                            <p:strVal val="#ppt_x"/>
                                          </p:val>
                                        </p:tav>
                                        <p:tav tm="100000">
                                          <p:val>
                                            <p:strVal val="#ppt_x"/>
                                          </p:val>
                                        </p:tav>
                                      </p:tavLst>
                                    </p:anim>
                                    <p:anim calcmode="lin" valueType="num">
                                      <p:cBhvr>
                                        <p:cTn id="9"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xit" presetSubtype="0" fill="hold" nodeType="clickEffect">
                                  <p:stCondLst>
                                    <p:cond delay="0"/>
                                  </p:stCondLst>
                                  <p:childTnLst>
                                    <p:animEffect transition="out" filter="fade">
                                      <p:cBhvr>
                                        <p:cTn id="13" dur="500"/>
                                        <p:tgtEl>
                                          <p:spTgt spid="22"/>
                                        </p:tgtEl>
                                      </p:cBhvr>
                                    </p:animEffect>
                                    <p:set>
                                      <p:cBhvr>
                                        <p:cTn id="14" dur="1" fill="hold">
                                          <p:stCondLst>
                                            <p:cond delay="499"/>
                                          </p:stCondLst>
                                        </p:cTn>
                                        <p:tgtEl>
                                          <p:spTgt spid="22"/>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1000"/>
                                        <p:tgtEl>
                                          <p:spTgt spid="25"/>
                                        </p:tgtEl>
                                      </p:cBhvr>
                                    </p:animEffect>
                                    <p:anim calcmode="lin" valueType="num">
                                      <p:cBhvr>
                                        <p:cTn id="20" dur="1000" fill="hold"/>
                                        <p:tgtEl>
                                          <p:spTgt spid="25"/>
                                        </p:tgtEl>
                                        <p:attrNameLst>
                                          <p:attrName>ppt_x</p:attrName>
                                        </p:attrNameLst>
                                      </p:cBhvr>
                                      <p:tavLst>
                                        <p:tav tm="0">
                                          <p:val>
                                            <p:strVal val="#ppt_x"/>
                                          </p:val>
                                        </p:tav>
                                        <p:tav tm="100000">
                                          <p:val>
                                            <p:strVal val="#ppt_x"/>
                                          </p:val>
                                        </p:tav>
                                      </p:tavLst>
                                    </p:anim>
                                    <p:anim calcmode="lin" valueType="num">
                                      <p:cBhvr>
                                        <p:cTn id="21"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1" nodeType="clickEffect">
                                  <p:stCondLst>
                                    <p:cond delay="0"/>
                                  </p:stCondLst>
                                  <p:childTnLst>
                                    <p:animEffect transition="out" filter="fade">
                                      <p:cBhvr>
                                        <p:cTn id="25" dur="500"/>
                                        <p:tgtEl>
                                          <p:spTgt spid="25"/>
                                        </p:tgtEl>
                                      </p:cBhvr>
                                    </p:animEffect>
                                    <p:set>
                                      <p:cBhvr>
                                        <p:cTn id="26" dur="1" fill="hold">
                                          <p:stCondLst>
                                            <p:cond delay="499"/>
                                          </p:stCondLst>
                                        </p:cTn>
                                        <p:tgtEl>
                                          <p:spTgt spid="25"/>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1000"/>
                                        <p:tgtEl>
                                          <p:spTgt spid="12"/>
                                        </p:tgtEl>
                                      </p:cBhvr>
                                    </p:animEffect>
                                    <p:anim calcmode="lin" valueType="num">
                                      <p:cBhvr>
                                        <p:cTn id="32" dur="1000" fill="hold"/>
                                        <p:tgtEl>
                                          <p:spTgt spid="12"/>
                                        </p:tgtEl>
                                        <p:attrNameLst>
                                          <p:attrName>ppt_x</p:attrName>
                                        </p:attrNameLst>
                                      </p:cBhvr>
                                      <p:tavLst>
                                        <p:tav tm="0">
                                          <p:val>
                                            <p:strVal val="#ppt_x"/>
                                          </p:val>
                                        </p:tav>
                                        <p:tav tm="100000">
                                          <p:val>
                                            <p:strVal val="#ppt_x"/>
                                          </p:val>
                                        </p:tav>
                                      </p:tavLst>
                                    </p:anim>
                                    <p:anim calcmode="lin" valueType="num">
                                      <p:cBhvr>
                                        <p:cTn id="3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0" presetClass="exit" presetSubtype="0" fill="hold" grpId="1" nodeType="clickEffect">
                                  <p:stCondLst>
                                    <p:cond delay="0"/>
                                  </p:stCondLst>
                                  <p:childTnLst>
                                    <p:animEffect transition="out" filter="fade">
                                      <p:cBhvr>
                                        <p:cTn id="37" dur="500"/>
                                        <p:tgtEl>
                                          <p:spTgt spid="12"/>
                                        </p:tgtEl>
                                      </p:cBhvr>
                                    </p:animEffect>
                                    <p:set>
                                      <p:cBhvr>
                                        <p:cTn id="38" dur="1" fill="hold">
                                          <p:stCondLst>
                                            <p:cond delay="499"/>
                                          </p:stCondLst>
                                        </p:cTn>
                                        <p:tgtEl>
                                          <p:spTgt spid="12"/>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fade">
                                      <p:cBhvr>
                                        <p:cTn id="43" dur="1000"/>
                                        <p:tgtEl>
                                          <p:spTgt spid="2"/>
                                        </p:tgtEl>
                                      </p:cBhvr>
                                    </p:animEffect>
                                    <p:anim calcmode="lin" valueType="num">
                                      <p:cBhvr>
                                        <p:cTn id="44" dur="1000" fill="hold"/>
                                        <p:tgtEl>
                                          <p:spTgt spid="2"/>
                                        </p:tgtEl>
                                        <p:attrNameLst>
                                          <p:attrName>ppt_x</p:attrName>
                                        </p:attrNameLst>
                                      </p:cBhvr>
                                      <p:tavLst>
                                        <p:tav tm="0">
                                          <p:val>
                                            <p:strVal val="#ppt_x"/>
                                          </p:val>
                                        </p:tav>
                                        <p:tav tm="100000">
                                          <p:val>
                                            <p:strVal val="#ppt_x"/>
                                          </p:val>
                                        </p:tav>
                                      </p:tavLst>
                                    </p:anim>
                                    <p:anim calcmode="lin" valueType="num">
                                      <p:cBhvr>
                                        <p:cTn id="4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10" presetClass="exit" presetSubtype="0" fill="hold" grpId="1" nodeType="clickEffect">
                                  <p:stCondLst>
                                    <p:cond delay="0"/>
                                  </p:stCondLst>
                                  <p:childTnLst>
                                    <p:animEffect transition="out" filter="fade">
                                      <p:cBhvr>
                                        <p:cTn id="49" dur="500"/>
                                        <p:tgtEl>
                                          <p:spTgt spid="2"/>
                                        </p:tgtEl>
                                      </p:cBhvr>
                                    </p:animEffect>
                                    <p:set>
                                      <p:cBhvr>
                                        <p:cTn id="50"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5" grpId="1"/>
      <p:bldP spid="12" grpId="0"/>
      <p:bldP spid="12" grpId="1"/>
      <p:bldP spid="2" grpId="0"/>
      <p:bldP spid="2" grpId="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90502"/>
            <a:ext cx="9144000" cy="4741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矩形 5"/>
          <p:cNvSpPr/>
          <p:nvPr/>
        </p:nvSpPr>
        <p:spPr>
          <a:xfrm>
            <a:off x="0" y="5048607"/>
            <a:ext cx="9144000" cy="1044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a:off x="7648221" y="190502"/>
            <a:ext cx="282223" cy="474132"/>
          </a:xfrm>
          <a:prstGeom prst="parallelogram">
            <a:avLst>
              <a:gd name="adj" fmla="val 659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平行四边形 7"/>
          <p:cNvSpPr/>
          <p:nvPr/>
        </p:nvSpPr>
        <p:spPr>
          <a:xfrm>
            <a:off x="7180440" y="190502"/>
            <a:ext cx="480481" cy="474132"/>
          </a:xfrm>
          <a:prstGeom prst="parallelogram">
            <a:avLst>
              <a:gd name="adj" fmla="val 421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2" name="图片 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
        <p:nvSpPr>
          <p:cNvPr id="43" name="矩形 42"/>
          <p:cNvSpPr/>
          <p:nvPr/>
        </p:nvSpPr>
        <p:spPr>
          <a:xfrm>
            <a:off x="251745" y="0"/>
            <a:ext cx="4463203"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3600" dirty="0">
                <a:solidFill>
                  <a:schemeClr val="bg1"/>
                </a:solidFill>
                <a:latin typeface="华文仿宋" panose="02010600040101010101" pitchFamily="2" charset="-122"/>
                <a:ea typeface="华文仿宋" panose="02010600040101010101" pitchFamily="2" charset="-122"/>
              </a:rPr>
              <a:t>Part </a:t>
            </a:r>
            <a:r>
              <a:rPr lang="en-US" altLang="zh-CN" sz="3200" dirty="0">
                <a:solidFill>
                  <a:schemeClr val="bg1"/>
                </a:solidFill>
                <a:latin typeface="微软雅黑" panose="020B0503020204020204" pitchFamily="34" charset="-122"/>
                <a:ea typeface="微软雅黑" panose="020B0503020204020204" pitchFamily="34" charset="-122"/>
              </a:rPr>
              <a:t>05 	</a:t>
            </a:r>
            <a:r>
              <a:rPr lang="zh-CN" altLang="en-US" sz="3200" dirty="0">
                <a:solidFill>
                  <a:schemeClr val="bg1"/>
                </a:solidFill>
                <a:latin typeface="微软雅黑" panose="020B0503020204020204" pitchFamily="34" charset="-122"/>
                <a:ea typeface="微软雅黑" panose="020B0503020204020204" pitchFamily="34" charset="-122"/>
              </a:rPr>
              <a:t>软件接口</a:t>
            </a:r>
            <a:endParaRPr lang="en-US" altLang="zh-CN" sz="2000" dirty="0">
              <a:solidFill>
                <a:schemeClr val="bg1"/>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rotWithShape="1">
          <a:blip r:embed="rId4">
            <a:extLst>
              <a:ext uri="{28A0092B-C50C-407E-A947-70E740481C1C}">
                <a14:useLocalDpi xmlns:a14="http://schemas.microsoft.com/office/drawing/2010/main" val="0"/>
              </a:ext>
            </a:extLst>
          </a:blip>
          <a:srcRect t="11426"/>
          <a:stretch/>
        </p:blipFill>
        <p:spPr>
          <a:xfrm>
            <a:off x="863776" y="698500"/>
            <a:ext cx="7416448" cy="4016829"/>
          </a:xfrm>
          <a:prstGeom prst="rect">
            <a:avLst/>
          </a:prstGeom>
        </p:spPr>
      </p:pic>
      <p:sp>
        <p:nvSpPr>
          <p:cNvPr id="5" name="矩形 4"/>
          <p:cNvSpPr/>
          <p:nvPr/>
        </p:nvSpPr>
        <p:spPr>
          <a:xfrm>
            <a:off x="1164377" y="1273182"/>
            <a:ext cx="6815246" cy="2585323"/>
          </a:xfrm>
          <a:prstGeom prst="rect">
            <a:avLst/>
          </a:prstGeom>
        </p:spPr>
        <p:txBody>
          <a:bodyPr wrap="square">
            <a:spAutoFit/>
          </a:bodyPr>
          <a:lstStyle/>
          <a:p>
            <a:pPr lvl="0" algn="just">
              <a:spcAft>
                <a:spcPts val="0"/>
              </a:spcAft>
            </a:pP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rPr>
              <a:t>1.	</a:t>
            </a:r>
            <a:r>
              <a:rPr lang="zh-CN" altLang="zh-CN" sz="1800" dirty="0">
                <a:solidFill>
                  <a:schemeClr val="tx1">
                    <a:lumMod val="75000"/>
                    <a:lumOff val="25000"/>
                  </a:schemeClr>
                </a:solidFill>
                <a:latin typeface="微软雅黑" panose="020B0503020204020204" pitchFamily="34" charset="-122"/>
                <a:ea typeface="微软雅黑" panose="020B0503020204020204" pitchFamily="34" charset="-122"/>
              </a:rPr>
              <a:t>服务器端</a:t>
            </a:r>
          </a:p>
          <a:p>
            <a:pPr marL="495300" indent="266700">
              <a:spcAft>
                <a:spcPts val="0"/>
              </a:spcAft>
            </a:pPr>
            <a:r>
              <a:rPr lang="zh-CN" altLang="zh-CN" sz="1800" dirty="0">
                <a:solidFill>
                  <a:schemeClr val="tx1">
                    <a:lumMod val="75000"/>
                    <a:lumOff val="25000"/>
                  </a:schemeClr>
                </a:solidFill>
                <a:latin typeface="微软雅黑" panose="020B0503020204020204" pitchFamily="34" charset="-122"/>
                <a:ea typeface="微软雅黑" panose="020B0503020204020204" pitchFamily="34" charset="-122"/>
              </a:rPr>
              <a:t>用</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rPr>
              <a:t>node.JS</a:t>
            </a:r>
            <a:r>
              <a:rPr lang="zh-CN" altLang="zh-CN" sz="1800" dirty="0">
                <a:solidFill>
                  <a:schemeClr val="tx1">
                    <a:lumMod val="75000"/>
                    <a:lumOff val="25000"/>
                  </a:schemeClr>
                </a:solidFill>
                <a:latin typeface="微软雅黑" panose="020B0503020204020204" pitchFamily="34" charset="-122"/>
                <a:ea typeface="微软雅黑" panose="020B0503020204020204" pitchFamily="34" charset="-122"/>
              </a:rPr>
              <a:t>做为后台处理数据。接受来自智能插座发来的电量信息，并将电量信息更新到数据库。接受来自手机客户端的空调遥控指令，传给相应寝室的智能插座硬件。</a:t>
            </a:r>
          </a:p>
          <a:p>
            <a:pPr marL="495300" indent="266700">
              <a:spcAft>
                <a:spcPts val="0"/>
              </a:spcAft>
            </a:pP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rPr>
              <a:t> </a:t>
            </a:r>
            <a:endParaRPr lang="zh-CN" altLang="zh-CN" sz="1800" dirty="0">
              <a:solidFill>
                <a:schemeClr val="tx1">
                  <a:lumMod val="75000"/>
                  <a:lumOff val="25000"/>
                </a:schemeClr>
              </a:solidFill>
              <a:latin typeface="微软雅黑" panose="020B0503020204020204" pitchFamily="34" charset="-122"/>
              <a:ea typeface="微软雅黑" panose="020B0503020204020204" pitchFamily="34" charset="-122"/>
            </a:endParaRPr>
          </a:p>
          <a:p>
            <a:pPr lvl="0" algn="just">
              <a:spcAft>
                <a:spcPts val="0"/>
              </a:spcAft>
            </a:pP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rPr>
              <a:t>2.	</a:t>
            </a:r>
            <a:r>
              <a:rPr lang="zh-CN" altLang="zh-CN" sz="1800" dirty="0">
                <a:solidFill>
                  <a:schemeClr val="tx1">
                    <a:lumMod val="75000"/>
                    <a:lumOff val="25000"/>
                  </a:schemeClr>
                </a:solidFill>
                <a:latin typeface="微软雅黑" panose="020B0503020204020204" pitchFamily="34" charset="-122"/>
                <a:ea typeface="微软雅黑" panose="020B0503020204020204" pitchFamily="34" charset="-122"/>
              </a:rPr>
              <a:t>客户端</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rPr>
              <a:t>APP</a:t>
            </a:r>
            <a:endParaRPr lang="zh-CN" altLang="zh-CN" sz="18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95300" indent="266700" algn="just">
              <a:spcAft>
                <a:spcPts val="0"/>
              </a:spcAft>
            </a:pPr>
            <a:r>
              <a:rPr lang="zh-CN" altLang="zh-CN" sz="1800" dirty="0">
                <a:solidFill>
                  <a:schemeClr val="tx1">
                    <a:lumMod val="75000"/>
                    <a:lumOff val="25000"/>
                  </a:schemeClr>
                </a:solidFill>
                <a:latin typeface="微软雅黑" panose="020B0503020204020204" pitchFamily="34" charset="-122"/>
                <a:ea typeface="微软雅黑" panose="020B0503020204020204" pitchFamily="34" charset="-122"/>
              </a:rPr>
              <a:t>用</a:t>
            </a:r>
            <a:r>
              <a:rPr lang="en-US" altLang="zh-CN" sz="1800" dirty="0" err="1">
                <a:solidFill>
                  <a:schemeClr val="tx1">
                    <a:lumMod val="75000"/>
                    <a:lumOff val="25000"/>
                  </a:schemeClr>
                </a:solidFill>
                <a:latin typeface="微软雅黑" panose="020B0503020204020204" pitchFamily="34" charset="-122"/>
                <a:ea typeface="微软雅黑" panose="020B0503020204020204" pitchFamily="34" charset="-122"/>
              </a:rPr>
              <a:t>mqtt</a:t>
            </a:r>
            <a:r>
              <a:rPr lang="zh-CN" altLang="zh-CN" sz="1800" dirty="0">
                <a:solidFill>
                  <a:schemeClr val="tx1">
                    <a:lumMod val="75000"/>
                    <a:lumOff val="25000"/>
                  </a:schemeClr>
                </a:solidFill>
                <a:latin typeface="微软雅黑" panose="020B0503020204020204" pitchFamily="34" charset="-122"/>
                <a:ea typeface="微软雅黑" panose="020B0503020204020204" pitchFamily="34" charset="-122"/>
              </a:rPr>
              <a:t>协议对服务器端发送遥控指令。于数据库连接，处理用户登录注册过程。</a:t>
            </a:r>
            <a:r>
              <a:rPr lang="en-US" altLang="zh-CN" sz="1800" dirty="0" err="1">
                <a:solidFill>
                  <a:schemeClr val="tx1">
                    <a:lumMod val="75000"/>
                    <a:lumOff val="25000"/>
                  </a:schemeClr>
                </a:solidFill>
                <a:latin typeface="微软雅黑" panose="020B0503020204020204" pitchFamily="34" charset="-122"/>
                <a:ea typeface="微软雅黑" panose="020B0503020204020204" pitchFamily="34" charset="-122"/>
              </a:rPr>
              <a:t>Mqtt</a:t>
            </a:r>
            <a:r>
              <a:rPr lang="zh-CN" altLang="zh-CN" sz="1800" dirty="0">
                <a:solidFill>
                  <a:schemeClr val="tx1">
                    <a:lumMod val="75000"/>
                    <a:lumOff val="25000"/>
                  </a:schemeClr>
                </a:solidFill>
                <a:latin typeface="微软雅黑" panose="020B0503020204020204" pitchFamily="34" charset="-122"/>
                <a:ea typeface="微软雅黑" panose="020B0503020204020204" pitchFamily="34" charset="-122"/>
              </a:rPr>
              <a:t>协议连服务器，转接由服务器获取的用电量信息。</a:t>
            </a:r>
          </a:p>
        </p:txBody>
      </p:sp>
    </p:spTree>
    <p:extLst>
      <p:ext uri="{BB962C8B-B14F-4D97-AF65-F5344CB8AC3E}">
        <p14:creationId xmlns:p14="http://schemas.microsoft.com/office/powerpoint/2010/main" val="328435437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xit" presetSubtype="0" fill="hold" nodeType="clickEffect">
                                  <p:stCondLst>
                                    <p:cond delay="0"/>
                                  </p:stCondLst>
                                  <p:childTnLst>
                                    <p:animEffect transition="out" filter="fade">
                                      <p:cBhvr>
                                        <p:cTn id="13" dur="500"/>
                                        <p:tgtEl>
                                          <p:spTgt spid="3"/>
                                        </p:tgtEl>
                                      </p:cBhvr>
                                    </p:animEffect>
                                    <p:set>
                                      <p:cBhvr>
                                        <p:cTn id="14" dur="1" fill="hold">
                                          <p:stCondLst>
                                            <p:cond delay="499"/>
                                          </p:stCondLst>
                                        </p:cTn>
                                        <p:tgtEl>
                                          <p:spTgt spid="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1" nodeType="clickEffect">
                                  <p:stCondLst>
                                    <p:cond delay="0"/>
                                  </p:stCondLst>
                                  <p:childTnLst>
                                    <p:animEffect transition="out" filter="fade">
                                      <p:cBhvr>
                                        <p:cTn id="25" dur="500"/>
                                        <p:tgtEl>
                                          <p:spTgt spid="5"/>
                                        </p:tgtEl>
                                      </p:cBhvr>
                                    </p:animEffect>
                                    <p:set>
                                      <p:cBhvr>
                                        <p:cTn id="26"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4" name="矩形 3"/>
          <p:cNvSpPr/>
          <p:nvPr/>
        </p:nvSpPr>
        <p:spPr>
          <a:xfrm>
            <a:off x="1072445" y="2571750"/>
            <a:ext cx="4639732"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4800" dirty="0">
                <a:solidFill>
                  <a:schemeClr val="tx1">
                    <a:lumMod val="75000"/>
                    <a:lumOff val="25000"/>
                  </a:schemeClr>
                </a:solidFill>
                <a:latin typeface="华文仿宋" panose="02010600040101010101" pitchFamily="2" charset="-122"/>
                <a:ea typeface="华文仿宋" panose="02010600040101010101" pitchFamily="2" charset="-122"/>
              </a:rPr>
              <a:t>Part </a:t>
            </a:r>
            <a:r>
              <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rPr>
              <a:t>01     </a:t>
            </a:r>
          </a:p>
          <a:p>
            <a:pPr>
              <a:lnSpc>
                <a:spcPct val="15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引言</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Tree>
    <p:extLst>
      <p:ext uri="{BB962C8B-B14F-4D97-AF65-F5344CB8AC3E}">
        <p14:creationId xmlns:p14="http://schemas.microsoft.com/office/powerpoint/2010/main" val="534385810"/>
      </p:ext>
    </p:extLst>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90502"/>
            <a:ext cx="9144000" cy="4741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矩形 5"/>
          <p:cNvSpPr/>
          <p:nvPr/>
        </p:nvSpPr>
        <p:spPr>
          <a:xfrm>
            <a:off x="0" y="5048607"/>
            <a:ext cx="9144000" cy="1044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a:off x="7648221" y="190502"/>
            <a:ext cx="282223" cy="474132"/>
          </a:xfrm>
          <a:prstGeom prst="parallelogram">
            <a:avLst>
              <a:gd name="adj" fmla="val 659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平行四边形 7"/>
          <p:cNvSpPr/>
          <p:nvPr/>
        </p:nvSpPr>
        <p:spPr>
          <a:xfrm>
            <a:off x="7180440" y="190502"/>
            <a:ext cx="480481" cy="474132"/>
          </a:xfrm>
          <a:prstGeom prst="parallelogram">
            <a:avLst>
              <a:gd name="adj" fmla="val 421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2" name="图片 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
        <p:nvSpPr>
          <p:cNvPr id="43" name="矩形 42"/>
          <p:cNvSpPr/>
          <p:nvPr/>
        </p:nvSpPr>
        <p:spPr>
          <a:xfrm>
            <a:off x="251745" y="0"/>
            <a:ext cx="4463203"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3600" dirty="0">
                <a:solidFill>
                  <a:schemeClr val="bg1"/>
                </a:solidFill>
                <a:latin typeface="华文仿宋" panose="02010600040101010101" pitchFamily="2" charset="-122"/>
                <a:ea typeface="华文仿宋" panose="02010600040101010101" pitchFamily="2" charset="-122"/>
              </a:rPr>
              <a:t>Part </a:t>
            </a:r>
            <a:r>
              <a:rPr lang="en-US" altLang="zh-CN" sz="3200" dirty="0">
                <a:solidFill>
                  <a:schemeClr val="bg1"/>
                </a:solidFill>
                <a:latin typeface="微软雅黑" panose="020B0503020204020204" pitchFamily="34" charset="-122"/>
                <a:ea typeface="微软雅黑" panose="020B0503020204020204" pitchFamily="34" charset="-122"/>
              </a:rPr>
              <a:t>05 	</a:t>
            </a:r>
            <a:r>
              <a:rPr lang="zh-CN" altLang="en-US" sz="3200" dirty="0">
                <a:solidFill>
                  <a:schemeClr val="bg1"/>
                </a:solidFill>
                <a:latin typeface="微软雅黑" panose="020B0503020204020204" pitchFamily="34" charset="-122"/>
                <a:ea typeface="微软雅黑" panose="020B0503020204020204" pitchFamily="34" charset="-122"/>
              </a:rPr>
              <a:t>故障处理</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5" name="矩形 4"/>
          <p:cNvSpPr/>
          <p:nvPr/>
        </p:nvSpPr>
        <p:spPr>
          <a:xfrm>
            <a:off x="1164377" y="1273182"/>
            <a:ext cx="6815246" cy="2308324"/>
          </a:xfrm>
          <a:prstGeom prst="rect">
            <a:avLst/>
          </a:prstGeom>
        </p:spPr>
        <p:txBody>
          <a:bodyPr wrap="square">
            <a:spAutoFit/>
          </a:bodyPr>
          <a:lstStyle/>
          <a:p>
            <a:pPr lvl="0" algn="just">
              <a:spcAft>
                <a:spcPts val="0"/>
              </a:spcAft>
            </a:pP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rPr>
              <a:t>1.  </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设备的硬件故障会导致软件的无法运行，或者其他不良后果，我们在硬件上设计内置传感器用于检测硬件内部温度，尽量降低出故障的概率。如果出现网络拥堵现象和断线，情况，我们的硬件将自行重连，其他的非正常使用情况将由用户自行处理解决。</a:t>
            </a:r>
          </a:p>
          <a:p>
            <a:pPr lvl="0" algn="just">
              <a:spcAft>
                <a:spcPts val="0"/>
              </a:spcAft>
            </a:pPr>
            <a:endPar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endParaRPr>
          </a:p>
          <a:p>
            <a:pPr lvl="0" algn="just">
              <a:spcAft>
                <a:spcPts val="0"/>
              </a:spcAft>
            </a:pP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rPr>
              <a:t>2.  </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软件在运行过程中会卡顿或者由于数据库错误而导致程序出错，这时将由系统自动记录错误日志，同时低层的指令重新发送。软件在运行过程中产生的其他错误将根据情况由软件开发者来解决。</a:t>
            </a:r>
          </a:p>
        </p:txBody>
      </p:sp>
    </p:spTree>
    <p:extLst>
      <p:ext uri="{BB962C8B-B14F-4D97-AF65-F5344CB8AC3E}">
        <p14:creationId xmlns:p14="http://schemas.microsoft.com/office/powerpoint/2010/main" val="42134502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5" name="文本框 4"/>
          <p:cNvSpPr txBox="1"/>
          <p:nvPr/>
        </p:nvSpPr>
        <p:spPr>
          <a:xfrm>
            <a:off x="673550" y="2220489"/>
            <a:ext cx="5162805" cy="2123658"/>
          </a:xfrm>
          <a:prstGeom prst="rect">
            <a:avLst/>
          </a:prstGeom>
          <a:noFill/>
        </p:spPr>
        <p:txBody>
          <a:bodyPr wrap="square" rtlCol="0">
            <a:spAutoFit/>
          </a:bodyPr>
          <a:lstStyle/>
          <a:p>
            <a:r>
              <a:rPr lang="en-US" altLang="zh-CN" sz="6600" dirty="0">
                <a:ln w="38100">
                  <a:noFill/>
                </a:ln>
                <a:solidFill>
                  <a:schemeClr val="tx1">
                    <a:lumMod val="75000"/>
                    <a:lumOff val="25000"/>
                  </a:schemeClr>
                </a:solidFill>
                <a:latin typeface="微软雅黑" panose="020B0503020204020204" pitchFamily="34" charset="-122"/>
                <a:ea typeface="微软雅黑" panose="020B0503020204020204" pitchFamily="34" charset="-122"/>
              </a:rPr>
              <a:t>THANK YOU</a:t>
            </a:r>
          </a:p>
          <a:p>
            <a:r>
              <a:rPr lang="zh-CN" altLang="en-US" sz="6600" dirty="0">
                <a:ln w="19050">
                  <a:noFill/>
                </a:ln>
                <a:solidFill>
                  <a:schemeClr val="tx1">
                    <a:lumMod val="75000"/>
                    <a:lumOff val="25000"/>
                  </a:schemeClr>
                </a:solidFill>
                <a:latin typeface="微软雅黑" panose="020B0503020204020204" pitchFamily="34" charset="-122"/>
                <a:ea typeface="微软雅黑" panose="020B0503020204020204" pitchFamily="34" charset="-122"/>
              </a:rPr>
              <a:t>汇报完毕</a:t>
            </a:r>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Tree>
    <p:extLst>
      <p:ext uri="{BB962C8B-B14F-4D97-AF65-F5344CB8AC3E}">
        <p14:creationId xmlns:p14="http://schemas.microsoft.com/office/powerpoint/2010/main" val="776900010"/>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90502"/>
            <a:ext cx="9144000" cy="4741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51745" y="0"/>
            <a:ext cx="4463203"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3600" dirty="0">
                <a:solidFill>
                  <a:schemeClr val="bg1"/>
                </a:solidFill>
                <a:latin typeface="华文仿宋" panose="02010600040101010101" pitchFamily="2" charset="-122"/>
                <a:ea typeface="华文仿宋" panose="02010600040101010101" pitchFamily="2" charset="-122"/>
              </a:rPr>
              <a:t>Part </a:t>
            </a:r>
            <a:r>
              <a:rPr lang="en-US" altLang="zh-CN" sz="3200" dirty="0">
                <a:solidFill>
                  <a:schemeClr val="bg1"/>
                </a:solidFill>
                <a:latin typeface="微软雅黑" panose="020B0503020204020204" pitchFamily="34" charset="-122"/>
                <a:ea typeface="微软雅黑" panose="020B0503020204020204" pitchFamily="34" charset="-122"/>
              </a:rPr>
              <a:t>01		</a:t>
            </a:r>
            <a:r>
              <a:rPr lang="zh-CN" altLang="en-US" sz="3200" dirty="0">
                <a:solidFill>
                  <a:schemeClr val="bg1"/>
                </a:solidFill>
                <a:latin typeface="微软雅黑" panose="020B0503020204020204" pitchFamily="34" charset="-122"/>
                <a:ea typeface="微软雅黑" panose="020B0503020204020204" pitchFamily="34" charset="-122"/>
              </a:rPr>
              <a:t>编写目的</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0" y="5039080"/>
            <a:ext cx="9144000" cy="1044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a:off x="7648221" y="190502"/>
            <a:ext cx="282223" cy="474132"/>
          </a:xfrm>
          <a:prstGeom prst="parallelogram">
            <a:avLst>
              <a:gd name="adj" fmla="val 659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平行四边形 7"/>
          <p:cNvSpPr/>
          <p:nvPr/>
        </p:nvSpPr>
        <p:spPr>
          <a:xfrm>
            <a:off x="7180440" y="190502"/>
            <a:ext cx="480481" cy="474132"/>
          </a:xfrm>
          <a:prstGeom prst="parallelogram">
            <a:avLst>
              <a:gd name="adj" fmla="val 421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p:nvPicPr>
        <p:blipFill rotWithShape="1">
          <a:blip r:embed="rId2" cstate="print">
            <a:extLst>
              <a:ext uri="{28A0092B-C50C-407E-A947-70E740481C1C}">
                <a14:useLocalDpi xmlns:a14="http://schemas.microsoft.com/office/drawing/2010/main" val="0"/>
              </a:ext>
            </a:extLst>
          </a:blip>
          <a:srcRect l="823" t="3771" r="2759" b="86497"/>
          <a:stretch/>
        </p:blipFill>
        <p:spPr>
          <a:xfrm>
            <a:off x="697230" y="1338355"/>
            <a:ext cx="2497889" cy="2854729"/>
          </a:xfrm>
          <a:prstGeom prst="rect">
            <a:avLst/>
          </a:prstGeom>
          <a:ln w="38100">
            <a:noFill/>
          </a:ln>
          <a:effectLst>
            <a:outerShdw blurRad="50800" dist="38100" dir="2700000" algn="tl" rotWithShape="0">
              <a:prstClr val="black">
                <a:alpha val="40000"/>
              </a:prstClr>
            </a:outerShdw>
            <a:reflection blurRad="6350" stA="50000" endA="275" endPos="40000" dist="101600" dir="5400000" sy="-100000" algn="bl" rotWithShape="0"/>
          </a:effectLst>
        </p:spPr>
      </p:pic>
      <p:sp>
        <p:nvSpPr>
          <p:cNvPr id="13" name="文本框 12"/>
          <p:cNvSpPr txBox="1"/>
          <p:nvPr/>
        </p:nvSpPr>
        <p:spPr>
          <a:xfrm>
            <a:off x="3462157" y="1220895"/>
            <a:ext cx="4871946" cy="3208571"/>
          </a:xfrm>
          <a:prstGeom prst="rect">
            <a:avLst/>
          </a:prstGeom>
          <a:noFill/>
        </p:spPr>
        <p:txBody>
          <a:bodyPr wrap="square" rtlCol="0">
            <a:spAutoFit/>
          </a:bodyPr>
          <a:lstStyle/>
          <a:p>
            <a:pPr algn="just">
              <a:lnSpc>
                <a:spcPct val="125000"/>
              </a:lnSpc>
            </a:pP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    随着空调在大学寝室的普及，学生对寝室空调的依赖度的提高，不少学生存在对空调的滥用，导致电能的浪费。并且时常出现因为交流不当而出门忘关空调的现象。同时学生也时常忙于实验室和教室之间，夏天或冬天严酷的天气状况驱使学生产生在回寝室路上就能打开空调的想法。所以我们决定做一款寝室控调管理系统，使学生不仅能远程遥控空调，也能进行用电统计，培养学生节电意识。</a:t>
            </a: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Tree>
    <p:extLst>
      <p:ext uri="{BB962C8B-B14F-4D97-AF65-F5344CB8AC3E}">
        <p14:creationId xmlns:p14="http://schemas.microsoft.com/office/powerpoint/2010/main" val="1055469364"/>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90502"/>
            <a:ext cx="9144000" cy="4741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51745" y="0"/>
            <a:ext cx="4463203"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3600" dirty="0">
                <a:solidFill>
                  <a:schemeClr val="bg1"/>
                </a:solidFill>
                <a:latin typeface="华文仿宋" panose="02010600040101010101" pitchFamily="2" charset="-122"/>
                <a:ea typeface="华文仿宋" panose="02010600040101010101" pitchFamily="2" charset="-122"/>
              </a:rPr>
              <a:t>Part </a:t>
            </a:r>
            <a:r>
              <a:rPr lang="en-US" altLang="zh-CN" sz="3200" dirty="0">
                <a:solidFill>
                  <a:schemeClr val="bg1"/>
                </a:solidFill>
                <a:latin typeface="微软雅黑" panose="020B0503020204020204" pitchFamily="34" charset="-122"/>
                <a:ea typeface="微软雅黑" panose="020B0503020204020204" pitchFamily="34" charset="-122"/>
              </a:rPr>
              <a:t>01		</a:t>
            </a:r>
            <a:r>
              <a:rPr lang="zh-CN" altLang="en-US" sz="3200" dirty="0">
                <a:solidFill>
                  <a:schemeClr val="bg1"/>
                </a:solidFill>
                <a:latin typeface="微软雅黑" panose="020B0503020204020204" pitchFamily="34" charset="-122"/>
                <a:ea typeface="微软雅黑" panose="020B0503020204020204" pitchFamily="34" charset="-122"/>
              </a:rPr>
              <a:t>背景</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0" y="5039080"/>
            <a:ext cx="9144000" cy="1044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a:off x="7648221" y="190502"/>
            <a:ext cx="282223" cy="474132"/>
          </a:xfrm>
          <a:prstGeom prst="parallelogram">
            <a:avLst>
              <a:gd name="adj" fmla="val 659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平行四边形 7"/>
          <p:cNvSpPr/>
          <p:nvPr/>
        </p:nvSpPr>
        <p:spPr>
          <a:xfrm>
            <a:off x="7180440" y="190502"/>
            <a:ext cx="480481" cy="474132"/>
          </a:xfrm>
          <a:prstGeom prst="parallelogram">
            <a:avLst>
              <a:gd name="adj" fmla="val 421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
        <p:nvSpPr>
          <p:cNvPr id="9" name="矩形 8"/>
          <p:cNvSpPr/>
          <p:nvPr/>
        </p:nvSpPr>
        <p:spPr>
          <a:xfrm>
            <a:off x="1506583" y="827202"/>
            <a:ext cx="5351417" cy="3276090"/>
          </a:xfrm>
          <a:prstGeom prst="rect">
            <a:avLst/>
          </a:prstGeom>
        </p:spPr>
        <p:txBody>
          <a:bodyPr wrap="square">
            <a:spAutoFit/>
          </a:bodyPr>
          <a:lstStyle/>
          <a:p>
            <a:pPr algn="just">
              <a:lnSpc>
                <a:spcPct val="173000"/>
              </a:lnSpc>
              <a:spcBef>
                <a:spcPts val="1300"/>
              </a:spcBef>
              <a:spcAft>
                <a:spcPts val="1300"/>
              </a:spcAft>
            </a:pPr>
            <a:r>
              <a:rPr lang="en-US" altLang="zh-CN" sz="2000" b="1" kern="100" dirty="0">
                <a:solidFill>
                  <a:srgbClr val="404040"/>
                </a:solidFill>
                <a:latin typeface="微软雅黑" panose="020B0503020204020204" pitchFamily="34" charset="-122"/>
                <a:ea typeface="微软雅黑" panose="020B0503020204020204" pitchFamily="34" charset="-122"/>
              </a:rPr>
              <a:t>1.1 </a:t>
            </a:r>
            <a:r>
              <a:rPr lang="zh-CN" altLang="zh-CN" sz="2000" b="1" kern="100" dirty="0">
                <a:solidFill>
                  <a:srgbClr val="404040"/>
                </a:solidFill>
                <a:latin typeface="微软雅黑" panose="020B0503020204020204" pitchFamily="34" charset="-122"/>
                <a:ea typeface="微软雅黑" panose="020B0503020204020204" pitchFamily="34" charset="-122"/>
              </a:rPr>
              <a:t>项目名称</a:t>
            </a:r>
          </a:p>
          <a:p>
            <a:pPr indent="266700">
              <a:spcAft>
                <a:spcPts val="0"/>
              </a:spcAft>
            </a:pPr>
            <a:r>
              <a:rPr lang="zh-CN" altLang="zh-CN" sz="1400" dirty="0">
                <a:solidFill>
                  <a:srgbClr val="404040"/>
                </a:solidFill>
                <a:latin typeface="微软雅黑" panose="020B0503020204020204" pitchFamily="34" charset="-122"/>
                <a:ea typeface="微软雅黑" panose="020B0503020204020204" pitchFamily="34" charset="-122"/>
                <a:cs typeface="宋体" panose="02010600030101010101" pitchFamily="2" charset="-122"/>
              </a:rPr>
              <a:t>项目名称：</a:t>
            </a:r>
            <a:r>
              <a:rPr lang="zh-CN" altLang="zh-CN" sz="1400" dirty="0">
                <a:solidFill>
                  <a:srgbClr val="404040"/>
                </a:solidFill>
                <a:latin typeface="微软雅黑" panose="020B0503020204020204" pitchFamily="34" charset="-122"/>
                <a:ea typeface="微软雅黑" panose="020B0503020204020204" pitchFamily="34" charset="-122"/>
                <a:cs typeface="Helvetica Neue"/>
              </a:rPr>
              <a:t>寝室空调智能插座</a:t>
            </a:r>
            <a:endParaRPr lang="zh-CN" altLang="zh-CN" sz="1400" dirty="0">
              <a:solidFill>
                <a:srgbClr val="404040"/>
              </a:solidFill>
              <a:latin typeface="微软雅黑" panose="020B0503020204020204" pitchFamily="34" charset="-122"/>
              <a:ea typeface="微软雅黑" panose="020B0503020204020204" pitchFamily="34" charset="-122"/>
              <a:cs typeface="宋体" panose="02010600030101010101" pitchFamily="2" charset="-122"/>
            </a:endParaRPr>
          </a:p>
          <a:p>
            <a:pPr algn="just">
              <a:lnSpc>
                <a:spcPct val="173000"/>
              </a:lnSpc>
              <a:spcBef>
                <a:spcPts val="1300"/>
              </a:spcBef>
              <a:spcAft>
                <a:spcPts val="1300"/>
              </a:spcAft>
            </a:pPr>
            <a:r>
              <a:rPr lang="en-US" altLang="zh-CN" sz="2000" b="1" kern="100" dirty="0">
                <a:solidFill>
                  <a:srgbClr val="404040"/>
                </a:solidFill>
                <a:latin typeface="微软雅黑" panose="020B0503020204020204" pitchFamily="34" charset="-122"/>
                <a:ea typeface="微软雅黑" panose="020B0503020204020204" pitchFamily="34" charset="-122"/>
              </a:rPr>
              <a:t>1.2 </a:t>
            </a:r>
            <a:r>
              <a:rPr lang="zh-CN" altLang="zh-CN" sz="2000" b="1" kern="100" dirty="0">
                <a:solidFill>
                  <a:srgbClr val="404040"/>
                </a:solidFill>
                <a:latin typeface="微软雅黑" panose="020B0503020204020204" pitchFamily="34" charset="-122"/>
                <a:ea typeface="微软雅黑" panose="020B0503020204020204" pitchFamily="34" charset="-122"/>
              </a:rPr>
              <a:t>项目的用户 </a:t>
            </a:r>
          </a:p>
          <a:p>
            <a:pPr indent="266700">
              <a:spcAft>
                <a:spcPts val="0"/>
              </a:spcAft>
            </a:pPr>
            <a:r>
              <a:rPr lang="zh-CN" altLang="zh-CN" sz="1400" dirty="0">
                <a:solidFill>
                  <a:srgbClr val="404040"/>
                </a:solidFill>
                <a:latin typeface="微软雅黑" panose="020B0503020204020204" pitchFamily="34" charset="-122"/>
                <a:ea typeface="微软雅黑" panose="020B0503020204020204" pitchFamily="34" charset="-122"/>
                <a:cs typeface="宋体" panose="02010600030101010101" pitchFamily="2" charset="-122"/>
              </a:rPr>
              <a:t>用户群体：浙江大学城市学院在寝室的学生</a:t>
            </a:r>
          </a:p>
          <a:p>
            <a:pPr algn="just">
              <a:lnSpc>
                <a:spcPct val="173000"/>
              </a:lnSpc>
              <a:spcBef>
                <a:spcPts val="1300"/>
              </a:spcBef>
              <a:spcAft>
                <a:spcPts val="1300"/>
              </a:spcAft>
            </a:pPr>
            <a:r>
              <a:rPr lang="en-US" altLang="zh-CN" sz="2000" b="1" kern="100" dirty="0">
                <a:solidFill>
                  <a:srgbClr val="404040"/>
                </a:solidFill>
                <a:latin typeface="微软雅黑" panose="020B0503020204020204" pitchFamily="34" charset="-122"/>
                <a:ea typeface="微软雅黑" panose="020B0503020204020204" pitchFamily="34" charset="-122"/>
              </a:rPr>
              <a:t>1.3 </a:t>
            </a:r>
            <a:r>
              <a:rPr lang="zh-CN" altLang="zh-CN" sz="2000" b="1" kern="100" dirty="0">
                <a:solidFill>
                  <a:srgbClr val="404040"/>
                </a:solidFill>
                <a:latin typeface="微软雅黑" panose="020B0503020204020204" pitchFamily="34" charset="-122"/>
                <a:ea typeface="微软雅黑" panose="020B0503020204020204" pitchFamily="34" charset="-122"/>
              </a:rPr>
              <a:t>项目主要承担部门</a:t>
            </a:r>
            <a:r>
              <a:rPr lang="en-US" altLang="zh-CN" sz="2000" b="1" kern="100" dirty="0">
                <a:solidFill>
                  <a:srgbClr val="404040"/>
                </a:solidFill>
                <a:latin typeface="微软雅黑" panose="020B0503020204020204" pitchFamily="34" charset="-122"/>
                <a:ea typeface="微软雅黑" panose="020B0503020204020204" pitchFamily="34" charset="-122"/>
              </a:rPr>
              <a:t>  </a:t>
            </a:r>
            <a:endParaRPr lang="zh-CN" altLang="zh-CN" sz="2000" b="1" kern="100" dirty="0">
              <a:solidFill>
                <a:srgbClr val="404040"/>
              </a:solidFill>
              <a:latin typeface="微软雅黑" panose="020B0503020204020204" pitchFamily="34" charset="-122"/>
              <a:ea typeface="微软雅黑" panose="020B0503020204020204" pitchFamily="34" charset="-122"/>
            </a:endParaRPr>
          </a:p>
          <a:p>
            <a:pPr indent="266700">
              <a:spcAft>
                <a:spcPts val="0"/>
              </a:spcAft>
            </a:pPr>
            <a:r>
              <a:rPr lang="zh-CN" altLang="zh-CN" sz="1400" dirty="0">
                <a:solidFill>
                  <a:srgbClr val="404040"/>
                </a:solidFill>
                <a:latin typeface="微软雅黑" panose="020B0503020204020204" pitchFamily="34" charset="-122"/>
                <a:ea typeface="微软雅黑" panose="020B0503020204020204" pitchFamily="34" charset="-122"/>
                <a:cs typeface="宋体" panose="02010600030101010101" pitchFamily="2" charset="-122"/>
              </a:rPr>
              <a:t>浙江大学城市学院软件工程</a:t>
            </a:r>
            <a:r>
              <a:rPr lang="en-US" altLang="zh-CN" sz="1400" dirty="0">
                <a:solidFill>
                  <a:srgbClr val="404040"/>
                </a:solidFill>
                <a:latin typeface="微软雅黑" panose="020B0503020204020204" pitchFamily="34" charset="-122"/>
                <a:ea typeface="微软雅黑" panose="020B0503020204020204" pitchFamily="34" charset="-122"/>
                <a:cs typeface="宋体" panose="02010600030101010101" pitchFamily="2" charset="-122"/>
              </a:rPr>
              <a:t> 15</a:t>
            </a:r>
            <a:r>
              <a:rPr lang="zh-CN" altLang="zh-CN" sz="1400" dirty="0">
                <a:solidFill>
                  <a:srgbClr val="404040"/>
                </a:solidFill>
                <a:latin typeface="微软雅黑" panose="020B0503020204020204" pitchFamily="34" charset="-122"/>
                <a:ea typeface="微软雅黑" panose="020B0503020204020204" pitchFamily="34" charset="-122"/>
                <a:cs typeface="宋体" panose="02010600030101010101" pitchFamily="2" charset="-122"/>
              </a:rPr>
              <a:t>级</a:t>
            </a:r>
            <a:r>
              <a:rPr lang="en-US" altLang="zh-CN" sz="1400" dirty="0">
                <a:solidFill>
                  <a:srgbClr val="404040"/>
                </a:solidFill>
                <a:latin typeface="微软雅黑" panose="020B0503020204020204" pitchFamily="34" charset="-122"/>
                <a:ea typeface="微软雅黑" panose="020B0503020204020204" pitchFamily="34" charset="-122"/>
                <a:cs typeface="宋体" panose="02010600030101010101" pitchFamily="2" charset="-122"/>
              </a:rPr>
              <a:t> 	 G3</a:t>
            </a:r>
            <a:r>
              <a:rPr lang="zh-CN" altLang="zh-CN" sz="1400" dirty="0">
                <a:solidFill>
                  <a:srgbClr val="404040"/>
                </a:solidFill>
                <a:latin typeface="微软雅黑" panose="020B0503020204020204" pitchFamily="34" charset="-122"/>
                <a:ea typeface="微软雅黑" panose="020B0503020204020204" pitchFamily="34" charset="-122"/>
                <a:cs typeface="宋体" panose="02010600030101010101" pitchFamily="2" charset="-122"/>
              </a:rPr>
              <a:t>小组</a:t>
            </a:r>
          </a:p>
        </p:txBody>
      </p:sp>
    </p:spTree>
    <p:extLst>
      <p:ext uri="{BB962C8B-B14F-4D97-AF65-F5344CB8AC3E}">
        <p14:creationId xmlns:p14="http://schemas.microsoft.com/office/powerpoint/2010/main" val="4023076212"/>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90502"/>
            <a:ext cx="9144000" cy="4741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51745" y="0"/>
            <a:ext cx="4463203"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3600" dirty="0">
                <a:solidFill>
                  <a:schemeClr val="bg1"/>
                </a:solidFill>
                <a:latin typeface="华文仿宋" panose="02010600040101010101" pitchFamily="2" charset="-122"/>
                <a:ea typeface="华文仿宋" panose="02010600040101010101" pitchFamily="2" charset="-122"/>
              </a:rPr>
              <a:t>Part </a:t>
            </a:r>
            <a:r>
              <a:rPr lang="en-US" altLang="zh-CN" sz="3200" dirty="0">
                <a:solidFill>
                  <a:schemeClr val="bg1"/>
                </a:solidFill>
                <a:latin typeface="微软雅黑" panose="020B0503020204020204" pitchFamily="34" charset="-122"/>
                <a:ea typeface="微软雅黑" panose="020B0503020204020204" pitchFamily="34" charset="-122"/>
              </a:rPr>
              <a:t>01		</a:t>
            </a:r>
            <a:r>
              <a:rPr lang="zh-CN" altLang="en-US" sz="3200" dirty="0">
                <a:solidFill>
                  <a:schemeClr val="bg1"/>
                </a:solidFill>
                <a:latin typeface="微软雅黑" panose="020B0503020204020204" pitchFamily="34" charset="-122"/>
                <a:ea typeface="微软雅黑" panose="020B0503020204020204" pitchFamily="34" charset="-122"/>
              </a:rPr>
              <a:t>背景</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0" y="5039080"/>
            <a:ext cx="9144000" cy="1044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a:off x="7648221" y="190502"/>
            <a:ext cx="282223" cy="474132"/>
          </a:xfrm>
          <a:prstGeom prst="parallelogram">
            <a:avLst>
              <a:gd name="adj" fmla="val 659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平行四边形 7"/>
          <p:cNvSpPr/>
          <p:nvPr/>
        </p:nvSpPr>
        <p:spPr>
          <a:xfrm>
            <a:off x="7180440" y="190502"/>
            <a:ext cx="480481" cy="474132"/>
          </a:xfrm>
          <a:prstGeom prst="parallelogram">
            <a:avLst>
              <a:gd name="adj" fmla="val 421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
        <p:nvSpPr>
          <p:cNvPr id="9" name="文本框 8"/>
          <p:cNvSpPr txBox="1"/>
          <p:nvPr/>
        </p:nvSpPr>
        <p:spPr>
          <a:xfrm>
            <a:off x="1075331" y="1401460"/>
            <a:ext cx="6726886" cy="2900794"/>
          </a:xfrm>
          <a:prstGeom prst="rect">
            <a:avLst/>
          </a:prstGeom>
          <a:noFill/>
        </p:spPr>
        <p:txBody>
          <a:bodyPr wrap="square" rtlCol="0">
            <a:spAutoFit/>
          </a:bodyPr>
          <a:lstStyle/>
          <a:p>
            <a:pPr algn="just">
              <a:lnSpc>
                <a:spcPct val="125000"/>
              </a:lnSpc>
            </a:pPr>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rPr>
              <a:t>1.4 </a:t>
            </a: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项目建设背景</a:t>
            </a:r>
          </a:p>
          <a:p>
            <a:pPr algn="just">
              <a:lnSpc>
                <a:spcPct val="125000"/>
              </a:lnSpc>
            </a:pP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随着空调在大学寝室的普及，学生对寝室空调的依赖度的提高，不少学生存在对空调的滥用，导致电能的浪费。并且时常出现因为交流不当而出门忘关空调的现象。同时学生也时常忙于实验室和教室之间，夏天或冬天严酷的天气状况驱使学生产生在回寝室路上就能打开空调的想法。所以我们决定做一款寝室控调管理系统，使学生不仅能远程遥控空调，也能进行用电统计，培养学生节电意识。</a:t>
            </a:r>
          </a:p>
        </p:txBody>
      </p:sp>
    </p:spTree>
    <p:extLst>
      <p:ext uri="{BB962C8B-B14F-4D97-AF65-F5344CB8AC3E}">
        <p14:creationId xmlns:p14="http://schemas.microsoft.com/office/powerpoint/2010/main" val="3345554443"/>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90502"/>
            <a:ext cx="9144000" cy="4741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5048607"/>
            <a:ext cx="9144000" cy="1044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a:off x="7648221" y="190502"/>
            <a:ext cx="282223" cy="474132"/>
          </a:xfrm>
          <a:prstGeom prst="parallelogram">
            <a:avLst>
              <a:gd name="adj" fmla="val 659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平行四边形 7"/>
          <p:cNvSpPr/>
          <p:nvPr/>
        </p:nvSpPr>
        <p:spPr>
          <a:xfrm>
            <a:off x="7180440" y="190502"/>
            <a:ext cx="480481" cy="474132"/>
          </a:xfrm>
          <a:prstGeom prst="parallelogram">
            <a:avLst>
              <a:gd name="adj" fmla="val 421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
        <p:nvSpPr>
          <p:cNvPr id="34" name="矩形 33"/>
          <p:cNvSpPr/>
          <p:nvPr/>
        </p:nvSpPr>
        <p:spPr>
          <a:xfrm>
            <a:off x="251745" y="0"/>
            <a:ext cx="4952505"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3600" dirty="0">
                <a:solidFill>
                  <a:schemeClr val="bg1"/>
                </a:solidFill>
                <a:latin typeface="华文仿宋" panose="02010600040101010101" pitchFamily="2" charset="-122"/>
                <a:ea typeface="华文仿宋" panose="02010600040101010101" pitchFamily="2" charset="-122"/>
              </a:rPr>
              <a:t>Part </a:t>
            </a:r>
            <a:r>
              <a:rPr lang="en-US" altLang="zh-CN" sz="3200" dirty="0">
                <a:solidFill>
                  <a:schemeClr val="bg1"/>
                </a:solidFill>
                <a:latin typeface="微软雅黑" panose="020B0503020204020204" pitchFamily="34" charset="-122"/>
                <a:ea typeface="微软雅黑" panose="020B0503020204020204" pitchFamily="34" charset="-122"/>
              </a:rPr>
              <a:t>01    </a:t>
            </a:r>
            <a:r>
              <a:rPr lang="zh-CN" altLang="en-US" sz="3200" dirty="0">
                <a:solidFill>
                  <a:schemeClr val="bg1"/>
                </a:solidFill>
                <a:latin typeface="微软雅黑" panose="020B0503020204020204" pitchFamily="34" charset="-122"/>
                <a:ea typeface="微软雅黑" panose="020B0503020204020204" pitchFamily="34" charset="-122"/>
              </a:rPr>
              <a:t>本次人员分工</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40" name="圆角矩形 2"/>
          <p:cNvSpPr/>
          <p:nvPr/>
        </p:nvSpPr>
        <p:spPr>
          <a:xfrm>
            <a:off x="685801" y="1082681"/>
            <a:ext cx="7639050" cy="3581745"/>
          </a:xfrm>
          <a:prstGeom prst="roundRect">
            <a:avLst>
              <a:gd name="adj" fmla="val 7532"/>
            </a:avLst>
          </a:pr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Freeform 1065"/>
          <p:cNvSpPr/>
          <p:nvPr/>
        </p:nvSpPr>
        <p:spPr bwMode="auto">
          <a:xfrm rot="19721490">
            <a:off x="1941008" y="1778774"/>
            <a:ext cx="2320858" cy="2189556"/>
          </a:xfrm>
          <a:custGeom>
            <a:avLst/>
            <a:gdLst>
              <a:gd name="T0" fmla="*/ 1154 w 1154"/>
              <a:gd name="T1" fmla="*/ 0 h 948"/>
              <a:gd name="T2" fmla="*/ 0 w 1154"/>
              <a:gd name="T3" fmla="*/ 948 h 948"/>
              <a:gd name="T4" fmla="*/ 0 w 1154"/>
              <a:gd name="T5" fmla="*/ 844 h 948"/>
              <a:gd name="T6" fmla="*/ 1028 w 1154"/>
              <a:gd name="T7" fmla="*/ 0 h 948"/>
              <a:gd name="T8" fmla="*/ 1154 w 1154"/>
              <a:gd name="T9" fmla="*/ 0 h 948"/>
            </a:gdLst>
            <a:ahLst/>
            <a:cxnLst>
              <a:cxn ang="0">
                <a:pos x="T0" y="T1"/>
              </a:cxn>
              <a:cxn ang="0">
                <a:pos x="T2" y="T3"/>
              </a:cxn>
              <a:cxn ang="0">
                <a:pos x="T4" y="T5"/>
              </a:cxn>
              <a:cxn ang="0">
                <a:pos x="T6" y="T7"/>
              </a:cxn>
              <a:cxn ang="0">
                <a:pos x="T8" y="T9"/>
              </a:cxn>
            </a:cxnLst>
            <a:rect l="0" t="0" r="r" b="b"/>
            <a:pathLst>
              <a:path w="1154" h="948">
                <a:moveTo>
                  <a:pt x="1154" y="0"/>
                </a:moveTo>
                <a:lnTo>
                  <a:pt x="0" y="948"/>
                </a:lnTo>
                <a:lnTo>
                  <a:pt x="0" y="844"/>
                </a:lnTo>
                <a:lnTo>
                  <a:pt x="1028" y="0"/>
                </a:lnTo>
                <a:lnTo>
                  <a:pt x="1154" y="0"/>
                </a:lnTo>
                <a:close/>
              </a:path>
            </a:pathLst>
          </a:custGeom>
          <a:solidFill>
            <a:srgbClr val="404040">
              <a:alpha val="90000"/>
            </a:srgbClr>
          </a:solidFill>
          <a:ln>
            <a:noFill/>
          </a:ln>
        </p:spPr>
        <p:txBody>
          <a:bodyPr vert="horz" wrap="square" lIns="91440" tIns="45720" rIns="91440" bIns="45720" numCol="1" anchor="t" anchorCtr="0" compatLnSpc="1"/>
          <a:lstStyle/>
          <a:p>
            <a:endParaRPr lang="en-US" dirty="0">
              <a:solidFill>
                <a:schemeClr val="tx1">
                  <a:lumMod val="75000"/>
                  <a:lumOff val="25000"/>
                </a:schemeClr>
              </a:solidFill>
            </a:endParaRPr>
          </a:p>
        </p:txBody>
      </p:sp>
      <p:sp>
        <p:nvSpPr>
          <p:cNvPr id="60" name="Freeform 1065"/>
          <p:cNvSpPr/>
          <p:nvPr/>
        </p:nvSpPr>
        <p:spPr bwMode="auto">
          <a:xfrm rot="19721490">
            <a:off x="4542231" y="1778775"/>
            <a:ext cx="2320858" cy="2189556"/>
          </a:xfrm>
          <a:custGeom>
            <a:avLst/>
            <a:gdLst>
              <a:gd name="T0" fmla="*/ 1154 w 1154"/>
              <a:gd name="T1" fmla="*/ 0 h 948"/>
              <a:gd name="T2" fmla="*/ 0 w 1154"/>
              <a:gd name="T3" fmla="*/ 948 h 948"/>
              <a:gd name="T4" fmla="*/ 0 w 1154"/>
              <a:gd name="T5" fmla="*/ 844 h 948"/>
              <a:gd name="T6" fmla="*/ 1028 w 1154"/>
              <a:gd name="T7" fmla="*/ 0 h 948"/>
              <a:gd name="T8" fmla="*/ 1154 w 1154"/>
              <a:gd name="T9" fmla="*/ 0 h 948"/>
            </a:gdLst>
            <a:ahLst/>
            <a:cxnLst>
              <a:cxn ang="0">
                <a:pos x="T0" y="T1"/>
              </a:cxn>
              <a:cxn ang="0">
                <a:pos x="T2" y="T3"/>
              </a:cxn>
              <a:cxn ang="0">
                <a:pos x="T4" y="T5"/>
              </a:cxn>
              <a:cxn ang="0">
                <a:pos x="T6" y="T7"/>
              </a:cxn>
              <a:cxn ang="0">
                <a:pos x="T8" y="T9"/>
              </a:cxn>
            </a:cxnLst>
            <a:rect l="0" t="0" r="r" b="b"/>
            <a:pathLst>
              <a:path w="1154" h="948">
                <a:moveTo>
                  <a:pt x="1154" y="0"/>
                </a:moveTo>
                <a:lnTo>
                  <a:pt x="0" y="948"/>
                </a:lnTo>
                <a:lnTo>
                  <a:pt x="0" y="844"/>
                </a:lnTo>
                <a:lnTo>
                  <a:pt x="1028" y="0"/>
                </a:lnTo>
                <a:lnTo>
                  <a:pt x="1154" y="0"/>
                </a:lnTo>
                <a:close/>
              </a:path>
            </a:pathLst>
          </a:custGeom>
          <a:solidFill>
            <a:srgbClr val="404040">
              <a:alpha val="90000"/>
            </a:srgbClr>
          </a:solidFill>
          <a:ln>
            <a:noFill/>
          </a:ln>
        </p:spPr>
        <p:txBody>
          <a:bodyPr vert="horz" wrap="square" lIns="91440" tIns="45720" rIns="91440" bIns="45720" numCol="1" anchor="t" anchorCtr="0" compatLnSpc="1"/>
          <a:lstStyle/>
          <a:p>
            <a:endParaRPr lang="en-US" dirty="0">
              <a:solidFill>
                <a:schemeClr val="tx1">
                  <a:lumMod val="75000"/>
                  <a:lumOff val="25000"/>
                </a:schemeClr>
              </a:solidFill>
            </a:endParaRPr>
          </a:p>
        </p:txBody>
      </p:sp>
      <p:sp>
        <p:nvSpPr>
          <p:cNvPr id="61" name="文本框 60"/>
          <p:cNvSpPr txBox="1"/>
          <p:nvPr/>
        </p:nvSpPr>
        <p:spPr>
          <a:xfrm>
            <a:off x="874223" y="1335180"/>
            <a:ext cx="2451009" cy="400110"/>
          </a:xfrm>
          <a:prstGeom prst="rect">
            <a:avLst/>
          </a:prstGeom>
          <a:noFill/>
        </p:spPr>
        <p:txBody>
          <a:bodyPr wrap="squar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张晓钒（组长）</a:t>
            </a:r>
          </a:p>
        </p:txBody>
      </p:sp>
      <p:sp>
        <p:nvSpPr>
          <p:cNvPr id="62" name="文本框 61"/>
          <p:cNvSpPr txBox="1"/>
          <p:nvPr/>
        </p:nvSpPr>
        <p:spPr>
          <a:xfrm>
            <a:off x="3674115" y="1335180"/>
            <a:ext cx="2287666" cy="400110"/>
          </a:xfrm>
          <a:prstGeom prst="rect">
            <a:avLst/>
          </a:prstGeom>
          <a:noFill/>
        </p:spPr>
        <p:txBody>
          <a:bodyPr wrap="squar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胡子阳</a:t>
            </a:r>
          </a:p>
        </p:txBody>
      </p:sp>
      <p:sp>
        <p:nvSpPr>
          <p:cNvPr id="63" name="文本框 62"/>
          <p:cNvSpPr txBox="1"/>
          <p:nvPr/>
        </p:nvSpPr>
        <p:spPr>
          <a:xfrm>
            <a:off x="6125838" y="1335180"/>
            <a:ext cx="2163265" cy="400110"/>
          </a:xfrm>
          <a:prstGeom prst="rect">
            <a:avLst/>
          </a:prstGeom>
          <a:noFill/>
        </p:spPr>
        <p:txBody>
          <a:bodyPr wrap="squar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徐洁岑</a:t>
            </a:r>
          </a:p>
        </p:txBody>
      </p:sp>
      <p:sp>
        <p:nvSpPr>
          <p:cNvPr id="64" name="文本框 63"/>
          <p:cNvSpPr txBox="1"/>
          <p:nvPr/>
        </p:nvSpPr>
        <p:spPr>
          <a:xfrm>
            <a:off x="796087" y="1735290"/>
            <a:ext cx="2195036" cy="3046988"/>
          </a:xfrm>
          <a:prstGeom prst="rect">
            <a:avLst/>
          </a:prstGeom>
          <a:noFill/>
        </p:spPr>
        <p:txBody>
          <a:bodyPr wrap="square" rtlCol="0">
            <a:spAutoFit/>
          </a:bodyPr>
          <a:lstStyle/>
          <a:p>
            <a:pPr marL="457200" indent="-457200">
              <a:buFont typeface="+mj-lt"/>
              <a:buAutoNum type="arabicPeriod"/>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总体设计中的接口设计</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数据库设计</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服务器的模块设计</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buFont typeface="+mj-lt"/>
              <a:buAutoNum type="arabicPeriod"/>
            </a:pP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评分：</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3</a:t>
            </a: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组织人员不及时</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buFont typeface="+mj-lt"/>
              <a:buAutoNum type="arabicPeriod"/>
            </a:pP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buFont typeface="+mj-lt"/>
              <a:buAutoNum type="arabicPeriod"/>
            </a:pP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5" name="文本框 64"/>
          <p:cNvSpPr txBox="1"/>
          <p:nvPr/>
        </p:nvSpPr>
        <p:spPr>
          <a:xfrm>
            <a:off x="3360564" y="1802894"/>
            <a:ext cx="2166897" cy="3231654"/>
          </a:xfrm>
          <a:prstGeom prst="rect">
            <a:avLst/>
          </a:prstGeom>
          <a:noFill/>
        </p:spPr>
        <p:txBody>
          <a:bodyPr wrap="square" rtlCol="0">
            <a:spAutoFit/>
          </a:bodyPr>
          <a:lstStyle/>
          <a:p>
            <a:pPr marL="457200" indent="-457200">
              <a:buFont typeface="+mj-lt"/>
              <a:buAutoNum type="arabicPeriod"/>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总体设计中的</a:t>
            </a:r>
            <a:r>
              <a:rPr lang="en-US" altLang="zh-CN" sz="2000" dirty="0" err="1">
                <a:solidFill>
                  <a:schemeClr val="tx1">
                    <a:lumMod val="75000"/>
                    <a:lumOff val="25000"/>
                  </a:schemeClr>
                </a:solidFill>
                <a:latin typeface="微软雅黑" panose="020B0503020204020204" pitchFamily="34" charset="-122"/>
                <a:ea typeface="微软雅黑" panose="020B0503020204020204" pitchFamily="34" charset="-122"/>
              </a:rPr>
              <a:t>arduino</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模块设计</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后台模块设计</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buFont typeface="+mj-lt"/>
              <a:buAutoNum type="arabicPeriod"/>
            </a:pP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评分：</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5</a:t>
            </a: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因张和徐都有事一个人</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完成主要工作</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buFont typeface="+mj-lt"/>
              <a:buAutoNum type="arabicPeriod"/>
            </a:pP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6" name="文本框 65"/>
          <p:cNvSpPr txBox="1"/>
          <p:nvPr/>
        </p:nvSpPr>
        <p:spPr>
          <a:xfrm>
            <a:off x="5961781" y="1802893"/>
            <a:ext cx="2261023" cy="2616101"/>
          </a:xfrm>
          <a:prstGeom prst="rect">
            <a:avLst/>
          </a:prstGeom>
          <a:noFill/>
        </p:spPr>
        <p:txBody>
          <a:bodyPr wrap="square" rtlCol="0">
            <a:spAutoFit/>
          </a:bodyPr>
          <a:lstStyle/>
          <a:p>
            <a:pPr marL="457200" indent="-457200">
              <a:buFont typeface="+mj-lt"/>
              <a:buAutoNum type="arabicPeriod"/>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PPT</a:t>
            </a:r>
          </a:p>
          <a:p>
            <a:pPr marL="457200" indent="-457200">
              <a:buFont typeface="+mj-lt"/>
              <a:buAutoNum type="arabicPeriod"/>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甘特图</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安卓用户界面模块</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会议记录</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buFont typeface="+mj-lt"/>
              <a:buAutoNum type="arabicPeriod"/>
            </a:pP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评分：</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4</a:t>
            </a: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这次出去玩回来补作业拖慢组里进度了</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7590984"/>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90502"/>
            <a:ext cx="9144000" cy="4741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5048607"/>
            <a:ext cx="9144000" cy="1044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a:off x="7648221" y="190502"/>
            <a:ext cx="282223" cy="474132"/>
          </a:xfrm>
          <a:prstGeom prst="parallelogram">
            <a:avLst>
              <a:gd name="adj" fmla="val 659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平行四边形 7"/>
          <p:cNvSpPr/>
          <p:nvPr/>
        </p:nvSpPr>
        <p:spPr>
          <a:xfrm>
            <a:off x="7180440" y="190502"/>
            <a:ext cx="480481" cy="474132"/>
          </a:xfrm>
          <a:prstGeom prst="parallelogram">
            <a:avLst>
              <a:gd name="adj" fmla="val 421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
        <p:nvSpPr>
          <p:cNvPr id="34" name="矩形 33"/>
          <p:cNvSpPr/>
          <p:nvPr/>
        </p:nvSpPr>
        <p:spPr>
          <a:xfrm>
            <a:off x="251745" y="0"/>
            <a:ext cx="4463203"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3600" dirty="0">
                <a:solidFill>
                  <a:schemeClr val="bg1"/>
                </a:solidFill>
                <a:latin typeface="华文仿宋" panose="02010600040101010101" pitchFamily="2" charset="-122"/>
                <a:ea typeface="华文仿宋" panose="02010600040101010101" pitchFamily="2" charset="-122"/>
              </a:rPr>
              <a:t>Part </a:t>
            </a:r>
            <a:r>
              <a:rPr lang="en-US" altLang="zh-CN" sz="3200" dirty="0">
                <a:solidFill>
                  <a:schemeClr val="bg1"/>
                </a:solidFill>
                <a:latin typeface="微软雅黑" panose="020B0503020204020204" pitchFamily="34" charset="-122"/>
                <a:ea typeface="微软雅黑" panose="020B0503020204020204" pitchFamily="34" charset="-122"/>
              </a:rPr>
              <a:t>01		</a:t>
            </a:r>
            <a:r>
              <a:rPr lang="zh-CN" altLang="en-US" sz="3200" dirty="0">
                <a:solidFill>
                  <a:schemeClr val="bg1"/>
                </a:solidFill>
                <a:latin typeface="微软雅黑" panose="020B0503020204020204" pitchFamily="34" charset="-122"/>
                <a:ea typeface="微软雅黑" panose="020B0503020204020204" pitchFamily="34" charset="-122"/>
              </a:rPr>
              <a:t>参考资料</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1683097" y="1439452"/>
            <a:ext cx="3689003" cy="369332"/>
          </a:xfrm>
          <a:prstGeom prst="rect">
            <a:avLst/>
          </a:prstGeom>
          <a:noFill/>
        </p:spPr>
        <p:txBody>
          <a:bodyPr wrap="square" rtlCol="0">
            <a:spAutoFit/>
          </a:bodyPr>
          <a:lstStyle/>
          <a:p>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软件工程导论（第</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rPr>
              <a:t>6</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版）</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9" name="文本框 38"/>
          <p:cNvSpPr txBox="1"/>
          <p:nvPr/>
        </p:nvSpPr>
        <p:spPr>
          <a:xfrm>
            <a:off x="1959323" y="1785236"/>
            <a:ext cx="3689002" cy="553998"/>
          </a:xfrm>
          <a:prstGeom prst="rect">
            <a:avLst/>
          </a:prstGeom>
          <a:noFill/>
        </p:spPr>
        <p:txBody>
          <a:bodyPr wrap="square" rtlCol="0">
            <a:spAutoFit/>
          </a:bodyPr>
          <a:lstStyle/>
          <a:p>
            <a:pPr algn="just">
              <a:lnSpc>
                <a:spcPct val="125000"/>
              </a:lnSpc>
            </a:pPr>
            <a:r>
              <a:rPr lang="zh-CN" altLang="en-US" sz="1200" dirty="0">
                <a:solidFill>
                  <a:srgbClr val="404040"/>
                </a:solidFill>
                <a:latin typeface="微软雅黑" panose="020B0503020204020204" pitchFamily="34" charset="-122"/>
                <a:ea typeface="微软雅黑" panose="020B0503020204020204" pitchFamily="34" charset="-122"/>
              </a:rPr>
              <a:t>张海藩 牟永敏编著 清华大学出版社出版</a:t>
            </a:r>
          </a:p>
          <a:p>
            <a:pPr algn="just">
              <a:lnSpc>
                <a:spcPct val="125000"/>
              </a:lnSpc>
            </a:pPr>
            <a:r>
              <a:rPr lang="zh-CN" altLang="en-US" sz="1200" dirty="0">
                <a:solidFill>
                  <a:srgbClr val="404040"/>
                </a:solidFill>
                <a:latin typeface="微软雅黑" panose="020B0503020204020204" pitchFamily="34" charset="-122"/>
                <a:ea typeface="微软雅黑" panose="020B0503020204020204" pitchFamily="34" charset="-122"/>
              </a:rPr>
              <a:t>第</a:t>
            </a:r>
            <a:r>
              <a:rPr lang="en-US" altLang="zh-CN" sz="1200" dirty="0">
                <a:solidFill>
                  <a:srgbClr val="404040"/>
                </a:solidFill>
                <a:latin typeface="微软雅黑" panose="020B0503020204020204" pitchFamily="34" charset="-122"/>
                <a:ea typeface="微软雅黑" panose="020B0503020204020204" pitchFamily="34" charset="-122"/>
              </a:rPr>
              <a:t>13</a:t>
            </a:r>
            <a:r>
              <a:rPr lang="zh-CN" altLang="en-US" sz="1200" dirty="0">
                <a:solidFill>
                  <a:srgbClr val="404040"/>
                </a:solidFill>
                <a:latin typeface="微软雅黑" panose="020B0503020204020204" pitchFamily="34" charset="-122"/>
                <a:ea typeface="微软雅黑" panose="020B0503020204020204" pitchFamily="34" charset="-122"/>
              </a:rPr>
              <a:t>章软件项目管理</a:t>
            </a:r>
          </a:p>
        </p:txBody>
      </p:sp>
      <p:sp>
        <p:nvSpPr>
          <p:cNvPr id="40" name="圆角矩形 2"/>
          <p:cNvSpPr/>
          <p:nvPr/>
        </p:nvSpPr>
        <p:spPr>
          <a:xfrm>
            <a:off x="1600199" y="1340397"/>
            <a:ext cx="5000625" cy="998837"/>
          </a:xfrm>
          <a:prstGeom prst="roundRect">
            <a:avLst>
              <a:gd name="adj" fmla="val 7532"/>
            </a:avLst>
          </a:pr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文本框 54"/>
          <p:cNvSpPr txBox="1"/>
          <p:nvPr/>
        </p:nvSpPr>
        <p:spPr>
          <a:xfrm>
            <a:off x="1876425" y="2537920"/>
            <a:ext cx="3495675" cy="369332"/>
          </a:xfrm>
          <a:prstGeom prst="rect">
            <a:avLst/>
          </a:prstGeom>
          <a:noFill/>
        </p:spPr>
        <p:txBody>
          <a:bodyPr wrap="square" rtlCol="0">
            <a:spAutoFit/>
          </a:bodyPr>
          <a:lstStyle/>
          <a:p>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rPr>
              <a:t>ISO9001</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标准</a:t>
            </a:r>
          </a:p>
        </p:txBody>
      </p:sp>
      <p:sp>
        <p:nvSpPr>
          <p:cNvPr id="56" name="文本框 55"/>
          <p:cNvSpPr txBox="1"/>
          <p:nvPr/>
        </p:nvSpPr>
        <p:spPr>
          <a:xfrm>
            <a:off x="1959323" y="3020339"/>
            <a:ext cx="3689002" cy="302070"/>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1200" dirty="0" err="1">
                <a:solidFill>
                  <a:schemeClr val="tx1">
                    <a:lumMod val="75000"/>
                    <a:lumOff val="25000"/>
                  </a:schemeClr>
                </a:solidFill>
                <a:latin typeface="微软雅黑" panose="020B0503020204020204" pitchFamily="34" charset="-122"/>
                <a:ea typeface="微软雅黑" panose="020B0503020204020204" pitchFamily="34" charset="-122"/>
              </a:rPr>
              <a:t>Iso</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软件工程模块项目计划</a:t>
            </a:r>
          </a:p>
        </p:txBody>
      </p:sp>
      <p:sp>
        <p:nvSpPr>
          <p:cNvPr id="14" name="圆角矩形 2"/>
          <p:cNvSpPr/>
          <p:nvPr/>
        </p:nvSpPr>
        <p:spPr>
          <a:xfrm>
            <a:off x="1600198" y="2499120"/>
            <a:ext cx="5000625" cy="998837"/>
          </a:xfrm>
          <a:prstGeom prst="roundRect">
            <a:avLst>
              <a:gd name="adj" fmla="val 7532"/>
            </a:avLst>
          </a:pr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圆角矩形 2"/>
          <p:cNvSpPr/>
          <p:nvPr/>
        </p:nvSpPr>
        <p:spPr>
          <a:xfrm>
            <a:off x="1594946" y="3626394"/>
            <a:ext cx="5000625" cy="998837"/>
          </a:xfrm>
          <a:prstGeom prst="roundRect">
            <a:avLst>
              <a:gd name="adj" fmla="val 7532"/>
            </a:avLst>
          </a:pr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1850151" y="3688799"/>
            <a:ext cx="3495675" cy="369332"/>
          </a:xfrm>
          <a:prstGeom prst="rect">
            <a:avLst/>
          </a:prstGeom>
          <a:noFill/>
        </p:spPr>
        <p:txBody>
          <a:bodyPr wrap="square" rtlCol="0">
            <a:spAutoFit/>
          </a:bodyPr>
          <a:lstStyle/>
          <a:p>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rPr>
              <a:t>《Android Studio</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应用开发</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1933049" y="4171218"/>
            <a:ext cx="3689002" cy="302070"/>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王翠萍 人民邮电出版社</a:t>
            </a:r>
          </a:p>
        </p:txBody>
      </p:sp>
    </p:spTree>
    <p:extLst>
      <p:ext uri="{BB962C8B-B14F-4D97-AF65-F5344CB8AC3E}">
        <p14:creationId xmlns:p14="http://schemas.microsoft.com/office/powerpoint/2010/main" val="3837240281"/>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5" name="矩形 4"/>
          <p:cNvSpPr/>
          <p:nvPr/>
        </p:nvSpPr>
        <p:spPr>
          <a:xfrm>
            <a:off x="1072445" y="2571750"/>
            <a:ext cx="4639732"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4800" dirty="0">
                <a:solidFill>
                  <a:schemeClr val="tx1">
                    <a:lumMod val="75000"/>
                    <a:lumOff val="25000"/>
                  </a:schemeClr>
                </a:solidFill>
                <a:latin typeface="华文仿宋" panose="02010600040101010101" pitchFamily="2" charset="-122"/>
                <a:ea typeface="华文仿宋" panose="02010600040101010101" pitchFamily="2" charset="-122"/>
              </a:rPr>
              <a:t>Part </a:t>
            </a:r>
            <a:r>
              <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rPr>
              <a:t>02     </a:t>
            </a:r>
          </a:p>
          <a:p>
            <a:pPr>
              <a:lnSpc>
                <a:spcPct val="150000"/>
              </a:lnSpc>
            </a:pP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综合描述</a:t>
            </a:r>
            <a:endParaRPr lang="en-US" altLang="zh-CN" sz="1800" dirty="0">
              <a:solidFill>
                <a:schemeClr val="tx1">
                  <a:lumMod val="75000"/>
                  <a:lumOff val="25000"/>
                </a:schemeClr>
              </a:solidFill>
              <a:latin typeface="造字工房悦黑体验版纤细体" pitchFamily="50" charset="-122"/>
              <a:ea typeface="造字工房悦黑体验版纤细体" pitchFamily="50" charset="-122"/>
            </a:endParaRP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Tree>
    <p:extLst>
      <p:ext uri="{BB962C8B-B14F-4D97-AF65-F5344CB8AC3E}">
        <p14:creationId xmlns:p14="http://schemas.microsoft.com/office/powerpoint/2010/main" val="3624160340"/>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1016</TotalTime>
  <Words>771</Words>
  <Application>Microsoft Office PowerPoint</Application>
  <PresentationFormat>全屏显示(16:9)</PresentationFormat>
  <Paragraphs>177</Paragraphs>
  <Slides>31</Slides>
  <Notes>12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31</vt:i4>
      </vt:variant>
    </vt:vector>
  </HeadingPairs>
  <TitlesOfParts>
    <vt:vector size="41" baseType="lpstr">
      <vt:lpstr>Helvetica Neue</vt:lpstr>
      <vt:lpstr>华文仿宋</vt:lpstr>
      <vt:lpstr>宋体</vt:lpstr>
      <vt:lpstr>微软雅黑</vt:lpstr>
      <vt:lpstr>造字工房悦黑体验版纤细体</vt:lpstr>
      <vt:lpstr>Arial</vt:lpstr>
      <vt:lpstr>Broadway</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PLANE</cp:lastModifiedBy>
  <cp:revision>150</cp:revision>
  <dcterms:created xsi:type="dcterms:W3CDTF">2017-03-29T07:56:14Z</dcterms:created>
  <dcterms:modified xsi:type="dcterms:W3CDTF">2017-05-04T10:41:40Z</dcterms:modified>
</cp:coreProperties>
</file>