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85" r:id="rId3"/>
    <p:sldId id="263" r:id="rId4"/>
    <p:sldId id="327" r:id="rId5"/>
    <p:sldId id="328" r:id="rId6"/>
    <p:sldId id="329" r:id="rId7"/>
    <p:sldId id="326" r:id="rId8"/>
    <p:sldId id="267" r:id="rId9"/>
    <p:sldId id="269" r:id="rId10"/>
    <p:sldId id="268" r:id="rId11"/>
    <p:sldId id="311" r:id="rId12"/>
    <p:sldId id="330" r:id="rId13"/>
    <p:sldId id="338" r:id="rId14"/>
    <p:sldId id="332" r:id="rId15"/>
    <p:sldId id="312" r:id="rId16"/>
    <p:sldId id="313" r:id="rId17"/>
    <p:sldId id="314" r:id="rId18"/>
    <p:sldId id="273" r:id="rId19"/>
    <p:sldId id="339" r:id="rId20"/>
    <p:sldId id="290" r:id="rId21"/>
    <p:sldId id="321" r:id="rId22"/>
    <p:sldId id="320" r:id="rId23"/>
    <p:sldId id="315" r:id="rId24"/>
    <p:sldId id="322" r:id="rId25"/>
    <p:sldId id="316" r:id="rId26"/>
    <p:sldId id="323" r:id="rId27"/>
    <p:sldId id="317" r:id="rId28"/>
    <p:sldId id="324" r:id="rId29"/>
    <p:sldId id="325" r:id="rId30"/>
    <p:sldId id="318" r:id="rId31"/>
    <p:sldId id="319" r:id="rId32"/>
    <p:sldId id="333" r:id="rId33"/>
    <p:sldId id="334" r:id="rId34"/>
    <p:sldId id="335" r:id="rId35"/>
    <p:sldId id="336" r:id="rId36"/>
    <p:sldId id="337" r:id="rId37"/>
    <p:sldId id="287" r:id="rId38"/>
    <p:sldId id="284" r:id="rId3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A5A5A"/>
    <a:srgbClr val="7F7F7F"/>
    <a:srgbClr val="A5A5A5"/>
    <a:srgbClr val="696969"/>
    <a:srgbClr val="A54C0F"/>
    <a:srgbClr val="B45210"/>
    <a:srgbClr val="858585"/>
    <a:srgbClr val="666666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0865" autoAdjust="0"/>
  </p:normalViewPr>
  <p:slideViewPr>
    <p:cSldViewPr snapToGrid="0" showGuides="1">
      <p:cViewPr varScale="1">
        <p:scale>
          <a:sx n="130" d="100"/>
          <a:sy n="130" d="100"/>
        </p:scale>
        <p:origin x="41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Relationship Id="rId4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D8A57-B42C-4E1F-840E-8EA9151C5F4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75C0-F32D-4717-B7AE-449E180DA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6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824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99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5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61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16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31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97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463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19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36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6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43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34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35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34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8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19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79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03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1545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96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4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4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5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81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4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7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6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9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0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1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37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5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1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2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B3DD-E407-4771-B625-A6319AD9D0A7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1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15625" y="1059228"/>
            <a:ext cx="6075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404040"/>
                </a:solidFill>
                <a:latin typeface="Broadway" pitchFamily="82" charset="0"/>
              </a:rPr>
              <a:t>G3</a:t>
            </a:r>
          </a:p>
          <a:p>
            <a:r>
              <a:rPr lang="zh-CN" altLang="en-US" sz="5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寝室空调智能插座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41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3543" y="103294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zh-CN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5260"/>
              </p:ext>
            </p:extLst>
          </p:nvPr>
        </p:nvGraphicFramePr>
        <p:xfrm>
          <a:off x="733543" y="1713127"/>
          <a:ext cx="7676914" cy="122349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518494">
                  <a:extLst>
                    <a:ext uri="{9D8B030D-6E8A-4147-A177-3AD203B41FA5}">
                      <a16:colId xmlns:a16="http://schemas.microsoft.com/office/drawing/2014/main" xmlns="" val="678952678"/>
                    </a:ext>
                  </a:extLst>
                </a:gridCol>
                <a:gridCol w="6158420">
                  <a:extLst>
                    <a:ext uri="{9D8B030D-6E8A-4147-A177-3AD203B41FA5}">
                      <a16:colId xmlns:a16="http://schemas.microsoft.com/office/drawing/2014/main" xmlns="" val="4187367448"/>
                    </a:ext>
                  </a:extLst>
                </a:gridCol>
              </a:tblGrid>
              <a:tr h="30206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项目用户</a:t>
                      </a:r>
                      <a:endParaRPr lang="zh-CN" altLang="zh-CN" sz="2000" b="1" kern="1200" dirty="0"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1202634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宋体" panose="02010600030101010101" pitchFamily="2" charset="-122"/>
                        </a:rPr>
                        <a:t>用户类别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用户代表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69330522"/>
                  </a:ext>
                </a:extLst>
              </a:tr>
              <a:tr h="348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管理员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solidFill>
                            <a:srgbClr val="40404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宋体" panose="02010600030101010101" pitchFamily="2" charset="-122"/>
                        </a:rPr>
                        <a:t>浙江大学城市学院</a:t>
                      </a:r>
                      <a:r>
                        <a:rPr lang="zh-CN" altLang="en-US" sz="1600" dirty="0">
                          <a:solidFill>
                            <a:srgbClr val="40404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宋体" panose="02010600030101010101" pitchFamily="2" charset="-122"/>
                        </a:rPr>
                        <a:t>求真寝室管理员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30341542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普通用户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solidFill>
                            <a:srgbClr val="40404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宋体" panose="02010600030101010101" pitchFamily="2" charset="-122"/>
                        </a:rPr>
                        <a:t>浙江大学城市学院</a:t>
                      </a:r>
                      <a:r>
                        <a:rPr lang="zh-CN" altLang="en-US" sz="1600" dirty="0">
                          <a:solidFill>
                            <a:srgbClr val="40404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宋体" panose="02010600030101010101" pitchFamily="2" charset="-122"/>
                        </a:rPr>
                        <a:t>求真寝室学生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098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25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5080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5080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5974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296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4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009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2743" y="103294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zh-CN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79956"/>
              </p:ext>
            </p:extLst>
          </p:nvPr>
        </p:nvGraphicFramePr>
        <p:xfrm>
          <a:off x="682743" y="1340718"/>
          <a:ext cx="7676914" cy="263100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87786">
                  <a:extLst>
                    <a:ext uri="{9D8B030D-6E8A-4147-A177-3AD203B41FA5}">
                      <a16:colId xmlns:a16="http://schemas.microsoft.com/office/drawing/2014/main" xmlns="" val="2858857437"/>
                    </a:ext>
                  </a:extLst>
                </a:gridCol>
                <a:gridCol w="6189128">
                  <a:extLst>
                    <a:ext uri="{9D8B030D-6E8A-4147-A177-3AD203B41FA5}">
                      <a16:colId xmlns:a16="http://schemas.microsoft.com/office/drawing/2014/main" xmlns="" val="1797019262"/>
                    </a:ext>
                  </a:extLst>
                </a:gridCol>
              </a:tblGrid>
              <a:tr h="4207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特性编号</a:t>
                      </a:r>
                      <a:endParaRPr lang="zh-CN" sz="18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功能需求</a:t>
                      </a:r>
                      <a:r>
                        <a:rPr lang="zh-CN" sz="18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特性描述</a:t>
                      </a:r>
                      <a:endParaRPr lang="zh-CN" sz="18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19922353"/>
                  </a:ext>
                </a:extLst>
              </a:tr>
              <a:tr h="3610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endParaRPr lang="zh-CN" sz="18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使用者查看寝室空调状态</a:t>
                      </a:r>
                      <a:endParaRPr lang="zh-CN" sz="18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99089347"/>
                  </a:ext>
                </a:extLst>
              </a:tr>
              <a:tr h="3759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endParaRPr lang="zh-CN" sz="18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使用者查看每月用电情况</a:t>
                      </a:r>
                      <a:endParaRPr lang="zh-CN" sz="18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23392887"/>
                  </a:ext>
                </a:extLst>
              </a:tr>
              <a:tr h="2684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  <a:endParaRPr lang="zh-CN" sz="18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使用者远程控制寝室空调</a:t>
                      </a:r>
                      <a:endParaRPr lang="zh-CN" sz="18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63509080"/>
                  </a:ext>
                </a:extLst>
              </a:tr>
              <a:tr h="3759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</a:t>
                      </a:r>
                      <a:endParaRPr lang="zh-CN" sz="18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服务器自动获取每个寝室空调用电情况并存入数据库</a:t>
                      </a:r>
                      <a:endParaRPr lang="zh-CN" sz="18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58983744"/>
                  </a:ext>
                </a:extLst>
              </a:tr>
              <a:tr h="2684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</a:t>
                      </a:r>
                      <a:endParaRPr lang="zh-CN" sz="18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使用者登入本产品软件系统</a:t>
                      </a:r>
                      <a:endParaRPr lang="zh-CN" sz="18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33084680"/>
                  </a:ext>
                </a:extLst>
              </a:tr>
              <a:tr h="2684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</a:t>
                      </a:r>
                      <a:endParaRPr lang="zh-CN" sz="18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管理员批量注销用户</a:t>
                      </a:r>
                      <a:endParaRPr lang="zh-CN" sz="18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71614352"/>
                  </a:ext>
                </a:extLst>
              </a:tr>
              <a:tr h="2684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7</a:t>
                      </a:r>
                      <a:endParaRPr lang="zh-CN" sz="18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提醒管理员某寝室空调超时运行</a:t>
                      </a:r>
                      <a:endParaRPr lang="zh-CN" sz="18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4416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1700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02483" y="1011037"/>
            <a:ext cx="7539034" cy="3757733"/>
            <a:chOff x="1199621" y="1131767"/>
            <a:chExt cx="6927522" cy="3452933"/>
          </a:xfrm>
        </p:grpSpPr>
        <p:sp>
          <p:nvSpPr>
            <p:cNvPr id="15" name="Freeform 1059"/>
            <p:cNvSpPr>
              <a:spLocks noEditPoints="1"/>
            </p:cNvSpPr>
            <p:nvPr/>
          </p:nvSpPr>
          <p:spPr bwMode="auto">
            <a:xfrm>
              <a:off x="4186950" y="2236224"/>
              <a:ext cx="2397804" cy="2348476"/>
            </a:xfrm>
            <a:custGeom>
              <a:avLst/>
              <a:gdLst>
                <a:gd name="T0" fmla="*/ 996 w 1993"/>
                <a:gd name="T1" fmla="*/ 1952 h 1952"/>
                <a:gd name="T2" fmla="*/ 0 w 1993"/>
                <a:gd name="T3" fmla="*/ 1134 h 1952"/>
                <a:gd name="T4" fmla="*/ 446 w 1993"/>
                <a:gd name="T5" fmla="*/ 1134 h 1952"/>
                <a:gd name="T6" fmla="*/ 446 w 1993"/>
                <a:gd name="T7" fmla="*/ 0 h 1952"/>
                <a:gd name="T8" fmla="*/ 1548 w 1993"/>
                <a:gd name="T9" fmla="*/ 0 h 1952"/>
                <a:gd name="T10" fmla="*/ 1548 w 1993"/>
                <a:gd name="T11" fmla="*/ 1134 h 1952"/>
                <a:gd name="T12" fmla="*/ 1993 w 1993"/>
                <a:gd name="T13" fmla="*/ 1134 h 1952"/>
                <a:gd name="T14" fmla="*/ 996 w 1993"/>
                <a:gd name="T15" fmla="*/ 1952 h 1952"/>
                <a:gd name="T16" fmla="*/ 224 w 1993"/>
                <a:gd name="T17" fmla="*/ 1214 h 1952"/>
                <a:gd name="T18" fmla="*/ 996 w 1993"/>
                <a:gd name="T19" fmla="*/ 1848 h 1952"/>
                <a:gd name="T20" fmla="*/ 1770 w 1993"/>
                <a:gd name="T21" fmla="*/ 1214 h 1952"/>
                <a:gd name="T22" fmla="*/ 1468 w 1993"/>
                <a:gd name="T23" fmla="*/ 1214 h 1952"/>
                <a:gd name="T24" fmla="*/ 1468 w 1993"/>
                <a:gd name="T25" fmla="*/ 80 h 1952"/>
                <a:gd name="T26" fmla="*/ 526 w 1993"/>
                <a:gd name="T27" fmla="*/ 80 h 1952"/>
                <a:gd name="T28" fmla="*/ 526 w 1993"/>
                <a:gd name="T29" fmla="*/ 1214 h 1952"/>
                <a:gd name="T30" fmla="*/ 224 w 1993"/>
                <a:gd name="T31" fmla="*/ 1214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93" h="1952">
                  <a:moveTo>
                    <a:pt x="996" y="1952"/>
                  </a:moveTo>
                  <a:lnTo>
                    <a:pt x="0" y="1134"/>
                  </a:lnTo>
                  <a:lnTo>
                    <a:pt x="446" y="1134"/>
                  </a:lnTo>
                  <a:lnTo>
                    <a:pt x="446" y="0"/>
                  </a:lnTo>
                  <a:lnTo>
                    <a:pt x="1548" y="0"/>
                  </a:lnTo>
                  <a:lnTo>
                    <a:pt x="1548" y="1134"/>
                  </a:lnTo>
                  <a:lnTo>
                    <a:pt x="1993" y="1134"/>
                  </a:lnTo>
                  <a:lnTo>
                    <a:pt x="996" y="1952"/>
                  </a:lnTo>
                  <a:close/>
                  <a:moveTo>
                    <a:pt x="224" y="1214"/>
                  </a:moveTo>
                  <a:lnTo>
                    <a:pt x="996" y="1848"/>
                  </a:lnTo>
                  <a:lnTo>
                    <a:pt x="1770" y="1214"/>
                  </a:lnTo>
                  <a:lnTo>
                    <a:pt x="1468" y="1214"/>
                  </a:lnTo>
                  <a:lnTo>
                    <a:pt x="1468" y="80"/>
                  </a:lnTo>
                  <a:lnTo>
                    <a:pt x="526" y="80"/>
                  </a:lnTo>
                  <a:lnTo>
                    <a:pt x="526" y="1214"/>
                  </a:lnTo>
                  <a:lnTo>
                    <a:pt x="224" y="12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062"/>
            <p:cNvSpPr>
              <a:spLocks noChangeArrowheads="1"/>
            </p:cNvSpPr>
            <p:nvPr/>
          </p:nvSpPr>
          <p:spPr bwMode="auto">
            <a:xfrm>
              <a:off x="5799121" y="2758375"/>
              <a:ext cx="437933" cy="43793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1064"/>
            <p:cNvSpPr>
              <a:spLocks noEditPoints="1"/>
            </p:cNvSpPr>
            <p:nvPr/>
          </p:nvSpPr>
          <p:spPr bwMode="auto">
            <a:xfrm>
              <a:off x="5926651" y="2852218"/>
              <a:ext cx="192498" cy="243029"/>
            </a:xfrm>
            <a:custGeom>
              <a:avLst/>
              <a:gdLst>
                <a:gd name="T0" fmla="*/ 142 w 160"/>
                <a:gd name="T1" fmla="*/ 18 h 202"/>
                <a:gd name="T2" fmla="*/ 142 w 160"/>
                <a:gd name="T3" fmla="*/ 0 h 202"/>
                <a:gd name="T4" fmla="*/ 0 w 160"/>
                <a:gd name="T5" fmla="*/ 0 h 202"/>
                <a:gd name="T6" fmla="*/ 0 w 160"/>
                <a:gd name="T7" fmla="*/ 184 h 202"/>
                <a:gd name="T8" fmla="*/ 18 w 160"/>
                <a:gd name="T9" fmla="*/ 184 h 202"/>
                <a:gd name="T10" fmla="*/ 18 w 160"/>
                <a:gd name="T11" fmla="*/ 202 h 202"/>
                <a:gd name="T12" fmla="*/ 160 w 160"/>
                <a:gd name="T13" fmla="*/ 202 h 202"/>
                <a:gd name="T14" fmla="*/ 160 w 160"/>
                <a:gd name="T15" fmla="*/ 18 h 202"/>
                <a:gd name="T16" fmla="*/ 142 w 160"/>
                <a:gd name="T17" fmla="*/ 18 h 202"/>
                <a:gd name="T18" fmla="*/ 10 w 160"/>
                <a:gd name="T19" fmla="*/ 174 h 202"/>
                <a:gd name="T20" fmla="*/ 10 w 160"/>
                <a:gd name="T21" fmla="*/ 10 h 202"/>
                <a:gd name="T22" fmla="*/ 134 w 160"/>
                <a:gd name="T23" fmla="*/ 10 h 202"/>
                <a:gd name="T24" fmla="*/ 134 w 160"/>
                <a:gd name="T25" fmla="*/ 132 h 202"/>
                <a:gd name="T26" fmla="*/ 90 w 160"/>
                <a:gd name="T27" fmla="*/ 132 h 202"/>
                <a:gd name="T28" fmla="*/ 90 w 160"/>
                <a:gd name="T29" fmla="*/ 174 h 202"/>
                <a:gd name="T30" fmla="*/ 10 w 160"/>
                <a:gd name="T31" fmla="*/ 174 h 202"/>
                <a:gd name="T32" fmla="*/ 150 w 160"/>
                <a:gd name="T33" fmla="*/ 192 h 202"/>
                <a:gd name="T34" fmla="*/ 28 w 160"/>
                <a:gd name="T35" fmla="*/ 192 h 202"/>
                <a:gd name="T36" fmla="*/ 28 w 160"/>
                <a:gd name="T37" fmla="*/ 184 h 202"/>
                <a:gd name="T38" fmla="*/ 96 w 160"/>
                <a:gd name="T39" fmla="*/ 184 h 202"/>
                <a:gd name="T40" fmla="*/ 142 w 160"/>
                <a:gd name="T41" fmla="*/ 138 h 202"/>
                <a:gd name="T42" fmla="*/ 142 w 160"/>
                <a:gd name="T43" fmla="*/ 28 h 202"/>
                <a:gd name="T44" fmla="*/ 150 w 160"/>
                <a:gd name="T45" fmla="*/ 28 h 202"/>
                <a:gd name="T46" fmla="*/ 150 w 160"/>
                <a:gd name="T47" fmla="*/ 192 h 202"/>
                <a:gd name="T48" fmla="*/ 116 w 160"/>
                <a:gd name="T49" fmla="*/ 34 h 202"/>
                <a:gd name="T50" fmla="*/ 28 w 160"/>
                <a:gd name="T51" fmla="*/ 34 h 202"/>
                <a:gd name="T52" fmla="*/ 28 w 160"/>
                <a:gd name="T53" fmla="*/ 46 h 202"/>
                <a:gd name="T54" fmla="*/ 116 w 160"/>
                <a:gd name="T55" fmla="*/ 46 h 202"/>
                <a:gd name="T56" fmla="*/ 116 w 160"/>
                <a:gd name="T57" fmla="*/ 34 h 202"/>
                <a:gd name="T58" fmla="*/ 116 w 160"/>
                <a:gd name="T59" fmla="*/ 58 h 202"/>
                <a:gd name="T60" fmla="*/ 28 w 160"/>
                <a:gd name="T61" fmla="*/ 58 h 202"/>
                <a:gd name="T62" fmla="*/ 28 w 160"/>
                <a:gd name="T63" fmla="*/ 70 h 202"/>
                <a:gd name="T64" fmla="*/ 116 w 160"/>
                <a:gd name="T65" fmla="*/ 70 h 202"/>
                <a:gd name="T66" fmla="*/ 116 w 160"/>
                <a:gd name="T67" fmla="*/ 58 h 202"/>
                <a:gd name="T68" fmla="*/ 116 w 160"/>
                <a:gd name="T69" fmla="*/ 84 h 202"/>
                <a:gd name="T70" fmla="*/ 28 w 160"/>
                <a:gd name="T71" fmla="*/ 84 h 202"/>
                <a:gd name="T72" fmla="*/ 28 w 160"/>
                <a:gd name="T73" fmla="*/ 96 h 202"/>
                <a:gd name="T74" fmla="*/ 116 w 160"/>
                <a:gd name="T75" fmla="*/ 96 h 202"/>
                <a:gd name="T76" fmla="*/ 116 w 160"/>
                <a:gd name="T77" fmla="*/ 84 h 202"/>
                <a:gd name="T78" fmla="*/ 28 w 160"/>
                <a:gd name="T79" fmla="*/ 120 h 202"/>
                <a:gd name="T80" fmla="*/ 72 w 160"/>
                <a:gd name="T81" fmla="*/ 120 h 202"/>
                <a:gd name="T82" fmla="*/ 72 w 160"/>
                <a:gd name="T83" fmla="*/ 108 h 202"/>
                <a:gd name="T84" fmla="*/ 28 w 160"/>
                <a:gd name="T85" fmla="*/ 108 h 202"/>
                <a:gd name="T86" fmla="*/ 28 w 160"/>
                <a:gd name="T87" fmla="*/ 12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0" h="202">
                  <a:moveTo>
                    <a:pt x="142" y="18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0" y="184"/>
                  </a:lnTo>
                  <a:lnTo>
                    <a:pt x="18" y="184"/>
                  </a:lnTo>
                  <a:lnTo>
                    <a:pt x="18" y="202"/>
                  </a:lnTo>
                  <a:lnTo>
                    <a:pt x="160" y="202"/>
                  </a:lnTo>
                  <a:lnTo>
                    <a:pt x="160" y="18"/>
                  </a:lnTo>
                  <a:lnTo>
                    <a:pt x="142" y="18"/>
                  </a:lnTo>
                  <a:close/>
                  <a:moveTo>
                    <a:pt x="10" y="174"/>
                  </a:moveTo>
                  <a:lnTo>
                    <a:pt x="10" y="10"/>
                  </a:lnTo>
                  <a:lnTo>
                    <a:pt x="134" y="10"/>
                  </a:lnTo>
                  <a:lnTo>
                    <a:pt x="134" y="132"/>
                  </a:lnTo>
                  <a:lnTo>
                    <a:pt x="90" y="132"/>
                  </a:lnTo>
                  <a:lnTo>
                    <a:pt x="90" y="174"/>
                  </a:lnTo>
                  <a:lnTo>
                    <a:pt x="10" y="174"/>
                  </a:lnTo>
                  <a:close/>
                  <a:moveTo>
                    <a:pt x="150" y="192"/>
                  </a:moveTo>
                  <a:lnTo>
                    <a:pt x="28" y="192"/>
                  </a:lnTo>
                  <a:lnTo>
                    <a:pt x="28" y="184"/>
                  </a:lnTo>
                  <a:lnTo>
                    <a:pt x="96" y="184"/>
                  </a:lnTo>
                  <a:lnTo>
                    <a:pt x="142" y="138"/>
                  </a:lnTo>
                  <a:lnTo>
                    <a:pt x="142" y="28"/>
                  </a:lnTo>
                  <a:lnTo>
                    <a:pt x="150" y="28"/>
                  </a:lnTo>
                  <a:lnTo>
                    <a:pt x="150" y="192"/>
                  </a:lnTo>
                  <a:close/>
                  <a:moveTo>
                    <a:pt x="116" y="34"/>
                  </a:moveTo>
                  <a:lnTo>
                    <a:pt x="28" y="34"/>
                  </a:lnTo>
                  <a:lnTo>
                    <a:pt x="28" y="46"/>
                  </a:lnTo>
                  <a:lnTo>
                    <a:pt x="116" y="46"/>
                  </a:lnTo>
                  <a:lnTo>
                    <a:pt x="116" y="34"/>
                  </a:lnTo>
                  <a:close/>
                  <a:moveTo>
                    <a:pt x="116" y="58"/>
                  </a:moveTo>
                  <a:lnTo>
                    <a:pt x="28" y="58"/>
                  </a:lnTo>
                  <a:lnTo>
                    <a:pt x="28" y="70"/>
                  </a:lnTo>
                  <a:lnTo>
                    <a:pt x="116" y="70"/>
                  </a:lnTo>
                  <a:lnTo>
                    <a:pt x="116" y="58"/>
                  </a:lnTo>
                  <a:close/>
                  <a:moveTo>
                    <a:pt x="116" y="84"/>
                  </a:moveTo>
                  <a:lnTo>
                    <a:pt x="28" y="84"/>
                  </a:lnTo>
                  <a:lnTo>
                    <a:pt x="28" y="96"/>
                  </a:lnTo>
                  <a:lnTo>
                    <a:pt x="116" y="96"/>
                  </a:lnTo>
                  <a:lnTo>
                    <a:pt x="116" y="84"/>
                  </a:lnTo>
                  <a:close/>
                  <a:moveTo>
                    <a:pt x="28" y="120"/>
                  </a:moveTo>
                  <a:lnTo>
                    <a:pt x="72" y="120"/>
                  </a:lnTo>
                  <a:lnTo>
                    <a:pt x="72" y="108"/>
                  </a:lnTo>
                  <a:lnTo>
                    <a:pt x="28" y="108"/>
                  </a:lnTo>
                  <a:lnTo>
                    <a:pt x="28" y="1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1065"/>
            <p:cNvSpPr/>
            <p:nvPr/>
          </p:nvSpPr>
          <p:spPr bwMode="auto">
            <a:xfrm>
              <a:off x="1199621" y="2366161"/>
              <a:ext cx="1388392" cy="1140551"/>
            </a:xfrm>
            <a:custGeom>
              <a:avLst/>
              <a:gdLst>
                <a:gd name="T0" fmla="*/ 1154 w 1154"/>
                <a:gd name="T1" fmla="*/ 0 h 948"/>
                <a:gd name="T2" fmla="*/ 0 w 1154"/>
                <a:gd name="T3" fmla="*/ 948 h 948"/>
                <a:gd name="T4" fmla="*/ 0 w 1154"/>
                <a:gd name="T5" fmla="*/ 844 h 948"/>
                <a:gd name="T6" fmla="*/ 1028 w 1154"/>
                <a:gd name="T7" fmla="*/ 0 h 948"/>
                <a:gd name="T8" fmla="*/ 1154 w 1154"/>
                <a:gd name="T9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4" h="948">
                  <a:moveTo>
                    <a:pt x="1154" y="0"/>
                  </a:moveTo>
                  <a:lnTo>
                    <a:pt x="0" y="948"/>
                  </a:lnTo>
                  <a:lnTo>
                    <a:pt x="0" y="844"/>
                  </a:lnTo>
                  <a:lnTo>
                    <a:pt x="1028" y="0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1066"/>
            <p:cNvSpPr/>
            <p:nvPr/>
          </p:nvSpPr>
          <p:spPr bwMode="auto">
            <a:xfrm>
              <a:off x="6738751" y="2209756"/>
              <a:ext cx="1388392" cy="1140551"/>
            </a:xfrm>
            <a:custGeom>
              <a:avLst/>
              <a:gdLst>
                <a:gd name="T0" fmla="*/ 0 w 1154"/>
                <a:gd name="T1" fmla="*/ 948 h 948"/>
                <a:gd name="T2" fmla="*/ 1154 w 1154"/>
                <a:gd name="T3" fmla="*/ 0 h 948"/>
                <a:gd name="T4" fmla="*/ 1154 w 1154"/>
                <a:gd name="T5" fmla="*/ 104 h 948"/>
                <a:gd name="T6" fmla="*/ 126 w 1154"/>
                <a:gd name="T7" fmla="*/ 948 h 948"/>
                <a:gd name="T8" fmla="*/ 0 w 1154"/>
                <a:gd name="T9" fmla="*/ 948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4" h="948">
                  <a:moveTo>
                    <a:pt x="0" y="948"/>
                  </a:moveTo>
                  <a:lnTo>
                    <a:pt x="1154" y="0"/>
                  </a:lnTo>
                  <a:lnTo>
                    <a:pt x="1154" y="104"/>
                  </a:lnTo>
                  <a:lnTo>
                    <a:pt x="126" y="948"/>
                  </a:lnTo>
                  <a:lnTo>
                    <a:pt x="0" y="9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1067"/>
            <p:cNvSpPr>
              <a:spLocks noEditPoints="1"/>
            </p:cNvSpPr>
            <p:nvPr/>
          </p:nvSpPr>
          <p:spPr bwMode="auto">
            <a:xfrm>
              <a:off x="2742011" y="1131767"/>
              <a:ext cx="2397804" cy="2348476"/>
            </a:xfrm>
            <a:custGeom>
              <a:avLst/>
              <a:gdLst>
                <a:gd name="T0" fmla="*/ 1547 w 1993"/>
                <a:gd name="T1" fmla="*/ 1952 h 1952"/>
                <a:gd name="T2" fmla="*/ 445 w 1993"/>
                <a:gd name="T3" fmla="*/ 1952 h 1952"/>
                <a:gd name="T4" fmla="*/ 445 w 1993"/>
                <a:gd name="T5" fmla="*/ 818 h 1952"/>
                <a:gd name="T6" fmla="*/ 0 w 1993"/>
                <a:gd name="T7" fmla="*/ 818 h 1952"/>
                <a:gd name="T8" fmla="*/ 997 w 1993"/>
                <a:gd name="T9" fmla="*/ 0 h 1952"/>
                <a:gd name="T10" fmla="*/ 1993 w 1993"/>
                <a:gd name="T11" fmla="*/ 818 h 1952"/>
                <a:gd name="T12" fmla="*/ 1547 w 1993"/>
                <a:gd name="T13" fmla="*/ 818 h 1952"/>
                <a:gd name="T14" fmla="*/ 1547 w 1993"/>
                <a:gd name="T15" fmla="*/ 1952 h 1952"/>
                <a:gd name="T16" fmla="*/ 525 w 1993"/>
                <a:gd name="T17" fmla="*/ 1872 h 1952"/>
                <a:gd name="T18" fmla="*/ 1467 w 1993"/>
                <a:gd name="T19" fmla="*/ 1872 h 1952"/>
                <a:gd name="T20" fmla="*/ 1467 w 1993"/>
                <a:gd name="T21" fmla="*/ 738 h 1952"/>
                <a:gd name="T22" fmla="*/ 1769 w 1993"/>
                <a:gd name="T23" fmla="*/ 738 h 1952"/>
                <a:gd name="T24" fmla="*/ 997 w 1993"/>
                <a:gd name="T25" fmla="*/ 104 h 1952"/>
                <a:gd name="T26" fmla="*/ 223 w 1993"/>
                <a:gd name="T27" fmla="*/ 738 h 1952"/>
                <a:gd name="T28" fmla="*/ 525 w 1993"/>
                <a:gd name="T29" fmla="*/ 738 h 1952"/>
                <a:gd name="T30" fmla="*/ 525 w 1993"/>
                <a:gd name="T31" fmla="*/ 1872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93" h="1952">
                  <a:moveTo>
                    <a:pt x="1547" y="1952"/>
                  </a:moveTo>
                  <a:lnTo>
                    <a:pt x="445" y="1952"/>
                  </a:lnTo>
                  <a:lnTo>
                    <a:pt x="445" y="818"/>
                  </a:lnTo>
                  <a:lnTo>
                    <a:pt x="0" y="818"/>
                  </a:lnTo>
                  <a:lnTo>
                    <a:pt x="997" y="0"/>
                  </a:lnTo>
                  <a:lnTo>
                    <a:pt x="1993" y="818"/>
                  </a:lnTo>
                  <a:lnTo>
                    <a:pt x="1547" y="818"/>
                  </a:lnTo>
                  <a:lnTo>
                    <a:pt x="1547" y="1952"/>
                  </a:lnTo>
                  <a:close/>
                  <a:moveTo>
                    <a:pt x="525" y="1872"/>
                  </a:moveTo>
                  <a:lnTo>
                    <a:pt x="1467" y="1872"/>
                  </a:lnTo>
                  <a:lnTo>
                    <a:pt x="1467" y="738"/>
                  </a:lnTo>
                  <a:lnTo>
                    <a:pt x="1769" y="738"/>
                  </a:lnTo>
                  <a:lnTo>
                    <a:pt x="997" y="104"/>
                  </a:lnTo>
                  <a:lnTo>
                    <a:pt x="223" y="738"/>
                  </a:lnTo>
                  <a:lnTo>
                    <a:pt x="525" y="738"/>
                  </a:lnTo>
                  <a:lnTo>
                    <a:pt x="525" y="18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Oval 1068"/>
            <p:cNvSpPr>
              <a:spLocks noChangeArrowheads="1"/>
            </p:cNvSpPr>
            <p:nvPr/>
          </p:nvSpPr>
          <p:spPr bwMode="auto">
            <a:xfrm>
              <a:off x="3108960" y="2529784"/>
              <a:ext cx="435527" cy="43793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1070"/>
            <p:cNvSpPr>
              <a:spLocks noEditPoints="1"/>
            </p:cNvSpPr>
            <p:nvPr/>
          </p:nvSpPr>
          <p:spPr bwMode="auto">
            <a:xfrm>
              <a:off x="3229272" y="2616408"/>
              <a:ext cx="192498" cy="279122"/>
            </a:xfrm>
            <a:custGeom>
              <a:avLst/>
              <a:gdLst>
                <a:gd name="T0" fmla="*/ 22 w 80"/>
                <a:gd name="T1" fmla="*/ 90 h 116"/>
                <a:gd name="T2" fmla="*/ 23 w 80"/>
                <a:gd name="T3" fmla="*/ 95 h 116"/>
                <a:gd name="T4" fmla="*/ 40 w 80"/>
                <a:gd name="T5" fmla="*/ 99 h 116"/>
                <a:gd name="T6" fmla="*/ 58 w 80"/>
                <a:gd name="T7" fmla="*/ 96 h 116"/>
                <a:gd name="T8" fmla="*/ 59 w 80"/>
                <a:gd name="T9" fmla="*/ 90 h 116"/>
                <a:gd name="T10" fmla="*/ 40 w 80"/>
                <a:gd name="T11" fmla="*/ 93 h 116"/>
                <a:gd name="T12" fmla="*/ 22 w 80"/>
                <a:gd name="T13" fmla="*/ 90 h 116"/>
                <a:gd name="T14" fmla="*/ 40 w 80"/>
                <a:gd name="T15" fmla="*/ 17 h 116"/>
                <a:gd name="T16" fmla="*/ 43 w 80"/>
                <a:gd name="T17" fmla="*/ 14 h 116"/>
                <a:gd name="T18" fmla="*/ 40 w 80"/>
                <a:gd name="T19" fmla="*/ 12 h 116"/>
                <a:gd name="T20" fmla="*/ 13 w 80"/>
                <a:gd name="T21" fmla="*/ 40 h 116"/>
                <a:gd name="T22" fmla="*/ 15 w 80"/>
                <a:gd name="T23" fmla="*/ 42 h 116"/>
                <a:gd name="T24" fmla="*/ 17 w 80"/>
                <a:gd name="T25" fmla="*/ 40 h 116"/>
                <a:gd name="T26" fmla="*/ 40 w 80"/>
                <a:gd name="T27" fmla="*/ 17 h 116"/>
                <a:gd name="T28" fmla="*/ 23 w 80"/>
                <a:gd name="T29" fmla="*/ 101 h 116"/>
                <a:gd name="T30" fmla="*/ 24 w 80"/>
                <a:gd name="T31" fmla="*/ 107 h 116"/>
                <a:gd name="T32" fmla="*/ 30 w 80"/>
                <a:gd name="T33" fmla="*/ 110 h 116"/>
                <a:gd name="T34" fmla="*/ 30 w 80"/>
                <a:gd name="T35" fmla="*/ 114 h 116"/>
                <a:gd name="T36" fmla="*/ 40 w 80"/>
                <a:gd name="T37" fmla="*/ 116 h 116"/>
                <a:gd name="T38" fmla="*/ 51 w 80"/>
                <a:gd name="T39" fmla="*/ 114 h 116"/>
                <a:gd name="T40" fmla="*/ 51 w 80"/>
                <a:gd name="T41" fmla="*/ 110 h 116"/>
                <a:gd name="T42" fmla="*/ 56 w 80"/>
                <a:gd name="T43" fmla="*/ 107 h 116"/>
                <a:gd name="T44" fmla="*/ 57 w 80"/>
                <a:gd name="T45" fmla="*/ 101 h 116"/>
                <a:gd name="T46" fmla="*/ 40 w 80"/>
                <a:gd name="T47" fmla="*/ 104 h 116"/>
                <a:gd name="T48" fmla="*/ 23 w 80"/>
                <a:gd name="T49" fmla="*/ 101 h 116"/>
                <a:gd name="T50" fmla="*/ 49 w 80"/>
                <a:gd name="T51" fmla="*/ 55 h 116"/>
                <a:gd name="T52" fmla="*/ 40 w 80"/>
                <a:gd name="T53" fmla="*/ 39 h 116"/>
                <a:gd name="T54" fmla="*/ 31 w 80"/>
                <a:gd name="T55" fmla="*/ 55 h 116"/>
                <a:gd name="T56" fmla="*/ 28 w 80"/>
                <a:gd name="T57" fmla="*/ 47 h 116"/>
                <a:gd name="T58" fmla="*/ 22 w 80"/>
                <a:gd name="T59" fmla="*/ 50 h 116"/>
                <a:gd name="T60" fmla="*/ 31 w 80"/>
                <a:gd name="T61" fmla="*/ 69 h 116"/>
                <a:gd name="T62" fmla="*/ 40 w 80"/>
                <a:gd name="T63" fmla="*/ 52 h 116"/>
                <a:gd name="T64" fmla="*/ 50 w 80"/>
                <a:gd name="T65" fmla="*/ 69 h 116"/>
                <a:gd name="T66" fmla="*/ 59 w 80"/>
                <a:gd name="T67" fmla="*/ 50 h 116"/>
                <a:gd name="T68" fmla="*/ 53 w 80"/>
                <a:gd name="T69" fmla="*/ 47 h 116"/>
                <a:gd name="T70" fmla="*/ 49 w 80"/>
                <a:gd name="T71" fmla="*/ 55 h 116"/>
                <a:gd name="T72" fmla="*/ 40 w 80"/>
                <a:gd name="T73" fmla="*/ 0 h 116"/>
                <a:gd name="T74" fmla="*/ 0 w 80"/>
                <a:gd name="T75" fmla="*/ 40 h 116"/>
                <a:gd name="T76" fmla="*/ 20 w 80"/>
                <a:gd name="T77" fmla="*/ 74 h 116"/>
                <a:gd name="T78" fmla="*/ 21 w 80"/>
                <a:gd name="T79" fmla="*/ 84 h 116"/>
                <a:gd name="T80" fmla="*/ 40 w 80"/>
                <a:gd name="T81" fmla="*/ 88 h 116"/>
                <a:gd name="T82" fmla="*/ 60 w 80"/>
                <a:gd name="T83" fmla="*/ 84 h 116"/>
                <a:gd name="T84" fmla="*/ 61 w 80"/>
                <a:gd name="T85" fmla="*/ 74 h 116"/>
                <a:gd name="T86" fmla="*/ 80 w 80"/>
                <a:gd name="T87" fmla="*/ 40 h 116"/>
                <a:gd name="T88" fmla="*/ 40 w 80"/>
                <a:gd name="T89" fmla="*/ 0 h 116"/>
                <a:gd name="T90" fmla="*/ 55 w 80"/>
                <a:gd name="T91" fmla="*/ 70 h 116"/>
                <a:gd name="T92" fmla="*/ 54 w 80"/>
                <a:gd name="T93" fmla="*/ 79 h 116"/>
                <a:gd name="T94" fmla="*/ 40 w 80"/>
                <a:gd name="T95" fmla="*/ 81 h 116"/>
                <a:gd name="T96" fmla="*/ 27 w 80"/>
                <a:gd name="T97" fmla="*/ 79 h 116"/>
                <a:gd name="T98" fmla="*/ 26 w 80"/>
                <a:gd name="T99" fmla="*/ 70 h 116"/>
                <a:gd name="T100" fmla="*/ 7 w 80"/>
                <a:gd name="T101" fmla="*/ 40 h 116"/>
                <a:gd name="T102" fmla="*/ 40 w 80"/>
                <a:gd name="T103" fmla="*/ 7 h 116"/>
                <a:gd name="T104" fmla="*/ 73 w 80"/>
                <a:gd name="T105" fmla="*/ 40 h 116"/>
                <a:gd name="T106" fmla="*/ 55 w 80"/>
                <a:gd name="T107" fmla="*/ 7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116">
                  <a:moveTo>
                    <a:pt x="22" y="90"/>
                  </a:moveTo>
                  <a:cubicBezTo>
                    <a:pt x="23" y="95"/>
                    <a:pt x="23" y="95"/>
                    <a:pt x="23" y="95"/>
                  </a:cubicBezTo>
                  <a:cubicBezTo>
                    <a:pt x="28" y="98"/>
                    <a:pt x="34" y="99"/>
                    <a:pt x="40" y="99"/>
                  </a:cubicBezTo>
                  <a:cubicBezTo>
                    <a:pt x="47" y="99"/>
                    <a:pt x="53" y="98"/>
                    <a:pt x="58" y="96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53" y="92"/>
                    <a:pt x="47" y="93"/>
                    <a:pt x="40" y="93"/>
                  </a:cubicBezTo>
                  <a:cubicBezTo>
                    <a:pt x="34" y="93"/>
                    <a:pt x="27" y="92"/>
                    <a:pt x="22" y="90"/>
                  </a:cubicBezTo>
                  <a:close/>
                  <a:moveTo>
                    <a:pt x="40" y="17"/>
                  </a:moveTo>
                  <a:cubicBezTo>
                    <a:pt x="42" y="17"/>
                    <a:pt x="43" y="16"/>
                    <a:pt x="43" y="14"/>
                  </a:cubicBezTo>
                  <a:cubicBezTo>
                    <a:pt x="43" y="13"/>
                    <a:pt x="42" y="12"/>
                    <a:pt x="40" y="12"/>
                  </a:cubicBezTo>
                  <a:cubicBezTo>
                    <a:pt x="25" y="12"/>
                    <a:pt x="13" y="25"/>
                    <a:pt x="13" y="40"/>
                  </a:cubicBezTo>
                  <a:cubicBezTo>
                    <a:pt x="13" y="41"/>
                    <a:pt x="14" y="42"/>
                    <a:pt x="15" y="42"/>
                  </a:cubicBezTo>
                  <a:cubicBezTo>
                    <a:pt x="16" y="42"/>
                    <a:pt x="17" y="41"/>
                    <a:pt x="17" y="40"/>
                  </a:cubicBezTo>
                  <a:cubicBezTo>
                    <a:pt x="17" y="27"/>
                    <a:pt x="27" y="17"/>
                    <a:pt x="40" y="17"/>
                  </a:cubicBezTo>
                  <a:close/>
                  <a:moveTo>
                    <a:pt x="23" y="101"/>
                  </a:moveTo>
                  <a:cubicBezTo>
                    <a:pt x="24" y="107"/>
                    <a:pt x="24" y="107"/>
                    <a:pt x="24" y="107"/>
                  </a:cubicBezTo>
                  <a:cubicBezTo>
                    <a:pt x="24" y="107"/>
                    <a:pt x="26" y="109"/>
                    <a:pt x="30" y="11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30" y="114"/>
                    <a:pt x="33" y="116"/>
                    <a:pt x="40" y="116"/>
                  </a:cubicBezTo>
                  <a:cubicBezTo>
                    <a:pt x="48" y="116"/>
                    <a:pt x="51" y="114"/>
                    <a:pt x="51" y="114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5" y="109"/>
                    <a:pt x="56" y="107"/>
                    <a:pt x="56" y="107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2" y="103"/>
                    <a:pt x="46" y="104"/>
                    <a:pt x="40" y="104"/>
                  </a:cubicBezTo>
                  <a:cubicBezTo>
                    <a:pt x="34" y="104"/>
                    <a:pt x="29" y="103"/>
                    <a:pt x="23" y="101"/>
                  </a:cubicBezTo>
                  <a:close/>
                  <a:moveTo>
                    <a:pt x="49" y="55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49" y="55"/>
                  </a:lnTo>
                  <a:close/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55"/>
                    <a:pt x="8" y="67"/>
                    <a:pt x="20" y="7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7" y="87"/>
                    <a:pt x="33" y="88"/>
                    <a:pt x="40" y="88"/>
                  </a:cubicBezTo>
                  <a:cubicBezTo>
                    <a:pt x="47" y="88"/>
                    <a:pt x="54" y="87"/>
                    <a:pt x="60" y="8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73" y="67"/>
                    <a:pt x="80" y="55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55" y="70"/>
                  </a:moveTo>
                  <a:cubicBezTo>
                    <a:pt x="54" y="79"/>
                    <a:pt x="54" y="79"/>
                    <a:pt x="54" y="79"/>
                  </a:cubicBezTo>
                  <a:cubicBezTo>
                    <a:pt x="54" y="79"/>
                    <a:pt x="51" y="81"/>
                    <a:pt x="40" y="81"/>
                  </a:cubicBezTo>
                  <a:cubicBezTo>
                    <a:pt x="30" y="81"/>
                    <a:pt x="27" y="79"/>
                    <a:pt x="27" y="79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15" y="64"/>
                    <a:pt x="7" y="53"/>
                    <a:pt x="7" y="40"/>
                  </a:cubicBezTo>
                  <a:cubicBezTo>
                    <a:pt x="7" y="22"/>
                    <a:pt x="22" y="7"/>
                    <a:pt x="40" y="7"/>
                  </a:cubicBezTo>
                  <a:cubicBezTo>
                    <a:pt x="59" y="7"/>
                    <a:pt x="73" y="22"/>
                    <a:pt x="73" y="40"/>
                  </a:cubicBezTo>
                  <a:cubicBezTo>
                    <a:pt x="73" y="53"/>
                    <a:pt x="66" y="64"/>
                    <a:pt x="55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252118" y="1630058"/>
            <a:ext cx="11106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用户数量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每一个寝室智能插座的用户为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708432" y="2354394"/>
            <a:ext cx="12017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反应速度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反应时间控制在调查报告统计结果中用户们可接受范围内。（远程操作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秒左右）。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51745" y="0"/>
            <a:ext cx="5904526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 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57584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51745" y="0"/>
            <a:ext cx="5904526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 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28013"/>
              </p:ext>
            </p:extLst>
          </p:nvPr>
        </p:nvGraphicFramePr>
        <p:xfrm>
          <a:off x="2072796" y="1878037"/>
          <a:ext cx="4998407" cy="156910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988684">
                  <a:extLst>
                    <a:ext uri="{9D8B030D-6E8A-4147-A177-3AD203B41FA5}">
                      <a16:colId xmlns:a16="http://schemas.microsoft.com/office/drawing/2014/main" xmlns="" val="2856699982"/>
                    </a:ext>
                  </a:extLst>
                </a:gridCol>
                <a:gridCol w="4009723">
                  <a:extLst>
                    <a:ext uri="{9D8B030D-6E8A-4147-A177-3AD203B41FA5}">
                      <a16:colId xmlns:a16="http://schemas.microsoft.com/office/drawing/2014/main" xmlns="" val="1489546266"/>
                    </a:ext>
                  </a:extLst>
                </a:gridCol>
              </a:tblGrid>
              <a:tr h="461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要求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44749340"/>
                  </a:ext>
                </a:extLst>
              </a:tr>
              <a:tr h="6452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硬件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拥有网络通信功能以及后置摄像头拍照功能的安卓手机，寝室空调智能插座（本品硬件）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84913091"/>
                  </a:ext>
                </a:extLst>
              </a:tr>
              <a:tr h="461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操作系统</a:t>
                      </a:r>
                      <a:endParaRPr lang="zh-CN" sz="16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Android4.4</a:t>
                      </a:r>
                      <a:r>
                        <a:rPr lang="zh-CN" sz="16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及以上版本</a:t>
                      </a:r>
                      <a:r>
                        <a:rPr lang="zh-CN" altLang="en-US" sz="16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</a:t>
                      </a:r>
                      <a:r>
                        <a:rPr lang="en-US" altLang="zh-CN" sz="16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win7</a:t>
                      </a:r>
                      <a:r>
                        <a:rPr lang="zh-CN" altLang="en-US" sz="16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以上系统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5965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91440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445" y="2571750"/>
            <a:ext cx="4639732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Part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     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0477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HIPO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3543" y="103294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zh-CN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73" b="33180"/>
          <a:stretch/>
        </p:blipFill>
        <p:spPr>
          <a:xfrm>
            <a:off x="942170" y="714056"/>
            <a:ext cx="6860046" cy="3637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6" r="34026" b="862"/>
          <a:stretch/>
        </p:blipFill>
        <p:spPr>
          <a:xfrm>
            <a:off x="4572000" y="3497580"/>
            <a:ext cx="4604632" cy="14749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2473" y="921710"/>
            <a:ext cx="1875835" cy="462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客户端</a:t>
            </a:r>
            <a:r>
              <a:rPr lang="en-US" altLang="zh-CN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APPHIPO</a:t>
            </a: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endParaRPr lang="zh-CN" altLang="zh-CN" sz="1600" b="1" kern="1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5565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7" y="664634"/>
            <a:ext cx="7878810" cy="46020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HIPO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3543" y="103294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zh-CN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9837" y="921710"/>
            <a:ext cx="1701107" cy="518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服务器端</a:t>
            </a:r>
            <a:r>
              <a:rPr lang="en-US" altLang="zh-CN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HIPO</a:t>
            </a: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endParaRPr lang="zh-CN" altLang="zh-CN" sz="1600" b="1" kern="1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81586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7" y="1093649"/>
            <a:ext cx="8641253" cy="40498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HIPO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3543" y="103294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zh-CN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129" y="855135"/>
            <a:ext cx="2111475" cy="462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硬件系统固件</a:t>
            </a:r>
            <a:r>
              <a:rPr lang="en-US" altLang="zh-CN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HIPO</a:t>
            </a: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endParaRPr lang="zh-CN" altLang="zh-CN" sz="1600" b="1" kern="1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46468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445" y="2571750"/>
            <a:ext cx="4639732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   </a:t>
            </a:r>
          </a:p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主模块描述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793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7637" y="1131601"/>
            <a:ext cx="274320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ontents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3644" y="993621"/>
            <a:ext cx="197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子 目 录</a:t>
            </a:r>
          </a:p>
        </p:txBody>
      </p:sp>
      <p:sp>
        <p:nvSpPr>
          <p:cNvPr id="8" name="矩形 7"/>
          <p:cNvSpPr/>
          <p:nvPr/>
        </p:nvSpPr>
        <p:spPr>
          <a:xfrm>
            <a:off x="552371" y="1894875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	APP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登录模块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371" y="2345847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	APP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注册模块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2371" y="2860030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	APP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空调控制模块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6856" y="3468365"/>
            <a:ext cx="2945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	APP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电量统计模块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2371" y="3982548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	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服务器模块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2371" y="4533416"/>
            <a:ext cx="1903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	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硬件模块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4846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487" y="1001890"/>
            <a:ext cx="274320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ontents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4494" y="863910"/>
            <a:ext cx="197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目 录</a:t>
            </a:r>
          </a:p>
        </p:txBody>
      </p:sp>
      <p:sp>
        <p:nvSpPr>
          <p:cNvPr id="7" name="矩形 6"/>
          <p:cNvSpPr/>
          <p:nvPr/>
        </p:nvSpPr>
        <p:spPr>
          <a:xfrm>
            <a:off x="663221" y="1765164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	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sp>
        <p:nvSpPr>
          <p:cNvPr id="8" name="矩形 7"/>
          <p:cNvSpPr/>
          <p:nvPr/>
        </p:nvSpPr>
        <p:spPr>
          <a:xfrm>
            <a:off x="663221" y="2216136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	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3221" y="2730319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	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63221" y="3252513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	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编码测试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221" y="3822564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	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59531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707296" y="855135"/>
            <a:ext cx="4572000" cy="2515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0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界面设计</a:t>
            </a:r>
            <a:endParaRPr lang="en-US" altLang="zh-CN" sz="2000" b="1" kern="1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用户名输入框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密码输入框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“完成”按钮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4.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进入注册按钮</a:t>
            </a:r>
            <a:endParaRPr lang="zh-CN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CD5672B-A1F0-4172-A675-367F991B7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28" y="761093"/>
            <a:ext cx="2562980" cy="42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634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441915" y="889001"/>
            <a:ext cx="2677803" cy="462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本地</a:t>
            </a:r>
            <a:r>
              <a:rPr lang="en-US" altLang="zh-CN" sz="1600" b="1" kern="1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LitePal</a:t>
            </a: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数据库设计</a:t>
            </a:r>
            <a:endParaRPr lang="zh-CN" altLang="zh-CN" sz="1600" b="1" kern="1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2503" y="1647685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pretpoic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 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存放二维码信息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subtopic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存放手机要订阅的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MQTT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</a:t>
            </a: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“pubtopic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存放手机发消息的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MQTT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</a:t>
            </a: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“username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存放用户名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“pwd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存放寝室名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dname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存放寝室号</a:t>
            </a:r>
          </a:p>
        </p:txBody>
      </p:sp>
      <p:sp>
        <p:nvSpPr>
          <p:cNvPr id="16" name="矩形 15"/>
          <p:cNvSpPr/>
          <p:nvPr/>
        </p:nvSpPr>
        <p:spPr>
          <a:xfrm>
            <a:off x="5104503" y="838901"/>
            <a:ext cx="3781313" cy="462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远程</a:t>
            </a:r>
            <a:r>
              <a:rPr lang="en-US" altLang="zh-CN" sz="1600" b="1" kern="1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r>
              <a:rPr lang="en-US" altLang="zh-CN" sz="1600" b="1" kern="1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Usertable</a:t>
            </a: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</a:t>
            </a:r>
            <a:endParaRPr lang="zh-CN" altLang="zh-CN" sz="1600" b="1" kern="1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8219" y="1750538"/>
            <a:ext cx="32757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 TABLE `UserTable` (</a:t>
            </a: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`dname` varchar(20) NOT NULL,</a:t>
            </a: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`username` varchar(20) NOT NULL,</a:t>
            </a: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`pwd` varchar(20) NOT NULL,</a:t>
            </a: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`pretopic` varchar(20) NOT NULL,</a:t>
            </a: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PRIMARY KEY (`username`)</a:t>
            </a: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ENGINE=InnoDB DEFAULT CHARSET=utf8;</a:t>
            </a:r>
          </a:p>
        </p:txBody>
      </p:sp>
    </p:spTree>
    <p:extLst>
      <p:ext uri="{BB962C8B-B14F-4D97-AF65-F5344CB8AC3E}">
        <p14:creationId xmlns:p14="http://schemas.microsoft.com/office/powerpoint/2010/main" val="202115327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331" t="559" r="1009" b="1145"/>
          <a:stretch/>
        </p:blipFill>
        <p:spPr>
          <a:xfrm>
            <a:off x="8661" y="609736"/>
            <a:ext cx="8156393" cy="44508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登录模块</a:t>
            </a:r>
          </a:p>
        </p:txBody>
      </p:sp>
      <p:sp>
        <p:nvSpPr>
          <p:cNvPr id="15" name="矩形 14"/>
          <p:cNvSpPr/>
          <p:nvPr/>
        </p:nvSpPr>
        <p:spPr>
          <a:xfrm>
            <a:off x="305611" y="737689"/>
            <a:ext cx="4572000" cy="5067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8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8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zh-CN" altLang="zh-CN" sz="18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24787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610398" y="889001"/>
            <a:ext cx="4572000" cy="34999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0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界面设计</a:t>
            </a:r>
            <a:endParaRPr lang="en-US" altLang="zh-CN" sz="2000" b="1" kern="1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寝室号输入框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用户名输入框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密码输入框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4.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“请重新注册”按钮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5.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完成注册按钮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6.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扫码组件</a:t>
            </a:r>
            <a:endParaRPr lang="zh-CN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252" y="751596"/>
            <a:ext cx="2329044" cy="41405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2D9741F-1282-4C2B-9D2A-B1D22180F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52" y="751597"/>
            <a:ext cx="2489694" cy="414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08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注册模块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225" y="660521"/>
            <a:ext cx="5980931" cy="43922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05611" y="737689"/>
            <a:ext cx="4572000" cy="5067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8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8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zh-CN" altLang="zh-CN" sz="18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91936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71514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空调控制模块</a:t>
            </a:r>
          </a:p>
        </p:txBody>
      </p:sp>
      <p:sp>
        <p:nvSpPr>
          <p:cNvPr id="14" name="矩形 13"/>
          <p:cNvSpPr/>
          <p:nvPr/>
        </p:nvSpPr>
        <p:spPr>
          <a:xfrm>
            <a:off x="610398" y="889001"/>
            <a:ext cx="4572000" cy="39104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界面设计</a:t>
            </a:r>
            <a:endParaRPr lang="en-US" altLang="zh-CN" sz="1600" b="1" kern="1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温度显示框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模式显示框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开机按钮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4.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关机按钮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5.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模式按钮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6.+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按钮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7.-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按钮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8.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电量统计按钮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9.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锁定键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B4AAC5A-2C6D-4A9E-AAF0-684CE66A2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8" y="893537"/>
            <a:ext cx="2415096" cy="40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9808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71514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空调控制模块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771" y="756421"/>
            <a:ext cx="7099788" cy="42003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8440" y="889001"/>
            <a:ext cx="1286891" cy="414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en-US" altLang="zh-CN" sz="14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92233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6787399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电量统计模块</a:t>
            </a:r>
          </a:p>
        </p:txBody>
      </p:sp>
      <p:sp>
        <p:nvSpPr>
          <p:cNvPr id="14" name="矩形 13"/>
          <p:cNvSpPr/>
          <p:nvPr/>
        </p:nvSpPr>
        <p:spPr>
          <a:xfrm>
            <a:off x="610398" y="889001"/>
            <a:ext cx="4572000" cy="20226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0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界面设计</a:t>
            </a:r>
            <a:endParaRPr lang="en-US" altLang="zh-CN" sz="2000" b="1" kern="1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空调月用电量统计图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获取数据按钮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返回控制按钮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8BEBB78-4DAE-4F98-AD10-C7C01D5410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21" y="706993"/>
            <a:ext cx="2374092" cy="42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763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6787399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电量统计模块</a:t>
            </a:r>
          </a:p>
        </p:txBody>
      </p:sp>
      <p:sp>
        <p:nvSpPr>
          <p:cNvPr id="3" name="矩形 2"/>
          <p:cNvSpPr/>
          <p:nvPr/>
        </p:nvSpPr>
        <p:spPr>
          <a:xfrm>
            <a:off x="931909" y="1064799"/>
            <a:ext cx="3198824" cy="518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远程</a:t>
            </a:r>
            <a:r>
              <a:rPr lang="en-US" altLang="zh-CN" sz="1600" b="1" kern="1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r>
              <a:rPr lang="en-US" altLang="zh-CN" sz="1600" b="1" kern="1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Powertable</a:t>
            </a: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</a:t>
            </a:r>
            <a:endParaRPr lang="zh-CN" altLang="zh-CN" sz="1600" b="1" kern="1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5812" y="1855428"/>
            <a:ext cx="53511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 TABLE `PowTable` (</a:t>
            </a: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`dname` varchar(20) NOT NULL,</a:t>
            </a: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`Mpower` varchar(20) NOT NULL,</a:t>
            </a: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`Tpower` varchar(20) NOT NULL,</a:t>
            </a: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`pretopic` varchar(20) NOT NULL,</a:t>
            </a: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`date` DATE NOT NULL,</a:t>
            </a: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PRIMARY KEY (`pretopic`)</a:t>
            </a: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ENGINE=InnoDB DEFAULT CHARSET=utf8;</a:t>
            </a:r>
          </a:p>
        </p:txBody>
      </p:sp>
    </p:spTree>
    <p:extLst>
      <p:ext uri="{BB962C8B-B14F-4D97-AF65-F5344CB8AC3E}">
        <p14:creationId xmlns:p14="http://schemas.microsoft.com/office/powerpoint/2010/main" val="136295804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094" y="698500"/>
            <a:ext cx="3614222" cy="44025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6787399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电量统计模块</a:t>
            </a:r>
          </a:p>
        </p:txBody>
      </p:sp>
      <p:sp>
        <p:nvSpPr>
          <p:cNvPr id="16" name="矩形 15"/>
          <p:cNvSpPr/>
          <p:nvPr/>
        </p:nvSpPr>
        <p:spPr>
          <a:xfrm>
            <a:off x="1100697" y="1034156"/>
            <a:ext cx="1442318" cy="460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PAD</a:t>
            </a: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算法设计</a:t>
            </a:r>
            <a:endParaRPr lang="en-US" altLang="zh-CN" sz="1600" b="1" kern="1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1059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2445" y="2571750"/>
            <a:ext cx="4639732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   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8581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27" y="664492"/>
            <a:ext cx="3408177" cy="44790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服务器模块</a:t>
            </a:r>
          </a:p>
        </p:txBody>
      </p:sp>
      <p:sp>
        <p:nvSpPr>
          <p:cNvPr id="14" name="矩形 13"/>
          <p:cNvSpPr/>
          <p:nvPr/>
        </p:nvSpPr>
        <p:spPr>
          <a:xfrm>
            <a:off x="1054228" y="1034156"/>
            <a:ext cx="1442318" cy="460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PAD</a:t>
            </a: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算法设计</a:t>
            </a:r>
            <a:endParaRPr lang="en-US" altLang="zh-CN" sz="1600" b="1" kern="1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63852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802" y="664634"/>
            <a:ext cx="6389669" cy="44788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 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硬件模块</a:t>
            </a:r>
          </a:p>
        </p:txBody>
      </p:sp>
      <p:sp>
        <p:nvSpPr>
          <p:cNvPr id="14" name="矩形 13"/>
          <p:cNvSpPr/>
          <p:nvPr/>
        </p:nvSpPr>
        <p:spPr>
          <a:xfrm>
            <a:off x="721556" y="923467"/>
            <a:ext cx="1442318" cy="460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PAD</a:t>
            </a: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算法设计</a:t>
            </a:r>
            <a:endParaRPr lang="en-US" altLang="zh-CN" sz="1600" b="1" kern="1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74715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445" y="2571750"/>
            <a:ext cx="4639732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Part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     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编码测试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284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 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代码规范</a:t>
            </a:r>
          </a:p>
        </p:txBody>
      </p:sp>
      <p:sp>
        <p:nvSpPr>
          <p:cNvPr id="12" name="矩形 11"/>
          <p:cNvSpPr/>
          <p:nvPr/>
        </p:nvSpPr>
        <p:spPr>
          <a:xfrm>
            <a:off x="978946" y="1082681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每一个关键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包都要在前面注释其用途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类名用大驼峰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方法名用小驼峰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静态变量名用全大写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变量名用小写加下划线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关键变量要加注释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方法名字见名知意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96F16CB-5373-44B6-995B-AB674342C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3" y="696383"/>
            <a:ext cx="81819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2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719548" y="1830992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719548" y="1830992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 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59854"/>
              </p:ext>
            </p:extLst>
          </p:nvPr>
        </p:nvGraphicFramePr>
        <p:xfrm>
          <a:off x="1001484" y="1152219"/>
          <a:ext cx="6734629" cy="316992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76301">
                  <a:extLst>
                    <a:ext uri="{9D8B030D-6E8A-4147-A177-3AD203B41FA5}">
                      <a16:colId xmlns:a16="http://schemas.microsoft.com/office/drawing/2014/main" xmlns="" val="3714229175"/>
                    </a:ext>
                  </a:extLst>
                </a:gridCol>
                <a:gridCol w="1676301">
                  <a:extLst>
                    <a:ext uri="{9D8B030D-6E8A-4147-A177-3AD203B41FA5}">
                      <a16:colId xmlns:a16="http://schemas.microsoft.com/office/drawing/2014/main" xmlns="" val="3626874687"/>
                    </a:ext>
                  </a:extLst>
                </a:gridCol>
                <a:gridCol w="1704908">
                  <a:extLst>
                    <a:ext uri="{9D8B030D-6E8A-4147-A177-3AD203B41FA5}">
                      <a16:colId xmlns:a16="http://schemas.microsoft.com/office/drawing/2014/main" xmlns="" val="2018351471"/>
                    </a:ext>
                  </a:extLst>
                </a:gridCol>
                <a:gridCol w="1677119">
                  <a:extLst>
                    <a:ext uri="{9D8B030D-6E8A-4147-A177-3AD203B41FA5}">
                      <a16:colId xmlns:a16="http://schemas.microsoft.com/office/drawing/2014/main" xmlns="" val="2145092588"/>
                    </a:ext>
                  </a:extLst>
                </a:gridCol>
              </a:tblGrid>
              <a:tr h="206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标识符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功能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输入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输出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64849409"/>
                  </a:ext>
                </a:extLst>
              </a:tr>
              <a:tr h="206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T1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登录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用户名，寝室名，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数据库记录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7280343"/>
                  </a:ext>
                </a:extLst>
              </a:tr>
              <a:tr h="4137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T2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注册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用户名，寝室名，</a:t>
                      </a:r>
                      <a:r>
                        <a:rPr lang="en-US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Pertopic.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数据库用户记录表增加一个元组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37577933"/>
                  </a:ext>
                </a:extLst>
              </a:tr>
              <a:tr h="206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T3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用电量查询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Mysql</a:t>
                      </a: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电量表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寝室月用电量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42103115"/>
                  </a:ext>
                </a:extLst>
              </a:tr>
              <a:tr h="4137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T4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空调控制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开关，模式，温度</a:t>
                      </a:r>
                      <a:r>
                        <a:rPr lang="en-US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+-</a:t>
                      </a: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键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硬件端红外指令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80996125"/>
                  </a:ext>
                </a:extLst>
              </a:tr>
              <a:tr h="4137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T5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空调指令反馈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开关，模式，温度</a:t>
                      </a:r>
                      <a:r>
                        <a:rPr lang="en-US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+-</a:t>
                      </a: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键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硬件端收到信号给出的反馈信号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86545883"/>
                  </a:ext>
                </a:extLst>
              </a:tr>
              <a:tr h="8275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T6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服务器自动获取每个寝室空调用电情况将用电量情况存入数据库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电表测得的电量数据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数据库电量表更新相应的一个元组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1368273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911571" y="4288273"/>
            <a:ext cx="1826141" cy="460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（详见概要设计）</a:t>
            </a:r>
            <a:endParaRPr lang="en-US" altLang="zh-CN" sz="1600" b="1" kern="1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33177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 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60299"/>
              </p:ext>
            </p:extLst>
          </p:nvPr>
        </p:nvGraphicFramePr>
        <p:xfrm>
          <a:off x="834571" y="889001"/>
          <a:ext cx="7249887" cy="376249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3714229175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xmlns="" val="3626874687"/>
                    </a:ext>
                  </a:extLst>
                </a:gridCol>
                <a:gridCol w="2220685">
                  <a:extLst>
                    <a:ext uri="{9D8B030D-6E8A-4147-A177-3AD203B41FA5}">
                      <a16:colId xmlns:a16="http://schemas.microsoft.com/office/drawing/2014/main" xmlns="" val="2018351471"/>
                    </a:ext>
                  </a:extLst>
                </a:gridCol>
                <a:gridCol w="2075544">
                  <a:extLst>
                    <a:ext uri="{9D8B030D-6E8A-4147-A177-3AD203B41FA5}">
                      <a16:colId xmlns:a16="http://schemas.microsoft.com/office/drawing/2014/main" xmlns="" val="2145092588"/>
                    </a:ext>
                  </a:extLst>
                </a:gridCol>
              </a:tblGrid>
              <a:tr h="2403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标识符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功能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bug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解决方案（更正）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64849409"/>
                  </a:ext>
                </a:extLst>
              </a:tr>
              <a:tr h="644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T1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登录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网络拥堵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单独为</a:t>
                      </a:r>
                      <a:r>
                        <a:rPr 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数据库</a:t>
                      </a:r>
                      <a:r>
                        <a:rPr lang="zh-CN" alt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创建一个线程，异步进行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7280343"/>
                  </a:ext>
                </a:extLst>
              </a:tr>
              <a:tr h="644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T2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注册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用户代表的安卓手机在扫码时出现闪退情况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创建调用相机权限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37577933"/>
                  </a:ext>
                </a:extLst>
              </a:tr>
              <a:tr h="2403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T3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用电量查询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暂无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42103115"/>
                  </a:ext>
                </a:extLst>
              </a:tr>
              <a:tr h="644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T4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空调控制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无法精确控制温度（网络好时</a:t>
                      </a:r>
                      <a:r>
                        <a:rPr lang="en-US" alt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毫秒</a:t>
                      </a:r>
                      <a:r>
                        <a:rPr lang="en-US" alt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条指令）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</a:t>
                      </a:r>
                      <a:r>
                        <a:rPr lang="zh-CN" alt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进制转</a:t>
                      </a:r>
                      <a:r>
                        <a:rPr lang="en-US" alt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16</a:t>
                      </a:r>
                      <a:r>
                        <a:rPr lang="zh-CN" alt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进制出错，在硬件端进行了修改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80996125"/>
                  </a:ext>
                </a:extLst>
              </a:tr>
              <a:tr h="3654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T5</a:t>
                      </a:r>
                      <a:endParaRPr lang="zh-CN" sz="16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空调指令反馈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暂无</a:t>
                      </a:r>
                      <a:endParaRPr lang="zh-CN" alt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86545883"/>
                  </a:ext>
                </a:extLst>
              </a:tr>
              <a:tr h="9614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T6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服务器自动获取每个寝室空调用电情况将用电量情况存入数据库</a:t>
                      </a: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暂无</a:t>
                      </a:r>
                      <a:endParaRPr lang="zh-CN" alt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1368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0253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 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46" y="1720139"/>
            <a:ext cx="2272962" cy="22729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3" y="1764092"/>
            <a:ext cx="2185056" cy="21850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82" y="1754006"/>
            <a:ext cx="2239095" cy="223909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096555" y="4417651"/>
            <a:ext cx="1935145" cy="465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文件在</a:t>
            </a:r>
            <a:r>
              <a:rPr lang="en-US" altLang="zh-CN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群）</a:t>
            </a:r>
            <a:endParaRPr lang="en-US" altLang="zh-CN" sz="14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03693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251745" y="0"/>
            <a:ext cx="4952505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2"/>
          <p:cNvSpPr/>
          <p:nvPr/>
        </p:nvSpPr>
        <p:spPr>
          <a:xfrm>
            <a:off x="685801" y="1082681"/>
            <a:ext cx="7639050" cy="3581745"/>
          </a:xfrm>
          <a:prstGeom prst="roundRect">
            <a:avLst>
              <a:gd name="adj" fmla="val 753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9" name="Freeform 1065"/>
          <p:cNvSpPr/>
          <p:nvPr/>
        </p:nvSpPr>
        <p:spPr bwMode="auto">
          <a:xfrm rot="19721490">
            <a:off x="1941008" y="1778774"/>
            <a:ext cx="2320858" cy="2189556"/>
          </a:xfrm>
          <a:custGeom>
            <a:avLst/>
            <a:gdLst>
              <a:gd name="T0" fmla="*/ 1154 w 1154"/>
              <a:gd name="T1" fmla="*/ 0 h 948"/>
              <a:gd name="T2" fmla="*/ 0 w 1154"/>
              <a:gd name="T3" fmla="*/ 948 h 948"/>
              <a:gd name="T4" fmla="*/ 0 w 1154"/>
              <a:gd name="T5" fmla="*/ 844 h 948"/>
              <a:gd name="T6" fmla="*/ 1028 w 1154"/>
              <a:gd name="T7" fmla="*/ 0 h 948"/>
              <a:gd name="T8" fmla="*/ 1154 w 1154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4" h="948">
                <a:moveTo>
                  <a:pt x="1154" y="0"/>
                </a:moveTo>
                <a:lnTo>
                  <a:pt x="0" y="948"/>
                </a:lnTo>
                <a:lnTo>
                  <a:pt x="0" y="844"/>
                </a:lnTo>
                <a:lnTo>
                  <a:pt x="1028" y="0"/>
                </a:lnTo>
                <a:lnTo>
                  <a:pt x="1154" y="0"/>
                </a:lnTo>
                <a:close/>
              </a:path>
            </a:pathLst>
          </a:custGeom>
          <a:solidFill>
            <a:srgbClr val="404040">
              <a:alpha val="9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0" name="Freeform 1065"/>
          <p:cNvSpPr/>
          <p:nvPr/>
        </p:nvSpPr>
        <p:spPr bwMode="auto">
          <a:xfrm rot="19721490">
            <a:off x="4542231" y="1778775"/>
            <a:ext cx="2320858" cy="2189556"/>
          </a:xfrm>
          <a:custGeom>
            <a:avLst/>
            <a:gdLst>
              <a:gd name="T0" fmla="*/ 1154 w 1154"/>
              <a:gd name="T1" fmla="*/ 0 h 948"/>
              <a:gd name="T2" fmla="*/ 0 w 1154"/>
              <a:gd name="T3" fmla="*/ 948 h 948"/>
              <a:gd name="T4" fmla="*/ 0 w 1154"/>
              <a:gd name="T5" fmla="*/ 844 h 948"/>
              <a:gd name="T6" fmla="*/ 1028 w 1154"/>
              <a:gd name="T7" fmla="*/ 0 h 948"/>
              <a:gd name="T8" fmla="*/ 1154 w 1154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4" h="948">
                <a:moveTo>
                  <a:pt x="1154" y="0"/>
                </a:moveTo>
                <a:lnTo>
                  <a:pt x="0" y="948"/>
                </a:lnTo>
                <a:lnTo>
                  <a:pt x="0" y="844"/>
                </a:lnTo>
                <a:lnTo>
                  <a:pt x="1028" y="0"/>
                </a:lnTo>
                <a:lnTo>
                  <a:pt x="1154" y="0"/>
                </a:lnTo>
                <a:close/>
              </a:path>
            </a:pathLst>
          </a:custGeom>
          <a:solidFill>
            <a:srgbClr val="404040">
              <a:alpha val="9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74223" y="1335180"/>
            <a:ext cx="2451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张晓钒（组长）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674115" y="1246543"/>
            <a:ext cx="2287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胡子阳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6125838" y="1335180"/>
            <a:ext cx="2163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徐洁岑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85120" y="1802101"/>
            <a:ext cx="2195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负责文档编写，版本管理，组内调剂，组外搞活。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评分：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87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386343" y="1839267"/>
            <a:ext cx="21668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负责主要研发工作，让项目有惊无险地进行。进行技术分享。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评分：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97</a:t>
            </a: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61781" y="1802893"/>
            <a:ext cx="2261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的制作与美工，主要负责各种美工，会议记录，以及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编码。进行用户走访调查工作。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评分：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367590984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3550" y="2220489"/>
            <a:ext cx="51628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  <a:p>
            <a:r>
              <a:rPr lang="zh-CN" altLang="en-US" sz="66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000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71514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	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早期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GANTT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70734"/>
            <a:ext cx="9144000" cy="360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80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	GANTT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0" y="664634"/>
            <a:ext cx="8961982" cy="44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610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网络图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75" y="753127"/>
            <a:ext cx="8863649" cy="420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451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	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 flipH="1">
            <a:off x="3158246" y="875489"/>
            <a:ext cx="2096241" cy="44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</p:cNvCxnSpPr>
          <p:nvPr/>
        </p:nvCxnSpPr>
        <p:spPr>
          <a:xfrm flipH="1">
            <a:off x="3158246" y="1018162"/>
            <a:ext cx="2096241" cy="30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 flipH="1">
            <a:off x="3158246" y="1171552"/>
            <a:ext cx="2096241" cy="15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3158246" y="1321593"/>
            <a:ext cx="2096241" cy="712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 flipH="1">
            <a:off x="3158246" y="1784413"/>
            <a:ext cx="2096241" cy="2500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H="1" flipV="1">
            <a:off x="3158246" y="2034440"/>
            <a:ext cx="2096241" cy="1500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 flipV="1">
            <a:off x="3158246" y="2034440"/>
            <a:ext cx="2096241" cy="4234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flipH="1" flipV="1">
            <a:off x="3158246" y="1321593"/>
            <a:ext cx="2096241" cy="131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cxnSpLocks/>
          </p:cNvCxnSpPr>
          <p:nvPr/>
        </p:nvCxnSpPr>
        <p:spPr>
          <a:xfrm flipH="1" flipV="1">
            <a:off x="3158246" y="1321593"/>
            <a:ext cx="2172511" cy="146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/>
          </p:cNvCxnSpPr>
          <p:nvPr/>
        </p:nvCxnSpPr>
        <p:spPr>
          <a:xfrm flipH="1">
            <a:off x="3158246" y="2938574"/>
            <a:ext cx="2172511" cy="127095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/>
          </p:cNvCxnSpPr>
          <p:nvPr/>
        </p:nvCxnSpPr>
        <p:spPr>
          <a:xfrm flipH="1">
            <a:off x="3158246" y="2034440"/>
            <a:ext cx="20962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cxnSpLocks/>
          </p:cNvCxnSpPr>
          <p:nvPr/>
        </p:nvCxnSpPr>
        <p:spPr>
          <a:xfrm flipH="1">
            <a:off x="3158246" y="1601821"/>
            <a:ext cx="2096241" cy="4326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/>
          </p:cNvCxnSpPr>
          <p:nvPr/>
        </p:nvCxnSpPr>
        <p:spPr>
          <a:xfrm flipH="1">
            <a:off x="3158246" y="1471634"/>
            <a:ext cx="2096241" cy="12562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cxnSpLocks/>
          </p:cNvCxnSpPr>
          <p:nvPr/>
        </p:nvCxnSpPr>
        <p:spPr>
          <a:xfrm flipH="1" flipV="1">
            <a:off x="3158246" y="2727850"/>
            <a:ext cx="2096241" cy="9946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cxnSpLocks/>
          </p:cNvCxnSpPr>
          <p:nvPr/>
        </p:nvCxnSpPr>
        <p:spPr>
          <a:xfrm flipH="1" flipV="1">
            <a:off x="3158246" y="2727850"/>
            <a:ext cx="2096241" cy="11307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cxnSpLocks/>
          </p:cNvCxnSpPr>
          <p:nvPr/>
        </p:nvCxnSpPr>
        <p:spPr>
          <a:xfrm flipH="1" flipV="1">
            <a:off x="3158246" y="2034440"/>
            <a:ext cx="2096241" cy="1480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cxnSpLocks/>
          </p:cNvCxnSpPr>
          <p:nvPr/>
        </p:nvCxnSpPr>
        <p:spPr>
          <a:xfrm flipH="1" flipV="1">
            <a:off x="3158246" y="2034440"/>
            <a:ext cx="2096241" cy="11821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/>
          </p:cNvCxnSpPr>
          <p:nvPr/>
        </p:nvCxnSpPr>
        <p:spPr>
          <a:xfrm>
            <a:off x="3158246" y="3431626"/>
            <a:ext cx="2096241" cy="6278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cxnSpLocks/>
          </p:cNvCxnSpPr>
          <p:nvPr/>
        </p:nvCxnSpPr>
        <p:spPr>
          <a:xfrm>
            <a:off x="3158246" y="3431626"/>
            <a:ext cx="2096241" cy="8628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cxnSpLocks/>
          </p:cNvCxnSpPr>
          <p:nvPr/>
        </p:nvCxnSpPr>
        <p:spPr>
          <a:xfrm>
            <a:off x="3158246" y="3431626"/>
            <a:ext cx="2096241" cy="12328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cxnSpLocks/>
          </p:cNvCxnSpPr>
          <p:nvPr/>
        </p:nvCxnSpPr>
        <p:spPr>
          <a:xfrm>
            <a:off x="3158246" y="1321593"/>
            <a:ext cx="2096241" cy="348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>
            <a:off x="3158246" y="4209531"/>
            <a:ext cx="2096241" cy="77233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/>
          <p:cNvPicPr>
            <a:picLocks noChangeAspect="1"/>
          </p:cNvPicPr>
          <p:nvPr/>
        </p:nvPicPr>
        <p:blipFill rotWithShape="1">
          <a:blip r:embed="rId4"/>
          <a:srcRect t="-155" r="66371" b="-1"/>
          <a:stretch/>
        </p:blipFill>
        <p:spPr>
          <a:xfrm>
            <a:off x="5254487" y="702810"/>
            <a:ext cx="3804117" cy="4350161"/>
          </a:xfrm>
          <a:prstGeom prst="rect">
            <a:avLst/>
          </a:prstGeom>
        </p:spPr>
      </p:pic>
      <p:cxnSp>
        <p:nvCxnSpPr>
          <p:cNvPr id="77" name="直接连接符 76"/>
          <p:cNvCxnSpPr>
            <a:cxnSpLocks/>
          </p:cNvCxnSpPr>
          <p:nvPr/>
        </p:nvCxnSpPr>
        <p:spPr>
          <a:xfrm>
            <a:off x="3158246" y="4209531"/>
            <a:ext cx="2172511" cy="27816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8686"/>
              </p:ext>
            </p:extLst>
          </p:nvPr>
        </p:nvGraphicFramePr>
        <p:xfrm>
          <a:off x="1015364" y="765057"/>
          <a:ext cx="2142882" cy="39395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71441">
                  <a:extLst>
                    <a:ext uri="{9D8B030D-6E8A-4147-A177-3AD203B41FA5}">
                      <a16:colId xmlns:a16="http://schemas.microsoft.com/office/drawing/2014/main" xmlns="" val="2519400264"/>
                    </a:ext>
                  </a:extLst>
                </a:gridCol>
                <a:gridCol w="1071441">
                  <a:extLst>
                    <a:ext uri="{9D8B030D-6E8A-4147-A177-3AD203B41FA5}">
                      <a16:colId xmlns:a16="http://schemas.microsoft.com/office/drawing/2014/main" xmlns="" val="638214067"/>
                    </a:ext>
                  </a:extLst>
                </a:gridCol>
              </a:tblGrid>
              <a:tr h="503557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指挥负责人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任务分类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8899608"/>
                  </a:ext>
                </a:extLst>
              </a:tr>
              <a:tr h="67209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张晓钒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文档书写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082841"/>
                  </a:ext>
                </a:extLst>
              </a:tr>
              <a:tr h="67209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胡子阳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技术难点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1092038"/>
                  </a:ext>
                </a:extLst>
              </a:tr>
              <a:tr h="67209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徐洁岑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编码实现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2457777"/>
                  </a:ext>
                </a:extLst>
              </a:tr>
              <a:tr h="67209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张晓钒、徐洁岑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软件测试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7682326"/>
                  </a:ext>
                </a:extLst>
              </a:tr>
              <a:tr h="67209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张晓钒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其他内容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2889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9987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		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83097" y="1439452"/>
            <a:ext cx="368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软件工程导论（第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版）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59323" y="1785236"/>
            <a:ext cx="3689002" cy="30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张海藩 牟永敏编著 清华大学出版社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出版</a:t>
            </a:r>
            <a:endParaRPr lang="zh-CN" altLang="en-US" sz="12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圆角矩形 2"/>
          <p:cNvSpPr/>
          <p:nvPr/>
        </p:nvSpPr>
        <p:spPr>
          <a:xfrm>
            <a:off x="1600199" y="1340397"/>
            <a:ext cx="5000625" cy="998837"/>
          </a:xfrm>
          <a:prstGeom prst="roundRect">
            <a:avLst>
              <a:gd name="adj" fmla="val 753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76425" y="2537920"/>
            <a:ext cx="349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ISO9001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959323" y="3020339"/>
            <a:ext cx="3689002" cy="30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ISO9001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圆角矩形 2"/>
          <p:cNvSpPr/>
          <p:nvPr/>
        </p:nvSpPr>
        <p:spPr>
          <a:xfrm>
            <a:off x="1600198" y="2499120"/>
            <a:ext cx="5000625" cy="998837"/>
          </a:xfrm>
          <a:prstGeom prst="roundRect">
            <a:avLst>
              <a:gd name="adj" fmla="val 753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圆角矩形 2"/>
          <p:cNvSpPr/>
          <p:nvPr/>
        </p:nvSpPr>
        <p:spPr>
          <a:xfrm>
            <a:off x="1594946" y="3626394"/>
            <a:ext cx="5000625" cy="998837"/>
          </a:xfrm>
          <a:prstGeom prst="roundRect">
            <a:avLst>
              <a:gd name="adj" fmla="val 753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50151" y="3688799"/>
            <a:ext cx="349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《Android Studio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应用开发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33049" y="4171218"/>
            <a:ext cx="36890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王翠萍 人民邮电出版社</a:t>
            </a:r>
          </a:p>
        </p:txBody>
      </p:sp>
    </p:spTree>
    <p:extLst>
      <p:ext uri="{BB962C8B-B14F-4D97-AF65-F5344CB8AC3E}">
        <p14:creationId xmlns:p14="http://schemas.microsoft.com/office/powerpoint/2010/main" val="38372402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445" y="2571750"/>
            <a:ext cx="4639732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   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603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1356</TotalTime>
  <Words>1061</Words>
  <Application>Microsoft Macintosh PowerPoint</Application>
  <PresentationFormat>全屏显示(16:9)</PresentationFormat>
  <Paragraphs>294</Paragraphs>
  <Slides>38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Broadway</vt:lpstr>
      <vt:lpstr>Calibri</vt:lpstr>
      <vt:lpstr>Calibri Light</vt:lpstr>
      <vt:lpstr>华文仿宋</vt:lpstr>
      <vt:lpstr>宋体</vt:lpstr>
      <vt:lpstr>微软雅黑</vt:lpstr>
      <vt:lpstr>微软雅黑 Light</vt:lpstr>
      <vt:lpstr>造字工房悦黑体验版纤细体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372</cp:revision>
  <dcterms:created xsi:type="dcterms:W3CDTF">2017-03-29T07:56:14Z</dcterms:created>
  <dcterms:modified xsi:type="dcterms:W3CDTF">2017-06-19T01:48:40Z</dcterms:modified>
</cp:coreProperties>
</file>