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5" r:id="rId3"/>
    <p:sldId id="263" r:id="rId4"/>
    <p:sldId id="266" r:id="rId5"/>
    <p:sldId id="295" r:id="rId6"/>
    <p:sldId id="296" r:id="rId7"/>
    <p:sldId id="287" r:id="rId8"/>
    <p:sldId id="267" r:id="rId9"/>
    <p:sldId id="269" r:id="rId10"/>
    <p:sldId id="268" r:id="rId11"/>
    <p:sldId id="288" r:id="rId12"/>
    <p:sldId id="297" r:id="rId13"/>
    <p:sldId id="273" r:id="rId14"/>
    <p:sldId id="290" r:id="rId15"/>
    <p:sldId id="289" r:id="rId16"/>
    <p:sldId id="292" r:id="rId17"/>
    <p:sldId id="298" r:id="rId18"/>
    <p:sldId id="299" r:id="rId19"/>
    <p:sldId id="293" r:id="rId20"/>
    <p:sldId id="270" r:id="rId21"/>
    <p:sldId id="281" r:id="rId22"/>
    <p:sldId id="271" r:id="rId23"/>
    <p:sldId id="294" r:id="rId24"/>
    <p:sldId id="307" r:id="rId25"/>
    <p:sldId id="300" r:id="rId26"/>
    <p:sldId id="301" r:id="rId27"/>
    <p:sldId id="302" r:id="rId28"/>
    <p:sldId id="303" r:id="rId29"/>
    <p:sldId id="304" r:id="rId30"/>
    <p:sldId id="305" r:id="rId31"/>
    <p:sldId id="306" r:id="rId32"/>
    <p:sldId id="308" r:id="rId33"/>
    <p:sldId id="309" r:id="rId34"/>
    <p:sldId id="310" r:id="rId35"/>
    <p:sldId id="284" r:id="rId3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F7F7F"/>
    <a:srgbClr val="A5A5A5"/>
    <a:srgbClr val="696969"/>
    <a:srgbClr val="A54C0F"/>
    <a:srgbClr val="B45210"/>
    <a:srgbClr val="858585"/>
    <a:srgbClr val="666666"/>
    <a:srgbClr val="565656"/>
    <a:srgbClr val="EB6C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93429" autoAdjust="0"/>
  </p:normalViewPr>
  <p:slideViewPr>
    <p:cSldViewPr snapToGrid="0" showGuides="1">
      <p:cViewPr varScale="1">
        <p:scale>
          <a:sx n="134" d="100"/>
          <a:sy n="134" d="100"/>
        </p:scale>
        <p:origin x="456"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7</a:t>
            </a:fld>
            <a:endParaRPr lang="zh-CN" altLang="en-US"/>
          </a:p>
        </p:txBody>
      </p:sp>
    </p:spTree>
    <p:extLst>
      <p:ext uri="{BB962C8B-B14F-4D97-AF65-F5344CB8AC3E}">
        <p14:creationId xmlns:p14="http://schemas.microsoft.com/office/powerpoint/2010/main" val="26320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18</a:t>
            </a:fld>
            <a:endParaRPr lang="zh-CN" altLang="en-US"/>
          </a:p>
        </p:txBody>
      </p:sp>
    </p:spTree>
    <p:extLst>
      <p:ext uri="{BB962C8B-B14F-4D97-AF65-F5344CB8AC3E}">
        <p14:creationId xmlns:p14="http://schemas.microsoft.com/office/powerpoint/2010/main" val="274419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20</a:t>
            </a:fld>
            <a:endParaRPr lang="zh-CN" altLang="en-US"/>
          </a:p>
        </p:txBody>
      </p:sp>
    </p:spTree>
    <p:extLst>
      <p:ext uri="{BB962C8B-B14F-4D97-AF65-F5344CB8AC3E}">
        <p14:creationId xmlns:p14="http://schemas.microsoft.com/office/powerpoint/2010/main" val="83246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22</a:t>
            </a:fld>
            <a:endParaRPr lang="zh-CN" altLang="en-US"/>
          </a:p>
        </p:txBody>
      </p:sp>
    </p:spTree>
    <p:extLst>
      <p:ext uri="{BB962C8B-B14F-4D97-AF65-F5344CB8AC3E}">
        <p14:creationId xmlns:p14="http://schemas.microsoft.com/office/powerpoint/2010/main" val="126204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32</a:t>
            </a:fld>
            <a:endParaRPr lang="zh-CN" altLang="en-US"/>
          </a:p>
        </p:txBody>
      </p:sp>
    </p:spTree>
    <p:extLst>
      <p:ext uri="{BB962C8B-B14F-4D97-AF65-F5344CB8AC3E}">
        <p14:creationId xmlns:p14="http://schemas.microsoft.com/office/powerpoint/2010/main" val="11646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33</a:t>
            </a:fld>
            <a:endParaRPr lang="zh-CN" altLang="en-US"/>
          </a:p>
        </p:txBody>
      </p:sp>
    </p:spTree>
    <p:extLst>
      <p:ext uri="{BB962C8B-B14F-4D97-AF65-F5344CB8AC3E}">
        <p14:creationId xmlns:p14="http://schemas.microsoft.com/office/powerpoint/2010/main" val="132327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34</a:t>
            </a:fld>
            <a:endParaRPr lang="zh-CN" altLang="en-US"/>
          </a:p>
        </p:txBody>
      </p:sp>
    </p:spTree>
    <p:extLst>
      <p:ext uri="{BB962C8B-B14F-4D97-AF65-F5344CB8AC3E}">
        <p14:creationId xmlns:p14="http://schemas.microsoft.com/office/powerpoint/2010/main" val="274668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10</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11</a:t>
            </a:fld>
            <a:endParaRPr lang="zh-CN" altLang="en-US"/>
          </a:p>
        </p:txBody>
      </p:sp>
    </p:spTree>
    <p:extLst>
      <p:ext uri="{BB962C8B-B14F-4D97-AF65-F5344CB8AC3E}">
        <p14:creationId xmlns:p14="http://schemas.microsoft.com/office/powerpoint/2010/main" val="24053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33708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168171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203237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16</a:t>
            </a:fld>
            <a:endParaRPr lang="zh-CN" altLang="en-US"/>
          </a:p>
        </p:txBody>
      </p:sp>
    </p:spTree>
    <p:extLst>
      <p:ext uri="{BB962C8B-B14F-4D97-AF65-F5344CB8AC3E}">
        <p14:creationId xmlns:p14="http://schemas.microsoft.com/office/powerpoint/2010/main" val="403536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17</a:t>
            </a:fld>
            <a:endParaRPr lang="zh-CN" altLang="en-US"/>
          </a:p>
        </p:txBody>
      </p:sp>
    </p:spTree>
    <p:extLst>
      <p:ext uri="{BB962C8B-B14F-4D97-AF65-F5344CB8AC3E}">
        <p14:creationId xmlns:p14="http://schemas.microsoft.com/office/powerpoint/2010/main" val="139297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2017/4/30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寝室空调智能插座项目计划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rotWithShape="1">
          <a:blip r:embed="rId3"/>
          <a:srcRect l="34777" t="73992" r="18448" b="11398"/>
          <a:stretch/>
        </p:blipFill>
        <p:spPr>
          <a:xfrm>
            <a:off x="1572609" y="3643963"/>
            <a:ext cx="7246158" cy="1273057"/>
          </a:xfrm>
          <a:prstGeom prst="rect">
            <a:avLst/>
          </a:prstGeom>
        </p:spPr>
      </p:pic>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49"/>
          <p:cNvSpPr/>
          <p:nvPr/>
        </p:nvSpPr>
        <p:spPr bwMode="auto">
          <a:xfrm>
            <a:off x="1572609" y="1229658"/>
            <a:ext cx="2058948" cy="867569"/>
          </a:xfrm>
          <a:custGeom>
            <a:avLst/>
            <a:gdLst>
              <a:gd name="T0" fmla="*/ 0 w 843"/>
              <a:gd name="T1" fmla="*/ 0 h 355"/>
              <a:gd name="T2" fmla="*/ 787 w 843"/>
              <a:gd name="T3" fmla="*/ 0 h 355"/>
              <a:gd name="T4" fmla="*/ 843 w 843"/>
              <a:gd name="T5" fmla="*/ 57 h 355"/>
              <a:gd name="T6" fmla="*/ 843 w 843"/>
              <a:gd name="T7" fmla="*/ 355 h 355"/>
            </a:gdLst>
            <a:ahLst/>
            <a:cxnLst>
              <a:cxn ang="0">
                <a:pos x="T0" y="T1"/>
              </a:cxn>
              <a:cxn ang="0">
                <a:pos x="T2" y="T3"/>
              </a:cxn>
              <a:cxn ang="0">
                <a:pos x="T4" y="T5"/>
              </a:cxn>
              <a:cxn ang="0">
                <a:pos x="T6" y="T7"/>
              </a:cxn>
            </a:cxnLst>
            <a:rect l="0" t="0" r="r" b="b"/>
            <a:pathLst>
              <a:path w="843" h="355">
                <a:moveTo>
                  <a:pt x="0" y="0"/>
                </a:moveTo>
                <a:cubicBezTo>
                  <a:pt x="787" y="0"/>
                  <a:pt x="787" y="0"/>
                  <a:pt x="787" y="0"/>
                </a:cubicBezTo>
                <a:cubicBezTo>
                  <a:pt x="818" y="0"/>
                  <a:pt x="843" y="26"/>
                  <a:pt x="843" y="57"/>
                </a:cubicBezTo>
                <a:cubicBezTo>
                  <a:pt x="843" y="355"/>
                  <a:pt x="843" y="355"/>
                  <a:pt x="843" y="355"/>
                </a:cubicBezTo>
              </a:path>
            </a:pathLst>
          </a:custGeom>
          <a:noFill/>
          <a:ln w="3175" cap="flat">
            <a:solidFill>
              <a:srgbClr val="A5A5A5"/>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5" name="Freeform 51"/>
          <p:cNvSpPr/>
          <p:nvPr/>
        </p:nvSpPr>
        <p:spPr bwMode="auto">
          <a:xfrm>
            <a:off x="4591992" y="1229658"/>
            <a:ext cx="3019383" cy="312814"/>
          </a:xfrm>
          <a:custGeom>
            <a:avLst/>
            <a:gdLst>
              <a:gd name="T0" fmla="*/ 1236 w 1236"/>
              <a:gd name="T1" fmla="*/ 0 h 128"/>
              <a:gd name="T2" fmla="*/ 57 w 1236"/>
              <a:gd name="T3" fmla="*/ 0 h 128"/>
              <a:gd name="T4" fmla="*/ 0 w 1236"/>
              <a:gd name="T5" fmla="*/ 57 h 128"/>
              <a:gd name="T6" fmla="*/ 0 w 1236"/>
              <a:gd name="T7" fmla="*/ 128 h 128"/>
            </a:gdLst>
            <a:ahLst/>
            <a:cxnLst>
              <a:cxn ang="0">
                <a:pos x="T0" y="T1"/>
              </a:cxn>
              <a:cxn ang="0">
                <a:pos x="T2" y="T3"/>
              </a:cxn>
              <a:cxn ang="0">
                <a:pos x="T4" y="T5"/>
              </a:cxn>
              <a:cxn ang="0">
                <a:pos x="T6" y="T7"/>
              </a:cxn>
            </a:cxnLst>
            <a:rect l="0" t="0" r="r" b="b"/>
            <a:pathLst>
              <a:path w="1236" h="128">
                <a:moveTo>
                  <a:pt x="1236" y="0"/>
                </a:moveTo>
                <a:cubicBezTo>
                  <a:pt x="57" y="0"/>
                  <a:pt x="57" y="0"/>
                  <a:pt x="57" y="0"/>
                </a:cubicBezTo>
                <a:cubicBezTo>
                  <a:pt x="25" y="0"/>
                  <a:pt x="0" y="26"/>
                  <a:pt x="0" y="57"/>
                </a:cubicBezTo>
                <a:cubicBezTo>
                  <a:pt x="0" y="128"/>
                  <a:pt x="0" y="128"/>
                  <a:pt x="0" y="128"/>
                </a:cubicBezTo>
              </a:path>
            </a:pathLst>
          </a:custGeom>
          <a:noFill/>
          <a:ln w="3175" cap="flat">
            <a:solidFill>
              <a:schemeClr val="tx1">
                <a:lumMod val="75000"/>
                <a:lumOff val="25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6" name="Line 53"/>
          <p:cNvSpPr>
            <a:spLocks noChangeShapeType="1"/>
          </p:cNvSpPr>
          <p:nvPr/>
        </p:nvSpPr>
        <p:spPr bwMode="auto">
          <a:xfrm>
            <a:off x="1572609" y="3347666"/>
            <a:ext cx="2652804" cy="0"/>
          </a:xfrm>
          <a:prstGeom prst="line">
            <a:avLst/>
          </a:prstGeom>
          <a:noFill/>
          <a:ln w="3175" cap="flat">
            <a:solidFill>
              <a:schemeClr val="tx1">
                <a:lumMod val="75000"/>
                <a:lumOff val="25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8" name="Freeform 61"/>
          <p:cNvSpPr/>
          <p:nvPr/>
        </p:nvSpPr>
        <p:spPr bwMode="auto">
          <a:xfrm rot="18357406">
            <a:off x="4890722" y="2519699"/>
            <a:ext cx="410567" cy="217503"/>
          </a:xfrm>
          <a:custGeom>
            <a:avLst/>
            <a:gdLst>
              <a:gd name="T0" fmla="*/ 168 w 168"/>
              <a:gd name="T1" fmla="*/ 0 h 89"/>
              <a:gd name="T2" fmla="*/ 145 w 168"/>
              <a:gd name="T3" fmla="*/ 50 h 89"/>
              <a:gd name="T4" fmla="*/ 135 w 168"/>
              <a:gd name="T5" fmla="*/ 35 h 89"/>
              <a:gd name="T6" fmla="*/ 5 w 168"/>
              <a:gd name="T7" fmla="*/ 89 h 89"/>
              <a:gd name="T8" fmla="*/ 0 w 168"/>
              <a:gd name="T9" fmla="*/ 70 h 89"/>
              <a:gd name="T10" fmla="*/ 124 w 168"/>
              <a:gd name="T11" fmla="*/ 19 h 89"/>
              <a:gd name="T12" fmla="*/ 114 w 168"/>
              <a:gd name="T13" fmla="*/ 4 h 89"/>
              <a:gd name="T14" fmla="*/ 168 w 168"/>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9">
                <a:moveTo>
                  <a:pt x="168" y="0"/>
                </a:moveTo>
                <a:cubicBezTo>
                  <a:pt x="145" y="50"/>
                  <a:pt x="145" y="50"/>
                  <a:pt x="145" y="50"/>
                </a:cubicBezTo>
                <a:cubicBezTo>
                  <a:pt x="135" y="35"/>
                  <a:pt x="135" y="35"/>
                  <a:pt x="135" y="35"/>
                </a:cubicBezTo>
                <a:cubicBezTo>
                  <a:pt x="96" y="59"/>
                  <a:pt x="53" y="77"/>
                  <a:pt x="5" y="89"/>
                </a:cubicBezTo>
                <a:cubicBezTo>
                  <a:pt x="0" y="70"/>
                  <a:pt x="0" y="70"/>
                  <a:pt x="0" y="70"/>
                </a:cubicBezTo>
                <a:cubicBezTo>
                  <a:pt x="45" y="58"/>
                  <a:pt x="87" y="41"/>
                  <a:pt x="124" y="19"/>
                </a:cubicBezTo>
                <a:cubicBezTo>
                  <a:pt x="114" y="4"/>
                  <a:pt x="114" y="4"/>
                  <a:pt x="114" y="4"/>
                </a:cubicBezTo>
                <a:lnTo>
                  <a:pt x="168"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9" name="Freeform 62"/>
          <p:cNvSpPr/>
          <p:nvPr/>
        </p:nvSpPr>
        <p:spPr bwMode="auto">
          <a:xfrm>
            <a:off x="3665771" y="2857265"/>
            <a:ext cx="393461" cy="325033"/>
          </a:xfrm>
          <a:custGeom>
            <a:avLst/>
            <a:gdLst>
              <a:gd name="T0" fmla="*/ 107 w 161"/>
              <a:gd name="T1" fmla="*/ 133 h 133"/>
              <a:gd name="T2" fmla="*/ 116 w 161"/>
              <a:gd name="T3" fmla="*/ 117 h 133"/>
              <a:gd name="T4" fmla="*/ 0 w 161"/>
              <a:gd name="T5" fmla="*/ 11 h 133"/>
              <a:gd name="T6" fmla="*/ 17 w 161"/>
              <a:gd name="T7" fmla="*/ 0 h 133"/>
              <a:gd name="T8" fmla="*/ 125 w 161"/>
              <a:gd name="T9" fmla="*/ 99 h 133"/>
              <a:gd name="T10" fmla="*/ 133 w 161"/>
              <a:gd name="T11" fmla="*/ 84 h 133"/>
              <a:gd name="T12" fmla="*/ 161 w 161"/>
              <a:gd name="T13" fmla="*/ 130 h 133"/>
              <a:gd name="T14" fmla="*/ 107 w 161"/>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3">
                <a:moveTo>
                  <a:pt x="107" y="133"/>
                </a:moveTo>
                <a:cubicBezTo>
                  <a:pt x="116" y="117"/>
                  <a:pt x="116" y="117"/>
                  <a:pt x="116" y="117"/>
                </a:cubicBezTo>
                <a:cubicBezTo>
                  <a:pt x="67" y="89"/>
                  <a:pt x="28" y="52"/>
                  <a:pt x="0" y="11"/>
                </a:cubicBezTo>
                <a:cubicBezTo>
                  <a:pt x="17" y="0"/>
                  <a:pt x="17" y="0"/>
                  <a:pt x="17" y="0"/>
                </a:cubicBezTo>
                <a:cubicBezTo>
                  <a:pt x="43" y="38"/>
                  <a:pt x="80" y="72"/>
                  <a:pt x="125" y="99"/>
                </a:cubicBezTo>
                <a:cubicBezTo>
                  <a:pt x="133" y="84"/>
                  <a:pt x="133" y="84"/>
                  <a:pt x="133" y="84"/>
                </a:cubicBezTo>
                <a:cubicBezTo>
                  <a:pt x="161" y="130"/>
                  <a:pt x="161" y="130"/>
                  <a:pt x="161" y="130"/>
                </a:cubicBezTo>
                <a:lnTo>
                  <a:pt x="107" y="13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0" name="Freeform 63"/>
          <p:cNvSpPr/>
          <p:nvPr/>
        </p:nvSpPr>
        <p:spPr bwMode="auto">
          <a:xfrm>
            <a:off x="3863723" y="1811296"/>
            <a:ext cx="405680" cy="215059"/>
          </a:xfrm>
          <a:custGeom>
            <a:avLst/>
            <a:gdLst>
              <a:gd name="T0" fmla="*/ 44 w 166"/>
              <a:gd name="T1" fmla="*/ 70 h 88"/>
              <a:gd name="T2" fmla="*/ 54 w 166"/>
              <a:gd name="T3" fmla="*/ 84 h 88"/>
              <a:gd name="T4" fmla="*/ 0 w 166"/>
              <a:gd name="T5" fmla="*/ 88 h 88"/>
              <a:gd name="T6" fmla="*/ 23 w 166"/>
              <a:gd name="T7" fmla="*/ 38 h 88"/>
              <a:gd name="T8" fmla="*/ 33 w 166"/>
              <a:gd name="T9" fmla="*/ 53 h 88"/>
              <a:gd name="T10" fmla="*/ 161 w 166"/>
              <a:gd name="T11" fmla="*/ 0 h 88"/>
              <a:gd name="T12" fmla="*/ 166 w 166"/>
              <a:gd name="T13" fmla="*/ 20 h 88"/>
              <a:gd name="T14" fmla="*/ 44 w 166"/>
              <a:gd name="T15" fmla="*/ 7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88">
                <a:moveTo>
                  <a:pt x="44" y="70"/>
                </a:moveTo>
                <a:cubicBezTo>
                  <a:pt x="54" y="84"/>
                  <a:pt x="54" y="84"/>
                  <a:pt x="54" y="84"/>
                </a:cubicBezTo>
                <a:cubicBezTo>
                  <a:pt x="0" y="88"/>
                  <a:pt x="0" y="88"/>
                  <a:pt x="0" y="88"/>
                </a:cubicBezTo>
                <a:cubicBezTo>
                  <a:pt x="23" y="38"/>
                  <a:pt x="23" y="38"/>
                  <a:pt x="23" y="38"/>
                </a:cubicBezTo>
                <a:cubicBezTo>
                  <a:pt x="33" y="53"/>
                  <a:pt x="33" y="53"/>
                  <a:pt x="33" y="53"/>
                </a:cubicBezTo>
                <a:cubicBezTo>
                  <a:pt x="71" y="30"/>
                  <a:pt x="114" y="12"/>
                  <a:pt x="161" y="0"/>
                </a:cubicBezTo>
                <a:cubicBezTo>
                  <a:pt x="166" y="20"/>
                  <a:pt x="166" y="20"/>
                  <a:pt x="166" y="20"/>
                </a:cubicBezTo>
                <a:cubicBezTo>
                  <a:pt x="121" y="31"/>
                  <a:pt x="81" y="48"/>
                  <a:pt x="44" y="70"/>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6" name="Freeform 45"/>
          <p:cNvSpPr/>
          <p:nvPr/>
        </p:nvSpPr>
        <p:spPr bwMode="auto">
          <a:xfrm>
            <a:off x="4098333" y="1542472"/>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4 w 404"/>
              <a:gd name="T17" fmla="*/ 152 h 363"/>
              <a:gd name="T18" fmla="*/ 394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9"/>
                  <a:pt x="10" y="152"/>
                </a:cubicBezTo>
                <a:cubicBezTo>
                  <a:pt x="80" y="30"/>
                  <a:pt x="80" y="30"/>
                  <a:pt x="80" y="30"/>
                </a:cubicBezTo>
                <a:cubicBezTo>
                  <a:pt x="90" y="14"/>
                  <a:pt x="113" y="0"/>
                  <a:pt x="131" y="0"/>
                </a:cubicBezTo>
                <a:cubicBezTo>
                  <a:pt x="273" y="0"/>
                  <a:pt x="273" y="0"/>
                  <a:pt x="273" y="0"/>
                </a:cubicBezTo>
                <a:cubicBezTo>
                  <a:pt x="291" y="0"/>
                  <a:pt x="314" y="14"/>
                  <a:pt x="324" y="30"/>
                </a:cubicBezTo>
                <a:cubicBezTo>
                  <a:pt x="394" y="152"/>
                  <a:pt x="394" y="152"/>
                  <a:pt x="394" y="152"/>
                </a:cubicBezTo>
                <a:cubicBezTo>
                  <a:pt x="404" y="169"/>
                  <a:pt x="404" y="195"/>
                  <a:pt x="394" y="211"/>
                </a:cubicBezTo>
                <a:cubicBezTo>
                  <a:pt x="324" y="334"/>
                  <a:pt x="324" y="334"/>
                  <a:pt x="324" y="334"/>
                </a:cubicBezTo>
                <a:cubicBezTo>
                  <a:pt x="314" y="350"/>
                  <a:pt x="291" y="363"/>
                  <a:pt x="273" y="363"/>
                </a:cubicBezTo>
                <a:lnTo>
                  <a:pt x="131" y="363"/>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8" name="Freeform 47"/>
          <p:cNvSpPr/>
          <p:nvPr/>
        </p:nvSpPr>
        <p:spPr bwMode="auto">
          <a:xfrm>
            <a:off x="3137899" y="2097227"/>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5 w 404"/>
              <a:gd name="T17" fmla="*/ 152 h 363"/>
              <a:gd name="T18" fmla="*/ 395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8"/>
                  <a:pt x="10" y="152"/>
                </a:cubicBezTo>
                <a:cubicBezTo>
                  <a:pt x="80" y="30"/>
                  <a:pt x="80" y="30"/>
                  <a:pt x="80" y="30"/>
                </a:cubicBezTo>
                <a:cubicBezTo>
                  <a:pt x="90" y="13"/>
                  <a:pt x="113" y="0"/>
                  <a:pt x="131" y="0"/>
                </a:cubicBezTo>
                <a:cubicBezTo>
                  <a:pt x="273" y="0"/>
                  <a:pt x="273" y="0"/>
                  <a:pt x="273" y="0"/>
                </a:cubicBezTo>
                <a:cubicBezTo>
                  <a:pt x="292" y="0"/>
                  <a:pt x="315" y="13"/>
                  <a:pt x="324" y="30"/>
                </a:cubicBezTo>
                <a:cubicBezTo>
                  <a:pt x="395" y="152"/>
                  <a:pt x="395" y="152"/>
                  <a:pt x="395" y="152"/>
                </a:cubicBezTo>
                <a:cubicBezTo>
                  <a:pt x="404" y="168"/>
                  <a:pt x="404" y="195"/>
                  <a:pt x="395" y="211"/>
                </a:cubicBezTo>
                <a:cubicBezTo>
                  <a:pt x="324" y="334"/>
                  <a:pt x="324" y="334"/>
                  <a:pt x="324" y="334"/>
                </a:cubicBezTo>
                <a:cubicBezTo>
                  <a:pt x="315" y="350"/>
                  <a:pt x="292" y="363"/>
                  <a:pt x="273" y="363"/>
                </a:cubicBezTo>
                <a:lnTo>
                  <a:pt x="131" y="36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7" name="Freeform 46"/>
          <p:cNvSpPr/>
          <p:nvPr/>
        </p:nvSpPr>
        <p:spPr bwMode="auto">
          <a:xfrm>
            <a:off x="4203108" y="2613881"/>
            <a:ext cx="987317" cy="887119"/>
          </a:xfrm>
          <a:custGeom>
            <a:avLst/>
            <a:gdLst>
              <a:gd name="T0" fmla="*/ 131 w 404"/>
              <a:gd name="T1" fmla="*/ 363 h 363"/>
              <a:gd name="T2" fmla="*/ 80 w 404"/>
              <a:gd name="T3" fmla="*/ 333 h 363"/>
              <a:gd name="T4" fmla="*/ 10 w 404"/>
              <a:gd name="T5" fmla="*/ 211 h 363"/>
              <a:gd name="T6" fmla="*/ 10 w 404"/>
              <a:gd name="T7" fmla="*/ 152 h 363"/>
              <a:gd name="T8" fmla="*/ 80 w 404"/>
              <a:gd name="T9" fmla="*/ 29 h 363"/>
              <a:gd name="T10" fmla="*/ 131 w 404"/>
              <a:gd name="T11" fmla="*/ 0 h 363"/>
              <a:gd name="T12" fmla="*/ 273 w 404"/>
              <a:gd name="T13" fmla="*/ 0 h 363"/>
              <a:gd name="T14" fmla="*/ 324 w 404"/>
              <a:gd name="T15" fmla="*/ 29 h 363"/>
              <a:gd name="T16" fmla="*/ 394 w 404"/>
              <a:gd name="T17" fmla="*/ 152 h 363"/>
              <a:gd name="T18" fmla="*/ 394 w 404"/>
              <a:gd name="T19" fmla="*/ 211 h 363"/>
              <a:gd name="T20" fmla="*/ 324 w 404"/>
              <a:gd name="T21" fmla="*/ 333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3"/>
                </a:cubicBezTo>
                <a:cubicBezTo>
                  <a:pt x="10" y="211"/>
                  <a:pt x="10" y="211"/>
                  <a:pt x="10" y="211"/>
                </a:cubicBezTo>
                <a:cubicBezTo>
                  <a:pt x="0" y="195"/>
                  <a:pt x="0" y="168"/>
                  <a:pt x="10" y="152"/>
                </a:cubicBezTo>
                <a:cubicBezTo>
                  <a:pt x="80" y="29"/>
                  <a:pt x="80" y="29"/>
                  <a:pt x="80" y="29"/>
                </a:cubicBezTo>
                <a:cubicBezTo>
                  <a:pt x="90" y="13"/>
                  <a:pt x="113" y="0"/>
                  <a:pt x="131" y="0"/>
                </a:cubicBezTo>
                <a:cubicBezTo>
                  <a:pt x="273" y="0"/>
                  <a:pt x="273" y="0"/>
                  <a:pt x="273" y="0"/>
                </a:cubicBezTo>
                <a:cubicBezTo>
                  <a:pt x="291" y="0"/>
                  <a:pt x="314" y="13"/>
                  <a:pt x="324" y="29"/>
                </a:cubicBezTo>
                <a:cubicBezTo>
                  <a:pt x="394" y="152"/>
                  <a:pt x="394" y="152"/>
                  <a:pt x="394" y="152"/>
                </a:cubicBezTo>
                <a:cubicBezTo>
                  <a:pt x="404" y="168"/>
                  <a:pt x="404" y="195"/>
                  <a:pt x="394" y="211"/>
                </a:cubicBezTo>
                <a:cubicBezTo>
                  <a:pt x="324" y="333"/>
                  <a:pt x="324" y="333"/>
                  <a:pt x="324" y="333"/>
                </a:cubicBezTo>
                <a:cubicBezTo>
                  <a:pt x="314" y="350"/>
                  <a:pt x="291" y="363"/>
                  <a:pt x="273" y="363"/>
                </a:cubicBezTo>
                <a:lnTo>
                  <a:pt x="131" y="363"/>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solidFill>
                <a:srgbClr val="A5A5A5"/>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79" name="TextBox 9"/>
          <p:cNvSpPr txBox="1"/>
          <p:nvPr/>
        </p:nvSpPr>
        <p:spPr>
          <a:xfrm>
            <a:off x="1200867"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工作内容</a:t>
            </a:r>
            <a:endParaRPr lang="en-US" sz="1600" b="1" dirty="0">
              <a:solidFill>
                <a:schemeClr val="tx1">
                  <a:lumMod val="75000"/>
                  <a:lumOff val="25000"/>
                </a:schemeClr>
              </a:solidFill>
            </a:endParaRPr>
          </a:p>
        </p:txBody>
      </p:sp>
      <p:sp>
        <p:nvSpPr>
          <p:cNvPr id="80" name="文本框 79"/>
          <p:cNvSpPr txBox="1"/>
          <p:nvPr/>
        </p:nvSpPr>
        <p:spPr>
          <a:xfrm>
            <a:off x="1523062" y="1309740"/>
            <a:ext cx="1813049" cy="1600438"/>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需求分析</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电子元件的采购</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技术实现与培训交流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设计及编码实现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各时期文档书写</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软件测试</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软件发布</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TextBox 9"/>
          <p:cNvSpPr txBox="1"/>
          <p:nvPr/>
        </p:nvSpPr>
        <p:spPr>
          <a:xfrm>
            <a:off x="1200867" y="3095547"/>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参加人员</a:t>
            </a:r>
            <a:endParaRPr lang="en-US" sz="1600" b="1" dirty="0">
              <a:solidFill>
                <a:schemeClr val="tx1">
                  <a:lumMod val="75000"/>
                  <a:lumOff val="25000"/>
                </a:schemeClr>
              </a:solidFill>
            </a:endParaRPr>
          </a:p>
        </p:txBody>
      </p:sp>
      <p:sp>
        <p:nvSpPr>
          <p:cNvPr id="83" name="TextBox 9"/>
          <p:cNvSpPr txBox="1"/>
          <p:nvPr/>
        </p:nvSpPr>
        <p:spPr>
          <a:xfrm>
            <a:off x="5886892"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验收标准</a:t>
            </a:r>
            <a:endParaRPr lang="en-US" sz="1600" b="1" dirty="0">
              <a:solidFill>
                <a:schemeClr val="tx1">
                  <a:lumMod val="75000"/>
                  <a:lumOff val="25000"/>
                </a:schemeClr>
              </a:solidFill>
            </a:endParaRPr>
          </a:p>
        </p:txBody>
      </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产品的功能</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45" name="表格 44"/>
          <p:cNvGraphicFramePr>
            <a:graphicFrameLocks noGrp="1"/>
          </p:cNvGraphicFramePr>
          <p:nvPr>
            <p:extLst>
              <p:ext uri="{D42A27DB-BD31-4B8C-83A1-F6EECF244321}">
                <p14:modId xmlns:p14="http://schemas.microsoft.com/office/powerpoint/2010/main" val="2985559207"/>
              </p:ext>
            </p:extLst>
          </p:nvPr>
        </p:nvGraphicFramePr>
        <p:xfrm>
          <a:off x="6374438" y="1274839"/>
          <a:ext cx="2547566" cy="1351885"/>
        </p:xfrm>
        <a:graphic>
          <a:graphicData uri="http://schemas.openxmlformats.org/drawingml/2006/table">
            <a:tbl>
              <a:tblPr>
                <a:tableStyleId>{69C7853C-536D-4A76-A0AE-DD22124D55A5}</a:tableStyleId>
              </a:tblPr>
              <a:tblGrid>
                <a:gridCol w="2547566">
                  <a:extLst>
                    <a:ext uri="{9D8B030D-6E8A-4147-A177-3AD203B41FA5}">
                      <a16:colId xmlns:a16="http://schemas.microsoft.com/office/drawing/2014/main" xmlns="" val="3813161823"/>
                    </a:ext>
                  </a:extLst>
                </a:gridCol>
              </a:tblGrid>
              <a:tr h="219439">
                <a:tc>
                  <a:txBody>
                    <a:bodyPr/>
                    <a:lstStyle/>
                    <a:p>
                      <a:pPr>
                        <a:spcAft>
                          <a:spcPts val="0"/>
                        </a:spcAft>
                      </a:pPr>
                      <a:r>
                        <a:rPr lang="zh-CN" sz="1050" kern="100" dirty="0">
                          <a:effectLst/>
                        </a:rPr>
                        <a:t>优秀</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512169221"/>
                  </a:ext>
                </a:extLst>
              </a:tr>
              <a:tr h="1132446">
                <a:tc>
                  <a:txBody>
                    <a:bodyPr/>
                    <a:lstStyle/>
                    <a:p>
                      <a:pPr>
                        <a:spcAft>
                          <a:spcPts val="0"/>
                        </a:spcAft>
                      </a:pPr>
                      <a:r>
                        <a:rPr lang="en-US" sz="1400" kern="100" dirty="0">
                          <a:effectLst/>
                        </a:rPr>
                        <a:t>1)</a:t>
                      </a:r>
                      <a:r>
                        <a:rPr lang="zh-CN" sz="1400" kern="100" dirty="0">
                          <a:effectLst/>
                        </a:rPr>
                        <a:t>有创新和趣味</a:t>
                      </a:r>
                    </a:p>
                    <a:p>
                      <a:pPr>
                        <a:spcAft>
                          <a:spcPts val="0"/>
                        </a:spcAft>
                      </a:pPr>
                      <a:r>
                        <a:rPr lang="en-US" sz="1400" kern="100" dirty="0">
                          <a:effectLst/>
                        </a:rPr>
                        <a:t>2)</a:t>
                      </a:r>
                      <a:r>
                        <a:rPr lang="zh-CN" sz="1400" kern="100" dirty="0">
                          <a:effectLst/>
                        </a:rPr>
                        <a:t>软件可正常运行</a:t>
                      </a:r>
                    </a:p>
                    <a:p>
                      <a:pPr>
                        <a:spcAft>
                          <a:spcPts val="0"/>
                        </a:spcAft>
                      </a:pPr>
                      <a:r>
                        <a:rPr lang="en-US" sz="1400" kern="100" dirty="0">
                          <a:effectLst/>
                        </a:rPr>
                        <a:t>3)</a:t>
                      </a:r>
                      <a:r>
                        <a:rPr lang="zh-CN" sz="1400" kern="100" dirty="0">
                          <a:effectLst/>
                        </a:rPr>
                        <a:t>实现项目软件需求说明书要求的各项功能需求</a:t>
                      </a:r>
                    </a:p>
                    <a:p>
                      <a:pPr>
                        <a:spcAft>
                          <a:spcPts val="0"/>
                        </a:spcAft>
                      </a:pPr>
                      <a:r>
                        <a:rPr lang="en-US" sz="1400" kern="100" dirty="0">
                          <a:effectLst/>
                        </a:rPr>
                        <a:t>4)</a:t>
                      </a:r>
                      <a:r>
                        <a:rPr lang="zh-CN" sz="1400" kern="100" dirty="0">
                          <a:effectLst/>
                        </a:rPr>
                        <a:t>软件界面友好，易于交互</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71840287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491705866"/>
              </p:ext>
            </p:extLst>
          </p:nvPr>
        </p:nvGraphicFramePr>
        <p:xfrm>
          <a:off x="6371146" y="1270864"/>
          <a:ext cx="2550858" cy="1351885"/>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xmlns="" val="1210844984"/>
                    </a:ext>
                  </a:extLst>
                </a:gridCol>
              </a:tblGrid>
              <a:tr h="219439">
                <a:tc>
                  <a:txBody>
                    <a:bodyPr/>
                    <a:lstStyle/>
                    <a:p>
                      <a:pPr>
                        <a:spcAft>
                          <a:spcPts val="0"/>
                        </a:spcAft>
                      </a:pPr>
                      <a:r>
                        <a:rPr lang="zh-CN" sz="1050" kern="100" dirty="0">
                          <a:effectLst/>
                        </a:rPr>
                        <a:t>合格 </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310540673"/>
                  </a:ext>
                </a:extLst>
              </a:tr>
              <a:tr h="1132446">
                <a:tc>
                  <a:txBody>
                    <a:bodyPr/>
                    <a:lstStyle/>
                    <a:p>
                      <a:pPr>
                        <a:spcAft>
                          <a:spcPts val="0"/>
                        </a:spcAft>
                      </a:pPr>
                      <a:r>
                        <a:rPr lang="en-US" sz="1400" kern="100" dirty="0">
                          <a:effectLst/>
                        </a:rPr>
                        <a:t>1) </a:t>
                      </a:r>
                      <a:r>
                        <a:rPr lang="zh-CN" sz="1400" kern="100" dirty="0">
                          <a:effectLst/>
                        </a:rPr>
                        <a:t>软件可正常运行需求说明的各项基本功能</a:t>
                      </a:r>
                    </a:p>
                    <a:p>
                      <a:pPr>
                        <a:spcAft>
                          <a:spcPts val="0"/>
                        </a:spcAft>
                      </a:pPr>
                      <a:r>
                        <a:rPr lang="en-US" sz="1400" kern="100" dirty="0">
                          <a:effectLst/>
                        </a:rPr>
                        <a:t>2</a:t>
                      </a:r>
                      <a:r>
                        <a:rPr lang="zh-CN" sz="1400" kern="100" dirty="0">
                          <a:effectLst/>
                        </a:rPr>
                        <a:t>）软件不能运行需求说明中的其他拓展功能</a:t>
                      </a:r>
                    </a:p>
                    <a:p>
                      <a:pPr>
                        <a:spcAft>
                          <a:spcPts val="0"/>
                        </a:spcAft>
                      </a:pPr>
                      <a:r>
                        <a:rPr lang="en-US" sz="1400" kern="100" dirty="0">
                          <a:effectLst/>
                        </a:rPr>
                        <a:t>3)</a:t>
                      </a:r>
                      <a:r>
                        <a:rPr lang="zh-CN" sz="1400" kern="100" dirty="0">
                          <a:effectLst/>
                        </a:rPr>
                        <a:t>用评价</a:t>
                      </a:r>
                      <a:r>
                        <a:rPr lang="zh-CN" altLang="en-US" sz="1400" kern="100" dirty="0">
                          <a:effectLst/>
                        </a:rPr>
                        <a:t>一般</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56505806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92897358"/>
              </p:ext>
            </p:extLst>
          </p:nvPr>
        </p:nvGraphicFramePr>
        <p:xfrm>
          <a:off x="6371146" y="1274839"/>
          <a:ext cx="2550858" cy="1852517"/>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xmlns="" val="405047133"/>
                    </a:ext>
                  </a:extLst>
                </a:gridCol>
              </a:tblGrid>
              <a:tr h="282569">
                <a:tc>
                  <a:txBody>
                    <a:bodyPr/>
                    <a:lstStyle/>
                    <a:p>
                      <a:pPr>
                        <a:spcAft>
                          <a:spcPts val="0"/>
                        </a:spcAft>
                      </a:pPr>
                      <a:r>
                        <a:rPr lang="zh-CN" altLang="en-US" sz="1600" kern="100" dirty="0">
                          <a:effectLst/>
                          <a:latin typeface="宋体" panose="02010600030101010101" pitchFamily="2" charset="-122"/>
                          <a:ea typeface="宋体" panose="02010600030101010101" pitchFamily="2" charset="-122"/>
                          <a:cs typeface="宋体" panose="02010600030101010101" pitchFamily="2" charset="-122"/>
                        </a:rPr>
                        <a:t>不合格</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823706044"/>
                  </a:ext>
                </a:extLst>
              </a:tr>
              <a:tr h="1569948">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软件未按照需求完成各项基本功能</a:t>
                      </a:r>
                    </a:p>
                  </a:txBody>
                  <a:tcPr marL="68580" marR="68580" marT="0" marB="0"/>
                </a:tc>
                <a:extLst>
                  <a:ext uri="{0D108BD9-81ED-4DB2-BD59-A6C34878D82A}">
                    <a16:rowId xmlns:a16="http://schemas.microsoft.com/office/drawing/2014/main" xmlns="" val="620425928"/>
                  </a:ext>
                </a:extLst>
              </a:tr>
            </a:tbl>
          </a:graphicData>
        </a:graphic>
      </p:graphicFrame>
    </p:spTree>
    <p:extLst>
      <p:ext uri="{BB962C8B-B14F-4D97-AF65-F5344CB8AC3E}">
        <p14:creationId xmlns:p14="http://schemas.microsoft.com/office/powerpoint/2010/main" val="27202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用户类特征</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62488053"/>
              </p:ext>
            </p:extLst>
          </p:nvPr>
        </p:nvGraphicFramePr>
        <p:xfrm>
          <a:off x="5278166" y="1371358"/>
          <a:ext cx="3632369" cy="2653221"/>
        </p:xfrm>
        <a:graphic>
          <a:graphicData uri="http://schemas.openxmlformats.org/drawingml/2006/table">
            <a:tbl>
              <a:tblPr firstRow="1" firstCol="1" bandRow="1">
                <a:tableStyleId>{F5AB1C69-6EDB-4FF4-983F-18BD219EF322}</a:tableStyleId>
              </a:tblPr>
              <a:tblGrid>
                <a:gridCol w="482112">
                  <a:extLst>
                    <a:ext uri="{9D8B030D-6E8A-4147-A177-3AD203B41FA5}">
                      <a16:colId xmlns:a16="http://schemas.microsoft.com/office/drawing/2014/main" xmlns="" val="3900461438"/>
                    </a:ext>
                  </a:extLst>
                </a:gridCol>
                <a:gridCol w="1881720">
                  <a:extLst>
                    <a:ext uri="{9D8B030D-6E8A-4147-A177-3AD203B41FA5}">
                      <a16:colId xmlns:a16="http://schemas.microsoft.com/office/drawing/2014/main" xmlns="" val="2929545782"/>
                    </a:ext>
                  </a:extLst>
                </a:gridCol>
                <a:gridCol w="444501">
                  <a:extLst>
                    <a:ext uri="{9D8B030D-6E8A-4147-A177-3AD203B41FA5}">
                      <a16:colId xmlns:a16="http://schemas.microsoft.com/office/drawing/2014/main" xmlns="" val="1407506608"/>
                    </a:ext>
                  </a:extLst>
                </a:gridCol>
                <a:gridCol w="824036">
                  <a:extLst>
                    <a:ext uri="{9D8B030D-6E8A-4147-A177-3AD203B41FA5}">
                      <a16:colId xmlns:a16="http://schemas.microsoft.com/office/drawing/2014/main" xmlns="" val="2368449136"/>
                    </a:ext>
                  </a:extLst>
                </a:gridCol>
              </a:tblGrid>
              <a:tr h="226611">
                <a:tc>
                  <a:txBody>
                    <a:bodyPr/>
                    <a:lstStyle/>
                    <a:p>
                      <a:pPr>
                        <a:spcAft>
                          <a:spcPts val="0"/>
                        </a:spcAft>
                      </a:pPr>
                      <a:r>
                        <a:rPr lang="zh-CN" sz="1050">
                          <a:effectLst/>
                        </a:rPr>
                        <a:t>编号</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名称</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形式</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介质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937440330"/>
                  </a:ext>
                </a:extLst>
              </a:tr>
              <a:tr h="161774">
                <a:tc>
                  <a:txBody>
                    <a:bodyPr/>
                    <a:lstStyle/>
                    <a:p>
                      <a:pPr>
                        <a:spcAft>
                          <a:spcPts val="0"/>
                        </a:spcAft>
                      </a:pPr>
                      <a:r>
                        <a:rPr lang="en-US" sz="1050">
                          <a:effectLst/>
                        </a:rPr>
                        <a:t>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《项目可行性报告》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305279819"/>
                  </a:ext>
                </a:extLst>
              </a:tr>
              <a:tr h="161774">
                <a:tc>
                  <a:txBody>
                    <a:bodyPr/>
                    <a:lstStyle/>
                    <a:p>
                      <a:pPr>
                        <a:spcAft>
                          <a:spcPts val="0"/>
                        </a:spcAft>
                      </a:pPr>
                      <a:r>
                        <a:rPr lang="en-US" sz="1050">
                          <a:effectLst/>
                        </a:rPr>
                        <a:t>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《项目总体计划》</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711919899"/>
                  </a:ext>
                </a:extLst>
              </a:tr>
              <a:tr h="161774">
                <a:tc>
                  <a:txBody>
                    <a:bodyPr/>
                    <a:lstStyle/>
                    <a:p>
                      <a:pPr>
                        <a:spcAft>
                          <a:spcPts val="0"/>
                        </a:spcAft>
                      </a:pPr>
                      <a:r>
                        <a:rPr lang="en-US" sz="1050">
                          <a:effectLst/>
                        </a:rPr>
                        <a:t>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《项目章程》</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822510114"/>
                  </a:ext>
                </a:extLst>
              </a:tr>
              <a:tr h="161774">
                <a:tc>
                  <a:txBody>
                    <a:bodyPr/>
                    <a:lstStyle/>
                    <a:p>
                      <a:pPr>
                        <a:spcAft>
                          <a:spcPts val="0"/>
                        </a:spcAft>
                      </a:pPr>
                      <a:r>
                        <a:rPr lang="en-US" sz="1050">
                          <a:effectLst/>
                        </a:rPr>
                        <a:t>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《需求工程计划》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884979317"/>
                  </a:ext>
                </a:extLst>
              </a:tr>
              <a:tr h="161774">
                <a:tc>
                  <a:txBody>
                    <a:bodyPr/>
                    <a:lstStyle/>
                    <a:p>
                      <a:pPr>
                        <a:spcAft>
                          <a:spcPts val="0"/>
                        </a:spcAft>
                      </a:pPr>
                      <a:r>
                        <a:rPr lang="en-US" sz="1050">
                          <a:effectLst/>
                        </a:rPr>
                        <a:t>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a:t>
                      </a:r>
                      <a:r>
                        <a:rPr lang="en-US" sz="1050">
                          <a:effectLst/>
                        </a:rPr>
                        <a:t>QA</a:t>
                      </a:r>
                      <a:r>
                        <a:rPr lang="zh-CN" sz="1050">
                          <a:effectLst/>
                        </a:rPr>
                        <a:t>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201176578"/>
                  </a:ext>
                </a:extLst>
              </a:tr>
              <a:tr h="161774">
                <a:tc>
                  <a:txBody>
                    <a:bodyPr/>
                    <a:lstStyle/>
                    <a:p>
                      <a:pPr>
                        <a:spcAft>
                          <a:spcPts val="0"/>
                        </a:spcAft>
                      </a:pPr>
                      <a:r>
                        <a:rPr lang="en-US" sz="1050">
                          <a:effectLst/>
                        </a:rPr>
                        <a:t>6</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《需求开发计划》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621909504"/>
                  </a:ext>
                </a:extLst>
              </a:tr>
              <a:tr h="161774">
                <a:tc>
                  <a:txBody>
                    <a:bodyPr/>
                    <a:lstStyle/>
                    <a:p>
                      <a:pPr>
                        <a:spcAft>
                          <a:spcPts val="0"/>
                        </a:spcAft>
                      </a:pPr>
                      <a:r>
                        <a:rPr lang="en-US" sz="1050">
                          <a:effectLst/>
                        </a:rPr>
                        <a:t>7</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《需求变更控制文档》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916562288"/>
                  </a:ext>
                </a:extLst>
              </a:tr>
              <a:tr h="161774">
                <a:tc>
                  <a:txBody>
                    <a:bodyPr/>
                    <a:lstStyle/>
                    <a:p>
                      <a:pPr>
                        <a:spcAft>
                          <a:spcPts val="0"/>
                        </a:spcAft>
                      </a:pPr>
                      <a:r>
                        <a:rPr lang="en-US" sz="1050">
                          <a:effectLst/>
                        </a:rPr>
                        <a:t>8</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《软件需求规格说明书》</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708067989"/>
                  </a:ext>
                </a:extLst>
              </a:tr>
              <a:tr h="161774">
                <a:tc>
                  <a:txBody>
                    <a:bodyPr/>
                    <a:lstStyle/>
                    <a:p>
                      <a:pPr>
                        <a:spcAft>
                          <a:spcPts val="0"/>
                        </a:spcAft>
                      </a:pPr>
                      <a:r>
                        <a:rPr lang="en-US" sz="1050">
                          <a:effectLst/>
                        </a:rPr>
                        <a:t>9</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《系统设计计划》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29207984"/>
                  </a:ext>
                </a:extLst>
              </a:tr>
              <a:tr h="161774">
                <a:tc>
                  <a:txBody>
                    <a:bodyPr/>
                    <a:lstStyle/>
                    <a:p>
                      <a:pPr>
                        <a:spcAft>
                          <a:spcPts val="0"/>
                        </a:spcAft>
                      </a:pPr>
                      <a:r>
                        <a:rPr lang="en-US" sz="1050">
                          <a:effectLst/>
                        </a:rPr>
                        <a:t>10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《编码与系统实现计划》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703694842"/>
                  </a:ext>
                </a:extLst>
              </a:tr>
              <a:tr h="161774">
                <a:tc>
                  <a:txBody>
                    <a:bodyPr/>
                    <a:lstStyle/>
                    <a:p>
                      <a:pPr>
                        <a:spcAft>
                          <a:spcPts val="0"/>
                        </a:spcAft>
                      </a:pPr>
                      <a:r>
                        <a:rPr lang="en-US" sz="1050">
                          <a:effectLst/>
                        </a:rPr>
                        <a:t>11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《测试计划》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31226457"/>
                  </a:ext>
                </a:extLst>
              </a:tr>
              <a:tr h="161774">
                <a:tc>
                  <a:txBody>
                    <a:bodyPr/>
                    <a:lstStyle/>
                    <a:p>
                      <a:pPr>
                        <a:spcAft>
                          <a:spcPts val="0"/>
                        </a:spcAft>
                      </a:pPr>
                      <a:r>
                        <a:rPr lang="en-US" sz="1050">
                          <a:effectLst/>
                        </a:rPr>
                        <a:t>12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《工程部署计划》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84472713"/>
                  </a:ext>
                </a:extLst>
              </a:tr>
              <a:tr h="161774">
                <a:tc>
                  <a:txBody>
                    <a:bodyPr/>
                    <a:lstStyle/>
                    <a:p>
                      <a:pPr>
                        <a:spcAft>
                          <a:spcPts val="0"/>
                        </a:spcAft>
                      </a:pPr>
                      <a:r>
                        <a:rPr lang="en-US" sz="1050">
                          <a:effectLst/>
                        </a:rPr>
                        <a:t>13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《培训计划》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596827511"/>
                  </a:ext>
                </a:extLst>
              </a:tr>
              <a:tr h="161774">
                <a:tc>
                  <a:txBody>
                    <a:bodyPr/>
                    <a:lstStyle/>
                    <a:p>
                      <a:pPr>
                        <a:spcAft>
                          <a:spcPts val="0"/>
                        </a:spcAft>
                      </a:pPr>
                      <a:r>
                        <a:rPr lang="en-US" sz="1050">
                          <a:effectLst/>
                        </a:rPr>
                        <a:t>14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《系统维护计划》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84071416"/>
                  </a:ext>
                </a:extLst>
              </a:tr>
              <a:tr h="161774">
                <a:tc>
                  <a:txBody>
                    <a:bodyPr/>
                    <a:lstStyle/>
                    <a:p>
                      <a:pPr>
                        <a:spcAft>
                          <a:spcPts val="0"/>
                        </a:spcAft>
                      </a:pPr>
                      <a:r>
                        <a:rPr lang="en-US" sz="1050">
                          <a:effectLst/>
                        </a:rPr>
                        <a:t>15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项目总结报告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电子</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201053144"/>
                  </a:ext>
                </a:extLst>
              </a:tr>
            </a:tbl>
          </a:graphicData>
        </a:graphic>
      </p:graphicFrame>
      <p:sp>
        <p:nvSpPr>
          <p:cNvPr id="11" name="文本框 10"/>
          <p:cNvSpPr txBox="1"/>
          <p:nvPr/>
        </p:nvSpPr>
        <p:spPr>
          <a:xfrm>
            <a:off x="5278166" y="953311"/>
            <a:ext cx="1576591" cy="338554"/>
          </a:xfrm>
          <a:prstGeom prst="rect">
            <a:avLst/>
          </a:prstGeom>
          <a:noFill/>
        </p:spPr>
        <p:txBody>
          <a:bodyPr wrap="square" rtlCol="0">
            <a:spAutoFit/>
          </a:bodyPr>
          <a:lstStyle/>
          <a:p>
            <a:r>
              <a:rPr lang="zh-CN" altLang="en-US" sz="1600" b="1" dirty="0"/>
              <a:t>项目文档</a:t>
            </a:r>
          </a:p>
        </p:txBody>
      </p:sp>
      <p:sp>
        <p:nvSpPr>
          <p:cNvPr id="37" name="文本框 36"/>
          <p:cNvSpPr txBox="1"/>
          <p:nvPr/>
        </p:nvSpPr>
        <p:spPr>
          <a:xfrm>
            <a:off x="1176338" y="953311"/>
            <a:ext cx="762710" cy="338554"/>
          </a:xfrm>
          <a:prstGeom prst="rect">
            <a:avLst/>
          </a:prstGeom>
          <a:noFill/>
        </p:spPr>
        <p:txBody>
          <a:bodyPr wrap="square" rtlCol="0">
            <a:spAutoFit/>
          </a:bodyPr>
          <a:lstStyle/>
          <a:p>
            <a:r>
              <a:rPr lang="zh-CN" altLang="en-US" sz="1600" b="1" dirty="0"/>
              <a:t>程序</a:t>
            </a:r>
          </a:p>
        </p:txBody>
      </p:sp>
      <p:graphicFrame>
        <p:nvGraphicFramePr>
          <p:cNvPr id="12" name="表格 11"/>
          <p:cNvGraphicFramePr>
            <a:graphicFrameLocks noGrp="1"/>
          </p:cNvGraphicFramePr>
          <p:nvPr>
            <p:extLst>
              <p:ext uri="{D42A27DB-BD31-4B8C-83A1-F6EECF244321}">
                <p14:modId xmlns:p14="http://schemas.microsoft.com/office/powerpoint/2010/main" val="1169011985"/>
              </p:ext>
            </p:extLst>
          </p:nvPr>
        </p:nvGraphicFramePr>
        <p:xfrm>
          <a:off x="259298" y="1373693"/>
          <a:ext cx="4533089" cy="1674769"/>
        </p:xfrm>
        <a:graphic>
          <a:graphicData uri="http://schemas.openxmlformats.org/drawingml/2006/table">
            <a:tbl>
              <a:tblPr firstRow="1" firstCol="1" bandRow="1">
                <a:tableStyleId>{F5AB1C69-6EDB-4FF4-983F-18BD219EF322}</a:tableStyleId>
              </a:tblPr>
              <a:tblGrid>
                <a:gridCol w="1510663">
                  <a:extLst>
                    <a:ext uri="{9D8B030D-6E8A-4147-A177-3AD203B41FA5}">
                      <a16:colId xmlns:a16="http://schemas.microsoft.com/office/drawing/2014/main" xmlns="" val="2172977093"/>
                    </a:ext>
                  </a:extLst>
                </a:gridCol>
                <a:gridCol w="1511213">
                  <a:extLst>
                    <a:ext uri="{9D8B030D-6E8A-4147-A177-3AD203B41FA5}">
                      <a16:colId xmlns:a16="http://schemas.microsoft.com/office/drawing/2014/main" xmlns="" val="1191761476"/>
                    </a:ext>
                  </a:extLst>
                </a:gridCol>
                <a:gridCol w="1511213">
                  <a:extLst>
                    <a:ext uri="{9D8B030D-6E8A-4147-A177-3AD203B41FA5}">
                      <a16:colId xmlns:a16="http://schemas.microsoft.com/office/drawing/2014/main" xmlns="" val="785320806"/>
                    </a:ext>
                  </a:extLst>
                </a:gridCol>
              </a:tblGrid>
              <a:tr h="170673">
                <a:tc>
                  <a:txBody>
                    <a:bodyPr/>
                    <a:lstStyle/>
                    <a:p>
                      <a:pPr>
                        <a:spcAft>
                          <a:spcPts val="0"/>
                        </a:spcAft>
                      </a:pPr>
                      <a:r>
                        <a:rPr lang="zh-CN" sz="1050" kern="100">
                          <a:effectLst/>
                        </a:rPr>
                        <a:t>程序名称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所用编程语言</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主要功能</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189955333"/>
                  </a:ext>
                </a:extLst>
              </a:tr>
              <a:tr h="341345">
                <a:tc>
                  <a:txBody>
                    <a:bodyPr/>
                    <a:lstStyle/>
                    <a:p>
                      <a:pPr>
                        <a:spcAft>
                          <a:spcPts val="0"/>
                        </a:spcAft>
                      </a:pPr>
                      <a:r>
                        <a:rPr lang="zh-CN" sz="1050" kern="100">
                          <a:effectLst/>
                        </a:rPr>
                        <a:t>客户端</a:t>
                      </a:r>
                      <a:r>
                        <a:rPr lang="en-US" sz="1050" kern="100">
                          <a:effectLst/>
                        </a:rPr>
                        <a:t>APP</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a:effectLst/>
                        </a:rPr>
                        <a:t>JAVA,XML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用户登录，空调远程遥控，电量检测</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604007545"/>
                  </a:ext>
                </a:extLst>
              </a:tr>
              <a:tr h="341345">
                <a:tc>
                  <a:txBody>
                    <a:bodyPr/>
                    <a:lstStyle/>
                    <a:p>
                      <a:pPr>
                        <a:spcAft>
                          <a:spcPts val="0"/>
                        </a:spcAft>
                      </a:pPr>
                      <a:r>
                        <a:rPr lang="zh-CN" sz="1050" kern="100">
                          <a:effectLst/>
                        </a:rPr>
                        <a:t>服务器后台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err="1">
                          <a:effectLst/>
                        </a:rPr>
                        <a:t>Node.js,sql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存储用户数据，接收转发遥控指令，接收存储电量数据</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985581336"/>
                  </a:ext>
                </a:extLst>
              </a:tr>
              <a:tr h="682691">
                <a:tc>
                  <a:txBody>
                    <a:bodyPr/>
                    <a:lstStyle/>
                    <a:p>
                      <a:pPr>
                        <a:spcAft>
                          <a:spcPts val="0"/>
                        </a:spcAft>
                      </a:pPr>
                      <a:r>
                        <a:rPr lang="en-US" sz="1050" kern="100">
                          <a:effectLst/>
                        </a:rPr>
                        <a:t>Arduino</a:t>
                      </a:r>
                      <a:r>
                        <a:rPr lang="zh-CN" sz="1050" kern="100">
                          <a:effectLst/>
                        </a:rPr>
                        <a:t>固件</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a:effectLst/>
                        </a:rPr>
                        <a:t>Arduino</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测量电量数据，联网发送电量数据，联网接收空调遥控指令，指挥发射红外线控制空调</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838086585"/>
                  </a:ext>
                </a:extLst>
              </a:tr>
            </a:tbl>
          </a:graphicData>
        </a:graphic>
      </p:graphicFrame>
      <p:sp>
        <p:nvSpPr>
          <p:cNvPr id="46" name="文本框 45"/>
          <p:cNvSpPr txBox="1"/>
          <p:nvPr/>
        </p:nvSpPr>
        <p:spPr>
          <a:xfrm>
            <a:off x="1150752" y="3210181"/>
            <a:ext cx="1576591" cy="338554"/>
          </a:xfrm>
          <a:prstGeom prst="rect">
            <a:avLst/>
          </a:prstGeom>
          <a:noFill/>
        </p:spPr>
        <p:txBody>
          <a:bodyPr wrap="square" rtlCol="0">
            <a:spAutoFit/>
          </a:bodyPr>
          <a:lstStyle/>
          <a:p>
            <a:r>
              <a:rPr lang="zh-CN" altLang="en-US" sz="1600" b="1" dirty="0"/>
              <a:t>硬件</a:t>
            </a:r>
          </a:p>
        </p:txBody>
      </p:sp>
      <p:sp>
        <p:nvSpPr>
          <p:cNvPr id="14" name="文本框 13"/>
          <p:cNvSpPr txBox="1"/>
          <p:nvPr/>
        </p:nvSpPr>
        <p:spPr>
          <a:xfrm>
            <a:off x="596630" y="3625174"/>
            <a:ext cx="4280981" cy="715581"/>
          </a:xfrm>
          <a:prstGeom prst="rect">
            <a:avLst/>
          </a:prstGeom>
          <a:noFill/>
        </p:spPr>
        <p:txBody>
          <a:bodyPr wrap="square" rtlCol="0">
            <a:spAutoFit/>
          </a:bodyPr>
          <a:lstStyle/>
          <a:p>
            <a:r>
              <a:rPr lang="en-US" altLang="zh-CN" dirty="0"/>
              <a:t>1.</a:t>
            </a:r>
            <a:r>
              <a:rPr lang="zh-CN" altLang="en-US" dirty="0"/>
              <a:t>寝室空调智能插座红外遥控主模块</a:t>
            </a:r>
            <a:endParaRPr lang="en-US" altLang="zh-CN" dirty="0"/>
          </a:p>
          <a:p>
            <a:endParaRPr lang="en-US" altLang="zh-CN" dirty="0"/>
          </a:p>
          <a:p>
            <a:r>
              <a:rPr lang="en-US" altLang="zh-CN" dirty="0"/>
              <a:t>2.</a:t>
            </a:r>
            <a:r>
              <a:rPr lang="zh-CN" altLang="en-US" dirty="0"/>
              <a:t>寝室空调智能插座电量检测辅模块</a:t>
            </a:r>
          </a:p>
        </p:txBody>
      </p:sp>
    </p:spTree>
    <p:extLst>
      <p:ext uri="{BB962C8B-B14F-4D97-AF65-F5344CB8AC3E}">
        <p14:creationId xmlns:p14="http://schemas.microsoft.com/office/powerpoint/2010/main" val="13526826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运行环境</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52" y="1082681"/>
            <a:ext cx="8513548" cy="2617706"/>
          </a:xfrm>
          <a:prstGeom prst="rect">
            <a:avLst/>
          </a:prstGeom>
        </p:spPr>
      </p:pic>
    </p:spTree>
    <p:extLst>
      <p:ext uri="{BB962C8B-B14F-4D97-AF65-F5344CB8AC3E}">
        <p14:creationId xmlns:p14="http://schemas.microsoft.com/office/powerpoint/2010/main" val="21918376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3419879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数据流图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4" name="图片 13" descr="C:\Users\PLANE\Desktop\studio\z7z8图\数据流图.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1615" y="617361"/>
            <a:ext cx="4072971" cy="4240311"/>
          </a:xfrm>
          <a:prstGeom prst="rect">
            <a:avLst/>
          </a:prstGeom>
          <a:noFill/>
          <a:ln>
            <a:noFill/>
          </a:ln>
        </p:spPr>
      </p:pic>
    </p:spTree>
    <p:extLst>
      <p:ext uri="{BB962C8B-B14F-4D97-AF65-F5344CB8AC3E}">
        <p14:creationId xmlns:p14="http://schemas.microsoft.com/office/powerpoint/2010/main" val="1079963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E-R</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5" name="图片 14" descr="C:\Users\PLANE\Downloads\er.png"/>
          <p:cNvPicPr/>
          <p:nvPr/>
        </p:nvPicPr>
        <p:blipFill>
          <a:blip r:embed="rId4">
            <a:extLst>
              <a:ext uri="{28A0092B-C50C-407E-A947-70E740481C1C}">
                <a14:useLocalDpi xmlns:a14="http://schemas.microsoft.com/office/drawing/2010/main" val="0"/>
              </a:ext>
            </a:extLst>
          </a:blip>
          <a:srcRect/>
          <a:stretch>
            <a:fillRect/>
          </a:stretch>
        </p:blipFill>
        <p:spPr bwMode="auto">
          <a:xfrm>
            <a:off x="798286" y="464457"/>
            <a:ext cx="7132158" cy="4412343"/>
          </a:xfrm>
          <a:prstGeom prst="rect">
            <a:avLst/>
          </a:prstGeom>
          <a:noFill/>
          <a:ln>
            <a:noFill/>
          </a:ln>
        </p:spPr>
      </p:pic>
    </p:spTree>
    <p:extLst>
      <p:ext uri="{BB962C8B-B14F-4D97-AF65-F5344CB8AC3E}">
        <p14:creationId xmlns:p14="http://schemas.microsoft.com/office/powerpoint/2010/main" val="3521897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状态转换图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p:nvPr/>
        </p:nvPicPr>
        <p:blipFill rotWithShape="1">
          <a:blip r:embed="rId4">
            <a:extLst>
              <a:ext uri="{28A0092B-C50C-407E-A947-70E740481C1C}">
                <a14:useLocalDpi xmlns:a14="http://schemas.microsoft.com/office/drawing/2010/main" val="0"/>
              </a:ext>
            </a:extLst>
          </a:blip>
          <a:srcRect b="44773"/>
          <a:stretch/>
        </p:blipFill>
        <p:spPr>
          <a:xfrm>
            <a:off x="-264940" y="337292"/>
            <a:ext cx="5899785" cy="4513036"/>
          </a:xfrm>
          <a:prstGeom prst="rect">
            <a:avLst/>
          </a:prstGeom>
        </p:spPr>
      </p:pic>
      <p:pic>
        <p:nvPicPr>
          <p:cNvPr id="15" name="图片 14"/>
          <p:cNvPicPr/>
          <p:nvPr/>
        </p:nvPicPr>
        <p:blipFill rotWithShape="1">
          <a:blip r:embed="rId4">
            <a:extLst>
              <a:ext uri="{28A0092B-C50C-407E-A947-70E740481C1C}">
                <a14:useLocalDpi xmlns:a14="http://schemas.microsoft.com/office/drawing/2010/main" val="0"/>
              </a:ext>
            </a:extLst>
          </a:blip>
          <a:srcRect l="-10553" t="57193" r="10553" b="-12420"/>
          <a:stretch/>
        </p:blipFill>
        <p:spPr>
          <a:xfrm>
            <a:off x="4572000" y="1018150"/>
            <a:ext cx="5899785" cy="4513036"/>
          </a:xfrm>
          <a:prstGeom prst="rect">
            <a:avLst/>
          </a:prstGeom>
        </p:spPr>
      </p:pic>
      <p:cxnSp>
        <p:nvCxnSpPr>
          <p:cNvPr id="3" name="直接连接符 2"/>
          <p:cNvCxnSpPr>
            <a:cxnSpLocks/>
          </p:cNvCxnSpPr>
          <p:nvPr/>
        </p:nvCxnSpPr>
        <p:spPr>
          <a:xfrm>
            <a:off x="5457370" y="664634"/>
            <a:ext cx="0" cy="43839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077329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IPO</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362856" y="190502"/>
            <a:ext cx="8084457" cy="4671784"/>
          </a:xfrm>
          <a:prstGeom prst="rect">
            <a:avLst/>
          </a:prstGeom>
        </p:spPr>
      </p:pic>
    </p:spTree>
    <p:extLst>
      <p:ext uri="{BB962C8B-B14F-4D97-AF65-F5344CB8AC3E}">
        <p14:creationId xmlns:p14="http://schemas.microsoft.com/office/powerpoint/2010/main" val="1615665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层次方框图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44914" y="1082681"/>
            <a:ext cx="5703307" cy="3259262"/>
            <a:chOff x="1944914" y="1082681"/>
            <a:chExt cx="5703307" cy="3259262"/>
          </a:xfrm>
        </p:grpSpPr>
        <p:pic>
          <p:nvPicPr>
            <p:cNvPr id="15" name="图片 14" descr="C:\Users\PLANE\Downloads\层次2 (1).png"/>
            <p:cNvPicPr/>
            <p:nvPr/>
          </p:nvPicPr>
          <p:blipFill>
            <a:blip r:embed="rId4">
              <a:extLst>
                <a:ext uri="{28A0092B-C50C-407E-A947-70E740481C1C}">
                  <a14:useLocalDpi xmlns:a14="http://schemas.microsoft.com/office/drawing/2010/main" val="0"/>
                </a:ext>
              </a:extLst>
            </a:blip>
            <a:srcRect/>
            <a:stretch>
              <a:fillRect/>
            </a:stretch>
          </p:blipFill>
          <p:spPr bwMode="auto">
            <a:xfrm>
              <a:off x="2176557" y="1471743"/>
              <a:ext cx="5240020" cy="2870200"/>
            </a:xfrm>
            <a:prstGeom prst="rect">
              <a:avLst/>
            </a:prstGeom>
            <a:noFill/>
            <a:ln>
              <a:noFill/>
            </a:ln>
          </p:spPr>
        </p:pic>
        <p:sp>
          <p:nvSpPr>
            <p:cNvPr id="2" name="文本框 1"/>
            <p:cNvSpPr txBox="1"/>
            <p:nvPr/>
          </p:nvSpPr>
          <p:spPr>
            <a:xfrm>
              <a:off x="1944914" y="1082681"/>
              <a:ext cx="5703307" cy="461665"/>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系统总共分为硬件，软件，服务三个层次。</a:t>
              </a:r>
              <a:endParaRPr lang="zh-CN" altLang="en-US" sz="2400"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79903" y="515017"/>
            <a:ext cx="7560156" cy="4445000"/>
            <a:chOff x="779903" y="515017"/>
            <a:chExt cx="7560156" cy="4445000"/>
          </a:xfrm>
        </p:grpSpPr>
        <p:pic>
          <p:nvPicPr>
            <p:cNvPr id="20" name="图片 19" descr="C:\Users\PLANE\Downloads\硬件.png"/>
            <p:cNvPicPr/>
            <p:nvPr/>
          </p:nvPicPr>
          <p:blipFill>
            <a:blip r:embed="rId5">
              <a:extLst>
                <a:ext uri="{28A0092B-C50C-407E-A947-70E740481C1C}">
                  <a14:useLocalDpi xmlns:a14="http://schemas.microsoft.com/office/drawing/2010/main" val="0"/>
                </a:ext>
              </a:extLst>
            </a:blip>
            <a:srcRect/>
            <a:stretch>
              <a:fillRect/>
            </a:stretch>
          </p:blipFill>
          <p:spPr bwMode="auto">
            <a:xfrm>
              <a:off x="3108294" y="515017"/>
              <a:ext cx="5231765" cy="4445000"/>
            </a:xfrm>
            <a:prstGeom prst="rect">
              <a:avLst/>
            </a:prstGeom>
            <a:noFill/>
            <a:ln>
              <a:noFill/>
            </a:ln>
          </p:spPr>
        </p:pic>
        <p:sp>
          <p:nvSpPr>
            <p:cNvPr id="21" name="文本框 20"/>
            <p:cNvSpPr txBox="1"/>
            <p:nvPr/>
          </p:nvSpPr>
          <p:spPr>
            <a:xfrm>
              <a:off x="779903" y="2042042"/>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硬件层次方框图</a:t>
              </a:r>
            </a:p>
          </p:txBody>
        </p:sp>
      </p:grpSp>
      <p:grpSp>
        <p:nvGrpSpPr>
          <p:cNvPr id="9" name="组合 8"/>
          <p:cNvGrpSpPr/>
          <p:nvPr/>
        </p:nvGrpSpPr>
        <p:grpSpPr>
          <a:xfrm>
            <a:off x="337215" y="507544"/>
            <a:ext cx="8683268" cy="4593273"/>
            <a:chOff x="337215" y="507544"/>
            <a:chExt cx="8683268" cy="4593273"/>
          </a:xfrm>
        </p:grpSpPr>
        <p:pic>
          <p:nvPicPr>
            <p:cNvPr id="23" name="图片 22" descr="C:\Users\PLANE\Downloads\软件.png"/>
            <p:cNvPicPr/>
            <p:nvPr/>
          </p:nvPicPr>
          <p:blipFill>
            <a:blip r:embed="rId6">
              <a:extLst>
                <a:ext uri="{28A0092B-C50C-407E-A947-70E740481C1C}">
                  <a14:useLocalDpi xmlns:a14="http://schemas.microsoft.com/office/drawing/2010/main" val="0"/>
                </a:ext>
              </a:extLst>
            </a:blip>
            <a:srcRect/>
            <a:stretch>
              <a:fillRect/>
            </a:stretch>
          </p:blipFill>
          <p:spPr bwMode="auto">
            <a:xfrm>
              <a:off x="2427868" y="507544"/>
              <a:ext cx="6592615" cy="4593273"/>
            </a:xfrm>
            <a:prstGeom prst="rect">
              <a:avLst/>
            </a:prstGeom>
            <a:noFill/>
            <a:ln>
              <a:noFill/>
            </a:ln>
          </p:spPr>
        </p:pic>
        <p:sp>
          <p:nvSpPr>
            <p:cNvPr id="24" name="文本框 23"/>
            <p:cNvSpPr txBox="1"/>
            <p:nvPr/>
          </p:nvSpPr>
          <p:spPr>
            <a:xfrm>
              <a:off x="337215" y="2702440"/>
              <a:ext cx="232839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软件层次方框图</a:t>
              </a:r>
            </a:p>
          </p:txBody>
        </p:sp>
      </p:grpSp>
    </p:spTree>
    <p:extLst>
      <p:ext uri="{BB962C8B-B14F-4D97-AF65-F5344CB8AC3E}">
        <p14:creationId xmlns:p14="http://schemas.microsoft.com/office/powerpoint/2010/main" val="3416826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04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数据字典</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1664566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50620" y="939861"/>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6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32960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综合描述</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288354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系统特征</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63221" y="343747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数据字典</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63221" y="398090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05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3" name="矩形 12"/>
          <p:cNvSpPr/>
          <p:nvPr/>
        </p:nvSpPr>
        <p:spPr>
          <a:xfrm>
            <a:off x="668475" y="4490653"/>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06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59531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6" name="矩形 15"/>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04      </a:t>
            </a:r>
            <a:r>
              <a:rPr lang="zh-CN" altLang="en-US" sz="3200" dirty="0">
                <a:solidFill>
                  <a:schemeClr val="bg1"/>
                </a:solidFill>
                <a:latin typeface="微软雅黑" panose="020B0503020204020204" pitchFamily="34" charset="-122"/>
                <a:ea typeface="微软雅黑" panose="020B0503020204020204" pitchFamily="34" charset="-122"/>
              </a:rPr>
              <a:t>数据字典</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242" y="715434"/>
            <a:ext cx="6258798" cy="4299308"/>
          </a:xfrm>
          <a:prstGeom prst="rect">
            <a:avLst/>
          </a:prstGeom>
        </p:spPr>
      </p:pic>
      <p:pic>
        <p:nvPicPr>
          <p:cNvPr id="42" name="图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776" y="664634"/>
            <a:ext cx="5842016" cy="4299308"/>
          </a:xfrm>
          <a:prstGeom prst="rect">
            <a:avLst/>
          </a:prstGeom>
        </p:spPr>
      </p:pic>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633" y="732365"/>
            <a:ext cx="5842016" cy="4090301"/>
          </a:xfrm>
          <a:prstGeom prst="rect">
            <a:avLst/>
          </a:prstGeom>
        </p:spPr>
      </p:pic>
    </p:spTree>
    <p:extLst>
      <p:ext uri="{BB962C8B-B14F-4D97-AF65-F5344CB8AC3E}">
        <p14:creationId xmlns:p14="http://schemas.microsoft.com/office/powerpoint/2010/main" val="1362255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3"/>
                                        </p:tgtEl>
                                      </p:cBhvr>
                                    </p:animEffect>
                                    <p:set>
                                      <p:cBhvr>
                                        <p:cTn id="3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性能需求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011301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2483" y="1011037"/>
            <a:ext cx="7539034" cy="3757733"/>
            <a:chOff x="1199621" y="1131767"/>
            <a:chExt cx="6927522" cy="3452933"/>
          </a:xfrm>
        </p:grpSpPr>
        <p:sp>
          <p:nvSpPr>
            <p:cNvPr id="15" name="Freeform 1059"/>
            <p:cNvSpPr>
              <a:spLocks noEditPoints="1"/>
            </p:cNvSpPr>
            <p:nvPr/>
          </p:nvSpPr>
          <p:spPr bwMode="auto">
            <a:xfrm>
              <a:off x="4186950" y="2236224"/>
              <a:ext cx="2397804" cy="2348476"/>
            </a:xfrm>
            <a:custGeom>
              <a:avLst/>
              <a:gdLst>
                <a:gd name="T0" fmla="*/ 996 w 1993"/>
                <a:gd name="T1" fmla="*/ 1952 h 1952"/>
                <a:gd name="T2" fmla="*/ 0 w 1993"/>
                <a:gd name="T3" fmla="*/ 1134 h 1952"/>
                <a:gd name="T4" fmla="*/ 446 w 1993"/>
                <a:gd name="T5" fmla="*/ 1134 h 1952"/>
                <a:gd name="T6" fmla="*/ 446 w 1993"/>
                <a:gd name="T7" fmla="*/ 0 h 1952"/>
                <a:gd name="T8" fmla="*/ 1548 w 1993"/>
                <a:gd name="T9" fmla="*/ 0 h 1952"/>
                <a:gd name="T10" fmla="*/ 1548 w 1993"/>
                <a:gd name="T11" fmla="*/ 1134 h 1952"/>
                <a:gd name="T12" fmla="*/ 1993 w 1993"/>
                <a:gd name="T13" fmla="*/ 1134 h 1952"/>
                <a:gd name="T14" fmla="*/ 996 w 1993"/>
                <a:gd name="T15" fmla="*/ 1952 h 1952"/>
                <a:gd name="T16" fmla="*/ 224 w 1993"/>
                <a:gd name="T17" fmla="*/ 1214 h 1952"/>
                <a:gd name="T18" fmla="*/ 996 w 1993"/>
                <a:gd name="T19" fmla="*/ 1848 h 1952"/>
                <a:gd name="T20" fmla="*/ 1770 w 1993"/>
                <a:gd name="T21" fmla="*/ 1214 h 1952"/>
                <a:gd name="T22" fmla="*/ 1468 w 1993"/>
                <a:gd name="T23" fmla="*/ 1214 h 1952"/>
                <a:gd name="T24" fmla="*/ 1468 w 1993"/>
                <a:gd name="T25" fmla="*/ 80 h 1952"/>
                <a:gd name="T26" fmla="*/ 526 w 1993"/>
                <a:gd name="T27" fmla="*/ 80 h 1952"/>
                <a:gd name="T28" fmla="*/ 526 w 1993"/>
                <a:gd name="T29" fmla="*/ 1214 h 1952"/>
                <a:gd name="T30" fmla="*/ 224 w 1993"/>
                <a:gd name="T31" fmla="*/ 121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996" y="1952"/>
                  </a:moveTo>
                  <a:lnTo>
                    <a:pt x="0" y="1134"/>
                  </a:lnTo>
                  <a:lnTo>
                    <a:pt x="446" y="1134"/>
                  </a:lnTo>
                  <a:lnTo>
                    <a:pt x="446" y="0"/>
                  </a:lnTo>
                  <a:lnTo>
                    <a:pt x="1548" y="0"/>
                  </a:lnTo>
                  <a:lnTo>
                    <a:pt x="1548" y="1134"/>
                  </a:lnTo>
                  <a:lnTo>
                    <a:pt x="1993" y="1134"/>
                  </a:lnTo>
                  <a:lnTo>
                    <a:pt x="996" y="1952"/>
                  </a:lnTo>
                  <a:close/>
                  <a:moveTo>
                    <a:pt x="224" y="1214"/>
                  </a:moveTo>
                  <a:lnTo>
                    <a:pt x="996" y="1848"/>
                  </a:lnTo>
                  <a:lnTo>
                    <a:pt x="1770" y="1214"/>
                  </a:lnTo>
                  <a:lnTo>
                    <a:pt x="1468" y="1214"/>
                  </a:lnTo>
                  <a:lnTo>
                    <a:pt x="1468" y="80"/>
                  </a:lnTo>
                  <a:lnTo>
                    <a:pt x="526" y="80"/>
                  </a:lnTo>
                  <a:lnTo>
                    <a:pt x="526" y="1214"/>
                  </a:lnTo>
                  <a:lnTo>
                    <a:pt x="224" y="1214"/>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8" name="Oval 1062"/>
            <p:cNvSpPr>
              <a:spLocks noChangeArrowheads="1"/>
            </p:cNvSpPr>
            <p:nvPr/>
          </p:nvSpPr>
          <p:spPr bwMode="auto">
            <a:xfrm>
              <a:off x="5799121" y="2758375"/>
              <a:ext cx="437933" cy="437933"/>
            </a:xfrm>
            <a:prstGeom prst="ellipse">
              <a:avLst/>
            </a:pr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0" name="Freeform 1064"/>
            <p:cNvSpPr>
              <a:spLocks noEditPoints="1"/>
            </p:cNvSpPr>
            <p:nvPr/>
          </p:nvSpPr>
          <p:spPr bwMode="auto">
            <a:xfrm>
              <a:off x="5926651" y="2852218"/>
              <a:ext cx="192498" cy="243029"/>
            </a:xfrm>
            <a:custGeom>
              <a:avLst/>
              <a:gdLst>
                <a:gd name="T0" fmla="*/ 142 w 160"/>
                <a:gd name="T1" fmla="*/ 18 h 202"/>
                <a:gd name="T2" fmla="*/ 142 w 160"/>
                <a:gd name="T3" fmla="*/ 0 h 202"/>
                <a:gd name="T4" fmla="*/ 0 w 160"/>
                <a:gd name="T5" fmla="*/ 0 h 202"/>
                <a:gd name="T6" fmla="*/ 0 w 160"/>
                <a:gd name="T7" fmla="*/ 184 h 202"/>
                <a:gd name="T8" fmla="*/ 18 w 160"/>
                <a:gd name="T9" fmla="*/ 184 h 202"/>
                <a:gd name="T10" fmla="*/ 18 w 160"/>
                <a:gd name="T11" fmla="*/ 202 h 202"/>
                <a:gd name="T12" fmla="*/ 160 w 160"/>
                <a:gd name="T13" fmla="*/ 202 h 202"/>
                <a:gd name="T14" fmla="*/ 160 w 160"/>
                <a:gd name="T15" fmla="*/ 18 h 202"/>
                <a:gd name="T16" fmla="*/ 142 w 160"/>
                <a:gd name="T17" fmla="*/ 18 h 202"/>
                <a:gd name="T18" fmla="*/ 10 w 160"/>
                <a:gd name="T19" fmla="*/ 174 h 202"/>
                <a:gd name="T20" fmla="*/ 10 w 160"/>
                <a:gd name="T21" fmla="*/ 10 h 202"/>
                <a:gd name="T22" fmla="*/ 134 w 160"/>
                <a:gd name="T23" fmla="*/ 10 h 202"/>
                <a:gd name="T24" fmla="*/ 134 w 160"/>
                <a:gd name="T25" fmla="*/ 132 h 202"/>
                <a:gd name="T26" fmla="*/ 90 w 160"/>
                <a:gd name="T27" fmla="*/ 132 h 202"/>
                <a:gd name="T28" fmla="*/ 90 w 160"/>
                <a:gd name="T29" fmla="*/ 174 h 202"/>
                <a:gd name="T30" fmla="*/ 10 w 160"/>
                <a:gd name="T31" fmla="*/ 174 h 202"/>
                <a:gd name="T32" fmla="*/ 150 w 160"/>
                <a:gd name="T33" fmla="*/ 192 h 202"/>
                <a:gd name="T34" fmla="*/ 28 w 160"/>
                <a:gd name="T35" fmla="*/ 192 h 202"/>
                <a:gd name="T36" fmla="*/ 28 w 160"/>
                <a:gd name="T37" fmla="*/ 184 h 202"/>
                <a:gd name="T38" fmla="*/ 96 w 160"/>
                <a:gd name="T39" fmla="*/ 184 h 202"/>
                <a:gd name="T40" fmla="*/ 142 w 160"/>
                <a:gd name="T41" fmla="*/ 138 h 202"/>
                <a:gd name="T42" fmla="*/ 142 w 160"/>
                <a:gd name="T43" fmla="*/ 28 h 202"/>
                <a:gd name="T44" fmla="*/ 150 w 160"/>
                <a:gd name="T45" fmla="*/ 28 h 202"/>
                <a:gd name="T46" fmla="*/ 150 w 160"/>
                <a:gd name="T47" fmla="*/ 192 h 202"/>
                <a:gd name="T48" fmla="*/ 116 w 160"/>
                <a:gd name="T49" fmla="*/ 34 h 202"/>
                <a:gd name="T50" fmla="*/ 28 w 160"/>
                <a:gd name="T51" fmla="*/ 34 h 202"/>
                <a:gd name="T52" fmla="*/ 28 w 160"/>
                <a:gd name="T53" fmla="*/ 46 h 202"/>
                <a:gd name="T54" fmla="*/ 116 w 160"/>
                <a:gd name="T55" fmla="*/ 46 h 202"/>
                <a:gd name="T56" fmla="*/ 116 w 160"/>
                <a:gd name="T57" fmla="*/ 34 h 202"/>
                <a:gd name="T58" fmla="*/ 116 w 160"/>
                <a:gd name="T59" fmla="*/ 58 h 202"/>
                <a:gd name="T60" fmla="*/ 28 w 160"/>
                <a:gd name="T61" fmla="*/ 58 h 202"/>
                <a:gd name="T62" fmla="*/ 28 w 160"/>
                <a:gd name="T63" fmla="*/ 70 h 202"/>
                <a:gd name="T64" fmla="*/ 116 w 160"/>
                <a:gd name="T65" fmla="*/ 70 h 202"/>
                <a:gd name="T66" fmla="*/ 116 w 160"/>
                <a:gd name="T67" fmla="*/ 58 h 202"/>
                <a:gd name="T68" fmla="*/ 116 w 160"/>
                <a:gd name="T69" fmla="*/ 84 h 202"/>
                <a:gd name="T70" fmla="*/ 28 w 160"/>
                <a:gd name="T71" fmla="*/ 84 h 202"/>
                <a:gd name="T72" fmla="*/ 28 w 160"/>
                <a:gd name="T73" fmla="*/ 96 h 202"/>
                <a:gd name="T74" fmla="*/ 116 w 160"/>
                <a:gd name="T75" fmla="*/ 96 h 202"/>
                <a:gd name="T76" fmla="*/ 116 w 160"/>
                <a:gd name="T77" fmla="*/ 84 h 202"/>
                <a:gd name="T78" fmla="*/ 28 w 160"/>
                <a:gd name="T79" fmla="*/ 120 h 202"/>
                <a:gd name="T80" fmla="*/ 72 w 160"/>
                <a:gd name="T81" fmla="*/ 120 h 202"/>
                <a:gd name="T82" fmla="*/ 72 w 160"/>
                <a:gd name="T83" fmla="*/ 108 h 202"/>
                <a:gd name="T84" fmla="*/ 28 w 160"/>
                <a:gd name="T85" fmla="*/ 108 h 202"/>
                <a:gd name="T86" fmla="*/ 28 w 160"/>
                <a:gd name="T87" fmla="*/ 12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02">
                  <a:moveTo>
                    <a:pt x="142" y="18"/>
                  </a:moveTo>
                  <a:lnTo>
                    <a:pt x="142" y="0"/>
                  </a:lnTo>
                  <a:lnTo>
                    <a:pt x="0" y="0"/>
                  </a:lnTo>
                  <a:lnTo>
                    <a:pt x="0" y="184"/>
                  </a:lnTo>
                  <a:lnTo>
                    <a:pt x="18" y="184"/>
                  </a:lnTo>
                  <a:lnTo>
                    <a:pt x="18" y="202"/>
                  </a:lnTo>
                  <a:lnTo>
                    <a:pt x="160" y="202"/>
                  </a:lnTo>
                  <a:lnTo>
                    <a:pt x="160" y="18"/>
                  </a:lnTo>
                  <a:lnTo>
                    <a:pt x="142" y="18"/>
                  </a:lnTo>
                  <a:close/>
                  <a:moveTo>
                    <a:pt x="10" y="174"/>
                  </a:moveTo>
                  <a:lnTo>
                    <a:pt x="10" y="10"/>
                  </a:lnTo>
                  <a:lnTo>
                    <a:pt x="134" y="10"/>
                  </a:lnTo>
                  <a:lnTo>
                    <a:pt x="134" y="132"/>
                  </a:lnTo>
                  <a:lnTo>
                    <a:pt x="90" y="132"/>
                  </a:lnTo>
                  <a:lnTo>
                    <a:pt x="90" y="174"/>
                  </a:lnTo>
                  <a:lnTo>
                    <a:pt x="10" y="174"/>
                  </a:lnTo>
                  <a:close/>
                  <a:moveTo>
                    <a:pt x="150" y="192"/>
                  </a:moveTo>
                  <a:lnTo>
                    <a:pt x="28" y="192"/>
                  </a:lnTo>
                  <a:lnTo>
                    <a:pt x="28" y="184"/>
                  </a:lnTo>
                  <a:lnTo>
                    <a:pt x="96" y="184"/>
                  </a:lnTo>
                  <a:lnTo>
                    <a:pt x="142" y="138"/>
                  </a:lnTo>
                  <a:lnTo>
                    <a:pt x="142" y="28"/>
                  </a:lnTo>
                  <a:lnTo>
                    <a:pt x="150" y="28"/>
                  </a:lnTo>
                  <a:lnTo>
                    <a:pt x="150" y="192"/>
                  </a:lnTo>
                  <a:close/>
                  <a:moveTo>
                    <a:pt x="116" y="34"/>
                  </a:moveTo>
                  <a:lnTo>
                    <a:pt x="28" y="34"/>
                  </a:lnTo>
                  <a:lnTo>
                    <a:pt x="28" y="46"/>
                  </a:lnTo>
                  <a:lnTo>
                    <a:pt x="116" y="46"/>
                  </a:lnTo>
                  <a:lnTo>
                    <a:pt x="116" y="34"/>
                  </a:lnTo>
                  <a:close/>
                  <a:moveTo>
                    <a:pt x="116" y="58"/>
                  </a:moveTo>
                  <a:lnTo>
                    <a:pt x="28" y="58"/>
                  </a:lnTo>
                  <a:lnTo>
                    <a:pt x="28" y="70"/>
                  </a:lnTo>
                  <a:lnTo>
                    <a:pt x="116" y="70"/>
                  </a:lnTo>
                  <a:lnTo>
                    <a:pt x="116" y="58"/>
                  </a:lnTo>
                  <a:close/>
                  <a:moveTo>
                    <a:pt x="116" y="84"/>
                  </a:moveTo>
                  <a:lnTo>
                    <a:pt x="28" y="84"/>
                  </a:lnTo>
                  <a:lnTo>
                    <a:pt x="28" y="96"/>
                  </a:lnTo>
                  <a:lnTo>
                    <a:pt x="116" y="96"/>
                  </a:lnTo>
                  <a:lnTo>
                    <a:pt x="116" y="84"/>
                  </a:lnTo>
                  <a:close/>
                  <a:moveTo>
                    <a:pt x="28" y="120"/>
                  </a:moveTo>
                  <a:lnTo>
                    <a:pt x="72" y="120"/>
                  </a:lnTo>
                  <a:lnTo>
                    <a:pt x="72" y="108"/>
                  </a:lnTo>
                  <a:lnTo>
                    <a:pt x="28" y="108"/>
                  </a:lnTo>
                  <a:lnTo>
                    <a:pt x="28" y="120"/>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1" name="Freeform 1065"/>
            <p:cNvSpPr/>
            <p:nvPr/>
          </p:nvSpPr>
          <p:spPr bwMode="auto">
            <a:xfrm>
              <a:off x="1199621" y="2366161"/>
              <a:ext cx="1388392" cy="1140551"/>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2" name="Freeform 1066"/>
            <p:cNvSpPr/>
            <p:nvPr/>
          </p:nvSpPr>
          <p:spPr bwMode="auto">
            <a:xfrm>
              <a:off x="6738751" y="2209756"/>
              <a:ext cx="1388392" cy="1140551"/>
            </a:xfrm>
            <a:custGeom>
              <a:avLst/>
              <a:gdLst>
                <a:gd name="T0" fmla="*/ 0 w 1154"/>
                <a:gd name="T1" fmla="*/ 948 h 948"/>
                <a:gd name="T2" fmla="*/ 1154 w 1154"/>
                <a:gd name="T3" fmla="*/ 0 h 948"/>
                <a:gd name="T4" fmla="*/ 1154 w 1154"/>
                <a:gd name="T5" fmla="*/ 104 h 948"/>
                <a:gd name="T6" fmla="*/ 126 w 1154"/>
                <a:gd name="T7" fmla="*/ 948 h 948"/>
                <a:gd name="T8" fmla="*/ 0 w 1154"/>
                <a:gd name="T9" fmla="*/ 948 h 948"/>
              </a:gdLst>
              <a:ahLst/>
              <a:cxnLst>
                <a:cxn ang="0">
                  <a:pos x="T0" y="T1"/>
                </a:cxn>
                <a:cxn ang="0">
                  <a:pos x="T2" y="T3"/>
                </a:cxn>
                <a:cxn ang="0">
                  <a:pos x="T4" y="T5"/>
                </a:cxn>
                <a:cxn ang="0">
                  <a:pos x="T6" y="T7"/>
                </a:cxn>
                <a:cxn ang="0">
                  <a:pos x="T8" y="T9"/>
                </a:cxn>
              </a:cxnLst>
              <a:rect l="0" t="0" r="r" b="b"/>
              <a:pathLst>
                <a:path w="1154" h="948">
                  <a:moveTo>
                    <a:pt x="0" y="948"/>
                  </a:moveTo>
                  <a:lnTo>
                    <a:pt x="1154" y="0"/>
                  </a:lnTo>
                  <a:lnTo>
                    <a:pt x="1154" y="104"/>
                  </a:lnTo>
                  <a:lnTo>
                    <a:pt x="126" y="948"/>
                  </a:lnTo>
                  <a:lnTo>
                    <a:pt x="0" y="948"/>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3" name="Freeform 1067"/>
            <p:cNvSpPr>
              <a:spLocks noEditPoints="1"/>
            </p:cNvSpPr>
            <p:nvPr/>
          </p:nvSpPr>
          <p:spPr bwMode="auto">
            <a:xfrm>
              <a:off x="2742011" y="1131767"/>
              <a:ext cx="2397804" cy="2348476"/>
            </a:xfrm>
            <a:custGeom>
              <a:avLst/>
              <a:gdLst>
                <a:gd name="T0" fmla="*/ 1547 w 1993"/>
                <a:gd name="T1" fmla="*/ 1952 h 1952"/>
                <a:gd name="T2" fmla="*/ 445 w 1993"/>
                <a:gd name="T3" fmla="*/ 1952 h 1952"/>
                <a:gd name="T4" fmla="*/ 445 w 1993"/>
                <a:gd name="T5" fmla="*/ 818 h 1952"/>
                <a:gd name="T6" fmla="*/ 0 w 1993"/>
                <a:gd name="T7" fmla="*/ 818 h 1952"/>
                <a:gd name="T8" fmla="*/ 997 w 1993"/>
                <a:gd name="T9" fmla="*/ 0 h 1952"/>
                <a:gd name="T10" fmla="*/ 1993 w 1993"/>
                <a:gd name="T11" fmla="*/ 818 h 1952"/>
                <a:gd name="T12" fmla="*/ 1547 w 1993"/>
                <a:gd name="T13" fmla="*/ 818 h 1952"/>
                <a:gd name="T14" fmla="*/ 1547 w 1993"/>
                <a:gd name="T15" fmla="*/ 1952 h 1952"/>
                <a:gd name="T16" fmla="*/ 525 w 1993"/>
                <a:gd name="T17" fmla="*/ 1872 h 1952"/>
                <a:gd name="T18" fmla="*/ 1467 w 1993"/>
                <a:gd name="T19" fmla="*/ 1872 h 1952"/>
                <a:gd name="T20" fmla="*/ 1467 w 1993"/>
                <a:gd name="T21" fmla="*/ 738 h 1952"/>
                <a:gd name="T22" fmla="*/ 1769 w 1993"/>
                <a:gd name="T23" fmla="*/ 738 h 1952"/>
                <a:gd name="T24" fmla="*/ 997 w 1993"/>
                <a:gd name="T25" fmla="*/ 104 h 1952"/>
                <a:gd name="T26" fmla="*/ 223 w 1993"/>
                <a:gd name="T27" fmla="*/ 738 h 1952"/>
                <a:gd name="T28" fmla="*/ 525 w 1993"/>
                <a:gd name="T29" fmla="*/ 738 h 1952"/>
                <a:gd name="T30" fmla="*/ 525 w 1993"/>
                <a:gd name="T31" fmla="*/ 187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1547" y="1952"/>
                  </a:moveTo>
                  <a:lnTo>
                    <a:pt x="445" y="1952"/>
                  </a:lnTo>
                  <a:lnTo>
                    <a:pt x="445" y="818"/>
                  </a:lnTo>
                  <a:lnTo>
                    <a:pt x="0" y="818"/>
                  </a:lnTo>
                  <a:lnTo>
                    <a:pt x="997" y="0"/>
                  </a:lnTo>
                  <a:lnTo>
                    <a:pt x="1993" y="818"/>
                  </a:lnTo>
                  <a:lnTo>
                    <a:pt x="1547" y="818"/>
                  </a:lnTo>
                  <a:lnTo>
                    <a:pt x="1547" y="1952"/>
                  </a:lnTo>
                  <a:close/>
                  <a:moveTo>
                    <a:pt x="525" y="1872"/>
                  </a:moveTo>
                  <a:lnTo>
                    <a:pt x="1467" y="1872"/>
                  </a:lnTo>
                  <a:lnTo>
                    <a:pt x="1467" y="738"/>
                  </a:lnTo>
                  <a:lnTo>
                    <a:pt x="1769" y="738"/>
                  </a:lnTo>
                  <a:lnTo>
                    <a:pt x="997" y="104"/>
                  </a:lnTo>
                  <a:lnTo>
                    <a:pt x="223" y="738"/>
                  </a:lnTo>
                  <a:lnTo>
                    <a:pt x="525" y="738"/>
                  </a:lnTo>
                  <a:lnTo>
                    <a:pt x="525" y="1872"/>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4" name="Oval 1068"/>
            <p:cNvSpPr>
              <a:spLocks noChangeArrowheads="1"/>
            </p:cNvSpPr>
            <p:nvPr/>
          </p:nvSpPr>
          <p:spPr bwMode="auto">
            <a:xfrm>
              <a:off x="3108960" y="2529784"/>
              <a:ext cx="435527" cy="437933"/>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6" name="Freeform 1070"/>
            <p:cNvSpPr>
              <a:spLocks noEditPoints="1"/>
            </p:cNvSpPr>
            <p:nvPr/>
          </p:nvSpPr>
          <p:spPr bwMode="auto">
            <a:xfrm>
              <a:off x="3229272" y="2616408"/>
              <a:ext cx="192498" cy="279122"/>
            </a:xfrm>
            <a:custGeom>
              <a:avLst/>
              <a:gdLst>
                <a:gd name="T0" fmla="*/ 22 w 80"/>
                <a:gd name="T1" fmla="*/ 90 h 116"/>
                <a:gd name="T2" fmla="*/ 23 w 80"/>
                <a:gd name="T3" fmla="*/ 95 h 116"/>
                <a:gd name="T4" fmla="*/ 40 w 80"/>
                <a:gd name="T5" fmla="*/ 99 h 116"/>
                <a:gd name="T6" fmla="*/ 58 w 80"/>
                <a:gd name="T7" fmla="*/ 96 h 116"/>
                <a:gd name="T8" fmla="*/ 59 w 80"/>
                <a:gd name="T9" fmla="*/ 90 h 116"/>
                <a:gd name="T10" fmla="*/ 40 w 80"/>
                <a:gd name="T11" fmla="*/ 93 h 116"/>
                <a:gd name="T12" fmla="*/ 22 w 80"/>
                <a:gd name="T13" fmla="*/ 90 h 116"/>
                <a:gd name="T14" fmla="*/ 40 w 80"/>
                <a:gd name="T15" fmla="*/ 17 h 116"/>
                <a:gd name="T16" fmla="*/ 43 w 80"/>
                <a:gd name="T17" fmla="*/ 14 h 116"/>
                <a:gd name="T18" fmla="*/ 40 w 80"/>
                <a:gd name="T19" fmla="*/ 12 h 116"/>
                <a:gd name="T20" fmla="*/ 13 w 80"/>
                <a:gd name="T21" fmla="*/ 40 h 116"/>
                <a:gd name="T22" fmla="*/ 15 w 80"/>
                <a:gd name="T23" fmla="*/ 42 h 116"/>
                <a:gd name="T24" fmla="*/ 17 w 80"/>
                <a:gd name="T25" fmla="*/ 40 h 116"/>
                <a:gd name="T26" fmla="*/ 40 w 80"/>
                <a:gd name="T27" fmla="*/ 17 h 116"/>
                <a:gd name="T28" fmla="*/ 23 w 80"/>
                <a:gd name="T29" fmla="*/ 101 h 116"/>
                <a:gd name="T30" fmla="*/ 24 w 80"/>
                <a:gd name="T31" fmla="*/ 107 h 116"/>
                <a:gd name="T32" fmla="*/ 30 w 80"/>
                <a:gd name="T33" fmla="*/ 110 h 116"/>
                <a:gd name="T34" fmla="*/ 30 w 80"/>
                <a:gd name="T35" fmla="*/ 114 h 116"/>
                <a:gd name="T36" fmla="*/ 40 w 80"/>
                <a:gd name="T37" fmla="*/ 116 h 116"/>
                <a:gd name="T38" fmla="*/ 51 w 80"/>
                <a:gd name="T39" fmla="*/ 114 h 116"/>
                <a:gd name="T40" fmla="*/ 51 w 80"/>
                <a:gd name="T41" fmla="*/ 110 h 116"/>
                <a:gd name="T42" fmla="*/ 56 w 80"/>
                <a:gd name="T43" fmla="*/ 107 h 116"/>
                <a:gd name="T44" fmla="*/ 57 w 80"/>
                <a:gd name="T45" fmla="*/ 101 h 116"/>
                <a:gd name="T46" fmla="*/ 40 w 80"/>
                <a:gd name="T47" fmla="*/ 104 h 116"/>
                <a:gd name="T48" fmla="*/ 23 w 80"/>
                <a:gd name="T49" fmla="*/ 101 h 116"/>
                <a:gd name="T50" fmla="*/ 49 w 80"/>
                <a:gd name="T51" fmla="*/ 55 h 116"/>
                <a:gd name="T52" fmla="*/ 40 w 80"/>
                <a:gd name="T53" fmla="*/ 39 h 116"/>
                <a:gd name="T54" fmla="*/ 31 w 80"/>
                <a:gd name="T55" fmla="*/ 55 h 116"/>
                <a:gd name="T56" fmla="*/ 28 w 80"/>
                <a:gd name="T57" fmla="*/ 47 h 116"/>
                <a:gd name="T58" fmla="*/ 22 w 80"/>
                <a:gd name="T59" fmla="*/ 50 h 116"/>
                <a:gd name="T60" fmla="*/ 31 w 80"/>
                <a:gd name="T61" fmla="*/ 69 h 116"/>
                <a:gd name="T62" fmla="*/ 40 w 80"/>
                <a:gd name="T63" fmla="*/ 52 h 116"/>
                <a:gd name="T64" fmla="*/ 50 w 80"/>
                <a:gd name="T65" fmla="*/ 69 h 116"/>
                <a:gd name="T66" fmla="*/ 59 w 80"/>
                <a:gd name="T67" fmla="*/ 50 h 116"/>
                <a:gd name="T68" fmla="*/ 53 w 80"/>
                <a:gd name="T69" fmla="*/ 47 h 116"/>
                <a:gd name="T70" fmla="*/ 49 w 80"/>
                <a:gd name="T71" fmla="*/ 55 h 116"/>
                <a:gd name="T72" fmla="*/ 40 w 80"/>
                <a:gd name="T73" fmla="*/ 0 h 116"/>
                <a:gd name="T74" fmla="*/ 0 w 80"/>
                <a:gd name="T75" fmla="*/ 40 h 116"/>
                <a:gd name="T76" fmla="*/ 20 w 80"/>
                <a:gd name="T77" fmla="*/ 74 h 116"/>
                <a:gd name="T78" fmla="*/ 21 w 80"/>
                <a:gd name="T79" fmla="*/ 84 h 116"/>
                <a:gd name="T80" fmla="*/ 40 w 80"/>
                <a:gd name="T81" fmla="*/ 88 h 116"/>
                <a:gd name="T82" fmla="*/ 60 w 80"/>
                <a:gd name="T83" fmla="*/ 84 h 116"/>
                <a:gd name="T84" fmla="*/ 61 w 80"/>
                <a:gd name="T85" fmla="*/ 74 h 116"/>
                <a:gd name="T86" fmla="*/ 80 w 80"/>
                <a:gd name="T87" fmla="*/ 40 h 116"/>
                <a:gd name="T88" fmla="*/ 40 w 80"/>
                <a:gd name="T89" fmla="*/ 0 h 116"/>
                <a:gd name="T90" fmla="*/ 55 w 80"/>
                <a:gd name="T91" fmla="*/ 70 h 116"/>
                <a:gd name="T92" fmla="*/ 54 w 80"/>
                <a:gd name="T93" fmla="*/ 79 h 116"/>
                <a:gd name="T94" fmla="*/ 40 w 80"/>
                <a:gd name="T95" fmla="*/ 81 h 116"/>
                <a:gd name="T96" fmla="*/ 27 w 80"/>
                <a:gd name="T97" fmla="*/ 79 h 116"/>
                <a:gd name="T98" fmla="*/ 26 w 80"/>
                <a:gd name="T99" fmla="*/ 70 h 116"/>
                <a:gd name="T100" fmla="*/ 7 w 80"/>
                <a:gd name="T101" fmla="*/ 40 h 116"/>
                <a:gd name="T102" fmla="*/ 40 w 80"/>
                <a:gd name="T103" fmla="*/ 7 h 116"/>
                <a:gd name="T104" fmla="*/ 73 w 80"/>
                <a:gd name="T105" fmla="*/ 40 h 116"/>
                <a:gd name="T106" fmla="*/ 55 w 80"/>
                <a:gd name="T107"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6">
                  <a:moveTo>
                    <a:pt x="22" y="90"/>
                  </a:moveTo>
                  <a:cubicBezTo>
                    <a:pt x="23" y="95"/>
                    <a:pt x="23" y="95"/>
                    <a:pt x="23" y="95"/>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17"/>
                  </a:moveTo>
                  <a:cubicBezTo>
                    <a:pt x="42" y="17"/>
                    <a:pt x="43" y="16"/>
                    <a:pt x="43" y="14"/>
                  </a:cubicBezTo>
                  <a:cubicBezTo>
                    <a:pt x="43" y="13"/>
                    <a:pt x="42" y="12"/>
                    <a:pt x="40" y="12"/>
                  </a:cubicBezTo>
                  <a:cubicBezTo>
                    <a:pt x="25" y="12"/>
                    <a:pt x="13" y="25"/>
                    <a:pt x="13" y="40"/>
                  </a:cubicBezTo>
                  <a:cubicBezTo>
                    <a:pt x="13" y="41"/>
                    <a:pt x="14" y="42"/>
                    <a:pt x="15" y="42"/>
                  </a:cubicBezTo>
                  <a:cubicBezTo>
                    <a:pt x="16" y="42"/>
                    <a:pt x="17" y="41"/>
                    <a:pt x="17" y="40"/>
                  </a:cubicBezTo>
                  <a:cubicBezTo>
                    <a:pt x="17" y="27"/>
                    <a:pt x="27" y="17"/>
                    <a:pt x="40" y="17"/>
                  </a:cubicBezTo>
                  <a:close/>
                  <a:moveTo>
                    <a:pt x="23" y="101"/>
                  </a:moveTo>
                  <a:cubicBezTo>
                    <a:pt x="24" y="107"/>
                    <a:pt x="24" y="107"/>
                    <a:pt x="24" y="107"/>
                  </a:cubicBezTo>
                  <a:cubicBezTo>
                    <a:pt x="24" y="107"/>
                    <a:pt x="26" y="109"/>
                    <a:pt x="30" y="110"/>
                  </a:cubicBezTo>
                  <a:cubicBezTo>
                    <a:pt x="30" y="114"/>
                    <a:pt x="30" y="114"/>
                    <a:pt x="30" y="114"/>
                  </a:cubicBezTo>
                  <a:cubicBezTo>
                    <a:pt x="30" y="114"/>
                    <a:pt x="33" y="116"/>
                    <a:pt x="40" y="116"/>
                  </a:cubicBezTo>
                  <a:cubicBezTo>
                    <a:pt x="48" y="116"/>
                    <a:pt x="51" y="114"/>
                    <a:pt x="51"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0"/>
                  </a:moveTo>
                  <a:cubicBezTo>
                    <a:pt x="18" y="0"/>
                    <a:pt x="0" y="18"/>
                    <a:pt x="0" y="40"/>
                  </a:cubicBezTo>
                  <a:cubicBezTo>
                    <a:pt x="0" y="55"/>
                    <a:pt x="8" y="67"/>
                    <a:pt x="20" y="74"/>
                  </a:cubicBezTo>
                  <a:cubicBezTo>
                    <a:pt x="21" y="84"/>
                    <a:pt x="21" y="84"/>
                    <a:pt x="21" y="84"/>
                  </a:cubicBezTo>
                  <a:cubicBezTo>
                    <a:pt x="27" y="87"/>
                    <a:pt x="33" y="88"/>
                    <a:pt x="40" y="88"/>
                  </a:cubicBezTo>
                  <a:cubicBezTo>
                    <a:pt x="47" y="88"/>
                    <a:pt x="54" y="87"/>
                    <a:pt x="60" y="84"/>
                  </a:cubicBezTo>
                  <a:cubicBezTo>
                    <a:pt x="61" y="74"/>
                    <a:pt x="61" y="74"/>
                    <a:pt x="61" y="74"/>
                  </a:cubicBezTo>
                  <a:cubicBezTo>
                    <a:pt x="73" y="67"/>
                    <a:pt x="80" y="55"/>
                    <a:pt x="80" y="40"/>
                  </a:cubicBezTo>
                  <a:cubicBezTo>
                    <a:pt x="80" y="18"/>
                    <a:pt x="62" y="0"/>
                    <a:pt x="40" y="0"/>
                  </a:cubicBezTo>
                  <a:close/>
                  <a:moveTo>
                    <a:pt x="55" y="70"/>
                  </a:moveTo>
                  <a:cubicBezTo>
                    <a:pt x="54" y="79"/>
                    <a:pt x="54" y="79"/>
                    <a:pt x="54" y="79"/>
                  </a:cubicBezTo>
                  <a:cubicBezTo>
                    <a:pt x="54" y="79"/>
                    <a:pt x="51" y="81"/>
                    <a:pt x="40" y="81"/>
                  </a:cubicBezTo>
                  <a:cubicBezTo>
                    <a:pt x="30" y="81"/>
                    <a:pt x="27" y="79"/>
                    <a:pt x="27" y="79"/>
                  </a:cubicBezTo>
                  <a:cubicBezTo>
                    <a:pt x="26" y="70"/>
                    <a:pt x="26" y="70"/>
                    <a:pt x="26" y="70"/>
                  </a:cubicBezTo>
                  <a:cubicBezTo>
                    <a:pt x="15" y="64"/>
                    <a:pt x="7" y="53"/>
                    <a:pt x="7" y="40"/>
                  </a:cubicBezTo>
                  <a:cubicBezTo>
                    <a:pt x="7" y="22"/>
                    <a:pt x="22" y="7"/>
                    <a:pt x="40" y="7"/>
                  </a:cubicBezTo>
                  <a:cubicBezTo>
                    <a:pt x="59" y="7"/>
                    <a:pt x="73" y="22"/>
                    <a:pt x="73" y="40"/>
                  </a:cubicBezTo>
                  <a:cubicBezTo>
                    <a:pt x="73" y="53"/>
                    <a:pt x="66" y="64"/>
                    <a:pt x="55" y="70"/>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sp>
        <p:nvSpPr>
          <p:cNvPr id="35" name="文本框 34"/>
          <p:cNvSpPr txBox="1"/>
          <p:nvPr/>
        </p:nvSpPr>
        <p:spPr>
          <a:xfrm>
            <a:off x="3252118" y="1630058"/>
            <a:ext cx="1110688" cy="984885"/>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用户数量</a:t>
            </a: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每一个寝室智能插座的用户为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人。</a:t>
            </a:r>
          </a:p>
        </p:txBody>
      </p:sp>
      <p:sp>
        <p:nvSpPr>
          <p:cNvPr id="37" name="文本框 36"/>
          <p:cNvSpPr txBox="1"/>
          <p:nvPr/>
        </p:nvSpPr>
        <p:spPr>
          <a:xfrm>
            <a:off x="4793275" y="2354394"/>
            <a:ext cx="1143068" cy="1846659"/>
          </a:xfrm>
          <a:prstGeom prst="rect">
            <a:avLst/>
          </a:prstGeom>
          <a:no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反应速度</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反应时间控制在调查报告统计结果中用户们可接受范围内。（</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秒左右）。</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5" name="矩形 24"/>
          <p:cNvSpPr/>
          <p:nvPr/>
        </p:nvSpPr>
        <p:spPr>
          <a:xfrm>
            <a:off x="251745" y="0"/>
            <a:ext cx="5904526"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用户数量</a:t>
            </a:r>
            <a:r>
              <a:rPr lang="en-US" altLang="zh-CN" sz="3200" dirty="0">
                <a:solidFill>
                  <a:schemeClr val="bg1"/>
                </a:solidFill>
                <a:latin typeface="微软雅黑" panose="020B0503020204020204" pitchFamily="34" charset="-122"/>
                <a:ea typeface="微软雅黑" panose="020B0503020204020204" pitchFamily="34" charset="-122"/>
              </a:rPr>
              <a:t>&amp;</a:t>
            </a:r>
            <a:r>
              <a:rPr lang="zh-CN" altLang="en-US" sz="3200" dirty="0">
                <a:solidFill>
                  <a:schemeClr val="bg1"/>
                </a:solidFill>
                <a:latin typeface="微软雅黑" panose="020B0503020204020204" pitchFamily="34" charset="-122"/>
                <a:ea typeface="微软雅黑" panose="020B0503020204020204" pitchFamily="34" charset="-122"/>
              </a:rPr>
              <a:t>反应速度</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6373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06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运行需求</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19598325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06.1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界面原型设计</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0255172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0" cy="5143499"/>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0" name="箭头: 左 29"/>
          <p:cNvSpPr/>
          <p:nvPr/>
        </p:nvSpPr>
        <p:spPr>
          <a:xfrm>
            <a:off x="5229226" y="3018123"/>
            <a:ext cx="181736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t>该</a:t>
            </a:r>
            <a:r>
              <a:rPr lang="en-US" altLang="zh-CN" sz="1013" dirty="0"/>
              <a:t>APP</a:t>
            </a:r>
            <a:r>
              <a:rPr lang="zh-CN" altLang="en-US" sz="1013" dirty="0"/>
              <a:t>登入图标</a:t>
            </a:r>
          </a:p>
        </p:txBody>
      </p:sp>
      <p:sp>
        <p:nvSpPr>
          <p:cNvPr id="14" name="文本框 13"/>
          <p:cNvSpPr txBox="1"/>
          <p:nvPr/>
        </p:nvSpPr>
        <p:spPr>
          <a:xfrm>
            <a:off x="7640537" y="2930054"/>
            <a:ext cx="674684" cy="559961"/>
          </a:xfrm>
          <a:prstGeom prst="rect">
            <a:avLst/>
          </a:prstGeom>
          <a:noFill/>
        </p:spPr>
        <p:txBody>
          <a:bodyPr wrap="square" rtlCol="0">
            <a:spAutoFit/>
          </a:bodyPr>
          <a:lstStyle/>
          <a:p>
            <a:r>
              <a:rPr lang="zh-CN" altLang="en-US" sz="1013" dirty="0"/>
              <a:t>可以支持扫码登入</a:t>
            </a:r>
          </a:p>
        </p:txBody>
      </p:sp>
      <p:sp>
        <p:nvSpPr>
          <p:cNvPr id="2" name="文本框 1"/>
          <p:cNvSpPr txBox="1"/>
          <p:nvPr/>
        </p:nvSpPr>
        <p:spPr>
          <a:xfrm>
            <a:off x="368618" y="3622551"/>
            <a:ext cx="2194560" cy="415498"/>
          </a:xfrm>
          <a:prstGeom prst="rect">
            <a:avLst/>
          </a:prstGeom>
          <a:noFill/>
        </p:spPr>
        <p:txBody>
          <a:bodyPr wrap="square" rtlCol="0">
            <a:spAutoFit/>
          </a:bodyPr>
          <a:lstStyle/>
          <a:p>
            <a:r>
              <a:rPr lang="zh-CN" altLang="en-US" sz="2100" b="1" dirty="0"/>
              <a:t>初次扫一扫登入</a:t>
            </a:r>
          </a:p>
        </p:txBody>
      </p:sp>
    </p:spTree>
    <p:extLst>
      <p:ext uri="{BB962C8B-B14F-4D97-AF65-F5344CB8AC3E}">
        <p14:creationId xmlns:p14="http://schemas.microsoft.com/office/powerpoint/2010/main" val="404219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0" cy="5143499"/>
          </a:xfrm>
          <a:prstGeom prst="rect">
            <a:avLst/>
          </a:prstGeom>
        </p:spPr>
      </p:pic>
      <p:sp>
        <p:nvSpPr>
          <p:cNvPr id="26" name="箭头: 左 25"/>
          <p:cNvSpPr/>
          <p:nvPr/>
        </p:nvSpPr>
        <p:spPr>
          <a:xfrm>
            <a:off x="5109210" y="2220277"/>
            <a:ext cx="1577340"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0" name="箭头: 左 29"/>
          <p:cNvSpPr/>
          <p:nvPr/>
        </p:nvSpPr>
        <p:spPr>
          <a:xfrm>
            <a:off x="5320716" y="3551961"/>
            <a:ext cx="1665872"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4" name="文本框 33"/>
          <p:cNvSpPr txBox="1"/>
          <p:nvPr/>
        </p:nvSpPr>
        <p:spPr>
          <a:xfrm>
            <a:off x="6901679" y="2257515"/>
            <a:ext cx="899295" cy="248209"/>
          </a:xfrm>
          <a:prstGeom prst="rect">
            <a:avLst/>
          </a:prstGeom>
          <a:noFill/>
        </p:spPr>
        <p:txBody>
          <a:bodyPr wrap="square" rtlCol="0">
            <a:spAutoFit/>
          </a:bodyPr>
          <a:lstStyle/>
          <a:p>
            <a:r>
              <a:rPr lang="zh-CN" altLang="en-US" sz="1013" dirty="0"/>
              <a:t>扫码框</a:t>
            </a:r>
          </a:p>
        </p:txBody>
      </p:sp>
      <p:sp>
        <p:nvSpPr>
          <p:cNvPr id="14" name="文本框 13"/>
          <p:cNvSpPr txBox="1"/>
          <p:nvPr/>
        </p:nvSpPr>
        <p:spPr>
          <a:xfrm>
            <a:off x="7166150" y="3463892"/>
            <a:ext cx="1208313" cy="404085"/>
          </a:xfrm>
          <a:prstGeom prst="rect">
            <a:avLst/>
          </a:prstGeom>
          <a:noFill/>
        </p:spPr>
        <p:txBody>
          <a:bodyPr wrap="square" rtlCol="0">
            <a:spAutoFit/>
          </a:bodyPr>
          <a:lstStyle/>
          <a:p>
            <a:r>
              <a:rPr lang="zh-CN" altLang="en-US" sz="1013" dirty="0"/>
              <a:t>通过相册取出二维码图片</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t>扫一扫界面</a:t>
            </a:r>
          </a:p>
        </p:txBody>
      </p:sp>
    </p:spTree>
    <p:extLst>
      <p:ext uri="{BB962C8B-B14F-4D97-AF65-F5344CB8AC3E}">
        <p14:creationId xmlns:p14="http://schemas.microsoft.com/office/powerpoint/2010/main" val="426432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89" cy="5143496"/>
          </a:xfrm>
          <a:prstGeom prst="rect">
            <a:avLst/>
          </a:prstGeom>
        </p:spPr>
      </p:pic>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t>输入寝室名和用户名</a:t>
            </a:r>
          </a:p>
        </p:txBody>
      </p:sp>
      <p:sp>
        <p:nvSpPr>
          <p:cNvPr id="15" name="文本框 14"/>
          <p:cNvSpPr txBox="1"/>
          <p:nvPr/>
        </p:nvSpPr>
        <p:spPr>
          <a:xfrm>
            <a:off x="368618" y="3622551"/>
            <a:ext cx="2194560" cy="415498"/>
          </a:xfrm>
          <a:prstGeom prst="rect">
            <a:avLst/>
          </a:prstGeom>
          <a:noFill/>
        </p:spPr>
        <p:txBody>
          <a:bodyPr wrap="square" rtlCol="0">
            <a:spAutoFit/>
          </a:bodyPr>
          <a:lstStyle/>
          <a:p>
            <a:r>
              <a:rPr lang="zh-CN" altLang="en-US" sz="2100" b="1" dirty="0"/>
              <a:t>初次注册页</a:t>
            </a:r>
          </a:p>
        </p:txBody>
      </p:sp>
    </p:spTree>
    <p:extLst>
      <p:ext uri="{BB962C8B-B14F-4D97-AF65-F5344CB8AC3E}">
        <p14:creationId xmlns:p14="http://schemas.microsoft.com/office/powerpoint/2010/main" val="2025817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0" cy="5143499"/>
          </a:xfrm>
          <a:prstGeom prst="rect">
            <a:avLst/>
          </a:prstGeom>
        </p:spPr>
      </p:pic>
      <p:sp>
        <p:nvSpPr>
          <p:cNvPr id="26" name="箭头: 左 25"/>
          <p:cNvSpPr/>
          <p:nvPr/>
        </p:nvSpPr>
        <p:spPr>
          <a:xfrm>
            <a:off x="5074920" y="158591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4" name="文本框 33"/>
          <p:cNvSpPr txBox="1"/>
          <p:nvPr/>
        </p:nvSpPr>
        <p:spPr>
          <a:xfrm>
            <a:off x="7430214" y="1519275"/>
            <a:ext cx="899295" cy="404085"/>
          </a:xfrm>
          <a:prstGeom prst="rect">
            <a:avLst/>
          </a:prstGeom>
          <a:noFill/>
        </p:spPr>
        <p:txBody>
          <a:bodyPr wrap="square" rtlCol="0">
            <a:spAutoFit/>
          </a:bodyPr>
          <a:lstStyle/>
          <a:p>
            <a:r>
              <a:rPr lang="zh-CN" altLang="en-US" sz="1013" dirty="0"/>
              <a:t>该</a:t>
            </a:r>
            <a:r>
              <a:rPr lang="en-US" altLang="zh-CN" sz="1013" dirty="0"/>
              <a:t>APP</a:t>
            </a:r>
            <a:r>
              <a:rPr lang="zh-CN" altLang="en-US" sz="1013" dirty="0"/>
              <a:t>登入图标</a:t>
            </a:r>
          </a:p>
        </p:txBody>
      </p:sp>
      <p:sp>
        <p:nvSpPr>
          <p:cNvPr id="35" name="文本框 34"/>
          <p:cNvSpPr txBox="1"/>
          <p:nvPr/>
        </p:nvSpPr>
        <p:spPr>
          <a:xfrm>
            <a:off x="6044429" y="2544693"/>
            <a:ext cx="1113609" cy="404085"/>
          </a:xfrm>
          <a:prstGeom prst="rect">
            <a:avLst/>
          </a:prstGeom>
          <a:noFill/>
        </p:spPr>
        <p:txBody>
          <a:bodyPr wrap="square" rtlCol="0">
            <a:spAutoFit/>
          </a:bodyPr>
          <a:lstStyle/>
          <a:p>
            <a:r>
              <a:rPr lang="zh-CN" altLang="en-US" sz="1013" dirty="0"/>
              <a:t>输入寝室名和用户名</a:t>
            </a:r>
          </a:p>
        </p:txBody>
      </p:sp>
      <p:sp>
        <p:nvSpPr>
          <p:cNvPr id="9" name="文本框 8"/>
          <p:cNvSpPr txBox="1"/>
          <p:nvPr/>
        </p:nvSpPr>
        <p:spPr>
          <a:xfrm>
            <a:off x="368618" y="3622551"/>
            <a:ext cx="2194560" cy="415498"/>
          </a:xfrm>
          <a:prstGeom prst="rect">
            <a:avLst/>
          </a:prstGeom>
          <a:noFill/>
        </p:spPr>
        <p:txBody>
          <a:bodyPr wrap="square" rtlCol="0">
            <a:spAutoFit/>
          </a:bodyPr>
          <a:lstStyle/>
          <a:p>
            <a:r>
              <a:rPr lang="zh-CN" altLang="en-US" sz="2100" b="1" dirty="0"/>
              <a:t>日常登入界面</a:t>
            </a:r>
          </a:p>
        </p:txBody>
      </p:sp>
    </p:spTree>
    <p:extLst>
      <p:ext uri="{BB962C8B-B14F-4D97-AF65-F5344CB8AC3E}">
        <p14:creationId xmlns:p14="http://schemas.microsoft.com/office/powerpoint/2010/main" val="1028030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0"/>
            <a:ext cx="2449591" cy="5143500"/>
          </a:xfrm>
          <a:prstGeom prst="rect">
            <a:avLst/>
          </a:prstGeom>
        </p:spPr>
      </p:pic>
      <p:sp>
        <p:nvSpPr>
          <p:cNvPr id="26" name="箭头: 左 25"/>
          <p:cNvSpPr/>
          <p:nvPr/>
        </p:nvSpPr>
        <p:spPr>
          <a:xfrm>
            <a:off x="4843462" y="1723072"/>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4" name="文本框 33"/>
          <p:cNvSpPr txBox="1"/>
          <p:nvPr/>
        </p:nvSpPr>
        <p:spPr>
          <a:xfrm>
            <a:off x="7198757" y="1656435"/>
            <a:ext cx="899295" cy="404085"/>
          </a:xfrm>
          <a:prstGeom prst="rect">
            <a:avLst/>
          </a:prstGeom>
          <a:noFill/>
        </p:spPr>
        <p:txBody>
          <a:bodyPr wrap="square" rtlCol="0">
            <a:spAutoFit/>
          </a:bodyPr>
          <a:lstStyle/>
          <a:p>
            <a:r>
              <a:rPr lang="zh-CN" altLang="en-US" sz="1013" dirty="0"/>
              <a:t>此时空调的温度</a:t>
            </a:r>
          </a:p>
        </p:txBody>
      </p:sp>
      <p:sp>
        <p:nvSpPr>
          <p:cNvPr id="35" name="文本框 34"/>
          <p:cNvSpPr txBox="1"/>
          <p:nvPr/>
        </p:nvSpPr>
        <p:spPr>
          <a:xfrm>
            <a:off x="6044429" y="2913311"/>
            <a:ext cx="1499371" cy="248209"/>
          </a:xfrm>
          <a:prstGeom prst="rect">
            <a:avLst/>
          </a:prstGeom>
          <a:noFill/>
        </p:spPr>
        <p:txBody>
          <a:bodyPr wrap="square" rtlCol="0">
            <a:spAutoFit/>
          </a:bodyPr>
          <a:lstStyle/>
          <a:p>
            <a:r>
              <a:rPr lang="zh-CN" altLang="en-US" sz="1013" dirty="0"/>
              <a:t>远程遥控功能键</a:t>
            </a:r>
          </a:p>
        </p:txBody>
      </p:sp>
      <p:sp>
        <p:nvSpPr>
          <p:cNvPr id="36" name="文本框 35"/>
          <p:cNvSpPr txBox="1"/>
          <p:nvPr/>
        </p:nvSpPr>
        <p:spPr>
          <a:xfrm>
            <a:off x="554280" y="4629150"/>
            <a:ext cx="1359735" cy="248209"/>
          </a:xfrm>
          <a:prstGeom prst="rect">
            <a:avLst/>
          </a:prstGeom>
          <a:noFill/>
        </p:spPr>
        <p:txBody>
          <a:bodyPr wrap="square" rtlCol="0">
            <a:spAutoFit/>
          </a:bodyPr>
          <a:lstStyle/>
          <a:p>
            <a:r>
              <a:rPr lang="zh-CN" altLang="en-US" sz="1013" dirty="0"/>
              <a:t>当前页，控制页</a:t>
            </a:r>
          </a:p>
        </p:txBody>
      </p:sp>
      <p:sp>
        <p:nvSpPr>
          <p:cNvPr id="39" name="文本框 38"/>
          <p:cNvSpPr txBox="1"/>
          <p:nvPr/>
        </p:nvSpPr>
        <p:spPr>
          <a:xfrm>
            <a:off x="7081295" y="4062026"/>
            <a:ext cx="1359735" cy="248209"/>
          </a:xfrm>
          <a:prstGeom prst="rect">
            <a:avLst/>
          </a:prstGeom>
          <a:noFill/>
        </p:spPr>
        <p:txBody>
          <a:bodyPr wrap="square" rtlCol="0">
            <a:spAutoFit/>
          </a:bodyPr>
          <a:lstStyle/>
          <a:p>
            <a:r>
              <a:rPr lang="zh-CN" altLang="en-US" sz="1013" dirty="0"/>
              <a:t>电量统计页</a:t>
            </a:r>
          </a:p>
        </p:txBody>
      </p:sp>
      <p:sp>
        <p:nvSpPr>
          <p:cNvPr id="15" name="文本框 14"/>
          <p:cNvSpPr txBox="1"/>
          <p:nvPr/>
        </p:nvSpPr>
        <p:spPr>
          <a:xfrm>
            <a:off x="437198" y="4033629"/>
            <a:ext cx="1217295" cy="248209"/>
          </a:xfrm>
          <a:prstGeom prst="rect">
            <a:avLst/>
          </a:prstGeom>
          <a:noFill/>
        </p:spPr>
        <p:txBody>
          <a:bodyPr wrap="square" rtlCol="0">
            <a:spAutoFit/>
          </a:bodyPr>
          <a:lstStyle/>
          <a:p>
            <a:r>
              <a:rPr lang="zh-CN" altLang="en-US" sz="1013" dirty="0"/>
              <a:t>个人信息设置</a:t>
            </a:r>
          </a:p>
        </p:txBody>
      </p:sp>
      <p:sp>
        <p:nvSpPr>
          <p:cNvPr id="16" name="文本框 15"/>
          <p:cNvSpPr txBox="1"/>
          <p:nvPr/>
        </p:nvSpPr>
        <p:spPr>
          <a:xfrm>
            <a:off x="412297" y="2349155"/>
            <a:ext cx="2194560" cy="415498"/>
          </a:xfrm>
          <a:prstGeom prst="rect">
            <a:avLst/>
          </a:prstGeom>
          <a:noFill/>
        </p:spPr>
        <p:txBody>
          <a:bodyPr wrap="square" rtlCol="0">
            <a:spAutoFit/>
          </a:bodyPr>
          <a:lstStyle/>
          <a:p>
            <a:r>
              <a:rPr lang="zh-CN" altLang="en-US" sz="2100" b="1" dirty="0"/>
              <a:t>空调控制主界面</a:t>
            </a:r>
          </a:p>
        </p:txBody>
      </p:sp>
    </p:spTree>
    <p:extLst>
      <p:ext uri="{BB962C8B-B14F-4D97-AF65-F5344CB8AC3E}">
        <p14:creationId xmlns:p14="http://schemas.microsoft.com/office/powerpoint/2010/main" val="62461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1"/>
            <a:ext cx="2449591" cy="5143499"/>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1" name="箭头: 右 30"/>
          <p:cNvSpPr/>
          <p:nvPr/>
        </p:nvSpPr>
        <p:spPr>
          <a:xfrm flipH="1">
            <a:off x="5498595" y="2571750"/>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3" name="文本框 32"/>
          <p:cNvSpPr txBox="1"/>
          <p:nvPr/>
        </p:nvSpPr>
        <p:spPr>
          <a:xfrm>
            <a:off x="437198" y="4033629"/>
            <a:ext cx="1217295" cy="248209"/>
          </a:xfrm>
          <a:prstGeom prst="rect">
            <a:avLst/>
          </a:prstGeom>
          <a:noFill/>
        </p:spPr>
        <p:txBody>
          <a:bodyPr wrap="square" rtlCol="0">
            <a:spAutoFit/>
          </a:bodyPr>
          <a:lstStyle/>
          <a:p>
            <a:r>
              <a:rPr lang="zh-CN" altLang="en-US" sz="1013" dirty="0"/>
              <a:t>个人信息设置</a:t>
            </a:r>
          </a:p>
        </p:txBody>
      </p:sp>
      <p:sp>
        <p:nvSpPr>
          <p:cNvPr id="34" name="文本框 33"/>
          <p:cNvSpPr txBox="1"/>
          <p:nvPr/>
        </p:nvSpPr>
        <p:spPr>
          <a:xfrm>
            <a:off x="7430214" y="1476412"/>
            <a:ext cx="899295" cy="404085"/>
          </a:xfrm>
          <a:prstGeom prst="rect">
            <a:avLst/>
          </a:prstGeom>
          <a:noFill/>
        </p:spPr>
        <p:txBody>
          <a:bodyPr wrap="square" rtlCol="0">
            <a:spAutoFit/>
          </a:bodyPr>
          <a:lstStyle/>
          <a:p>
            <a:r>
              <a:rPr lang="zh-CN" altLang="en-US" sz="1013" dirty="0"/>
              <a:t>此时空调的温度</a:t>
            </a:r>
          </a:p>
        </p:txBody>
      </p:sp>
      <p:sp>
        <p:nvSpPr>
          <p:cNvPr id="35" name="文本框 34"/>
          <p:cNvSpPr txBox="1"/>
          <p:nvPr/>
        </p:nvSpPr>
        <p:spPr>
          <a:xfrm>
            <a:off x="6044429" y="2819013"/>
            <a:ext cx="1499371" cy="404085"/>
          </a:xfrm>
          <a:prstGeom prst="rect">
            <a:avLst/>
          </a:prstGeom>
          <a:noFill/>
        </p:spPr>
        <p:txBody>
          <a:bodyPr wrap="square" rtlCol="0">
            <a:spAutoFit/>
          </a:bodyPr>
          <a:lstStyle/>
          <a:p>
            <a:r>
              <a:rPr lang="zh-CN" altLang="en-US" sz="1013" dirty="0"/>
              <a:t>寝室按照月份所做的电量统计图</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t>控制页</a:t>
            </a:r>
          </a:p>
        </p:txBody>
      </p:sp>
      <p:sp>
        <p:nvSpPr>
          <p:cNvPr id="14" name="文本框 13"/>
          <p:cNvSpPr txBox="1"/>
          <p:nvPr/>
        </p:nvSpPr>
        <p:spPr>
          <a:xfrm>
            <a:off x="7081295" y="4062026"/>
            <a:ext cx="1174023" cy="404085"/>
          </a:xfrm>
          <a:prstGeom prst="rect">
            <a:avLst/>
          </a:prstGeom>
          <a:noFill/>
        </p:spPr>
        <p:txBody>
          <a:bodyPr wrap="square" rtlCol="0">
            <a:spAutoFit/>
          </a:bodyPr>
          <a:lstStyle/>
          <a:p>
            <a:r>
              <a:rPr lang="zh-CN" altLang="en-US" sz="1013" dirty="0"/>
              <a:t>当前页、</a:t>
            </a:r>
            <a:endParaRPr lang="en-US" altLang="zh-CN" sz="1013" dirty="0"/>
          </a:p>
          <a:p>
            <a:r>
              <a:rPr lang="zh-CN" altLang="en-US" sz="1013" dirty="0"/>
              <a:t>电量统计页</a:t>
            </a:r>
          </a:p>
        </p:txBody>
      </p:sp>
      <p:sp>
        <p:nvSpPr>
          <p:cNvPr id="15" name="文本框 14"/>
          <p:cNvSpPr txBox="1"/>
          <p:nvPr/>
        </p:nvSpPr>
        <p:spPr>
          <a:xfrm>
            <a:off x="333663" y="2367238"/>
            <a:ext cx="2282429" cy="738664"/>
          </a:xfrm>
          <a:prstGeom prst="rect">
            <a:avLst/>
          </a:prstGeom>
          <a:noFill/>
        </p:spPr>
        <p:txBody>
          <a:bodyPr wrap="square" rtlCol="0">
            <a:spAutoFit/>
          </a:bodyPr>
          <a:lstStyle/>
          <a:p>
            <a:r>
              <a:rPr lang="zh-CN" altLang="en-US" sz="2100" b="1" dirty="0"/>
              <a:t>空调用电监控界面</a:t>
            </a:r>
          </a:p>
        </p:txBody>
      </p:sp>
    </p:spTree>
    <p:extLst>
      <p:ext uri="{BB962C8B-B14F-4D97-AF65-F5344CB8AC3E}">
        <p14:creationId xmlns:p14="http://schemas.microsoft.com/office/powerpoint/2010/main" val="3248778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91" y="2"/>
            <a:ext cx="2449590" cy="5143496"/>
          </a:xfrm>
          <a:prstGeom prst="rect">
            <a:avLst/>
          </a:prstGeom>
        </p:spPr>
      </p:pic>
      <p:sp>
        <p:nvSpPr>
          <p:cNvPr id="26" name="箭头: 左 25"/>
          <p:cNvSpPr/>
          <p:nvPr/>
        </p:nvSpPr>
        <p:spPr>
          <a:xfrm>
            <a:off x="5074920" y="1543050"/>
            <a:ext cx="2203133" cy="351473"/>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7" name="箭头: 右 26"/>
          <p:cNvSpPr/>
          <p:nvPr/>
        </p:nvSpPr>
        <p:spPr>
          <a:xfrm>
            <a:off x="1654492" y="780098"/>
            <a:ext cx="1500188" cy="325755"/>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8" name="箭头: 直角上 27"/>
          <p:cNvSpPr/>
          <p:nvPr/>
        </p:nvSpPr>
        <p:spPr>
          <a:xfrm>
            <a:off x="1894318" y="4423410"/>
            <a:ext cx="2520724" cy="411480"/>
          </a:xfrm>
          <a:prstGeom prst="bentUp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29" name="箭头: 右 28"/>
          <p:cNvSpPr/>
          <p:nvPr/>
        </p:nvSpPr>
        <p:spPr>
          <a:xfrm>
            <a:off x="1654493" y="4046220"/>
            <a:ext cx="1398798" cy="30861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0" name="箭头: 左 29"/>
          <p:cNvSpPr/>
          <p:nvPr/>
        </p:nvSpPr>
        <p:spPr>
          <a:xfrm>
            <a:off x="5498596" y="4046220"/>
            <a:ext cx="1547999" cy="308610"/>
          </a:xfrm>
          <a:prstGeom prst="lef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65000"/>
                </a:schemeClr>
              </a:solidFill>
            </a:endParaRPr>
          </a:p>
        </p:txBody>
      </p:sp>
      <p:sp>
        <p:nvSpPr>
          <p:cNvPr id="31" name="箭头: 右 30"/>
          <p:cNvSpPr/>
          <p:nvPr/>
        </p:nvSpPr>
        <p:spPr>
          <a:xfrm flipH="1">
            <a:off x="5498595" y="2306003"/>
            <a:ext cx="406530" cy="960120"/>
          </a:xfrm>
          <a:prstGeom prst="rightArrow">
            <a:avLst/>
          </a:prstGeom>
          <a:solidFill>
            <a:schemeClr val="accent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lumMod val="65000"/>
                </a:schemeClr>
              </a:solidFill>
            </a:endParaRPr>
          </a:p>
        </p:txBody>
      </p:sp>
      <p:sp>
        <p:nvSpPr>
          <p:cNvPr id="32" name="文本框 31"/>
          <p:cNvSpPr txBox="1"/>
          <p:nvPr/>
        </p:nvSpPr>
        <p:spPr>
          <a:xfrm>
            <a:off x="1008087" y="780098"/>
            <a:ext cx="1208723" cy="248209"/>
          </a:xfrm>
          <a:prstGeom prst="rect">
            <a:avLst/>
          </a:prstGeom>
          <a:noFill/>
        </p:spPr>
        <p:txBody>
          <a:bodyPr wrap="square" rtlCol="0">
            <a:spAutoFit/>
          </a:bodyPr>
          <a:lstStyle/>
          <a:p>
            <a:r>
              <a:rPr lang="zh-CN" altLang="en-US" sz="1013" dirty="0"/>
              <a:t>标题栏</a:t>
            </a:r>
          </a:p>
        </p:txBody>
      </p:sp>
      <p:sp>
        <p:nvSpPr>
          <p:cNvPr id="33" name="文本框 32"/>
          <p:cNvSpPr txBox="1"/>
          <p:nvPr/>
        </p:nvSpPr>
        <p:spPr>
          <a:xfrm>
            <a:off x="586271" y="3938662"/>
            <a:ext cx="1217295" cy="404085"/>
          </a:xfrm>
          <a:prstGeom prst="rect">
            <a:avLst/>
          </a:prstGeom>
          <a:noFill/>
        </p:spPr>
        <p:txBody>
          <a:bodyPr wrap="square" rtlCol="0">
            <a:spAutoFit/>
          </a:bodyPr>
          <a:lstStyle/>
          <a:p>
            <a:r>
              <a:rPr lang="zh-CN" altLang="en-US" sz="1013" dirty="0"/>
              <a:t>当前页、</a:t>
            </a:r>
            <a:endParaRPr lang="en-US" altLang="zh-CN" sz="1013" dirty="0"/>
          </a:p>
          <a:p>
            <a:r>
              <a:rPr lang="zh-CN" altLang="en-US" sz="1013" dirty="0"/>
              <a:t>个人信息设置</a:t>
            </a:r>
          </a:p>
        </p:txBody>
      </p:sp>
      <p:sp>
        <p:nvSpPr>
          <p:cNvPr id="34" name="文本框 33"/>
          <p:cNvSpPr txBox="1"/>
          <p:nvPr/>
        </p:nvSpPr>
        <p:spPr>
          <a:xfrm>
            <a:off x="7430214" y="1476412"/>
            <a:ext cx="899295" cy="248209"/>
          </a:xfrm>
          <a:prstGeom prst="rect">
            <a:avLst/>
          </a:prstGeom>
          <a:noFill/>
        </p:spPr>
        <p:txBody>
          <a:bodyPr wrap="square" rtlCol="0">
            <a:spAutoFit/>
          </a:bodyPr>
          <a:lstStyle/>
          <a:p>
            <a:r>
              <a:rPr lang="zh-CN" altLang="en-US" sz="1013" dirty="0"/>
              <a:t>我的头像</a:t>
            </a:r>
          </a:p>
        </p:txBody>
      </p:sp>
      <p:sp>
        <p:nvSpPr>
          <p:cNvPr id="36" name="文本框 35"/>
          <p:cNvSpPr txBox="1"/>
          <p:nvPr/>
        </p:nvSpPr>
        <p:spPr>
          <a:xfrm>
            <a:off x="1278119" y="4629150"/>
            <a:ext cx="687331" cy="248209"/>
          </a:xfrm>
          <a:prstGeom prst="rect">
            <a:avLst/>
          </a:prstGeom>
          <a:noFill/>
        </p:spPr>
        <p:txBody>
          <a:bodyPr wrap="square" rtlCol="0">
            <a:spAutoFit/>
          </a:bodyPr>
          <a:lstStyle/>
          <a:p>
            <a:r>
              <a:rPr lang="zh-CN" altLang="en-US" sz="1013" dirty="0"/>
              <a:t>控制页</a:t>
            </a:r>
          </a:p>
        </p:txBody>
      </p:sp>
      <p:sp>
        <p:nvSpPr>
          <p:cNvPr id="14" name="文本框 13"/>
          <p:cNvSpPr txBox="1"/>
          <p:nvPr/>
        </p:nvSpPr>
        <p:spPr>
          <a:xfrm>
            <a:off x="7081295" y="4062026"/>
            <a:ext cx="1174023" cy="248209"/>
          </a:xfrm>
          <a:prstGeom prst="rect">
            <a:avLst/>
          </a:prstGeom>
          <a:noFill/>
        </p:spPr>
        <p:txBody>
          <a:bodyPr wrap="square" rtlCol="0">
            <a:spAutoFit/>
          </a:bodyPr>
          <a:lstStyle/>
          <a:p>
            <a:r>
              <a:rPr lang="zh-CN" altLang="en-US" sz="1013" dirty="0"/>
              <a:t>电量统计页</a:t>
            </a:r>
          </a:p>
        </p:txBody>
      </p:sp>
      <p:sp>
        <p:nvSpPr>
          <p:cNvPr id="17" name="文本框 16"/>
          <p:cNvSpPr txBox="1"/>
          <p:nvPr/>
        </p:nvSpPr>
        <p:spPr>
          <a:xfrm>
            <a:off x="6044429" y="2544693"/>
            <a:ext cx="1113609" cy="404085"/>
          </a:xfrm>
          <a:prstGeom prst="rect">
            <a:avLst/>
          </a:prstGeom>
          <a:noFill/>
        </p:spPr>
        <p:txBody>
          <a:bodyPr wrap="square" rtlCol="0">
            <a:spAutoFit/>
          </a:bodyPr>
          <a:lstStyle/>
          <a:p>
            <a:r>
              <a:rPr lang="zh-CN" altLang="en-US" sz="1013" dirty="0"/>
              <a:t>输入寝室名和用户名</a:t>
            </a:r>
          </a:p>
        </p:txBody>
      </p:sp>
      <p:sp>
        <p:nvSpPr>
          <p:cNvPr id="19" name="文本框 18"/>
          <p:cNvSpPr txBox="1"/>
          <p:nvPr/>
        </p:nvSpPr>
        <p:spPr>
          <a:xfrm>
            <a:off x="333663" y="2367238"/>
            <a:ext cx="2282429" cy="738664"/>
          </a:xfrm>
          <a:prstGeom prst="rect">
            <a:avLst/>
          </a:prstGeom>
          <a:noFill/>
        </p:spPr>
        <p:txBody>
          <a:bodyPr wrap="square" rtlCol="0">
            <a:spAutoFit/>
          </a:bodyPr>
          <a:lstStyle/>
          <a:p>
            <a:r>
              <a:rPr lang="zh-CN" altLang="en-US" sz="2100" b="1" dirty="0"/>
              <a:t>个人信息修改界面</a:t>
            </a:r>
          </a:p>
        </p:txBody>
      </p:sp>
    </p:spTree>
    <p:extLst>
      <p:ext uri="{BB962C8B-B14F-4D97-AF65-F5344CB8AC3E}">
        <p14:creationId xmlns:p14="http://schemas.microsoft.com/office/powerpoint/2010/main" val="4051447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06 	</a:t>
            </a:r>
            <a:r>
              <a:rPr lang="zh-CN" altLang="en-US" sz="3200" dirty="0">
                <a:solidFill>
                  <a:schemeClr val="bg1"/>
                </a:solidFill>
                <a:latin typeface="微软雅黑" panose="020B0503020204020204" pitchFamily="34" charset="-122"/>
                <a:ea typeface="微软雅黑" panose="020B0503020204020204" pitchFamily="34" charset="-122"/>
              </a:rPr>
              <a:t>硬件接口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22" name="图片 21" descr="C:\Users\PLANE\Desktop\studio\z7z8图\硬件接口.png"/>
          <p:cNvPicPr/>
          <p:nvPr/>
        </p:nvPicPr>
        <p:blipFill>
          <a:blip r:embed="rId4">
            <a:extLst>
              <a:ext uri="{28A0092B-C50C-407E-A947-70E740481C1C}">
                <a14:useLocalDpi xmlns:a14="http://schemas.microsoft.com/office/drawing/2010/main" val="0"/>
              </a:ext>
            </a:extLst>
          </a:blip>
          <a:srcRect/>
          <a:stretch>
            <a:fillRect/>
          </a:stretch>
        </p:blipFill>
        <p:spPr bwMode="auto">
          <a:xfrm>
            <a:off x="1044607" y="579967"/>
            <a:ext cx="3670341" cy="4621039"/>
          </a:xfrm>
          <a:prstGeom prst="rect">
            <a:avLst/>
          </a:prstGeom>
          <a:noFill/>
          <a:ln>
            <a:noFill/>
          </a:ln>
        </p:spPr>
      </p:pic>
      <p:sp>
        <p:nvSpPr>
          <p:cNvPr id="25" name="文本框 24"/>
          <p:cNvSpPr txBox="1"/>
          <p:nvPr/>
        </p:nvSpPr>
        <p:spPr>
          <a:xfrm>
            <a:off x="1185074" y="1273182"/>
            <a:ext cx="7059748" cy="2516073"/>
          </a:xfrm>
          <a:prstGeom prst="rect">
            <a:avLst/>
          </a:prstGeom>
          <a:noFill/>
        </p:spPr>
        <p:txBody>
          <a:bodyPr wrap="square" rtlCol="0">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电源接口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首先由</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220v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电插座为整个系统供电，电流流过公牛公头插座到达本产品内部，然后电流将一分为二，第一部分流到变压供电模块转化为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5V</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直流电为产品的各种弱电控制芯片供电，第二部分流过电能表测量电能数据后直接流过公牛母插座，流出到产品外部的空调插头上对空调供电。</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56811" y="855135"/>
            <a:ext cx="7088011" cy="3554819"/>
          </a:xfrm>
          <a:prstGeom prst="rect">
            <a:avLst/>
          </a:prstGeom>
        </p:spPr>
        <p:txBody>
          <a:bodyPr wrap="square">
            <a:spAutoFit/>
          </a:bodyPr>
          <a:lstStyle/>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通信协议接口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产品的主控芯片是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nano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芯片，其自带一个硬串口，硬串口将与</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Gprs</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A7</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网络模块通过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指令集进行通信，达到将硬件连上互联网的目的。</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用软件模拟一个串口用于主控芯片和红外接收发送模块之间的通信，将空调遥控指令以串口通信的方式传递，然后通过红外模块发送红外线遥控空调。</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用软件模拟另一个串口在串口通信的基础上运行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协议，通过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Modbus rs485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转</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ttl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模块与电能表进行通信。其中</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为主站，电能表为从站。 </a:t>
            </a:r>
          </a:p>
        </p:txBody>
      </p:sp>
      <p:sp>
        <p:nvSpPr>
          <p:cNvPr id="2" name="矩形 1"/>
          <p:cNvSpPr/>
          <p:nvPr/>
        </p:nvSpPr>
        <p:spPr>
          <a:xfrm>
            <a:off x="1114336" y="1075193"/>
            <a:ext cx="7130486" cy="1823576"/>
          </a:xfrm>
          <a:prstGeom prst="rect">
            <a:avLst/>
          </a:prstGeom>
        </p:spPr>
        <p:txBody>
          <a:bodyPr wrap="square">
            <a:spAutoFit/>
          </a:bodyPr>
          <a:lstStyle/>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用户的硬件接口</a:t>
            </a:r>
          </a:p>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要求使用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Android4.4</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及以上版本的安卓智能手机。需要具备网络通信模块和后置摄像头模块。</a:t>
            </a:r>
          </a:p>
          <a:p>
            <a:pPr algn="just">
              <a:lnSpc>
                <a:spcPct val="125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8167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2" grpId="0"/>
      <p:bldP spid="12" grpId="1"/>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06 	</a:t>
            </a:r>
            <a:r>
              <a:rPr lang="zh-CN" altLang="en-US" sz="3200" dirty="0">
                <a:solidFill>
                  <a:schemeClr val="bg1"/>
                </a:solidFill>
                <a:latin typeface="微软雅黑" panose="020B0503020204020204" pitchFamily="34" charset="-122"/>
                <a:ea typeface="微软雅黑" panose="020B0503020204020204" pitchFamily="34" charset="-122"/>
              </a:rPr>
              <a:t>软件接口</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11426"/>
          <a:stretch/>
        </p:blipFill>
        <p:spPr>
          <a:xfrm>
            <a:off x="863776" y="698500"/>
            <a:ext cx="7416448" cy="4016829"/>
          </a:xfrm>
          <a:prstGeom prst="rect">
            <a:avLst/>
          </a:prstGeom>
        </p:spPr>
      </p:pic>
      <p:sp>
        <p:nvSpPr>
          <p:cNvPr id="5" name="矩形 4"/>
          <p:cNvSpPr/>
          <p:nvPr/>
        </p:nvSpPr>
        <p:spPr>
          <a:xfrm>
            <a:off x="1164377" y="1273182"/>
            <a:ext cx="6815246" cy="2585323"/>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服务器端</a:t>
            </a:r>
          </a:p>
          <a:p>
            <a:pPr marL="495300" indent="266700">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node.JS</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做为后台处理数据。接受来自智能插座发来的电量信息，并将电量信息更新到数据库。接受来自手机客户端的空调遥控指令，传给相应寝室的智能插座硬件。</a:t>
            </a:r>
          </a:p>
          <a:p>
            <a:pPr marL="495300" indent="266700">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客户端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95300" indent="266700" algn="just">
              <a:spcAft>
                <a:spcPts val="0"/>
              </a:spcAft>
            </a:pP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协议对服务器端发送遥控指令。于数据库连接，处理用户登录注册过程。</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Mqtt</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rPr>
              <a:t>协议连服务器，转接由服务器获取的用电量信息。</a:t>
            </a:r>
          </a:p>
        </p:txBody>
      </p:sp>
    </p:spTree>
    <p:extLst>
      <p:ext uri="{BB962C8B-B14F-4D97-AF65-F5344CB8AC3E}">
        <p14:creationId xmlns:p14="http://schemas.microsoft.com/office/powerpoint/2010/main" val="3284354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06 	</a:t>
            </a:r>
            <a:r>
              <a:rPr lang="zh-CN" altLang="en-US" sz="3200" dirty="0">
                <a:solidFill>
                  <a:schemeClr val="bg1"/>
                </a:solidFill>
                <a:latin typeface="微软雅黑" panose="020B0503020204020204" pitchFamily="34" charset="-122"/>
                <a:ea typeface="微软雅黑" panose="020B0503020204020204" pitchFamily="34" charset="-122"/>
              </a:rPr>
              <a:t>故障处理</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64377" y="1273182"/>
            <a:ext cx="6815246" cy="2308324"/>
          </a:xfrm>
          <a:prstGeom prst="rect">
            <a:avLst/>
          </a:prstGeom>
        </p:spPr>
        <p:txBody>
          <a:bodyPr wrap="square">
            <a:spAutoFit/>
          </a:bodyPr>
          <a:lstStyle/>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备的硬件故障会导致软件的无法运行，或者其他不良后果，我们在硬件上设计内置传感器用于检测硬件内部温度，尽量降低出故障的概率。如果出现网络拥堵现象和断线，情况，我们的硬件将自行重连，其他的非正常使用情况将由用户自行处理解决。</a:t>
            </a:r>
          </a:p>
          <a:p>
            <a:pPr lvl="0" algn="just">
              <a:spcAft>
                <a:spcPts val="0"/>
              </a:spcAft>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just">
              <a:spcAft>
                <a:spcPts val="0"/>
              </a:spcAft>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软件在运行过程中会卡顿或者由于数据库错误而导致程序出错，这时将由系统自动记录错误日志，同时低层的指令重新发送。软件在运行过程中产生的其他错误将根据情况由软件开发者来解决。</a:t>
            </a:r>
          </a:p>
        </p:txBody>
      </p:sp>
    </p:spTree>
    <p:extLst>
      <p:ext uri="{BB962C8B-B14F-4D97-AF65-F5344CB8AC3E}">
        <p14:creationId xmlns:p14="http://schemas.microsoft.com/office/powerpoint/2010/main" val="4213450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造字工房悦黑体验版纤细体" pitchFamily="50" charset="-122"/>
                <a:ea typeface="造字工房悦黑体验版纤细体" pitchFamily="50" charset="-122"/>
              </a:rPr>
              <a:t>THANK YOU</a:t>
            </a:r>
          </a:p>
          <a:p>
            <a:r>
              <a:rPr lang="zh-CN" altLang="en-US" sz="6600" dirty="0">
                <a:ln w="19050">
                  <a:noFill/>
                </a:ln>
                <a:solidFill>
                  <a:schemeClr val="tx1">
                    <a:lumMod val="75000"/>
                    <a:lumOff val="25000"/>
                  </a:schemeClr>
                </a:solidFill>
                <a:latin typeface="造字工房悦黑体验版纤细体" pitchFamily="50" charset="-122"/>
                <a:ea typeface="造字工房悦黑体验版纤细体" pitchFamily="50"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编写目的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462158" y="1299276"/>
            <a:ext cx="4327174" cy="3523209"/>
          </a:xfrm>
          <a:prstGeom prst="rect">
            <a:avLst/>
          </a:prstGeom>
          <a:noFill/>
        </p:spPr>
        <p:txBody>
          <a:bodyPr wrap="square" rtlCol="0">
            <a:spAutoFit/>
          </a:bodyPr>
          <a:lstStyle/>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37865"/>
          <a:stretch/>
        </p:blipFill>
        <p:spPr>
          <a:xfrm>
            <a:off x="835144" y="951314"/>
            <a:ext cx="7473712" cy="3450770"/>
          </a:xfrm>
          <a:prstGeom prst="rect">
            <a:avLst/>
          </a:prstGeom>
        </p:spPr>
      </p:pic>
    </p:spTree>
    <p:extLst>
      <p:ext uri="{BB962C8B-B14F-4D97-AF65-F5344CB8AC3E}">
        <p14:creationId xmlns:p14="http://schemas.microsoft.com/office/powerpoint/2010/main" val="40230762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56" t="61284" r="156" b="202"/>
          <a:stretch/>
        </p:blipFill>
        <p:spPr>
          <a:xfrm>
            <a:off x="558440" y="1273182"/>
            <a:ext cx="7962051" cy="2278743"/>
          </a:xfrm>
          <a:prstGeom prst="rect">
            <a:avLst/>
          </a:prstGeom>
        </p:spPr>
      </p:pic>
    </p:spTree>
    <p:extLst>
      <p:ext uri="{BB962C8B-B14F-4D97-AF65-F5344CB8AC3E}">
        <p14:creationId xmlns:p14="http://schemas.microsoft.com/office/powerpoint/2010/main" val="33455544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646739"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335180"/>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3046988"/>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总体设计中的接口设计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服务器的模块设计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2000" smtClean="0">
                <a:solidFill>
                  <a:schemeClr val="tx1">
                    <a:lumMod val="75000"/>
                    <a:lumOff val="25000"/>
                  </a:schemeClr>
                </a:solidFill>
                <a:latin typeface="微软雅黑" panose="020B0503020204020204" pitchFamily="34" charset="-122"/>
                <a:ea typeface="微软雅黑" panose="020B0503020204020204" pitchFamily="34" charset="-122"/>
              </a:rPr>
              <a:t>.5</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组织人员不及时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578289" y="1802894"/>
            <a:ext cx="2166897" cy="3231654"/>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总体设计中的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arduino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后台模块设计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5</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因张和徐都有事一个人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完成主要工作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2616101"/>
          </a:xfrm>
          <a:prstGeom prst="rect">
            <a:avLst/>
          </a:prstGeom>
          <a:noFill/>
        </p:spPr>
        <p:txBody>
          <a:bodyPr wrap="square" rtlCol="0">
            <a:spAutoFit/>
          </a:bodyPr>
          <a:lstStyle/>
          <a:p>
            <a:pPr marL="457200" indent="-457200">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甘特图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安卓用户界面模块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这次出去玩回来补作业拖慢组里进度了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5909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参考资料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683097" y="1439452"/>
            <a:ext cx="3689003"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软件工程导论（第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版）</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959323" y="1785236"/>
            <a:ext cx="368900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张海藩 牟永敏编著 清华大学出版社出版</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章软件项目管理</a:t>
            </a:r>
          </a:p>
        </p:txBody>
      </p:sp>
      <p:sp>
        <p:nvSpPr>
          <p:cNvPr id="40" name="圆角矩形 2"/>
          <p:cNvSpPr/>
          <p:nvPr/>
        </p:nvSpPr>
        <p:spPr>
          <a:xfrm>
            <a:off x="1600199" y="1340397"/>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876425" y="2537920"/>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ISO9001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56" name="文本框 55"/>
          <p:cNvSpPr txBox="1"/>
          <p:nvPr/>
        </p:nvSpPr>
        <p:spPr>
          <a:xfrm>
            <a:off x="1959323" y="3020339"/>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Iso</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软件工程模块项目计划</a:t>
            </a:r>
          </a:p>
        </p:txBody>
      </p:sp>
      <p:sp>
        <p:nvSpPr>
          <p:cNvPr id="14" name="圆角矩形 2"/>
          <p:cNvSpPr/>
          <p:nvPr/>
        </p:nvSpPr>
        <p:spPr>
          <a:xfrm>
            <a:off x="1600198" y="2499120"/>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2"/>
          <p:cNvSpPr/>
          <p:nvPr/>
        </p:nvSpPr>
        <p:spPr>
          <a:xfrm>
            <a:off x="1594946" y="3626394"/>
            <a:ext cx="5000625" cy="998837"/>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50151" y="3688799"/>
            <a:ext cx="3495675" cy="369332"/>
          </a:xfrm>
          <a:prstGeom prst="rect">
            <a:avLst/>
          </a:prstGeom>
          <a:noFill/>
        </p:spPr>
        <p:txBody>
          <a:bodyPr wrap="square" rtlCol="0">
            <a:spAutoFit/>
          </a:bodyPr>
          <a:lstStyle/>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 Studio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应用开发</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933049" y="4171218"/>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王翠萍 人民邮电出版社</a:t>
            </a:r>
          </a:p>
        </p:txBody>
      </p:sp>
    </p:spTree>
    <p:extLst>
      <p:ext uri="{BB962C8B-B14F-4D97-AF65-F5344CB8AC3E}">
        <p14:creationId xmlns:p14="http://schemas.microsoft.com/office/powerpoint/2010/main" val="38372402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综合描述</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TotalTime>
  <Words>962</Words>
  <Application>Microsoft Macintosh PowerPoint</Application>
  <PresentationFormat>全屏显示(16:9)</PresentationFormat>
  <Paragraphs>254</Paragraphs>
  <Slides>35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Broadway</vt:lpstr>
      <vt:lpstr>Calibri</vt:lpstr>
      <vt:lpstr>Calibri Light</vt:lpstr>
      <vt:lpstr>华文仿宋</vt:lpstr>
      <vt:lpstr>宋体</vt:lpstr>
      <vt:lpstr>微软雅黑</vt:lpstr>
      <vt:lpstr>造字工房悦黑体验版纤细体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138</cp:revision>
  <dcterms:created xsi:type="dcterms:W3CDTF">2017-03-29T07:56:14Z</dcterms:created>
  <dcterms:modified xsi:type="dcterms:W3CDTF">2017-04-30T13:16:17Z</dcterms:modified>
</cp:coreProperties>
</file>