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5" r:id="rId3"/>
    <p:sldId id="263" r:id="rId4"/>
    <p:sldId id="266" r:id="rId5"/>
    <p:sldId id="287" r:id="rId6"/>
    <p:sldId id="267" r:id="rId7"/>
    <p:sldId id="269" r:id="rId8"/>
    <p:sldId id="268" r:id="rId9"/>
    <p:sldId id="288" r:id="rId10"/>
    <p:sldId id="273" r:id="rId11"/>
    <p:sldId id="290" r:id="rId12"/>
    <p:sldId id="291" r:id="rId13"/>
    <p:sldId id="289" r:id="rId14"/>
    <p:sldId id="292" r:id="rId15"/>
    <p:sldId id="286" r:id="rId16"/>
    <p:sldId id="277" r:id="rId17"/>
    <p:sldId id="270" r:id="rId18"/>
    <p:sldId id="281" r:id="rId19"/>
    <p:sldId id="271" r:id="rId20"/>
    <p:sldId id="274" r:id="rId21"/>
    <p:sldId id="284"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F7F7F"/>
    <a:srgbClr val="A5A5A5"/>
    <a:srgbClr val="696969"/>
    <a:srgbClr val="A54C0F"/>
    <a:srgbClr val="B45210"/>
    <a:srgbClr val="858585"/>
    <a:srgbClr val="666666"/>
    <a:srgbClr val="565656"/>
    <a:srgbClr val="EB6C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3421" autoAdjust="0"/>
  </p:normalViewPr>
  <p:slideViewPr>
    <p:cSldViewPr snapToGrid="0" showGuides="1">
      <p:cViewPr varScale="1">
        <p:scale>
          <a:sx n="147" d="100"/>
          <a:sy n="147" d="100"/>
        </p:scale>
        <p:origin x="564"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8A57-B42C-4E1F-840E-8EA9151C5F40}" type="datetimeFigureOut">
              <a:rPr lang="zh-CN" altLang="en-US" smtClean="0"/>
              <a:t>2017/4/10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75C0-F32D-4717-B7AE-449E180DAF69}" type="slidenum">
              <a:rPr lang="zh-CN" altLang="en-US" smtClean="0"/>
              <a:t>‹#›</a:t>
            </a:fld>
            <a:endParaRPr lang="zh-CN" altLang="en-US"/>
          </a:p>
        </p:txBody>
      </p:sp>
    </p:spTree>
    <p:extLst>
      <p:ext uri="{BB962C8B-B14F-4D97-AF65-F5344CB8AC3E}">
        <p14:creationId xmlns:p14="http://schemas.microsoft.com/office/powerpoint/2010/main" val="36056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5</a:t>
            </a:fld>
            <a:endParaRPr lang="zh-CN" altLang="en-US"/>
          </a:p>
        </p:txBody>
      </p:sp>
    </p:spTree>
    <p:extLst>
      <p:ext uri="{BB962C8B-B14F-4D97-AF65-F5344CB8AC3E}">
        <p14:creationId xmlns:p14="http://schemas.microsoft.com/office/powerpoint/2010/main" val="26320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17</a:t>
            </a:fld>
            <a:endParaRPr lang="zh-CN" altLang="en-US"/>
          </a:p>
        </p:txBody>
      </p:sp>
    </p:spTree>
    <p:extLst>
      <p:ext uri="{BB962C8B-B14F-4D97-AF65-F5344CB8AC3E}">
        <p14:creationId xmlns:p14="http://schemas.microsoft.com/office/powerpoint/2010/main" val="832465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19</a:t>
            </a:fld>
            <a:endParaRPr lang="zh-CN" altLang="en-US"/>
          </a:p>
        </p:txBody>
      </p:sp>
    </p:spTree>
    <p:extLst>
      <p:ext uri="{BB962C8B-B14F-4D97-AF65-F5344CB8AC3E}">
        <p14:creationId xmlns:p14="http://schemas.microsoft.com/office/powerpoint/2010/main" val="126204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20</a:t>
            </a:fld>
            <a:endParaRPr lang="zh-CN" altLang="en-US"/>
          </a:p>
        </p:txBody>
      </p:sp>
    </p:spTree>
    <p:extLst>
      <p:ext uri="{BB962C8B-B14F-4D97-AF65-F5344CB8AC3E}">
        <p14:creationId xmlns:p14="http://schemas.microsoft.com/office/powerpoint/2010/main" val="233928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6</a:t>
            </a:fld>
            <a:endParaRPr lang="zh-CN" altLang="en-US"/>
          </a:p>
        </p:txBody>
      </p:sp>
    </p:spTree>
    <p:extLst>
      <p:ext uri="{BB962C8B-B14F-4D97-AF65-F5344CB8AC3E}">
        <p14:creationId xmlns:p14="http://schemas.microsoft.com/office/powerpoint/2010/main" val="402244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8</a:t>
            </a:fld>
            <a:endParaRPr lang="zh-CN" altLang="en-US"/>
          </a:p>
        </p:txBody>
      </p:sp>
    </p:spTree>
    <p:extLst>
      <p:ext uri="{BB962C8B-B14F-4D97-AF65-F5344CB8AC3E}">
        <p14:creationId xmlns:p14="http://schemas.microsoft.com/office/powerpoint/2010/main" val="69665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9</a:t>
            </a:fld>
            <a:endParaRPr lang="zh-CN" altLang="en-US"/>
          </a:p>
        </p:txBody>
      </p:sp>
    </p:spTree>
    <p:extLst>
      <p:ext uri="{BB962C8B-B14F-4D97-AF65-F5344CB8AC3E}">
        <p14:creationId xmlns:p14="http://schemas.microsoft.com/office/powerpoint/2010/main" val="240537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11</a:t>
            </a:fld>
            <a:endParaRPr lang="zh-CN" altLang="en-US"/>
          </a:p>
        </p:txBody>
      </p:sp>
    </p:spTree>
    <p:extLst>
      <p:ext uri="{BB962C8B-B14F-4D97-AF65-F5344CB8AC3E}">
        <p14:creationId xmlns:p14="http://schemas.microsoft.com/office/powerpoint/2010/main" val="168171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12</a:t>
            </a:fld>
            <a:endParaRPr lang="zh-CN" altLang="en-US"/>
          </a:p>
        </p:txBody>
      </p:sp>
    </p:spTree>
    <p:extLst>
      <p:ext uri="{BB962C8B-B14F-4D97-AF65-F5344CB8AC3E}">
        <p14:creationId xmlns:p14="http://schemas.microsoft.com/office/powerpoint/2010/main" val="218816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13</a:t>
            </a:fld>
            <a:endParaRPr lang="zh-CN" altLang="en-US"/>
          </a:p>
        </p:txBody>
      </p:sp>
    </p:spTree>
    <p:extLst>
      <p:ext uri="{BB962C8B-B14F-4D97-AF65-F5344CB8AC3E}">
        <p14:creationId xmlns:p14="http://schemas.microsoft.com/office/powerpoint/2010/main" val="203237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14</a:t>
            </a:fld>
            <a:endParaRPr lang="zh-CN" altLang="en-US"/>
          </a:p>
        </p:txBody>
      </p:sp>
    </p:spTree>
    <p:extLst>
      <p:ext uri="{BB962C8B-B14F-4D97-AF65-F5344CB8AC3E}">
        <p14:creationId xmlns:p14="http://schemas.microsoft.com/office/powerpoint/2010/main" val="403536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15</a:t>
            </a:fld>
            <a:endParaRPr lang="zh-CN" altLang="en-US"/>
          </a:p>
        </p:txBody>
      </p:sp>
    </p:spTree>
    <p:extLst>
      <p:ext uri="{BB962C8B-B14F-4D97-AF65-F5344CB8AC3E}">
        <p14:creationId xmlns:p14="http://schemas.microsoft.com/office/powerpoint/2010/main" val="63926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405427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756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53369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5819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201601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259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29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90081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0558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9120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9249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67B3DD-E407-4771-B625-A6319AD9D0A7}" type="datetimeFigureOut">
              <a:rPr lang="zh-CN" altLang="en-US" smtClean="0"/>
              <a:t>2017/4/10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6951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6" name="文本框 15"/>
          <p:cNvSpPr txBox="1"/>
          <p:nvPr/>
        </p:nvSpPr>
        <p:spPr>
          <a:xfrm>
            <a:off x="415625" y="1059228"/>
            <a:ext cx="6075487" cy="2862322"/>
          </a:xfrm>
          <a:prstGeom prst="rect">
            <a:avLst/>
          </a:prstGeom>
          <a:noFill/>
        </p:spPr>
        <p:txBody>
          <a:bodyPr wrap="square" rtlCol="0">
            <a:spAutoFit/>
          </a:bodyPr>
          <a:lstStyle/>
          <a:p>
            <a:r>
              <a:rPr lang="en-US" altLang="zh-CN" sz="7200" dirty="0">
                <a:solidFill>
                  <a:srgbClr val="404040"/>
                </a:solidFill>
                <a:latin typeface="Broadway" pitchFamily="82" charset="0"/>
              </a:rPr>
              <a:t>G3</a:t>
            </a:r>
          </a:p>
          <a:p>
            <a:r>
              <a:rPr lang="zh-CN" altLang="en-US" sz="5400" dirty="0">
                <a:solidFill>
                  <a:srgbClr val="404040"/>
                </a:solidFill>
                <a:latin typeface="微软雅黑" panose="020B0503020204020204" pitchFamily="34" charset="-122"/>
                <a:ea typeface="微软雅黑" panose="020B0503020204020204" pitchFamily="34" charset="-122"/>
              </a:rPr>
              <a:t>寝室空调智能插座项目计划</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27204241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03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实施计划</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3419879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GANTT</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0" y="770734"/>
            <a:ext cx="9144000" cy="3602031"/>
          </a:xfrm>
          <a:prstGeom prst="rect">
            <a:avLst/>
          </a:prstGeom>
        </p:spPr>
      </p:pic>
    </p:spTree>
    <p:extLst>
      <p:ext uri="{BB962C8B-B14F-4D97-AF65-F5344CB8AC3E}">
        <p14:creationId xmlns:p14="http://schemas.microsoft.com/office/powerpoint/2010/main" val="1079963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GANTT</a:t>
            </a:r>
            <a:r>
              <a:rPr lang="zh-CN" altLang="en-US" sz="3200" dirty="0">
                <a:solidFill>
                  <a:schemeClr val="bg1"/>
                </a:solidFill>
                <a:latin typeface="微软雅黑" panose="020B0503020204020204" pitchFamily="34" charset="-122"/>
                <a:ea typeface="微软雅黑" panose="020B0503020204020204" pitchFamily="34" charset="-122"/>
              </a:rPr>
              <a:t>图</a:t>
            </a:r>
            <a:endParaRPr lang="en-US" altLang="zh-CN" sz="20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a:cxnSpLocks/>
          </p:cNvCxnSpPr>
          <p:nvPr/>
        </p:nvCxnSpPr>
        <p:spPr>
          <a:xfrm flipH="1">
            <a:off x="3158246" y="875489"/>
            <a:ext cx="2096241" cy="44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flipH="1">
            <a:off x="3158246" y="1018162"/>
            <a:ext cx="2096241" cy="30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3158246" y="1171552"/>
            <a:ext cx="2096241" cy="150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3158246" y="1321593"/>
            <a:ext cx="2096241" cy="712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flipH="1">
            <a:off x="3158246" y="1784413"/>
            <a:ext cx="2096241" cy="2500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p:cNvCxnSpPr>
          <p:nvPr/>
        </p:nvCxnSpPr>
        <p:spPr>
          <a:xfrm flipH="1" flipV="1">
            <a:off x="3158246" y="2034440"/>
            <a:ext cx="2096241" cy="150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flipH="1" flipV="1">
            <a:off x="3158246" y="2034440"/>
            <a:ext cx="2096241" cy="4234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flipH="1" flipV="1">
            <a:off x="3158246" y="1321593"/>
            <a:ext cx="2096241" cy="131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p:cNvCxnSpPr>
          <p:nvPr/>
        </p:nvCxnSpPr>
        <p:spPr>
          <a:xfrm flipH="1" flipV="1">
            <a:off x="3158246" y="1321593"/>
            <a:ext cx="2172511" cy="1466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cxnSpLocks/>
          </p:cNvCxnSpPr>
          <p:nvPr/>
        </p:nvCxnSpPr>
        <p:spPr>
          <a:xfrm flipH="1">
            <a:off x="3158246" y="2938574"/>
            <a:ext cx="2172511" cy="127095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flipH="1">
            <a:off x="3158246" y="2034440"/>
            <a:ext cx="209624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cxnSpLocks/>
          </p:cNvCxnSpPr>
          <p:nvPr/>
        </p:nvCxnSpPr>
        <p:spPr>
          <a:xfrm flipH="1">
            <a:off x="3158246" y="1601821"/>
            <a:ext cx="2096241" cy="4326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cxnSpLocks/>
          </p:cNvCxnSpPr>
          <p:nvPr/>
        </p:nvCxnSpPr>
        <p:spPr>
          <a:xfrm flipH="1">
            <a:off x="3158246" y="1471634"/>
            <a:ext cx="2096241" cy="125621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flipH="1" flipV="1">
            <a:off x="3158246" y="2727850"/>
            <a:ext cx="2096241" cy="99460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cxnSpLocks/>
          </p:cNvCxnSpPr>
          <p:nvPr/>
        </p:nvCxnSpPr>
        <p:spPr>
          <a:xfrm flipH="1" flipV="1">
            <a:off x="3158246" y="2727850"/>
            <a:ext cx="2096241" cy="11307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cxnSpLocks/>
          </p:cNvCxnSpPr>
          <p:nvPr/>
        </p:nvCxnSpPr>
        <p:spPr>
          <a:xfrm flipH="1" flipV="1">
            <a:off x="3158246" y="2034440"/>
            <a:ext cx="2096241" cy="148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p:cNvCxnSpPr>
          <p:nvPr/>
        </p:nvCxnSpPr>
        <p:spPr>
          <a:xfrm flipH="1" flipV="1">
            <a:off x="3158246" y="2034440"/>
            <a:ext cx="2096241" cy="11821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cxnSpLocks/>
          </p:cNvCxnSpPr>
          <p:nvPr/>
        </p:nvCxnSpPr>
        <p:spPr>
          <a:xfrm>
            <a:off x="3158246" y="3431626"/>
            <a:ext cx="2096241" cy="62786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cxnSpLocks/>
          </p:cNvCxnSpPr>
          <p:nvPr/>
        </p:nvCxnSpPr>
        <p:spPr>
          <a:xfrm>
            <a:off x="3158246" y="3431626"/>
            <a:ext cx="2096241" cy="8628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cxnSpLocks/>
          </p:cNvCxnSpPr>
          <p:nvPr/>
        </p:nvCxnSpPr>
        <p:spPr>
          <a:xfrm>
            <a:off x="3158246" y="3431626"/>
            <a:ext cx="2096241" cy="12328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cxnSpLocks/>
          </p:cNvCxnSpPr>
          <p:nvPr/>
        </p:nvCxnSpPr>
        <p:spPr>
          <a:xfrm>
            <a:off x="3158246" y="1321593"/>
            <a:ext cx="2096241" cy="3482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a:off x="3158246" y="4209531"/>
            <a:ext cx="2096241" cy="7723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3" name="图片 72"/>
          <p:cNvPicPr>
            <a:picLocks noChangeAspect="1"/>
          </p:cNvPicPr>
          <p:nvPr/>
        </p:nvPicPr>
        <p:blipFill rotWithShape="1">
          <a:blip r:embed="rId4"/>
          <a:srcRect t="-155" r="66371" b="-1"/>
          <a:stretch/>
        </p:blipFill>
        <p:spPr>
          <a:xfrm>
            <a:off x="5254487" y="702810"/>
            <a:ext cx="3804117" cy="4350161"/>
          </a:xfrm>
          <a:prstGeom prst="rect">
            <a:avLst/>
          </a:prstGeom>
        </p:spPr>
      </p:pic>
      <p:cxnSp>
        <p:nvCxnSpPr>
          <p:cNvPr id="77" name="直接连接符 76"/>
          <p:cNvCxnSpPr>
            <a:cxnSpLocks/>
          </p:cNvCxnSpPr>
          <p:nvPr/>
        </p:nvCxnSpPr>
        <p:spPr>
          <a:xfrm>
            <a:off x="3158246" y="4209531"/>
            <a:ext cx="2172511" cy="27816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5" name="表格 84"/>
          <p:cNvGraphicFramePr>
            <a:graphicFrameLocks noGrp="1"/>
          </p:cNvGraphicFramePr>
          <p:nvPr>
            <p:extLst>
              <p:ext uri="{D42A27DB-BD31-4B8C-83A1-F6EECF244321}">
                <p14:modId xmlns:p14="http://schemas.microsoft.com/office/powerpoint/2010/main" val="933953179"/>
              </p:ext>
            </p:extLst>
          </p:nvPr>
        </p:nvGraphicFramePr>
        <p:xfrm>
          <a:off x="1015363" y="690037"/>
          <a:ext cx="2142882" cy="3864012"/>
        </p:xfrm>
        <a:graphic>
          <a:graphicData uri="http://schemas.openxmlformats.org/drawingml/2006/table">
            <a:tbl>
              <a:tblPr firstRow="1" bandRow="1">
                <a:tableStyleId>{073A0DAA-6AF3-43AB-8588-CEC1D06C72B9}</a:tableStyleId>
              </a:tblPr>
              <a:tblGrid>
                <a:gridCol w="1071441">
                  <a:extLst>
                    <a:ext uri="{9D8B030D-6E8A-4147-A177-3AD203B41FA5}">
                      <a16:colId xmlns:a16="http://schemas.microsoft.com/office/drawing/2014/main" val="2519400264"/>
                    </a:ext>
                  </a:extLst>
                </a:gridCol>
                <a:gridCol w="1071441">
                  <a:extLst>
                    <a:ext uri="{9D8B030D-6E8A-4147-A177-3AD203B41FA5}">
                      <a16:colId xmlns:a16="http://schemas.microsoft.com/office/drawing/2014/main" val="638214067"/>
                    </a:ext>
                  </a:extLst>
                </a:gridCol>
              </a:tblGrid>
              <a:tr h="503557">
                <a:tc>
                  <a:txBody>
                    <a:bodyPr/>
                    <a:lstStyle/>
                    <a:p>
                      <a:r>
                        <a:rPr lang="zh-CN" altLang="en-US" dirty="0"/>
                        <a:t>指挥负责人</a:t>
                      </a:r>
                    </a:p>
                  </a:txBody>
                  <a:tcPr/>
                </a:tc>
                <a:tc>
                  <a:txBody>
                    <a:bodyPr/>
                    <a:lstStyle/>
                    <a:p>
                      <a:r>
                        <a:rPr lang="zh-CN" altLang="en-US" dirty="0"/>
                        <a:t>任务分类</a:t>
                      </a:r>
                    </a:p>
                  </a:txBody>
                  <a:tcPr/>
                </a:tc>
                <a:extLst>
                  <a:ext uri="{0D108BD9-81ED-4DB2-BD59-A6C34878D82A}">
                    <a16:rowId xmlns:a16="http://schemas.microsoft.com/office/drawing/2014/main" val="2828899608"/>
                  </a:ext>
                </a:extLst>
              </a:tr>
              <a:tr h="672091">
                <a:tc>
                  <a:txBody>
                    <a:bodyPr/>
                    <a:lstStyle/>
                    <a:p>
                      <a:r>
                        <a:rPr lang="zh-CN" altLang="en-US" dirty="0"/>
                        <a:t>张晓钒</a:t>
                      </a:r>
                    </a:p>
                  </a:txBody>
                  <a:tcPr/>
                </a:tc>
                <a:tc>
                  <a:txBody>
                    <a:bodyPr/>
                    <a:lstStyle/>
                    <a:p>
                      <a:r>
                        <a:rPr lang="zh-CN" altLang="en-US" dirty="0"/>
                        <a:t>文档书写</a:t>
                      </a:r>
                    </a:p>
                  </a:txBody>
                  <a:tcPr/>
                </a:tc>
                <a:extLst>
                  <a:ext uri="{0D108BD9-81ED-4DB2-BD59-A6C34878D82A}">
                    <a16:rowId xmlns:a16="http://schemas.microsoft.com/office/drawing/2014/main" val="1028082841"/>
                  </a:ext>
                </a:extLst>
              </a:tr>
              <a:tr h="672091">
                <a:tc>
                  <a:txBody>
                    <a:bodyPr/>
                    <a:lstStyle/>
                    <a:p>
                      <a:r>
                        <a:rPr lang="zh-CN" altLang="en-US" dirty="0"/>
                        <a:t>胡子阳</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技术难点</a:t>
                      </a:r>
                    </a:p>
                  </a:txBody>
                  <a:tcPr/>
                </a:tc>
                <a:extLst>
                  <a:ext uri="{0D108BD9-81ED-4DB2-BD59-A6C34878D82A}">
                    <a16:rowId xmlns:a16="http://schemas.microsoft.com/office/drawing/2014/main" val="3001092038"/>
                  </a:ext>
                </a:extLst>
              </a:tr>
              <a:tr h="672091">
                <a:tc>
                  <a:txBody>
                    <a:bodyPr/>
                    <a:lstStyle/>
                    <a:p>
                      <a:r>
                        <a:rPr lang="zh-CN" altLang="en-US" dirty="0"/>
                        <a:t>徐洁岑</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编码实现</a:t>
                      </a:r>
                    </a:p>
                  </a:txBody>
                  <a:tcPr/>
                </a:tc>
                <a:extLst>
                  <a:ext uri="{0D108BD9-81ED-4DB2-BD59-A6C34878D82A}">
                    <a16:rowId xmlns:a16="http://schemas.microsoft.com/office/drawing/2014/main" val="1492457777"/>
                  </a:ext>
                </a:extLst>
              </a:tr>
              <a:tr h="672091">
                <a:tc>
                  <a:txBody>
                    <a:bodyPr/>
                    <a:lstStyle/>
                    <a:p>
                      <a:r>
                        <a:rPr lang="zh-CN" altLang="en-US" dirty="0"/>
                        <a:t>张晓钒</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软件测试</a:t>
                      </a:r>
                    </a:p>
                  </a:txBody>
                  <a:tcPr/>
                </a:tc>
                <a:extLst>
                  <a:ext uri="{0D108BD9-81ED-4DB2-BD59-A6C34878D82A}">
                    <a16:rowId xmlns:a16="http://schemas.microsoft.com/office/drawing/2014/main" val="3997682326"/>
                  </a:ext>
                </a:extLst>
              </a:tr>
              <a:tr h="672091">
                <a:tc>
                  <a:txBody>
                    <a:bodyPr/>
                    <a:lstStyle/>
                    <a:p>
                      <a:r>
                        <a:rPr lang="zh-CN" altLang="en-US" dirty="0"/>
                        <a:t>张晓钒</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其他内容</a:t>
                      </a:r>
                    </a:p>
                  </a:txBody>
                  <a:tcPr/>
                </a:tc>
                <a:extLst>
                  <a:ext uri="{0D108BD9-81ED-4DB2-BD59-A6C34878D82A}">
                    <a16:rowId xmlns:a16="http://schemas.microsoft.com/office/drawing/2014/main" val="2512889705"/>
                  </a:ext>
                </a:extLst>
              </a:tr>
            </a:tbl>
          </a:graphicData>
        </a:graphic>
      </p:graphicFrame>
    </p:spTree>
    <p:extLst>
      <p:ext uri="{BB962C8B-B14F-4D97-AF65-F5344CB8AC3E}">
        <p14:creationId xmlns:p14="http://schemas.microsoft.com/office/powerpoint/2010/main" val="35862921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WBS</a:t>
            </a:r>
            <a:r>
              <a:rPr lang="zh-CN" altLang="en-US" sz="3200" dirty="0">
                <a:solidFill>
                  <a:schemeClr val="bg1"/>
                </a:solidFill>
                <a:latin typeface="微软雅黑" panose="020B0503020204020204" pitchFamily="34" charset="-122"/>
                <a:ea typeface="微软雅黑" panose="020B0503020204020204" pitchFamily="34" charset="-122"/>
              </a:rPr>
              <a:t>表</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0360820"/>
              </p:ext>
            </p:extLst>
          </p:nvPr>
        </p:nvGraphicFramePr>
        <p:xfrm>
          <a:off x="1941263" y="1225976"/>
          <a:ext cx="4905551" cy="3438450"/>
        </p:xfrm>
        <a:graphic>
          <a:graphicData uri="http://schemas.openxmlformats.org/drawingml/2006/table">
            <a:tbl>
              <a:tblPr>
                <a:tableStyleId>{5C22544A-7EE6-4342-B048-85BDC9FD1C3A}</a:tableStyleId>
              </a:tblPr>
              <a:tblGrid>
                <a:gridCol w="489196">
                  <a:extLst>
                    <a:ext uri="{9D8B030D-6E8A-4147-A177-3AD203B41FA5}">
                      <a16:colId xmlns:a16="http://schemas.microsoft.com/office/drawing/2014/main" val="2782728959"/>
                    </a:ext>
                  </a:extLst>
                </a:gridCol>
                <a:gridCol w="740589">
                  <a:extLst>
                    <a:ext uri="{9D8B030D-6E8A-4147-A177-3AD203B41FA5}">
                      <a16:colId xmlns:a16="http://schemas.microsoft.com/office/drawing/2014/main" val="1051989335"/>
                    </a:ext>
                  </a:extLst>
                </a:gridCol>
                <a:gridCol w="958010">
                  <a:extLst>
                    <a:ext uri="{9D8B030D-6E8A-4147-A177-3AD203B41FA5}">
                      <a16:colId xmlns:a16="http://schemas.microsoft.com/office/drawing/2014/main" val="515196508"/>
                    </a:ext>
                  </a:extLst>
                </a:gridCol>
                <a:gridCol w="760972">
                  <a:extLst>
                    <a:ext uri="{9D8B030D-6E8A-4147-A177-3AD203B41FA5}">
                      <a16:colId xmlns:a16="http://schemas.microsoft.com/office/drawing/2014/main" val="1451047466"/>
                    </a:ext>
                  </a:extLst>
                </a:gridCol>
                <a:gridCol w="489196">
                  <a:extLst>
                    <a:ext uri="{9D8B030D-6E8A-4147-A177-3AD203B41FA5}">
                      <a16:colId xmlns:a16="http://schemas.microsoft.com/office/drawing/2014/main" val="1641708419"/>
                    </a:ext>
                  </a:extLst>
                </a:gridCol>
                <a:gridCol w="489196">
                  <a:extLst>
                    <a:ext uri="{9D8B030D-6E8A-4147-A177-3AD203B41FA5}">
                      <a16:colId xmlns:a16="http://schemas.microsoft.com/office/drawing/2014/main" val="505293291"/>
                    </a:ext>
                  </a:extLst>
                </a:gridCol>
                <a:gridCol w="489196">
                  <a:extLst>
                    <a:ext uri="{9D8B030D-6E8A-4147-A177-3AD203B41FA5}">
                      <a16:colId xmlns:a16="http://schemas.microsoft.com/office/drawing/2014/main" val="394838343"/>
                    </a:ext>
                  </a:extLst>
                </a:gridCol>
                <a:gridCol w="489196">
                  <a:extLst>
                    <a:ext uri="{9D8B030D-6E8A-4147-A177-3AD203B41FA5}">
                      <a16:colId xmlns:a16="http://schemas.microsoft.com/office/drawing/2014/main" val="2597830054"/>
                    </a:ext>
                  </a:extLst>
                </a:gridCol>
              </a:tblGrid>
              <a:tr h="127350">
                <a:tc gridSpan="8">
                  <a:txBody>
                    <a:bodyPr/>
                    <a:lstStyle/>
                    <a:p>
                      <a:pPr algn="l" fontAlgn="ctr"/>
                      <a:r>
                        <a:rPr lang="en-US" sz="700" u="none" strike="noStrike">
                          <a:effectLst/>
                        </a:rPr>
                        <a:t>WBS表</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08896970"/>
                  </a:ext>
                </a:extLst>
              </a:tr>
              <a:tr h="127350">
                <a:tc gridSpan="8">
                  <a:txBody>
                    <a:bodyPr/>
                    <a:lstStyle/>
                    <a:p>
                      <a:pPr algn="l" fontAlgn="ctr"/>
                      <a:r>
                        <a:rPr lang="en-US" sz="700" u="none" strike="noStrike">
                          <a:effectLst/>
                        </a:rPr>
                        <a:t>1.项目概况</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66348637"/>
                  </a:ext>
                </a:extLst>
              </a:tr>
              <a:tr h="127350">
                <a:tc gridSpan="2">
                  <a:txBody>
                    <a:bodyPr/>
                    <a:lstStyle/>
                    <a:p>
                      <a:pPr algn="l" fontAlgn="ctr"/>
                      <a:r>
                        <a:rPr lang="zh-CN" sz="700" u="none" strike="noStrike">
                          <a:effectLst/>
                        </a:rPr>
                        <a:t>项目名称：</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a:txBody>
                    <a:bodyPr/>
                    <a:lstStyle/>
                    <a:p>
                      <a:pPr algn="l" fontAlgn="ctr"/>
                      <a:r>
                        <a:rPr lang="zh-CN" sz="700" u="none" strike="noStrike">
                          <a:effectLst/>
                        </a:rPr>
                        <a:t>寝室空调智能插座</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gridSpan="3">
                  <a:txBody>
                    <a:bodyPr/>
                    <a:lstStyle/>
                    <a:p>
                      <a:pPr algn="l" fontAlgn="ctr"/>
                      <a:r>
                        <a:rPr lang="zh-CN" sz="700" u="none" strike="noStrike">
                          <a:effectLst/>
                        </a:rPr>
                        <a:t>项目编号:</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gridSpan="2">
                  <a:txBody>
                    <a:bodyPr/>
                    <a:lstStyle/>
                    <a:p>
                      <a:pPr algn="l" fontAlgn="ctr"/>
                      <a:r>
                        <a:rPr lang="zh-CN" sz="700" u="none" strike="noStrike">
                          <a:effectLst/>
                        </a:rPr>
                        <a:t>SE-2017-G03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extLst>
                  <a:ext uri="{0D108BD9-81ED-4DB2-BD59-A6C34878D82A}">
                    <a16:rowId xmlns:a16="http://schemas.microsoft.com/office/drawing/2014/main" val="3553940060"/>
                  </a:ext>
                </a:extLst>
              </a:tr>
              <a:tr h="127350">
                <a:tc gridSpan="2">
                  <a:txBody>
                    <a:bodyPr/>
                    <a:lstStyle/>
                    <a:p>
                      <a:pPr algn="l" fontAlgn="ctr"/>
                      <a:r>
                        <a:rPr lang="zh-CN" sz="700" u="none" strike="noStrike">
                          <a:effectLst/>
                        </a:rPr>
                        <a:t>制作人：</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a:txBody>
                    <a:bodyPr/>
                    <a:lstStyle/>
                    <a:p>
                      <a:pPr algn="l" fontAlgn="ctr"/>
                      <a:r>
                        <a:rPr lang="zh-CN" sz="700" u="none" strike="noStrike">
                          <a:effectLst/>
                        </a:rPr>
                        <a:t>胡子阳</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gridSpan="3">
                  <a:txBody>
                    <a:bodyPr/>
                    <a:lstStyle/>
                    <a:p>
                      <a:pPr algn="l" fontAlgn="ctr"/>
                      <a:r>
                        <a:rPr lang="zh-CN" sz="700" u="none" strike="noStrike">
                          <a:effectLst/>
                        </a:rPr>
                        <a:t>审核人:</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gridSpan="2">
                  <a:txBody>
                    <a:bodyPr/>
                    <a:lstStyle/>
                    <a:p>
                      <a:pPr algn="l" fontAlgn="ctr"/>
                      <a:r>
                        <a:rPr lang="zh-CN" sz="700" u="none" strike="noStrike">
                          <a:effectLst/>
                        </a:rPr>
                        <a:t>徐洁岑</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extLst>
                  <a:ext uri="{0D108BD9-81ED-4DB2-BD59-A6C34878D82A}">
                    <a16:rowId xmlns:a16="http://schemas.microsoft.com/office/drawing/2014/main" val="36937196"/>
                  </a:ext>
                </a:extLst>
              </a:tr>
              <a:tr h="127350">
                <a:tc gridSpan="2">
                  <a:txBody>
                    <a:bodyPr/>
                    <a:lstStyle/>
                    <a:p>
                      <a:pPr algn="l" fontAlgn="ctr"/>
                      <a:r>
                        <a:rPr lang="zh-CN" sz="700" u="none" strike="noStrike">
                          <a:effectLst/>
                        </a:rPr>
                        <a:t>项目经理：</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a:txBody>
                    <a:bodyPr/>
                    <a:lstStyle/>
                    <a:p>
                      <a:pPr algn="l" fontAlgn="ctr"/>
                      <a:r>
                        <a:rPr lang="zh-CN" sz="700" u="none" strike="noStrike">
                          <a:effectLst/>
                        </a:rPr>
                        <a:t>张晓钒</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gridSpan="3">
                  <a:txBody>
                    <a:bodyPr/>
                    <a:lstStyle/>
                    <a:p>
                      <a:pPr algn="l" fontAlgn="ctr"/>
                      <a:r>
                        <a:rPr lang="zh-CN" sz="700" u="none" strike="noStrike">
                          <a:effectLst/>
                        </a:rPr>
                        <a:t>制作时间：</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gridSpan="2">
                  <a:txBody>
                    <a:bodyPr/>
                    <a:lstStyle/>
                    <a:p>
                      <a:pPr algn="r" fontAlgn="ctr"/>
                      <a:r>
                        <a:rPr lang="zh-CN" sz="700" u="none" strike="noStrike">
                          <a:effectLst/>
                        </a:rPr>
                        <a:t>2017/4/7</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extLst>
                  <a:ext uri="{0D108BD9-81ED-4DB2-BD59-A6C34878D82A}">
                    <a16:rowId xmlns:a16="http://schemas.microsoft.com/office/drawing/2014/main" val="2991082021"/>
                  </a:ext>
                </a:extLst>
              </a:tr>
              <a:tr h="127350">
                <a:tc gridSpan="8">
                  <a:txBody>
                    <a:bodyPr/>
                    <a:lstStyle/>
                    <a:p>
                      <a:pPr algn="l" fontAlgn="ctr"/>
                      <a:r>
                        <a:rPr lang="en-US" sz="700" u="none" strike="noStrike">
                          <a:effectLst/>
                        </a:rPr>
                        <a:t>2.工作任务分解（R-负责、A-协助、I-通知）</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85979103"/>
                  </a:ext>
                </a:extLst>
              </a:tr>
              <a:tr h="127350">
                <a:tc>
                  <a:txBody>
                    <a:bodyPr/>
                    <a:lstStyle/>
                    <a:p>
                      <a:pPr algn="l" fontAlgn="ctr"/>
                      <a:r>
                        <a:rPr lang="zh-CN" sz="700" u="none" strike="noStrike">
                          <a:effectLst/>
                        </a:rPr>
                        <a:t>分解码</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任务名称</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活动项</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人力资源（名）</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工期（天）</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胡</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张</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徐</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2389881036"/>
                  </a:ext>
                </a:extLst>
              </a:tr>
              <a:tr h="127350">
                <a:tc>
                  <a:txBody>
                    <a:bodyPr/>
                    <a:lstStyle/>
                    <a:p>
                      <a:pPr algn="l" fontAlgn="ctr"/>
                      <a:r>
                        <a:rPr lang="en-US" sz="700" u="none" strike="noStrike">
                          <a:effectLst/>
                        </a:rPr>
                        <a:t>1.1.1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rowSpan="3">
                  <a:txBody>
                    <a:bodyPr/>
                    <a:lstStyle/>
                    <a:p>
                      <a:pPr algn="ctr" fontAlgn="ctr"/>
                      <a:r>
                        <a:rPr lang="zh-CN" sz="700" u="none" strike="noStrike">
                          <a:effectLst/>
                        </a:rPr>
                        <a:t>项目简介</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决定项目</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1133121641"/>
                  </a:ext>
                </a:extLst>
              </a:tr>
              <a:tr h="127350">
                <a:tc>
                  <a:txBody>
                    <a:bodyPr/>
                    <a:lstStyle/>
                    <a:p>
                      <a:pPr algn="l" fontAlgn="ctr"/>
                      <a:r>
                        <a:rPr lang="en-US" sz="700" u="none" strike="noStrike">
                          <a:effectLst/>
                        </a:rPr>
                        <a:t>1.1.2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项目简介文档书写</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4</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1151022482"/>
                  </a:ext>
                </a:extLst>
              </a:tr>
              <a:tr h="127350">
                <a:tc>
                  <a:txBody>
                    <a:bodyPr/>
                    <a:lstStyle/>
                    <a:p>
                      <a:pPr algn="l" fontAlgn="ctr"/>
                      <a:r>
                        <a:rPr lang="en-US" sz="700" u="none" strike="noStrike">
                          <a:effectLst/>
                        </a:rPr>
                        <a:t>1.1.3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en-US" sz="700" u="none" strike="noStrike">
                          <a:effectLst/>
                        </a:rPr>
                        <a:t>PPT制作</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3136671916"/>
                  </a:ext>
                </a:extLst>
              </a:tr>
              <a:tr h="127350">
                <a:tc>
                  <a:txBody>
                    <a:bodyPr/>
                    <a:lstStyle/>
                    <a:p>
                      <a:pPr algn="l" fontAlgn="ctr"/>
                      <a:r>
                        <a:rPr lang="en-US" sz="700" u="none" strike="noStrike">
                          <a:effectLst/>
                        </a:rPr>
                        <a:t>1.2.1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rowSpan="4">
                  <a:txBody>
                    <a:bodyPr/>
                    <a:lstStyle/>
                    <a:p>
                      <a:pPr algn="ctr" fontAlgn="ctr"/>
                      <a:r>
                        <a:rPr lang="zh-CN" sz="700" u="none" strike="noStrike">
                          <a:effectLst/>
                        </a:rPr>
                        <a:t>可行性分析</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技术可行性分析</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587061969"/>
                  </a:ext>
                </a:extLst>
              </a:tr>
              <a:tr h="127350">
                <a:tc>
                  <a:txBody>
                    <a:bodyPr/>
                    <a:lstStyle/>
                    <a:p>
                      <a:pPr algn="l" fontAlgn="ctr"/>
                      <a:r>
                        <a:rPr lang="en-US" sz="700" u="none" strike="noStrike">
                          <a:effectLst/>
                        </a:rPr>
                        <a:t>1.2.2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操作可行性分析</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651464572"/>
                  </a:ext>
                </a:extLst>
              </a:tr>
              <a:tr h="127350">
                <a:tc>
                  <a:txBody>
                    <a:bodyPr/>
                    <a:lstStyle/>
                    <a:p>
                      <a:pPr algn="l" fontAlgn="ctr"/>
                      <a:r>
                        <a:rPr lang="en-US" sz="700" u="none" strike="noStrike">
                          <a:effectLst/>
                        </a:rPr>
                        <a:t>1.2.3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经济可行性分析</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1863980540"/>
                  </a:ext>
                </a:extLst>
              </a:tr>
              <a:tr h="127350">
                <a:tc>
                  <a:txBody>
                    <a:bodyPr/>
                    <a:lstStyle/>
                    <a:p>
                      <a:pPr algn="l" fontAlgn="ctr"/>
                      <a:r>
                        <a:rPr lang="en-US" sz="700" u="none" strike="noStrike">
                          <a:effectLst/>
                        </a:rPr>
                        <a:t>1.2.4</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可行性分析文档书写</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4</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4273964677"/>
                  </a:ext>
                </a:extLst>
              </a:tr>
              <a:tr h="127350">
                <a:tc>
                  <a:txBody>
                    <a:bodyPr/>
                    <a:lstStyle/>
                    <a:p>
                      <a:pPr algn="l" fontAlgn="ctr"/>
                      <a:r>
                        <a:rPr lang="en-US" sz="700" u="none" strike="noStrike">
                          <a:effectLst/>
                        </a:rPr>
                        <a:t>1.3.1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rowSpan="3">
                  <a:txBody>
                    <a:bodyPr/>
                    <a:lstStyle/>
                    <a:p>
                      <a:pPr algn="ctr" fontAlgn="ctr"/>
                      <a:r>
                        <a:rPr lang="zh-CN" sz="700" u="none" strike="noStrike">
                          <a:effectLst/>
                        </a:rPr>
                        <a:t>评审</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汇报情况</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2532151279"/>
                  </a:ext>
                </a:extLst>
              </a:tr>
              <a:tr h="127350">
                <a:tc>
                  <a:txBody>
                    <a:bodyPr/>
                    <a:lstStyle/>
                    <a:p>
                      <a:pPr algn="l" fontAlgn="ctr"/>
                      <a:r>
                        <a:rPr lang="en-US" sz="700" u="none" strike="noStrike">
                          <a:effectLst/>
                        </a:rPr>
                        <a:t>1.3.2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en-US" sz="700" u="none" strike="noStrike">
                          <a:effectLst/>
                        </a:rPr>
                        <a:t>PPT制作</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2301335776"/>
                  </a:ext>
                </a:extLst>
              </a:tr>
              <a:tr h="127350">
                <a:tc>
                  <a:txBody>
                    <a:bodyPr/>
                    <a:lstStyle/>
                    <a:p>
                      <a:pPr algn="l" fontAlgn="ctr"/>
                      <a:r>
                        <a:rPr lang="en-US" sz="700" u="none" strike="noStrike">
                          <a:effectLst/>
                        </a:rPr>
                        <a:t>1.3.3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分析修改</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en-US" sz="700" u="none" strike="noStrike">
                          <a:effectLst/>
                        </a:rPr>
                        <a:t>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en-US"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4105535610"/>
                  </a:ext>
                </a:extLst>
              </a:tr>
              <a:tr h="127350">
                <a:tc>
                  <a:txBody>
                    <a:bodyPr/>
                    <a:lstStyle/>
                    <a:p>
                      <a:pPr algn="l" fontAlgn="ctr"/>
                      <a:r>
                        <a:rPr lang="zh-CN" sz="700" u="none" strike="noStrike">
                          <a:effectLst/>
                        </a:rPr>
                        <a:t>2.1.1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rowSpan="3">
                  <a:txBody>
                    <a:bodyPr/>
                    <a:lstStyle/>
                    <a:p>
                      <a:pPr algn="ctr" fontAlgn="ctr"/>
                      <a:r>
                        <a:rPr lang="zh-CN" sz="700" u="none" strike="noStrike">
                          <a:effectLst/>
                        </a:rPr>
                        <a:t>项目计划</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人员分工</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1069230836"/>
                  </a:ext>
                </a:extLst>
              </a:tr>
              <a:tr h="127350">
                <a:tc>
                  <a:txBody>
                    <a:bodyPr/>
                    <a:lstStyle/>
                    <a:p>
                      <a:pPr algn="l" fontAlgn="ctr"/>
                      <a:r>
                        <a:rPr lang="zh-CN" sz="700" u="none" strike="noStrike">
                          <a:effectLst/>
                        </a:rPr>
                        <a:t>2.1.2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任务分解</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3648186664"/>
                  </a:ext>
                </a:extLst>
              </a:tr>
              <a:tr h="127350">
                <a:tc>
                  <a:txBody>
                    <a:bodyPr/>
                    <a:lstStyle/>
                    <a:p>
                      <a:pPr algn="l" fontAlgn="ctr"/>
                      <a:r>
                        <a:rPr lang="zh-CN" sz="700" u="none" strike="noStrike">
                          <a:effectLst/>
                        </a:rPr>
                        <a:t>2.1.3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项目计划书</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2227524886"/>
                  </a:ext>
                </a:extLst>
              </a:tr>
              <a:tr h="127350">
                <a:tc>
                  <a:txBody>
                    <a:bodyPr/>
                    <a:lstStyle/>
                    <a:p>
                      <a:pPr algn="l" fontAlgn="ctr"/>
                      <a:r>
                        <a:rPr lang="zh-CN" sz="700" u="none" strike="noStrike">
                          <a:effectLst/>
                        </a:rPr>
                        <a:t>2.2.1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rowSpan="4">
                  <a:txBody>
                    <a:bodyPr/>
                    <a:lstStyle/>
                    <a:p>
                      <a:pPr algn="ctr" fontAlgn="ctr"/>
                      <a:r>
                        <a:rPr lang="zh-CN" sz="700" u="none" strike="noStrike">
                          <a:effectLst/>
                        </a:rPr>
                        <a:t>需求分析</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用户访谈</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3025131817"/>
                  </a:ext>
                </a:extLst>
              </a:tr>
              <a:tr h="127350">
                <a:tc>
                  <a:txBody>
                    <a:bodyPr/>
                    <a:lstStyle/>
                    <a:p>
                      <a:pPr algn="l" fontAlgn="ctr"/>
                      <a:r>
                        <a:rPr lang="zh-CN" sz="700" u="none" strike="noStrike">
                          <a:effectLst/>
                        </a:rPr>
                        <a:t>2.2.2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层次方框图</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5</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1388934777"/>
                  </a:ext>
                </a:extLst>
              </a:tr>
              <a:tr h="127350">
                <a:tc>
                  <a:txBody>
                    <a:bodyPr/>
                    <a:lstStyle/>
                    <a:p>
                      <a:pPr algn="l" fontAlgn="ctr"/>
                      <a:r>
                        <a:rPr lang="zh-CN" sz="700" u="none" strike="noStrike">
                          <a:effectLst/>
                        </a:rPr>
                        <a:t>2.2.3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数据流图</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4</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3766153850"/>
                  </a:ext>
                </a:extLst>
              </a:tr>
              <a:tr h="127350">
                <a:tc>
                  <a:txBody>
                    <a:bodyPr/>
                    <a:lstStyle/>
                    <a:p>
                      <a:pPr algn="l" fontAlgn="ctr"/>
                      <a:r>
                        <a:rPr lang="zh-CN" sz="700" u="none" strike="noStrike">
                          <a:effectLst/>
                        </a:rPr>
                        <a:t>2.2.4</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数据字典</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4</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1449255116"/>
                  </a:ext>
                </a:extLst>
              </a:tr>
              <a:tr h="127350">
                <a:tc>
                  <a:txBody>
                    <a:bodyPr/>
                    <a:lstStyle/>
                    <a:p>
                      <a:pPr algn="l" fontAlgn="ctr"/>
                      <a:r>
                        <a:rPr lang="zh-CN" sz="700" u="none" strike="noStrike">
                          <a:effectLst/>
                        </a:rPr>
                        <a:t>2.3.1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rowSpan="3">
                  <a:txBody>
                    <a:bodyPr/>
                    <a:lstStyle/>
                    <a:p>
                      <a:pPr algn="ctr" fontAlgn="ctr"/>
                      <a:r>
                        <a:rPr lang="zh-CN" sz="700" u="none" strike="noStrike">
                          <a:effectLst/>
                        </a:rPr>
                        <a:t>评审</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汇报情况</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A</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3876511870"/>
                  </a:ext>
                </a:extLst>
              </a:tr>
              <a:tr h="127350">
                <a:tc>
                  <a:txBody>
                    <a:bodyPr/>
                    <a:lstStyle/>
                    <a:p>
                      <a:pPr algn="l" fontAlgn="ctr"/>
                      <a:r>
                        <a:rPr lang="zh-CN" sz="700" u="none" strike="noStrike">
                          <a:effectLst/>
                        </a:rPr>
                        <a:t>2.3.2</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PPT制作</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4</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R</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9375076"/>
                  </a:ext>
                </a:extLst>
              </a:tr>
              <a:tr h="127350">
                <a:tc>
                  <a:txBody>
                    <a:bodyPr/>
                    <a:lstStyle/>
                    <a:p>
                      <a:pPr algn="l" fontAlgn="ctr"/>
                      <a:r>
                        <a:rPr lang="zh-CN" sz="700" u="none" strike="noStrike">
                          <a:effectLst/>
                        </a:rPr>
                        <a:t>2.3.3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vMerge="1">
                  <a:txBody>
                    <a:bodyPr/>
                    <a:lstStyle/>
                    <a:p>
                      <a:endParaRPr lang="zh-CN" altLang="en-US"/>
                    </a:p>
                  </a:txBody>
                  <a:tcPr/>
                </a:tc>
                <a:tc>
                  <a:txBody>
                    <a:bodyPr/>
                    <a:lstStyle/>
                    <a:p>
                      <a:pPr algn="l" fontAlgn="ctr"/>
                      <a:r>
                        <a:rPr lang="zh-CN" sz="700" u="none" strike="noStrike">
                          <a:effectLst/>
                        </a:rPr>
                        <a:t>分析修改</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r" fontAlgn="ctr"/>
                      <a:r>
                        <a:rPr lang="zh-CN" sz="700" u="none" strike="noStrike">
                          <a:effectLst/>
                        </a:rPr>
                        <a:t>1</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I</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dirty="0">
                          <a:effectLst/>
                        </a:rPr>
                        <a:t>R</a:t>
                      </a:r>
                      <a:endParaRPr lang="zh-CN" sz="700" b="0" i="0" u="none" strike="noStrike" dirty="0">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2823277564"/>
                  </a:ext>
                </a:extLst>
              </a:tr>
            </a:tbl>
          </a:graphicData>
        </a:graphic>
      </p:graphicFrame>
      <p:sp>
        <p:nvSpPr>
          <p:cNvPr id="9" name="文本框 8"/>
          <p:cNvSpPr txBox="1"/>
          <p:nvPr/>
        </p:nvSpPr>
        <p:spPr>
          <a:xfrm>
            <a:off x="3697322" y="841795"/>
            <a:ext cx="1180289" cy="300082"/>
          </a:xfrm>
          <a:prstGeom prst="rect">
            <a:avLst/>
          </a:prstGeom>
          <a:noFill/>
        </p:spPr>
        <p:txBody>
          <a:bodyPr wrap="square" rtlCol="0">
            <a:spAutoFit/>
          </a:bodyPr>
          <a:lstStyle/>
          <a:p>
            <a:r>
              <a:rPr lang="en-US" altLang="zh-CN" dirty="0"/>
              <a:t>WBS</a:t>
            </a:r>
            <a:r>
              <a:rPr lang="zh-CN" altLang="en-US" dirty="0"/>
              <a:t>前半段</a:t>
            </a:r>
          </a:p>
        </p:txBody>
      </p:sp>
    </p:spTree>
    <p:extLst>
      <p:ext uri="{BB962C8B-B14F-4D97-AF65-F5344CB8AC3E}">
        <p14:creationId xmlns:p14="http://schemas.microsoft.com/office/powerpoint/2010/main" val="35218975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WBS</a:t>
            </a:r>
            <a:r>
              <a:rPr lang="zh-CN" altLang="en-US" sz="3200" dirty="0">
                <a:solidFill>
                  <a:schemeClr val="bg1"/>
                </a:solidFill>
                <a:latin typeface="微软雅黑" panose="020B0503020204020204" pitchFamily="34" charset="-122"/>
                <a:ea typeface="微软雅黑" panose="020B0503020204020204" pitchFamily="34" charset="-122"/>
              </a:rPr>
              <a:t>表</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42837" y="996466"/>
            <a:ext cx="1180289" cy="300082"/>
          </a:xfrm>
          <a:prstGeom prst="rect">
            <a:avLst/>
          </a:prstGeom>
          <a:noFill/>
        </p:spPr>
        <p:txBody>
          <a:bodyPr wrap="square" rtlCol="0">
            <a:spAutoFit/>
          </a:bodyPr>
          <a:lstStyle/>
          <a:p>
            <a:r>
              <a:rPr lang="en-US" altLang="zh-CN" dirty="0"/>
              <a:t>WBS</a:t>
            </a:r>
            <a:r>
              <a:rPr lang="zh-CN" altLang="en-US" dirty="0"/>
              <a:t>后半段</a:t>
            </a:r>
          </a:p>
        </p:txBody>
      </p:sp>
      <p:graphicFrame>
        <p:nvGraphicFramePr>
          <p:cNvPr id="10" name="表格 9"/>
          <p:cNvGraphicFramePr>
            <a:graphicFrameLocks noGrp="1"/>
          </p:cNvGraphicFramePr>
          <p:nvPr>
            <p:extLst>
              <p:ext uri="{D42A27DB-BD31-4B8C-83A1-F6EECF244321}">
                <p14:modId xmlns:p14="http://schemas.microsoft.com/office/powerpoint/2010/main" val="1552849378"/>
              </p:ext>
            </p:extLst>
          </p:nvPr>
        </p:nvGraphicFramePr>
        <p:xfrm>
          <a:off x="1989650" y="698500"/>
          <a:ext cx="4595641" cy="845782"/>
        </p:xfrm>
        <a:graphic>
          <a:graphicData uri="http://schemas.openxmlformats.org/drawingml/2006/table">
            <a:tbl>
              <a:tblPr>
                <a:tableStyleId>{5C22544A-7EE6-4342-B048-85BDC9FD1C3A}</a:tableStyleId>
              </a:tblPr>
              <a:tblGrid>
                <a:gridCol w="458291">
                  <a:extLst>
                    <a:ext uri="{9D8B030D-6E8A-4147-A177-3AD203B41FA5}">
                      <a16:colId xmlns:a16="http://schemas.microsoft.com/office/drawing/2014/main" val="2986924389"/>
                    </a:ext>
                  </a:extLst>
                </a:gridCol>
                <a:gridCol w="693802">
                  <a:extLst>
                    <a:ext uri="{9D8B030D-6E8A-4147-A177-3AD203B41FA5}">
                      <a16:colId xmlns:a16="http://schemas.microsoft.com/office/drawing/2014/main" val="2216554363"/>
                    </a:ext>
                  </a:extLst>
                </a:gridCol>
                <a:gridCol w="897487">
                  <a:extLst>
                    <a:ext uri="{9D8B030D-6E8A-4147-A177-3AD203B41FA5}">
                      <a16:colId xmlns:a16="http://schemas.microsoft.com/office/drawing/2014/main" val="2166569163"/>
                    </a:ext>
                  </a:extLst>
                </a:gridCol>
                <a:gridCol w="712897">
                  <a:extLst>
                    <a:ext uri="{9D8B030D-6E8A-4147-A177-3AD203B41FA5}">
                      <a16:colId xmlns:a16="http://schemas.microsoft.com/office/drawing/2014/main" val="3805181715"/>
                    </a:ext>
                  </a:extLst>
                </a:gridCol>
                <a:gridCol w="458291">
                  <a:extLst>
                    <a:ext uri="{9D8B030D-6E8A-4147-A177-3AD203B41FA5}">
                      <a16:colId xmlns:a16="http://schemas.microsoft.com/office/drawing/2014/main" val="99276398"/>
                    </a:ext>
                  </a:extLst>
                </a:gridCol>
                <a:gridCol w="458291">
                  <a:extLst>
                    <a:ext uri="{9D8B030D-6E8A-4147-A177-3AD203B41FA5}">
                      <a16:colId xmlns:a16="http://schemas.microsoft.com/office/drawing/2014/main" val="802729511"/>
                    </a:ext>
                  </a:extLst>
                </a:gridCol>
                <a:gridCol w="458291">
                  <a:extLst>
                    <a:ext uri="{9D8B030D-6E8A-4147-A177-3AD203B41FA5}">
                      <a16:colId xmlns:a16="http://schemas.microsoft.com/office/drawing/2014/main" val="2724757346"/>
                    </a:ext>
                  </a:extLst>
                </a:gridCol>
                <a:gridCol w="458291">
                  <a:extLst>
                    <a:ext uri="{9D8B030D-6E8A-4147-A177-3AD203B41FA5}">
                      <a16:colId xmlns:a16="http://schemas.microsoft.com/office/drawing/2014/main" val="2656567133"/>
                    </a:ext>
                  </a:extLst>
                </a:gridCol>
              </a:tblGrid>
              <a:tr h="120826">
                <a:tc gridSpan="8">
                  <a:txBody>
                    <a:bodyPr/>
                    <a:lstStyle/>
                    <a:p>
                      <a:pPr algn="l" fontAlgn="ctr"/>
                      <a:r>
                        <a:rPr lang="en-US" sz="700" u="none" strike="noStrike" dirty="0" err="1">
                          <a:effectLst/>
                        </a:rPr>
                        <a:t>WBS表</a:t>
                      </a:r>
                      <a:endParaRPr lang="zh-CN" sz="700" b="0" i="0" u="none" strike="noStrike" dirty="0">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23119700"/>
                  </a:ext>
                </a:extLst>
              </a:tr>
              <a:tr h="120826">
                <a:tc gridSpan="8">
                  <a:txBody>
                    <a:bodyPr/>
                    <a:lstStyle/>
                    <a:p>
                      <a:pPr algn="l" fontAlgn="ctr"/>
                      <a:r>
                        <a:rPr lang="en-US" sz="700" u="none" strike="noStrike">
                          <a:effectLst/>
                        </a:rPr>
                        <a:t>1.项目概况</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92953077"/>
                  </a:ext>
                </a:extLst>
              </a:tr>
              <a:tr h="120826">
                <a:tc gridSpan="2">
                  <a:txBody>
                    <a:bodyPr/>
                    <a:lstStyle/>
                    <a:p>
                      <a:pPr algn="l" fontAlgn="ctr"/>
                      <a:r>
                        <a:rPr lang="zh-CN" sz="700" u="none" strike="noStrike">
                          <a:effectLst/>
                        </a:rPr>
                        <a:t>项目名称：</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a:txBody>
                    <a:bodyPr/>
                    <a:lstStyle/>
                    <a:p>
                      <a:pPr algn="l" fontAlgn="ctr"/>
                      <a:r>
                        <a:rPr lang="zh-CN" sz="700" u="none" strike="noStrike">
                          <a:effectLst/>
                        </a:rPr>
                        <a:t>寝室空调智能插座</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gridSpan="3">
                  <a:txBody>
                    <a:bodyPr/>
                    <a:lstStyle/>
                    <a:p>
                      <a:pPr algn="l" fontAlgn="ctr"/>
                      <a:r>
                        <a:rPr lang="zh-CN" sz="700" u="none" strike="noStrike">
                          <a:effectLst/>
                        </a:rPr>
                        <a:t>项目编号:</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gridSpan="2">
                  <a:txBody>
                    <a:bodyPr/>
                    <a:lstStyle/>
                    <a:p>
                      <a:pPr algn="l" fontAlgn="ctr"/>
                      <a:r>
                        <a:rPr lang="zh-CN" sz="700" u="none" strike="noStrike">
                          <a:effectLst/>
                        </a:rPr>
                        <a:t>SE-2017-G03</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extLst>
                  <a:ext uri="{0D108BD9-81ED-4DB2-BD59-A6C34878D82A}">
                    <a16:rowId xmlns:a16="http://schemas.microsoft.com/office/drawing/2014/main" val="1218739757"/>
                  </a:ext>
                </a:extLst>
              </a:tr>
              <a:tr h="120826">
                <a:tc gridSpan="2">
                  <a:txBody>
                    <a:bodyPr/>
                    <a:lstStyle/>
                    <a:p>
                      <a:pPr algn="l" fontAlgn="ctr"/>
                      <a:r>
                        <a:rPr lang="zh-CN" sz="700" u="none" strike="noStrike">
                          <a:effectLst/>
                        </a:rPr>
                        <a:t>制作人：</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a:txBody>
                    <a:bodyPr/>
                    <a:lstStyle/>
                    <a:p>
                      <a:pPr algn="l" fontAlgn="ctr"/>
                      <a:r>
                        <a:rPr lang="zh-CN" sz="700" u="none" strike="noStrike">
                          <a:effectLst/>
                        </a:rPr>
                        <a:t>胡子阳</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gridSpan="3">
                  <a:txBody>
                    <a:bodyPr/>
                    <a:lstStyle/>
                    <a:p>
                      <a:pPr algn="l" fontAlgn="ctr"/>
                      <a:r>
                        <a:rPr lang="zh-CN" sz="700" u="none" strike="noStrike" dirty="0">
                          <a:effectLst/>
                        </a:rPr>
                        <a:t>审核人:</a:t>
                      </a:r>
                      <a:endParaRPr lang="zh-CN" sz="700" b="0" i="0" u="none" strike="noStrike" dirty="0">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gridSpan="2">
                  <a:txBody>
                    <a:bodyPr/>
                    <a:lstStyle/>
                    <a:p>
                      <a:pPr algn="l" fontAlgn="ctr"/>
                      <a:r>
                        <a:rPr lang="zh-CN" sz="700" u="none" strike="noStrike">
                          <a:effectLst/>
                        </a:rPr>
                        <a:t>徐洁岑</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extLst>
                  <a:ext uri="{0D108BD9-81ED-4DB2-BD59-A6C34878D82A}">
                    <a16:rowId xmlns:a16="http://schemas.microsoft.com/office/drawing/2014/main" val="2262611053"/>
                  </a:ext>
                </a:extLst>
              </a:tr>
              <a:tr h="120826">
                <a:tc gridSpan="2">
                  <a:txBody>
                    <a:bodyPr/>
                    <a:lstStyle/>
                    <a:p>
                      <a:pPr algn="l" fontAlgn="ctr"/>
                      <a:r>
                        <a:rPr lang="zh-CN" sz="700" u="none" strike="noStrike">
                          <a:effectLst/>
                        </a:rPr>
                        <a:t>项目经理：</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a:txBody>
                    <a:bodyPr/>
                    <a:lstStyle/>
                    <a:p>
                      <a:pPr algn="l" fontAlgn="ctr"/>
                      <a:r>
                        <a:rPr lang="zh-CN" sz="700" u="none" strike="noStrike">
                          <a:effectLst/>
                        </a:rPr>
                        <a:t>张晓钒</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gridSpan="3">
                  <a:txBody>
                    <a:bodyPr/>
                    <a:lstStyle/>
                    <a:p>
                      <a:pPr algn="l" fontAlgn="ctr"/>
                      <a:r>
                        <a:rPr lang="zh-CN" sz="700" u="none" strike="noStrike">
                          <a:effectLst/>
                        </a:rPr>
                        <a:t>制作时间：</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gridSpan="2">
                  <a:txBody>
                    <a:bodyPr/>
                    <a:lstStyle/>
                    <a:p>
                      <a:pPr algn="r" fontAlgn="ctr"/>
                      <a:r>
                        <a:rPr lang="zh-CN" sz="700" u="none" strike="noStrike">
                          <a:effectLst/>
                        </a:rPr>
                        <a:t>2017/4/7</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extLst>
                  <a:ext uri="{0D108BD9-81ED-4DB2-BD59-A6C34878D82A}">
                    <a16:rowId xmlns:a16="http://schemas.microsoft.com/office/drawing/2014/main" val="1651984519"/>
                  </a:ext>
                </a:extLst>
              </a:tr>
              <a:tr h="120826">
                <a:tc gridSpan="8">
                  <a:txBody>
                    <a:bodyPr/>
                    <a:lstStyle/>
                    <a:p>
                      <a:pPr algn="l" fontAlgn="ctr"/>
                      <a:r>
                        <a:rPr lang="en-US" sz="700" u="none" strike="noStrike">
                          <a:effectLst/>
                        </a:rPr>
                        <a:t>2.工作任务分解（R-负责、A-协助、I-通知）</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8013672"/>
                  </a:ext>
                </a:extLst>
              </a:tr>
              <a:tr h="120826">
                <a:tc>
                  <a:txBody>
                    <a:bodyPr/>
                    <a:lstStyle/>
                    <a:p>
                      <a:pPr algn="l" fontAlgn="ctr"/>
                      <a:r>
                        <a:rPr lang="zh-CN" sz="700" u="none" strike="noStrike" dirty="0">
                          <a:effectLst/>
                        </a:rPr>
                        <a:t>分解码</a:t>
                      </a:r>
                      <a:endParaRPr lang="zh-CN" sz="700" b="0" i="0" u="none" strike="noStrike" dirty="0">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任务名称</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活动项</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人力资源（名）</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工期（天）</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胡</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a:effectLst/>
                        </a:rPr>
                        <a:t>张</a:t>
                      </a:r>
                      <a:endParaRPr lang="zh-CN" sz="700" b="0" i="0" u="none" strike="noStrike">
                        <a:solidFill>
                          <a:srgbClr val="000000"/>
                        </a:solidFill>
                        <a:effectLst/>
                        <a:latin typeface="等线" panose="02010600030101010101" pitchFamily="2" charset="-122"/>
                        <a:ea typeface="等线" panose="02010600030101010101" pitchFamily="2" charset="-122"/>
                      </a:endParaRPr>
                    </a:p>
                  </a:txBody>
                  <a:tcPr marL="6359" marR="6359" marT="6359" marB="0" anchor="ctr"/>
                </a:tc>
                <a:tc>
                  <a:txBody>
                    <a:bodyPr/>
                    <a:lstStyle/>
                    <a:p>
                      <a:pPr algn="l" fontAlgn="ctr"/>
                      <a:r>
                        <a:rPr lang="zh-CN" sz="700" u="none" strike="noStrike" dirty="0">
                          <a:effectLst/>
                        </a:rPr>
                        <a:t>徐</a:t>
                      </a:r>
                      <a:endParaRPr lang="zh-CN" sz="700" b="0" i="0" u="none" strike="noStrike" dirty="0">
                        <a:solidFill>
                          <a:srgbClr val="000000"/>
                        </a:solidFill>
                        <a:effectLst/>
                        <a:latin typeface="等线" panose="02010600030101010101" pitchFamily="2" charset="-122"/>
                        <a:ea typeface="等线" panose="02010600030101010101" pitchFamily="2" charset="-122"/>
                      </a:endParaRPr>
                    </a:p>
                  </a:txBody>
                  <a:tcPr marL="6359" marR="6359" marT="6359" marB="0" anchor="ctr"/>
                </a:tc>
                <a:extLst>
                  <a:ext uri="{0D108BD9-81ED-4DB2-BD59-A6C34878D82A}">
                    <a16:rowId xmlns:a16="http://schemas.microsoft.com/office/drawing/2014/main" val="1170655421"/>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437619908"/>
              </p:ext>
            </p:extLst>
          </p:nvPr>
        </p:nvGraphicFramePr>
        <p:xfrm>
          <a:off x="1989645" y="1544282"/>
          <a:ext cx="4595646" cy="3384330"/>
        </p:xfrm>
        <a:graphic>
          <a:graphicData uri="http://schemas.openxmlformats.org/drawingml/2006/table">
            <a:tbl>
              <a:tblPr>
                <a:tableStyleId>{5C22544A-7EE6-4342-B048-85BDC9FD1C3A}</a:tableStyleId>
              </a:tblPr>
              <a:tblGrid>
                <a:gridCol w="457869">
                  <a:extLst>
                    <a:ext uri="{9D8B030D-6E8A-4147-A177-3AD203B41FA5}">
                      <a16:colId xmlns:a16="http://schemas.microsoft.com/office/drawing/2014/main" val="1211247283"/>
                    </a:ext>
                  </a:extLst>
                </a:gridCol>
                <a:gridCol w="695282">
                  <a:extLst>
                    <a:ext uri="{9D8B030D-6E8A-4147-A177-3AD203B41FA5}">
                      <a16:colId xmlns:a16="http://schemas.microsoft.com/office/drawing/2014/main" val="3312486733"/>
                    </a:ext>
                  </a:extLst>
                </a:gridCol>
                <a:gridCol w="898779">
                  <a:extLst>
                    <a:ext uri="{9D8B030D-6E8A-4147-A177-3AD203B41FA5}">
                      <a16:colId xmlns:a16="http://schemas.microsoft.com/office/drawing/2014/main" val="1261505002"/>
                    </a:ext>
                  </a:extLst>
                </a:gridCol>
                <a:gridCol w="712240">
                  <a:extLst>
                    <a:ext uri="{9D8B030D-6E8A-4147-A177-3AD203B41FA5}">
                      <a16:colId xmlns:a16="http://schemas.microsoft.com/office/drawing/2014/main" val="2077324642"/>
                    </a:ext>
                  </a:extLst>
                </a:gridCol>
                <a:gridCol w="457869">
                  <a:extLst>
                    <a:ext uri="{9D8B030D-6E8A-4147-A177-3AD203B41FA5}">
                      <a16:colId xmlns:a16="http://schemas.microsoft.com/office/drawing/2014/main" val="1810222435"/>
                    </a:ext>
                  </a:extLst>
                </a:gridCol>
                <a:gridCol w="457869">
                  <a:extLst>
                    <a:ext uri="{9D8B030D-6E8A-4147-A177-3AD203B41FA5}">
                      <a16:colId xmlns:a16="http://schemas.microsoft.com/office/drawing/2014/main" val="3023967829"/>
                    </a:ext>
                  </a:extLst>
                </a:gridCol>
                <a:gridCol w="457869">
                  <a:extLst>
                    <a:ext uri="{9D8B030D-6E8A-4147-A177-3AD203B41FA5}">
                      <a16:colId xmlns:a16="http://schemas.microsoft.com/office/drawing/2014/main" val="175425688"/>
                    </a:ext>
                  </a:extLst>
                </a:gridCol>
                <a:gridCol w="457869">
                  <a:extLst>
                    <a:ext uri="{9D8B030D-6E8A-4147-A177-3AD203B41FA5}">
                      <a16:colId xmlns:a16="http://schemas.microsoft.com/office/drawing/2014/main" val="239873637"/>
                    </a:ext>
                  </a:extLst>
                </a:gridCol>
              </a:tblGrid>
              <a:tr h="136232">
                <a:tc>
                  <a:txBody>
                    <a:bodyPr/>
                    <a:lstStyle/>
                    <a:p>
                      <a:pPr algn="l" fontAlgn="ctr"/>
                      <a:r>
                        <a:rPr lang="en-US" altLang="zh-CN" sz="800" u="none" strike="noStrike">
                          <a:effectLst/>
                        </a:rPr>
                        <a:t>3.1.1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rowSpan="8">
                  <a:txBody>
                    <a:bodyPr/>
                    <a:lstStyle/>
                    <a:p>
                      <a:pPr algn="ctr" fontAlgn="ctr"/>
                      <a:r>
                        <a:rPr lang="zh-CN" altLang="en-US" sz="800" u="none" strike="noStrike" dirty="0">
                          <a:effectLst/>
                        </a:rPr>
                        <a:t>软件设计</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zh-CN" altLang="en-US" sz="800" u="none" strike="noStrike">
                          <a:effectLst/>
                        </a:rPr>
                        <a:t>总体设计</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dirty="0">
                          <a:effectLst/>
                        </a:rPr>
                        <a:t>R</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1037884886"/>
                  </a:ext>
                </a:extLst>
              </a:tr>
              <a:tr h="136232">
                <a:tc>
                  <a:txBody>
                    <a:bodyPr/>
                    <a:lstStyle/>
                    <a:p>
                      <a:pPr algn="l" fontAlgn="ctr"/>
                      <a:r>
                        <a:rPr lang="en-US" altLang="zh-CN" sz="800" u="none" strike="noStrike">
                          <a:effectLst/>
                        </a:rPr>
                        <a:t>3.1.2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详细设计</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340439186"/>
                  </a:ext>
                </a:extLst>
              </a:tr>
              <a:tr h="136232">
                <a:tc>
                  <a:txBody>
                    <a:bodyPr/>
                    <a:lstStyle/>
                    <a:p>
                      <a:pPr algn="l" fontAlgn="ctr"/>
                      <a:r>
                        <a:rPr lang="en-US" altLang="zh-CN" sz="800" u="none" strike="noStrike">
                          <a:effectLst/>
                        </a:rPr>
                        <a:t>3.1.3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en-US" sz="800" u="none" strike="noStrike">
                          <a:effectLst/>
                        </a:rPr>
                        <a:t>UI</a:t>
                      </a:r>
                      <a:r>
                        <a:rPr lang="zh-CN" altLang="en-US" sz="800" u="none" strike="noStrike">
                          <a:effectLst/>
                        </a:rPr>
                        <a:t>设计</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4102535378"/>
                  </a:ext>
                </a:extLst>
              </a:tr>
              <a:tr h="136232">
                <a:tc>
                  <a:txBody>
                    <a:bodyPr/>
                    <a:lstStyle/>
                    <a:p>
                      <a:pPr algn="l" fontAlgn="ctr"/>
                      <a:r>
                        <a:rPr lang="en-US" altLang="zh-CN" sz="800" u="none" strike="noStrike">
                          <a:effectLst/>
                        </a:rPr>
                        <a:t>3.1.4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数据库与服务器接口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3623200226"/>
                  </a:ext>
                </a:extLst>
              </a:tr>
              <a:tr h="136232">
                <a:tc>
                  <a:txBody>
                    <a:bodyPr/>
                    <a:lstStyle/>
                    <a:p>
                      <a:pPr algn="l" fontAlgn="ctr"/>
                      <a:r>
                        <a:rPr lang="en-US" altLang="zh-CN" sz="800" u="none" strike="noStrike">
                          <a:effectLst/>
                        </a:rPr>
                        <a:t>3.1.5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en-US" sz="800" u="none" strike="noStrike">
                          <a:effectLst/>
                        </a:rPr>
                        <a:t>APP</a:t>
                      </a:r>
                      <a:r>
                        <a:rPr lang="zh-CN" altLang="en-US" sz="800" u="none" strike="noStrike">
                          <a:effectLst/>
                        </a:rPr>
                        <a:t>难点突破</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367488492"/>
                  </a:ext>
                </a:extLst>
              </a:tr>
              <a:tr h="136232">
                <a:tc>
                  <a:txBody>
                    <a:bodyPr/>
                    <a:lstStyle/>
                    <a:p>
                      <a:pPr algn="l" fontAlgn="ctr"/>
                      <a:r>
                        <a:rPr lang="en-US" altLang="zh-CN" sz="800" u="none" strike="noStrike">
                          <a:effectLst/>
                        </a:rPr>
                        <a:t>3.1.6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en-US" sz="800" u="none" strike="noStrike">
                          <a:effectLst/>
                        </a:rPr>
                        <a:t>Arduino</a:t>
                      </a:r>
                      <a:r>
                        <a:rPr lang="zh-CN" altLang="en-US" sz="800" u="none" strike="noStrike">
                          <a:effectLst/>
                        </a:rPr>
                        <a:t>难点突破</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658306765"/>
                  </a:ext>
                </a:extLst>
              </a:tr>
              <a:tr h="136232">
                <a:tc>
                  <a:txBody>
                    <a:bodyPr/>
                    <a:lstStyle/>
                    <a:p>
                      <a:pPr algn="l" fontAlgn="ctr"/>
                      <a:r>
                        <a:rPr lang="en-US" altLang="zh-CN" sz="800" u="none" strike="noStrike">
                          <a:effectLst/>
                        </a:rPr>
                        <a:t>3.1.7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详细设计报告</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1444503074"/>
                  </a:ext>
                </a:extLst>
              </a:tr>
              <a:tr h="136232">
                <a:tc>
                  <a:txBody>
                    <a:bodyPr/>
                    <a:lstStyle/>
                    <a:p>
                      <a:pPr algn="l" fontAlgn="ctr"/>
                      <a:r>
                        <a:rPr lang="en-US" altLang="zh-CN" sz="800" u="none" strike="noStrike">
                          <a:effectLst/>
                        </a:rPr>
                        <a:t>3.1.8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总体设计报告</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467827004"/>
                  </a:ext>
                </a:extLst>
              </a:tr>
              <a:tr h="136232">
                <a:tc>
                  <a:txBody>
                    <a:bodyPr/>
                    <a:lstStyle/>
                    <a:p>
                      <a:pPr algn="l" fontAlgn="ctr"/>
                      <a:r>
                        <a:rPr lang="en-US" altLang="zh-CN" sz="800" u="none" strike="noStrike">
                          <a:effectLst/>
                        </a:rPr>
                        <a:t>3.2.1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rowSpan="3">
                  <a:txBody>
                    <a:bodyPr/>
                    <a:lstStyle/>
                    <a:p>
                      <a:pPr algn="ctr" fontAlgn="ctr"/>
                      <a:r>
                        <a:rPr lang="zh-CN" altLang="en-US" sz="800" u="none" strike="noStrike">
                          <a:effectLst/>
                        </a:rPr>
                        <a:t>阶段评审</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zh-CN" altLang="en-US" sz="800" u="none" strike="noStrike">
                          <a:effectLst/>
                        </a:rPr>
                        <a:t>审核汇报</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114902261"/>
                  </a:ext>
                </a:extLst>
              </a:tr>
              <a:tr h="136232">
                <a:tc>
                  <a:txBody>
                    <a:bodyPr/>
                    <a:lstStyle/>
                    <a:p>
                      <a:pPr algn="l" fontAlgn="ctr"/>
                      <a:r>
                        <a:rPr lang="en-US" altLang="zh-CN" sz="800" u="none" strike="noStrike">
                          <a:effectLst/>
                        </a:rPr>
                        <a:t>3.2.2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en-US" sz="800" u="none" strike="noStrike">
                          <a:effectLst/>
                        </a:rPr>
                        <a:t>PPT</a:t>
                      </a:r>
                      <a:r>
                        <a:rPr lang="zh-CN" altLang="en-US" sz="800" u="none" strike="noStrike">
                          <a:effectLst/>
                        </a:rPr>
                        <a:t>制作</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3170091706"/>
                  </a:ext>
                </a:extLst>
              </a:tr>
              <a:tr h="136232">
                <a:tc>
                  <a:txBody>
                    <a:bodyPr/>
                    <a:lstStyle/>
                    <a:p>
                      <a:pPr algn="l" fontAlgn="ctr"/>
                      <a:r>
                        <a:rPr lang="en-US" altLang="zh-CN" sz="800" u="none" strike="noStrike">
                          <a:effectLst/>
                        </a:rPr>
                        <a:t>3.2.3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文档整理</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480926713"/>
                  </a:ext>
                </a:extLst>
              </a:tr>
              <a:tr h="136232">
                <a:tc>
                  <a:txBody>
                    <a:bodyPr/>
                    <a:lstStyle/>
                    <a:p>
                      <a:pPr algn="l" fontAlgn="ctr"/>
                      <a:r>
                        <a:rPr lang="en-US" altLang="zh-CN" sz="800" u="none" strike="noStrike">
                          <a:effectLst/>
                        </a:rPr>
                        <a:t>3.3.1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rowSpan="2">
                  <a:txBody>
                    <a:bodyPr/>
                    <a:lstStyle/>
                    <a:p>
                      <a:pPr algn="ctr" fontAlgn="ctr"/>
                      <a:r>
                        <a:rPr lang="zh-CN" altLang="en-US" sz="800" u="none" strike="noStrike">
                          <a:effectLst/>
                        </a:rPr>
                        <a:t>编码实现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zh-CN" altLang="en-US" sz="800" u="none" strike="noStrike">
                          <a:effectLst/>
                        </a:rPr>
                        <a:t>代码编写</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35.5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747419078"/>
                  </a:ext>
                </a:extLst>
              </a:tr>
              <a:tr h="136232">
                <a:tc>
                  <a:txBody>
                    <a:bodyPr/>
                    <a:lstStyle/>
                    <a:p>
                      <a:pPr algn="l" fontAlgn="ctr"/>
                      <a:r>
                        <a:rPr lang="en-US" altLang="zh-CN" sz="800" u="none" strike="noStrike">
                          <a:effectLst/>
                        </a:rPr>
                        <a:t>3.3.2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单元测试清单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393797084"/>
                  </a:ext>
                </a:extLst>
              </a:tr>
              <a:tr h="136232">
                <a:tc>
                  <a:txBody>
                    <a:bodyPr/>
                    <a:lstStyle/>
                    <a:p>
                      <a:pPr algn="l" fontAlgn="ctr"/>
                      <a:r>
                        <a:rPr lang="en-US" altLang="zh-CN" sz="800" u="none" strike="noStrike">
                          <a:effectLst/>
                        </a:rPr>
                        <a:t>3.4.1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rowSpan="4">
                  <a:txBody>
                    <a:bodyPr/>
                    <a:lstStyle/>
                    <a:p>
                      <a:pPr algn="ctr" fontAlgn="ctr"/>
                      <a:r>
                        <a:rPr lang="zh-CN" altLang="en-US" sz="800" u="none" strike="noStrike">
                          <a:effectLst/>
                        </a:rPr>
                        <a:t>单元测试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Arduino</a:t>
                      </a:r>
                      <a:r>
                        <a:rPr lang="zh-CN" altLang="en-US" sz="800" u="none" strike="noStrike">
                          <a:effectLst/>
                        </a:rPr>
                        <a:t>固件测试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4.5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3444115040"/>
                  </a:ext>
                </a:extLst>
              </a:tr>
              <a:tr h="136232">
                <a:tc>
                  <a:txBody>
                    <a:bodyPr/>
                    <a:lstStyle/>
                    <a:p>
                      <a:pPr algn="l" fontAlgn="ctr"/>
                      <a:r>
                        <a:rPr lang="en-US" altLang="zh-CN" sz="800" u="none" strike="noStrike">
                          <a:effectLst/>
                        </a:rPr>
                        <a:t>3.4.2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en-US" sz="800" u="none" strike="noStrike">
                          <a:effectLst/>
                        </a:rPr>
                        <a:t>app</a:t>
                      </a:r>
                      <a:r>
                        <a:rPr lang="zh-CN" altLang="en-US" sz="800" u="none" strike="noStrike">
                          <a:effectLst/>
                        </a:rPr>
                        <a:t>软件测试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2.5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3550845862"/>
                  </a:ext>
                </a:extLst>
              </a:tr>
              <a:tr h="136232">
                <a:tc>
                  <a:txBody>
                    <a:bodyPr/>
                    <a:lstStyle/>
                    <a:p>
                      <a:pPr algn="l" fontAlgn="ctr"/>
                      <a:r>
                        <a:rPr lang="en-US" altLang="zh-CN" sz="800" u="none" strike="noStrike">
                          <a:effectLst/>
                        </a:rPr>
                        <a:t>3.4.3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服务器后台测试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3022304116"/>
                  </a:ext>
                </a:extLst>
              </a:tr>
              <a:tr h="136232">
                <a:tc>
                  <a:txBody>
                    <a:bodyPr/>
                    <a:lstStyle/>
                    <a:p>
                      <a:pPr algn="l" fontAlgn="ctr"/>
                      <a:r>
                        <a:rPr lang="en-US" altLang="zh-CN" sz="800" u="none" strike="noStrike">
                          <a:effectLst/>
                        </a:rPr>
                        <a:t>3.4.4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测试文档书写</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185605774"/>
                  </a:ext>
                </a:extLst>
              </a:tr>
              <a:tr h="136232">
                <a:tc>
                  <a:txBody>
                    <a:bodyPr/>
                    <a:lstStyle/>
                    <a:p>
                      <a:pPr algn="l" fontAlgn="ctr"/>
                      <a:r>
                        <a:rPr lang="en-US" altLang="zh-CN" sz="800" u="none" strike="noStrike">
                          <a:effectLst/>
                        </a:rPr>
                        <a:t>3.5.1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rowSpan="3">
                  <a:txBody>
                    <a:bodyPr/>
                    <a:lstStyle/>
                    <a:p>
                      <a:pPr algn="ctr" fontAlgn="ctr"/>
                      <a:r>
                        <a:rPr lang="zh-CN" altLang="en-US" sz="800" u="none" strike="noStrike">
                          <a:effectLst/>
                        </a:rPr>
                        <a:t>阶段评审</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zh-CN" altLang="en-US" sz="800" u="none" strike="noStrike">
                          <a:effectLst/>
                        </a:rPr>
                        <a:t>分析修改</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820550346"/>
                  </a:ext>
                </a:extLst>
              </a:tr>
              <a:tr h="136232">
                <a:tc>
                  <a:txBody>
                    <a:bodyPr/>
                    <a:lstStyle/>
                    <a:p>
                      <a:pPr algn="l" fontAlgn="ctr"/>
                      <a:r>
                        <a:rPr lang="en-US" altLang="zh-CN" sz="800" u="none" strike="noStrike">
                          <a:effectLst/>
                        </a:rPr>
                        <a:t>3.5.2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en-US" sz="800" u="none" strike="noStrike">
                          <a:effectLst/>
                        </a:rPr>
                        <a:t>PPT</a:t>
                      </a:r>
                      <a:r>
                        <a:rPr lang="zh-CN" altLang="en-US" sz="800" u="none" strike="noStrike">
                          <a:effectLst/>
                        </a:rPr>
                        <a:t>制作</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3561421811"/>
                  </a:ext>
                </a:extLst>
              </a:tr>
              <a:tr h="136232">
                <a:tc>
                  <a:txBody>
                    <a:bodyPr/>
                    <a:lstStyle/>
                    <a:p>
                      <a:pPr algn="l" fontAlgn="ctr"/>
                      <a:r>
                        <a:rPr lang="en-US" altLang="zh-CN" sz="800" u="none" strike="noStrike">
                          <a:effectLst/>
                        </a:rPr>
                        <a:t>3.5.3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汇报情况</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I</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1956693957"/>
                  </a:ext>
                </a:extLst>
              </a:tr>
              <a:tr h="136232">
                <a:tc>
                  <a:txBody>
                    <a:bodyPr/>
                    <a:lstStyle/>
                    <a:p>
                      <a:pPr algn="l" fontAlgn="ctr"/>
                      <a:r>
                        <a:rPr lang="en-US" altLang="zh-CN" sz="800" u="none" strike="noStrike">
                          <a:effectLst/>
                        </a:rPr>
                        <a:t>3.5.1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rowSpan="2">
                  <a:txBody>
                    <a:bodyPr/>
                    <a:lstStyle/>
                    <a:p>
                      <a:pPr algn="ctr" fontAlgn="ctr"/>
                      <a:r>
                        <a:rPr lang="zh-CN" altLang="en-US" sz="800" u="none" strike="noStrike">
                          <a:effectLst/>
                        </a:rPr>
                        <a:t>总体测试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zh-CN" altLang="en-US" sz="800" u="none" strike="noStrike">
                          <a:effectLst/>
                        </a:rPr>
                        <a:t>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1152664504"/>
                  </a:ext>
                </a:extLst>
              </a:tr>
              <a:tr h="136232">
                <a:tc>
                  <a:txBody>
                    <a:bodyPr/>
                    <a:lstStyle/>
                    <a:p>
                      <a:pPr algn="l" fontAlgn="ctr"/>
                      <a:r>
                        <a:rPr lang="en-US" altLang="zh-CN" sz="800" u="none" strike="noStrike">
                          <a:effectLst/>
                        </a:rPr>
                        <a:t>3.5.2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系统测试报告书写</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3383916671"/>
                  </a:ext>
                </a:extLst>
              </a:tr>
              <a:tr h="136232">
                <a:tc>
                  <a:txBody>
                    <a:bodyPr/>
                    <a:lstStyle/>
                    <a:p>
                      <a:pPr algn="l" fontAlgn="ctr"/>
                      <a:r>
                        <a:rPr lang="en-US" altLang="zh-CN" sz="800" u="none" strike="noStrike">
                          <a:effectLst/>
                        </a:rPr>
                        <a:t>3.6.1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rowSpan="2">
                  <a:txBody>
                    <a:bodyPr/>
                    <a:lstStyle/>
                    <a:p>
                      <a:pPr algn="ctr" fontAlgn="ctr"/>
                      <a:r>
                        <a:rPr lang="zh-CN" altLang="en-US" sz="800" u="none" strike="noStrike">
                          <a:effectLst/>
                        </a:rPr>
                        <a:t>项目收尾</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zh-CN" altLang="en-US" sz="800" u="none" strike="noStrike">
                          <a:effectLst/>
                        </a:rPr>
                        <a:t>文档整理</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007796554"/>
                  </a:ext>
                </a:extLst>
              </a:tr>
              <a:tr h="136232">
                <a:tc>
                  <a:txBody>
                    <a:bodyPr/>
                    <a:lstStyle/>
                    <a:p>
                      <a:pPr algn="l" fontAlgn="ctr"/>
                      <a:r>
                        <a:rPr lang="en-US" altLang="zh-CN" sz="800" u="none" strike="noStrike">
                          <a:effectLst/>
                        </a:rPr>
                        <a:t>3.6.2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vMerge="1">
                  <a:txBody>
                    <a:bodyPr/>
                    <a:lstStyle/>
                    <a:p>
                      <a:endParaRPr lang="zh-CN" altLang="en-US"/>
                    </a:p>
                  </a:txBody>
                  <a:tcPr/>
                </a:tc>
                <a:tc>
                  <a:txBody>
                    <a:bodyPr/>
                    <a:lstStyle/>
                    <a:p>
                      <a:pPr algn="l" fontAlgn="ctr"/>
                      <a:r>
                        <a:rPr lang="zh-CN" altLang="en-US" sz="800" u="none" strike="noStrike">
                          <a:effectLst/>
                        </a:rPr>
                        <a:t>审核汇报</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r" fontAlgn="ctr"/>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7154" marR="7154" marT="7154" marB="0" anchor="ctr"/>
                </a:tc>
                <a:tc>
                  <a:txBody>
                    <a:bodyPr/>
                    <a:lstStyle/>
                    <a:p>
                      <a:pPr algn="l" fontAlgn="ctr"/>
                      <a:r>
                        <a:rPr lang="en-US" sz="800" u="none" strike="noStrike" dirty="0">
                          <a:effectLst/>
                        </a:rPr>
                        <a:t>A</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7154" marR="7154" marT="7154" marB="0" anchor="ctr"/>
                </a:tc>
                <a:extLst>
                  <a:ext uri="{0D108BD9-81ED-4DB2-BD59-A6C34878D82A}">
                    <a16:rowId xmlns:a16="http://schemas.microsoft.com/office/drawing/2014/main" val="2902331368"/>
                  </a:ext>
                </a:extLst>
              </a:tr>
            </a:tbl>
          </a:graphicData>
        </a:graphic>
      </p:graphicFrame>
    </p:spTree>
    <p:extLst>
      <p:ext uri="{BB962C8B-B14F-4D97-AF65-F5344CB8AC3E}">
        <p14:creationId xmlns:p14="http://schemas.microsoft.com/office/powerpoint/2010/main" val="158077329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项目预算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763421474"/>
              </p:ext>
            </p:extLst>
          </p:nvPr>
        </p:nvGraphicFramePr>
        <p:xfrm>
          <a:off x="817122" y="1167319"/>
          <a:ext cx="7308716" cy="3385226"/>
        </p:xfrm>
        <a:graphic>
          <a:graphicData uri="http://schemas.openxmlformats.org/drawingml/2006/table">
            <a:tbl>
              <a:tblPr firstRow="1" firstCol="1" bandRow="1">
                <a:tableStyleId>{F5AB1C69-6EDB-4FF4-983F-18BD219EF322}</a:tableStyleId>
              </a:tblPr>
              <a:tblGrid>
                <a:gridCol w="2509813">
                  <a:extLst>
                    <a:ext uri="{9D8B030D-6E8A-4147-A177-3AD203B41FA5}">
                      <a16:colId xmlns:a16="http://schemas.microsoft.com/office/drawing/2014/main" val="1339687405"/>
                    </a:ext>
                  </a:extLst>
                </a:gridCol>
                <a:gridCol w="2011359">
                  <a:extLst>
                    <a:ext uri="{9D8B030D-6E8A-4147-A177-3AD203B41FA5}">
                      <a16:colId xmlns:a16="http://schemas.microsoft.com/office/drawing/2014/main" val="1842421944"/>
                    </a:ext>
                  </a:extLst>
                </a:gridCol>
                <a:gridCol w="2787544">
                  <a:extLst>
                    <a:ext uri="{9D8B030D-6E8A-4147-A177-3AD203B41FA5}">
                      <a16:colId xmlns:a16="http://schemas.microsoft.com/office/drawing/2014/main" val="708188700"/>
                    </a:ext>
                  </a:extLst>
                </a:gridCol>
              </a:tblGrid>
              <a:tr h="489125">
                <a:tc>
                  <a:txBody>
                    <a:bodyPr/>
                    <a:lstStyle/>
                    <a:p>
                      <a:pPr>
                        <a:spcAft>
                          <a:spcPts val="0"/>
                        </a:spcAft>
                      </a:pPr>
                      <a:r>
                        <a:rPr lang="zh-CN" sz="1050">
                          <a:effectLst/>
                        </a:rPr>
                        <a:t>内容</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dirty="0">
                          <a:effectLst/>
                        </a:rPr>
                        <a:t>工时／小时</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费用</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49048683"/>
                  </a:ext>
                </a:extLst>
              </a:tr>
              <a:tr h="335857">
                <a:tc>
                  <a:txBody>
                    <a:bodyPr/>
                    <a:lstStyle/>
                    <a:p>
                      <a:pPr>
                        <a:spcAft>
                          <a:spcPts val="0"/>
                        </a:spcAft>
                      </a:pPr>
                      <a:r>
                        <a:rPr lang="zh-CN" sz="1050">
                          <a:effectLst/>
                        </a:rPr>
                        <a:t>硬件</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（非人工费用）</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315.85</a:t>
                      </a:r>
                      <a:r>
                        <a:rPr lang="zh-CN" sz="1050">
                          <a:effectLst/>
                        </a:rPr>
                        <a:t>元</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076504202"/>
                  </a:ext>
                </a:extLst>
              </a:tr>
              <a:tr h="335857">
                <a:tc>
                  <a:txBody>
                    <a:bodyPr/>
                    <a:lstStyle/>
                    <a:p>
                      <a:pPr>
                        <a:spcAft>
                          <a:spcPts val="0"/>
                        </a:spcAft>
                      </a:pPr>
                      <a:r>
                        <a:rPr lang="zh-CN" sz="1050">
                          <a:effectLst/>
                        </a:rPr>
                        <a:t>硬件焊接</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26.77</a:t>
                      </a:r>
                      <a:r>
                        <a:rPr lang="zh-CN" sz="1050">
                          <a:effectLst/>
                        </a:rPr>
                        <a:t>元</a:t>
                      </a:r>
                      <a:r>
                        <a:rPr lang="en-US" sz="1050">
                          <a:effectLst/>
                        </a:rPr>
                        <a:t>/</a:t>
                      </a:r>
                      <a:r>
                        <a:rPr lang="zh-CN" sz="1050">
                          <a:effectLst/>
                        </a:rPr>
                        <a:t>小时</a:t>
                      </a:r>
                      <a:r>
                        <a:rPr lang="en-US" sz="1050">
                          <a:effectLst/>
                        </a:rPr>
                        <a:t>(</a:t>
                      </a:r>
                      <a:r>
                        <a:rPr lang="zh-CN" sz="1050">
                          <a:effectLst/>
                        </a:rPr>
                        <a:t>每人</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617056232"/>
                  </a:ext>
                </a:extLst>
              </a:tr>
              <a:tr h="545102">
                <a:tc>
                  <a:txBody>
                    <a:bodyPr/>
                    <a:lstStyle/>
                    <a:p>
                      <a:pPr>
                        <a:spcAft>
                          <a:spcPts val="0"/>
                        </a:spcAft>
                      </a:pPr>
                      <a:r>
                        <a:rPr lang="zh-CN" sz="1050">
                          <a:effectLst/>
                        </a:rPr>
                        <a:t>服务器</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（非人工费用）</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140</a:t>
                      </a:r>
                      <a:r>
                        <a:rPr lang="zh-CN" sz="1050">
                          <a:effectLst/>
                        </a:rPr>
                        <a:t>元</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60194177"/>
                  </a:ext>
                </a:extLst>
              </a:tr>
              <a:tr h="335857">
                <a:tc>
                  <a:txBody>
                    <a:bodyPr/>
                    <a:lstStyle/>
                    <a:p>
                      <a:pPr>
                        <a:spcAft>
                          <a:spcPts val="0"/>
                        </a:spcAft>
                      </a:pPr>
                      <a:r>
                        <a:rPr lang="zh-CN" sz="1050">
                          <a:effectLst/>
                        </a:rPr>
                        <a:t>文档报告以及</a:t>
                      </a:r>
                      <a:r>
                        <a:rPr lang="en-US" sz="1050">
                          <a:effectLst/>
                        </a:rPr>
                        <a:t>PPT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20</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26.77</a:t>
                      </a:r>
                      <a:r>
                        <a:rPr lang="zh-CN" sz="1050">
                          <a:effectLst/>
                        </a:rPr>
                        <a:t>元</a:t>
                      </a:r>
                      <a:r>
                        <a:rPr lang="en-US" sz="1050">
                          <a:effectLst/>
                        </a:rPr>
                        <a:t>/</a:t>
                      </a:r>
                      <a:r>
                        <a:rPr lang="zh-CN" sz="1050">
                          <a:effectLst/>
                        </a:rPr>
                        <a:t>小时</a:t>
                      </a:r>
                      <a:r>
                        <a:rPr lang="en-US" sz="1050">
                          <a:effectLst/>
                        </a:rPr>
                        <a:t>(</a:t>
                      </a:r>
                      <a:r>
                        <a:rPr lang="zh-CN" sz="1050">
                          <a:effectLst/>
                        </a:rPr>
                        <a:t>每人</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9825057"/>
                  </a:ext>
                </a:extLst>
              </a:tr>
              <a:tr h="335857">
                <a:tc>
                  <a:txBody>
                    <a:bodyPr/>
                    <a:lstStyle/>
                    <a:p>
                      <a:pPr>
                        <a:spcAft>
                          <a:spcPts val="0"/>
                        </a:spcAft>
                      </a:pPr>
                      <a:r>
                        <a:rPr lang="zh-CN" sz="1050">
                          <a:effectLst/>
                        </a:rPr>
                        <a:t>难点研究与学习培训</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60</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26.77</a:t>
                      </a:r>
                      <a:r>
                        <a:rPr lang="zh-CN" sz="1050">
                          <a:effectLst/>
                        </a:rPr>
                        <a:t>元</a:t>
                      </a:r>
                      <a:r>
                        <a:rPr lang="en-US" sz="1050">
                          <a:effectLst/>
                        </a:rPr>
                        <a:t>/</a:t>
                      </a:r>
                      <a:r>
                        <a:rPr lang="zh-CN" sz="1050">
                          <a:effectLst/>
                        </a:rPr>
                        <a:t>小时</a:t>
                      </a:r>
                      <a:r>
                        <a:rPr lang="en-US" sz="1050">
                          <a:effectLst/>
                        </a:rPr>
                        <a:t>(</a:t>
                      </a:r>
                      <a:r>
                        <a:rPr lang="zh-CN" sz="1050">
                          <a:effectLst/>
                        </a:rPr>
                        <a:t>每人</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026874790"/>
                  </a:ext>
                </a:extLst>
              </a:tr>
              <a:tr h="335857">
                <a:tc>
                  <a:txBody>
                    <a:bodyPr/>
                    <a:lstStyle/>
                    <a:p>
                      <a:pPr>
                        <a:spcAft>
                          <a:spcPts val="0"/>
                        </a:spcAft>
                      </a:pPr>
                      <a:r>
                        <a:rPr lang="zh-CN" sz="1050">
                          <a:effectLst/>
                        </a:rPr>
                        <a:t>编码实现</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40</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26.77</a:t>
                      </a:r>
                      <a:r>
                        <a:rPr lang="zh-CN" sz="1050">
                          <a:effectLst/>
                        </a:rPr>
                        <a:t>元</a:t>
                      </a:r>
                      <a:r>
                        <a:rPr lang="en-US" sz="1050">
                          <a:effectLst/>
                        </a:rPr>
                        <a:t>/</a:t>
                      </a:r>
                      <a:r>
                        <a:rPr lang="zh-CN" sz="1050">
                          <a:effectLst/>
                        </a:rPr>
                        <a:t>小时</a:t>
                      </a:r>
                      <a:r>
                        <a:rPr lang="en-US" sz="1050">
                          <a:effectLst/>
                        </a:rPr>
                        <a:t>(</a:t>
                      </a:r>
                      <a:r>
                        <a:rPr lang="zh-CN" sz="1050">
                          <a:effectLst/>
                        </a:rPr>
                        <a:t>每人</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62084335"/>
                  </a:ext>
                </a:extLst>
              </a:tr>
              <a:tr h="335857">
                <a:tc>
                  <a:txBody>
                    <a:bodyPr/>
                    <a:lstStyle/>
                    <a:p>
                      <a:pPr>
                        <a:spcAft>
                          <a:spcPts val="0"/>
                        </a:spcAft>
                      </a:pPr>
                      <a:r>
                        <a:rPr lang="zh-CN" sz="1050">
                          <a:effectLst/>
                        </a:rPr>
                        <a:t>后期维护</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26.77</a:t>
                      </a:r>
                      <a:r>
                        <a:rPr lang="zh-CN" sz="1050">
                          <a:effectLst/>
                        </a:rPr>
                        <a:t>元</a:t>
                      </a:r>
                      <a:r>
                        <a:rPr lang="en-US" sz="1050">
                          <a:effectLst/>
                        </a:rPr>
                        <a:t>/</a:t>
                      </a:r>
                      <a:r>
                        <a:rPr lang="zh-CN" sz="1050">
                          <a:effectLst/>
                        </a:rPr>
                        <a:t>小时</a:t>
                      </a:r>
                      <a:r>
                        <a:rPr lang="en-US" sz="1050">
                          <a:effectLst/>
                        </a:rPr>
                        <a:t>(</a:t>
                      </a:r>
                      <a:r>
                        <a:rPr lang="zh-CN" sz="1050">
                          <a:effectLst/>
                        </a:rPr>
                        <a:t>每人</a:t>
                      </a:r>
                      <a:r>
                        <a:rPr lang="en-US" sz="1050">
                          <a:effectLst/>
                        </a:rPr>
                        <a:t>)</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72702815"/>
                  </a:ext>
                </a:extLst>
              </a:tr>
              <a:tr h="335857">
                <a:tc>
                  <a:txBody>
                    <a:bodyPr/>
                    <a:lstStyle/>
                    <a:p>
                      <a:pPr>
                        <a:spcAft>
                          <a:spcPts val="0"/>
                        </a:spcAft>
                      </a:pPr>
                      <a:r>
                        <a:rPr lang="zh-CN" sz="1050">
                          <a:effectLst/>
                        </a:rPr>
                        <a:t>总计</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a:effectLst/>
                        </a:rPr>
                        <a:t>59</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dirty="0">
                          <a:effectLst/>
                        </a:rPr>
                        <a:t>3795.9</a:t>
                      </a:r>
                      <a:r>
                        <a:rPr lang="zh-CN" sz="1050" dirty="0">
                          <a:effectLst/>
                        </a:rPr>
                        <a:t>元</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12586107"/>
                  </a:ext>
                </a:extLst>
              </a:tr>
            </a:tbl>
          </a:graphicData>
        </a:graphic>
      </p:graphicFrame>
    </p:spTree>
    <p:extLst>
      <p:ext uri="{BB962C8B-B14F-4D97-AF65-F5344CB8AC3E}">
        <p14:creationId xmlns:p14="http://schemas.microsoft.com/office/powerpoint/2010/main" val="27966162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04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支持条件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06405972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6" name="矩形 15"/>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04      </a:t>
            </a:r>
            <a:r>
              <a:rPr lang="zh-CN" altLang="en-US" sz="3200" dirty="0">
                <a:solidFill>
                  <a:schemeClr val="bg1"/>
                </a:solidFill>
                <a:latin typeface="微软雅黑" panose="020B0503020204020204" pitchFamily="34" charset="-122"/>
                <a:ea typeface="微软雅黑" panose="020B0503020204020204" pitchFamily="34" charset="-122"/>
              </a:rPr>
              <a:t>支持条件</a:t>
            </a:r>
            <a:endParaRPr lang="en-US" altLang="zh-CN" sz="2000" dirty="0">
              <a:solidFill>
                <a:schemeClr val="bg1"/>
              </a:solidFill>
              <a:latin typeface="微软雅黑" panose="020B0503020204020204" pitchFamily="34" charset="-122"/>
              <a:ea typeface="微软雅黑" panose="020B0503020204020204" pitchFamily="34" charset="-122"/>
            </a:endParaRPr>
          </a:p>
        </p:txBody>
      </p:sp>
      <p:cxnSp>
        <p:nvCxnSpPr>
          <p:cNvPr id="17" name="Straight Connector 8"/>
          <p:cNvCxnSpPr/>
          <p:nvPr/>
        </p:nvCxnSpPr>
        <p:spPr>
          <a:xfrm>
            <a:off x="1688895" y="2779921"/>
            <a:ext cx="124901"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TextBox 9"/>
          <p:cNvSpPr txBox="1"/>
          <p:nvPr/>
        </p:nvSpPr>
        <p:spPr>
          <a:xfrm>
            <a:off x="1139009" y="2774327"/>
            <a:ext cx="1224674" cy="246221"/>
          </a:xfrm>
          <a:prstGeom prst="rect">
            <a:avLst/>
          </a:prstGeom>
          <a:noFill/>
        </p:spPr>
        <p:txBody>
          <a:bodyPr wrap="square" lIns="0" tIns="0" rIns="0" bIns="0" rtlCol="0">
            <a:spAutoFit/>
          </a:bodyPr>
          <a:lstStyle/>
          <a:p>
            <a:pPr algn="ctr"/>
            <a:r>
              <a:rPr lang="en-US" sz="1600" b="1" dirty="0">
                <a:solidFill>
                  <a:schemeClr val="bg1">
                    <a:lumMod val="50000"/>
                  </a:schemeClr>
                </a:solidFill>
              </a:rPr>
              <a:t>1</a:t>
            </a:r>
          </a:p>
        </p:txBody>
      </p:sp>
      <p:cxnSp>
        <p:nvCxnSpPr>
          <p:cNvPr id="19" name="Straight Connector 13"/>
          <p:cNvCxnSpPr/>
          <p:nvPr/>
        </p:nvCxnSpPr>
        <p:spPr>
          <a:xfrm>
            <a:off x="3097787" y="2779921"/>
            <a:ext cx="124901"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0" name="TextBox 14"/>
          <p:cNvSpPr txBox="1"/>
          <p:nvPr/>
        </p:nvSpPr>
        <p:spPr>
          <a:xfrm>
            <a:off x="2547901" y="2774326"/>
            <a:ext cx="1224674" cy="246221"/>
          </a:xfrm>
          <a:prstGeom prst="rect">
            <a:avLst/>
          </a:prstGeom>
          <a:noFill/>
        </p:spPr>
        <p:txBody>
          <a:bodyPr wrap="square" lIns="0" tIns="0" rIns="0" bIns="0" rtlCol="0">
            <a:spAutoFit/>
          </a:bodyPr>
          <a:lstStyle/>
          <a:p>
            <a:pPr algn="ctr"/>
            <a:r>
              <a:rPr lang="en-US" sz="1600" b="1" dirty="0">
                <a:solidFill>
                  <a:schemeClr val="bg1">
                    <a:lumMod val="50000"/>
                  </a:schemeClr>
                </a:solidFill>
              </a:rPr>
              <a:t>2</a:t>
            </a:r>
          </a:p>
        </p:txBody>
      </p:sp>
      <p:sp>
        <p:nvSpPr>
          <p:cNvPr id="21" name="Freeform 56"/>
          <p:cNvSpPr/>
          <p:nvPr/>
        </p:nvSpPr>
        <p:spPr bwMode="auto">
          <a:xfrm>
            <a:off x="3205402" y="2552166"/>
            <a:ext cx="1240354" cy="1180869"/>
          </a:xfrm>
          <a:custGeom>
            <a:avLst/>
            <a:gdLst>
              <a:gd name="T0" fmla="*/ 511 w 563"/>
              <a:gd name="T1" fmla="*/ 0 h 536"/>
              <a:gd name="T2" fmla="*/ 459 w 563"/>
              <a:gd name="T3" fmla="*/ 57 h 536"/>
              <a:gd name="T4" fmla="*/ 501 w 563"/>
              <a:gd name="T5" fmla="*/ 57 h 536"/>
              <a:gd name="T6" fmla="*/ 501 w 563"/>
              <a:gd name="T7" fmla="*/ 356 h 536"/>
              <a:gd name="T8" fmla="*/ 341 w 563"/>
              <a:gd name="T9" fmla="*/ 516 h 536"/>
              <a:gd name="T10" fmla="*/ 0 w 563"/>
              <a:gd name="T11" fmla="*/ 516 h 536"/>
              <a:gd name="T12" fmla="*/ 0 w 563"/>
              <a:gd name="T13" fmla="*/ 536 h 536"/>
              <a:gd name="T14" fmla="*/ 341 w 563"/>
              <a:gd name="T15" fmla="*/ 536 h 536"/>
              <a:gd name="T16" fmla="*/ 521 w 563"/>
              <a:gd name="T17" fmla="*/ 356 h 536"/>
              <a:gd name="T18" fmla="*/ 521 w 563"/>
              <a:gd name="T19" fmla="*/ 57 h 536"/>
              <a:gd name="T20" fmla="*/ 563 w 563"/>
              <a:gd name="T21" fmla="*/ 57 h 536"/>
              <a:gd name="T22" fmla="*/ 511 w 563"/>
              <a:gd name="T23"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3" h="536">
                <a:moveTo>
                  <a:pt x="511" y="0"/>
                </a:moveTo>
                <a:cubicBezTo>
                  <a:pt x="459" y="57"/>
                  <a:pt x="459" y="57"/>
                  <a:pt x="459" y="57"/>
                </a:cubicBezTo>
                <a:cubicBezTo>
                  <a:pt x="501" y="57"/>
                  <a:pt x="501" y="57"/>
                  <a:pt x="501" y="57"/>
                </a:cubicBezTo>
                <a:cubicBezTo>
                  <a:pt x="501" y="356"/>
                  <a:pt x="501" y="356"/>
                  <a:pt x="501" y="356"/>
                </a:cubicBezTo>
                <a:cubicBezTo>
                  <a:pt x="501" y="444"/>
                  <a:pt x="429" y="516"/>
                  <a:pt x="341" y="516"/>
                </a:cubicBezTo>
                <a:cubicBezTo>
                  <a:pt x="0" y="516"/>
                  <a:pt x="0" y="516"/>
                  <a:pt x="0" y="516"/>
                </a:cubicBezTo>
                <a:cubicBezTo>
                  <a:pt x="0" y="536"/>
                  <a:pt x="0" y="536"/>
                  <a:pt x="0" y="536"/>
                </a:cubicBezTo>
                <a:cubicBezTo>
                  <a:pt x="341" y="536"/>
                  <a:pt x="341" y="536"/>
                  <a:pt x="341" y="536"/>
                </a:cubicBezTo>
                <a:cubicBezTo>
                  <a:pt x="440" y="536"/>
                  <a:pt x="521" y="455"/>
                  <a:pt x="521" y="356"/>
                </a:cubicBezTo>
                <a:cubicBezTo>
                  <a:pt x="521" y="57"/>
                  <a:pt x="521" y="57"/>
                  <a:pt x="521" y="57"/>
                </a:cubicBezTo>
                <a:cubicBezTo>
                  <a:pt x="563" y="57"/>
                  <a:pt x="563" y="57"/>
                  <a:pt x="563" y="57"/>
                </a:cubicBezTo>
                <a:lnTo>
                  <a:pt x="511"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22" name="Freeform 57"/>
          <p:cNvSpPr>
            <a:spLocks noEditPoints="1"/>
          </p:cNvSpPr>
          <p:nvPr/>
        </p:nvSpPr>
        <p:spPr bwMode="auto">
          <a:xfrm>
            <a:off x="1719400" y="3389350"/>
            <a:ext cx="63890" cy="330467"/>
          </a:xfrm>
          <a:custGeom>
            <a:avLst/>
            <a:gdLst>
              <a:gd name="T0" fmla="*/ 14 w 29"/>
              <a:gd name="T1" fmla="*/ 82 h 150"/>
              <a:gd name="T2" fmla="*/ 10 w 29"/>
              <a:gd name="T3" fmla="*/ 86 h 150"/>
              <a:gd name="T4" fmla="*/ 14 w 29"/>
              <a:gd name="T5" fmla="*/ 90 h 150"/>
              <a:gd name="T6" fmla="*/ 18 w 29"/>
              <a:gd name="T7" fmla="*/ 86 h 150"/>
              <a:gd name="T8" fmla="*/ 14 w 29"/>
              <a:gd name="T9" fmla="*/ 82 h 150"/>
              <a:gd name="T10" fmla="*/ 14 w 29"/>
              <a:gd name="T11" fmla="*/ 97 h 150"/>
              <a:gd name="T12" fmla="*/ 10 w 29"/>
              <a:gd name="T13" fmla="*/ 101 h 150"/>
              <a:gd name="T14" fmla="*/ 14 w 29"/>
              <a:gd name="T15" fmla="*/ 105 h 150"/>
              <a:gd name="T16" fmla="*/ 18 w 29"/>
              <a:gd name="T17" fmla="*/ 101 h 150"/>
              <a:gd name="T18" fmla="*/ 14 w 29"/>
              <a:gd name="T19" fmla="*/ 97 h 150"/>
              <a:gd name="T20" fmla="*/ 14 w 29"/>
              <a:gd name="T21" fmla="*/ 112 h 150"/>
              <a:gd name="T22" fmla="*/ 10 w 29"/>
              <a:gd name="T23" fmla="*/ 116 h 150"/>
              <a:gd name="T24" fmla="*/ 14 w 29"/>
              <a:gd name="T25" fmla="*/ 120 h 150"/>
              <a:gd name="T26" fmla="*/ 18 w 29"/>
              <a:gd name="T27" fmla="*/ 116 h 150"/>
              <a:gd name="T28" fmla="*/ 14 w 29"/>
              <a:gd name="T29" fmla="*/ 112 h 150"/>
              <a:gd name="T30" fmla="*/ 11 w 29"/>
              <a:gd name="T31" fmla="*/ 143 h 150"/>
              <a:gd name="T32" fmla="*/ 10 w 29"/>
              <a:gd name="T33" fmla="*/ 146 h 150"/>
              <a:gd name="T34" fmla="*/ 11 w 29"/>
              <a:gd name="T35" fmla="*/ 148 h 150"/>
              <a:gd name="T36" fmla="*/ 14 w 29"/>
              <a:gd name="T37" fmla="*/ 150 h 150"/>
              <a:gd name="T38" fmla="*/ 17 w 29"/>
              <a:gd name="T39" fmla="*/ 148 h 150"/>
              <a:gd name="T40" fmla="*/ 18 w 29"/>
              <a:gd name="T41" fmla="*/ 146 h 150"/>
              <a:gd name="T42" fmla="*/ 17 w 29"/>
              <a:gd name="T43" fmla="*/ 143 h 150"/>
              <a:gd name="T44" fmla="*/ 11 w 29"/>
              <a:gd name="T45" fmla="*/ 143 h 150"/>
              <a:gd name="T46" fmla="*/ 14 w 29"/>
              <a:gd name="T47" fmla="*/ 127 h 150"/>
              <a:gd name="T48" fmla="*/ 10 w 29"/>
              <a:gd name="T49" fmla="*/ 131 h 150"/>
              <a:gd name="T50" fmla="*/ 14 w 29"/>
              <a:gd name="T51" fmla="*/ 135 h 150"/>
              <a:gd name="T52" fmla="*/ 18 w 29"/>
              <a:gd name="T53" fmla="*/ 131 h 150"/>
              <a:gd name="T54" fmla="*/ 14 w 29"/>
              <a:gd name="T55" fmla="*/ 127 h 150"/>
              <a:gd name="T56" fmla="*/ 14 w 29"/>
              <a:gd name="T57" fmla="*/ 0 h 150"/>
              <a:gd name="T58" fmla="*/ 0 w 29"/>
              <a:gd name="T59" fmla="*/ 14 h 150"/>
              <a:gd name="T60" fmla="*/ 14 w 29"/>
              <a:gd name="T61" fmla="*/ 28 h 150"/>
              <a:gd name="T62" fmla="*/ 29 w 29"/>
              <a:gd name="T63" fmla="*/ 14 h 150"/>
              <a:gd name="T64" fmla="*/ 14 w 29"/>
              <a:gd name="T65" fmla="*/ 0 h 150"/>
              <a:gd name="T66" fmla="*/ 14 w 29"/>
              <a:gd name="T67" fmla="*/ 24 h 150"/>
              <a:gd name="T68" fmla="*/ 4 w 29"/>
              <a:gd name="T69" fmla="*/ 14 h 150"/>
              <a:gd name="T70" fmla="*/ 14 w 29"/>
              <a:gd name="T71" fmla="*/ 4 h 150"/>
              <a:gd name="T72" fmla="*/ 25 w 29"/>
              <a:gd name="T73" fmla="*/ 14 h 150"/>
              <a:gd name="T74" fmla="*/ 14 w 29"/>
              <a:gd name="T75" fmla="*/ 24 h 150"/>
              <a:gd name="T76" fmla="*/ 11 w 29"/>
              <a:gd name="T77" fmla="*/ 38 h 150"/>
              <a:gd name="T78" fmla="*/ 10 w 29"/>
              <a:gd name="T79" fmla="*/ 41 h 150"/>
              <a:gd name="T80" fmla="*/ 11 w 29"/>
              <a:gd name="T81" fmla="*/ 44 h 150"/>
              <a:gd name="T82" fmla="*/ 14 w 29"/>
              <a:gd name="T83" fmla="*/ 45 h 150"/>
              <a:gd name="T84" fmla="*/ 17 w 29"/>
              <a:gd name="T85" fmla="*/ 44 h 150"/>
              <a:gd name="T86" fmla="*/ 18 w 29"/>
              <a:gd name="T87" fmla="*/ 41 h 150"/>
              <a:gd name="T88" fmla="*/ 17 w 29"/>
              <a:gd name="T89" fmla="*/ 38 h 150"/>
              <a:gd name="T90" fmla="*/ 11 w 29"/>
              <a:gd name="T91" fmla="*/ 38 h 150"/>
              <a:gd name="T92" fmla="*/ 14 w 29"/>
              <a:gd name="T93" fmla="*/ 52 h 150"/>
              <a:gd name="T94" fmla="*/ 10 w 29"/>
              <a:gd name="T95" fmla="*/ 56 h 150"/>
              <a:gd name="T96" fmla="*/ 14 w 29"/>
              <a:gd name="T97" fmla="*/ 60 h 150"/>
              <a:gd name="T98" fmla="*/ 18 w 29"/>
              <a:gd name="T99" fmla="*/ 56 h 150"/>
              <a:gd name="T100" fmla="*/ 14 w 29"/>
              <a:gd name="T101" fmla="*/ 52 h 150"/>
              <a:gd name="T102" fmla="*/ 14 w 29"/>
              <a:gd name="T103" fmla="*/ 67 h 150"/>
              <a:gd name="T104" fmla="*/ 10 w 29"/>
              <a:gd name="T105" fmla="*/ 71 h 150"/>
              <a:gd name="T106" fmla="*/ 14 w 29"/>
              <a:gd name="T107" fmla="*/ 75 h 150"/>
              <a:gd name="T108" fmla="*/ 18 w 29"/>
              <a:gd name="T109" fmla="*/ 71 h 150"/>
              <a:gd name="T110" fmla="*/ 14 w 29"/>
              <a:gd name="T111" fmla="*/ 6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 h="150">
                <a:moveTo>
                  <a:pt x="14" y="82"/>
                </a:moveTo>
                <a:cubicBezTo>
                  <a:pt x="12" y="82"/>
                  <a:pt x="10" y="84"/>
                  <a:pt x="10" y="86"/>
                </a:cubicBezTo>
                <a:cubicBezTo>
                  <a:pt x="10" y="88"/>
                  <a:pt x="12" y="90"/>
                  <a:pt x="14" y="90"/>
                </a:cubicBezTo>
                <a:cubicBezTo>
                  <a:pt x="16" y="90"/>
                  <a:pt x="18" y="88"/>
                  <a:pt x="18" y="86"/>
                </a:cubicBezTo>
                <a:cubicBezTo>
                  <a:pt x="18" y="84"/>
                  <a:pt x="16" y="82"/>
                  <a:pt x="14" y="82"/>
                </a:cubicBezTo>
                <a:close/>
                <a:moveTo>
                  <a:pt x="14" y="97"/>
                </a:moveTo>
                <a:cubicBezTo>
                  <a:pt x="12" y="97"/>
                  <a:pt x="10" y="99"/>
                  <a:pt x="10" y="101"/>
                </a:cubicBezTo>
                <a:cubicBezTo>
                  <a:pt x="10" y="103"/>
                  <a:pt x="12" y="105"/>
                  <a:pt x="14" y="105"/>
                </a:cubicBezTo>
                <a:cubicBezTo>
                  <a:pt x="16" y="105"/>
                  <a:pt x="18" y="103"/>
                  <a:pt x="18" y="101"/>
                </a:cubicBezTo>
                <a:cubicBezTo>
                  <a:pt x="18" y="99"/>
                  <a:pt x="16" y="97"/>
                  <a:pt x="14" y="97"/>
                </a:cubicBezTo>
                <a:close/>
                <a:moveTo>
                  <a:pt x="14" y="112"/>
                </a:moveTo>
                <a:cubicBezTo>
                  <a:pt x="12" y="112"/>
                  <a:pt x="10" y="114"/>
                  <a:pt x="10" y="116"/>
                </a:cubicBezTo>
                <a:cubicBezTo>
                  <a:pt x="10" y="118"/>
                  <a:pt x="12" y="120"/>
                  <a:pt x="14" y="120"/>
                </a:cubicBezTo>
                <a:cubicBezTo>
                  <a:pt x="16" y="120"/>
                  <a:pt x="18" y="118"/>
                  <a:pt x="18" y="116"/>
                </a:cubicBezTo>
                <a:cubicBezTo>
                  <a:pt x="18" y="114"/>
                  <a:pt x="16" y="112"/>
                  <a:pt x="14" y="112"/>
                </a:cubicBezTo>
                <a:close/>
                <a:moveTo>
                  <a:pt x="11" y="143"/>
                </a:moveTo>
                <a:cubicBezTo>
                  <a:pt x="10" y="143"/>
                  <a:pt x="10" y="145"/>
                  <a:pt x="10" y="146"/>
                </a:cubicBezTo>
                <a:cubicBezTo>
                  <a:pt x="10" y="147"/>
                  <a:pt x="10" y="148"/>
                  <a:pt x="11" y="148"/>
                </a:cubicBezTo>
                <a:cubicBezTo>
                  <a:pt x="12" y="149"/>
                  <a:pt x="13" y="150"/>
                  <a:pt x="14" y="150"/>
                </a:cubicBezTo>
                <a:cubicBezTo>
                  <a:pt x="15" y="150"/>
                  <a:pt x="16" y="149"/>
                  <a:pt x="17" y="148"/>
                </a:cubicBezTo>
                <a:cubicBezTo>
                  <a:pt x="18" y="148"/>
                  <a:pt x="18" y="147"/>
                  <a:pt x="18" y="146"/>
                </a:cubicBezTo>
                <a:cubicBezTo>
                  <a:pt x="18" y="145"/>
                  <a:pt x="18" y="143"/>
                  <a:pt x="17" y="143"/>
                </a:cubicBezTo>
                <a:cubicBezTo>
                  <a:pt x="15" y="141"/>
                  <a:pt x="13" y="141"/>
                  <a:pt x="11" y="143"/>
                </a:cubicBezTo>
                <a:close/>
                <a:moveTo>
                  <a:pt x="14" y="127"/>
                </a:moveTo>
                <a:cubicBezTo>
                  <a:pt x="12" y="127"/>
                  <a:pt x="10" y="128"/>
                  <a:pt x="10" y="131"/>
                </a:cubicBezTo>
                <a:cubicBezTo>
                  <a:pt x="10" y="133"/>
                  <a:pt x="12" y="135"/>
                  <a:pt x="14" y="135"/>
                </a:cubicBezTo>
                <a:cubicBezTo>
                  <a:pt x="16" y="135"/>
                  <a:pt x="18" y="133"/>
                  <a:pt x="18" y="131"/>
                </a:cubicBezTo>
                <a:cubicBezTo>
                  <a:pt x="18" y="128"/>
                  <a:pt x="16" y="127"/>
                  <a:pt x="14" y="127"/>
                </a:cubicBezTo>
                <a:close/>
                <a:moveTo>
                  <a:pt x="14" y="0"/>
                </a:moveTo>
                <a:cubicBezTo>
                  <a:pt x="6" y="0"/>
                  <a:pt x="0" y="6"/>
                  <a:pt x="0" y="14"/>
                </a:cubicBezTo>
                <a:cubicBezTo>
                  <a:pt x="0" y="22"/>
                  <a:pt x="6" y="28"/>
                  <a:pt x="14" y="28"/>
                </a:cubicBezTo>
                <a:cubicBezTo>
                  <a:pt x="22" y="28"/>
                  <a:pt x="29" y="22"/>
                  <a:pt x="29" y="14"/>
                </a:cubicBezTo>
                <a:cubicBezTo>
                  <a:pt x="29" y="6"/>
                  <a:pt x="22" y="0"/>
                  <a:pt x="14" y="0"/>
                </a:cubicBezTo>
                <a:close/>
                <a:moveTo>
                  <a:pt x="14" y="24"/>
                </a:moveTo>
                <a:cubicBezTo>
                  <a:pt x="8" y="24"/>
                  <a:pt x="4" y="20"/>
                  <a:pt x="4" y="14"/>
                </a:cubicBezTo>
                <a:cubicBezTo>
                  <a:pt x="4" y="8"/>
                  <a:pt x="8" y="4"/>
                  <a:pt x="14" y="4"/>
                </a:cubicBezTo>
                <a:cubicBezTo>
                  <a:pt x="20" y="4"/>
                  <a:pt x="25" y="8"/>
                  <a:pt x="25" y="14"/>
                </a:cubicBezTo>
                <a:cubicBezTo>
                  <a:pt x="25" y="20"/>
                  <a:pt x="20" y="24"/>
                  <a:pt x="14" y="24"/>
                </a:cubicBezTo>
                <a:close/>
                <a:moveTo>
                  <a:pt x="11" y="38"/>
                </a:moveTo>
                <a:cubicBezTo>
                  <a:pt x="10" y="39"/>
                  <a:pt x="10" y="40"/>
                  <a:pt x="10" y="41"/>
                </a:cubicBezTo>
                <a:cubicBezTo>
                  <a:pt x="10" y="42"/>
                  <a:pt x="10" y="43"/>
                  <a:pt x="11" y="44"/>
                </a:cubicBezTo>
                <a:cubicBezTo>
                  <a:pt x="12" y="45"/>
                  <a:pt x="13" y="45"/>
                  <a:pt x="14" y="45"/>
                </a:cubicBezTo>
                <a:cubicBezTo>
                  <a:pt x="15" y="45"/>
                  <a:pt x="16" y="45"/>
                  <a:pt x="17" y="44"/>
                </a:cubicBezTo>
                <a:cubicBezTo>
                  <a:pt x="18" y="43"/>
                  <a:pt x="18" y="42"/>
                  <a:pt x="18" y="41"/>
                </a:cubicBezTo>
                <a:cubicBezTo>
                  <a:pt x="18" y="40"/>
                  <a:pt x="18" y="39"/>
                  <a:pt x="17" y="38"/>
                </a:cubicBezTo>
                <a:cubicBezTo>
                  <a:pt x="15" y="37"/>
                  <a:pt x="13" y="37"/>
                  <a:pt x="11" y="38"/>
                </a:cubicBezTo>
                <a:close/>
                <a:moveTo>
                  <a:pt x="14" y="52"/>
                </a:moveTo>
                <a:cubicBezTo>
                  <a:pt x="12" y="52"/>
                  <a:pt x="10" y="54"/>
                  <a:pt x="10" y="56"/>
                </a:cubicBezTo>
                <a:cubicBezTo>
                  <a:pt x="10" y="58"/>
                  <a:pt x="12" y="60"/>
                  <a:pt x="14" y="60"/>
                </a:cubicBezTo>
                <a:cubicBezTo>
                  <a:pt x="16" y="60"/>
                  <a:pt x="18" y="58"/>
                  <a:pt x="18" y="56"/>
                </a:cubicBezTo>
                <a:cubicBezTo>
                  <a:pt x="18" y="54"/>
                  <a:pt x="16" y="52"/>
                  <a:pt x="14" y="52"/>
                </a:cubicBezTo>
                <a:close/>
                <a:moveTo>
                  <a:pt x="14" y="67"/>
                </a:moveTo>
                <a:cubicBezTo>
                  <a:pt x="12" y="67"/>
                  <a:pt x="10" y="69"/>
                  <a:pt x="10" y="71"/>
                </a:cubicBezTo>
                <a:cubicBezTo>
                  <a:pt x="10" y="73"/>
                  <a:pt x="12" y="75"/>
                  <a:pt x="14" y="75"/>
                </a:cubicBezTo>
                <a:cubicBezTo>
                  <a:pt x="16" y="75"/>
                  <a:pt x="18" y="73"/>
                  <a:pt x="18" y="71"/>
                </a:cubicBezTo>
                <a:cubicBezTo>
                  <a:pt x="18" y="69"/>
                  <a:pt x="16" y="67"/>
                  <a:pt x="14" y="67"/>
                </a:cubicBezTo>
                <a:close/>
              </a:path>
            </a:pathLst>
          </a:custGeom>
          <a:solidFill>
            <a:schemeClr val="tx1">
              <a:lumMod val="75000"/>
              <a:lumOff val="25000"/>
            </a:schemeClr>
          </a:solidFill>
          <a:ln>
            <a:solidFill>
              <a:schemeClr val="tx1">
                <a:lumMod val="75000"/>
                <a:lumOff val="25000"/>
              </a:schemeClr>
            </a:solid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23" name="Freeform 58"/>
          <p:cNvSpPr>
            <a:spLocks noEditPoints="1"/>
          </p:cNvSpPr>
          <p:nvPr/>
        </p:nvSpPr>
        <p:spPr bwMode="auto">
          <a:xfrm>
            <a:off x="3128293" y="3389350"/>
            <a:ext cx="63890" cy="330467"/>
          </a:xfrm>
          <a:custGeom>
            <a:avLst/>
            <a:gdLst>
              <a:gd name="T0" fmla="*/ 15 w 29"/>
              <a:gd name="T1" fmla="*/ 127 h 150"/>
              <a:gd name="T2" fmla="*/ 11 w 29"/>
              <a:gd name="T3" fmla="*/ 131 h 150"/>
              <a:gd name="T4" fmla="*/ 15 w 29"/>
              <a:gd name="T5" fmla="*/ 135 h 150"/>
              <a:gd name="T6" fmla="*/ 19 w 29"/>
              <a:gd name="T7" fmla="*/ 131 h 150"/>
              <a:gd name="T8" fmla="*/ 15 w 29"/>
              <a:gd name="T9" fmla="*/ 127 h 150"/>
              <a:gd name="T10" fmla="*/ 15 w 29"/>
              <a:gd name="T11" fmla="*/ 112 h 150"/>
              <a:gd name="T12" fmla="*/ 11 w 29"/>
              <a:gd name="T13" fmla="*/ 116 h 150"/>
              <a:gd name="T14" fmla="*/ 15 w 29"/>
              <a:gd name="T15" fmla="*/ 120 h 150"/>
              <a:gd name="T16" fmla="*/ 19 w 29"/>
              <a:gd name="T17" fmla="*/ 116 h 150"/>
              <a:gd name="T18" fmla="*/ 15 w 29"/>
              <a:gd name="T19" fmla="*/ 112 h 150"/>
              <a:gd name="T20" fmla="*/ 12 w 29"/>
              <a:gd name="T21" fmla="*/ 143 h 150"/>
              <a:gd name="T22" fmla="*/ 11 w 29"/>
              <a:gd name="T23" fmla="*/ 146 h 150"/>
              <a:gd name="T24" fmla="*/ 12 w 29"/>
              <a:gd name="T25" fmla="*/ 148 h 150"/>
              <a:gd name="T26" fmla="*/ 15 w 29"/>
              <a:gd name="T27" fmla="*/ 150 h 150"/>
              <a:gd name="T28" fmla="*/ 18 w 29"/>
              <a:gd name="T29" fmla="*/ 148 h 150"/>
              <a:gd name="T30" fmla="*/ 19 w 29"/>
              <a:gd name="T31" fmla="*/ 146 h 150"/>
              <a:gd name="T32" fmla="*/ 18 w 29"/>
              <a:gd name="T33" fmla="*/ 143 h 150"/>
              <a:gd name="T34" fmla="*/ 12 w 29"/>
              <a:gd name="T35" fmla="*/ 143 h 150"/>
              <a:gd name="T36" fmla="*/ 15 w 29"/>
              <a:gd name="T37" fmla="*/ 97 h 150"/>
              <a:gd name="T38" fmla="*/ 11 w 29"/>
              <a:gd name="T39" fmla="*/ 101 h 150"/>
              <a:gd name="T40" fmla="*/ 15 w 29"/>
              <a:gd name="T41" fmla="*/ 105 h 150"/>
              <a:gd name="T42" fmla="*/ 19 w 29"/>
              <a:gd name="T43" fmla="*/ 101 h 150"/>
              <a:gd name="T44" fmla="*/ 15 w 29"/>
              <a:gd name="T45" fmla="*/ 97 h 150"/>
              <a:gd name="T46" fmla="*/ 12 w 29"/>
              <a:gd name="T47" fmla="*/ 38 h 150"/>
              <a:gd name="T48" fmla="*/ 11 w 29"/>
              <a:gd name="T49" fmla="*/ 41 h 150"/>
              <a:gd name="T50" fmla="*/ 12 w 29"/>
              <a:gd name="T51" fmla="*/ 44 h 150"/>
              <a:gd name="T52" fmla="*/ 15 w 29"/>
              <a:gd name="T53" fmla="*/ 45 h 150"/>
              <a:gd name="T54" fmla="*/ 18 w 29"/>
              <a:gd name="T55" fmla="*/ 44 h 150"/>
              <a:gd name="T56" fmla="*/ 19 w 29"/>
              <a:gd name="T57" fmla="*/ 41 h 150"/>
              <a:gd name="T58" fmla="*/ 18 w 29"/>
              <a:gd name="T59" fmla="*/ 38 h 150"/>
              <a:gd name="T60" fmla="*/ 12 w 29"/>
              <a:gd name="T61" fmla="*/ 38 h 150"/>
              <a:gd name="T62" fmla="*/ 15 w 29"/>
              <a:gd name="T63" fmla="*/ 52 h 150"/>
              <a:gd name="T64" fmla="*/ 11 w 29"/>
              <a:gd name="T65" fmla="*/ 56 h 150"/>
              <a:gd name="T66" fmla="*/ 15 w 29"/>
              <a:gd name="T67" fmla="*/ 60 h 150"/>
              <a:gd name="T68" fmla="*/ 19 w 29"/>
              <a:gd name="T69" fmla="*/ 56 h 150"/>
              <a:gd name="T70" fmla="*/ 15 w 29"/>
              <a:gd name="T71" fmla="*/ 52 h 150"/>
              <a:gd name="T72" fmla="*/ 15 w 29"/>
              <a:gd name="T73" fmla="*/ 82 h 150"/>
              <a:gd name="T74" fmla="*/ 11 w 29"/>
              <a:gd name="T75" fmla="*/ 86 h 150"/>
              <a:gd name="T76" fmla="*/ 15 w 29"/>
              <a:gd name="T77" fmla="*/ 90 h 150"/>
              <a:gd name="T78" fmla="*/ 19 w 29"/>
              <a:gd name="T79" fmla="*/ 86 h 150"/>
              <a:gd name="T80" fmla="*/ 15 w 29"/>
              <a:gd name="T81" fmla="*/ 82 h 150"/>
              <a:gd name="T82" fmla="*/ 15 w 29"/>
              <a:gd name="T83" fmla="*/ 0 h 150"/>
              <a:gd name="T84" fmla="*/ 0 w 29"/>
              <a:gd name="T85" fmla="*/ 14 h 150"/>
              <a:gd name="T86" fmla="*/ 15 w 29"/>
              <a:gd name="T87" fmla="*/ 28 h 150"/>
              <a:gd name="T88" fmla="*/ 29 w 29"/>
              <a:gd name="T89" fmla="*/ 14 h 150"/>
              <a:gd name="T90" fmla="*/ 15 w 29"/>
              <a:gd name="T91" fmla="*/ 0 h 150"/>
              <a:gd name="T92" fmla="*/ 15 w 29"/>
              <a:gd name="T93" fmla="*/ 24 h 150"/>
              <a:gd name="T94" fmla="*/ 4 w 29"/>
              <a:gd name="T95" fmla="*/ 14 h 150"/>
              <a:gd name="T96" fmla="*/ 15 w 29"/>
              <a:gd name="T97" fmla="*/ 4 h 150"/>
              <a:gd name="T98" fmla="*/ 25 w 29"/>
              <a:gd name="T99" fmla="*/ 14 h 150"/>
              <a:gd name="T100" fmla="*/ 15 w 29"/>
              <a:gd name="T101" fmla="*/ 24 h 150"/>
              <a:gd name="T102" fmla="*/ 15 w 29"/>
              <a:gd name="T103" fmla="*/ 67 h 150"/>
              <a:gd name="T104" fmla="*/ 11 w 29"/>
              <a:gd name="T105" fmla="*/ 71 h 150"/>
              <a:gd name="T106" fmla="*/ 15 w 29"/>
              <a:gd name="T107" fmla="*/ 75 h 150"/>
              <a:gd name="T108" fmla="*/ 19 w 29"/>
              <a:gd name="T109" fmla="*/ 71 h 150"/>
              <a:gd name="T110" fmla="*/ 15 w 29"/>
              <a:gd name="T111" fmla="*/ 6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 h="150">
                <a:moveTo>
                  <a:pt x="15" y="127"/>
                </a:moveTo>
                <a:cubicBezTo>
                  <a:pt x="12" y="127"/>
                  <a:pt x="11" y="128"/>
                  <a:pt x="11" y="131"/>
                </a:cubicBezTo>
                <a:cubicBezTo>
                  <a:pt x="11" y="133"/>
                  <a:pt x="12" y="135"/>
                  <a:pt x="15" y="135"/>
                </a:cubicBezTo>
                <a:cubicBezTo>
                  <a:pt x="17" y="135"/>
                  <a:pt x="19" y="133"/>
                  <a:pt x="19" y="131"/>
                </a:cubicBezTo>
                <a:cubicBezTo>
                  <a:pt x="19" y="128"/>
                  <a:pt x="17" y="127"/>
                  <a:pt x="15" y="127"/>
                </a:cubicBezTo>
                <a:close/>
                <a:moveTo>
                  <a:pt x="15" y="112"/>
                </a:moveTo>
                <a:cubicBezTo>
                  <a:pt x="12" y="112"/>
                  <a:pt x="11" y="114"/>
                  <a:pt x="11" y="116"/>
                </a:cubicBezTo>
                <a:cubicBezTo>
                  <a:pt x="11" y="118"/>
                  <a:pt x="12" y="120"/>
                  <a:pt x="15" y="120"/>
                </a:cubicBezTo>
                <a:cubicBezTo>
                  <a:pt x="17" y="120"/>
                  <a:pt x="19" y="118"/>
                  <a:pt x="19" y="116"/>
                </a:cubicBezTo>
                <a:cubicBezTo>
                  <a:pt x="19" y="114"/>
                  <a:pt x="17" y="112"/>
                  <a:pt x="15" y="112"/>
                </a:cubicBezTo>
                <a:close/>
                <a:moveTo>
                  <a:pt x="12" y="143"/>
                </a:moveTo>
                <a:cubicBezTo>
                  <a:pt x="11" y="143"/>
                  <a:pt x="11" y="145"/>
                  <a:pt x="11" y="146"/>
                </a:cubicBezTo>
                <a:cubicBezTo>
                  <a:pt x="11" y="147"/>
                  <a:pt x="11" y="148"/>
                  <a:pt x="12" y="148"/>
                </a:cubicBezTo>
                <a:cubicBezTo>
                  <a:pt x="13" y="149"/>
                  <a:pt x="14" y="150"/>
                  <a:pt x="15" y="150"/>
                </a:cubicBezTo>
                <a:cubicBezTo>
                  <a:pt x="16" y="150"/>
                  <a:pt x="17" y="149"/>
                  <a:pt x="18" y="148"/>
                </a:cubicBezTo>
                <a:cubicBezTo>
                  <a:pt x="18" y="148"/>
                  <a:pt x="19" y="147"/>
                  <a:pt x="19" y="146"/>
                </a:cubicBezTo>
                <a:cubicBezTo>
                  <a:pt x="19" y="145"/>
                  <a:pt x="18" y="143"/>
                  <a:pt x="18" y="143"/>
                </a:cubicBezTo>
                <a:cubicBezTo>
                  <a:pt x="16" y="141"/>
                  <a:pt x="13" y="141"/>
                  <a:pt x="12" y="143"/>
                </a:cubicBezTo>
                <a:close/>
                <a:moveTo>
                  <a:pt x="15" y="97"/>
                </a:moveTo>
                <a:cubicBezTo>
                  <a:pt x="12" y="97"/>
                  <a:pt x="11" y="99"/>
                  <a:pt x="11" y="101"/>
                </a:cubicBezTo>
                <a:cubicBezTo>
                  <a:pt x="11" y="103"/>
                  <a:pt x="12" y="105"/>
                  <a:pt x="15" y="105"/>
                </a:cubicBezTo>
                <a:cubicBezTo>
                  <a:pt x="17" y="105"/>
                  <a:pt x="19" y="103"/>
                  <a:pt x="19" y="101"/>
                </a:cubicBezTo>
                <a:cubicBezTo>
                  <a:pt x="19" y="99"/>
                  <a:pt x="17" y="97"/>
                  <a:pt x="15" y="97"/>
                </a:cubicBezTo>
                <a:close/>
                <a:moveTo>
                  <a:pt x="12" y="38"/>
                </a:moveTo>
                <a:cubicBezTo>
                  <a:pt x="11" y="39"/>
                  <a:pt x="11" y="40"/>
                  <a:pt x="11" y="41"/>
                </a:cubicBezTo>
                <a:cubicBezTo>
                  <a:pt x="11" y="42"/>
                  <a:pt x="11" y="43"/>
                  <a:pt x="12" y="44"/>
                </a:cubicBezTo>
                <a:cubicBezTo>
                  <a:pt x="13" y="45"/>
                  <a:pt x="14" y="45"/>
                  <a:pt x="15" y="45"/>
                </a:cubicBezTo>
                <a:cubicBezTo>
                  <a:pt x="16" y="45"/>
                  <a:pt x="17" y="45"/>
                  <a:pt x="18" y="44"/>
                </a:cubicBezTo>
                <a:cubicBezTo>
                  <a:pt x="18" y="43"/>
                  <a:pt x="19" y="42"/>
                  <a:pt x="19" y="41"/>
                </a:cubicBezTo>
                <a:cubicBezTo>
                  <a:pt x="19" y="40"/>
                  <a:pt x="18" y="39"/>
                  <a:pt x="18" y="38"/>
                </a:cubicBezTo>
                <a:cubicBezTo>
                  <a:pt x="16" y="37"/>
                  <a:pt x="13" y="37"/>
                  <a:pt x="12" y="38"/>
                </a:cubicBezTo>
                <a:close/>
                <a:moveTo>
                  <a:pt x="15" y="52"/>
                </a:moveTo>
                <a:cubicBezTo>
                  <a:pt x="12" y="52"/>
                  <a:pt x="11" y="54"/>
                  <a:pt x="11" y="56"/>
                </a:cubicBezTo>
                <a:cubicBezTo>
                  <a:pt x="11" y="58"/>
                  <a:pt x="12" y="60"/>
                  <a:pt x="15" y="60"/>
                </a:cubicBezTo>
                <a:cubicBezTo>
                  <a:pt x="17" y="60"/>
                  <a:pt x="19" y="58"/>
                  <a:pt x="19" y="56"/>
                </a:cubicBezTo>
                <a:cubicBezTo>
                  <a:pt x="19" y="54"/>
                  <a:pt x="17" y="52"/>
                  <a:pt x="15" y="52"/>
                </a:cubicBezTo>
                <a:close/>
                <a:moveTo>
                  <a:pt x="15" y="82"/>
                </a:moveTo>
                <a:cubicBezTo>
                  <a:pt x="12" y="82"/>
                  <a:pt x="11" y="84"/>
                  <a:pt x="11" y="86"/>
                </a:cubicBezTo>
                <a:cubicBezTo>
                  <a:pt x="11" y="88"/>
                  <a:pt x="12" y="90"/>
                  <a:pt x="15" y="90"/>
                </a:cubicBezTo>
                <a:cubicBezTo>
                  <a:pt x="17" y="90"/>
                  <a:pt x="19" y="88"/>
                  <a:pt x="19" y="86"/>
                </a:cubicBezTo>
                <a:cubicBezTo>
                  <a:pt x="19" y="84"/>
                  <a:pt x="17" y="82"/>
                  <a:pt x="15" y="82"/>
                </a:cubicBezTo>
                <a:close/>
                <a:moveTo>
                  <a:pt x="15" y="0"/>
                </a:moveTo>
                <a:cubicBezTo>
                  <a:pt x="7" y="0"/>
                  <a:pt x="0" y="6"/>
                  <a:pt x="0" y="14"/>
                </a:cubicBezTo>
                <a:cubicBezTo>
                  <a:pt x="0" y="22"/>
                  <a:pt x="7" y="28"/>
                  <a:pt x="15" y="28"/>
                </a:cubicBezTo>
                <a:cubicBezTo>
                  <a:pt x="23" y="28"/>
                  <a:pt x="29" y="22"/>
                  <a:pt x="29" y="14"/>
                </a:cubicBezTo>
                <a:cubicBezTo>
                  <a:pt x="29" y="6"/>
                  <a:pt x="23" y="0"/>
                  <a:pt x="15" y="0"/>
                </a:cubicBezTo>
                <a:close/>
                <a:moveTo>
                  <a:pt x="15" y="24"/>
                </a:moveTo>
                <a:cubicBezTo>
                  <a:pt x="9" y="24"/>
                  <a:pt x="4" y="20"/>
                  <a:pt x="4" y="14"/>
                </a:cubicBezTo>
                <a:cubicBezTo>
                  <a:pt x="4" y="8"/>
                  <a:pt x="9" y="4"/>
                  <a:pt x="15" y="4"/>
                </a:cubicBezTo>
                <a:cubicBezTo>
                  <a:pt x="20" y="4"/>
                  <a:pt x="25" y="8"/>
                  <a:pt x="25" y="14"/>
                </a:cubicBezTo>
                <a:cubicBezTo>
                  <a:pt x="25" y="20"/>
                  <a:pt x="20" y="24"/>
                  <a:pt x="15" y="24"/>
                </a:cubicBezTo>
                <a:close/>
                <a:moveTo>
                  <a:pt x="15" y="67"/>
                </a:moveTo>
                <a:cubicBezTo>
                  <a:pt x="12" y="67"/>
                  <a:pt x="11" y="69"/>
                  <a:pt x="11" y="71"/>
                </a:cubicBezTo>
                <a:cubicBezTo>
                  <a:pt x="11" y="73"/>
                  <a:pt x="12" y="75"/>
                  <a:pt x="15" y="75"/>
                </a:cubicBezTo>
                <a:cubicBezTo>
                  <a:pt x="17" y="75"/>
                  <a:pt x="19" y="73"/>
                  <a:pt x="19" y="71"/>
                </a:cubicBezTo>
                <a:cubicBezTo>
                  <a:pt x="19" y="69"/>
                  <a:pt x="17" y="67"/>
                  <a:pt x="15" y="67"/>
                </a:cubicBezTo>
                <a:close/>
              </a:path>
            </a:pathLst>
          </a:custGeom>
          <a:solidFill>
            <a:schemeClr val="tx1">
              <a:lumMod val="75000"/>
              <a:lumOff val="25000"/>
            </a:schemeClr>
          </a:solidFill>
          <a:ln>
            <a:solidFill>
              <a:schemeClr val="tx1">
                <a:lumMod val="75000"/>
                <a:lumOff val="25000"/>
              </a:schemeClr>
            </a:solid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24" name="Rectangle 63"/>
          <p:cNvSpPr>
            <a:spLocks noChangeArrowheads="1"/>
          </p:cNvSpPr>
          <p:nvPr/>
        </p:nvSpPr>
        <p:spPr bwMode="auto">
          <a:xfrm>
            <a:off x="694952" y="3688973"/>
            <a:ext cx="1011230" cy="44062"/>
          </a:xfrm>
          <a:prstGeom prst="rect">
            <a:avLst/>
          </a:pr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25" name="Rectangle 64"/>
          <p:cNvSpPr>
            <a:spLocks noChangeArrowheads="1"/>
          </p:cNvSpPr>
          <p:nvPr/>
        </p:nvSpPr>
        <p:spPr bwMode="auto">
          <a:xfrm>
            <a:off x="1794306" y="3688973"/>
            <a:ext cx="1322971" cy="44062"/>
          </a:xfrm>
          <a:prstGeom prst="rect">
            <a:avLst/>
          </a:pr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bg1">
                  <a:lumMod val="50000"/>
                </a:schemeClr>
              </a:solidFill>
            </a:endParaRPr>
          </a:p>
        </p:txBody>
      </p:sp>
      <p:cxnSp>
        <p:nvCxnSpPr>
          <p:cNvPr id="26" name="Straight Connector 17"/>
          <p:cNvCxnSpPr/>
          <p:nvPr/>
        </p:nvCxnSpPr>
        <p:spPr>
          <a:xfrm>
            <a:off x="5921313" y="3103713"/>
            <a:ext cx="124901"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7" name="TextBox 18"/>
          <p:cNvSpPr txBox="1"/>
          <p:nvPr/>
        </p:nvSpPr>
        <p:spPr>
          <a:xfrm>
            <a:off x="5371426" y="2862840"/>
            <a:ext cx="1224674" cy="246221"/>
          </a:xfrm>
          <a:prstGeom prst="rect">
            <a:avLst/>
          </a:prstGeom>
          <a:noFill/>
        </p:spPr>
        <p:txBody>
          <a:bodyPr wrap="square" lIns="0" tIns="0" rIns="0" bIns="0" rtlCol="0">
            <a:spAutoFit/>
          </a:bodyPr>
          <a:lstStyle/>
          <a:p>
            <a:pPr algn="ctr"/>
            <a:r>
              <a:rPr lang="en-US" sz="1600" b="1" dirty="0">
                <a:solidFill>
                  <a:schemeClr val="bg1">
                    <a:lumMod val="50000"/>
                  </a:schemeClr>
                </a:solidFill>
              </a:rPr>
              <a:t>3</a:t>
            </a:r>
          </a:p>
        </p:txBody>
      </p:sp>
      <p:cxnSp>
        <p:nvCxnSpPr>
          <p:cNvPr id="28" name="Straight Connector 21"/>
          <p:cNvCxnSpPr/>
          <p:nvPr/>
        </p:nvCxnSpPr>
        <p:spPr>
          <a:xfrm>
            <a:off x="7330205" y="3103713"/>
            <a:ext cx="124901"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9" name="TextBox 22"/>
          <p:cNvSpPr txBox="1"/>
          <p:nvPr/>
        </p:nvSpPr>
        <p:spPr>
          <a:xfrm>
            <a:off x="6780319" y="2862840"/>
            <a:ext cx="1224674" cy="246221"/>
          </a:xfrm>
          <a:prstGeom prst="rect">
            <a:avLst/>
          </a:prstGeom>
          <a:noFill/>
        </p:spPr>
        <p:txBody>
          <a:bodyPr wrap="square" lIns="0" tIns="0" rIns="0" bIns="0" rtlCol="0">
            <a:spAutoFit/>
          </a:bodyPr>
          <a:lstStyle/>
          <a:p>
            <a:pPr algn="ctr"/>
            <a:r>
              <a:rPr lang="en-US" sz="1600" b="1" dirty="0">
                <a:solidFill>
                  <a:schemeClr val="bg1">
                    <a:lumMod val="50000"/>
                  </a:schemeClr>
                </a:solidFill>
              </a:rPr>
              <a:t>4</a:t>
            </a:r>
          </a:p>
        </p:txBody>
      </p:sp>
      <p:sp>
        <p:nvSpPr>
          <p:cNvPr id="30" name="Freeform 55"/>
          <p:cNvSpPr/>
          <p:nvPr/>
        </p:nvSpPr>
        <p:spPr bwMode="auto">
          <a:xfrm>
            <a:off x="4698246" y="2494986"/>
            <a:ext cx="1240354" cy="1394572"/>
          </a:xfrm>
          <a:custGeom>
            <a:avLst/>
            <a:gdLst>
              <a:gd name="T0" fmla="*/ 42 w 563"/>
              <a:gd name="T1" fmla="*/ 180 h 633"/>
              <a:gd name="T2" fmla="*/ 42 w 563"/>
              <a:gd name="T3" fmla="*/ 577 h 633"/>
              <a:gd name="T4" fmla="*/ 0 w 563"/>
              <a:gd name="T5" fmla="*/ 577 h 633"/>
              <a:gd name="T6" fmla="*/ 52 w 563"/>
              <a:gd name="T7" fmla="*/ 633 h 633"/>
              <a:gd name="T8" fmla="*/ 104 w 563"/>
              <a:gd name="T9" fmla="*/ 577 h 633"/>
              <a:gd name="T10" fmla="*/ 62 w 563"/>
              <a:gd name="T11" fmla="*/ 577 h 633"/>
              <a:gd name="T12" fmla="*/ 62 w 563"/>
              <a:gd name="T13" fmla="*/ 180 h 633"/>
              <a:gd name="T14" fmla="*/ 222 w 563"/>
              <a:gd name="T15" fmla="*/ 20 h 633"/>
              <a:gd name="T16" fmla="*/ 563 w 563"/>
              <a:gd name="T17" fmla="*/ 20 h 633"/>
              <a:gd name="T18" fmla="*/ 563 w 563"/>
              <a:gd name="T19" fmla="*/ 0 h 633"/>
              <a:gd name="T20" fmla="*/ 222 w 563"/>
              <a:gd name="T21" fmla="*/ 0 h 633"/>
              <a:gd name="T22" fmla="*/ 42 w 563"/>
              <a:gd name="T23" fmla="*/ 18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3" h="633">
                <a:moveTo>
                  <a:pt x="42" y="180"/>
                </a:moveTo>
                <a:cubicBezTo>
                  <a:pt x="42" y="577"/>
                  <a:pt x="42" y="577"/>
                  <a:pt x="42" y="577"/>
                </a:cubicBezTo>
                <a:cubicBezTo>
                  <a:pt x="0" y="577"/>
                  <a:pt x="0" y="577"/>
                  <a:pt x="0" y="577"/>
                </a:cubicBezTo>
                <a:cubicBezTo>
                  <a:pt x="52" y="633"/>
                  <a:pt x="52" y="633"/>
                  <a:pt x="52" y="633"/>
                </a:cubicBezTo>
                <a:cubicBezTo>
                  <a:pt x="104" y="577"/>
                  <a:pt x="104" y="577"/>
                  <a:pt x="104" y="577"/>
                </a:cubicBezTo>
                <a:cubicBezTo>
                  <a:pt x="62" y="577"/>
                  <a:pt x="62" y="577"/>
                  <a:pt x="62" y="577"/>
                </a:cubicBezTo>
                <a:cubicBezTo>
                  <a:pt x="62" y="180"/>
                  <a:pt x="62" y="180"/>
                  <a:pt x="62" y="180"/>
                </a:cubicBezTo>
                <a:cubicBezTo>
                  <a:pt x="62" y="92"/>
                  <a:pt x="134" y="20"/>
                  <a:pt x="222" y="20"/>
                </a:cubicBezTo>
                <a:cubicBezTo>
                  <a:pt x="563" y="20"/>
                  <a:pt x="563" y="20"/>
                  <a:pt x="563" y="20"/>
                </a:cubicBezTo>
                <a:cubicBezTo>
                  <a:pt x="563" y="0"/>
                  <a:pt x="563" y="0"/>
                  <a:pt x="563" y="0"/>
                </a:cubicBezTo>
                <a:cubicBezTo>
                  <a:pt x="222" y="0"/>
                  <a:pt x="222" y="0"/>
                  <a:pt x="222" y="0"/>
                </a:cubicBezTo>
                <a:cubicBezTo>
                  <a:pt x="123" y="0"/>
                  <a:pt x="42" y="81"/>
                  <a:pt x="42" y="18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31" name="Freeform 61"/>
          <p:cNvSpPr>
            <a:spLocks noEditPoints="1"/>
          </p:cNvSpPr>
          <p:nvPr/>
        </p:nvSpPr>
        <p:spPr bwMode="auto">
          <a:xfrm>
            <a:off x="5951819" y="2506002"/>
            <a:ext cx="63890" cy="330467"/>
          </a:xfrm>
          <a:custGeom>
            <a:avLst/>
            <a:gdLst>
              <a:gd name="T0" fmla="*/ 14 w 29"/>
              <a:gd name="T1" fmla="*/ 9 h 150"/>
              <a:gd name="T2" fmla="*/ 17 w 29"/>
              <a:gd name="T3" fmla="*/ 8 h 150"/>
              <a:gd name="T4" fmla="*/ 18 w 29"/>
              <a:gd name="T5" fmla="*/ 5 h 150"/>
              <a:gd name="T6" fmla="*/ 17 w 29"/>
              <a:gd name="T7" fmla="*/ 2 h 150"/>
              <a:gd name="T8" fmla="*/ 11 w 29"/>
              <a:gd name="T9" fmla="*/ 2 h 150"/>
              <a:gd name="T10" fmla="*/ 10 w 29"/>
              <a:gd name="T11" fmla="*/ 5 h 150"/>
              <a:gd name="T12" fmla="*/ 11 w 29"/>
              <a:gd name="T13" fmla="*/ 8 h 150"/>
              <a:gd name="T14" fmla="*/ 14 w 29"/>
              <a:gd name="T15" fmla="*/ 9 h 150"/>
              <a:gd name="T16" fmla="*/ 14 w 29"/>
              <a:gd name="T17" fmla="*/ 54 h 150"/>
              <a:gd name="T18" fmla="*/ 18 w 29"/>
              <a:gd name="T19" fmla="*/ 50 h 150"/>
              <a:gd name="T20" fmla="*/ 14 w 29"/>
              <a:gd name="T21" fmla="*/ 46 h 150"/>
              <a:gd name="T22" fmla="*/ 10 w 29"/>
              <a:gd name="T23" fmla="*/ 50 h 150"/>
              <a:gd name="T24" fmla="*/ 14 w 29"/>
              <a:gd name="T25" fmla="*/ 54 h 150"/>
              <a:gd name="T26" fmla="*/ 14 w 29"/>
              <a:gd name="T27" fmla="*/ 39 h 150"/>
              <a:gd name="T28" fmla="*/ 18 w 29"/>
              <a:gd name="T29" fmla="*/ 35 h 150"/>
              <a:gd name="T30" fmla="*/ 14 w 29"/>
              <a:gd name="T31" fmla="*/ 31 h 150"/>
              <a:gd name="T32" fmla="*/ 10 w 29"/>
              <a:gd name="T33" fmla="*/ 35 h 150"/>
              <a:gd name="T34" fmla="*/ 14 w 29"/>
              <a:gd name="T35" fmla="*/ 39 h 150"/>
              <a:gd name="T36" fmla="*/ 14 w 29"/>
              <a:gd name="T37" fmla="*/ 24 h 150"/>
              <a:gd name="T38" fmla="*/ 18 w 29"/>
              <a:gd name="T39" fmla="*/ 20 h 150"/>
              <a:gd name="T40" fmla="*/ 14 w 29"/>
              <a:gd name="T41" fmla="*/ 16 h 150"/>
              <a:gd name="T42" fmla="*/ 10 w 29"/>
              <a:gd name="T43" fmla="*/ 20 h 150"/>
              <a:gd name="T44" fmla="*/ 14 w 29"/>
              <a:gd name="T45" fmla="*/ 24 h 150"/>
              <a:gd name="T46" fmla="*/ 14 w 29"/>
              <a:gd name="T47" fmla="*/ 68 h 150"/>
              <a:gd name="T48" fmla="*/ 18 w 29"/>
              <a:gd name="T49" fmla="*/ 64 h 150"/>
              <a:gd name="T50" fmla="*/ 14 w 29"/>
              <a:gd name="T51" fmla="*/ 60 h 150"/>
              <a:gd name="T52" fmla="*/ 10 w 29"/>
              <a:gd name="T53" fmla="*/ 64 h 150"/>
              <a:gd name="T54" fmla="*/ 14 w 29"/>
              <a:gd name="T55" fmla="*/ 68 h 150"/>
              <a:gd name="T56" fmla="*/ 14 w 29"/>
              <a:gd name="T57" fmla="*/ 83 h 150"/>
              <a:gd name="T58" fmla="*/ 18 w 29"/>
              <a:gd name="T59" fmla="*/ 79 h 150"/>
              <a:gd name="T60" fmla="*/ 14 w 29"/>
              <a:gd name="T61" fmla="*/ 75 h 150"/>
              <a:gd name="T62" fmla="*/ 10 w 29"/>
              <a:gd name="T63" fmla="*/ 79 h 150"/>
              <a:gd name="T64" fmla="*/ 14 w 29"/>
              <a:gd name="T65" fmla="*/ 83 h 150"/>
              <a:gd name="T66" fmla="*/ 14 w 29"/>
              <a:gd name="T67" fmla="*/ 113 h 150"/>
              <a:gd name="T68" fmla="*/ 17 w 29"/>
              <a:gd name="T69" fmla="*/ 112 h 150"/>
              <a:gd name="T70" fmla="*/ 18 w 29"/>
              <a:gd name="T71" fmla="*/ 109 h 150"/>
              <a:gd name="T72" fmla="*/ 17 w 29"/>
              <a:gd name="T73" fmla="*/ 106 h 150"/>
              <a:gd name="T74" fmla="*/ 11 w 29"/>
              <a:gd name="T75" fmla="*/ 106 h 150"/>
              <a:gd name="T76" fmla="*/ 10 w 29"/>
              <a:gd name="T77" fmla="*/ 109 h 150"/>
              <a:gd name="T78" fmla="*/ 11 w 29"/>
              <a:gd name="T79" fmla="*/ 112 h 150"/>
              <a:gd name="T80" fmla="*/ 14 w 29"/>
              <a:gd name="T81" fmla="*/ 113 h 150"/>
              <a:gd name="T82" fmla="*/ 14 w 29"/>
              <a:gd name="T83" fmla="*/ 121 h 150"/>
              <a:gd name="T84" fmla="*/ 0 w 29"/>
              <a:gd name="T85" fmla="*/ 136 h 150"/>
              <a:gd name="T86" fmla="*/ 14 w 29"/>
              <a:gd name="T87" fmla="*/ 150 h 150"/>
              <a:gd name="T88" fmla="*/ 29 w 29"/>
              <a:gd name="T89" fmla="*/ 136 h 150"/>
              <a:gd name="T90" fmla="*/ 14 w 29"/>
              <a:gd name="T91" fmla="*/ 121 h 150"/>
              <a:gd name="T92" fmla="*/ 14 w 29"/>
              <a:gd name="T93" fmla="*/ 146 h 150"/>
              <a:gd name="T94" fmla="*/ 4 w 29"/>
              <a:gd name="T95" fmla="*/ 136 h 150"/>
              <a:gd name="T96" fmla="*/ 14 w 29"/>
              <a:gd name="T97" fmla="*/ 125 h 150"/>
              <a:gd name="T98" fmla="*/ 25 w 29"/>
              <a:gd name="T99" fmla="*/ 136 h 150"/>
              <a:gd name="T100" fmla="*/ 14 w 29"/>
              <a:gd name="T101" fmla="*/ 146 h 150"/>
              <a:gd name="T102" fmla="*/ 14 w 29"/>
              <a:gd name="T103" fmla="*/ 98 h 150"/>
              <a:gd name="T104" fmla="*/ 18 w 29"/>
              <a:gd name="T105" fmla="*/ 94 h 150"/>
              <a:gd name="T106" fmla="*/ 14 w 29"/>
              <a:gd name="T107" fmla="*/ 90 h 150"/>
              <a:gd name="T108" fmla="*/ 10 w 29"/>
              <a:gd name="T109" fmla="*/ 94 h 150"/>
              <a:gd name="T110" fmla="*/ 14 w 29"/>
              <a:gd name="T111" fmla="*/ 9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 h="150">
                <a:moveTo>
                  <a:pt x="14" y="9"/>
                </a:moveTo>
                <a:cubicBezTo>
                  <a:pt x="15" y="9"/>
                  <a:pt x="16" y="8"/>
                  <a:pt x="17" y="8"/>
                </a:cubicBezTo>
                <a:cubicBezTo>
                  <a:pt x="18" y="7"/>
                  <a:pt x="18" y="6"/>
                  <a:pt x="18" y="5"/>
                </a:cubicBezTo>
                <a:cubicBezTo>
                  <a:pt x="18" y="4"/>
                  <a:pt x="18" y="3"/>
                  <a:pt x="17" y="2"/>
                </a:cubicBezTo>
                <a:cubicBezTo>
                  <a:pt x="16" y="1"/>
                  <a:pt x="13" y="0"/>
                  <a:pt x="11" y="2"/>
                </a:cubicBezTo>
                <a:cubicBezTo>
                  <a:pt x="11" y="3"/>
                  <a:pt x="10" y="4"/>
                  <a:pt x="10" y="5"/>
                </a:cubicBezTo>
                <a:cubicBezTo>
                  <a:pt x="10" y="6"/>
                  <a:pt x="11" y="7"/>
                  <a:pt x="11" y="8"/>
                </a:cubicBezTo>
                <a:cubicBezTo>
                  <a:pt x="12" y="8"/>
                  <a:pt x="13" y="9"/>
                  <a:pt x="14" y="9"/>
                </a:cubicBezTo>
                <a:close/>
                <a:moveTo>
                  <a:pt x="14" y="54"/>
                </a:moveTo>
                <a:cubicBezTo>
                  <a:pt x="17" y="54"/>
                  <a:pt x="18" y="52"/>
                  <a:pt x="18" y="50"/>
                </a:cubicBezTo>
                <a:cubicBezTo>
                  <a:pt x="18" y="47"/>
                  <a:pt x="17" y="46"/>
                  <a:pt x="14" y="46"/>
                </a:cubicBezTo>
                <a:cubicBezTo>
                  <a:pt x="12" y="46"/>
                  <a:pt x="10" y="47"/>
                  <a:pt x="10" y="50"/>
                </a:cubicBezTo>
                <a:cubicBezTo>
                  <a:pt x="10" y="52"/>
                  <a:pt x="12" y="54"/>
                  <a:pt x="14" y="54"/>
                </a:cubicBezTo>
                <a:close/>
                <a:moveTo>
                  <a:pt x="14" y="39"/>
                </a:moveTo>
                <a:cubicBezTo>
                  <a:pt x="17" y="39"/>
                  <a:pt x="18" y="37"/>
                  <a:pt x="18" y="35"/>
                </a:cubicBezTo>
                <a:cubicBezTo>
                  <a:pt x="18" y="32"/>
                  <a:pt x="17" y="31"/>
                  <a:pt x="14" y="31"/>
                </a:cubicBezTo>
                <a:cubicBezTo>
                  <a:pt x="12" y="31"/>
                  <a:pt x="10" y="32"/>
                  <a:pt x="10" y="35"/>
                </a:cubicBezTo>
                <a:cubicBezTo>
                  <a:pt x="10" y="37"/>
                  <a:pt x="12" y="39"/>
                  <a:pt x="14" y="39"/>
                </a:cubicBezTo>
                <a:close/>
                <a:moveTo>
                  <a:pt x="14" y="24"/>
                </a:moveTo>
                <a:cubicBezTo>
                  <a:pt x="17" y="24"/>
                  <a:pt x="18" y="22"/>
                  <a:pt x="18" y="20"/>
                </a:cubicBezTo>
                <a:cubicBezTo>
                  <a:pt x="18" y="18"/>
                  <a:pt x="17" y="16"/>
                  <a:pt x="14" y="16"/>
                </a:cubicBezTo>
                <a:cubicBezTo>
                  <a:pt x="12" y="16"/>
                  <a:pt x="10" y="18"/>
                  <a:pt x="10" y="20"/>
                </a:cubicBezTo>
                <a:cubicBezTo>
                  <a:pt x="10" y="22"/>
                  <a:pt x="12" y="24"/>
                  <a:pt x="14" y="24"/>
                </a:cubicBezTo>
                <a:close/>
                <a:moveTo>
                  <a:pt x="14" y="68"/>
                </a:moveTo>
                <a:cubicBezTo>
                  <a:pt x="17" y="68"/>
                  <a:pt x="18" y="67"/>
                  <a:pt x="18" y="64"/>
                </a:cubicBezTo>
                <a:cubicBezTo>
                  <a:pt x="18" y="62"/>
                  <a:pt x="17" y="60"/>
                  <a:pt x="14" y="60"/>
                </a:cubicBezTo>
                <a:cubicBezTo>
                  <a:pt x="12" y="60"/>
                  <a:pt x="10" y="62"/>
                  <a:pt x="10" y="64"/>
                </a:cubicBezTo>
                <a:cubicBezTo>
                  <a:pt x="10" y="67"/>
                  <a:pt x="12" y="68"/>
                  <a:pt x="14" y="68"/>
                </a:cubicBezTo>
                <a:close/>
                <a:moveTo>
                  <a:pt x="14" y="83"/>
                </a:moveTo>
                <a:cubicBezTo>
                  <a:pt x="17" y="83"/>
                  <a:pt x="18" y="82"/>
                  <a:pt x="18" y="79"/>
                </a:cubicBezTo>
                <a:cubicBezTo>
                  <a:pt x="18" y="77"/>
                  <a:pt x="17" y="75"/>
                  <a:pt x="14" y="75"/>
                </a:cubicBezTo>
                <a:cubicBezTo>
                  <a:pt x="12" y="75"/>
                  <a:pt x="10" y="77"/>
                  <a:pt x="10" y="79"/>
                </a:cubicBezTo>
                <a:cubicBezTo>
                  <a:pt x="10" y="82"/>
                  <a:pt x="12" y="83"/>
                  <a:pt x="14" y="83"/>
                </a:cubicBezTo>
                <a:close/>
                <a:moveTo>
                  <a:pt x="14" y="113"/>
                </a:moveTo>
                <a:cubicBezTo>
                  <a:pt x="15" y="113"/>
                  <a:pt x="16" y="113"/>
                  <a:pt x="17" y="112"/>
                </a:cubicBezTo>
                <a:cubicBezTo>
                  <a:pt x="18" y="111"/>
                  <a:pt x="18" y="110"/>
                  <a:pt x="18" y="109"/>
                </a:cubicBezTo>
                <a:cubicBezTo>
                  <a:pt x="18" y="108"/>
                  <a:pt x="18" y="107"/>
                  <a:pt x="17" y="106"/>
                </a:cubicBezTo>
                <a:cubicBezTo>
                  <a:pt x="16" y="105"/>
                  <a:pt x="13" y="105"/>
                  <a:pt x="11" y="106"/>
                </a:cubicBezTo>
                <a:cubicBezTo>
                  <a:pt x="11" y="107"/>
                  <a:pt x="10" y="108"/>
                  <a:pt x="10" y="109"/>
                </a:cubicBezTo>
                <a:cubicBezTo>
                  <a:pt x="10" y="110"/>
                  <a:pt x="11" y="111"/>
                  <a:pt x="11" y="112"/>
                </a:cubicBezTo>
                <a:cubicBezTo>
                  <a:pt x="12" y="113"/>
                  <a:pt x="13" y="113"/>
                  <a:pt x="14" y="113"/>
                </a:cubicBezTo>
                <a:close/>
                <a:moveTo>
                  <a:pt x="14" y="121"/>
                </a:moveTo>
                <a:cubicBezTo>
                  <a:pt x="6" y="121"/>
                  <a:pt x="0" y="128"/>
                  <a:pt x="0" y="136"/>
                </a:cubicBezTo>
                <a:cubicBezTo>
                  <a:pt x="0" y="144"/>
                  <a:pt x="6" y="150"/>
                  <a:pt x="14" y="150"/>
                </a:cubicBezTo>
                <a:cubicBezTo>
                  <a:pt x="22" y="150"/>
                  <a:pt x="29" y="144"/>
                  <a:pt x="29" y="136"/>
                </a:cubicBezTo>
                <a:cubicBezTo>
                  <a:pt x="29" y="128"/>
                  <a:pt x="22" y="121"/>
                  <a:pt x="14" y="121"/>
                </a:cubicBezTo>
                <a:close/>
                <a:moveTo>
                  <a:pt x="14" y="146"/>
                </a:moveTo>
                <a:cubicBezTo>
                  <a:pt x="9" y="146"/>
                  <a:pt x="4" y="142"/>
                  <a:pt x="4" y="136"/>
                </a:cubicBezTo>
                <a:cubicBezTo>
                  <a:pt x="4" y="130"/>
                  <a:pt x="9" y="125"/>
                  <a:pt x="14" y="125"/>
                </a:cubicBezTo>
                <a:cubicBezTo>
                  <a:pt x="20" y="125"/>
                  <a:pt x="25" y="130"/>
                  <a:pt x="25" y="136"/>
                </a:cubicBezTo>
                <a:cubicBezTo>
                  <a:pt x="25" y="142"/>
                  <a:pt x="20" y="146"/>
                  <a:pt x="14" y="146"/>
                </a:cubicBezTo>
                <a:close/>
                <a:moveTo>
                  <a:pt x="14" y="98"/>
                </a:moveTo>
                <a:cubicBezTo>
                  <a:pt x="17" y="98"/>
                  <a:pt x="18" y="96"/>
                  <a:pt x="18" y="94"/>
                </a:cubicBezTo>
                <a:cubicBezTo>
                  <a:pt x="18" y="92"/>
                  <a:pt x="17" y="90"/>
                  <a:pt x="14" y="90"/>
                </a:cubicBezTo>
                <a:cubicBezTo>
                  <a:pt x="12" y="90"/>
                  <a:pt x="10" y="92"/>
                  <a:pt x="10" y="94"/>
                </a:cubicBezTo>
                <a:cubicBezTo>
                  <a:pt x="10" y="96"/>
                  <a:pt x="12" y="98"/>
                  <a:pt x="14" y="98"/>
                </a:cubicBezTo>
                <a:close/>
              </a:path>
            </a:pathLst>
          </a:custGeom>
          <a:solidFill>
            <a:schemeClr val="tx1">
              <a:lumMod val="50000"/>
              <a:lumOff val="50000"/>
            </a:schemeClr>
          </a:solidFill>
          <a:ln>
            <a:solidFill>
              <a:schemeClr val="tx1">
                <a:lumMod val="50000"/>
                <a:lumOff val="50000"/>
              </a:schemeClr>
            </a:solid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32" name="Freeform 62"/>
          <p:cNvSpPr>
            <a:spLocks noEditPoints="1"/>
          </p:cNvSpPr>
          <p:nvPr/>
        </p:nvSpPr>
        <p:spPr bwMode="auto">
          <a:xfrm>
            <a:off x="7360710" y="2506002"/>
            <a:ext cx="63890" cy="330467"/>
          </a:xfrm>
          <a:custGeom>
            <a:avLst/>
            <a:gdLst>
              <a:gd name="T0" fmla="*/ 15 w 29"/>
              <a:gd name="T1" fmla="*/ 54 h 150"/>
              <a:gd name="T2" fmla="*/ 19 w 29"/>
              <a:gd name="T3" fmla="*/ 50 h 150"/>
              <a:gd name="T4" fmla="*/ 15 w 29"/>
              <a:gd name="T5" fmla="*/ 46 h 150"/>
              <a:gd name="T6" fmla="*/ 11 w 29"/>
              <a:gd name="T7" fmla="*/ 50 h 150"/>
              <a:gd name="T8" fmla="*/ 15 w 29"/>
              <a:gd name="T9" fmla="*/ 54 h 150"/>
              <a:gd name="T10" fmla="*/ 15 w 29"/>
              <a:gd name="T11" fmla="*/ 39 h 150"/>
              <a:gd name="T12" fmla="*/ 19 w 29"/>
              <a:gd name="T13" fmla="*/ 35 h 150"/>
              <a:gd name="T14" fmla="*/ 15 w 29"/>
              <a:gd name="T15" fmla="*/ 31 h 150"/>
              <a:gd name="T16" fmla="*/ 11 w 29"/>
              <a:gd name="T17" fmla="*/ 35 h 150"/>
              <a:gd name="T18" fmla="*/ 15 w 29"/>
              <a:gd name="T19" fmla="*/ 39 h 150"/>
              <a:gd name="T20" fmla="*/ 15 w 29"/>
              <a:gd name="T21" fmla="*/ 68 h 150"/>
              <a:gd name="T22" fmla="*/ 19 w 29"/>
              <a:gd name="T23" fmla="*/ 64 h 150"/>
              <a:gd name="T24" fmla="*/ 15 w 29"/>
              <a:gd name="T25" fmla="*/ 60 h 150"/>
              <a:gd name="T26" fmla="*/ 11 w 29"/>
              <a:gd name="T27" fmla="*/ 64 h 150"/>
              <a:gd name="T28" fmla="*/ 15 w 29"/>
              <a:gd name="T29" fmla="*/ 68 h 150"/>
              <a:gd name="T30" fmla="*/ 15 w 29"/>
              <a:gd name="T31" fmla="*/ 9 h 150"/>
              <a:gd name="T32" fmla="*/ 18 w 29"/>
              <a:gd name="T33" fmla="*/ 8 h 150"/>
              <a:gd name="T34" fmla="*/ 19 w 29"/>
              <a:gd name="T35" fmla="*/ 5 h 150"/>
              <a:gd name="T36" fmla="*/ 18 w 29"/>
              <a:gd name="T37" fmla="*/ 2 h 150"/>
              <a:gd name="T38" fmla="*/ 12 w 29"/>
              <a:gd name="T39" fmla="*/ 2 h 150"/>
              <a:gd name="T40" fmla="*/ 11 w 29"/>
              <a:gd name="T41" fmla="*/ 5 h 150"/>
              <a:gd name="T42" fmla="*/ 12 w 29"/>
              <a:gd name="T43" fmla="*/ 8 h 150"/>
              <a:gd name="T44" fmla="*/ 15 w 29"/>
              <a:gd name="T45" fmla="*/ 9 h 150"/>
              <a:gd name="T46" fmla="*/ 15 w 29"/>
              <a:gd name="T47" fmla="*/ 24 h 150"/>
              <a:gd name="T48" fmla="*/ 19 w 29"/>
              <a:gd name="T49" fmla="*/ 20 h 150"/>
              <a:gd name="T50" fmla="*/ 15 w 29"/>
              <a:gd name="T51" fmla="*/ 16 h 150"/>
              <a:gd name="T52" fmla="*/ 11 w 29"/>
              <a:gd name="T53" fmla="*/ 20 h 150"/>
              <a:gd name="T54" fmla="*/ 15 w 29"/>
              <a:gd name="T55" fmla="*/ 24 h 150"/>
              <a:gd name="T56" fmla="*/ 15 w 29"/>
              <a:gd name="T57" fmla="*/ 121 h 150"/>
              <a:gd name="T58" fmla="*/ 0 w 29"/>
              <a:gd name="T59" fmla="*/ 136 h 150"/>
              <a:gd name="T60" fmla="*/ 15 w 29"/>
              <a:gd name="T61" fmla="*/ 150 h 150"/>
              <a:gd name="T62" fmla="*/ 29 w 29"/>
              <a:gd name="T63" fmla="*/ 136 h 150"/>
              <a:gd name="T64" fmla="*/ 15 w 29"/>
              <a:gd name="T65" fmla="*/ 121 h 150"/>
              <a:gd name="T66" fmla="*/ 15 w 29"/>
              <a:gd name="T67" fmla="*/ 146 h 150"/>
              <a:gd name="T68" fmla="*/ 4 w 29"/>
              <a:gd name="T69" fmla="*/ 136 h 150"/>
              <a:gd name="T70" fmla="*/ 15 w 29"/>
              <a:gd name="T71" fmla="*/ 125 h 150"/>
              <a:gd name="T72" fmla="*/ 25 w 29"/>
              <a:gd name="T73" fmla="*/ 136 h 150"/>
              <a:gd name="T74" fmla="*/ 15 w 29"/>
              <a:gd name="T75" fmla="*/ 146 h 150"/>
              <a:gd name="T76" fmla="*/ 12 w 29"/>
              <a:gd name="T77" fmla="*/ 106 h 150"/>
              <a:gd name="T78" fmla="*/ 11 w 29"/>
              <a:gd name="T79" fmla="*/ 109 h 150"/>
              <a:gd name="T80" fmla="*/ 12 w 29"/>
              <a:gd name="T81" fmla="*/ 112 h 150"/>
              <a:gd name="T82" fmla="*/ 15 w 29"/>
              <a:gd name="T83" fmla="*/ 113 h 150"/>
              <a:gd name="T84" fmla="*/ 18 w 29"/>
              <a:gd name="T85" fmla="*/ 112 h 150"/>
              <a:gd name="T86" fmla="*/ 19 w 29"/>
              <a:gd name="T87" fmla="*/ 109 h 150"/>
              <a:gd name="T88" fmla="*/ 18 w 29"/>
              <a:gd name="T89" fmla="*/ 106 h 150"/>
              <a:gd name="T90" fmla="*/ 12 w 29"/>
              <a:gd name="T91" fmla="*/ 106 h 150"/>
              <a:gd name="T92" fmla="*/ 15 w 29"/>
              <a:gd name="T93" fmla="*/ 83 h 150"/>
              <a:gd name="T94" fmla="*/ 19 w 29"/>
              <a:gd name="T95" fmla="*/ 79 h 150"/>
              <a:gd name="T96" fmla="*/ 15 w 29"/>
              <a:gd name="T97" fmla="*/ 75 h 150"/>
              <a:gd name="T98" fmla="*/ 11 w 29"/>
              <a:gd name="T99" fmla="*/ 79 h 150"/>
              <a:gd name="T100" fmla="*/ 15 w 29"/>
              <a:gd name="T101" fmla="*/ 83 h 150"/>
              <a:gd name="T102" fmla="*/ 15 w 29"/>
              <a:gd name="T103" fmla="*/ 98 h 150"/>
              <a:gd name="T104" fmla="*/ 19 w 29"/>
              <a:gd name="T105" fmla="*/ 94 h 150"/>
              <a:gd name="T106" fmla="*/ 15 w 29"/>
              <a:gd name="T107" fmla="*/ 90 h 150"/>
              <a:gd name="T108" fmla="*/ 11 w 29"/>
              <a:gd name="T109" fmla="*/ 94 h 150"/>
              <a:gd name="T110" fmla="*/ 15 w 29"/>
              <a:gd name="T111" fmla="*/ 9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 h="150">
                <a:moveTo>
                  <a:pt x="15" y="54"/>
                </a:moveTo>
                <a:cubicBezTo>
                  <a:pt x="17" y="54"/>
                  <a:pt x="19" y="52"/>
                  <a:pt x="19" y="50"/>
                </a:cubicBezTo>
                <a:cubicBezTo>
                  <a:pt x="19" y="47"/>
                  <a:pt x="17" y="46"/>
                  <a:pt x="15" y="46"/>
                </a:cubicBezTo>
                <a:cubicBezTo>
                  <a:pt x="13" y="46"/>
                  <a:pt x="11" y="47"/>
                  <a:pt x="11" y="50"/>
                </a:cubicBezTo>
                <a:cubicBezTo>
                  <a:pt x="11" y="52"/>
                  <a:pt x="13" y="54"/>
                  <a:pt x="15" y="54"/>
                </a:cubicBezTo>
                <a:close/>
                <a:moveTo>
                  <a:pt x="15" y="39"/>
                </a:moveTo>
                <a:cubicBezTo>
                  <a:pt x="17" y="39"/>
                  <a:pt x="19" y="37"/>
                  <a:pt x="19" y="35"/>
                </a:cubicBezTo>
                <a:cubicBezTo>
                  <a:pt x="19" y="32"/>
                  <a:pt x="17" y="31"/>
                  <a:pt x="15" y="31"/>
                </a:cubicBezTo>
                <a:cubicBezTo>
                  <a:pt x="13" y="31"/>
                  <a:pt x="11" y="32"/>
                  <a:pt x="11" y="35"/>
                </a:cubicBezTo>
                <a:cubicBezTo>
                  <a:pt x="11" y="37"/>
                  <a:pt x="13" y="39"/>
                  <a:pt x="15" y="39"/>
                </a:cubicBezTo>
                <a:close/>
                <a:moveTo>
                  <a:pt x="15" y="68"/>
                </a:moveTo>
                <a:cubicBezTo>
                  <a:pt x="17" y="68"/>
                  <a:pt x="19" y="67"/>
                  <a:pt x="19" y="64"/>
                </a:cubicBezTo>
                <a:cubicBezTo>
                  <a:pt x="19" y="62"/>
                  <a:pt x="17" y="60"/>
                  <a:pt x="15" y="60"/>
                </a:cubicBezTo>
                <a:cubicBezTo>
                  <a:pt x="13" y="60"/>
                  <a:pt x="11" y="62"/>
                  <a:pt x="11" y="64"/>
                </a:cubicBezTo>
                <a:cubicBezTo>
                  <a:pt x="11" y="67"/>
                  <a:pt x="13" y="68"/>
                  <a:pt x="15" y="68"/>
                </a:cubicBezTo>
                <a:close/>
                <a:moveTo>
                  <a:pt x="15" y="9"/>
                </a:moveTo>
                <a:cubicBezTo>
                  <a:pt x="16" y="9"/>
                  <a:pt x="17" y="8"/>
                  <a:pt x="18" y="8"/>
                </a:cubicBezTo>
                <a:cubicBezTo>
                  <a:pt x="19" y="7"/>
                  <a:pt x="19" y="6"/>
                  <a:pt x="19" y="5"/>
                </a:cubicBezTo>
                <a:cubicBezTo>
                  <a:pt x="19" y="4"/>
                  <a:pt x="19" y="3"/>
                  <a:pt x="18" y="2"/>
                </a:cubicBezTo>
                <a:cubicBezTo>
                  <a:pt x="16" y="0"/>
                  <a:pt x="14" y="0"/>
                  <a:pt x="12" y="2"/>
                </a:cubicBezTo>
                <a:cubicBezTo>
                  <a:pt x="11" y="3"/>
                  <a:pt x="11" y="4"/>
                  <a:pt x="11" y="5"/>
                </a:cubicBezTo>
                <a:cubicBezTo>
                  <a:pt x="11" y="6"/>
                  <a:pt x="11" y="7"/>
                  <a:pt x="12" y="8"/>
                </a:cubicBezTo>
                <a:cubicBezTo>
                  <a:pt x="13" y="8"/>
                  <a:pt x="14" y="9"/>
                  <a:pt x="15" y="9"/>
                </a:cubicBezTo>
                <a:close/>
                <a:moveTo>
                  <a:pt x="15" y="24"/>
                </a:moveTo>
                <a:cubicBezTo>
                  <a:pt x="17" y="24"/>
                  <a:pt x="19" y="22"/>
                  <a:pt x="19" y="20"/>
                </a:cubicBezTo>
                <a:cubicBezTo>
                  <a:pt x="19" y="18"/>
                  <a:pt x="17" y="16"/>
                  <a:pt x="15" y="16"/>
                </a:cubicBezTo>
                <a:cubicBezTo>
                  <a:pt x="13" y="16"/>
                  <a:pt x="11" y="18"/>
                  <a:pt x="11" y="20"/>
                </a:cubicBezTo>
                <a:cubicBezTo>
                  <a:pt x="11" y="22"/>
                  <a:pt x="13" y="24"/>
                  <a:pt x="15" y="24"/>
                </a:cubicBezTo>
                <a:close/>
                <a:moveTo>
                  <a:pt x="15" y="121"/>
                </a:moveTo>
                <a:cubicBezTo>
                  <a:pt x="7" y="121"/>
                  <a:pt x="0" y="128"/>
                  <a:pt x="0" y="136"/>
                </a:cubicBezTo>
                <a:cubicBezTo>
                  <a:pt x="0" y="144"/>
                  <a:pt x="7" y="150"/>
                  <a:pt x="15" y="150"/>
                </a:cubicBezTo>
                <a:cubicBezTo>
                  <a:pt x="23" y="150"/>
                  <a:pt x="29" y="144"/>
                  <a:pt x="29" y="136"/>
                </a:cubicBezTo>
                <a:cubicBezTo>
                  <a:pt x="29" y="128"/>
                  <a:pt x="23" y="121"/>
                  <a:pt x="15" y="121"/>
                </a:cubicBezTo>
                <a:close/>
                <a:moveTo>
                  <a:pt x="15" y="146"/>
                </a:moveTo>
                <a:cubicBezTo>
                  <a:pt x="9" y="146"/>
                  <a:pt x="4" y="142"/>
                  <a:pt x="4" y="136"/>
                </a:cubicBezTo>
                <a:cubicBezTo>
                  <a:pt x="4" y="130"/>
                  <a:pt x="9" y="125"/>
                  <a:pt x="15" y="125"/>
                </a:cubicBezTo>
                <a:cubicBezTo>
                  <a:pt x="21" y="125"/>
                  <a:pt x="25" y="130"/>
                  <a:pt x="25" y="136"/>
                </a:cubicBezTo>
                <a:cubicBezTo>
                  <a:pt x="25" y="142"/>
                  <a:pt x="21" y="146"/>
                  <a:pt x="15" y="146"/>
                </a:cubicBezTo>
                <a:close/>
                <a:moveTo>
                  <a:pt x="12" y="106"/>
                </a:moveTo>
                <a:cubicBezTo>
                  <a:pt x="11" y="107"/>
                  <a:pt x="11" y="108"/>
                  <a:pt x="11" y="109"/>
                </a:cubicBezTo>
                <a:cubicBezTo>
                  <a:pt x="11" y="110"/>
                  <a:pt x="11" y="111"/>
                  <a:pt x="12" y="112"/>
                </a:cubicBezTo>
                <a:cubicBezTo>
                  <a:pt x="13" y="113"/>
                  <a:pt x="14" y="113"/>
                  <a:pt x="15" y="113"/>
                </a:cubicBezTo>
                <a:cubicBezTo>
                  <a:pt x="16" y="113"/>
                  <a:pt x="17" y="113"/>
                  <a:pt x="18" y="112"/>
                </a:cubicBezTo>
                <a:cubicBezTo>
                  <a:pt x="19" y="111"/>
                  <a:pt x="19" y="110"/>
                  <a:pt x="19" y="109"/>
                </a:cubicBezTo>
                <a:cubicBezTo>
                  <a:pt x="19" y="108"/>
                  <a:pt x="19" y="107"/>
                  <a:pt x="18" y="106"/>
                </a:cubicBezTo>
                <a:cubicBezTo>
                  <a:pt x="16" y="105"/>
                  <a:pt x="14" y="105"/>
                  <a:pt x="12" y="106"/>
                </a:cubicBezTo>
                <a:close/>
                <a:moveTo>
                  <a:pt x="15" y="83"/>
                </a:moveTo>
                <a:cubicBezTo>
                  <a:pt x="17" y="83"/>
                  <a:pt x="19" y="82"/>
                  <a:pt x="19" y="79"/>
                </a:cubicBezTo>
                <a:cubicBezTo>
                  <a:pt x="19" y="77"/>
                  <a:pt x="17" y="75"/>
                  <a:pt x="15" y="75"/>
                </a:cubicBezTo>
                <a:cubicBezTo>
                  <a:pt x="13" y="75"/>
                  <a:pt x="11" y="77"/>
                  <a:pt x="11" y="79"/>
                </a:cubicBezTo>
                <a:cubicBezTo>
                  <a:pt x="11" y="82"/>
                  <a:pt x="13" y="83"/>
                  <a:pt x="15" y="83"/>
                </a:cubicBezTo>
                <a:close/>
                <a:moveTo>
                  <a:pt x="15" y="98"/>
                </a:moveTo>
                <a:cubicBezTo>
                  <a:pt x="17" y="98"/>
                  <a:pt x="19" y="96"/>
                  <a:pt x="19" y="94"/>
                </a:cubicBezTo>
                <a:cubicBezTo>
                  <a:pt x="19" y="92"/>
                  <a:pt x="17" y="90"/>
                  <a:pt x="15" y="90"/>
                </a:cubicBezTo>
                <a:cubicBezTo>
                  <a:pt x="13" y="90"/>
                  <a:pt x="11" y="92"/>
                  <a:pt x="11" y="94"/>
                </a:cubicBezTo>
                <a:cubicBezTo>
                  <a:pt x="11" y="96"/>
                  <a:pt x="13" y="98"/>
                  <a:pt x="15" y="98"/>
                </a:cubicBezTo>
                <a:close/>
              </a:path>
            </a:pathLst>
          </a:custGeom>
          <a:solidFill>
            <a:schemeClr val="tx1">
              <a:lumMod val="50000"/>
              <a:lumOff val="50000"/>
            </a:schemeClr>
          </a:solidFill>
          <a:ln>
            <a:solidFill>
              <a:schemeClr val="tx1">
                <a:lumMod val="50000"/>
                <a:lumOff val="50000"/>
              </a:schemeClr>
            </a:solid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33" name="Rectangle 65"/>
          <p:cNvSpPr>
            <a:spLocks noChangeArrowheads="1"/>
          </p:cNvSpPr>
          <p:nvPr/>
        </p:nvSpPr>
        <p:spPr bwMode="auto">
          <a:xfrm>
            <a:off x="7437819" y="2494986"/>
            <a:ext cx="1011230" cy="44062"/>
          </a:xfrm>
          <a:prstGeom prst="rect">
            <a:avLst/>
          </a:prstGeom>
          <a:solidFill>
            <a:schemeClr val="tx1">
              <a:lumMod val="50000"/>
              <a:lumOff val="50000"/>
            </a:schemeClr>
          </a:solidFill>
          <a:ln>
            <a:no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34" name="Rectangle 66"/>
          <p:cNvSpPr>
            <a:spLocks noChangeArrowheads="1"/>
          </p:cNvSpPr>
          <p:nvPr/>
        </p:nvSpPr>
        <p:spPr bwMode="auto">
          <a:xfrm>
            <a:off x="6026724" y="2494986"/>
            <a:ext cx="1322971" cy="44062"/>
          </a:xfrm>
          <a:prstGeom prst="rect">
            <a:avLst/>
          </a:prstGeom>
          <a:solidFill>
            <a:schemeClr val="tx1">
              <a:lumMod val="50000"/>
              <a:lumOff val="50000"/>
            </a:schemeClr>
          </a:solidFill>
          <a:ln>
            <a:noFill/>
          </a:ln>
        </p:spPr>
        <p:txBody>
          <a:bodyPr vert="horz" wrap="square" lIns="91440" tIns="45720" rIns="91440" bIns="45720" numCol="1" anchor="t" anchorCtr="0" compatLnSpc="1"/>
          <a:lstStyle/>
          <a:p>
            <a:endParaRPr lang="en-US">
              <a:solidFill>
                <a:schemeClr val="bg1">
                  <a:lumMod val="50000"/>
                </a:schemeClr>
              </a:solidFill>
            </a:endParaRPr>
          </a:p>
        </p:txBody>
      </p:sp>
      <p:sp>
        <p:nvSpPr>
          <p:cNvPr id="35" name="文本框 34"/>
          <p:cNvSpPr txBox="1"/>
          <p:nvPr/>
        </p:nvSpPr>
        <p:spPr>
          <a:xfrm flipH="1">
            <a:off x="5444889" y="3087225"/>
            <a:ext cx="1026067" cy="307777"/>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办公软件</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flipH="1">
            <a:off x="5103257" y="3321896"/>
            <a:ext cx="1558455" cy="1384995"/>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Rational rose</a:t>
            </a: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Microsoft Project</a:t>
            </a: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Github</a:t>
            </a: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Bugzilla</a:t>
            </a: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Office 2016</a:t>
            </a: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loadRunner</a:t>
            </a:r>
          </a:p>
          <a:p>
            <a:pPr algn="just"/>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flipH="1">
            <a:off x="6936420" y="3087225"/>
            <a:ext cx="1026067" cy="307777"/>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低层硬件</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flipH="1">
            <a:off x="6936420" y="3341453"/>
            <a:ext cx="1407580" cy="1015663"/>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Arduino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nano</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A7 GPRS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模块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红外线发射模块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导轨式电能表</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flipH="1">
            <a:off x="967454" y="2491943"/>
            <a:ext cx="1523469" cy="307777"/>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计算机系统支持</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flipH="1">
            <a:off x="544190" y="1927644"/>
            <a:ext cx="1911601" cy="646331"/>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Microsoft Windows 10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Microsoft Windows 7</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macOS</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Sierra</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flipH="1">
            <a:off x="2615259" y="2499413"/>
            <a:ext cx="1026067" cy="307777"/>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开发环境</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flipH="1">
            <a:off x="2492811" y="1657040"/>
            <a:ext cx="1952945" cy="646331"/>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Android Studio</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Arduino IDE 1.8.2\1.6.9</a:t>
            </a:r>
          </a:p>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SublimeText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3</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225593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05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专题计划要点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0113010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02483" y="1011037"/>
            <a:ext cx="7539034" cy="3757733"/>
            <a:chOff x="1199621" y="1131767"/>
            <a:chExt cx="6927522" cy="3452933"/>
          </a:xfrm>
        </p:grpSpPr>
        <p:sp>
          <p:nvSpPr>
            <p:cNvPr id="15" name="Freeform 1059"/>
            <p:cNvSpPr>
              <a:spLocks noEditPoints="1"/>
            </p:cNvSpPr>
            <p:nvPr/>
          </p:nvSpPr>
          <p:spPr bwMode="auto">
            <a:xfrm>
              <a:off x="4186950" y="2236224"/>
              <a:ext cx="2397804" cy="2348476"/>
            </a:xfrm>
            <a:custGeom>
              <a:avLst/>
              <a:gdLst>
                <a:gd name="T0" fmla="*/ 996 w 1993"/>
                <a:gd name="T1" fmla="*/ 1952 h 1952"/>
                <a:gd name="T2" fmla="*/ 0 w 1993"/>
                <a:gd name="T3" fmla="*/ 1134 h 1952"/>
                <a:gd name="T4" fmla="*/ 446 w 1993"/>
                <a:gd name="T5" fmla="*/ 1134 h 1952"/>
                <a:gd name="T6" fmla="*/ 446 w 1993"/>
                <a:gd name="T7" fmla="*/ 0 h 1952"/>
                <a:gd name="T8" fmla="*/ 1548 w 1993"/>
                <a:gd name="T9" fmla="*/ 0 h 1952"/>
                <a:gd name="T10" fmla="*/ 1548 w 1993"/>
                <a:gd name="T11" fmla="*/ 1134 h 1952"/>
                <a:gd name="T12" fmla="*/ 1993 w 1993"/>
                <a:gd name="T13" fmla="*/ 1134 h 1952"/>
                <a:gd name="T14" fmla="*/ 996 w 1993"/>
                <a:gd name="T15" fmla="*/ 1952 h 1952"/>
                <a:gd name="T16" fmla="*/ 224 w 1993"/>
                <a:gd name="T17" fmla="*/ 1214 h 1952"/>
                <a:gd name="T18" fmla="*/ 996 w 1993"/>
                <a:gd name="T19" fmla="*/ 1848 h 1952"/>
                <a:gd name="T20" fmla="*/ 1770 w 1993"/>
                <a:gd name="T21" fmla="*/ 1214 h 1952"/>
                <a:gd name="T22" fmla="*/ 1468 w 1993"/>
                <a:gd name="T23" fmla="*/ 1214 h 1952"/>
                <a:gd name="T24" fmla="*/ 1468 w 1993"/>
                <a:gd name="T25" fmla="*/ 80 h 1952"/>
                <a:gd name="T26" fmla="*/ 526 w 1993"/>
                <a:gd name="T27" fmla="*/ 80 h 1952"/>
                <a:gd name="T28" fmla="*/ 526 w 1993"/>
                <a:gd name="T29" fmla="*/ 1214 h 1952"/>
                <a:gd name="T30" fmla="*/ 224 w 1993"/>
                <a:gd name="T31" fmla="*/ 1214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996" y="1952"/>
                  </a:moveTo>
                  <a:lnTo>
                    <a:pt x="0" y="1134"/>
                  </a:lnTo>
                  <a:lnTo>
                    <a:pt x="446" y="1134"/>
                  </a:lnTo>
                  <a:lnTo>
                    <a:pt x="446" y="0"/>
                  </a:lnTo>
                  <a:lnTo>
                    <a:pt x="1548" y="0"/>
                  </a:lnTo>
                  <a:lnTo>
                    <a:pt x="1548" y="1134"/>
                  </a:lnTo>
                  <a:lnTo>
                    <a:pt x="1993" y="1134"/>
                  </a:lnTo>
                  <a:lnTo>
                    <a:pt x="996" y="1952"/>
                  </a:lnTo>
                  <a:close/>
                  <a:moveTo>
                    <a:pt x="224" y="1214"/>
                  </a:moveTo>
                  <a:lnTo>
                    <a:pt x="996" y="1848"/>
                  </a:lnTo>
                  <a:lnTo>
                    <a:pt x="1770" y="1214"/>
                  </a:lnTo>
                  <a:lnTo>
                    <a:pt x="1468" y="1214"/>
                  </a:lnTo>
                  <a:lnTo>
                    <a:pt x="1468" y="80"/>
                  </a:lnTo>
                  <a:lnTo>
                    <a:pt x="526" y="80"/>
                  </a:lnTo>
                  <a:lnTo>
                    <a:pt x="526" y="1214"/>
                  </a:lnTo>
                  <a:lnTo>
                    <a:pt x="224" y="1214"/>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8" name="Oval 1062"/>
            <p:cNvSpPr>
              <a:spLocks noChangeArrowheads="1"/>
            </p:cNvSpPr>
            <p:nvPr/>
          </p:nvSpPr>
          <p:spPr bwMode="auto">
            <a:xfrm>
              <a:off x="5799121" y="2758375"/>
              <a:ext cx="437933" cy="437933"/>
            </a:xfrm>
            <a:prstGeom prst="ellipse">
              <a:avLst/>
            </a:pr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0" name="Freeform 1064"/>
            <p:cNvSpPr>
              <a:spLocks noEditPoints="1"/>
            </p:cNvSpPr>
            <p:nvPr/>
          </p:nvSpPr>
          <p:spPr bwMode="auto">
            <a:xfrm>
              <a:off x="5926651" y="2852218"/>
              <a:ext cx="192498" cy="243029"/>
            </a:xfrm>
            <a:custGeom>
              <a:avLst/>
              <a:gdLst>
                <a:gd name="T0" fmla="*/ 142 w 160"/>
                <a:gd name="T1" fmla="*/ 18 h 202"/>
                <a:gd name="T2" fmla="*/ 142 w 160"/>
                <a:gd name="T3" fmla="*/ 0 h 202"/>
                <a:gd name="T4" fmla="*/ 0 w 160"/>
                <a:gd name="T5" fmla="*/ 0 h 202"/>
                <a:gd name="T6" fmla="*/ 0 w 160"/>
                <a:gd name="T7" fmla="*/ 184 h 202"/>
                <a:gd name="T8" fmla="*/ 18 w 160"/>
                <a:gd name="T9" fmla="*/ 184 h 202"/>
                <a:gd name="T10" fmla="*/ 18 w 160"/>
                <a:gd name="T11" fmla="*/ 202 h 202"/>
                <a:gd name="T12" fmla="*/ 160 w 160"/>
                <a:gd name="T13" fmla="*/ 202 h 202"/>
                <a:gd name="T14" fmla="*/ 160 w 160"/>
                <a:gd name="T15" fmla="*/ 18 h 202"/>
                <a:gd name="T16" fmla="*/ 142 w 160"/>
                <a:gd name="T17" fmla="*/ 18 h 202"/>
                <a:gd name="T18" fmla="*/ 10 w 160"/>
                <a:gd name="T19" fmla="*/ 174 h 202"/>
                <a:gd name="T20" fmla="*/ 10 w 160"/>
                <a:gd name="T21" fmla="*/ 10 h 202"/>
                <a:gd name="T22" fmla="*/ 134 w 160"/>
                <a:gd name="T23" fmla="*/ 10 h 202"/>
                <a:gd name="T24" fmla="*/ 134 w 160"/>
                <a:gd name="T25" fmla="*/ 132 h 202"/>
                <a:gd name="T26" fmla="*/ 90 w 160"/>
                <a:gd name="T27" fmla="*/ 132 h 202"/>
                <a:gd name="T28" fmla="*/ 90 w 160"/>
                <a:gd name="T29" fmla="*/ 174 h 202"/>
                <a:gd name="T30" fmla="*/ 10 w 160"/>
                <a:gd name="T31" fmla="*/ 174 h 202"/>
                <a:gd name="T32" fmla="*/ 150 w 160"/>
                <a:gd name="T33" fmla="*/ 192 h 202"/>
                <a:gd name="T34" fmla="*/ 28 w 160"/>
                <a:gd name="T35" fmla="*/ 192 h 202"/>
                <a:gd name="T36" fmla="*/ 28 w 160"/>
                <a:gd name="T37" fmla="*/ 184 h 202"/>
                <a:gd name="T38" fmla="*/ 96 w 160"/>
                <a:gd name="T39" fmla="*/ 184 h 202"/>
                <a:gd name="T40" fmla="*/ 142 w 160"/>
                <a:gd name="T41" fmla="*/ 138 h 202"/>
                <a:gd name="T42" fmla="*/ 142 w 160"/>
                <a:gd name="T43" fmla="*/ 28 h 202"/>
                <a:gd name="T44" fmla="*/ 150 w 160"/>
                <a:gd name="T45" fmla="*/ 28 h 202"/>
                <a:gd name="T46" fmla="*/ 150 w 160"/>
                <a:gd name="T47" fmla="*/ 192 h 202"/>
                <a:gd name="T48" fmla="*/ 116 w 160"/>
                <a:gd name="T49" fmla="*/ 34 h 202"/>
                <a:gd name="T50" fmla="*/ 28 w 160"/>
                <a:gd name="T51" fmla="*/ 34 h 202"/>
                <a:gd name="T52" fmla="*/ 28 w 160"/>
                <a:gd name="T53" fmla="*/ 46 h 202"/>
                <a:gd name="T54" fmla="*/ 116 w 160"/>
                <a:gd name="T55" fmla="*/ 46 h 202"/>
                <a:gd name="T56" fmla="*/ 116 w 160"/>
                <a:gd name="T57" fmla="*/ 34 h 202"/>
                <a:gd name="T58" fmla="*/ 116 w 160"/>
                <a:gd name="T59" fmla="*/ 58 h 202"/>
                <a:gd name="T60" fmla="*/ 28 w 160"/>
                <a:gd name="T61" fmla="*/ 58 h 202"/>
                <a:gd name="T62" fmla="*/ 28 w 160"/>
                <a:gd name="T63" fmla="*/ 70 h 202"/>
                <a:gd name="T64" fmla="*/ 116 w 160"/>
                <a:gd name="T65" fmla="*/ 70 h 202"/>
                <a:gd name="T66" fmla="*/ 116 w 160"/>
                <a:gd name="T67" fmla="*/ 58 h 202"/>
                <a:gd name="T68" fmla="*/ 116 w 160"/>
                <a:gd name="T69" fmla="*/ 84 h 202"/>
                <a:gd name="T70" fmla="*/ 28 w 160"/>
                <a:gd name="T71" fmla="*/ 84 h 202"/>
                <a:gd name="T72" fmla="*/ 28 w 160"/>
                <a:gd name="T73" fmla="*/ 96 h 202"/>
                <a:gd name="T74" fmla="*/ 116 w 160"/>
                <a:gd name="T75" fmla="*/ 96 h 202"/>
                <a:gd name="T76" fmla="*/ 116 w 160"/>
                <a:gd name="T77" fmla="*/ 84 h 202"/>
                <a:gd name="T78" fmla="*/ 28 w 160"/>
                <a:gd name="T79" fmla="*/ 120 h 202"/>
                <a:gd name="T80" fmla="*/ 72 w 160"/>
                <a:gd name="T81" fmla="*/ 120 h 202"/>
                <a:gd name="T82" fmla="*/ 72 w 160"/>
                <a:gd name="T83" fmla="*/ 108 h 202"/>
                <a:gd name="T84" fmla="*/ 28 w 160"/>
                <a:gd name="T85" fmla="*/ 108 h 202"/>
                <a:gd name="T86" fmla="*/ 28 w 160"/>
                <a:gd name="T87" fmla="*/ 12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202">
                  <a:moveTo>
                    <a:pt x="142" y="18"/>
                  </a:moveTo>
                  <a:lnTo>
                    <a:pt x="142" y="0"/>
                  </a:lnTo>
                  <a:lnTo>
                    <a:pt x="0" y="0"/>
                  </a:lnTo>
                  <a:lnTo>
                    <a:pt x="0" y="184"/>
                  </a:lnTo>
                  <a:lnTo>
                    <a:pt x="18" y="184"/>
                  </a:lnTo>
                  <a:lnTo>
                    <a:pt x="18" y="202"/>
                  </a:lnTo>
                  <a:lnTo>
                    <a:pt x="160" y="202"/>
                  </a:lnTo>
                  <a:lnTo>
                    <a:pt x="160" y="18"/>
                  </a:lnTo>
                  <a:lnTo>
                    <a:pt x="142" y="18"/>
                  </a:lnTo>
                  <a:close/>
                  <a:moveTo>
                    <a:pt x="10" y="174"/>
                  </a:moveTo>
                  <a:lnTo>
                    <a:pt x="10" y="10"/>
                  </a:lnTo>
                  <a:lnTo>
                    <a:pt x="134" y="10"/>
                  </a:lnTo>
                  <a:lnTo>
                    <a:pt x="134" y="132"/>
                  </a:lnTo>
                  <a:lnTo>
                    <a:pt x="90" y="132"/>
                  </a:lnTo>
                  <a:lnTo>
                    <a:pt x="90" y="174"/>
                  </a:lnTo>
                  <a:lnTo>
                    <a:pt x="10" y="174"/>
                  </a:lnTo>
                  <a:close/>
                  <a:moveTo>
                    <a:pt x="150" y="192"/>
                  </a:moveTo>
                  <a:lnTo>
                    <a:pt x="28" y="192"/>
                  </a:lnTo>
                  <a:lnTo>
                    <a:pt x="28" y="184"/>
                  </a:lnTo>
                  <a:lnTo>
                    <a:pt x="96" y="184"/>
                  </a:lnTo>
                  <a:lnTo>
                    <a:pt x="142" y="138"/>
                  </a:lnTo>
                  <a:lnTo>
                    <a:pt x="142" y="28"/>
                  </a:lnTo>
                  <a:lnTo>
                    <a:pt x="150" y="28"/>
                  </a:lnTo>
                  <a:lnTo>
                    <a:pt x="150" y="192"/>
                  </a:lnTo>
                  <a:close/>
                  <a:moveTo>
                    <a:pt x="116" y="34"/>
                  </a:moveTo>
                  <a:lnTo>
                    <a:pt x="28" y="34"/>
                  </a:lnTo>
                  <a:lnTo>
                    <a:pt x="28" y="46"/>
                  </a:lnTo>
                  <a:lnTo>
                    <a:pt x="116" y="46"/>
                  </a:lnTo>
                  <a:lnTo>
                    <a:pt x="116" y="34"/>
                  </a:lnTo>
                  <a:close/>
                  <a:moveTo>
                    <a:pt x="116" y="58"/>
                  </a:moveTo>
                  <a:lnTo>
                    <a:pt x="28" y="58"/>
                  </a:lnTo>
                  <a:lnTo>
                    <a:pt x="28" y="70"/>
                  </a:lnTo>
                  <a:lnTo>
                    <a:pt x="116" y="70"/>
                  </a:lnTo>
                  <a:lnTo>
                    <a:pt x="116" y="58"/>
                  </a:lnTo>
                  <a:close/>
                  <a:moveTo>
                    <a:pt x="116" y="84"/>
                  </a:moveTo>
                  <a:lnTo>
                    <a:pt x="28" y="84"/>
                  </a:lnTo>
                  <a:lnTo>
                    <a:pt x="28" y="96"/>
                  </a:lnTo>
                  <a:lnTo>
                    <a:pt x="116" y="96"/>
                  </a:lnTo>
                  <a:lnTo>
                    <a:pt x="116" y="84"/>
                  </a:lnTo>
                  <a:close/>
                  <a:moveTo>
                    <a:pt x="28" y="120"/>
                  </a:moveTo>
                  <a:lnTo>
                    <a:pt x="72" y="120"/>
                  </a:lnTo>
                  <a:lnTo>
                    <a:pt x="72" y="108"/>
                  </a:lnTo>
                  <a:lnTo>
                    <a:pt x="28" y="108"/>
                  </a:lnTo>
                  <a:lnTo>
                    <a:pt x="28" y="120"/>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1" name="Freeform 1065"/>
            <p:cNvSpPr/>
            <p:nvPr/>
          </p:nvSpPr>
          <p:spPr bwMode="auto">
            <a:xfrm>
              <a:off x="1199621" y="2366161"/>
              <a:ext cx="1388392" cy="1140551"/>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2" name="Freeform 1066"/>
            <p:cNvSpPr/>
            <p:nvPr/>
          </p:nvSpPr>
          <p:spPr bwMode="auto">
            <a:xfrm>
              <a:off x="6738751" y="2209756"/>
              <a:ext cx="1388392" cy="1140551"/>
            </a:xfrm>
            <a:custGeom>
              <a:avLst/>
              <a:gdLst>
                <a:gd name="T0" fmla="*/ 0 w 1154"/>
                <a:gd name="T1" fmla="*/ 948 h 948"/>
                <a:gd name="T2" fmla="*/ 1154 w 1154"/>
                <a:gd name="T3" fmla="*/ 0 h 948"/>
                <a:gd name="T4" fmla="*/ 1154 w 1154"/>
                <a:gd name="T5" fmla="*/ 104 h 948"/>
                <a:gd name="T6" fmla="*/ 126 w 1154"/>
                <a:gd name="T7" fmla="*/ 948 h 948"/>
                <a:gd name="T8" fmla="*/ 0 w 1154"/>
                <a:gd name="T9" fmla="*/ 948 h 948"/>
              </a:gdLst>
              <a:ahLst/>
              <a:cxnLst>
                <a:cxn ang="0">
                  <a:pos x="T0" y="T1"/>
                </a:cxn>
                <a:cxn ang="0">
                  <a:pos x="T2" y="T3"/>
                </a:cxn>
                <a:cxn ang="0">
                  <a:pos x="T4" y="T5"/>
                </a:cxn>
                <a:cxn ang="0">
                  <a:pos x="T6" y="T7"/>
                </a:cxn>
                <a:cxn ang="0">
                  <a:pos x="T8" y="T9"/>
                </a:cxn>
              </a:cxnLst>
              <a:rect l="0" t="0" r="r" b="b"/>
              <a:pathLst>
                <a:path w="1154" h="948">
                  <a:moveTo>
                    <a:pt x="0" y="948"/>
                  </a:moveTo>
                  <a:lnTo>
                    <a:pt x="1154" y="0"/>
                  </a:lnTo>
                  <a:lnTo>
                    <a:pt x="1154" y="104"/>
                  </a:lnTo>
                  <a:lnTo>
                    <a:pt x="126" y="948"/>
                  </a:lnTo>
                  <a:lnTo>
                    <a:pt x="0" y="948"/>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3" name="Freeform 1067"/>
            <p:cNvSpPr>
              <a:spLocks noEditPoints="1"/>
            </p:cNvSpPr>
            <p:nvPr/>
          </p:nvSpPr>
          <p:spPr bwMode="auto">
            <a:xfrm>
              <a:off x="2742011" y="1131767"/>
              <a:ext cx="2397804" cy="2348476"/>
            </a:xfrm>
            <a:custGeom>
              <a:avLst/>
              <a:gdLst>
                <a:gd name="T0" fmla="*/ 1547 w 1993"/>
                <a:gd name="T1" fmla="*/ 1952 h 1952"/>
                <a:gd name="T2" fmla="*/ 445 w 1993"/>
                <a:gd name="T3" fmla="*/ 1952 h 1952"/>
                <a:gd name="T4" fmla="*/ 445 w 1993"/>
                <a:gd name="T5" fmla="*/ 818 h 1952"/>
                <a:gd name="T6" fmla="*/ 0 w 1993"/>
                <a:gd name="T7" fmla="*/ 818 h 1952"/>
                <a:gd name="T8" fmla="*/ 997 w 1993"/>
                <a:gd name="T9" fmla="*/ 0 h 1952"/>
                <a:gd name="T10" fmla="*/ 1993 w 1993"/>
                <a:gd name="T11" fmla="*/ 818 h 1952"/>
                <a:gd name="T12" fmla="*/ 1547 w 1993"/>
                <a:gd name="T13" fmla="*/ 818 h 1952"/>
                <a:gd name="T14" fmla="*/ 1547 w 1993"/>
                <a:gd name="T15" fmla="*/ 1952 h 1952"/>
                <a:gd name="T16" fmla="*/ 525 w 1993"/>
                <a:gd name="T17" fmla="*/ 1872 h 1952"/>
                <a:gd name="T18" fmla="*/ 1467 w 1993"/>
                <a:gd name="T19" fmla="*/ 1872 h 1952"/>
                <a:gd name="T20" fmla="*/ 1467 w 1993"/>
                <a:gd name="T21" fmla="*/ 738 h 1952"/>
                <a:gd name="T22" fmla="*/ 1769 w 1993"/>
                <a:gd name="T23" fmla="*/ 738 h 1952"/>
                <a:gd name="T24" fmla="*/ 997 w 1993"/>
                <a:gd name="T25" fmla="*/ 104 h 1952"/>
                <a:gd name="T26" fmla="*/ 223 w 1993"/>
                <a:gd name="T27" fmla="*/ 738 h 1952"/>
                <a:gd name="T28" fmla="*/ 525 w 1993"/>
                <a:gd name="T29" fmla="*/ 738 h 1952"/>
                <a:gd name="T30" fmla="*/ 525 w 1993"/>
                <a:gd name="T31" fmla="*/ 187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1547" y="1952"/>
                  </a:moveTo>
                  <a:lnTo>
                    <a:pt x="445" y="1952"/>
                  </a:lnTo>
                  <a:lnTo>
                    <a:pt x="445" y="818"/>
                  </a:lnTo>
                  <a:lnTo>
                    <a:pt x="0" y="818"/>
                  </a:lnTo>
                  <a:lnTo>
                    <a:pt x="997" y="0"/>
                  </a:lnTo>
                  <a:lnTo>
                    <a:pt x="1993" y="818"/>
                  </a:lnTo>
                  <a:lnTo>
                    <a:pt x="1547" y="818"/>
                  </a:lnTo>
                  <a:lnTo>
                    <a:pt x="1547" y="1952"/>
                  </a:lnTo>
                  <a:close/>
                  <a:moveTo>
                    <a:pt x="525" y="1872"/>
                  </a:moveTo>
                  <a:lnTo>
                    <a:pt x="1467" y="1872"/>
                  </a:lnTo>
                  <a:lnTo>
                    <a:pt x="1467" y="738"/>
                  </a:lnTo>
                  <a:lnTo>
                    <a:pt x="1769" y="738"/>
                  </a:lnTo>
                  <a:lnTo>
                    <a:pt x="997" y="104"/>
                  </a:lnTo>
                  <a:lnTo>
                    <a:pt x="223" y="738"/>
                  </a:lnTo>
                  <a:lnTo>
                    <a:pt x="525" y="738"/>
                  </a:lnTo>
                  <a:lnTo>
                    <a:pt x="525" y="1872"/>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4" name="Oval 1068"/>
            <p:cNvSpPr>
              <a:spLocks noChangeArrowheads="1"/>
            </p:cNvSpPr>
            <p:nvPr/>
          </p:nvSpPr>
          <p:spPr bwMode="auto">
            <a:xfrm>
              <a:off x="3108960" y="2529784"/>
              <a:ext cx="435527" cy="437933"/>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6" name="Freeform 1070"/>
            <p:cNvSpPr>
              <a:spLocks noEditPoints="1"/>
            </p:cNvSpPr>
            <p:nvPr/>
          </p:nvSpPr>
          <p:spPr bwMode="auto">
            <a:xfrm>
              <a:off x="3229272" y="2616408"/>
              <a:ext cx="192498" cy="279122"/>
            </a:xfrm>
            <a:custGeom>
              <a:avLst/>
              <a:gdLst>
                <a:gd name="T0" fmla="*/ 22 w 80"/>
                <a:gd name="T1" fmla="*/ 90 h 116"/>
                <a:gd name="T2" fmla="*/ 23 w 80"/>
                <a:gd name="T3" fmla="*/ 95 h 116"/>
                <a:gd name="T4" fmla="*/ 40 w 80"/>
                <a:gd name="T5" fmla="*/ 99 h 116"/>
                <a:gd name="T6" fmla="*/ 58 w 80"/>
                <a:gd name="T7" fmla="*/ 96 h 116"/>
                <a:gd name="T8" fmla="*/ 59 w 80"/>
                <a:gd name="T9" fmla="*/ 90 h 116"/>
                <a:gd name="T10" fmla="*/ 40 w 80"/>
                <a:gd name="T11" fmla="*/ 93 h 116"/>
                <a:gd name="T12" fmla="*/ 22 w 80"/>
                <a:gd name="T13" fmla="*/ 90 h 116"/>
                <a:gd name="T14" fmla="*/ 40 w 80"/>
                <a:gd name="T15" fmla="*/ 17 h 116"/>
                <a:gd name="T16" fmla="*/ 43 w 80"/>
                <a:gd name="T17" fmla="*/ 14 h 116"/>
                <a:gd name="T18" fmla="*/ 40 w 80"/>
                <a:gd name="T19" fmla="*/ 12 h 116"/>
                <a:gd name="T20" fmla="*/ 13 w 80"/>
                <a:gd name="T21" fmla="*/ 40 h 116"/>
                <a:gd name="T22" fmla="*/ 15 w 80"/>
                <a:gd name="T23" fmla="*/ 42 h 116"/>
                <a:gd name="T24" fmla="*/ 17 w 80"/>
                <a:gd name="T25" fmla="*/ 40 h 116"/>
                <a:gd name="T26" fmla="*/ 40 w 80"/>
                <a:gd name="T27" fmla="*/ 17 h 116"/>
                <a:gd name="T28" fmla="*/ 23 w 80"/>
                <a:gd name="T29" fmla="*/ 101 h 116"/>
                <a:gd name="T30" fmla="*/ 24 w 80"/>
                <a:gd name="T31" fmla="*/ 107 h 116"/>
                <a:gd name="T32" fmla="*/ 30 w 80"/>
                <a:gd name="T33" fmla="*/ 110 h 116"/>
                <a:gd name="T34" fmla="*/ 30 w 80"/>
                <a:gd name="T35" fmla="*/ 114 h 116"/>
                <a:gd name="T36" fmla="*/ 40 w 80"/>
                <a:gd name="T37" fmla="*/ 116 h 116"/>
                <a:gd name="T38" fmla="*/ 51 w 80"/>
                <a:gd name="T39" fmla="*/ 114 h 116"/>
                <a:gd name="T40" fmla="*/ 51 w 80"/>
                <a:gd name="T41" fmla="*/ 110 h 116"/>
                <a:gd name="T42" fmla="*/ 56 w 80"/>
                <a:gd name="T43" fmla="*/ 107 h 116"/>
                <a:gd name="T44" fmla="*/ 57 w 80"/>
                <a:gd name="T45" fmla="*/ 101 h 116"/>
                <a:gd name="T46" fmla="*/ 40 w 80"/>
                <a:gd name="T47" fmla="*/ 104 h 116"/>
                <a:gd name="T48" fmla="*/ 23 w 80"/>
                <a:gd name="T49" fmla="*/ 101 h 116"/>
                <a:gd name="T50" fmla="*/ 49 w 80"/>
                <a:gd name="T51" fmla="*/ 55 h 116"/>
                <a:gd name="T52" fmla="*/ 40 w 80"/>
                <a:gd name="T53" fmla="*/ 39 h 116"/>
                <a:gd name="T54" fmla="*/ 31 w 80"/>
                <a:gd name="T55" fmla="*/ 55 h 116"/>
                <a:gd name="T56" fmla="*/ 28 w 80"/>
                <a:gd name="T57" fmla="*/ 47 h 116"/>
                <a:gd name="T58" fmla="*/ 22 w 80"/>
                <a:gd name="T59" fmla="*/ 50 h 116"/>
                <a:gd name="T60" fmla="*/ 31 w 80"/>
                <a:gd name="T61" fmla="*/ 69 h 116"/>
                <a:gd name="T62" fmla="*/ 40 w 80"/>
                <a:gd name="T63" fmla="*/ 52 h 116"/>
                <a:gd name="T64" fmla="*/ 50 w 80"/>
                <a:gd name="T65" fmla="*/ 69 h 116"/>
                <a:gd name="T66" fmla="*/ 59 w 80"/>
                <a:gd name="T67" fmla="*/ 50 h 116"/>
                <a:gd name="T68" fmla="*/ 53 w 80"/>
                <a:gd name="T69" fmla="*/ 47 h 116"/>
                <a:gd name="T70" fmla="*/ 49 w 80"/>
                <a:gd name="T71" fmla="*/ 55 h 116"/>
                <a:gd name="T72" fmla="*/ 40 w 80"/>
                <a:gd name="T73" fmla="*/ 0 h 116"/>
                <a:gd name="T74" fmla="*/ 0 w 80"/>
                <a:gd name="T75" fmla="*/ 40 h 116"/>
                <a:gd name="T76" fmla="*/ 20 w 80"/>
                <a:gd name="T77" fmla="*/ 74 h 116"/>
                <a:gd name="T78" fmla="*/ 21 w 80"/>
                <a:gd name="T79" fmla="*/ 84 h 116"/>
                <a:gd name="T80" fmla="*/ 40 w 80"/>
                <a:gd name="T81" fmla="*/ 88 h 116"/>
                <a:gd name="T82" fmla="*/ 60 w 80"/>
                <a:gd name="T83" fmla="*/ 84 h 116"/>
                <a:gd name="T84" fmla="*/ 61 w 80"/>
                <a:gd name="T85" fmla="*/ 74 h 116"/>
                <a:gd name="T86" fmla="*/ 80 w 80"/>
                <a:gd name="T87" fmla="*/ 40 h 116"/>
                <a:gd name="T88" fmla="*/ 40 w 80"/>
                <a:gd name="T89" fmla="*/ 0 h 116"/>
                <a:gd name="T90" fmla="*/ 55 w 80"/>
                <a:gd name="T91" fmla="*/ 70 h 116"/>
                <a:gd name="T92" fmla="*/ 54 w 80"/>
                <a:gd name="T93" fmla="*/ 79 h 116"/>
                <a:gd name="T94" fmla="*/ 40 w 80"/>
                <a:gd name="T95" fmla="*/ 81 h 116"/>
                <a:gd name="T96" fmla="*/ 27 w 80"/>
                <a:gd name="T97" fmla="*/ 79 h 116"/>
                <a:gd name="T98" fmla="*/ 26 w 80"/>
                <a:gd name="T99" fmla="*/ 70 h 116"/>
                <a:gd name="T100" fmla="*/ 7 w 80"/>
                <a:gd name="T101" fmla="*/ 40 h 116"/>
                <a:gd name="T102" fmla="*/ 40 w 80"/>
                <a:gd name="T103" fmla="*/ 7 h 116"/>
                <a:gd name="T104" fmla="*/ 73 w 80"/>
                <a:gd name="T105" fmla="*/ 40 h 116"/>
                <a:gd name="T106" fmla="*/ 55 w 80"/>
                <a:gd name="T107"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16">
                  <a:moveTo>
                    <a:pt x="22" y="90"/>
                  </a:moveTo>
                  <a:cubicBezTo>
                    <a:pt x="23" y="95"/>
                    <a:pt x="23" y="95"/>
                    <a:pt x="23" y="95"/>
                  </a:cubicBezTo>
                  <a:cubicBezTo>
                    <a:pt x="28" y="98"/>
                    <a:pt x="34" y="99"/>
                    <a:pt x="40" y="99"/>
                  </a:cubicBezTo>
                  <a:cubicBezTo>
                    <a:pt x="47" y="99"/>
                    <a:pt x="53" y="98"/>
                    <a:pt x="58" y="96"/>
                  </a:cubicBezTo>
                  <a:cubicBezTo>
                    <a:pt x="59" y="90"/>
                    <a:pt x="59" y="90"/>
                    <a:pt x="59" y="90"/>
                  </a:cubicBezTo>
                  <a:cubicBezTo>
                    <a:pt x="53" y="92"/>
                    <a:pt x="47" y="93"/>
                    <a:pt x="40" y="93"/>
                  </a:cubicBezTo>
                  <a:cubicBezTo>
                    <a:pt x="34" y="93"/>
                    <a:pt x="27" y="92"/>
                    <a:pt x="22" y="90"/>
                  </a:cubicBezTo>
                  <a:close/>
                  <a:moveTo>
                    <a:pt x="40" y="17"/>
                  </a:moveTo>
                  <a:cubicBezTo>
                    <a:pt x="42" y="17"/>
                    <a:pt x="43" y="16"/>
                    <a:pt x="43" y="14"/>
                  </a:cubicBezTo>
                  <a:cubicBezTo>
                    <a:pt x="43" y="13"/>
                    <a:pt x="42" y="12"/>
                    <a:pt x="40" y="12"/>
                  </a:cubicBezTo>
                  <a:cubicBezTo>
                    <a:pt x="25" y="12"/>
                    <a:pt x="13" y="25"/>
                    <a:pt x="13" y="40"/>
                  </a:cubicBezTo>
                  <a:cubicBezTo>
                    <a:pt x="13" y="41"/>
                    <a:pt x="14" y="42"/>
                    <a:pt x="15" y="42"/>
                  </a:cubicBezTo>
                  <a:cubicBezTo>
                    <a:pt x="16" y="42"/>
                    <a:pt x="17" y="41"/>
                    <a:pt x="17" y="40"/>
                  </a:cubicBezTo>
                  <a:cubicBezTo>
                    <a:pt x="17" y="27"/>
                    <a:pt x="27" y="17"/>
                    <a:pt x="40" y="17"/>
                  </a:cubicBezTo>
                  <a:close/>
                  <a:moveTo>
                    <a:pt x="23" y="101"/>
                  </a:moveTo>
                  <a:cubicBezTo>
                    <a:pt x="24" y="107"/>
                    <a:pt x="24" y="107"/>
                    <a:pt x="24" y="107"/>
                  </a:cubicBezTo>
                  <a:cubicBezTo>
                    <a:pt x="24" y="107"/>
                    <a:pt x="26" y="109"/>
                    <a:pt x="30" y="110"/>
                  </a:cubicBezTo>
                  <a:cubicBezTo>
                    <a:pt x="30" y="114"/>
                    <a:pt x="30" y="114"/>
                    <a:pt x="30" y="114"/>
                  </a:cubicBezTo>
                  <a:cubicBezTo>
                    <a:pt x="30" y="114"/>
                    <a:pt x="33" y="116"/>
                    <a:pt x="40" y="116"/>
                  </a:cubicBezTo>
                  <a:cubicBezTo>
                    <a:pt x="48" y="116"/>
                    <a:pt x="51" y="114"/>
                    <a:pt x="51" y="114"/>
                  </a:cubicBezTo>
                  <a:cubicBezTo>
                    <a:pt x="51" y="110"/>
                    <a:pt x="51" y="110"/>
                    <a:pt x="51" y="110"/>
                  </a:cubicBezTo>
                  <a:cubicBezTo>
                    <a:pt x="55" y="109"/>
                    <a:pt x="56" y="107"/>
                    <a:pt x="56" y="107"/>
                  </a:cubicBezTo>
                  <a:cubicBezTo>
                    <a:pt x="57" y="101"/>
                    <a:pt x="57" y="101"/>
                    <a:pt x="57" y="101"/>
                  </a:cubicBezTo>
                  <a:cubicBezTo>
                    <a:pt x="52" y="103"/>
                    <a:pt x="46" y="104"/>
                    <a:pt x="40" y="104"/>
                  </a:cubicBezTo>
                  <a:cubicBezTo>
                    <a:pt x="34" y="104"/>
                    <a:pt x="29" y="103"/>
                    <a:pt x="23" y="101"/>
                  </a:cubicBezTo>
                  <a:close/>
                  <a:moveTo>
                    <a:pt x="49" y="55"/>
                  </a:moveTo>
                  <a:cubicBezTo>
                    <a:pt x="40" y="39"/>
                    <a:pt x="40" y="39"/>
                    <a:pt x="40" y="39"/>
                  </a:cubicBezTo>
                  <a:cubicBezTo>
                    <a:pt x="31" y="55"/>
                    <a:pt x="31" y="55"/>
                    <a:pt x="31" y="55"/>
                  </a:cubicBezTo>
                  <a:cubicBezTo>
                    <a:pt x="28" y="47"/>
                    <a:pt x="28" y="47"/>
                    <a:pt x="28" y="47"/>
                  </a:cubicBezTo>
                  <a:cubicBezTo>
                    <a:pt x="22" y="50"/>
                    <a:pt x="22" y="50"/>
                    <a:pt x="22" y="50"/>
                  </a:cubicBezTo>
                  <a:cubicBezTo>
                    <a:pt x="31" y="69"/>
                    <a:pt x="31" y="69"/>
                    <a:pt x="31" y="69"/>
                  </a:cubicBezTo>
                  <a:cubicBezTo>
                    <a:pt x="40" y="52"/>
                    <a:pt x="40" y="52"/>
                    <a:pt x="40" y="52"/>
                  </a:cubicBezTo>
                  <a:cubicBezTo>
                    <a:pt x="50" y="69"/>
                    <a:pt x="50" y="69"/>
                    <a:pt x="50" y="69"/>
                  </a:cubicBezTo>
                  <a:cubicBezTo>
                    <a:pt x="59" y="50"/>
                    <a:pt x="59" y="50"/>
                    <a:pt x="59" y="50"/>
                  </a:cubicBezTo>
                  <a:cubicBezTo>
                    <a:pt x="53" y="47"/>
                    <a:pt x="53" y="47"/>
                    <a:pt x="53" y="47"/>
                  </a:cubicBezTo>
                  <a:lnTo>
                    <a:pt x="49" y="55"/>
                  </a:lnTo>
                  <a:close/>
                  <a:moveTo>
                    <a:pt x="40" y="0"/>
                  </a:moveTo>
                  <a:cubicBezTo>
                    <a:pt x="18" y="0"/>
                    <a:pt x="0" y="18"/>
                    <a:pt x="0" y="40"/>
                  </a:cubicBezTo>
                  <a:cubicBezTo>
                    <a:pt x="0" y="55"/>
                    <a:pt x="8" y="67"/>
                    <a:pt x="20" y="74"/>
                  </a:cubicBezTo>
                  <a:cubicBezTo>
                    <a:pt x="21" y="84"/>
                    <a:pt x="21" y="84"/>
                    <a:pt x="21" y="84"/>
                  </a:cubicBezTo>
                  <a:cubicBezTo>
                    <a:pt x="27" y="87"/>
                    <a:pt x="33" y="88"/>
                    <a:pt x="40" y="88"/>
                  </a:cubicBezTo>
                  <a:cubicBezTo>
                    <a:pt x="47" y="88"/>
                    <a:pt x="54" y="87"/>
                    <a:pt x="60" y="84"/>
                  </a:cubicBezTo>
                  <a:cubicBezTo>
                    <a:pt x="61" y="74"/>
                    <a:pt x="61" y="74"/>
                    <a:pt x="61" y="74"/>
                  </a:cubicBezTo>
                  <a:cubicBezTo>
                    <a:pt x="73" y="67"/>
                    <a:pt x="80" y="55"/>
                    <a:pt x="80" y="40"/>
                  </a:cubicBezTo>
                  <a:cubicBezTo>
                    <a:pt x="80" y="18"/>
                    <a:pt x="62" y="0"/>
                    <a:pt x="40" y="0"/>
                  </a:cubicBezTo>
                  <a:close/>
                  <a:moveTo>
                    <a:pt x="55" y="70"/>
                  </a:moveTo>
                  <a:cubicBezTo>
                    <a:pt x="54" y="79"/>
                    <a:pt x="54" y="79"/>
                    <a:pt x="54" y="79"/>
                  </a:cubicBezTo>
                  <a:cubicBezTo>
                    <a:pt x="54" y="79"/>
                    <a:pt x="51" y="81"/>
                    <a:pt x="40" y="81"/>
                  </a:cubicBezTo>
                  <a:cubicBezTo>
                    <a:pt x="30" y="81"/>
                    <a:pt x="27" y="79"/>
                    <a:pt x="27" y="79"/>
                  </a:cubicBezTo>
                  <a:cubicBezTo>
                    <a:pt x="26" y="70"/>
                    <a:pt x="26" y="70"/>
                    <a:pt x="26" y="70"/>
                  </a:cubicBezTo>
                  <a:cubicBezTo>
                    <a:pt x="15" y="64"/>
                    <a:pt x="7" y="53"/>
                    <a:pt x="7" y="40"/>
                  </a:cubicBezTo>
                  <a:cubicBezTo>
                    <a:pt x="7" y="22"/>
                    <a:pt x="22" y="7"/>
                    <a:pt x="40" y="7"/>
                  </a:cubicBezTo>
                  <a:cubicBezTo>
                    <a:pt x="59" y="7"/>
                    <a:pt x="73" y="22"/>
                    <a:pt x="73" y="40"/>
                  </a:cubicBezTo>
                  <a:cubicBezTo>
                    <a:pt x="73" y="53"/>
                    <a:pt x="66" y="64"/>
                    <a:pt x="55" y="70"/>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grpSp>
      <p:sp>
        <p:nvSpPr>
          <p:cNvPr id="35" name="文本框 34"/>
          <p:cNvSpPr txBox="1"/>
          <p:nvPr/>
        </p:nvSpPr>
        <p:spPr>
          <a:xfrm>
            <a:off x="3252118" y="1630058"/>
            <a:ext cx="1125863" cy="1785104"/>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技术培训</a:t>
            </a:r>
          </a:p>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由于本项目难点较多，需要一起研究与学习，因此要求小组内部不定期开展技术培训，确保项目顺利进行。</a:t>
            </a:r>
          </a:p>
        </p:txBody>
      </p:sp>
      <p:sp>
        <p:nvSpPr>
          <p:cNvPr id="37" name="文本框 36"/>
          <p:cNvSpPr txBox="1"/>
          <p:nvPr/>
        </p:nvSpPr>
        <p:spPr>
          <a:xfrm>
            <a:off x="4793275" y="2354394"/>
            <a:ext cx="1060841" cy="1969770"/>
          </a:xfrm>
          <a:prstGeom prst="rect">
            <a:avLst/>
          </a:prstGeom>
          <a:noFill/>
        </p:spPr>
        <p:txBody>
          <a:bodyPr wrap="square" rtlCol="0">
            <a:spAutoFit/>
          </a:bodyPr>
          <a:lstStyle/>
          <a:p>
            <a:pPr algn="just"/>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小组会议</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为了更好得了解小组成员的工作进度以及工作态度，所以计划每周开一次小组线下会议，平时微信联系。</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25" name="矩形 24"/>
          <p:cNvSpPr/>
          <p:nvPr/>
        </p:nvSpPr>
        <p:spPr>
          <a:xfrm>
            <a:off x="251745" y="0"/>
            <a:ext cx="52152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人员沟通计划</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863735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468487" y="1001890"/>
            <a:ext cx="27432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a:solidFill>
                  <a:schemeClr val="tx1">
                    <a:lumMod val="75000"/>
                    <a:lumOff val="25000"/>
                  </a:schemeClr>
                </a:solidFill>
                <a:latin typeface="华文仿宋" panose="02010600040101010101" pitchFamily="2" charset="-122"/>
                <a:ea typeface="华文仿宋" panose="02010600040101010101" pitchFamily="2" charset="-122"/>
              </a:rPr>
              <a:t>C</a:t>
            </a:r>
            <a:r>
              <a:rPr lang="en-US" altLang="zh-CN" sz="4400" b="1" dirty="0">
                <a:solidFill>
                  <a:schemeClr val="tx1">
                    <a:lumMod val="75000"/>
                    <a:lumOff val="25000"/>
                  </a:schemeClr>
                </a:solidFill>
                <a:latin typeface="华文仿宋" panose="02010600040101010101" pitchFamily="2" charset="-122"/>
                <a:ea typeface="华文仿宋" panose="02010600040101010101" pitchFamily="2" charset="-122"/>
              </a:rPr>
              <a:t>ontents</a:t>
            </a:r>
            <a:endParaRPr lang="zh-CN" altLang="en-US" sz="44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1450620" y="939861"/>
            <a:ext cx="1975556" cy="584775"/>
          </a:xfrm>
          <a:prstGeom prst="rect">
            <a:avLst/>
          </a:prstGeom>
          <a:noFill/>
        </p:spPr>
        <p:txBody>
          <a:bodyPr wrap="square" rtlCol="0">
            <a:spAutoFit/>
          </a:bodyPr>
          <a:lstStyle/>
          <a:p>
            <a:r>
              <a:rPr lang="zh-CN" altLang="en-US" sz="3200" b="1" dirty="0">
                <a:solidFill>
                  <a:schemeClr val="tx1">
                    <a:lumMod val="75000"/>
                    <a:lumOff val="25000"/>
                  </a:schemeClr>
                </a:solidFill>
                <a:latin typeface="造字工房悦黑体验版纤细体" pitchFamily="50" charset="-122"/>
                <a:ea typeface="造字工房悦黑体验版纤细体" pitchFamily="50" charset="-122"/>
              </a:rPr>
              <a:t>目 录</a:t>
            </a:r>
          </a:p>
        </p:txBody>
      </p:sp>
      <p:sp>
        <p:nvSpPr>
          <p:cNvPr id="7" name="矩形 6"/>
          <p:cNvSpPr/>
          <p:nvPr/>
        </p:nvSpPr>
        <p:spPr>
          <a:xfrm>
            <a:off x="663221" y="179669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8" name="矩形 7"/>
          <p:cNvSpPr/>
          <p:nvPr/>
        </p:nvSpPr>
        <p:spPr>
          <a:xfrm>
            <a:off x="663221" y="2361139"/>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02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项目概述</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663221" y="292558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03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实施计划</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63221" y="3490029"/>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04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支持条件</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663221" y="405447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05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专题计划要点</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9459531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4451" t="15154" r="14831" b="8518"/>
          <a:stretch/>
        </p:blipFill>
        <p:spPr>
          <a:xfrm>
            <a:off x="1103121" y="1725662"/>
            <a:ext cx="3009222" cy="2485094"/>
          </a:xfrm>
          <a:prstGeom prst="rect">
            <a:avLst/>
          </a:prstGeom>
          <a:effectLst>
            <a:outerShdw blurRad="50800" dist="38100" dir="2700000" algn="tl" rotWithShape="0">
              <a:prstClr val="black">
                <a:alpha val="40000"/>
              </a:prstClr>
            </a:outerShdw>
          </a:effectLst>
        </p:spPr>
      </p:pic>
      <p:sp>
        <p:nvSpPr>
          <p:cNvPr id="3" name="圆角矩形 2"/>
          <p:cNvSpPr/>
          <p:nvPr/>
        </p:nvSpPr>
        <p:spPr>
          <a:xfrm>
            <a:off x="4543778" y="1725662"/>
            <a:ext cx="3302001" cy="2485094"/>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12" name="矩形 11"/>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05     </a:t>
            </a:r>
            <a:r>
              <a:rPr lang="zh-CN" altLang="en-US" sz="3200" dirty="0">
                <a:solidFill>
                  <a:schemeClr val="bg1"/>
                </a:solidFill>
                <a:latin typeface="微软雅黑" panose="020B0503020204020204" pitchFamily="34" charset="-122"/>
                <a:ea typeface="微软雅黑" panose="020B0503020204020204" pitchFamily="34" charset="-122"/>
              </a:rPr>
              <a:t>测试计划</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17044634"/>
              </p:ext>
            </p:extLst>
          </p:nvPr>
        </p:nvGraphicFramePr>
        <p:xfrm>
          <a:off x="4624031" y="1809345"/>
          <a:ext cx="3178186" cy="2308698"/>
        </p:xfrm>
        <a:graphic>
          <a:graphicData uri="http://schemas.openxmlformats.org/drawingml/2006/table">
            <a:tbl>
              <a:tblPr firstRow="1" firstCol="1" bandRow="1">
                <a:tableStyleId>{F5AB1C69-6EDB-4FF4-983F-18BD219EF322}</a:tableStyleId>
              </a:tblPr>
              <a:tblGrid>
                <a:gridCol w="1589093">
                  <a:extLst>
                    <a:ext uri="{9D8B030D-6E8A-4147-A177-3AD203B41FA5}">
                      <a16:colId xmlns:a16="http://schemas.microsoft.com/office/drawing/2014/main" val="3205850027"/>
                    </a:ext>
                  </a:extLst>
                </a:gridCol>
                <a:gridCol w="1589093">
                  <a:extLst>
                    <a:ext uri="{9D8B030D-6E8A-4147-A177-3AD203B41FA5}">
                      <a16:colId xmlns:a16="http://schemas.microsoft.com/office/drawing/2014/main" val="1037195480"/>
                    </a:ext>
                  </a:extLst>
                </a:gridCol>
              </a:tblGrid>
              <a:tr h="267980">
                <a:tc>
                  <a:txBody>
                    <a:bodyPr/>
                    <a:lstStyle/>
                    <a:p>
                      <a:pPr indent="266700" algn="l">
                        <a:spcAft>
                          <a:spcPts val="0"/>
                        </a:spcAft>
                      </a:pPr>
                      <a:r>
                        <a:rPr lang="zh-CN" sz="1050" kern="100">
                          <a:effectLst/>
                        </a:rPr>
                        <a:t>测试内容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1050" kern="100">
                          <a:effectLst/>
                        </a:rPr>
                        <a:t>指标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8379823"/>
                  </a:ext>
                </a:extLst>
              </a:tr>
              <a:tr h="267980">
                <a:tc>
                  <a:txBody>
                    <a:bodyPr/>
                    <a:lstStyle/>
                    <a:p>
                      <a:pPr indent="266700" algn="l">
                        <a:spcAft>
                          <a:spcPts val="0"/>
                        </a:spcAft>
                      </a:pPr>
                      <a:r>
                        <a:rPr lang="en-US" sz="1050" kern="100">
                          <a:effectLst/>
                        </a:rPr>
                        <a:t>App</a:t>
                      </a:r>
                      <a:r>
                        <a:rPr lang="zh-CN" sz="1050" kern="100">
                          <a:effectLst/>
                        </a:rPr>
                        <a:t>按键响应时间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050" kern="100">
                          <a:effectLst/>
                        </a:rPr>
                        <a:t>5</a:t>
                      </a:r>
                      <a:r>
                        <a:rPr lang="zh-CN" sz="1050" kern="100">
                          <a:effectLst/>
                        </a:rPr>
                        <a:t>秒以内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80013"/>
                  </a:ext>
                </a:extLst>
              </a:tr>
              <a:tr h="267980">
                <a:tc>
                  <a:txBody>
                    <a:bodyPr/>
                    <a:lstStyle/>
                    <a:p>
                      <a:pPr indent="266700" algn="l">
                        <a:spcAft>
                          <a:spcPts val="0"/>
                        </a:spcAft>
                      </a:pPr>
                      <a:r>
                        <a:rPr lang="en-US" sz="1050" kern="100">
                          <a:effectLst/>
                        </a:rPr>
                        <a:t>APP</a:t>
                      </a:r>
                      <a:r>
                        <a:rPr lang="zh-CN" sz="1050" kern="100">
                          <a:effectLst/>
                        </a:rPr>
                        <a:t>用户登录时间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050" kern="100">
                          <a:effectLst/>
                        </a:rPr>
                        <a:t>10</a:t>
                      </a:r>
                      <a:r>
                        <a:rPr lang="zh-CN" sz="1050" kern="100">
                          <a:effectLst/>
                        </a:rPr>
                        <a:t>秒以内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9286866"/>
                  </a:ext>
                </a:extLst>
              </a:tr>
              <a:tr h="382859">
                <a:tc>
                  <a:txBody>
                    <a:bodyPr/>
                    <a:lstStyle/>
                    <a:p>
                      <a:pPr indent="266700" algn="l">
                        <a:spcAft>
                          <a:spcPts val="0"/>
                        </a:spcAft>
                      </a:pPr>
                      <a:r>
                        <a:rPr lang="zh-CN" sz="1050" kern="100">
                          <a:effectLst/>
                        </a:rPr>
                        <a:t>服务器负压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050" kern="100">
                          <a:effectLst/>
                        </a:rPr>
                        <a:t>2000</a:t>
                      </a:r>
                      <a:r>
                        <a:rPr lang="zh-CN" sz="1050" kern="100">
                          <a:effectLst/>
                        </a:rPr>
                        <a:t>个用户，</a:t>
                      </a:r>
                      <a:r>
                        <a:rPr lang="en-US" sz="1050" kern="100">
                          <a:effectLst/>
                        </a:rPr>
                        <a:t>1</a:t>
                      </a:r>
                      <a:r>
                        <a:rPr lang="zh-CN" sz="1050" kern="100">
                          <a:effectLst/>
                        </a:rPr>
                        <a:t>小时不宕机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904462"/>
                  </a:ext>
                </a:extLst>
              </a:tr>
              <a:tr h="267980">
                <a:tc>
                  <a:txBody>
                    <a:bodyPr/>
                    <a:lstStyle/>
                    <a:p>
                      <a:pPr indent="266700" algn="l">
                        <a:spcAft>
                          <a:spcPts val="0"/>
                        </a:spcAft>
                      </a:pPr>
                      <a:r>
                        <a:rPr lang="zh-CN" sz="1050" kern="100">
                          <a:effectLst/>
                        </a:rPr>
                        <a:t>固件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050" kern="100">
                          <a:effectLst/>
                        </a:rPr>
                        <a:t>5</a:t>
                      </a:r>
                      <a:r>
                        <a:rPr lang="zh-CN" sz="1050" kern="100">
                          <a:effectLst/>
                        </a:rPr>
                        <a:t>天不宕机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0261018"/>
                  </a:ext>
                </a:extLst>
              </a:tr>
              <a:tr h="267980">
                <a:tc>
                  <a:txBody>
                    <a:bodyPr/>
                    <a:lstStyle/>
                    <a:p>
                      <a:pPr indent="266700" algn="l">
                        <a:spcAft>
                          <a:spcPts val="0"/>
                        </a:spcAft>
                      </a:pPr>
                      <a:r>
                        <a:rPr lang="zh-CN" sz="1050" kern="100">
                          <a:effectLst/>
                        </a:rPr>
                        <a:t>服务器</a:t>
                      </a:r>
                      <a:r>
                        <a:rPr lang="en-US" sz="1050" kern="100">
                          <a:effectLst/>
                        </a:rPr>
                        <a:t>BUG</a:t>
                      </a:r>
                      <a:r>
                        <a:rPr lang="zh-CN" sz="1050" kern="100">
                          <a:effectLst/>
                        </a:rPr>
                        <a:t>检测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1050" kern="100">
                          <a:effectLst/>
                        </a:rPr>
                        <a:t>发现一个修改一个</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92304"/>
                  </a:ext>
                </a:extLst>
              </a:tr>
              <a:tr h="585939">
                <a:tc>
                  <a:txBody>
                    <a:bodyPr/>
                    <a:lstStyle/>
                    <a:p>
                      <a:pPr indent="266700" algn="l">
                        <a:spcAft>
                          <a:spcPts val="0"/>
                        </a:spcAft>
                      </a:pPr>
                      <a:r>
                        <a:rPr lang="en-US" sz="1050" kern="100">
                          <a:effectLst/>
                        </a:rPr>
                        <a:t>App BUG</a:t>
                      </a:r>
                      <a:r>
                        <a:rPr lang="zh-CN" sz="1050" kern="100">
                          <a:effectLst/>
                        </a:rPr>
                        <a:t>检测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1050" kern="100" dirty="0">
                          <a:effectLst/>
                        </a:rPr>
                        <a:t>发现一个修改一个</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4026256"/>
                  </a:ext>
                </a:extLst>
              </a:tr>
            </a:tbl>
          </a:graphicData>
        </a:graphic>
      </p:graphicFrame>
    </p:spTree>
    <p:extLst>
      <p:ext uri="{BB962C8B-B14F-4D97-AF65-F5344CB8AC3E}">
        <p14:creationId xmlns:p14="http://schemas.microsoft.com/office/powerpoint/2010/main" val="98105893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文本框 4"/>
          <p:cNvSpPr txBox="1"/>
          <p:nvPr/>
        </p:nvSpPr>
        <p:spPr>
          <a:xfrm>
            <a:off x="673550" y="2220489"/>
            <a:ext cx="5162805" cy="2123658"/>
          </a:xfrm>
          <a:prstGeom prst="rect">
            <a:avLst/>
          </a:prstGeom>
          <a:noFill/>
        </p:spPr>
        <p:txBody>
          <a:bodyPr wrap="square" rtlCol="0">
            <a:spAutoFit/>
          </a:bodyPr>
          <a:lstStyle/>
          <a:p>
            <a:r>
              <a:rPr lang="en-US" altLang="zh-CN" sz="6600" dirty="0">
                <a:ln w="38100">
                  <a:noFill/>
                </a:ln>
                <a:solidFill>
                  <a:schemeClr val="tx1">
                    <a:lumMod val="75000"/>
                    <a:lumOff val="25000"/>
                  </a:schemeClr>
                </a:solidFill>
                <a:latin typeface="造字工房悦黑体验版纤细体" pitchFamily="50" charset="-122"/>
                <a:ea typeface="造字工房悦黑体验版纤细体" pitchFamily="50" charset="-122"/>
              </a:rPr>
              <a:t>THANK YOU</a:t>
            </a:r>
          </a:p>
          <a:p>
            <a:r>
              <a:rPr lang="zh-CN" altLang="en-US" sz="6600" dirty="0">
                <a:ln w="19050">
                  <a:noFill/>
                </a:ln>
                <a:solidFill>
                  <a:schemeClr val="tx1">
                    <a:lumMod val="75000"/>
                    <a:lumOff val="25000"/>
                  </a:schemeClr>
                </a:solidFill>
                <a:latin typeface="造字工房悦黑体验版纤细体" pitchFamily="50" charset="-122"/>
                <a:ea typeface="造字工房悦黑体验版纤细体" pitchFamily="50" charset="-122"/>
              </a:rPr>
              <a:t>汇报完毕</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7769000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矩形 3"/>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01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引言</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lumMod val="75000"/>
                    <a:lumOff val="25000"/>
                  </a:schemeClr>
                </a:solidFill>
                <a:latin typeface="造字工房悦黑体验版纤细体" pitchFamily="50" charset="-122"/>
                <a:ea typeface="造字工房悦黑体验版纤细体" pitchFamily="50" charset="-122"/>
              </a:rPr>
              <a:t>Introduction</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343858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背景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23" t="3771" r="2759" b="86497"/>
          <a:stretch/>
        </p:blipFill>
        <p:spPr>
          <a:xfrm>
            <a:off x="697230" y="1338355"/>
            <a:ext cx="2497889" cy="2854729"/>
          </a:xfrm>
          <a:prstGeom prst="rect">
            <a:avLst/>
          </a:prstGeom>
          <a:ln w="38100">
            <a:noFill/>
          </a:ln>
          <a:effectLst>
            <a:outerShdw blurRad="50800" dist="38100" dir="2700000" algn="tl" rotWithShape="0">
              <a:prstClr val="black">
                <a:alpha val="40000"/>
              </a:prstClr>
            </a:outerShdw>
            <a:reflection blurRad="6350" stA="50000" endA="275" endPos="40000" dist="101600" dir="5400000" sy="-100000" algn="bl" rotWithShape="0"/>
          </a:effectLst>
        </p:spPr>
      </p:pic>
      <p:sp>
        <p:nvSpPr>
          <p:cNvPr id="13" name="文本框 12"/>
          <p:cNvSpPr txBox="1"/>
          <p:nvPr/>
        </p:nvSpPr>
        <p:spPr>
          <a:xfrm>
            <a:off x="3462158" y="1299276"/>
            <a:ext cx="4327174" cy="3523209"/>
          </a:xfrm>
          <a:prstGeom prst="rect">
            <a:avLst/>
          </a:prstGeom>
          <a:noFill/>
        </p:spPr>
        <p:txBody>
          <a:bodyPr wrap="square" rtlCol="0">
            <a:spAutoFit/>
          </a:bodyPr>
          <a:lstStyle/>
          <a:p>
            <a:pPr algn="just">
              <a:lnSpc>
                <a:spcPct val="125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随着空调在大学寝室的普及，学生对寝室空调的依赖度的提高，不少学生存在对空调的滥用，导致电能的浪费。并且时常出现因为交流不当而出门忘关空调的现象。同时学生也时常忙于实验室和教室之间，夏天或冬天严酷的天气状况驱使学生产生在回寝室路上就能打开空调的想法。所以我们决定做一款寝室控调管理系统，使学生不仅能远程遥控空调，也能进行用电统计，培养学生节电意识。</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0554693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本次人员分工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065"/>
          <p:cNvSpPr/>
          <p:nvPr/>
        </p:nvSpPr>
        <p:spPr bwMode="auto">
          <a:xfrm rot="19721490">
            <a:off x="1941008" y="1778774"/>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0" name="Freeform 1065"/>
          <p:cNvSpPr/>
          <p:nvPr/>
        </p:nvSpPr>
        <p:spPr bwMode="auto">
          <a:xfrm rot="19721490">
            <a:off x="4646739" y="1778775"/>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1" name="文本框 60"/>
          <p:cNvSpPr txBox="1"/>
          <p:nvPr/>
        </p:nvSpPr>
        <p:spPr>
          <a:xfrm>
            <a:off x="874223" y="1335180"/>
            <a:ext cx="2451009"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张晓钒（组长）</a:t>
            </a:r>
          </a:p>
        </p:txBody>
      </p:sp>
      <p:sp>
        <p:nvSpPr>
          <p:cNvPr id="62" name="文本框 61"/>
          <p:cNvSpPr txBox="1"/>
          <p:nvPr/>
        </p:nvSpPr>
        <p:spPr>
          <a:xfrm>
            <a:off x="3674115" y="1335180"/>
            <a:ext cx="228766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胡子阳</a:t>
            </a:r>
          </a:p>
        </p:txBody>
      </p:sp>
      <p:sp>
        <p:nvSpPr>
          <p:cNvPr id="63" name="文本框 62"/>
          <p:cNvSpPr txBox="1"/>
          <p:nvPr/>
        </p:nvSpPr>
        <p:spPr>
          <a:xfrm>
            <a:off x="6125838" y="1335180"/>
            <a:ext cx="2163265"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徐洁岑</a:t>
            </a:r>
          </a:p>
        </p:txBody>
      </p:sp>
      <p:sp>
        <p:nvSpPr>
          <p:cNvPr id="64" name="文本框 63"/>
          <p:cNvSpPr txBox="1"/>
          <p:nvPr/>
        </p:nvSpPr>
        <p:spPr>
          <a:xfrm>
            <a:off x="796087" y="1735290"/>
            <a:ext cx="2195036" cy="2739211"/>
          </a:xfrm>
          <a:prstGeom prst="rect">
            <a:avLst/>
          </a:prstGeom>
          <a:noFill/>
        </p:spPr>
        <p:txBody>
          <a:bodyPr wrap="square" rtlCol="0">
            <a:spAutoFit/>
          </a:bodyPr>
          <a:lstStyle/>
          <a:p>
            <a:pPr marL="457200" indent="-457200">
              <a:buFont typeface="+mj-lt"/>
              <a:buAutoNum type="arabicPeriod"/>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调查</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问卷</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人员组织</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文档整合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组织人员不及时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578289" y="1802894"/>
            <a:ext cx="2166897" cy="2769989"/>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用户访谈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计划甘特图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项目预算</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被组织多次催促</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5961781" y="1802893"/>
            <a:ext cx="2261023" cy="2431435"/>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会议记录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界面原型</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配置管理计划</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5</a:t>
            </a: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带动组内气氛，但常常没空</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5909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参考资料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683097" y="1439452"/>
            <a:ext cx="3689003"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软件工程导论（第</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版）</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959323" y="1890336"/>
            <a:ext cx="368900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张海藩 牟永敏编著 清华大学出版社出版</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章软件项目管理</a:t>
            </a:r>
          </a:p>
        </p:txBody>
      </p:sp>
      <p:sp>
        <p:nvSpPr>
          <p:cNvPr id="40" name="圆角矩形 2"/>
          <p:cNvSpPr/>
          <p:nvPr/>
        </p:nvSpPr>
        <p:spPr>
          <a:xfrm>
            <a:off x="1600199" y="1266824"/>
            <a:ext cx="5000625" cy="136207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1876425" y="3084454"/>
            <a:ext cx="3495675"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ISO9001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标准</a:t>
            </a:r>
          </a:p>
        </p:txBody>
      </p:sp>
      <p:sp>
        <p:nvSpPr>
          <p:cNvPr id="56" name="文本框 55"/>
          <p:cNvSpPr txBox="1"/>
          <p:nvPr/>
        </p:nvSpPr>
        <p:spPr>
          <a:xfrm>
            <a:off x="1959323" y="3535338"/>
            <a:ext cx="3689002" cy="3020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Iso</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软件工程模块项目计划</a:t>
            </a:r>
          </a:p>
        </p:txBody>
      </p:sp>
      <p:sp>
        <p:nvSpPr>
          <p:cNvPr id="57" name="圆角矩形 2"/>
          <p:cNvSpPr/>
          <p:nvPr/>
        </p:nvSpPr>
        <p:spPr>
          <a:xfrm>
            <a:off x="1600199" y="2911826"/>
            <a:ext cx="5000625" cy="136207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72402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02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项目概述</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241603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rotWithShape="1">
          <a:blip r:embed="rId3"/>
          <a:srcRect l="34777" t="73992" r="18448" b="11398"/>
          <a:stretch/>
        </p:blipFill>
        <p:spPr>
          <a:xfrm>
            <a:off x="1572609" y="3643963"/>
            <a:ext cx="7246158" cy="1273057"/>
          </a:xfrm>
          <a:prstGeom prst="rect">
            <a:avLst/>
          </a:prstGeom>
        </p:spPr>
      </p:pic>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49"/>
          <p:cNvSpPr/>
          <p:nvPr/>
        </p:nvSpPr>
        <p:spPr bwMode="auto">
          <a:xfrm>
            <a:off x="1572609" y="1229658"/>
            <a:ext cx="2058948" cy="867569"/>
          </a:xfrm>
          <a:custGeom>
            <a:avLst/>
            <a:gdLst>
              <a:gd name="T0" fmla="*/ 0 w 843"/>
              <a:gd name="T1" fmla="*/ 0 h 355"/>
              <a:gd name="T2" fmla="*/ 787 w 843"/>
              <a:gd name="T3" fmla="*/ 0 h 355"/>
              <a:gd name="T4" fmla="*/ 843 w 843"/>
              <a:gd name="T5" fmla="*/ 57 h 355"/>
              <a:gd name="T6" fmla="*/ 843 w 843"/>
              <a:gd name="T7" fmla="*/ 355 h 355"/>
            </a:gdLst>
            <a:ahLst/>
            <a:cxnLst>
              <a:cxn ang="0">
                <a:pos x="T0" y="T1"/>
              </a:cxn>
              <a:cxn ang="0">
                <a:pos x="T2" y="T3"/>
              </a:cxn>
              <a:cxn ang="0">
                <a:pos x="T4" y="T5"/>
              </a:cxn>
              <a:cxn ang="0">
                <a:pos x="T6" y="T7"/>
              </a:cxn>
            </a:cxnLst>
            <a:rect l="0" t="0" r="r" b="b"/>
            <a:pathLst>
              <a:path w="843" h="355">
                <a:moveTo>
                  <a:pt x="0" y="0"/>
                </a:moveTo>
                <a:cubicBezTo>
                  <a:pt x="787" y="0"/>
                  <a:pt x="787" y="0"/>
                  <a:pt x="787" y="0"/>
                </a:cubicBezTo>
                <a:cubicBezTo>
                  <a:pt x="818" y="0"/>
                  <a:pt x="843" y="26"/>
                  <a:pt x="843" y="57"/>
                </a:cubicBezTo>
                <a:cubicBezTo>
                  <a:pt x="843" y="355"/>
                  <a:pt x="843" y="355"/>
                  <a:pt x="843" y="355"/>
                </a:cubicBezTo>
              </a:path>
            </a:pathLst>
          </a:custGeom>
          <a:noFill/>
          <a:ln w="3175" cap="flat">
            <a:solidFill>
              <a:srgbClr val="A5A5A5"/>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5" name="Freeform 51"/>
          <p:cNvSpPr/>
          <p:nvPr/>
        </p:nvSpPr>
        <p:spPr bwMode="auto">
          <a:xfrm>
            <a:off x="4591992" y="1229658"/>
            <a:ext cx="3019383" cy="312814"/>
          </a:xfrm>
          <a:custGeom>
            <a:avLst/>
            <a:gdLst>
              <a:gd name="T0" fmla="*/ 1236 w 1236"/>
              <a:gd name="T1" fmla="*/ 0 h 128"/>
              <a:gd name="T2" fmla="*/ 57 w 1236"/>
              <a:gd name="T3" fmla="*/ 0 h 128"/>
              <a:gd name="T4" fmla="*/ 0 w 1236"/>
              <a:gd name="T5" fmla="*/ 57 h 128"/>
              <a:gd name="T6" fmla="*/ 0 w 1236"/>
              <a:gd name="T7" fmla="*/ 128 h 128"/>
            </a:gdLst>
            <a:ahLst/>
            <a:cxnLst>
              <a:cxn ang="0">
                <a:pos x="T0" y="T1"/>
              </a:cxn>
              <a:cxn ang="0">
                <a:pos x="T2" y="T3"/>
              </a:cxn>
              <a:cxn ang="0">
                <a:pos x="T4" y="T5"/>
              </a:cxn>
              <a:cxn ang="0">
                <a:pos x="T6" y="T7"/>
              </a:cxn>
            </a:cxnLst>
            <a:rect l="0" t="0" r="r" b="b"/>
            <a:pathLst>
              <a:path w="1236" h="128">
                <a:moveTo>
                  <a:pt x="1236" y="0"/>
                </a:moveTo>
                <a:cubicBezTo>
                  <a:pt x="57" y="0"/>
                  <a:pt x="57" y="0"/>
                  <a:pt x="57" y="0"/>
                </a:cubicBezTo>
                <a:cubicBezTo>
                  <a:pt x="25" y="0"/>
                  <a:pt x="0" y="26"/>
                  <a:pt x="0" y="57"/>
                </a:cubicBezTo>
                <a:cubicBezTo>
                  <a:pt x="0" y="128"/>
                  <a:pt x="0" y="128"/>
                  <a:pt x="0" y="128"/>
                </a:cubicBezTo>
              </a:path>
            </a:pathLst>
          </a:custGeom>
          <a:noFill/>
          <a:ln w="3175" cap="flat">
            <a:solidFill>
              <a:schemeClr val="tx1">
                <a:lumMod val="75000"/>
                <a:lumOff val="25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6" name="Line 53"/>
          <p:cNvSpPr>
            <a:spLocks noChangeShapeType="1"/>
          </p:cNvSpPr>
          <p:nvPr/>
        </p:nvSpPr>
        <p:spPr bwMode="auto">
          <a:xfrm>
            <a:off x="1572609" y="3347666"/>
            <a:ext cx="2652804" cy="0"/>
          </a:xfrm>
          <a:prstGeom prst="line">
            <a:avLst/>
          </a:prstGeom>
          <a:noFill/>
          <a:ln w="3175" cap="flat">
            <a:solidFill>
              <a:schemeClr val="tx1">
                <a:lumMod val="75000"/>
                <a:lumOff val="25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8" name="Freeform 61"/>
          <p:cNvSpPr/>
          <p:nvPr/>
        </p:nvSpPr>
        <p:spPr bwMode="auto">
          <a:xfrm rot="18357406">
            <a:off x="4890722" y="2519699"/>
            <a:ext cx="410567" cy="217503"/>
          </a:xfrm>
          <a:custGeom>
            <a:avLst/>
            <a:gdLst>
              <a:gd name="T0" fmla="*/ 168 w 168"/>
              <a:gd name="T1" fmla="*/ 0 h 89"/>
              <a:gd name="T2" fmla="*/ 145 w 168"/>
              <a:gd name="T3" fmla="*/ 50 h 89"/>
              <a:gd name="T4" fmla="*/ 135 w 168"/>
              <a:gd name="T5" fmla="*/ 35 h 89"/>
              <a:gd name="T6" fmla="*/ 5 w 168"/>
              <a:gd name="T7" fmla="*/ 89 h 89"/>
              <a:gd name="T8" fmla="*/ 0 w 168"/>
              <a:gd name="T9" fmla="*/ 70 h 89"/>
              <a:gd name="T10" fmla="*/ 124 w 168"/>
              <a:gd name="T11" fmla="*/ 19 h 89"/>
              <a:gd name="T12" fmla="*/ 114 w 168"/>
              <a:gd name="T13" fmla="*/ 4 h 89"/>
              <a:gd name="T14" fmla="*/ 168 w 168"/>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9">
                <a:moveTo>
                  <a:pt x="168" y="0"/>
                </a:moveTo>
                <a:cubicBezTo>
                  <a:pt x="145" y="50"/>
                  <a:pt x="145" y="50"/>
                  <a:pt x="145" y="50"/>
                </a:cubicBezTo>
                <a:cubicBezTo>
                  <a:pt x="135" y="35"/>
                  <a:pt x="135" y="35"/>
                  <a:pt x="135" y="35"/>
                </a:cubicBezTo>
                <a:cubicBezTo>
                  <a:pt x="96" y="59"/>
                  <a:pt x="53" y="77"/>
                  <a:pt x="5" y="89"/>
                </a:cubicBezTo>
                <a:cubicBezTo>
                  <a:pt x="0" y="70"/>
                  <a:pt x="0" y="70"/>
                  <a:pt x="0" y="70"/>
                </a:cubicBezTo>
                <a:cubicBezTo>
                  <a:pt x="45" y="58"/>
                  <a:pt x="87" y="41"/>
                  <a:pt x="124" y="19"/>
                </a:cubicBezTo>
                <a:cubicBezTo>
                  <a:pt x="114" y="4"/>
                  <a:pt x="114" y="4"/>
                  <a:pt x="114" y="4"/>
                </a:cubicBezTo>
                <a:lnTo>
                  <a:pt x="168"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9" name="Freeform 62"/>
          <p:cNvSpPr/>
          <p:nvPr/>
        </p:nvSpPr>
        <p:spPr bwMode="auto">
          <a:xfrm>
            <a:off x="3665771" y="2857265"/>
            <a:ext cx="393461" cy="325033"/>
          </a:xfrm>
          <a:custGeom>
            <a:avLst/>
            <a:gdLst>
              <a:gd name="T0" fmla="*/ 107 w 161"/>
              <a:gd name="T1" fmla="*/ 133 h 133"/>
              <a:gd name="T2" fmla="*/ 116 w 161"/>
              <a:gd name="T3" fmla="*/ 117 h 133"/>
              <a:gd name="T4" fmla="*/ 0 w 161"/>
              <a:gd name="T5" fmla="*/ 11 h 133"/>
              <a:gd name="T6" fmla="*/ 17 w 161"/>
              <a:gd name="T7" fmla="*/ 0 h 133"/>
              <a:gd name="T8" fmla="*/ 125 w 161"/>
              <a:gd name="T9" fmla="*/ 99 h 133"/>
              <a:gd name="T10" fmla="*/ 133 w 161"/>
              <a:gd name="T11" fmla="*/ 84 h 133"/>
              <a:gd name="T12" fmla="*/ 161 w 161"/>
              <a:gd name="T13" fmla="*/ 130 h 133"/>
              <a:gd name="T14" fmla="*/ 107 w 161"/>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3">
                <a:moveTo>
                  <a:pt x="107" y="133"/>
                </a:moveTo>
                <a:cubicBezTo>
                  <a:pt x="116" y="117"/>
                  <a:pt x="116" y="117"/>
                  <a:pt x="116" y="117"/>
                </a:cubicBezTo>
                <a:cubicBezTo>
                  <a:pt x="67" y="89"/>
                  <a:pt x="28" y="52"/>
                  <a:pt x="0" y="11"/>
                </a:cubicBezTo>
                <a:cubicBezTo>
                  <a:pt x="17" y="0"/>
                  <a:pt x="17" y="0"/>
                  <a:pt x="17" y="0"/>
                </a:cubicBezTo>
                <a:cubicBezTo>
                  <a:pt x="43" y="38"/>
                  <a:pt x="80" y="72"/>
                  <a:pt x="125" y="99"/>
                </a:cubicBezTo>
                <a:cubicBezTo>
                  <a:pt x="133" y="84"/>
                  <a:pt x="133" y="84"/>
                  <a:pt x="133" y="84"/>
                </a:cubicBezTo>
                <a:cubicBezTo>
                  <a:pt x="161" y="130"/>
                  <a:pt x="161" y="130"/>
                  <a:pt x="161" y="130"/>
                </a:cubicBezTo>
                <a:lnTo>
                  <a:pt x="107" y="133"/>
                </a:lnTo>
                <a:close/>
              </a:path>
            </a:pathLst>
          </a:cu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40" name="Freeform 63"/>
          <p:cNvSpPr/>
          <p:nvPr/>
        </p:nvSpPr>
        <p:spPr bwMode="auto">
          <a:xfrm>
            <a:off x="3863723" y="1811296"/>
            <a:ext cx="405680" cy="215059"/>
          </a:xfrm>
          <a:custGeom>
            <a:avLst/>
            <a:gdLst>
              <a:gd name="T0" fmla="*/ 44 w 166"/>
              <a:gd name="T1" fmla="*/ 70 h 88"/>
              <a:gd name="T2" fmla="*/ 54 w 166"/>
              <a:gd name="T3" fmla="*/ 84 h 88"/>
              <a:gd name="T4" fmla="*/ 0 w 166"/>
              <a:gd name="T5" fmla="*/ 88 h 88"/>
              <a:gd name="T6" fmla="*/ 23 w 166"/>
              <a:gd name="T7" fmla="*/ 38 h 88"/>
              <a:gd name="T8" fmla="*/ 33 w 166"/>
              <a:gd name="T9" fmla="*/ 53 h 88"/>
              <a:gd name="T10" fmla="*/ 161 w 166"/>
              <a:gd name="T11" fmla="*/ 0 h 88"/>
              <a:gd name="T12" fmla="*/ 166 w 166"/>
              <a:gd name="T13" fmla="*/ 20 h 88"/>
              <a:gd name="T14" fmla="*/ 44 w 166"/>
              <a:gd name="T15" fmla="*/ 7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88">
                <a:moveTo>
                  <a:pt x="44" y="70"/>
                </a:moveTo>
                <a:cubicBezTo>
                  <a:pt x="54" y="84"/>
                  <a:pt x="54" y="84"/>
                  <a:pt x="54" y="84"/>
                </a:cubicBezTo>
                <a:cubicBezTo>
                  <a:pt x="0" y="88"/>
                  <a:pt x="0" y="88"/>
                  <a:pt x="0" y="88"/>
                </a:cubicBezTo>
                <a:cubicBezTo>
                  <a:pt x="23" y="38"/>
                  <a:pt x="23" y="38"/>
                  <a:pt x="23" y="38"/>
                </a:cubicBezTo>
                <a:cubicBezTo>
                  <a:pt x="33" y="53"/>
                  <a:pt x="33" y="53"/>
                  <a:pt x="33" y="53"/>
                </a:cubicBezTo>
                <a:cubicBezTo>
                  <a:pt x="71" y="30"/>
                  <a:pt x="114" y="12"/>
                  <a:pt x="161" y="0"/>
                </a:cubicBezTo>
                <a:cubicBezTo>
                  <a:pt x="166" y="20"/>
                  <a:pt x="166" y="20"/>
                  <a:pt x="166" y="20"/>
                </a:cubicBezTo>
                <a:cubicBezTo>
                  <a:pt x="121" y="31"/>
                  <a:pt x="81" y="48"/>
                  <a:pt x="44" y="70"/>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6" name="Freeform 45"/>
          <p:cNvSpPr/>
          <p:nvPr/>
        </p:nvSpPr>
        <p:spPr bwMode="auto">
          <a:xfrm>
            <a:off x="4098333" y="1542472"/>
            <a:ext cx="987317" cy="887119"/>
          </a:xfrm>
          <a:custGeom>
            <a:avLst/>
            <a:gdLst>
              <a:gd name="T0" fmla="*/ 131 w 404"/>
              <a:gd name="T1" fmla="*/ 363 h 363"/>
              <a:gd name="T2" fmla="*/ 80 w 404"/>
              <a:gd name="T3" fmla="*/ 334 h 363"/>
              <a:gd name="T4" fmla="*/ 10 w 404"/>
              <a:gd name="T5" fmla="*/ 211 h 363"/>
              <a:gd name="T6" fmla="*/ 10 w 404"/>
              <a:gd name="T7" fmla="*/ 152 h 363"/>
              <a:gd name="T8" fmla="*/ 80 w 404"/>
              <a:gd name="T9" fmla="*/ 30 h 363"/>
              <a:gd name="T10" fmla="*/ 131 w 404"/>
              <a:gd name="T11" fmla="*/ 0 h 363"/>
              <a:gd name="T12" fmla="*/ 273 w 404"/>
              <a:gd name="T13" fmla="*/ 0 h 363"/>
              <a:gd name="T14" fmla="*/ 324 w 404"/>
              <a:gd name="T15" fmla="*/ 30 h 363"/>
              <a:gd name="T16" fmla="*/ 394 w 404"/>
              <a:gd name="T17" fmla="*/ 152 h 363"/>
              <a:gd name="T18" fmla="*/ 394 w 404"/>
              <a:gd name="T19" fmla="*/ 211 h 363"/>
              <a:gd name="T20" fmla="*/ 324 w 404"/>
              <a:gd name="T21" fmla="*/ 334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4"/>
                </a:cubicBezTo>
                <a:cubicBezTo>
                  <a:pt x="10" y="211"/>
                  <a:pt x="10" y="211"/>
                  <a:pt x="10" y="211"/>
                </a:cubicBezTo>
                <a:cubicBezTo>
                  <a:pt x="0" y="195"/>
                  <a:pt x="0" y="169"/>
                  <a:pt x="10" y="152"/>
                </a:cubicBezTo>
                <a:cubicBezTo>
                  <a:pt x="80" y="30"/>
                  <a:pt x="80" y="30"/>
                  <a:pt x="80" y="30"/>
                </a:cubicBezTo>
                <a:cubicBezTo>
                  <a:pt x="90" y="14"/>
                  <a:pt x="113" y="0"/>
                  <a:pt x="131" y="0"/>
                </a:cubicBezTo>
                <a:cubicBezTo>
                  <a:pt x="273" y="0"/>
                  <a:pt x="273" y="0"/>
                  <a:pt x="273" y="0"/>
                </a:cubicBezTo>
                <a:cubicBezTo>
                  <a:pt x="291" y="0"/>
                  <a:pt x="314" y="14"/>
                  <a:pt x="324" y="30"/>
                </a:cubicBezTo>
                <a:cubicBezTo>
                  <a:pt x="394" y="152"/>
                  <a:pt x="394" y="152"/>
                  <a:pt x="394" y="152"/>
                </a:cubicBezTo>
                <a:cubicBezTo>
                  <a:pt x="404" y="169"/>
                  <a:pt x="404" y="195"/>
                  <a:pt x="394" y="211"/>
                </a:cubicBezTo>
                <a:cubicBezTo>
                  <a:pt x="324" y="334"/>
                  <a:pt x="324" y="334"/>
                  <a:pt x="324" y="334"/>
                </a:cubicBezTo>
                <a:cubicBezTo>
                  <a:pt x="314" y="350"/>
                  <a:pt x="291" y="363"/>
                  <a:pt x="273" y="363"/>
                </a:cubicBezTo>
                <a:lnTo>
                  <a:pt x="131" y="363"/>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8" name="Freeform 47"/>
          <p:cNvSpPr/>
          <p:nvPr/>
        </p:nvSpPr>
        <p:spPr bwMode="auto">
          <a:xfrm>
            <a:off x="3137899" y="2097227"/>
            <a:ext cx="987317" cy="887119"/>
          </a:xfrm>
          <a:custGeom>
            <a:avLst/>
            <a:gdLst>
              <a:gd name="T0" fmla="*/ 131 w 404"/>
              <a:gd name="T1" fmla="*/ 363 h 363"/>
              <a:gd name="T2" fmla="*/ 80 w 404"/>
              <a:gd name="T3" fmla="*/ 334 h 363"/>
              <a:gd name="T4" fmla="*/ 10 w 404"/>
              <a:gd name="T5" fmla="*/ 211 h 363"/>
              <a:gd name="T6" fmla="*/ 10 w 404"/>
              <a:gd name="T7" fmla="*/ 152 h 363"/>
              <a:gd name="T8" fmla="*/ 80 w 404"/>
              <a:gd name="T9" fmla="*/ 30 h 363"/>
              <a:gd name="T10" fmla="*/ 131 w 404"/>
              <a:gd name="T11" fmla="*/ 0 h 363"/>
              <a:gd name="T12" fmla="*/ 273 w 404"/>
              <a:gd name="T13" fmla="*/ 0 h 363"/>
              <a:gd name="T14" fmla="*/ 324 w 404"/>
              <a:gd name="T15" fmla="*/ 30 h 363"/>
              <a:gd name="T16" fmla="*/ 395 w 404"/>
              <a:gd name="T17" fmla="*/ 152 h 363"/>
              <a:gd name="T18" fmla="*/ 395 w 404"/>
              <a:gd name="T19" fmla="*/ 211 h 363"/>
              <a:gd name="T20" fmla="*/ 324 w 404"/>
              <a:gd name="T21" fmla="*/ 334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4"/>
                </a:cubicBezTo>
                <a:cubicBezTo>
                  <a:pt x="10" y="211"/>
                  <a:pt x="10" y="211"/>
                  <a:pt x="10" y="211"/>
                </a:cubicBezTo>
                <a:cubicBezTo>
                  <a:pt x="0" y="195"/>
                  <a:pt x="0" y="168"/>
                  <a:pt x="10" y="152"/>
                </a:cubicBezTo>
                <a:cubicBezTo>
                  <a:pt x="80" y="30"/>
                  <a:pt x="80" y="30"/>
                  <a:pt x="80" y="30"/>
                </a:cubicBezTo>
                <a:cubicBezTo>
                  <a:pt x="90" y="13"/>
                  <a:pt x="113" y="0"/>
                  <a:pt x="131" y="0"/>
                </a:cubicBezTo>
                <a:cubicBezTo>
                  <a:pt x="273" y="0"/>
                  <a:pt x="273" y="0"/>
                  <a:pt x="273" y="0"/>
                </a:cubicBezTo>
                <a:cubicBezTo>
                  <a:pt x="292" y="0"/>
                  <a:pt x="315" y="13"/>
                  <a:pt x="324" y="30"/>
                </a:cubicBezTo>
                <a:cubicBezTo>
                  <a:pt x="395" y="152"/>
                  <a:pt x="395" y="152"/>
                  <a:pt x="395" y="152"/>
                </a:cubicBezTo>
                <a:cubicBezTo>
                  <a:pt x="404" y="168"/>
                  <a:pt x="404" y="195"/>
                  <a:pt x="395" y="211"/>
                </a:cubicBezTo>
                <a:cubicBezTo>
                  <a:pt x="324" y="334"/>
                  <a:pt x="324" y="334"/>
                  <a:pt x="324" y="334"/>
                </a:cubicBezTo>
                <a:cubicBezTo>
                  <a:pt x="315" y="350"/>
                  <a:pt x="292" y="363"/>
                  <a:pt x="273" y="363"/>
                </a:cubicBezTo>
                <a:lnTo>
                  <a:pt x="131" y="363"/>
                </a:lnTo>
                <a:close/>
              </a:path>
            </a:pathLst>
          </a:custGeom>
          <a:solidFill>
            <a:srgbClr val="A5A5A5"/>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7" name="Freeform 46"/>
          <p:cNvSpPr/>
          <p:nvPr/>
        </p:nvSpPr>
        <p:spPr bwMode="auto">
          <a:xfrm>
            <a:off x="4203108" y="2613881"/>
            <a:ext cx="987317" cy="887119"/>
          </a:xfrm>
          <a:custGeom>
            <a:avLst/>
            <a:gdLst>
              <a:gd name="T0" fmla="*/ 131 w 404"/>
              <a:gd name="T1" fmla="*/ 363 h 363"/>
              <a:gd name="T2" fmla="*/ 80 w 404"/>
              <a:gd name="T3" fmla="*/ 333 h 363"/>
              <a:gd name="T4" fmla="*/ 10 w 404"/>
              <a:gd name="T5" fmla="*/ 211 h 363"/>
              <a:gd name="T6" fmla="*/ 10 w 404"/>
              <a:gd name="T7" fmla="*/ 152 h 363"/>
              <a:gd name="T8" fmla="*/ 80 w 404"/>
              <a:gd name="T9" fmla="*/ 29 h 363"/>
              <a:gd name="T10" fmla="*/ 131 w 404"/>
              <a:gd name="T11" fmla="*/ 0 h 363"/>
              <a:gd name="T12" fmla="*/ 273 w 404"/>
              <a:gd name="T13" fmla="*/ 0 h 363"/>
              <a:gd name="T14" fmla="*/ 324 w 404"/>
              <a:gd name="T15" fmla="*/ 29 h 363"/>
              <a:gd name="T16" fmla="*/ 394 w 404"/>
              <a:gd name="T17" fmla="*/ 152 h 363"/>
              <a:gd name="T18" fmla="*/ 394 w 404"/>
              <a:gd name="T19" fmla="*/ 211 h 363"/>
              <a:gd name="T20" fmla="*/ 324 w 404"/>
              <a:gd name="T21" fmla="*/ 333 h 363"/>
              <a:gd name="T22" fmla="*/ 273 w 404"/>
              <a:gd name="T23" fmla="*/ 363 h 363"/>
              <a:gd name="T24" fmla="*/ 131 w 404"/>
              <a:gd name="T25" fmla="*/ 36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363">
                <a:moveTo>
                  <a:pt x="131" y="363"/>
                </a:moveTo>
                <a:cubicBezTo>
                  <a:pt x="113" y="363"/>
                  <a:pt x="90" y="350"/>
                  <a:pt x="80" y="333"/>
                </a:cubicBezTo>
                <a:cubicBezTo>
                  <a:pt x="10" y="211"/>
                  <a:pt x="10" y="211"/>
                  <a:pt x="10" y="211"/>
                </a:cubicBezTo>
                <a:cubicBezTo>
                  <a:pt x="0" y="195"/>
                  <a:pt x="0" y="168"/>
                  <a:pt x="10" y="152"/>
                </a:cubicBezTo>
                <a:cubicBezTo>
                  <a:pt x="80" y="29"/>
                  <a:pt x="80" y="29"/>
                  <a:pt x="80" y="29"/>
                </a:cubicBezTo>
                <a:cubicBezTo>
                  <a:pt x="90" y="13"/>
                  <a:pt x="113" y="0"/>
                  <a:pt x="131" y="0"/>
                </a:cubicBezTo>
                <a:cubicBezTo>
                  <a:pt x="273" y="0"/>
                  <a:pt x="273" y="0"/>
                  <a:pt x="273" y="0"/>
                </a:cubicBezTo>
                <a:cubicBezTo>
                  <a:pt x="291" y="0"/>
                  <a:pt x="314" y="13"/>
                  <a:pt x="324" y="29"/>
                </a:cubicBezTo>
                <a:cubicBezTo>
                  <a:pt x="394" y="152"/>
                  <a:pt x="394" y="152"/>
                  <a:pt x="394" y="152"/>
                </a:cubicBezTo>
                <a:cubicBezTo>
                  <a:pt x="404" y="168"/>
                  <a:pt x="404" y="195"/>
                  <a:pt x="394" y="211"/>
                </a:cubicBezTo>
                <a:cubicBezTo>
                  <a:pt x="324" y="333"/>
                  <a:pt x="324" y="333"/>
                  <a:pt x="324" y="333"/>
                </a:cubicBezTo>
                <a:cubicBezTo>
                  <a:pt x="314" y="350"/>
                  <a:pt x="291" y="363"/>
                  <a:pt x="273" y="363"/>
                </a:cubicBezTo>
                <a:lnTo>
                  <a:pt x="131" y="363"/>
                </a:lnTo>
                <a:close/>
              </a:path>
            </a:pathLst>
          </a:custGeom>
          <a:solidFill>
            <a:schemeClr val="bg1">
              <a:lumMod val="50000"/>
            </a:schemeClr>
          </a:solidFill>
          <a:ln>
            <a:noFill/>
          </a:ln>
        </p:spPr>
        <p:txBody>
          <a:bodyPr vert="horz" wrap="square" lIns="91440" tIns="45720" rIns="91440" bIns="45720" numCol="1" anchor="t" anchorCtr="0" compatLnSpc="1"/>
          <a:lstStyle/>
          <a:p>
            <a:endParaRPr lang="en-US">
              <a:solidFill>
                <a:srgbClr val="A5A5A5"/>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79" name="TextBox 9"/>
          <p:cNvSpPr txBox="1"/>
          <p:nvPr/>
        </p:nvSpPr>
        <p:spPr>
          <a:xfrm>
            <a:off x="1200867" y="987963"/>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工作内容</a:t>
            </a:r>
            <a:endParaRPr lang="en-US" sz="1600" b="1" dirty="0">
              <a:solidFill>
                <a:schemeClr val="tx1">
                  <a:lumMod val="75000"/>
                  <a:lumOff val="25000"/>
                </a:schemeClr>
              </a:solidFill>
            </a:endParaRPr>
          </a:p>
        </p:txBody>
      </p:sp>
      <p:sp>
        <p:nvSpPr>
          <p:cNvPr id="80" name="文本框 79"/>
          <p:cNvSpPr txBox="1"/>
          <p:nvPr/>
        </p:nvSpPr>
        <p:spPr>
          <a:xfrm>
            <a:off x="1523062" y="1309740"/>
            <a:ext cx="1813049" cy="1600438"/>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需求分析</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电子元件的采购</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技术实现与培训交流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设计及编码实现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各时期文档书写</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软件测试</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软件发布</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TextBox 9"/>
          <p:cNvSpPr txBox="1"/>
          <p:nvPr/>
        </p:nvSpPr>
        <p:spPr>
          <a:xfrm>
            <a:off x="1200867" y="3095547"/>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参加人员</a:t>
            </a:r>
            <a:endParaRPr lang="en-US" sz="1600" b="1" dirty="0">
              <a:solidFill>
                <a:schemeClr val="tx1">
                  <a:lumMod val="75000"/>
                  <a:lumOff val="25000"/>
                </a:schemeClr>
              </a:solidFill>
            </a:endParaRPr>
          </a:p>
        </p:txBody>
      </p:sp>
      <p:sp>
        <p:nvSpPr>
          <p:cNvPr id="83" name="TextBox 9"/>
          <p:cNvSpPr txBox="1"/>
          <p:nvPr/>
        </p:nvSpPr>
        <p:spPr>
          <a:xfrm>
            <a:off x="5886892" y="987963"/>
            <a:ext cx="1452914" cy="246221"/>
          </a:xfrm>
          <a:prstGeom prst="rect">
            <a:avLst/>
          </a:prstGeom>
          <a:noFill/>
        </p:spPr>
        <p:txBody>
          <a:bodyPr wrap="square" lIns="0" tIns="0" rIns="0" bIns="0" rtlCol="0">
            <a:spAutoFit/>
          </a:bodyPr>
          <a:lstStyle/>
          <a:p>
            <a:pPr algn="r"/>
            <a:r>
              <a:rPr lang="zh-CN" altLang="en-US" sz="1600" b="1" dirty="0">
                <a:solidFill>
                  <a:schemeClr val="tx1">
                    <a:lumMod val="75000"/>
                    <a:lumOff val="25000"/>
                  </a:schemeClr>
                </a:solidFill>
              </a:rPr>
              <a:t>验收标准</a:t>
            </a:r>
            <a:endParaRPr lang="en-US" sz="1600" b="1" dirty="0">
              <a:solidFill>
                <a:schemeClr val="tx1">
                  <a:lumMod val="75000"/>
                  <a:lumOff val="25000"/>
                </a:schemeClr>
              </a:solidFill>
            </a:endParaRPr>
          </a:p>
        </p:txBody>
      </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项目概述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45" name="表格 44"/>
          <p:cNvGraphicFramePr>
            <a:graphicFrameLocks noGrp="1"/>
          </p:cNvGraphicFramePr>
          <p:nvPr>
            <p:extLst>
              <p:ext uri="{D42A27DB-BD31-4B8C-83A1-F6EECF244321}">
                <p14:modId xmlns:p14="http://schemas.microsoft.com/office/powerpoint/2010/main" val="2985559207"/>
              </p:ext>
            </p:extLst>
          </p:nvPr>
        </p:nvGraphicFramePr>
        <p:xfrm>
          <a:off x="6374438" y="1274839"/>
          <a:ext cx="2547566" cy="1351885"/>
        </p:xfrm>
        <a:graphic>
          <a:graphicData uri="http://schemas.openxmlformats.org/drawingml/2006/table">
            <a:tbl>
              <a:tblPr>
                <a:tableStyleId>{69C7853C-536D-4A76-A0AE-DD22124D55A5}</a:tableStyleId>
              </a:tblPr>
              <a:tblGrid>
                <a:gridCol w="2547566">
                  <a:extLst>
                    <a:ext uri="{9D8B030D-6E8A-4147-A177-3AD203B41FA5}">
                      <a16:colId xmlns:a16="http://schemas.microsoft.com/office/drawing/2014/main" val="3813161823"/>
                    </a:ext>
                  </a:extLst>
                </a:gridCol>
              </a:tblGrid>
              <a:tr h="219439">
                <a:tc>
                  <a:txBody>
                    <a:bodyPr/>
                    <a:lstStyle/>
                    <a:p>
                      <a:pPr>
                        <a:spcAft>
                          <a:spcPts val="0"/>
                        </a:spcAft>
                      </a:pPr>
                      <a:r>
                        <a:rPr lang="zh-CN" sz="1050" kern="100" dirty="0">
                          <a:effectLst/>
                        </a:rPr>
                        <a:t>优秀</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12169221"/>
                  </a:ext>
                </a:extLst>
              </a:tr>
              <a:tr h="1132446">
                <a:tc>
                  <a:txBody>
                    <a:bodyPr/>
                    <a:lstStyle/>
                    <a:p>
                      <a:pPr>
                        <a:spcAft>
                          <a:spcPts val="0"/>
                        </a:spcAft>
                      </a:pPr>
                      <a:r>
                        <a:rPr lang="en-US" sz="1400" kern="100" dirty="0">
                          <a:effectLst/>
                        </a:rPr>
                        <a:t>1)</a:t>
                      </a:r>
                      <a:r>
                        <a:rPr lang="zh-CN" sz="1400" kern="100" dirty="0">
                          <a:effectLst/>
                        </a:rPr>
                        <a:t>有创新和趣味</a:t>
                      </a:r>
                    </a:p>
                    <a:p>
                      <a:pPr>
                        <a:spcAft>
                          <a:spcPts val="0"/>
                        </a:spcAft>
                      </a:pPr>
                      <a:r>
                        <a:rPr lang="en-US" sz="1400" kern="100" dirty="0">
                          <a:effectLst/>
                        </a:rPr>
                        <a:t>2)</a:t>
                      </a:r>
                      <a:r>
                        <a:rPr lang="zh-CN" sz="1400" kern="100" dirty="0">
                          <a:effectLst/>
                        </a:rPr>
                        <a:t>软件可正常运行</a:t>
                      </a:r>
                    </a:p>
                    <a:p>
                      <a:pPr>
                        <a:spcAft>
                          <a:spcPts val="0"/>
                        </a:spcAft>
                      </a:pPr>
                      <a:r>
                        <a:rPr lang="en-US" sz="1400" kern="100" dirty="0">
                          <a:effectLst/>
                        </a:rPr>
                        <a:t>3)</a:t>
                      </a:r>
                      <a:r>
                        <a:rPr lang="zh-CN" sz="1400" kern="100" dirty="0">
                          <a:effectLst/>
                        </a:rPr>
                        <a:t>实现项目软件需求说明书要求的各项功能需求</a:t>
                      </a:r>
                    </a:p>
                    <a:p>
                      <a:pPr>
                        <a:spcAft>
                          <a:spcPts val="0"/>
                        </a:spcAft>
                      </a:pPr>
                      <a:r>
                        <a:rPr lang="en-US" sz="1400" kern="100" dirty="0">
                          <a:effectLst/>
                        </a:rPr>
                        <a:t>4)</a:t>
                      </a:r>
                      <a:r>
                        <a:rPr lang="zh-CN" sz="1400" kern="100" dirty="0">
                          <a:effectLst/>
                        </a:rPr>
                        <a:t>软件界面友好，易于交互</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71840287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491705866"/>
              </p:ext>
            </p:extLst>
          </p:nvPr>
        </p:nvGraphicFramePr>
        <p:xfrm>
          <a:off x="6371146" y="1270864"/>
          <a:ext cx="2550858" cy="1351885"/>
        </p:xfrm>
        <a:graphic>
          <a:graphicData uri="http://schemas.openxmlformats.org/drawingml/2006/table">
            <a:tbl>
              <a:tblPr>
                <a:tableStyleId>{69C7853C-536D-4A76-A0AE-DD22124D55A5}</a:tableStyleId>
              </a:tblPr>
              <a:tblGrid>
                <a:gridCol w="2550858">
                  <a:extLst>
                    <a:ext uri="{9D8B030D-6E8A-4147-A177-3AD203B41FA5}">
                      <a16:colId xmlns:a16="http://schemas.microsoft.com/office/drawing/2014/main" val="1210844984"/>
                    </a:ext>
                  </a:extLst>
                </a:gridCol>
              </a:tblGrid>
              <a:tr h="219439">
                <a:tc>
                  <a:txBody>
                    <a:bodyPr/>
                    <a:lstStyle/>
                    <a:p>
                      <a:pPr>
                        <a:spcAft>
                          <a:spcPts val="0"/>
                        </a:spcAft>
                      </a:pPr>
                      <a:r>
                        <a:rPr lang="zh-CN" sz="1050" kern="100" dirty="0">
                          <a:effectLst/>
                        </a:rPr>
                        <a:t>合格 </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310540673"/>
                  </a:ext>
                </a:extLst>
              </a:tr>
              <a:tr h="1132446">
                <a:tc>
                  <a:txBody>
                    <a:bodyPr/>
                    <a:lstStyle/>
                    <a:p>
                      <a:pPr>
                        <a:spcAft>
                          <a:spcPts val="0"/>
                        </a:spcAft>
                      </a:pPr>
                      <a:r>
                        <a:rPr lang="en-US" sz="1400" kern="100" dirty="0">
                          <a:effectLst/>
                        </a:rPr>
                        <a:t>1) </a:t>
                      </a:r>
                      <a:r>
                        <a:rPr lang="zh-CN" sz="1400" kern="100" dirty="0">
                          <a:effectLst/>
                        </a:rPr>
                        <a:t>软件可正常运行需求说明的各项基本功能</a:t>
                      </a:r>
                    </a:p>
                    <a:p>
                      <a:pPr>
                        <a:spcAft>
                          <a:spcPts val="0"/>
                        </a:spcAft>
                      </a:pPr>
                      <a:r>
                        <a:rPr lang="en-US" sz="1400" kern="100" dirty="0">
                          <a:effectLst/>
                        </a:rPr>
                        <a:t>2</a:t>
                      </a:r>
                      <a:r>
                        <a:rPr lang="zh-CN" sz="1400" kern="100" dirty="0">
                          <a:effectLst/>
                        </a:rPr>
                        <a:t>）软件不能运行需求说明中的其他拓展功能</a:t>
                      </a:r>
                    </a:p>
                    <a:p>
                      <a:pPr>
                        <a:spcAft>
                          <a:spcPts val="0"/>
                        </a:spcAft>
                      </a:pPr>
                      <a:r>
                        <a:rPr lang="en-US" sz="1400" kern="100" dirty="0">
                          <a:effectLst/>
                        </a:rPr>
                        <a:t>3)</a:t>
                      </a:r>
                      <a:r>
                        <a:rPr lang="zh-CN" sz="1400" kern="100" dirty="0">
                          <a:effectLst/>
                        </a:rPr>
                        <a:t>用评价</a:t>
                      </a:r>
                      <a:r>
                        <a:rPr lang="zh-CN" altLang="en-US" sz="1400" kern="100" dirty="0">
                          <a:effectLst/>
                        </a:rPr>
                        <a:t>一般</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56505806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692897358"/>
              </p:ext>
            </p:extLst>
          </p:nvPr>
        </p:nvGraphicFramePr>
        <p:xfrm>
          <a:off x="6371146" y="1274839"/>
          <a:ext cx="2550858" cy="1852517"/>
        </p:xfrm>
        <a:graphic>
          <a:graphicData uri="http://schemas.openxmlformats.org/drawingml/2006/table">
            <a:tbl>
              <a:tblPr>
                <a:tableStyleId>{69C7853C-536D-4A76-A0AE-DD22124D55A5}</a:tableStyleId>
              </a:tblPr>
              <a:tblGrid>
                <a:gridCol w="2550858">
                  <a:extLst>
                    <a:ext uri="{9D8B030D-6E8A-4147-A177-3AD203B41FA5}">
                      <a16:colId xmlns:a16="http://schemas.microsoft.com/office/drawing/2014/main" val="405047133"/>
                    </a:ext>
                  </a:extLst>
                </a:gridCol>
              </a:tblGrid>
              <a:tr h="282569">
                <a:tc>
                  <a:txBody>
                    <a:bodyPr/>
                    <a:lstStyle/>
                    <a:p>
                      <a:pPr>
                        <a:spcAft>
                          <a:spcPts val="0"/>
                        </a:spcAft>
                      </a:pPr>
                      <a:r>
                        <a:rPr lang="zh-CN" altLang="en-US" sz="1600" kern="100" dirty="0">
                          <a:effectLst/>
                          <a:latin typeface="宋体" panose="02010600030101010101" pitchFamily="2" charset="-122"/>
                          <a:ea typeface="宋体" panose="02010600030101010101" pitchFamily="2" charset="-122"/>
                          <a:cs typeface="宋体" panose="02010600030101010101" pitchFamily="2" charset="-122"/>
                        </a:rPr>
                        <a:t>不合格</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23706044"/>
                  </a:ext>
                </a:extLst>
              </a:tr>
              <a:tr h="1569948">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软件未按照需求完成各项基本功能</a:t>
                      </a:r>
                    </a:p>
                  </a:txBody>
                  <a:tcPr marL="68580" marR="68580" marT="0" marB="0"/>
                </a:tc>
                <a:extLst>
                  <a:ext uri="{0D108BD9-81ED-4DB2-BD59-A6C34878D82A}">
                    <a16:rowId xmlns:a16="http://schemas.microsoft.com/office/drawing/2014/main" val="620425928"/>
                  </a:ext>
                </a:extLst>
              </a:tr>
            </a:tbl>
          </a:graphicData>
        </a:graphic>
      </p:graphicFrame>
    </p:spTree>
    <p:extLst>
      <p:ext uri="{BB962C8B-B14F-4D97-AF65-F5344CB8AC3E}">
        <p14:creationId xmlns:p14="http://schemas.microsoft.com/office/powerpoint/2010/main" val="272025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64"/>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50" name="Line 65"/>
          <p:cNvSpPr>
            <a:spLocks noChangeShapeType="1"/>
          </p:cNvSpPr>
          <p:nvPr/>
        </p:nvSpPr>
        <p:spPr bwMode="auto">
          <a:xfrm>
            <a:off x="3959033" y="196037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0" name="Freeform 57"/>
          <p:cNvSpPr>
            <a:spLocks noEditPoints="1"/>
          </p:cNvSpPr>
          <p:nvPr/>
        </p:nvSpPr>
        <p:spPr bwMode="auto">
          <a:xfrm>
            <a:off x="4394039" y="1784413"/>
            <a:ext cx="398348" cy="400792"/>
          </a:xfrm>
          <a:custGeom>
            <a:avLst/>
            <a:gdLst>
              <a:gd name="T0" fmla="*/ 128 w 163"/>
              <a:gd name="T1" fmla="*/ 36 h 164"/>
              <a:gd name="T2" fmla="*/ 123 w 163"/>
              <a:gd name="T3" fmla="*/ 36 h 164"/>
              <a:gd name="T4" fmla="*/ 123 w 163"/>
              <a:gd name="T5" fmla="*/ 41 h 164"/>
              <a:gd name="T6" fmla="*/ 123 w 163"/>
              <a:gd name="T7" fmla="*/ 89 h 164"/>
              <a:gd name="T8" fmla="*/ 123 w 163"/>
              <a:gd name="T9" fmla="*/ 94 h 164"/>
              <a:gd name="T10" fmla="*/ 128 w 163"/>
              <a:gd name="T11" fmla="*/ 94 h 164"/>
              <a:gd name="T12" fmla="*/ 128 w 163"/>
              <a:gd name="T13" fmla="*/ 36 h 164"/>
              <a:gd name="T14" fmla="*/ 141 w 163"/>
              <a:gd name="T15" fmla="*/ 23 h 164"/>
              <a:gd name="T16" fmla="*/ 58 w 163"/>
              <a:gd name="T17" fmla="*/ 23 h 164"/>
              <a:gd name="T18" fmla="*/ 49 w 163"/>
              <a:gd name="T19" fmla="*/ 95 h 164"/>
              <a:gd name="T20" fmla="*/ 7 w 163"/>
              <a:gd name="T21" fmla="*/ 139 h 164"/>
              <a:gd name="T22" fmla="*/ 10 w 163"/>
              <a:gd name="T23" fmla="*/ 153 h 164"/>
              <a:gd name="T24" fmla="*/ 25 w 163"/>
              <a:gd name="T25" fmla="*/ 157 h 164"/>
              <a:gd name="T26" fmla="*/ 68 w 163"/>
              <a:gd name="T27" fmla="*/ 115 h 164"/>
              <a:gd name="T28" fmla="*/ 141 w 163"/>
              <a:gd name="T29" fmla="*/ 106 h 164"/>
              <a:gd name="T30" fmla="*/ 141 w 163"/>
              <a:gd name="T31" fmla="*/ 23 h 164"/>
              <a:gd name="T32" fmla="*/ 133 w 163"/>
              <a:gd name="T33" fmla="*/ 99 h 164"/>
              <a:gd name="T34" fmla="*/ 65 w 163"/>
              <a:gd name="T35" fmla="*/ 99 h 164"/>
              <a:gd name="T36" fmla="*/ 65 w 163"/>
              <a:gd name="T37" fmla="*/ 31 h 164"/>
              <a:gd name="T38" fmla="*/ 133 w 163"/>
              <a:gd name="T39" fmla="*/ 31 h 164"/>
              <a:gd name="T40" fmla="*/ 133 w 163"/>
              <a:gd name="T41" fmla="*/ 9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64">
                <a:moveTo>
                  <a:pt x="128" y="36"/>
                </a:moveTo>
                <a:cubicBezTo>
                  <a:pt x="127" y="34"/>
                  <a:pt x="125" y="34"/>
                  <a:pt x="123" y="36"/>
                </a:cubicBezTo>
                <a:cubicBezTo>
                  <a:pt x="122" y="37"/>
                  <a:pt x="122" y="39"/>
                  <a:pt x="123" y="41"/>
                </a:cubicBezTo>
                <a:cubicBezTo>
                  <a:pt x="137" y="54"/>
                  <a:pt x="137" y="76"/>
                  <a:pt x="123" y="89"/>
                </a:cubicBezTo>
                <a:cubicBezTo>
                  <a:pt x="122" y="90"/>
                  <a:pt x="122" y="92"/>
                  <a:pt x="123" y="94"/>
                </a:cubicBezTo>
                <a:cubicBezTo>
                  <a:pt x="125" y="95"/>
                  <a:pt x="127" y="95"/>
                  <a:pt x="128" y="94"/>
                </a:cubicBezTo>
                <a:cubicBezTo>
                  <a:pt x="144" y="78"/>
                  <a:pt x="144" y="52"/>
                  <a:pt x="128" y="36"/>
                </a:cubicBezTo>
                <a:close/>
                <a:moveTo>
                  <a:pt x="141" y="23"/>
                </a:moveTo>
                <a:cubicBezTo>
                  <a:pt x="118" y="0"/>
                  <a:pt x="81" y="0"/>
                  <a:pt x="58" y="23"/>
                </a:cubicBezTo>
                <a:cubicBezTo>
                  <a:pt x="38" y="43"/>
                  <a:pt x="35" y="73"/>
                  <a:pt x="49" y="95"/>
                </a:cubicBezTo>
                <a:cubicBezTo>
                  <a:pt x="7" y="139"/>
                  <a:pt x="7" y="139"/>
                  <a:pt x="7" y="139"/>
                </a:cubicBezTo>
                <a:cubicBezTo>
                  <a:pt x="7" y="139"/>
                  <a:pt x="0" y="143"/>
                  <a:pt x="10" y="153"/>
                </a:cubicBezTo>
                <a:cubicBezTo>
                  <a:pt x="21" y="164"/>
                  <a:pt x="25" y="157"/>
                  <a:pt x="25" y="157"/>
                </a:cubicBezTo>
                <a:cubicBezTo>
                  <a:pt x="68" y="115"/>
                  <a:pt x="68" y="115"/>
                  <a:pt x="68" y="115"/>
                </a:cubicBezTo>
                <a:cubicBezTo>
                  <a:pt x="91" y="128"/>
                  <a:pt x="121" y="126"/>
                  <a:pt x="141" y="106"/>
                </a:cubicBezTo>
                <a:cubicBezTo>
                  <a:pt x="163" y="83"/>
                  <a:pt x="163" y="46"/>
                  <a:pt x="141" y="23"/>
                </a:cubicBezTo>
                <a:close/>
                <a:moveTo>
                  <a:pt x="133" y="99"/>
                </a:moveTo>
                <a:cubicBezTo>
                  <a:pt x="114" y="118"/>
                  <a:pt x="84" y="118"/>
                  <a:pt x="65" y="99"/>
                </a:cubicBezTo>
                <a:cubicBezTo>
                  <a:pt x="46" y="80"/>
                  <a:pt x="46" y="49"/>
                  <a:pt x="65" y="31"/>
                </a:cubicBezTo>
                <a:cubicBezTo>
                  <a:pt x="84" y="12"/>
                  <a:pt x="114" y="12"/>
                  <a:pt x="133" y="31"/>
                </a:cubicBezTo>
                <a:cubicBezTo>
                  <a:pt x="152" y="49"/>
                  <a:pt x="152" y="80"/>
                  <a:pt x="133" y="99"/>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1" name="Freeform 58"/>
          <p:cNvSpPr>
            <a:spLocks noEditPoints="1"/>
          </p:cNvSpPr>
          <p:nvPr/>
        </p:nvSpPr>
        <p:spPr bwMode="auto">
          <a:xfrm>
            <a:off x="3494701" y="2341612"/>
            <a:ext cx="273712" cy="395905"/>
          </a:xfrm>
          <a:custGeom>
            <a:avLst/>
            <a:gdLst>
              <a:gd name="T0" fmla="*/ 56 w 112"/>
              <a:gd name="T1" fmla="*/ 23 h 162"/>
              <a:gd name="T2" fmla="*/ 59 w 112"/>
              <a:gd name="T3" fmla="*/ 20 h 162"/>
              <a:gd name="T4" fmla="*/ 56 w 112"/>
              <a:gd name="T5" fmla="*/ 17 h 162"/>
              <a:gd name="T6" fmla="*/ 17 w 112"/>
              <a:gd name="T7" fmla="*/ 56 h 162"/>
              <a:gd name="T8" fmla="*/ 20 w 112"/>
              <a:gd name="T9" fmla="*/ 59 h 162"/>
              <a:gd name="T10" fmla="*/ 23 w 112"/>
              <a:gd name="T11" fmla="*/ 56 h 162"/>
              <a:gd name="T12" fmla="*/ 56 w 112"/>
              <a:gd name="T13" fmla="*/ 23 h 162"/>
              <a:gd name="T14" fmla="*/ 33 w 112"/>
              <a:gd name="T15" fmla="*/ 140 h 162"/>
              <a:gd name="T16" fmla="*/ 34 w 112"/>
              <a:gd name="T17" fmla="*/ 149 h 162"/>
              <a:gd name="T18" fmla="*/ 42 w 112"/>
              <a:gd name="T19" fmla="*/ 153 h 162"/>
              <a:gd name="T20" fmla="*/ 42 w 112"/>
              <a:gd name="T21" fmla="*/ 158 h 162"/>
              <a:gd name="T22" fmla="*/ 56 w 112"/>
              <a:gd name="T23" fmla="*/ 162 h 162"/>
              <a:gd name="T24" fmla="*/ 70 w 112"/>
              <a:gd name="T25" fmla="*/ 158 h 162"/>
              <a:gd name="T26" fmla="*/ 71 w 112"/>
              <a:gd name="T27" fmla="*/ 153 h 162"/>
              <a:gd name="T28" fmla="*/ 79 w 112"/>
              <a:gd name="T29" fmla="*/ 149 h 162"/>
              <a:gd name="T30" fmla="*/ 80 w 112"/>
              <a:gd name="T31" fmla="*/ 140 h 162"/>
              <a:gd name="T32" fmla="*/ 56 w 112"/>
              <a:gd name="T33" fmla="*/ 144 h 162"/>
              <a:gd name="T34" fmla="*/ 33 w 112"/>
              <a:gd name="T35" fmla="*/ 140 h 162"/>
              <a:gd name="T36" fmla="*/ 30 w 112"/>
              <a:gd name="T37" fmla="*/ 125 h 162"/>
              <a:gd name="T38" fmla="*/ 32 w 112"/>
              <a:gd name="T39" fmla="*/ 133 h 162"/>
              <a:gd name="T40" fmla="*/ 56 w 112"/>
              <a:gd name="T41" fmla="*/ 138 h 162"/>
              <a:gd name="T42" fmla="*/ 81 w 112"/>
              <a:gd name="T43" fmla="*/ 133 h 162"/>
              <a:gd name="T44" fmla="*/ 82 w 112"/>
              <a:gd name="T45" fmla="*/ 125 h 162"/>
              <a:gd name="T46" fmla="*/ 56 w 112"/>
              <a:gd name="T47" fmla="*/ 129 h 162"/>
              <a:gd name="T48" fmla="*/ 30 w 112"/>
              <a:gd name="T49" fmla="*/ 125 h 162"/>
              <a:gd name="T50" fmla="*/ 69 w 112"/>
              <a:gd name="T51" fmla="*/ 76 h 162"/>
              <a:gd name="T52" fmla="*/ 56 w 112"/>
              <a:gd name="T53" fmla="*/ 54 h 162"/>
              <a:gd name="T54" fmla="*/ 44 w 112"/>
              <a:gd name="T55" fmla="*/ 76 h 162"/>
              <a:gd name="T56" fmla="*/ 39 w 112"/>
              <a:gd name="T57" fmla="*/ 65 h 162"/>
              <a:gd name="T58" fmla="*/ 31 w 112"/>
              <a:gd name="T59" fmla="*/ 69 h 162"/>
              <a:gd name="T60" fmla="*/ 43 w 112"/>
              <a:gd name="T61" fmla="*/ 96 h 162"/>
              <a:gd name="T62" fmla="*/ 56 w 112"/>
              <a:gd name="T63" fmla="*/ 72 h 162"/>
              <a:gd name="T64" fmla="*/ 69 w 112"/>
              <a:gd name="T65" fmla="*/ 96 h 162"/>
              <a:gd name="T66" fmla="*/ 82 w 112"/>
              <a:gd name="T67" fmla="*/ 69 h 162"/>
              <a:gd name="T68" fmla="*/ 74 w 112"/>
              <a:gd name="T69" fmla="*/ 65 h 162"/>
              <a:gd name="T70" fmla="*/ 69 w 112"/>
              <a:gd name="T71" fmla="*/ 76 h 162"/>
              <a:gd name="T72" fmla="*/ 56 w 112"/>
              <a:gd name="T73" fmla="*/ 0 h 162"/>
              <a:gd name="T74" fmla="*/ 0 w 112"/>
              <a:gd name="T75" fmla="*/ 56 h 162"/>
              <a:gd name="T76" fmla="*/ 27 w 112"/>
              <a:gd name="T77" fmla="*/ 103 h 162"/>
              <a:gd name="T78" fmla="*/ 29 w 112"/>
              <a:gd name="T79" fmla="*/ 117 h 162"/>
              <a:gd name="T80" fmla="*/ 56 w 112"/>
              <a:gd name="T81" fmla="*/ 123 h 162"/>
              <a:gd name="T82" fmla="*/ 83 w 112"/>
              <a:gd name="T83" fmla="*/ 117 h 162"/>
              <a:gd name="T84" fmla="*/ 85 w 112"/>
              <a:gd name="T85" fmla="*/ 103 h 162"/>
              <a:gd name="T86" fmla="*/ 112 w 112"/>
              <a:gd name="T87" fmla="*/ 56 h 162"/>
              <a:gd name="T88" fmla="*/ 56 w 112"/>
              <a:gd name="T89" fmla="*/ 0 h 162"/>
              <a:gd name="T90" fmla="*/ 77 w 112"/>
              <a:gd name="T91" fmla="*/ 97 h 162"/>
              <a:gd name="T92" fmla="*/ 75 w 112"/>
              <a:gd name="T93" fmla="*/ 110 h 162"/>
              <a:gd name="T94" fmla="*/ 56 w 112"/>
              <a:gd name="T95" fmla="*/ 113 h 162"/>
              <a:gd name="T96" fmla="*/ 37 w 112"/>
              <a:gd name="T97" fmla="*/ 110 h 162"/>
              <a:gd name="T98" fmla="*/ 36 w 112"/>
              <a:gd name="T99" fmla="*/ 97 h 162"/>
              <a:gd name="T100" fmla="*/ 10 w 112"/>
              <a:gd name="T101" fmla="*/ 56 h 162"/>
              <a:gd name="T102" fmla="*/ 56 w 112"/>
              <a:gd name="T103" fmla="*/ 10 h 162"/>
              <a:gd name="T104" fmla="*/ 102 w 112"/>
              <a:gd name="T105" fmla="*/ 56 h 162"/>
              <a:gd name="T106" fmla="*/ 77 w 112"/>
              <a:gd name="T107"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2">
                <a:moveTo>
                  <a:pt x="56" y="23"/>
                </a:moveTo>
                <a:cubicBezTo>
                  <a:pt x="58" y="23"/>
                  <a:pt x="59" y="22"/>
                  <a:pt x="59" y="20"/>
                </a:cubicBezTo>
                <a:cubicBezTo>
                  <a:pt x="59" y="18"/>
                  <a:pt x="58" y="17"/>
                  <a:pt x="56" y="17"/>
                </a:cubicBezTo>
                <a:cubicBezTo>
                  <a:pt x="35" y="17"/>
                  <a:pt x="17" y="34"/>
                  <a:pt x="17" y="56"/>
                </a:cubicBezTo>
                <a:cubicBezTo>
                  <a:pt x="17" y="57"/>
                  <a:pt x="19" y="59"/>
                  <a:pt x="20" y="59"/>
                </a:cubicBezTo>
                <a:cubicBezTo>
                  <a:pt x="22" y="59"/>
                  <a:pt x="23" y="57"/>
                  <a:pt x="23" y="56"/>
                </a:cubicBezTo>
                <a:cubicBezTo>
                  <a:pt x="23" y="38"/>
                  <a:pt x="38" y="23"/>
                  <a:pt x="56" y="23"/>
                </a:cubicBezTo>
                <a:close/>
                <a:moveTo>
                  <a:pt x="33" y="140"/>
                </a:moveTo>
                <a:cubicBezTo>
                  <a:pt x="34" y="149"/>
                  <a:pt x="34" y="149"/>
                  <a:pt x="34" y="149"/>
                </a:cubicBezTo>
                <a:cubicBezTo>
                  <a:pt x="34" y="149"/>
                  <a:pt x="36" y="152"/>
                  <a:pt x="42" y="153"/>
                </a:cubicBezTo>
                <a:cubicBezTo>
                  <a:pt x="42" y="158"/>
                  <a:pt x="42" y="158"/>
                  <a:pt x="42" y="158"/>
                </a:cubicBezTo>
                <a:cubicBezTo>
                  <a:pt x="42" y="158"/>
                  <a:pt x="45" y="162"/>
                  <a:pt x="56" y="162"/>
                </a:cubicBezTo>
                <a:cubicBezTo>
                  <a:pt x="67" y="162"/>
                  <a:pt x="70" y="158"/>
                  <a:pt x="70" y="158"/>
                </a:cubicBezTo>
                <a:cubicBezTo>
                  <a:pt x="71" y="153"/>
                  <a:pt x="71" y="153"/>
                  <a:pt x="71" y="153"/>
                </a:cubicBezTo>
                <a:cubicBezTo>
                  <a:pt x="77" y="152"/>
                  <a:pt x="79" y="149"/>
                  <a:pt x="79" y="149"/>
                </a:cubicBezTo>
                <a:cubicBezTo>
                  <a:pt x="80" y="140"/>
                  <a:pt x="80" y="140"/>
                  <a:pt x="80" y="140"/>
                </a:cubicBezTo>
                <a:cubicBezTo>
                  <a:pt x="73" y="143"/>
                  <a:pt x="65" y="144"/>
                  <a:pt x="56" y="144"/>
                </a:cubicBezTo>
                <a:cubicBezTo>
                  <a:pt x="48" y="144"/>
                  <a:pt x="40" y="143"/>
                  <a:pt x="33" y="140"/>
                </a:cubicBezTo>
                <a:close/>
                <a:moveTo>
                  <a:pt x="30" y="125"/>
                </a:moveTo>
                <a:cubicBezTo>
                  <a:pt x="32" y="133"/>
                  <a:pt x="32" y="133"/>
                  <a:pt x="32" y="133"/>
                </a:cubicBezTo>
                <a:cubicBezTo>
                  <a:pt x="39" y="136"/>
                  <a:pt x="47" y="138"/>
                  <a:pt x="56" y="138"/>
                </a:cubicBezTo>
                <a:cubicBezTo>
                  <a:pt x="65" y="138"/>
                  <a:pt x="74" y="136"/>
                  <a:pt x="81" y="133"/>
                </a:cubicBezTo>
                <a:cubicBezTo>
                  <a:pt x="82" y="125"/>
                  <a:pt x="82" y="125"/>
                  <a:pt x="82" y="125"/>
                </a:cubicBezTo>
                <a:cubicBezTo>
                  <a:pt x="74" y="128"/>
                  <a:pt x="65" y="129"/>
                  <a:pt x="56" y="129"/>
                </a:cubicBezTo>
                <a:cubicBezTo>
                  <a:pt x="47" y="129"/>
                  <a:pt x="38" y="128"/>
                  <a:pt x="30" y="125"/>
                </a:cubicBezTo>
                <a:close/>
                <a:moveTo>
                  <a:pt x="69" y="76"/>
                </a:moveTo>
                <a:cubicBezTo>
                  <a:pt x="56" y="54"/>
                  <a:pt x="56" y="54"/>
                  <a:pt x="56" y="54"/>
                </a:cubicBezTo>
                <a:cubicBezTo>
                  <a:pt x="44" y="76"/>
                  <a:pt x="44" y="76"/>
                  <a:pt x="44" y="76"/>
                </a:cubicBezTo>
                <a:cubicBezTo>
                  <a:pt x="39" y="65"/>
                  <a:pt x="39" y="65"/>
                  <a:pt x="39" y="65"/>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5"/>
                  <a:pt x="74" y="65"/>
                  <a:pt x="74" y="65"/>
                </a:cubicBezTo>
                <a:lnTo>
                  <a:pt x="69" y="76"/>
                </a:lnTo>
                <a:close/>
                <a:moveTo>
                  <a:pt x="56" y="0"/>
                </a:moveTo>
                <a:cubicBezTo>
                  <a:pt x="25" y="0"/>
                  <a:pt x="0" y="25"/>
                  <a:pt x="0" y="56"/>
                </a:cubicBezTo>
                <a:cubicBezTo>
                  <a:pt x="0" y="76"/>
                  <a:pt x="11" y="94"/>
                  <a:pt x="27" y="103"/>
                </a:cubicBezTo>
                <a:cubicBezTo>
                  <a:pt x="29" y="117"/>
                  <a:pt x="29" y="117"/>
                  <a:pt x="29" y="117"/>
                </a:cubicBezTo>
                <a:cubicBezTo>
                  <a:pt x="37" y="121"/>
                  <a:pt x="46" y="123"/>
                  <a:pt x="56" y="123"/>
                </a:cubicBezTo>
                <a:cubicBezTo>
                  <a:pt x="66" y="123"/>
                  <a:pt x="75" y="121"/>
                  <a:pt x="83" y="117"/>
                </a:cubicBezTo>
                <a:cubicBezTo>
                  <a:pt x="85" y="103"/>
                  <a:pt x="85" y="103"/>
                  <a:pt x="85" y="103"/>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89"/>
                  <a:pt x="10" y="74"/>
                  <a:pt x="10" y="56"/>
                </a:cubicBezTo>
                <a:cubicBezTo>
                  <a:pt x="10" y="30"/>
                  <a:pt x="31" y="10"/>
                  <a:pt x="56" y="10"/>
                </a:cubicBezTo>
                <a:cubicBezTo>
                  <a:pt x="82" y="10"/>
                  <a:pt x="102" y="30"/>
                  <a:pt x="102" y="56"/>
                </a:cubicBezTo>
                <a:cubicBezTo>
                  <a:pt x="102" y="74"/>
                  <a:pt x="92" y="89"/>
                  <a:pt x="77" y="97"/>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62" name="Freeform 59"/>
          <p:cNvSpPr>
            <a:spLocks noEditPoints="1"/>
          </p:cNvSpPr>
          <p:nvPr/>
        </p:nvSpPr>
        <p:spPr bwMode="auto">
          <a:xfrm>
            <a:off x="4515921" y="2904700"/>
            <a:ext cx="361690" cy="305481"/>
          </a:xfrm>
          <a:custGeom>
            <a:avLst/>
            <a:gdLst>
              <a:gd name="T0" fmla="*/ 6 w 148"/>
              <a:gd name="T1" fmla="*/ 120 h 125"/>
              <a:gd name="T2" fmla="*/ 12 w 148"/>
              <a:gd name="T3" fmla="*/ 125 h 125"/>
              <a:gd name="T4" fmla="*/ 39 w 148"/>
              <a:gd name="T5" fmla="*/ 125 h 125"/>
              <a:gd name="T6" fmla="*/ 39 w 148"/>
              <a:gd name="T7" fmla="*/ 68 h 125"/>
              <a:gd name="T8" fmla="*/ 6 w 148"/>
              <a:gd name="T9" fmla="*/ 101 h 125"/>
              <a:gd name="T10" fmla="*/ 6 w 148"/>
              <a:gd name="T11" fmla="*/ 120 h 125"/>
              <a:gd name="T12" fmla="*/ 52 w 148"/>
              <a:gd name="T13" fmla="*/ 81 h 125"/>
              <a:gd name="T14" fmla="*/ 52 w 148"/>
              <a:gd name="T15" fmla="*/ 125 h 125"/>
              <a:gd name="T16" fmla="*/ 85 w 148"/>
              <a:gd name="T17" fmla="*/ 125 h 125"/>
              <a:gd name="T18" fmla="*/ 85 w 148"/>
              <a:gd name="T19" fmla="*/ 86 h 125"/>
              <a:gd name="T20" fmla="*/ 71 w 148"/>
              <a:gd name="T21" fmla="*/ 100 h 125"/>
              <a:gd name="T22" fmla="*/ 52 w 148"/>
              <a:gd name="T23" fmla="*/ 81 h 125"/>
              <a:gd name="T24" fmla="*/ 98 w 148"/>
              <a:gd name="T25" fmla="*/ 73 h 125"/>
              <a:gd name="T26" fmla="*/ 98 w 148"/>
              <a:gd name="T27" fmla="*/ 125 h 125"/>
              <a:gd name="T28" fmla="*/ 126 w 148"/>
              <a:gd name="T29" fmla="*/ 125 h 125"/>
              <a:gd name="T30" fmla="*/ 131 w 148"/>
              <a:gd name="T31" fmla="*/ 120 h 125"/>
              <a:gd name="T32" fmla="*/ 131 w 148"/>
              <a:gd name="T33" fmla="*/ 68 h 125"/>
              <a:gd name="T34" fmla="*/ 131 w 148"/>
              <a:gd name="T35" fmla="*/ 40 h 125"/>
              <a:gd name="T36" fmla="*/ 103 w 148"/>
              <a:gd name="T37" fmla="*/ 68 h 125"/>
              <a:gd name="T38" fmla="*/ 98 w 148"/>
              <a:gd name="T39" fmla="*/ 73 h 125"/>
              <a:gd name="T40" fmla="*/ 118 w 148"/>
              <a:gd name="T41" fmla="*/ 2 h 125"/>
              <a:gd name="T42" fmla="*/ 113 w 148"/>
              <a:gd name="T43" fmla="*/ 9 h 125"/>
              <a:gd name="T44" fmla="*/ 119 w 148"/>
              <a:gd name="T45" fmla="*/ 14 h 125"/>
              <a:gd name="T46" fmla="*/ 126 w 148"/>
              <a:gd name="T47" fmla="*/ 13 h 125"/>
              <a:gd name="T48" fmla="*/ 71 w 148"/>
              <a:gd name="T49" fmla="*/ 68 h 125"/>
              <a:gd name="T50" fmla="*/ 39 w 148"/>
              <a:gd name="T51" fmla="*/ 36 h 125"/>
              <a:gd name="T52" fmla="*/ 2 w 148"/>
              <a:gd name="T53" fmla="*/ 73 h 125"/>
              <a:gd name="T54" fmla="*/ 2 w 148"/>
              <a:gd name="T55" fmla="*/ 81 h 125"/>
              <a:gd name="T56" fmla="*/ 10 w 148"/>
              <a:gd name="T57" fmla="*/ 81 h 125"/>
              <a:gd name="T58" fmla="*/ 39 w 148"/>
              <a:gd name="T59" fmla="*/ 53 h 125"/>
              <a:gd name="T60" fmla="*/ 71 w 148"/>
              <a:gd name="T61" fmla="*/ 85 h 125"/>
              <a:gd name="T62" fmla="*/ 134 w 148"/>
              <a:gd name="T63" fmla="*/ 22 h 125"/>
              <a:gd name="T64" fmla="*/ 133 w 148"/>
              <a:gd name="T65" fmla="*/ 28 h 125"/>
              <a:gd name="T66" fmla="*/ 139 w 148"/>
              <a:gd name="T67" fmla="*/ 35 h 125"/>
              <a:gd name="T68" fmla="*/ 139 w 148"/>
              <a:gd name="T69" fmla="*/ 35 h 125"/>
              <a:gd name="T70" fmla="*/ 145 w 148"/>
              <a:gd name="T71" fmla="*/ 29 h 125"/>
              <a:gd name="T72" fmla="*/ 148 w 148"/>
              <a:gd name="T73" fmla="*/ 0 h 125"/>
              <a:gd name="T74" fmla="*/ 118 w 148"/>
              <a:gd name="T75" fmla="*/ 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25">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98" y="73"/>
                </a:moveTo>
                <a:cubicBezTo>
                  <a:pt x="98" y="125"/>
                  <a:pt x="98" y="125"/>
                  <a:pt x="98" y="125"/>
                </a:cubicBezTo>
                <a:cubicBezTo>
                  <a:pt x="126" y="125"/>
                  <a:pt x="126" y="125"/>
                  <a:pt x="126" y="125"/>
                </a:cubicBezTo>
                <a:cubicBezTo>
                  <a:pt x="129" y="125"/>
                  <a:pt x="131" y="123"/>
                  <a:pt x="131" y="120"/>
                </a:cubicBezTo>
                <a:cubicBezTo>
                  <a:pt x="131" y="68"/>
                  <a:pt x="131" y="68"/>
                  <a:pt x="131" y="68"/>
                </a:cubicBezTo>
                <a:cubicBezTo>
                  <a:pt x="131" y="40"/>
                  <a:pt x="131" y="40"/>
                  <a:pt x="131" y="40"/>
                </a:cubicBezTo>
                <a:cubicBezTo>
                  <a:pt x="103" y="68"/>
                  <a:pt x="103" y="68"/>
                  <a:pt x="103" y="68"/>
                </a:cubicBezTo>
                <a:lnTo>
                  <a:pt x="98" y="73"/>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0"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5" y="34"/>
                  <a:pt x="139" y="35"/>
                </a:cubicBezTo>
                <a:cubicBezTo>
                  <a:pt x="139" y="35"/>
                  <a:pt x="139" y="35"/>
                  <a:pt x="139" y="35"/>
                </a:cubicBezTo>
                <a:cubicBezTo>
                  <a:pt x="142" y="35"/>
                  <a:pt x="145" y="32"/>
                  <a:pt x="145" y="29"/>
                </a:cubicBezTo>
                <a:cubicBezTo>
                  <a:pt x="148" y="0"/>
                  <a:pt x="148" y="0"/>
                  <a:pt x="148" y="0"/>
                </a:cubicBezTo>
                <a:lnTo>
                  <a:pt x="118" y="2"/>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产品</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962488053"/>
              </p:ext>
            </p:extLst>
          </p:nvPr>
        </p:nvGraphicFramePr>
        <p:xfrm>
          <a:off x="5278166" y="1371358"/>
          <a:ext cx="3632369" cy="2653221"/>
        </p:xfrm>
        <a:graphic>
          <a:graphicData uri="http://schemas.openxmlformats.org/drawingml/2006/table">
            <a:tbl>
              <a:tblPr firstRow="1" firstCol="1" bandRow="1">
                <a:tableStyleId>{F5AB1C69-6EDB-4FF4-983F-18BD219EF322}</a:tableStyleId>
              </a:tblPr>
              <a:tblGrid>
                <a:gridCol w="482112">
                  <a:extLst>
                    <a:ext uri="{9D8B030D-6E8A-4147-A177-3AD203B41FA5}">
                      <a16:colId xmlns:a16="http://schemas.microsoft.com/office/drawing/2014/main" val="3900461438"/>
                    </a:ext>
                  </a:extLst>
                </a:gridCol>
                <a:gridCol w="1881720">
                  <a:extLst>
                    <a:ext uri="{9D8B030D-6E8A-4147-A177-3AD203B41FA5}">
                      <a16:colId xmlns:a16="http://schemas.microsoft.com/office/drawing/2014/main" val="2929545782"/>
                    </a:ext>
                  </a:extLst>
                </a:gridCol>
                <a:gridCol w="444501">
                  <a:extLst>
                    <a:ext uri="{9D8B030D-6E8A-4147-A177-3AD203B41FA5}">
                      <a16:colId xmlns:a16="http://schemas.microsoft.com/office/drawing/2014/main" val="1407506608"/>
                    </a:ext>
                  </a:extLst>
                </a:gridCol>
                <a:gridCol w="824036">
                  <a:extLst>
                    <a:ext uri="{9D8B030D-6E8A-4147-A177-3AD203B41FA5}">
                      <a16:colId xmlns:a16="http://schemas.microsoft.com/office/drawing/2014/main" val="2368449136"/>
                    </a:ext>
                  </a:extLst>
                </a:gridCol>
              </a:tblGrid>
              <a:tr h="226611">
                <a:tc>
                  <a:txBody>
                    <a:bodyPr/>
                    <a:lstStyle/>
                    <a:p>
                      <a:pPr>
                        <a:spcAft>
                          <a:spcPts val="0"/>
                        </a:spcAft>
                      </a:pPr>
                      <a:r>
                        <a:rPr lang="zh-CN" sz="1050">
                          <a:effectLst/>
                        </a:rPr>
                        <a:t>编号</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名称</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形式</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介质</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937440330"/>
                  </a:ext>
                </a:extLst>
              </a:tr>
              <a:tr h="161774">
                <a:tc>
                  <a:txBody>
                    <a:bodyPr/>
                    <a:lstStyle/>
                    <a:p>
                      <a:pPr>
                        <a:spcAft>
                          <a:spcPts val="0"/>
                        </a:spcAft>
                      </a:pPr>
                      <a:r>
                        <a:rPr lang="en-US" sz="1050">
                          <a:effectLst/>
                        </a:rPr>
                        <a:t>1</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《项目可行性报告》</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305279819"/>
                  </a:ext>
                </a:extLst>
              </a:tr>
              <a:tr h="161774">
                <a:tc>
                  <a:txBody>
                    <a:bodyPr/>
                    <a:lstStyle/>
                    <a:p>
                      <a:pPr>
                        <a:spcAft>
                          <a:spcPts val="0"/>
                        </a:spcAft>
                      </a:pPr>
                      <a:r>
                        <a:rPr lang="en-US" sz="1050">
                          <a:effectLst/>
                        </a:rPr>
                        <a:t>2</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dirty="0">
                          <a:effectLst/>
                        </a:rPr>
                        <a:t>《项目总体计划》</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711919899"/>
                  </a:ext>
                </a:extLst>
              </a:tr>
              <a:tr h="161774">
                <a:tc>
                  <a:txBody>
                    <a:bodyPr/>
                    <a:lstStyle/>
                    <a:p>
                      <a:pPr>
                        <a:spcAft>
                          <a:spcPts val="0"/>
                        </a:spcAft>
                      </a:pPr>
                      <a:r>
                        <a:rPr lang="en-US" sz="1050">
                          <a:effectLst/>
                        </a:rPr>
                        <a:t>3</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《项目章程》</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22510114"/>
                  </a:ext>
                </a:extLst>
              </a:tr>
              <a:tr h="161774">
                <a:tc>
                  <a:txBody>
                    <a:bodyPr/>
                    <a:lstStyle/>
                    <a:p>
                      <a:pPr>
                        <a:spcAft>
                          <a:spcPts val="0"/>
                        </a:spcAft>
                      </a:pPr>
                      <a:r>
                        <a:rPr lang="en-US" sz="1050">
                          <a:effectLst/>
                        </a:rPr>
                        <a:t>4</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《需求工程计划》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84979317"/>
                  </a:ext>
                </a:extLst>
              </a:tr>
              <a:tr h="161774">
                <a:tc>
                  <a:txBody>
                    <a:bodyPr/>
                    <a:lstStyle/>
                    <a:p>
                      <a:pPr>
                        <a:spcAft>
                          <a:spcPts val="0"/>
                        </a:spcAft>
                      </a:pPr>
                      <a:r>
                        <a:rPr lang="en-US" sz="1050">
                          <a:effectLst/>
                        </a:rPr>
                        <a:t>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a:t>
                      </a:r>
                      <a:r>
                        <a:rPr lang="en-US" sz="1050">
                          <a:effectLst/>
                        </a:rPr>
                        <a:t>QA</a:t>
                      </a:r>
                      <a:r>
                        <a:rPr lang="zh-CN" sz="1050">
                          <a:effectLst/>
                        </a:rPr>
                        <a:t>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201176578"/>
                  </a:ext>
                </a:extLst>
              </a:tr>
              <a:tr h="161774">
                <a:tc>
                  <a:txBody>
                    <a:bodyPr/>
                    <a:lstStyle/>
                    <a:p>
                      <a:pPr>
                        <a:spcAft>
                          <a:spcPts val="0"/>
                        </a:spcAft>
                      </a:pPr>
                      <a:r>
                        <a:rPr lang="en-US" sz="1050">
                          <a:effectLst/>
                        </a:rPr>
                        <a:t>6</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《需求开发计划》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21909504"/>
                  </a:ext>
                </a:extLst>
              </a:tr>
              <a:tr h="161774">
                <a:tc>
                  <a:txBody>
                    <a:bodyPr/>
                    <a:lstStyle/>
                    <a:p>
                      <a:pPr>
                        <a:spcAft>
                          <a:spcPts val="0"/>
                        </a:spcAft>
                      </a:pPr>
                      <a:r>
                        <a:rPr lang="en-US" sz="1050">
                          <a:effectLst/>
                        </a:rPr>
                        <a:t>7</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《需求变更控制文档》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916562288"/>
                  </a:ext>
                </a:extLst>
              </a:tr>
              <a:tr h="161774">
                <a:tc>
                  <a:txBody>
                    <a:bodyPr/>
                    <a:lstStyle/>
                    <a:p>
                      <a:pPr>
                        <a:spcAft>
                          <a:spcPts val="0"/>
                        </a:spcAft>
                      </a:pPr>
                      <a:r>
                        <a:rPr lang="en-US" sz="1050">
                          <a:effectLst/>
                        </a:rPr>
                        <a:t>8</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《软件需求规格说明书》</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08067989"/>
                  </a:ext>
                </a:extLst>
              </a:tr>
              <a:tr h="161774">
                <a:tc>
                  <a:txBody>
                    <a:bodyPr/>
                    <a:lstStyle/>
                    <a:p>
                      <a:pPr>
                        <a:spcAft>
                          <a:spcPts val="0"/>
                        </a:spcAft>
                      </a:pPr>
                      <a:r>
                        <a:rPr lang="en-US" sz="1050">
                          <a:effectLst/>
                        </a:rPr>
                        <a:t>9</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《系统设计计划》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9207984"/>
                  </a:ext>
                </a:extLst>
              </a:tr>
              <a:tr h="161774">
                <a:tc>
                  <a:txBody>
                    <a:bodyPr/>
                    <a:lstStyle/>
                    <a:p>
                      <a:pPr>
                        <a:spcAft>
                          <a:spcPts val="0"/>
                        </a:spcAft>
                      </a:pPr>
                      <a:r>
                        <a:rPr lang="en-US" sz="1050">
                          <a:effectLst/>
                        </a:rPr>
                        <a:t>10</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《编码与系统实现计划》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703694842"/>
                  </a:ext>
                </a:extLst>
              </a:tr>
              <a:tr h="161774">
                <a:tc>
                  <a:txBody>
                    <a:bodyPr/>
                    <a:lstStyle/>
                    <a:p>
                      <a:pPr>
                        <a:spcAft>
                          <a:spcPts val="0"/>
                        </a:spcAft>
                      </a:pPr>
                      <a:r>
                        <a:rPr lang="en-US" sz="1050">
                          <a:effectLst/>
                        </a:rPr>
                        <a:t>11</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《测试计划》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31226457"/>
                  </a:ext>
                </a:extLst>
              </a:tr>
              <a:tr h="161774">
                <a:tc>
                  <a:txBody>
                    <a:bodyPr/>
                    <a:lstStyle/>
                    <a:p>
                      <a:pPr>
                        <a:spcAft>
                          <a:spcPts val="0"/>
                        </a:spcAft>
                      </a:pPr>
                      <a:r>
                        <a:rPr lang="en-US" sz="1050">
                          <a:effectLst/>
                        </a:rPr>
                        <a:t>12</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《工程部署计划》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4472713"/>
                  </a:ext>
                </a:extLst>
              </a:tr>
              <a:tr h="161774">
                <a:tc>
                  <a:txBody>
                    <a:bodyPr/>
                    <a:lstStyle/>
                    <a:p>
                      <a:pPr>
                        <a:spcAft>
                          <a:spcPts val="0"/>
                        </a:spcAft>
                      </a:pPr>
                      <a:r>
                        <a:rPr lang="en-US" sz="1050">
                          <a:effectLst/>
                        </a:rPr>
                        <a:t>13</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《培训计划》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96827511"/>
                  </a:ext>
                </a:extLst>
              </a:tr>
              <a:tr h="161774">
                <a:tc>
                  <a:txBody>
                    <a:bodyPr/>
                    <a:lstStyle/>
                    <a:p>
                      <a:pPr>
                        <a:spcAft>
                          <a:spcPts val="0"/>
                        </a:spcAft>
                      </a:pPr>
                      <a:r>
                        <a:rPr lang="en-US" sz="1050">
                          <a:effectLst/>
                        </a:rPr>
                        <a:t>14</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《系统维护计划》</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电子</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4071416"/>
                  </a:ext>
                </a:extLst>
              </a:tr>
              <a:tr h="161774">
                <a:tc>
                  <a:txBody>
                    <a:bodyPr/>
                    <a:lstStyle/>
                    <a:p>
                      <a:pPr>
                        <a:spcAft>
                          <a:spcPts val="0"/>
                        </a:spcAft>
                      </a:pPr>
                      <a:r>
                        <a:rPr lang="en-US" sz="1050">
                          <a:effectLst/>
                        </a:rPr>
                        <a:t>15</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项目总结报告</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a:effectLst/>
                        </a:rPr>
                        <a:t>文档</a:t>
                      </a:r>
                      <a:endParaRPr lang="zh-CN" sz="105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dirty="0">
                          <a:effectLst/>
                        </a:rPr>
                        <a:t>电子</a:t>
                      </a:r>
                      <a:endParaRPr lang="zh-CN" sz="105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201053144"/>
                  </a:ext>
                </a:extLst>
              </a:tr>
            </a:tbl>
          </a:graphicData>
        </a:graphic>
      </p:graphicFrame>
      <p:sp>
        <p:nvSpPr>
          <p:cNvPr id="11" name="文本框 10"/>
          <p:cNvSpPr txBox="1"/>
          <p:nvPr/>
        </p:nvSpPr>
        <p:spPr>
          <a:xfrm>
            <a:off x="5278166" y="953311"/>
            <a:ext cx="1576591" cy="338554"/>
          </a:xfrm>
          <a:prstGeom prst="rect">
            <a:avLst/>
          </a:prstGeom>
          <a:noFill/>
        </p:spPr>
        <p:txBody>
          <a:bodyPr wrap="square" rtlCol="0">
            <a:spAutoFit/>
          </a:bodyPr>
          <a:lstStyle/>
          <a:p>
            <a:r>
              <a:rPr lang="zh-CN" altLang="en-US" sz="1600" b="1" dirty="0"/>
              <a:t>项目文档</a:t>
            </a:r>
          </a:p>
        </p:txBody>
      </p:sp>
      <p:sp>
        <p:nvSpPr>
          <p:cNvPr id="37" name="文本框 36"/>
          <p:cNvSpPr txBox="1"/>
          <p:nvPr/>
        </p:nvSpPr>
        <p:spPr>
          <a:xfrm>
            <a:off x="1176338" y="953311"/>
            <a:ext cx="762710" cy="338554"/>
          </a:xfrm>
          <a:prstGeom prst="rect">
            <a:avLst/>
          </a:prstGeom>
          <a:noFill/>
        </p:spPr>
        <p:txBody>
          <a:bodyPr wrap="square" rtlCol="0">
            <a:spAutoFit/>
          </a:bodyPr>
          <a:lstStyle/>
          <a:p>
            <a:r>
              <a:rPr lang="zh-CN" altLang="en-US" sz="1600" b="1" dirty="0"/>
              <a:t>程序</a:t>
            </a:r>
          </a:p>
        </p:txBody>
      </p:sp>
      <p:graphicFrame>
        <p:nvGraphicFramePr>
          <p:cNvPr id="12" name="表格 11"/>
          <p:cNvGraphicFramePr>
            <a:graphicFrameLocks noGrp="1"/>
          </p:cNvGraphicFramePr>
          <p:nvPr>
            <p:extLst>
              <p:ext uri="{D42A27DB-BD31-4B8C-83A1-F6EECF244321}">
                <p14:modId xmlns:p14="http://schemas.microsoft.com/office/powerpoint/2010/main" val="1169011985"/>
              </p:ext>
            </p:extLst>
          </p:nvPr>
        </p:nvGraphicFramePr>
        <p:xfrm>
          <a:off x="259298" y="1373693"/>
          <a:ext cx="4533089" cy="1674769"/>
        </p:xfrm>
        <a:graphic>
          <a:graphicData uri="http://schemas.openxmlformats.org/drawingml/2006/table">
            <a:tbl>
              <a:tblPr firstRow="1" firstCol="1" bandRow="1">
                <a:tableStyleId>{F5AB1C69-6EDB-4FF4-983F-18BD219EF322}</a:tableStyleId>
              </a:tblPr>
              <a:tblGrid>
                <a:gridCol w="1510663">
                  <a:extLst>
                    <a:ext uri="{9D8B030D-6E8A-4147-A177-3AD203B41FA5}">
                      <a16:colId xmlns:a16="http://schemas.microsoft.com/office/drawing/2014/main" val="2172977093"/>
                    </a:ext>
                  </a:extLst>
                </a:gridCol>
                <a:gridCol w="1511213">
                  <a:extLst>
                    <a:ext uri="{9D8B030D-6E8A-4147-A177-3AD203B41FA5}">
                      <a16:colId xmlns:a16="http://schemas.microsoft.com/office/drawing/2014/main" val="1191761476"/>
                    </a:ext>
                  </a:extLst>
                </a:gridCol>
                <a:gridCol w="1511213">
                  <a:extLst>
                    <a:ext uri="{9D8B030D-6E8A-4147-A177-3AD203B41FA5}">
                      <a16:colId xmlns:a16="http://schemas.microsoft.com/office/drawing/2014/main" val="785320806"/>
                    </a:ext>
                  </a:extLst>
                </a:gridCol>
              </a:tblGrid>
              <a:tr h="170673">
                <a:tc>
                  <a:txBody>
                    <a:bodyPr/>
                    <a:lstStyle/>
                    <a:p>
                      <a:pPr>
                        <a:spcAft>
                          <a:spcPts val="0"/>
                        </a:spcAft>
                      </a:pPr>
                      <a:r>
                        <a:rPr lang="zh-CN" sz="1050" kern="100">
                          <a:effectLst/>
                        </a:rPr>
                        <a:t>程序名称</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所用编程语言</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主要功能</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189955333"/>
                  </a:ext>
                </a:extLst>
              </a:tr>
              <a:tr h="341345">
                <a:tc>
                  <a:txBody>
                    <a:bodyPr/>
                    <a:lstStyle/>
                    <a:p>
                      <a:pPr>
                        <a:spcAft>
                          <a:spcPts val="0"/>
                        </a:spcAft>
                      </a:pPr>
                      <a:r>
                        <a:rPr lang="zh-CN" sz="1050" kern="100">
                          <a:effectLst/>
                        </a:rPr>
                        <a:t>客户端</a:t>
                      </a:r>
                      <a:r>
                        <a:rPr lang="en-US" sz="1050" kern="100">
                          <a:effectLst/>
                        </a:rPr>
                        <a:t>APP</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dirty="0">
                          <a:effectLst/>
                        </a:rPr>
                        <a:t>JAVA,XML</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a:effectLst/>
                        </a:rPr>
                        <a:t>用户登录，空调远程遥控，电量检测</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604007545"/>
                  </a:ext>
                </a:extLst>
              </a:tr>
              <a:tr h="341345">
                <a:tc>
                  <a:txBody>
                    <a:bodyPr/>
                    <a:lstStyle/>
                    <a:p>
                      <a:pPr>
                        <a:spcAft>
                          <a:spcPts val="0"/>
                        </a:spcAft>
                      </a:pPr>
                      <a:r>
                        <a:rPr lang="zh-CN" sz="1050" kern="100">
                          <a:effectLst/>
                        </a:rPr>
                        <a:t>服务器后台</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dirty="0" err="1">
                          <a:effectLst/>
                        </a:rPr>
                        <a:t>Node.js,sql</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dirty="0">
                          <a:effectLst/>
                        </a:rPr>
                        <a:t>存储用户数据，接收转发遥控指令，接收存储电量数据</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985581336"/>
                  </a:ext>
                </a:extLst>
              </a:tr>
              <a:tr h="682691">
                <a:tc>
                  <a:txBody>
                    <a:bodyPr/>
                    <a:lstStyle/>
                    <a:p>
                      <a:pPr>
                        <a:spcAft>
                          <a:spcPts val="0"/>
                        </a:spcAft>
                      </a:pPr>
                      <a:r>
                        <a:rPr lang="en-US" sz="1050" kern="100">
                          <a:effectLst/>
                        </a:rPr>
                        <a:t>Arduino</a:t>
                      </a:r>
                      <a:r>
                        <a:rPr lang="zh-CN" sz="1050" kern="100">
                          <a:effectLst/>
                        </a:rPr>
                        <a:t>固件</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1050" kern="100">
                          <a:effectLst/>
                        </a:rPr>
                        <a:t>Arduino</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050" kern="100" dirty="0">
                          <a:effectLst/>
                        </a:rPr>
                        <a:t>测量电量数据，联网发送电量数据，联网接收空调遥控指令，指挥发射红外线控制空调</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38086585"/>
                  </a:ext>
                </a:extLst>
              </a:tr>
            </a:tbl>
          </a:graphicData>
        </a:graphic>
      </p:graphicFrame>
      <p:sp>
        <p:nvSpPr>
          <p:cNvPr id="46" name="文本框 45"/>
          <p:cNvSpPr txBox="1"/>
          <p:nvPr/>
        </p:nvSpPr>
        <p:spPr>
          <a:xfrm>
            <a:off x="1150752" y="3210181"/>
            <a:ext cx="1576591" cy="338554"/>
          </a:xfrm>
          <a:prstGeom prst="rect">
            <a:avLst/>
          </a:prstGeom>
          <a:noFill/>
        </p:spPr>
        <p:txBody>
          <a:bodyPr wrap="square" rtlCol="0">
            <a:spAutoFit/>
          </a:bodyPr>
          <a:lstStyle/>
          <a:p>
            <a:r>
              <a:rPr lang="zh-CN" altLang="en-US" sz="1600" b="1" dirty="0"/>
              <a:t>硬件</a:t>
            </a:r>
          </a:p>
        </p:txBody>
      </p:sp>
      <p:sp>
        <p:nvSpPr>
          <p:cNvPr id="14" name="文本框 13"/>
          <p:cNvSpPr txBox="1"/>
          <p:nvPr/>
        </p:nvSpPr>
        <p:spPr>
          <a:xfrm>
            <a:off x="596630" y="3625174"/>
            <a:ext cx="4280981" cy="715581"/>
          </a:xfrm>
          <a:prstGeom prst="rect">
            <a:avLst/>
          </a:prstGeom>
          <a:noFill/>
        </p:spPr>
        <p:txBody>
          <a:bodyPr wrap="square" rtlCol="0">
            <a:spAutoFit/>
          </a:bodyPr>
          <a:lstStyle/>
          <a:p>
            <a:r>
              <a:rPr lang="en-US" altLang="zh-CN" dirty="0"/>
              <a:t>1.</a:t>
            </a:r>
            <a:r>
              <a:rPr lang="zh-CN" altLang="en-US" dirty="0"/>
              <a:t>寝室空调智能插座红外遥控主模块</a:t>
            </a:r>
            <a:endParaRPr lang="en-US" altLang="zh-CN" dirty="0"/>
          </a:p>
          <a:p>
            <a:endParaRPr lang="en-US" altLang="zh-CN" dirty="0"/>
          </a:p>
          <a:p>
            <a:r>
              <a:rPr lang="en-US" altLang="zh-CN" dirty="0"/>
              <a:t>2.</a:t>
            </a:r>
            <a:r>
              <a:rPr lang="zh-CN" altLang="en-US" dirty="0"/>
              <a:t>寝室空调智能插座电量检测辅模块</a:t>
            </a:r>
          </a:p>
        </p:txBody>
      </p:sp>
    </p:spTree>
    <p:extLst>
      <p:ext uri="{BB962C8B-B14F-4D97-AF65-F5344CB8AC3E}">
        <p14:creationId xmlns:p14="http://schemas.microsoft.com/office/powerpoint/2010/main" val="135268264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772</TotalTime>
  <Words>1375</Words>
  <Application>Microsoft Office PowerPoint</Application>
  <PresentationFormat>全屏显示(16:9)</PresentationFormat>
  <Paragraphs>628</Paragraphs>
  <Slides>21</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华文仿宋</vt:lpstr>
      <vt:lpstr>宋体</vt:lpstr>
      <vt:lpstr>微软雅黑</vt:lpstr>
      <vt:lpstr>造字工房悦黑体验版纤细体</vt:lpstr>
      <vt:lpstr>Arial</vt:lpstr>
      <vt:lpstr>Broadway</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PLANE</cp:lastModifiedBy>
  <cp:revision>125</cp:revision>
  <dcterms:created xsi:type="dcterms:W3CDTF">2017-03-29T07:56:14Z</dcterms:created>
  <dcterms:modified xsi:type="dcterms:W3CDTF">2017-04-10T19:28:09Z</dcterms:modified>
</cp:coreProperties>
</file>