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85" r:id="rId3"/>
    <p:sldId id="263" r:id="rId4"/>
    <p:sldId id="266" r:id="rId5"/>
    <p:sldId id="295" r:id="rId6"/>
    <p:sldId id="296" r:id="rId7"/>
    <p:sldId id="267" r:id="rId8"/>
    <p:sldId id="308" r:id="rId9"/>
    <p:sldId id="269" r:id="rId10"/>
    <p:sldId id="268" r:id="rId11"/>
    <p:sldId id="288" r:id="rId12"/>
    <p:sldId id="297"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07" r:id="rId40"/>
    <p:sldId id="336" r:id="rId41"/>
    <p:sldId id="337" r:id="rId42"/>
    <p:sldId id="284" r:id="rId4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A5A5A"/>
    <a:srgbClr val="7F7F7F"/>
    <a:srgbClr val="A5A5A5"/>
    <a:srgbClr val="696969"/>
    <a:srgbClr val="A54C0F"/>
    <a:srgbClr val="B45210"/>
    <a:srgbClr val="858585"/>
    <a:srgbClr val="666666"/>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93429" autoAdjust="0"/>
  </p:normalViewPr>
  <p:slideViewPr>
    <p:cSldViewPr snapToGrid="0" showGuides="1">
      <p:cViewPr>
        <p:scale>
          <a:sx n="100" d="100"/>
          <a:sy n="100" d="100"/>
        </p:scale>
        <p:origin x="1488" y="71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68"/>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49"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A57-B42C-4E1F-840E-8EA9151C5F40}" type="datetimeFigureOut">
              <a:rPr lang="zh-CN" altLang="en-US" smtClean="0"/>
              <a:t>2017/5/21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75C0-F32D-4717-B7AE-449E180DAF69}" type="slidenum">
              <a:rPr lang="zh-CN" altLang="en-US" smtClean="0"/>
              <a:t>‹#›</a:t>
            </a:fld>
            <a:endParaRPr lang="zh-CN" altLang="en-US"/>
          </a:p>
        </p:txBody>
      </p:sp>
    </p:spTree>
    <p:extLst>
      <p:ext uri="{BB962C8B-B14F-4D97-AF65-F5344CB8AC3E}">
        <p14:creationId xmlns:p14="http://schemas.microsoft.com/office/powerpoint/2010/main" val="36056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7</a:t>
            </a:fld>
            <a:endParaRPr lang="zh-CN" altLang="en-US"/>
          </a:p>
        </p:txBody>
      </p:sp>
    </p:spTree>
    <p:extLst>
      <p:ext uri="{BB962C8B-B14F-4D97-AF65-F5344CB8AC3E}">
        <p14:creationId xmlns:p14="http://schemas.microsoft.com/office/powerpoint/2010/main" val="402244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17</a:t>
            </a:fld>
            <a:endParaRPr lang="zh-CN" altLang="en-US"/>
          </a:p>
        </p:txBody>
      </p:sp>
    </p:spTree>
    <p:extLst>
      <p:ext uri="{BB962C8B-B14F-4D97-AF65-F5344CB8AC3E}">
        <p14:creationId xmlns:p14="http://schemas.microsoft.com/office/powerpoint/2010/main" val="3467861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18</a:t>
            </a:fld>
            <a:endParaRPr lang="zh-CN" altLang="en-US"/>
          </a:p>
        </p:txBody>
      </p:sp>
    </p:spTree>
    <p:extLst>
      <p:ext uri="{BB962C8B-B14F-4D97-AF65-F5344CB8AC3E}">
        <p14:creationId xmlns:p14="http://schemas.microsoft.com/office/powerpoint/2010/main" val="26326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40</a:t>
            </a:fld>
            <a:endParaRPr lang="zh-CN" altLang="en-US"/>
          </a:p>
        </p:txBody>
      </p:sp>
    </p:spTree>
    <p:extLst>
      <p:ext uri="{BB962C8B-B14F-4D97-AF65-F5344CB8AC3E}">
        <p14:creationId xmlns:p14="http://schemas.microsoft.com/office/powerpoint/2010/main" val="198949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8</a:t>
            </a:fld>
            <a:endParaRPr lang="zh-CN" altLang="en-US"/>
          </a:p>
        </p:txBody>
      </p:sp>
    </p:spTree>
    <p:extLst>
      <p:ext uri="{BB962C8B-B14F-4D97-AF65-F5344CB8AC3E}">
        <p14:creationId xmlns:p14="http://schemas.microsoft.com/office/powerpoint/2010/main" val="287157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10</a:t>
            </a:fld>
            <a:endParaRPr lang="zh-CN" altLang="en-US"/>
          </a:p>
        </p:txBody>
      </p:sp>
    </p:spTree>
    <p:extLst>
      <p:ext uri="{BB962C8B-B14F-4D97-AF65-F5344CB8AC3E}">
        <p14:creationId xmlns:p14="http://schemas.microsoft.com/office/powerpoint/2010/main" val="69665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11</a:t>
            </a:fld>
            <a:endParaRPr lang="zh-CN" altLang="en-US"/>
          </a:p>
        </p:txBody>
      </p:sp>
    </p:spTree>
    <p:extLst>
      <p:ext uri="{BB962C8B-B14F-4D97-AF65-F5344CB8AC3E}">
        <p14:creationId xmlns:p14="http://schemas.microsoft.com/office/powerpoint/2010/main" val="240537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12</a:t>
            </a:fld>
            <a:endParaRPr lang="zh-CN" altLang="en-US"/>
          </a:p>
        </p:txBody>
      </p:sp>
    </p:spTree>
    <p:extLst>
      <p:ext uri="{BB962C8B-B14F-4D97-AF65-F5344CB8AC3E}">
        <p14:creationId xmlns:p14="http://schemas.microsoft.com/office/powerpoint/2010/main" val="337086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13</a:t>
            </a:fld>
            <a:endParaRPr lang="zh-CN" altLang="en-US"/>
          </a:p>
        </p:txBody>
      </p:sp>
    </p:spTree>
    <p:extLst>
      <p:ext uri="{BB962C8B-B14F-4D97-AF65-F5344CB8AC3E}">
        <p14:creationId xmlns:p14="http://schemas.microsoft.com/office/powerpoint/2010/main" val="350415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14</a:t>
            </a:fld>
            <a:endParaRPr lang="zh-CN" altLang="en-US"/>
          </a:p>
        </p:txBody>
      </p:sp>
    </p:spTree>
    <p:extLst>
      <p:ext uri="{BB962C8B-B14F-4D97-AF65-F5344CB8AC3E}">
        <p14:creationId xmlns:p14="http://schemas.microsoft.com/office/powerpoint/2010/main" val="424898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15</a:t>
            </a:fld>
            <a:endParaRPr lang="zh-CN" altLang="en-US"/>
          </a:p>
        </p:txBody>
      </p:sp>
    </p:spTree>
    <p:extLst>
      <p:ext uri="{BB962C8B-B14F-4D97-AF65-F5344CB8AC3E}">
        <p14:creationId xmlns:p14="http://schemas.microsoft.com/office/powerpoint/2010/main" val="201234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16</a:t>
            </a:fld>
            <a:endParaRPr lang="zh-CN" altLang="en-US"/>
          </a:p>
        </p:txBody>
      </p:sp>
    </p:spTree>
    <p:extLst>
      <p:ext uri="{BB962C8B-B14F-4D97-AF65-F5344CB8AC3E}">
        <p14:creationId xmlns:p14="http://schemas.microsoft.com/office/powerpoint/2010/main" val="50804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405427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756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5336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5819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201601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259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29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90081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0558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9120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924926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67B3DD-E407-4771-B625-A6319AD9D0A7}" type="datetimeFigureOut">
              <a:rPr lang="zh-CN" altLang="en-US" smtClean="0"/>
              <a:t>2017/5/21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6951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文本框 15"/>
          <p:cNvSpPr txBox="1"/>
          <p:nvPr/>
        </p:nvSpPr>
        <p:spPr>
          <a:xfrm>
            <a:off x="415625" y="1059228"/>
            <a:ext cx="6075487" cy="2862322"/>
          </a:xfrm>
          <a:prstGeom prst="rect">
            <a:avLst/>
          </a:prstGeom>
          <a:noFill/>
        </p:spPr>
        <p:txBody>
          <a:bodyPr wrap="square" rtlCol="0">
            <a:spAutoFit/>
          </a:bodyPr>
          <a:lstStyle/>
          <a:p>
            <a:r>
              <a:rPr lang="en-US" altLang="zh-CN" sz="7200" dirty="0">
                <a:solidFill>
                  <a:srgbClr val="404040"/>
                </a:solidFill>
                <a:latin typeface="Broadway" pitchFamily="82" charset="0"/>
              </a:rPr>
              <a:t>G3</a:t>
            </a:r>
          </a:p>
          <a:p>
            <a:r>
              <a:rPr lang="zh-CN" altLang="en-US" sz="5400" dirty="0">
                <a:solidFill>
                  <a:srgbClr val="404040"/>
                </a:solidFill>
                <a:latin typeface="微软雅黑" panose="020B0503020204020204" pitchFamily="34" charset="-122"/>
                <a:ea typeface="微软雅黑" panose="020B0503020204020204" pitchFamily="34" charset="-122"/>
              </a:rPr>
              <a:t>寝室空调智能插座测试</a:t>
            </a:r>
            <a:r>
              <a:rPr lang="en-US" altLang="zh-CN" sz="5400" dirty="0">
                <a:solidFill>
                  <a:srgbClr val="404040"/>
                </a:solidFill>
                <a:latin typeface="微软雅黑" panose="020B0503020204020204" pitchFamily="34" charset="-122"/>
                <a:ea typeface="微软雅黑" panose="020B0503020204020204" pitchFamily="34" charset="-122"/>
              </a:rPr>
              <a:t>PPT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27204241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5335139"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软件测试对象</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286000" y="889001"/>
            <a:ext cx="4572000" cy="3477875"/>
          </a:xfrm>
          <a:prstGeom prst="rect">
            <a:avLst/>
          </a:prstGeom>
        </p:spPr>
        <p:txBody>
          <a:bodyPr>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程序</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数据</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文档</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过程</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硬件</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网络</a:t>
            </a:r>
          </a:p>
        </p:txBody>
      </p:sp>
    </p:spTree>
    <p:extLst>
      <p:ext uri="{BB962C8B-B14F-4D97-AF65-F5344CB8AC3E}">
        <p14:creationId xmlns:p14="http://schemas.microsoft.com/office/powerpoint/2010/main" val="2720257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541552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软件测试关键词</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2286000" y="1151549"/>
            <a:ext cx="4572000" cy="3477875"/>
          </a:xfrm>
          <a:prstGeom prst="rect">
            <a:avLst/>
          </a:prstGeom>
        </p:spPr>
        <p:txBody>
          <a:bodyPr>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单元测试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集成测试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确认测试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验收测试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白盒测试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黑盒测试</a:t>
            </a:r>
          </a:p>
        </p:txBody>
      </p:sp>
    </p:spTree>
    <p:extLst>
      <p:ext uri="{BB962C8B-B14F-4D97-AF65-F5344CB8AC3E}">
        <p14:creationId xmlns:p14="http://schemas.microsoft.com/office/powerpoint/2010/main" val="13526826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单元测试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49677"/>
            <a:ext cx="6149591" cy="2554545"/>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单元测试又称模块测试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是针对软件设计的最小单元</a:t>
            </a:r>
            <a:r>
              <a:rPr lang="en-US" altLang="zh-CN" sz="2000" dirty="0">
                <a:solidFill>
                  <a:srgbClr val="404040"/>
                </a:solidFill>
                <a:latin typeface="微软雅黑" panose="020B0503020204020204" pitchFamily="34" charset="-122"/>
                <a:ea typeface="微软雅黑" panose="020B0503020204020204" pitchFamily="34" charset="-122"/>
              </a:rPr>
              <a:t>——</a:t>
            </a:r>
            <a:r>
              <a:rPr lang="zh-CN" altLang="en-US" sz="2000" dirty="0">
                <a:solidFill>
                  <a:srgbClr val="404040"/>
                </a:solidFill>
                <a:latin typeface="微软雅黑" panose="020B0503020204020204" pitchFamily="34" charset="-122"/>
                <a:ea typeface="微软雅黑" panose="020B0503020204020204" pitchFamily="34" charset="-122"/>
              </a:rPr>
              <a:t>程序模块进行正确性检验的测试工作</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其目的在于检查每个程序单元能否实</a:t>
            </a:r>
            <a:r>
              <a:rPr lang="en-US" altLang="zh-CN" sz="2000" dirty="0">
                <a:solidFill>
                  <a:srgbClr val="404040"/>
                </a:solidFill>
                <a:latin typeface="微软雅黑" panose="020B0503020204020204" pitchFamily="34" charset="-122"/>
                <a:ea typeface="微软雅黑" panose="020B0503020204020204" pitchFamily="34" charset="-122"/>
              </a:rPr>
              <a:t> </a:t>
            </a:r>
            <a:r>
              <a:rPr lang="zh-CN" altLang="en-US" sz="2000" dirty="0">
                <a:solidFill>
                  <a:srgbClr val="404040"/>
                </a:solidFill>
                <a:latin typeface="微软雅黑" panose="020B0503020204020204" pitchFamily="34" charset="-122"/>
                <a:ea typeface="微软雅黑" panose="020B0503020204020204" pitchFamily="34" charset="-122"/>
              </a:rPr>
              <a:t>现详细设计说明中的模块功能、性能、接口和设计约束等要求，发现各模块内部可能存在的错误</a:t>
            </a:r>
          </a:p>
        </p:txBody>
      </p:sp>
    </p:spTree>
    <p:extLst>
      <p:ext uri="{BB962C8B-B14F-4D97-AF65-F5344CB8AC3E}">
        <p14:creationId xmlns:p14="http://schemas.microsoft.com/office/powerpoint/2010/main" val="21918376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集成测试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49677"/>
            <a:ext cx="6149591" cy="2862322"/>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集成测试，也叫组装测试或联合测试</a:t>
            </a: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在单元测试的基础上，将所有模块按照设计要求）如根据结构图</a:t>
            </a:r>
            <a:r>
              <a:rPr lang="en-US" altLang="zh-CN" sz="2000" dirty="0">
                <a:solidFill>
                  <a:srgbClr val="404040"/>
                </a:solidFill>
                <a:latin typeface="微软雅黑" panose="020B0503020204020204" pitchFamily="34" charset="-122"/>
                <a:ea typeface="微软雅黑" panose="020B0503020204020204" pitchFamily="34" charset="-122"/>
              </a:rPr>
              <a:t>〕</a:t>
            </a:r>
            <a:r>
              <a:rPr lang="zh-CN" altLang="en-US" sz="2000" dirty="0">
                <a:solidFill>
                  <a:srgbClr val="404040"/>
                </a:solidFill>
                <a:latin typeface="微软雅黑" panose="020B0503020204020204" pitchFamily="34" charset="-122"/>
                <a:ea typeface="微软雅黑" panose="020B0503020204020204" pitchFamily="34" charset="-122"/>
              </a:rPr>
              <a:t>组装成为子系统或系统，进行集成测试</a:t>
            </a: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集成测试是检验程序单元部件的接口关系</a:t>
            </a: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实践表明，一些模块虽然能够单独地工作，但并不能保证连接起来也能正常的工作。程序在某些局部反映不出来的问题，在全局上很可能暴露出来，影响功能的实现</a:t>
            </a:r>
          </a:p>
        </p:txBody>
      </p:sp>
    </p:spTree>
    <p:extLst>
      <p:ext uri="{BB962C8B-B14F-4D97-AF65-F5344CB8AC3E}">
        <p14:creationId xmlns:p14="http://schemas.microsoft.com/office/powerpoint/2010/main" val="2968446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确认测试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92439" y="997660"/>
            <a:ext cx="7159121" cy="3785652"/>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确认测试的目的是向未来的用户表明系统能够像预定要求那样工作。经集成测试后，已经按照设计把所有的模块组装成一个完整的软件系统，接口错误也已经基本排除了，接着就应该进一步验证软件的有效性，这就是确认测试的任务，即软件的功能和性能如同用户所合理期待的那样 </a:t>
            </a: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确认测试又称有效性测试。有效性测试是在模拟的环境下，运用黑盒测试的方法，验证被测软件是否满足需求规格说明书列出的需求。任务是验证软件的功能和性能及其他特性是否与用户的要求一致。对软件的功能和性能要求在软件需求规格说明书中已经明确规定，它包含的信息就是软件确认测试的基础</a:t>
            </a:r>
          </a:p>
        </p:txBody>
      </p:sp>
    </p:spTree>
    <p:extLst>
      <p:ext uri="{BB962C8B-B14F-4D97-AF65-F5344CB8AC3E}">
        <p14:creationId xmlns:p14="http://schemas.microsoft.com/office/powerpoint/2010/main" val="30980062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验收测试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79822"/>
            <a:ext cx="6149591" cy="2246769"/>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系统开发生命周期方法论的一个阶段，这          时相关的用户和／或独立测试人员根据测试计划和结果对系统进行测试和接收。它让系统用户决定是否接收系统。它是一项确定产品是否能够满足合同或用户所规定需求的测试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这是管理性和防御性控制的测试过程</a:t>
            </a:r>
          </a:p>
        </p:txBody>
      </p:sp>
    </p:spTree>
    <p:extLst>
      <p:ext uri="{BB962C8B-B14F-4D97-AF65-F5344CB8AC3E}">
        <p14:creationId xmlns:p14="http://schemas.microsoft.com/office/powerpoint/2010/main" val="5621187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175658" y="1082681"/>
            <a:ext cx="6471138" cy="2862322"/>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白盒测试也称结构测试或逻辑驱动测试，它是按照程序内部的结构测试程序，通过测试来检测产品内部动作是否按照设计规格说明书的规定正常进行，检验程序中的每条通路是否都能按预定要求正确工作</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是把测试对象看作一个打开的盒子，测试人员依据程序内部逻辑结构相关信息，设计或选择测试用例，对程序所有逻辑路径进行测试，通过在不同点检查程序的状态，确定实际的状态是否与预期的状态一致</a:t>
            </a:r>
          </a:p>
        </p:txBody>
      </p:sp>
    </p:spTree>
    <p:extLst>
      <p:ext uri="{BB962C8B-B14F-4D97-AF65-F5344CB8AC3E}">
        <p14:creationId xmlns:p14="http://schemas.microsoft.com/office/powerpoint/2010/main" val="41705260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单元测试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49677"/>
            <a:ext cx="6149591" cy="2554545"/>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单元测试又称模块测试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是针对软件设计的最小单元</a:t>
            </a:r>
            <a:r>
              <a:rPr lang="en-US" altLang="zh-CN" sz="2000" dirty="0">
                <a:solidFill>
                  <a:srgbClr val="404040"/>
                </a:solidFill>
                <a:latin typeface="微软雅黑" panose="020B0503020204020204" pitchFamily="34" charset="-122"/>
                <a:ea typeface="微软雅黑" panose="020B0503020204020204" pitchFamily="34" charset="-122"/>
              </a:rPr>
              <a:t>——</a:t>
            </a:r>
            <a:r>
              <a:rPr lang="zh-CN" altLang="en-US" sz="2000" dirty="0">
                <a:solidFill>
                  <a:srgbClr val="404040"/>
                </a:solidFill>
                <a:latin typeface="微软雅黑" panose="020B0503020204020204" pitchFamily="34" charset="-122"/>
                <a:ea typeface="微软雅黑" panose="020B0503020204020204" pitchFamily="34" charset="-122"/>
              </a:rPr>
              <a:t>程序模块进行正确性检验的测试工作</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其目的在于检查每个程序单元能否实</a:t>
            </a:r>
            <a:r>
              <a:rPr lang="en-US" altLang="zh-CN" sz="2000" dirty="0">
                <a:solidFill>
                  <a:srgbClr val="404040"/>
                </a:solidFill>
                <a:latin typeface="微软雅黑" panose="020B0503020204020204" pitchFamily="34" charset="-122"/>
                <a:ea typeface="微软雅黑" panose="020B0503020204020204" pitchFamily="34" charset="-122"/>
              </a:rPr>
              <a:t> </a:t>
            </a:r>
            <a:r>
              <a:rPr lang="zh-CN" altLang="en-US" sz="2000" dirty="0">
                <a:solidFill>
                  <a:srgbClr val="404040"/>
                </a:solidFill>
                <a:latin typeface="微软雅黑" panose="020B0503020204020204" pitchFamily="34" charset="-122"/>
                <a:ea typeface="微软雅黑" panose="020B0503020204020204" pitchFamily="34" charset="-122"/>
              </a:rPr>
              <a:t>现详细设计说明中的模块功能、性能、接口和设计约束等要求，发现各模块内部可能存在的错误</a:t>
            </a:r>
          </a:p>
        </p:txBody>
      </p:sp>
    </p:spTree>
    <p:extLst>
      <p:ext uri="{BB962C8B-B14F-4D97-AF65-F5344CB8AC3E}">
        <p14:creationId xmlns:p14="http://schemas.microsoft.com/office/powerpoint/2010/main" val="30865048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黑盒测试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53876" y="987936"/>
            <a:ext cx="6294345" cy="3477875"/>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黑盒测试也称功能测试，它是通过测试来检测每个功能是否都能正常使用。</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在测试时，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黑盒测试着眼于程序外部结构，不考虑内部逻辑结构，主要针对软件界面和软件功能进行测试</a:t>
            </a:r>
          </a:p>
        </p:txBody>
      </p:sp>
    </p:spTree>
    <p:extLst>
      <p:ext uri="{BB962C8B-B14F-4D97-AF65-F5344CB8AC3E}">
        <p14:creationId xmlns:p14="http://schemas.microsoft.com/office/powerpoint/2010/main" val="22378365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未知"/>
          <p:cNvSpPr>
            <a:spLocks/>
          </p:cNvSpPr>
          <p:nvPr/>
        </p:nvSpPr>
        <p:spPr bwMode="auto">
          <a:xfrm>
            <a:off x="3215879" y="2713435"/>
            <a:ext cx="1459706" cy="1631156"/>
          </a:xfrm>
          <a:custGeom>
            <a:avLst/>
            <a:gdLst>
              <a:gd name="T0" fmla="*/ 1944587 w 1153"/>
              <a:gd name="T1" fmla="*/ 141583 h 1106"/>
              <a:gd name="T2" fmla="*/ 1944587 w 1153"/>
              <a:gd name="T3" fmla="*/ 2172909 h 1106"/>
              <a:gd name="T4" fmla="*/ 0 w 1153"/>
              <a:gd name="T5" fmla="*/ 1946769 h 1106"/>
              <a:gd name="T6" fmla="*/ 0 w 1153"/>
              <a:gd name="T7" fmla="*/ 0 h 1106"/>
              <a:gd name="T8" fmla="*/ 1944587 w 1153"/>
              <a:gd name="T9" fmla="*/ 141583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3" h="1106">
                <a:moveTo>
                  <a:pt x="1152" y="72"/>
                </a:moveTo>
                <a:lnTo>
                  <a:pt x="1152" y="1105"/>
                </a:lnTo>
                <a:lnTo>
                  <a:pt x="0" y="990"/>
                </a:lnTo>
                <a:lnTo>
                  <a:pt x="0" y="0"/>
                </a:lnTo>
                <a:lnTo>
                  <a:pt x="1152" y="72"/>
                </a:lnTo>
              </a:path>
            </a:pathLst>
          </a:custGeom>
          <a:noFill/>
          <a:ln w="31750" cap="rnd"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2" name="未知"/>
          <p:cNvSpPr>
            <a:spLocks/>
          </p:cNvSpPr>
          <p:nvPr/>
        </p:nvSpPr>
        <p:spPr bwMode="auto">
          <a:xfrm>
            <a:off x="4674394" y="2545557"/>
            <a:ext cx="1423988" cy="1799035"/>
          </a:xfrm>
          <a:custGeom>
            <a:avLst/>
            <a:gdLst>
              <a:gd name="T0" fmla="*/ 0 w 1125"/>
              <a:gd name="T1" fmla="*/ 2396747 h 1220"/>
              <a:gd name="T2" fmla="*/ 0 w 1125"/>
              <a:gd name="T3" fmla="*/ 365705 h 1220"/>
              <a:gd name="T4" fmla="*/ 1896962 w 1125"/>
              <a:gd name="T5" fmla="*/ 0 h 1220"/>
              <a:gd name="T6" fmla="*/ 1896962 w 1125"/>
              <a:gd name="T7" fmla="*/ 1718422 h 1220"/>
              <a:gd name="T8" fmla="*/ 0 w 1125"/>
              <a:gd name="T9" fmla="*/ 2396747 h 1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5" h="1220">
                <a:moveTo>
                  <a:pt x="0" y="1219"/>
                </a:moveTo>
                <a:lnTo>
                  <a:pt x="0" y="186"/>
                </a:lnTo>
                <a:lnTo>
                  <a:pt x="1124" y="0"/>
                </a:lnTo>
                <a:lnTo>
                  <a:pt x="1124" y="874"/>
                </a:lnTo>
                <a:lnTo>
                  <a:pt x="0" y="1219"/>
                </a:lnTo>
              </a:path>
            </a:pathLst>
          </a:custGeom>
          <a:noFill/>
          <a:ln w="31750" cap="rnd"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3" name="未知"/>
          <p:cNvSpPr>
            <a:spLocks/>
          </p:cNvSpPr>
          <p:nvPr/>
        </p:nvSpPr>
        <p:spPr bwMode="auto">
          <a:xfrm>
            <a:off x="3215879" y="2458641"/>
            <a:ext cx="2882503" cy="342900"/>
          </a:xfrm>
          <a:custGeom>
            <a:avLst/>
            <a:gdLst>
              <a:gd name="T0" fmla="*/ 0 w 2277"/>
              <a:gd name="T1" fmla="*/ 321527 h 246"/>
              <a:gd name="T2" fmla="*/ 1971461 w 2277"/>
              <a:gd name="T3" fmla="*/ 455341 h 246"/>
              <a:gd name="T4" fmla="*/ 3841649 w 2277"/>
              <a:gd name="T5" fmla="*/ 109654 h 246"/>
              <a:gd name="T6" fmla="*/ 1924200 w 2277"/>
              <a:gd name="T7" fmla="*/ 0 h 246"/>
              <a:gd name="T8" fmla="*/ 0 w 2277"/>
              <a:gd name="T9" fmla="*/ 321527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7" h="246">
                <a:moveTo>
                  <a:pt x="0" y="173"/>
                </a:moveTo>
                <a:lnTo>
                  <a:pt x="1168" y="245"/>
                </a:lnTo>
                <a:lnTo>
                  <a:pt x="2276" y="59"/>
                </a:lnTo>
                <a:lnTo>
                  <a:pt x="1140" y="0"/>
                </a:lnTo>
                <a:lnTo>
                  <a:pt x="0" y="173"/>
                </a:lnTo>
              </a:path>
            </a:pathLst>
          </a:custGeom>
          <a:noFill/>
          <a:ln w="31750" cap="rnd"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4" name="Line 6"/>
          <p:cNvSpPr>
            <a:spLocks noChangeShapeType="1"/>
          </p:cNvSpPr>
          <p:nvPr/>
        </p:nvSpPr>
        <p:spPr bwMode="auto">
          <a:xfrm flipV="1">
            <a:off x="3208735" y="3757612"/>
            <a:ext cx="1579959" cy="425054"/>
          </a:xfrm>
          <a:prstGeom prst="line">
            <a:avLst/>
          </a:prstGeom>
          <a:noFill/>
          <a:ln w="31750" cmpd="sng">
            <a:solidFill>
              <a:schemeClr val="accent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5" name="Line 7"/>
          <p:cNvSpPr>
            <a:spLocks noChangeShapeType="1"/>
          </p:cNvSpPr>
          <p:nvPr/>
        </p:nvSpPr>
        <p:spPr bwMode="auto">
          <a:xfrm>
            <a:off x="4637485" y="2458641"/>
            <a:ext cx="90488" cy="1370409"/>
          </a:xfrm>
          <a:prstGeom prst="line">
            <a:avLst/>
          </a:prstGeom>
          <a:noFill/>
          <a:ln w="31750" cmpd="sng">
            <a:solidFill>
              <a:schemeClr val="accent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6" name="Line 8"/>
          <p:cNvSpPr>
            <a:spLocks noChangeShapeType="1"/>
          </p:cNvSpPr>
          <p:nvPr/>
        </p:nvSpPr>
        <p:spPr bwMode="auto">
          <a:xfrm>
            <a:off x="4751785" y="3773091"/>
            <a:ext cx="1314450" cy="57150"/>
          </a:xfrm>
          <a:prstGeom prst="line">
            <a:avLst/>
          </a:prstGeom>
          <a:noFill/>
          <a:ln w="31750" cmpd="sng">
            <a:solidFill>
              <a:schemeClr val="accent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7" name="Text Box 9"/>
          <p:cNvSpPr txBox="1">
            <a:spLocks noChangeArrowheads="1"/>
          </p:cNvSpPr>
          <p:nvPr/>
        </p:nvSpPr>
        <p:spPr bwMode="auto">
          <a:xfrm>
            <a:off x="4123135" y="3201591"/>
            <a:ext cx="12001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Font typeface="Wingdings" charset="0"/>
              <a:buNone/>
              <a:defRPr/>
            </a:pPr>
            <a:r>
              <a:rPr lang="en-US" altLang="zh-CN" sz="2400" dirty="0">
                <a:solidFill>
                  <a:srgbClr val="404040"/>
                </a:solidFill>
                <a:latin typeface="微软雅黑" panose="020B0503020204020204" pitchFamily="34" charset="-122"/>
                <a:ea typeface="微软雅黑" panose="020B0503020204020204" pitchFamily="34" charset="-122"/>
              </a:rPr>
              <a:t>f(x)</a:t>
            </a:r>
          </a:p>
        </p:txBody>
      </p:sp>
      <p:sp>
        <p:nvSpPr>
          <p:cNvPr id="12298" name="Line 10"/>
          <p:cNvSpPr>
            <a:spLocks noChangeShapeType="1"/>
          </p:cNvSpPr>
          <p:nvPr/>
        </p:nvSpPr>
        <p:spPr bwMode="auto">
          <a:xfrm flipV="1">
            <a:off x="2571750" y="3544491"/>
            <a:ext cx="1265635" cy="398859"/>
          </a:xfrm>
          <a:prstGeom prst="line">
            <a:avLst/>
          </a:prstGeom>
          <a:noFill/>
          <a:ln w="57150" cmpd="sng">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299" name="Line 11"/>
          <p:cNvSpPr>
            <a:spLocks noChangeShapeType="1"/>
          </p:cNvSpPr>
          <p:nvPr/>
        </p:nvSpPr>
        <p:spPr bwMode="auto">
          <a:xfrm>
            <a:off x="5380435" y="3201591"/>
            <a:ext cx="1477565" cy="113109"/>
          </a:xfrm>
          <a:prstGeom prst="line">
            <a:avLst/>
          </a:prstGeom>
          <a:noFill/>
          <a:ln w="57150" cmpd="sng">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2300" name="Text Box 12"/>
          <p:cNvSpPr txBox="1">
            <a:spLocks noChangeArrowheads="1"/>
          </p:cNvSpPr>
          <p:nvPr/>
        </p:nvSpPr>
        <p:spPr bwMode="auto">
          <a:xfrm>
            <a:off x="2286000" y="3429000"/>
            <a:ext cx="3429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Font typeface="Wingdings" charset="0"/>
              <a:buNone/>
              <a:defRPr/>
            </a:pPr>
            <a:r>
              <a:rPr lang="en-US" altLang="zh-CN" sz="2400">
                <a:solidFill>
                  <a:srgbClr val="404040"/>
                </a:solidFill>
                <a:latin typeface="微软雅黑" panose="020B0503020204020204" pitchFamily="34" charset="-122"/>
                <a:ea typeface="微软雅黑" panose="020B0503020204020204" pitchFamily="34" charset="-122"/>
              </a:rPr>
              <a:t>X</a:t>
            </a:r>
          </a:p>
        </p:txBody>
      </p:sp>
      <p:sp>
        <p:nvSpPr>
          <p:cNvPr id="12301" name="Text Box 13"/>
          <p:cNvSpPr txBox="1">
            <a:spLocks noChangeArrowheads="1"/>
          </p:cNvSpPr>
          <p:nvPr/>
        </p:nvSpPr>
        <p:spPr bwMode="auto">
          <a:xfrm>
            <a:off x="6572250" y="2800350"/>
            <a:ext cx="4000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Font typeface="Wingdings" charset="0"/>
              <a:buNone/>
              <a:defRPr/>
            </a:pPr>
            <a:r>
              <a:rPr lang="en-US" altLang="zh-CN" sz="2400">
                <a:solidFill>
                  <a:srgbClr val="404040"/>
                </a:solidFill>
                <a:latin typeface="微软雅黑" panose="020B0503020204020204" pitchFamily="34" charset="-122"/>
                <a:ea typeface="微软雅黑" panose="020B0503020204020204" pitchFamily="34" charset="-122"/>
              </a:rPr>
              <a:t>Y</a:t>
            </a:r>
          </a:p>
        </p:txBody>
      </p:sp>
      <p:sp>
        <p:nvSpPr>
          <p:cNvPr id="12302" name="Rectangle 14"/>
          <p:cNvSpPr>
            <a:spLocks noChangeArrowheads="1"/>
          </p:cNvSpPr>
          <p:nvPr/>
        </p:nvSpPr>
        <p:spPr bwMode="auto">
          <a:xfrm>
            <a:off x="1600200" y="1085850"/>
            <a:ext cx="58293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altLang="zh-CN" sz="3300" b="1" dirty="0">
                <a:solidFill>
                  <a:srgbClr val="404040"/>
                </a:solidFill>
                <a:latin typeface="微软雅黑" panose="020B0503020204020204" pitchFamily="34" charset="-122"/>
                <a:ea typeface="微软雅黑" panose="020B0503020204020204" pitchFamily="34" charset="-122"/>
                <a:cs typeface="方正隶二简体" charset="0"/>
              </a:rPr>
              <a:t>Y</a:t>
            </a:r>
            <a:r>
              <a:rPr lang="zh-CN" altLang="en-US" sz="3300" b="1" dirty="0">
                <a:solidFill>
                  <a:srgbClr val="404040"/>
                </a:solidFill>
                <a:latin typeface="微软雅黑" panose="020B0503020204020204" pitchFamily="34" charset="-122"/>
                <a:ea typeface="微软雅黑" panose="020B0503020204020204" pitchFamily="34" charset="-122"/>
                <a:cs typeface="方正隶二简体" charset="0"/>
              </a:rPr>
              <a:t>＝</a:t>
            </a:r>
            <a:r>
              <a:rPr lang="en-US" altLang="zh-CN" sz="3300" b="1" dirty="0">
                <a:solidFill>
                  <a:srgbClr val="404040"/>
                </a:solidFill>
                <a:latin typeface="微软雅黑" panose="020B0503020204020204" pitchFamily="34" charset="-122"/>
                <a:ea typeface="微软雅黑" panose="020B0503020204020204" pitchFamily="34" charset="-122"/>
                <a:cs typeface="方正隶二简体" charset="0"/>
              </a:rPr>
              <a:t>f</a:t>
            </a:r>
            <a:r>
              <a:rPr lang="zh-CN" altLang="en-US" sz="3300" b="1" dirty="0">
                <a:solidFill>
                  <a:srgbClr val="404040"/>
                </a:solidFill>
                <a:latin typeface="微软雅黑" panose="020B0503020204020204" pitchFamily="34" charset="-122"/>
                <a:ea typeface="微软雅黑" panose="020B0503020204020204" pitchFamily="34" charset="-122"/>
                <a:cs typeface="方正隶二简体" charset="0"/>
              </a:rPr>
              <a:t>（</a:t>
            </a:r>
            <a:r>
              <a:rPr lang="en-US" altLang="zh-CN" sz="3300" b="1" dirty="0">
                <a:solidFill>
                  <a:srgbClr val="404040"/>
                </a:solidFill>
                <a:latin typeface="微软雅黑" panose="020B0503020204020204" pitchFamily="34" charset="-122"/>
                <a:ea typeface="微软雅黑" panose="020B0503020204020204" pitchFamily="34" charset="-122"/>
                <a:cs typeface="方正隶二简体" charset="0"/>
              </a:rPr>
              <a:t>X</a:t>
            </a:r>
            <a:r>
              <a:rPr lang="zh-CN" altLang="en-US" sz="3300" b="1" dirty="0">
                <a:solidFill>
                  <a:srgbClr val="404040"/>
                </a:solidFill>
                <a:latin typeface="微软雅黑" panose="020B0503020204020204" pitchFamily="34" charset="-122"/>
                <a:ea typeface="微软雅黑" panose="020B0503020204020204" pitchFamily="34" charset="-122"/>
                <a:cs typeface="方正隶二简体" charset="0"/>
              </a:rPr>
              <a:t>）</a:t>
            </a:r>
          </a:p>
        </p:txBody>
      </p:sp>
      <p:sp>
        <p:nvSpPr>
          <p:cNvPr id="15" name="矩形 14"/>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0" name="矩形 19"/>
          <p:cNvSpPr/>
          <p:nvPr/>
        </p:nvSpPr>
        <p:spPr>
          <a:xfrm>
            <a:off x="251745" y="0"/>
            <a:ext cx="591794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白盒与黑盒测试比较</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2145402"/>
      </p:ext>
    </p:extLst>
  </p:cSld>
  <p:clrMapOvr>
    <a:masterClrMapping/>
  </p:clrMapOvr>
  <p:transition spd="slow" advClick="0">
    <p:checke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468487" y="1001890"/>
            <a:ext cx="2743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a:solidFill>
                  <a:schemeClr val="tx1">
                    <a:lumMod val="75000"/>
                    <a:lumOff val="25000"/>
                  </a:schemeClr>
                </a:solidFill>
                <a:latin typeface="华文仿宋" panose="02010600040101010101" pitchFamily="2" charset="-122"/>
                <a:ea typeface="华文仿宋" panose="02010600040101010101" pitchFamily="2" charset="-122"/>
              </a:rPr>
              <a:t>C</a:t>
            </a:r>
            <a:r>
              <a:rPr lang="en-US" altLang="zh-CN" sz="4400" b="1" dirty="0">
                <a:solidFill>
                  <a:schemeClr val="tx1">
                    <a:lumMod val="75000"/>
                    <a:lumOff val="25000"/>
                  </a:schemeClr>
                </a:solidFill>
                <a:latin typeface="华文仿宋" panose="02010600040101010101" pitchFamily="2" charset="-122"/>
                <a:ea typeface="华文仿宋" panose="02010600040101010101" pitchFamily="2" charset="-122"/>
              </a:rPr>
              <a:t>ontents</a:t>
            </a:r>
            <a:endParaRPr lang="zh-CN" altLang="en-US" sz="4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1424494" y="863910"/>
            <a:ext cx="1975556" cy="584775"/>
          </a:xfrm>
          <a:prstGeom prst="rect">
            <a:avLst/>
          </a:prstGeom>
          <a:noFill/>
        </p:spPr>
        <p:txBody>
          <a:bodyPr wrap="square" rtlCol="0">
            <a:spAutoFit/>
          </a:bodyPr>
          <a:lstStyle/>
          <a:p>
            <a:r>
              <a:rPr lang="zh-CN" altLang="en-US" sz="3200" b="1" dirty="0">
                <a:solidFill>
                  <a:schemeClr val="tx1">
                    <a:lumMod val="75000"/>
                    <a:lumOff val="25000"/>
                  </a:schemeClr>
                </a:solidFill>
                <a:latin typeface="造字工房悦黑体验版纤细体" pitchFamily="50" charset="-122"/>
                <a:ea typeface="造字工房悦黑体验版纤细体" pitchFamily="50" charset="-122"/>
              </a:rPr>
              <a:t>目 录</a:t>
            </a:r>
          </a:p>
        </p:txBody>
      </p:sp>
      <p:sp>
        <p:nvSpPr>
          <p:cNvPr id="7" name="矩形 6"/>
          <p:cNvSpPr/>
          <p:nvPr/>
        </p:nvSpPr>
        <p:spPr>
          <a:xfrm>
            <a:off x="663221" y="176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p:cNvSpPr/>
          <p:nvPr/>
        </p:nvSpPr>
        <p:spPr>
          <a:xfrm>
            <a:off x="663221" y="2528438"/>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000" b="1" dirty="0">
                <a:solidFill>
                  <a:srgbClr val="404040"/>
                </a:solidFill>
                <a:latin typeface="微软雅黑" panose="020B0503020204020204" pitchFamily="34" charset="-122"/>
                <a:ea typeface="微软雅黑" panose="020B0503020204020204" pitchFamily="34" charset="-122"/>
              </a:rPr>
              <a:t>测试内容</a:t>
            </a:r>
            <a:endParaRPr lang="en-US" altLang="zh-CN" sz="2000"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663221" y="3365608"/>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人员分工</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9459531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343150" y="2457450"/>
            <a:ext cx="1290638" cy="1133475"/>
          </a:xfrm>
          <a:prstGeom prst="rect">
            <a:avLst/>
          </a:prstGeom>
          <a:solidFill>
            <a:schemeClr val="hlink"/>
          </a:solidFill>
          <a:ln w="12700" cmpd="sng">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6" name="Rectangle 4"/>
          <p:cNvSpPr>
            <a:spLocks noChangeArrowheads="1"/>
          </p:cNvSpPr>
          <p:nvPr/>
        </p:nvSpPr>
        <p:spPr bwMode="auto">
          <a:xfrm>
            <a:off x="5257800" y="2800350"/>
            <a:ext cx="1724025" cy="390525"/>
          </a:xfrm>
          <a:prstGeom prst="rect">
            <a:avLst/>
          </a:prstGeom>
          <a:solidFill>
            <a:schemeClr val="hlink"/>
          </a:solidFill>
          <a:ln w="12700" cmpd="sng">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7" name="Line 5"/>
          <p:cNvSpPr>
            <a:spLocks noChangeShapeType="1"/>
          </p:cNvSpPr>
          <p:nvPr/>
        </p:nvSpPr>
        <p:spPr bwMode="auto">
          <a:xfrm>
            <a:off x="5624513" y="2349104"/>
            <a:ext cx="0" cy="436959"/>
          </a:xfrm>
          <a:prstGeom prst="line">
            <a:avLst/>
          </a:prstGeom>
          <a:noFill/>
          <a:ln w="12700" cmpd="sng">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8" name="Line 6"/>
          <p:cNvSpPr>
            <a:spLocks noChangeShapeType="1"/>
          </p:cNvSpPr>
          <p:nvPr/>
        </p:nvSpPr>
        <p:spPr bwMode="auto">
          <a:xfrm>
            <a:off x="5934075" y="2349104"/>
            <a:ext cx="0" cy="436959"/>
          </a:xfrm>
          <a:prstGeom prst="line">
            <a:avLst/>
          </a:prstGeom>
          <a:noFill/>
          <a:ln w="12700" cmpd="sng">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9" name="Line 7"/>
          <p:cNvSpPr>
            <a:spLocks noChangeShapeType="1"/>
          </p:cNvSpPr>
          <p:nvPr/>
        </p:nvSpPr>
        <p:spPr bwMode="auto">
          <a:xfrm>
            <a:off x="6491288" y="2349104"/>
            <a:ext cx="0" cy="436959"/>
          </a:xfrm>
          <a:prstGeom prst="line">
            <a:avLst/>
          </a:prstGeom>
          <a:noFill/>
          <a:ln w="12700" cmpd="sng">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0" name="Line 8"/>
          <p:cNvSpPr>
            <a:spLocks noChangeShapeType="1"/>
          </p:cNvSpPr>
          <p:nvPr/>
        </p:nvSpPr>
        <p:spPr bwMode="auto">
          <a:xfrm>
            <a:off x="5748338" y="3206354"/>
            <a:ext cx="0" cy="436959"/>
          </a:xfrm>
          <a:prstGeom prst="line">
            <a:avLst/>
          </a:prstGeom>
          <a:noFill/>
          <a:ln w="12700" cmpd="sng">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1" name="Line 9"/>
          <p:cNvSpPr>
            <a:spLocks noChangeShapeType="1"/>
          </p:cNvSpPr>
          <p:nvPr/>
        </p:nvSpPr>
        <p:spPr bwMode="auto">
          <a:xfrm>
            <a:off x="6367463" y="3206354"/>
            <a:ext cx="0" cy="436959"/>
          </a:xfrm>
          <a:prstGeom prst="line">
            <a:avLst/>
          </a:prstGeom>
          <a:noFill/>
          <a:ln w="12700" cmpd="sng">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2" name="Line 10"/>
          <p:cNvSpPr>
            <a:spLocks noChangeShapeType="1"/>
          </p:cNvSpPr>
          <p:nvPr/>
        </p:nvSpPr>
        <p:spPr bwMode="auto">
          <a:xfrm>
            <a:off x="2957513" y="2463404"/>
            <a:ext cx="0" cy="20835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3" name="Line 11"/>
          <p:cNvSpPr>
            <a:spLocks noChangeShapeType="1"/>
          </p:cNvSpPr>
          <p:nvPr/>
        </p:nvSpPr>
        <p:spPr bwMode="auto">
          <a:xfrm flipH="1">
            <a:off x="2576513" y="2692004"/>
            <a:ext cx="391716" cy="32265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4" name="Line 12"/>
          <p:cNvSpPr>
            <a:spLocks noChangeShapeType="1"/>
          </p:cNvSpPr>
          <p:nvPr/>
        </p:nvSpPr>
        <p:spPr bwMode="auto">
          <a:xfrm>
            <a:off x="2597944" y="3034904"/>
            <a:ext cx="348854" cy="32265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5" name="Line 13"/>
          <p:cNvSpPr>
            <a:spLocks noChangeShapeType="1"/>
          </p:cNvSpPr>
          <p:nvPr/>
        </p:nvSpPr>
        <p:spPr bwMode="auto">
          <a:xfrm>
            <a:off x="2969419" y="2692004"/>
            <a:ext cx="348854" cy="32265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6" name="Line 14"/>
          <p:cNvSpPr>
            <a:spLocks noChangeShapeType="1"/>
          </p:cNvSpPr>
          <p:nvPr/>
        </p:nvSpPr>
        <p:spPr bwMode="auto">
          <a:xfrm flipH="1">
            <a:off x="2947988" y="3034904"/>
            <a:ext cx="391716" cy="32265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7" name="Line 15"/>
          <p:cNvSpPr>
            <a:spLocks noChangeShapeType="1"/>
          </p:cNvSpPr>
          <p:nvPr/>
        </p:nvSpPr>
        <p:spPr bwMode="auto">
          <a:xfrm>
            <a:off x="2957513" y="3377804"/>
            <a:ext cx="0" cy="20835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8" name="Line 16"/>
          <p:cNvSpPr>
            <a:spLocks noChangeShapeType="1"/>
          </p:cNvSpPr>
          <p:nvPr/>
        </p:nvSpPr>
        <p:spPr bwMode="auto">
          <a:xfrm>
            <a:off x="3340894" y="3024188"/>
            <a:ext cx="163116" cy="0"/>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9" name="Line 17"/>
          <p:cNvSpPr>
            <a:spLocks noChangeShapeType="1"/>
          </p:cNvSpPr>
          <p:nvPr/>
        </p:nvSpPr>
        <p:spPr bwMode="auto">
          <a:xfrm>
            <a:off x="3514725" y="3034904"/>
            <a:ext cx="0" cy="379809"/>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30" name="Line 18"/>
          <p:cNvSpPr>
            <a:spLocks noChangeShapeType="1"/>
          </p:cNvSpPr>
          <p:nvPr/>
        </p:nvSpPr>
        <p:spPr bwMode="auto">
          <a:xfrm flipH="1">
            <a:off x="2947987" y="3424238"/>
            <a:ext cx="577454" cy="0"/>
          </a:xfrm>
          <a:prstGeom prst="line">
            <a:avLst/>
          </a:prstGeom>
          <a:noFill/>
          <a:ln w="12700" cmpd="sng">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31" name="Rectangle 19"/>
          <p:cNvSpPr>
            <a:spLocks noChangeArrowheads="1"/>
          </p:cNvSpPr>
          <p:nvPr/>
        </p:nvSpPr>
        <p:spPr bwMode="auto">
          <a:xfrm>
            <a:off x="2821781" y="2842023"/>
            <a:ext cx="289343" cy="34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7866" tIns="33338" rIns="67866" bIns="33338">
            <a:spAutoFit/>
          </a:bodyPr>
          <a:lstStyle/>
          <a:p>
            <a:pPr eaLnBrk="0" hangingPunct="0">
              <a:defRPr/>
            </a:pPr>
            <a:r>
              <a:rPr lang="en-US" altLang="zh-CN" sz="1800" b="1">
                <a:solidFill>
                  <a:srgbClr val="404040"/>
                </a:solidFill>
                <a:latin typeface="微软雅黑" panose="020B0503020204020204" pitchFamily="34" charset="-122"/>
                <a:ea typeface="微软雅黑" panose="020B0503020204020204" pitchFamily="34" charset="-122"/>
              </a:rPr>
              <a:t>P</a:t>
            </a:r>
          </a:p>
        </p:txBody>
      </p:sp>
      <p:sp>
        <p:nvSpPr>
          <p:cNvPr id="13332" name="Rectangle 20"/>
          <p:cNvSpPr>
            <a:spLocks noChangeArrowheads="1"/>
          </p:cNvSpPr>
          <p:nvPr/>
        </p:nvSpPr>
        <p:spPr bwMode="auto">
          <a:xfrm>
            <a:off x="4993481" y="2327673"/>
            <a:ext cx="409568" cy="34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7866" tIns="33338" rIns="67866" bIns="33338">
            <a:spAutoFit/>
          </a:bodyPr>
          <a:lstStyle/>
          <a:p>
            <a:pPr eaLnBrk="0" hangingPunct="0">
              <a:defRPr/>
            </a:pPr>
            <a:r>
              <a:rPr lang="en-US" altLang="zh-CN" sz="1800" b="1">
                <a:solidFill>
                  <a:srgbClr val="404040"/>
                </a:solidFill>
                <a:latin typeface="微软雅黑" panose="020B0503020204020204" pitchFamily="34" charset="-122"/>
                <a:ea typeface="微软雅黑" panose="020B0503020204020204" pitchFamily="34" charset="-122"/>
              </a:rPr>
              <a:t>IN</a:t>
            </a:r>
          </a:p>
        </p:txBody>
      </p:sp>
      <p:sp>
        <p:nvSpPr>
          <p:cNvPr id="13333" name="Rectangle 21"/>
          <p:cNvSpPr>
            <a:spLocks noChangeArrowheads="1"/>
          </p:cNvSpPr>
          <p:nvPr/>
        </p:nvSpPr>
        <p:spPr bwMode="auto">
          <a:xfrm>
            <a:off x="4869656" y="3242073"/>
            <a:ext cx="650018" cy="34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7866" tIns="33338" rIns="67866" bIns="33338">
            <a:spAutoFit/>
          </a:bodyPr>
          <a:lstStyle/>
          <a:p>
            <a:pPr eaLnBrk="0" hangingPunct="0">
              <a:defRPr/>
            </a:pPr>
            <a:r>
              <a:rPr lang="en-US" altLang="zh-CN" sz="1800" b="1">
                <a:solidFill>
                  <a:srgbClr val="404040"/>
                </a:solidFill>
                <a:latin typeface="微软雅黑" panose="020B0503020204020204" pitchFamily="34" charset="-122"/>
                <a:ea typeface="微软雅黑" panose="020B0503020204020204" pitchFamily="34" charset="-122"/>
              </a:rPr>
              <a:t>OUT</a:t>
            </a:r>
          </a:p>
        </p:txBody>
      </p:sp>
      <p:sp>
        <p:nvSpPr>
          <p:cNvPr id="13334" name="Rectangle 22"/>
          <p:cNvSpPr>
            <a:spLocks noChangeArrowheads="1"/>
          </p:cNvSpPr>
          <p:nvPr/>
        </p:nvSpPr>
        <p:spPr bwMode="auto">
          <a:xfrm>
            <a:off x="2000250" y="1771650"/>
            <a:ext cx="1637468" cy="3904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7866" tIns="33338" rIns="67866" bIns="33338">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0" hangingPunct="0">
              <a:spcBef>
                <a:spcPct val="20000"/>
              </a:spcBef>
            </a:pPr>
            <a:r>
              <a:rPr kumimoji="0" lang="zh-CN" altLang="en-US" sz="2100" b="1">
                <a:solidFill>
                  <a:srgbClr val="404040"/>
                </a:solidFill>
                <a:latin typeface="微软雅黑" panose="020B0503020204020204" pitchFamily="34" charset="-122"/>
                <a:ea typeface="微软雅黑" panose="020B0503020204020204" pitchFamily="34" charset="-122"/>
              </a:rPr>
              <a:t>白盒测试</a:t>
            </a:r>
            <a:r>
              <a:rPr kumimoji="0" lang="en-US" altLang="zh-CN" sz="2100" b="1">
                <a:solidFill>
                  <a:srgbClr val="404040"/>
                </a:solidFill>
                <a:latin typeface="微软雅黑" panose="020B0503020204020204" pitchFamily="34" charset="-122"/>
                <a:ea typeface="微软雅黑" panose="020B0503020204020204" pitchFamily="34" charset="-122"/>
              </a:rPr>
              <a:t>:</a:t>
            </a:r>
          </a:p>
        </p:txBody>
      </p:sp>
      <p:sp>
        <p:nvSpPr>
          <p:cNvPr id="13335" name="Rectangle 23"/>
          <p:cNvSpPr>
            <a:spLocks noChangeArrowheads="1"/>
          </p:cNvSpPr>
          <p:nvPr/>
        </p:nvSpPr>
        <p:spPr bwMode="auto">
          <a:xfrm>
            <a:off x="5008960" y="1793081"/>
            <a:ext cx="1637468" cy="3904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7866" tIns="33338" rIns="67866" bIns="33338">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0" hangingPunct="0">
              <a:spcBef>
                <a:spcPct val="20000"/>
              </a:spcBef>
            </a:pPr>
            <a:r>
              <a:rPr kumimoji="0" lang="zh-CN" altLang="en-US" sz="2100" b="1">
                <a:solidFill>
                  <a:srgbClr val="404040"/>
                </a:solidFill>
                <a:latin typeface="微软雅黑" panose="020B0503020204020204" pitchFamily="34" charset="-122"/>
                <a:ea typeface="微软雅黑" panose="020B0503020204020204" pitchFamily="34" charset="-122"/>
              </a:rPr>
              <a:t>黑盒测试</a:t>
            </a:r>
            <a:r>
              <a:rPr kumimoji="0" lang="en-US" altLang="zh-CN" sz="2100" b="1">
                <a:solidFill>
                  <a:srgbClr val="404040"/>
                </a:solidFill>
                <a:latin typeface="微软雅黑" panose="020B0503020204020204" pitchFamily="34" charset="-122"/>
                <a:ea typeface="微软雅黑" panose="020B0503020204020204" pitchFamily="34" charset="-122"/>
              </a:rPr>
              <a:t>:</a:t>
            </a:r>
          </a:p>
        </p:txBody>
      </p:sp>
      <p:sp>
        <p:nvSpPr>
          <p:cNvPr id="24" name="矩形 2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9" name="矩形 28"/>
          <p:cNvSpPr/>
          <p:nvPr/>
        </p:nvSpPr>
        <p:spPr>
          <a:xfrm>
            <a:off x="251745" y="0"/>
            <a:ext cx="6343789"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白盒与黑盒测试比较</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598103"/>
      </p:ext>
    </p:extLst>
  </p:cSld>
  <p:clrMapOvr>
    <a:masterClrMapping/>
  </p:clrMapOvr>
  <p:transition spd="slow" advClick="0">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lstStyle/>
          <a:p>
            <a:pPr marL="400050" indent="-400050"/>
            <a:r>
              <a:rPr lang="zh-CN" altLang="en-US" dirty="0">
                <a:solidFill>
                  <a:srgbClr val="404040"/>
                </a:solidFill>
                <a:latin typeface="微软雅黑" panose="020B0503020204020204" pitchFamily="34" charset="-122"/>
                <a:ea typeface="微软雅黑" panose="020B0503020204020204" pitchFamily="34" charset="-122"/>
              </a:rPr>
              <a:t>从广义上讲调试是白盒测试的一个子集</a:t>
            </a:r>
            <a:endParaRPr lang="en-US" altLang="zh-CN" sz="1800" dirty="0">
              <a:solidFill>
                <a:srgbClr val="404040"/>
              </a:solidFill>
              <a:latin typeface="微软雅黑" panose="020B0503020204020204" pitchFamily="34" charset="-122"/>
              <a:ea typeface="微软雅黑" panose="020B0503020204020204" pitchFamily="34" charset="-122"/>
            </a:endParaRPr>
          </a:p>
          <a:p>
            <a:pPr marL="400050" indent="-400050"/>
            <a:r>
              <a:rPr lang="zh-CN" altLang="en-US" dirty="0">
                <a:solidFill>
                  <a:srgbClr val="404040"/>
                </a:solidFill>
                <a:latin typeface="微软雅黑" panose="020B0503020204020204" pitchFamily="34" charset="-122"/>
                <a:ea typeface="微软雅黑" panose="020B0503020204020204" pitchFamily="34" charset="-122"/>
              </a:rPr>
              <a:t>相同点</a:t>
            </a:r>
            <a:r>
              <a:rPr lang="en-US" altLang="zh-CN" dirty="0">
                <a:solidFill>
                  <a:srgbClr val="404040"/>
                </a:solidFill>
                <a:latin typeface="微软雅黑" panose="020B0503020204020204" pitchFamily="34" charset="-122"/>
                <a:ea typeface="微软雅黑" panose="020B0503020204020204" pitchFamily="34" charset="-122"/>
              </a:rPr>
              <a:t> </a:t>
            </a:r>
          </a:p>
          <a:p>
            <a:pPr marL="971550" lvl="2" indent="-285750">
              <a:buNone/>
            </a:pPr>
            <a:r>
              <a:rPr lang="en-US" altLang="zh-CN" sz="1350"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目的相同</a:t>
            </a:r>
            <a:endParaRPr lang="en-US" altLang="zh-CN" dirty="0">
              <a:solidFill>
                <a:srgbClr val="404040"/>
              </a:solidFill>
              <a:latin typeface="微软雅黑" panose="020B0503020204020204" pitchFamily="34" charset="-122"/>
              <a:ea typeface="微软雅黑" panose="020B0503020204020204" pitchFamily="34" charset="-122"/>
            </a:endParaRPr>
          </a:p>
          <a:p>
            <a:pPr marL="971550" lvl="2" indent="-285750">
              <a:buNone/>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检查基础相同</a:t>
            </a:r>
            <a:endParaRPr lang="en-US" altLang="zh-CN" dirty="0">
              <a:solidFill>
                <a:srgbClr val="404040"/>
              </a:solidFill>
              <a:latin typeface="微软雅黑" panose="020B0503020204020204" pitchFamily="34" charset="-122"/>
              <a:ea typeface="微软雅黑" panose="020B0503020204020204" pitchFamily="34" charset="-122"/>
            </a:endParaRPr>
          </a:p>
          <a:p>
            <a:pPr marL="971550" lvl="2" indent="-285750">
              <a:buNone/>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方法相同（静态、动态、代码跟踪）</a:t>
            </a:r>
            <a:endParaRPr lang="en-US" altLang="zh-CN" dirty="0">
              <a:solidFill>
                <a:srgbClr val="404040"/>
              </a:solidFill>
              <a:latin typeface="微软雅黑" panose="020B0503020204020204" pitchFamily="34" charset="-122"/>
              <a:ea typeface="微软雅黑" panose="020B0503020204020204" pitchFamily="34" charset="-122"/>
            </a:endParaRPr>
          </a:p>
          <a:p>
            <a:pPr marL="400050" indent="-400050"/>
            <a:r>
              <a:rPr lang="zh-CN" altLang="en-US" dirty="0">
                <a:solidFill>
                  <a:srgbClr val="404040"/>
                </a:solidFill>
                <a:latin typeface="微软雅黑" panose="020B0503020204020204" pitchFamily="34" charset="-122"/>
                <a:ea typeface="微软雅黑" panose="020B0503020204020204" pitchFamily="34" charset="-122"/>
              </a:rPr>
              <a:t>不同点</a:t>
            </a:r>
            <a:endParaRPr lang="en-US" altLang="zh-CN" dirty="0">
              <a:solidFill>
                <a:srgbClr val="404040"/>
              </a:solidFill>
              <a:latin typeface="微软雅黑" panose="020B0503020204020204" pitchFamily="34" charset="-122"/>
              <a:ea typeface="微软雅黑" panose="020B0503020204020204" pitchFamily="34" charset="-122"/>
            </a:endParaRPr>
          </a:p>
          <a:p>
            <a:pPr marL="400050" indent="-400050">
              <a:buNone/>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侧重点（排除错误</a:t>
            </a:r>
            <a:r>
              <a:rPr lang="en-US" altLang="zh-CN" sz="1800"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发现错误）</a:t>
            </a:r>
            <a:endParaRPr lang="en-US" altLang="zh-CN" sz="1800" dirty="0">
              <a:solidFill>
                <a:srgbClr val="404040"/>
              </a:solidFill>
              <a:latin typeface="微软雅黑" panose="020B0503020204020204" pitchFamily="34" charset="-122"/>
              <a:ea typeface="微软雅黑" panose="020B0503020204020204" pitchFamily="34" charset="-122"/>
            </a:endParaRPr>
          </a:p>
          <a:p>
            <a:pPr marL="400050" indent="-400050">
              <a:buNone/>
            </a:pPr>
            <a:r>
              <a:rPr lang="en-US" altLang="zh-CN" sz="1800"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范围不同（语法、功能</a:t>
            </a:r>
            <a:r>
              <a:rPr lang="en-US" altLang="zh-CN" sz="1800" dirty="0">
                <a:solidFill>
                  <a:srgbClr val="404040"/>
                </a:solidFill>
                <a:latin typeface="微软雅黑" panose="020B0503020204020204" pitchFamily="34" charset="-122"/>
                <a:ea typeface="微软雅黑" panose="020B0503020204020204" pitchFamily="34" charset="-122"/>
              </a:rPr>
              <a:t> -------- </a:t>
            </a:r>
            <a:r>
              <a:rPr lang="zh-CN" altLang="en-US" sz="1800" dirty="0">
                <a:solidFill>
                  <a:srgbClr val="404040"/>
                </a:solidFill>
                <a:latin typeface="微软雅黑" panose="020B0503020204020204" pitchFamily="34" charset="-122"/>
                <a:ea typeface="微软雅黑" panose="020B0503020204020204" pitchFamily="34" charset="-122"/>
              </a:rPr>
              <a:t>内部结构、内存泄露等）</a:t>
            </a:r>
            <a:endParaRPr lang="en-US" altLang="zh-CN" sz="1800" dirty="0">
              <a:solidFill>
                <a:srgbClr val="404040"/>
              </a:solidFill>
              <a:latin typeface="微软雅黑" panose="020B0503020204020204" pitchFamily="34" charset="-122"/>
              <a:ea typeface="微软雅黑" panose="020B0503020204020204" pitchFamily="34" charset="-122"/>
            </a:endParaRPr>
          </a:p>
          <a:p>
            <a:pPr marL="400050" indent="-400050">
              <a:buNone/>
            </a:pPr>
            <a:r>
              <a:rPr lang="en-US" altLang="zh-CN" sz="1800"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执行人员不同（开发人员</a:t>
            </a:r>
            <a:r>
              <a:rPr lang="en-US" altLang="zh-CN" sz="1800" dirty="0">
                <a:solidFill>
                  <a:srgbClr val="404040"/>
                </a:solidFill>
                <a:latin typeface="微软雅黑" panose="020B0503020204020204" pitchFamily="34" charset="-122"/>
                <a:ea typeface="微软雅黑" panose="020B0503020204020204" pitchFamily="34" charset="-122"/>
              </a:rPr>
              <a:t> -------- </a:t>
            </a:r>
            <a:r>
              <a:rPr lang="zh-CN" altLang="en-US" sz="1800" dirty="0">
                <a:solidFill>
                  <a:srgbClr val="404040"/>
                </a:solidFill>
                <a:latin typeface="微软雅黑" panose="020B0503020204020204" pitchFamily="34" charset="-122"/>
                <a:ea typeface="微软雅黑" panose="020B0503020204020204" pitchFamily="34" charset="-122"/>
              </a:rPr>
              <a:t>测试人员）</a:t>
            </a: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592045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调试与白盒测试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709750"/>
      </p:ext>
    </p:extLst>
  </p:cSld>
  <p:clrMapOvr>
    <a:masterClrMapping/>
  </p:clrMapOvr>
  <p:transition spd="slow" advClick="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p:txBody>
          <a:bodyPr/>
          <a:lstStyle/>
          <a:p>
            <a:r>
              <a:rPr lang="zh-CN" altLang="en-US">
                <a:solidFill>
                  <a:srgbClr val="404040"/>
                </a:solidFill>
                <a:latin typeface="微软雅黑" panose="020B0503020204020204" pitchFamily="34" charset="-122"/>
                <a:ea typeface="微软雅黑" panose="020B0503020204020204" pitchFamily="34" charset="-122"/>
              </a:rPr>
              <a:t>代码检查</a:t>
            </a:r>
            <a:r>
              <a:rPr lang="zh-CN" altLang="en-US" sz="1500">
                <a:solidFill>
                  <a:srgbClr val="404040"/>
                </a:solidFill>
                <a:latin typeface="微软雅黑" panose="020B0503020204020204" pitchFamily="34" charset="-122"/>
                <a:ea typeface="微软雅黑" panose="020B0503020204020204" pitchFamily="34" charset="-122"/>
              </a:rPr>
              <a:t>（语法、逻辑、书写）</a:t>
            </a:r>
            <a:endParaRPr lang="en-US" altLang="zh-CN" sz="1500">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静态结构分析</a:t>
            </a:r>
            <a:r>
              <a:rPr lang="zh-CN" altLang="en-US" sz="1500">
                <a:solidFill>
                  <a:srgbClr val="404040"/>
                </a:solidFill>
                <a:latin typeface="微软雅黑" panose="020B0503020204020204" pitchFamily="34" charset="-122"/>
                <a:ea typeface="微软雅黑" panose="020B0503020204020204" pitchFamily="34" charset="-122"/>
              </a:rPr>
              <a:t>（内部关系如系统结构、函数调用关系等）</a:t>
            </a:r>
            <a:endParaRPr lang="en-US" altLang="zh-CN" sz="1500">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功能确认与接口分析</a:t>
            </a:r>
            <a:endParaRPr lang="en-US" altLang="zh-CN">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逻辑覆盖率分析</a:t>
            </a:r>
            <a:r>
              <a:rPr lang="zh-CN" altLang="en-US" sz="1500">
                <a:solidFill>
                  <a:srgbClr val="404040"/>
                </a:solidFill>
                <a:latin typeface="微软雅黑" panose="020B0503020204020204" pitchFamily="34" charset="-122"/>
                <a:ea typeface="微软雅黑" panose="020B0503020204020204" pitchFamily="34" charset="-122"/>
              </a:rPr>
              <a:t>（内部的执行路径、提高软件的可靠性）</a:t>
            </a:r>
            <a:endParaRPr lang="en-US" altLang="zh-CN" sz="1500">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性能与效率分析</a:t>
            </a:r>
            <a:endParaRPr lang="en-US" altLang="zh-CN">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内存分析</a:t>
            </a:r>
            <a:r>
              <a:rPr lang="zh-CN" altLang="en-US" sz="1500">
                <a:solidFill>
                  <a:srgbClr val="404040"/>
                </a:solidFill>
                <a:latin typeface="微软雅黑" panose="020B0503020204020204" pitchFamily="34" charset="-122"/>
                <a:ea typeface="微软雅黑" panose="020B0503020204020204" pitchFamily="34" charset="-122"/>
              </a:rPr>
              <a:t>（内存泄露、内存越界等）</a:t>
            </a: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409176"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白盒测试的内容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702262"/>
      </p:ext>
    </p:extLst>
  </p:cSld>
  <p:clrMapOvr>
    <a:masterClrMapping/>
  </p:clrMapOvr>
  <p:transition spd="slow" advClick="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lstStyle/>
          <a:p>
            <a:pPr>
              <a:buFont typeface="Wingdings" panose="05000000000000000000" pitchFamily="2" charset="2"/>
              <a:buNone/>
            </a:pPr>
            <a:r>
              <a:rPr lang="en-US" altLang="zh-CN" sz="1800">
                <a:solidFill>
                  <a:srgbClr val="404040"/>
                </a:solidFill>
                <a:latin typeface="微软雅黑" panose="020B0503020204020204" pitchFamily="34" charset="-122"/>
                <a:ea typeface="微软雅黑" panose="020B0503020204020204" pitchFamily="34" charset="-122"/>
              </a:rPr>
              <a:t>           </a:t>
            </a:r>
            <a:r>
              <a:rPr lang="zh-CN" altLang="en-US" sz="1800">
                <a:solidFill>
                  <a:srgbClr val="404040"/>
                </a:solidFill>
                <a:latin typeface="微软雅黑" panose="020B0503020204020204" pitchFamily="34" charset="-122"/>
                <a:ea typeface="微软雅黑" panose="020B0503020204020204" pitchFamily="34" charset="-122"/>
              </a:rPr>
              <a:t>随着软件测试的地位逐步提高，测试的重要性逐步显现，测试工具的应用已经成为了普遍的趋势。目前用于测试的工具已经比较多了，这些测试工具一般可分为</a:t>
            </a:r>
            <a:endParaRPr lang="en-US" altLang="zh-CN" sz="1800">
              <a:solidFill>
                <a:srgbClr val="404040"/>
              </a:solidFill>
              <a:latin typeface="微软雅黑" panose="020B0503020204020204" pitchFamily="34" charset="-122"/>
              <a:ea typeface="微软雅黑" panose="020B0503020204020204" pitchFamily="34" charset="-122"/>
            </a:endParaRPr>
          </a:p>
          <a:p>
            <a:r>
              <a:rPr lang="zh-CN" altLang="en-US" sz="1800">
                <a:solidFill>
                  <a:srgbClr val="404040"/>
                </a:solidFill>
                <a:latin typeface="微软雅黑" panose="020B0503020204020204" pitchFamily="34" charset="-122"/>
                <a:ea typeface="微软雅黑" panose="020B0503020204020204" pitchFamily="34" charset="-122"/>
              </a:rPr>
              <a:t>白盒测试工具</a:t>
            </a:r>
            <a:endParaRPr lang="en-US" altLang="zh-CN" sz="1800">
              <a:solidFill>
                <a:srgbClr val="404040"/>
              </a:solidFill>
              <a:latin typeface="微软雅黑" panose="020B0503020204020204" pitchFamily="34" charset="-122"/>
              <a:ea typeface="微软雅黑" panose="020B0503020204020204" pitchFamily="34" charset="-122"/>
            </a:endParaRPr>
          </a:p>
          <a:p>
            <a:r>
              <a:rPr lang="zh-CN" altLang="en-US" sz="1800">
                <a:solidFill>
                  <a:srgbClr val="404040"/>
                </a:solidFill>
                <a:latin typeface="微软雅黑" panose="020B0503020204020204" pitchFamily="34" charset="-122"/>
                <a:ea typeface="微软雅黑" panose="020B0503020204020204" pitchFamily="34" charset="-122"/>
              </a:rPr>
              <a:t>黑盒测试工具</a:t>
            </a:r>
            <a:endParaRPr lang="en-US" altLang="zh-CN" sz="1800">
              <a:solidFill>
                <a:srgbClr val="404040"/>
              </a:solidFill>
              <a:latin typeface="微软雅黑" panose="020B0503020204020204" pitchFamily="34" charset="-122"/>
              <a:ea typeface="微软雅黑" panose="020B0503020204020204" pitchFamily="34" charset="-122"/>
            </a:endParaRPr>
          </a:p>
          <a:p>
            <a:r>
              <a:rPr lang="zh-CN" altLang="en-US" sz="1800">
                <a:solidFill>
                  <a:srgbClr val="404040"/>
                </a:solidFill>
                <a:latin typeface="微软雅黑" panose="020B0503020204020204" pitchFamily="34" charset="-122"/>
                <a:ea typeface="微软雅黑" panose="020B0503020204020204" pitchFamily="34" charset="-122"/>
              </a:rPr>
              <a:t>性能测试工具</a:t>
            </a:r>
            <a:endParaRPr lang="en-US" altLang="zh-CN" sz="1800">
              <a:solidFill>
                <a:srgbClr val="404040"/>
              </a:solidFill>
              <a:latin typeface="微软雅黑" panose="020B0503020204020204" pitchFamily="34" charset="-122"/>
              <a:ea typeface="微软雅黑" panose="020B0503020204020204" pitchFamily="34" charset="-122"/>
            </a:endParaRPr>
          </a:p>
          <a:p>
            <a:r>
              <a:rPr lang="zh-CN" altLang="en-US" sz="1800">
                <a:solidFill>
                  <a:srgbClr val="404040"/>
                </a:solidFill>
                <a:latin typeface="微软雅黑" panose="020B0503020204020204" pitchFamily="34" charset="-122"/>
                <a:ea typeface="微软雅黑" panose="020B0503020204020204" pitchFamily="34" charset="-122"/>
              </a:rPr>
              <a:t>用于测试管理（测试流程管理、缺陷跟踪管理、测试用例管理）的工具。</a:t>
            </a:r>
            <a:r>
              <a:rPr lang="en-US" altLang="zh-CN">
                <a:solidFill>
                  <a:srgbClr val="404040"/>
                </a:solidFill>
                <a:latin typeface="微软雅黑" panose="020B0503020204020204" pitchFamily="34" charset="-122"/>
                <a:ea typeface="微软雅黑" panose="020B0503020204020204" pitchFamily="34" charset="-122"/>
              </a:rPr>
              <a:t/>
            </a:r>
            <a:br>
              <a:rPr lang="en-US" altLang="zh-CN">
                <a:solidFill>
                  <a:srgbClr val="404040"/>
                </a:solidFill>
                <a:latin typeface="微软雅黑" panose="020B0503020204020204" pitchFamily="34" charset="-122"/>
                <a:ea typeface="微软雅黑" panose="020B0503020204020204" pitchFamily="34" charset="-122"/>
              </a:rPr>
            </a:br>
            <a:endParaRPr lang="en-US" altLang="zh-CN">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39647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自动测试和分析工具</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5322722"/>
      </p:ext>
    </p:extLst>
  </p:cSld>
  <p:clrMapOvr>
    <a:masterClrMapping/>
  </p:clrMapOvr>
  <p:transition spd="slow" advClick="0">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80000"/>
              </a:lnSpc>
              <a:buFont typeface="Wingdings" panose="05000000000000000000" pitchFamily="2" charset="2"/>
              <a:buChar char="k"/>
            </a:pPr>
            <a:r>
              <a:rPr lang="zh-CN" altLang="en-US" sz="1800">
                <a:solidFill>
                  <a:srgbClr val="404040"/>
                </a:solidFill>
                <a:latin typeface="微软雅黑" panose="020B0503020204020204" pitchFamily="34" charset="-122"/>
                <a:ea typeface="微软雅黑" panose="020B0503020204020204" pitchFamily="34" charset="-122"/>
              </a:rPr>
              <a:t>测试信息流</a:t>
            </a:r>
            <a:endParaRPr lang="en-US" altLang="zh-CN" sz="1800">
              <a:solidFill>
                <a:srgbClr val="404040"/>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k"/>
            </a:pPr>
            <a:r>
              <a:rPr lang="zh-CN" altLang="en-US" sz="1800">
                <a:solidFill>
                  <a:srgbClr val="404040"/>
                </a:solidFill>
                <a:latin typeface="微软雅黑" panose="020B0503020204020204" pitchFamily="34" charset="-122"/>
                <a:ea typeface="微软雅黑" panose="020B0503020204020204" pitchFamily="34" charset="-122"/>
              </a:rPr>
              <a:t>分析设计阶段</a:t>
            </a:r>
            <a:endParaRPr lang="en-US" altLang="zh-CN" sz="18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需求说明书评测</a:t>
            </a:r>
            <a:endParaRPr lang="en-US" altLang="zh-CN" sz="15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概要设计说明书评测</a:t>
            </a:r>
            <a:endParaRPr lang="en-US" altLang="zh-CN" sz="15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详细设计说明书评测</a:t>
            </a:r>
            <a:endParaRPr lang="en-US" altLang="zh-CN" sz="15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软件编码规范评测</a:t>
            </a: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k"/>
            </a:pPr>
            <a:r>
              <a:rPr lang="zh-CN" altLang="en-US" sz="1800">
                <a:solidFill>
                  <a:srgbClr val="404040"/>
                </a:solidFill>
                <a:latin typeface="微软雅黑" panose="020B0503020204020204" pitchFamily="34" charset="-122"/>
                <a:ea typeface="微软雅黑" panose="020B0503020204020204" pitchFamily="34" charset="-122"/>
              </a:rPr>
              <a:t>开发阶段</a:t>
            </a:r>
            <a:endParaRPr lang="en-US" altLang="zh-CN" sz="18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单元测试</a:t>
            </a:r>
            <a:endParaRPr lang="en-US" altLang="zh-CN" sz="15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集成测试</a:t>
            </a:r>
            <a:endParaRPr lang="en-US" altLang="zh-CN" sz="15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确认测试</a:t>
            </a:r>
            <a:endParaRPr lang="en-US" altLang="zh-CN" sz="1500">
              <a:solidFill>
                <a:srgbClr val="40404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k"/>
            </a:pPr>
            <a:r>
              <a:rPr lang="zh-CN" altLang="en-US" sz="1500">
                <a:solidFill>
                  <a:srgbClr val="404040"/>
                </a:solidFill>
                <a:latin typeface="微软雅黑" panose="020B0503020204020204" pitchFamily="34" charset="-122"/>
                <a:ea typeface="微软雅黑" panose="020B0503020204020204" pitchFamily="34" charset="-122"/>
              </a:rPr>
              <a:t>验收测试</a:t>
            </a: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k"/>
            </a:pPr>
            <a:r>
              <a:rPr lang="zh-CN" altLang="en-US" sz="1800">
                <a:solidFill>
                  <a:srgbClr val="404040"/>
                </a:solidFill>
                <a:latin typeface="微软雅黑" panose="020B0503020204020204" pitchFamily="34" charset="-122"/>
                <a:ea typeface="微软雅黑" panose="020B0503020204020204" pitchFamily="34" charset="-122"/>
              </a:rPr>
              <a:t>软件验证和确认过程</a:t>
            </a:r>
            <a:endParaRPr lang="en-US" altLang="zh-CN" sz="1800">
              <a:solidFill>
                <a:srgbClr val="404040"/>
              </a:solidFill>
              <a:latin typeface="微软雅黑" panose="020B0503020204020204" pitchFamily="34" charset="-122"/>
              <a:ea typeface="微软雅黑" panose="020B0503020204020204" pitchFamily="34" charset="-122"/>
            </a:endParaRP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2153442"/>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anose="05000000000000000000" pitchFamily="2" charset="2"/>
              <a:buChar char="k"/>
            </a:pPr>
            <a:r>
              <a:rPr lang="zh-CN" altLang="en-US">
                <a:solidFill>
                  <a:srgbClr val="404040"/>
                </a:solidFill>
                <a:latin typeface="微软雅黑" panose="020B0503020204020204" pitchFamily="34" charset="-122"/>
                <a:ea typeface="微软雅黑" panose="020B0503020204020204" pitchFamily="34" charset="-122"/>
              </a:rPr>
              <a:t>测试计划</a:t>
            </a:r>
            <a:endParaRPr lang="en-US" altLang="zh-CN">
              <a:solidFill>
                <a:srgbClr val="40404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k"/>
            </a:pPr>
            <a:r>
              <a:rPr lang="zh-CN" altLang="en-US">
                <a:solidFill>
                  <a:srgbClr val="404040"/>
                </a:solidFill>
                <a:latin typeface="微软雅黑" panose="020B0503020204020204" pitchFamily="34" charset="-122"/>
                <a:ea typeface="微软雅黑" panose="020B0503020204020204" pitchFamily="34" charset="-122"/>
              </a:rPr>
              <a:t>测试用例</a:t>
            </a:r>
            <a:endParaRPr lang="en-US" altLang="zh-CN">
              <a:solidFill>
                <a:srgbClr val="40404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k"/>
            </a:pPr>
            <a:r>
              <a:rPr lang="zh-CN" altLang="en-US">
                <a:solidFill>
                  <a:srgbClr val="404040"/>
                </a:solidFill>
                <a:latin typeface="微软雅黑" panose="020B0503020204020204" pitchFamily="34" charset="-122"/>
                <a:ea typeface="微软雅黑" panose="020B0503020204020204" pitchFamily="34" charset="-122"/>
              </a:rPr>
              <a:t>测试缺陷报告</a:t>
            </a:r>
            <a:endParaRPr lang="en-US" altLang="zh-CN">
              <a:solidFill>
                <a:srgbClr val="40404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k"/>
            </a:pPr>
            <a:r>
              <a:rPr lang="zh-CN" altLang="en-US">
                <a:solidFill>
                  <a:srgbClr val="404040"/>
                </a:solidFill>
                <a:latin typeface="微软雅黑" panose="020B0503020204020204" pitchFamily="34" charset="-122"/>
                <a:ea typeface="微软雅黑" panose="020B0503020204020204" pitchFamily="34" charset="-122"/>
              </a:rPr>
              <a:t>测试报告</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03488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测试过程文档</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116164"/>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78744"/>
            <a:ext cx="7886700" cy="3263504"/>
          </a:xfrm>
        </p:spPr>
        <p:txBody>
          <a:bodyPr/>
          <a:lstStyle/>
          <a:p>
            <a:r>
              <a:rPr lang="zh-CN" altLang="en-US" sz="1800">
                <a:solidFill>
                  <a:srgbClr val="404040"/>
                </a:solidFill>
                <a:latin typeface="微软雅黑" panose="020B0503020204020204" pitchFamily="34" charset="-122"/>
                <a:ea typeface="微软雅黑" panose="020B0503020204020204" pitchFamily="34" charset="-122"/>
              </a:rPr>
              <a:t>白盒测试工具</a:t>
            </a:r>
          </a:p>
          <a:p>
            <a:pPr>
              <a:buFont typeface="Wingdings" panose="05000000000000000000" pitchFamily="2" charset="2"/>
              <a:buNone/>
            </a:pPr>
            <a:r>
              <a:rPr lang="zh-CN" altLang="en-US" sz="1800">
                <a:solidFill>
                  <a:srgbClr val="404040"/>
                </a:solidFill>
                <a:latin typeface="微软雅黑" panose="020B0503020204020204" pitchFamily="34" charset="-122"/>
                <a:ea typeface="微软雅黑" panose="020B0503020204020204" pitchFamily="34" charset="-122"/>
              </a:rPr>
              <a:t>            白盒测试工具一般是针对代码进行测试，测试中发现的缺陷可以定位到代码级，根据测试工具原理的不同，又可以分为静态测试工具和动态测试工具。</a:t>
            </a:r>
          </a:p>
          <a:p>
            <a:r>
              <a:rPr lang="zh-CN" altLang="en-US" sz="1800">
                <a:solidFill>
                  <a:srgbClr val="404040"/>
                </a:solidFill>
                <a:latin typeface="微软雅黑" panose="020B0503020204020204" pitchFamily="34" charset="-122"/>
                <a:ea typeface="微软雅黑" panose="020B0503020204020204" pitchFamily="34" charset="-122"/>
              </a:rPr>
              <a:t>黑盒测试工具</a:t>
            </a:r>
          </a:p>
          <a:p>
            <a:pPr>
              <a:buFont typeface="Wingdings" panose="05000000000000000000" pitchFamily="2" charset="2"/>
              <a:buNone/>
            </a:pPr>
            <a:r>
              <a:rPr lang="zh-CN" altLang="en-US" sz="1800">
                <a:solidFill>
                  <a:srgbClr val="404040"/>
                </a:solidFill>
                <a:latin typeface="微软雅黑" panose="020B0503020204020204" pitchFamily="34" charset="-122"/>
                <a:ea typeface="微软雅黑" panose="020B0503020204020204" pitchFamily="34" charset="-122"/>
              </a:rPr>
              <a:t>          该工具用于黑盒的自动化测试。可以在有源码或者只有APK的情况下对目标应用进行测试。Robotimu提供了模仿用户操作行为的API，比如在某个控件上点击，输入Text等等。Robotium - Android自动化测试工具</a:t>
            </a:r>
          </a:p>
          <a:p>
            <a:pPr>
              <a:buFont typeface="Wingdings" panose="05000000000000000000" pitchFamily="2" charset="2"/>
              <a:buNone/>
            </a:pPr>
            <a:r>
              <a:rPr lang="zh-CN" altLang="en-US" sz="1800">
                <a:solidFill>
                  <a:srgbClr val="404040"/>
                </a:solidFill>
                <a:latin typeface="微软雅黑" panose="020B0503020204020204" pitchFamily="34" charset="-122"/>
                <a:ea typeface="微软雅黑" panose="020B0503020204020204" pitchFamily="34" charset="-122"/>
              </a:rPr>
              <a:t>    测试步骤介绍：简单介绍如何使用robotium进行自动化测试</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552993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测试工具的分类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421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80000"/>
              </a:lnSpc>
            </a:pPr>
            <a:r>
              <a:rPr lang="zh-CN" altLang="en-US" sz="3000">
                <a:solidFill>
                  <a:srgbClr val="404040"/>
                </a:solidFill>
                <a:latin typeface="微软雅黑" panose="020B0503020204020204" pitchFamily="34" charset="-122"/>
                <a:ea typeface="微软雅黑" panose="020B0503020204020204" pitchFamily="34" charset="-122"/>
              </a:rPr>
              <a:t>性能测试工具</a:t>
            </a:r>
          </a:p>
          <a:p>
            <a:pPr>
              <a:lnSpc>
                <a:spcPct val="80000"/>
              </a:lnSpc>
              <a:buFont typeface="Wingdings" panose="05000000000000000000" pitchFamily="2" charset="2"/>
              <a:buNone/>
            </a:pPr>
            <a:r>
              <a:rPr lang="zh-CN" altLang="en-US">
                <a:solidFill>
                  <a:srgbClr val="404040"/>
                </a:solidFill>
                <a:latin typeface="微软雅黑" panose="020B0503020204020204" pitchFamily="34" charset="-122"/>
                <a:ea typeface="微软雅黑" panose="020B0503020204020204" pitchFamily="34" charset="-122"/>
              </a:rPr>
              <a:t>            是通过模拟大数据量或多用户并发情况，对被测系统进行性能指标的采集。</a:t>
            </a:r>
          </a:p>
          <a:p>
            <a:pPr>
              <a:lnSpc>
                <a:spcPct val="80000"/>
              </a:lnSpc>
              <a:buFont typeface="Wingdings" panose="05000000000000000000" pitchFamily="2" charset="2"/>
              <a:buNone/>
            </a:pPr>
            <a:r>
              <a:rPr lang="zh-CN" altLang="en-US">
                <a:solidFill>
                  <a:srgbClr val="404040"/>
                </a:solidFill>
                <a:latin typeface="微软雅黑" panose="020B0503020204020204" pitchFamily="34" charset="-122"/>
                <a:ea typeface="微软雅黑" panose="020B0503020204020204" pitchFamily="34" charset="-122"/>
              </a:rPr>
              <a:t>	代表工具有 monkey traceview</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64435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测试工具的分类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480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marL="0" indent="0">
              <a:buNone/>
            </a:pPr>
            <a:r>
              <a:rPr lang="zh-CN" altLang="en-US">
                <a:solidFill>
                  <a:srgbClr val="404040"/>
                </a:solidFill>
                <a:latin typeface="微软雅黑" panose="020B0503020204020204" pitchFamily="34" charset="-122"/>
                <a:ea typeface="微软雅黑" panose="020B0503020204020204" pitchFamily="34" charset="-122"/>
              </a:rPr>
              <a:t>提高测试质量；</a:t>
            </a:r>
            <a:endParaRPr lang="en-US" altLang="zh-CN">
              <a:solidFill>
                <a:srgbClr val="404040"/>
              </a:solidFill>
              <a:latin typeface="微软雅黑" panose="020B0503020204020204" pitchFamily="34" charset="-122"/>
              <a:ea typeface="微软雅黑" panose="020B0503020204020204" pitchFamily="34" charset="-122"/>
            </a:endParaRPr>
          </a:p>
          <a:p>
            <a:pPr marL="0" indent="0">
              <a:buNone/>
            </a:pPr>
            <a:r>
              <a:rPr lang="zh-CN" altLang="en-US">
                <a:solidFill>
                  <a:srgbClr val="404040"/>
                </a:solidFill>
                <a:latin typeface="微软雅黑" panose="020B0503020204020204" pitchFamily="34" charset="-122"/>
                <a:ea typeface="微软雅黑" panose="020B0503020204020204" pitchFamily="34" charset="-122"/>
              </a:rPr>
              <a:t>减少测试过程中的重复劳动</a:t>
            </a:r>
            <a:endParaRPr lang="en-US" altLang="zh-CN">
              <a:solidFill>
                <a:srgbClr val="404040"/>
              </a:solidFill>
              <a:latin typeface="微软雅黑" panose="020B0503020204020204" pitchFamily="34" charset="-122"/>
              <a:ea typeface="微软雅黑" panose="020B0503020204020204" pitchFamily="34" charset="-122"/>
            </a:endParaRPr>
          </a:p>
          <a:p>
            <a:pPr marL="0" indent="0">
              <a:buNone/>
            </a:pPr>
            <a:r>
              <a:rPr lang="zh-CN" altLang="en-US">
                <a:solidFill>
                  <a:srgbClr val="404040"/>
                </a:solidFill>
                <a:latin typeface="微软雅黑" panose="020B0503020204020204" pitchFamily="34" charset="-122"/>
                <a:ea typeface="微软雅黑" panose="020B0503020204020204" pitchFamily="34" charset="-122"/>
              </a:rPr>
              <a:t>实现测试自动化</a:t>
            </a:r>
            <a:r>
              <a:rPr lang="en-US" altLang="zh-CN">
                <a:solidFill>
                  <a:srgbClr val="404040"/>
                </a:solidFill>
                <a:latin typeface="微软雅黑" panose="020B0503020204020204" pitchFamily="34" charset="-122"/>
                <a:ea typeface="微软雅黑" panose="020B0503020204020204" pitchFamily="34" charset="-122"/>
              </a:rPr>
              <a:t/>
            </a:r>
            <a:br>
              <a:rPr lang="en-US" altLang="zh-CN">
                <a:solidFill>
                  <a:srgbClr val="404040"/>
                </a:solidFill>
                <a:latin typeface="微软雅黑" panose="020B0503020204020204" pitchFamily="34" charset="-122"/>
                <a:ea typeface="微软雅黑" panose="020B0503020204020204" pitchFamily="34" charset="-122"/>
              </a:rPr>
            </a:br>
            <a:endParaRPr lang="en-US" altLang="zh-CN">
              <a:solidFill>
                <a:srgbClr val="404040"/>
              </a:solidFill>
              <a:latin typeface="微软雅黑" panose="020B0503020204020204" pitchFamily="34" charset="-122"/>
              <a:ea typeface="微软雅黑" panose="020B0503020204020204" pitchFamily="34" charset="-122"/>
            </a:endParaRPr>
          </a:p>
          <a:p>
            <a:pPr marL="0" indent="0">
              <a:buNone/>
            </a:pPr>
            <a:r>
              <a:rPr lang="en-US" altLang="zh-CN">
                <a:solidFill>
                  <a:srgbClr val="404040"/>
                </a:solidFill>
                <a:latin typeface="微软雅黑" panose="020B0503020204020204" pitchFamily="34" charset="-122"/>
                <a:ea typeface="微软雅黑" panose="020B0503020204020204" pitchFamily="34" charset="-122"/>
              </a:rPr>
              <a:t>        </a:t>
            </a:r>
            <a:r>
              <a:rPr lang="zh-CN" altLang="en-US">
                <a:solidFill>
                  <a:srgbClr val="404040"/>
                </a:solidFill>
                <a:latin typeface="微软雅黑" panose="020B0503020204020204" pitchFamily="34" charset="-122"/>
                <a:ea typeface="微软雅黑" panose="020B0503020204020204" pitchFamily="34" charset="-122"/>
              </a:rPr>
              <a:t>在测试中应用测试工具，可以发现正常测试中很难发现的缺陷</a:t>
            </a:r>
            <a:r>
              <a:rPr lang="en-US" altLang="zh-CN">
                <a:solidFill>
                  <a:srgbClr val="404040"/>
                </a:solidFill>
                <a:latin typeface="微软雅黑" panose="020B0503020204020204" pitchFamily="34" charset="-122"/>
                <a:ea typeface="微软雅黑" panose="020B0503020204020204" pitchFamily="34" charset="-122"/>
              </a:rPr>
              <a:t> </a:t>
            </a:r>
          </a:p>
          <a:p>
            <a:pPr marL="0" indent="0">
              <a:buNone/>
            </a:pPr>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应用测试工具的目的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2758162"/>
      </p:ext>
    </p:extLst>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solidFill>
                  <a:srgbClr val="404040"/>
                </a:solidFill>
                <a:latin typeface="微软雅黑" panose="020B0503020204020204" pitchFamily="34" charset="-122"/>
                <a:ea typeface="微软雅黑" panose="020B0503020204020204" pitchFamily="34" charset="-122"/>
              </a:rPr>
              <a:t>monkey</a:t>
            </a:r>
            <a:r>
              <a:rPr lang="zh-CN" altLang="en-US">
                <a:solidFill>
                  <a:srgbClr val="404040"/>
                </a:solidFill>
                <a:latin typeface="微软雅黑" panose="020B0503020204020204" pitchFamily="34" charset="-122"/>
                <a:ea typeface="微软雅黑" panose="020B0503020204020204" pitchFamily="34" charset="-122"/>
              </a:rPr>
              <a:t>是</a:t>
            </a:r>
            <a:r>
              <a:rPr lang="en-US" altLang="zh-CN">
                <a:solidFill>
                  <a:srgbClr val="404040"/>
                </a:solidFill>
                <a:latin typeface="微软雅黑" panose="020B0503020204020204" pitchFamily="34" charset="-122"/>
                <a:ea typeface="微软雅黑" panose="020B0503020204020204" pitchFamily="34" charset="-122"/>
              </a:rPr>
              <a:t>android</a:t>
            </a:r>
            <a:r>
              <a:rPr lang="zh-CN" altLang="en-US">
                <a:solidFill>
                  <a:srgbClr val="404040"/>
                </a:solidFill>
                <a:latin typeface="微软雅黑" panose="020B0503020204020204" pitchFamily="34" charset="-122"/>
                <a:ea typeface="微软雅黑" panose="020B0503020204020204" pitchFamily="34" charset="-122"/>
              </a:rPr>
              <a:t>下自动化测试比较重要的的一个工具，该工具可以运行在</a:t>
            </a:r>
            <a:r>
              <a:rPr lang="en-US" altLang="zh-CN">
                <a:solidFill>
                  <a:srgbClr val="404040"/>
                </a:solidFill>
                <a:latin typeface="微软雅黑" panose="020B0503020204020204" pitchFamily="34" charset="-122"/>
                <a:ea typeface="微软雅黑" panose="020B0503020204020204" pitchFamily="34" charset="-122"/>
              </a:rPr>
              <a:t>host</a:t>
            </a:r>
            <a:r>
              <a:rPr lang="zh-CN" altLang="en-US">
                <a:solidFill>
                  <a:srgbClr val="404040"/>
                </a:solidFill>
                <a:latin typeface="微软雅黑" panose="020B0503020204020204" pitchFamily="34" charset="-122"/>
                <a:ea typeface="微软雅黑" panose="020B0503020204020204" pitchFamily="34" charset="-122"/>
              </a:rPr>
              <a:t>端或者设备（模拟器或真实设备）。它会向系统发送随机事件流（即模拟用户各种操作：点击、滑动、</a:t>
            </a:r>
            <a:r>
              <a:rPr lang="en-US" altLang="zh-CN">
                <a:solidFill>
                  <a:srgbClr val="404040"/>
                </a:solidFill>
                <a:latin typeface="微软雅黑" panose="020B0503020204020204" pitchFamily="34" charset="-122"/>
                <a:ea typeface="微软雅黑" panose="020B0503020204020204" pitchFamily="34" charset="-122"/>
              </a:rPr>
              <a:t>AP</a:t>
            </a:r>
            <a:r>
              <a:rPr lang="zh-CN" altLang="en-US">
                <a:solidFill>
                  <a:srgbClr val="404040"/>
                </a:solidFill>
                <a:latin typeface="微软雅黑" panose="020B0503020204020204" pitchFamily="34" charset="-122"/>
                <a:ea typeface="微软雅黑" panose="020B0503020204020204" pitchFamily="34" charset="-122"/>
              </a:rPr>
              <a:t>切换等），对单个程序或者整个系统进行压力测试。</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45385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Monkey</a:t>
            </a:r>
            <a:r>
              <a:rPr lang="zh-CN" altLang="en-US" sz="3200" dirty="0">
                <a:solidFill>
                  <a:schemeClr val="bg1"/>
                </a:solidFill>
                <a:latin typeface="微软雅黑" panose="020B0503020204020204" pitchFamily="34" charset="-122"/>
                <a:ea typeface="微软雅黑" panose="020B0503020204020204" pitchFamily="34" charset="-122"/>
              </a:rPr>
              <a:t>测试工具</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4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矩形 3"/>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01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3438581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rgbClr val="404040"/>
                </a:solidFill>
                <a:latin typeface="微软雅黑" panose="020B0503020204020204" pitchFamily="34" charset="-122"/>
                <a:ea typeface="微软雅黑" panose="020B0503020204020204" pitchFamily="34" charset="-122"/>
              </a:rPr>
              <a:t>基本配置，例如测试事件数量，特定的事件流</a:t>
            </a:r>
            <a:endParaRPr lang="en-US" altLang="zh-CN">
              <a:solidFill>
                <a:srgbClr val="404040"/>
              </a:solidFill>
              <a:latin typeface="微软雅黑" panose="020B0503020204020204" pitchFamily="34" charset="-122"/>
              <a:ea typeface="微软雅黑" panose="020B0503020204020204" pitchFamily="34" charset="-122"/>
            </a:endParaRPr>
          </a:p>
          <a:p>
            <a:endParaRPr lang="en-US" altLang="zh-CN">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约束项设置，例如单独对某个包或者几个</a:t>
            </a:r>
            <a:endParaRPr lang="en-US" altLang="zh-CN">
              <a:solidFill>
                <a:srgbClr val="404040"/>
              </a:solidFill>
              <a:latin typeface="微软雅黑" panose="020B0503020204020204" pitchFamily="34" charset="-122"/>
              <a:ea typeface="微软雅黑" panose="020B0503020204020204" pitchFamily="34" charset="-122"/>
            </a:endParaRPr>
          </a:p>
          <a:p>
            <a:endParaRPr lang="en-US" altLang="zh-CN">
              <a:solidFill>
                <a:srgbClr val="404040"/>
              </a:solidFill>
              <a:latin typeface="微软雅黑" panose="020B0503020204020204" pitchFamily="34" charset="-122"/>
              <a:ea typeface="微软雅黑" panose="020B0503020204020204" pitchFamily="34" charset="-122"/>
            </a:endParaRPr>
          </a:p>
          <a:p>
            <a:r>
              <a:rPr lang="zh-CN" altLang="en-US">
                <a:solidFill>
                  <a:srgbClr val="404040"/>
                </a:solidFill>
                <a:latin typeface="微软雅黑" panose="020B0503020204020204" pitchFamily="34" charset="-122"/>
                <a:ea typeface="微软雅黑" panose="020B0503020204020204" pitchFamily="34" charset="-122"/>
              </a:rPr>
              <a:t>事件类型以及频率，异常忽略选项等</a:t>
            </a:r>
            <a:endParaRPr lang="en-US" altLang="zh-CN">
              <a:solidFill>
                <a:srgbClr val="404040"/>
              </a:solidFill>
              <a:latin typeface="微软雅黑" panose="020B0503020204020204" pitchFamily="34" charset="-122"/>
              <a:ea typeface="微软雅黑" panose="020B0503020204020204" pitchFamily="34" charset="-122"/>
            </a:endParaRP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特点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9227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80000"/>
              </a:lnSpc>
              <a:buFont typeface="Wingdings" panose="05000000000000000000" pitchFamily="2" charset="2"/>
              <a:buNone/>
            </a:pPr>
            <a:r>
              <a:rPr lang="en-US" altLang="zh-CN" sz="1500">
                <a:solidFill>
                  <a:srgbClr val="404040"/>
                </a:solidFill>
                <a:latin typeface="微软雅黑" panose="020B0503020204020204" pitchFamily="34" charset="-122"/>
                <a:ea typeface="微软雅黑" panose="020B0503020204020204" pitchFamily="34" charset="-122"/>
              </a:rPr>
              <a:t>     </a:t>
            </a:r>
            <a:r>
              <a:rPr lang="zh-CN" altLang="en-US" sz="1500">
                <a:solidFill>
                  <a:srgbClr val="404040"/>
                </a:solidFill>
                <a:latin typeface="微软雅黑" panose="020B0503020204020204" pitchFamily="34" charset="-122"/>
                <a:ea typeface="微软雅黑" panose="020B0503020204020204" pitchFamily="34" charset="-122"/>
              </a:rPr>
              <a:t>在</a:t>
            </a:r>
            <a:r>
              <a:rPr lang="en-US" altLang="zh-CN" sz="1500">
                <a:solidFill>
                  <a:srgbClr val="404040"/>
                </a:solidFill>
                <a:latin typeface="微软雅黑" panose="020B0503020204020204" pitchFamily="34" charset="-122"/>
                <a:ea typeface="微软雅黑" panose="020B0503020204020204" pitchFamily="34" charset="-122"/>
              </a:rPr>
              <a:t>Monkey</a:t>
            </a:r>
            <a:r>
              <a:rPr lang="zh-CN" altLang="en-US" sz="1500">
                <a:solidFill>
                  <a:srgbClr val="404040"/>
                </a:solidFill>
                <a:latin typeface="微软雅黑" panose="020B0503020204020204" pitchFamily="34" charset="-122"/>
                <a:ea typeface="微软雅黑" panose="020B0503020204020204" pitchFamily="34" charset="-122"/>
              </a:rPr>
              <a:t>运行的时候，它生成事件，并把它们发给系统。同时，</a:t>
            </a:r>
            <a:r>
              <a:rPr lang="en-US" altLang="zh-CN" sz="1500">
                <a:solidFill>
                  <a:srgbClr val="404040"/>
                </a:solidFill>
                <a:latin typeface="微软雅黑" panose="020B0503020204020204" pitchFamily="34" charset="-122"/>
                <a:ea typeface="微软雅黑" panose="020B0503020204020204" pitchFamily="34" charset="-122"/>
              </a:rPr>
              <a:t>Monkey</a:t>
            </a:r>
            <a:r>
              <a:rPr lang="zh-CN" altLang="en-US" sz="1500">
                <a:solidFill>
                  <a:srgbClr val="404040"/>
                </a:solidFill>
                <a:latin typeface="微软雅黑" panose="020B0503020204020204" pitchFamily="34" charset="-122"/>
                <a:ea typeface="微软雅黑" panose="020B0503020204020204" pitchFamily="34" charset="-122"/>
              </a:rPr>
              <a:t>还对测试中的系统进行监测，对下列三种情况进行特殊处理：</a:t>
            </a:r>
            <a:r>
              <a:rPr lang="en-US" altLang="zh-CN" sz="1500">
                <a:solidFill>
                  <a:srgbClr val="404040"/>
                </a:solidFill>
                <a:latin typeface="微软雅黑" panose="020B0503020204020204" pitchFamily="34" charset="-122"/>
                <a:ea typeface="微软雅黑" panose="020B0503020204020204" pitchFamily="34" charset="-122"/>
              </a:rPr>
              <a:t> </a:t>
            </a:r>
          </a:p>
          <a:p>
            <a:pPr>
              <a:lnSpc>
                <a:spcPct val="80000"/>
              </a:lnSpc>
            </a:pP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pPr>
            <a:r>
              <a:rPr lang="en-US" altLang="zh-CN" sz="1500">
                <a:solidFill>
                  <a:srgbClr val="404040"/>
                </a:solidFill>
                <a:latin typeface="微软雅黑" panose="020B0503020204020204" pitchFamily="34" charset="-122"/>
                <a:ea typeface="微软雅黑" panose="020B0503020204020204" pitchFamily="34" charset="-122"/>
              </a:rPr>
              <a:t> </a:t>
            </a:r>
            <a:r>
              <a:rPr lang="zh-CN" altLang="en-US" sz="1500">
                <a:solidFill>
                  <a:srgbClr val="404040"/>
                </a:solidFill>
                <a:latin typeface="微软雅黑" panose="020B0503020204020204" pitchFamily="34" charset="-122"/>
                <a:ea typeface="微软雅黑" panose="020B0503020204020204" pitchFamily="34" charset="-122"/>
              </a:rPr>
              <a:t>如果限定了</a:t>
            </a:r>
            <a:r>
              <a:rPr lang="en-US" altLang="zh-CN" sz="1500">
                <a:solidFill>
                  <a:srgbClr val="404040"/>
                </a:solidFill>
                <a:latin typeface="微软雅黑" panose="020B0503020204020204" pitchFamily="34" charset="-122"/>
                <a:ea typeface="微软雅黑" panose="020B0503020204020204" pitchFamily="34" charset="-122"/>
              </a:rPr>
              <a:t>Monkey</a:t>
            </a:r>
            <a:r>
              <a:rPr lang="zh-CN" altLang="en-US" sz="1500">
                <a:solidFill>
                  <a:srgbClr val="404040"/>
                </a:solidFill>
                <a:latin typeface="微软雅黑" panose="020B0503020204020204" pitchFamily="34" charset="-122"/>
                <a:ea typeface="微软雅黑" panose="020B0503020204020204" pitchFamily="34" charset="-122"/>
              </a:rPr>
              <a:t>运行在一个或几个特定的包上，那么它会监测试图转到其它包的操作，并对其进行阻止。</a:t>
            </a:r>
            <a:r>
              <a:rPr lang="en-US" altLang="zh-CN" sz="1500">
                <a:solidFill>
                  <a:srgbClr val="404040"/>
                </a:solidFill>
                <a:latin typeface="微软雅黑" panose="020B0503020204020204" pitchFamily="34" charset="-122"/>
                <a:ea typeface="微软雅黑" panose="020B0503020204020204" pitchFamily="34" charset="-122"/>
              </a:rPr>
              <a:t> </a:t>
            </a:r>
          </a:p>
          <a:p>
            <a:pPr>
              <a:lnSpc>
                <a:spcPct val="80000"/>
              </a:lnSpc>
            </a:pP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pPr>
            <a:r>
              <a:rPr lang="zh-CN" altLang="en-US" sz="1500">
                <a:solidFill>
                  <a:srgbClr val="404040"/>
                </a:solidFill>
                <a:latin typeface="微软雅黑" panose="020B0503020204020204" pitchFamily="34" charset="-122"/>
                <a:ea typeface="微软雅黑" panose="020B0503020204020204" pitchFamily="34" charset="-122"/>
              </a:rPr>
              <a:t>如果应用程序崩溃或接收到任何失控异常，</a:t>
            </a:r>
            <a:r>
              <a:rPr lang="en-US" altLang="zh-CN" sz="1500">
                <a:solidFill>
                  <a:srgbClr val="404040"/>
                </a:solidFill>
                <a:latin typeface="微软雅黑" panose="020B0503020204020204" pitchFamily="34" charset="-122"/>
                <a:ea typeface="微软雅黑" panose="020B0503020204020204" pitchFamily="34" charset="-122"/>
              </a:rPr>
              <a:t>Monkey</a:t>
            </a:r>
            <a:r>
              <a:rPr lang="zh-CN" altLang="en-US" sz="1500">
                <a:solidFill>
                  <a:srgbClr val="404040"/>
                </a:solidFill>
                <a:latin typeface="微软雅黑" panose="020B0503020204020204" pitchFamily="34" charset="-122"/>
                <a:ea typeface="微软雅黑" panose="020B0503020204020204" pitchFamily="34" charset="-122"/>
              </a:rPr>
              <a:t>将停止并报错。</a:t>
            </a:r>
            <a:r>
              <a:rPr lang="en-US" altLang="zh-CN" sz="1500">
                <a:solidFill>
                  <a:srgbClr val="404040"/>
                </a:solidFill>
                <a:latin typeface="微软雅黑" panose="020B0503020204020204" pitchFamily="34" charset="-122"/>
                <a:ea typeface="微软雅黑" panose="020B0503020204020204" pitchFamily="34" charset="-122"/>
              </a:rPr>
              <a:t> </a:t>
            </a:r>
          </a:p>
          <a:p>
            <a:pPr>
              <a:lnSpc>
                <a:spcPct val="80000"/>
              </a:lnSpc>
            </a:pP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pPr>
            <a:r>
              <a:rPr lang="zh-CN" altLang="en-US" sz="1500">
                <a:solidFill>
                  <a:srgbClr val="404040"/>
                </a:solidFill>
                <a:latin typeface="微软雅黑" panose="020B0503020204020204" pitchFamily="34" charset="-122"/>
                <a:ea typeface="微软雅黑" panose="020B0503020204020204" pitchFamily="34" charset="-122"/>
              </a:rPr>
              <a:t>如果应用程序产生了应用程序不回应</a:t>
            </a:r>
            <a:r>
              <a:rPr lang="en-US" altLang="zh-CN" sz="1500">
                <a:solidFill>
                  <a:srgbClr val="404040"/>
                </a:solidFill>
                <a:latin typeface="微软雅黑" panose="020B0503020204020204" pitchFamily="34" charset="-122"/>
                <a:ea typeface="微软雅黑" panose="020B0503020204020204" pitchFamily="34" charset="-122"/>
              </a:rPr>
              <a:t>(application not responding)&lt;span&gt;</a:t>
            </a:r>
            <a:r>
              <a:rPr lang="zh-CN" altLang="en-US" sz="1500">
                <a:solidFill>
                  <a:srgbClr val="404040"/>
                </a:solidFill>
                <a:latin typeface="微软雅黑" panose="020B0503020204020204" pitchFamily="34" charset="-122"/>
                <a:ea typeface="微软雅黑" panose="020B0503020204020204" pitchFamily="34" charset="-122"/>
              </a:rPr>
              <a:t>的错误，</a:t>
            </a:r>
            <a:r>
              <a:rPr lang="en-US" altLang="zh-CN" sz="1500">
                <a:solidFill>
                  <a:srgbClr val="404040"/>
                </a:solidFill>
                <a:latin typeface="微软雅黑" panose="020B0503020204020204" pitchFamily="34" charset="-122"/>
                <a:ea typeface="微软雅黑" panose="020B0503020204020204" pitchFamily="34" charset="-122"/>
              </a:rPr>
              <a:t>Monkey</a:t>
            </a:r>
            <a:r>
              <a:rPr lang="zh-CN" altLang="en-US" sz="1500">
                <a:solidFill>
                  <a:srgbClr val="404040"/>
                </a:solidFill>
                <a:latin typeface="微软雅黑" panose="020B0503020204020204" pitchFamily="34" charset="-122"/>
                <a:ea typeface="微软雅黑" panose="020B0503020204020204" pitchFamily="34" charset="-122"/>
              </a:rPr>
              <a:t>将会停止并报错。</a:t>
            </a: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pPr>
            <a:endParaRPr lang="en-US" altLang="zh-CN" sz="1500">
              <a:solidFill>
                <a:srgbClr val="404040"/>
              </a:solidFill>
              <a:latin typeface="微软雅黑" panose="020B0503020204020204" pitchFamily="34" charset="-122"/>
              <a:ea typeface="微软雅黑" panose="020B0503020204020204" pitchFamily="34" charset="-122"/>
            </a:endParaRPr>
          </a:p>
          <a:p>
            <a:pPr>
              <a:lnSpc>
                <a:spcPct val="80000"/>
              </a:lnSpc>
            </a:pPr>
            <a:r>
              <a:rPr lang="zh-CN" altLang="en-US" sz="1500">
                <a:solidFill>
                  <a:srgbClr val="404040"/>
                </a:solidFill>
                <a:latin typeface="微软雅黑" panose="020B0503020204020204" pitchFamily="34" charset="-122"/>
                <a:ea typeface="微软雅黑" panose="020B0503020204020204" pitchFamily="34" charset="-122"/>
              </a:rPr>
              <a:t>按照选定的不同级别的回馈信息，在</a:t>
            </a:r>
            <a:r>
              <a:rPr lang="en-US" altLang="zh-CN" sz="1500">
                <a:solidFill>
                  <a:srgbClr val="404040"/>
                </a:solidFill>
                <a:latin typeface="微软雅黑" panose="020B0503020204020204" pitchFamily="34" charset="-122"/>
                <a:ea typeface="微软雅黑" panose="020B0503020204020204" pitchFamily="34" charset="-122"/>
              </a:rPr>
              <a:t>Monkey</a:t>
            </a:r>
            <a:r>
              <a:rPr lang="zh-CN" altLang="en-US" sz="1500">
                <a:solidFill>
                  <a:srgbClr val="404040"/>
                </a:solidFill>
                <a:latin typeface="微软雅黑" panose="020B0503020204020204" pitchFamily="34" charset="-122"/>
                <a:ea typeface="微软雅黑" panose="020B0503020204020204" pitchFamily="34" charset="-122"/>
              </a:rPr>
              <a:t>中还可以看到其执行过程报告和生成的事件</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特点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3552784"/>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80000"/>
              </a:lnSpc>
            </a:pPr>
            <a:r>
              <a:rPr lang="zh-CN" altLang="en-US">
                <a:solidFill>
                  <a:srgbClr val="404040"/>
                </a:solidFill>
                <a:latin typeface="微软雅黑" panose="020B0503020204020204" pitchFamily="34" charset="-122"/>
                <a:ea typeface="微软雅黑" panose="020B0503020204020204" pitchFamily="34" charset="-122"/>
              </a:rPr>
              <a:t>在Eclipse中新建工程，将: \android-sdk-windows\samples\android-8\samples\ApiDemos添加到工程中点击运行，此时，他的APK应该加载到了Emulator上</a:t>
            </a:r>
          </a:p>
          <a:p>
            <a:pPr>
              <a:lnSpc>
                <a:spcPct val="80000"/>
              </a:lnSpc>
            </a:pPr>
            <a:r>
              <a:rPr lang="zh-CN" altLang="en-US">
                <a:solidFill>
                  <a:srgbClr val="404040"/>
                </a:solidFill>
                <a:latin typeface="微软雅黑" panose="020B0503020204020204" pitchFamily="34" charset="-122"/>
                <a:ea typeface="微软雅黑" panose="020B0503020204020204" pitchFamily="34" charset="-122"/>
              </a:rPr>
              <a:t>在命令行输入adb shell</a:t>
            </a:r>
          </a:p>
          <a:p>
            <a:pPr>
              <a:lnSpc>
                <a:spcPct val="80000"/>
              </a:lnSpc>
            </a:pPr>
            <a:r>
              <a:rPr lang="zh-CN" altLang="en-US">
                <a:solidFill>
                  <a:srgbClr val="404040"/>
                </a:solidFill>
                <a:latin typeface="微软雅黑" panose="020B0503020204020204" pitchFamily="34" charset="-122"/>
                <a:ea typeface="微软雅黑" panose="020B0503020204020204" pitchFamily="34" charset="-122"/>
              </a:rPr>
              <a:t>输入ls查看当前文件夹下的目录</a:t>
            </a:r>
          </a:p>
          <a:p>
            <a:pPr>
              <a:lnSpc>
                <a:spcPct val="80000"/>
              </a:lnSpc>
            </a:pPr>
            <a:r>
              <a:rPr lang="zh-CN" altLang="en-US">
                <a:solidFill>
                  <a:srgbClr val="404040"/>
                </a:solidFill>
                <a:latin typeface="微软雅黑" panose="020B0503020204020204" pitchFamily="34" charset="-122"/>
                <a:ea typeface="微软雅黑" panose="020B0503020204020204" pitchFamily="34" charset="-122"/>
              </a:rPr>
              <a:t>应用程序包都在data下，我们输入cd data进入data文件夹</a:t>
            </a:r>
          </a:p>
          <a:p>
            <a:pPr>
              <a:lnSpc>
                <a:spcPct val="80000"/>
              </a:lnSpc>
            </a:pPr>
            <a:r>
              <a:rPr lang="zh-CN" altLang="en-US">
                <a:solidFill>
                  <a:srgbClr val="404040"/>
                </a:solidFill>
                <a:latin typeface="微软雅黑" panose="020B0503020204020204" pitchFamily="34" charset="-122"/>
                <a:ea typeface="微软雅黑" panose="020B0503020204020204" pitchFamily="34" charset="-122"/>
              </a:rPr>
              <a:t>还有个data，所有的应用程序就在这个data下了，进入这个data，然后输入ls</a:t>
            </a:r>
          </a:p>
          <a:p>
            <a:pPr>
              <a:lnSpc>
                <a:spcPct val="80000"/>
              </a:lnSpc>
            </a:pPr>
            <a:r>
              <a:rPr lang="zh-CN" altLang="en-US">
                <a:solidFill>
                  <a:srgbClr val="404040"/>
                </a:solidFill>
                <a:latin typeface="微软雅黑" panose="020B0503020204020204" pitchFamily="34" charset="-122"/>
                <a:ea typeface="微软雅黑" panose="020B0503020204020204" pitchFamily="34" charset="-122"/>
              </a:rPr>
              <a:t>直接输入monkey -p com.example.android.apis -v 50  </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运    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3541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dministrator.WIN-C2PD3FHQS6J/Desktop/QQ拼音截图未命名.pngQQ拼音截图未命名"/>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35" r="3235"/>
          <a:stretch>
            <a:fillRect/>
          </a:stretch>
        </p:blipFill>
        <p:spPr>
          <a:xfrm>
            <a:off x="723900" y="809804"/>
            <a:ext cx="6172200" cy="4291013"/>
          </a:xfrm>
          <a:extLst>
            <a:ext uri="{909E8E84-426E-40dd-AFC4-6F175D3DCCD1}">
              <a14:hiddenFill xmlns="" xmlns:a14="http://schemas.microsoft.com/office/drawing/2010/main">
                <a:solidFill>
                  <a:srgbClr val="FFFFFF"/>
                </a:solidFill>
              </a14:hiddenFill>
            </a:ext>
          </a:extLst>
        </p:spPr>
      </p:pic>
      <p:sp>
        <p:nvSpPr>
          <p:cNvPr id="3" name="矩形 2"/>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运    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9031211"/>
      </p:ext>
    </p:extLst>
  </p:cSld>
  <p:clrMapOvr>
    <a:masterClrMapping/>
  </p:clrMapOvr>
  <p:transition spd="slow">
    <p:wheel spokes="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20277" b="-120277"/>
          <a:stretch>
            <a:fillRect/>
          </a:stretch>
        </p:blipFill>
        <p:spPr/>
      </p:pic>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0" name="矩形 9"/>
          <p:cNvSpPr/>
          <p:nvPr/>
        </p:nvSpPr>
        <p:spPr>
          <a:xfrm>
            <a:off x="251744" y="0"/>
            <a:ext cx="739647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时间片面板</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597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90000"/>
              </a:lnSpc>
            </a:pPr>
            <a:r>
              <a:rPr lang="en-US" altLang="zh-CN">
                <a:solidFill>
                  <a:srgbClr val="404040"/>
                </a:solidFill>
                <a:latin typeface="微软雅黑" panose="020B0503020204020204" pitchFamily="34" charset="-122"/>
                <a:ea typeface="微软雅黑" panose="020B0503020204020204" pitchFamily="34" charset="-122"/>
              </a:rPr>
              <a:t>Incl 	</a:t>
            </a:r>
            <a:r>
              <a:rPr lang="zh-CN" altLang="en-US">
                <a:solidFill>
                  <a:srgbClr val="404040"/>
                </a:solidFill>
                <a:latin typeface="微软雅黑" panose="020B0503020204020204" pitchFamily="34" charset="-122"/>
                <a:ea typeface="微软雅黑" panose="020B0503020204020204" pitchFamily="34" charset="-122"/>
              </a:rPr>
              <a:t>调用方法占用时间百分比</a:t>
            </a:r>
            <a:endParaRPr lang="en-US" altLang="zh-CN">
              <a:solidFill>
                <a:srgbClr val="40404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404040"/>
                </a:solidFill>
                <a:latin typeface="微软雅黑" panose="020B0503020204020204" pitchFamily="34" charset="-122"/>
                <a:ea typeface="微软雅黑" panose="020B0503020204020204" pitchFamily="34" charset="-122"/>
              </a:rPr>
              <a:t>Inclusive 	</a:t>
            </a:r>
            <a:r>
              <a:rPr lang="zh-CN" altLang="en-US">
                <a:solidFill>
                  <a:srgbClr val="404040"/>
                </a:solidFill>
                <a:latin typeface="微软雅黑" panose="020B0503020204020204" pitchFamily="34" charset="-122"/>
                <a:ea typeface="微软雅黑" panose="020B0503020204020204" pitchFamily="34" charset="-122"/>
              </a:rPr>
              <a:t>调用方法时间</a:t>
            </a:r>
            <a:r>
              <a:rPr lang="en-US" altLang="zh-CN">
                <a:solidFill>
                  <a:srgbClr val="404040"/>
                </a:solidFill>
                <a:latin typeface="微软雅黑" panose="020B0503020204020204" pitchFamily="34" charset="-122"/>
                <a:ea typeface="微软雅黑" panose="020B0503020204020204" pitchFamily="34" charset="-122"/>
              </a:rPr>
              <a:t>(ms)(</a:t>
            </a:r>
            <a:r>
              <a:rPr lang="zh-CN" altLang="en-US">
                <a:solidFill>
                  <a:srgbClr val="404040"/>
                </a:solidFill>
                <a:latin typeface="微软雅黑" panose="020B0503020204020204" pitchFamily="34" charset="-122"/>
                <a:ea typeface="微软雅黑" panose="020B0503020204020204" pitchFamily="34" charset="-122"/>
              </a:rPr>
              <a:t>包括了所有方法的调用</a:t>
            </a:r>
            <a:r>
              <a:rPr lang="en-US" altLang="zh-CN">
                <a:solidFill>
                  <a:srgbClr val="404040"/>
                </a:solidFill>
                <a:latin typeface="微软雅黑" panose="020B0503020204020204" pitchFamily="34" charset="-122"/>
                <a:ea typeface="微软雅黑" panose="020B0503020204020204" pitchFamily="34" charset="-122"/>
              </a:rPr>
              <a:t>)</a:t>
            </a:r>
          </a:p>
          <a:p>
            <a:pPr>
              <a:lnSpc>
                <a:spcPct val="90000"/>
              </a:lnSpc>
            </a:pPr>
            <a:r>
              <a:rPr lang="en-US" altLang="zh-CN">
                <a:solidFill>
                  <a:srgbClr val="404040"/>
                </a:solidFill>
                <a:latin typeface="微软雅黑" panose="020B0503020204020204" pitchFamily="34" charset="-122"/>
                <a:ea typeface="微软雅黑" panose="020B0503020204020204" pitchFamily="34" charset="-122"/>
              </a:rPr>
              <a:t>Excl 	</a:t>
            </a:r>
            <a:r>
              <a:rPr lang="zh-CN" altLang="en-US">
                <a:solidFill>
                  <a:srgbClr val="404040"/>
                </a:solidFill>
                <a:latin typeface="微软雅黑" panose="020B0503020204020204" pitchFamily="34" charset="-122"/>
                <a:ea typeface="微软雅黑" panose="020B0503020204020204" pitchFamily="34" charset="-122"/>
              </a:rPr>
              <a:t>执行方法占用时间百分比</a:t>
            </a:r>
            <a:endParaRPr lang="en-US" altLang="zh-CN">
              <a:solidFill>
                <a:srgbClr val="40404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404040"/>
                </a:solidFill>
                <a:latin typeface="微软雅黑" panose="020B0503020204020204" pitchFamily="34" charset="-122"/>
                <a:ea typeface="微软雅黑" panose="020B0503020204020204" pitchFamily="34" charset="-122"/>
              </a:rPr>
              <a:t>Exclusive 	</a:t>
            </a:r>
            <a:r>
              <a:rPr lang="zh-CN" altLang="en-US">
                <a:solidFill>
                  <a:srgbClr val="404040"/>
                </a:solidFill>
                <a:latin typeface="微软雅黑" panose="020B0503020204020204" pitchFamily="34" charset="-122"/>
                <a:ea typeface="微软雅黑" panose="020B0503020204020204" pitchFamily="34" charset="-122"/>
              </a:rPr>
              <a:t>执行方法占用时间</a:t>
            </a:r>
            <a:r>
              <a:rPr lang="en-US" altLang="zh-CN">
                <a:solidFill>
                  <a:srgbClr val="404040"/>
                </a:solidFill>
                <a:latin typeface="微软雅黑" panose="020B0503020204020204" pitchFamily="34" charset="-122"/>
                <a:ea typeface="微软雅黑" panose="020B0503020204020204" pitchFamily="34" charset="-122"/>
              </a:rPr>
              <a:t>(ms)(</a:t>
            </a:r>
            <a:r>
              <a:rPr lang="zh-CN" altLang="en-US">
                <a:solidFill>
                  <a:srgbClr val="404040"/>
                </a:solidFill>
                <a:latin typeface="微软雅黑" panose="020B0503020204020204" pitchFamily="34" charset="-122"/>
                <a:ea typeface="微软雅黑" panose="020B0503020204020204" pitchFamily="34" charset="-122"/>
              </a:rPr>
              <a:t>不包括子方法的调用</a:t>
            </a:r>
            <a:r>
              <a:rPr lang="en-US" altLang="zh-CN">
                <a:solidFill>
                  <a:srgbClr val="404040"/>
                </a:solidFill>
                <a:latin typeface="微软雅黑" panose="020B0503020204020204" pitchFamily="34" charset="-122"/>
                <a:ea typeface="微软雅黑" panose="020B0503020204020204" pitchFamily="34" charset="-122"/>
              </a:rPr>
              <a:t>)</a:t>
            </a:r>
          </a:p>
          <a:p>
            <a:pPr>
              <a:lnSpc>
                <a:spcPct val="90000"/>
              </a:lnSpc>
            </a:pPr>
            <a:r>
              <a:rPr lang="en-US" altLang="zh-CN">
                <a:solidFill>
                  <a:srgbClr val="404040"/>
                </a:solidFill>
                <a:latin typeface="微软雅黑" panose="020B0503020204020204" pitchFamily="34" charset="-122"/>
                <a:ea typeface="微软雅黑" panose="020B0503020204020204" pitchFamily="34" charset="-122"/>
              </a:rPr>
              <a:t>Calls+Recur Calls/Total 	</a:t>
            </a:r>
            <a:r>
              <a:rPr lang="zh-CN" altLang="en-US">
                <a:solidFill>
                  <a:srgbClr val="404040"/>
                </a:solidFill>
                <a:latin typeface="微软雅黑" panose="020B0503020204020204" pitchFamily="34" charset="-122"/>
                <a:ea typeface="微软雅黑" panose="020B0503020204020204" pitchFamily="34" charset="-122"/>
              </a:rPr>
              <a:t>调用和重复调用的次数</a:t>
            </a:r>
            <a:endParaRPr lang="en-US" altLang="zh-CN">
              <a:solidFill>
                <a:srgbClr val="40404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404040"/>
                </a:solidFill>
                <a:latin typeface="微软雅黑" panose="020B0503020204020204" pitchFamily="34" charset="-122"/>
                <a:ea typeface="微软雅黑" panose="020B0503020204020204" pitchFamily="34" charset="-122"/>
              </a:rPr>
              <a:t>Time/Call 	</a:t>
            </a:r>
            <a:r>
              <a:rPr lang="zh-CN" altLang="en-US">
                <a:solidFill>
                  <a:srgbClr val="404040"/>
                </a:solidFill>
                <a:latin typeface="微软雅黑" panose="020B0503020204020204" pitchFamily="34" charset="-122"/>
                <a:ea typeface="微软雅黑" panose="020B0503020204020204" pitchFamily="34" charset="-122"/>
              </a:rPr>
              <a:t>总的时间</a:t>
            </a:r>
            <a:r>
              <a:rPr lang="en-US" altLang="zh-CN">
                <a:solidFill>
                  <a:srgbClr val="404040"/>
                </a:solidFill>
                <a:latin typeface="微软雅黑" panose="020B0503020204020204" pitchFamily="34" charset="-122"/>
                <a:ea typeface="微软雅黑" panose="020B0503020204020204" pitchFamily="34" charset="-122"/>
              </a:rPr>
              <a:t>(ms)</a:t>
            </a:r>
          </a:p>
          <a:p>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787399"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分析面板</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364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99419" b="-199419"/>
          <a:stretch>
            <a:fillRect/>
          </a:stretch>
        </p:blipFill>
        <p:spPr/>
      </p:pic>
      <p:sp>
        <p:nvSpPr>
          <p:cNvPr id="5" name="矩形 4"/>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0" name="矩形 9"/>
          <p:cNvSpPr/>
          <p:nvPr/>
        </p:nvSpPr>
        <p:spPr>
          <a:xfrm>
            <a:off x="251745" y="0"/>
            <a:ext cx="692869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分析面板</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8176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404040"/>
                </a:solidFill>
                <a:latin typeface="微软雅黑" panose="020B0503020204020204" pitchFamily="34" charset="-122"/>
                <a:ea typeface="微软雅黑" panose="020B0503020204020204" pitchFamily="34" charset="-122"/>
              </a:rPr>
              <a:t>MonkeyRunner</a:t>
            </a:r>
            <a:r>
              <a:rPr lang="en-US" altLang="zh-CN" dirty="0">
                <a:solidFill>
                  <a:srgbClr val="404040"/>
                </a:solidFill>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工具与用户界面</a:t>
            </a:r>
            <a:r>
              <a:rPr lang="en-US" altLang="zh-CN" dirty="0">
                <a:solidFill>
                  <a:srgbClr val="404040"/>
                </a:solidFill>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应用程序测试</a:t>
            </a:r>
            <a:r>
              <a:rPr lang="en-US" altLang="zh-CN" dirty="0">
                <a:solidFill>
                  <a:srgbClr val="404040"/>
                </a:solidFill>
                <a:latin typeface="微软雅黑" panose="020B0503020204020204" pitchFamily="34" charset="-122"/>
                <a:ea typeface="微软雅黑" panose="020B0503020204020204" pitchFamily="34" charset="-122"/>
              </a:rPr>
              <a:t>)</a:t>
            </a:r>
          </a:p>
          <a:p>
            <a:r>
              <a:rPr lang="en-US" altLang="zh-CN" dirty="0">
                <a:solidFill>
                  <a:srgbClr val="404040"/>
                </a:solidFill>
                <a:latin typeface="微软雅黑" panose="020B0503020204020204" pitchFamily="34" charset="-122"/>
                <a:ea typeface="微软雅黑" panose="020B0503020204020204" pitchFamily="34" charset="-122"/>
              </a:rPr>
              <a:t>Android</a:t>
            </a:r>
            <a:r>
              <a:rPr lang="zh-CN" altLang="en-US" dirty="0">
                <a:solidFill>
                  <a:srgbClr val="404040"/>
                </a:solidFill>
                <a:latin typeface="微软雅黑" panose="020B0503020204020204" pitchFamily="34" charset="-122"/>
                <a:ea typeface="微软雅黑" panose="020B0503020204020204" pitchFamily="34" charset="-122"/>
              </a:rPr>
              <a:t>自动化测试框架</a:t>
            </a:r>
            <a:r>
              <a:rPr lang="en-US" altLang="zh-CN" dirty="0" err="1">
                <a:solidFill>
                  <a:srgbClr val="404040"/>
                </a:solidFill>
                <a:latin typeface="微软雅黑" panose="020B0503020204020204" pitchFamily="34" charset="-122"/>
                <a:ea typeface="微软雅黑" panose="020B0503020204020204" pitchFamily="34" charset="-122"/>
              </a:rPr>
              <a:t>Robotium</a:t>
            </a:r>
            <a:r>
              <a:rPr lang="en-US" altLang="zh-CN" dirty="0">
                <a:solidFill>
                  <a:srgbClr val="404040"/>
                </a:solidFill>
                <a:latin typeface="微软雅黑" panose="020B0503020204020204" pitchFamily="34" charset="-122"/>
                <a:ea typeface="微软雅黑" panose="020B0503020204020204" pitchFamily="34" charset="-122"/>
              </a:rPr>
              <a:t>(Android</a:t>
            </a:r>
            <a:r>
              <a:rPr lang="zh-CN" altLang="en-US" dirty="0">
                <a:solidFill>
                  <a:srgbClr val="404040"/>
                </a:solidFill>
                <a:latin typeface="微软雅黑" panose="020B0503020204020204" pitchFamily="34" charset="-122"/>
                <a:ea typeface="微软雅黑" panose="020B0503020204020204" pitchFamily="34" charset="-122"/>
              </a:rPr>
              <a:t>的测试框架</a:t>
            </a:r>
            <a:r>
              <a:rPr lang="en-US" altLang="zh-CN" dirty="0">
                <a:solidFill>
                  <a:srgbClr val="404040"/>
                </a:solidFill>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使用的类也是</a:t>
            </a:r>
            <a:r>
              <a:rPr lang="en-US" altLang="zh-CN" dirty="0">
                <a:solidFill>
                  <a:srgbClr val="404040"/>
                </a:solidFill>
                <a:latin typeface="微软雅黑" panose="020B0503020204020204" pitchFamily="34" charset="-122"/>
                <a:ea typeface="微软雅黑" panose="020B0503020204020204" pitchFamily="34" charset="-122"/>
              </a:rPr>
              <a:t>Instrumentation)</a:t>
            </a:r>
          </a:p>
          <a:p>
            <a:r>
              <a:rPr lang="en-US" altLang="zh-CN" dirty="0">
                <a:solidFill>
                  <a:srgbClr val="404040"/>
                </a:solidFill>
                <a:latin typeface="微软雅黑" panose="020B0503020204020204" pitchFamily="34" charset="-122"/>
                <a:ea typeface="微软雅黑" panose="020B0503020204020204" pitchFamily="34" charset="-122"/>
              </a:rPr>
              <a:t>QTP</a:t>
            </a:r>
            <a:r>
              <a:rPr lang="zh-CN" altLang="en-US" dirty="0">
                <a:solidFill>
                  <a:srgbClr val="404040"/>
                </a:solidFill>
                <a:latin typeface="微软雅黑" panose="020B0503020204020204" pitchFamily="34" charset="-122"/>
                <a:ea typeface="微软雅黑" panose="020B0503020204020204" pitchFamily="34" charset="-122"/>
              </a:rPr>
              <a:t>插件</a:t>
            </a:r>
            <a:r>
              <a:rPr lang="en-US" altLang="zh-CN" dirty="0" err="1">
                <a:solidFill>
                  <a:srgbClr val="404040"/>
                </a:solidFill>
                <a:latin typeface="微软雅黑" panose="020B0503020204020204" pitchFamily="34" charset="-122"/>
                <a:ea typeface="微软雅黑" panose="020B0503020204020204" pitchFamily="34" charset="-122"/>
              </a:rPr>
              <a:t>SeeTest</a:t>
            </a:r>
            <a:r>
              <a:rPr lang="en-US" altLang="zh-CN" dirty="0">
                <a:solidFill>
                  <a:srgbClr val="404040"/>
                </a:solidFill>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是基于图像识别的自动化测试工具</a:t>
            </a:r>
            <a:r>
              <a:rPr lang="en-US" altLang="zh-CN" dirty="0">
                <a:solidFill>
                  <a:srgbClr val="404040"/>
                </a:solidFill>
                <a:latin typeface="微软雅黑" panose="020B0503020204020204" pitchFamily="34" charset="-122"/>
                <a:ea typeface="微软雅黑" panose="020B0503020204020204" pitchFamily="34" charset="-122"/>
              </a:rPr>
              <a:t>)</a:t>
            </a:r>
          </a:p>
          <a:p>
            <a:r>
              <a:rPr lang="en-US" altLang="zh-CN" dirty="0" err="1">
                <a:solidFill>
                  <a:srgbClr val="404040"/>
                </a:solidFill>
                <a:latin typeface="微软雅黑" panose="020B0503020204020204" pitchFamily="34" charset="-122"/>
                <a:ea typeface="微软雅黑" panose="020B0503020204020204" pitchFamily="34" charset="-122"/>
              </a:rPr>
              <a:t>Autoandroid</a:t>
            </a:r>
            <a:r>
              <a:rPr lang="zh-CN" altLang="en-US" dirty="0">
                <a:solidFill>
                  <a:srgbClr val="404040"/>
                </a:solidFill>
                <a:latin typeface="微软雅黑" panose="020B0503020204020204" pitchFamily="34" charset="-122"/>
                <a:ea typeface="微软雅黑" panose="020B0503020204020204" pitchFamily="34" charset="-122"/>
              </a:rPr>
              <a:t>（基于</a:t>
            </a:r>
            <a:r>
              <a:rPr lang="en-US" altLang="zh-CN" dirty="0">
                <a:solidFill>
                  <a:srgbClr val="404040"/>
                </a:solidFill>
                <a:latin typeface="微软雅黑" panose="020B0503020204020204" pitchFamily="34" charset="-122"/>
                <a:ea typeface="微软雅黑" panose="020B0503020204020204" pitchFamily="34" charset="-122"/>
              </a:rPr>
              <a:t>android </a:t>
            </a:r>
            <a:r>
              <a:rPr lang="en-US" altLang="zh-CN" dirty="0" err="1">
                <a:solidFill>
                  <a:srgbClr val="404040"/>
                </a:solidFill>
                <a:latin typeface="微软雅黑" panose="020B0503020204020204" pitchFamily="34" charset="-122"/>
                <a:ea typeface="微软雅黑" panose="020B0503020204020204" pitchFamily="34" charset="-122"/>
              </a:rPr>
              <a:t>junit</a:t>
            </a:r>
            <a:r>
              <a:rPr lang="zh-CN" altLang="en-US" dirty="0">
                <a:solidFill>
                  <a:srgbClr val="404040"/>
                </a:solidFill>
                <a:latin typeface="微软雅黑" panose="020B0503020204020204" pitchFamily="34" charset="-122"/>
                <a:ea typeface="微软雅黑" panose="020B0503020204020204" pitchFamily="34" charset="-122"/>
              </a:rPr>
              <a:t>编写的测试框架）</a:t>
            </a:r>
            <a:endParaRPr lang="en-US" altLang="zh-CN" dirty="0">
              <a:solidFill>
                <a:srgbClr val="404040"/>
              </a:solidFill>
              <a:latin typeface="微软雅黑" panose="020B0503020204020204" pitchFamily="34" charset="-122"/>
              <a:ea typeface="微软雅黑" panose="020B0503020204020204" pitchFamily="34" charset="-122"/>
            </a:endParaRPr>
          </a:p>
          <a:p>
            <a:r>
              <a:rPr lang="zh-CN" altLang="en-US" dirty="0">
                <a:solidFill>
                  <a:srgbClr val="404040"/>
                </a:solidFill>
                <a:latin typeface="微软雅黑" panose="020B0503020204020204" pitchFamily="34" charset="-122"/>
                <a:ea typeface="微软雅黑" panose="020B0503020204020204" pitchFamily="34" charset="-122"/>
              </a:rPr>
              <a:t>Android Scripting Environment（ASE）</a:t>
            </a:r>
            <a:endParaRPr lang="en-US" altLang="zh-CN" dirty="0">
              <a:solidFill>
                <a:srgbClr val="404040"/>
              </a:solidFill>
              <a:latin typeface="微软雅黑" panose="020B0503020204020204" pitchFamily="34" charset="-122"/>
              <a:ea typeface="微软雅黑" panose="020B0503020204020204" pitchFamily="34" charset="-122"/>
            </a:endParaRPr>
          </a:p>
          <a:p>
            <a:r>
              <a:rPr lang="en-US" altLang="zh-CN" dirty="0">
                <a:solidFill>
                  <a:srgbClr val="404040"/>
                </a:solidFill>
                <a:latin typeface="微软雅黑" panose="020B0503020204020204" pitchFamily="34" charset="-122"/>
                <a:ea typeface="微软雅黑" panose="020B0503020204020204" pitchFamily="34" charset="-122"/>
              </a:rPr>
              <a:t>Compatibility Test Suite</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CTS</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用来确保某设备符合</a:t>
            </a:r>
            <a:r>
              <a:rPr lang="en-US" altLang="zh-CN" dirty="0">
                <a:solidFill>
                  <a:srgbClr val="404040"/>
                </a:solidFill>
                <a:latin typeface="微软雅黑" panose="020B0503020204020204" pitchFamily="34" charset="-122"/>
                <a:ea typeface="微软雅黑" panose="020B0503020204020204" pitchFamily="34" charset="-122"/>
              </a:rPr>
              <a:t>Android</a:t>
            </a:r>
            <a:r>
              <a:rPr lang="zh-CN" altLang="en-US" dirty="0">
                <a:solidFill>
                  <a:srgbClr val="404040"/>
                </a:solidFill>
                <a:latin typeface="微软雅黑" panose="020B0503020204020204" pitchFamily="34" charset="-122"/>
                <a:ea typeface="微软雅黑" panose="020B0503020204020204" pitchFamily="34" charset="-122"/>
              </a:rPr>
              <a:t>兼容性规范</a:t>
            </a:r>
            <a:r>
              <a:rPr lang="en-US" altLang="zh-CN" dirty="0">
                <a:solidFill>
                  <a:srgbClr val="404040"/>
                </a:solidFill>
                <a:latin typeface="微软雅黑" panose="020B0503020204020204" pitchFamily="34" charset="-122"/>
                <a:ea typeface="微软雅黑" panose="020B0503020204020204" pitchFamily="34" charset="-122"/>
              </a:rPr>
              <a:t>)</a:t>
            </a:r>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1587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其他测试工具</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518722"/>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solidFill>
                  <a:srgbClr val="404040"/>
                </a:solidFill>
                <a:latin typeface="微软雅黑" panose="020B0503020204020204" pitchFamily="34" charset="-122"/>
                <a:ea typeface="微软雅黑" panose="020B0503020204020204" pitchFamily="34" charset="-122"/>
              </a:rPr>
              <a:t>Android+application+testing+guide</a:t>
            </a:r>
          </a:p>
          <a:p>
            <a:r>
              <a:rPr lang="en-US" altLang="zh-CN">
                <a:solidFill>
                  <a:srgbClr val="404040"/>
                </a:solidFill>
                <a:latin typeface="微软雅黑" panose="020B0503020204020204" pitchFamily="34" charset="-122"/>
                <a:ea typeface="微软雅黑" panose="020B0503020204020204" pitchFamily="34" charset="-122"/>
              </a:rPr>
              <a:t>Junit IN ACTION</a:t>
            </a:r>
            <a:r>
              <a:rPr lang="zh-CN" altLang="en-US">
                <a:solidFill>
                  <a:srgbClr val="404040"/>
                </a:solidFill>
                <a:latin typeface="微软雅黑" panose="020B0503020204020204" pitchFamily="34" charset="-122"/>
                <a:ea typeface="微软雅黑" panose="020B0503020204020204" pitchFamily="34" charset="-122"/>
              </a:rPr>
              <a:t>中文版</a:t>
            </a:r>
            <a:endParaRPr lang="en-US" altLang="zh-CN">
              <a:solidFill>
                <a:srgbClr val="404040"/>
              </a:solidFill>
              <a:latin typeface="微软雅黑" panose="020B0503020204020204" pitchFamily="34" charset="-122"/>
              <a:ea typeface="微软雅黑" panose="020B0503020204020204" pitchFamily="34" charset="-122"/>
            </a:endParaRPr>
          </a:p>
          <a:p>
            <a:r>
              <a:rPr lang="en-US" altLang="zh-CN">
                <a:solidFill>
                  <a:srgbClr val="404040"/>
                </a:solidFill>
                <a:latin typeface="微软雅黑" panose="020B0503020204020204" pitchFamily="34" charset="-122"/>
                <a:ea typeface="微软雅黑" panose="020B0503020204020204" pitchFamily="34" charset="-122"/>
              </a:rPr>
              <a:t>Python</a:t>
            </a:r>
            <a:r>
              <a:rPr lang="zh-CN" altLang="en-US">
                <a:solidFill>
                  <a:srgbClr val="404040"/>
                </a:solidFill>
                <a:latin typeface="微软雅黑" panose="020B0503020204020204" pitchFamily="34" charset="-122"/>
                <a:ea typeface="微软雅黑" panose="020B0503020204020204" pitchFamily="34" charset="-122"/>
              </a:rPr>
              <a:t>学习手册</a:t>
            </a:r>
            <a:r>
              <a:rPr lang="en-US" altLang="zh-CN">
                <a:solidFill>
                  <a:srgbClr val="404040"/>
                </a:solidFill>
                <a:latin typeface="微软雅黑" panose="020B0503020204020204" pitchFamily="34" charset="-122"/>
                <a:ea typeface="微软雅黑" panose="020B0503020204020204" pitchFamily="34" charset="-122"/>
              </a:rPr>
              <a:t> </a:t>
            </a:r>
            <a:endParaRPr lang="zh-CN" altLang="en-US">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书籍推荐</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63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03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人员分工</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0255172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5948088"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什么是软件测试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23" t="3771" r="2759" b="86497"/>
          <a:stretch/>
        </p:blipFill>
        <p:spPr>
          <a:xfrm>
            <a:off x="697230" y="1338355"/>
            <a:ext cx="2497889" cy="2854729"/>
          </a:xfrm>
          <a:prstGeom prst="rect">
            <a:avLst/>
          </a:prstGeom>
          <a:ln w="38100">
            <a:noFill/>
          </a:ln>
          <a:effectLst>
            <a:outerShdw blurRad="50800" dist="38100" dir="2700000" algn="tl" rotWithShape="0">
              <a:prstClr val="black">
                <a:alpha val="40000"/>
              </a:prstClr>
            </a:outerShdw>
            <a:reflection blurRad="6350" stA="50000" endA="275" endPos="40000" dist="101600" dir="5400000" sy="-100000" algn="bl" rotWithShape="0"/>
          </a:effectLst>
        </p:spPr>
      </p:pic>
      <p:sp>
        <p:nvSpPr>
          <p:cNvPr id="13" name="文本框 12"/>
          <p:cNvSpPr txBox="1"/>
          <p:nvPr/>
        </p:nvSpPr>
        <p:spPr>
          <a:xfrm>
            <a:off x="3617407" y="1764911"/>
            <a:ext cx="4313037" cy="1823576"/>
          </a:xfrm>
          <a:prstGeom prst="rect">
            <a:avLst/>
          </a:prstGeom>
          <a:noFill/>
        </p:spPr>
        <p:txBody>
          <a:bodyPr wrap="square" rtlCol="0">
            <a:spAutoFit/>
          </a:bodyPr>
          <a:lstStyle/>
          <a:p>
            <a:pPr marL="342900" indent="-342900" algn="just">
              <a:lnSpc>
                <a:spcPct val="125000"/>
              </a:lnSpc>
              <a:buFont typeface="+mj-lt"/>
              <a:buAutoNum type="arabicPeriod"/>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使用人工或者自动手段来运行或测试某个系统的过程</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mj-lt"/>
              <a:buAutoNum type="arabicPeriod"/>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mj-lt"/>
              <a:buAutoNum type="arabicPeriod"/>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目的在于检验它是否满足规定的需求、弄清预期结果与实际结果之间的差别</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5546936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smtClean="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本次人员分工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065"/>
          <p:cNvSpPr/>
          <p:nvPr/>
        </p:nvSpPr>
        <p:spPr bwMode="auto">
          <a:xfrm rot="19721490">
            <a:off x="1941008" y="1778774"/>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0" name="Freeform 1065"/>
          <p:cNvSpPr/>
          <p:nvPr/>
        </p:nvSpPr>
        <p:spPr bwMode="auto">
          <a:xfrm rot="19721490">
            <a:off x="4542231" y="1778775"/>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1" name="文本框 60"/>
          <p:cNvSpPr txBox="1"/>
          <p:nvPr/>
        </p:nvSpPr>
        <p:spPr>
          <a:xfrm>
            <a:off x="874223" y="1335180"/>
            <a:ext cx="245100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张晓钒（组长）</a:t>
            </a:r>
          </a:p>
        </p:txBody>
      </p:sp>
      <p:sp>
        <p:nvSpPr>
          <p:cNvPr id="62" name="文本框 61"/>
          <p:cNvSpPr txBox="1"/>
          <p:nvPr/>
        </p:nvSpPr>
        <p:spPr>
          <a:xfrm>
            <a:off x="3674115" y="1246543"/>
            <a:ext cx="228766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胡子阳</a:t>
            </a:r>
          </a:p>
        </p:txBody>
      </p:sp>
      <p:sp>
        <p:nvSpPr>
          <p:cNvPr id="63" name="文本框 62"/>
          <p:cNvSpPr txBox="1"/>
          <p:nvPr/>
        </p:nvSpPr>
        <p:spPr>
          <a:xfrm>
            <a:off x="6125838" y="1335180"/>
            <a:ext cx="2163265"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徐洁岑</a:t>
            </a:r>
          </a:p>
        </p:txBody>
      </p:sp>
      <p:sp>
        <p:nvSpPr>
          <p:cNvPr id="64" name="文本框 63"/>
          <p:cNvSpPr txBox="1"/>
          <p:nvPr/>
        </p:nvSpPr>
        <p:spPr>
          <a:xfrm>
            <a:off x="796087" y="1735290"/>
            <a:ext cx="2195036" cy="3046988"/>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总体设计中的接口设计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服务器的模块设计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组织人员不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及时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239890" y="1749116"/>
            <a:ext cx="2166897" cy="3046988"/>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制作</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用户管理模块设计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5</a:t>
            </a: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任务较多且较难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961781" y="1802893"/>
            <a:ext cx="2261023" cy="2616101"/>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安卓用户界面模块</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主内容</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会议记录</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测试</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PPT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4</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周日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事情多。作业完成及时，质量高。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945642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2750" y="889001"/>
            <a:ext cx="7886700" cy="3263504"/>
          </a:xfrm>
        </p:spPr>
        <p:txBody>
          <a:bodyPr>
            <a:normAutofit/>
          </a:bodyPr>
          <a:lstStyle/>
          <a:p>
            <a:r>
              <a:rPr lang="zh-CN" altLang="en-US" sz="2800" dirty="0">
                <a:latin typeface="Microsoft YaHei" charset="-122"/>
                <a:ea typeface="Microsoft YaHei" charset="-122"/>
                <a:cs typeface="Microsoft YaHei" charset="-122"/>
              </a:rPr>
              <a:t>通常软件测试会暴露软件中的缺陷，经过修正后可以保证软件系统的功能满足需求并正确运行</a:t>
            </a:r>
            <a:r>
              <a:rPr lang="zh-CN" altLang="en-US" sz="2800" dirty="0" smtClean="0">
                <a:latin typeface="Microsoft YaHei" charset="-122"/>
                <a:ea typeface="Microsoft YaHei" charset="-122"/>
                <a:cs typeface="Microsoft YaHei" charset="-122"/>
              </a:rPr>
              <a:t>。</a:t>
            </a:r>
            <a:r>
              <a:rPr lang="zh-CN" altLang="en-US" sz="2800" dirty="0">
                <a:latin typeface="Microsoft YaHei" charset="-122"/>
                <a:ea typeface="Microsoft YaHei" charset="-122"/>
                <a:cs typeface="Microsoft YaHei" charset="-122"/>
              </a:rPr>
              <a:t>测试人员容易遗漏一些隐藏的缺陷都有哪些</a:t>
            </a:r>
            <a:r>
              <a:rPr lang="en-US" altLang="zh-CN" sz="2800" dirty="0">
                <a:latin typeface="Microsoft YaHei" charset="-122"/>
                <a:ea typeface="Microsoft YaHei" charset="-122"/>
                <a:cs typeface="Microsoft YaHei" charset="-122"/>
              </a:rPr>
              <a:t>?</a:t>
            </a:r>
          </a:p>
          <a:p>
            <a:r>
              <a:rPr lang="zh-CN" altLang="en-US" sz="2800" dirty="0">
                <a:latin typeface="Microsoft YaHei" charset="-122"/>
                <a:ea typeface="Microsoft YaHei" charset="-122"/>
                <a:cs typeface="Microsoft YaHei" charset="-122"/>
              </a:rPr>
              <a:t>您认为</a:t>
            </a:r>
            <a:r>
              <a:rPr lang="zh-CN" altLang="en-US" sz="2800" dirty="0" smtClean="0">
                <a:latin typeface="Microsoft YaHei" charset="-122"/>
                <a:ea typeface="Microsoft YaHei" charset="-122"/>
                <a:cs typeface="Microsoft YaHei" charset="-122"/>
              </a:rPr>
              <a:t>做好测试</a:t>
            </a:r>
            <a:r>
              <a:rPr lang="zh-CN" altLang="en-US" sz="2800" dirty="0">
                <a:latin typeface="Microsoft YaHei" charset="-122"/>
                <a:ea typeface="Microsoft YaHei" charset="-122"/>
                <a:cs typeface="Microsoft YaHei" charset="-122"/>
              </a:rPr>
              <a:t>用例设计工作的关键是什么</a:t>
            </a:r>
            <a:r>
              <a:rPr lang="en-US" altLang="zh-CN" sz="2800" dirty="0" smtClean="0">
                <a:latin typeface="Microsoft YaHei" charset="-122"/>
                <a:ea typeface="Microsoft YaHei" charset="-122"/>
                <a:cs typeface="Microsoft YaHei" charset="-122"/>
              </a:rPr>
              <a:t>?</a:t>
            </a:r>
          </a:p>
          <a:p>
            <a:r>
              <a:rPr lang="zh-CN" altLang="en-US" sz="2800" dirty="0">
                <a:latin typeface="Microsoft YaHei" charset="-122"/>
                <a:ea typeface="Microsoft YaHei" charset="-122"/>
                <a:cs typeface="Microsoft YaHei" charset="-122"/>
              </a:rPr>
              <a:t>您认为做好测试计划工作的关键是什么</a:t>
            </a:r>
            <a:r>
              <a:rPr lang="en-US" altLang="zh-CN" sz="2800" dirty="0">
                <a:latin typeface="Microsoft YaHei" charset="-122"/>
                <a:ea typeface="Microsoft YaHei" charset="-122"/>
                <a:cs typeface="Microsoft YaHei" charset="-122"/>
              </a:rPr>
              <a:t>?</a:t>
            </a:r>
            <a:endParaRPr lang="zh-CN" altLang="en-US" sz="2800" dirty="0">
              <a:solidFill>
                <a:srgbClr val="404040"/>
              </a:solidFill>
              <a:latin typeface="Microsoft YaHei" charset="-122"/>
              <a:ea typeface="Microsoft YaHei" charset="-122"/>
              <a:cs typeface="Microsoft YaHei"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smtClean="0">
                <a:solidFill>
                  <a:schemeClr val="bg1"/>
                </a:solidFill>
                <a:latin typeface="微软雅黑" panose="020B0503020204020204" pitchFamily="34" charset="-122"/>
                <a:ea typeface="微软雅黑" panose="020B0503020204020204" pitchFamily="34" charset="-122"/>
              </a:rPr>
              <a:t>03 </a:t>
            </a: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问题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文本框 4"/>
          <p:cNvSpPr txBox="1"/>
          <p:nvPr/>
        </p:nvSpPr>
        <p:spPr>
          <a:xfrm>
            <a:off x="673550" y="2220489"/>
            <a:ext cx="5162805" cy="2123658"/>
          </a:xfrm>
          <a:prstGeom prst="rect">
            <a:avLst/>
          </a:prstGeom>
          <a:noFill/>
        </p:spPr>
        <p:txBody>
          <a:bodyPr wrap="square" rtlCol="0">
            <a:spAutoFit/>
          </a:bodyPr>
          <a:lstStyle/>
          <a:p>
            <a:r>
              <a:rPr lang="en-US" altLang="zh-CN" sz="6600" dirty="0">
                <a:ln w="38100">
                  <a:noFill/>
                </a:ln>
                <a:solidFill>
                  <a:schemeClr val="tx1">
                    <a:lumMod val="75000"/>
                    <a:lumOff val="25000"/>
                  </a:schemeClr>
                </a:solidFill>
                <a:latin typeface="造字工房悦黑体验版纤细体" pitchFamily="50" charset="-122"/>
                <a:ea typeface="造字工房悦黑体验版纤细体" pitchFamily="50" charset="-122"/>
              </a:rPr>
              <a:t>THANK YOU</a:t>
            </a:r>
          </a:p>
          <a:p>
            <a:r>
              <a:rPr lang="zh-CN" altLang="en-US" sz="6600" dirty="0">
                <a:ln w="19050">
                  <a:noFill/>
                </a:ln>
                <a:solidFill>
                  <a:schemeClr val="tx1">
                    <a:lumMod val="75000"/>
                    <a:lumOff val="25000"/>
                  </a:schemeClr>
                </a:solidFill>
                <a:latin typeface="造字工房悦黑体验版纤细体" pitchFamily="50" charset="-122"/>
                <a:ea typeface="造字工房悦黑体验版纤细体" pitchFamily="50" charset="-122"/>
              </a:rPr>
              <a:t>汇报完毕</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7769000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52648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1168216" y="1273182"/>
            <a:ext cx="6807567" cy="2738698"/>
          </a:xfrm>
          <a:prstGeom prst="rect">
            <a:avLst/>
          </a:prstGeom>
        </p:spPr>
        <p:txBody>
          <a:bodyPr wrap="square">
            <a:spAutoFit/>
          </a:bodyPr>
          <a:lstStyle/>
          <a:p>
            <a:pPr marL="457200" indent="-457200" algn="just">
              <a:lnSpc>
                <a:spcPct val="173000"/>
              </a:lnSpc>
              <a:spcBef>
                <a:spcPts val="1300"/>
              </a:spcBef>
              <a:spcAft>
                <a:spcPts val="1300"/>
              </a:spcAft>
              <a:buFont typeface="+mj-lt"/>
              <a:buAutoNum type="arabicPeriod"/>
            </a:pPr>
            <a:r>
              <a:rPr lang="zh-CN" altLang="en-US" sz="2000" b="1" kern="100" dirty="0">
                <a:solidFill>
                  <a:srgbClr val="404040"/>
                </a:solidFill>
                <a:latin typeface="微软雅黑" panose="020B0503020204020204" pitchFamily="34" charset="-122"/>
                <a:ea typeface="微软雅黑" panose="020B0503020204020204" pitchFamily="34" charset="-122"/>
              </a:rPr>
              <a:t>测试是为了发现系统中的错误而执行程序的过程</a:t>
            </a:r>
          </a:p>
          <a:p>
            <a:pPr marL="457200" indent="-457200" algn="just">
              <a:lnSpc>
                <a:spcPct val="173000"/>
              </a:lnSpc>
              <a:spcBef>
                <a:spcPts val="1300"/>
              </a:spcBef>
              <a:spcAft>
                <a:spcPts val="1300"/>
              </a:spcAft>
              <a:buFont typeface="+mj-lt"/>
              <a:buAutoNum type="arabicPeriod"/>
            </a:pPr>
            <a:r>
              <a:rPr lang="zh-CN" altLang="en-US" sz="2000" b="1" kern="100" dirty="0">
                <a:solidFill>
                  <a:srgbClr val="404040"/>
                </a:solidFill>
                <a:latin typeface="微软雅黑" panose="020B0503020204020204" pitchFamily="34" charset="-122"/>
                <a:ea typeface="微软雅黑" panose="020B0503020204020204" pitchFamily="34" charset="-122"/>
              </a:rPr>
              <a:t>好的测试方案在于尽可能发现迄今为止尚未发现的错误</a:t>
            </a:r>
          </a:p>
          <a:p>
            <a:pPr marL="457200" indent="-457200" algn="just">
              <a:lnSpc>
                <a:spcPct val="173000"/>
              </a:lnSpc>
              <a:spcBef>
                <a:spcPts val="1300"/>
              </a:spcBef>
              <a:spcAft>
                <a:spcPts val="1300"/>
              </a:spcAft>
              <a:buFont typeface="+mj-lt"/>
              <a:buAutoNum type="arabicPeriod"/>
            </a:pPr>
            <a:r>
              <a:rPr lang="zh-CN" altLang="en-US" sz="2000" b="1" kern="100" dirty="0">
                <a:solidFill>
                  <a:srgbClr val="404040"/>
                </a:solidFill>
                <a:latin typeface="微软雅黑" panose="020B0503020204020204" pitchFamily="34" charset="-122"/>
                <a:ea typeface="微软雅黑" panose="020B0503020204020204" pitchFamily="34" charset="-122"/>
              </a:rPr>
              <a:t>成功的测试是发现了至今为止尚未发现的错误的测试</a:t>
            </a:r>
          </a:p>
          <a:p>
            <a:pPr marL="342900" indent="-342900">
              <a:spcAft>
                <a:spcPts val="0"/>
              </a:spcAft>
              <a:buFont typeface="+mj-lt"/>
              <a:buAutoNum type="arabicPeriod"/>
            </a:pPr>
            <a:endPar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0230762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532509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文本框 8"/>
          <p:cNvSpPr txBox="1"/>
          <p:nvPr/>
        </p:nvSpPr>
        <p:spPr>
          <a:xfrm>
            <a:off x="1075331" y="1401460"/>
            <a:ext cx="6726886" cy="2750240"/>
          </a:xfrm>
          <a:prstGeom prst="rect">
            <a:avLst/>
          </a:prstGeom>
          <a:noFill/>
        </p:spPr>
        <p:txBody>
          <a:bodyPr wrap="square" rtlCol="0">
            <a:spAutoFit/>
          </a:bodyPr>
          <a:lstStyle/>
          <a:p>
            <a:pPr algn="just">
              <a:lnSpc>
                <a:spcPct val="125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测试并不仅仅是为了找出错误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通过分析错误产生的原因和错误的发生趋势</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可以帮助项目管理者发现当前软件开发过程中的缺陷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以便及时改进</a:t>
            </a:r>
          </a:p>
          <a:p>
            <a:pPr algn="just">
              <a:lnSpc>
                <a:spcPct val="125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这种分析也能帮助测试人员设计出有针对性的测试方法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改善测试的效率和有效性；</a:t>
            </a:r>
          </a:p>
          <a:p>
            <a:pPr algn="just">
              <a:lnSpc>
                <a:spcPct val="125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没有发现错误的测试也是有价值的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完整的测试是评定软件质量的一种方法</a:t>
            </a:r>
          </a:p>
        </p:txBody>
      </p:sp>
    </p:spTree>
    <p:extLst>
      <p:ext uri="{BB962C8B-B14F-4D97-AF65-F5344CB8AC3E}">
        <p14:creationId xmlns:p14="http://schemas.microsoft.com/office/powerpoint/2010/main" val="33455544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539658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软件测试原则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582615" y="1409308"/>
            <a:ext cx="5978770" cy="2554545"/>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所有的软件测试都应追溯到用户需求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应当把“尽早地和不断地进行软件测试”作为软件测试人的座右铭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完全测试是不可能的，测试需要终止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测试无法显示系统所有潜在的缺陷</a:t>
            </a:r>
          </a:p>
        </p:txBody>
      </p:sp>
    </p:spTree>
    <p:extLst>
      <p:ext uri="{BB962C8B-B14F-4D97-AF65-F5344CB8AC3E}">
        <p14:creationId xmlns:p14="http://schemas.microsoft.com/office/powerpoint/2010/main" val="38372402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539658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软件测试原则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582615" y="1409308"/>
            <a:ext cx="5978770" cy="2246769"/>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充分注意测试中的群集现象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程序员应避免检查自己的程序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尽量避免测试的随意性，应从工程的角度理解软件测试，它是有组织、有计划、有步骤的活动</a:t>
            </a: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9641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02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测试内容</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2416034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1095</TotalTime>
  <Words>1945</Words>
  <Application>Microsoft Macintosh PowerPoint</Application>
  <PresentationFormat>全屏显示(16:9)</PresentationFormat>
  <Paragraphs>250</Paragraphs>
  <Slides>42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Broadway</vt:lpstr>
      <vt:lpstr>Calibri</vt:lpstr>
      <vt:lpstr>Calibri Light</vt:lpstr>
      <vt:lpstr>Microsoft YaHei</vt:lpstr>
      <vt:lpstr>Wingdings</vt:lpstr>
      <vt:lpstr>方正隶二简体</vt:lpstr>
      <vt:lpstr>华文仿宋</vt:lpstr>
      <vt:lpstr>宋体</vt:lpstr>
      <vt:lpstr>微软雅黑</vt:lpstr>
      <vt:lpstr>造字工房悦黑体验版纤细体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153</cp:revision>
  <dcterms:created xsi:type="dcterms:W3CDTF">2017-03-29T07:56:14Z</dcterms:created>
  <dcterms:modified xsi:type="dcterms:W3CDTF">2017-05-21T13:24:02Z</dcterms:modified>
</cp:coreProperties>
</file>