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5" r:id="rId3"/>
    <p:sldId id="263" r:id="rId4"/>
    <p:sldId id="266" r:id="rId5"/>
    <p:sldId id="295" r:id="rId6"/>
    <p:sldId id="287" r:id="rId7"/>
    <p:sldId id="267" r:id="rId8"/>
    <p:sldId id="269" r:id="rId9"/>
    <p:sldId id="268" r:id="rId10"/>
    <p:sldId id="311" r:id="rId11"/>
    <p:sldId id="312" r:id="rId12"/>
    <p:sldId id="313" r:id="rId13"/>
    <p:sldId id="314" r:id="rId14"/>
    <p:sldId id="273" r:id="rId15"/>
    <p:sldId id="290" r:id="rId16"/>
    <p:sldId id="321" r:id="rId17"/>
    <p:sldId id="320" r:id="rId18"/>
    <p:sldId id="315" r:id="rId19"/>
    <p:sldId id="322" r:id="rId20"/>
    <p:sldId id="316" r:id="rId21"/>
    <p:sldId id="323" r:id="rId22"/>
    <p:sldId id="317" r:id="rId23"/>
    <p:sldId id="324" r:id="rId24"/>
    <p:sldId id="325" r:id="rId25"/>
    <p:sldId id="318" r:id="rId26"/>
    <p:sldId id="319" r:id="rId27"/>
    <p:sldId id="284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A5A5A"/>
    <a:srgbClr val="7F7F7F"/>
    <a:srgbClr val="A5A5A5"/>
    <a:srgbClr val="696969"/>
    <a:srgbClr val="A54C0F"/>
    <a:srgbClr val="B45210"/>
    <a:srgbClr val="858585"/>
    <a:srgbClr val="666666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1" autoAdjust="0"/>
    <p:restoredTop sz="93429" autoAdjust="0"/>
  </p:normalViewPr>
  <p:slideViewPr>
    <p:cSldViewPr snapToGrid="0" showGuides="1">
      <p:cViewPr varScale="1">
        <p:scale>
          <a:sx n="104" d="100"/>
          <a:sy n="104" d="100"/>
        </p:scale>
        <p:origin x="200" y="6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4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D8A57-B42C-4E1F-840E-8EA9151C5F4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75C0-F32D-4717-B7AE-449E180DA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6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4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97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463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19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36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69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34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35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34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8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1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4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5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818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9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6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16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75C0-F32D-4717-B7AE-449E180DAF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3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7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6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9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0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1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37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5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1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2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3DD-E407-4771-B625-A6319AD9D0A7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B3DD-E407-4771-B625-A6319AD9D0A7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E962-176E-48E1-A612-77F686BA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1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15625" y="1059228"/>
            <a:ext cx="60754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404040"/>
                </a:solidFill>
                <a:latin typeface="Broadway" pitchFamily="82" charset="0"/>
              </a:rPr>
              <a:t>G3</a:t>
            </a:r>
          </a:p>
          <a:p>
            <a:r>
              <a:rPr lang="zh-CN" altLang="en-US" sz="5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寝室空调智能</a:t>
            </a:r>
            <a:r>
              <a:rPr lang="zh-CN" altLang="en-US" sz="5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插座详细设计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	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3543" y="103294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zh-CN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19827"/>
              </p:ext>
            </p:extLst>
          </p:nvPr>
        </p:nvGraphicFramePr>
        <p:xfrm>
          <a:off x="733543" y="1340718"/>
          <a:ext cx="7676914" cy="275292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87786">
                  <a:extLst>
                    <a:ext uri="{9D8B030D-6E8A-4147-A177-3AD203B41FA5}">
                      <a16:colId xmlns="" xmlns:a16="http://schemas.microsoft.com/office/drawing/2014/main" val="2858857437"/>
                    </a:ext>
                  </a:extLst>
                </a:gridCol>
                <a:gridCol w="6189128">
                  <a:extLst>
                    <a:ext uri="{9D8B030D-6E8A-4147-A177-3AD203B41FA5}">
                      <a16:colId xmlns="" xmlns:a16="http://schemas.microsoft.com/office/drawing/2014/main" val="1797019262"/>
                    </a:ext>
                  </a:extLst>
                </a:gridCol>
              </a:tblGrid>
              <a:tr h="4207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特性编号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特性描述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19922353"/>
                  </a:ext>
                </a:extLst>
              </a:tr>
              <a:tr h="3610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使用者查看寝室空调状态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399089347"/>
                  </a:ext>
                </a:extLst>
              </a:tr>
              <a:tr h="3759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使用者查看每月用电情况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23392887"/>
                  </a:ext>
                </a:extLst>
              </a:tr>
              <a:tr h="2684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使用者远程控制寝室空调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63509080"/>
                  </a:ext>
                </a:extLst>
              </a:tr>
              <a:tr h="3759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服务器自动获取每个寝室空调用电情况并存入数据库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58983744"/>
                  </a:ext>
                </a:extLst>
              </a:tr>
              <a:tr h="2684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使用者登入本产品软件系统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33084680"/>
                  </a:ext>
                </a:extLst>
              </a:tr>
              <a:tr h="2684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zh-CN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管理员批量注销用户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71614352"/>
                  </a:ext>
                </a:extLst>
              </a:tr>
              <a:tr h="2684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提醒管理员某寝室空调超时运行</a:t>
                      </a:r>
                      <a:endParaRPr lang="zh-CN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4416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170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	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HIPO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3543" y="103294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zh-CN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73" b="33180"/>
          <a:stretch/>
        </p:blipFill>
        <p:spPr>
          <a:xfrm>
            <a:off x="0" y="1186829"/>
            <a:ext cx="6860046" cy="3637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6" r="34026" b="862"/>
          <a:stretch/>
        </p:blipFill>
        <p:spPr>
          <a:xfrm>
            <a:off x="4572000" y="3461295"/>
            <a:ext cx="4604632" cy="147498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8804" y="921710"/>
            <a:ext cx="1523174" cy="411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2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12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APPHIPO</a:t>
            </a:r>
            <a:r>
              <a:rPr lang="zh-CN" altLang="en-US" sz="12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zh-CN" sz="12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555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7" y="664634"/>
            <a:ext cx="7878810" cy="46020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	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HIPO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3543" y="103294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zh-CN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557" y="921710"/>
            <a:ext cx="1359668" cy="411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2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  <a:r>
              <a:rPr lang="en-US" altLang="zh-CN" sz="12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HIPO</a:t>
            </a:r>
            <a:r>
              <a:rPr lang="zh-CN" altLang="en-US" sz="12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zh-CN" sz="12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815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7" y="1093649"/>
            <a:ext cx="8641253" cy="40498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	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HIPO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3543" y="103294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zh-CN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912" y="855135"/>
            <a:ext cx="1915909" cy="465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4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硬件系统固件</a:t>
            </a:r>
            <a:r>
              <a:rPr lang="en-US" altLang="zh-CN" sz="14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HIPO</a:t>
            </a:r>
            <a:r>
              <a:rPr lang="zh-CN" altLang="en-US" sz="14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zh-CN" sz="14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464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2445" y="2571750"/>
            <a:ext cx="4639732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   </a:t>
            </a:r>
          </a:p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主模块描述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26840" y="384181"/>
            <a:ext cx="274320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ontents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82847" y="246201"/>
            <a:ext cx="197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子 目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录</a:t>
            </a:r>
          </a:p>
        </p:txBody>
      </p:sp>
      <p:sp>
        <p:nvSpPr>
          <p:cNvPr id="8" name="矩形 7"/>
          <p:cNvSpPr/>
          <p:nvPr/>
        </p:nvSpPr>
        <p:spPr>
          <a:xfrm>
            <a:off x="3621574" y="1147455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APP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登录模块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574" y="1598427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注册模块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574" y="2112610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	APP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空调控制模块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26059" y="2720945"/>
            <a:ext cx="2945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电量统计模块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21574" y="3235128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服务器模块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1574" y="3785996"/>
            <a:ext cx="1903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98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登录模块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981" y="855135"/>
            <a:ext cx="2386614" cy="39596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7296" y="855135"/>
            <a:ext cx="4572000" cy="2515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0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en-US" altLang="zh-CN" sz="20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1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用户名输入框</a:t>
            </a:r>
            <a:endParaRPr lang="en-US" altLang="zh-CN" sz="16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6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1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密码输入框</a:t>
            </a:r>
            <a:endParaRPr lang="en-US" altLang="zh-CN" sz="16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6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1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lang="en-US" altLang="zh-CN" sz="1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go</a:t>
            </a:r>
            <a:r>
              <a:rPr lang="zh-CN" altLang="en-US" sz="1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”按钮</a:t>
            </a:r>
            <a:endParaRPr lang="en-US" altLang="zh-CN" sz="16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6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</a:t>
            </a:r>
            <a:r>
              <a:rPr lang="zh-CN" altLang="en-US" sz="1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进入注册按钮</a:t>
            </a:r>
            <a:endParaRPr lang="zh-CN" altLang="zh-CN" sz="1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96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441915" y="889001"/>
            <a:ext cx="2677803" cy="568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8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sz="1800" b="1" kern="100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LitePal</a:t>
            </a:r>
            <a:r>
              <a:rPr lang="zh-CN" altLang="en-US" sz="18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zh-CN" sz="18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2503" y="1647685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1" dirty="0" smtClean="0"/>
              <a:t>“</a:t>
            </a:r>
            <a:r>
              <a:rPr lang="zh-CN" altLang="en-US" sz="1600" b="1" dirty="0" smtClean="0"/>
              <a:t>pretpoic</a:t>
            </a:r>
            <a:r>
              <a:rPr lang="en-US" altLang="zh-CN" sz="1600" b="1" dirty="0" smtClean="0"/>
              <a:t>”  </a:t>
            </a:r>
            <a:r>
              <a:rPr lang="zh-CN" altLang="en-US" sz="1600" b="1" dirty="0" smtClean="0"/>
              <a:t>存放二维码信息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“</a:t>
            </a:r>
            <a:r>
              <a:rPr lang="zh-CN" altLang="en-US" sz="1600" b="1" dirty="0" smtClean="0"/>
              <a:t>subtopic</a:t>
            </a:r>
            <a:r>
              <a:rPr lang="en-US" altLang="zh-CN" sz="1600" b="1" dirty="0" smtClean="0"/>
              <a:t>” </a:t>
            </a:r>
            <a:r>
              <a:rPr lang="zh-CN" altLang="en-US" sz="1600" b="1" dirty="0" smtClean="0"/>
              <a:t>存放手机要订阅的</a:t>
            </a:r>
            <a:r>
              <a:rPr lang="en-US" altLang="zh-CN" sz="1600" b="1" dirty="0" smtClean="0"/>
              <a:t>MQTT</a:t>
            </a:r>
            <a:r>
              <a:rPr lang="zh-CN" altLang="en-US" sz="1600" b="1" dirty="0" smtClean="0"/>
              <a:t>的</a:t>
            </a:r>
            <a:r>
              <a:rPr lang="en-US" altLang="zh-CN" sz="1600" b="1" dirty="0" smtClean="0"/>
              <a:t>TOPIC</a:t>
            </a:r>
          </a:p>
          <a:p>
            <a:endParaRPr lang="en-US" altLang="zh-CN" sz="1600" b="1" dirty="0" smtClean="0"/>
          </a:p>
          <a:p>
            <a:r>
              <a:rPr lang="zh-CN" altLang="en-US" sz="1600" b="1" dirty="0" smtClean="0"/>
              <a:t>“pubtopic</a:t>
            </a:r>
            <a:r>
              <a:rPr lang="en-US" altLang="zh-CN" sz="1600" b="1" dirty="0" smtClean="0"/>
              <a:t>” </a:t>
            </a:r>
            <a:r>
              <a:rPr lang="zh-CN" altLang="en-US" sz="1600" b="1" dirty="0" smtClean="0"/>
              <a:t>存放手机发消息的</a:t>
            </a:r>
            <a:r>
              <a:rPr lang="en-US" altLang="zh-CN" sz="1600" b="1" dirty="0"/>
              <a:t>MQTT</a:t>
            </a:r>
            <a:r>
              <a:rPr lang="zh-CN" altLang="en-US" sz="1600" b="1" dirty="0"/>
              <a:t>的</a:t>
            </a:r>
            <a:r>
              <a:rPr lang="en-US" altLang="zh-CN" sz="1600" b="1" dirty="0" smtClean="0"/>
              <a:t>TOPIC</a:t>
            </a:r>
          </a:p>
          <a:p>
            <a:endParaRPr lang="en-US" altLang="zh-CN" sz="1600" b="1" dirty="0" smtClean="0"/>
          </a:p>
          <a:p>
            <a:r>
              <a:rPr lang="zh-CN" altLang="en-US" sz="1600" b="1" dirty="0" smtClean="0"/>
              <a:t>“username</a:t>
            </a:r>
            <a:r>
              <a:rPr lang="en-US" altLang="zh-CN" sz="1600" b="1" dirty="0" smtClean="0"/>
              <a:t>”</a:t>
            </a:r>
            <a:r>
              <a:rPr lang="zh-CN" altLang="en-US" sz="1600" b="1" dirty="0" smtClean="0"/>
              <a:t>存放用户名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zh-CN" altLang="en-US" sz="1600" b="1" dirty="0" smtClean="0"/>
              <a:t>“pwd</a:t>
            </a:r>
            <a:r>
              <a:rPr lang="en-US" altLang="zh-CN" sz="1600" b="1" dirty="0" smtClean="0"/>
              <a:t>”</a:t>
            </a:r>
            <a:r>
              <a:rPr lang="zh-CN" altLang="en-US" sz="1600" b="1" dirty="0" smtClean="0"/>
              <a:t>存放寝室名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“</a:t>
            </a:r>
            <a:r>
              <a:rPr lang="zh-CN" altLang="en-US" sz="1600" b="1" dirty="0" smtClean="0"/>
              <a:t>dname</a:t>
            </a:r>
            <a:r>
              <a:rPr lang="en-US" altLang="zh-CN" sz="1600" b="1" dirty="0" smtClean="0"/>
              <a:t>”</a:t>
            </a:r>
            <a:r>
              <a:rPr lang="zh-CN" altLang="en-US" sz="1600" b="1" dirty="0" smtClean="0"/>
              <a:t>存放寝室号</a:t>
            </a:r>
            <a:endParaRPr lang="zh-CN" altLang="en-US" sz="1600" b="1" dirty="0"/>
          </a:p>
        </p:txBody>
      </p:sp>
      <p:sp>
        <p:nvSpPr>
          <p:cNvPr id="16" name="矩形 15"/>
          <p:cNvSpPr/>
          <p:nvPr/>
        </p:nvSpPr>
        <p:spPr>
          <a:xfrm>
            <a:off x="5104503" y="838901"/>
            <a:ext cx="3781313" cy="571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8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  <a:r>
              <a:rPr lang="en-US" altLang="zh-CN" sz="1800" b="1" kern="100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8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1800" b="1" kern="100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Usertable</a:t>
            </a:r>
            <a:r>
              <a:rPr lang="zh-CN" altLang="en-US" sz="18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zh-CN" sz="18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8219" y="1750538"/>
            <a:ext cx="32757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CREATE TABLE `UserTable` (</a:t>
            </a:r>
          </a:p>
          <a:p>
            <a:r>
              <a:rPr lang="zh-CN" altLang="en-US" sz="1600" b="1" dirty="0"/>
              <a:t>  `dname` varchar(20) NOT NULL,</a:t>
            </a:r>
          </a:p>
          <a:p>
            <a:r>
              <a:rPr lang="zh-CN" altLang="en-US" sz="1600" b="1" dirty="0"/>
              <a:t>  `username` varchar(20) NOT NULL,</a:t>
            </a:r>
          </a:p>
          <a:p>
            <a:r>
              <a:rPr lang="zh-CN" altLang="en-US" sz="1600" b="1" dirty="0"/>
              <a:t>  `pwd` varchar(20) NOT NULL,</a:t>
            </a:r>
          </a:p>
          <a:p>
            <a:r>
              <a:rPr lang="zh-CN" altLang="en-US" sz="1600" b="1" dirty="0"/>
              <a:t>  `pretopic` varchar(20) NOT NULL,</a:t>
            </a:r>
          </a:p>
          <a:p>
            <a:r>
              <a:rPr lang="zh-CN" altLang="en-US" sz="1600" b="1" dirty="0"/>
              <a:t>  </a:t>
            </a:r>
          </a:p>
          <a:p>
            <a:r>
              <a:rPr lang="zh-CN" altLang="en-US" sz="1600" b="1" dirty="0"/>
              <a:t>  PRIMARY KEY (`username`)</a:t>
            </a:r>
          </a:p>
          <a:p>
            <a:r>
              <a:rPr lang="zh-CN" altLang="en-US" sz="1600" b="1" dirty="0"/>
              <a:t>) ENGINE=InnoDB DEFAULT CHARSET=utf8;</a:t>
            </a:r>
          </a:p>
        </p:txBody>
      </p:sp>
    </p:spTree>
    <p:extLst>
      <p:ext uri="{BB962C8B-B14F-4D97-AF65-F5344CB8AC3E}">
        <p14:creationId xmlns:p14="http://schemas.microsoft.com/office/powerpoint/2010/main" val="2021153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2331" t="559" r="1009" b="1145"/>
          <a:stretch/>
        </p:blipFill>
        <p:spPr>
          <a:xfrm>
            <a:off x="8661" y="609736"/>
            <a:ext cx="8156393" cy="44508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登录模块</a:t>
            </a:r>
          </a:p>
        </p:txBody>
      </p:sp>
      <p:sp>
        <p:nvSpPr>
          <p:cNvPr id="15" name="矩形 14"/>
          <p:cNvSpPr/>
          <p:nvPr/>
        </p:nvSpPr>
        <p:spPr>
          <a:xfrm>
            <a:off x="305611" y="737689"/>
            <a:ext cx="4572000" cy="5067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8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8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zh-CN" altLang="zh-CN" sz="18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247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610398" y="889001"/>
            <a:ext cx="4572000" cy="31081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8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en-US" altLang="zh-CN" sz="18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寝室号输入框</a:t>
            </a:r>
            <a:endParaRPr lang="en-US" altLang="zh-CN" sz="1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用户名输入框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密码输入框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“请重新注册”按钮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5.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完成注册按钮</a:t>
            </a:r>
            <a:endParaRPr lang="en-US" altLang="zh-CN" sz="1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6.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扫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码组件</a:t>
            </a:r>
            <a:endParaRPr lang="zh-CN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193" y="750220"/>
            <a:ext cx="2563753" cy="421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252" y="751596"/>
            <a:ext cx="2329044" cy="414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注册模块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225" y="660521"/>
            <a:ext cx="5980931" cy="43922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05611" y="737689"/>
            <a:ext cx="4572000" cy="5067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8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8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zh-CN" altLang="zh-CN" sz="18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919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487" y="1001890"/>
            <a:ext cx="274320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ontents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4494" y="863910"/>
            <a:ext cx="197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目 录</a:t>
            </a:r>
          </a:p>
        </p:txBody>
      </p:sp>
      <p:sp>
        <p:nvSpPr>
          <p:cNvPr id="7" name="矩形 6"/>
          <p:cNvSpPr/>
          <p:nvPr/>
        </p:nvSpPr>
        <p:spPr>
          <a:xfrm>
            <a:off x="663221" y="1765164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	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3221" y="2216136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	</a:t>
            </a:r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综合描述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3221" y="2730319"/>
            <a:ext cx="377613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	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主模块描述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95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71514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空调控制模块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766" y="715232"/>
            <a:ext cx="2431486" cy="404456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10398" y="889001"/>
            <a:ext cx="4572000" cy="39699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8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en-US" altLang="zh-CN" sz="18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温度显示框</a:t>
            </a:r>
            <a:endParaRPr lang="en-US" altLang="zh-CN" sz="1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模式显示框</a:t>
            </a:r>
            <a:endParaRPr lang="en-US" altLang="zh-CN" sz="1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开机按钮</a:t>
            </a:r>
            <a:endParaRPr lang="en-US" altLang="zh-CN" sz="1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关机按钮</a:t>
            </a:r>
            <a:endParaRPr lang="en-US" altLang="zh-CN" sz="1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5.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模式按钮</a:t>
            </a:r>
            <a:endParaRPr lang="en-US" altLang="zh-CN" sz="1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6.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+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按钮</a:t>
            </a:r>
            <a:endParaRPr lang="en-US" altLang="zh-CN" sz="1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/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7.-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按钮</a:t>
            </a:r>
            <a:endParaRPr lang="en-US" altLang="zh-CN" sz="1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/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/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8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电量统计按钮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398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715140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空调控制模块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771" y="756421"/>
            <a:ext cx="7099788" cy="42003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8440" y="889001"/>
            <a:ext cx="1286891" cy="414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4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400" b="1" kern="1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922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6787399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电量统计模块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66" y="639107"/>
            <a:ext cx="2483674" cy="439261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10398" y="889001"/>
            <a:ext cx="4572000" cy="1815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8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en-US" altLang="zh-CN" sz="18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空调月用电量统计图</a:t>
            </a:r>
            <a:endParaRPr lang="en-US" altLang="zh-CN" sz="1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获取数据按钮</a:t>
            </a:r>
            <a:endParaRPr lang="en-US" altLang="zh-CN" sz="1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返回控制按钮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176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6787399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电量统计模块</a:t>
            </a:r>
          </a:p>
        </p:txBody>
      </p:sp>
      <p:sp>
        <p:nvSpPr>
          <p:cNvPr id="3" name="矩形 2"/>
          <p:cNvSpPr/>
          <p:nvPr/>
        </p:nvSpPr>
        <p:spPr>
          <a:xfrm>
            <a:off x="2528609" y="952931"/>
            <a:ext cx="3011017" cy="465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  <a:r>
              <a:rPr lang="en-US" altLang="zh-CN" sz="1400" b="1" kern="100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1400" b="1" kern="100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Powertable</a:t>
            </a:r>
            <a:r>
              <a:rPr lang="zh-CN" altLang="en-US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zh-CN" sz="14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0" y="169458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/>
              <a:t>CREATE TABLE `PowTable` (</a:t>
            </a:r>
          </a:p>
          <a:p>
            <a:r>
              <a:rPr lang="zh-CN" altLang="en-US" sz="1800" dirty="0"/>
              <a:t>  `dname` varchar(20) NOT NULL,</a:t>
            </a:r>
          </a:p>
          <a:p>
            <a:r>
              <a:rPr lang="zh-CN" altLang="en-US" sz="1800" dirty="0"/>
              <a:t>  `Mpower` varchar(20) NOT NULL,</a:t>
            </a:r>
          </a:p>
          <a:p>
            <a:r>
              <a:rPr lang="zh-CN" altLang="en-US" sz="1800" dirty="0"/>
              <a:t>  `Tpower` varchar(20) NOT NULL,</a:t>
            </a:r>
          </a:p>
          <a:p>
            <a:r>
              <a:rPr lang="zh-CN" altLang="en-US" sz="1800" dirty="0"/>
              <a:t>  `pretopic` varchar(20) NOT NULL,</a:t>
            </a:r>
          </a:p>
          <a:p>
            <a:r>
              <a:rPr lang="zh-CN" altLang="en-US" sz="1800" dirty="0"/>
              <a:t>  `date` DATE NOT NULL,</a:t>
            </a:r>
          </a:p>
          <a:p>
            <a:r>
              <a:rPr lang="zh-CN" altLang="en-US" sz="1800" dirty="0"/>
              <a:t>  PRIMARY KEY (`pretopic`)</a:t>
            </a:r>
          </a:p>
          <a:p>
            <a:r>
              <a:rPr lang="zh-CN" altLang="en-US" sz="1800" dirty="0"/>
              <a:t>) ENGINE=InnoDB DEFAULT CHARSET=utf8;</a:t>
            </a:r>
          </a:p>
        </p:txBody>
      </p:sp>
    </p:spTree>
    <p:extLst>
      <p:ext uri="{BB962C8B-B14F-4D97-AF65-F5344CB8AC3E}">
        <p14:creationId xmlns:p14="http://schemas.microsoft.com/office/powerpoint/2010/main" val="1362958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094" y="698500"/>
            <a:ext cx="3614222" cy="44025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494701" y="2341612"/>
            <a:ext cx="273712" cy="39590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6787399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电量统计模块</a:t>
            </a:r>
          </a:p>
        </p:txBody>
      </p:sp>
      <p:sp>
        <p:nvSpPr>
          <p:cNvPr id="16" name="矩形 15"/>
          <p:cNvSpPr/>
          <p:nvPr/>
        </p:nvSpPr>
        <p:spPr>
          <a:xfrm>
            <a:off x="1178410" y="1034156"/>
            <a:ext cx="1286891" cy="414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4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400" b="1" kern="1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105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27" y="664492"/>
            <a:ext cx="3408177" cy="44790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4394039" y="1784413"/>
            <a:ext cx="398348" cy="400792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515921" y="2904700"/>
            <a:ext cx="361690" cy="305481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	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服务器模块</a:t>
            </a:r>
          </a:p>
        </p:txBody>
      </p:sp>
      <p:sp>
        <p:nvSpPr>
          <p:cNvPr id="14" name="矩形 13"/>
          <p:cNvSpPr/>
          <p:nvPr/>
        </p:nvSpPr>
        <p:spPr>
          <a:xfrm>
            <a:off x="1131941" y="1034156"/>
            <a:ext cx="1286891" cy="414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4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400" b="1" kern="1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638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802" y="664634"/>
            <a:ext cx="6389669" cy="44788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959033" y="196037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5299201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4" name="矩形 13"/>
          <p:cNvSpPr/>
          <p:nvPr/>
        </p:nvSpPr>
        <p:spPr>
          <a:xfrm>
            <a:off x="799269" y="923467"/>
            <a:ext cx="1286891" cy="414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4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400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400" b="1" kern="1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747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3550" y="2220489"/>
            <a:ext cx="51628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  <a:p>
            <a:r>
              <a:rPr lang="zh-CN" altLang="en-US" sz="66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00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2445" y="2571750"/>
            <a:ext cx="4639732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   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85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		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39080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3771" r="2759" b="86497"/>
          <a:stretch/>
        </p:blipFill>
        <p:spPr>
          <a:xfrm>
            <a:off x="697230" y="1338355"/>
            <a:ext cx="2497889" cy="2854729"/>
          </a:xfrm>
          <a:prstGeom prst="rect">
            <a:avLst/>
          </a:prstGeom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13" name="文本框 12"/>
          <p:cNvSpPr txBox="1"/>
          <p:nvPr/>
        </p:nvSpPr>
        <p:spPr>
          <a:xfrm>
            <a:off x="3462157" y="1220895"/>
            <a:ext cx="4871946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随着空调在大学寝室的普及，学生对寝室空调的依赖度的提高，不少学生存在对空调的滥用，导致电能的浪费。并且时常出现因为交流不当而出门忘关空调的现象。同时学生也时常忙于实验室和教室之间，夏天或冬天严酷的天气状况驱使学生产生在回寝室路上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就能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打开空调的想法。所以我们决定做一款寝室控调管理系统，使学生不仅能远程遥控空调，也能进行用电统计，培养学生节电意识。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6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		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39080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06583" y="827202"/>
            <a:ext cx="5351417" cy="327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0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zh-CN" sz="20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</a:p>
          <a:p>
            <a:pPr indent="266700">
              <a:spcAft>
                <a:spcPts val="0"/>
              </a:spcAft>
            </a:pPr>
            <a:r>
              <a:rPr lang="zh-CN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项目名称：</a:t>
            </a:r>
            <a:r>
              <a:rPr lang="zh-CN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寝室空调智能插座</a:t>
            </a:r>
            <a:endParaRPr lang="zh-CN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0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zh-CN" sz="20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项目的用户 </a:t>
            </a:r>
          </a:p>
          <a:p>
            <a:pPr indent="266700">
              <a:spcAft>
                <a:spcPts val="0"/>
              </a:spcAft>
            </a:pPr>
            <a:r>
              <a:rPr lang="zh-CN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用户群体：</a:t>
            </a:r>
            <a:r>
              <a:rPr lang="zh-CN" altLang="zh-CN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浙江大学城市学院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求真</a:t>
            </a:r>
            <a:r>
              <a:rPr lang="zh-CN" altLang="zh-CN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寝室</a:t>
            </a:r>
            <a:r>
              <a:rPr lang="zh-CN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zh-CN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学生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，寝室管理员</a:t>
            </a:r>
            <a:endParaRPr lang="zh-CN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0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zh-CN" sz="20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项目主要承担部门</a:t>
            </a:r>
            <a:r>
              <a:rPr lang="en-US" altLang="zh-CN" sz="2000" b="1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zh-CN" sz="2000" b="1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spcAft>
                <a:spcPts val="0"/>
              </a:spcAft>
            </a:pPr>
            <a:r>
              <a:rPr lang="zh-CN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浙江大学城市学院软件工程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15</a:t>
            </a:r>
            <a:r>
              <a:rPr lang="zh-CN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级</a:t>
            </a: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	 G3</a:t>
            </a:r>
            <a:r>
              <a:rPr lang="zh-CN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4023076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251745" y="0"/>
            <a:ext cx="4952505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本次人员分工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2"/>
          <p:cNvSpPr/>
          <p:nvPr/>
        </p:nvSpPr>
        <p:spPr>
          <a:xfrm>
            <a:off x="685801" y="1082681"/>
            <a:ext cx="7639050" cy="3581745"/>
          </a:xfrm>
          <a:prstGeom prst="roundRect">
            <a:avLst>
              <a:gd name="adj" fmla="val 7532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1065"/>
          <p:cNvSpPr/>
          <p:nvPr/>
        </p:nvSpPr>
        <p:spPr bwMode="auto">
          <a:xfrm rot="19721490">
            <a:off x="1941008" y="1778774"/>
            <a:ext cx="2320858" cy="2189556"/>
          </a:xfrm>
          <a:custGeom>
            <a:avLst/>
            <a:gdLst>
              <a:gd name="T0" fmla="*/ 1154 w 1154"/>
              <a:gd name="T1" fmla="*/ 0 h 948"/>
              <a:gd name="T2" fmla="*/ 0 w 1154"/>
              <a:gd name="T3" fmla="*/ 948 h 948"/>
              <a:gd name="T4" fmla="*/ 0 w 1154"/>
              <a:gd name="T5" fmla="*/ 844 h 948"/>
              <a:gd name="T6" fmla="*/ 1028 w 1154"/>
              <a:gd name="T7" fmla="*/ 0 h 948"/>
              <a:gd name="T8" fmla="*/ 1154 w 1154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4" h="948">
                <a:moveTo>
                  <a:pt x="1154" y="0"/>
                </a:moveTo>
                <a:lnTo>
                  <a:pt x="0" y="948"/>
                </a:lnTo>
                <a:lnTo>
                  <a:pt x="0" y="844"/>
                </a:lnTo>
                <a:lnTo>
                  <a:pt x="1028" y="0"/>
                </a:lnTo>
                <a:lnTo>
                  <a:pt x="1154" y="0"/>
                </a:lnTo>
                <a:close/>
              </a:path>
            </a:pathLst>
          </a:custGeom>
          <a:solidFill>
            <a:srgbClr val="404040">
              <a:alpha val="9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Freeform 1065"/>
          <p:cNvSpPr/>
          <p:nvPr/>
        </p:nvSpPr>
        <p:spPr bwMode="auto">
          <a:xfrm rot="19721490">
            <a:off x="4542231" y="1778775"/>
            <a:ext cx="2320858" cy="2189556"/>
          </a:xfrm>
          <a:custGeom>
            <a:avLst/>
            <a:gdLst>
              <a:gd name="T0" fmla="*/ 1154 w 1154"/>
              <a:gd name="T1" fmla="*/ 0 h 948"/>
              <a:gd name="T2" fmla="*/ 0 w 1154"/>
              <a:gd name="T3" fmla="*/ 948 h 948"/>
              <a:gd name="T4" fmla="*/ 0 w 1154"/>
              <a:gd name="T5" fmla="*/ 844 h 948"/>
              <a:gd name="T6" fmla="*/ 1028 w 1154"/>
              <a:gd name="T7" fmla="*/ 0 h 948"/>
              <a:gd name="T8" fmla="*/ 1154 w 1154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4" h="948">
                <a:moveTo>
                  <a:pt x="1154" y="0"/>
                </a:moveTo>
                <a:lnTo>
                  <a:pt x="0" y="948"/>
                </a:lnTo>
                <a:lnTo>
                  <a:pt x="0" y="844"/>
                </a:lnTo>
                <a:lnTo>
                  <a:pt x="1028" y="0"/>
                </a:lnTo>
                <a:lnTo>
                  <a:pt x="1154" y="0"/>
                </a:lnTo>
                <a:close/>
              </a:path>
            </a:pathLst>
          </a:custGeom>
          <a:solidFill>
            <a:srgbClr val="404040">
              <a:alpha val="9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74223" y="1335180"/>
            <a:ext cx="245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张晓钒（组长）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674115" y="1246543"/>
            <a:ext cx="228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胡子阳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6125838" y="1335180"/>
            <a:ext cx="216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徐洁岑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96087" y="1735290"/>
            <a:ext cx="21950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总体设计中的接口设计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服务器的模块设计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组织人员不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239890" y="1749116"/>
            <a:ext cx="2166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总体设计中的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用户管理模块设计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任务较多且较难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61781" y="1802893"/>
            <a:ext cx="226102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安卓用户界面模块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主内容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事情多。作业完成及时，质量高。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90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		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83097" y="1439452"/>
            <a:ext cx="368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软件工程导论（第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959323" y="1785236"/>
            <a:ext cx="3689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张海藩 牟永敏编著 清华大学出版社出版</a:t>
            </a:r>
          </a:p>
          <a:p>
            <a:pPr algn="just">
              <a:lnSpc>
                <a:spcPct val="125000"/>
              </a:lnSpc>
            </a:pPr>
            <a:r>
              <a:rPr lang="zh-CN" altLang="en-US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章详细设计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2"/>
          <p:cNvSpPr/>
          <p:nvPr/>
        </p:nvSpPr>
        <p:spPr>
          <a:xfrm>
            <a:off x="1600199" y="1340397"/>
            <a:ext cx="5000625" cy="998837"/>
          </a:xfrm>
          <a:prstGeom prst="roundRect">
            <a:avLst>
              <a:gd name="adj" fmla="val 7532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876425" y="2537920"/>
            <a:ext cx="349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ISO9001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959323" y="3020339"/>
            <a:ext cx="3689002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设计说明书模板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2"/>
          <p:cNvSpPr/>
          <p:nvPr/>
        </p:nvSpPr>
        <p:spPr>
          <a:xfrm>
            <a:off x="1600198" y="2499120"/>
            <a:ext cx="5000625" cy="998837"/>
          </a:xfrm>
          <a:prstGeom prst="roundRect">
            <a:avLst>
              <a:gd name="adj" fmla="val 7532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2"/>
          <p:cNvSpPr/>
          <p:nvPr/>
        </p:nvSpPr>
        <p:spPr>
          <a:xfrm>
            <a:off x="1594946" y="3626394"/>
            <a:ext cx="5000625" cy="998837"/>
          </a:xfrm>
          <a:prstGeom prst="roundRect">
            <a:avLst>
              <a:gd name="adj" fmla="val 7532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50151" y="3688799"/>
            <a:ext cx="349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《Android Studio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33049" y="4171218"/>
            <a:ext cx="3689002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王翠萍 人民邮电出版社</a:t>
            </a:r>
          </a:p>
        </p:txBody>
      </p:sp>
    </p:spTree>
    <p:extLst>
      <p:ext uri="{BB962C8B-B14F-4D97-AF65-F5344CB8AC3E}">
        <p14:creationId xmlns:p14="http://schemas.microsoft.com/office/powerpoint/2010/main" val="3837240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2445" y="2571750"/>
            <a:ext cx="4639732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   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综合描述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60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0502"/>
            <a:ext cx="9144000" cy="474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48607"/>
            <a:ext cx="9144000" cy="10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648221" y="190502"/>
            <a:ext cx="282223" cy="474132"/>
          </a:xfrm>
          <a:prstGeom prst="parallelogram">
            <a:avLst>
              <a:gd name="adj" fmla="val 659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7180440" y="190502"/>
            <a:ext cx="480481" cy="474132"/>
          </a:xfrm>
          <a:prstGeom prst="parallelogram">
            <a:avLst>
              <a:gd name="adj" fmla="val 42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1"/>
            <a:ext cx="1341782" cy="10826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1745" y="0"/>
            <a:ext cx="4463203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	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3543" y="103294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zh-CN" altLang="zh-CN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68612"/>
              </p:ext>
            </p:extLst>
          </p:nvPr>
        </p:nvGraphicFramePr>
        <p:xfrm>
          <a:off x="733543" y="2038775"/>
          <a:ext cx="7676914" cy="122349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518494">
                  <a:extLst>
                    <a:ext uri="{9D8B030D-6E8A-4147-A177-3AD203B41FA5}">
                      <a16:colId xmlns="" xmlns:a16="http://schemas.microsoft.com/office/drawing/2014/main" val="678952678"/>
                    </a:ext>
                  </a:extLst>
                </a:gridCol>
                <a:gridCol w="6158420">
                  <a:extLst>
                    <a:ext uri="{9D8B030D-6E8A-4147-A177-3AD203B41FA5}">
                      <a16:colId xmlns="" xmlns:a16="http://schemas.microsoft.com/office/drawing/2014/main" val="4187367448"/>
                    </a:ext>
                  </a:extLst>
                </a:gridCol>
              </a:tblGrid>
              <a:tr h="30206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运行环境</a:t>
                      </a:r>
                      <a:endParaRPr lang="zh-CN" altLang="zh-CN" sz="2000" b="1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1202634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69330522"/>
                  </a:ext>
                </a:extLst>
              </a:tr>
              <a:tr h="348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拥有网络通信功能以及后置摄像头拍照功能的安卓手机，寝室空调智能插座（本品硬件）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30341542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Android4.4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及以上版本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098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25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1115</TotalTime>
  <Words>810</Words>
  <Application>Microsoft Macintosh PowerPoint</Application>
  <PresentationFormat>全屏显示(16:9)</PresentationFormat>
  <Paragraphs>201</Paragraphs>
  <Slides>27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Broadway</vt:lpstr>
      <vt:lpstr>Calibri</vt:lpstr>
      <vt:lpstr>Calibri Light</vt:lpstr>
      <vt:lpstr>Helvetica Neue</vt:lpstr>
      <vt:lpstr>华文仿宋</vt:lpstr>
      <vt:lpstr>宋体</vt:lpstr>
      <vt:lpstr>微软雅黑</vt:lpstr>
      <vt:lpstr>造字工房悦黑体验版纤细体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250</cp:revision>
  <dcterms:created xsi:type="dcterms:W3CDTF">2017-03-29T07:56:14Z</dcterms:created>
  <dcterms:modified xsi:type="dcterms:W3CDTF">2017-05-21T12:39:30Z</dcterms:modified>
</cp:coreProperties>
</file>