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85" r:id="rId4"/>
    <p:sldId id="263" r:id="rId5"/>
    <p:sldId id="327" r:id="rId6"/>
    <p:sldId id="269" r:id="rId7"/>
    <p:sldId id="268" r:id="rId8"/>
    <p:sldId id="332" r:id="rId9"/>
    <p:sldId id="312" r:id="rId10"/>
    <p:sldId id="344" r:id="rId11"/>
    <p:sldId id="345" r:id="rId12"/>
    <p:sldId id="347" r:id="rId13"/>
    <p:sldId id="333" r:id="rId14"/>
    <p:sldId id="334" r:id="rId15"/>
    <p:sldId id="343" r:id="rId16"/>
    <p:sldId id="287" r:id="rId17"/>
    <p:sldId id="284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5A5A"/>
    <a:srgbClr val="7F7F7F"/>
    <a:srgbClr val="A5A5A5"/>
    <a:srgbClr val="696969"/>
    <a:srgbClr val="A54C0F"/>
    <a:srgbClr val="B45210"/>
    <a:srgbClr val="858585"/>
    <a:srgbClr val="666666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1" autoAdjust="0"/>
    <p:restoredTop sz="90846" autoAdjust="0"/>
  </p:normalViewPr>
  <p:slideViewPr>
    <p:cSldViewPr snapToGrid="0" showGuides="1">
      <p:cViewPr varScale="1">
        <p:scale>
          <a:sx n="138" d="100"/>
          <a:sy n="138" d="100"/>
        </p:scale>
        <p:origin x="64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D8A57-B42C-4E1F-840E-8EA9151C5F4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75C0-F32D-4717-B7AE-449E180DA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4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2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5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0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0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348FA-4205-4BB6-952A-E09893901A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0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5625" y="1059228"/>
            <a:ext cx="65947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404040"/>
                </a:solidFill>
                <a:latin typeface="Broadway" pitchFamily="82" charset="0"/>
              </a:rPr>
              <a:t>G3</a:t>
            </a:r>
            <a:endParaRPr lang="en-US" altLang="zh-CN" sz="7200" dirty="0">
              <a:solidFill>
                <a:srgbClr val="404040"/>
              </a:solidFill>
              <a:latin typeface="Broadway" pitchFamily="82" charset="0"/>
            </a:endParaRPr>
          </a:p>
          <a:p>
            <a:r>
              <a:rPr lang="zh-CN" altLang="en-US" sz="4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寝室空调智能</a:t>
            </a:r>
            <a:r>
              <a:rPr lang="zh-CN" altLang="en-US" sz="4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插座项目</a:t>
            </a:r>
            <a:endParaRPr lang="en-US" altLang="zh-CN" sz="40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——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野路子项目开发介绍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241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745831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Technology challenge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6" t="10573" r="7043" b="23707"/>
          <a:stretch/>
        </p:blipFill>
        <p:spPr>
          <a:xfrm rot="10800000">
            <a:off x="1065966" y="2254672"/>
            <a:ext cx="2640124" cy="24928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987" y="1179538"/>
            <a:ext cx="362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AT</a:t>
            </a:r>
            <a:r>
              <a:rPr lang="zh-CN" altLang="en-US" sz="2000" b="1" dirty="0" smtClean="0"/>
              <a:t>指令硬件网络测试，用</a:t>
            </a:r>
            <a:r>
              <a:rPr lang="en-US" altLang="zh-CN" sz="2000" b="1" dirty="0" smtClean="0"/>
              <a:t>USB</a:t>
            </a:r>
            <a:r>
              <a:rPr lang="zh-CN" altLang="en-US" sz="2000" b="1" dirty="0" smtClean="0"/>
              <a:t>转</a:t>
            </a:r>
            <a:r>
              <a:rPr lang="en-US" altLang="zh-CN" sz="2000" b="1" dirty="0" smtClean="0"/>
              <a:t>TTL</a:t>
            </a:r>
            <a:r>
              <a:rPr lang="zh-CN" altLang="en-US" sz="2000" b="1" dirty="0" smtClean="0"/>
              <a:t>模块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串口助手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67" y="1145672"/>
            <a:ext cx="4276461" cy="36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833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745831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Technology challenge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9" y="1496159"/>
            <a:ext cx="3961424" cy="33508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284" y="1538748"/>
            <a:ext cx="4234327" cy="33508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86961" y="955964"/>
            <a:ext cx="2526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A7</a:t>
            </a:r>
            <a:r>
              <a:rPr lang="zh-CN" altLang="en-US" sz="1600" b="1" dirty="0" smtClean="0"/>
              <a:t>连服务器实现透传</a:t>
            </a:r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568463" y="866276"/>
            <a:ext cx="3223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服务器开放端口接收数据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420455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534400" y="4888623"/>
            <a:ext cx="15087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zucc</a:t>
            </a:r>
            <a:endParaRPr lang="zh-CN" altLang="en-US" sz="1013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3324" y="847483"/>
            <a:ext cx="60549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/>
              <a:t> void </a:t>
            </a:r>
            <a:r>
              <a:rPr lang="en-US" altLang="zh-CN" sz="1500" b="1" dirty="0" err="1"/>
              <a:t>sendMQTTMessage</a:t>
            </a:r>
            <a:r>
              <a:rPr lang="en-US" altLang="zh-CN" sz="1500" b="1" dirty="0"/>
              <a:t>( char* topic, char* message ) 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 </a:t>
            </a:r>
            <a:r>
              <a:rPr lang="en-US" altLang="zh-CN" sz="1500" b="1" dirty="0"/>
              <a:t>                                                        </a:t>
            </a:r>
            <a:r>
              <a:rPr lang="zh-CN" altLang="en-US" sz="1500" b="1" dirty="0"/>
              <a:t>例子介绍以</a:t>
            </a:r>
            <a:r>
              <a:rPr lang="en-US" altLang="zh-CN" sz="1500" b="1" dirty="0"/>
              <a:t>topic=“888”</a:t>
            </a:r>
            <a:r>
              <a:rPr lang="zh-CN" altLang="en-US" sz="1500" b="1" dirty="0"/>
              <a:t>发送</a:t>
            </a:r>
            <a:r>
              <a:rPr lang="en-US" altLang="zh-CN" sz="1500" b="1" dirty="0"/>
              <a:t>message=“hi”</a:t>
            </a:r>
            <a:endParaRPr lang="zh-CN" altLang="en-US" sz="1500" b="1" dirty="0"/>
          </a:p>
        </p:txBody>
      </p:sp>
      <p:sp>
        <p:nvSpPr>
          <p:cNvPr id="6" name="矩形 5"/>
          <p:cNvSpPr/>
          <p:nvPr/>
        </p:nvSpPr>
        <p:spPr>
          <a:xfrm>
            <a:off x="889830" y="733645"/>
            <a:ext cx="152349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发送信息</a:t>
            </a:r>
            <a:endParaRPr lang="zh-CN" altLang="en-US" sz="2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246306" y="1738287"/>
          <a:ext cx="6172198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316">
                  <a:extLst>
                    <a:ext uri="{9D8B030D-6E8A-4147-A177-3AD203B41FA5}">
                      <a16:colId xmlns:a16="http://schemas.microsoft.com/office/drawing/2014/main" val="545540046"/>
                    </a:ext>
                  </a:extLst>
                </a:gridCol>
                <a:gridCol w="3167938">
                  <a:extLst>
                    <a:ext uri="{9D8B030D-6E8A-4147-A177-3AD203B41FA5}">
                      <a16:colId xmlns:a16="http://schemas.microsoft.com/office/drawing/2014/main" val="3366038379"/>
                    </a:ext>
                  </a:extLst>
                </a:gridCol>
                <a:gridCol w="255191">
                  <a:extLst>
                    <a:ext uri="{9D8B030D-6E8A-4147-A177-3AD203B41FA5}">
                      <a16:colId xmlns:a16="http://schemas.microsoft.com/office/drawing/2014/main" val="2887228140"/>
                    </a:ext>
                  </a:extLst>
                </a:gridCol>
                <a:gridCol w="255191">
                  <a:extLst>
                    <a:ext uri="{9D8B030D-6E8A-4147-A177-3AD203B41FA5}">
                      <a16:colId xmlns:a16="http://schemas.microsoft.com/office/drawing/2014/main" val="1424614896"/>
                    </a:ext>
                  </a:extLst>
                </a:gridCol>
                <a:gridCol w="255935">
                  <a:extLst>
                    <a:ext uri="{9D8B030D-6E8A-4147-A177-3AD203B41FA5}">
                      <a16:colId xmlns:a16="http://schemas.microsoft.com/office/drawing/2014/main" val="3193651937"/>
                    </a:ext>
                  </a:extLst>
                </a:gridCol>
                <a:gridCol w="258911">
                  <a:extLst>
                    <a:ext uri="{9D8B030D-6E8A-4147-A177-3AD203B41FA5}">
                      <a16:colId xmlns:a16="http://schemas.microsoft.com/office/drawing/2014/main" val="2611723199"/>
                    </a:ext>
                  </a:extLst>
                </a:gridCol>
                <a:gridCol w="255935">
                  <a:extLst>
                    <a:ext uri="{9D8B030D-6E8A-4147-A177-3AD203B41FA5}">
                      <a16:colId xmlns:a16="http://schemas.microsoft.com/office/drawing/2014/main" val="2936038545"/>
                    </a:ext>
                  </a:extLst>
                </a:gridCol>
                <a:gridCol w="258911">
                  <a:extLst>
                    <a:ext uri="{9D8B030D-6E8A-4147-A177-3AD203B41FA5}">
                      <a16:colId xmlns:a16="http://schemas.microsoft.com/office/drawing/2014/main" val="4153473866"/>
                    </a:ext>
                  </a:extLst>
                </a:gridCol>
                <a:gridCol w="255935">
                  <a:extLst>
                    <a:ext uri="{9D8B030D-6E8A-4147-A177-3AD203B41FA5}">
                      <a16:colId xmlns:a16="http://schemas.microsoft.com/office/drawing/2014/main" val="1061621473"/>
                    </a:ext>
                  </a:extLst>
                </a:gridCol>
                <a:gridCol w="255935">
                  <a:extLst>
                    <a:ext uri="{9D8B030D-6E8A-4147-A177-3AD203B41FA5}">
                      <a16:colId xmlns:a16="http://schemas.microsoft.com/office/drawing/2014/main" val="13676441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字节号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523836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7-4</a:t>
                      </a:r>
                      <a:r>
                        <a:rPr lang="zh-CN" sz="1400" kern="100" dirty="0">
                          <a:effectLst/>
                        </a:rPr>
                        <a:t>表示为</a:t>
                      </a:r>
                      <a:r>
                        <a:rPr lang="en-US" sz="1400" kern="100" dirty="0">
                          <a:effectLst/>
                        </a:rPr>
                        <a:t>publish</a:t>
                      </a:r>
                      <a:r>
                        <a:rPr lang="zh-CN" sz="1400" kern="100" dirty="0">
                          <a:effectLst/>
                        </a:rPr>
                        <a:t>类型包，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是</a:t>
                      </a:r>
                      <a:r>
                        <a:rPr lang="en-US" sz="1400" kern="100" dirty="0">
                          <a:effectLst/>
                        </a:rPr>
                        <a:t>DUP</a:t>
                      </a:r>
                      <a:r>
                        <a:rPr lang="zh-CN" sz="1400" kern="100" dirty="0">
                          <a:effectLst/>
                        </a:rPr>
                        <a:t>标志，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和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为</a:t>
                      </a:r>
                      <a:r>
                        <a:rPr lang="en-US" sz="1400" kern="100" dirty="0">
                          <a:effectLst/>
                        </a:rPr>
                        <a:t>QOS 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CN" sz="1400" kern="100" dirty="0">
                          <a:effectLst/>
                        </a:rPr>
                        <a:t>为保留位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0092835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包括头部本身的包字节总长度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2352773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Topic</a:t>
                      </a:r>
                      <a:r>
                        <a:rPr lang="zh-CN" sz="1400" kern="100" dirty="0">
                          <a:effectLst/>
                        </a:rPr>
                        <a:t>长度的</a:t>
                      </a:r>
                      <a:r>
                        <a:rPr lang="en-US" sz="1400" kern="100" dirty="0">
                          <a:effectLst/>
                        </a:rPr>
                        <a:t>MSB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34745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Topic</a:t>
                      </a:r>
                      <a:r>
                        <a:rPr lang="zh-CN" sz="1400" kern="100" dirty="0">
                          <a:effectLst/>
                        </a:rPr>
                        <a:t>长度的</a:t>
                      </a:r>
                      <a:r>
                        <a:rPr lang="en-US" sz="1400" kern="100" dirty="0">
                          <a:effectLst/>
                        </a:rPr>
                        <a:t>LSB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667663122"/>
                  </a:ext>
                </a:extLst>
              </a:tr>
              <a:tr h="312476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3+topic</a:t>
                      </a:r>
                      <a:r>
                        <a:rPr lang="zh-CN" sz="1400" kern="100">
                          <a:effectLst/>
                        </a:rPr>
                        <a:t>长度位（最后一个字节号从</a:t>
                      </a: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zh-CN" sz="1400" kern="100">
                          <a:effectLst/>
                        </a:rPr>
                        <a:t>开始）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Topic</a:t>
                      </a:r>
                      <a:r>
                        <a:rPr lang="zh-CN" sz="1400" kern="100" dirty="0">
                          <a:effectLst/>
                        </a:rPr>
                        <a:t>的一个个字符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289362"/>
                  </a:ext>
                </a:extLst>
              </a:tr>
              <a:tr h="309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07694"/>
                  </a:ext>
                </a:extLst>
              </a:tr>
              <a:tr h="4065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58105"/>
                  </a:ext>
                </a:extLst>
              </a:tr>
              <a:tr h="30861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A+1</a:t>
                      </a:r>
                      <a:r>
                        <a:rPr lang="zh-CN" sz="1400" kern="100" dirty="0">
                          <a:effectLst/>
                        </a:rPr>
                        <a:t>到</a:t>
                      </a:r>
                      <a:r>
                        <a:rPr lang="en-US" sz="1400" kern="100" dirty="0" err="1">
                          <a:effectLst/>
                        </a:rPr>
                        <a:t>A+message</a:t>
                      </a:r>
                      <a:r>
                        <a:rPr lang="zh-CN" sz="1400" kern="100" dirty="0">
                          <a:effectLst/>
                        </a:rPr>
                        <a:t>长度位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Message</a:t>
                      </a:r>
                      <a:r>
                        <a:rPr lang="zh-CN" sz="1400" kern="100">
                          <a:effectLst/>
                        </a:rPr>
                        <a:t>的一个个字符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05780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5472984"/>
                  </a:ext>
                </a:extLst>
              </a:tr>
            </a:tbl>
          </a:graphicData>
        </a:graphic>
      </p:graphicFrame>
      <p:sp>
        <p:nvSpPr>
          <p:cNvPr id="2" name="右大括号 1"/>
          <p:cNvSpPr/>
          <p:nvPr/>
        </p:nvSpPr>
        <p:spPr>
          <a:xfrm>
            <a:off x="7418505" y="1913603"/>
            <a:ext cx="412889" cy="575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" name="右大括号 2"/>
          <p:cNvSpPr/>
          <p:nvPr/>
        </p:nvSpPr>
        <p:spPr>
          <a:xfrm>
            <a:off x="7418505" y="2643649"/>
            <a:ext cx="280153" cy="210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右大括号 7"/>
          <p:cNvSpPr/>
          <p:nvPr/>
        </p:nvSpPr>
        <p:spPr>
          <a:xfrm>
            <a:off x="7418505" y="3174590"/>
            <a:ext cx="578808" cy="1205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文本框 11"/>
          <p:cNvSpPr txBox="1"/>
          <p:nvPr/>
        </p:nvSpPr>
        <p:spPr>
          <a:xfrm>
            <a:off x="7831394" y="2057400"/>
            <a:ext cx="9512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b="1" dirty="0"/>
              <a:t>固定头部</a:t>
            </a:r>
          </a:p>
        </p:txBody>
      </p:sp>
      <p:sp>
        <p:nvSpPr>
          <p:cNvPr id="13" name="矩形 12"/>
          <p:cNvSpPr/>
          <p:nvPr/>
        </p:nvSpPr>
        <p:spPr>
          <a:xfrm>
            <a:off x="7831394" y="2598952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3" b="1" dirty="0"/>
              <a:t>可变</a:t>
            </a:r>
            <a:r>
              <a:rPr lang="zh-CN" altLang="en-US" sz="1013" b="1" dirty="0"/>
              <a:t>头部</a:t>
            </a:r>
            <a:endParaRPr lang="zh-CN" altLang="en-US" sz="1013" b="1" dirty="0"/>
          </a:p>
        </p:txBody>
      </p:sp>
      <p:sp>
        <p:nvSpPr>
          <p:cNvPr id="14" name="矩形 13"/>
          <p:cNvSpPr/>
          <p:nvPr/>
        </p:nvSpPr>
        <p:spPr>
          <a:xfrm>
            <a:off x="8020693" y="3638931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3" b="1" dirty="0"/>
              <a:t>数据部分</a:t>
            </a:r>
            <a:endParaRPr lang="zh-CN" altLang="en-US" sz="1013" b="1" dirty="0"/>
          </a:p>
        </p:txBody>
      </p:sp>
      <p:sp>
        <p:nvSpPr>
          <p:cNvPr id="20" name="矩形 19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1745" y="0"/>
            <a:ext cx="745831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Technology challenge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Part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     </a:t>
            </a:r>
          </a:p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Shortcomings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8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Shortcomings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4976" y="1084327"/>
            <a:ext cx="6005945" cy="423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组</a:t>
            </a:r>
            <a:r>
              <a:rPr lang="zh-CN" altLang="en-US" sz="1600" b="1" dirty="0" smtClean="0"/>
              <a:t>内通信不及时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小组成员技术水平均有限，属于过家家项目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成品经过测试</a:t>
            </a:r>
            <a:r>
              <a:rPr lang="en-US" altLang="zh-CN" sz="1600" b="1" dirty="0" smtClean="0"/>
              <a:t>BUG</a:t>
            </a:r>
            <a:r>
              <a:rPr lang="zh-CN" altLang="en-US" sz="1600" b="1" dirty="0" smtClean="0"/>
              <a:t>较多，比如异步线程数据库操作总是报错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成员电脑硬件配置不统一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Team Building </a:t>
            </a:r>
            <a:r>
              <a:rPr lang="zh-CN" altLang="en-US" sz="1600" b="1" dirty="0" smtClean="0"/>
              <a:t>砸钱过多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Deal line </a:t>
            </a:r>
            <a:r>
              <a:rPr lang="zh-CN" altLang="en-US" sz="1600" b="1" dirty="0" smtClean="0"/>
              <a:t>前效率超高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熬夜显现严重，效率低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zh-CN" altLang="en-US" sz="1600" b="1" dirty="0"/>
              <a:t>。</a:t>
            </a:r>
            <a:endParaRPr lang="en-US" altLang="zh-CN" sz="1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Part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05    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72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952505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Launch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6" y="1720139"/>
            <a:ext cx="2272962" cy="2272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3" y="1764092"/>
            <a:ext cx="2185056" cy="21850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82" y="1754006"/>
            <a:ext cx="2239095" cy="223909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386113" y="4128655"/>
            <a:ext cx="2536705" cy="46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8984" y="1132231"/>
            <a:ext cx="729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（非安装包）产品硬件上的二维码，其中只有一个是本产品的二维码。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75909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550" y="2220489"/>
            <a:ext cx="51628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6600" dirty="0" smtClean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6600" dirty="0">
              <a:ln w="381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00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83097" y="1439452"/>
            <a:ext cx="368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软件工程导论（第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9323" y="1785236"/>
            <a:ext cx="3689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张海藩 牟永敏编著 清华大学出版社出版</a:t>
            </a:r>
          </a:p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12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12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章详细设计</a:t>
            </a:r>
          </a:p>
        </p:txBody>
      </p:sp>
      <p:sp>
        <p:nvSpPr>
          <p:cNvPr id="40" name="圆角矩形 2"/>
          <p:cNvSpPr/>
          <p:nvPr/>
        </p:nvSpPr>
        <p:spPr>
          <a:xfrm>
            <a:off x="1600199" y="1340397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76425" y="253792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ISO9001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959323" y="3020339"/>
            <a:ext cx="3689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ISO9001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设计说明书模板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1600198" y="2499120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1594946" y="3626394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0151" y="3688799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《Android Studio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应用开发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33049" y="4171218"/>
            <a:ext cx="3689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王翠萍 人民邮电出版社</a:t>
            </a:r>
          </a:p>
        </p:txBody>
      </p:sp>
    </p:spTree>
    <p:extLst>
      <p:ext uri="{BB962C8B-B14F-4D97-AF65-F5344CB8AC3E}">
        <p14:creationId xmlns:p14="http://schemas.microsoft.com/office/powerpoint/2010/main" val="38372402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487" y="1001890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4494" y="863910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目 录</a:t>
            </a:r>
          </a:p>
        </p:txBody>
      </p:sp>
      <p:sp>
        <p:nvSpPr>
          <p:cNvPr id="7" name="矩形 6"/>
          <p:cNvSpPr/>
          <p:nvPr/>
        </p:nvSpPr>
        <p:spPr>
          <a:xfrm>
            <a:off x="663220" y="1765164"/>
            <a:ext cx="547087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brief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220" y="2216136"/>
            <a:ext cx="634717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	Team introduction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221" y="2730319"/>
            <a:ext cx="481625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	Technology challenge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3220" y="3252513"/>
            <a:ext cx="652497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Shortcomings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221" y="3822564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953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brief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58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	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brief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771" r="2759" b="86497"/>
          <a:stretch/>
        </p:blipFill>
        <p:spPr>
          <a:xfrm>
            <a:off x="504307" y="1273182"/>
            <a:ext cx="2497889" cy="2854729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15" name="文本框 14"/>
          <p:cNvSpPr txBox="1"/>
          <p:nvPr/>
        </p:nvSpPr>
        <p:spPr>
          <a:xfrm>
            <a:off x="3530912" y="1273182"/>
            <a:ext cx="4871946" cy="18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为大学寝室量身打造寝室空调智能插座。目的在于培养学生节电意识，方便学生及寝室管理员远程管理空调。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21806"/>
              </p:ext>
            </p:extLst>
          </p:nvPr>
        </p:nvGraphicFramePr>
        <p:xfrm>
          <a:off x="3195120" y="3457012"/>
          <a:ext cx="5432012" cy="12192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678952678"/>
                    </a:ext>
                  </a:extLst>
                </a:gridCol>
                <a:gridCol w="3953532">
                  <a:extLst>
                    <a:ext uri="{9D8B030D-6E8A-4147-A177-3AD203B41FA5}">
                      <a16:colId xmlns:a16="http://schemas.microsoft.com/office/drawing/2014/main" val="4187367448"/>
                    </a:ext>
                  </a:extLst>
                </a:gridCol>
              </a:tblGrid>
              <a:tr h="2577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项目用户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02634"/>
                  </a:ext>
                </a:extLst>
              </a:tr>
              <a:tr h="241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zh-CN" sz="20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用户</a:t>
                      </a:r>
                      <a:endParaRPr lang="zh-CN" sz="2000" b="1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30522"/>
                  </a:ext>
                </a:extLst>
              </a:tr>
              <a:tr h="294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管理员</a:t>
                      </a:r>
                      <a:endParaRPr lang="zh-CN" sz="20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1800" b="1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浙江大学城市学院</a:t>
                      </a:r>
                      <a:r>
                        <a:rPr lang="zh-CN" altLang="en-US" sz="1800" b="1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求真寝室管理员</a:t>
                      </a:r>
                      <a:endParaRPr lang="zh-CN" sz="1800" b="1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341542"/>
                  </a:ext>
                </a:extLst>
              </a:tr>
              <a:tr h="241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普通用户</a:t>
                      </a:r>
                      <a:endParaRPr lang="zh-CN" sz="20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1800" b="1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浙江大学城市学院</a:t>
                      </a:r>
                      <a:r>
                        <a:rPr lang="zh-CN" altLang="en-US" sz="1800" b="1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求真寝室学生</a:t>
                      </a:r>
                      <a:endParaRPr lang="zh-CN" sz="1800" b="1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8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88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introduction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725518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introduction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圆角矩形 2"/>
          <p:cNvSpPr/>
          <p:nvPr/>
        </p:nvSpPr>
        <p:spPr>
          <a:xfrm>
            <a:off x="685801" y="1082681"/>
            <a:ext cx="7639050" cy="3581745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Freeform 1065"/>
          <p:cNvSpPr/>
          <p:nvPr/>
        </p:nvSpPr>
        <p:spPr bwMode="auto">
          <a:xfrm rot="19721490">
            <a:off x="2217343" y="2953287"/>
            <a:ext cx="1543276" cy="1400791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reeform 1065"/>
          <p:cNvSpPr/>
          <p:nvPr/>
        </p:nvSpPr>
        <p:spPr bwMode="auto">
          <a:xfrm rot="19721490">
            <a:off x="4677632" y="2962120"/>
            <a:ext cx="1565248" cy="1357880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3380" y="2835787"/>
            <a:ext cx="245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张晓钒（组长）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01415" y="2807251"/>
            <a:ext cx="228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胡子阳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01517" y="2707261"/>
            <a:ext cx="216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徐洁岑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5908" y="3300186"/>
            <a:ext cx="1958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负责文档编写，版本管理，组内调剂，组外搞活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87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50077" y="3298757"/>
            <a:ext cx="2166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负责主要研发工作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，进行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技术分享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。砸钱搞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TeamBuilding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97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39808" y="3094765"/>
            <a:ext cx="2261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的制作与美工，主要负责各种美工，会议记录，以及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编码。进行用户走访调查工作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内矛盾调解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7300" y="1473200"/>
            <a:ext cx="653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拥有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助教邪恶势力的野路子项目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，掺杂无数尽显奢华又不失低调的史上最强学生党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TeamBuilding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。抱着全心全意为项目服务的态度走到了最后。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2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4" y="2571750"/>
            <a:ext cx="642979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Part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  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Technology challenge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047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745831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Technology challenge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2270" y="1032941"/>
            <a:ext cx="17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固</a:t>
            </a:r>
            <a:r>
              <a:rPr lang="zh-CN" altLang="en-US" sz="3600" b="1" dirty="0" smtClean="0"/>
              <a:t>件端</a:t>
            </a:r>
            <a:endParaRPr lang="zh-CN" altLang="en-US" sz="3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852472" y="1032940"/>
            <a:ext cx="17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软</a:t>
            </a:r>
            <a:r>
              <a:rPr lang="zh-CN" altLang="en-US" sz="3600" b="1" dirty="0" smtClean="0"/>
              <a:t>件端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52" y="1662846"/>
            <a:ext cx="4340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基于硬串口的</a:t>
            </a:r>
            <a:r>
              <a:rPr lang="en-US" altLang="zh-CN" sz="1600" b="1" dirty="0" smtClean="0"/>
              <a:t>A7</a:t>
            </a:r>
            <a:r>
              <a:rPr lang="zh-CN" altLang="en-US" sz="1600" b="1" dirty="0" smtClean="0"/>
              <a:t>模块与</a:t>
            </a:r>
            <a:r>
              <a:rPr lang="en-US" altLang="zh-CN" sz="1600" b="1" dirty="0" smtClean="0"/>
              <a:t>Arduino</a:t>
            </a:r>
            <a:r>
              <a:rPr lang="zh-CN" altLang="en-US" sz="1600" b="1" dirty="0" smtClean="0"/>
              <a:t>高速</a:t>
            </a:r>
            <a:r>
              <a:rPr lang="en-US" altLang="zh-CN" sz="1600" b="1" dirty="0" smtClean="0"/>
              <a:t>AT</a:t>
            </a:r>
            <a:r>
              <a:rPr lang="zh-CN" altLang="en-US" sz="1600" b="1" dirty="0" smtClean="0"/>
              <a:t>指令通信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A7</a:t>
            </a:r>
            <a:r>
              <a:rPr lang="zh-CN" altLang="en-US" sz="1600" b="1" dirty="0" smtClean="0"/>
              <a:t>模块与服务器建立</a:t>
            </a:r>
            <a:r>
              <a:rPr lang="en-US" altLang="zh-CN" sz="1600" b="1" dirty="0" smtClean="0"/>
              <a:t>TCP/IP</a:t>
            </a:r>
            <a:r>
              <a:rPr lang="zh-CN" altLang="en-US" sz="1600" b="1" dirty="0" smtClean="0"/>
              <a:t>长连接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在</a:t>
            </a:r>
            <a:r>
              <a:rPr lang="en-US" altLang="zh-CN" sz="1600" b="1" dirty="0" smtClean="0"/>
              <a:t>TCP</a:t>
            </a:r>
            <a:r>
              <a:rPr lang="zh-CN" altLang="en-US" sz="1600" b="1" dirty="0" smtClean="0"/>
              <a:t>连接的基础上建立</a:t>
            </a:r>
            <a:r>
              <a:rPr lang="en-US" altLang="zh-CN" sz="1600" b="1" dirty="0" smtClean="0"/>
              <a:t>MQTT</a:t>
            </a:r>
            <a:r>
              <a:rPr lang="zh-CN" altLang="en-US" sz="1600" b="1" dirty="0" smtClean="0"/>
              <a:t>（应用层协议）长连接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/>
              <a:t>用</a:t>
            </a:r>
            <a:r>
              <a:rPr lang="en-US" altLang="zh-CN" sz="1600" b="1" dirty="0" smtClean="0"/>
              <a:t>Arduino</a:t>
            </a:r>
            <a:r>
              <a:rPr lang="zh-CN" altLang="en-US" sz="1600" b="1" dirty="0" smtClean="0"/>
              <a:t>（单线程）通过</a:t>
            </a:r>
            <a:r>
              <a:rPr lang="en-US" altLang="zh-CN" sz="1600" b="1" dirty="0" smtClean="0"/>
              <a:t>A7</a:t>
            </a:r>
            <a:r>
              <a:rPr lang="zh-CN" altLang="en-US" sz="1600" b="1" dirty="0" smtClean="0"/>
              <a:t>模块进行透传，半双工处理</a:t>
            </a:r>
            <a:r>
              <a:rPr lang="en-US" altLang="zh-CN" sz="1600" b="1" dirty="0" smtClean="0"/>
              <a:t>MQTT</a:t>
            </a:r>
            <a:r>
              <a:rPr lang="zh-CN" altLang="en-US" sz="1600" b="1" dirty="0" smtClean="0"/>
              <a:t>协议包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使用软串口与红外模块通信发送红外指令遥控空调</a:t>
            </a:r>
            <a:endParaRPr lang="zh-CN" altLang="en-US" sz="1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902506" y="1782139"/>
            <a:ext cx="39109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异步线程进行</a:t>
            </a:r>
            <a:r>
              <a:rPr lang="en-US" altLang="zh-CN" sz="1600" b="1" dirty="0" smtClean="0"/>
              <a:t>MYSQL</a:t>
            </a:r>
            <a:r>
              <a:rPr lang="zh-CN" altLang="en-US" sz="1600" b="1" dirty="0" smtClean="0"/>
              <a:t>数据库的远程操作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err="1" smtClean="0"/>
              <a:t>SQLlite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进行数据的本地长久保持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MQTT</a:t>
            </a:r>
            <a:r>
              <a:rPr lang="zh-CN" altLang="en-US" sz="1600" b="1" dirty="0" smtClean="0"/>
              <a:t>协议全双通信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扫码处理机制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任一界面按返回键清内存退出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b="1" dirty="0" smtClean="0"/>
              <a:t>统计图表显示当前用电量曲线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235556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1578</TotalTime>
  <Words>663</Words>
  <Application>Microsoft Office PowerPoint</Application>
  <PresentationFormat>全屏显示(16:9)</PresentationFormat>
  <Paragraphs>211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方正兰亭超细黑简体</vt:lpstr>
      <vt:lpstr>华文仿宋</vt:lpstr>
      <vt:lpstr>宋体</vt:lpstr>
      <vt:lpstr>微软雅黑</vt:lpstr>
      <vt:lpstr>微软雅黑 Light</vt:lpstr>
      <vt:lpstr>造字工房悦黑体验版纤细体</vt:lpstr>
      <vt:lpstr>Arial</vt:lpstr>
      <vt:lpstr>Broadway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PLANE</cp:lastModifiedBy>
  <cp:revision>515</cp:revision>
  <dcterms:created xsi:type="dcterms:W3CDTF">2017-03-29T07:56:14Z</dcterms:created>
  <dcterms:modified xsi:type="dcterms:W3CDTF">2017-06-18T18:33:53Z</dcterms:modified>
</cp:coreProperties>
</file>