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85" r:id="rId3"/>
    <p:sldId id="263" r:id="rId4"/>
    <p:sldId id="266" r:id="rId5"/>
    <p:sldId id="295" r:id="rId6"/>
    <p:sldId id="296" r:id="rId7"/>
    <p:sldId id="267" r:id="rId8"/>
    <p:sldId id="308" r:id="rId9"/>
    <p:sldId id="269" r:id="rId10"/>
    <p:sldId id="268" r:id="rId11"/>
    <p:sldId id="288" r:id="rId12"/>
    <p:sldId id="297" r:id="rId13"/>
    <p:sldId id="309" r:id="rId14"/>
    <p:sldId id="310" r:id="rId15"/>
    <p:sldId id="311" r:id="rId16"/>
    <p:sldId id="312" r:id="rId17"/>
    <p:sldId id="313" r:id="rId18"/>
    <p:sldId id="314" r:id="rId19"/>
    <p:sldId id="316" r:id="rId20"/>
    <p:sldId id="317" r:id="rId21"/>
    <p:sldId id="318" r:id="rId22"/>
    <p:sldId id="319" r:id="rId23"/>
    <p:sldId id="320" r:id="rId24"/>
    <p:sldId id="322" r:id="rId25"/>
    <p:sldId id="323" r:id="rId26"/>
    <p:sldId id="324" r:id="rId27"/>
    <p:sldId id="325" r:id="rId28"/>
    <p:sldId id="334" r:id="rId29"/>
    <p:sldId id="338" r:id="rId30"/>
    <p:sldId id="339" r:id="rId31"/>
    <p:sldId id="340" r:id="rId32"/>
    <p:sldId id="341" r:id="rId33"/>
    <p:sldId id="342" r:id="rId34"/>
    <p:sldId id="343" r:id="rId35"/>
    <p:sldId id="336" r:id="rId36"/>
    <p:sldId id="337" r:id="rId37"/>
    <p:sldId id="307" r:id="rId38"/>
    <p:sldId id="287" r:id="rId39"/>
    <p:sldId id="284" r:id="rId4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5A5A5A"/>
    <a:srgbClr val="7F7F7F"/>
    <a:srgbClr val="A5A5A5"/>
    <a:srgbClr val="696969"/>
    <a:srgbClr val="A54C0F"/>
    <a:srgbClr val="B45210"/>
    <a:srgbClr val="858585"/>
    <a:srgbClr val="666666"/>
    <a:srgbClr val="565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3421" autoAdjust="0"/>
  </p:normalViewPr>
  <p:slideViewPr>
    <p:cSldViewPr snapToGrid="0" showGuides="1">
      <p:cViewPr varScale="1">
        <p:scale>
          <a:sx n="91" d="100"/>
          <a:sy n="91" d="100"/>
        </p:scale>
        <p:origin x="102" y="15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7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D8A57-B42C-4E1F-840E-8EA9151C5F40}" type="datetimeFigureOut">
              <a:rPr lang="zh-CN" altLang="en-US" smtClean="0"/>
              <a:t>2017/5/28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275C0-F32D-4717-B7AE-449E180DAF69}" type="slidenum">
              <a:rPr lang="zh-CN" altLang="en-US" smtClean="0"/>
              <a:t>‹#›</a:t>
            </a:fld>
            <a:endParaRPr lang="zh-CN" altLang="en-US"/>
          </a:p>
        </p:txBody>
      </p:sp>
    </p:spTree>
    <p:extLst>
      <p:ext uri="{BB962C8B-B14F-4D97-AF65-F5344CB8AC3E}">
        <p14:creationId xmlns:p14="http://schemas.microsoft.com/office/powerpoint/2010/main" val="36056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7</a:t>
            </a:fld>
            <a:endParaRPr lang="zh-CN" altLang="en-US"/>
          </a:p>
        </p:txBody>
      </p:sp>
    </p:spTree>
    <p:extLst>
      <p:ext uri="{BB962C8B-B14F-4D97-AF65-F5344CB8AC3E}">
        <p14:creationId xmlns:p14="http://schemas.microsoft.com/office/powerpoint/2010/main" val="4022448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17</a:t>
            </a:fld>
            <a:endParaRPr lang="zh-CN" altLang="en-US"/>
          </a:p>
        </p:txBody>
      </p:sp>
    </p:spTree>
    <p:extLst>
      <p:ext uri="{BB962C8B-B14F-4D97-AF65-F5344CB8AC3E}">
        <p14:creationId xmlns:p14="http://schemas.microsoft.com/office/powerpoint/2010/main" val="3467861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18</a:t>
            </a:fld>
            <a:endParaRPr lang="zh-CN" altLang="en-US"/>
          </a:p>
        </p:txBody>
      </p:sp>
    </p:spTree>
    <p:extLst>
      <p:ext uri="{BB962C8B-B14F-4D97-AF65-F5344CB8AC3E}">
        <p14:creationId xmlns:p14="http://schemas.microsoft.com/office/powerpoint/2010/main" val="263269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36</a:t>
            </a:fld>
            <a:endParaRPr lang="zh-CN" altLang="en-US"/>
          </a:p>
        </p:txBody>
      </p:sp>
    </p:spTree>
    <p:extLst>
      <p:ext uri="{BB962C8B-B14F-4D97-AF65-F5344CB8AC3E}">
        <p14:creationId xmlns:p14="http://schemas.microsoft.com/office/powerpoint/2010/main" val="529264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38</a:t>
            </a:fld>
            <a:endParaRPr lang="zh-CN" altLang="en-US"/>
          </a:p>
        </p:txBody>
      </p:sp>
    </p:spTree>
    <p:extLst>
      <p:ext uri="{BB962C8B-B14F-4D97-AF65-F5344CB8AC3E}">
        <p14:creationId xmlns:p14="http://schemas.microsoft.com/office/powerpoint/2010/main" val="263204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8</a:t>
            </a:fld>
            <a:endParaRPr lang="zh-CN" altLang="en-US"/>
          </a:p>
        </p:txBody>
      </p:sp>
    </p:spTree>
    <p:extLst>
      <p:ext uri="{BB962C8B-B14F-4D97-AF65-F5344CB8AC3E}">
        <p14:creationId xmlns:p14="http://schemas.microsoft.com/office/powerpoint/2010/main" val="2871574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10</a:t>
            </a:fld>
            <a:endParaRPr lang="zh-CN" altLang="en-US"/>
          </a:p>
        </p:txBody>
      </p:sp>
    </p:spTree>
    <p:extLst>
      <p:ext uri="{BB962C8B-B14F-4D97-AF65-F5344CB8AC3E}">
        <p14:creationId xmlns:p14="http://schemas.microsoft.com/office/powerpoint/2010/main" val="696658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11</a:t>
            </a:fld>
            <a:endParaRPr lang="zh-CN" altLang="en-US"/>
          </a:p>
        </p:txBody>
      </p:sp>
    </p:spTree>
    <p:extLst>
      <p:ext uri="{BB962C8B-B14F-4D97-AF65-F5344CB8AC3E}">
        <p14:creationId xmlns:p14="http://schemas.microsoft.com/office/powerpoint/2010/main" val="240537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12</a:t>
            </a:fld>
            <a:endParaRPr lang="zh-CN" altLang="en-US"/>
          </a:p>
        </p:txBody>
      </p:sp>
    </p:spTree>
    <p:extLst>
      <p:ext uri="{BB962C8B-B14F-4D97-AF65-F5344CB8AC3E}">
        <p14:creationId xmlns:p14="http://schemas.microsoft.com/office/powerpoint/2010/main" val="337086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13</a:t>
            </a:fld>
            <a:endParaRPr lang="zh-CN" altLang="en-US"/>
          </a:p>
        </p:txBody>
      </p:sp>
    </p:spTree>
    <p:extLst>
      <p:ext uri="{BB962C8B-B14F-4D97-AF65-F5344CB8AC3E}">
        <p14:creationId xmlns:p14="http://schemas.microsoft.com/office/powerpoint/2010/main" val="350415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14</a:t>
            </a:fld>
            <a:endParaRPr lang="zh-CN" altLang="en-US"/>
          </a:p>
        </p:txBody>
      </p:sp>
    </p:spTree>
    <p:extLst>
      <p:ext uri="{BB962C8B-B14F-4D97-AF65-F5344CB8AC3E}">
        <p14:creationId xmlns:p14="http://schemas.microsoft.com/office/powerpoint/2010/main" val="4248988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15</a:t>
            </a:fld>
            <a:endParaRPr lang="zh-CN" altLang="en-US"/>
          </a:p>
        </p:txBody>
      </p:sp>
    </p:spTree>
    <p:extLst>
      <p:ext uri="{BB962C8B-B14F-4D97-AF65-F5344CB8AC3E}">
        <p14:creationId xmlns:p14="http://schemas.microsoft.com/office/powerpoint/2010/main" val="2012345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2275C0-F32D-4717-B7AE-449E180DAF69}" type="slidenum">
              <a:rPr lang="zh-CN" altLang="en-US" smtClean="0"/>
              <a:t>16</a:t>
            </a:fld>
            <a:endParaRPr lang="zh-CN" altLang="en-US"/>
          </a:p>
        </p:txBody>
      </p:sp>
    </p:spTree>
    <p:extLst>
      <p:ext uri="{BB962C8B-B14F-4D97-AF65-F5344CB8AC3E}">
        <p14:creationId xmlns:p14="http://schemas.microsoft.com/office/powerpoint/2010/main" val="508047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405427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297562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53369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5819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967B3DD-E407-4771-B625-A6319AD9D0A7}" type="datetimeFigureOut">
              <a:rPr lang="zh-CN" altLang="en-US" smtClean="0"/>
              <a:t>2017/5/28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201601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67B3DD-E407-4771-B625-A6319AD9D0A7}" type="datetimeFigureOut">
              <a:rPr lang="zh-CN" altLang="en-US" smtClean="0"/>
              <a:t>2017/5/28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25937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967B3DD-E407-4771-B625-A6319AD9D0A7}" type="datetimeFigureOut">
              <a:rPr lang="zh-CN" altLang="en-US" smtClean="0"/>
              <a:t>2017/5/28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29295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967B3DD-E407-4771-B625-A6319AD9D0A7}" type="datetimeFigureOut">
              <a:rPr lang="zh-CN" altLang="en-US" smtClean="0"/>
              <a:t>2017/5/28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90081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7B3DD-E407-4771-B625-A6319AD9D0A7}" type="datetimeFigureOut">
              <a:rPr lang="zh-CN" altLang="en-US" smtClean="0"/>
              <a:t>2017/5/28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305582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67B3DD-E407-4771-B625-A6319AD9D0A7}" type="datetimeFigureOut">
              <a:rPr lang="zh-CN" altLang="en-US" smtClean="0"/>
              <a:t>2017/5/28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91202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967B3DD-E407-4771-B625-A6319AD9D0A7}" type="datetimeFigureOut">
              <a:rPr lang="zh-CN" altLang="en-US" smtClean="0"/>
              <a:t>2017/5/28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79249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967B3DD-E407-4771-B625-A6319AD9D0A7}" type="datetimeFigureOut">
              <a:rPr lang="zh-CN" altLang="en-US" smtClean="0"/>
              <a:t>2017/5/28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72BE962-176E-48E1-A612-77F686BA298D}" type="slidenum">
              <a:rPr lang="zh-CN" altLang="en-US" smtClean="0"/>
              <a:t>‹#›</a:t>
            </a:fld>
            <a:endParaRPr lang="zh-CN" altLang="en-US"/>
          </a:p>
        </p:txBody>
      </p:sp>
    </p:spTree>
    <p:extLst>
      <p:ext uri="{BB962C8B-B14F-4D97-AF65-F5344CB8AC3E}">
        <p14:creationId xmlns:p14="http://schemas.microsoft.com/office/powerpoint/2010/main" val="1769510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6" name="文本框 15"/>
          <p:cNvSpPr txBox="1"/>
          <p:nvPr/>
        </p:nvSpPr>
        <p:spPr>
          <a:xfrm>
            <a:off x="415625" y="1059228"/>
            <a:ext cx="6075487" cy="2862322"/>
          </a:xfrm>
          <a:prstGeom prst="rect">
            <a:avLst/>
          </a:prstGeom>
          <a:noFill/>
        </p:spPr>
        <p:txBody>
          <a:bodyPr wrap="square" rtlCol="0">
            <a:spAutoFit/>
          </a:bodyPr>
          <a:lstStyle/>
          <a:p>
            <a:r>
              <a:rPr lang="en-US" altLang="zh-CN" sz="7200" dirty="0">
                <a:solidFill>
                  <a:srgbClr val="404040"/>
                </a:solidFill>
                <a:latin typeface="Broadway" pitchFamily="82" charset="0"/>
              </a:rPr>
              <a:t>G3</a:t>
            </a:r>
          </a:p>
          <a:p>
            <a:r>
              <a:rPr lang="zh-CN" altLang="en-US" sz="5400" dirty="0">
                <a:solidFill>
                  <a:srgbClr val="404040"/>
                </a:solidFill>
                <a:latin typeface="微软雅黑" panose="020B0503020204020204" pitchFamily="34" charset="-122"/>
                <a:ea typeface="微软雅黑" panose="020B0503020204020204" pitchFamily="34" charset="-122"/>
              </a:rPr>
              <a:t>寝室空调智能插座测试</a:t>
            </a:r>
            <a:r>
              <a:rPr lang="en-US" altLang="zh-CN" sz="5400" dirty="0">
                <a:solidFill>
                  <a:srgbClr val="404040"/>
                </a:solidFill>
                <a:latin typeface="微软雅黑" panose="020B0503020204020204" pitchFamily="34" charset="-122"/>
                <a:ea typeface="微软雅黑" panose="020B0503020204020204" pitchFamily="34" charset="-122"/>
              </a:rPr>
              <a:t>PPT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27204241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5335139"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软件测试对象</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286000" y="889001"/>
            <a:ext cx="4572000" cy="3477875"/>
          </a:xfrm>
          <a:prstGeom prst="rect">
            <a:avLst/>
          </a:prstGeom>
        </p:spPr>
        <p:txBody>
          <a:bodyPr>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程序</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数据</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文档</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过程</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硬件</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网络</a:t>
            </a:r>
          </a:p>
        </p:txBody>
      </p:sp>
    </p:spTree>
    <p:extLst>
      <p:ext uri="{BB962C8B-B14F-4D97-AF65-F5344CB8AC3E}">
        <p14:creationId xmlns:p14="http://schemas.microsoft.com/office/powerpoint/2010/main" val="2720257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541552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软件测试关键词</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2286000" y="1151549"/>
            <a:ext cx="4572000" cy="3477875"/>
          </a:xfrm>
          <a:prstGeom prst="rect">
            <a:avLst/>
          </a:prstGeom>
        </p:spPr>
        <p:txBody>
          <a:bodyPr>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单元测试</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集成测试</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确认测试</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验收测试</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白盒测试</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黑盒测试</a:t>
            </a:r>
          </a:p>
        </p:txBody>
      </p:sp>
    </p:spTree>
    <p:extLst>
      <p:ext uri="{BB962C8B-B14F-4D97-AF65-F5344CB8AC3E}">
        <p14:creationId xmlns:p14="http://schemas.microsoft.com/office/powerpoint/2010/main" val="13526826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单元测试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511330" y="1349677"/>
            <a:ext cx="6149591" cy="2554545"/>
          </a:xfrm>
          <a:prstGeom prst="rect">
            <a:avLst/>
          </a:prstGeom>
        </p:spPr>
        <p:txBody>
          <a:bodyPr wrap="square">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单元测试又称模块测试</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是针对软件设计的最小单元</a:t>
            </a:r>
            <a:r>
              <a:rPr lang="en-US" altLang="zh-CN" sz="2000" dirty="0">
                <a:solidFill>
                  <a:srgbClr val="404040"/>
                </a:solidFill>
                <a:latin typeface="微软雅黑" panose="020B0503020204020204" pitchFamily="34" charset="-122"/>
                <a:ea typeface="微软雅黑" panose="020B0503020204020204" pitchFamily="34" charset="-122"/>
              </a:rPr>
              <a:t>——</a:t>
            </a:r>
            <a:r>
              <a:rPr lang="zh-CN" altLang="en-US" sz="2000" dirty="0">
                <a:solidFill>
                  <a:srgbClr val="404040"/>
                </a:solidFill>
                <a:latin typeface="微软雅黑" panose="020B0503020204020204" pitchFamily="34" charset="-122"/>
                <a:ea typeface="微软雅黑" panose="020B0503020204020204" pitchFamily="34" charset="-122"/>
              </a:rPr>
              <a:t>程序模块进行正确性检验的测试工作</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其目的在于检查每个程序单元能否实</a:t>
            </a:r>
            <a:r>
              <a:rPr lang="en-US" altLang="zh-CN" sz="2000" dirty="0">
                <a:solidFill>
                  <a:srgbClr val="404040"/>
                </a:solidFill>
                <a:latin typeface="微软雅黑" panose="020B0503020204020204" pitchFamily="34" charset="-122"/>
                <a:ea typeface="微软雅黑" panose="020B0503020204020204" pitchFamily="34" charset="-122"/>
              </a:rPr>
              <a:t> </a:t>
            </a:r>
            <a:r>
              <a:rPr lang="zh-CN" altLang="en-US" sz="2000" dirty="0">
                <a:solidFill>
                  <a:srgbClr val="404040"/>
                </a:solidFill>
                <a:latin typeface="微软雅黑" panose="020B0503020204020204" pitchFamily="34" charset="-122"/>
                <a:ea typeface="微软雅黑" panose="020B0503020204020204" pitchFamily="34" charset="-122"/>
              </a:rPr>
              <a:t>现详细设计说明中的模块功能、性能、接口和设计约束等要求，发现各模块内部可能存在的错误</a:t>
            </a:r>
          </a:p>
        </p:txBody>
      </p:sp>
    </p:spTree>
    <p:extLst>
      <p:ext uri="{BB962C8B-B14F-4D97-AF65-F5344CB8AC3E}">
        <p14:creationId xmlns:p14="http://schemas.microsoft.com/office/powerpoint/2010/main" val="219183761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集成测试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511330" y="1349677"/>
            <a:ext cx="6149591" cy="2862322"/>
          </a:xfrm>
          <a:prstGeom prst="rect">
            <a:avLst/>
          </a:prstGeom>
        </p:spPr>
        <p:txBody>
          <a:bodyPr wrap="square">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集成测试，也叫组装测试或联合测试</a:t>
            </a: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在单元测试的基础上，将所有模块按照设计要求）如根据结构图</a:t>
            </a:r>
            <a:r>
              <a:rPr lang="en-US" altLang="zh-CN" sz="2000" dirty="0">
                <a:solidFill>
                  <a:srgbClr val="404040"/>
                </a:solidFill>
                <a:latin typeface="微软雅黑" panose="020B0503020204020204" pitchFamily="34" charset="-122"/>
                <a:ea typeface="微软雅黑" panose="020B0503020204020204" pitchFamily="34" charset="-122"/>
              </a:rPr>
              <a:t>〕</a:t>
            </a:r>
            <a:r>
              <a:rPr lang="zh-CN" altLang="en-US" sz="2000" dirty="0">
                <a:solidFill>
                  <a:srgbClr val="404040"/>
                </a:solidFill>
                <a:latin typeface="微软雅黑" panose="020B0503020204020204" pitchFamily="34" charset="-122"/>
                <a:ea typeface="微软雅黑" panose="020B0503020204020204" pitchFamily="34" charset="-122"/>
              </a:rPr>
              <a:t>组装成为子系统或系统，进行集成测试</a:t>
            </a: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集成测试是检验程序单元部件的接口关系</a:t>
            </a: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实践表明，一些模块虽然能够单独地工作，但并不能保证连接起来也能正常的工作。程序在某些局部反映不出来的问题，在全局上很可能暴露出来，影响功能的实现</a:t>
            </a:r>
          </a:p>
        </p:txBody>
      </p:sp>
    </p:spTree>
    <p:extLst>
      <p:ext uri="{BB962C8B-B14F-4D97-AF65-F5344CB8AC3E}">
        <p14:creationId xmlns:p14="http://schemas.microsoft.com/office/powerpoint/2010/main" val="29684467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确认测试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92439" y="997660"/>
            <a:ext cx="7159121" cy="3785652"/>
          </a:xfrm>
          <a:prstGeom prst="rect">
            <a:avLst/>
          </a:prstGeom>
        </p:spPr>
        <p:txBody>
          <a:bodyPr wrap="square">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确认测试的目的是向未来的用户表明系统能够像预定要求那样工作。经集成测试后，已经按照设计把所有的模块组装成一个完整的软件系统，接口错误也已经基本排除了，接着就应该进一步验证软件的有效性，这就是确认测试的任务，即软件的功能和性能如同用户所合理期待的那样 </a:t>
            </a: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确认测试又称有效性测试。有效性测试是在模拟的环境下，运用黑盒测试的方法，验证被测软件是否满足需求规格说明书列出的需求。任务是验证软件的功能和性能及其他特性是否与用户的要求一致。对软件的功能和性能要求在软件需求规格说明书中已经明确规定，它包含的信息就是软件确认测试的基础</a:t>
            </a:r>
          </a:p>
        </p:txBody>
      </p:sp>
    </p:spTree>
    <p:extLst>
      <p:ext uri="{BB962C8B-B14F-4D97-AF65-F5344CB8AC3E}">
        <p14:creationId xmlns:p14="http://schemas.microsoft.com/office/powerpoint/2010/main" val="309800623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验收测试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511330" y="1379822"/>
            <a:ext cx="6149591" cy="2246769"/>
          </a:xfrm>
          <a:prstGeom prst="rect">
            <a:avLst/>
          </a:prstGeom>
        </p:spPr>
        <p:txBody>
          <a:bodyPr wrap="square">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系统开发生命周期方法论的一个阶段，这          时相关的用户和／或独立测试人员根据测试计划和结果对系统进行测试和接收。它让系统用户决定是否接收系统。它是一项确定产品是否能够满足合同或用户所规定需求的测试</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这是管理性和防御性控制的测试过程</a:t>
            </a:r>
          </a:p>
        </p:txBody>
      </p:sp>
    </p:spTree>
    <p:extLst>
      <p:ext uri="{BB962C8B-B14F-4D97-AF65-F5344CB8AC3E}">
        <p14:creationId xmlns:p14="http://schemas.microsoft.com/office/powerpoint/2010/main" val="56211874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白盒测试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175658" y="1082681"/>
            <a:ext cx="6471138" cy="2862322"/>
          </a:xfrm>
          <a:prstGeom prst="rect">
            <a:avLst/>
          </a:prstGeom>
        </p:spPr>
        <p:txBody>
          <a:bodyPr wrap="square">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白盒测试也称结构测试或逻辑驱动测试，它是按照程序内部的结构测试程序，通过测试来检测产品内部动作是否按照设计规格说明书的规定正常进行，检验程序中的每条通路是否都能按预定要求正确工作</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是把测试对象看作一个打开的盒子，测试人员依据程序内部逻辑结构相关信息，设计或选择测试用例，对程序所有逻辑路径进行测试，通过在不同点检查程序的状态，确定实际的状态是否与预期的状态一致</a:t>
            </a:r>
          </a:p>
        </p:txBody>
      </p:sp>
    </p:spTree>
    <p:extLst>
      <p:ext uri="{BB962C8B-B14F-4D97-AF65-F5344CB8AC3E}">
        <p14:creationId xmlns:p14="http://schemas.microsoft.com/office/powerpoint/2010/main" val="417052607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单元测试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511330" y="1349677"/>
            <a:ext cx="6149591" cy="2554545"/>
          </a:xfrm>
          <a:prstGeom prst="rect">
            <a:avLst/>
          </a:prstGeom>
        </p:spPr>
        <p:txBody>
          <a:bodyPr wrap="square">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单元测试又称模块测试</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是针对软件设计的最小单元</a:t>
            </a:r>
            <a:r>
              <a:rPr lang="en-US" altLang="zh-CN" sz="2000" dirty="0">
                <a:solidFill>
                  <a:srgbClr val="404040"/>
                </a:solidFill>
                <a:latin typeface="微软雅黑" panose="020B0503020204020204" pitchFamily="34" charset="-122"/>
                <a:ea typeface="微软雅黑" panose="020B0503020204020204" pitchFamily="34" charset="-122"/>
              </a:rPr>
              <a:t>——</a:t>
            </a:r>
            <a:r>
              <a:rPr lang="zh-CN" altLang="en-US" sz="2000" dirty="0">
                <a:solidFill>
                  <a:srgbClr val="404040"/>
                </a:solidFill>
                <a:latin typeface="微软雅黑" panose="020B0503020204020204" pitchFamily="34" charset="-122"/>
                <a:ea typeface="微软雅黑" panose="020B0503020204020204" pitchFamily="34" charset="-122"/>
              </a:rPr>
              <a:t>程序模块进行正确性检验的测试工作</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其目的在于检查每个程序单元能否实</a:t>
            </a:r>
            <a:r>
              <a:rPr lang="en-US" altLang="zh-CN" sz="2000" dirty="0">
                <a:solidFill>
                  <a:srgbClr val="404040"/>
                </a:solidFill>
                <a:latin typeface="微软雅黑" panose="020B0503020204020204" pitchFamily="34" charset="-122"/>
                <a:ea typeface="微软雅黑" panose="020B0503020204020204" pitchFamily="34" charset="-122"/>
              </a:rPr>
              <a:t> </a:t>
            </a:r>
            <a:r>
              <a:rPr lang="zh-CN" altLang="en-US" sz="2000" dirty="0">
                <a:solidFill>
                  <a:srgbClr val="404040"/>
                </a:solidFill>
                <a:latin typeface="微软雅黑" panose="020B0503020204020204" pitchFamily="34" charset="-122"/>
                <a:ea typeface="微软雅黑" panose="020B0503020204020204" pitchFamily="34" charset="-122"/>
              </a:rPr>
              <a:t>现详细设计说明中的模块功能、性能、接口和设计约束等要求，发现各模块内部可能存在的错误</a:t>
            </a:r>
          </a:p>
        </p:txBody>
      </p:sp>
    </p:spTree>
    <p:extLst>
      <p:ext uri="{BB962C8B-B14F-4D97-AF65-F5344CB8AC3E}">
        <p14:creationId xmlns:p14="http://schemas.microsoft.com/office/powerpoint/2010/main" val="308650487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43" name="矩形 42"/>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黑盒测试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353876" y="987936"/>
            <a:ext cx="6294345" cy="3477875"/>
          </a:xfrm>
          <a:prstGeom prst="rect">
            <a:avLst/>
          </a:prstGeom>
        </p:spPr>
        <p:txBody>
          <a:bodyPr wrap="square">
            <a:spAutoFit/>
          </a:bodyPr>
          <a:lstStyle/>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黑盒测试也称功能测试，它是通过测试来检测每个功能是否都能正常使用。</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在测试时，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a:t>
            </a:r>
            <a:endParaRPr lang="en-US" altLang="zh-CN"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sz="20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2000" dirty="0">
                <a:solidFill>
                  <a:srgbClr val="404040"/>
                </a:solidFill>
                <a:latin typeface="微软雅黑" panose="020B0503020204020204" pitchFamily="34" charset="-122"/>
                <a:ea typeface="微软雅黑" panose="020B0503020204020204" pitchFamily="34" charset="-122"/>
              </a:rPr>
              <a:t>黑盒测试着眼于程序外部结构，不考虑内部逻辑结构，主要针对软件界面和软件功能进行测试</a:t>
            </a:r>
          </a:p>
        </p:txBody>
      </p:sp>
    </p:spTree>
    <p:extLst>
      <p:ext uri="{BB962C8B-B14F-4D97-AF65-F5344CB8AC3E}">
        <p14:creationId xmlns:p14="http://schemas.microsoft.com/office/powerpoint/2010/main" val="223783658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2343150" y="2457450"/>
            <a:ext cx="1290638" cy="1133475"/>
          </a:xfrm>
          <a:prstGeom prst="rect">
            <a:avLst/>
          </a:prstGeom>
          <a:solidFill>
            <a:schemeClr val="hlink"/>
          </a:solidFill>
          <a:ln w="12700" cmpd="sng">
            <a:solidFill>
              <a:schemeClr val="tx2"/>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chemeClr val="bg1">
                  <a:lumMod val="85000"/>
                </a:schemeClr>
              </a:solidFill>
              <a:latin typeface="微软雅黑" panose="020B0503020204020204" pitchFamily="34" charset="-122"/>
              <a:ea typeface="微软雅黑" panose="020B0503020204020204" pitchFamily="34" charset="-122"/>
            </a:endParaRPr>
          </a:p>
        </p:txBody>
      </p:sp>
      <p:sp>
        <p:nvSpPr>
          <p:cNvPr id="13316" name="Rectangle 4"/>
          <p:cNvSpPr>
            <a:spLocks noChangeArrowheads="1"/>
          </p:cNvSpPr>
          <p:nvPr/>
        </p:nvSpPr>
        <p:spPr bwMode="auto">
          <a:xfrm>
            <a:off x="5257800" y="2800350"/>
            <a:ext cx="1724025" cy="390525"/>
          </a:xfrm>
          <a:prstGeom prst="rect">
            <a:avLst/>
          </a:prstGeom>
          <a:solidFill>
            <a:schemeClr val="hlink"/>
          </a:solidFill>
          <a:ln w="12700" cmpd="sng">
            <a:solidFill>
              <a:schemeClr val="tx2"/>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17" name="Line 5"/>
          <p:cNvSpPr>
            <a:spLocks noChangeShapeType="1"/>
          </p:cNvSpPr>
          <p:nvPr/>
        </p:nvSpPr>
        <p:spPr bwMode="auto">
          <a:xfrm>
            <a:off x="5624513" y="2349104"/>
            <a:ext cx="0" cy="436959"/>
          </a:xfrm>
          <a:prstGeom prst="line">
            <a:avLst/>
          </a:prstGeom>
          <a:noFill/>
          <a:ln w="12700" cmpd="sng">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18" name="Line 6"/>
          <p:cNvSpPr>
            <a:spLocks noChangeShapeType="1"/>
          </p:cNvSpPr>
          <p:nvPr/>
        </p:nvSpPr>
        <p:spPr bwMode="auto">
          <a:xfrm>
            <a:off x="5934075" y="2349104"/>
            <a:ext cx="0" cy="436959"/>
          </a:xfrm>
          <a:prstGeom prst="line">
            <a:avLst/>
          </a:prstGeom>
          <a:noFill/>
          <a:ln w="12700" cmpd="sng">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19" name="Line 7"/>
          <p:cNvSpPr>
            <a:spLocks noChangeShapeType="1"/>
          </p:cNvSpPr>
          <p:nvPr/>
        </p:nvSpPr>
        <p:spPr bwMode="auto">
          <a:xfrm>
            <a:off x="6491288" y="2349104"/>
            <a:ext cx="0" cy="436959"/>
          </a:xfrm>
          <a:prstGeom prst="line">
            <a:avLst/>
          </a:prstGeom>
          <a:noFill/>
          <a:ln w="12700" cmpd="sng">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0" name="Line 8"/>
          <p:cNvSpPr>
            <a:spLocks noChangeShapeType="1"/>
          </p:cNvSpPr>
          <p:nvPr/>
        </p:nvSpPr>
        <p:spPr bwMode="auto">
          <a:xfrm>
            <a:off x="5748338" y="3206354"/>
            <a:ext cx="0" cy="436959"/>
          </a:xfrm>
          <a:prstGeom prst="line">
            <a:avLst/>
          </a:prstGeom>
          <a:noFill/>
          <a:ln w="12700" cmpd="sng">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1" name="Line 9"/>
          <p:cNvSpPr>
            <a:spLocks noChangeShapeType="1"/>
          </p:cNvSpPr>
          <p:nvPr/>
        </p:nvSpPr>
        <p:spPr bwMode="auto">
          <a:xfrm>
            <a:off x="6367463" y="3206354"/>
            <a:ext cx="0" cy="436959"/>
          </a:xfrm>
          <a:prstGeom prst="line">
            <a:avLst/>
          </a:prstGeom>
          <a:noFill/>
          <a:ln w="12700" cmpd="sng">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2" name="Line 10"/>
          <p:cNvSpPr>
            <a:spLocks noChangeShapeType="1"/>
          </p:cNvSpPr>
          <p:nvPr/>
        </p:nvSpPr>
        <p:spPr bwMode="auto">
          <a:xfrm>
            <a:off x="2957513" y="2463404"/>
            <a:ext cx="0" cy="208359"/>
          </a:xfrm>
          <a:prstGeom prst="line">
            <a:avLst/>
          </a:prstGeom>
          <a:noFill/>
          <a:ln w="12700" cmpd="sng">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3" name="Line 11"/>
          <p:cNvSpPr>
            <a:spLocks noChangeShapeType="1"/>
          </p:cNvSpPr>
          <p:nvPr/>
        </p:nvSpPr>
        <p:spPr bwMode="auto">
          <a:xfrm flipH="1">
            <a:off x="2576513" y="2692004"/>
            <a:ext cx="391716" cy="322659"/>
          </a:xfrm>
          <a:prstGeom prst="line">
            <a:avLst/>
          </a:prstGeom>
          <a:noFill/>
          <a:ln w="12700" cmpd="sng">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4" name="Line 12"/>
          <p:cNvSpPr>
            <a:spLocks noChangeShapeType="1"/>
          </p:cNvSpPr>
          <p:nvPr/>
        </p:nvSpPr>
        <p:spPr bwMode="auto">
          <a:xfrm>
            <a:off x="2597944" y="3034904"/>
            <a:ext cx="348854" cy="322659"/>
          </a:xfrm>
          <a:prstGeom prst="line">
            <a:avLst/>
          </a:prstGeom>
          <a:noFill/>
          <a:ln w="12700" cmpd="sng">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5" name="Line 13"/>
          <p:cNvSpPr>
            <a:spLocks noChangeShapeType="1"/>
          </p:cNvSpPr>
          <p:nvPr/>
        </p:nvSpPr>
        <p:spPr bwMode="auto">
          <a:xfrm>
            <a:off x="2969419" y="2692004"/>
            <a:ext cx="348854" cy="322659"/>
          </a:xfrm>
          <a:prstGeom prst="line">
            <a:avLst/>
          </a:prstGeom>
          <a:noFill/>
          <a:ln w="12700" cmpd="sng">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6" name="Line 14"/>
          <p:cNvSpPr>
            <a:spLocks noChangeShapeType="1"/>
          </p:cNvSpPr>
          <p:nvPr/>
        </p:nvSpPr>
        <p:spPr bwMode="auto">
          <a:xfrm flipH="1">
            <a:off x="2947988" y="3034904"/>
            <a:ext cx="391716" cy="322659"/>
          </a:xfrm>
          <a:prstGeom prst="line">
            <a:avLst/>
          </a:prstGeom>
          <a:noFill/>
          <a:ln w="12700" cmpd="sng">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7" name="Line 15"/>
          <p:cNvSpPr>
            <a:spLocks noChangeShapeType="1"/>
          </p:cNvSpPr>
          <p:nvPr/>
        </p:nvSpPr>
        <p:spPr bwMode="auto">
          <a:xfrm>
            <a:off x="2957513" y="3377804"/>
            <a:ext cx="0" cy="208359"/>
          </a:xfrm>
          <a:prstGeom prst="line">
            <a:avLst/>
          </a:prstGeom>
          <a:noFill/>
          <a:ln w="12700" cmpd="sng">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8" name="Line 16"/>
          <p:cNvSpPr>
            <a:spLocks noChangeShapeType="1"/>
          </p:cNvSpPr>
          <p:nvPr/>
        </p:nvSpPr>
        <p:spPr bwMode="auto">
          <a:xfrm>
            <a:off x="3340894" y="3024188"/>
            <a:ext cx="163116" cy="0"/>
          </a:xfrm>
          <a:prstGeom prst="line">
            <a:avLst/>
          </a:prstGeom>
          <a:noFill/>
          <a:ln w="12700" cmpd="sng">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29" name="Line 17"/>
          <p:cNvSpPr>
            <a:spLocks noChangeShapeType="1"/>
          </p:cNvSpPr>
          <p:nvPr/>
        </p:nvSpPr>
        <p:spPr bwMode="auto">
          <a:xfrm>
            <a:off x="3514725" y="3034904"/>
            <a:ext cx="0" cy="379809"/>
          </a:xfrm>
          <a:prstGeom prst="line">
            <a:avLst/>
          </a:prstGeom>
          <a:noFill/>
          <a:ln w="12700" cmpd="sng">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30" name="Line 18"/>
          <p:cNvSpPr>
            <a:spLocks noChangeShapeType="1"/>
          </p:cNvSpPr>
          <p:nvPr/>
        </p:nvSpPr>
        <p:spPr bwMode="auto">
          <a:xfrm flipH="1">
            <a:off x="2947987" y="3424238"/>
            <a:ext cx="577454" cy="0"/>
          </a:xfrm>
          <a:prstGeom prst="line">
            <a:avLst/>
          </a:prstGeom>
          <a:noFill/>
          <a:ln w="12700" cmpd="sng">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013">
              <a:solidFill>
                <a:srgbClr val="404040"/>
              </a:solidFill>
              <a:latin typeface="微软雅黑" panose="020B0503020204020204" pitchFamily="34" charset="-122"/>
              <a:ea typeface="微软雅黑" panose="020B0503020204020204" pitchFamily="34" charset="-122"/>
            </a:endParaRPr>
          </a:p>
        </p:txBody>
      </p:sp>
      <p:sp>
        <p:nvSpPr>
          <p:cNvPr id="13331" name="Rectangle 19"/>
          <p:cNvSpPr>
            <a:spLocks noChangeArrowheads="1"/>
          </p:cNvSpPr>
          <p:nvPr/>
        </p:nvSpPr>
        <p:spPr bwMode="auto">
          <a:xfrm>
            <a:off x="2821781" y="2842023"/>
            <a:ext cx="289343" cy="34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7866" tIns="33338" rIns="67866" bIns="33338">
            <a:spAutoFit/>
          </a:bodyPr>
          <a:lstStyle/>
          <a:p>
            <a:pPr eaLnBrk="0" hangingPunct="0">
              <a:defRPr/>
            </a:pPr>
            <a:r>
              <a:rPr lang="en-US" altLang="zh-CN" sz="1800" b="1" dirty="0">
                <a:solidFill>
                  <a:srgbClr val="404040"/>
                </a:solidFill>
                <a:latin typeface="微软雅黑" panose="020B0503020204020204" pitchFamily="34" charset="-122"/>
                <a:ea typeface="微软雅黑" panose="020B0503020204020204" pitchFamily="34" charset="-122"/>
              </a:rPr>
              <a:t>P</a:t>
            </a:r>
          </a:p>
        </p:txBody>
      </p:sp>
      <p:sp>
        <p:nvSpPr>
          <p:cNvPr id="13332" name="Rectangle 20"/>
          <p:cNvSpPr>
            <a:spLocks noChangeArrowheads="1"/>
          </p:cNvSpPr>
          <p:nvPr/>
        </p:nvSpPr>
        <p:spPr bwMode="auto">
          <a:xfrm>
            <a:off x="4993481" y="2327673"/>
            <a:ext cx="409568" cy="34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7866" tIns="33338" rIns="67866" bIns="33338">
            <a:spAutoFit/>
          </a:bodyPr>
          <a:lstStyle/>
          <a:p>
            <a:pPr eaLnBrk="0" hangingPunct="0">
              <a:defRPr/>
            </a:pPr>
            <a:r>
              <a:rPr lang="en-US" altLang="zh-CN" sz="1800" b="1">
                <a:solidFill>
                  <a:srgbClr val="404040"/>
                </a:solidFill>
                <a:latin typeface="微软雅黑" panose="020B0503020204020204" pitchFamily="34" charset="-122"/>
                <a:ea typeface="微软雅黑" panose="020B0503020204020204" pitchFamily="34" charset="-122"/>
              </a:rPr>
              <a:t>IN</a:t>
            </a:r>
          </a:p>
        </p:txBody>
      </p:sp>
      <p:sp>
        <p:nvSpPr>
          <p:cNvPr id="13333" name="Rectangle 21"/>
          <p:cNvSpPr>
            <a:spLocks noChangeArrowheads="1"/>
          </p:cNvSpPr>
          <p:nvPr/>
        </p:nvSpPr>
        <p:spPr bwMode="auto">
          <a:xfrm>
            <a:off x="4869656" y="3242073"/>
            <a:ext cx="650018" cy="34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7866" tIns="33338" rIns="67866" bIns="33338">
            <a:spAutoFit/>
          </a:bodyPr>
          <a:lstStyle/>
          <a:p>
            <a:pPr eaLnBrk="0" hangingPunct="0">
              <a:defRPr/>
            </a:pPr>
            <a:r>
              <a:rPr lang="en-US" altLang="zh-CN" sz="1800" b="1">
                <a:solidFill>
                  <a:srgbClr val="404040"/>
                </a:solidFill>
                <a:latin typeface="微软雅黑" panose="020B0503020204020204" pitchFamily="34" charset="-122"/>
                <a:ea typeface="微软雅黑" panose="020B0503020204020204" pitchFamily="34" charset="-122"/>
              </a:rPr>
              <a:t>OUT</a:t>
            </a:r>
          </a:p>
        </p:txBody>
      </p:sp>
      <p:sp>
        <p:nvSpPr>
          <p:cNvPr id="13334" name="Rectangle 22"/>
          <p:cNvSpPr>
            <a:spLocks noChangeArrowheads="1"/>
          </p:cNvSpPr>
          <p:nvPr/>
        </p:nvSpPr>
        <p:spPr bwMode="auto">
          <a:xfrm>
            <a:off x="2000250" y="1771650"/>
            <a:ext cx="1637468" cy="3904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7866" tIns="33338" rIns="67866" bIns="33338">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lvl="1" eaLnBrk="0" hangingPunct="0">
              <a:spcBef>
                <a:spcPct val="20000"/>
              </a:spcBef>
            </a:pPr>
            <a:r>
              <a:rPr kumimoji="0" lang="zh-CN" altLang="en-US" sz="2100" b="1">
                <a:solidFill>
                  <a:srgbClr val="404040"/>
                </a:solidFill>
                <a:latin typeface="微软雅黑" panose="020B0503020204020204" pitchFamily="34" charset="-122"/>
                <a:ea typeface="微软雅黑" panose="020B0503020204020204" pitchFamily="34" charset="-122"/>
              </a:rPr>
              <a:t>白盒测试</a:t>
            </a:r>
            <a:r>
              <a:rPr kumimoji="0" lang="en-US" altLang="zh-CN" sz="2100" b="1">
                <a:solidFill>
                  <a:srgbClr val="404040"/>
                </a:solidFill>
                <a:latin typeface="微软雅黑" panose="020B0503020204020204" pitchFamily="34" charset="-122"/>
                <a:ea typeface="微软雅黑" panose="020B0503020204020204" pitchFamily="34" charset="-122"/>
              </a:rPr>
              <a:t>:</a:t>
            </a:r>
          </a:p>
        </p:txBody>
      </p:sp>
      <p:sp>
        <p:nvSpPr>
          <p:cNvPr id="13335" name="Rectangle 23"/>
          <p:cNvSpPr>
            <a:spLocks noChangeArrowheads="1"/>
          </p:cNvSpPr>
          <p:nvPr/>
        </p:nvSpPr>
        <p:spPr bwMode="auto">
          <a:xfrm>
            <a:off x="5008960" y="1793081"/>
            <a:ext cx="1637468" cy="3904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7866" tIns="33338" rIns="67866" bIns="33338">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lvl="1" eaLnBrk="0" hangingPunct="0">
              <a:spcBef>
                <a:spcPct val="20000"/>
              </a:spcBef>
            </a:pPr>
            <a:r>
              <a:rPr kumimoji="0" lang="zh-CN" altLang="en-US" sz="2100" b="1">
                <a:solidFill>
                  <a:srgbClr val="404040"/>
                </a:solidFill>
                <a:latin typeface="微软雅黑" panose="020B0503020204020204" pitchFamily="34" charset="-122"/>
                <a:ea typeface="微软雅黑" panose="020B0503020204020204" pitchFamily="34" charset="-122"/>
              </a:rPr>
              <a:t>黑盒测试</a:t>
            </a:r>
            <a:r>
              <a:rPr kumimoji="0" lang="en-US" altLang="zh-CN" sz="2100" b="1">
                <a:solidFill>
                  <a:srgbClr val="404040"/>
                </a:solidFill>
                <a:latin typeface="微软雅黑" panose="020B0503020204020204" pitchFamily="34" charset="-122"/>
                <a:ea typeface="微软雅黑" panose="020B0503020204020204" pitchFamily="34" charset="-122"/>
              </a:rPr>
              <a:t>:</a:t>
            </a:r>
          </a:p>
        </p:txBody>
      </p:sp>
      <p:sp>
        <p:nvSpPr>
          <p:cNvPr id="24" name="矩形 2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29" name="矩形 28"/>
          <p:cNvSpPr/>
          <p:nvPr/>
        </p:nvSpPr>
        <p:spPr>
          <a:xfrm>
            <a:off x="251745" y="0"/>
            <a:ext cx="6343789"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白盒与黑盒测试比较</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2598103"/>
      </p:ext>
    </p:extLst>
  </p:cSld>
  <p:clrMapOvr>
    <a:masterClrMapping/>
  </p:clrMapOvr>
  <p:transition spd="slow" advClick="0">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468487" y="1001890"/>
            <a:ext cx="274320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b="1" dirty="0">
                <a:solidFill>
                  <a:schemeClr val="tx1">
                    <a:lumMod val="75000"/>
                    <a:lumOff val="25000"/>
                  </a:schemeClr>
                </a:solidFill>
                <a:latin typeface="华文仿宋" panose="02010600040101010101" pitchFamily="2" charset="-122"/>
                <a:ea typeface="华文仿宋" panose="02010600040101010101" pitchFamily="2" charset="-122"/>
              </a:rPr>
              <a:t>C</a:t>
            </a:r>
            <a:r>
              <a:rPr lang="en-US" altLang="zh-CN" sz="4400" b="1" dirty="0">
                <a:solidFill>
                  <a:schemeClr val="tx1">
                    <a:lumMod val="75000"/>
                    <a:lumOff val="25000"/>
                  </a:schemeClr>
                </a:solidFill>
                <a:latin typeface="华文仿宋" panose="02010600040101010101" pitchFamily="2" charset="-122"/>
                <a:ea typeface="华文仿宋" panose="02010600040101010101" pitchFamily="2" charset="-122"/>
              </a:rPr>
              <a:t>ontents</a:t>
            </a:r>
            <a:endParaRPr lang="zh-CN" altLang="en-US" sz="44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6" name="文本框 5"/>
          <p:cNvSpPr txBox="1"/>
          <p:nvPr/>
        </p:nvSpPr>
        <p:spPr>
          <a:xfrm>
            <a:off x="1424494" y="863910"/>
            <a:ext cx="1975556" cy="584775"/>
          </a:xfrm>
          <a:prstGeom prst="rect">
            <a:avLst/>
          </a:prstGeom>
          <a:noFill/>
        </p:spPr>
        <p:txBody>
          <a:bodyPr wrap="square" rtlCol="0">
            <a:spAutoFit/>
          </a:bodyPr>
          <a:lstStyle/>
          <a:p>
            <a:r>
              <a:rPr lang="zh-CN" altLang="en-US" sz="3200" b="1" dirty="0">
                <a:solidFill>
                  <a:schemeClr val="tx1">
                    <a:lumMod val="75000"/>
                    <a:lumOff val="25000"/>
                  </a:schemeClr>
                </a:solidFill>
                <a:latin typeface="造字工房悦黑体验版纤细体" pitchFamily="50" charset="-122"/>
                <a:ea typeface="造字工房悦黑体验版纤细体" pitchFamily="50" charset="-122"/>
              </a:rPr>
              <a:t>目 录</a:t>
            </a:r>
          </a:p>
        </p:txBody>
      </p:sp>
      <p:sp>
        <p:nvSpPr>
          <p:cNvPr id="7" name="矩形 6"/>
          <p:cNvSpPr/>
          <p:nvPr/>
        </p:nvSpPr>
        <p:spPr>
          <a:xfrm>
            <a:off x="663221" y="1765164"/>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01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引言</a:t>
            </a:r>
          </a:p>
        </p:txBody>
      </p:sp>
      <p:sp>
        <p:nvSpPr>
          <p:cNvPr id="8" name="矩形 7"/>
          <p:cNvSpPr/>
          <p:nvPr/>
        </p:nvSpPr>
        <p:spPr>
          <a:xfrm>
            <a:off x="663221" y="2528438"/>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02	</a:t>
            </a:r>
            <a:r>
              <a:rPr lang="zh-CN" altLang="en-US" sz="2000" b="1" dirty="0">
                <a:solidFill>
                  <a:srgbClr val="404040"/>
                </a:solidFill>
                <a:latin typeface="微软雅黑" panose="020B0503020204020204" pitchFamily="34" charset="-122"/>
                <a:ea typeface="微软雅黑" panose="020B0503020204020204" pitchFamily="34" charset="-122"/>
              </a:rPr>
              <a:t>测试内容</a:t>
            </a:r>
            <a:endParaRPr lang="en-US" altLang="zh-CN" sz="2000"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663221" y="3365608"/>
            <a:ext cx="3776134"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03	</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人员分工</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369459531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p:txBody>
          <a:bodyPr/>
          <a:lstStyle/>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从广义上讲调试是白盒测试的一个子集</a:t>
            </a:r>
            <a:endParaRPr lang="en-US" altLang="zh-CN" sz="1800"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相同点</a:t>
            </a:r>
            <a:r>
              <a:rPr lang="en-US" altLang="zh-CN" dirty="0">
                <a:solidFill>
                  <a:srgbClr val="404040"/>
                </a:solidFill>
                <a:latin typeface="微软雅黑" panose="020B0503020204020204" pitchFamily="34" charset="-122"/>
                <a:ea typeface="微软雅黑" panose="020B0503020204020204" pitchFamily="34" charset="-122"/>
              </a:rPr>
              <a:t> </a:t>
            </a:r>
          </a:p>
          <a:p>
            <a:pPr marL="1028700" lvl="2" indent="-342900">
              <a:buFont typeface="+mj-lt"/>
              <a:buAutoNum type="arabicPeriod"/>
            </a:pPr>
            <a:r>
              <a:rPr lang="en-US" altLang="zh-CN" sz="1350" dirty="0">
                <a:solidFill>
                  <a:srgbClr val="404040"/>
                </a:solidFill>
                <a:latin typeface="微软雅黑" panose="020B0503020204020204" pitchFamily="34" charset="-122"/>
                <a:ea typeface="微软雅黑" panose="020B0503020204020204" pitchFamily="34" charset="-122"/>
              </a:rPr>
              <a:t>      </a:t>
            </a:r>
            <a:r>
              <a:rPr lang="zh-CN" altLang="en-US" dirty="0">
                <a:solidFill>
                  <a:srgbClr val="404040"/>
                </a:solidFill>
                <a:latin typeface="微软雅黑" panose="020B0503020204020204" pitchFamily="34" charset="-122"/>
                <a:ea typeface="微软雅黑" panose="020B0503020204020204" pitchFamily="34" charset="-122"/>
              </a:rPr>
              <a:t>目的相同</a:t>
            </a:r>
            <a:endParaRPr lang="en-US" altLang="zh-CN" dirty="0">
              <a:solidFill>
                <a:srgbClr val="404040"/>
              </a:solidFill>
              <a:latin typeface="微软雅黑" panose="020B0503020204020204" pitchFamily="34" charset="-122"/>
              <a:ea typeface="微软雅黑" panose="020B0503020204020204" pitchFamily="34" charset="-122"/>
            </a:endParaRPr>
          </a:p>
          <a:p>
            <a:pPr marL="1028700" lvl="2" indent="-342900">
              <a:buFont typeface="+mj-lt"/>
              <a:buAutoNum type="arabicPeriod"/>
            </a:pPr>
            <a:r>
              <a:rPr lang="en-US" altLang="zh-CN" dirty="0">
                <a:solidFill>
                  <a:srgbClr val="404040"/>
                </a:solidFill>
                <a:latin typeface="微软雅黑" panose="020B0503020204020204" pitchFamily="34" charset="-122"/>
                <a:ea typeface="微软雅黑" panose="020B0503020204020204" pitchFamily="34" charset="-122"/>
              </a:rPr>
              <a:t>      </a:t>
            </a:r>
            <a:r>
              <a:rPr lang="zh-CN" altLang="en-US" dirty="0">
                <a:solidFill>
                  <a:srgbClr val="404040"/>
                </a:solidFill>
                <a:latin typeface="微软雅黑" panose="020B0503020204020204" pitchFamily="34" charset="-122"/>
                <a:ea typeface="微软雅黑" panose="020B0503020204020204" pitchFamily="34" charset="-122"/>
              </a:rPr>
              <a:t>检查基础相同</a:t>
            </a:r>
            <a:endParaRPr lang="en-US" altLang="zh-CN" dirty="0">
              <a:solidFill>
                <a:srgbClr val="404040"/>
              </a:solidFill>
              <a:latin typeface="微软雅黑" panose="020B0503020204020204" pitchFamily="34" charset="-122"/>
              <a:ea typeface="微软雅黑" panose="020B0503020204020204" pitchFamily="34" charset="-122"/>
            </a:endParaRPr>
          </a:p>
          <a:p>
            <a:pPr marL="1028700" lvl="2" indent="-342900">
              <a:buFont typeface="+mj-lt"/>
              <a:buAutoNum type="arabicPeriod"/>
            </a:pPr>
            <a:r>
              <a:rPr lang="en-US" altLang="zh-CN" dirty="0">
                <a:solidFill>
                  <a:srgbClr val="404040"/>
                </a:solidFill>
                <a:latin typeface="微软雅黑" panose="020B0503020204020204" pitchFamily="34" charset="-122"/>
                <a:ea typeface="微软雅黑" panose="020B0503020204020204" pitchFamily="34" charset="-122"/>
              </a:rPr>
              <a:t>      </a:t>
            </a:r>
            <a:r>
              <a:rPr lang="zh-CN" altLang="en-US" dirty="0">
                <a:solidFill>
                  <a:srgbClr val="404040"/>
                </a:solidFill>
                <a:latin typeface="微软雅黑" panose="020B0503020204020204" pitchFamily="34" charset="-122"/>
                <a:ea typeface="微软雅黑" panose="020B0503020204020204" pitchFamily="34" charset="-122"/>
              </a:rPr>
              <a:t>方法相同（静态、动态、代码跟踪）</a:t>
            </a:r>
            <a:endParaRPr lang="en-US" altLang="zh-CN"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不同点</a:t>
            </a:r>
            <a:endParaRPr lang="en-US" altLang="zh-CN"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en-US" altLang="zh-CN" dirty="0">
                <a:solidFill>
                  <a:srgbClr val="404040"/>
                </a:solidFill>
                <a:latin typeface="微软雅黑" panose="020B0503020204020204" pitchFamily="34" charset="-122"/>
                <a:ea typeface="微软雅黑" panose="020B0503020204020204" pitchFamily="34" charset="-122"/>
              </a:rPr>
              <a:t>	</a:t>
            </a:r>
            <a:r>
              <a:rPr lang="zh-CN" altLang="en-US" sz="1800" dirty="0">
                <a:solidFill>
                  <a:srgbClr val="404040"/>
                </a:solidFill>
                <a:latin typeface="微软雅黑" panose="020B0503020204020204" pitchFamily="34" charset="-122"/>
                <a:ea typeface="微软雅黑" panose="020B0503020204020204" pitchFamily="34" charset="-122"/>
              </a:rPr>
              <a:t>侧重点（排除错误</a:t>
            </a:r>
            <a:r>
              <a:rPr lang="en-US" altLang="zh-CN" sz="1800" dirty="0">
                <a:solidFill>
                  <a:srgbClr val="404040"/>
                </a:solidFill>
                <a:latin typeface="微软雅黑" panose="020B0503020204020204" pitchFamily="34" charset="-122"/>
                <a:ea typeface="微软雅黑" panose="020B0503020204020204" pitchFamily="34" charset="-122"/>
              </a:rPr>
              <a:t> ------</a:t>
            </a:r>
            <a:r>
              <a:rPr lang="zh-CN" altLang="en-US" sz="1800" dirty="0">
                <a:solidFill>
                  <a:srgbClr val="404040"/>
                </a:solidFill>
                <a:latin typeface="微软雅黑" panose="020B0503020204020204" pitchFamily="34" charset="-122"/>
                <a:ea typeface="微软雅黑" panose="020B0503020204020204" pitchFamily="34" charset="-122"/>
              </a:rPr>
              <a:t>发现错误）</a:t>
            </a:r>
            <a:endParaRPr lang="en-US" altLang="zh-CN" sz="1800" dirty="0">
              <a:solidFill>
                <a:srgbClr val="404040"/>
              </a:solidFill>
              <a:latin typeface="微软雅黑" panose="020B0503020204020204" pitchFamily="34" charset="-122"/>
              <a:ea typeface="微软雅黑" panose="020B0503020204020204" pitchFamily="34" charset="-122"/>
            </a:endParaRPr>
          </a:p>
          <a:p>
            <a:pPr marL="400050" indent="-400050">
              <a:buFont typeface="+mj-lt"/>
              <a:buAutoNum type="arabicPeriod"/>
            </a:pPr>
            <a:r>
              <a:rPr lang="en-US" altLang="zh-CN" sz="1800" dirty="0">
                <a:solidFill>
                  <a:srgbClr val="404040"/>
                </a:solidFill>
                <a:latin typeface="微软雅黑" panose="020B0503020204020204" pitchFamily="34" charset="-122"/>
                <a:ea typeface="微软雅黑" panose="020B0503020204020204" pitchFamily="34" charset="-122"/>
              </a:rPr>
              <a:t>	</a:t>
            </a:r>
            <a:r>
              <a:rPr lang="zh-CN" altLang="en-US" sz="1800" dirty="0">
                <a:solidFill>
                  <a:srgbClr val="404040"/>
                </a:solidFill>
                <a:latin typeface="微软雅黑" panose="020B0503020204020204" pitchFamily="34" charset="-122"/>
                <a:ea typeface="微软雅黑" panose="020B0503020204020204" pitchFamily="34" charset="-122"/>
              </a:rPr>
              <a:t>范围不同（语法、功能</a:t>
            </a:r>
            <a:r>
              <a:rPr lang="en-US" altLang="zh-CN" sz="1800" dirty="0">
                <a:solidFill>
                  <a:srgbClr val="404040"/>
                </a:solidFill>
                <a:latin typeface="微软雅黑" panose="020B0503020204020204" pitchFamily="34" charset="-122"/>
                <a:ea typeface="微软雅黑" panose="020B0503020204020204" pitchFamily="34" charset="-122"/>
              </a:rPr>
              <a:t> -------- </a:t>
            </a:r>
            <a:r>
              <a:rPr lang="zh-CN" altLang="en-US" sz="1800" dirty="0">
                <a:solidFill>
                  <a:srgbClr val="404040"/>
                </a:solidFill>
                <a:latin typeface="微软雅黑" panose="020B0503020204020204" pitchFamily="34" charset="-122"/>
                <a:ea typeface="微软雅黑" panose="020B0503020204020204" pitchFamily="34" charset="-122"/>
              </a:rPr>
              <a:t>内部结构、内存泄露等）</a:t>
            </a:r>
            <a:endParaRPr lang="en-US" altLang="zh-CN" sz="1800" dirty="0">
              <a:solidFill>
                <a:srgbClr val="404040"/>
              </a:solidFill>
              <a:latin typeface="微软雅黑" panose="020B0503020204020204" pitchFamily="34" charset="-122"/>
              <a:ea typeface="微软雅黑" panose="020B0503020204020204" pitchFamily="34" charset="-122"/>
            </a:endParaRPr>
          </a:p>
          <a:p>
            <a:pPr marL="400050" indent="-400050">
              <a:buFont typeface="+mj-lt"/>
              <a:buAutoNum type="arabicPeriod"/>
            </a:pPr>
            <a:r>
              <a:rPr lang="en-US" altLang="zh-CN" sz="1800" dirty="0">
                <a:solidFill>
                  <a:srgbClr val="404040"/>
                </a:solidFill>
                <a:latin typeface="微软雅黑" panose="020B0503020204020204" pitchFamily="34" charset="-122"/>
                <a:ea typeface="微软雅黑" panose="020B0503020204020204" pitchFamily="34" charset="-122"/>
              </a:rPr>
              <a:t>	</a:t>
            </a:r>
            <a:r>
              <a:rPr lang="zh-CN" altLang="en-US" sz="1800" dirty="0">
                <a:solidFill>
                  <a:srgbClr val="404040"/>
                </a:solidFill>
                <a:latin typeface="微软雅黑" panose="020B0503020204020204" pitchFamily="34" charset="-122"/>
                <a:ea typeface="微软雅黑" panose="020B0503020204020204" pitchFamily="34" charset="-122"/>
              </a:rPr>
              <a:t>执行人员不同（开发人员</a:t>
            </a:r>
            <a:r>
              <a:rPr lang="en-US" altLang="zh-CN" sz="1800" dirty="0">
                <a:solidFill>
                  <a:srgbClr val="404040"/>
                </a:solidFill>
                <a:latin typeface="微软雅黑" panose="020B0503020204020204" pitchFamily="34" charset="-122"/>
                <a:ea typeface="微软雅黑" panose="020B0503020204020204" pitchFamily="34" charset="-122"/>
              </a:rPr>
              <a:t> -------- </a:t>
            </a:r>
            <a:r>
              <a:rPr lang="zh-CN" altLang="en-US" sz="1800" dirty="0">
                <a:solidFill>
                  <a:srgbClr val="404040"/>
                </a:solidFill>
                <a:latin typeface="微软雅黑" panose="020B0503020204020204" pitchFamily="34" charset="-122"/>
                <a:ea typeface="微软雅黑" panose="020B0503020204020204" pitchFamily="34" charset="-122"/>
              </a:rPr>
              <a:t>测试人员）</a:t>
            </a: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592045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调试与白盒测试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0709750"/>
      </p:ext>
    </p:extLst>
  </p:cSld>
  <p:clrMapOvr>
    <a:masterClrMapping/>
  </p:clrMapOvr>
  <p:transition spd="slow" advClick="0">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p:txBody>
          <a:bodyPr/>
          <a:lstStyle/>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代码检查</a:t>
            </a:r>
            <a:r>
              <a:rPr lang="zh-CN" altLang="en-US" sz="1500" dirty="0">
                <a:solidFill>
                  <a:srgbClr val="404040"/>
                </a:solidFill>
                <a:latin typeface="微软雅黑" panose="020B0503020204020204" pitchFamily="34" charset="-122"/>
                <a:ea typeface="微软雅黑" panose="020B0503020204020204" pitchFamily="34" charset="-122"/>
              </a:rPr>
              <a:t>（语法、逻辑、书写）</a:t>
            </a:r>
            <a:endParaRPr lang="en-US" altLang="zh-CN" sz="1500"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静态结构分析</a:t>
            </a:r>
            <a:r>
              <a:rPr lang="zh-CN" altLang="en-US" sz="1500" dirty="0">
                <a:solidFill>
                  <a:srgbClr val="404040"/>
                </a:solidFill>
                <a:latin typeface="微软雅黑" panose="020B0503020204020204" pitchFamily="34" charset="-122"/>
                <a:ea typeface="微软雅黑" panose="020B0503020204020204" pitchFamily="34" charset="-122"/>
              </a:rPr>
              <a:t>（内部关系如系统结构、函数调用关系等）</a:t>
            </a:r>
            <a:endParaRPr lang="en-US" altLang="zh-CN" sz="1500"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功能确认与接口分析</a:t>
            </a:r>
            <a:endParaRPr lang="en-US" altLang="zh-CN"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逻辑覆盖率分析</a:t>
            </a:r>
            <a:r>
              <a:rPr lang="zh-CN" altLang="en-US" sz="1500" dirty="0">
                <a:solidFill>
                  <a:srgbClr val="404040"/>
                </a:solidFill>
                <a:latin typeface="微软雅黑" panose="020B0503020204020204" pitchFamily="34" charset="-122"/>
                <a:ea typeface="微软雅黑" panose="020B0503020204020204" pitchFamily="34" charset="-122"/>
              </a:rPr>
              <a:t>（内部的执行路径、提高软件的可靠性）</a:t>
            </a:r>
            <a:endParaRPr lang="en-US" altLang="zh-CN" sz="1500"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性能与效率分析</a:t>
            </a:r>
            <a:endParaRPr lang="en-US" altLang="zh-CN"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内存分析</a:t>
            </a:r>
            <a:r>
              <a:rPr lang="zh-CN" altLang="en-US" sz="1500" dirty="0">
                <a:solidFill>
                  <a:srgbClr val="404040"/>
                </a:solidFill>
                <a:latin typeface="微软雅黑" panose="020B0503020204020204" pitchFamily="34" charset="-122"/>
                <a:ea typeface="微软雅黑" panose="020B0503020204020204" pitchFamily="34" charset="-122"/>
              </a:rPr>
              <a:t>（内存泄露、内存越界等）</a:t>
            </a: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7409176"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白盒测试的内容</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702262"/>
      </p:ext>
    </p:extLst>
  </p:cSld>
  <p:clrMapOvr>
    <a:masterClrMapping/>
  </p:clrMapOvr>
  <p:transition spd="slow" advClick="0">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p:txBody>
          <a:bodyPr/>
          <a:lstStyle/>
          <a:p>
            <a:pPr marL="342900" indent="-3429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随着软件测试的地位逐步提高，测试的重要性逐步显现，测试工具的应用已经成为了普遍的趋势。目前用于测试的工具已经比较多了，这些测试工具一般可分为</a:t>
            </a:r>
            <a:endParaRPr lang="en-US" altLang="zh-CN" dirty="0">
              <a:solidFill>
                <a:srgbClr val="404040"/>
              </a:solidFill>
              <a:latin typeface="微软雅黑" panose="020B0503020204020204" pitchFamily="34" charset="-122"/>
              <a:ea typeface="微软雅黑" panose="020B0503020204020204" pitchFamily="34" charset="-122"/>
            </a:endParaRPr>
          </a:p>
          <a:p>
            <a:pPr marL="685800" lvl="1" indent="-342900">
              <a:buFont typeface="+mj-lt"/>
              <a:buAutoNum type="arabicPeriod"/>
            </a:pPr>
            <a:r>
              <a:rPr lang="zh-CN" altLang="en-US" sz="1500" dirty="0">
                <a:solidFill>
                  <a:srgbClr val="404040"/>
                </a:solidFill>
                <a:latin typeface="微软雅黑" panose="020B0503020204020204" pitchFamily="34" charset="-122"/>
                <a:ea typeface="微软雅黑" panose="020B0503020204020204" pitchFamily="34" charset="-122"/>
              </a:rPr>
              <a:t>白盒测试工具</a:t>
            </a:r>
            <a:endParaRPr lang="en-US" altLang="zh-CN" sz="1500" dirty="0">
              <a:solidFill>
                <a:srgbClr val="404040"/>
              </a:solidFill>
              <a:latin typeface="微软雅黑" panose="020B0503020204020204" pitchFamily="34" charset="-122"/>
              <a:ea typeface="微软雅黑" panose="020B0503020204020204" pitchFamily="34" charset="-122"/>
            </a:endParaRPr>
          </a:p>
          <a:p>
            <a:pPr marL="685800" lvl="1" indent="-342900">
              <a:buFont typeface="+mj-lt"/>
              <a:buAutoNum type="arabicPeriod"/>
            </a:pPr>
            <a:r>
              <a:rPr lang="zh-CN" altLang="en-US" sz="1500" dirty="0">
                <a:solidFill>
                  <a:srgbClr val="404040"/>
                </a:solidFill>
                <a:latin typeface="微软雅黑" panose="020B0503020204020204" pitchFamily="34" charset="-122"/>
                <a:ea typeface="微软雅黑" panose="020B0503020204020204" pitchFamily="34" charset="-122"/>
              </a:rPr>
              <a:t>黑盒测试工具</a:t>
            </a:r>
            <a:endParaRPr lang="en-US" altLang="zh-CN" sz="1500" dirty="0">
              <a:solidFill>
                <a:srgbClr val="404040"/>
              </a:solidFill>
              <a:latin typeface="微软雅黑" panose="020B0503020204020204" pitchFamily="34" charset="-122"/>
              <a:ea typeface="微软雅黑" panose="020B0503020204020204" pitchFamily="34" charset="-122"/>
            </a:endParaRPr>
          </a:p>
          <a:p>
            <a:pPr marL="685800" lvl="1" indent="-342900">
              <a:buFont typeface="+mj-lt"/>
              <a:buAutoNum type="arabicPeriod"/>
            </a:pPr>
            <a:r>
              <a:rPr lang="zh-CN" altLang="en-US" sz="1500" dirty="0">
                <a:solidFill>
                  <a:srgbClr val="404040"/>
                </a:solidFill>
                <a:latin typeface="微软雅黑" panose="020B0503020204020204" pitchFamily="34" charset="-122"/>
                <a:ea typeface="微软雅黑" panose="020B0503020204020204" pitchFamily="34" charset="-122"/>
              </a:rPr>
              <a:t>性能测试工具</a:t>
            </a:r>
            <a:endParaRPr lang="en-US" altLang="zh-CN" sz="1500" dirty="0">
              <a:solidFill>
                <a:srgbClr val="404040"/>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sz="1800" dirty="0">
                <a:solidFill>
                  <a:srgbClr val="404040"/>
                </a:solidFill>
                <a:latin typeface="微软雅黑" panose="020B0503020204020204" pitchFamily="34" charset="-122"/>
                <a:ea typeface="微软雅黑" panose="020B0503020204020204" pitchFamily="34" charset="-122"/>
              </a:rPr>
              <a:t>用于测试管理（测试流程管理、缺陷跟踪管理、测试用例管理）的工具。</a:t>
            </a:r>
            <a:br>
              <a:rPr lang="en-US" altLang="zh-CN" dirty="0">
                <a:solidFill>
                  <a:srgbClr val="404040"/>
                </a:solidFill>
                <a:latin typeface="微软雅黑" panose="020B0503020204020204" pitchFamily="34" charset="-122"/>
                <a:ea typeface="微软雅黑" panose="020B0503020204020204" pitchFamily="34" charset="-122"/>
              </a:rPr>
            </a:br>
            <a:endParaRPr lang="en-US" altLang="zh-CN" dirty="0">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739647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自动测试和分析工具</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5322722"/>
      </p:ext>
    </p:extLst>
  </p:cSld>
  <p:clrMapOvr>
    <a:masterClrMapping/>
  </p:clrMapOvr>
  <p:transition spd="slow" advClick="0">
    <p:wheel spokes="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indent="-342900">
              <a:lnSpc>
                <a:spcPct val="80000"/>
              </a:lnSpc>
              <a:buFont typeface="+mj-lt"/>
              <a:buAutoNum type="arabicPeriod"/>
            </a:pPr>
            <a:r>
              <a:rPr lang="zh-CN" altLang="en-US" sz="1800" dirty="0">
                <a:solidFill>
                  <a:srgbClr val="404040"/>
                </a:solidFill>
                <a:latin typeface="微软雅黑" panose="020B0503020204020204" pitchFamily="34" charset="-122"/>
                <a:ea typeface="微软雅黑" panose="020B0503020204020204" pitchFamily="34" charset="-122"/>
              </a:rPr>
              <a:t>测试信息流</a:t>
            </a:r>
            <a:endParaRPr lang="en-US" altLang="zh-CN" sz="1800" dirty="0">
              <a:solidFill>
                <a:srgbClr val="404040"/>
              </a:solidFill>
              <a:latin typeface="微软雅黑" panose="020B0503020204020204" pitchFamily="34" charset="-122"/>
              <a:ea typeface="微软雅黑" panose="020B0503020204020204" pitchFamily="34" charset="-122"/>
            </a:endParaRPr>
          </a:p>
          <a:p>
            <a:pPr marL="342900" indent="-342900">
              <a:lnSpc>
                <a:spcPct val="80000"/>
              </a:lnSpc>
              <a:buFont typeface="+mj-lt"/>
              <a:buAutoNum type="arabicPeriod"/>
            </a:pPr>
            <a:r>
              <a:rPr lang="zh-CN" altLang="en-US" sz="1800" dirty="0">
                <a:solidFill>
                  <a:srgbClr val="404040"/>
                </a:solidFill>
                <a:latin typeface="微软雅黑" panose="020B0503020204020204" pitchFamily="34" charset="-122"/>
                <a:ea typeface="微软雅黑" panose="020B0503020204020204" pitchFamily="34" charset="-122"/>
              </a:rPr>
              <a:t>分析设计阶段</a:t>
            </a:r>
            <a:endParaRPr lang="en-US" altLang="zh-CN" sz="1800" dirty="0">
              <a:solidFill>
                <a:srgbClr val="404040"/>
              </a:solidFill>
              <a:latin typeface="微软雅黑" panose="020B0503020204020204" pitchFamily="34" charset="-122"/>
              <a:ea typeface="微软雅黑" panose="020B0503020204020204" pitchFamily="34" charset="-122"/>
            </a:endParaRPr>
          </a:p>
          <a:p>
            <a:pPr marL="685800" lvl="1" indent="-342900">
              <a:lnSpc>
                <a:spcPct val="80000"/>
              </a:lnSpc>
              <a:buFont typeface="+mj-lt"/>
              <a:buAutoNum type="arabicPeriod"/>
            </a:pPr>
            <a:r>
              <a:rPr lang="zh-CN" altLang="en-US" sz="1500" dirty="0">
                <a:solidFill>
                  <a:srgbClr val="404040"/>
                </a:solidFill>
                <a:latin typeface="微软雅黑" panose="020B0503020204020204" pitchFamily="34" charset="-122"/>
                <a:ea typeface="微软雅黑" panose="020B0503020204020204" pitchFamily="34" charset="-122"/>
              </a:rPr>
              <a:t>需求说明书评测</a:t>
            </a:r>
            <a:endParaRPr lang="en-US" altLang="zh-CN" sz="1500" dirty="0">
              <a:solidFill>
                <a:srgbClr val="404040"/>
              </a:solidFill>
              <a:latin typeface="微软雅黑" panose="020B0503020204020204" pitchFamily="34" charset="-122"/>
              <a:ea typeface="微软雅黑" panose="020B0503020204020204" pitchFamily="34" charset="-122"/>
            </a:endParaRPr>
          </a:p>
          <a:p>
            <a:pPr marL="685800" lvl="1" indent="-342900">
              <a:lnSpc>
                <a:spcPct val="80000"/>
              </a:lnSpc>
              <a:buFont typeface="+mj-lt"/>
              <a:buAutoNum type="arabicPeriod"/>
            </a:pPr>
            <a:r>
              <a:rPr lang="zh-CN" altLang="en-US" sz="1500" dirty="0">
                <a:solidFill>
                  <a:srgbClr val="404040"/>
                </a:solidFill>
                <a:latin typeface="微软雅黑" panose="020B0503020204020204" pitchFamily="34" charset="-122"/>
                <a:ea typeface="微软雅黑" panose="020B0503020204020204" pitchFamily="34" charset="-122"/>
              </a:rPr>
              <a:t>概要设计说明书评测</a:t>
            </a:r>
            <a:endParaRPr lang="en-US" altLang="zh-CN" sz="1500" dirty="0">
              <a:solidFill>
                <a:srgbClr val="404040"/>
              </a:solidFill>
              <a:latin typeface="微软雅黑" panose="020B0503020204020204" pitchFamily="34" charset="-122"/>
              <a:ea typeface="微软雅黑" panose="020B0503020204020204" pitchFamily="34" charset="-122"/>
            </a:endParaRPr>
          </a:p>
          <a:p>
            <a:pPr marL="685800" lvl="1" indent="-342900">
              <a:lnSpc>
                <a:spcPct val="80000"/>
              </a:lnSpc>
              <a:buFont typeface="+mj-lt"/>
              <a:buAutoNum type="arabicPeriod"/>
            </a:pPr>
            <a:r>
              <a:rPr lang="zh-CN" altLang="en-US" sz="1500" dirty="0">
                <a:solidFill>
                  <a:srgbClr val="404040"/>
                </a:solidFill>
                <a:latin typeface="微软雅黑" panose="020B0503020204020204" pitchFamily="34" charset="-122"/>
                <a:ea typeface="微软雅黑" panose="020B0503020204020204" pitchFamily="34" charset="-122"/>
              </a:rPr>
              <a:t>详细设计说明书评测</a:t>
            </a:r>
            <a:endParaRPr lang="en-US" altLang="zh-CN" sz="1500" dirty="0">
              <a:solidFill>
                <a:srgbClr val="404040"/>
              </a:solidFill>
              <a:latin typeface="微软雅黑" panose="020B0503020204020204" pitchFamily="34" charset="-122"/>
              <a:ea typeface="微软雅黑" panose="020B0503020204020204" pitchFamily="34" charset="-122"/>
            </a:endParaRPr>
          </a:p>
          <a:p>
            <a:pPr marL="685800" lvl="1" indent="-342900">
              <a:lnSpc>
                <a:spcPct val="80000"/>
              </a:lnSpc>
              <a:buFont typeface="+mj-lt"/>
              <a:buAutoNum type="arabicPeriod"/>
            </a:pPr>
            <a:r>
              <a:rPr lang="zh-CN" altLang="en-US" sz="1500" dirty="0">
                <a:solidFill>
                  <a:srgbClr val="404040"/>
                </a:solidFill>
                <a:latin typeface="微软雅黑" panose="020B0503020204020204" pitchFamily="34" charset="-122"/>
                <a:ea typeface="微软雅黑" panose="020B0503020204020204" pitchFamily="34" charset="-122"/>
              </a:rPr>
              <a:t>软件编码规范评测</a:t>
            </a:r>
            <a:endParaRPr lang="en-US" altLang="zh-CN" sz="1500" dirty="0">
              <a:solidFill>
                <a:srgbClr val="404040"/>
              </a:solidFill>
              <a:latin typeface="微软雅黑" panose="020B0503020204020204" pitchFamily="34" charset="-122"/>
              <a:ea typeface="微软雅黑" panose="020B0503020204020204" pitchFamily="34" charset="-122"/>
            </a:endParaRPr>
          </a:p>
          <a:p>
            <a:pPr marL="342900" indent="-342900">
              <a:lnSpc>
                <a:spcPct val="80000"/>
              </a:lnSpc>
              <a:buFont typeface="+mj-lt"/>
              <a:buAutoNum type="arabicPeriod"/>
            </a:pPr>
            <a:r>
              <a:rPr lang="zh-CN" altLang="en-US" sz="1800" dirty="0">
                <a:solidFill>
                  <a:srgbClr val="404040"/>
                </a:solidFill>
                <a:latin typeface="微软雅黑" panose="020B0503020204020204" pitchFamily="34" charset="-122"/>
                <a:ea typeface="微软雅黑" panose="020B0503020204020204" pitchFamily="34" charset="-122"/>
              </a:rPr>
              <a:t>开发阶段</a:t>
            </a:r>
            <a:endParaRPr lang="en-US" altLang="zh-CN" sz="1800" dirty="0">
              <a:solidFill>
                <a:srgbClr val="404040"/>
              </a:solidFill>
              <a:latin typeface="微软雅黑" panose="020B0503020204020204" pitchFamily="34" charset="-122"/>
              <a:ea typeface="微软雅黑" panose="020B0503020204020204" pitchFamily="34" charset="-122"/>
            </a:endParaRPr>
          </a:p>
          <a:p>
            <a:pPr marL="685800" lvl="1" indent="-342900">
              <a:lnSpc>
                <a:spcPct val="80000"/>
              </a:lnSpc>
              <a:buFont typeface="+mj-lt"/>
              <a:buAutoNum type="arabicPeriod"/>
            </a:pPr>
            <a:r>
              <a:rPr lang="zh-CN" altLang="en-US" sz="1500" dirty="0">
                <a:solidFill>
                  <a:srgbClr val="404040"/>
                </a:solidFill>
                <a:latin typeface="微软雅黑" panose="020B0503020204020204" pitchFamily="34" charset="-122"/>
                <a:ea typeface="微软雅黑" panose="020B0503020204020204" pitchFamily="34" charset="-122"/>
              </a:rPr>
              <a:t>单元测试</a:t>
            </a:r>
            <a:endParaRPr lang="en-US" altLang="zh-CN" sz="1500" dirty="0">
              <a:solidFill>
                <a:srgbClr val="404040"/>
              </a:solidFill>
              <a:latin typeface="微软雅黑" panose="020B0503020204020204" pitchFamily="34" charset="-122"/>
              <a:ea typeface="微软雅黑" panose="020B0503020204020204" pitchFamily="34" charset="-122"/>
            </a:endParaRPr>
          </a:p>
          <a:p>
            <a:pPr marL="685800" lvl="1" indent="-342900">
              <a:lnSpc>
                <a:spcPct val="80000"/>
              </a:lnSpc>
              <a:buFont typeface="+mj-lt"/>
              <a:buAutoNum type="arabicPeriod"/>
            </a:pPr>
            <a:r>
              <a:rPr lang="zh-CN" altLang="en-US" sz="1500" dirty="0">
                <a:solidFill>
                  <a:srgbClr val="404040"/>
                </a:solidFill>
                <a:latin typeface="微软雅黑" panose="020B0503020204020204" pitchFamily="34" charset="-122"/>
                <a:ea typeface="微软雅黑" panose="020B0503020204020204" pitchFamily="34" charset="-122"/>
              </a:rPr>
              <a:t>集成测试</a:t>
            </a:r>
            <a:endParaRPr lang="en-US" altLang="zh-CN" sz="1500" dirty="0">
              <a:solidFill>
                <a:srgbClr val="404040"/>
              </a:solidFill>
              <a:latin typeface="微软雅黑" panose="020B0503020204020204" pitchFamily="34" charset="-122"/>
              <a:ea typeface="微软雅黑" panose="020B0503020204020204" pitchFamily="34" charset="-122"/>
            </a:endParaRPr>
          </a:p>
          <a:p>
            <a:pPr marL="685800" lvl="1" indent="-342900">
              <a:lnSpc>
                <a:spcPct val="80000"/>
              </a:lnSpc>
              <a:buFont typeface="+mj-lt"/>
              <a:buAutoNum type="arabicPeriod"/>
            </a:pPr>
            <a:r>
              <a:rPr lang="zh-CN" altLang="en-US" sz="1500" dirty="0">
                <a:solidFill>
                  <a:srgbClr val="404040"/>
                </a:solidFill>
                <a:latin typeface="微软雅黑" panose="020B0503020204020204" pitchFamily="34" charset="-122"/>
                <a:ea typeface="微软雅黑" panose="020B0503020204020204" pitchFamily="34" charset="-122"/>
              </a:rPr>
              <a:t>确认测试</a:t>
            </a:r>
            <a:endParaRPr lang="en-US" altLang="zh-CN" sz="1500" dirty="0">
              <a:solidFill>
                <a:srgbClr val="404040"/>
              </a:solidFill>
              <a:latin typeface="微软雅黑" panose="020B0503020204020204" pitchFamily="34" charset="-122"/>
              <a:ea typeface="微软雅黑" panose="020B0503020204020204" pitchFamily="34" charset="-122"/>
            </a:endParaRPr>
          </a:p>
          <a:p>
            <a:pPr marL="685800" lvl="1" indent="-342900">
              <a:lnSpc>
                <a:spcPct val="80000"/>
              </a:lnSpc>
              <a:buFont typeface="+mj-lt"/>
              <a:buAutoNum type="arabicPeriod"/>
            </a:pPr>
            <a:r>
              <a:rPr lang="zh-CN" altLang="en-US" sz="1500" dirty="0">
                <a:solidFill>
                  <a:srgbClr val="404040"/>
                </a:solidFill>
                <a:latin typeface="微软雅黑" panose="020B0503020204020204" pitchFamily="34" charset="-122"/>
                <a:ea typeface="微软雅黑" panose="020B0503020204020204" pitchFamily="34" charset="-122"/>
              </a:rPr>
              <a:t>验收测试</a:t>
            </a:r>
            <a:endParaRPr lang="en-US" altLang="zh-CN" sz="1500" dirty="0">
              <a:solidFill>
                <a:srgbClr val="404040"/>
              </a:solidFill>
              <a:latin typeface="微软雅黑" panose="020B0503020204020204" pitchFamily="34" charset="-122"/>
              <a:ea typeface="微软雅黑" panose="020B0503020204020204" pitchFamily="34" charset="-122"/>
            </a:endParaRPr>
          </a:p>
          <a:p>
            <a:pPr marL="342900" indent="-342900">
              <a:lnSpc>
                <a:spcPct val="80000"/>
              </a:lnSpc>
              <a:buFont typeface="+mj-lt"/>
              <a:buAutoNum type="arabicPeriod"/>
            </a:pPr>
            <a:r>
              <a:rPr lang="zh-CN" altLang="en-US" sz="1800" dirty="0">
                <a:solidFill>
                  <a:srgbClr val="404040"/>
                </a:solidFill>
                <a:latin typeface="微软雅黑" panose="020B0503020204020204" pitchFamily="34" charset="-122"/>
                <a:ea typeface="微软雅黑" panose="020B0503020204020204" pitchFamily="34" charset="-122"/>
              </a:rPr>
              <a:t>软件验证和确认过程</a:t>
            </a:r>
            <a:endParaRPr lang="en-US" altLang="zh-CN" sz="1800"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zh-CN" altLang="en-US" dirty="0">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446320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测试策略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2153442"/>
      </p:ext>
    </p:extLst>
  </p:cSld>
  <p:clrMapOvr>
    <a:masterClrMapping/>
  </p:clrMapOvr>
  <p:transition spd="slow">
    <p:circl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测试计划</a:t>
            </a:r>
            <a:endParaRPr lang="en-US" altLang="zh-CN"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测试用例</a:t>
            </a:r>
            <a:endParaRPr lang="en-US" altLang="zh-CN"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测试缺陷报告</a:t>
            </a:r>
            <a:endParaRPr lang="en-US" altLang="zh-CN"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测试报告</a:t>
            </a:r>
          </a:p>
          <a:p>
            <a:pPr marL="457200" indent="-457200">
              <a:buFont typeface="+mj-lt"/>
              <a:buAutoNum type="arabicPeriod"/>
            </a:pPr>
            <a:endParaRPr lang="zh-CN" altLang="en-US" dirty="0">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703488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测试过程文档</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7116164"/>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378744"/>
            <a:ext cx="7886700" cy="3263504"/>
          </a:xfrm>
        </p:spPr>
        <p:txBody>
          <a:bodyPr/>
          <a:lstStyle/>
          <a:p>
            <a:r>
              <a:rPr lang="zh-CN" altLang="en-US" sz="1800" dirty="0">
                <a:solidFill>
                  <a:srgbClr val="404040"/>
                </a:solidFill>
                <a:latin typeface="微软雅黑" panose="020B0503020204020204" pitchFamily="34" charset="-122"/>
                <a:ea typeface="微软雅黑" panose="020B0503020204020204" pitchFamily="34" charset="-122"/>
              </a:rPr>
              <a:t>白盒测试工具</a:t>
            </a:r>
          </a:p>
          <a:p>
            <a:pPr>
              <a:buFont typeface="Wingdings" panose="05000000000000000000" pitchFamily="2" charset="2"/>
              <a:buNone/>
            </a:pPr>
            <a:r>
              <a:rPr lang="zh-CN" altLang="en-US" sz="1800" dirty="0">
                <a:solidFill>
                  <a:srgbClr val="404040"/>
                </a:solidFill>
                <a:latin typeface="微软雅黑" panose="020B0503020204020204" pitchFamily="34" charset="-122"/>
                <a:ea typeface="微软雅黑" panose="020B0503020204020204" pitchFamily="34" charset="-122"/>
              </a:rPr>
              <a:t>            白盒测试工具一般是针对代码进行测试，测试中发现的缺陷可以定位到代码级，根据测试工具原理的不同，又可以分为静态测试工具和动态测试工具。</a:t>
            </a:r>
          </a:p>
          <a:p>
            <a:r>
              <a:rPr lang="zh-CN" altLang="en-US" sz="1800" dirty="0">
                <a:solidFill>
                  <a:srgbClr val="404040"/>
                </a:solidFill>
                <a:latin typeface="微软雅黑" panose="020B0503020204020204" pitchFamily="34" charset="-122"/>
                <a:ea typeface="微软雅黑" panose="020B0503020204020204" pitchFamily="34" charset="-122"/>
              </a:rPr>
              <a:t>黑盒测试工具</a:t>
            </a:r>
          </a:p>
          <a:p>
            <a:pPr>
              <a:buFont typeface="Wingdings" panose="05000000000000000000" pitchFamily="2" charset="2"/>
              <a:buNone/>
            </a:pPr>
            <a:r>
              <a:rPr lang="zh-CN" altLang="en-US" sz="1800" dirty="0">
                <a:solidFill>
                  <a:srgbClr val="404040"/>
                </a:solidFill>
                <a:latin typeface="微软雅黑" panose="020B0503020204020204" pitchFamily="34" charset="-122"/>
                <a:ea typeface="微软雅黑" panose="020B0503020204020204" pitchFamily="34" charset="-122"/>
              </a:rPr>
              <a:t>          该工具用于黑盒的自动化测试。可以在有源码或者只有APK的情况下对目标应用进行测试。Robotimu提供了模仿用户操作行为的API，比如在某个控件上点击，输入Text等等。Robotium - Android自动化测试工具</a:t>
            </a:r>
          </a:p>
          <a:p>
            <a:pPr>
              <a:buFont typeface="Wingdings" panose="05000000000000000000" pitchFamily="2" charset="2"/>
              <a:buNone/>
            </a:pPr>
            <a:r>
              <a:rPr lang="zh-CN" altLang="en-US" sz="1800" dirty="0">
                <a:solidFill>
                  <a:srgbClr val="404040"/>
                </a:solidFill>
                <a:latin typeface="微软雅黑" panose="020B0503020204020204" pitchFamily="34" charset="-122"/>
                <a:ea typeface="微软雅黑" panose="020B0503020204020204" pitchFamily="34" charset="-122"/>
              </a:rPr>
              <a:t>    测试步骤介绍：简单介绍如何使用robotium进行自动化测试</a:t>
            </a:r>
          </a:p>
          <a:p>
            <a:endParaRPr lang="zh-CN" altLang="en-US" dirty="0">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552993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测试工具的分类 </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3421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80000"/>
              </a:lnSpc>
            </a:pPr>
            <a:r>
              <a:rPr lang="zh-CN" altLang="en-US" sz="3000" dirty="0">
                <a:solidFill>
                  <a:srgbClr val="404040"/>
                </a:solidFill>
                <a:latin typeface="微软雅黑" panose="020B0503020204020204" pitchFamily="34" charset="-122"/>
                <a:ea typeface="微软雅黑" panose="020B0503020204020204" pitchFamily="34" charset="-122"/>
              </a:rPr>
              <a:t>性能测试工具</a:t>
            </a:r>
          </a:p>
          <a:p>
            <a:pPr>
              <a:lnSpc>
                <a:spcPct val="80000"/>
              </a:lnSpc>
              <a:buFont typeface="Wingdings" panose="05000000000000000000" pitchFamily="2" charset="2"/>
              <a:buNone/>
            </a:pPr>
            <a:r>
              <a:rPr lang="zh-CN" altLang="en-US" dirty="0">
                <a:solidFill>
                  <a:srgbClr val="404040"/>
                </a:solidFill>
                <a:latin typeface="微软雅黑" panose="020B0503020204020204" pitchFamily="34" charset="-122"/>
                <a:ea typeface="微软雅黑" panose="020B0503020204020204" pitchFamily="34" charset="-122"/>
              </a:rPr>
              <a:t>            是通过模拟大数据量或多用户并发情况，对被测系统进行性能指标的采集。</a:t>
            </a:r>
          </a:p>
          <a:p>
            <a:pPr>
              <a:lnSpc>
                <a:spcPct val="80000"/>
              </a:lnSpc>
              <a:buFont typeface="Wingdings" panose="05000000000000000000" pitchFamily="2" charset="2"/>
              <a:buNone/>
            </a:pPr>
            <a:r>
              <a:rPr lang="zh-CN" altLang="en-US" dirty="0">
                <a:solidFill>
                  <a:srgbClr val="404040"/>
                </a:solidFill>
                <a:latin typeface="微软雅黑" panose="020B0503020204020204" pitchFamily="34" charset="-122"/>
                <a:ea typeface="微软雅黑" panose="020B0503020204020204" pitchFamily="34" charset="-122"/>
              </a:rPr>
              <a:t>	代表工具有 monkey traceview</a:t>
            </a:r>
          </a:p>
          <a:p>
            <a:endParaRPr lang="zh-CN" altLang="en-US" dirty="0">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664435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测试工具的分类 </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3480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p:txBody>
          <a:bodyPr/>
          <a:lstStyle/>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提高测试质量</a:t>
            </a:r>
            <a:endParaRPr lang="en-US" altLang="zh-CN"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减少测试过程中的重复劳动</a:t>
            </a:r>
            <a:endParaRPr lang="en-US" altLang="zh-CN"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实现测试自动化</a:t>
            </a:r>
            <a:endParaRPr lang="en-US" altLang="zh-CN"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dirty="0">
              <a:solidFill>
                <a:srgbClr val="40404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dirty="0">
                <a:solidFill>
                  <a:srgbClr val="404040"/>
                </a:solidFill>
                <a:latin typeface="微软雅黑" panose="020B0503020204020204" pitchFamily="34" charset="-122"/>
                <a:ea typeface="微软雅黑" panose="020B0503020204020204" pitchFamily="34" charset="-122"/>
              </a:rPr>
              <a:t>在测试中应用测试工具，可以发现正常测试中很难发现的缺陷</a:t>
            </a:r>
            <a:r>
              <a:rPr lang="en-US" altLang="zh-CN" dirty="0">
                <a:solidFill>
                  <a:srgbClr val="404040"/>
                </a:solidFill>
                <a:latin typeface="微软雅黑" panose="020B0503020204020204" pitchFamily="34" charset="-122"/>
                <a:ea typeface="微软雅黑" panose="020B0503020204020204" pitchFamily="34" charset="-122"/>
              </a:rPr>
              <a:t> </a:t>
            </a:r>
          </a:p>
          <a:p>
            <a:pPr marL="457200" indent="-457200">
              <a:buFont typeface="+mj-lt"/>
              <a:buAutoNum type="arabicPeriod"/>
            </a:pPr>
            <a:endParaRPr lang="zh-CN" altLang="en-US" dirty="0">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692182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应用测试工具的目的 </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2758162"/>
      </p:ext>
    </p:extLst>
  </p:cSld>
  <p:clrMapOvr>
    <a:masterClrMapping/>
  </p:clrMapOvr>
  <p:transition spd="slow"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solidFill>
                  <a:srgbClr val="404040"/>
                </a:solidFill>
                <a:latin typeface="微软雅黑" panose="020B0503020204020204" pitchFamily="34" charset="-122"/>
                <a:ea typeface="微软雅黑" panose="020B0503020204020204" pitchFamily="34" charset="-122"/>
              </a:rPr>
              <a:t>Arquillian</a:t>
            </a:r>
            <a:endParaRPr lang="en-US" altLang="zh-CN" dirty="0">
              <a:solidFill>
                <a:srgbClr val="404040"/>
              </a:solidFill>
              <a:latin typeface="微软雅黑" panose="020B0503020204020204" pitchFamily="34" charset="-122"/>
              <a:ea typeface="微软雅黑" panose="020B0503020204020204" pitchFamily="34" charset="-122"/>
            </a:endParaRPr>
          </a:p>
          <a:p>
            <a:r>
              <a:rPr lang="en-US" altLang="zh-CN" dirty="0" err="1">
                <a:solidFill>
                  <a:srgbClr val="404040"/>
                </a:solidFill>
                <a:latin typeface="微软雅黑" panose="020B0503020204020204" pitchFamily="34" charset="-122"/>
                <a:ea typeface="微软雅黑" panose="020B0503020204020204" pitchFamily="34" charset="-122"/>
              </a:rPr>
              <a:t>Jtest</a:t>
            </a:r>
            <a:endParaRPr lang="en-US" altLang="zh-CN" dirty="0">
              <a:solidFill>
                <a:srgbClr val="404040"/>
              </a:solidFill>
              <a:latin typeface="微软雅黑" panose="020B0503020204020204" pitchFamily="34" charset="-122"/>
              <a:ea typeface="微软雅黑" panose="020B0503020204020204" pitchFamily="34" charset="-122"/>
            </a:endParaRPr>
          </a:p>
          <a:p>
            <a:r>
              <a:rPr lang="en-US" altLang="zh-CN" dirty="0">
                <a:solidFill>
                  <a:srgbClr val="404040"/>
                </a:solidFill>
                <a:latin typeface="微软雅黑" panose="020B0503020204020204" pitchFamily="34" charset="-122"/>
                <a:ea typeface="微软雅黑" panose="020B0503020204020204" pitchFamily="34" charset="-122"/>
              </a:rPr>
              <a:t>The Grinder</a:t>
            </a:r>
          </a:p>
          <a:p>
            <a:r>
              <a:rPr lang="en-US" altLang="zh-CN" dirty="0" err="1">
                <a:solidFill>
                  <a:srgbClr val="404040"/>
                </a:solidFill>
                <a:latin typeface="微软雅黑" panose="020B0503020204020204" pitchFamily="34" charset="-122"/>
                <a:ea typeface="微软雅黑" panose="020B0503020204020204" pitchFamily="34" charset="-122"/>
              </a:rPr>
              <a:t>TestNG</a:t>
            </a:r>
            <a:endParaRPr lang="en-US" altLang="zh-CN" dirty="0">
              <a:solidFill>
                <a:srgbClr val="404040"/>
              </a:solidFill>
              <a:latin typeface="微软雅黑" panose="020B0503020204020204" pitchFamily="34" charset="-122"/>
              <a:ea typeface="微软雅黑" panose="020B0503020204020204" pitchFamily="34" charset="-122"/>
            </a:endParaRPr>
          </a:p>
          <a:p>
            <a:r>
              <a:rPr lang="en-US" altLang="zh-CN" dirty="0">
                <a:solidFill>
                  <a:srgbClr val="404040"/>
                </a:solidFill>
                <a:latin typeface="微软雅黑" panose="020B0503020204020204" pitchFamily="34" charset="-122"/>
                <a:ea typeface="微软雅黑" panose="020B0503020204020204" pitchFamily="34" charset="-122"/>
              </a:rPr>
              <a:t>Junit</a:t>
            </a:r>
          </a:p>
          <a:p>
            <a:r>
              <a:rPr lang="en-US" altLang="zh-CN" dirty="0" err="1">
                <a:solidFill>
                  <a:srgbClr val="404040"/>
                </a:solidFill>
                <a:latin typeface="微软雅黑" panose="020B0503020204020204" pitchFamily="34" charset="-122"/>
                <a:ea typeface="微软雅黑" panose="020B0503020204020204" pitchFamily="34" charset="-122"/>
              </a:rPr>
              <a:t>Jwalk</a:t>
            </a:r>
            <a:endParaRPr lang="en-US" altLang="zh-CN" dirty="0">
              <a:solidFill>
                <a:srgbClr val="404040"/>
              </a:solidFill>
              <a:latin typeface="微软雅黑" panose="020B0503020204020204" pitchFamily="34" charset="-122"/>
              <a:ea typeface="微软雅黑" panose="020B0503020204020204" pitchFamily="34" charset="-122"/>
            </a:endParaRPr>
          </a:p>
          <a:p>
            <a:r>
              <a:rPr lang="en-US" altLang="zh-CN" dirty="0" err="1">
                <a:solidFill>
                  <a:srgbClr val="404040"/>
                </a:solidFill>
                <a:latin typeface="微软雅黑" panose="020B0503020204020204" pitchFamily="34" charset="-122"/>
                <a:ea typeface="微软雅黑" panose="020B0503020204020204" pitchFamily="34" charset="-122"/>
              </a:rPr>
              <a:t>Mockito</a:t>
            </a:r>
            <a:endParaRPr lang="en-US" altLang="zh-CN" dirty="0">
              <a:solidFill>
                <a:srgbClr val="404040"/>
              </a:solidFill>
              <a:latin typeface="微软雅黑" panose="020B0503020204020204" pitchFamily="34" charset="-122"/>
              <a:ea typeface="微软雅黑" panose="020B0503020204020204" pitchFamily="34" charset="-122"/>
            </a:endParaRPr>
          </a:p>
          <a:p>
            <a:r>
              <a:rPr lang="en-US" altLang="zh-CN" dirty="0" err="1">
                <a:solidFill>
                  <a:srgbClr val="404040"/>
                </a:solidFill>
                <a:latin typeface="微软雅黑" panose="020B0503020204020204" pitchFamily="34" charset="-122"/>
                <a:ea typeface="微软雅黑" panose="020B0503020204020204" pitchFamily="34" charset="-122"/>
              </a:rPr>
              <a:t>Powermock</a:t>
            </a:r>
            <a:endParaRPr lang="zh-CN" altLang="en-US" dirty="0">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715870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JAVA</a:t>
            </a:r>
            <a:r>
              <a:rPr lang="zh-CN" altLang="en-US" sz="3200" dirty="0">
                <a:solidFill>
                  <a:schemeClr val="bg1"/>
                </a:solidFill>
                <a:latin typeface="微软雅黑" panose="020B0503020204020204" pitchFamily="34" charset="-122"/>
                <a:ea typeface="微软雅黑" panose="020B0503020204020204" pitchFamily="34" charset="-122"/>
              </a:rPr>
              <a:t>测试工具</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6518722"/>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692182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测试工具 </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616994" y="942525"/>
            <a:ext cx="6185222" cy="2893100"/>
          </a:xfrm>
          <a:prstGeom prst="rect">
            <a:avLst/>
          </a:prstGeom>
        </p:spPr>
        <p:txBody>
          <a:bodyPr wrap="square">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1.Arquillian</a:t>
            </a:r>
          </a:p>
          <a:p>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Arquillian</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JVM</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一个高度创新性和可扩展的测试平台，支持</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开发人员轻松创建自动化集合的，功能性的和验收的测试。</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Arquillian</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允许在运行时间执行测试。</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Arquillian</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可以用来管理单个或多个容器的生命周期，捆扎测试用例，从属类和资源。它还能够部署归档到容器中，在容器中执行测试、捕获结果，并创建报告。</a:t>
            </a:r>
          </a:p>
          <a:p>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Arquillian</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集成了常见的测试框架，如</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JUnit 4</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TestNG</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 5</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，并允许使用现有的</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IDE</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发布测试，并且由于其模块化的设计使得能够运行</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Ant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Maven</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测试插件。</a:t>
            </a:r>
          </a:p>
        </p:txBody>
      </p:sp>
    </p:spTree>
    <p:extLst>
      <p:ext uri="{BB962C8B-B14F-4D97-AF65-F5344CB8AC3E}">
        <p14:creationId xmlns:p14="http://schemas.microsoft.com/office/powerpoint/2010/main" val="3742809614"/>
      </p:ext>
    </p:extLst>
  </p:cSld>
  <p:clrMapOvr>
    <a:masterClrMapping/>
  </p:clrMapOvr>
  <p:transition spd="slow" advClick="0"/>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矩形 3"/>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01     </a:t>
            </a: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引言</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53438581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692182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测试工具 </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616994" y="942525"/>
            <a:ext cx="6185222" cy="2616101"/>
          </a:xfrm>
          <a:prstGeom prst="rect">
            <a:avLst/>
          </a:prstGeom>
        </p:spPr>
        <p:txBody>
          <a:bodyPr wrap="square">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2.JTest</a:t>
            </a:r>
          </a:p>
          <a:p>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JTest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也被称为“</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Parasoft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JTest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，是一款通过</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Parasoft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制作的自动化的</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软件测试和静态分析软件。</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JTest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包含的功能有：单元测试情况下的生成和执行、静态代码分析、数据流的静态分析、度量分析、回归测试、运行时错误检测。</a:t>
            </a:r>
          </a:p>
          <a:p>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此外，它还具备了同行代码审查流程自动化和运行时错误检测的功能，如：竞态条件、异常、资源和内存泄漏、安全漏洞攻击。</a:t>
            </a:r>
          </a:p>
        </p:txBody>
      </p:sp>
    </p:spTree>
    <p:extLst>
      <p:ext uri="{BB962C8B-B14F-4D97-AF65-F5344CB8AC3E}">
        <p14:creationId xmlns:p14="http://schemas.microsoft.com/office/powerpoint/2010/main" val="2074359427"/>
      </p:ext>
    </p:extLst>
  </p:cSld>
  <p:clrMapOvr>
    <a:masterClrMapping/>
  </p:clrMapOvr>
  <p:transition spd="slow"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692182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测试工具 </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502979" y="942525"/>
            <a:ext cx="6299237" cy="2893100"/>
          </a:xfrm>
          <a:prstGeom prst="rect">
            <a:avLst/>
          </a:prstGeom>
        </p:spPr>
        <p:txBody>
          <a:bodyPr wrap="square">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3.The Grinder</a:t>
            </a:r>
          </a:p>
          <a:p>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“The Grinder”</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是一个</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负载测试框架，不但运行简单，而且其分布式测试采用了许多负载注入机器。只要有</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Java API</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The Grinder</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就可以负载测试。这包括</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HTTP Web</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服务器、</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SOAP</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REST Web</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服务器、应用程序服务器、以及用强大的</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Jython</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Clojure</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语言写的包含了自定义协议的测试脚本。</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The Grinder</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GUI</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控制台允许对多个负载注射器进行监测和控制，并自动管理客户端连接和</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cookies</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SSL</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、代理感知和节流连接。</a:t>
            </a:r>
          </a:p>
          <a:p>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The Grinder</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BSD</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风格的开源许可下是免费的。</a:t>
            </a:r>
          </a:p>
        </p:txBody>
      </p:sp>
    </p:spTree>
    <p:extLst>
      <p:ext uri="{BB962C8B-B14F-4D97-AF65-F5344CB8AC3E}">
        <p14:creationId xmlns:p14="http://schemas.microsoft.com/office/powerpoint/2010/main" val="1265185837"/>
      </p:ext>
    </p:extLst>
  </p:cSld>
  <p:clrMapOvr>
    <a:masterClrMapping/>
  </p:clrMapOvr>
  <p:transition spd="slow"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692182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测试工具 </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1040524" y="942525"/>
            <a:ext cx="6761692" cy="2893100"/>
          </a:xfrm>
          <a:prstGeom prst="rect">
            <a:avLst/>
          </a:prstGeom>
        </p:spPr>
        <p:txBody>
          <a:bodyPr wrap="square">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4.TestNG</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TestNG</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是一款为</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编程语言设计的测试框架，灵感来自于</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JUnit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NUnit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TestNG</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的主要功能是覆盖范围更广的测试分类，如单元、功能性、端到端，一体化等。它还有一些新的功能，可以使之更强大和更容易使用，如：注解、具备大型线程池各种策略的运行测试、多线程的代码测试、灵活的测试配置、参数化数据驱动的测试支持，等等。</a:t>
            </a:r>
          </a:p>
          <a:p>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TestNG</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支持各种各样的工具和插件，比如</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Eclipse</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IDEA</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Maven</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等等。</a:t>
            </a:r>
          </a:p>
        </p:txBody>
      </p:sp>
    </p:spTree>
    <p:extLst>
      <p:ext uri="{BB962C8B-B14F-4D97-AF65-F5344CB8AC3E}">
        <p14:creationId xmlns:p14="http://schemas.microsoft.com/office/powerpoint/2010/main" val="2845563482"/>
      </p:ext>
    </p:extLst>
  </p:cSld>
  <p:clrMapOvr>
    <a:masterClrMapping/>
  </p:clrMapOvr>
  <p:transition spd="slow"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692182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测试工具 </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924909" y="942525"/>
            <a:ext cx="7451835" cy="3354765"/>
          </a:xfrm>
          <a:prstGeom prst="rect">
            <a:avLst/>
          </a:prstGeom>
        </p:spPr>
        <p:txBody>
          <a:bodyPr wrap="square">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5.JUnit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JUnit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是一个为</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编程语言设计的单元测试框架。 </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JUnit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为测试驱动开发框架的发展发挥了重要作用。它是现在被统称为</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xUnit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的单元测试框架大家庭的组成成员之一，源于</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SUnit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在编译时，</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JUnit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可以连接作为</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JAR</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，用于编写可重复的测试。</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6.JWalk</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JWalk</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是一个为</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编程语言设计的单元测试工具包。它可支持被称为懒人系统单元测试的测试模式。</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JWalkTester</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工具能执行由程序员提供的编译过的任意</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类中的任何测试。通过静态和动态分析，以及提示后面的程序员，它能够使得测试符合惰性规范。</a:t>
            </a:r>
          </a:p>
        </p:txBody>
      </p:sp>
    </p:spTree>
    <p:extLst>
      <p:ext uri="{BB962C8B-B14F-4D97-AF65-F5344CB8AC3E}">
        <p14:creationId xmlns:p14="http://schemas.microsoft.com/office/powerpoint/2010/main" val="548766475"/>
      </p:ext>
    </p:extLst>
  </p:cSld>
  <p:clrMapOvr>
    <a:masterClrMapping/>
  </p:clrMapOvr>
  <p:transition spd="slow"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251745" y="0"/>
            <a:ext cx="6921823"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02 	</a:t>
            </a:r>
            <a:r>
              <a:rPr lang="zh-CN" altLang="en-US" sz="3200" dirty="0">
                <a:solidFill>
                  <a:schemeClr val="bg1"/>
                </a:solidFill>
                <a:latin typeface="微软雅黑" panose="020B0503020204020204" pitchFamily="34" charset="-122"/>
                <a:ea typeface="微软雅黑" panose="020B0503020204020204" pitchFamily="34" charset="-122"/>
              </a:rPr>
              <a:t>测试工具 </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863953" y="664634"/>
            <a:ext cx="7066491" cy="4616648"/>
          </a:xfrm>
          <a:prstGeom prst="rect">
            <a:avLst/>
          </a:prstGeom>
        </p:spPr>
        <p:txBody>
          <a:bodyPr wrap="square">
            <a:spAutoFit/>
          </a:bodyPr>
          <a:lstStyle/>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7.Mockito</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Mockito</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是一款在</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MIT License</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可用的支持</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的开源测试框架。</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Mockito</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允许程序员使用自动化的单元测试创建和测试双对象（模拟对象），以达到测试驱动开发（</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TDD</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）和行为驱动开发（</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BDD</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）的目的。</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8.Powermock</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PowerMock</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是一款支持单元测试源代码的</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框架。虽然</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PowerMock</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可以作为</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Mocking</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框架，例如</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Mockito</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EasyMock</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的扩展而运行，但是它具备了更强大的能力。</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PowerMock</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利用自定义的类加载器和字节码操纵器，来确保静态方法的模拟、静态初始化的删除、函数构造、最终的类和方法以及私有方法。它的主要目的是通过最少的方法和注释来扩展现有的</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，以获得额外的功能。</a:t>
            </a:r>
          </a:p>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它在开源</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Apache License 2.0</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条件下可用，也可以在</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rPr>
              <a:t>Powermock</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 Google Code site</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找到它</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a:t>
            </a:r>
          </a:p>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6686289"/>
      </p:ext>
    </p:extLst>
  </p:cSld>
  <p:clrMapOvr>
    <a:masterClrMapping/>
  </p:clrMapOvr>
  <p:transition spd="slow" advClick="0"/>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03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问题</a:t>
            </a:r>
            <a:endParaRPr lang="en-US" altLang="zh-CN" sz="1800" dirty="0">
              <a:solidFill>
                <a:schemeClr val="tx1">
                  <a:lumMod val="75000"/>
                  <a:lumOff val="25000"/>
                </a:schemeClr>
              </a:solidFill>
              <a:latin typeface="造字工房悦黑体验版纤细体" pitchFamily="50" charset="-122"/>
              <a:ea typeface="造字工房悦黑体验版纤细体" pitchFamily="50"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382905560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34" name="矩形 33"/>
          <p:cNvSpPr/>
          <p:nvPr/>
        </p:nvSpPr>
        <p:spPr>
          <a:xfrm>
            <a:off x="251745" y="0"/>
            <a:ext cx="495250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03    </a:t>
            </a:r>
            <a:r>
              <a:rPr lang="zh-CN" altLang="en-US" sz="3200" dirty="0">
                <a:solidFill>
                  <a:schemeClr val="bg1"/>
                </a:solidFill>
                <a:latin typeface="微软雅黑" panose="020B0503020204020204" pitchFamily="34" charset="-122"/>
                <a:ea typeface="微软雅黑" panose="020B0503020204020204" pitchFamily="34" charset="-122"/>
              </a:rPr>
              <a:t>问题</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0" name="圆角矩形 2"/>
          <p:cNvSpPr/>
          <p:nvPr/>
        </p:nvSpPr>
        <p:spPr>
          <a:xfrm>
            <a:off x="685801" y="1082681"/>
            <a:ext cx="7639050" cy="3581745"/>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566335" y="1661716"/>
            <a:ext cx="5856961" cy="2246769"/>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你认为测试过程和普通的调试过程有什么区别？</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为什么测试环节往往需要第三方来进行？</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你使用了哪些相关工具来完成测试过程？</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11476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04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人员分工</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4025517295"/>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34" name="矩形 33"/>
          <p:cNvSpPr/>
          <p:nvPr/>
        </p:nvSpPr>
        <p:spPr>
          <a:xfrm>
            <a:off x="251745" y="0"/>
            <a:ext cx="4952505"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04    </a:t>
            </a:r>
            <a:r>
              <a:rPr lang="zh-CN" altLang="en-US" sz="3200" dirty="0">
                <a:solidFill>
                  <a:schemeClr val="bg1"/>
                </a:solidFill>
                <a:latin typeface="微软雅黑" panose="020B0503020204020204" pitchFamily="34" charset="-122"/>
                <a:ea typeface="微软雅黑" panose="020B0503020204020204" pitchFamily="34" charset="-122"/>
              </a:rPr>
              <a:t>本次人员分工</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0" name="圆角矩形 2"/>
          <p:cNvSpPr/>
          <p:nvPr/>
        </p:nvSpPr>
        <p:spPr>
          <a:xfrm>
            <a:off x="685801" y="1082681"/>
            <a:ext cx="7639050" cy="3581745"/>
          </a:xfrm>
          <a:prstGeom prst="roundRect">
            <a:avLst>
              <a:gd name="adj" fmla="val 7532"/>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1065"/>
          <p:cNvSpPr/>
          <p:nvPr/>
        </p:nvSpPr>
        <p:spPr bwMode="auto">
          <a:xfrm rot="19721490">
            <a:off x="1941008" y="1778774"/>
            <a:ext cx="2320858" cy="2189556"/>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rgbClr val="404040">
              <a:alpha val="90000"/>
            </a:srgbClr>
          </a:solidFill>
          <a:ln>
            <a:noFill/>
          </a:ln>
        </p:spPr>
        <p:txBody>
          <a:bodyPr vert="horz" wrap="square" lIns="91440" tIns="45720" rIns="91440" bIns="45720" numCol="1" anchor="t" anchorCtr="0" compatLnSpc="1"/>
          <a:lstStyle/>
          <a:p>
            <a:endParaRPr lang="en-US" dirty="0">
              <a:solidFill>
                <a:schemeClr val="tx1">
                  <a:lumMod val="75000"/>
                  <a:lumOff val="25000"/>
                </a:schemeClr>
              </a:solidFill>
            </a:endParaRPr>
          </a:p>
        </p:txBody>
      </p:sp>
      <p:sp>
        <p:nvSpPr>
          <p:cNvPr id="60" name="Freeform 1065"/>
          <p:cNvSpPr/>
          <p:nvPr/>
        </p:nvSpPr>
        <p:spPr bwMode="auto">
          <a:xfrm rot="19721490">
            <a:off x="4542231" y="1778775"/>
            <a:ext cx="2320858" cy="2189556"/>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rgbClr val="404040">
              <a:alpha val="90000"/>
            </a:srgbClr>
          </a:solidFill>
          <a:ln>
            <a:noFill/>
          </a:ln>
        </p:spPr>
        <p:txBody>
          <a:bodyPr vert="horz" wrap="square" lIns="91440" tIns="45720" rIns="91440" bIns="45720" numCol="1" anchor="t" anchorCtr="0" compatLnSpc="1"/>
          <a:lstStyle/>
          <a:p>
            <a:endParaRPr lang="en-US" dirty="0">
              <a:solidFill>
                <a:schemeClr val="tx1">
                  <a:lumMod val="75000"/>
                  <a:lumOff val="25000"/>
                </a:schemeClr>
              </a:solidFill>
            </a:endParaRPr>
          </a:p>
        </p:txBody>
      </p:sp>
      <p:sp>
        <p:nvSpPr>
          <p:cNvPr id="61" name="文本框 60"/>
          <p:cNvSpPr txBox="1"/>
          <p:nvPr/>
        </p:nvSpPr>
        <p:spPr>
          <a:xfrm>
            <a:off x="874223" y="1335180"/>
            <a:ext cx="2451009"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张晓钒（组长）</a:t>
            </a:r>
          </a:p>
        </p:txBody>
      </p:sp>
      <p:sp>
        <p:nvSpPr>
          <p:cNvPr id="62" name="文本框 61"/>
          <p:cNvSpPr txBox="1"/>
          <p:nvPr/>
        </p:nvSpPr>
        <p:spPr>
          <a:xfrm>
            <a:off x="3674115" y="1335180"/>
            <a:ext cx="2287666"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胡子阳</a:t>
            </a:r>
          </a:p>
        </p:txBody>
      </p:sp>
      <p:sp>
        <p:nvSpPr>
          <p:cNvPr id="63" name="文本框 62"/>
          <p:cNvSpPr txBox="1"/>
          <p:nvPr/>
        </p:nvSpPr>
        <p:spPr>
          <a:xfrm>
            <a:off x="6125838" y="1335180"/>
            <a:ext cx="2163265"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徐洁岑</a:t>
            </a:r>
          </a:p>
        </p:txBody>
      </p:sp>
      <p:sp>
        <p:nvSpPr>
          <p:cNvPr id="64" name="文本框 63"/>
          <p:cNvSpPr txBox="1"/>
          <p:nvPr/>
        </p:nvSpPr>
        <p:spPr>
          <a:xfrm>
            <a:off x="796087" y="1735290"/>
            <a:ext cx="2195036" cy="1631216"/>
          </a:xfrm>
          <a:prstGeom prst="rect">
            <a:avLst/>
          </a:prstGeom>
          <a:noFill/>
        </p:spPr>
        <p:txBody>
          <a:bodyPr wrap="square" rtlCol="0">
            <a:spAutoFit/>
          </a:bodyPr>
          <a:lstStyle/>
          <a:p>
            <a:pPr marL="457200" indent="-457200">
              <a:buFont typeface="+mj-lt"/>
              <a:buAutoNum type="arabicPeriod"/>
            </a:pP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Git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整合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实现</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PPT</a:t>
            </a: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4</a:t>
            </a: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3360564" y="1802894"/>
            <a:ext cx="2166897" cy="1938992"/>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详细设计</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PPT</a:t>
            </a: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主要代码实现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4.5</a:t>
            </a: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5961781" y="1802893"/>
            <a:ext cx="2261023" cy="1631216"/>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测试</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PPT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完成及修改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会议记录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评分：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5</a:t>
            </a:r>
          </a:p>
        </p:txBody>
      </p:sp>
    </p:spTree>
    <p:extLst>
      <p:ext uri="{BB962C8B-B14F-4D97-AF65-F5344CB8AC3E}">
        <p14:creationId xmlns:p14="http://schemas.microsoft.com/office/powerpoint/2010/main" val="36759098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文本框 4"/>
          <p:cNvSpPr txBox="1"/>
          <p:nvPr/>
        </p:nvSpPr>
        <p:spPr>
          <a:xfrm>
            <a:off x="673550" y="2220489"/>
            <a:ext cx="5162805" cy="2123658"/>
          </a:xfrm>
          <a:prstGeom prst="rect">
            <a:avLst/>
          </a:prstGeom>
          <a:noFill/>
        </p:spPr>
        <p:txBody>
          <a:bodyPr wrap="square" rtlCol="0">
            <a:spAutoFit/>
          </a:bodyPr>
          <a:lstStyle/>
          <a:p>
            <a:r>
              <a:rPr lang="en-US" altLang="zh-CN" sz="6600" dirty="0">
                <a:ln w="38100">
                  <a:noFill/>
                </a:ln>
                <a:solidFill>
                  <a:schemeClr val="tx1">
                    <a:lumMod val="75000"/>
                    <a:lumOff val="25000"/>
                  </a:schemeClr>
                </a:solidFill>
                <a:latin typeface="造字工房悦黑体验版纤细体" pitchFamily="50" charset="-122"/>
                <a:ea typeface="造字工房悦黑体验版纤细体" pitchFamily="50" charset="-122"/>
              </a:rPr>
              <a:t>THANK YOU</a:t>
            </a:r>
          </a:p>
          <a:p>
            <a:r>
              <a:rPr lang="zh-CN" altLang="en-US" sz="6600" dirty="0">
                <a:ln w="19050">
                  <a:noFill/>
                </a:ln>
                <a:solidFill>
                  <a:schemeClr val="tx1">
                    <a:lumMod val="75000"/>
                    <a:lumOff val="25000"/>
                  </a:schemeClr>
                </a:solidFill>
                <a:latin typeface="造字工房悦黑体验版纤细体" pitchFamily="50" charset="-122"/>
                <a:ea typeface="造字工房悦黑体验版纤细体" pitchFamily="50" charset="-122"/>
              </a:rPr>
              <a:t>汇报完毕</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7769000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745" y="0"/>
            <a:ext cx="5948088"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什么是软件测试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5039080"/>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823" t="3771" r="2759" b="86497"/>
          <a:stretch/>
        </p:blipFill>
        <p:spPr>
          <a:xfrm>
            <a:off x="697230" y="1338355"/>
            <a:ext cx="2497889" cy="2854729"/>
          </a:xfrm>
          <a:prstGeom prst="rect">
            <a:avLst/>
          </a:prstGeom>
          <a:ln w="38100">
            <a:noFill/>
          </a:ln>
          <a:effectLst>
            <a:outerShdw blurRad="50800" dist="38100" dir="2700000" algn="tl" rotWithShape="0">
              <a:prstClr val="black">
                <a:alpha val="40000"/>
              </a:prstClr>
            </a:outerShdw>
            <a:reflection blurRad="6350" stA="50000" endA="275" endPos="40000" dist="101600" dir="5400000" sy="-100000" algn="bl" rotWithShape="0"/>
          </a:effectLst>
        </p:spPr>
      </p:pic>
      <p:sp>
        <p:nvSpPr>
          <p:cNvPr id="13" name="文本框 12"/>
          <p:cNvSpPr txBox="1"/>
          <p:nvPr/>
        </p:nvSpPr>
        <p:spPr>
          <a:xfrm>
            <a:off x="3617407" y="1764911"/>
            <a:ext cx="4313037" cy="1823576"/>
          </a:xfrm>
          <a:prstGeom prst="rect">
            <a:avLst/>
          </a:prstGeom>
          <a:noFill/>
        </p:spPr>
        <p:txBody>
          <a:bodyPr wrap="square" rtlCol="0">
            <a:spAutoFit/>
          </a:bodyPr>
          <a:lstStyle/>
          <a:p>
            <a:pPr marL="342900" indent="-342900" algn="just">
              <a:lnSpc>
                <a:spcPct val="125000"/>
              </a:lnSpc>
              <a:buFont typeface="+mj-lt"/>
              <a:buAutoNum type="arabicPeriod"/>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使用人工或者自动手段来运行或测试某个系统的过程</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gn="just">
              <a:lnSpc>
                <a:spcPct val="125000"/>
              </a:lnSpc>
              <a:buFont typeface="+mj-lt"/>
              <a:buAutoNum type="arabicPeriod"/>
            </a:pP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gn="just">
              <a:lnSpc>
                <a:spcPct val="125000"/>
              </a:lnSpc>
              <a:buFont typeface="+mj-lt"/>
              <a:buAutoNum type="arabicPeriod"/>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目的在于检验它是否满足规定的需求、弄清预期结果与实际结果之间的差别</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105546936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745" y="0"/>
            <a:ext cx="526480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软件测试目的</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5039080"/>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矩形 8"/>
          <p:cNvSpPr/>
          <p:nvPr/>
        </p:nvSpPr>
        <p:spPr>
          <a:xfrm>
            <a:off x="1168216" y="1273182"/>
            <a:ext cx="6807567" cy="2738698"/>
          </a:xfrm>
          <a:prstGeom prst="rect">
            <a:avLst/>
          </a:prstGeom>
        </p:spPr>
        <p:txBody>
          <a:bodyPr wrap="square">
            <a:spAutoFit/>
          </a:bodyPr>
          <a:lstStyle/>
          <a:p>
            <a:pPr marL="457200" indent="-457200" algn="just">
              <a:lnSpc>
                <a:spcPct val="173000"/>
              </a:lnSpc>
              <a:spcBef>
                <a:spcPts val="1300"/>
              </a:spcBef>
              <a:spcAft>
                <a:spcPts val="1300"/>
              </a:spcAft>
              <a:buFont typeface="+mj-lt"/>
              <a:buAutoNum type="arabicPeriod"/>
            </a:pPr>
            <a:r>
              <a:rPr lang="zh-CN" altLang="en-US" sz="2000" b="1" kern="100" dirty="0">
                <a:solidFill>
                  <a:srgbClr val="404040"/>
                </a:solidFill>
                <a:latin typeface="微软雅黑" panose="020B0503020204020204" pitchFamily="34" charset="-122"/>
                <a:ea typeface="微软雅黑" panose="020B0503020204020204" pitchFamily="34" charset="-122"/>
              </a:rPr>
              <a:t>测试是为了发现系统中的错误而执行程序的过程</a:t>
            </a:r>
          </a:p>
          <a:p>
            <a:pPr marL="457200" indent="-457200" algn="just">
              <a:lnSpc>
                <a:spcPct val="173000"/>
              </a:lnSpc>
              <a:spcBef>
                <a:spcPts val="1300"/>
              </a:spcBef>
              <a:spcAft>
                <a:spcPts val="1300"/>
              </a:spcAft>
              <a:buFont typeface="+mj-lt"/>
              <a:buAutoNum type="arabicPeriod"/>
            </a:pPr>
            <a:r>
              <a:rPr lang="zh-CN" altLang="en-US" sz="2000" b="1" kern="100" dirty="0">
                <a:solidFill>
                  <a:srgbClr val="404040"/>
                </a:solidFill>
                <a:latin typeface="微软雅黑" panose="020B0503020204020204" pitchFamily="34" charset="-122"/>
                <a:ea typeface="微软雅黑" panose="020B0503020204020204" pitchFamily="34" charset="-122"/>
              </a:rPr>
              <a:t>好的测试方案在于尽可能发现迄今为止尚未发现的错误</a:t>
            </a:r>
          </a:p>
          <a:p>
            <a:pPr marL="457200" indent="-457200" algn="just">
              <a:lnSpc>
                <a:spcPct val="173000"/>
              </a:lnSpc>
              <a:spcBef>
                <a:spcPts val="1300"/>
              </a:spcBef>
              <a:spcAft>
                <a:spcPts val="1300"/>
              </a:spcAft>
              <a:buFont typeface="+mj-lt"/>
              <a:buAutoNum type="arabicPeriod"/>
            </a:pPr>
            <a:r>
              <a:rPr lang="zh-CN" altLang="en-US" sz="2000" b="1" kern="100" dirty="0">
                <a:solidFill>
                  <a:srgbClr val="404040"/>
                </a:solidFill>
                <a:latin typeface="微软雅黑" panose="020B0503020204020204" pitchFamily="34" charset="-122"/>
                <a:ea typeface="微软雅黑" panose="020B0503020204020204" pitchFamily="34" charset="-122"/>
              </a:rPr>
              <a:t>成功的测试是发现了至今为止尚未发现的错误的测试</a:t>
            </a:r>
          </a:p>
          <a:p>
            <a:pPr marL="342900" indent="-342900">
              <a:spcAft>
                <a:spcPts val="0"/>
              </a:spcAft>
              <a:buFont typeface="+mj-lt"/>
              <a:buAutoNum type="arabicPeriod"/>
            </a:pPr>
            <a:endParaRPr lang="zh-CN" altLang="zh-CN" sz="1400" dirty="0">
              <a:solidFill>
                <a:srgbClr val="404040"/>
              </a:solidFill>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402307621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745" y="0"/>
            <a:ext cx="532509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软件测试目的</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0" y="5039080"/>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9" name="文本框 8"/>
          <p:cNvSpPr txBox="1"/>
          <p:nvPr/>
        </p:nvSpPr>
        <p:spPr>
          <a:xfrm>
            <a:off x="1075331" y="1401460"/>
            <a:ext cx="6726886" cy="2750240"/>
          </a:xfrm>
          <a:prstGeom prst="rect">
            <a:avLst/>
          </a:prstGeom>
          <a:noFill/>
        </p:spPr>
        <p:txBody>
          <a:bodyPr wrap="square" rtlCol="0">
            <a:spAutoFit/>
          </a:bodyPr>
          <a:lstStyle/>
          <a:p>
            <a:pPr algn="just">
              <a:lnSpc>
                <a:spcPct val="125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测试并不仅仅是为了找出错误</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通过分析错误产生的原因和错误的发生趋势</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可以帮助项目管理者发现当前软件开发过程中的缺陷</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以便及时改进</a:t>
            </a:r>
          </a:p>
          <a:p>
            <a:pPr algn="just">
              <a:lnSpc>
                <a:spcPct val="125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这种分析也能帮助测试人员设计出有针对性的测试方法</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改善测试的效率和有效性；</a:t>
            </a:r>
          </a:p>
          <a:p>
            <a:pPr algn="just">
              <a:lnSpc>
                <a:spcPct val="125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没有发现错误的测试也是有价值的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完整的测试是评定软件质量的一种方法</a:t>
            </a:r>
          </a:p>
        </p:txBody>
      </p:sp>
    </p:spTree>
    <p:extLst>
      <p:ext uri="{BB962C8B-B14F-4D97-AF65-F5344CB8AC3E}">
        <p14:creationId xmlns:p14="http://schemas.microsoft.com/office/powerpoint/2010/main" val="334555444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34" name="矩形 33"/>
          <p:cNvSpPr/>
          <p:nvPr/>
        </p:nvSpPr>
        <p:spPr>
          <a:xfrm>
            <a:off x="251745" y="0"/>
            <a:ext cx="539658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软件测试原则</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582615" y="1409308"/>
            <a:ext cx="5978770" cy="2554545"/>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所有的软件测试都应追溯到用户需求</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应当把“尽早地和不断地进行软件测试”作为软件测试人的座右铭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完全测试是不可能的，测试需要终止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测试无法显示系统所有潜在的缺陷</a:t>
            </a:r>
          </a:p>
        </p:txBody>
      </p:sp>
    </p:spTree>
    <p:extLst>
      <p:ext uri="{BB962C8B-B14F-4D97-AF65-F5344CB8AC3E}">
        <p14:creationId xmlns:p14="http://schemas.microsoft.com/office/powerpoint/2010/main" val="383724028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0502"/>
            <a:ext cx="9144000" cy="4741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5048607"/>
            <a:ext cx="9144000" cy="1044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7648221" y="190502"/>
            <a:ext cx="282223" cy="474132"/>
          </a:xfrm>
          <a:prstGeom prst="parallelogram">
            <a:avLst>
              <a:gd name="adj" fmla="val 659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7180440" y="190502"/>
            <a:ext cx="480481" cy="474132"/>
          </a:xfrm>
          <a:prstGeom prst="parallelogram">
            <a:avLst>
              <a:gd name="adj" fmla="val 421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
        <p:nvSpPr>
          <p:cNvPr id="34" name="矩形 33"/>
          <p:cNvSpPr/>
          <p:nvPr/>
        </p:nvSpPr>
        <p:spPr>
          <a:xfrm>
            <a:off x="251745" y="0"/>
            <a:ext cx="539658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3600" dirty="0">
                <a:solidFill>
                  <a:schemeClr val="bg1"/>
                </a:solidFill>
                <a:latin typeface="华文仿宋" panose="02010600040101010101" pitchFamily="2" charset="-122"/>
                <a:ea typeface="华文仿宋" panose="02010600040101010101" pitchFamily="2" charset="-122"/>
              </a:rPr>
              <a:t>Part </a:t>
            </a:r>
            <a:r>
              <a:rPr lang="en-US" altLang="zh-CN" sz="3200" dirty="0">
                <a:solidFill>
                  <a:schemeClr val="bg1"/>
                </a:solidFill>
                <a:latin typeface="微软雅黑" panose="020B0503020204020204" pitchFamily="34" charset="-122"/>
                <a:ea typeface="微软雅黑" panose="020B0503020204020204" pitchFamily="34" charset="-122"/>
              </a:rPr>
              <a:t>01		</a:t>
            </a:r>
            <a:r>
              <a:rPr lang="zh-CN" altLang="en-US" sz="3200" dirty="0">
                <a:solidFill>
                  <a:schemeClr val="bg1"/>
                </a:solidFill>
                <a:latin typeface="微软雅黑" panose="020B0503020204020204" pitchFamily="34" charset="-122"/>
                <a:ea typeface="微软雅黑" panose="020B0503020204020204" pitchFamily="34" charset="-122"/>
              </a:rPr>
              <a:t>软件测试原则</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582615" y="1409308"/>
            <a:ext cx="5978770" cy="2246769"/>
          </a:xfrm>
          <a:prstGeom prst="rect">
            <a:avLst/>
          </a:prstGeom>
          <a:noFill/>
        </p:spPr>
        <p:txBody>
          <a:bodyPr wrap="square" rtlCol="0">
            <a:spAutoFit/>
          </a:bodyPr>
          <a:lstStyle/>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充分注意测试中的群集现象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程序员应避免检查自己的程序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尽量避免测试的随意性，应从工程的角度理解软件测试，它是有组织、有计划、有步骤的活动</a:t>
            </a:r>
          </a:p>
          <a:p>
            <a:pPr marL="457200" indent="-457200">
              <a:buFont typeface="+mj-lt"/>
              <a:buAutoNum type="arabicPeriod"/>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496415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1072445" y="2571750"/>
            <a:ext cx="4639732"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4800" dirty="0">
                <a:solidFill>
                  <a:schemeClr val="tx1">
                    <a:lumMod val="75000"/>
                    <a:lumOff val="25000"/>
                  </a:schemeClr>
                </a:solidFill>
                <a:latin typeface="华文仿宋" panose="02010600040101010101" pitchFamily="2" charset="-122"/>
                <a:ea typeface="华文仿宋" panose="02010600040101010101" pitchFamily="2" charset="-122"/>
              </a:rPr>
              <a:t>Part </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02     </a:t>
            </a:r>
          </a:p>
          <a:p>
            <a:pPr>
              <a:lnSpc>
                <a:spcPct val="15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测试内容</a:t>
            </a:r>
            <a:endParaRPr lang="en-US" altLang="zh-CN" sz="1800" dirty="0">
              <a:solidFill>
                <a:schemeClr val="tx1">
                  <a:lumMod val="75000"/>
                  <a:lumOff val="25000"/>
                </a:schemeClr>
              </a:solidFill>
              <a:latin typeface="造字工房悦黑体验版纤细体" pitchFamily="50" charset="-122"/>
              <a:ea typeface="造字工房悦黑体验版纤细体" pitchFamily="50"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2217" y="1"/>
            <a:ext cx="1341782" cy="1082680"/>
          </a:xfrm>
          <a:prstGeom prst="rect">
            <a:avLst/>
          </a:prstGeom>
        </p:spPr>
      </p:pic>
    </p:spTree>
    <p:extLst>
      <p:ext uri="{BB962C8B-B14F-4D97-AF65-F5344CB8AC3E}">
        <p14:creationId xmlns:p14="http://schemas.microsoft.com/office/powerpoint/2010/main" val="3624160340"/>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1140</TotalTime>
  <Words>2179</Words>
  <Application>Microsoft Office PowerPoint</Application>
  <PresentationFormat>全屏显示(16:9)</PresentationFormat>
  <Paragraphs>245</Paragraphs>
  <Slides>39</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华文仿宋</vt:lpstr>
      <vt:lpstr>宋体</vt:lpstr>
      <vt:lpstr>微软雅黑</vt:lpstr>
      <vt:lpstr>造字工房悦黑体验版纤细体</vt:lpstr>
      <vt:lpstr>Arial</vt:lpstr>
      <vt:lpstr>Broadway</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85762</cp:lastModifiedBy>
  <cp:revision>158</cp:revision>
  <dcterms:created xsi:type="dcterms:W3CDTF">2017-03-29T07:56:14Z</dcterms:created>
  <dcterms:modified xsi:type="dcterms:W3CDTF">2017-05-28T12:27:11Z</dcterms:modified>
</cp:coreProperties>
</file>