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sldIdLst>
    <p:sldId id="256" r:id="rId2"/>
    <p:sldId id="369" r:id="rId3"/>
    <p:sldId id="380" r:id="rId4"/>
    <p:sldId id="281" r:id="rId5"/>
    <p:sldId id="289" r:id="rId6"/>
    <p:sldId id="304" r:id="rId7"/>
    <p:sldId id="370" r:id="rId8"/>
    <p:sldId id="352" r:id="rId9"/>
    <p:sldId id="353" r:id="rId10"/>
    <p:sldId id="371" r:id="rId11"/>
    <p:sldId id="372" r:id="rId12"/>
    <p:sldId id="354" r:id="rId13"/>
    <p:sldId id="355" r:id="rId14"/>
    <p:sldId id="373" r:id="rId15"/>
    <p:sldId id="356" r:id="rId16"/>
    <p:sldId id="374" r:id="rId17"/>
    <p:sldId id="315" r:id="rId18"/>
    <p:sldId id="375" r:id="rId19"/>
    <p:sldId id="357" r:id="rId20"/>
    <p:sldId id="358" r:id="rId21"/>
    <p:sldId id="365" r:id="rId22"/>
    <p:sldId id="359" r:id="rId23"/>
    <p:sldId id="377" r:id="rId24"/>
    <p:sldId id="316" r:id="rId25"/>
    <p:sldId id="360" r:id="rId26"/>
    <p:sldId id="376" r:id="rId27"/>
    <p:sldId id="361" r:id="rId28"/>
    <p:sldId id="362" r:id="rId29"/>
    <p:sldId id="363" r:id="rId30"/>
    <p:sldId id="364" r:id="rId31"/>
    <p:sldId id="366" r:id="rId32"/>
    <p:sldId id="378" r:id="rId33"/>
    <p:sldId id="379" r:id="rId34"/>
    <p:sldId id="367" r:id="rId35"/>
    <p:sldId id="368" r:id="rId36"/>
    <p:sldId id="381" r:id="rId37"/>
    <p:sldId id="382" r:id="rId38"/>
    <p:sldId id="276" r:id="rId39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5991" autoAdjust="0"/>
  </p:normalViewPr>
  <p:slideViewPr>
    <p:cSldViewPr snapToGrid="0">
      <p:cViewPr varScale="1">
        <p:scale>
          <a:sx n="86" d="100"/>
          <a:sy n="86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2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12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71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77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13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5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0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41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90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36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8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29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69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37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31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10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83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84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22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5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3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64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54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61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88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17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62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17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23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92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7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3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6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2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6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54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8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4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4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77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2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40577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0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8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0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0CF00511-7B3B-4B6E-B0E0-9B8614C3D107}"/>
              </a:ext>
            </a:extLst>
          </p:cNvPr>
          <p:cNvGrpSpPr/>
          <p:nvPr/>
        </p:nvGrpSpPr>
        <p:grpSpPr>
          <a:xfrm>
            <a:off x="2524087" y="1806801"/>
            <a:ext cx="5385212" cy="2485027"/>
            <a:chOff x="274947" y="2186486"/>
            <a:chExt cx="5385212" cy="24850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8A433FC-4871-425B-BC3E-90E0D5003AC5}"/>
                </a:ext>
              </a:extLst>
            </p:cNvPr>
            <p:cNvSpPr txBox="1"/>
            <p:nvPr/>
          </p:nvSpPr>
          <p:spPr>
            <a:xfrm>
              <a:off x="5475428" y="2938749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BC3E1EB-9498-4EBB-A26F-4ED8C77E6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47" y="2186486"/>
              <a:ext cx="2485027" cy="248502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69E3C6-74E4-41A5-8420-D42FA60D618D}"/>
                </a:ext>
              </a:extLst>
            </p:cNvPr>
            <p:cNvSpPr txBox="1"/>
            <p:nvPr/>
          </p:nvSpPr>
          <p:spPr>
            <a:xfrm>
              <a:off x="3472562" y="3646635"/>
              <a:ext cx="1368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+mj-ea"/>
                  <a:ea typeface="+mj-ea"/>
                </a:rPr>
                <a:t>unit testing</a:t>
              </a:r>
              <a:endParaRPr kumimoji="1" lang="zh-CN" altLang="en-US" sz="2000" dirty="0">
                <a:latin typeface="+mj-ea"/>
                <a:ea typeface="+mj-ea"/>
                <a:cs typeface="Microsoft YaHei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41B842-88D6-4EA4-B39B-2DD82765E385}"/>
                </a:ext>
              </a:extLst>
            </p:cNvPr>
            <p:cNvCxnSpPr/>
            <p:nvPr/>
          </p:nvCxnSpPr>
          <p:spPr>
            <a:xfrm>
              <a:off x="2618653" y="3037113"/>
              <a:ext cx="0" cy="783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 6">
            <a:extLst>
              <a:ext uri="{FF2B5EF4-FFF2-40B4-BE49-F238E27FC236}">
                <a16:creationId xmlns:a16="http://schemas.microsoft.com/office/drawing/2014/main" id="{D3F1DD18-056E-4FEE-931D-9F9280F906A3}"/>
              </a:ext>
            </a:extLst>
          </p:cNvPr>
          <p:cNvGrpSpPr/>
          <p:nvPr/>
        </p:nvGrpSpPr>
        <p:grpSpPr>
          <a:xfrm>
            <a:off x="4092488" y="6267650"/>
            <a:ext cx="3244863" cy="369332"/>
            <a:chOff x="3002669" y="6063915"/>
            <a:chExt cx="3244863" cy="36933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3D8261-9514-4BB1-9409-F8D47AF7FD8A}"/>
                </a:ext>
              </a:extLst>
            </p:cNvPr>
            <p:cNvSpPr txBox="1"/>
            <p:nvPr/>
          </p:nvSpPr>
          <p:spPr>
            <a:xfrm>
              <a:off x="3002669" y="6063915"/>
              <a:ext cx="1580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err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Producted</a:t>
              </a:r>
              <a:r>
                <a:rPr kumimoji="1" lang="zh-CN" altLang="en-US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 </a:t>
              </a:r>
              <a:r>
                <a:rPr kumimoji="1" lang="en-US" altLang="zh-CN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by</a:t>
              </a:r>
              <a:endParaRPr kumimoji="1" lang="zh-CN" altLang="en-US" i="1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91976A-9CEA-4073-87D9-A59D4710C1C4}"/>
                </a:ext>
              </a:extLst>
            </p:cNvPr>
            <p:cNvSpPr txBox="1"/>
            <p:nvPr/>
          </p:nvSpPr>
          <p:spPr>
            <a:xfrm>
              <a:off x="4668254" y="6063915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SE2018</a:t>
              </a:r>
              <a:r>
                <a:rPr kumimoji="1"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春</a:t>
              </a:r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-G11</a:t>
              </a:r>
              <a:endParaRPr kumimoji="1"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AA2B633-DD2F-4AA6-BC3F-B6DBE5EF728F}"/>
              </a:ext>
            </a:extLst>
          </p:cNvPr>
          <p:cNvSpPr txBox="1"/>
          <p:nvPr/>
        </p:nvSpPr>
        <p:spPr>
          <a:xfrm>
            <a:off x="5145994" y="255906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单元测试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局部数据结构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Focus-Local data structure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4986114" y="2413337"/>
            <a:ext cx="2468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样例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  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局部数据说明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初始化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 	   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默认值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(4)……     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594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重要的执行通道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Focus-Important Execution Channel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6" y="3061143"/>
            <a:ext cx="6381867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重要性：发现由于错误的计算、不正确的比较或不适当的  控制流而造成的错误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6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重要的执行通道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Focus-Important Execution Channel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4240390" y="2413337"/>
            <a:ext cx="38427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样例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  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误解或不正确的算术优先级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混合模式的运算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精准度不够精确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(4)……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2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出错处理通道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Focus-Error Processing Channel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587031" y="2779410"/>
            <a:ext cx="6381867" cy="106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重要性：好的设计应该能预见出现错误的条件，并且设置适当的处理错误的通路，以便在真的出现错误时执行相应的错误处理通路或干净地结束处理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9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出错处理通道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Focus-Error Processing Channel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2048109"/>
            <a:ext cx="63930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样例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  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对错误的描述是难以理解的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记下的错误与实际遇到的错误不同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在对错误进行处理之前，错误条件已经引起系统干扰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(4)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对错误的处理不正确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(5)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描述错误的信息不足以帮助确定造成错误的位置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(6)……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983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边界条件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Focus-Boundary Condition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6" y="3061143"/>
            <a:ext cx="6381867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重要性：边界测试是单元测试中最后的也可能是最重要的任务，软件常常在它的边界上失效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2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边界条件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Focus-Boundary Condition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397012" y="2561627"/>
            <a:ext cx="7238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样例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  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处理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n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元数组的第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n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个元素时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做到</a:t>
            </a:r>
            <a:r>
              <a:rPr lang="en-US" altLang="zh-CN" dirty="0" err="1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i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次循环中的第</a:t>
            </a:r>
            <a:r>
              <a:rPr lang="en-US" altLang="zh-CN" dirty="0" err="1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i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次重复时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使用刚好小于、刚好等于和刚好大于最大值或最小值的数据    结构、控制量和数据值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(4)……</a:t>
            </a:r>
          </a:p>
        </p:txBody>
      </p:sp>
    </p:spTree>
    <p:extLst>
      <p:ext uri="{BB962C8B-B14F-4D97-AF65-F5344CB8AC3E}">
        <p14:creationId xmlns:p14="http://schemas.microsoft.com/office/powerpoint/2010/main" val="388365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代码审查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+mj-ea"/>
                </a:rPr>
                <a:t>Code Review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endParaRP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86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代码审查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Code Review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582399" y="2728744"/>
            <a:ext cx="6381867" cy="1400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介绍：人工测试源程序可以由程序的编写者本人非正式地进行，也可以由审查小组正式进行，是一种非常有效的程序验证技术，目的是为了查找各种缺陷，对于典型的程序来说，可以查出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30%~70%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的逻辑设计错误和编码错误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052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代码审查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Code Review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4000693" y="2690336"/>
            <a:ext cx="7336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审查小组：最好由下述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人组成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组长，应该是一个很有能力的程序员，而且没有直接参与这项工程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程序的设计者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程序的编写者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(4)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程序的测试者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2722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6" y="2620481"/>
            <a:ext cx="6756620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单元检测集中检测软件设计的最小模块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模块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在编写出源程序代码并通过了编译程序的语法检查以后，就可以用详细设计描述作指南，对重要的执行通路进行测试，以便发现模块内部的错误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6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代码审查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Code Review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5" y="1670570"/>
            <a:ext cx="6381867" cy="306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步骤：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小组成员应该先研究设计说明书，力求理解这个设计，可以由设计者扼要地介绍他的设计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	    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由程序的编写者解释他是怎样用程序代码实现这个设计，通常逐个语句解释程序逻辑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	    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小组的其他成员仔细倾听并力图发现其中错误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	    (4)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发现错误时由组长记录下来，审查会继续进行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1932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代码审查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Code Review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F7A6D9-0C64-4BB6-AE06-ED0A68B89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93" y="1355563"/>
            <a:ext cx="7978831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3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代码审查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Code Review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582399" y="2516935"/>
            <a:ext cx="6381867" cy="2397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审查会的另一种常见的进行方案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---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预排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简介：由一个人扮演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“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测试者”，其他人扮演“计算机”，会前测试者准备好测试方案，会上由扮演计算机的成员模拟计算机执行被测试的程序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5772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代码审查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Code Review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5" y="2728744"/>
            <a:ext cx="6381867" cy="1400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缺点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由于人执行程序速度极慢，因此测试数据必须简单、测试方案的数目也不能过多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06695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计算机测试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Computer Test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315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14766" y="3061143"/>
            <a:ext cx="6381867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介绍：模块并不是一个独立的程序，因此必须为每个单元测试开发驱动软件和（或）存根软件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984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5" y="2332269"/>
            <a:ext cx="6381867" cy="2397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驱动程序：也就是一个“主程序”，它接收测试数据，把这些数据传送给被测试的模块，并且印出有关的结果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存根程序：用来代替被测试的模块所调用的模块，也被称为“虚拟子程序”。它使用被它代替的模块的接口，可能做最少量的数据操作，印出对入口的检验或操作结果，并且把控制归还给调用它的模块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80339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  <a:r>
              <a:rPr lang="en-US" altLang="zh-CN" b="1" dirty="0"/>
              <a:t>-</a:t>
            </a:r>
            <a:r>
              <a:rPr lang="zh-CN" altLang="en-US" b="1" dirty="0"/>
              <a:t>样例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Test-Example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B348EA-B4C9-4668-9A2C-F6E6BE76F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55" y="1355563"/>
            <a:ext cx="7102455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60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  <a:r>
              <a:rPr lang="en-US" altLang="zh-CN" b="1" dirty="0"/>
              <a:t>-</a:t>
            </a:r>
            <a:r>
              <a:rPr lang="zh-CN" altLang="en-US" b="1" dirty="0"/>
              <a:t>样例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Test-Example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0DDC2-69A9-4CB9-8383-78D1A4E879EB}"/>
              </a:ext>
            </a:extLst>
          </p:cNvPr>
          <p:cNvSpPr txBox="1"/>
          <p:nvPr/>
        </p:nvSpPr>
        <p:spPr>
          <a:xfrm>
            <a:off x="3728621" y="1349406"/>
            <a:ext cx="50892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TEST STUB</a:t>
            </a:r>
            <a:r>
              <a:rPr lang="zh-CN" altLang="en-US" dirty="0">
                <a:solidFill>
                  <a:schemeClr val="accent1"/>
                </a:solidFill>
              </a:rPr>
              <a:t>（*测试正文编辑模块用的存根程序*）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初始化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输出信息“进入了正文编辑程序”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输入“输入的控制信息是”</a:t>
            </a:r>
            <a:r>
              <a:rPr lang="en-US" altLang="zh-CN" dirty="0">
                <a:solidFill>
                  <a:schemeClr val="accent1"/>
                </a:solidFill>
              </a:rPr>
              <a:t>CFUNCT;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输出缓冲区中的字符串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IF CFUNCT=CHANGE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THEN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</a:t>
            </a:r>
            <a:r>
              <a:rPr lang="zh-CN" altLang="en-US" dirty="0">
                <a:solidFill>
                  <a:schemeClr val="accent1"/>
                </a:solidFill>
              </a:rPr>
              <a:t>把缓冲区中的第二个字改为***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		ELSE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	</a:t>
            </a:r>
            <a:r>
              <a:rPr lang="zh-CN" altLang="en-US" dirty="0">
                <a:solidFill>
                  <a:schemeClr val="accent1"/>
                </a:solidFill>
              </a:rPr>
              <a:t>在缓冲区的尾部加？？？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	END IF;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输出缓冲区中的新字符串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END TEST STUB</a:t>
            </a:r>
          </a:p>
        </p:txBody>
      </p:sp>
    </p:spTree>
    <p:extLst>
      <p:ext uri="{BB962C8B-B14F-4D97-AF65-F5344CB8AC3E}">
        <p14:creationId xmlns:p14="http://schemas.microsoft.com/office/powerpoint/2010/main" val="114630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  <a:r>
              <a:rPr lang="en-US" altLang="zh-CN" b="1" dirty="0"/>
              <a:t>-</a:t>
            </a:r>
            <a:r>
              <a:rPr lang="zh-CN" altLang="en-US" b="1" dirty="0"/>
              <a:t>样例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Test-Example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0DDC2-69A9-4CB9-8383-78D1A4E879EB}"/>
              </a:ext>
            </a:extLst>
          </p:cNvPr>
          <p:cNvSpPr txBox="1"/>
          <p:nvPr/>
        </p:nvSpPr>
        <p:spPr>
          <a:xfrm>
            <a:off x="3728621" y="1349406"/>
            <a:ext cx="5294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TEST DRIVER</a:t>
            </a:r>
            <a:r>
              <a:rPr lang="zh-CN" altLang="en-US" dirty="0">
                <a:solidFill>
                  <a:schemeClr val="accent1"/>
                </a:solidFill>
              </a:rPr>
              <a:t>（*测试正文编辑模块用的驱动模块*）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说明长度为</a:t>
            </a:r>
            <a:r>
              <a:rPr lang="en-US" altLang="zh-CN" dirty="0">
                <a:solidFill>
                  <a:schemeClr val="accent1"/>
                </a:solidFill>
              </a:rPr>
              <a:t>2500</a:t>
            </a:r>
            <a:r>
              <a:rPr lang="zh-CN" altLang="en-US" dirty="0">
                <a:solidFill>
                  <a:schemeClr val="accent1"/>
                </a:solidFill>
              </a:rPr>
              <a:t>个字符的一个缓冲区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把</a:t>
            </a:r>
            <a:r>
              <a:rPr lang="en-US" altLang="zh-CN" dirty="0">
                <a:solidFill>
                  <a:schemeClr val="accent1"/>
                </a:solidFill>
              </a:rPr>
              <a:t>CFUNCT</a:t>
            </a:r>
            <a:r>
              <a:rPr lang="zh-CN" altLang="en-US" dirty="0">
                <a:solidFill>
                  <a:schemeClr val="accent1"/>
                </a:solidFill>
              </a:rPr>
              <a:t>置为希望测试的状态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输入字符串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调用正文编辑模块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>
                <a:solidFill>
                  <a:schemeClr val="accent1"/>
                </a:solidFill>
              </a:rPr>
              <a:t>停止或再次开启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END TEST DRIVER</a:t>
            </a:r>
          </a:p>
        </p:txBody>
      </p:sp>
    </p:spTree>
    <p:extLst>
      <p:ext uri="{BB962C8B-B14F-4D97-AF65-F5344CB8AC3E}">
        <p14:creationId xmlns:p14="http://schemas.microsoft.com/office/powerpoint/2010/main" val="91411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8553C9E-EA4B-4752-AC1A-39EEAF617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70" y="1790222"/>
            <a:ext cx="3297963" cy="24912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ADA566-345B-493D-8D68-1DD06B636D88}"/>
              </a:ext>
            </a:extLst>
          </p:cNvPr>
          <p:cNvSpPr txBox="1"/>
          <p:nvPr/>
        </p:nvSpPr>
        <p:spPr>
          <a:xfrm>
            <a:off x="4570353" y="4412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计算机测试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9175AB3-738B-4AA0-9034-E75D43C7D9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731" y="1908699"/>
            <a:ext cx="3121152" cy="22993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7DBD171-EC8B-4081-B0B7-04421EEEE9D7}"/>
              </a:ext>
            </a:extLst>
          </p:cNvPr>
          <p:cNvSpPr txBox="1"/>
          <p:nvPr/>
        </p:nvSpPr>
        <p:spPr>
          <a:xfrm>
            <a:off x="8735627" y="44122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人工测试</a:t>
            </a:r>
          </a:p>
        </p:txBody>
      </p:sp>
    </p:spTree>
    <p:extLst>
      <p:ext uri="{BB962C8B-B14F-4D97-AF65-F5344CB8AC3E}">
        <p14:creationId xmlns:p14="http://schemas.microsoft.com/office/powerpoint/2010/main" val="162800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0DDC2-69A9-4CB9-8383-78D1A4E879EB}"/>
              </a:ext>
            </a:extLst>
          </p:cNvPr>
          <p:cNvSpPr txBox="1"/>
          <p:nvPr/>
        </p:nvSpPr>
        <p:spPr>
          <a:xfrm>
            <a:off x="3728621" y="1349406"/>
            <a:ext cx="66752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代码审查比计算机测试优越的是：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一次审查会上可以发现许多错误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用计算机测试的方法发现错误后，通常需要先改正这个错误后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才能继续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代码审查可以减少系统验证的总工作量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9F751D-451D-458F-8CE2-F9CA586F69EB}"/>
              </a:ext>
            </a:extLst>
          </p:cNvPr>
          <p:cNvSpPr txBox="1"/>
          <p:nvPr/>
        </p:nvSpPr>
        <p:spPr>
          <a:xfrm>
            <a:off x="3728620" y="4862263"/>
            <a:ext cx="667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人工测试和计算机测试是互相补充，相辅相成的，缺少其中任何一种方法都会使查找错误的效率变低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67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0DDC2-69A9-4CB9-8383-78D1A4E879EB}"/>
              </a:ext>
            </a:extLst>
          </p:cNvPr>
          <p:cNvSpPr txBox="1"/>
          <p:nvPr/>
        </p:nvSpPr>
        <p:spPr>
          <a:xfrm>
            <a:off x="3861787" y="2330794"/>
            <a:ext cx="6675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代码审查比计算机测试优越的是：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一次审查会上可以发现许多错误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用计算机测试的方法发现错误后，通常需要先改正这个错误后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才能继续，因此错误是一个个被发现并改正。也就是说代码审查可以减少系统验证的总工作量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6132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9F751D-451D-458F-8CE2-F9CA586F69EB}"/>
              </a:ext>
            </a:extLst>
          </p:cNvPr>
          <p:cNvSpPr txBox="1"/>
          <p:nvPr/>
        </p:nvSpPr>
        <p:spPr>
          <a:xfrm>
            <a:off x="3776279" y="3023291"/>
            <a:ext cx="667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实践表明，对于查找某些类型的错误来说，人工测试比计算机测试更有效；对于其他类型的错误来说则刚好相反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070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计算机测试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Computer Test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9F751D-451D-458F-8CE2-F9CA586F69EB}"/>
              </a:ext>
            </a:extLst>
          </p:cNvPr>
          <p:cNvSpPr txBox="1"/>
          <p:nvPr/>
        </p:nvSpPr>
        <p:spPr>
          <a:xfrm>
            <a:off x="3776279" y="3023291"/>
            <a:ext cx="667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因此，人工测试和计算机测试是互相补充，相辅相成的，缺少其中任何一种方法都会使查找错误的效率降低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8551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问题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Question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604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5" y="3124173"/>
            <a:ext cx="6381867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首先应该对通过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______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的数据流进行测试，如果数据不能正确进出，所有其他测试都是不切实际的。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88840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582399" y="2837113"/>
            <a:ext cx="6381867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审查小组的任务？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44096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494665" y="2480002"/>
            <a:ext cx="6381867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模块并不是一个独立的程序，因此必须要为每个单元测试开发哪两个软件？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494665" y="3346457"/>
            <a:ext cx="723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53961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196" y="285750"/>
            <a:ext cx="11554691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3396385" y="2760932"/>
            <a:ext cx="5399235" cy="1336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b="1" dirty="0">
                <a:solidFill>
                  <a:schemeClr val="bg1"/>
                </a:solidFill>
                <a:latin typeface="+mn-ea"/>
              </a:rPr>
              <a:t>THANK YOU</a:t>
            </a:r>
            <a:endParaRPr lang="zh-CN" altLang="en-US" sz="7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165598" y="177792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Test Focus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271947" y="2194783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01558" y="2254518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测试重点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05691" y="1701168"/>
            <a:ext cx="613080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4802D7-82AA-4C4B-9C5D-61473422F46A}"/>
              </a:ext>
            </a:extLst>
          </p:cNvPr>
          <p:cNvSpPr/>
          <p:nvPr/>
        </p:nvSpPr>
        <p:spPr>
          <a:xfrm>
            <a:off x="3165598" y="2947159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Code Review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409FC8A-814F-419D-AFE3-081106997A57}"/>
              </a:ext>
            </a:extLst>
          </p:cNvPr>
          <p:cNvCxnSpPr/>
          <p:nvPr/>
        </p:nvCxnSpPr>
        <p:spPr>
          <a:xfrm>
            <a:off x="3271947" y="3364018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5FC432F-E626-4E07-8AD2-3FD4CA6526FA}"/>
              </a:ext>
            </a:extLst>
          </p:cNvPr>
          <p:cNvSpPr txBox="1"/>
          <p:nvPr/>
        </p:nvSpPr>
        <p:spPr>
          <a:xfrm>
            <a:off x="3165594" y="3355508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+mj-ea"/>
              </a:rPr>
              <a:t>代码审查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283A37A-7D34-487D-8D47-40C47A1389EF}"/>
              </a:ext>
            </a:extLst>
          </p:cNvPr>
          <p:cNvSpPr txBox="1"/>
          <p:nvPr/>
        </p:nvSpPr>
        <p:spPr>
          <a:xfrm>
            <a:off x="2605691" y="2870403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5039D8-91B7-42BD-9A50-B3D9878B66E0}"/>
              </a:ext>
            </a:extLst>
          </p:cNvPr>
          <p:cNvSpPr/>
          <p:nvPr/>
        </p:nvSpPr>
        <p:spPr>
          <a:xfrm>
            <a:off x="3165598" y="4115297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Computer Test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D435DE-492B-4E61-94AD-E9AE3524FAF3}"/>
              </a:ext>
            </a:extLst>
          </p:cNvPr>
          <p:cNvCxnSpPr/>
          <p:nvPr/>
        </p:nvCxnSpPr>
        <p:spPr>
          <a:xfrm>
            <a:off x="3271947" y="4532156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081D18E-F184-475B-866F-21FBBC74C5A8}"/>
              </a:ext>
            </a:extLst>
          </p:cNvPr>
          <p:cNvSpPr txBox="1"/>
          <p:nvPr/>
        </p:nvSpPr>
        <p:spPr>
          <a:xfrm>
            <a:off x="3165594" y="4523646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计算机测试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8A2485-7975-435C-8066-0CC39C6D8675}"/>
              </a:ext>
            </a:extLst>
          </p:cNvPr>
          <p:cNvSpPr txBox="1"/>
          <p:nvPr/>
        </p:nvSpPr>
        <p:spPr>
          <a:xfrm>
            <a:off x="2605691" y="4038541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9909BB-61C3-4D2C-9C0C-EE287AE6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7104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FA40CE9-5B9B-43BE-97AA-1DFA3EEF6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6463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A19A5AF-8C8E-4478-8992-CDB7CA6AA352}"/>
              </a:ext>
            </a:extLst>
          </p:cNvPr>
          <p:cNvCxnSpPr/>
          <p:nvPr/>
        </p:nvCxnSpPr>
        <p:spPr>
          <a:xfrm>
            <a:off x="7064192" y="2189383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49917D1-F849-44C8-BED1-414A3B8DCB6B}"/>
              </a:ext>
            </a:extLst>
          </p:cNvPr>
          <p:cNvSpPr txBox="1"/>
          <p:nvPr/>
        </p:nvSpPr>
        <p:spPr>
          <a:xfrm>
            <a:off x="7064192" y="177792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Question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CA49B1-D023-4D29-926C-4209A7E5C079}"/>
              </a:ext>
            </a:extLst>
          </p:cNvPr>
          <p:cNvSpPr/>
          <p:nvPr/>
        </p:nvSpPr>
        <p:spPr>
          <a:xfrm>
            <a:off x="7064192" y="2257734"/>
            <a:ext cx="1005403" cy="645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问题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198BADA-275D-4591-8736-150B44C737A1}"/>
              </a:ext>
            </a:extLst>
          </p:cNvPr>
          <p:cNvSpPr/>
          <p:nvPr/>
        </p:nvSpPr>
        <p:spPr>
          <a:xfrm>
            <a:off x="6529471" y="1841642"/>
            <a:ext cx="396263" cy="645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测试重点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Test Focus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905457" y="1865879"/>
            <a:ext cx="4684373" cy="360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模块接口</a:t>
            </a:r>
            <a:endParaRPr lang="en-US" altLang="zh-CN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局部数据结构</a:t>
            </a:r>
            <a:endParaRPr lang="en-US" altLang="zh-CN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重要的执行通路</a:t>
            </a:r>
            <a:endParaRPr lang="en-US" altLang="zh-CN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出错处理通路</a:t>
            </a:r>
            <a:endParaRPr lang="en-US" altLang="zh-CN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边界条件</a:t>
            </a:r>
            <a:endParaRPr lang="en-US" altLang="zh-CN" sz="24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模块接口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Focus-Module Interface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894162" y="2647676"/>
            <a:ext cx="6117428" cy="106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重要性：对通过模块接口的数据流进行测试，如果数据不能正确地进出，所有其他测试都是不切实际的，块接口测试必须在任何其它测试之前进行。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5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模块接口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Focus-Module Interface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48A848-1B2F-4035-BAC2-994E67F96E4D}"/>
              </a:ext>
            </a:extLst>
          </p:cNvPr>
          <p:cNvSpPr txBox="1"/>
          <p:nvPr/>
        </p:nvSpPr>
        <p:spPr>
          <a:xfrm>
            <a:off x="3308235" y="2304943"/>
            <a:ext cx="75360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样例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:  (1)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参数的数目、次序、属性或单位属性或单位系统与变元是否一致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(2)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是否修改了只作输入用的变元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 	   (3)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全局变量的定义和用法在各个模块中是否一致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accent1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sym typeface="Wingdings" panose="05000000000000000000" pitchFamily="2" charset="2"/>
              </a:rPr>
              <a:t>	   (4)……     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230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测试重点</a:t>
            </a:r>
            <a:r>
              <a:rPr lang="en-US" altLang="zh-CN" dirty="0"/>
              <a:t>-</a:t>
            </a:r>
            <a:r>
              <a:rPr lang="zh-CN" altLang="en-US" dirty="0"/>
              <a:t>局部数据结构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Test Focus-Local data structure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A83D-019C-4432-BC05-5185D4F16F7E}"/>
              </a:ext>
            </a:extLst>
          </p:cNvPr>
          <p:cNvSpPr txBox="1"/>
          <p:nvPr/>
        </p:nvSpPr>
        <p:spPr>
          <a:xfrm>
            <a:off x="3679397" y="2594744"/>
            <a:ext cx="6117428" cy="106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重要性：对于模块来说，局部数据结构错误是常见的错误来源，通过测试保证临时存储在模块内的数据在程序执行过程中完整、正确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90100D-3712-49B3-BAEC-19E4558366D1}"/>
              </a:ext>
            </a:extLst>
          </p:cNvPr>
          <p:cNvCxnSpPr>
            <a:cxnSpLocks/>
          </p:cNvCxnSpPr>
          <p:nvPr/>
        </p:nvCxnSpPr>
        <p:spPr>
          <a:xfrm>
            <a:off x="2685011" y="1230284"/>
            <a:ext cx="0" cy="497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05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1120</Words>
  <Application>Microsoft Office PowerPoint</Application>
  <PresentationFormat>宽屏</PresentationFormat>
  <Paragraphs>273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等线</vt:lpstr>
      <vt:lpstr>等线 Light</vt:lpstr>
      <vt:lpstr>宋体</vt:lpstr>
      <vt:lpstr>Microsoft YaHei</vt:lpstr>
      <vt:lpstr>微软雅黑 Light</vt:lpstr>
      <vt:lpstr>Arial</vt:lpstr>
      <vt:lpstr>Calibri</vt:lpstr>
      <vt:lpstr>Calibri Light</vt:lpstr>
      <vt:lpstr>Wingdings</vt:lpstr>
      <vt:lpstr>www.33ppt.com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cp:lastModifiedBy>mr.liu</cp:lastModifiedBy>
  <cp:revision>73</cp:revision>
  <dcterms:created xsi:type="dcterms:W3CDTF">2015-11-20T05:54:00Z</dcterms:created>
  <dcterms:modified xsi:type="dcterms:W3CDTF">2018-05-24T04:02:55Z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