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399" r:id="rId3"/>
    <p:sldId id="289" r:id="rId4"/>
    <p:sldId id="387" r:id="rId5"/>
    <p:sldId id="413" r:id="rId6"/>
    <p:sldId id="414" r:id="rId7"/>
    <p:sldId id="415" r:id="rId8"/>
    <p:sldId id="416" r:id="rId9"/>
    <p:sldId id="401" r:id="rId10"/>
    <p:sldId id="405" r:id="rId11"/>
    <p:sldId id="417" r:id="rId12"/>
    <p:sldId id="400" r:id="rId13"/>
    <p:sldId id="418" r:id="rId14"/>
    <p:sldId id="419" r:id="rId15"/>
    <p:sldId id="420" r:id="rId16"/>
    <p:sldId id="372" r:id="rId17"/>
    <p:sldId id="394" r:id="rId18"/>
    <p:sldId id="373" r:id="rId19"/>
    <p:sldId id="395" r:id="rId20"/>
    <p:sldId id="367" r:id="rId21"/>
    <p:sldId id="276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991" autoAdjust="0"/>
  </p:normalViewPr>
  <p:slideViewPr>
    <p:cSldViewPr snapToGrid="0">
      <p:cViewPr varScale="1">
        <p:scale>
          <a:sx n="65" d="100"/>
          <a:sy n="65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2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8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9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8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01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7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88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02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7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21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2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6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5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8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3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0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4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7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4057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8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CF00511-7B3B-4B6E-B0E0-9B8614C3D107}"/>
              </a:ext>
            </a:extLst>
          </p:cNvPr>
          <p:cNvGrpSpPr/>
          <p:nvPr/>
        </p:nvGrpSpPr>
        <p:grpSpPr>
          <a:xfrm>
            <a:off x="3274359" y="1806801"/>
            <a:ext cx="5385212" cy="2485027"/>
            <a:chOff x="274947" y="2186486"/>
            <a:chExt cx="5385212" cy="24850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A433FC-4871-425B-BC3E-90E0D5003AC5}"/>
                </a:ext>
              </a:extLst>
            </p:cNvPr>
            <p:cNvSpPr txBox="1"/>
            <p:nvPr/>
          </p:nvSpPr>
          <p:spPr>
            <a:xfrm>
              <a:off x="5475428" y="2938749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BC3E1EB-9498-4EBB-A26F-4ED8C77E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7" y="2186486"/>
              <a:ext cx="2485027" cy="248502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69E3C6-74E4-41A5-8420-D42FA60D618D}"/>
                </a:ext>
              </a:extLst>
            </p:cNvPr>
            <p:cNvSpPr txBox="1"/>
            <p:nvPr/>
          </p:nvSpPr>
          <p:spPr>
            <a:xfrm>
              <a:off x="3068055" y="3608630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+mj-ea"/>
                  <a:ea typeface="+mj-ea"/>
                </a:rPr>
                <a:t>Testing</a:t>
              </a:r>
              <a:endParaRPr kumimoji="1" lang="zh-CN" altLang="en-US" sz="2000" dirty="0">
                <a:latin typeface="+mj-ea"/>
                <a:ea typeface="+mj-ea"/>
                <a:cs typeface="Microsoft YaHei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41B842-88D6-4EA4-B39B-2DD82765E385}"/>
                </a:ext>
              </a:extLst>
            </p:cNvPr>
            <p:cNvCxnSpPr/>
            <p:nvPr/>
          </p:nvCxnSpPr>
          <p:spPr>
            <a:xfrm>
              <a:off x="2618653" y="3037113"/>
              <a:ext cx="0" cy="783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 6">
            <a:extLst>
              <a:ext uri="{FF2B5EF4-FFF2-40B4-BE49-F238E27FC236}">
                <a16:creationId xmlns:a16="http://schemas.microsoft.com/office/drawing/2014/main" id="{D3F1DD18-056E-4FEE-931D-9F9280F906A3}"/>
              </a:ext>
            </a:extLst>
          </p:cNvPr>
          <p:cNvGrpSpPr/>
          <p:nvPr/>
        </p:nvGrpSpPr>
        <p:grpSpPr>
          <a:xfrm>
            <a:off x="4273834" y="6267650"/>
            <a:ext cx="3244863" cy="369332"/>
            <a:chOff x="3002669" y="6063915"/>
            <a:chExt cx="3244863" cy="36933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3D8261-9514-4BB1-9409-F8D47AF7FD8A}"/>
                </a:ext>
              </a:extLst>
            </p:cNvPr>
            <p:cNvSpPr txBox="1"/>
            <p:nvPr/>
          </p:nvSpPr>
          <p:spPr>
            <a:xfrm>
              <a:off x="3002669" y="6063915"/>
              <a:ext cx="158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Producted</a:t>
              </a:r>
              <a:r>
                <a:rPr kumimoji="1" lang="zh-CN" altLang="en-US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 </a:t>
              </a:r>
              <a:r>
                <a:rPr kumimoji="1" lang="en-US" altLang="zh-CN" i="1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by</a:t>
              </a:r>
              <a:endParaRPr kumimoji="1" lang="zh-CN" altLang="en-US" i="1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91976A-9CEA-4073-87D9-A59D4710C1C4}"/>
                </a:ext>
              </a:extLst>
            </p:cNvPr>
            <p:cNvSpPr txBox="1"/>
            <p:nvPr/>
          </p:nvSpPr>
          <p:spPr>
            <a:xfrm>
              <a:off x="4668254" y="6063915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SE2018</a:t>
              </a:r>
              <a:r>
                <a:rPr kumimoji="1"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春</a:t>
              </a:r>
              <a:r>
                <a:rPr kumimoji="1"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YaHei" charset="-122"/>
                </a:rPr>
                <a:t>-G11</a:t>
              </a:r>
              <a:endParaRPr kumimoji="1"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AA2B633-DD2F-4AA6-BC3F-B6DBE5EF728F}"/>
              </a:ext>
            </a:extLst>
          </p:cNvPr>
          <p:cNvSpPr txBox="1"/>
          <p:nvPr/>
        </p:nvSpPr>
        <p:spPr>
          <a:xfrm>
            <a:off x="5896266" y="255906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D2CBCCB-F0F1-491F-B6B1-A389529F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单元测试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EB4B405D-B502-4A60-8D58-D1089865E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unit testing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B8C0A5-4FFD-4BF3-BF76-E4AED0A4A065}"/>
              </a:ext>
            </a:extLst>
          </p:cNvPr>
          <p:cNvSpPr/>
          <p:nvPr/>
        </p:nvSpPr>
        <p:spPr>
          <a:xfrm>
            <a:off x="1929316" y="2012055"/>
            <a:ext cx="1565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测试工具：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测试模块：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测试人员：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测试代码：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9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D2CBCCB-F0F1-491F-B6B1-A389529F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单元测试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EB4B405D-B502-4A60-8D58-D1089865E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unit testing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B8C0A5-4FFD-4BF3-BF76-E4AED0A4A065}"/>
              </a:ext>
            </a:extLst>
          </p:cNvPr>
          <p:cNvSpPr/>
          <p:nvPr/>
        </p:nvSpPr>
        <p:spPr>
          <a:xfrm>
            <a:off x="1929315" y="2012055"/>
            <a:ext cx="22440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程序结构：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代码附图：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代码表述：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使用的测试数据：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测试结果分析：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52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白盒测试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White box test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25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D2CBCCB-F0F1-491F-B6B1-A389529F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白盒测试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EB4B405D-B502-4A60-8D58-D1089865E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White box test</a:t>
            </a:r>
          </a:p>
        </p:txBody>
      </p:sp>
    </p:spTree>
    <p:extLst>
      <p:ext uri="{BB962C8B-B14F-4D97-AF65-F5344CB8AC3E}">
        <p14:creationId xmlns:p14="http://schemas.microsoft.com/office/powerpoint/2010/main" val="422607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黑盒测试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black box test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7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D2CBCCB-F0F1-491F-B6B1-A389529F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392982"/>
            <a:ext cx="6557333" cy="41657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黑盒测试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EB4B405D-B502-4A60-8D58-D1089865E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black box test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06DDD1-A08E-42D0-BC03-00099F453737}"/>
              </a:ext>
            </a:extLst>
          </p:cNvPr>
          <p:cNvSpPr/>
          <p:nvPr/>
        </p:nvSpPr>
        <p:spPr>
          <a:xfrm>
            <a:off x="1929316" y="2012055"/>
            <a:ext cx="1565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测试工具：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测试功能：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测试内容：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测试结果：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7671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小组分工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Group division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63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小组分工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Group division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0A71D0AB-F014-4117-9C97-72BB2B10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319" y="2275137"/>
            <a:ext cx="512351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苏碧青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蓝舒雯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 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刘乐威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陈铭阳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19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参考文献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Reference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00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参考文献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C589F7-245C-470E-A30B-2514D4580FBC}"/>
              </a:ext>
            </a:extLst>
          </p:cNvPr>
          <p:cNvSpPr/>
          <p:nvPr/>
        </p:nvSpPr>
        <p:spPr>
          <a:xfrm>
            <a:off x="2989811" y="2455178"/>
            <a:ext cx="6557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软件工程项目导论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张海藩 牟永敏 清华大学出版社 </a:t>
            </a:r>
            <a:r>
              <a:rPr lang="en-US" altLang="zh-CN" dirty="0"/>
              <a:t>ISBN 978-7-33098-1</a:t>
            </a:r>
          </a:p>
        </p:txBody>
      </p:sp>
    </p:spTree>
    <p:extLst>
      <p:ext uri="{BB962C8B-B14F-4D97-AF65-F5344CB8AC3E}">
        <p14:creationId xmlns:p14="http://schemas.microsoft.com/office/powerpoint/2010/main" val="396591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Maintenance strategy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165598" y="1777924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Code specification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271947" y="219478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01558" y="2254518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编码规范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5691" y="1701168"/>
            <a:ext cx="613080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4802D7-82AA-4C4B-9C5D-61473422F46A}"/>
              </a:ext>
            </a:extLst>
          </p:cNvPr>
          <p:cNvSpPr/>
          <p:nvPr/>
        </p:nvSpPr>
        <p:spPr>
          <a:xfrm>
            <a:off x="3165598" y="3076112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unit testing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409FC8A-814F-419D-AFE3-081106997A57}"/>
              </a:ext>
            </a:extLst>
          </p:cNvPr>
          <p:cNvCxnSpPr/>
          <p:nvPr/>
        </p:nvCxnSpPr>
        <p:spPr>
          <a:xfrm>
            <a:off x="3271947" y="3492971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FC432F-E626-4E07-8AD2-3FD4CA6526FA}"/>
              </a:ext>
            </a:extLst>
          </p:cNvPr>
          <p:cNvSpPr txBox="1"/>
          <p:nvPr/>
        </p:nvSpPr>
        <p:spPr>
          <a:xfrm>
            <a:off x="3165594" y="3484461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单元测试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83A37A-7D34-487D-8D47-40C47A1389EF}"/>
              </a:ext>
            </a:extLst>
          </p:cNvPr>
          <p:cNvSpPr txBox="1"/>
          <p:nvPr/>
        </p:nvSpPr>
        <p:spPr>
          <a:xfrm>
            <a:off x="2605691" y="2999356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5039D8-91B7-42BD-9A50-B3D9878B66E0}"/>
              </a:ext>
            </a:extLst>
          </p:cNvPr>
          <p:cNvSpPr/>
          <p:nvPr/>
        </p:nvSpPr>
        <p:spPr>
          <a:xfrm>
            <a:off x="3165598" y="4373203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White box test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D435DE-492B-4E61-94AD-E9AE3524FAF3}"/>
              </a:ext>
            </a:extLst>
          </p:cNvPr>
          <p:cNvCxnSpPr/>
          <p:nvPr/>
        </p:nvCxnSpPr>
        <p:spPr>
          <a:xfrm>
            <a:off x="3271947" y="4790062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81D18E-F184-475B-866F-21FBBC74C5A8}"/>
              </a:ext>
            </a:extLst>
          </p:cNvPr>
          <p:cNvSpPr txBox="1"/>
          <p:nvPr/>
        </p:nvSpPr>
        <p:spPr>
          <a:xfrm>
            <a:off x="3165594" y="4781552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+mj-ea"/>
              </a:rPr>
              <a:t>白盒测试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8A2485-7975-435C-8066-0CC39C6D8675}"/>
              </a:ext>
            </a:extLst>
          </p:cNvPr>
          <p:cNvSpPr txBox="1"/>
          <p:nvPr/>
        </p:nvSpPr>
        <p:spPr>
          <a:xfrm>
            <a:off x="2605691" y="4296447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909BB-61C3-4D2C-9C0C-EE287AE6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A40CE9-5B9B-43BE-97AA-1DFA3EEF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6463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408732-DC09-461B-8A81-4A3586481EA2}"/>
              </a:ext>
            </a:extLst>
          </p:cNvPr>
          <p:cNvSpPr/>
          <p:nvPr/>
        </p:nvSpPr>
        <p:spPr>
          <a:xfrm>
            <a:off x="6996516" y="1786434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Black box test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FD1CD5-EE3F-4211-BDE8-B1A8E37EF052}"/>
              </a:ext>
            </a:extLst>
          </p:cNvPr>
          <p:cNvCxnSpPr/>
          <p:nvPr/>
        </p:nvCxnSpPr>
        <p:spPr>
          <a:xfrm>
            <a:off x="7102865" y="2203293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D3F92CD-4645-4710-8E27-BC785C1F3C31}"/>
              </a:ext>
            </a:extLst>
          </p:cNvPr>
          <p:cNvSpPr txBox="1"/>
          <p:nvPr/>
        </p:nvSpPr>
        <p:spPr>
          <a:xfrm>
            <a:off x="6996512" y="2194783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黑盒测试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CACFC2-7E8E-44CB-90B3-7E93C93DD6CF}"/>
              </a:ext>
            </a:extLst>
          </p:cNvPr>
          <p:cNvSpPr txBox="1"/>
          <p:nvPr/>
        </p:nvSpPr>
        <p:spPr>
          <a:xfrm>
            <a:off x="6436609" y="1709678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F5E03B-D7D0-4173-A639-9940948A1C11}"/>
              </a:ext>
            </a:extLst>
          </p:cNvPr>
          <p:cNvSpPr/>
          <p:nvPr/>
        </p:nvSpPr>
        <p:spPr>
          <a:xfrm>
            <a:off x="6996516" y="307457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Others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66BD034-389A-4AB1-880D-72CE57D6538E}"/>
              </a:ext>
            </a:extLst>
          </p:cNvPr>
          <p:cNvCxnSpPr/>
          <p:nvPr/>
        </p:nvCxnSpPr>
        <p:spPr>
          <a:xfrm>
            <a:off x="7102865" y="3491432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5954825-8343-493A-A19B-F774D1CE33B5}"/>
              </a:ext>
            </a:extLst>
          </p:cNvPr>
          <p:cNvSpPr txBox="1"/>
          <p:nvPr/>
        </p:nvSpPr>
        <p:spPr>
          <a:xfrm>
            <a:off x="6996512" y="3482922"/>
            <a:ext cx="2930406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其他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FBC36D-B20E-4A4E-9BB3-2D446DD1B735}"/>
              </a:ext>
            </a:extLst>
          </p:cNvPr>
          <p:cNvSpPr txBox="1"/>
          <p:nvPr/>
        </p:nvSpPr>
        <p:spPr>
          <a:xfrm>
            <a:off x="6436609" y="2997817"/>
            <a:ext cx="613080" cy="64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660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问题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Question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60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96" y="285750"/>
            <a:ext cx="11554691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396385" y="2760932"/>
            <a:ext cx="5399235" cy="1336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编码规范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Code specification 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编码规范</a:t>
            </a:r>
            <a:r>
              <a:rPr lang="en-US" altLang="zh-CN" b="1" dirty="0"/>
              <a:t>-Java</a:t>
            </a:r>
            <a:r>
              <a:rPr lang="zh-CN" altLang="en-US" b="1" dirty="0"/>
              <a:t>代码规范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Code specification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F2BA9B-502A-4750-B283-CBD70787F692}"/>
              </a:ext>
            </a:extLst>
          </p:cNvPr>
          <p:cNvSpPr/>
          <p:nvPr/>
        </p:nvSpPr>
        <p:spPr>
          <a:xfrm>
            <a:off x="561027" y="292344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标识符命名规范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82666D-1DBC-4E82-8C6A-1991D2009792}"/>
              </a:ext>
            </a:extLst>
          </p:cNvPr>
          <p:cNvSpPr/>
          <p:nvPr/>
        </p:nvSpPr>
        <p:spPr>
          <a:xfrm>
            <a:off x="3640203" y="13839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包名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475723-6BE3-4098-B8A6-6B918124CF58}"/>
              </a:ext>
            </a:extLst>
          </p:cNvPr>
          <p:cNvSpPr/>
          <p:nvPr/>
        </p:nvSpPr>
        <p:spPr>
          <a:xfrm>
            <a:off x="4513383" y="1291647"/>
            <a:ext cx="6447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使用小写字母如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com.xxx.settlment</a:t>
            </a:r>
            <a:r>
              <a:rPr lang="zh-CN" altLang="zh-CN" dirty="0">
                <a:cs typeface="Times New Roman" panose="02020603050405020304" pitchFamily="18" charset="0"/>
              </a:rPr>
              <a:t>，不要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com.xxx.Settlement</a:t>
            </a:r>
            <a:endParaRPr lang="zh-CN" altLang="zh-CN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单词间不要用字符隔开，比如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cs typeface="Times New Roman" panose="02020603050405020304" pitchFamily="18" charset="0"/>
              </a:rPr>
              <a:t>com.xxx.settlment.jsfutil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dirty="0">
                <a:cs typeface="Times New Roman" panose="02020603050405020304" pitchFamily="18" charset="0"/>
              </a:rPr>
              <a:t>而不要</a:t>
            </a:r>
            <a:r>
              <a:rPr lang="en-US" altLang="zh-CN" dirty="0" err="1">
                <a:cs typeface="Times New Roman" panose="02020603050405020304" pitchFamily="18" charset="0"/>
              </a:rPr>
              <a:t>com.xxx.settlement.jsf_util</a:t>
            </a:r>
            <a:endParaRPr lang="zh-CN" altLang="zh-CN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7351B-D8AE-4ADF-8A77-804FB3CC9A2A}"/>
              </a:ext>
            </a:extLst>
          </p:cNvPr>
          <p:cNvSpPr/>
          <p:nvPr/>
        </p:nvSpPr>
        <p:spPr>
          <a:xfrm>
            <a:off x="3640203" y="26348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类名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3AD143-AF28-4467-B35A-B0633D194FA4}"/>
              </a:ext>
            </a:extLst>
          </p:cNvPr>
          <p:cNvSpPr/>
          <p:nvPr/>
        </p:nvSpPr>
        <p:spPr>
          <a:xfrm>
            <a:off x="4513383" y="2326310"/>
            <a:ext cx="6975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类名要首字母大写，比如 </a:t>
            </a:r>
            <a:r>
              <a:rPr lang="en-US" altLang="zh-CN" dirty="0" err="1"/>
              <a:t>SupplierService</a:t>
            </a:r>
            <a:r>
              <a:rPr lang="en-US" altLang="zh-CN" dirty="0"/>
              <a:t>, </a:t>
            </a:r>
            <a:r>
              <a:rPr lang="en-US" altLang="zh-CN" dirty="0" err="1"/>
              <a:t>PaymentOrderAction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不要 </a:t>
            </a:r>
            <a:r>
              <a:rPr lang="en-US" altLang="zh-CN" dirty="0" err="1"/>
              <a:t>supplierService</a:t>
            </a:r>
            <a:r>
              <a:rPr lang="en-US" altLang="zh-CN" dirty="0"/>
              <a:t>, </a:t>
            </a:r>
            <a:r>
              <a:rPr lang="en-US" altLang="zh-CN" dirty="0" err="1"/>
              <a:t>paymentOrderAction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类名往往用不同的后缀表达额外的意思，例后缀名为</a:t>
            </a:r>
            <a:r>
              <a:rPr lang="en-US" altLang="zh-CN" dirty="0"/>
              <a:t>inter</a:t>
            </a:r>
            <a:r>
              <a:rPr lang="zh-CN" altLang="en-US" dirty="0"/>
              <a:t>的为接口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226C09-9835-4242-A119-B4CD356C87E7}"/>
              </a:ext>
            </a:extLst>
          </p:cNvPr>
          <p:cNvSpPr/>
          <p:nvPr/>
        </p:nvSpPr>
        <p:spPr>
          <a:xfrm>
            <a:off x="3636220" y="363220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方法名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EF167-1DEA-4FD6-8B00-0A3BC5088673}"/>
              </a:ext>
            </a:extLst>
          </p:cNvPr>
          <p:cNvSpPr/>
          <p:nvPr/>
        </p:nvSpPr>
        <p:spPr>
          <a:xfrm>
            <a:off x="4513383" y="3422141"/>
            <a:ext cx="4982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首字母小写，如 </a:t>
            </a:r>
            <a:r>
              <a:rPr lang="en-US" altLang="zh-CN" dirty="0" err="1"/>
              <a:t>addOrder</a:t>
            </a:r>
            <a:r>
              <a:rPr lang="en-US" altLang="zh-CN" dirty="0"/>
              <a:t>() </a:t>
            </a:r>
            <a:r>
              <a:rPr lang="zh-CN" altLang="en-US" dirty="0"/>
              <a:t>不要 </a:t>
            </a:r>
            <a:r>
              <a:rPr lang="en-US" altLang="zh-CN" dirty="0" err="1"/>
              <a:t>AddOrder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动词在前，如 </a:t>
            </a:r>
            <a:r>
              <a:rPr lang="en-US" altLang="zh-CN" dirty="0" err="1"/>
              <a:t>addOrder</a:t>
            </a:r>
            <a:r>
              <a:rPr lang="en-US" altLang="zh-CN" dirty="0"/>
              <a:t>()</a:t>
            </a:r>
            <a:r>
              <a:rPr lang="zh-CN" altLang="en-US" dirty="0"/>
              <a:t>，不要</a:t>
            </a:r>
            <a:r>
              <a:rPr lang="en-US" altLang="zh-CN" dirty="0" err="1"/>
              <a:t>orderAdd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动词前缀往往表达特定的含义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12387F-B34D-4CF8-95FF-466C6A8BCC60}"/>
              </a:ext>
            </a:extLst>
          </p:cNvPr>
          <p:cNvSpPr/>
          <p:nvPr/>
        </p:nvSpPr>
        <p:spPr>
          <a:xfrm>
            <a:off x="3640203" y="46984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37BCE1-EEDB-4DB6-A1A5-7885BD8FC683}"/>
              </a:ext>
            </a:extLst>
          </p:cNvPr>
          <p:cNvSpPr/>
          <p:nvPr/>
        </p:nvSpPr>
        <p:spPr>
          <a:xfrm>
            <a:off x="4513383" y="45117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静态常量：全大写用下划线分割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枚举：全大写，用下划线分割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其他：首字母小写，小驼峰法则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3C4142-9F03-4407-8372-7DD1CCD4154B}"/>
              </a:ext>
            </a:extLst>
          </p:cNvPr>
          <p:cNvSpPr/>
          <p:nvPr/>
        </p:nvSpPr>
        <p:spPr>
          <a:xfrm>
            <a:off x="3121655" y="569576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局部变量名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0D39BF-AF6F-4F16-B196-E2D03B17D8D7}"/>
              </a:ext>
            </a:extLst>
          </p:cNvPr>
          <p:cNvSpPr/>
          <p:nvPr/>
        </p:nvSpPr>
        <p:spPr>
          <a:xfrm>
            <a:off x="4513383" y="55780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参数和局部变量名首字母小写，驼峰法则。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尽量不要和域冲突，尽量表达这个变量在方法中的意义。</a:t>
            </a:r>
          </a:p>
        </p:txBody>
      </p:sp>
    </p:spTree>
    <p:extLst>
      <p:ext uri="{BB962C8B-B14F-4D97-AF65-F5344CB8AC3E}">
        <p14:creationId xmlns:p14="http://schemas.microsoft.com/office/powerpoint/2010/main" val="25524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编码规范</a:t>
            </a:r>
            <a:r>
              <a:rPr lang="en-US" altLang="zh-CN" b="1" dirty="0"/>
              <a:t>-Java</a:t>
            </a:r>
            <a:r>
              <a:rPr lang="zh-CN" altLang="en-US" b="1" dirty="0"/>
              <a:t>代码规范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Code specification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F2BA9B-502A-4750-B283-CBD70787F692}"/>
              </a:ext>
            </a:extLst>
          </p:cNvPr>
          <p:cNvSpPr/>
          <p:nvPr/>
        </p:nvSpPr>
        <p:spPr>
          <a:xfrm>
            <a:off x="561027" y="292344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代码格式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E7A09C-7D62-40D8-9B95-98A4D383D40B}"/>
              </a:ext>
            </a:extLst>
          </p:cNvPr>
          <p:cNvSpPr/>
          <p:nvPr/>
        </p:nvSpPr>
        <p:spPr>
          <a:xfrm>
            <a:off x="3539166" y="20631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源文件编码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6CE9-C7E7-48FC-A606-9658982A2038}"/>
              </a:ext>
            </a:extLst>
          </p:cNvPr>
          <p:cNvSpPr/>
          <p:nvPr/>
        </p:nvSpPr>
        <p:spPr>
          <a:xfrm>
            <a:off x="5646660" y="2063193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源文件使用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9D2E7E-7917-490D-89CA-554E9A7E0F52}"/>
              </a:ext>
            </a:extLst>
          </p:cNvPr>
          <p:cNvSpPr/>
          <p:nvPr/>
        </p:nvSpPr>
        <p:spPr>
          <a:xfrm>
            <a:off x="3562249" y="2892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行宽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FE7B4F-1FC6-450F-B4AB-6C87F50FEC56}"/>
              </a:ext>
            </a:extLst>
          </p:cNvPr>
          <p:cNvSpPr/>
          <p:nvPr/>
        </p:nvSpPr>
        <p:spPr>
          <a:xfrm>
            <a:off x="5646660" y="2892638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行宽度不要超过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2E7F73-CAFC-42C7-B5AE-B7F17BCB91DE}"/>
              </a:ext>
            </a:extLst>
          </p:cNvPr>
          <p:cNvSpPr/>
          <p:nvPr/>
        </p:nvSpPr>
        <p:spPr>
          <a:xfrm>
            <a:off x="3562249" y="3941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包的导入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C2A1BA-7A14-4ADC-BF36-4B43A07D6C7A}"/>
              </a:ext>
            </a:extLst>
          </p:cNvPr>
          <p:cNvSpPr/>
          <p:nvPr/>
        </p:nvSpPr>
        <p:spPr>
          <a:xfrm>
            <a:off x="5646660" y="384956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删除不用的导入，尽量不要使用整个包的导入。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9E6EAE-9004-414C-B68B-82A56A1DBFAD}"/>
              </a:ext>
            </a:extLst>
          </p:cNvPr>
          <p:cNvSpPr/>
          <p:nvPr/>
        </p:nvSpPr>
        <p:spPr>
          <a:xfrm>
            <a:off x="3562249" y="48051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域格式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B7580D-327A-4C9B-9E38-82F262F76B05}"/>
              </a:ext>
            </a:extLst>
          </p:cNvPr>
          <p:cNvSpPr/>
          <p:nvPr/>
        </p:nvSpPr>
        <p:spPr>
          <a:xfrm>
            <a:off x="5668899" y="480511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每行只能声明一个域。域的声明用空行隔开。</a:t>
            </a:r>
          </a:p>
        </p:txBody>
      </p:sp>
    </p:spTree>
    <p:extLst>
      <p:ext uri="{BB962C8B-B14F-4D97-AF65-F5344CB8AC3E}">
        <p14:creationId xmlns:p14="http://schemas.microsoft.com/office/powerpoint/2010/main" val="33605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编码规范</a:t>
            </a:r>
            <a:r>
              <a:rPr lang="en-US" altLang="zh-CN" b="1" dirty="0"/>
              <a:t>-Java</a:t>
            </a:r>
            <a:r>
              <a:rPr lang="zh-CN" altLang="en-US" b="1" dirty="0"/>
              <a:t>代码规范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Code specification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F2BA9B-502A-4750-B283-CBD70787F692}"/>
              </a:ext>
            </a:extLst>
          </p:cNvPr>
          <p:cNvSpPr/>
          <p:nvPr/>
        </p:nvSpPr>
        <p:spPr>
          <a:xfrm>
            <a:off x="561027" y="292344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注释规范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3657599" y="1719410"/>
            <a:ext cx="7139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注释宜少而精，不宜多而滥，更不能误导</a:t>
            </a:r>
          </a:p>
          <a:p>
            <a:r>
              <a:rPr lang="zh-CN" altLang="en-US" dirty="0"/>
              <a:t>命名达意，结构清晰， 类和方法等责任明确，往往不需要，或者只需要很少注释，就可以让人读懂；相反，代码混乱，再多的注释都不能弥补。所以，应当先在代码本身下功夫。</a:t>
            </a:r>
          </a:p>
          <a:p>
            <a:r>
              <a:rPr lang="zh-CN" altLang="en-US" dirty="0"/>
              <a:t>不能正确表达代码意义的注释，只会损害代码的可读性。</a:t>
            </a:r>
          </a:p>
          <a:p>
            <a:r>
              <a:rPr lang="zh-CN" altLang="en-US" dirty="0"/>
              <a:t>过于详细的注释，对显而易见的代码添加的注释，罗嗦的注释，还不如不写。</a:t>
            </a:r>
          </a:p>
          <a:p>
            <a:r>
              <a:rPr lang="zh-CN" altLang="en-US" dirty="0"/>
              <a:t>注释要和代码同步，过多的注释会成为开发的负担</a:t>
            </a:r>
          </a:p>
          <a:p>
            <a:r>
              <a:rPr lang="zh-CN" altLang="en-US" dirty="0"/>
              <a:t>注释不是用来管理代码版本的，如果有代码不要了，直接删除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块级别注释，单行时用 </a:t>
            </a:r>
            <a:r>
              <a:rPr lang="en-US" altLang="zh-CN" dirty="0"/>
              <a:t>//, </a:t>
            </a:r>
            <a:r>
              <a:rPr lang="zh-CN" altLang="en-US" dirty="0"/>
              <a:t>多行时用 </a:t>
            </a:r>
            <a:r>
              <a:rPr lang="en-US" altLang="zh-CN" dirty="0"/>
              <a:t>/* .. */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较短的代码块用空行表示注释作用域</a:t>
            </a:r>
          </a:p>
          <a:p>
            <a:r>
              <a:rPr lang="zh-CN" altLang="en-US" dirty="0"/>
              <a:t>较长的代码块要用</a:t>
            </a:r>
            <a:r>
              <a:rPr lang="en-US" altLang="zh-CN" dirty="0"/>
              <a:t>/*------ start: ------*/ </a:t>
            </a:r>
            <a:r>
              <a:rPr lang="zh-CN" altLang="en-US" dirty="0"/>
              <a:t>和 </a:t>
            </a:r>
            <a:r>
              <a:rPr lang="en-US" altLang="zh-CN" dirty="0"/>
              <a:t>/*-------- end: -------*/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6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编码规范</a:t>
            </a:r>
            <a:r>
              <a:rPr lang="en-US" altLang="zh-CN" b="1" dirty="0"/>
              <a:t>-Java</a:t>
            </a:r>
            <a:r>
              <a:rPr lang="zh-CN" altLang="en-US" b="1" dirty="0"/>
              <a:t>代码规范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Code specification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F2BA9B-502A-4750-B283-CBD70787F692}"/>
              </a:ext>
            </a:extLst>
          </p:cNvPr>
          <p:cNvSpPr/>
          <p:nvPr/>
        </p:nvSpPr>
        <p:spPr>
          <a:xfrm>
            <a:off x="561027" y="2923442"/>
            <a:ext cx="1469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Java Doc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4290644" y="2400184"/>
            <a:ext cx="57794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表明类、域和方法等的意义和用法等的注释，要以</a:t>
            </a:r>
            <a:r>
              <a:rPr lang="en-US" altLang="zh-CN" dirty="0" err="1"/>
              <a:t>javadoc</a:t>
            </a:r>
            <a:r>
              <a:rPr lang="zh-CN" altLang="en-US" dirty="0"/>
              <a:t>的方式来写。</a:t>
            </a:r>
            <a:r>
              <a:rPr lang="en-US" altLang="zh-CN" dirty="0"/>
              <a:t>Java Doc</a:t>
            </a:r>
            <a:r>
              <a:rPr lang="zh-CN" altLang="en-US" dirty="0"/>
              <a:t>是个类的使用者来看的，主要介绍 是什么，怎么用等信息。凡是类的使用者需要知道，都要用</a:t>
            </a:r>
            <a:r>
              <a:rPr lang="en-US" altLang="zh-CN" dirty="0"/>
              <a:t>Java Doc </a:t>
            </a:r>
            <a:r>
              <a:rPr lang="zh-CN" altLang="en-US" dirty="0"/>
              <a:t>来写。非</a:t>
            </a:r>
            <a:r>
              <a:rPr lang="en-US" altLang="zh-CN" dirty="0"/>
              <a:t>Java Doc</a:t>
            </a:r>
            <a:r>
              <a:rPr lang="zh-CN" altLang="en-US" dirty="0"/>
              <a:t>的注释，往往是个代码的维护者看的，着重告述读者为什么这样写，如何修改，注意什么问题等。 </a:t>
            </a:r>
          </a:p>
        </p:txBody>
      </p:sp>
    </p:spTree>
    <p:extLst>
      <p:ext uri="{BB962C8B-B14F-4D97-AF65-F5344CB8AC3E}">
        <p14:creationId xmlns:p14="http://schemas.microsoft.com/office/powerpoint/2010/main" val="189160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编码规范</a:t>
            </a:r>
            <a:r>
              <a:rPr lang="en-US" altLang="zh-CN" b="1" dirty="0"/>
              <a:t>-python</a:t>
            </a:r>
            <a:r>
              <a:rPr lang="zh-CN" altLang="en-US" b="1" dirty="0"/>
              <a:t>代码规范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/>
          <a:lstStyle/>
          <a:p>
            <a:r>
              <a:rPr lang="en-US" altLang="zh-CN" dirty="0"/>
              <a:t>Code specification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16C789-BD8E-466C-BB5F-ED72C79DF05D}"/>
              </a:ext>
            </a:extLst>
          </p:cNvPr>
          <p:cNvSpPr/>
          <p:nvPr/>
        </p:nvSpPr>
        <p:spPr>
          <a:xfrm>
            <a:off x="2388902" y="874272"/>
            <a:ext cx="87688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1.1</a:t>
            </a:r>
            <a:r>
              <a:rPr lang="zh-CN" altLang="zh-CN" b="1" dirty="0"/>
              <a:t>缩进</a:t>
            </a:r>
            <a:endParaRPr lang="zh-CN" altLang="zh-CN" dirty="0"/>
          </a:p>
          <a:p>
            <a:r>
              <a:rPr lang="zh-CN" altLang="zh-CN" dirty="0"/>
              <a:t>四格缩进，全用</a:t>
            </a:r>
            <a:r>
              <a:rPr lang="en-US" altLang="zh-CN" dirty="0"/>
              <a:t>tab</a:t>
            </a:r>
            <a:r>
              <a:rPr lang="zh-CN" altLang="zh-CN" dirty="0"/>
              <a:t>进行缩进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1.2</a:t>
            </a:r>
            <a:r>
              <a:rPr lang="zh-CN" altLang="zh-CN" b="1" dirty="0"/>
              <a:t>行的最大长度</a:t>
            </a:r>
            <a:r>
              <a:rPr lang="zh-CN" altLang="zh-CN" dirty="0"/>
              <a:t>：</a:t>
            </a:r>
            <a:r>
              <a:rPr lang="en-US" altLang="zh-CN" dirty="0"/>
              <a:t>80</a:t>
            </a:r>
            <a:r>
              <a:rPr lang="zh-CN" altLang="zh-CN" dirty="0"/>
              <a:t>字符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折叠长行的首选方法是使用</a:t>
            </a:r>
            <a:r>
              <a:rPr lang="en-US" altLang="zh-CN" dirty="0" err="1"/>
              <a:t>Pyhon</a:t>
            </a:r>
            <a:r>
              <a:rPr lang="zh-CN" altLang="zh-CN" dirty="0"/>
              <a:t>支持的圆括号，方括号和花括号内的行延续。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1.3</a:t>
            </a:r>
            <a:r>
              <a:rPr lang="zh-CN" altLang="zh-CN" b="1" dirty="0"/>
              <a:t>空行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用两行空行分割顶层函数和类的定义，类内方法的定义用单个空行分割，额外的空行可被用于</a:t>
            </a:r>
            <a:r>
              <a:rPr lang="en-US" altLang="zh-CN" dirty="0"/>
              <a:t>(</a:t>
            </a:r>
            <a:r>
              <a:rPr lang="zh-CN" altLang="zh-CN" dirty="0"/>
              <a:t>保守的</a:t>
            </a:r>
            <a:r>
              <a:rPr lang="en-US" altLang="zh-CN" dirty="0"/>
              <a:t>)</a:t>
            </a:r>
            <a:r>
              <a:rPr lang="zh-CN" altLang="zh-CN" dirty="0"/>
              <a:t>分割相关函数组成的群，在一组相关的单句中间可以省略空行。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1.4</a:t>
            </a:r>
            <a:r>
              <a:rPr lang="zh-CN" altLang="zh-CN" b="1" dirty="0"/>
              <a:t>注释</a:t>
            </a:r>
          </a:p>
          <a:p>
            <a:r>
              <a:rPr lang="zh-CN" altLang="zh-CN" dirty="0"/>
              <a:t>当代码修改时，始终优先更新注释</a:t>
            </a:r>
            <a:r>
              <a:rPr lang="en-US" altLang="zh-CN" dirty="0"/>
              <a:t>!</a:t>
            </a:r>
            <a:r>
              <a:rPr lang="zh-CN" altLang="zh-CN" dirty="0"/>
              <a:t>注释应该是完整的句子，如果注释是一个短语或句子，首字母应该大写，除非他是一个以小写字母开头的标识符</a:t>
            </a:r>
            <a:r>
              <a:rPr lang="en-US" altLang="zh-CN" dirty="0"/>
              <a:t>(</a:t>
            </a:r>
            <a:r>
              <a:rPr lang="zh-CN" altLang="zh-CN" dirty="0"/>
              <a:t>永远不要修改标识符的大小写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/>
              <a:t>1.5</a:t>
            </a:r>
            <a:r>
              <a:rPr lang="zh-CN" altLang="zh-CN" b="1" dirty="0"/>
              <a:t>命名约定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变量：</a:t>
            </a:r>
            <a:r>
              <a:rPr lang="en-US" altLang="zh-CN" dirty="0" err="1"/>
              <a:t>lower_case_with_underscores</a:t>
            </a:r>
            <a:r>
              <a:rPr lang="zh-CN" altLang="zh-CN" dirty="0"/>
              <a:t>（有下划线的小写）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类名：类名使用</a:t>
            </a:r>
            <a:r>
              <a:rPr lang="en-US" altLang="zh-CN" dirty="0" err="1"/>
              <a:t>CapWords</a:t>
            </a:r>
            <a:r>
              <a:rPr lang="zh-CN" altLang="zh-CN" dirty="0"/>
              <a:t>约定。内部使用的类外加一个前导下划线。</a:t>
            </a:r>
          </a:p>
          <a:p>
            <a:r>
              <a:rPr lang="zh-CN" altLang="zh-CN" dirty="0"/>
              <a:t>函数名：函数名应该为小写，可能用下划线风格单词以增加可读性。</a:t>
            </a:r>
          </a:p>
          <a:p>
            <a:r>
              <a:rPr lang="zh-CN" altLang="zh-CN" dirty="0"/>
              <a:t>方法名和实例变量：通常使用小写单词，必要时用下划线分隔增加可读性。</a:t>
            </a:r>
          </a:p>
        </p:txBody>
      </p:sp>
    </p:spTree>
    <p:extLst>
      <p:ext uri="{BB962C8B-B14F-4D97-AF65-F5344CB8AC3E}">
        <p14:creationId xmlns:p14="http://schemas.microsoft.com/office/powerpoint/2010/main" val="11388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61846" y="2213540"/>
            <a:ext cx="5130154" cy="1215460"/>
            <a:chOff x="817928" y="2521258"/>
            <a:chExt cx="5130154" cy="1215460"/>
          </a:xfrm>
        </p:grpSpPr>
        <p:sp>
          <p:nvSpPr>
            <p:cNvPr id="4" name="矩形 3"/>
            <p:cNvSpPr/>
            <p:nvPr/>
          </p:nvSpPr>
          <p:spPr>
            <a:xfrm>
              <a:off x="817928" y="2521258"/>
              <a:ext cx="340128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>
                  <a:solidFill>
                    <a:schemeClr val="accent1"/>
                  </a:solidFill>
                  <a:latin typeface="+mj-ea"/>
                </a:rPr>
                <a:t>单元测试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17929" y="3283481"/>
              <a:ext cx="2835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unit testing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907676" y="3731626"/>
              <a:ext cx="5040406" cy="5092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14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33ppt.com"/>
</p:tagLst>
</file>

<file path=ppt/theme/theme1.xml><?xml version="1.0" encoding="utf-8"?>
<a:theme xmlns:a="http://schemas.openxmlformats.org/drawingml/2006/main" name="www.33ppt.com 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928</Words>
  <Application>Microsoft Office PowerPoint</Application>
  <PresentationFormat>宽屏</PresentationFormat>
  <Paragraphs>173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www.33ppt.com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cp:lastModifiedBy>sbqoo@qq.com</cp:lastModifiedBy>
  <cp:revision>105</cp:revision>
  <dcterms:created xsi:type="dcterms:W3CDTF">2015-11-20T05:54:00Z</dcterms:created>
  <dcterms:modified xsi:type="dcterms:W3CDTF">2018-06-04T13:21:22Z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