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sldIdLst>
    <p:sldId id="256" r:id="rId2"/>
    <p:sldId id="281" r:id="rId3"/>
    <p:sldId id="289" r:id="rId4"/>
    <p:sldId id="304" r:id="rId5"/>
    <p:sldId id="352" r:id="rId6"/>
    <p:sldId id="353" r:id="rId7"/>
    <p:sldId id="354" r:id="rId8"/>
    <p:sldId id="355" r:id="rId9"/>
    <p:sldId id="356" r:id="rId10"/>
    <p:sldId id="315" r:id="rId11"/>
    <p:sldId id="357" r:id="rId12"/>
    <p:sldId id="358" r:id="rId13"/>
    <p:sldId id="365" r:id="rId14"/>
    <p:sldId id="359" r:id="rId15"/>
    <p:sldId id="316" r:id="rId16"/>
    <p:sldId id="360" r:id="rId17"/>
    <p:sldId id="361" r:id="rId18"/>
    <p:sldId id="362" r:id="rId19"/>
    <p:sldId id="363" r:id="rId20"/>
    <p:sldId id="364" r:id="rId21"/>
    <p:sldId id="366" r:id="rId22"/>
    <p:sldId id="367" r:id="rId23"/>
    <p:sldId id="368" r:id="rId24"/>
    <p:sldId id="276" r:id="rId25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2C4E8C"/>
    <a:srgbClr val="F0E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5991" autoAdjust="0"/>
  </p:normalViewPr>
  <p:slideViewPr>
    <p:cSldViewPr snapToGrid="0">
      <p:cViewPr varScale="1">
        <p:scale>
          <a:sx n="86" d="100"/>
          <a:sy n="86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25275-CA03-46FE-B80C-445395B2C8CD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E3C26-C9FA-4C5A-B7DA-41A22523D7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24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490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284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069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037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831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183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384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65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193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06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732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154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96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1629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1178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67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769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229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154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681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977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713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709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10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84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942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/>
        </p:nvSpPr>
        <p:spPr>
          <a:xfrm>
            <a:off x="1" y="409577"/>
            <a:ext cx="124800" cy="550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/>
          </p:nvPr>
        </p:nvSpPr>
        <p:spPr>
          <a:xfrm>
            <a:off x="216000" y="392982"/>
            <a:ext cx="6557333" cy="41657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  <p:sp>
        <p:nvSpPr>
          <p:cNvPr id="30" name="文本占位符 28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</p:spTree>
    <p:extLst>
      <p:ext uri="{BB962C8B-B14F-4D97-AF65-F5344CB8AC3E}">
        <p14:creationId xmlns:p14="http://schemas.microsoft.com/office/powerpoint/2010/main" val="405778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50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91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14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38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8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92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64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60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1EF95-8B4C-423F-989A-1CD8376BA3AF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05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0CF00511-7B3B-4B6E-B0E0-9B8614C3D107}"/>
              </a:ext>
            </a:extLst>
          </p:cNvPr>
          <p:cNvGrpSpPr/>
          <p:nvPr/>
        </p:nvGrpSpPr>
        <p:grpSpPr>
          <a:xfrm>
            <a:off x="2524087" y="1806801"/>
            <a:ext cx="5385212" cy="2485027"/>
            <a:chOff x="274947" y="2186486"/>
            <a:chExt cx="5385212" cy="2485027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8A433FC-4871-425B-BC3E-90E0D5003AC5}"/>
                </a:ext>
              </a:extLst>
            </p:cNvPr>
            <p:cNvSpPr txBox="1"/>
            <p:nvPr/>
          </p:nvSpPr>
          <p:spPr>
            <a:xfrm>
              <a:off x="5475428" y="2938749"/>
              <a:ext cx="184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kumimoji="1"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" charset="-122"/>
              </a:endParaRP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0BC3E1EB-9498-4EBB-A26F-4ED8C77E6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947" y="2186486"/>
              <a:ext cx="2485027" cy="2485027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E69E3C6-74E4-41A5-8420-D42FA60D618D}"/>
                </a:ext>
              </a:extLst>
            </p:cNvPr>
            <p:cNvSpPr txBox="1"/>
            <p:nvPr/>
          </p:nvSpPr>
          <p:spPr>
            <a:xfrm>
              <a:off x="3472562" y="3646635"/>
              <a:ext cx="13684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latin typeface="+mj-ea"/>
                  <a:ea typeface="+mj-ea"/>
                </a:rPr>
                <a:t>unit testing</a:t>
              </a:r>
              <a:endParaRPr kumimoji="1" lang="zh-CN" altLang="en-US" sz="2000" dirty="0">
                <a:latin typeface="+mj-ea"/>
                <a:ea typeface="+mj-ea"/>
                <a:cs typeface="Microsoft YaHei" charset="-122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541B842-88D6-4EA4-B39B-2DD82765E385}"/>
                </a:ext>
              </a:extLst>
            </p:cNvPr>
            <p:cNvCxnSpPr/>
            <p:nvPr/>
          </p:nvCxnSpPr>
          <p:spPr>
            <a:xfrm>
              <a:off x="2618653" y="3037113"/>
              <a:ext cx="0" cy="7837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 6">
            <a:extLst>
              <a:ext uri="{FF2B5EF4-FFF2-40B4-BE49-F238E27FC236}">
                <a16:creationId xmlns:a16="http://schemas.microsoft.com/office/drawing/2014/main" id="{D3F1DD18-056E-4FEE-931D-9F9280F906A3}"/>
              </a:ext>
            </a:extLst>
          </p:cNvPr>
          <p:cNvGrpSpPr/>
          <p:nvPr/>
        </p:nvGrpSpPr>
        <p:grpSpPr>
          <a:xfrm>
            <a:off x="4092488" y="6267650"/>
            <a:ext cx="3244863" cy="369332"/>
            <a:chOff x="3002669" y="6063915"/>
            <a:chExt cx="3244863" cy="369332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C3D8261-9514-4BB1-9409-F8D47AF7FD8A}"/>
                </a:ext>
              </a:extLst>
            </p:cNvPr>
            <p:cNvSpPr txBox="1"/>
            <p:nvPr/>
          </p:nvSpPr>
          <p:spPr>
            <a:xfrm>
              <a:off x="3002669" y="6063915"/>
              <a:ext cx="1580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i="1" dirty="0" err="1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YaHei" charset="-122"/>
                </a:rPr>
                <a:t>Producted</a:t>
              </a:r>
              <a:r>
                <a:rPr kumimoji="1" lang="zh-CN" altLang="en-US" i="1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YaHei" charset="-122"/>
                </a:rPr>
                <a:t> </a:t>
              </a:r>
              <a:r>
                <a:rPr kumimoji="1" lang="en-US" altLang="zh-CN" i="1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YaHei" charset="-122"/>
                </a:rPr>
                <a:t>by</a:t>
              </a:r>
              <a:endParaRPr kumimoji="1" lang="zh-CN" altLang="en-US" i="1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E91976A-9CEA-4073-87D9-A59D4710C1C4}"/>
                </a:ext>
              </a:extLst>
            </p:cNvPr>
            <p:cNvSpPr txBox="1"/>
            <p:nvPr/>
          </p:nvSpPr>
          <p:spPr>
            <a:xfrm>
              <a:off x="4668254" y="6063915"/>
              <a:ext cx="1579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YaHei" charset="-122"/>
                </a:rPr>
                <a:t>SE2018</a:t>
              </a:r>
              <a:r>
                <a:rPr kumimoji="1" lang="zh-CN" altLang="en-US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YaHei" charset="-122"/>
                </a:rPr>
                <a:t>春</a:t>
              </a:r>
              <a:r>
                <a:rPr kumimoji="1" lang="en-US" altLang="zh-CN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YaHei" charset="-122"/>
                </a:rPr>
                <a:t>-G11</a:t>
              </a:r>
              <a:endParaRPr kumimoji="1" lang="zh-CN" altLang="en-US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AA2B633-DD2F-4AA6-BC3F-B6DBE5EF728F}"/>
              </a:ext>
            </a:extLst>
          </p:cNvPr>
          <p:cNvSpPr txBox="1"/>
          <p:nvPr/>
        </p:nvSpPr>
        <p:spPr>
          <a:xfrm>
            <a:off x="5145994" y="2559064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单元测试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061846" y="2213540"/>
            <a:ext cx="5130154" cy="1215460"/>
            <a:chOff x="817928" y="2521258"/>
            <a:chExt cx="5130154" cy="1215460"/>
          </a:xfrm>
        </p:grpSpPr>
        <p:sp>
          <p:nvSpPr>
            <p:cNvPr id="4" name="矩形 3"/>
            <p:cNvSpPr/>
            <p:nvPr/>
          </p:nvSpPr>
          <p:spPr>
            <a:xfrm>
              <a:off x="817928" y="2521258"/>
              <a:ext cx="3401288" cy="783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b="1" dirty="0">
                  <a:solidFill>
                    <a:schemeClr val="accent1"/>
                  </a:solidFill>
                  <a:latin typeface="+mj-ea"/>
                </a:rPr>
                <a:t>代码审查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17929" y="3283481"/>
              <a:ext cx="28356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+mj-ea"/>
                </a:rPr>
                <a:t>Code Review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endParaRPr>
            </a:p>
          </p:txBody>
        </p:sp>
        <p:cxnSp>
          <p:nvCxnSpPr>
            <p:cNvPr id="9" name="直接连接符 8"/>
            <p:cNvCxnSpPr>
              <a:cxnSpLocks/>
            </p:cNvCxnSpPr>
            <p:nvPr/>
          </p:nvCxnSpPr>
          <p:spPr>
            <a:xfrm>
              <a:off x="907676" y="3731626"/>
              <a:ext cx="5040406" cy="5092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2861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代码审查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Code Review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E9A83D-019C-4432-BC05-5185D4F16F7E}"/>
              </a:ext>
            </a:extLst>
          </p:cNvPr>
          <p:cNvSpPr txBox="1"/>
          <p:nvPr/>
        </p:nvSpPr>
        <p:spPr>
          <a:xfrm>
            <a:off x="3494665" y="1670570"/>
            <a:ext cx="6381867" cy="1068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定义：由审查小组正式进行，是一种非常有效的程序验证技术，目的是为了查找各种缺陷，对于典型的程序来说，可以查出</a:t>
            </a: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</a:rPr>
              <a:t>30%~70%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的逻辑设计错误和编码错误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48A848-1B2F-4035-BAC2-994E67F96E4D}"/>
              </a:ext>
            </a:extLst>
          </p:cNvPr>
          <p:cNvSpPr txBox="1"/>
          <p:nvPr/>
        </p:nvSpPr>
        <p:spPr>
          <a:xfrm>
            <a:off x="3494665" y="3346457"/>
            <a:ext cx="72384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审查小组：最好由下述</a:t>
            </a: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4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人组成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(1)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组长，应该是一个很有能力的程序员，而且没有直接参与这项工程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(2)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程序的设计者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(3)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程序的编写者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(4)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程序的测试者</a:t>
            </a: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227228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代码审查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Code Review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E9A83D-019C-4432-BC05-5185D4F16F7E}"/>
              </a:ext>
            </a:extLst>
          </p:cNvPr>
          <p:cNvSpPr txBox="1"/>
          <p:nvPr/>
        </p:nvSpPr>
        <p:spPr>
          <a:xfrm>
            <a:off x="3494665" y="1670570"/>
            <a:ext cx="6381867" cy="2397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步骤：</a:t>
            </a: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</a:rPr>
              <a:t>(1)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小组成员应该先研究设计说明书，力求理解这个设计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</a:rPr>
              <a:t>	    (2)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由设计者扼要地介绍他的设计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</a:rPr>
              <a:t>	    (3)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小组的其他成员仔细倾听并力图发现其中错误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</a:rPr>
              <a:t>	    (4)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发现错误时由组长记录下来，审查会继续进行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48A848-1B2F-4035-BAC2-994E67F96E4D}"/>
              </a:ext>
            </a:extLst>
          </p:cNvPr>
          <p:cNvSpPr txBox="1"/>
          <p:nvPr/>
        </p:nvSpPr>
        <p:spPr>
          <a:xfrm>
            <a:off x="3494665" y="3346457"/>
            <a:ext cx="723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019322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代码审查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Code Review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48A848-1B2F-4035-BAC2-994E67F96E4D}"/>
              </a:ext>
            </a:extLst>
          </p:cNvPr>
          <p:cNvSpPr txBox="1"/>
          <p:nvPr/>
        </p:nvSpPr>
        <p:spPr>
          <a:xfrm>
            <a:off x="3494665" y="3346457"/>
            <a:ext cx="723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	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F7A6D9-0C64-4BB6-AE06-ED0A68B89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293" y="1355563"/>
            <a:ext cx="7978831" cy="4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3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代码审查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Code Review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E9A83D-019C-4432-BC05-5185D4F16F7E}"/>
              </a:ext>
            </a:extLst>
          </p:cNvPr>
          <p:cNvSpPr txBox="1"/>
          <p:nvPr/>
        </p:nvSpPr>
        <p:spPr>
          <a:xfrm>
            <a:off x="3494665" y="1670570"/>
            <a:ext cx="6381867" cy="306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审查会的另一种常见的进行方案</a:t>
            </a: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</a:rPr>
              <a:t>---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预排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简介：由一个人扮演</a:t>
            </a: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</a:rPr>
              <a:t>“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测试者”，其他人扮演“计算机”，会前测试者准备好测试方案，会上由扮演计算机的成员模拟计算机执行被测试的程序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缺点</a:t>
            </a: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: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由于人执行程序速度极慢，因此测试数据必须简单、测试方案的数目也不能过多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48A848-1B2F-4035-BAC2-994E67F96E4D}"/>
              </a:ext>
            </a:extLst>
          </p:cNvPr>
          <p:cNvSpPr txBox="1"/>
          <p:nvPr/>
        </p:nvSpPr>
        <p:spPr>
          <a:xfrm>
            <a:off x="3494665" y="3346457"/>
            <a:ext cx="723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57722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061846" y="2213540"/>
            <a:ext cx="5130154" cy="1215460"/>
            <a:chOff x="817928" y="2521258"/>
            <a:chExt cx="5130154" cy="1215460"/>
          </a:xfrm>
        </p:grpSpPr>
        <p:sp>
          <p:nvSpPr>
            <p:cNvPr id="4" name="矩形 3"/>
            <p:cNvSpPr/>
            <p:nvPr/>
          </p:nvSpPr>
          <p:spPr>
            <a:xfrm>
              <a:off x="817928" y="2521258"/>
              <a:ext cx="3401288" cy="783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b="1" dirty="0">
                  <a:solidFill>
                    <a:schemeClr val="accent1"/>
                  </a:solidFill>
                  <a:latin typeface="+mj-ea"/>
                </a:rPr>
                <a:t>计算机测试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17929" y="3283481"/>
              <a:ext cx="28356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Computer Test</a:t>
              </a:r>
            </a:p>
          </p:txBody>
        </p:sp>
        <p:cxnSp>
          <p:nvCxnSpPr>
            <p:cNvPr id="9" name="直接连接符 8"/>
            <p:cNvCxnSpPr>
              <a:cxnSpLocks/>
            </p:cNvCxnSpPr>
            <p:nvPr/>
          </p:nvCxnSpPr>
          <p:spPr>
            <a:xfrm>
              <a:off x="907676" y="3731626"/>
              <a:ext cx="5040406" cy="5092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6315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计算机测试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Computer Test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E9A83D-019C-4432-BC05-5185D4F16F7E}"/>
              </a:ext>
            </a:extLst>
          </p:cNvPr>
          <p:cNvSpPr txBox="1"/>
          <p:nvPr/>
        </p:nvSpPr>
        <p:spPr>
          <a:xfrm>
            <a:off x="3414766" y="3061143"/>
            <a:ext cx="6381867" cy="73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定义：模块并不是一个独立的程序，因此必须为每个单元测试开发驱动软件和（或）存根软件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48A848-1B2F-4035-BAC2-994E67F96E4D}"/>
              </a:ext>
            </a:extLst>
          </p:cNvPr>
          <p:cNvSpPr txBox="1"/>
          <p:nvPr/>
        </p:nvSpPr>
        <p:spPr>
          <a:xfrm>
            <a:off x="3494665" y="3346457"/>
            <a:ext cx="723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89845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计算机测试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Computer Test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48A848-1B2F-4035-BAC2-994E67F96E4D}"/>
              </a:ext>
            </a:extLst>
          </p:cNvPr>
          <p:cNvSpPr txBox="1"/>
          <p:nvPr/>
        </p:nvSpPr>
        <p:spPr>
          <a:xfrm>
            <a:off x="3494665" y="3346457"/>
            <a:ext cx="723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	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B348EA-B4C9-4668-9A2C-F6E6BE76F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655" y="1355563"/>
            <a:ext cx="7102455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60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计算机测试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Computer Test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48A848-1B2F-4035-BAC2-994E67F96E4D}"/>
              </a:ext>
            </a:extLst>
          </p:cNvPr>
          <p:cNvSpPr txBox="1"/>
          <p:nvPr/>
        </p:nvSpPr>
        <p:spPr>
          <a:xfrm>
            <a:off x="3494665" y="3346457"/>
            <a:ext cx="723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	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30DDC2-69A9-4CB9-8383-78D1A4E879EB}"/>
              </a:ext>
            </a:extLst>
          </p:cNvPr>
          <p:cNvSpPr txBox="1"/>
          <p:nvPr/>
        </p:nvSpPr>
        <p:spPr>
          <a:xfrm>
            <a:off x="3728621" y="1349406"/>
            <a:ext cx="508921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TEST STUB</a:t>
            </a:r>
            <a:r>
              <a:rPr lang="zh-CN" altLang="en-US" dirty="0">
                <a:solidFill>
                  <a:schemeClr val="accent1"/>
                </a:solidFill>
              </a:rPr>
              <a:t>（*测试正文编辑模块用的存根程序*）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	</a:t>
            </a:r>
            <a:r>
              <a:rPr lang="zh-CN" altLang="en-US" dirty="0">
                <a:solidFill>
                  <a:schemeClr val="accent1"/>
                </a:solidFill>
              </a:rPr>
              <a:t>初始化</a:t>
            </a:r>
            <a:r>
              <a:rPr lang="en-US" altLang="zh-CN" dirty="0">
                <a:solidFill>
                  <a:schemeClr val="accent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</a:t>
            </a:r>
            <a:r>
              <a:rPr lang="zh-CN" altLang="en-US" dirty="0">
                <a:solidFill>
                  <a:schemeClr val="accent1"/>
                </a:solidFill>
              </a:rPr>
              <a:t>输出信息“进入了正文编辑程序”</a:t>
            </a:r>
            <a:r>
              <a:rPr lang="en-US" altLang="zh-CN" dirty="0">
                <a:solidFill>
                  <a:schemeClr val="accent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</a:t>
            </a:r>
            <a:r>
              <a:rPr lang="zh-CN" altLang="en-US" dirty="0">
                <a:solidFill>
                  <a:schemeClr val="accent1"/>
                </a:solidFill>
              </a:rPr>
              <a:t>输入“输入的控制信息是”</a:t>
            </a:r>
            <a:r>
              <a:rPr lang="en-US" altLang="zh-CN" dirty="0">
                <a:solidFill>
                  <a:schemeClr val="accent1"/>
                </a:solidFill>
              </a:rPr>
              <a:t>CFUNCT;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</a:t>
            </a:r>
            <a:r>
              <a:rPr lang="zh-CN" altLang="en-US" dirty="0">
                <a:solidFill>
                  <a:schemeClr val="accent1"/>
                </a:solidFill>
              </a:rPr>
              <a:t>输出缓冲区中的字符串</a:t>
            </a:r>
            <a:r>
              <a:rPr lang="en-US" altLang="zh-CN" dirty="0">
                <a:solidFill>
                  <a:schemeClr val="accent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IF CFUNCT=CHANGE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	THEN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	</a:t>
            </a:r>
            <a:r>
              <a:rPr lang="zh-CN" altLang="en-US" dirty="0">
                <a:solidFill>
                  <a:schemeClr val="accent1"/>
                </a:solidFill>
              </a:rPr>
              <a:t>把缓冲区中的第二个字改为***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		ELSE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	</a:t>
            </a:r>
            <a:r>
              <a:rPr lang="zh-CN" altLang="en-US" dirty="0">
                <a:solidFill>
                  <a:schemeClr val="accent1"/>
                </a:solidFill>
              </a:rPr>
              <a:t>在缓冲区的尾部加？？？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	END IF;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</a:t>
            </a:r>
            <a:r>
              <a:rPr lang="zh-CN" altLang="en-US" dirty="0">
                <a:solidFill>
                  <a:schemeClr val="accent1"/>
                </a:solidFill>
              </a:rPr>
              <a:t>输出缓冲区中的新字符串</a:t>
            </a:r>
            <a:r>
              <a:rPr lang="en-US" altLang="zh-CN" dirty="0">
                <a:solidFill>
                  <a:schemeClr val="accent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END TEST STUB</a:t>
            </a:r>
          </a:p>
        </p:txBody>
      </p:sp>
    </p:spTree>
    <p:extLst>
      <p:ext uri="{BB962C8B-B14F-4D97-AF65-F5344CB8AC3E}">
        <p14:creationId xmlns:p14="http://schemas.microsoft.com/office/powerpoint/2010/main" val="1146309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计算机测试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Computer Test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48A848-1B2F-4035-BAC2-994E67F96E4D}"/>
              </a:ext>
            </a:extLst>
          </p:cNvPr>
          <p:cNvSpPr txBox="1"/>
          <p:nvPr/>
        </p:nvSpPr>
        <p:spPr>
          <a:xfrm>
            <a:off x="3494665" y="3346457"/>
            <a:ext cx="723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	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30DDC2-69A9-4CB9-8383-78D1A4E879EB}"/>
              </a:ext>
            </a:extLst>
          </p:cNvPr>
          <p:cNvSpPr txBox="1"/>
          <p:nvPr/>
        </p:nvSpPr>
        <p:spPr>
          <a:xfrm>
            <a:off x="3728621" y="1349406"/>
            <a:ext cx="52943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TEST DRIVER</a:t>
            </a:r>
            <a:r>
              <a:rPr lang="zh-CN" altLang="en-US" dirty="0">
                <a:solidFill>
                  <a:schemeClr val="accent1"/>
                </a:solidFill>
              </a:rPr>
              <a:t>（*测试正文编辑模块用的驱动模块*）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	</a:t>
            </a:r>
            <a:r>
              <a:rPr lang="zh-CN" altLang="en-US" dirty="0">
                <a:solidFill>
                  <a:schemeClr val="accent1"/>
                </a:solidFill>
              </a:rPr>
              <a:t>说明长度为</a:t>
            </a:r>
            <a:r>
              <a:rPr lang="en-US" altLang="zh-CN" dirty="0">
                <a:solidFill>
                  <a:schemeClr val="accent1"/>
                </a:solidFill>
              </a:rPr>
              <a:t>2500</a:t>
            </a:r>
            <a:r>
              <a:rPr lang="zh-CN" altLang="en-US" dirty="0">
                <a:solidFill>
                  <a:schemeClr val="accent1"/>
                </a:solidFill>
              </a:rPr>
              <a:t>个字符的一个缓冲区</a:t>
            </a:r>
            <a:r>
              <a:rPr lang="en-US" altLang="zh-CN" dirty="0">
                <a:solidFill>
                  <a:schemeClr val="accent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</a:t>
            </a:r>
            <a:r>
              <a:rPr lang="zh-CN" altLang="en-US" dirty="0">
                <a:solidFill>
                  <a:schemeClr val="accent1"/>
                </a:solidFill>
              </a:rPr>
              <a:t>把</a:t>
            </a:r>
            <a:r>
              <a:rPr lang="en-US" altLang="zh-CN" dirty="0">
                <a:solidFill>
                  <a:schemeClr val="accent1"/>
                </a:solidFill>
              </a:rPr>
              <a:t>CFUNCT</a:t>
            </a:r>
            <a:r>
              <a:rPr lang="zh-CN" altLang="en-US" dirty="0">
                <a:solidFill>
                  <a:schemeClr val="accent1"/>
                </a:solidFill>
              </a:rPr>
              <a:t>置为希望测试的状态</a:t>
            </a:r>
            <a:r>
              <a:rPr lang="en-US" altLang="zh-CN" dirty="0">
                <a:solidFill>
                  <a:schemeClr val="accent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</a:t>
            </a:r>
            <a:r>
              <a:rPr lang="zh-CN" altLang="en-US" dirty="0">
                <a:solidFill>
                  <a:schemeClr val="accent1"/>
                </a:solidFill>
              </a:rPr>
              <a:t>输入字符串</a:t>
            </a:r>
            <a:r>
              <a:rPr lang="en-US" altLang="zh-CN" dirty="0">
                <a:solidFill>
                  <a:schemeClr val="accent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</a:t>
            </a:r>
            <a:r>
              <a:rPr lang="zh-CN" altLang="en-US" dirty="0">
                <a:solidFill>
                  <a:schemeClr val="accent1"/>
                </a:solidFill>
              </a:rPr>
              <a:t>调用正文编辑模块</a:t>
            </a:r>
            <a:r>
              <a:rPr lang="en-US" altLang="zh-CN" dirty="0">
                <a:solidFill>
                  <a:schemeClr val="accent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</a:t>
            </a:r>
            <a:r>
              <a:rPr lang="zh-CN" altLang="en-US" dirty="0">
                <a:solidFill>
                  <a:schemeClr val="accent1"/>
                </a:solidFill>
              </a:rPr>
              <a:t>停止或再次开启</a:t>
            </a:r>
            <a:r>
              <a:rPr lang="en-US" altLang="zh-CN" dirty="0">
                <a:solidFill>
                  <a:schemeClr val="accent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END TEST DRIVER</a:t>
            </a:r>
          </a:p>
        </p:txBody>
      </p:sp>
    </p:spTree>
    <p:extLst>
      <p:ext uri="{BB962C8B-B14F-4D97-AF65-F5344CB8AC3E}">
        <p14:creationId xmlns:p14="http://schemas.microsoft.com/office/powerpoint/2010/main" val="91411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6" name="矩形 5"/>
          <p:cNvSpPr/>
          <p:nvPr/>
        </p:nvSpPr>
        <p:spPr>
          <a:xfrm>
            <a:off x="3165598" y="1777924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Test Focus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271947" y="2194783"/>
            <a:ext cx="2483446" cy="0"/>
          </a:xfrm>
          <a:prstGeom prst="line">
            <a:avLst/>
          </a:prstGeom>
          <a:ln w="9525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01558" y="2254518"/>
            <a:ext cx="2930406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+mj-ea"/>
                <a:ea typeface="+mj-ea"/>
              </a:rPr>
              <a:t>测试重点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605691" y="1701168"/>
            <a:ext cx="613080" cy="6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zh-CN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84802D7-82AA-4C4B-9C5D-61473422F46A}"/>
              </a:ext>
            </a:extLst>
          </p:cNvPr>
          <p:cNvSpPr/>
          <p:nvPr/>
        </p:nvSpPr>
        <p:spPr>
          <a:xfrm>
            <a:off x="3165598" y="2947159"/>
            <a:ext cx="1436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Code Review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409FC8A-814F-419D-AFE3-081106997A57}"/>
              </a:ext>
            </a:extLst>
          </p:cNvPr>
          <p:cNvCxnSpPr/>
          <p:nvPr/>
        </p:nvCxnSpPr>
        <p:spPr>
          <a:xfrm>
            <a:off x="3271947" y="3364018"/>
            <a:ext cx="2483446" cy="0"/>
          </a:xfrm>
          <a:prstGeom prst="line">
            <a:avLst/>
          </a:prstGeom>
          <a:ln w="9525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B5FC432F-E626-4E07-8AD2-3FD4CA6526FA}"/>
              </a:ext>
            </a:extLst>
          </p:cNvPr>
          <p:cNvSpPr txBox="1"/>
          <p:nvPr/>
        </p:nvSpPr>
        <p:spPr>
          <a:xfrm>
            <a:off x="3165594" y="3355508"/>
            <a:ext cx="2930406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accent1"/>
                </a:solidFill>
                <a:latin typeface="+mj-ea"/>
              </a:rPr>
              <a:t>代码审查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283A37A-7D34-487D-8D47-40C47A1389EF}"/>
              </a:ext>
            </a:extLst>
          </p:cNvPr>
          <p:cNvSpPr txBox="1"/>
          <p:nvPr/>
        </p:nvSpPr>
        <p:spPr>
          <a:xfrm>
            <a:off x="2605691" y="2870403"/>
            <a:ext cx="613080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zh-CN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65039D8-91B7-42BD-9A50-B3D9878B66E0}"/>
              </a:ext>
            </a:extLst>
          </p:cNvPr>
          <p:cNvSpPr/>
          <p:nvPr/>
        </p:nvSpPr>
        <p:spPr>
          <a:xfrm>
            <a:off x="3165598" y="4115297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Computer Test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8D435DE-492B-4E61-94AD-E9AE3524FAF3}"/>
              </a:ext>
            </a:extLst>
          </p:cNvPr>
          <p:cNvCxnSpPr/>
          <p:nvPr/>
        </p:nvCxnSpPr>
        <p:spPr>
          <a:xfrm>
            <a:off x="3271947" y="4532156"/>
            <a:ext cx="2483446" cy="0"/>
          </a:xfrm>
          <a:prstGeom prst="line">
            <a:avLst/>
          </a:prstGeom>
          <a:ln w="9525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081D18E-F184-475B-866F-21FBBC74C5A8}"/>
              </a:ext>
            </a:extLst>
          </p:cNvPr>
          <p:cNvSpPr txBox="1"/>
          <p:nvPr/>
        </p:nvSpPr>
        <p:spPr>
          <a:xfrm>
            <a:off x="3165594" y="4523646"/>
            <a:ext cx="2930406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+mj-ea"/>
                <a:ea typeface="+mj-ea"/>
              </a:rPr>
              <a:t>计算机测试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58A2485-7975-435C-8066-0CC39C6D8675}"/>
              </a:ext>
            </a:extLst>
          </p:cNvPr>
          <p:cNvSpPr txBox="1"/>
          <p:nvPr/>
        </p:nvSpPr>
        <p:spPr>
          <a:xfrm>
            <a:off x="2605691" y="4038541"/>
            <a:ext cx="613080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zh-CN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9909BB-61C3-4D2C-9C0C-EE287AE69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7104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FA40CE9-5B9B-43BE-97AA-1DFA3EEF6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1665"/>
            <a:ext cx="6463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9776CA-2E8D-45B2-A9DB-66F07232E276}"/>
              </a:ext>
            </a:extLst>
          </p:cNvPr>
          <p:cNvSpPr/>
          <p:nvPr/>
        </p:nvSpPr>
        <p:spPr>
          <a:xfrm>
            <a:off x="6377071" y="1689242"/>
            <a:ext cx="396263" cy="645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+mj-ea"/>
              </a:rPr>
              <a:t>4</a:t>
            </a:r>
            <a:endParaRPr lang="zh-CN" altLang="en-US" sz="3200" dirty="0">
              <a:solidFill>
                <a:schemeClr val="accent1"/>
              </a:solidFill>
              <a:latin typeface="+mj-ea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A19A5AF-8C8E-4478-8992-CDB7CA6AA352}"/>
              </a:ext>
            </a:extLst>
          </p:cNvPr>
          <p:cNvCxnSpPr/>
          <p:nvPr/>
        </p:nvCxnSpPr>
        <p:spPr>
          <a:xfrm>
            <a:off x="7064192" y="2189383"/>
            <a:ext cx="2483446" cy="0"/>
          </a:xfrm>
          <a:prstGeom prst="line">
            <a:avLst/>
          </a:prstGeom>
          <a:ln w="9525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49917D1-F849-44C8-BED1-414A3B8DCB6B}"/>
              </a:ext>
            </a:extLst>
          </p:cNvPr>
          <p:cNvSpPr txBox="1"/>
          <p:nvPr/>
        </p:nvSpPr>
        <p:spPr>
          <a:xfrm>
            <a:off x="7064192" y="1777924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Question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6CA49B1-D023-4D29-926C-4209A7E5C079}"/>
              </a:ext>
            </a:extLst>
          </p:cNvPr>
          <p:cNvSpPr/>
          <p:nvPr/>
        </p:nvSpPr>
        <p:spPr>
          <a:xfrm>
            <a:off x="7064192" y="2257734"/>
            <a:ext cx="1005403" cy="645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+mj-ea"/>
                <a:ea typeface="+mj-ea"/>
              </a:rPr>
              <a:t>问题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计算机测试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Computer Test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48A848-1B2F-4035-BAC2-994E67F96E4D}"/>
              </a:ext>
            </a:extLst>
          </p:cNvPr>
          <p:cNvSpPr txBox="1"/>
          <p:nvPr/>
        </p:nvSpPr>
        <p:spPr>
          <a:xfrm>
            <a:off x="3494665" y="3346457"/>
            <a:ext cx="723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	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30DDC2-69A9-4CB9-8383-78D1A4E879EB}"/>
              </a:ext>
            </a:extLst>
          </p:cNvPr>
          <p:cNvSpPr txBox="1"/>
          <p:nvPr/>
        </p:nvSpPr>
        <p:spPr>
          <a:xfrm>
            <a:off x="3728621" y="1349406"/>
            <a:ext cx="66752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代码审查比计算机测试优越的是：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(1)</a:t>
            </a:r>
            <a:r>
              <a:rPr lang="zh-CN" altLang="en-US" dirty="0">
                <a:solidFill>
                  <a:schemeClr val="accent1"/>
                </a:solidFill>
              </a:rPr>
              <a:t>一次审查会上可以发现许多错误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(2)</a:t>
            </a:r>
            <a:r>
              <a:rPr lang="zh-CN" altLang="en-US" dirty="0">
                <a:solidFill>
                  <a:schemeClr val="accent1"/>
                </a:solidFill>
              </a:rPr>
              <a:t>用计算机测试的方法发现错误后，通常需要先改正这个错误后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才能继续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(3)</a:t>
            </a:r>
            <a:r>
              <a:rPr lang="zh-CN" altLang="en-US" dirty="0">
                <a:solidFill>
                  <a:schemeClr val="accent1"/>
                </a:solidFill>
              </a:rPr>
              <a:t>代码审查可以减少系统验证的总工作量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9F751D-451D-458F-8CE2-F9CA586F69EB}"/>
              </a:ext>
            </a:extLst>
          </p:cNvPr>
          <p:cNvSpPr txBox="1"/>
          <p:nvPr/>
        </p:nvSpPr>
        <p:spPr>
          <a:xfrm>
            <a:off x="3728620" y="4862263"/>
            <a:ext cx="667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人工测试和计算机测试是互相补充，相辅相成的，缺少其中任何一种方法都会使查找错误的效率变低</a:t>
            </a:r>
            <a:endParaRPr lang="en-US" altLang="zh-C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067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计算机测试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Computer Test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48A848-1B2F-4035-BAC2-994E67F96E4D}"/>
              </a:ext>
            </a:extLst>
          </p:cNvPr>
          <p:cNvSpPr txBox="1"/>
          <p:nvPr/>
        </p:nvSpPr>
        <p:spPr>
          <a:xfrm>
            <a:off x="3494665" y="3346457"/>
            <a:ext cx="723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	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30DDC2-69A9-4CB9-8383-78D1A4E879EB}"/>
              </a:ext>
            </a:extLst>
          </p:cNvPr>
          <p:cNvSpPr txBox="1"/>
          <p:nvPr/>
        </p:nvSpPr>
        <p:spPr>
          <a:xfrm>
            <a:off x="3728621" y="1349406"/>
            <a:ext cx="66752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代码审查比计算机测试优越的是：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(1)</a:t>
            </a:r>
            <a:r>
              <a:rPr lang="zh-CN" altLang="en-US" dirty="0">
                <a:solidFill>
                  <a:schemeClr val="accent1"/>
                </a:solidFill>
              </a:rPr>
              <a:t>一次审查会上可以发现许多错误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(2)</a:t>
            </a:r>
            <a:r>
              <a:rPr lang="zh-CN" altLang="en-US" dirty="0">
                <a:solidFill>
                  <a:schemeClr val="accent1"/>
                </a:solidFill>
              </a:rPr>
              <a:t>用计算机测试的方法发现错误后，通常需要先改正这个错误后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才能继续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(3)</a:t>
            </a:r>
            <a:r>
              <a:rPr lang="zh-CN" altLang="en-US" dirty="0">
                <a:solidFill>
                  <a:schemeClr val="accent1"/>
                </a:solidFill>
              </a:rPr>
              <a:t>代码审查可以减少系统验证的总工作量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9F751D-451D-458F-8CE2-F9CA586F69EB}"/>
              </a:ext>
            </a:extLst>
          </p:cNvPr>
          <p:cNvSpPr txBox="1"/>
          <p:nvPr/>
        </p:nvSpPr>
        <p:spPr>
          <a:xfrm>
            <a:off x="3728620" y="4862263"/>
            <a:ext cx="667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人工测试和计算机测试是互相补充，相辅相成的，缺少其中任何一种方法都会使查找错误的效率变低</a:t>
            </a:r>
            <a:endParaRPr lang="en-US" altLang="zh-C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132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061846" y="2213540"/>
            <a:ext cx="5130154" cy="1215460"/>
            <a:chOff x="817928" y="2521258"/>
            <a:chExt cx="5130154" cy="1215460"/>
          </a:xfrm>
        </p:grpSpPr>
        <p:sp>
          <p:nvSpPr>
            <p:cNvPr id="4" name="矩形 3"/>
            <p:cNvSpPr/>
            <p:nvPr/>
          </p:nvSpPr>
          <p:spPr>
            <a:xfrm>
              <a:off x="817928" y="2521258"/>
              <a:ext cx="3401288" cy="783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b="1" dirty="0">
                  <a:solidFill>
                    <a:schemeClr val="accent1"/>
                  </a:solidFill>
                  <a:latin typeface="+mj-ea"/>
                </a:rPr>
                <a:t>问题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17929" y="3283481"/>
              <a:ext cx="28356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Question</a:t>
              </a:r>
            </a:p>
          </p:txBody>
        </p:sp>
        <p:cxnSp>
          <p:nvCxnSpPr>
            <p:cNvPr id="9" name="直接连接符 8"/>
            <p:cNvCxnSpPr>
              <a:cxnSpLocks/>
            </p:cNvCxnSpPr>
            <p:nvPr/>
          </p:nvCxnSpPr>
          <p:spPr>
            <a:xfrm>
              <a:off x="907676" y="3731626"/>
              <a:ext cx="5040406" cy="5092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0604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问题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E9A83D-019C-4432-BC05-5185D4F16F7E}"/>
              </a:ext>
            </a:extLst>
          </p:cNvPr>
          <p:cNvSpPr txBox="1"/>
          <p:nvPr/>
        </p:nvSpPr>
        <p:spPr>
          <a:xfrm>
            <a:off x="3246090" y="1650480"/>
            <a:ext cx="6381867" cy="339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</a:rPr>
              <a:t>(1)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首先应该对通过</a:t>
            </a: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</a:rPr>
              <a:t>______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的数据流进行测试，如果数据不能正确进出，所有其他测试都是不切实际的。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</a:rPr>
              <a:t>(2)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审查小组的任务？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</a:rPr>
              <a:t>(3)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模块并不是一个独立的程序，因此必须要为每个单元测试开发哪两个软件？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48A848-1B2F-4035-BAC2-994E67F96E4D}"/>
              </a:ext>
            </a:extLst>
          </p:cNvPr>
          <p:cNvSpPr txBox="1"/>
          <p:nvPr/>
        </p:nvSpPr>
        <p:spPr>
          <a:xfrm>
            <a:off x="3494665" y="3346457"/>
            <a:ext cx="723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188840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4196" y="285750"/>
            <a:ext cx="11554691" cy="628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3396385" y="2760932"/>
            <a:ext cx="5399235" cy="1336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7200" b="1" dirty="0">
                <a:solidFill>
                  <a:schemeClr val="bg1"/>
                </a:solidFill>
                <a:latin typeface="+mn-ea"/>
              </a:rPr>
              <a:t>THANK YOU</a:t>
            </a:r>
            <a:endParaRPr lang="zh-CN" altLang="en-US" sz="72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061846" y="2213540"/>
            <a:ext cx="5130154" cy="1215460"/>
            <a:chOff x="817928" y="2521258"/>
            <a:chExt cx="5130154" cy="1215460"/>
          </a:xfrm>
        </p:grpSpPr>
        <p:sp>
          <p:nvSpPr>
            <p:cNvPr id="4" name="矩形 3"/>
            <p:cNvSpPr/>
            <p:nvPr/>
          </p:nvSpPr>
          <p:spPr>
            <a:xfrm>
              <a:off x="817928" y="2521258"/>
              <a:ext cx="3401288" cy="783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b="1" dirty="0">
                  <a:solidFill>
                    <a:schemeClr val="accent1"/>
                  </a:solidFill>
                  <a:latin typeface="+mj-ea"/>
                </a:rPr>
                <a:t>测试重点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17929" y="3283481"/>
              <a:ext cx="28356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Test Focus</a:t>
              </a:r>
            </a:p>
          </p:txBody>
        </p:sp>
        <p:cxnSp>
          <p:nvCxnSpPr>
            <p:cNvPr id="9" name="直接连接符 8"/>
            <p:cNvCxnSpPr>
              <a:cxnSpLocks/>
            </p:cNvCxnSpPr>
            <p:nvPr/>
          </p:nvCxnSpPr>
          <p:spPr>
            <a:xfrm>
              <a:off x="907676" y="3731626"/>
              <a:ext cx="5040406" cy="5092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测试重点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Test Focus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E9A83D-019C-4432-BC05-5185D4F16F7E}"/>
              </a:ext>
            </a:extLst>
          </p:cNvPr>
          <p:cNvSpPr txBox="1"/>
          <p:nvPr/>
        </p:nvSpPr>
        <p:spPr>
          <a:xfrm>
            <a:off x="3905457" y="1865879"/>
            <a:ext cx="4684373" cy="360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+mn-ea"/>
              </a:rPr>
              <a:t>模块接口</a:t>
            </a:r>
            <a:endParaRPr lang="en-US" altLang="zh-CN" sz="2400" dirty="0">
              <a:solidFill>
                <a:schemeClr val="accent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+mn-ea"/>
              </a:rPr>
              <a:t>局部数据结构</a:t>
            </a:r>
            <a:endParaRPr lang="en-US" altLang="zh-CN" sz="2400" dirty="0">
              <a:solidFill>
                <a:schemeClr val="accent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+mn-ea"/>
              </a:rPr>
              <a:t>重要的执行通路</a:t>
            </a:r>
            <a:endParaRPr lang="en-US" altLang="zh-CN" sz="2400" dirty="0">
              <a:solidFill>
                <a:schemeClr val="accent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+mn-ea"/>
              </a:rPr>
              <a:t>出错处理通路</a:t>
            </a:r>
            <a:endParaRPr lang="en-US" altLang="zh-CN" sz="2400" dirty="0">
              <a:solidFill>
                <a:schemeClr val="accent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solidFill>
                <a:schemeClr val="accent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+mn-ea"/>
              </a:rPr>
              <a:t>边界条件</a:t>
            </a:r>
            <a:endParaRPr lang="en-US" altLang="zh-CN" sz="2400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测试重点</a:t>
            </a:r>
            <a:r>
              <a:rPr lang="en-US" altLang="zh-CN" dirty="0"/>
              <a:t>-</a:t>
            </a:r>
            <a:r>
              <a:rPr lang="zh-CN" altLang="en-US" dirty="0"/>
              <a:t>模块接口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Test Focus-Module Interface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E9A83D-019C-4432-BC05-5185D4F16F7E}"/>
              </a:ext>
            </a:extLst>
          </p:cNvPr>
          <p:cNvSpPr txBox="1"/>
          <p:nvPr/>
        </p:nvSpPr>
        <p:spPr>
          <a:xfrm>
            <a:off x="3494666" y="1670570"/>
            <a:ext cx="6117428" cy="73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重要性：通过模块接口的数据流进行测试，如果数据不能正确地进出，所有其他测试都是不切实际的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48A848-1B2F-4035-BAC2-994E67F96E4D}"/>
              </a:ext>
            </a:extLst>
          </p:cNvPr>
          <p:cNvSpPr txBox="1"/>
          <p:nvPr/>
        </p:nvSpPr>
        <p:spPr>
          <a:xfrm>
            <a:off x="3494666" y="2944135"/>
            <a:ext cx="75360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样例</a:t>
            </a: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:  (1)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参数的数目、次序、属性或单位属性或单位系统与变元是否一致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   (2)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是否修改了只作输入用的变元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 	   (3)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全局变量的定义和用法在各个模块中是否一致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   (4)……     </a:t>
            </a:r>
            <a:endParaRPr lang="zh-CN" altLang="en-US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230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测试重点</a:t>
            </a:r>
            <a:r>
              <a:rPr lang="en-US" altLang="zh-CN" dirty="0"/>
              <a:t>-</a:t>
            </a:r>
            <a:r>
              <a:rPr lang="zh-CN" altLang="en-US" dirty="0"/>
              <a:t>局部数据结构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Test Focus-Local data structure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E9A83D-019C-4432-BC05-5185D4F16F7E}"/>
              </a:ext>
            </a:extLst>
          </p:cNvPr>
          <p:cNvSpPr txBox="1"/>
          <p:nvPr/>
        </p:nvSpPr>
        <p:spPr>
          <a:xfrm>
            <a:off x="3494666" y="1670570"/>
            <a:ext cx="6117428" cy="73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重要性：对于模块来说，局部数据结构错误是常见的错误来源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48A848-1B2F-4035-BAC2-994E67F96E4D}"/>
              </a:ext>
            </a:extLst>
          </p:cNvPr>
          <p:cNvSpPr txBox="1"/>
          <p:nvPr/>
        </p:nvSpPr>
        <p:spPr>
          <a:xfrm>
            <a:off x="3494666" y="2944135"/>
            <a:ext cx="24689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样例</a:t>
            </a: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:  (1)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局部数据说明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   (2)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初始化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 	   (3)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默认值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   (4)……     </a:t>
            </a:r>
            <a:endParaRPr lang="zh-CN" altLang="en-US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150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测试重点</a:t>
            </a:r>
            <a:r>
              <a:rPr lang="en-US" altLang="zh-CN" dirty="0"/>
              <a:t>-</a:t>
            </a:r>
            <a:r>
              <a:rPr lang="zh-CN" altLang="en-US" dirty="0"/>
              <a:t>重要的执行通道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Test Focus-Important Execution Channel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E9A83D-019C-4432-BC05-5185D4F16F7E}"/>
              </a:ext>
            </a:extLst>
          </p:cNvPr>
          <p:cNvSpPr txBox="1"/>
          <p:nvPr/>
        </p:nvSpPr>
        <p:spPr>
          <a:xfrm>
            <a:off x="3494665" y="1670570"/>
            <a:ext cx="6381867" cy="73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重要性：发现由于错误的计算、不正确的比较或不适当的  控制流而造成的错误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48A848-1B2F-4035-BAC2-994E67F96E4D}"/>
              </a:ext>
            </a:extLst>
          </p:cNvPr>
          <p:cNvSpPr txBox="1"/>
          <p:nvPr/>
        </p:nvSpPr>
        <p:spPr>
          <a:xfrm>
            <a:off x="3494666" y="2944135"/>
            <a:ext cx="6381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样例</a:t>
            </a: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:  (1)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选择最有代表性、最可能发现错误的执行的执行通道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   (2)……</a:t>
            </a:r>
            <a:endParaRPr lang="zh-CN" altLang="en-US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1027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测试重点</a:t>
            </a:r>
            <a:r>
              <a:rPr lang="en-US" altLang="zh-CN" dirty="0"/>
              <a:t>-</a:t>
            </a:r>
            <a:r>
              <a:rPr lang="zh-CN" altLang="en-US" dirty="0"/>
              <a:t>出错处理通道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Test Focus-Error Processing Channel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E9A83D-019C-4432-BC05-5185D4F16F7E}"/>
              </a:ext>
            </a:extLst>
          </p:cNvPr>
          <p:cNvSpPr txBox="1"/>
          <p:nvPr/>
        </p:nvSpPr>
        <p:spPr>
          <a:xfrm>
            <a:off x="3494665" y="1670570"/>
            <a:ext cx="6381867" cy="40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重要性：好的设计应该能预见出现错误的条件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48A848-1B2F-4035-BAC2-994E67F96E4D}"/>
              </a:ext>
            </a:extLst>
          </p:cNvPr>
          <p:cNvSpPr txBox="1"/>
          <p:nvPr/>
        </p:nvSpPr>
        <p:spPr>
          <a:xfrm>
            <a:off x="3494666" y="2944135"/>
            <a:ext cx="639309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样例</a:t>
            </a: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:  (1)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对错误的描述是难以理解的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   (2)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记下的错误与实际遇到的错误不同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   (3)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在对错误进行处理之前，错误条件已经引起系统干扰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   (4)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对错误的处理不正确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   (5)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描述错误的信息不足以帮助确定造成错误的位置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   (6)……</a:t>
            </a:r>
            <a:endParaRPr lang="zh-CN" altLang="en-US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729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测试重点</a:t>
            </a:r>
            <a:r>
              <a:rPr lang="en-US" altLang="zh-CN" dirty="0"/>
              <a:t>-</a:t>
            </a:r>
            <a:r>
              <a:rPr lang="zh-CN" altLang="en-US" dirty="0"/>
              <a:t>边界条件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Test Focus-Boundary Condition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E9A83D-019C-4432-BC05-5185D4F16F7E}"/>
              </a:ext>
            </a:extLst>
          </p:cNvPr>
          <p:cNvSpPr txBox="1"/>
          <p:nvPr/>
        </p:nvSpPr>
        <p:spPr>
          <a:xfrm>
            <a:off x="3494665" y="1670570"/>
            <a:ext cx="6381867" cy="40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重要性：边界测试是单元测试中最后的也可能是最重要的任务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48A848-1B2F-4035-BAC2-994E67F96E4D}"/>
              </a:ext>
            </a:extLst>
          </p:cNvPr>
          <p:cNvSpPr txBox="1"/>
          <p:nvPr/>
        </p:nvSpPr>
        <p:spPr>
          <a:xfrm>
            <a:off x="3494666" y="2944135"/>
            <a:ext cx="7238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样例</a:t>
            </a: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:  (1)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处理</a:t>
            </a: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n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元数组的第</a:t>
            </a: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n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个元素时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   (2)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做到</a:t>
            </a:r>
            <a:r>
              <a:rPr lang="en-US" altLang="zh-CN" dirty="0" err="1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i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次循环中的第</a:t>
            </a:r>
            <a:r>
              <a:rPr lang="en-US" altLang="zh-CN" dirty="0" err="1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i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次重复时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   (3)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使用刚好小于、刚好等于和刚好大于最大值或最小值的数据    结构、控制量和数据值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   (4)……</a:t>
            </a:r>
          </a:p>
        </p:txBody>
      </p:sp>
    </p:spTree>
    <p:extLst>
      <p:ext uri="{BB962C8B-B14F-4D97-AF65-F5344CB8AC3E}">
        <p14:creationId xmlns:p14="http://schemas.microsoft.com/office/powerpoint/2010/main" val="33525246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ww.33ppt.com"/>
</p:tagLst>
</file>

<file path=ppt/theme/theme1.xml><?xml version="1.0" encoding="utf-8"?>
<a:theme xmlns:a="http://schemas.openxmlformats.org/drawingml/2006/main" name="www.33ppt.com 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</TotalTime>
  <Words>771</Words>
  <Application>Microsoft Office PowerPoint</Application>
  <PresentationFormat>宽屏</PresentationFormat>
  <Paragraphs>211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等线</vt:lpstr>
      <vt:lpstr>等线 Light</vt:lpstr>
      <vt:lpstr>宋体</vt:lpstr>
      <vt:lpstr>Microsoft YaHei</vt:lpstr>
      <vt:lpstr>微软雅黑 Light</vt:lpstr>
      <vt:lpstr>Arial</vt:lpstr>
      <vt:lpstr>Calibri</vt:lpstr>
      <vt:lpstr>Calibri Light</vt:lpstr>
      <vt:lpstr>Wingdings</vt:lpstr>
      <vt:lpstr>www.33ppt.com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www.33ppt.com</dc:title>
  <cp:lastModifiedBy>mr.liu</cp:lastModifiedBy>
  <cp:revision>61</cp:revision>
  <dcterms:created xsi:type="dcterms:W3CDTF">2015-11-20T05:54:00Z</dcterms:created>
  <dcterms:modified xsi:type="dcterms:W3CDTF">2018-05-19T17:31:12Z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