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7"/>
  </p:notesMasterIdLst>
  <p:sldIdLst>
    <p:sldId id="256" r:id="rId2"/>
    <p:sldId id="399" r:id="rId3"/>
    <p:sldId id="289" r:id="rId4"/>
    <p:sldId id="386" r:id="rId5"/>
    <p:sldId id="387" r:id="rId6"/>
    <p:sldId id="401" r:id="rId7"/>
    <p:sldId id="381" r:id="rId8"/>
    <p:sldId id="403" r:id="rId9"/>
    <p:sldId id="402" r:id="rId10"/>
    <p:sldId id="406" r:id="rId11"/>
    <p:sldId id="404" r:id="rId12"/>
    <p:sldId id="405" r:id="rId13"/>
    <p:sldId id="400" r:id="rId14"/>
    <p:sldId id="383" r:id="rId15"/>
    <p:sldId id="388" r:id="rId16"/>
    <p:sldId id="389" r:id="rId17"/>
    <p:sldId id="390" r:id="rId18"/>
    <p:sldId id="391" r:id="rId19"/>
    <p:sldId id="392" r:id="rId20"/>
    <p:sldId id="407" r:id="rId21"/>
    <p:sldId id="396" r:id="rId22"/>
    <p:sldId id="411" r:id="rId23"/>
    <p:sldId id="393" r:id="rId24"/>
    <p:sldId id="408" r:id="rId25"/>
    <p:sldId id="412" r:id="rId26"/>
    <p:sldId id="398" r:id="rId27"/>
    <p:sldId id="372" r:id="rId28"/>
    <p:sldId id="394" r:id="rId29"/>
    <p:sldId id="373" r:id="rId30"/>
    <p:sldId id="395" r:id="rId31"/>
    <p:sldId id="367" r:id="rId32"/>
    <p:sldId id="368" r:id="rId33"/>
    <p:sldId id="409" r:id="rId34"/>
    <p:sldId id="410" r:id="rId35"/>
    <p:sldId id="276" r:id="rId36"/>
  </p:sldIdLst>
  <p:sldSz cx="12192000" cy="6858000"/>
  <p:notesSz cx="6858000" cy="9144000"/>
  <p:custDataLst>
    <p:tags r:id="rId3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5991" autoAdjust="0"/>
  </p:normalViewPr>
  <p:slideViewPr>
    <p:cSldViewPr snapToGrid="0">
      <p:cViewPr varScale="1">
        <p:scale>
          <a:sx n="65" d="100"/>
          <a:sy n="65" d="100"/>
        </p:scale>
        <p:origin x="58" y="59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t>2018/5/27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a:t>
            </a:fld>
            <a:endParaRPr lang="zh-CN" altLang="en-US"/>
          </a:p>
        </p:txBody>
      </p:sp>
    </p:spTree>
    <p:extLst>
      <p:ext uri="{BB962C8B-B14F-4D97-AF65-F5344CB8AC3E}">
        <p14:creationId xmlns:p14="http://schemas.microsoft.com/office/powerpoint/2010/main" val="415842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10</a:t>
            </a:fld>
            <a:endParaRPr lang="zh-CN" altLang="en-US"/>
          </a:p>
        </p:txBody>
      </p:sp>
    </p:spTree>
    <p:extLst>
      <p:ext uri="{BB962C8B-B14F-4D97-AF65-F5344CB8AC3E}">
        <p14:creationId xmlns:p14="http://schemas.microsoft.com/office/powerpoint/2010/main" val="2895657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11</a:t>
            </a:fld>
            <a:endParaRPr lang="zh-CN" altLang="en-US"/>
          </a:p>
        </p:txBody>
      </p:sp>
    </p:spTree>
    <p:extLst>
      <p:ext uri="{BB962C8B-B14F-4D97-AF65-F5344CB8AC3E}">
        <p14:creationId xmlns:p14="http://schemas.microsoft.com/office/powerpoint/2010/main" val="2639832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12</a:t>
            </a:fld>
            <a:endParaRPr lang="zh-CN" altLang="en-US"/>
          </a:p>
        </p:txBody>
      </p:sp>
    </p:spTree>
    <p:extLst>
      <p:ext uri="{BB962C8B-B14F-4D97-AF65-F5344CB8AC3E}">
        <p14:creationId xmlns:p14="http://schemas.microsoft.com/office/powerpoint/2010/main" val="2240582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13</a:t>
            </a:fld>
            <a:endParaRPr lang="zh-CN" altLang="en-US"/>
          </a:p>
        </p:txBody>
      </p:sp>
    </p:spTree>
    <p:extLst>
      <p:ext uri="{BB962C8B-B14F-4D97-AF65-F5344CB8AC3E}">
        <p14:creationId xmlns:p14="http://schemas.microsoft.com/office/powerpoint/2010/main" val="1757584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14</a:t>
            </a:fld>
            <a:endParaRPr lang="zh-CN" altLang="en-US"/>
          </a:p>
        </p:txBody>
      </p:sp>
    </p:spTree>
    <p:extLst>
      <p:ext uri="{BB962C8B-B14F-4D97-AF65-F5344CB8AC3E}">
        <p14:creationId xmlns:p14="http://schemas.microsoft.com/office/powerpoint/2010/main" val="1574329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15</a:t>
            </a:fld>
            <a:endParaRPr lang="zh-CN" altLang="en-US"/>
          </a:p>
        </p:txBody>
      </p:sp>
    </p:spTree>
    <p:extLst>
      <p:ext uri="{BB962C8B-B14F-4D97-AF65-F5344CB8AC3E}">
        <p14:creationId xmlns:p14="http://schemas.microsoft.com/office/powerpoint/2010/main" val="4045215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16</a:t>
            </a:fld>
            <a:endParaRPr lang="zh-CN" altLang="en-US"/>
          </a:p>
        </p:txBody>
      </p:sp>
    </p:spTree>
    <p:extLst>
      <p:ext uri="{BB962C8B-B14F-4D97-AF65-F5344CB8AC3E}">
        <p14:creationId xmlns:p14="http://schemas.microsoft.com/office/powerpoint/2010/main" val="1075914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17</a:t>
            </a:fld>
            <a:endParaRPr lang="zh-CN" altLang="en-US"/>
          </a:p>
        </p:txBody>
      </p:sp>
    </p:spTree>
    <p:extLst>
      <p:ext uri="{BB962C8B-B14F-4D97-AF65-F5344CB8AC3E}">
        <p14:creationId xmlns:p14="http://schemas.microsoft.com/office/powerpoint/2010/main" val="1978112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18</a:t>
            </a:fld>
            <a:endParaRPr lang="zh-CN" altLang="en-US"/>
          </a:p>
        </p:txBody>
      </p:sp>
    </p:spTree>
    <p:extLst>
      <p:ext uri="{BB962C8B-B14F-4D97-AF65-F5344CB8AC3E}">
        <p14:creationId xmlns:p14="http://schemas.microsoft.com/office/powerpoint/2010/main" val="3237910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19</a:t>
            </a:fld>
            <a:endParaRPr lang="zh-CN" altLang="en-US"/>
          </a:p>
        </p:txBody>
      </p:sp>
    </p:spTree>
    <p:extLst>
      <p:ext uri="{BB962C8B-B14F-4D97-AF65-F5344CB8AC3E}">
        <p14:creationId xmlns:p14="http://schemas.microsoft.com/office/powerpoint/2010/main" val="749143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a:t>
            </a:fld>
            <a:endParaRPr lang="zh-CN" altLang="en-US"/>
          </a:p>
        </p:txBody>
      </p:sp>
    </p:spTree>
    <p:extLst>
      <p:ext uri="{BB962C8B-B14F-4D97-AF65-F5344CB8AC3E}">
        <p14:creationId xmlns:p14="http://schemas.microsoft.com/office/powerpoint/2010/main" val="1580621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20</a:t>
            </a:fld>
            <a:endParaRPr lang="zh-CN" altLang="en-US"/>
          </a:p>
        </p:txBody>
      </p:sp>
    </p:spTree>
    <p:extLst>
      <p:ext uri="{BB962C8B-B14F-4D97-AF65-F5344CB8AC3E}">
        <p14:creationId xmlns:p14="http://schemas.microsoft.com/office/powerpoint/2010/main" val="2388164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21</a:t>
            </a:fld>
            <a:endParaRPr lang="zh-CN" altLang="en-US"/>
          </a:p>
        </p:txBody>
      </p:sp>
    </p:spTree>
    <p:extLst>
      <p:ext uri="{BB962C8B-B14F-4D97-AF65-F5344CB8AC3E}">
        <p14:creationId xmlns:p14="http://schemas.microsoft.com/office/powerpoint/2010/main" val="3456655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22</a:t>
            </a:fld>
            <a:endParaRPr lang="zh-CN" altLang="en-US"/>
          </a:p>
        </p:txBody>
      </p:sp>
    </p:spTree>
    <p:extLst>
      <p:ext uri="{BB962C8B-B14F-4D97-AF65-F5344CB8AC3E}">
        <p14:creationId xmlns:p14="http://schemas.microsoft.com/office/powerpoint/2010/main" val="1435714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23</a:t>
            </a:fld>
            <a:endParaRPr lang="zh-CN" altLang="en-US"/>
          </a:p>
        </p:txBody>
      </p:sp>
    </p:spTree>
    <p:extLst>
      <p:ext uri="{BB962C8B-B14F-4D97-AF65-F5344CB8AC3E}">
        <p14:creationId xmlns:p14="http://schemas.microsoft.com/office/powerpoint/2010/main" val="3037833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24</a:t>
            </a:fld>
            <a:endParaRPr lang="zh-CN" altLang="en-US"/>
          </a:p>
        </p:txBody>
      </p:sp>
    </p:spTree>
    <p:extLst>
      <p:ext uri="{BB962C8B-B14F-4D97-AF65-F5344CB8AC3E}">
        <p14:creationId xmlns:p14="http://schemas.microsoft.com/office/powerpoint/2010/main" val="595124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任何流程，任何规范，任何</a:t>
            </a:r>
            <a:r>
              <a:rPr lang="en-US" altLang="zh-CN" sz="1200" b="0" i="0" u="none" strike="noStrike" kern="1200" dirty="0">
                <a:solidFill>
                  <a:schemeClr val="tx1"/>
                </a:solidFill>
                <a:effectLst/>
                <a:latin typeface="+mn-lt"/>
                <a:ea typeface="+mn-ea"/>
                <a:cs typeface="+mn-cs"/>
              </a:rPr>
              <a:t>review</a:t>
            </a:r>
            <a:r>
              <a:rPr lang="zh-CN" altLang="en-US" sz="1200" b="0" i="0" u="none" strike="noStrike" kern="1200" dirty="0">
                <a:solidFill>
                  <a:schemeClr val="tx1"/>
                </a:solidFill>
                <a:effectLst/>
                <a:latin typeface="+mn-lt"/>
                <a:ea typeface="+mn-ea"/>
                <a:cs typeface="+mn-cs"/>
              </a:rPr>
              <a:t>，任何代码检查工具，都阻止不了程序员缓慢地一点一点地滥用语言特性，也阻止不了一个软件代码自身的腐败。 </a:t>
            </a:r>
            <a:r>
              <a:rPr lang="en-US" altLang="zh-CN" sz="1200" b="0" i="0" u="none" strike="noStrike" kern="1200" dirty="0">
                <a:solidFill>
                  <a:schemeClr val="tx1"/>
                </a:solidFill>
                <a:effectLst/>
                <a:latin typeface="+mn-lt"/>
                <a:ea typeface="+mn-ea"/>
                <a:cs typeface="+mn-cs"/>
              </a:rPr>
              <a:t>Python</a:t>
            </a:r>
            <a:r>
              <a:rPr lang="zh-CN" altLang="en-US" sz="1200" b="0" i="0" u="none" strike="noStrike" kern="1200" dirty="0">
                <a:solidFill>
                  <a:schemeClr val="tx1"/>
                </a:solidFill>
                <a:effectLst/>
                <a:latin typeface="+mn-lt"/>
                <a:ea typeface="+mn-ea"/>
                <a:cs typeface="+mn-cs"/>
              </a:rPr>
              <a:t>本身鼓励滥用</a:t>
            </a:r>
            <a:r>
              <a:rPr lang="en-US" altLang="zh-CN" sz="1200" b="0" i="0" u="none" strike="noStrike" kern="1200" dirty="0">
                <a:solidFill>
                  <a:schemeClr val="tx1"/>
                </a:solidFill>
                <a:effectLst/>
                <a:latin typeface="+mn-lt"/>
                <a:ea typeface="+mn-ea"/>
                <a:cs typeface="+mn-cs"/>
              </a:rPr>
              <a:t>Mock</a:t>
            </a:r>
            <a:r>
              <a:rPr lang="zh-CN" altLang="en-US" sz="1200" b="0" i="0" u="none" strike="noStrike" kern="1200" dirty="0">
                <a:solidFill>
                  <a:schemeClr val="tx1"/>
                </a:solidFill>
                <a:effectLst/>
                <a:latin typeface="+mn-lt"/>
                <a:ea typeface="+mn-ea"/>
                <a:cs typeface="+mn-cs"/>
              </a:rPr>
              <a:t>因为没有不用</a:t>
            </a:r>
            <a:r>
              <a:rPr lang="en-US" altLang="zh-CN" sz="1200" b="0" i="0" u="none" strike="noStrike" kern="1200" dirty="0">
                <a:solidFill>
                  <a:schemeClr val="tx1"/>
                </a:solidFill>
                <a:effectLst/>
                <a:latin typeface="+mn-lt"/>
                <a:ea typeface="+mn-ea"/>
                <a:cs typeface="+mn-cs"/>
              </a:rPr>
              <a:t>mock</a:t>
            </a:r>
            <a:r>
              <a:rPr lang="zh-CN" altLang="en-US" sz="1200" b="0" i="0" u="none" strike="noStrike" kern="1200" dirty="0">
                <a:solidFill>
                  <a:schemeClr val="tx1"/>
                </a:solidFill>
                <a:effectLst/>
                <a:latin typeface="+mn-lt"/>
                <a:ea typeface="+mn-ea"/>
                <a:cs typeface="+mn-cs"/>
              </a:rPr>
              <a:t>就可以方便写</a:t>
            </a:r>
            <a:r>
              <a:rPr lang="en-US" altLang="zh-CN" sz="1200" b="0" i="0" u="none" strike="noStrike" kern="1200" dirty="0">
                <a:solidFill>
                  <a:schemeClr val="tx1"/>
                </a:solidFill>
                <a:effectLst/>
                <a:latin typeface="+mn-lt"/>
                <a:ea typeface="+mn-ea"/>
                <a:cs typeface="+mn-cs"/>
              </a:rPr>
              <a:t>unit test</a:t>
            </a:r>
            <a:r>
              <a:rPr lang="zh-CN" altLang="en-US" sz="1200" b="0" i="0" u="none" strike="noStrike" kern="1200" dirty="0">
                <a:solidFill>
                  <a:schemeClr val="tx1"/>
                </a:solidFill>
                <a:effectLst/>
                <a:latin typeface="+mn-lt"/>
                <a:ea typeface="+mn-ea"/>
                <a:cs typeface="+mn-cs"/>
              </a:rPr>
              <a:t>的测试工具。</a:t>
            </a:r>
            <a:r>
              <a:rPr lang="en-US" altLang="zh-CN" sz="1200" b="0" i="0" u="none" strike="noStrike" kern="1200" dirty="0">
                <a:solidFill>
                  <a:schemeClr val="tx1"/>
                </a:solidFill>
                <a:effectLst/>
                <a:latin typeface="+mn-lt"/>
                <a:ea typeface="+mn-ea"/>
                <a:cs typeface="+mn-cs"/>
              </a:rPr>
              <a:t>Python</a:t>
            </a:r>
            <a:r>
              <a:rPr lang="zh-CN" altLang="en-US" sz="1200" b="0" i="0" u="none" strike="noStrike" kern="1200" dirty="0">
                <a:solidFill>
                  <a:schemeClr val="tx1"/>
                </a:solidFill>
                <a:effectLst/>
                <a:latin typeface="+mn-lt"/>
                <a:ea typeface="+mn-ea"/>
                <a:cs typeface="+mn-cs"/>
              </a:rPr>
              <a:t>还鼓励不定义清晰的类接口和类关系，如果你写了一个接口继承，就会有</a:t>
            </a:r>
            <a:r>
              <a:rPr lang="en-US" altLang="zh-CN" sz="1200" b="0" i="0" u="none" strike="noStrike" kern="1200" dirty="0">
                <a:solidFill>
                  <a:schemeClr val="tx1"/>
                </a:solidFill>
                <a:effectLst/>
                <a:latin typeface="+mn-lt"/>
                <a:ea typeface="+mn-ea"/>
                <a:cs typeface="+mn-cs"/>
              </a:rPr>
              <a:t>Python</a:t>
            </a:r>
            <a:r>
              <a:rPr lang="zh-CN" altLang="en-US" sz="1200" b="0" i="0" u="none" strike="noStrike" kern="1200" dirty="0">
                <a:solidFill>
                  <a:schemeClr val="tx1"/>
                </a:solidFill>
                <a:effectLst/>
                <a:latin typeface="+mn-lt"/>
                <a:ea typeface="+mn-ea"/>
                <a:cs typeface="+mn-cs"/>
              </a:rPr>
              <a:t>大牛跳出来说你不</a:t>
            </a:r>
            <a:r>
              <a:rPr lang="en-US" altLang="zh-CN" sz="1200" b="0" i="0" u="none" strike="noStrike" kern="1200" dirty="0">
                <a:solidFill>
                  <a:schemeClr val="tx1"/>
                </a:solidFill>
                <a:effectLst/>
                <a:latin typeface="+mn-lt"/>
                <a:ea typeface="+mn-ea"/>
                <a:cs typeface="+mn-cs"/>
              </a:rPr>
              <a:t>Pythonic</a:t>
            </a:r>
            <a:r>
              <a:rPr lang="zh-CN" altLang="en-US" sz="1200" b="0" i="0" u="none" strike="noStrike" kern="1200" dirty="0">
                <a:solidFill>
                  <a:schemeClr val="tx1"/>
                </a:solidFill>
                <a:effectLst/>
                <a:latin typeface="+mn-lt"/>
                <a:ea typeface="+mn-ea"/>
                <a:cs typeface="+mn-cs"/>
              </a:rPr>
              <a:t>。系 统复杂性在大型软件中是不可避免的，但是如果我们可以付出一些写</a:t>
            </a:r>
            <a:r>
              <a:rPr lang="en-US" altLang="zh-CN" sz="1200" b="0" i="0" u="none" strike="noStrike" kern="1200" dirty="0">
                <a:solidFill>
                  <a:schemeClr val="tx1"/>
                </a:solidFill>
                <a:effectLst/>
                <a:latin typeface="+mn-lt"/>
                <a:ea typeface="+mn-ea"/>
                <a:cs typeface="+mn-cs"/>
              </a:rPr>
              <a:t>code</a:t>
            </a:r>
            <a:r>
              <a:rPr lang="zh-CN" altLang="en-US" sz="1200" b="0" i="0" u="none" strike="noStrike" kern="1200" dirty="0">
                <a:solidFill>
                  <a:schemeClr val="tx1"/>
                </a:solidFill>
                <a:effectLst/>
                <a:latin typeface="+mn-lt"/>
                <a:ea typeface="+mn-ea"/>
                <a:cs typeface="+mn-cs"/>
              </a:rPr>
              <a:t>的时候的小小冗余，带来长期的代码可维护性改善，那就是值得的。</a:t>
            </a:r>
            <a:r>
              <a:rPr lang="en-US" altLang="zh-CN" sz="1200" b="0" i="0" u="none" strike="noStrike" kern="1200" dirty="0">
                <a:solidFill>
                  <a:schemeClr val="tx1"/>
                </a:solidFill>
                <a:effectLst/>
                <a:latin typeface="+mn-lt"/>
                <a:ea typeface="+mn-ea"/>
                <a:cs typeface="+mn-cs"/>
              </a:rPr>
              <a:t>Java</a:t>
            </a:r>
            <a:r>
              <a:rPr lang="zh-CN" altLang="en-US" sz="1200" b="0" i="0" u="none" strike="noStrike" kern="1200" dirty="0">
                <a:solidFill>
                  <a:schemeClr val="tx1"/>
                </a:solidFill>
                <a:effectLst/>
                <a:latin typeface="+mn-lt"/>
                <a:ea typeface="+mn-ea"/>
                <a:cs typeface="+mn-cs"/>
              </a:rPr>
              <a:t>不是完美 的，用</a:t>
            </a:r>
            <a:r>
              <a:rPr lang="en-US" altLang="zh-CN" sz="1200" b="0" i="0" u="none" strike="noStrike" kern="1200" dirty="0">
                <a:solidFill>
                  <a:schemeClr val="tx1"/>
                </a:solidFill>
                <a:effectLst/>
                <a:latin typeface="+mn-lt"/>
                <a:ea typeface="+mn-ea"/>
                <a:cs typeface="+mn-cs"/>
              </a:rPr>
              <a:t>Java</a:t>
            </a:r>
            <a:r>
              <a:rPr lang="zh-CN" altLang="en-US" sz="1200" b="0" i="0" u="none" strike="noStrike" kern="1200" dirty="0">
                <a:solidFill>
                  <a:schemeClr val="tx1"/>
                </a:solidFill>
                <a:effectLst/>
                <a:latin typeface="+mn-lt"/>
                <a:ea typeface="+mn-ea"/>
                <a:cs typeface="+mn-cs"/>
              </a:rPr>
              <a:t>一样可以写出不可维护的代码，但是</a:t>
            </a:r>
            <a:r>
              <a:rPr lang="en-US" altLang="zh-CN" sz="1200" b="0" i="0" u="none" strike="noStrike" kern="1200" dirty="0">
                <a:solidFill>
                  <a:schemeClr val="tx1"/>
                </a:solidFill>
                <a:effectLst/>
                <a:latin typeface="+mn-lt"/>
                <a:ea typeface="+mn-ea"/>
                <a:cs typeface="+mn-cs"/>
              </a:rPr>
              <a:t>Java</a:t>
            </a:r>
            <a:r>
              <a:rPr lang="zh-CN" altLang="en-US" sz="1200" b="0" i="0" u="none" strike="noStrike" kern="1200" dirty="0">
                <a:solidFill>
                  <a:schemeClr val="tx1"/>
                </a:solidFill>
                <a:effectLst/>
                <a:latin typeface="+mn-lt"/>
                <a:ea typeface="+mn-ea"/>
                <a:cs typeface="+mn-cs"/>
              </a:rPr>
              <a:t>至少比</a:t>
            </a:r>
            <a:r>
              <a:rPr lang="en-US" altLang="zh-CN" sz="1200" b="0" i="0" u="none" strike="noStrike" kern="1200" dirty="0">
                <a:solidFill>
                  <a:schemeClr val="tx1"/>
                </a:solidFill>
                <a:effectLst/>
                <a:latin typeface="+mn-lt"/>
                <a:ea typeface="+mn-ea"/>
                <a:cs typeface="+mn-cs"/>
              </a:rPr>
              <a:t>Python</a:t>
            </a:r>
            <a:r>
              <a:rPr lang="zh-CN" altLang="en-US" sz="1200" b="0" i="0" u="none" strike="noStrike" kern="1200" dirty="0">
                <a:solidFill>
                  <a:schemeClr val="tx1"/>
                </a:solidFill>
                <a:effectLst/>
                <a:latin typeface="+mn-lt"/>
                <a:ea typeface="+mn-ea"/>
                <a:cs typeface="+mn-cs"/>
              </a:rPr>
              <a:t>在这方面强很多。我们的经验证实了这点，信与不信就是看官的事了。”</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t>26</a:t>
            </a:fld>
            <a:endParaRPr lang="zh-CN" altLang="en-US"/>
          </a:p>
        </p:txBody>
      </p:sp>
    </p:spTree>
    <p:extLst>
      <p:ext uri="{BB962C8B-B14F-4D97-AF65-F5344CB8AC3E}">
        <p14:creationId xmlns:p14="http://schemas.microsoft.com/office/powerpoint/2010/main" val="2523936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27</a:t>
            </a:fld>
            <a:endParaRPr lang="zh-CN" altLang="en-US"/>
          </a:p>
        </p:txBody>
      </p:sp>
    </p:spTree>
    <p:extLst>
      <p:ext uri="{BB962C8B-B14F-4D97-AF65-F5344CB8AC3E}">
        <p14:creationId xmlns:p14="http://schemas.microsoft.com/office/powerpoint/2010/main" val="1105188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28</a:t>
            </a:fld>
            <a:endParaRPr lang="zh-CN" altLang="en-US"/>
          </a:p>
        </p:txBody>
      </p:sp>
    </p:spTree>
    <p:extLst>
      <p:ext uri="{BB962C8B-B14F-4D97-AF65-F5344CB8AC3E}">
        <p14:creationId xmlns:p14="http://schemas.microsoft.com/office/powerpoint/2010/main" val="3848002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29</a:t>
            </a:fld>
            <a:endParaRPr lang="zh-CN" altLang="en-US"/>
          </a:p>
        </p:txBody>
      </p:sp>
    </p:spTree>
    <p:extLst>
      <p:ext uri="{BB962C8B-B14F-4D97-AF65-F5344CB8AC3E}">
        <p14:creationId xmlns:p14="http://schemas.microsoft.com/office/powerpoint/2010/main" val="2445654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30</a:t>
            </a:fld>
            <a:endParaRPr lang="zh-CN" altLang="en-US"/>
          </a:p>
        </p:txBody>
      </p:sp>
    </p:spTree>
    <p:extLst>
      <p:ext uri="{BB962C8B-B14F-4D97-AF65-F5344CB8AC3E}">
        <p14:creationId xmlns:p14="http://schemas.microsoft.com/office/powerpoint/2010/main" val="2487673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a:t>
            </a:fld>
            <a:endParaRPr lang="zh-CN" altLang="en-US"/>
          </a:p>
        </p:txBody>
      </p:sp>
    </p:spTree>
    <p:extLst>
      <p:ext uri="{BB962C8B-B14F-4D97-AF65-F5344CB8AC3E}">
        <p14:creationId xmlns:p14="http://schemas.microsoft.com/office/powerpoint/2010/main" val="2006769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31</a:t>
            </a:fld>
            <a:endParaRPr lang="zh-CN" altLang="en-US"/>
          </a:p>
        </p:txBody>
      </p:sp>
    </p:spTree>
    <p:extLst>
      <p:ext uri="{BB962C8B-B14F-4D97-AF65-F5344CB8AC3E}">
        <p14:creationId xmlns:p14="http://schemas.microsoft.com/office/powerpoint/2010/main" val="3998162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32</a:t>
            </a:fld>
            <a:endParaRPr lang="zh-CN" altLang="en-US"/>
          </a:p>
        </p:txBody>
      </p:sp>
    </p:spTree>
    <p:extLst>
      <p:ext uri="{BB962C8B-B14F-4D97-AF65-F5344CB8AC3E}">
        <p14:creationId xmlns:p14="http://schemas.microsoft.com/office/powerpoint/2010/main" val="4213117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33</a:t>
            </a:fld>
            <a:endParaRPr lang="zh-CN" altLang="en-US"/>
          </a:p>
        </p:txBody>
      </p:sp>
    </p:spTree>
    <p:extLst>
      <p:ext uri="{BB962C8B-B14F-4D97-AF65-F5344CB8AC3E}">
        <p14:creationId xmlns:p14="http://schemas.microsoft.com/office/powerpoint/2010/main" val="1538838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34</a:t>
            </a:fld>
            <a:endParaRPr lang="zh-CN" altLang="en-US"/>
          </a:p>
        </p:txBody>
      </p:sp>
    </p:spTree>
    <p:extLst>
      <p:ext uri="{BB962C8B-B14F-4D97-AF65-F5344CB8AC3E}">
        <p14:creationId xmlns:p14="http://schemas.microsoft.com/office/powerpoint/2010/main" val="13921964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35</a:t>
            </a:fld>
            <a:endParaRPr lang="zh-CN" altLang="en-US"/>
          </a:p>
        </p:txBody>
      </p:sp>
    </p:spTree>
    <p:extLst>
      <p:ext uri="{BB962C8B-B14F-4D97-AF65-F5344CB8AC3E}">
        <p14:creationId xmlns:p14="http://schemas.microsoft.com/office/powerpoint/2010/main" val="148567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4</a:t>
            </a:fld>
            <a:endParaRPr lang="zh-CN" altLang="en-US"/>
          </a:p>
        </p:txBody>
      </p:sp>
    </p:spTree>
    <p:extLst>
      <p:ext uri="{BB962C8B-B14F-4D97-AF65-F5344CB8AC3E}">
        <p14:creationId xmlns:p14="http://schemas.microsoft.com/office/powerpoint/2010/main" val="2690364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5</a:t>
            </a:fld>
            <a:endParaRPr lang="zh-CN" altLang="en-US"/>
          </a:p>
        </p:txBody>
      </p:sp>
    </p:spTree>
    <p:extLst>
      <p:ext uri="{BB962C8B-B14F-4D97-AF65-F5344CB8AC3E}">
        <p14:creationId xmlns:p14="http://schemas.microsoft.com/office/powerpoint/2010/main" val="2613382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6</a:t>
            </a:fld>
            <a:endParaRPr lang="zh-CN" altLang="en-US"/>
          </a:p>
        </p:txBody>
      </p:sp>
    </p:spTree>
    <p:extLst>
      <p:ext uri="{BB962C8B-B14F-4D97-AF65-F5344CB8AC3E}">
        <p14:creationId xmlns:p14="http://schemas.microsoft.com/office/powerpoint/2010/main" val="191443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7</a:t>
            </a:fld>
            <a:endParaRPr lang="zh-CN" altLang="en-US"/>
          </a:p>
        </p:txBody>
      </p:sp>
    </p:spTree>
    <p:extLst>
      <p:ext uri="{BB962C8B-B14F-4D97-AF65-F5344CB8AC3E}">
        <p14:creationId xmlns:p14="http://schemas.microsoft.com/office/powerpoint/2010/main" val="1631883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8</a:t>
            </a:fld>
            <a:endParaRPr lang="zh-CN" altLang="en-US"/>
          </a:p>
        </p:txBody>
      </p:sp>
    </p:spTree>
    <p:extLst>
      <p:ext uri="{BB962C8B-B14F-4D97-AF65-F5344CB8AC3E}">
        <p14:creationId xmlns:p14="http://schemas.microsoft.com/office/powerpoint/2010/main" val="3820182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9</a:t>
            </a:fld>
            <a:endParaRPr lang="zh-CN" altLang="en-US"/>
          </a:p>
        </p:txBody>
      </p:sp>
    </p:spTree>
    <p:extLst>
      <p:ext uri="{BB962C8B-B14F-4D97-AF65-F5344CB8AC3E}">
        <p14:creationId xmlns:p14="http://schemas.microsoft.com/office/powerpoint/2010/main" val="246884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78010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74484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33894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2" name="矩形 21"/>
          <p:cNvSpPr/>
          <p:nvPr userDrawn="1"/>
        </p:nvSpPr>
        <p:spPr>
          <a:xfrm>
            <a:off x="1" y="409577"/>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2"/>
            <a:ext cx="6557333"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a:t>单击此处编辑</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a:t>单击此处编辑</a:t>
            </a:r>
          </a:p>
        </p:txBody>
      </p:sp>
    </p:spTree>
    <p:extLst>
      <p:ext uri="{BB962C8B-B14F-4D97-AF65-F5344CB8AC3E}">
        <p14:creationId xmlns:p14="http://schemas.microsoft.com/office/powerpoint/2010/main" val="405778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58950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671EF95-8B4C-423F-989A-1CD8376BA3AF}"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420091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t>2018/5/27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16514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t>2018/5/27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25738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t>2018/5/27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9478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t>2018/5/27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54892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2018/5/27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72264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2018/5/27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1516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t>2018/5/27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0620598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0CF00511-7B3B-4B6E-B0E0-9B8614C3D107}"/>
              </a:ext>
            </a:extLst>
          </p:cNvPr>
          <p:cNvGrpSpPr/>
          <p:nvPr/>
        </p:nvGrpSpPr>
        <p:grpSpPr>
          <a:xfrm>
            <a:off x="2524087" y="1806801"/>
            <a:ext cx="5500419" cy="2485027"/>
            <a:chOff x="274947" y="2186486"/>
            <a:chExt cx="5500419" cy="2485027"/>
          </a:xfrm>
        </p:grpSpPr>
        <p:sp>
          <p:nvSpPr>
            <p:cNvPr id="16" name="文本框 15">
              <a:extLst>
                <a:ext uri="{FF2B5EF4-FFF2-40B4-BE49-F238E27FC236}">
                  <a16:creationId xmlns:a16="http://schemas.microsoft.com/office/drawing/2014/main" id="{A8A433FC-4871-425B-BC3E-90E0D5003AC5}"/>
                </a:ext>
              </a:extLst>
            </p:cNvPr>
            <p:cNvSpPr txBox="1"/>
            <p:nvPr/>
          </p:nvSpPr>
          <p:spPr>
            <a:xfrm>
              <a:off x="5475428" y="2938749"/>
              <a:ext cx="184731" cy="707886"/>
            </a:xfrm>
            <a:prstGeom prst="rect">
              <a:avLst/>
            </a:prstGeom>
            <a:noFill/>
          </p:spPr>
          <p:txBody>
            <a:bodyPr wrap="none" rtlCol="0">
              <a:spAutoFit/>
            </a:bodyPr>
            <a:lstStyle/>
            <a:p>
              <a:pPr algn="ctr"/>
              <a:endParaRPr kumimoji="1" lang="zh-CN" altLang="en-US" sz="4000" dirty="0">
                <a:latin typeface="微软雅黑 Light" panose="020B0502040204020203" pitchFamily="34" charset="-122"/>
                <a:ea typeface="微软雅黑 Light" panose="020B0502040204020203" pitchFamily="34" charset="-122"/>
                <a:cs typeface="Microsoft YaHei" charset="-122"/>
              </a:endParaRPr>
            </a:p>
          </p:txBody>
        </p:sp>
        <p:pic>
          <p:nvPicPr>
            <p:cNvPr id="17" name="图片 16">
              <a:extLst>
                <a:ext uri="{FF2B5EF4-FFF2-40B4-BE49-F238E27FC236}">
                  <a16:creationId xmlns:a16="http://schemas.microsoft.com/office/drawing/2014/main" id="{0BC3E1EB-9498-4EBB-A26F-4ED8C77E63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947" y="2186486"/>
              <a:ext cx="2485027" cy="2485027"/>
            </a:xfrm>
            <a:prstGeom prst="rect">
              <a:avLst/>
            </a:prstGeom>
            <a:effectLst>
              <a:outerShdw blurRad="50800" dist="38100" dir="5400000" algn="t" rotWithShape="0">
                <a:prstClr val="black">
                  <a:alpha val="40000"/>
                </a:prstClr>
              </a:outerShdw>
            </a:effectLst>
          </p:spPr>
        </p:pic>
        <p:sp>
          <p:nvSpPr>
            <p:cNvPr id="18" name="文本框 17">
              <a:extLst>
                <a:ext uri="{FF2B5EF4-FFF2-40B4-BE49-F238E27FC236}">
                  <a16:creationId xmlns:a16="http://schemas.microsoft.com/office/drawing/2014/main" id="{1E69E3C6-74E4-41A5-8420-D42FA60D618D}"/>
                </a:ext>
              </a:extLst>
            </p:cNvPr>
            <p:cNvSpPr txBox="1"/>
            <p:nvPr/>
          </p:nvSpPr>
          <p:spPr>
            <a:xfrm>
              <a:off x="3024292" y="3646635"/>
              <a:ext cx="2751074" cy="400110"/>
            </a:xfrm>
            <a:prstGeom prst="rect">
              <a:avLst/>
            </a:prstGeom>
            <a:noFill/>
          </p:spPr>
          <p:txBody>
            <a:bodyPr wrap="none" rtlCol="0">
              <a:spAutoFit/>
            </a:bodyPr>
            <a:lstStyle/>
            <a:p>
              <a:pPr algn="ctr"/>
              <a:r>
                <a:rPr lang="en-US" altLang="zh-CN" sz="2000" dirty="0">
                  <a:latin typeface="+mj-ea"/>
                  <a:ea typeface="+mj-ea"/>
                </a:rPr>
                <a:t>Preventive maintenance</a:t>
              </a:r>
              <a:endParaRPr kumimoji="1" lang="zh-CN" altLang="en-US" sz="2000" dirty="0">
                <a:latin typeface="+mj-ea"/>
                <a:ea typeface="+mj-ea"/>
                <a:cs typeface="Microsoft YaHei" charset="-122"/>
              </a:endParaRPr>
            </a:p>
          </p:txBody>
        </p:sp>
        <p:cxnSp>
          <p:nvCxnSpPr>
            <p:cNvPr id="19" name="直接连接符 18">
              <a:extLst>
                <a:ext uri="{FF2B5EF4-FFF2-40B4-BE49-F238E27FC236}">
                  <a16:creationId xmlns:a16="http://schemas.microsoft.com/office/drawing/2014/main" id="{A541B842-88D6-4EA4-B39B-2DD82765E385}"/>
                </a:ext>
              </a:extLst>
            </p:cNvPr>
            <p:cNvCxnSpPr/>
            <p:nvPr/>
          </p:nvCxnSpPr>
          <p:spPr>
            <a:xfrm>
              <a:off x="2618653" y="3037113"/>
              <a:ext cx="0" cy="7837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组 6">
            <a:extLst>
              <a:ext uri="{FF2B5EF4-FFF2-40B4-BE49-F238E27FC236}">
                <a16:creationId xmlns:a16="http://schemas.microsoft.com/office/drawing/2014/main" id="{D3F1DD18-056E-4FEE-931D-9F9280F906A3}"/>
              </a:ext>
            </a:extLst>
          </p:cNvPr>
          <p:cNvGrpSpPr/>
          <p:nvPr/>
        </p:nvGrpSpPr>
        <p:grpSpPr>
          <a:xfrm>
            <a:off x="4092488" y="6267650"/>
            <a:ext cx="3244863" cy="369332"/>
            <a:chOff x="3002669" y="6063915"/>
            <a:chExt cx="3244863" cy="369332"/>
          </a:xfrm>
        </p:grpSpPr>
        <p:sp>
          <p:nvSpPr>
            <p:cNvPr id="21" name="文本框 20">
              <a:extLst>
                <a:ext uri="{FF2B5EF4-FFF2-40B4-BE49-F238E27FC236}">
                  <a16:creationId xmlns:a16="http://schemas.microsoft.com/office/drawing/2014/main" id="{9C3D8261-9514-4BB1-9409-F8D47AF7FD8A}"/>
                </a:ext>
              </a:extLst>
            </p:cNvPr>
            <p:cNvSpPr txBox="1"/>
            <p:nvPr/>
          </p:nvSpPr>
          <p:spPr>
            <a:xfrm>
              <a:off x="3002669" y="6063915"/>
              <a:ext cx="1580754" cy="369332"/>
            </a:xfrm>
            <a:prstGeom prst="rect">
              <a:avLst/>
            </a:prstGeom>
            <a:noFill/>
          </p:spPr>
          <p:txBody>
            <a:bodyPr wrap="none" rtlCol="0">
              <a:spAutoFit/>
            </a:bodyPr>
            <a:lstStyle/>
            <a:p>
              <a:r>
                <a:rPr kumimoji="1" lang="en-US" altLang="zh-CN" i="1" dirty="0" err="1">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Producted</a:t>
              </a:r>
              <a:r>
                <a:rPr kumimoji="1" lang="zh-CN" altLang="en-US" i="1"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 </a:t>
              </a:r>
              <a:r>
                <a:rPr kumimoji="1" lang="en-US" altLang="zh-CN" i="1"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by</a:t>
              </a:r>
              <a:endParaRPr kumimoji="1" lang="zh-CN" altLang="en-US" i="1"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endParaRPr>
            </a:p>
          </p:txBody>
        </p:sp>
        <p:sp>
          <p:nvSpPr>
            <p:cNvPr id="22" name="文本框 21">
              <a:extLst>
                <a:ext uri="{FF2B5EF4-FFF2-40B4-BE49-F238E27FC236}">
                  <a16:creationId xmlns:a16="http://schemas.microsoft.com/office/drawing/2014/main" id="{BE91976A-9CEA-4073-87D9-A59D4710C1C4}"/>
                </a:ext>
              </a:extLst>
            </p:cNvPr>
            <p:cNvSpPr txBox="1"/>
            <p:nvPr/>
          </p:nvSpPr>
          <p:spPr>
            <a:xfrm>
              <a:off x="4668254" y="6063915"/>
              <a:ext cx="1579278" cy="369332"/>
            </a:xfrm>
            <a:prstGeom prst="rect">
              <a:avLst/>
            </a:prstGeom>
            <a:noFill/>
          </p:spPr>
          <p:txBody>
            <a:bodyPr wrap="none" rtlCol="0">
              <a:spAutoFit/>
            </a:bodyPr>
            <a:lstStyle/>
            <a:p>
              <a:r>
                <a:rPr kumimoji="1" lang="en-US" altLang="zh-CN"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SE2018</a:t>
              </a:r>
              <a:r>
                <a:rPr kumimoji="1" lang="zh-CN" altLang="en-US"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春</a:t>
              </a:r>
              <a:r>
                <a:rPr kumimoji="1" lang="en-US" altLang="zh-CN"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-G11</a:t>
              </a:r>
              <a:endParaRPr kumimoji="1" lang="zh-CN" altLang="en-US"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endParaRPr>
            </a:p>
          </p:txBody>
        </p:sp>
      </p:grpSp>
      <p:sp>
        <p:nvSpPr>
          <p:cNvPr id="2" name="文本框 1">
            <a:extLst>
              <a:ext uri="{FF2B5EF4-FFF2-40B4-BE49-F238E27FC236}">
                <a16:creationId xmlns:a16="http://schemas.microsoft.com/office/drawing/2014/main" id="{3AA2B633-DD2F-4AA6-BC3F-B6DBE5EF728F}"/>
              </a:ext>
            </a:extLst>
          </p:cNvPr>
          <p:cNvSpPr txBox="1"/>
          <p:nvPr/>
        </p:nvSpPr>
        <p:spPr>
          <a:xfrm>
            <a:off x="5145994" y="2559064"/>
            <a:ext cx="3005951" cy="769441"/>
          </a:xfrm>
          <a:prstGeom prst="rect">
            <a:avLst/>
          </a:prstGeom>
          <a:noFill/>
        </p:spPr>
        <p:txBody>
          <a:bodyPr wrap="none" rtlCol="0">
            <a:spAutoFit/>
          </a:bodyPr>
          <a:lstStyle/>
          <a:p>
            <a:r>
              <a:rPr lang="zh-CN" altLang="en-US" sz="4400" dirty="0"/>
              <a:t>预防性维护</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3">
            <a:extLst>
              <a:ext uri="{FF2B5EF4-FFF2-40B4-BE49-F238E27FC236}">
                <a16:creationId xmlns:a16="http://schemas.microsoft.com/office/drawing/2014/main" id="{5D2CBCCB-F0F1-491F-B6B1-A389529F1F09}"/>
              </a:ext>
            </a:extLst>
          </p:cNvPr>
          <p:cNvSpPr>
            <a:spLocks noGrp="1"/>
          </p:cNvSpPr>
          <p:nvPr>
            <p:ph type="body" sz="quarter" idx="10"/>
          </p:nvPr>
        </p:nvSpPr>
        <p:spPr>
          <a:xfrm>
            <a:off x="216000" y="392982"/>
            <a:ext cx="6557333" cy="416571"/>
          </a:xfrm>
        </p:spPr>
        <p:txBody>
          <a:bodyPr>
            <a:normAutofit fontScale="85000" lnSpcReduction="10000"/>
          </a:bodyPr>
          <a:lstStyle/>
          <a:p>
            <a:pPr>
              <a:lnSpc>
                <a:spcPct val="120000"/>
              </a:lnSpc>
            </a:pPr>
            <a:r>
              <a:rPr lang="zh-CN" altLang="en-US" b="1" dirty="0"/>
              <a:t>维护的必要性</a:t>
            </a:r>
          </a:p>
        </p:txBody>
      </p:sp>
      <p:sp>
        <p:nvSpPr>
          <p:cNvPr id="17" name="文本占位符 4">
            <a:extLst>
              <a:ext uri="{FF2B5EF4-FFF2-40B4-BE49-F238E27FC236}">
                <a16:creationId xmlns:a16="http://schemas.microsoft.com/office/drawing/2014/main" id="{EB4B405D-B502-4A60-8D58-D1089865E6ED}"/>
              </a:ext>
            </a:extLst>
          </p:cNvPr>
          <p:cNvSpPr>
            <a:spLocks noGrp="1"/>
          </p:cNvSpPr>
          <p:nvPr>
            <p:ph type="body" sz="quarter" idx="11"/>
          </p:nvPr>
        </p:nvSpPr>
        <p:spPr>
          <a:xfrm>
            <a:off x="216000" y="712622"/>
            <a:ext cx="6557333" cy="323301"/>
          </a:xfrm>
        </p:spPr>
        <p:txBody>
          <a:bodyPr/>
          <a:lstStyle/>
          <a:p>
            <a:r>
              <a:rPr lang="en-US" altLang="zh-CN" dirty="0"/>
              <a:t>The necessity of maintenance </a:t>
            </a:r>
          </a:p>
        </p:txBody>
      </p:sp>
      <p:sp>
        <p:nvSpPr>
          <p:cNvPr id="7" name="矩形 6">
            <a:extLst>
              <a:ext uri="{FF2B5EF4-FFF2-40B4-BE49-F238E27FC236}">
                <a16:creationId xmlns:a16="http://schemas.microsoft.com/office/drawing/2014/main" id="{21B8C0A5-4FFD-4BF3-BF76-E4AED0A4A065}"/>
              </a:ext>
            </a:extLst>
          </p:cNvPr>
          <p:cNvSpPr/>
          <p:nvPr/>
        </p:nvSpPr>
        <p:spPr>
          <a:xfrm>
            <a:off x="1564498" y="2563510"/>
            <a:ext cx="9063004" cy="1891928"/>
          </a:xfrm>
          <a:prstGeom prst="rect">
            <a:avLst/>
          </a:prstGeom>
        </p:spPr>
        <p:txBody>
          <a:bodyPr wrap="square">
            <a:spAutoFit/>
          </a:bodyPr>
          <a:lstStyle/>
          <a:p>
            <a:pPr>
              <a:lnSpc>
                <a:spcPct val="150000"/>
              </a:lnSpc>
            </a:pPr>
            <a:r>
              <a:rPr lang="en-US" altLang="zh-CN" sz="2000" dirty="0"/>
              <a:t>4</a:t>
            </a:r>
            <a:r>
              <a:rPr lang="zh-CN" altLang="en-US" sz="2000" dirty="0"/>
              <a:t>）很多程序在设计时没有考虑到将来要改动。程序之间相互交织，逻辑结构复杂。即使有很好的文档，也不敢轻举妄动，否则有可能陷进错误堆里。</a:t>
            </a:r>
            <a:endParaRPr lang="en-US" altLang="zh-CN" sz="2000" dirty="0"/>
          </a:p>
          <a:p>
            <a:pPr>
              <a:lnSpc>
                <a:spcPct val="150000"/>
              </a:lnSpc>
            </a:pPr>
            <a:endParaRPr lang="en-US" altLang="zh-CN" sz="2000" dirty="0"/>
          </a:p>
          <a:p>
            <a:pPr>
              <a:lnSpc>
                <a:spcPct val="150000"/>
              </a:lnSpc>
            </a:pPr>
            <a:r>
              <a:rPr lang="en-US" altLang="zh-CN" sz="2000" dirty="0"/>
              <a:t>5</a:t>
            </a:r>
            <a:r>
              <a:rPr lang="zh-CN" altLang="en-US" sz="2000" dirty="0"/>
              <a:t>）如果软件发行了多个版本，要追踪软件的演化非常困难。</a:t>
            </a:r>
            <a:endParaRPr lang="en-US" altLang="zh-CN" sz="2000" dirty="0"/>
          </a:p>
        </p:txBody>
      </p:sp>
    </p:spTree>
    <p:extLst>
      <p:ext uri="{BB962C8B-B14F-4D97-AF65-F5344CB8AC3E}">
        <p14:creationId xmlns:p14="http://schemas.microsoft.com/office/powerpoint/2010/main" val="270734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3">
            <a:extLst>
              <a:ext uri="{FF2B5EF4-FFF2-40B4-BE49-F238E27FC236}">
                <a16:creationId xmlns:a16="http://schemas.microsoft.com/office/drawing/2014/main" id="{5D2CBCCB-F0F1-491F-B6B1-A389529F1F09}"/>
              </a:ext>
            </a:extLst>
          </p:cNvPr>
          <p:cNvSpPr>
            <a:spLocks noGrp="1"/>
          </p:cNvSpPr>
          <p:nvPr>
            <p:ph type="body" sz="quarter" idx="10"/>
          </p:nvPr>
        </p:nvSpPr>
        <p:spPr>
          <a:xfrm>
            <a:off x="216000" y="392982"/>
            <a:ext cx="6557333" cy="416571"/>
          </a:xfrm>
        </p:spPr>
        <p:txBody>
          <a:bodyPr>
            <a:normAutofit fontScale="85000" lnSpcReduction="10000"/>
          </a:bodyPr>
          <a:lstStyle/>
          <a:p>
            <a:pPr>
              <a:lnSpc>
                <a:spcPct val="120000"/>
              </a:lnSpc>
            </a:pPr>
            <a:r>
              <a:rPr lang="zh-CN" altLang="en-US" b="1" dirty="0"/>
              <a:t>维护的必要性</a:t>
            </a:r>
          </a:p>
        </p:txBody>
      </p:sp>
      <p:sp>
        <p:nvSpPr>
          <p:cNvPr id="17" name="文本占位符 4">
            <a:extLst>
              <a:ext uri="{FF2B5EF4-FFF2-40B4-BE49-F238E27FC236}">
                <a16:creationId xmlns:a16="http://schemas.microsoft.com/office/drawing/2014/main" id="{EB4B405D-B502-4A60-8D58-D1089865E6ED}"/>
              </a:ext>
            </a:extLst>
          </p:cNvPr>
          <p:cNvSpPr>
            <a:spLocks noGrp="1"/>
          </p:cNvSpPr>
          <p:nvPr>
            <p:ph type="body" sz="quarter" idx="11"/>
          </p:nvPr>
        </p:nvSpPr>
        <p:spPr>
          <a:xfrm>
            <a:off x="216000" y="712622"/>
            <a:ext cx="6557333" cy="323301"/>
          </a:xfrm>
        </p:spPr>
        <p:txBody>
          <a:bodyPr/>
          <a:lstStyle/>
          <a:p>
            <a:r>
              <a:rPr lang="en-US" altLang="zh-CN" dirty="0"/>
              <a:t>The necessity of maintenance </a:t>
            </a:r>
          </a:p>
        </p:txBody>
      </p:sp>
      <p:sp>
        <p:nvSpPr>
          <p:cNvPr id="7" name="矩形 6">
            <a:extLst>
              <a:ext uri="{FF2B5EF4-FFF2-40B4-BE49-F238E27FC236}">
                <a16:creationId xmlns:a16="http://schemas.microsoft.com/office/drawing/2014/main" id="{21B8C0A5-4FFD-4BF3-BF76-E4AED0A4A065}"/>
              </a:ext>
            </a:extLst>
          </p:cNvPr>
          <p:cNvSpPr/>
          <p:nvPr/>
        </p:nvSpPr>
        <p:spPr>
          <a:xfrm>
            <a:off x="1581123" y="2334813"/>
            <a:ext cx="9029753" cy="2815258"/>
          </a:xfrm>
          <a:prstGeom prst="rect">
            <a:avLst/>
          </a:prstGeom>
        </p:spPr>
        <p:txBody>
          <a:bodyPr wrap="square">
            <a:spAutoFit/>
          </a:bodyPr>
          <a:lstStyle/>
          <a:p>
            <a:pPr>
              <a:lnSpc>
                <a:spcPct val="150000"/>
              </a:lnSpc>
            </a:pPr>
            <a:r>
              <a:rPr lang="en-US" altLang="zh-CN" sz="2000" dirty="0"/>
              <a:t>6</a:t>
            </a:r>
            <a:r>
              <a:rPr lang="zh-CN" altLang="en-US" sz="2000" dirty="0"/>
              <a:t>）维护将会产生不良的副作用，不论是修改代码、数据或文档，都有可能产生新的错误。</a:t>
            </a:r>
            <a:endParaRPr lang="en-US" altLang="zh-CN" sz="2000" dirty="0"/>
          </a:p>
          <a:p>
            <a:pPr>
              <a:lnSpc>
                <a:spcPct val="150000"/>
              </a:lnSpc>
            </a:pPr>
            <a:endParaRPr lang="en-US" altLang="zh-CN" sz="2000" dirty="0"/>
          </a:p>
          <a:p>
            <a:pPr>
              <a:lnSpc>
                <a:spcPct val="150000"/>
              </a:lnSpc>
            </a:pPr>
            <a:r>
              <a:rPr lang="en-US" altLang="zh-CN" sz="2000" dirty="0"/>
              <a:t>7</a:t>
            </a:r>
            <a:r>
              <a:rPr lang="zh-CN" altLang="en-US" sz="2000" dirty="0"/>
              <a:t>）维护工作毫无吸引力。高水平的程序员自然不愿主动去做，而公司也舍不得让高水平的程序员去做。带着低沉情绪的低水平的程序员只会把维护工作搞得一塌糊涂。</a:t>
            </a:r>
            <a:endParaRPr lang="en-US" altLang="zh-CN" sz="2000" dirty="0"/>
          </a:p>
        </p:txBody>
      </p:sp>
    </p:spTree>
    <p:extLst>
      <p:ext uri="{BB962C8B-B14F-4D97-AF65-F5344CB8AC3E}">
        <p14:creationId xmlns:p14="http://schemas.microsoft.com/office/powerpoint/2010/main" val="4876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3">
            <a:extLst>
              <a:ext uri="{FF2B5EF4-FFF2-40B4-BE49-F238E27FC236}">
                <a16:creationId xmlns:a16="http://schemas.microsoft.com/office/drawing/2014/main" id="{5D2CBCCB-F0F1-491F-B6B1-A389529F1F09}"/>
              </a:ext>
            </a:extLst>
          </p:cNvPr>
          <p:cNvSpPr>
            <a:spLocks noGrp="1"/>
          </p:cNvSpPr>
          <p:nvPr>
            <p:ph type="body" sz="quarter" idx="10"/>
          </p:nvPr>
        </p:nvSpPr>
        <p:spPr>
          <a:xfrm>
            <a:off x="216000" y="392982"/>
            <a:ext cx="6557333" cy="416571"/>
          </a:xfrm>
        </p:spPr>
        <p:txBody>
          <a:bodyPr>
            <a:normAutofit fontScale="85000" lnSpcReduction="10000"/>
          </a:bodyPr>
          <a:lstStyle/>
          <a:p>
            <a:pPr>
              <a:lnSpc>
                <a:spcPct val="120000"/>
              </a:lnSpc>
            </a:pPr>
            <a:r>
              <a:rPr lang="zh-CN" altLang="en-US" b="1" dirty="0"/>
              <a:t>维护的必要性</a:t>
            </a:r>
          </a:p>
        </p:txBody>
      </p:sp>
      <p:sp>
        <p:nvSpPr>
          <p:cNvPr id="17" name="文本占位符 4">
            <a:extLst>
              <a:ext uri="{FF2B5EF4-FFF2-40B4-BE49-F238E27FC236}">
                <a16:creationId xmlns:a16="http://schemas.microsoft.com/office/drawing/2014/main" id="{EB4B405D-B502-4A60-8D58-D1089865E6ED}"/>
              </a:ext>
            </a:extLst>
          </p:cNvPr>
          <p:cNvSpPr>
            <a:spLocks noGrp="1"/>
          </p:cNvSpPr>
          <p:nvPr>
            <p:ph type="body" sz="quarter" idx="11"/>
          </p:nvPr>
        </p:nvSpPr>
        <p:spPr>
          <a:xfrm>
            <a:off x="216000" y="712622"/>
            <a:ext cx="6557333" cy="323301"/>
          </a:xfrm>
        </p:spPr>
        <p:txBody>
          <a:bodyPr/>
          <a:lstStyle/>
          <a:p>
            <a:r>
              <a:rPr lang="en-US" altLang="zh-CN" dirty="0"/>
              <a:t>The necessity of maintenance </a:t>
            </a:r>
          </a:p>
        </p:txBody>
      </p:sp>
      <p:sp>
        <p:nvSpPr>
          <p:cNvPr id="7" name="矩形 6">
            <a:extLst>
              <a:ext uri="{FF2B5EF4-FFF2-40B4-BE49-F238E27FC236}">
                <a16:creationId xmlns:a16="http://schemas.microsoft.com/office/drawing/2014/main" id="{21B8C0A5-4FFD-4BF3-BF76-E4AED0A4A065}"/>
              </a:ext>
            </a:extLst>
          </p:cNvPr>
          <p:cNvSpPr/>
          <p:nvPr/>
        </p:nvSpPr>
        <p:spPr>
          <a:xfrm>
            <a:off x="1552988" y="2215757"/>
            <a:ext cx="9086024" cy="2492990"/>
          </a:xfrm>
          <a:prstGeom prst="rect">
            <a:avLst/>
          </a:prstGeom>
        </p:spPr>
        <p:txBody>
          <a:bodyPr wrap="square">
            <a:spAutoFit/>
          </a:bodyPr>
          <a:lstStyle/>
          <a:p>
            <a:r>
              <a:rPr lang="zh-CN" altLang="en-US" sz="2000" dirty="0"/>
              <a:t>虽然软件维护比较困难，但维护工作不应总是被动地等待用户提出要求后才进行，</a:t>
            </a:r>
            <a:endParaRPr lang="en-US" altLang="zh-CN" sz="2000" dirty="0"/>
          </a:p>
          <a:p>
            <a:endParaRPr lang="en-US" altLang="zh-CN" sz="2400" dirty="0"/>
          </a:p>
          <a:p>
            <a:pPr>
              <a:lnSpc>
                <a:spcPct val="150000"/>
              </a:lnSpc>
            </a:pPr>
            <a:r>
              <a:rPr lang="zh-CN" altLang="en-US" sz="2400" b="1" dirty="0">
                <a:solidFill>
                  <a:schemeClr val="accent1"/>
                </a:solidFill>
              </a:rPr>
              <a:t>应进行主动的预防性维护，即选择那些还有较长使用寿命，目前尚能运行，但可能将要发生变化或调整的系统模块进行维护，</a:t>
            </a:r>
            <a:endParaRPr lang="en-US" altLang="zh-CN" sz="2400" b="1" dirty="0">
              <a:solidFill>
                <a:schemeClr val="accent1"/>
              </a:solidFill>
            </a:endParaRPr>
          </a:p>
          <a:p>
            <a:endParaRPr lang="en-US" altLang="zh-CN" sz="2000" b="1" dirty="0">
              <a:solidFill>
                <a:schemeClr val="accent1"/>
              </a:solidFill>
            </a:endParaRPr>
          </a:p>
          <a:p>
            <a:r>
              <a:rPr lang="zh-CN" altLang="en-US" sz="2000" dirty="0"/>
              <a:t>目的是通过 预防性维护为未来的修改与调整奠定更好的基础。</a:t>
            </a:r>
            <a:endParaRPr lang="en-US" altLang="zh-CN" sz="2000" dirty="0"/>
          </a:p>
        </p:txBody>
      </p:sp>
    </p:spTree>
    <p:extLst>
      <p:ext uri="{BB962C8B-B14F-4D97-AF65-F5344CB8AC3E}">
        <p14:creationId xmlns:p14="http://schemas.microsoft.com/office/powerpoint/2010/main" val="269993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维护策略</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Maintenance strategy </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525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维护策略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Maintenance strategy </a:t>
            </a:r>
          </a:p>
        </p:txBody>
      </p:sp>
      <p:pic>
        <p:nvPicPr>
          <p:cNvPr id="7" name="图片 6">
            <a:extLst>
              <a:ext uri="{FF2B5EF4-FFF2-40B4-BE49-F238E27FC236}">
                <a16:creationId xmlns:a16="http://schemas.microsoft.com/office/drawing/2014/main" id="{B5E36E15-D13A-4546-86BA-0215BF83AE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6380" y="2807674"/>
            <a:ext cx="2699239" cy="2699239"/>
          </a:xfrm>
          <a:prstGeom prst="rect">
            <a:avLst/>
          </a:prstGeom>
        </p:spPr>
      </p:pic>
      <p:sp>
        <p:nvSpPr>
          <p:cNvPr id="9" name="文本框 2">
            <a:extLst>
              <a:ext uri="{FF2B5EF4-FFF2-40B4-BE49-F238E27FC236}">
                <a16:creationId xmlns:a16="http://schemas.microsoft.com/office/drawing/2014/main" id="{F86E8D6C-CE5D-4EB2-9C3E-02C773618032}"/>
              </a:ext>
            </a:extLst>
          </p:cNvPr>
          <p:cNvSpPr txBox="1">
            <a:spLocks noChangeArrowheads="1"/>
          </p:cNvSpPr>
          <p:nvPr/>
        </p:nvSpPr>
        <p:spPr bwMode="auto">
          <a:xfrm>
            <a:off x="3715614" y="1882249"/>
            <a:ext cx="55899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accent1"/>
                </a:solidFill>
                <a:latin typeface="+mj-ea"/>
                <a:ea typeface="+mn-ea"/>
              </a:rPr>
              <a:t>怎样满足用户对老程序的维护要求？</a:t>
            </a:r>
          </a:p>
        </p:txBody>
      </p:sp>
    </p:spTree>
    <p:extLst>
      <p:ext uri="{BB962C8B-B14F-4D97-AF65-F5344CB8AC3E}">
        <p14:creationId xmlns:p14="http://schemas.microsoft.com/office/powerpoint/2010/main" val="1167043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维护策略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Maintenance strategy </a:t>
            </a:r>
          </a:p>
        </p:txBody>
      </p:sp>
      <p:sp>
        <p:nvSpPr>
          <p:cNvPr id="6" name="文本框 2">
            <a:extLst>
              <a:ext uri="{FF2B5EF4-FFF2-40B4-BE49-F238E27FC236}">
                <a16:creationId xmlns:a16="http://schemas.microsoft.com/office/drawing/2014/main" id="{E6B07ED9-4671-495D-8BBA-FA81BF92AD59}"/>
              </a:ext>
            </a:extLst>
          </p:cNvPr>
          <p:cNvSpPr txBox="1">
            <a:spLocks noChangeArrowheads="1"/>
          </p:cNvSpPr>
          <p:nvPr/>
        </p:nvSpPr>
        <p:spPr bwMode="auto">
          <a:xfrm>
            <a:off x="1183431" y="1676539"/>
            <a:ext cx="6730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accent1"/>
                </a:solidFill>
                <a:latin typeface="+mj-ea"/>
                <a:ea typeface="+mn-ea"/>
              </a:rPr>
              <a:t>怎样满足用户对老程序的维护要求？</a:t>
            </a:r>
          </a:p>
        </p:txBody>
      </p:sp>
      <p:sp>
        <p:nvSpPr>
          <p:cNvPr id="7" name="文本框 6">
            <a:extLst>
              <a:ext uri="{FF2B5EF4-FFF2-40B4-BE49-F238E27FC236}">
                <a16:creationId xmlns:a16="http://schemas.microsoft.com/office/drawing/2014/main" id="{A75B7F32-C008-495F-8EC1-081F293EACD6}"/>
              </a:ext>
            </a:extLst>
          </p:cNvPr>
          <p:cNvSpPr txBox="1">
            <a:spLocks noChangeArrowheads="1"/>
          </p:cNvSpPr>
          <p:nvPr/>
        </p:nvSpPr>
        <p:spPr bwMode="auto">
          <a:xfrm>
            <a:off x="1296059" y="2878629"/>
            <a:ext cx="5094288" cy="1296637"/>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solidFill>
                  <a:schemeClr val="tx1">
                    <a:lumMod val="85000"/>
                    <a:lumOff val="15000"/>
                  </a:schemeClr>
                </a:solidFill>
                <a:latin typeface="+mn-ea"/>
                <a:ea typeface="+mn-ea"/>
              </a:rPr>
              <a:t>（</a:t>
            </a:r>
            <a:r>
              <a:rPr lang="en-US" altLang="zh-CN" dirty="0">
                <a:solidFill>
                  <a:schemeClr val="tx1">
                    <a:lumMod val="85000"/>
                    <a:lumOff val="15000"/>
                  </a:schemeClr>
                </a:solidFill>
                <a:latin typeface="+mn-ea"/>
                <a:ea typeface="+mn-ea"/>
              </a:rPr>
              <a:t>1</a:t>
            </a:r>
            <a:r>
              <a:rPr lang="zh-CN" altLang="en-US" dirty="0">
                <a:solidFill>
                  <a:schemeClr val="tx1">
                    <a:lumMod val="85000"/>
                    <a:lumOff val="15000"/>
                  </a:schemeClr>
                </a:solidFill>
                <a:latin typeface="+mn-ea"/>
                <a:ea typeface="+mn-ea"/>
              </a:rPr>
              <a:t>）反复多次地做修改程序的尝试，与不可见的设计及源代码“顽强战斗”，以实现所要求的修改。</a:t>
            </a:r>
          </a:p>
        </p:txBody>
      </p:sp>
      <p:pic>
        <p:nvPicPr>
          <p:cNvPr id="10" name="图片 9">
            <a:extLst>
              <a:ext uri="{FF2B5EF4-FFF2-40B4-BE49-F238E27FC236}">
                <a16:creationId xmlns:a16="http://schemas.microsoft.com/office/drawing/2014/main" id="{78EF4D4C-5ECB-4213-A293-97E574FED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5487" y="1783773"/>
            <a:ext cx="3290454" cy="3290454"/>
          </a:xfrm>
          <a:prstGeom prst="rect">
            <a:avLst/>
          </a:prstGeom>
        </p:spPr>
      </p:pic>
    </p:spTree>
    <p:extLst>
      <p:ext uri="{BB962C8B-B14F-4D97-AF65-F5344CB8AC3E}">
        <p14:creationId xmlns:p14="http://schemas.microsoft.com/office/powerpoint/2010/main" val="143707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维护策略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Maintenance strategy </a:t>
            </a:r>
          </a:p>
        </p:txBody>
      </p:sp>
      <p:sp>
        <p:nvSpPr>
          <p:cNvPr id="6" name="文本框 2">
            <a:extLst>
              <a:ext uri="{FF2B5EF4-FFF2-40B4-BE49-F238E27FC236}">
                <a16:creationId xmlns:a16="http://schemas.microsoft.com/office/drawing/2014/main" id="{E6B07ED9-4671-495D-8BBA-FA81BF92AD59}"/>
              </a:ext>
            </a:extLst>
          </p:cNvPr>
          <p:cNvSpPr txBox="1">
            <a:spLocks noChangeArrowheads="1"/>
          </p:cNvSpPr>
          <p:nvPr/>
        </p:nvSpPr>
        <p:spPr bwMode="auto">
          <a:xfrm>
            <a:off x="1183431" y="1676539"/>
            <a:ext cx="6730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accent1"/>
                </a:solidFill>
                <a:latin typeface="+mj-ea"/>
                <a:ea typeface="+mn-ea"/>
              </a:rPr>
              <a:t>怎样满足用户对老程序的维护要求？</a:t>
            </a:r>
          </a:p>
        </p:txBody>
      </p:sp>
      <p:sp>
        <p:nvSpPr>
          <p:cNvPr id="8" name="文本框 7">
            <a:extLst>
              <a:ext uri="{FF2B5EF4-FFF2-40B4-BE49-F238E27FC236}">
                <a16:creationId xmlns:a16="http://schemas.microsoft.com/office/drawing/2014/main" id="{E662E1BA-4985-452A-9D47-F94B25CE5887}"/>
              </a:ext>
            </a:extLst>
          </p:cNvPr>
          <p:cNvSpPr txBox="1">
            <a:spLocks noChangeArrowheads="1"/>
          </p:cNvSpPr>
          <p:nvPr/>
        </p:nvSpPr>
        <p:spPr bwMode="auto">
          <a:xfrm>
            <a:off x="1296059" y="2878629"/>
            <a:ext cx="5094288" cy="881139"/>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solidFill>
                  <a:schemeClr val="tx1">
                    <a:lumMod val="85000"/>
                    <a:lumOff val="15000"/>
                  </a:schemeClr>
                </a:solidFill>
                <a:latin typeface="+mn-ea"/>
                <a:ea typeface="+mn-ea"/>
              </a:rPr>
              <a:t>（</a:t>
            </a:r>
            <a:r>
              <a:rPr lang="en-US" altLang="zh-CN" dirty="0">
                <a:solidFill>
                  <a:schemeClr val="tx1">
                    <a:lumMod val="85000"/>
                    <a:lumOff val="15000"/>
                  </a:schemeClr>
                </a:solidFill>
                <a:latin typeface="+mn-ea"/>
                <a:ea typeface="+mn-ea"/>
              </a:rPr>
              <a:t>2</a:t>
            </a:r>
            <a:r>
              <a:rPr lang="zh-CN" altLang="en-US" dirty="0">
                <a:solidFill>
                  <a:schemeClr val="tx1">
                    <a:lumMod val="85000"/>
                    <a:lumOff val="15000"/>
                  </a:schemeClr>
                </a:solidFill>
                <a:latin typeface="+mn-ea"/>
                <a:ea typeface="+mn-ea"/>
              </a:rPr>
              <a:t>） 通过仔细分析程序尽可能多地掌握程序的内部工作细节，以便更有效地修改它。</a:t>
            </a:r>
          </a:p>
        </p:txBody>
      </p:sp>
      <p:pic>
        <p:nvPicPr>
          <p:cNvPr id="9" name="图片 8">
            <a:extLst>
              <a:ext uri="{FF2B5EF4-FFF2-40B4-BE49-F238E27FC236}">
                <a16:creationId xmlns:a16="http://schemas.microsoft.com/office/drawing/2014/main" id="{7D0FF9BD-EB6F-49FB-AEE8-0C08C15BB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5487" y="1783773"/>
            <a:ext cx="3290454" cy="3290454"/>
          </a:xfrm>
          <a:prstGeom prst="rect">
            <a:avLst/>
          </a:prstGeom>
        </p:spPr>
      </p:pic>
    </p:spTree>
    <p:extLst>
      <p:ext uri="{BB962C8B-B14F-4D97-AF65-F5344CB8AC3E}">
        <p14:creationId xmlns:p14="http://schemas.microsoft.com/office/powerpoint/2010/main" val="237485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维护策略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Maintenance strategy </a:t>
            </a:r>
          </a:p>
        </p:txBody>
      </p:sp>
      <p:sp>
        <p:nvSpPr>
          <p:cNvPr id="6" name="文本框 2">
            <a:extLst>
              <a:ext uri="{FF2B5EF4-FFF2-40B4-BE49-F238E27FC236}">
                <a16:creationId xmlns:a16="http://schemas.microsoft.com/office/drawing/2014/main" id="{E6B07ED9-4671-495D-8BBA-FA81BF92AD59}"/>
              </a:ext>
            </a:extLst>
          </p:cNvPr>
          <p:cNvSpPr txBox="1">
            <a:spLocks noChangeArrowheads="1"/>
          </p:cNvSpPr>
          <p:nvPr/>
        </p:nvSpPr>
        <p:spPr bwMode="auto">
          <a:xfrm>
            <a:off x="1183431" y="1676539"/>
            <a:ext cx="6730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accent1"/>
                </a:solidFill>
                <a:latin typeface="+mj-ea"/>
                <a:ea typeface="+mn-ea"/>
              </a:rPr>
              <a:t>怎样满足用户对老程序的维护要求？</a:t>
            </a:r>
          </a:p>
        </p:txBody>
      </p:sp>
      <p:sp>
        <p:nvSpPr>
          <p:cNvPr id="10" name="文本框 9">
            <a:extLst>
              <a:ext uri="{FF2B5EF4-FFF2-40B4-BE49-F238E27FC236}">
                <a16:creationId xmlns:a16="http://schemas.microsoft.com/office/drawing/2014/main" id="{1A5323F3-1308-4EFE-B6A3-1EF518810B63}"/>
              </a:ext>
            </a:extLst>
          </p:cNvPr>
          <p:cNvSpPr txBox="1">
            <a:spLocks noChangeArrowheads="1"/>
          </p:cNvSpPr>
          <p:nvPr/>
        </p:nvSpPr>
        <p:spPr bwMode="auto">
          <a:xfrm>
            <a:off x="1296059" y="2878629"/>
            <a:ext cx="5094288" cy="1296637"/>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solidFill>
                  <a:schemeClr val="tx1">
                    <a:lumMod val="85000"/>
                    <a:lumOff val="15000"/>
                  </a:schemeClr>
                </a:solidFill>
                <a:latin typeface="+mn-ea"/>
                <a:ea typeface="+mn-ea"/>
              </a:rPr>
              <a:t>（</a:t>
            </a:r>
            <a:r>
              <a:rPr lang="en-US" altLang="zh-CN" dirty="0">
                <a:solidFill>
                  <a:schemeClr val="tx1">
                    <a:lumMod val="85000"/>
                    <a:lumOff val="15000"/>
                  </a:schemeClr>
                </a:solidFill>
                <a:latin typeface="+mn-ea"/>
                <a:ea typeface="+mn-ea"/>
              </a:rPr>
              <a:t>3</a:t>
            </a:r>
            <a:r>
              <a:rPr lang="zh-CN" altLang="en-US" dirty="0">
                <a:solidFill>
                  <a:schemeClr val="tx1">
                    <a:lumMod val="85000"/>
                    <a:lumOff val="15000"/>
                  </a:schemeClr>
                </a:solidFill>
                <a:latin typeface="+mn-ea"/>
                <a:ea typeface="+mn-ea"/>
              </a:rPr>
              <a:t>） 在深入理解原有设计的基础上，用软件工程方法重新设计、重新编码和测试那些需要变更的软件部分。</a:t>
            </a:r>
          </a:p>
        </p:txBody>
      </p:sp>
      <p:pic>
        <p:nvPicPr>
          <p:cNvPr id="11" name="图片 10">
            <a:extLst>
              <a:ext uri="{FF2B5EF4-FFF2-40B4-BE49-F238E27FC236}">
                <a16:creationId xmlns:a16="http://schemas.microsoft.com/office/drawing/2014/main" id="{72F242EA-EEBF-409E-BDB2-522D70355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5487" y="1783773"/>
            <a:ext cx="3290454" cy="3290454"/>
          </a:xfrm>
          <a:prstGeom prst="rect">
            <a:avLst/>
          </a:prstGeom>
        </p:spPr>
      </p:pic>
    </p:spTree>
    <p:extLst>
      <p:ext uri="{BB962C8B-B14F-4D97-AF65-F5344CB8AC3E}">
        <p14:creationId xmlns:p14="http://schemas.microsoft.com/office/powerpoint/2010/main" val="425118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维护策略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Maintenance strategy </a:t>
            </a:r>
          </a:p>
        </p:txBody>
      </p:sp>
      <p:sp>
        <p:nvSpPr>
          <p:cNvPr id="6" name="文本框 2">
            <a:extLst>
              <a:ext uri="{FF2B5EF4-FFF2-40B4-BE49-F238E27FC236}">
                <a16:creationId xmlns:a16="http://schemas.microsoft.com/office/drawing/2014/main" id="{E6B07ED9-4671-495D-8BBA-FA81BF92AD59}"/>
              </a:ext>
            </a:extLst>
          </p:cNvPr>
          <p:cNvSpPr txBox="1">
            <a:spLocks noChangeArrowheads="1"/>
          </p:cNvSpPr>
          <p:nvPr/>
        </p:nvSpPr>
        <p:spPr bwMode="auto">
          <a:xfrm>
            <a:off x="1183431" y="1676539"/>
            <a:ext cx="6730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accent1"/>
                </a:solidFill>
                <a:latin typeface="+mj-ea"/>
                <a:ea typeface="+mn-ea"/>
              </a:rPr>
              <a:t>怎样满足用户对老程序的维护要求？</a:t>
            </a:r>
          </a:p>
        </p:txBody>
      </p:sp>
      <p:sp>
        <p:nvSpPr>
          <p:cNvPr id="9" name="文本框 8">
            <a:extLst>
              <a:ext uri="{FF2B5EF4-FFF2-40B4-BE49-F238E27FC236}">
                <a16:creationId xmlns:a16="http://schemas.microsoft.com/office/drawing/2014/main" id="{CDC6A171-4E32-4EBA-854F-D63BD6A876E0}"/>
              </a:ext>
            </a:extLst>
          </p:cNvPr>
          <p:cNvSpPr txBox="1">
            <a:spLocks noChangeArrowheads="1"/>
          </p:cNvSpPr>
          <p:nvPr/>
        </p:nvSpPr>
        <p:spPr bwMode="auto">
          <a:xfrm>
            <a:off x="1296059" y="2878629"/>
            <a:ext cx="5094288" cy="1712135"/>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solidFill>
                  <a:schemeClr val="tx1">
                    <a:lumMod val="85000"/>
                    <a:lumOff val="15000"/>
                  </a:schemeClr>
                </a:solidFill>
                <a:latin typeface="+mn-ea"/>
                <a:ea typeface="+mn-ea"/>
              </a:rPr>
              <a:t>（</a:t>
            </a:r>
            <a:r>
              <a:rPr lang="en-US" altLang="zh-CN" dirty="0">
                <a:solidFill>
                  <a:schemeClr val="tx1">
                    <a:lumMod val="85000"/>
                    <a:lumOff val="15000"/>
                  </a:schemeClr>
                </a:solidFill>
                <a:latin typeface="+mn-ea"/>
                <a:ea typeface="+mn-ea"/>
              </a:rPr>
              <a:t>4</a:t>
            </a:r>
            <a:r>
              <a:rPr lang="zh-CN" altLang="en-US" dirty="0">
                <a:solidFill>
                  <a:schemeClr val="tx1">
                    <a:lumMod val="85000"/>
                    <a:lumOff val="15000"/>
                  </a:schemeClr>
                </a:solidFill>
                <a:latin typeface="+mn-ea"/>
                <a:ea typeface="+mn-ea"/>
              </a:rPr>
              <a:t>） 以软件工程方法学为指导，对程序全部重新设计、重新编码和测试，为此可以使用</a:t>
            </a:r>
            <a:r>
              <a:rPr lang="en-US" altLang="zh-CN" dirty="0">
                <a:solidFill>
                  <a:schemeClr val="tx1">
                    <a:lumMod val="85000"/>
                    <a:lumOff val="15000"/>
                  </a:schemeClr>
                </a:solidFill>
                <a:latin typeface="+mn-ea"/>
                <a:ea typeface="+mn-ea"/>
              </a:rPr>
              <a:t>CASE</a:t>
            </a:r>
            <a:r>
              <a:rPr lang="zh-CN" altLang="en-US" dirty="0">
                <a:solidFill>
                  <a:schemeClr val="tx1">
                    <a:lumMod val="85000"/>
                    <a:lumOff val="15000"/>
                  </a:schemeClr>
                </a:solidFill>
                <a:latin typeface="+mn-ea"/>
                <a:ea typeface="+mn-ea"/>
              </a:rPr>
              <a:t>工具（逆向工程和再工程工具）来帮助理解原有的设计。</a:t>
            </a:r>
          </a:p>
        </p:txBody>
      </p:sp>
      <p:pic>
        <p:nvPicPr>
          <p:cNvPr id="10" name="图片 9">
            <a:extLst>
              <a:ext uri="{FF2B5EF4-FFF2-40B4-BE49-F238E27FC236}">
                <a16:creationId xmlns:a16="http://schemas.microsoft.com/office/drawing/2014/main" id="{BEBDAADB-B7A3-4AB4-83EF-66C648400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5487" y="1783773"/>
            <a:ext cx="3290454" cy="3290454"/>
          </a:xfrm>
          <a:prstGeom prst="rect">
            <a:avLst/>
          </a:prstGeom>
        </p:spPr>
      </p:pic>
    </p:spTree>
    <p:extLst>
      <p:ext uri="{BB962C8B-B14F-4D97-AF65-F5344CB8AC3E}">
        <p14:creationId xmlns:p14="http://schemas.microsoft.com/office/powerpoint/2010/main" val="117930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维护策略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Maintenance strategy </a:t>
            </a:r>
          </a:p>
        </p:txBody>
      </p:sp>
      <p:sp>
        <p:nvSpPr>
          <p:cNvPr id="7" name="文本框 6">
            <a:extLst>
              <a:ext uri="{FF2B5EF4-FFF2-40B4-BE49-F238E27FC236}">
                <a16:creationId xmlns:a16="http://schemas.microsoft.com/office/drawing/2014/main" id="{BB756123-A8AC-4B49-8976-6AA01FE5CC6F}"/>
              </a:ext>
            </a:extLst>
          </p:cNvPr>
          <p:cNvSpPr txBox="1">
            <a:spLocks noChangeArrowheads="1"/>
          </p:cNvSpPr>
          <p:nvPr/>
        </p:nvSpPr>
        <p:spPr bwMode="auto">
          <a:xfrm>
            <a:off x="1533219" y="2624011"/>
            <a:ext cx="9509919" cy="1477328"/>
          </a:xfrm>
          <a:prstGeom prst="rect">
            <a:avLst/>
          </a:prstGeom>
          <a:noFill/>
          <a:ln w="1587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600" dirty="0">
              <a:solidFill>
                <a:schemeClr val="tx1">
                  <a:lumMod val="85000"/>
                  <a:lumOff val="15000"/>
                </a:schemeClr>
              </a:solidFill>
              <a:latin typeface="+mn-ea"/>
              <a:ea typeface="+mn-ea"/>
            </a:endParaRPr>
          </a:p>
          <a:p>
            <a:pPr eaLnBrk="1" hangingPunct="1"/>
            <a:r>
              <a:rPr lang="zh-CN" altLang="en-US" sz="2000" b="1" dirty="0">
                <a:solidFill>
                  <a:schemeClr val="accent1"/>
                </a:solidFill>
                <a:latin typeface="+mn-ea"/>
                <a:ea typeface="+mn-ea"/>
              </a:rPr>
              <a:t>    预防性维护方法</a:t>
            </a:r>
            <a:r>
              <a:rPr lang="zh-CN" altLang="en-US" dirty="0">
                <a:solidFill>
                  <a:schemeClr val="tx1">
                    <a:lumMod val="85000"/>
                    <a:lumOff val="15000"/>
                  </a:schemeClr>
                </a:solidFill>
                <a:latin typeface="+mn-ea"/>
                <a:ea typeface="+mn-ea"/>
              </a:rPr>
              <a:t>是由 </a:t>
            </a:r>
            <a:r>
              <a:rPr lang="en-US" altLang="zh-CN" dirty="0">
                <a:solidFill>
                  <a:schemeClr val="tx1">
                    <a:lumMod val="85000"/>
                    <a:lumOff val="15000"/>
                  </a:schemeClr>
                </a:solidFill>
                <a:latin typeface="+mn-ea"/>
                <a:ea typeface="+mn-ea"/>
              </a:rPr>
              <a:t>Miller </a:t>
            </a:r>
            <a:r>
              <a:rPr lang="zh-CN" altLang="en-US" dirty="0">
                <a:solidFill>
                  <a:schemeClr val="tx1">
                    <a:lumMod val="85000"/>
                    <a:lumOff val="15000"/>
                  </a:schemeClr>
                </a:solidFill>
                <a:latin typeface="+mn-ea"/>
                <a:ea typeface="+mn-ea"/>
              </a:rPr>
              <a:t>提出来的，</a:t>
            </a:r>
            <a:endParaRPr lang="en-US" altLang="zh-CN" dirty="0">
              <a:solidFill>
                <a:schemeClr val="tx1">
                  <a:lumMod val="85000"/>
                  <a:lumOff val="15000"/>
                </a:schemeClr>
              </a:solidFill>
              <a:latin typeface="+mn-ea"/>
              <a:ea typeface="+mn-ea"/>
            </a:endParaRPr>
          </a:p>
          <a:p>
            <a:pPr eaLnBrk="1" hangingPunct="1"/>
            <a:endParaRPr lang="en-US" altLang="zh-CN" dirty="0">
              <a:solidFill>
                <a:schemeClr val="tx1">
                  <a:lumMod val="85000"/>
                  <a:lumOff val="15000"/>
                </a:schemeClr>
              </a:solidFill>
              <a:latin typeface="+mn-ea"/>
              <a:ea typeface="+mn-ea"/>
            </a:endParaRPr>
          </a:p>
          <a:p>
            <a:pPr eaLnBrk="1" hangingPunct="1"/>
            <a:r>
              <a:rPr lang="zh-CN" altLang="en-US" dirty="0">
                <a:solidFill>
                  <a:schemeClr val="tx1">
                    <a:lumMod val="85000"/>
                    <a:lumOff val="15000"/>
                  </a:schemeClr>
                </a:solidFill>
                <a:latin typeface="+mn-ea"/>
                <a:ea typeface="+mn-ea"/>
              </a:rPr>
              <a:t>    他把这种方法定义为：“</a:t>
            </a:r>
            <a:r>
              <a:rPr lang="zh-CN" altLang="en-US" sz="2000" b="1" dirty="0">
                <a:solidFill>
                  <a:schemeClr val="tx1">
                    <a:lumMod val="85000"/>
                    <a:lumOff val="15000"/>
                  </a:schemeClr>
                </a:solidFill>
                <a:latin typeface="+mn-ea"/>
                <a:ea typeface="+mn-ea"/>
              </a:rPr>
              <a:t>把今天的方法学应用到昨天的系统上，以支持明天的需求。</a:t>
            </a:r>
            <a:r>
              <a:rPr lang="zh-CN" altLang="en-US" dirty="0">
                <a:solidFill>
                  <a:schemeClr val="tx1">
                    <a:lumMod val="85000"/>
                    <a:lumOff val="15000"/>
                  </a:schemeClr>
                </a:solidFill>
                <a:latin typeface="+mn-ea"/>
                <a:ea typeface="+mn-ea"/>
              </a:rPr>
              <a:t>”</a:t>
            </a:r>
            <a:endParaRPr lang="en-US" altLang="zh-CN" dirty="0">
              <a:solidFill>
                <a:schemeClr val="tx1">
                  <a:lumMod val="85000"/>
                  <a:lumOff val="15000"/>
                </a:schemeClr>
              </a:solidFill>
              <a:latin typeface="+mn-ea"/>
              <a:ea typeface="+mn-ea"/>
            </a:endParaRPr>
          </a:p>
          <a:p>
            <a:pPr eaLnBrk="1" hangingPunct="1"/>
            <a:endParaRPr lang="zh-CN" altLang="en-US" sz="1600"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394133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Maintenance strategy </a:t>
            </a:r>
            <a:endParaRPr lang="zh-CN" altLang="en-US" dirty="0"/>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目录</a:t>
            </a:r>
          </a:p>
        </p:txBody>
      </p:sp>
      <p:sp>
        <p:nvSpPr>
          <p:cNvPr id="6" name="矩形 5"/>
          <p:cNvSpPr/>
          <p:nvPr/>
        </p:nvSpPr>
        <p:spPr>
          <a:xfrm>
            <a:off x="3165598" y="1777924"/>
            <a:ext cx="2464136" cy="369332"/>
          </a:xfrm>
          <a:prstGeom prst="rect">
            <a:avLst/>
          </a:prstGeom>
        </p:spPr>
        <p:txBody>
          <a:bodyPr wrap="none">
            <a:spAutoFit/>
          </a:bodyPr>
          <a:lstStyle/>
          <a:p>
            <a:r>
              <a:rPr lang="en-US" altLang="zh-CN" dirty="0">
                <a:solidFill>
                  <a:schemeClr val="tx1">
                    <a:lumMod val="85000"/>
                    <a:lumOff val="15000"/>
                  </a:schemeClr>
                </a:solidFill>
                <a:latin typeface="+mn-ea"/>
              </a:rPr>
              <a:t>Maintenance overview </a:t>
            </a:r>
          </a:p>
        </p:txBody>
      </p:sp>
      <p:cxnSp>
        <p:nvCxnSpPr>
          <p:cNvPr id="7" name="直接连接符 6"/>
          <p:cNvCxnSpPr/>
          <p:nvPr/>
        </p:nvCxnSpPr>
        <p:spPr>
          <a:xfrm>
            <a:off x="3271947" y="2194783"/>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01558" y="2254518"/>
            <a:ext cx="2930406" cy="645113"/>
          </a:xfrm>
          <a:prstGeom prst="rect">
            <a:avLst/>
          </a:prstGeom>
          <a:noFill/>
        </p:spPr>
        <p:txBody>
          <a:bodyPr wrap="square" rtlCol="0">
            <a:spAutoFit/>
          </a:bodyPr>
          <a:lstStyle/>
          <a:p>
            <a:pPr>
              <a:lnSpc>
                <a:spcPct val="120000"/>
              </a:lnSpc>
            </a:pPr>
            <a:r>
              <a:rPr lang="zh-CN" altLang="en-US" sz="3200" b="1" dirty="0">
                <a:solidFill>
                  <a:schemeClr val="accent1"/>
                </a:solidFill>
                <a:latin typeface="+mj-ea"/>
                <a:ea typeface="+mj-ea"/>
              </a:rPr>
              <a:t>维护概述</a:t>
            </a:r>
          </a:p>
        </p:txBody>
      </p:sp>
      <p:sp>
        <p:nvSpPr>
          <p:cNvPr id="11" name="文本框 10"/>
          <p:cNvSpPr txBox="1"/>
          <p:nvPr/>
        </p:nvSpPr>
        <p:spPr>
          <a:xfrm>
            <a:off x="2605691" y="1701168"/>
            <a:ext cx="613080" cy="633187"/>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1</a:t>
            </a:r>
            <a:endParaRPr lang="zh-CN" altLang="en-US" sz="3200" dirty="0">
              <a:solidFill>
                <a:schemeClr val="accent1"/>
              </a:solidFill>
              <a:latin typeface="+mj-ea"/>
              <a:ea typeface="+mj-ea"/>
            </a:endParaRPr>
          </a:p>
        </p:txBody>
      </p:sp>
      <p:sp>
        <p:nvSpPr>
          <p:cNvPr id="32" name="矩形 31">
            <a:extLst>
              <a:ext uri="{FF2B5EF4-FFF2-40B4-BE49-F238E27FC236}">
                <a16:creationId xmlns:a16="http://schemas.microsoft.com/office/drawing/2014/main" id="{E84802D7-82AA-4C4B-9C5D-61473422F46A}"/>
              </a:ext>
            </a:extLst>
          </p:cNvPr>
          <p:cNvSpPr/>
          <p:nvPr/>
        </p:nvSpPr>
        <p:spPr>
          <a:xfrm>
            <a:off x="3165598" y="3076112"/>
            <a:ext cx="3161443" cy="369332"/>
          </a:xfrm>
          <a:prstGeom prst="rect">
            <a:avLst/>
          </a:prstGeom>
        </p:spPr>
        <p:txBody>
          <a:bodyPr wrap="none">
            <a:spAutoFit/>
          </a:bodyPr>
          <a:lstStyle/>
          <a:p>
            <a:r>
              <a:rPr lang="en-US" altLang="zh-CN" dirty="0">
                <a:solidFill>
                  <a:schemeClr val="tx1">
                    <a:lumMod val="85000"/>
                    <a:lumOff val="15000"/>
                  </a:schemeClr>
                </a:solidFill>
                <a:latin typeface="+mn-ea"/>
              </a:rPr>
              <a:t>The necessity of maintenance </a:t>
            </a:r>
          </a:p>
        </p:txBody>
      </p:sp>
      <p:cxnSp>
        <p:nvCxnSpPr>
          <p:cNvPr id="33" name="直接连接符 32">
            <a:extLst>
              <a:ext uri="{FF2B5EF4-FFF2-40B4-BE49-F238E27FC236}">
                <a16:creationId xmlns:a16="http://schemas.microsoft.com/office/drawing/2014/main" id="{8409FC8A-814F-419D-AFE3-081106997A57}"/>
              </a:ext>
            </a:extLst>
          </p:cNvPr>
          <p:cNvCxnSpPr/>
          <p:nvPr/>
        </p:nvCxnSpPr>
        <p:spPr>
          <a:xfrm>
            <a:off x="3271947" y="3492971"/>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B5FC432F-E626-4E07-8AD2-3FD4CA6526FA}"/>
              </a:ext>
            </a:extLst>
          </p:cNvPr>
          <p:cNvSpPr txBox="1"/>
          <p:nvPr/>
        </p:nvSpPr>
        <p:spPr>
          <a:xfrm>
            <a:off x="3165594" y="3484461"/>
            <a:ext cx="2930406" cy="645113"/>
          </a:xfrm>
          <a:prstGeom prst="rect">
            <a:avLst/>
          </a:prstGeom>
          <a:noFill/>
        </p:spPr>
        <p:txBody>
          <a:bodyPr wrap="square" rtlCol="0">
            <a:spAutoFit/>
          </a:bodyPr>
          <a:lstStyle/>
          <a:p>
            <a:pPr>
              <a:lnSpc>
                <a:spcPct val="120000"/>
              </a:lnSpc>
            </a:pPr>
            <a:r>
              <a:rPr lang="zh-CN" altLang="en-US" sz="3200" dirty="0">
                <a:solidFill>
                  <a:schemeClr val="accent1"/>
                </a:solidFill>
                <a:latin typeface="+mj-ea"/>
              </a:rPr>
              <a:t>必要性</a:t>
            </a:r>
          </a:p>
        </p:txBody>
      </p:sp>
      <p:sp>
        <p:nvSpPr>
          <p:cNvPr id="35" name="文本框 34">
            <a:extLst>
              <a:ext uri="{FF2B5EF4-FFF2-40B4-BE49-F238E27FC236}">
                <a16:creationId xmlns:a16="http://schemas.microsoft.com/office/drawing/2014/main" id="{0283A37A-7D34-487D-8D47-40C47A1389EF}"/>
              </a:ext>
            </a:extLst>
          </p:cNvPr>
          <p:cNvSpPr txBox="1"/>
          <p:nvPr/>
        </p:nvSpPr>
        <p:spPr>
          <a:xfrm>
            <a:off x="2605691" y="2999356"/>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2</a:t>
            </a:r>
            <a:endParaRPr lang="zh-CN" altLang="en-US" sz="3200" dirty="0">
              <a:solidFill>
                <a:schemeClr val="accent1"/>
              </a:solidFill>
              <a:latin typeface="+mj-ea"/>
              <a:ea typeface="+mj-ea"/>
            </a:endParaRPr>
          </a:p>
        </p:txBody>
      </p:sp>
      <p:sp>
        <p:nvSpPr>
          <p:cNvPr id="36" name="矩形 35">
            <a:extLst>
              <a:ext uri="{FF2B5EF4-FFF2-40B4-BE49-F238E27FC236}">
                <a16:creationId xmlns:a16="http://schemas.microsoft.com/office/drawing/2014/main" id="{F65039D8-91B7-42BD-9A50-B3D9878B66E0}"/>
              </a:ext>
            </a:extLst>
          </p:cNvPr>
          <p:cNvSpPr/>
          <p:nvPr/>
        </p:nvSpPr>
        <p:spPr>
          <a:xfrm>
            <a:off x="3165598" y="4373203"/>
            <a:ext cx="1223412" cy="369332"/>
          </a:xfrm>
          <a:prstGeom prst="rect">
            <a:avLst/>
          </a:prstGeom>
        </p:spPr>
        <p:txBody>
          <a:bodyPr wrap="none">
            <a:spAutoFit/>
          </a:bodyPr>
          <a:lstStyle/>
          <a:p>
            <a:r>
              <a:rPr lang="en-US" altLang="zh-CN" dirty="0">
                <a:solidFill>
                  <a:schemeClr val="tx1">
                    <a:lumMod val="85000"/>
                    <a:lumOff val="15000"/>
                  </a:schemeClr>
                </a:solidFill>
                <a:latin typeface="+mn-ea"/>
              </a:rPr>
              <a:t>Test Focus</a:t>
            </a:r>
          </a:p>
        </p:txBody>
      </p:sp>
      <p:cxnSp>
        <p:nvCxnSpPr>
          <p:cNvPr id="37" name="直接连接符 36">
            <a:extLst>
              <a:ext uri="{FF2B5EF4-FFF2-40B4-BE49-F238E27FC236}">
                <a16:creationId xmlns:a16="http://schemas.microsoft.com/office/drawing/2014/main" id="{A8D435DE-492B-4E61-94AD-E9AE3524FAF3}"/>
              </a:ext>
            </a:extLst>
          </p:cNvPr>
          <p:cNvCxnSpPr/>
          <p:nvPr/>
        </p:nvCxnSpPr>
        <p:spPr>
          <a:xfrm>
            <a:off x="3271947" y="4790062"/>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081D18E-F184-475B-866F-21FBBC74C5A8}"/>
              </a:ext>
            </a:extLst>
          </p:cNvPr>
          <p:cNvSpPr txBox="1"/>
          <p:nvPr/>
        </p:nvSpPr>
        <p:spPr>
          <a:xfrm>
            <a:off x="3165594" y="4781552"/>
            <a:ext cx="2930406" cy="645113"/>
          </a:xfrm>
          <a:prstGeom prst="rect">
            <a:avLst/>
          </a:prstGeom>
          <a:noFill/>
        </p:spPr>
        <p:txBody>
          <a:bodyPr wrap="square" rtlCol="0">
            <a:spAutoFit/>
          </a:bodyPr>
          <a:lstStyle/>
          <a:p>
            <a:pPr>
              <a:lnSpc>
                <a:spcPct val="120000"/>
              </a:lnSpc>
            </a:pPr>
            <a:r>
              <a:rPr lang="zh-CN" altLang="en-US" sz="3200" dirty="0">
                <a:solidFill>
                  <a:schemeClr val="accent1"/>
                </a:solidFill>
                <a:latin typeface="+mj-ea"/>
              </a:rPr>
              <a:t>维护策略</a:t>
            </a:r>
          </a:p>
        </p:txBody>
      </p:sp>
      <p:sp>
        <p:nvSpPr>
          <p:cNvPr id="39" name="文本框 38">
            <a:extLst>
              <a:ext uri="{FF2B5EF4-FFF2-40B4-BE49-F238E27FC236}">
                <a16:creationId xmlns:a16="http://schemas.microsoft.com/office/drawing/2014/main" id="{D58A2485-7975-435C-8066-0CC39C6D8675}"/>
              </a:ext>
            </a:extLst>
          </p:cNvPr>
          <p:cNvSpPr txBox="1"/>
          <p:nvPr/>
        </p:nvSpPr>
        <p:spPr>
          <a:xfrm>
            <a:off x="2605691" y="4296447"/>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3</a:t>
            </a:r>
            <a:endParaRPr lang="zh-CN" altLang="en-US" sz="3200" dirty="0">
              <a:solidFill>
                <a:schemeClr val="accent1"/>
              </a:solidFill>
              <a:latin typeface="+mj-ea"/>
              <a:ea typeface="+mj-ea"/>
            </a:endParaRP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7FA40CE9-5B9B-43BE-97AA-1DFA3EEF61F9}"/>
              </a:ext>
            </a:extLst>
          </p:cNvPr>
          <p:cNvSpPr>
            <a:spLocks noChangeArrowheads="1"/>
          </p:cNvSpPr>
          <p:nvPr/>
        </p:nvSpPr>
        <p:spPr bwMode="auto">
          <a:xfrm>
            <a:off x="0" y="-461665"/>
            <a:ext cx="6463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矩形 21">
            <a:extLst>
              <a:ext uri="{FF2B5EF4-FFF2-40B4-BE49-F238E27FC236}">
                <a16:creationId xmlns:a16="http://schemas.microsoft.com/office/drawing/2014/main" id="{B3408732-DC09-461B-8A81-4A3586481EA2}"/>
              </a:ext>
            </a:extLst>
          </p:cNvPr>
          <p:cNvSpPr/>
          <p:nvPr/>
        </p:nvSpPr>
        <p:spPr>
          <a:xfrm>
            <a:off x="6996516" y="1786434"/>
            <a:ext cx="1013419" cy="369332"/>
          </a:xfrm>
          <a:prstGeom prst="rect">
            <a:avLst/>
          </a:prstGeom>
        </p:spPr>
        <p:txBody>
          <a:bodyPr wrap="none">
            <a:spAutoFit/>
          </a:bodyPr>
          <a:lstStyle/>
          <a:p>
            <a:r>
              <a:rPr lang="en-US" altLang="zh-CN" dirty="0">
                <a:solidFill>
                  <a:schemeClr val="tx1">
                    <a:lumMod val="85000"/>
                    <a:lumOff val="15000"/>
                  </a:schemeClr>
                </a:solidFill>
                <a:latin typeface="+mn-ea"/>
              </a:rPr>
              <a:t>Example</a:t>
            </a:r>
          </a:p>
        </p:txBody>
      </p:sp>
      <p:cxnSp>
        <p:nvCxnSpPr>
          <p:cNvPr id="23" name="直接连接符 22">
            <a:extLst>
              <a:ext uri="{FF2B5EF4-FFF2-40B4-BE49-F238E27FC236}">
                <a16:creationId xmlns:a16="http://schemas.microsoft.com/office/drawing/2014/main" id="{A9FD1CD5-EE3F-4211-BDE8-B1A8E37EF052}"/>
              </a:ext>
            </a:extLst>
          </p:cNvPr>
          <p:cNvCxnSpPr/>
          <p:nvPr/>
        </p:nvCxnSpPr>
        <p:spPr>
          <a:xfrm>
            <a:off x="7102865" y="2203293"/>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D3F92CD-4645-4710-8E27-BC785C1F3C31}"/>
              </a:ext>
            </a:extLst>
          </p:cNvPr>
          <p:cNvSpPr txBox="1"/>
          <p:nvPr/>
        </p:nvSpPr>
        <p:spPr>
          <a:xfrm>
            <a:off x="6996512" y="2194783"/>
            <a:ext cx="2930406" cy="645113"/>
          </a:xfrm>
          <a:prstGeom prst="rect">
            <a:avLst/>
          </a:prstGeom>
          <a:noFill/>
        </p:spPr>
        <p:txBody>
          <a:bodyPr wrap="square" rtlCol="0">
            <a:spAutoFit/>
          </a:bodyPr>
          <a:lstStyle/>
          <a:p>
            <a:pPr>
              <a:lnSpc>
                <a:spcPct val="120000"/>
              </a:lnSpc>
            </a:pPr>
            <a:r>
              <a:rPr lang="zh-CN" altLang="en-US" sz="3200" b="1" dirty="0">
                <a:solidFill>
                  <a:schemeClr val="accent1"/>
                </a:solidFill>
                <a:latin typeface="+mj-ea"/>
                <a:ea typeface="+mj-ea"/>
              </a:rPr>
              <a:t>举例</a:t>
            </a:r>
          </a:p>
        </p:txBody>
      </p:sp>
      <p:sp>
        <p:nvSpPr>
          <p:cNvPr id="25" name="文本框 24">
            <a:extLst>
              <a:ext uri="{FF2B5EF4-FFF2-40B4-BE49-F238E27FC236}">
                <a16:creationId xmlns:a16="http://schemas.microsoft.com/office/drawing/2014/main" id="{13CACFC2-7E8E-44CB-90B3-7E93C93DD6CF}"/>
              </a:ext>
            </a:extLst>
          </p:cNvPr>
          <p:cNvSpPr txBox="1"/>
          <p:nvPr/>
        </p:nvSpPr>
        <p:spPr>
          <a:xfrm>
            <a:off x="6436609" y="1709678"/>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4</a:t>
            </a:r>
            <a:endParaRPr lang="zh-CN" altLang="en-US" sz="3200" dirty="0">
              <a:solidFill>
                <a:schemeClr val="accent1"/>
              </a:solidFill>
              <a:latin typeface="+mj-ea"/>
              <a:ea typeface="+mj-ea"/>
            </a:endParaRPr>
          </a:p>
        </p:txBody>
      </p:sp>
      <p:sp>
        <p:nvSpPr>
          <p:cNvPr id="26" name="矩形 25">
            <a:extLst>
              <a:ext uri="{FF2B5EF4-FFF2-40B4-BE49-F238E27FC236}">
                <a16:creationId xmlns:a16="http://schemas.microsoft.com/office/drawing/2014/main" id="{C3F5E03B-D7D0-4173-A639-9940948A1C11}"/>
              </a:ext>
            </a:extLst>
          </p:cNvPr>
          <p:cNvSpPr/>
          <p:nvPr/>
        </p:nvSpPr>
        <p:spPr>
          <a:xfrm>
            <a:off x="6996516" y="3074573"/>
            <a:ext cx="851515" cy="369332"/>
          </a:xfrm>
          <a:prstGeom prst="rect">
            <a:avLst/>
          </a:prstGeom>
        </p:spPr>
        <p:txBody>
          <a:bodyPr wrap="none">
            <a:spAutoFit/>
          </a:bodyPr>
          <a:lstStyle/>
          <a:p>
            <a:r>
              <a:rPr lang="en-US" altLang="zh-CN" dirty="0">
                <a:solidFill>
                  <a:schemeClr val="tx1">
                    <a:lumMod val="85000"/>
                    <a:lumOff val="15000"/>
                  </a:schemeClr>
                </a:solidFill>
                <a:latin typeface="+mn-ea"/>
              </a:rPr>
              <a:t>Others</a:t>
            </a:r>
          </a:p>
        </p:txBody>
      </p:sp>
      <p:cxnSp>
        <p:nvCxnSpPr>
          <p:cNvPr id="27" name="直接连接符 26">
            <a:extLst>
              <a:ext uri="{FF2B5EF4-FFF2-40B4-BE49-F238E27FC236}">
                <a16:creationId xmlns:a16="http://schemas.microsoft.com/office/drawing/2014/main" id="{966BD034-389A-4AB1-880D-72CE57D6538E}"/>
              </a:ext>
            </a:extLst>
          </p:cNvPr>
          <p:cNvCxnSpPr/>
          <p:nvPr/>
        </p:nvCxnSpPr>
        <p:spPr>
          <a:xfrm>
            <a:off x="7102865" y="3491432"/>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95954825-8343-493A-A19B-F774D1CE33B5}"/>
              </a:ext>
            </a:extLst>
          </p:cNvPr>
          <p:cNvSpPr txBox="1"/>
          <p:nvPr/>
        </p:nvSpPr>
        <p:spPr>
          <a:xfrm>
            <a:off x="6996512" y="3482922"/>
            <a:ext cx="2930406" cy="645113"/>
          </a:xfrm>
          <a:prstGeom prst="rect">
            <a:avLst/>
          </a:prstGeom>
          <a:noFill/>
        </p:spPr>
        <p:txBody>
          <a:bodyPr wrap="square" rtlCol="0">
            <a:spAutoFit/>
          </a:bodyPr>
          <a:lstStyle/>
          <a:p>
            <a:pPr>
              <a:lnSpc>
                <a:spcPct val="120000"/>
              </a:lnSpc>
            </a:pPr>
            <a:r>
              <a:rPr lang="zh-CN" altLang="en-US" sz="3200" b="1" dirty="0">
                <a:solidFill>
                  <a:schemeClr val="accent1"/>
                </a:solidFill>
                <a:latin typeface="+mj-ea"/>
                <a:ea typeface="+mj-ea"/>
              </a:rPr>
              <a:t>其他</a:t>
            </a:r>
          </a:p>
        </p:txBody>
      </p:sp>
      <p:sp>
        <p:nvSpPr>
          <p:cNvPr id="29" name="文本框 28">
            <a:extLst>
              <a:ext uri="{FF2B5EF4-FFF2-40B4-BE49-F238E27FC236}">
                <a16:creationId xmlns:a16="http://schemas.microsoft.com/office/drawing/2014/main" id="{EBFBC36D-B20E-4A4E-9BB3-2D446DD1B735}"/>
              </a:ext>
            </a:extLst>
          </p:cNvPr>
          <p:cNvSpPr txBox="1"/>
          <p:nvPr/>
        </p:nvSpPr>
        <p:spPr>
          <a:xfrm>
            <a:off x="6436609" y="2997817"/>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5</a:t>
            </a:r>
            <a:endParaRPr lang="zh-CN" altLang="en-US" sz="3200" dirty="0">
              <a:solidFill>
                <a:schemeClr val="accent1"/>
              </a:solidFill>
              <a:latin typeface="+mj-ea"/>
              <a:ea typeface="+mj-ea"/>
            </a:endParaRPr>
          </a:p>
        </p:txBody>
      </p:sp>
    </p:spTree>
    <p:extLst>
      <p:ext uri="{BB962C8B-B14F-4D97-AF65-F5344CB8AC3E}">
        <p14:creationId xmlns:p14="http://schemas.microsoft.com/office/powerpoint/2010/main" val="2126660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维护策略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Maintenance strategy </a:t>
            </a:r>
          </a:p>
        </p:txBody>
      </p:sp>
      <p:sp>
        <p:nvSpPr>
          <p:cNvPr id="8" name="文本框 3">
            <a:extLst>
              <a:ext uri="{FF2B5EF4-FFF2-40B4-BE49-F238E27FC236}">
                <a16:creationId xmlns:a16="http://schemas.microsoft.com/office/drawing/2014/main" id="{CE9E10D6-A687-4A56-8A6B-210526CD4DEA}"/>
              </a:ext>
            </a:extLst>
          </p:cNvPr>
          <p:cNvSpPr txBox="1">
            <a:spLocks noChangeArrowheads="1"/>
          </p:cNvSpPr>
          <p:nvPr/>
        </p:nvSpPr>
        <p:spPr bwMode="auto">
          <a:xfrm>
            <a:off x="2589684" y="2696398"/>
            <a:ext cx="6778760" cy="129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b="1" dirty="0">
                <a:solidFill>
                  <a:schemeClr val="accent1"/>
                </a:solidFill>
                <a:latin typeface="+mn-ea"/>
                <a:ea typeface="+mn-ea"/>
              </a:rPr>
              <a:t>粗看起来，在一个正在工作的程序版本已经存在的情况下重新开发一个大型程序，似乎是一种浪费。其实不然，下述事实很能说明问题。</a:t>
            </a:r>
            <a:endParaRPr lang="en-US" altLang="zh-CN" b="1" dirty="0">
              <a:solidFill>
                <a:schemeClr val="accent1"/>
              </a:solidFill>
              <a:latin typeface="+mn-ea"/>
              <a:ea typeface="+mn-ea"/>
            </a:endParaRPr>
          </a:p>
        </p:txBody>
      </p:sp>
    </p:spTree>
    <p:extLst>
      <p:ext uri="{BB962C8B-B14F-4D97-AF65-F5344CB8AC3E}">
        <p14:creationId xmlns:p14="http://schemas.microsoft.com/office/powerpoint/2010/main" val="1059057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维护策略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Maintenance strategy </a:t>
            </a:r>
          </a:p>
        </p:txBody>
      </p:sp>
      <p:sp>
        <p:nvSpPr>
          <p:cNvPr id="8" name="文本框 3">
            <a:extLst>
              <a:ext uri="{FF2B5EF4-FFF2-40B4-BE49-F238E27FC236}">
                <a16:creationId xmlns:a16="http://schemas.microsoft.com/office/drawing/2014/main" id="{CE9E10D6-A687-4A56-8A6B-210526CD4DEA}"/>
              </a:ext>
            </a:extLst>
          </p:cNvPr>
          <p:cNvSpPr txBox="1">
            <a:spLocks noChangeArrowheads="1"/>
          </p:cNvSpPr>
          <p:nvPr/>
        </p:nvSpPr>
        <p:spPr bwMode="auto">
          <a:xfrm>
            <a:off x="2171793" y="2398095"/>
            <a:ext cx="7848413" cy="180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dirty="0">
                <a:solidFill>
                  <a:schemeClr val="tx1">
                    <a:lumMod val="85000"/>
                    <a:lumOff val="15000"/>
                  </a:schemeClr>
                </a:solidFill>
                <a:latin typeface="+mn-ea"/>
                <a:ea typeface="+mn-ea"/>
              </a:rPr>
              <a:t>  (1)</a:t>
            </a:r>
            <a:r>
              <a:rPr lang="zh-CN" altLang="en-US" dirty="0">
                <a:solidFill>
                  <a:schemeClr val="tx1">
                    <a:lumMod val="85000"/>
                    <a:lumOff val="15000"/>
                  </a:schemeClr>
                </a:solidFill>
                <a:latin typeface="+mn-ea"/>
                <a:ea typeface="+mn-ea"/>
              </a:rPr>
              <a:t> 维护一行源代码的代价可能是最初</a:t>
            </a:r>
            <a:r>
              <a:rPr lang="zh-CN" altLang="en-US" sz="2000" b="1" dirty="0">
                <a:solidFill>
                  <a:schemeClr val="tx1">
                    <a:lumMod val="85000"/>
                    <a:lumOff val="15000"/>
                  </a:schemeClr>
                </a:solidFill>
                <a:latin typeface="+mn-ea"/>
                <a:ea typeface="+mn-ea"/>
              </a:rPr>
              <a:t>开发该行源代码代价的</a:t>
            </a:r>
            <a:r>
              <a:rPr lang="en-US" altLang="zh-CN" sz="2000" b="1" dirty="0">
                <a:solidFill>
                  <a:schemeClr val="tx1">
                    <a:lumMod val="85000"/>
                    <a:lumOff val="15000"/>
                  </a:schemeClr>
                </a:solidFill>
                <a:latin typeface="+mn-ea"/>
                <a:ea typeface="+mn-ea"/>
              </a:rPr>
              <a:t>14~40</a:t>
            </a:r>
            <a:r>
              <a:rPr lang="zh-CN" altLang="en-US" sz="2000" b="1" dirty="0">
                <a:solidFill>
                  <a:schemeClr val="tx1">
                    <a:lumMod val="85000"/>
                    <a:lumOff val="15000"/>
                  </a:schemeClr>
                </a:solidFill>
                <a:latin typeface="+mn-ea"/>
                <a:ea typeface="+mn-ea"/>
              </a:rPr>
              <a:t>倍</a:t>
            </a:r>
            <a:r>
              <a:rPr lang="zh-CN" altLang="en-US" dirty="0">
                <a:solidFill>
                  <a:schemeClr val="tx1">
                    <a:lumMod val="85000"/>
                    <a:lumOff val="15000"/>
                  </a:schemeClr>
                </a:solidFill>
                <a:latin typeface="+mn-ea"/>
                <a:ea typeface="+mn-ea"/>
              </a:rPr>
              <a:t>。</a:t>
            </a:r>
            <a:endParaRPr lang="en-US" altLang="zh-CN" dirty="0">
              <a:solidFill>
                <a:schemeClr val="tx1">
                  <a:lumMod val="85000"/>
                  <a:lumOff val="15000"/>
                </a:schemeClr>
              </a:solidFill>
              <a:latin typeface="+mn-ea"/>
              <a:ea typeface="+mn-ea"/>
            </a:endParaRPr>
          </a:p>
          <a:p>
            <a:pPr eaLnBrk="1" hangingPunct="1">
              <a:lnSpc>
                <a:spcPct val="150000"/>
              </a:lnSpc>
            </a:pPr>
            <a:endParaRPr lang="zh-CN" altLang="en-US" dirty="0">
              <a:solidFill>
                <a:schemeClr val="tx1">
                  <a:lumMod val="85000"/>
                  <a:lumOff val="15000"/>
                </a:schemeClr>
              </a:solidFill>
              <a:latin typeface="+mn-ea"/>
              <a:ea typeface="+mn-ea"/>
            </a:endParaRPr>
          </a:p>
          <a:p>
            <a:pPr eaLnBrk="1" hangingPunct="1">
              <a:lnSpc>
                <a:spcPct val="150000"/>
              </a:lnSpc>
            </a:pPr>
            <a:r>
              <a:rPr lang="en-US" altLang="zh-CN" dirty="0">
                <a:solidFill>
                  <a:schemeClr val="tx1">
                    <a:lumMod val="85000"/>
                    <a:lumOff val="15000"/>
                  </a:schemeClr>
                </a:solidFill>
                <a:latin typeface="+mn-ea"/>
                <a:ea typeface="+mn-ea"/>
              </a:rPr>
              <a:t>  (2) </a:t>
            </a:r>
            <a:r>
              <a:rPr lang="zh-CN" altLang="en-US" dirty="0">
                <a:solidFill>
                  <a:schemeClr val="tx1">
                    <a:lumMod val="85000"/>
                    <a:lumOff val="15000"/>
                  </a:schemeClr>
                </a:solidFill>
                <a:latin typeface="+mn-ea"/>
                <a:ea typeface="+mn-ea"/>
              </a:rPr>
              <a:t>重新设计软件体系结构（程序及数据结构）时</a:t>
            </a:r>
            <a:r>
              <a:rPr lang="zh-CN" altLang="en-US" sz="2000" b="1" dirty="0">
                <a:solidFill>
                  <a:schemeClr val="tx1">
                    <a:lumMod val="85000"/>
                    <a:lumOff val="15000"/>
                  </a:schemeClr>
                </a:solidFill>
                <a:latin typeface="+mn-ea"/>
                <a:ea typeface="+mn-ea"/>
              </a:rPr>
              <a:t>使用了现代设计概念</a:t>
            </a:r>
            <a:r>
              <a:rPr lang="zh-CN" altLang="en-US" dirty="0">
                <a:solidFill>
                  <a:schemeClr val="tx1">
                    <a:lumMod val="85000"/>
                    <a:lumOff val="15000"/>
                  </a:schemeClr>
                </a:solidFill>
                <a:latin typeface="+mn-ea"/>
                <a:ea typeface="+mn-ea"/>
              </a:rPr>
              <a:t>，它对将来的维护可能有很大的帮助。</a:t>
            </a:r>
            <a:endParaRPr lang="en-US" altLang="zh-CN"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316463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维护策略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Maintenance strategy </a:t>
            </a:r>
          </a:p>
        </p:txBody>
      </p:sp>
      <p:sp>
        <p:nvSpPr>
          <p:cNvPr id="8" name="文本框 3">
            <a:extLst>
              <a:ext uri="{FF2B5EF4-FFF2-40B4-BE49-F238E27FC236}">
                <a16:creationId xmlns:a16="http://schemas.microsoft.com/office/drawing/2014/main" id="{CE9E10D6-A687-4A56-8A6B-210526CD4DEA}"/>
              </a:ext>
            </a:extLst>
          </p:cNvPr>
          <p:cNvSpPr txBox="1">
            <a:spLocks noChangeArrowheads="1"/>
          </p:cNvSpPr>
          <p:nvPr/>
        </p:nvSpPr>
        <p:spPr bwMode="auto">
          <a:xfrm>
            <a:off x="2309740" y="2088184"/>
            <a:ext cx="7848413" cy="268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dirty="0">
                <a:solidFill>
                  <a:schemeClr val="tx1">
                    <a:lumMod val="85000"/>
                    <a:lumOff val="15000"/>
                  </a:schemeClr>
                </a:solidFill>
                <a:latin typeface="+mn-ea"/>
                <a:ea typeface="+mn-ea"/>
              </a:rPr>
              <a:t>3) </a:t>
            </a:r>
            <a:r>
              <a:rPr lang="zh-CN" altLang="en-US" dirty="0">
                <a:solidFill>
                  <a:schemeClr val="tx1">
                    <a:lumMod val="85000"/>
                    <a:lumOff val="15000"/>
                  </a:schemeClr>
                </a:solidFill>
                <a:latin typeface="+mn-ea"/>
                <a:ea typeface="+mn-ea"/>
              </a:rPr>
              <a:t>由于</a:t>
            </a:r>
            <a:r>
              <a:rPr lang="zh-CN" altLang="en-US" sz="2000" b="1" dirty="0">
                <a:solidFill>
                  <a:schemeClr val="tx1">
                    <a:lumMod val="85000"/>
                    <a:lumOff val="15000"/>
                  </a:schemeClr>
                </a:solidFill>
                <a:latin typeface="+mn-ea"/>
                <a:ea typeface="+mn-ea"/>
              </a:rPr>
              <a:t>现有的程序版本可作为软件原型使用</a:t>
            </a:r>
            <a:r>
              <a:rPr lang="zh-CN" altLang="en-US" dirty="0">
                <a:solidFill>
                  <a:schemeClr val="tx1">
                    <a:lumMod val="85000"/>
                    <a:lumOff val="15000"/>
                  </a:schemeClr>
                </a:solidFill>
                <a:latin typeface="+mn-ea"/>
                <a:ea typeface="+mn-ea"/>
              </a:rPr>
              <a:t>，开发生产率可大大高于平均水平。</a:t>
            </a:r>
            <a:endParaRPr lang="en-US" altLang="zh-CN" dirty="0">
              <a:solidFill>
                <a:schemeClr val="tx1">
                  <a:lumMod val="85000"/>
                  <a:lumOff val="15000"/>
                </a:schemeClr>
              </a:solidFill>
              <a:latin typeface="+mn-ea"/>
              <a:ea typeface="+mn-ea"/>
            </a:endParaRPr>
          </a:p>
          <a:p>
            <a:pPr eaLnBrk="1" hangingPunct="1">
              <a:lnSpc>
                <a:spcPct val="150000"/>
              </a:lnSpc>
            </a:pPr>
            <a:endParaRPr lang="en-US" altLang="zh-CN" dirty="0">
              <a:solidFill>
                <a:schemeClr val="tx1">
                  <a:lumMod val="85000"/>
                  <a:lumOff val="15000"/>
                </a:schemeClr>
              </a:solidFill>
              <a:latin typeface="+mn-ea"/>
              <a:ea typeface="+mn-ea"/>
            </a:endParaRPr>
          </a:p>
          <a:p>
            <a:pPr>
              <a:lnSpc>
                <a:spcPct val="150000"/>
              </a:lnSpc>
            </a:pPr>
            <a:r>
              <a:rPr lang="en-US" altLang="zh-CN" dirty="0">
                <a:solidFill>
                  <a:schemeClr val="tx1">
                    <a:lumMod val="85000"/>
                    <a:lumOff val="15000"/>
                  </a:schemeClr>
                </a:solidFill>
                <a:latin typeface="+mn-ea"/>
              </a:rPr>
              <a:t>(4) </a:t>
            </a:r>
            <a:r>
              <a:rPr lang="zh-CN" altLang="en-US" dirty="0">
                <a:solidFill>
                  <a:schemeClr val="tx1">
                    <a:lumMod val="85000"/>
                    <a:lumOff val="15000"/>
                  </a:schemeClr>
                </a:solidFill>
                <a:latin typeface="+mn-ea"/>
              </a:rPr>
              <a:t>用户具有较多使用该软件的经验，因此，能够</a:t>
            </a:r>
            <a:r>
              <a:rPr lang="zh-CN" altLang="en-US" sz="2000" b="1" dirty="0">
                <a:solidFill>
                  <a:schemeClr val="tx1">
                    <a:lumMod val="85000"/>
                    <a:lumOff val="15000"/>
                  </a:schemeClr>
                </a:solidFill>
                <a:latin typeface="+mn-ea"/>
                <a:ea typeface="+mn-ea"/>
              </a:rPr>
              <a:t>很容易地搞清晰的变更需求和变更的范围。</a:t>
            </a:r>
            <a:endParaRPr lang="en-US" altLang="zh-CN" sz="2000" b="1" dirty="0">
              <a:solidFill>
                <a:schemeClr val="tx1">
                  <a:lumMod val="85000"/>
                  <a:lumOff val="15000"/>
                </a:schemeClr>
              </a:solidFill>
              <a:latin typeface="+mn-ea"/>
              <a:ea typeface="+mn-ea"/>
            </a:endParaRPr>
          </a:p>
          <a:p>
            <a:pPr eaLnBrk="1" hangingPunct="1">
              <a:lnSpc>
                <a:spcPct val="150000"/>
              </a:lnSpc>
            </a:pPr>
            <a:endParaRPr lang="zh-CN" altLang="en-US"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3196718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维护策略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Maintenance strategy </a:t>
            </a:r>
          </a:p>
        </p:txBody>
      </p:sp>
      <p:sp>
        <p:nvSpPr>
          <p:cNvPr id="7" name="文本框 3">
            <a:extLst>
              <a:ext uri="{FF2B5EF4-FFF2-40B4-BE49-F238E27FC236}">
                <a16:creationId xmlns:a16="http://schemas.microsoft.com/office/drawing/2014/main" id="{995DC385-1861-4027-AFCF-0B390EC5B7CD}"/>
              </a:ext>
            </a:extLst>
          </p:cNvPr>
          <p:cNvSpPr txBox="1">
            <a:spLocks noChangeArrowheads="1"/>
          </p:cNvSpPr>
          <p:nvPr/>
        </p:nvSpPr>
        <p:spPr bwMode="auto">
          <a:xfrm>
            <a:off x="2582383" y="2067441"/>
            <a:ext cx="6727871" cy="179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lang="zh-CN" altLang="en-US" dirty="0">
              <a:solidFill>
                <a:schemeClr val="tx1">
                  <a:lumMod val="85000"/>
                  <a:lumOff val="15000"/>
                </a:schemeClr>
              </a:solidFill>
              <a:latin typeface="+mn-ea"/>
              <a:ea typeface="+mn-ea"/>
            </a:endParaRPr>
          </a:p>
          <a:p>
            <a:pPr>
              <a:lnSpc>
                <a:spcPct val="150000"/>
              </a:lnSpc>
            </a:pPr>
            <a:r>
              <a:rPr lang="en-US" altLang="zh-CN" dirty="0">
                <a:solidFill>
                  <a:schemeClr val="tx1">
                    <a:lumMod val="85000"/>
                    <a:lumOff val="15000"/>
                  </a:schemeClr>
                </a:solidFill>
                <a:latin typeface="+mn-ea"/>
                <a:ea typeface="+mn-ea"/>
              </a:rPr>
              <a:t>(5) </a:t>
            </a:r>
            <a:r>
              <a:rPr lang="zh-CN" altLang="en-US" dirty="0">
                <a:solidFill>
                  <a:schemeClr val="tx1">
                    <a:lumMod val="85000"/>
                    <a:lumOff val="15000"/>
                  </a:schemeClr>
                </a:solidFill>
                <a:latin typeface="+mn-ea"/>
                <a:ea typeface="+mn-ea"/>
              </a:rPr>
              <a:t>利用逆向工程和再工程的工具，可以使</a:t>
            </a:r>
            <a:r>
              <a:rPr lang="zh-CN" altLang="en-US" sz="2000" b="1" dirty="0">
                <a:solidFill>
                  <a:schemeClr val="tx1">
                    <a:lumMod val="85000"/>
                    <a:lumOff val="15000"/>
                  </a:schemeClr>
                </a:solidFill>
                <a:latin typeface="+mn-ea"/>
                <a:ea typeface="+mn-ea"/>
              </a:rPr>
              <a:t>一部分工作自动化</a:t>
            </a:r>
            <a:r>
              <a:rPr lang="zh-CN" altLang="en-US" dirty="0">
                <a:solidFill>
                  <a:schemeClr val="tx1">
                    <a:lumMod val="85000"/>
                    <a:lumOff val="15000"/>
                  </a:schemeClr>
                </a:solidFill>
                <a:latin typeface="+mn-ea"/>
                <a:ea typeface="+mn-ea"/>
              </a:rPr>
              <a:t>。</a:t>
            </a:r>
            <a:endParaRPr lang="en-US" altLang="zh-CN" dirty="0">
              <a:solidFill>
                <a:schemeClr val="tx1">
                  <a:lumMod val="85000"/>
                  <a:lumOff val="15000"/>
                </a:schemeClr>
              </a:solidFill>
              <a:latin typeface="+mn-ea"/>
              <a:ea typeface="+mn-ea"/>
            </a:endParaRPr>
          </a:p>
          <a:p>
            <a:pPr>
              <a:lnSpc>
                <a:spcPct val="150000"/>
              </a:lnSpc>
            </a:pPr>
            <a:endParaRPr lang="zh-CN" altLang="en-US" dirty="0">
              <a:solidFill>
                <a:schemeClr val="tx1">
                  <a:lumMod val="85000"/>
                  <a:lumOff val="15000"/>
                </a:schemeClr>
              </a:solidFill>
              <a:latin typeface="+mn-ea"/>
              <a:ea typeface="+mn-ea"/>
            </a:endParaRPr>
          </a:p>
          <a:p>
            <a:pPr>
              <a:lnSpc>
                <a:spcPct val="150000"/>
              </a:lnSpc>
            </a:pPr>
            <a:r>
              <a:rPr lang="en-US" altLang="zh-CN" dirty="0">
                <a:solidFill>
                  <a:schemeClr val="tx1">
                    <a:lumMod val="85000"/>
                    <a:lumOff val="15000"/>
                  </a:schemeClr>
                </a:solidFill>
                <a:latin typeface="+mn-ea"/>
                <a:ea typeface="+mn-ea"/>
              </a:rPr>
              <a:t>(6) </a:t>
            </a:r>
            <a:r>
              <a:rPr lang="zh-CN" altLang="en-US" dirty="0">
                <a:solidFill>
                  <a:schemeClr val="tx1">
                    <a:lumMod val="85000"/>
                    <a:lumOff val="15000"/>
                  </a:schemeClr>
                </a:solidFill>
                <a:latin typeface="+mn-ea"/>
                <a:ea typeface="+mn-ea"/>
              </a:rPr>
              <a:t>在完成预防性维护的过程中可以</a:t>
            </a:r>
            <a:r>
              <a:rPr lang="zh-CN" altLang="en-US" sz="2000" b="1" dirty="0">
                <a:solidFill>
                  <a:schemeClr val="tx1">
                    <a:lumMod val="85000"/>
                    <a:lumOff val="15000"/>
                  </a:schemeClr>
                </a:solidFill>
                <a:latin typeface="+mn-ea"/>
                <a:ea typeface="+mn-ea"/>
              </a:rPr>
              <a:t>建立起完整的软件配置</a:t>
            </a:r>
            <a:r>
              <a:rPr lang="zh-CN" altLang="en-US" dirty="0">
                <a:solidFill>
                  <a:schemeClr val="tx1">
                    <a:lumMod val="85000"/>
                    <a:lumOff val="15000"/>
                  </a:schemeClr>
                </a:solidFill>
                <a:latin typeface="+mn-ea"/>
                <a:ea typeface="+mn-ea"/>
              </a:rPr>
              <a:t>。</a:t>
            </a:r>
            <a:endParaRPr lang="en-US" altLang="zh-CN"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1162453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维护策略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Maintenance strategy </a:t>
            </a:r>
          </a:p>
        </p:txBody>
      </p:sp>
      <p:sp>
        <p:nvSpPr>
          <p:cNvPr id="7" name="文本框 3">
            <a:extLst>
              <a:ext uri="{FF2B5EF4-FFF2-40B4-BE49-F238E27FC236}">
                <a16:creationId xmlns:a16="http://schemas.microsoft.com/office/drawing/2014/main" id="{995DC385-1861-4027-AFCF-0B390EC5B7CD}"/>
              </a:ext>
            </a:extLst>
          </p:cNvPr>
          <p:cNvSpPr txBox="1">
            <a:spLocks noChangeArrowheads="1"/>
          </p:cNvSpPr>
          <p:nvPr/>
        </p:nvSpPr>
        <p:spPr bwMode="auto">
          <a:xfrm>
            <a:off x="2557497" y="2664303"/>
            <a:ext cx="6844197" cy="129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solidFill>
                  <a:schemeClr val="accent1"/>
                </a:solidFill>
                <a:latin typeface="+mn-ea"/>
                <a:ea typeface="+mn-ea"/>
              </a:rPr>
              <a:t>虽然由于条件所限，目前预防性维护在全部维护活动中仅占很小比例，但是，人们不应该忽视这类维护，在条件具备时应该主动地进行预防性维护。</a:t>
            </a:r>
          </a:p>
        </p:txBody>
      </p:sp>
    </p:spTree>
    <p:extLst>
      <p:ext uri="{BB962C8B-B14F-4D97-AF65-F5344CB8AC3E}">
        <p14:creationId xmlns:p14="http://schemas.microsoft.com/office/powerpoint/2010/main" val="4064522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85DDD4E-93FC-4DC6-BF8A-EDFC4C9BB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015" y="2013438"/>
            <a:ext cx="2831123" cy="2831123"/>
          </a:xfrm>
          <a:prstGeom prst="rect">
            <a:avLst/>
          </a:prstGeom>
        </p:spPr>
      </p:pic>
      <p:sp>
        <p:nvSpPr>
          <p:cNvPr id="4" name="矩形 3">
            <a:extLst>
              <a:ext uri="{FF2B5EF4-FFF2-40B4-BE49-F238E27FC236}">
                <a16:creationId xmlns:a16="http://schemas.microsoft.com/office/drawing/2014/main" id="{82803632-BE80-4EF8-8E8F-87E0EEC18EEA}"/>
              </a:ext>
            </a:extLst>
          </p:cNvPr>
          <p:cNvSpPr/>
          <p:nvPr/>
        </p:nvSpPr>
        <p:spPr>
          <a:xfrm>
            <a:off x="1219201" y="1064566"/>
            <a:ext cx="3563814" cy="461665"/>
          </a:xfrm>
          <a:prstGeom prst="rect">
            <a:avLst/>
          </a:prstGeom>
        </p:spPr>
        <p:txBody>
          <a:bodyPr wrap="square">
            <a:spAutoFit/>
          </a:bodyPr>
          <a:lstStyle/>
          <a:p>
            <a:r>
              <a:rPr lang="zh-CN" altLang="en-US" sz="2400" dirty="0"/>
              <a:t>举个预防性维护的例子</a:t>
            </a:r>
          </a:p>
        </p:txBody>
      </p:sp>
    </p:spTree>
    <p:extLst>
      <p:ext uri="{BB962C8B-B14F-4D97-AF65-F5344CB8AC3E}">
        <p14:creationId xmlns:p14="http://schemas.microsoft.com/office/powerpoint/2010/main" val="4105898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例子</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For instance</a:t>
            </a:r>
          </a:p>
        </p:txBody>
      </p:sp>
      <p:sp>
        <p:nvSpPr>
          <p:cNvPr id="8" name="矩形 7">
            <a:extLst>
              <a:ext uri="{FF2B5EF4-FFF2-40B4-BE49-F238E27FC236}">
                <a16:creationId xmlns:a16="http://schemas.microsoft.com/office/drawing/2014/main" id="{C8BCDD66-95DE-486C-91F1-BADD2D4B078E}"/>
              </a:ext>
            </a:extLst>
          </p:cNvPr>
          <p:cNvSpPr/>
          <p:nvPr/>
        </p:nvSpPr>
        <p:spPr>
          <a:xfrm>
            <a:off x="1313197" y="3198167"/>
            <a:ext cx="10234033" cy="461665"/>
          </a:xfrm>
          <a:prstGeom prst="rect">
            <a:avLst/>
          </a:prstGeom>
        </p:spPr>
        <p:txBody>
          <a:bodyPr wrap="square">
            <a:spAutoFit/>
          </a:bodyPr>
          <a:lstStyle/>
          <a:p>
            <a:r>
              <a:rPr lang="zh-CN" altLang="en-US" sz="2400" dirty="0"/>
              <a:t>例如将专用报表功能改成通用报表生成功能，以适应将来报表格式的变化。</a:t>
            </a:r>
          </a:p>
        </p:txBody>
      </p:sp>
    </p:spTree>
    <p:extLst>
      <p:ext uri="{BB962C8B-B14F-4D97-AF65-F5344CB8AC3E}">
        <p14:creationId xmlns:p14="http://schemas.microsoft.com/office/powerpoint/2010/main" val="2864633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小组分工</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Group division</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9636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小组分工</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Group division</a:t>
            </a:r>
          </a:p>
        </p:txBody>
      </p:sp>
      <p:sp>
        <p:nvSpPr>
          <p:cNvPr id="8" name="文本框 3">
            <a:extLst>
              <a:ext uri="{FF2B5EF4-FFF2-40B4-BE49-F238E27FC236}">
                <a16:creationId xmlns:a16="http://schemas.microsoft.com/office/drawing/2014/main" id="{0A71D0AB-F014-4117-9C97-72BB2B101B91}"/>
              </a:ext>
            </a:extLst>
          </p:cNvPr>
          <p:cNvSpPr txBox="1">
            <a:spLocks noChangeArrowheads="1"/>
          </p:cNvSpPr>
          <p:nvPr/>
        </p:nvSpPr>
        <p:spPr bwMode="auto">
          <a:xfrm>
            <a:off x="3534242" y="2286860"/>
            <a:ext cx="512351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schemeClr val="tx1">
                    <a:lumMod val="85000"/>
                    <a:lumOff val="15000"/>
                  </a:schemeClr>
                </a:solidFill>
                <a:latin typeface="+mn-ea"/>
                <a:ea typeface="+mn-ea"/>
              </a:rPr>
              <a:t>苏碧青    翻转</a:t>
            </a:r>
            <a:r>
              <a:rPr lang="en-US" altLang="zh-CN" dirty="0">
                <a:solidFill>
                  <a:schemeClr val="tx1">
                    <a:lumMod val="85000"/>
                    <a:lumOff val="15000"/>
                  </a:schemeClr>
                </a:solidFill>
                <a:latin typeface="+mn-ea"/>
                <a:ea typeface="+mn-ea"/>
              </a:rPr>
              <a:t>PPT2</a:t>
            </a:r>
            <a:r>
              <a:rPr lang="zh-CN" altLang="en-US" dirty="0">
                <a:solidFill>
                  <a:schemeClr val="tx1">
                    <a:lumMod val="85000"/>
                    <a:lumOff val="15000"/>
                  </a:schemeClr>
                </a:solidFill>
                <a:latin typeface="+mn-ea"/>
                <a:ea typeface="+mn-ea"/>
              </a:rPr>
              <a:t>制作 测试用例校订</a:t>
            </a:r>
            <a:endParaRPr lang="en-US" altLang="zh-CN" dirty="0">
              <a:solidFill>
                <a:schemeClr val="tx1">
                  <a:lumMod val="85000"/>
                  <a:lumOff val="15000"/>
                </a:schemeClr>
              </a:solidFill>
              <a:latin typeface="+mn-ea"/>
              <a:ea typeface="+mn-ea"/>
            </a:endParaRPr>
          </a:p>
          <a:p>
            <a:endParaRPr lang="en-US" altLang="zh-CN" dirty="0">
              <a:solidFill>
                <a:schemeClr val="tx1">
                  <a:lumMod val="85000"/>
                  <a:lumOff val="15000"/>
                </a:schemeClr>
              </a:solidFill>
              <a:latin typeface="+mn-ea"/>
              <a:ea typeface="+mn-ea"/>
            </a:endParaRPr>
          </a:p>
          <a:p>
            <a:r>
              <a:rPr lang="zh-CN" altLang="en-US" dirty="0">
                <a:solidFill>
                  <a:schemeClr val="tx1">
                    <a:lumMod val="85000"/>
                    <a:lumOff val="15000"/>
                  </a:schemeClr>
                </a:solidFill>
                <a:latin typeface="+mn-ea"/>
                <a:ea typeface="+mn-ea"/>
              </a:rPr>
              <a:t>蓝舒雯    代码清单整合  测试用例校订</a:t>
            </a:r>
            <a:endParaRPr lang="en-US" altLang="zh-CN" dirty="0">
              <a:solidFill>
                <a:schemeClr val="tx1">
                  <a:lumMod val="85000"/>
                  <a:lumOff val="15000"/>
                </a:schemeClr>
              </a:solidFill>
              <a:latin typeface="+mn-ea"/>
              <a:ea typeface="+mn-ea"/>
            </a:endParaRPr>
          </a:p>
          <a:p>
            <a:endParaRPr lang="en-US" altLang="zh-CN" dirty="0">
              <a:solidFill>
                <a:schemeClr val="tx1">
                  <a:lumMod val="85000"/>
                  <a:lumOff val="15000"/>
                </a:schemeClr>
              </a:solidFill>
              <a:latin typeface="+mn-ea"/>
              <a:ea typeface="+mn-ea"/>
            </a:endParaRPr>
          </a:p>
          <a:p>
            <a:r>
              <a:rPr lang="zh-CN" altLang="en-US" dirty="0">
                <a:solidFill>
                  <a:schemeClr val="tx1">
                    <a:lumMod val="85000"/>
                    <a:lumOff val="15000"/>
                  </a:schemeClr>
                </a:solidFill>
                <a:latin typeface="+mn-ea"/>
                <a:ea typeface="+mn-ea"/>
              </a:rPr>
              <a:t>刘乐威    测试用例整合  翻转</a:t>
            </a:r>
            <a:r>
              <a:rPr lang="en-US" altLang="zh-CN" dirty="0">
                <a:solidFill>
                  <a:schemeClr val="tx1">
                    <a:lumMod val="85000"/>
                    <a:lumOff val="15000"/>
                  </a:schemeClr>
                </a:solidFill>
                <a:latin typeface="+mn-ea"/>
                <a:ea typeface="+mn-ea"/>
              </a:rPr>
              <a:t>PPT2</a:t>
            </a:r>
            <a:r>
              <a:rPr lang="zh-CN" altLang="en-US" dirty="0">
                <a:solidFill>
                  <a:schemeClr val="tx1">
                    <a:lumMod val="85000"/>
                    <a:lumOff val="15000"/>
                  </a:schemeClr>
                </a:solidFill>
                <a:latin typeface="+mn-ea"/>
                <a:ea typeface="+mn-ea"/>
              </a:rPr>
              <a:t>校订</a:t>
            </a:r>
            <a:endParaRPr lang="en-US" altLang="zh-CN" dirty="0">
              <a:solidFill>
                <a:schemeClr val="tx1">
                  <a:lumMod val="85000"/>
                  <a:lumOff val="15000"/>
                </a:schemeClr>
              </a:solidFill>
              <a:latin typeface="+mn-ea"/>
              <a:ea typeface="+mn-ea"/>
            </a:endParaRPr>
          </a:p>
          <a:p>
            <a:endParaRPr lang="en-US" altLang="zh-CN" dirty="0">
              <a:solidFill>
                <a:schemeClr val="tx1">
                  <a:lumMod val="85000"/>
                  <a:lumOff val="15000"/>
                </a:schemeClr>
              </a:solidFill>
              <a:latin typeface="+mn-ea"/>
              <a:ea typeface="+mn-ea"/>
            </a:endParaRPr>
          </a:p>
          <a:p>
            <a:r>
              <a:rPr lang="zh-CN" altLang="en-US" dirty="0">
                <a:solidFill>
                  <a:schemeClr val="tx1">
                    <a:lumMod val="85000"/>
                    <a:lumOff val="15000"/>
                  </a:schemeClr>
                </a:solidFill>
                <a:latin typeface="+mn-ea"/>
                <a:ea typeface="+mn-ea"/>
              </a:rPr>
              <a:t>陈铭阳    代码清单整合  测试用例校订</a:t>
            </a:r>
            <a:endParaRPr lang="zh-CN" altLang="en-US" dirty="0">
              <a:solidFill>
                <a:schemeClr val="accent1"/>
              </a:solidFill>
              <a:latin typeface="+mn-ea"/>
              <a:ea typeface="+mn-ea"/>
            </a:endParaRPr>
          </a:p>
        </p:txBody>
      </p:sp>
    </p:spTree>
    <p:extLst>
      <p:ext uri="{BB962C8B-B14F-4D97-AF65-F5344CB8AC3E}">
        <p14:creationId xmlns:p14="http://schemas.microsoft.com/office/powerpoint/2010/main" val="2167194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参考文献</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Reference</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200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维护概述</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Maintenance overview</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参考文献</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Reference</a:t>
            </a:r>
          </a:p>
        </p:txBody>
      </p:sp>
      <p:sp>
        <p:nvSpPr>
          <p:cNvPr id="3" name="矩形 2">
            <a:extLst>
              <a:ext uri="{FF2B5EF4-FFF2-40B4-BE49-F238E27FC236}">
                <a16:creationId xmlns:a16="http://schemas.microsoft.com/office/drawing/2014/main" id="{42C589F7-245C-470E-A30B-2514D4580FBC}"/>
              </a:ext>
            </a:extLst>
          </p:cNvPr>
          <p:cNvSpPr/>
          <p:nvPr/>
        </p:nvSpPr>
        <p:spPr>
          <a:xfrm>
            <a:off x="2989811" y="2455178"/>
            <a:ext cx="6557332" cy="1477328"/>
          </a:xfrm>
          <a:prstGeom prst="rect">
            <a:avLst/>
          </a:prstGeom>
        </p:spPr>
        <p:txBody>
          <a:bodyPr wrap="square">
            <a:spAutoFit/>
          </a:bodyPr>
          <a:lstStyle/>
          <a:p>
            <a:r>
              <a:rPr lang="en-US" altLang="zh-CN" dirty="0"/>
              <a:t>《</a:t>
            </a:r>
            <a:r>
              <a:rPr lang="zh-CN" altLang="en-US" dirty="0"/>
              <a:t>逆向工程和再工程在软件预防性维护中的应用</a:t>
            </a:r>
            <a:r>
              <a:rPr lang="en-US" altLang="zh-CN" dirty="0"/>
              <a:t>》</a:t>
            </a:r>
          </a:p>
          <a:p>
            <a:r>
              <a:rPr lang="zh-CN" altLang="en-US" dirty="0"/>
              <a:t>白英卿 </a:t>
            </a:r>
            <a:r>
              <a:rPr lang="en-US" altLang="zh-CN" dirty="0"/>
              <a:t>《</a:t>
            </a:r>
            <a:r>
              <a:rPr lang="zh-CN" altLang="en-US" dirty="0"/>
              <a:t>电脑知识与技术</a:t>
            </a:r>
            <a:r>
              <a:rPr lang="en-US" altLang="zh-CN" dirty="0"/>
              <a:t>》 , 2006 (11) :123-124 </a:t>
            </a:r>
          </a:p>
          <a:p>
            <a:endParaRPr lang="en-US" altLang="zh-CN" dirty="0"/>
          </a:p>
          <a:p>
            <a:r>
              <a:rPr lang="en-US" altLang="zh-CN" dirty="0"/>
              <a:t>《</a:t>
            </a:r>
            <a:r>
              <a:rPr lang="zh-CN" altLang="en-US" dirty="0"/>
              <a:t>软件工程项目导论</a:t>
            </a:r>
            <a:r>
              <a:rPr lang="en-US" altLang="zh-CN" dirty="0"/>
              <a:t>》</a:t>
            </a:r>
          </a:p>
          <a:p>
            <a:r>
              <a:rPr lang="zh-CN" altLang="en-US" dirty="0"/>
              <a:t>张海藩 牟永敏 清华大学出版社 </a:t>
            </a:r>
            <a:r>
              <a:rPr lang="en-US" altLang="zh-CN" dirty="0"/>
              <a:t>ISBN 978-7-33098-1</a:t>
            </a:r>
          </a:p>
        </p:txBody>
      </p:sp>
    </p:spTree>
    <p:extLst>
      <p:ext uri="{BB962C8B-B14F-4D97-AF65-F5344CB8AC3E}">
        <p14:creationId xmlns:p14="http://schemas.microsoft.com/office/powerpoint/2010/main" val="3965912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问题</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Question</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0604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问题</a:t>
            </a:r>
          </a:p>
        </p:txBody>
      </p:sp>
      <p:sp>
        <p:nvSpPr>
          <p:cNvPr id="5" name="文本占位符 4"/>
          <p:cNvSpPr>
            <a:spLocks noGrp="1"/>
          </p:cNvSpPr>
          <p:nvPr>
            <p:ph type="body" sz="quarter" idx="11"/>
          </p:nvPr>
        </p:nvSpPr>
        <p:spPr/>
        <p:txBody>
          <a:bodyPr/>
          <a:lstStyle/>
          <a:p>
            <a:r>
              <a:rPr lang="en-US" altLang="zh-CN" dirty="0"/>
              <a:t>Question</a:t>
            </a:r>
          </a:p>
        </p:txBody>
      </p:sp>
      <p:sp>
        <p:nvSpPr>
          <p:cNvPr id="6" name="文本框 5">
            <a:extLst>
              <a:ext uri="{FF2B5EF4-FFF2-40B4-BE49-F238E27FC236}">
                <a16:creationId xmlns:a16="http://schemas.microsoft.com/office/drawing/2014/main" id="{6DE9A83D-019C-4432-BC05-5185D4F16F7E}"/>
              </a:ext>
            </a:extLst>
          </p:cNvPr>
          <p:cNvSpPr txBox="1"/>
          <p:nvPr/>
        </p:nvSpPr>
        <p:spPr>
          <a:xfrm>
            <a:off x="2680825" y="2722456"/>
            <a:ext cx="7676833" cy="506934"/>
          </a:xfrm>
          <a:prstGeom prst="rect">
            <a:avLst/>
          </a:prstGeom>
          <a:noFill/>
        </p:spPr>
        <p:txBody>
          <a:bodyPr wrap="square" rtlCol="0">
            <a:spAutoFit/>
          </a:bodyPr>
          <a:lstStyle/>
          <a:p>
            <a:pPr>
              <a:lnSpc>
                <a:spcPct val="120000"/>
              </a:lnSpc>
            </a:pPr>
            <a:r>
              <a:rPr lang="en-US" altLang="zh-CN" sz="2400" b="1" dirty="0">
                <a:latin typeface="+mn-ea"/>
              </a:rPr>
              <a:t>Q</a:t>
            </a:r>
            <a:r>
              <a:rPr lang="zh-CN" altLang="en-US" sz="2400" b="1" dirty="0">
                <a:latin typeface="+mn-ea"/>
              </a:rPr>
              <a:t>：预防性维护方法是由谁提出的，他是如何定义的？</a:t>
            </a:r>
            <a:endParaRPr lang="en-US" altLang="zh-CN" sz="2400" dirty="0">
              <a:latin typeface="+mj-ea"/>
              <a:ea typeface="+mj-ea"/>
            </a:endParaRPr>
          </a:p>
        </p:txBody>
      </p:sp>
      <p:sp>
        <p:nvSpPr>
          <p:cNvPr id="2" name="文本框 1">
            <a:extLst>
              <a:ext uri="{FF2B5EF4-FFF2-40B4-BE49-F238E27FC236}">
                <a16:creationId xmlns:a16="http://schemas.microsoft.com/office/drawing/2014/main" id="{2048A848-1B2F-4035-BAC2-994E67F96E4D}"/>
              </a:ext>
            </a:extLst>
          </p:cNvPr>
          <p:cNvSpPr txBox="1"/>
          <p:nvPr/>
        </p:nvSpPr>
        <p:spPr>
          <a:xfrm>
            <a:off x="3494665" y="3346457"/>
            <a:ext cx="7238437" cy="369332"/>
          </a:xfrm>
          <a:prstGeom prst="rect">
            <a:avLst/>
          </a:prstGeom>
          <a:noFill/>
        </p:spPr>
        <p:txBody>
          <a:bodyPr wrap="square" rtlCol="0">
            <a:spAutoFit/>
          </a:bodyPr>
          <a:lstStyle/>
          <a:p>
            <a:r>
              <a:rPr lang="en-US" altLang="zh-CN" dirty="0">
                <a:solidFill>
                  <a:schemeClr val="accent1"/>
                </a:solidFill>
                <a:latin typeface="+mj-ea"/>
                <a:ea typeface="+mj-ea"/>
                <a:sym typeface="Wingdings" panose="05000000000000000000" pitchFamily="2" charset="2"/>
              </a:rPr>
              <a:t>		</a:t>
            </a:r>
          </a:p>
        </p:txBody>
      </p:sp>
      <p:sp>
        <p:nvSpPr>
          <p:cNvPr id="3" name="矩形 2">
            <a:extLst>
              <a:ext uri="{FF2B5EF4-FFF2-40B4-BE49-F238E27FC236}">
                <a16:creationId xmlns:a16="http://schemas.microsoft.com/office/drawing/2014/main" id="{477E967B-5831-4C05-A767-5BA947A3ADC0}"/>
              </a:ext>
            </a:extLst>
          </p:cNvPr>
          <p:cNvSpPr/>
          <p:nvPr/>
        </p:nvSpPr>
        <p:spPr>
          <a:xfrm>
            <a:off x="2680825" y="3346457"/>
            <a:ext cx="6574689" cy="646331"/>
          </a:xfrm>
          <a:prstGeom prst="rect">
            <a:avLst/>
          </a:prstGeom>
        </p:spPr>
        <p:txBody>
          <a:bodyPr wrap="square">
            <a:spAutoFit/>
          </a:bodyPr>
          <a:lstStyle/>
          <a:p>
            <a:r>
              <a:rPr lang="en-US" altLang="zh-CN" dirty="0">
                <a:latin typeface="+mn-ea"/>
              </a:rPr>
              <a:t>A</a:t>
            </a:r>
            <a:r>
              <a:rPr lang="zh-CN" altLang="en-US" dirty="0">
                <a:latin typeface="+mn-ea"/>
              </a:rPr>
              <a:t>：预防性维护方法是由 </a:t>
            </a:r>
            <a:r>
              <a:rPr lang="en-US" altLang="zh-CN" dirty="0">
                <a:latin typeface="+mn-ea"/>
              </a:rPr>
              <a:t>Miller </a:t>
            </a:r>
            <a:r>
              <a:rPr lang="zh-CN" altLang="en-US" dirty="0">
                <a:latin typeface="+mn-ea"/>
              </a:rPr>
              <a:t>提出来的，他把这种方法定义为：“把今天的方法学应用到昨天的系统上，以支持明天的需求。”</a:t>
            </a:r>
            <a:endParaRPr lang="en-US" altLang="zh-CN" dirty="0">
              <a:latin typeface="+mn-ea"/>
            </a:endParaRPr>
          </a:p>
        </p:txBody>
      </p:sp>
    </p:spTree>
    <p:extLst>
      <p:ext uri="{BB962C8B-B14F-4D97-AF65-F5344CB8AC3E}">
        <p14:creationId xmlns:p14="http://schemas.microsoft.com/office/powerpoint/2010/main" val="418884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问题</a:t>
            </a:r>
          </a:p>
        </p:txBody>
      </p:sp>
      <p:sp>
        <p:nvSpPr>
          <p:cNvPr id="5" name="文本占位符 4"/>
          <p:cNvSpPr>
            <a:spLocks noGrp="1"/>
          </p:cNvSpPr>
          <p:nvPr>
            <p:ph type="body" sz="quarter" idx="11"/>
          </p:nvPr>
        </p:nvSpPr>
        <p:spPr/>
        <p:txBody>
          <a:bodyPr/>
          <a:lstStyle/>
          <a:p>
            <a:r>
              <a:rPr lang="en-US" altLang="zh-CN" dirty="0"/>
              <a:t>Question</a:t>
            </a:r>
          </a:p>
        </p:txBody>
      </p:sp>
      <p:sp>
        <p:nvSpPr>
          <p:cNvPr id="6" name="文本框 5">
            <a:extLst>
              <a:ext uri="{FF2B5EF4-FFF2-40B4-BE49-F238E27FC236}">
                <a16:creationId xmlns:a16="http://schemas.microsoft.com/office/drawing/2014/main" id="{6DE9A83D-019C-4432-BC05-5185D4F16F7E}"/>
              </a:ext>
            </a:extLst>
          </p:cNvPr>
          <p:cNvSpPr txBox="1"/>
          <p:nvPr/>
        </p:nvSpPr>
        <p:spPr>
          <a:xfrm>
            <a:off x="2680825" y="2722456"/>
            <a:ext cx="7676833" cy="506934"/>
          </a:xfrm>
          <a:prstGeom prst="rect">
            <a:avLst/>
          </a:prstGeom>
          <a:noFill/>
        </p:spPr>
        <p:txBody>
          <a:bodyPr wrap="square" rtlCol="0">
            <a:spAutoFit/>
          </a:bodyPr>
          <a:lstStyle/>
          <a:p>
            <a:pPr>
              <a:lnSpc>
                <a:spcPct val="120000"/>
              </a:lnSpc>
            </a:pPr>
            <a:r>
              <a:rPr lang="en-US" altLang="zh-CN" sz="2400" b="1" dirty="0">
                <a:latin typeface="+mn-ea"/>
              </a:rPr>
              <a:t>Q</a:t>
            </a:r>
            <a:r>
              <a:rPr lang="zh-CN" altLang="en-US" sz="2400" b="1" dirty="0">
                <a:latin typeface="+mn-ea"/>
              </a:rPr>
              <a:t>：预防性维护的英文是什么，并简述其含义？</a:t>
            </a:r>
            <a:endParaRPr lang="en-US" altLang="zh-CN" sz="2400" dirty="0">
              <a:latin typeface="+mj-ea"/>
              <a:ea typeface="+mj-ea"/>
            </a:endParaRPr>
          </a:p>
        </p:txBody>
      </p:sp>
      <p:sp>
        <p:nvSpPr>
          <p:cNvPr id="2" name="文本框 1">
            <a:extLst>
              <a:ext uri="{FF2B5EF4-FFF2-40B4-BE49-F238E27FC236}">
                <a16:creationId xmlns:a16="http://schemas.microsoft.com/office/drawing/2014/main" id="{2048A848-1B2F-4035-BAC2-994E67F96E4D}"/>
              </a:ext>
            </a:extLst>
          </p:cNvPr>
          <p:cNvSpPr txBox="1"/>
          <p:nvPr/>
        </p:nvSpPr>
        <p:spPr>
          <a:xfrm>
            <a:off x="3494665" y="3346457"/>
            <a:ext cx="7238437" cy="369332"/>
          </a:xfrm>
          <a:prstGeom prst="rect">
            <a:avLst/>
          </a:prstGeom>
          <a:noFill/>
        </p:spPr>
        <p:txBody>
          <a:bodyPr wrap="square" rtlCol="0">
            <a:spAutoFit/>
          </a:bodyPr>
          <a:lstStyle/>
          <a:p>
            <a:r>
              <a:rPr lang="en-US" altLang="zh-CN" dirty="0">
                <a:solidFill>
                  <a:schemeClr val="accent1"/>
                </a:solidFill>
                <a:latin typeface="+mj-ea"/>
                <a:ea typeface="+mj-ea"/>
                <a:sym typeface="Wingdings" panose="05000000000000000000" pitchFamily="2" charset="2"/>
              </a:rPr>
              <a:t>		</a:t>
            </a:r>
          </a:p>
        </p:txBody>
      </p:sp>
      <p:sp>
        <p:nvSpPr>
          <p:cNvPr id="3" name="矩形 2">
            <a:extLst>
              <a:ext uri="{FF2B5EF4-FFF2-40B4-BE49-F238E27FC236}">
                <a16:creationId xmlns:a16="http://schemas.microsoft.com/office/drawing/2014/main" id="{477E967B-5831-4C05-A767-5BA947A3ADC0}"/>
              </a:ext>
            </a:extLst>
          </p:cNvPr>
          <p:cNvSpPr/>
          <p:nvPr/>
        </p:nvSpPr>
        <p:spPr>
          <a:xfrm>
            <a:off x="2680825" y="3346457"/>
            <a:ext cx="6574689" cy="1477328"/>
          </a:xfrm>
          <a:prstGeom prst="rect">
            <a:avLst/>
          </a:prstGeom>
        </p:spPr>
        <p:txBody>
          <a:bodyPr wrap="square">
            <a:spAutoFit/>
          </a:bodyPr>
          <a:lstStyle/>
          <a:p>
            <a:r>
              <a:rPr lang="en-US" altLang="zh-CN" dirty="0">
                <a:latin typeface="+mn-ea"/>
              </a:rPr>
              <a:t>A</a:t>
            </a:r>
            <a:r>
              <a:rPr lang="zh-CN" altLang="en-US" dirty="0">
                <a:latin typeface="+mn-ea"/>
              </a:rPr>
              <a:t>：预防性维护 </a:t>
            </a:r>
            <a:r>
              <a:rPr lang="en-US" altLang="zh-CN" dirty="0">
                <a:latin typeface="+mn-ea"/>
              </a:rPr>
              <a:t>preventive maintenance </a:t>
            </a:r>
            <a:r>
              <a:rPr lang="zh-CN" altLang="en-US" dirty="0">
                <a:latin typeface="+mn-ea"/>
              </a:rPr>
              <a:t>（</a:t>
            </a:r>
            <a:r>
              <a:rPr lang="en-US" altLang="zh-CN" dirty="0">
                <a:latin typeface="+mn-ea"/>
              </a:rPr>
              <a:t>PM</a:t>
            </a:r>
            <a:r>
              <a:rPr lang="zh-CN" altLang="en-US" dirty="0">
                <a:latin typeface="+mn-ea"/>
              </a:rPr>
              <a:t>）</a:t>
            </a:r>
          </a:p>
          <a:p>
            <a:r>
              <a:rPr lang="zh-CN" altLang="en-US" dirty="0">
                <a:latin typeface="+mn-ea"/>
              </a:rPr>
              <a:t>含义： 采用先进的软件工程方法对需要维护的软件或软件中的一部分</a:t>
            </a:r>
            <a:r>
              <a:rPr lang="en-US" altLang="zh-CN" dirty="0">
                <a:latin typeface="+mn-ea"/>
              </a:rPr>
              <a:t>(</a:t>
            </a:r>
            <a:r>
              <a:rPr lang="zh-CN" altLang="en-US" dirty="0">
                <a:latin typeface="+mn-ea"/>
              </a:rPr>
              <a:t>重新</a:t>
            </a:r>
            <a:r>
              <a:rPr lang="en-US" altLang="zh-CN" dirty="0">
                <a:latin typeface="+mn-ea"/>
              </a:rPr>
              <a:t>)</a:t>
            </a:r>
            <a:r>
              <a:rPr lang="zh-CN" altLang="en-US" dirty="0">
                <a:latin typeface="+mn-ea"/>
              </a:rPr>
              <a:t>进行设计、编制和测试。</a:t>
            </a:r>
          </a:p>
          <a:p>
            <a:r>
              <a:rPr lang="zh-CN" altLang="en-US" dirty="0">
                <a:latin typeface="+mn-ea"/>
              </a:rPr>
              <a:t>起因： 为了提高软件的可维护性、可靠性等，为以后进一步改进软件打下良好基础。</a:t>
            </a:r>
          </a:p>
        </p:txBody>
      </p:sp>
    </p:spTree>
    <p:extLst>
      <p:ext uri="{BB962C8B-B14F-4D97-AF65-F5344CB8AC3E}">
        <p14:creationId xmlns:p14="http://schemas.microsoft.com/office/powerpoint/2010/main" val="417576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问题</a:t>
            </a:r>
          </a:p>
        </p:txBody>
      </p:sp>
      <p:sp>
        <p:nvSpPr>
          <p:cNvPr id="5" name="文本占位符 4"/>
          <p:cNvSpPr>
            <a:spLocks noGrp="1"/>
          </p:cNvSpPr>
          <p:nvPr>
            <p:ph type="body" sz="quarter" idx="11"/>
          </p:nvPr>
        </p:nvSpPr>
        <p:spPr/>
        <p:txBody>
          <a:bodyPr/>
          <a:lstStyle/>
          <a:p>
            <a:r>
              <a:rPr lang="en-US" altLang="zh-CN" dirty="0"/>
              <a:t>Question</a:t>
            </a:r>
          </a:p>
        </p:txBody>
      </p:sp>
      <p:sp>
        <p:nvSpPr>
          <p:cNvPr id="6" name="文本框 5">
            <a:extLst>
              <a:ext uri="{FF2B5EF4-FFF2-40B4-BE49-F238E27FC236}">
                <a16:creationId xmlns:a16="http://schemas.microsoft.com/office/drawing/2014/main" id="{6DE9A83D-019C-4432-BC05-5185D4F16F7E}"/>
              </a:ext>
            </a:extLst>
          </p:cNvPr>
          <p:cNvSpPr txBox="1"/>
          <p:nvPr/>
        </p:nvSpPr>
        <p:spPr>
          <a:xfrm>
            <a:off x="2398193" y="1792818"/>
            <a:ext cx="7793212" cy="2949334"/>
          </a:xfrm>
          <a:prstGeom prst="rect">
            <a:avLst/>
          </a:prstGeom>
          <a:noFill/>
        </p:spPr>
        <p:txBody>
          <a:bodyPr wrap="square" rtlCol="0">
            <a:spAutoFit/>
          </a:bodyPr>
          <a:lstStyle/>
          <a:p>
            <a:pPr>
              <a:lnSpc>
                <a:spcPct val="120000"/>
              </a:lnSpc>
            </a:pPr>
            <a:r>
              <a:rPr lang="en-US" altLang="zh-CN" sz="2400" b="1" dirty="0">
                <a:latin typeface="+mn-ea"/>
              </a:rPr>
              <a:t>Q</a:t>
            </a:r>
            <a:r>
              <a:rPr lang="zh-CN" altLang="en-US" sz="2400" b="1" dirty="0">
                <a:latin typeface="+mn-ea"/>
              </a:rPr>
              <a:t>：</a:t>
            </a:r>
            <a:r>
              <a:rPr lang="zh-CN" altLang="en-US" sz="2000" b="1" dirty="0">
                <a:latin typeface="+mn-ea"/>
              </a:rPr>
              <a:t>假设自己的任务是对一个已有的软件做重大修改，而且只允许从下述文档中选取两份：</a:t>
            </a:r>
            <a:endParaRPr lang="en-US" altLang="zh-CN" sz="2000" b="1" dirty="0">
              <a:latin typeface="+mn-ea"/>
            </a:endParaRPr>
          </a:p>
          <a:p>
            <a:pPr>
              <a:lnSpc>
                <a:spcPct val="120000"/>
              </a:lnSpc>
            </a:pPr>
            <a:endParaRPr lang="en-US" altLang="zh-CN" sz="2000" b="1" dirty="0">
              <a:latin typeface="+mn-ea"/>
            </a:endParaRPr>
          </a:p>
          <a:p>
            <a:pPr>
              <a:lnSpc>
                <a:spcPct val="120000"/>
              </a:lnSpc>
            </a:pPr>
            <a:r>
              <a:rPr lang="en-US" altLang="zh-CN" b="1" dirty="0">
                <a:latin typeface="+mn-ea"/>
              </a:rPr>
              <a:t>a</a:t>
            </a:r>
            <a:r>
              <a:rPr lang="zh-CN" altLang="en-US" b="1" dirty="0">
                <a:latin typeface="+mn-ea"/>
              </a:rPr>
              <a:t>程序的规格说明 </a:t>
            </a:r>
            <a:endParaRPr lang="en-US" altLang="zh-CN" b="1" dirty="0">
              <a:latin typeface="+mn-ea"/>
            </a:endParaRPr>
          </a:p>
          <a:p>
            <a:pPr>
              <a:lnSpc>
                <a:spcPct val="120000"/>
              </a:lnSpc>
            </a:pPr>
            <a:r>
              <a:rPr lang="en-US" altLang="zh-CN" b="1" dirty="0">
                <a:latin typeface="+mn-ea"/>
              </a:rPr>
              <a:t>b</a:t>
            </a:r>
            <a:r>
              <a:rPr lang="zh-CN" altLang="en-US" b="1" dirty="0">
                <a:latin typeface="+mn-ea"/>
              </a:rPr>
              <a:t>程序的详细设计结果</a:t>
            </a:r>
            <a:r>
              <a:rPr lang="en-US" altLang="zh-CN" b="1" dirty="0">
                <a:latin typeface="+mn-ea"/>
              </a:rPr>
              <a:t>(</a:t>
            </a:r>
            <a:r>
              <a:rPr lang="zh-CN" altLang="en-US" b="1" dirty="0">
                <a:latin typeface="+mn-ea"/>
              </a:rPr>
              <a:t>自然语言描述加上某种设计工具表示</a:t>
            </a:r>
            <a:r>
              <a:rPr lang="en-US" altLang="zh-CN" b="1" dirty="0">
                <a:latin typeface="+mn-ea"/>
              </a:rPr>
              <a:t>)</a:t>
            </a:r>
            <a:r>
              <a:rPr lang="zh-CN" altLang="en-US" b="1" dirty="0">
                <a:latin typeface="+mn-ea"/>
              </a:rPr>
              <a:t> </a:t>
            </a:r>
            <a:endParaRPr lang="en-US" altLang="zh-CN" b="1" dirty="0">
              <a:latin typeface="+mn-ea"/>
            </a:endParaRPr>
          </a:p>
          <a:p>
            <a:pPr>
              <a:lnSpc>
                <a:spcPct val="120000"/>
              </a:lnSpc>
            </a:pPr>
            <a:r>
              <a:rPr lang="en-US" altLang="zh-CN" b="1" dirty="0">
                <a:latin typeface="+mn-ea"/>
              </a:rPr>
              <a:t>c</a:t>
            </a:r>
            <a:r>
              <a:rPr lang="zh-CN" altLang="en-US" b="1" dirty="0">
                <a:latin typeface="+mn-ea"/>
              </a:rPr>
              <a:t>源程序清单</a:t>
            </a:r>
            <a:r>
              <a:rPr lang="en-US" altLang="zh-CN" b="1" dirty="0">
                <a:latin typeface="+mn-ea"/>
              </a:rPr>
              <a:t>(</a:t>
            </a:r>
            <a:r>
              <a:rPr lang="zh-CN" altLang="en-US" b="1" dirty="0">
                <a:latin typeface="+mn-ea"/>
              </a:rPr>
              <a:t>其中有适当数量的注解</a:t>
            </a:r>
            <a:r>
              <a:rPr lang="en-US" altLang="zh-CN" b="1" dirty="0">
                <a:latin typeface="+mn-ea"/>
              </a:rPr>
              <a:t>)</a:t>
            </a:r>
          </a:p>
          <a:p>
            <a:pPr>
              <a:lnSpc>
                <a:spcPct val="120000"/>
              </a:lnSpc>
            </a:pPr>
            <a:endParaRPr lang="en-US" altLang="zh-CN" b="1" dirty="0">
              <a:latin typeface="+mn-ea"/>
            </a:endParaRPr>
          </a:p>
          <a:p>
            <a:pPr>
              <a:lnSpc>
                <a:spcPct val="120000"/>
              </a:lnSpc>
            </a:pPr>
            <a:r>
              <a:rPr lang="zh-CN" altLang="en-US" sz="2000" b="1" dirty="0">
                <a:latin typeface="+mn-ea"/>
              </a:rPr>
              <a:t>应该取哪两份文档，为什么，打算咋样完成交给自己的任务？</a:t>
            </a:r>
            <a:endParaRPr lang="en-US" altLang="zh-CN" sz="2000" b="1" dirty="0">
              <a:latin typeface="+mn-ea"/>
            </a:endParaRPr>
          </a:p>
        </p:txBody>
      </p:sp>
      <p:sp>
        <p:nvSpPr>
          <p:cNvPr id="3" name="矩形 2">
            <a:extLst>
              <a:ext uri="{FF2B5EF4-FFF2-40B4-BE49-F238E27FC236}">
                <a16:creationId xmlns:a16="http://schemas.microsoft.com/office/drawing/2014/main" id="{477E967B-5831-4C05-A767-5BA947A3ADC0}"/>
              </a:ext>
            </a:extLst>
          </p:cNvPr>
          <p:cNvSpPr/>
          <p:nvPr/>
        </p:nvSpPr>
        <p:spPr>
          <a:xfrm>
            <a:off x="2398193" y="5129715"/>
            <a:ext cx="6574689" cy="369332"/>
          </a:xfrm>
          <a:prstGeom prst="rect">
            <a:avLst/>
          </a:prstGeom>
        </p:spPr>
        <p:txBody>
          <a:bodyPr wrap="square">
            <a:spAutoFit/>
          </a:bodyPr>
          <a:lstStyle/>
          <a:p>
            <a:r>
              <a:rPr lang="en-US" altLang="zh-CN" dirty="0">
                <a:latin typeface="+mn-ea"/>
              </a:rPr>
              <a:t>A</a:t>
            </a:r>
            <a:r>
              <a:rPr lang="zh-CN" altLang="en-US" dirty="0">
                <a:latin typeface="+mn-ea"/>
              </a:rPr>
              <a:t>：</a:t>
            </a:r>
            <a:r>
              <a:rPr lang="en-US" altLang="zh-CN" dirty="0">
                <a:latin typeface="+mn-ea"/>
              </a:rPr>
              <a:t>ac  </a:t>
            </a:r>
            <a:r>
              <a:rPr lang="zh-CN" altLang="en-US" dirty="0">
                <a:latin typeface="+mn-ea"/>
              </a:rPr>
              <a:t>详解见</a:t>
            </a:r>
            <a:r>
              <a:rPr lang="en-US" altLang="zh-CN" dirty="0">
                <a:latin typeface="+mn-ea"/>
              </a:rPr>
              <a:t>《</a:t>
            </a:r>
            <a:r>
              <a:rPr lang="zh-CN" altLang="en-US" dirty="0">
                <a:latin typeface="+mn-ea"/>
              </a:rPr>
              <a:t>软件工程导论学习辅导</a:t>
            </a:r>
            <a:r>
              <a:rPr lang="en-US" altLang="zh-CN" dirty="0">
                <a:latin typeface="+mn-ea"/>
              </a:rPr>
              <a:t>》p119</a:t>
            </a:r>
          </a:p>
        </p:txBody>
      </p:sp>
    </p:spTree>
    <p:extLst>
      <p:ext uri="{BB962C8B-B14F-4D97-AF65-F5344CB8AC3E}">
        <p14:creationId xmlns:p14="http://schemas.microsoft.com/office/powerpoint/2010/main" val="106085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4196" y="285750"/>
            <a:ext cx="11554691"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3396385" y="2760932"/>
            <a:ext cx="5399235" cy="1336135"/>
          </a:xfrm>
          <a:prstGeom prst="rect">
            <a:avLst/>
          </a:prstGeom>
        </p:spPr>
        <p:txBody>
          <a:bodyPr wrap="none">
            <a:spAutoFit/>
          </a:bodyPr>
          <a:lstStyle/>
          <a:p>
            <a:pPr algn="ctr">
              <a:lnSpc>
                <a:spcPct val="120000"/>
              </a:lnSpc>
            </a:pPr>
            <a:r>
              <a:rPr lang="en-US" altLang="zh-CN" sz="7200" b="1" dirty="0">
                <a:solidFill>
                  <a:schemeClr val="bg1"/>
                </a:solidFill>
                <a:latin typeface="+mn-ea"/>
              </a:rPr>
              <a:t>THANK YOU</a:t>
            </a:r>
            <a:endParaRPr lang="zh-CN" altLang="en-US" sz="7200" b="1" dirty="0">
              <a:solidFill>
                <a:schemeClr val="bg1"/>
              </a:solidFill>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概述</a:t>
            </a:r>
            <a:r>
              <a:rPr lang="en-US" altLang="zh-CN" b="1" dirty="0"/>
              <a:t>-</a:t>
            </a:r>
            <a:r>
              <a:rPr lang="zh-CN" altLang="en-US" b="1" dirty="0"/>
              <a:t>软件维护的分类</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Classification of software maintenance</a:t>
            </a:r>
          </a:p>
        </p:txBody>
      </p:sp>
      <p:sp>
        <p:nvSpPr>
          <p:cNvPr id="11" name="矩形 10">
            <a:extLst>
              <a:ext uri="{FF2B5EF4-FFF2-40B4-BE49-F238E27FC236}">
                <a16:creationId xmlns:a16="http://schemas.microsoft.com/office/drawing/2014/main" id="{640E932A-EAAC-426F-93B5-5E5843908C90}"/>
              </a:ext>
            </a:extLst>
          </p:cNvPr>
          <p:cNvSpPr/>
          <p:nvPr/>
        </p:nvSpPr>
        <p:spPr>
          <a:xfrm>
            <a:off x="1917059" y="2339508"/>
            <a:ext cx="9155052" cy="2554545"/>
          </a:xfrm>
          <a:prstGeom prst="rect">
            <a:avLst/>
          </a:prstGeom>
        </p:spPr>
        <p:txBody>
          <a:bodyPr wrap="square">
            <a:spAutoFit/>
          </a:bodyPr>
          <a:lstStyle/>
          <a:p>
            <a:r>
              <a:rPr lang="zh-CN" altLang="en-US" sz="2000" b="1" dirty="0"/>
              <a:t>改正性维护   </a:t>
            </a:r>
            <a:r>
              <a:rPr lang="zh-CN" altLang="en-US" sz="2000" dirty="0"/>
              <a:t>诊断和改正错误的过程</a:t>
            </a:r>
            <a:endParaRPr lang="en-US" altLang="zh-CN" sz="2000" dirty="0"/>
          </a:p>
          <a:p>
            <a:endParaRPr lang="en-US" altLang="zh-CN" sz="2000" dirty="0"/>
          </a:p>
          <a:p>
            <a:r>
              <a:rPr lang="zh-CN" altLang="en-US" sz="2000" b="1" dirty="0"/>
              <a:t>适应性维护   </a:t>
            </a:r>
            <a:r>
              <a:rPr lang="zh-CN" altLang="en-US" sz="2000" dirty="0"/>
              <a:t>为了和变化了的环境适当地配合而进行的修改软件的活动</a:t>
            </a:r>
            <a:endParaRPr lang="en-US" altLang="zh-CN" sz="2000" dirty="0"/>
          </a:p>
          <a:p>
            <a:endParaRPr lang="en-US" altLang="zh-CN" sz="2000" dirty="0"/>
          </a:p>
          <a:p>
            <a:r>
              <a:rPr lang="zh-CN" altLang="en-US" sz="2000" b="1" dirty="0"/>
              <a:t>完善性维护   </a:t>
            </a:r>
            <a:r>
              <a:rPr lang="zh-CN" altLang="en-US" sz="2000" dirty="0"/>
              <a:t>满足使用过程中用户提出增加新功能或修改已有功能的活动</a:t>
            </a:r>
            <a:endParaRPr lang="en-US" altLang="zh-CN" sz="2000" dirty="0"/>
          </a:p>
          <a:p>
            <a:endParaRPr lang="en-US" altLang="zh-CN" sz="2000" dirty="0"/>
          </a:p>
          <a:p>
            <a:r>
              <a:rPr lang="zh-CN" altLang="en-US" sz="2000" b="1" dirty="0"/>
              <a:t>预防性维护   </a:t>
            </a:r>
            <a:r>
              <a:rPr lang="zh-CN" altLang="en-US" sz="2000" dirty="0"/>
              <a:t>为了提高软件的可维护性、可靠性等，为以后进一步改进软件打下</a:t>
            </a:r>
            <a:r>
              <a:rPr lang="en-US" altLang="zh-CN" sz="2000" dirty="0"/>
              <a:t>			 </a:t>
            </a:r>
            <a:r>
              <a:rPr lang="zh-CN" altLang="en-US" sz="2000" dirty="0"/>
              <a:t>良好基础而修改软件的活动</a:t>
            </a:r>
          </a:p>
        </p:txBody>
      </p:sp>
    </p:spTree>
    <p:extLst>
      <p:ext uri="{BB962C8B-B14F-4D97-AF65-F5344CB8AC3E}">
        <p14:creationId xmlns:p14="http://schemas.microsoft.com/office/powerpoint/2010/main" val="222862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85000" lnSpcReduction="10000"/>
          </a:bodyPr>
          <a:lstStyle/>
          <a:p>
            <a:pPr>
              <a:lnSpc>
                <a:spcPct val="120000"/>
              </a:lnSpc>
            </a:pPr>
            <a:r>
              <a:rPr lang="zh-CN" altLang="en-US" b="1" dirty="0"/>
              <a:t>概述</a:t>
            </a:r>
            <a:r>
              <a:rPr lang="en-US" altLang="zh-CN" b="1" dirty="0"/>
              <a:t>-</a:t>
            </a:r>
            <a:r>
              <a:rPr lang="zh-CN" altLang="en-US" b="1" dirty="0"/>
              <a:t>预防性维护</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preventive maintenance </a:t>
            </a:r>
          </a:p>
        </p:txBody>
      </p:sp>
      <p:sp>
        <p:nvSpPr>
          <p:cNvPr id="6" name="矩形 5">
            <a:extLst>
              <a:ext uri="{FF2B5EF4-FFF2-40B4-BE49-F238E27FC236}">
                <a16:creationId xmlns:a16="http://schemas.microsoft.com/office/drawing/2014/main" id="{AC253F75-C13E-45CB-B860-D110C0797C4D}"/>
              </a:ext>
            </a:extLst>
          </p:cNvPr>
          <p:cNvSpPr/>
          <p:nvPr/>
        </p:nvSpPr>
        <p:spPr>
          <a:xfrm>
            <a:off x="1908256" y="1862877"/>
            <a:ext cx="8923228" cy="3662541"/>
          </a:xfrm>
          <a:prstGeom prst="rect">
            <a:avLst/>
          </a:prstGeom>
        </p:spPr>
        <p:txBody>
          <a:bodyPr wrap="square">
            <a:spAutoFit/>
          </a:bodyPr>
          <a:lstStyle/>
          <a:p>
            <a:r>
              <a:rPr lang="zh-CN" altLang="en-US" dirty="0"/>
              <a:t> </a:t>
            </a:r>
            <a:r>
              <a:rPr lang="zh-CN" altLang="en-US" sz="3200" b="1" dirty="0">
                <a:solidFill>
                  <a:schemeClr val="accent1"/>
                </a:solidFill>
                <a:latin typeface="+mj-ea"/>
              </a:rPr>
              <a:t>预防性维护</a:t>
            </a:r>
            <a:r>
              <a:rPr lang="zh-CN" altLang="en-US" sz="2400" b="1" dirty="0"/>
              <a:t> </a:t>
            </a:r>
            <a:r>
              <a:rPr lang="en-US" altLang="zh-CN" sz="2400" b="1" dirty="0"/>
              <a:t>preventive maintenance </a:t>
            </a:r>
            <a:r>
              <a:rPr lang="zh-CN" altLang="en-US" dirty="0"/>
              <a:t>（</a:t>
            </a:r>
            <a:r>
              <a:rPr lang="en-US" altLang="zh-CN" dirty="0"/>
              <a:t>PM</a:t>
            </a:r>
            <a:r>
              <a:rPr lang="zh-CN" altLang="en-US" dirty="0"/>
              <a:t>）</a:t>
            </a:r>
            <a:endParaRPr lang="en-US" altLang="zh-CN" dirty="0"/>
          </a:p>
          <a:p>
            <a:endParaRPr lang="zh-CN" altLang="en-US" sz="2000" dirty="0"/>
          </a:p>
          <a:p>
            <a:r>
              <a:rPr lang="zh-CN" altLang="en-US" sz="2000" b="1" dirty="0">
                <a:latin typeface="+mj-ea"/>
              </a:rPr>
              <a:t>含义： </a:t>
            </a:r>
            <a:r>
              <a:rPr lang="zh-CN" altLang="en-US" sz="2000" dirty="0">
                <a:latin typeface="+mj-ea"/>
              </a:rPr>
              <a:t>采用先进的软件工程方法对需要维护的软件或软件中的一部分</a:t>
            </a:r>
            <a:r>
              <a:rPr lang="en-US" altLang="zh-CN" sz="2000" dirty="0">
                <a:latin typeface="+mj-ea"/>
              </a:rPr>
              <a:t>(</a:t>
            </a:r>
            <a:r>
              <a:rPr lang="zh-CN" altLang="en-US" sz="2000" dirty="0">
                <a:latin typeface="+mj-ea"/>
              </a:rPr>
              <a:t>重新</a:t>
            </a:r>
            <a:r>
              <a:rPr lang="en-US" altLang="zh-CN" sz="2000" dirty="0">
                <a:latin typeface="+mj-ea"/>
              </a:rPr>
              <a:t>)</a:t>
            </a:r>
            <a:r>
              <a:rPr lang="zh-CN" altLang="en-US" sz="2000" dirty="0">
                <a:latin typeface="+mj-ea"/>
              </a:rPr>
              <a:t>进行设计、编制和测试。</a:t>
            </a:r>
            <a:endParaRPr lang="en-US" altLang="zh-CN" sz="2000" dirty="0">
              <a:latin typeface="+mj-ea"/>
            </a:endParaRPr>
          </a:p>
          <a:p>
            <a:endParaRPr lang="en-US" altLang="zh-CN" sz="2000" dirty="0">
              <a:latin typeface="+mj-ea"/>
            </a:endParaRPr>
          </a:p>
          <a:p>
            <a:r>
              <a:rPr lang="zh-CN" altLang="en-US" sz="2000" b="1" dirty="0"/>
              <a:t>起因： </a:t>
            </a:r>
            <a:r>
              <a:rPr lang="zh-CN" altLang="en-US" sz="2000" dirty="0"/>
              <a:t>为了提高软件的可维护性、可靠性等，为以后进一步改进软件打下良好基础。</a:t>
            </a:r>
            <a:endParaRPr lang="en-US" altLang="zh-CN" sz="2000" dirty="0"/>
          </a:p>
          <a:p>
            <a:endParaRPr lang="en-US" altLang="zh-CN" sz="2000" dirty="0"/>
          </a:p>
          <a:p>
            <a:r>
              <a:rPr lang="zh-CN" altLang="en-US" sz="2000" b="1" dirty="0"/>
              <a:t>目的： </a:t>
            </a:r>
            <a:r>
              <a:rPr lang="zh-CN" altLang="en-US" sz="2000" dirty="0"/>
              <a:t>提高软件质量。</a:t>
            </a:r>
            <a:endParaRPr lang="en-US" altLang="zh-CN" sz="2000" dirty="0"/>
          </a:p>
          <a:p>
            <a:endParaRPr lang="en-US" altLang="zh-CN" sz="2000" dirty="0"/>
          </a:p>
          <a:p>
            <a:r>
              <a:rPr lang="zh-CN" altLang="en-US" sz="2000" b="1" dirty="0"/>
              <a:t>出现频率：</a:t>
            </a:r>
            <a:r>
              <a:rPr lang="zh-CN" altLang="en-US" sz="2000" dirty="0"/>
              <a:t>在整个维护活动中，预防性维护仅占</a:t>
            </a:r>
            <a:r>
              <a:rPr lang="en-US" altLang="zh-CN" sz="2000" dirty="0"/>
              <a:t>4 %</a:t>
            </a:r>
            <a:r>
              <a:rPr lang="zh-CN" altLang="en-US" sz="2000" dirty="0"/>
              <a:t>左右。</a:t>
            </a:r>
          </a:p>
        </p:txBody>
      </p:sp>
    </p:spTree>
    <p:extLst>
      <p:ext uri="{BB962C8B-B14F-4D97-AF65-F5344CB8AC3E}">
        <p14:creationId xmlns:p14="http://schemas.microsoft.com/office/powerpoint/2010/main" val="25524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必要性</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The necessity of maintenance </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091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40E932A-EAAC-426F-93B5-5E5843908C90}"/>
              </a:ext>
            </a:extLst>
          </p:cNvPr>
          <p:cNvSpPr/>
          <p:nvPr/>
        </p:nvSpPr>
        <p:spPr>
          <a:xfrm>
            <a:off x="1518474" y="1597247"/>
            <a:ext cx="9155052" cy="3830921"/>
          </a:xfrm>
          <a:prstGeom prst="rect">
            <a:avLst/>
          </a:prstGeom>
        </p:spPr>
        <p:txBody>
          <a:bodyPr wrap="square">
            <a:spAutoFit/>
          </a:bodyPr>
          <a:lstStyle/>
          <a:p>
            <a:pPr>
              <a:lnSpc>
                <a:spcPct val="150000"/>
              </a:lnSpc>
            </a:pPr>
            <a:r>
              <a:rPr lang="zh-CN" altLang="en-US" sz="2000" dirty="0"/>
              <a:t>几乎所有历史比较悠久的软件开发组织，都有一些十几年前开发出的</a:t>
            </a:r>
            <a:r>
              <a:rPr lang="zh-CN" altLang="en-US" sz="2400" b="1" dirty="0">
                <a:solidFill>
                  <a:schemeClr val="accent1"/>
                </a:solidFill>
              </a:rPr>
              <a:t>“老”程序。</a:t>
            </a:r>
            <a:endParaRPr lang="en-US" altLang="zh-CN" sz="2400" b="1" dirty="0">
              <a:solidFill>
                <a:schemeClr val="accent1"/>
              </a:solidFill>
            </a:endParaRPr>
          </a:p>
          <a:p>
            <a:pPr>
              <a:lnSpc>
                <a:spcPct val="150000"/>
              </a:lnSpc>
            </a:pPr>
            <a:endParaRPr lang="en-US" altLang="zh-CN" sz="2000" b="1" dirty="0">
              <a:solidFill>
                <a:schemeClr val="accent1"/>
              </a:solidFill>
            </a:endParaRPr>
          </a:p>
          <a:p>
            <a:pPr>
              <a:lnSpc>
                <a:spcPct val="150000"/>
              </a:lnSpc>
            </a:pPr>
            <a:r>
              <a:rPr lang="zh-CN" altLang="en-US" sz="2000" dirty="0"/>
              <a:t>目前，某些老程序仍然在为用户服务，但是当初开发这些程序时并没有使用软件工程方法学来指导，因此这些老程序 </a:t>
            </a:r>
            <a:r>
              <a:rPr lang="en-US" altLang="zh-CN" sz="2000" dirty="0"/>
              <a:t>……</a:t>
            </a:r>
          </a:p>
          <a:p>
            <a:pPr>
              <a:lnSpc>
                <a:spcPct val="150000"/>
              </a:lnSpc>
            </a:pPr>
            <a:endParaRPr lang="en-US" altLang="zh-CN" sz="2000" dirty="0"/>
          </a:p>
          <a:p>
            <a:pPr>
              <a:lnSpc>
                <a:spcPct val="150000"/>
              </a:lnSpc>
            </a:pPr>
            <a:r>
              <a:rPr lang="zh-CN" altLang="en-US" sz="2000" b="1" dirty="0"/>
              <a:t>这些程序的体系结构和数据结构都很差，</a:t>
            </a:r>
            <a:endParaRPr lang="en-US" altLang="zh-CN" sz="2000" b="1" dirty="0"/>
          </a:p>
          <a:p>
            <a:pPr>
              <a:lnSpc>
                <a:spcPct val="150000"/>
              </a:lnSpc>
            </a:pPr>
            <a:r>
              <a:rPr lang="zh-CN" altLang="en-US" sz="2000" b="1" dirty="0"/>
              <a:t>文档不全甚至完全没有文档，</a:t>
            </a:r>
            <a:endParaRPr lang="en-US" altLang="zh-CN" sz="2000" b="1" dirty="0"/>
          </a:p>
          <a:p>
            <a:pPr>
              <a:lnSpc>
                <a:spcPct val="150000"/>
              </a:lnSpc>
            </a:pPr>
            <a:r>
              <a:rPr lang="zh-CN" altLang="en-US" sz="2000" b="1" dirty="0"/>
              <a:t>对曾经做过的修改也没有完整的记录。</a:t>
            </a:r>
          </a:p>
        </p:txBody>
      </p:sp>
      <p:sp>
        <p:nvSpPr>
          <p:cNvPr id="16" name="文本占位符 3">
            <a:extLst>
              <a:ext uri="{FF2B5EF4-FFF2-40B4-BE49-F238E27FC236}">
                <a16:creationId xmlns:a16="http://schemas.microsoft.com/office/drawing/2014/main" id="{5D2CBCCB-F0F1-491F-B6B1-A389529F1F09}"/>
              </a:ext>
            </a:extLst>
          </p:cNvPr>
          <p:cNvSpPr>
            <a:spLocks noGrp="1"/>
          </p:cNvSpPr>
          <p:nvPr>
            <p:ph type="body" sz="quarter" idx="10"/>
          </p:nvPr>
        </p:nvSpPr>
        <p:spPr>
          <a:xfrm>
            <a:off x="216000" y="392982"/>
            <a:ext cx="6557333" cy="416571"/>
          </a:xfrm>
        </p:spPr>
        <p:txBody>
          <a:bodyPr>
            <a:normAutofit fontScale="85000" lnSpcReduction="10000"/>
          </a:bodyPr>
          <a:lstStyle/>
          <a:p>
            <a:pPr>
              <a:lnSpc>
                <a:spcPct val="120000"/>
              </a:lnSpc>
            </a:pPr>
            <a:r>
              <a:rPr lang="zh-CN" altLang="en-US" b="1" dirty="0"/>
              <a:t>起因</a:t>
            </a:r>
          </a:p>
        </p:txBody>
      </p:sp>
      <p:sp>
        <p:nvSpPr>
          <p:cNvPr id="17" name="文本占位符 4">
            <a:extLst>
              <a:ext uri="{FF2B5EF4-FFF2-40B4-BE49-F238E27FC236}">
                <a16:creationId xmlns:a16="http://schemas.microsoft.com/office/drawing/2014/main" id="{EB4B405D-B502-4A60-8D58-D1089865E6ED}"/>
              </a:ext>
            </a:extLst>
          </p:cNvPr>
          <p:cNvSpPr>
            <a:spLocks noGrp="1"/>
          </p:cNvSpPr>
          <p:nvPr>
            <p:ph type="body" sz="quarter" idx="11"/>
          </p:nvPr>
        </p:nvSpPr>
        <p:spPr>
          <a:xfrm>
            <a:off x="216000" y="712622"/>
            <a:ext cx="6557333" cy="323301"/>
          </a:xfrm>
        </p:spPr>
        <p:txBody>
          <a:bodyPr/>
          <a:lstStyle/>
          <a:p>
            <a:r>
              <a:rPr lang="en-US" altLang="zh-CN" dirty="0"/>
              <a:t>cause</a:t>
            </a:r>
          </a:p>
        </p:txBody>
      </p:sp>
    </p:spTree>
    <p:extLst>
      <p:ext uri="{BB962C8B-B14F-4D97-AF65-F5344CB8AC3E}">
        <p14:creationId xmlns:p14="http://schemas.microsoft.com/office/powerpoint/2010/main" val="326595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40E932A-EAAC-426F-93B5-5E5843908C90}"/>
              </a:ext>
            </a:extLst>
          </p:cNvPr>
          <p:cNvSpPr/>
          <p:nvPr/>
        </p:nvSpPr>
        <p:spPr>
          <a:xfrm>
            <a:off x="1994316" y="2360169"/>
            <a:ext cx="8203367" cy="1891928"/>
          </a:xfrm>
          <a:prstGeom prst="rect">
            <a:avLst/>
          </a:prstGeom>
        </p:spPr>
        <p:txBody>
          <a:bodyPr wrap="square">
            <a:spAutoFit/>
          </a:bodyPr>
          <a:lstStyle/>
          <a:p>
            <a:pPr>
              <a:lnSpc>
                <a:spcPct val="150000"/>
              </a:lnSpc>
            </a:pPr>
            <a:r>
              <a:rPr lang="zh-CN" altLang="en-US" sz="2000" dirty="0"/>
              <a:t>对软件而言，“维护”是个不太直观的术语，因为软件产品在重复使用时不会被磨损，并不需要进行像对车辆或者电器那样的维护。</a:t>
            </a:r>
            <a:endParaRPr lang="en-US" altLang="zh-CN" sz="2000" dirty="0"/>
          </a:p>
          <a:p>
            <a:pPr>
              <a:lnSpc>
                <a:spcPct val="150000"/>
              </a:lnSpc>
            </a:pPr>
            <a:endParaRPr lang="en-US" altLang="zh-CN" sz="2000" dirty="0"/>
          </a:p>
          <a:p>
            <a:pPr>
              <a:lnSpc>
                <a:spcPct val="150000"/>
              </a:lnSpc>
            </a:pPr>
            <a:r>
              <a:rPr lang="zh-CN" altLang="en-US" sz="2000" dirty="0"/>
              <a:t>但是，软件维护是一项复杂的工程，以下一些因素增加了维护的难度：</a:t>
            </a:r>
          </a:p>
        </p:txBody>
      </p:sp>
      <p:sp>
        <p:nvSpPr>
          <p:cNvPr id="16" name="文本占位符 3">
            <a:extLst>
              <a:ext uri="{FF2B5EF4-FFF2-40B4-BE49-F238E27FC236}">
                <a16:creationId xmlns:a16="http://schemas.microsoft.com/office/drawing/2014/main" id="{5D2CBCCB-F0F1-491F-B6B1-A389529F1F09}"/>
              </a:ext>
            </a:extLst>
          </p:cNvPr>
          <p:cNvSpPr>
            <a:spLocks noGrp="1"/>
          </p:cNvSpPr>
          <p:nvPr>
            <p:ph type="body" sz="quarter" idx="10"/>
          </p:nvPr>
        </p:nvSpPr>
        <p:spPr>
          <a:xfrm>
            <a:off x="216000" y="392982"/>
            <a:ext cx="6557333" cy="416571"/>
          </a:xfrm>
        </p:spPr>
        <p:txBody>
          <a:bodyPr>
            <a:normAutofit fontScale="85000" lnSpcReduction="10000"/>
          </a:bodyPr>
          <a:lstStyle/>
          <a:p>
            <a:pPr>
              <a:lnSpc>
                <a:spcPct val="120000"/>
              </a:lnSpc>
            </a:pPr>
            <a:r>
              <a:rPr lang="zh-CN" altLang="en-US" b="1" dirty="0"/>
              <a:t>起因</a:t>
            </a:r>
          </a:p>
        </p:txBody>
      </p:sp>
      <p:sp>
        <p:nvSpPr>
          <p:cNvPr id="17" name="文本占位符 4">
            <a:extLst>
              <a:ext uri="{FF2B5EF4-FFF2-40B4-BE49-F238E27FC236}">
                <a16:creationId xmlns:a16="http://schemas.microsoft.com/office/drawing/2014/main" id="{EB4B405D-B502-4A60-8D58-D1089865E6ED}"/>
              </a:ext>
            </a:extLst>
          </p:cNvPr>
          <p:cNvSpPr>
            <a:spLocks noGrp="1"/>
          </p:cNvSpPr>
          <p:nvPr>
            <p:ph type="body" sz="quarter" idx="11"/>
          </p:nvPr>
        </p:nvSpPr>
        <p:spPr>
          <a:xfrm>
            <a:off x="216000" y="712622"/>
            <a:ext cx="6557333" cy="323301"/>
          </a:xfrm>
        </p:spPr>
        <p:txBody>
          <a:bodyPr/>
          <a:lstStyle/>
          <a:p>
            <a:r>
              <a:rPr lang="en-US" altLang="zh-CN" dirty="0"/>
              <a:t>cause</a:t>
            </a:r>
          </a:p>
        </p:txBody>
      </p:sp>
    </p:spTree>
    <p:extLst>
      <p:ext uri="{BB962C8B-B14F-4D97-AF65-F5344CB8AC3E}">
        <p14:creationId xmlns:p14="http://schemas.microsoft.com/office/powerpoint/2010/main" val="150414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3">
            <a:extLst>
              <a:ext uri="{FF2B5EF4-FFF2-40B4-BE49-F238E27FC236}">
                <a16:creationId xmlns:a16="http://schemas.microsoft.com/office/drawing/2014/main" id="{5D2CBCCB-F0F1-491F-B6B1-A389529F1F09}"/>
              </a:ext>
            </a:extLst>
          </p:cNvPr>
          <p:cNvSpPr>
            <a:spLocks noGrp="1"/>
          </p:cNvSpPr>
          <p:nvPr>
            <p:ph type="body" sz="quarter" idx="10"/>
          </p:nvPr>
        </p:nvSpPr>
        <p:spPr>
          <a:xfrm>
            <a:off x="216000" y="392982"/>
            <a:ext cx="6557333" cy="416571"/>
          </a:xfrm>
        </p:spPr>
        <p:txBody>
          <a:bodyPr>
            <a:normAutofit fontScale="85000" lnSpcReduction="10000"/>
          </a:bodyPr>
          <a:lstStyle/>
          <a:p>
            <a:pPr>
              <a:lnSpc>
                <a:spcPct val="120000"/>
              </a:lnSpc>
            </a:pPr>
            <a:r>
              <a:rPr lang="zh-CN" altLang="en-US" b="1" dirty="0"/>
              <a:t>维护的必要性</a:t>
            </a:r>
          </a:p>
        </p:txBody>
      </p:sp>
      <p:sp>
        <p:nvSpPr>
          <p:cNvPr id="17" name="文本占位符 4">
            <a:extLst>
              <a:ext uri="{FF2B5EF4-FFF2-40B4-BE49-F238E27FC236}">
                <a16:creationId xmlns:a16="http://schemas.microsoft.com/office/drawing/2014/main" id="{EB4B405D-B502-4A60-8D58-D1089865E6ED}"/>
              </a:ext>
            </a:extLst>
          </p:cNvPr>
          <p:cNvSpPr>
            <a:spLocks noGrp="1"/>
          </p:cNvSpPr>
          <p:nvPr>
            <p:ph type="body" sz="quarter" idx="11"/>
          </p:nvPr>
        </p:nvSpPr>
        <p:spPr>
          <a:xfrm>
            <a:off x="216000" y="712622"/>
            <a:ext cx="6557333" cy="323301"/>
          </a:xfrm>
        </p:spPr>
        <p:txBody>
          <a:bodyPr/>
          <a:lstStyle/>
          <a:p>
            <a:r>
              <a:rPr lang="en-US" altLang="zh-CN" dirty="0"/>
              <a:t>The necessity of maintenance </a:t>
            </a:r>
          </a:p>
        </p:txBody>
      </p:sp>
      <p:sp>
        <p:nvSpPr>
          <p:cNvPr id="7" name="矩形 6">
            <a:extLst>
              <a:ext uri="{FF2B5EF4-FFF2-40B4-BE49-F238E27FC236}">
                <a16:creationId xmlns:a16="http://schemas.microsoft.com/office/drawing/2014/main" id="{21B8C0A5-4FFD-4BF3-BF76-E4AED0A4A065}"/>
              </a:ext>
            </a:extLst>
          </p:cNvPr>
          <p:cNvSpPr/>
          <p:nvPr/>
        </p:nvSpPr>
        <p:spPr>
          <a:xfrm>
            <a:off x="1451744" y="2096719"/>
            <a:ext cx="9155722" cy="3276923"/>
          </a:xfrm>
          <a:prstGeom prst="rect">
            <a:avLst/>
          </a:prstGeom>
        </p:spPr>
        <p:txBody>
          <a:bodyPr wrap="square">
            <a:spAutoFit/>
          </a:bodyPr>
          <a:lstStyle/>
          <a:p>
            <a:pPr>
              <a:lnSpc>
                <a:spcPct val="150000"/>
              </a:lnSpc>
            </a:pPr>
            <a:r>
              <a:rPr lang="en-US" altLang="zh-CN" sz="2000" dirty="0"/>
              <a:t>1</a:t>
            </a:r>
            <a:r>
              <a:rPr lang="zh-CN" altLang="en-US" sz="2000" dirty="0"/>
              <a:t>）软件人员经常流动，当需要对某些程序进行维护时，可能已找不到原来的开发人员。只好让新手去“攻读”那些程序。</a:t>
            </a:r>
            <a:endParaRPr lang="en-US" altLang="zh-CN" sz="2000" dirty="0"/>
          </a:p>
          <a:p>
            <a:pPr>
              <a:lnSpc>
                <a:spcPct val="150000"/>
              </a:lnSpc>
            </a:pPr>
            <a:endParaRPr lang="en-US" altLang="zh-CN" sz="2000" dirty="0"/>
          </a:p>
          <a:p>
            <a:pPr>
              <a:lnSpc>
                <a:spcPct val="150000"/>
              </a:lnSpc>
            </a:pPr>
            <a:r>
              <a:rPr lang="en-US" altLang="zh-CN" sz="2000" dirty="0"/>
              <a:t>2</a:t>
            </a:r>
            <a:r>
              <a:rPr lang="zh-CN" altLang="en-US" sz="2000" dirty="0"/>
              <a:t>）人们一般难以读懂他人的程序。统计显示，读懂别人的程序所花的时间等同于自己重新写一遍。</a:t>
            </a:r>
            <a:endParaRPr lang="en-US" altLang="zh-CN" sz="2000" dirty="0"/>
          </a:p>
          <a:p>
            <a:pPr>
              <a:lnSpc>
                <a:spcPct val="150000"/>
              </a:lnSpc>
            </a:pPr>
            <a:endParaRPr lang="en-US" altLang="zh-CN" sz="2000" dirty="0"/>
          </a:p>
          <a:p>
            <a:pPr>
              <a:lnSpc>
                <a:spcPct val="150000"/>
              </a:lnSpc>
            </a:pPr>
            <a:r>
              <a:rPr lang="en-US" altLang="zh-CN" sz="2000" dirty="0"/>
              <a:t>3</a:t>
            </a:r>
            <a:r>
              <a:rPr lang="zh-CN" altLang="en-US" sz="2000" dirty="0"/>
              <a:t>）当没有文档或者文档很差时，维护人员简直不知道如何下手。</a:t>
            </a:r>
          </a:p>
        </p:txBody>
      </p:sp>
    </p:spTree>
    <p:extLst>
      <p:ext uri="{BB962C8B-B14F-4D97-AF65-F5344CB8AC3E}">
        <p14:creationId xmlns:p14="http://schemas.microsoft.com/office/powerpoint/2010/main" val="25216473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ww.33ppt.com"/>
</p:tagLst>
</file>

<file path=ppt/theme/theme1.xml><?xml version="1.0" encoding="utf-8"?>
<a:theme xmlns:a="http://schemas.openxmlformats.org/drawingml/2006/main" name="www.33ppt.com ">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1006</TotalTime>
  <Words>1628</Words>
  <Application>Microsoft Office PowerPoint</Application>
  <PresentationFormat>宽屏</PresentationFormat>
  <Paragraphs>218</Paragraphs>
  <Slides>35</Slides>
  <Notes>34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等线</vt:lpstr>
      <vt:lpstr>等线 Light</vt:lpstr>
      <vt:lpstr>宋体</vt:lpstr>
      <vt:lpstr>Microsoft YaHei</vt:lpstr>
      <vt:lpstr>微软雅黑 Light</vt:lpstr>
      <vt:lpstr>Arial</vt:lpstr>
      <vt:lpstr>Calibri</vt:lpstr>
      <vt:lpstr>Calibri Light</vt:lpstr>
      <vt:lpstr>Wingdings</vt:lpstr>
      <vt:lpstr>www.33ppt.com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cp:lastModifiedBy>sbqoo@qq.com</cp:lastModifiedBy>
  <cp:revision>101</cp:revision>
  <dcterms:created xsi:type="dcterms:W3CDTF">2015-11-20T05:54:00Z</dcterms:created>
  <dcterms:modified xsi:type="dcterms:W3CDTF">2018-05-27T11:10:54Z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