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65" r:id="rId2"/>
    <p:sldId id="259" r:id="rId3"/>
    <p:sldId id="275" r:id="rId4"/>
    <p:sldId id="276" r:id="rId5"/>
    <p:sldId id="287" r:id="rId6"/>
    <p:sldId id="289" r:id="rId7"/>
    <p:sldId id="290" r:id="rId8"/>
    <p:sldId id="291" r:id="rId9"/>
    <p:sldId id="292" r:id="rId10"/>
    <p:sldId id="277" r:id="rId11"/>
    <p:sldId id="293" r:id="rId12"/>
    <p:sldId id="294" r:id="rId13"/>
    <p:sldId id="295" r:id="rId14"/>
    <p:sldId id="296" r:id="rId15"/>
    <p:sldId id="283" r:id="rId16"/>
    <p:sldId id="297" r:id="rId17"/>
    <p:sldId id="298" r:id="rId18"/>
    <p:sldId id="285" r:id="rId19"/>
    <p:sldId id="299" r:id="rId20"/>
    <p:sldId id="300" r:id="rId21"/>
    <p:sldId id="301" r:id="rId22"/>
    <p:sldId id="302" r:id="rId23"/>
    <p:sldId id="303" r:id="rId24"/>
  </p:sldIdLst>
  <p:sldSz cx="12192000" cy="6858000"/>
  <p:notesSz cx="6858000" cy="9144000"/>
  <p:embeddedFontLst>
    <p:embeddedFont>
      <p:font typeface="맑은 고딕" panose="020B0503020000020004" pitchFamily="50" charset="-127"/>
      <p:regular r:id="rId26"/>
      <p:bold r:id="rId27"/>
    </p:embeddedFont>
    <p:embeddedFont>
      <p:font typeface="-윤고딕330" panose="02030504000101010101" pitchFamily="18" charset="-127"/>
      <p:regular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910"/>
    <a:srgbClr val="F5BC14"/>
    <a:srgbClr val="39A1F3"/>
    <a:srgbClr val="84BA1E"/>
    <a:srgbClr val="EB4C1A"/>
    <a:srgbClr val="5184F3"/>
    <a:srgbClr val="44A958"/>
    <a:srgbClr val="E2402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85831" autoAdjust="0"/>
  </p:normalViewPr>
  <p:slideViewPr>
    <p:cSldViewPr snapToGrid="0" showGuides="1">
      <p:cViewPr>
        <p:scale>
          <a:sx n="100" d="100"/>
          <a:sy n="100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CEEEF-D05B-457C-81C4-A35724B522A5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5E789-07BB-4D3F-B20A-7E7B5DDD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99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is our team’s Class diagram.</a:t>
            </a:r>
          </a:p>
          <a:p>
            <a:r>
              <a:rPr lang="en-US" altLang="ko-KR" dirty="0"/>
              <a:t>And, we divided it into Model, View and Controller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5E789-07BB-4D3F-B20A-7E7B5DDD37D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489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And, there are many Junit test cases as well, but we explained other Junit results on our Report.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5E789-07BB-4D3F-B20A-7E7B5DDD37D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726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 used LCS algorithm to compare two files.</a:t>
            </a:r>
          </a:p>
          <a:p>
            <a:r>
              <a:rPr lang="en-US" altLang="ko-KR" dirty="0"/>
              <a:t>After Comparing files, we created linked list of nodes that contains Left index, Right index and flag.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5E789-07BB-4D3F-B20A-7E7B5DDD37D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679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Our team used GitHub and </a:t>
            </a:r>
            <a:r>
              <a:rPr lang="en-US" altLang="ko-KR" dirty="0" err="1"/>
              <a:t>GitKraken</a:t>
            </a:r>
            <a:endParaRPr lang="en-US" altLang="ko-KR" dirty="0"/>
          </a:p>
          <a:p>
            <a:r>
              <a:rPr lang="en-US" altLang="ko-KR" dirty="0" err="1"/>
              <a:t>GitKraken</a:t>
            </a:r>
            <a:r>
              <a:rPr lang="en-US" altLang="ko-KR" dirty="0"/>
              <a:t> helped us to use Git easily.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5E789-07BB-4D3F-B20A-7E7B5DDD37D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199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As you can see on a screen, our team member pushed our code by function.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5E789-07BB-4D3F-B20A-7E7B5DDD37D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996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And, there are many Junit test cases as well, but we explained other Junit results on our Report.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5E789-07BB-4D3F-B20A-7E7B5DDD37D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813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And, there are many Junit test cases as well, but we explained other Junit results on our Report.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5E789-07BB-4D3F-B20A-7E7B5DDD37D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112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And, there are many Junit test cases as well, but we explained other Junit results on our Report.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5E789-07BB-4D3F-B20A-7E7B5DDD37D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736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And, there are many Junit test cases as well, but we explained other Junit results on our Report.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5E789-07BB-4D3F-B20A-7E7B5DDD37D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806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And, there are many Junit test cases as well, but we explained other Junit results on our Report.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5E789-07BB-4D3F-B20A-7E7B5DDD37D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17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34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9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9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6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7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13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7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51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08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6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3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F87B6-F3E1-4851-84AF-5401401E85BB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37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1931320" y="1399917"/>
            <a:ext cx="2956838" cy="1467424"/>
            <a:chOff x="1931320" y="1399917"/>
            <a:chExt cx="2956838" cy="1467424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14" name="그룹 13"/>
            <p:cNvGrpSpPr/>
            <p:nvPr/>
          </p:nvGrpSpPr>
          <p:grpSpPr>
            <a:xfrm>
              <a:off x="2829097" y="1574296"/>
              <a:ext cx="1133631" cy="1293045"/>
              <a:chOff x="2829097" y="1574296"/>
              <a:chExt cx="1133631" cy="129304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829097" y="1574296"/>
                <a:ext cx="1133631" cy="1133456"/>
              </a:xfrm>
              <a:prstGeom prst="rect">
                <a:avLst/>
              </a:prstGeom>
              <a:solidFill>
                <a:srgbClr val="EB4C1A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 rot="5400000">
                <a:off x="3039731" y="2567616"/>
                <a:ext cx="345030" cy="2544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1931320" y="1399917"/>
              <a:ext cx="1131593" cy="1305971"/>
              <a:chOff x="1931320" y="1399917"/>
              <a:chExt cx="1131593" cy="1305971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1931320" y="1574296"/>
                <a:ext cx="1131593" cy="1131592"/>
              </a:xfrm>
              <a:prstGeom prst="ellipse">
                <a:avLst/>
              </a:prstGeom>
              <a:solidFill>
                <a:srgbClr val="39A1F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 rot="5400000">
                <a:off x="2323582" y="1445222"/>
                <a:ext cx="345030" cy="2544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3532585" y="1574296"/>
              <a:ext cx="1355573" cy="1281984"/>
              <a:chOff x="3532585" y="1574296"/>
              <a:chExt cx="1355573" cy="1281984"/>
            </a:xfrm>
          </p:grpSpPr>
          <p:sp>
            <p:nvSpPr>
              <p:cNvPr id="9" name="이등변 삼각형 8"/>
              <p:cNvSpPr/>
              <p:nvPr/>
            </p:nvSpPr>
            <p:spPr>
              <a:xfrm flipH="1">
                <a:off x="3532585" y="1574296"/>
                <a:ext cx="1327920" cy="1133456"/>
              </a:xfrm>
              <a:prstGeom prst="triangle">
                <a:avLst>
                  <a:gd name="adj" fmla="val 49780"/>
                </a:avLst>
              </a:prstGeom>
              <a:solidFill>
                <a:srgbClr val="F8B91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 rot="5400000">
                <a:off x="4588434" y="2556555"/>
                <a:ext cx="345030" cy="2544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4255646" y="2692961"/>
            <a:ext cx="3644459" cy="16312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Simple</a:t>
            </a:r>
          </a:p>
          <a:p>
            <a:r>
              <a:rPr lang="en-US" altLang="ko-KR" sz="5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      Merge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7299390" y="4219669"/>
            <a:ext cx="1950140" cy="1372556"/>
            <a:chOff x="7116510" y="4180844"/>
            <a:chExt cx="1950140" cy="1372556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20" name="그룹 19"/>
            <p:cNvGrpSpPr/>
            <p:nvPr/>
          </p:nvGrpSpPr>
          <p:grpSpPr>
            <a:xfrm rot="16200000">
              <a:off x="7885126" y="4371875"/>
              <a:ext cx="1229222" cy="1133827"/>
              <a:chOff x="8349067" y="2867342"/>
              <a:chExt cx="1226799" cy="1131592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8444273" y="2867342"/>
                <a:ext cx="1131593" cy="1131592"/>
              </a:xfrm>
              <a:prstGeom prst="ellipse">
                <a:avLst/>
              </a:prstGeom>
              <a:solidFill>
                <a:srgbClr val="84BA1E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8349067" y="3307746"/>
                <a:ext cx="271289" cy="2544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 rot="10800000">
              <a:off x="7116510" y="4180844"/>
              <a:ext cx="1355573" cy="1281984"/>
              <a:chOff x="3532585" y="1574296"/>
              <a:chExt cx="1355573" cy="1281984"/>
            </a:xfrm>
          </p:grpSpPr>
          <p:sp>
            <p:nvSpPr>
              <p:cNvPr id="32" name="이등변 삼각형 31"/>
              <p:cNvSpPr/>
              <p:nvPr/>
            </p:nvSpPr>
            <p:spPr>
              <a:xfrm flipH="1">
                <a:off x="3532585" y="1574296"/>
                <a:ext cx="1327920" cy="1133456"/>
              </a:xfrm>
              <a:prstGeom prst="triangle">
                <a:avLst>
                  <a:gd name="adj" fmla="val 49780"/>
                </a:avLst>
              </a:prstGeom>
              <a:solidFill>
                <a:srgbClr val="F8B91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 rot="5400000">
                <a:off x="4588434" y="2556555"/>
                <a:ext cx="345030" cy="2544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</p:grpSp>
      <p:sp>
        <p:nvSpPr>
          <p:cNvPr id="35" name="TextBox 34"/>
          <p:cNvSpPr txBox="1"/>
          <p:nvPr/>
        </p:nvSpPr>
        <p:spPr>
          <a:xfrm>
            <a:off x="734321" y="6235237"/>
            <a:ext cx="2698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Software Engineering 2018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436326" y="6238196"/>
            <a:ext cx="980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Team #5</a:t>
            </a:r>
          </a:p>
        </p:txBody>
      </p:sp>
    </p:spTree>
    <p:extLst>
      <p:ext uri="{BB962C8B-B14F-4D97-AF65-F5344CB8AC3E}">
        <p14:creationId xmlns:p14="http://schemas.microsoft.com/office/powerpoint/2010/main" val="1737241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A7AACED5-BA1D-4CB2-95A7-C2FA2454765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33" y="1139181"/>
            <a:ext cx="10689467" cy="49282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7" name="직선 연결선 16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9777" y="228491"/>
            <a:ext cx="1346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  <a:cs typeface="Consolas" panose="020B0609020204030204" pitchFamily="49" charset="0"/>
              </a:rPr>
              <a:t>MVC Pattern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36326" y="6238196"/>
            <a:ext cx="980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Team #5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4321" y="6235237"/>
            <a:ext cx="2698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Software Engineering 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0AB03-556A-474F-884A-0E745918A5FA}"/>
              </a:ext>
            </a:extLst>
          </p:cNvPr>
          <p:cNvSpPr txBox="1"/>
          <p:nvPr/>
        </p:nvSpPr>
        <p:spPr>
          <a:xfrm>
            <a:off x="727833" y="668447"/>
            <a:ext cx="306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- Model / View / Controller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CE0C53C-0BC6-4248-95FF-7491B0E75CD3}"/>
              </a:ext>
            </a:extLst>
          </p:cNvPr>
          <p:cNvSpPr/>
          <p:nvPr/>
        </p:nvSpPr>
        <p:spPr>
          <a:xfrm>
            <a:off x="7305776" y="2084328"/>
            <a:ext cx="923824" cy="1687572"/>
          </a:xfrm>
          <a:prstGeom prst="rect">
            <a:avLst/>
          </a:prstGeom>
          <a:noFill/>
          <a:ln w="28575">
            <a:solidFill>
              <a:srgbClr val="39A1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94B8FA-25EE-4A54-98CE-F06E757C95A6}"/>
              </a:ext>
            </a:extLst>
          </p:cNvPr>
          <p:cNvSpPr/>
          <p:nvPr/>
        </p:nvSpPr>
        <p:spPr>
          <a:xfrm>
            <a:off x="10734776" y="3855978"/>
            <a:ext cx="729391" cy="1071616"/>
          </a:xfrm>
          <a:prstGeom prst="rect">
            <a:avLst/>
          </a:prstGeom>
          <a:noFill/>
          <a:ln w="28575">
            <a:solidFill>
              <a:srgbClr val="39A1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868180-5DF1-4F76-BE18-BFA2655CCE0D}"/>
              </a:ext>
            </a:extLst>
          </p:cNvPr>
          <p:cNvSpPr/>
          <p:nvPr/>
        </p:nvSpPr>
        <p:spPr>
          <a:xfrm>
            <a:off x="4393420" y="3855978"/>
            <a:ext cx="729391" cy="1154172"/>
          </a:xfrm>
          <a:prstGeom prst="rect">
            <a:avLst/>
          </a:prstGeom>
          <a:noFill/>
          <a:ln w="28575">
            <a:solidFill>
              <a:srgbClr val="39A1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008C5C-4083-4749-92B9-9F6DCF0E142C}"/>
              </a:ext>
            </a:extLst>
          </p:cNvPr>
          <p:cNvSpPr/>
          <p:nvPr/>
        </p:nvSpPr>
        <p:spPr>
          <a:xfrm>
            <a:off x="1916920" y="2084328"/>
            <a:ext cx="750080" cy="531872"/>
          </a:xfrm>
          <a:prstGeom prst="rect">
            <a:avLst/>
          </a:prstGeom>
          <a:noFill/>
          <a:ln w="28575">
            <a:solidFill>
              <a:srgbClr val="39A1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2DE03E-B441-4D1B-8722-89BE9BAAD7F1}"/>
              </a:ext>
            </a:extLst>
          </p:cNvPr>
          <p:cNvSpPr/>
          <p:nvPr/>
        </p:nvSpPr>
        <p:spPr>
          <a:xfrm>
            <a:off x="8293100" y="1128009"/>
            <a:ext cx="2032000" cy="8595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50AEEE-76D4-44FF-9827-61BF9F9F8AA8}"/>
              </a:ext>
            </a:extLst>
          </p:cNvPr>
          <p:cNvSpPr/>
          <p:nvPr/>
        </p:nvSpPr>
        <p:spPr>
          <a:xfrm>
            <a:off x="8293100" y="2093973"/>
            <a:ext cx="1549400" cy="8595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C24C79-4147-4C85-BCA5-1DDE77BB00EF}"/>
              </a:ext>
            </a:extLst>
          </p:cNvPr>
          <p:cNvSpPr/>
          <p:nvPr/>
        </p:nvSpPr>
        <p:spPr>
          <a:xfrm>
            <a:off x="2730500" y="2074932"/>
            <a:ext cx="4511776" cy="477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3D862AB-CDEF-4CA5-B605-4B6641593DB9}"/>
              </a:ext>
            </a:extLst>
          </p:cNvPr>
          <p:cNvSpPr/>
          <p:nvPr/>
        </p:nvSpPr>
        <p:spPr>
          <a:xfrm>
            <a:off x="5630092" y="3855978"/>
            <a:ext cx="2707457" cy="477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BF49E82-CC02-450D-9256-7C95E961F4D9}"/>
              </a:ext>
            </a:extLst>
          </p:cNvPr>
          <p:cNvSpPr/>
          <p:nvPr/>
        </p:nvSpPr>
        <p:spPr>
          <a:xfrm>
            <a:off x="706366" y="2087632"/>
            <a:ext cx="1134354" cy="5857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4A2D19-87AE-4554-B8F5-9F759B08620D}"/>
              </a:ext>
            </a:extLst>
          </p:cNvPr>
          <p:cNvSpPr/>
          <p:nvPr/>
        </p:nvSpPr>
        <p:spPr>
          <a:xfrm>
            <a:off x="8380893" y="3869432"/>
            <a:ext cx="2287966" cy="220914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80800D5-425C-4ACC-8CD5-A0B3602424FD}"/>
              </a:ext>
            </a:extLst>
          </p:cNvPr>
          <p:cNvSpPr/>
          <p:nvPr/>
        </p:nvSpPr>
        <p:spPr>
          <a:xfrm>
            <a:off x="9914908" y="2090063"/>
            <a:ext cx="747602" cy="65313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639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1" grpId="0" animBg="1"/>
      <p:bldP spid="22" grpId="0" animBg="1"/>
      <p:bldP spid="23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9777" y="228491"/>
            <a:ext cx="116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  <a:cs typeface="Consolas" panose="020B0609020204030204" pitchFamily="49" charset="0"/>
              </a:rPr>
              <a:t>Algorithms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36326" y="6238196"/>
            <a:ext cx="980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Team #5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4321" y="6235237"/>
            <a:ext cx="2698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Software Engineering 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0AB03-556A-474F-884A-0E745918A5FA}"/>
              </a:ext>
            </a:extLst>
          </p:cNvPr>
          <p:cNvSpPr txBox="1"/>
          <p:nvPr/>
        </p:nvSpPr>
        <p:spPr>
          <a:xfrm>
            <a:off x="727833" y="668447"/>
            <a:ext cx="188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- LCS Algorithm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0C7AEF2-1BC7-4E35-AAD2-B89C216759B3}"/>
              </a:ext>
            </a:extLst>
          </p:cNvPr>
          <p:cNvSpPr/>
          <p:nvPr/>
        </p:nvSpPr>
        <p:spPr>
          <a:xfrm>
            <a:off x="1765937" y="1288190"/>
            <a:ext cx="2044964" cy="2044964"/>
          </a:xfrm>
          <a:prstGeom prst="ellipse">
            <a:avLst/>
          </a:prstGeom>
          <a:solidFill>
            <a:srgbClr val="39A1F3">
              <a:alpha val="80000"/>
            </a:srgb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Text File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022FB32-AAF6-451F-8F0F-7D8B5FD843B1}"/>
              </a:ext>
            </a:extLst>
          </p:cNvPr>
          <p:cNvSpPr/>
          <p:nvPr/>
        </p:nvSpPr>
        <p:spPr>
          <a:xfrm>
            <a:off x="1765937" y="3524845"/>
            <a:ext cx="2044964" cy="2044964"/>
          </a:xfrm>
          <a:prstGeom prst="ellipse">
            <a:avLst/>
          </a:prstGeom>
          <a:solidFill>
            <a:srgbClr val="EB4C1A">
              <a:alpha val="80000"/>
            </a:srgb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Text File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AADF52A9-5236-42B1-B0AD-6A71E3E5C075}"/>
              </a:ext>
            </a:extLst>
          </p:cNvPr>
          <p:cNvSpPr/>
          <p:nvPr/>
        </p:nvSpPr>
        <p:spPr>
          <a:xfrm>
            <a:off x="4412680" y="2859828"/>
            <a:ext cx="2401440" cy="1142996"/>
          </a:xfrm>
          <a:prstGeom prst="rightArrow">
            <a:avLst/>
          </a:prstGeom>
          <a:solidFill>
            <a:srgbClr val="F5BC1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LCS Algorithm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BA5E3-DF5C-48EF-AC0E-0715D16AE548}"/>
              </a:ext>
            </a:extLst>
          </p:cNvPr>
          <p:cNvSpPr txBox="1"/>
          <p:nvPr/>
        </p:nvSpPr>
        <p:spPr>
          <a:xfrm>
            <a:off x="4858320" y="2670340"/>
            <a:ext cx="112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Compare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3BCE234-C8DA-4A59-B49F-B42AFA15867B}"/>
              </a:ext>
            </a:extLst>
          </p:cNvPr>
          <p:cNvSpPr/>
          <p:nvPr/>
        </p:nvSpPr>
        <p:spPr>
          <a:xfrm>
            <a:off x="7415899" y="1714818"/>
            <a:ext cx="3428363" cy="3428363"/>
          </a:xfrm>
          <a:prstGeom prst="ellipse">
            <a:avLst/>
          </a:prstGeom>
          <a:solidFill>
            <a:srgbClr val="92D050">
              <a:alpha val="80000"/>
            </a:srgb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&lt;Node List&gt;</a:t>
            </a:r>
          </a:p>
          <a:p>
            <a:pPr algn="ctr"/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E3F70FF-D5BD-4804-8561-4B394C9D1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827272"/>
              </p:ext>
            </p:extLst>
          </p:nvPr>
        </p:nvGraphicFramePr>
        <p:xfrm>
          <a:off x="7847567" y="2839045"/>
          <a:ext cx="2565025" cy="137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72414">
                  <a:extLst>
                    <a:ext uri="{9D8B030D-6E8A-4147-A177-3AD203B41FA5}">
                      <a16:colId xmlns:a16="http://schemas.microsoft.com/office/drawing/2014/main" val="748985005"/>
                    </a:ext>
                  </a:extLst>
                </a:gridCol>
                <a:gridCol w="983011">
                  <a:extLst>
                    <a:ext uri="{9D8B030D-6E8A-4147-A177-3AD203B41FA5}">
                      <a16:colId xmlns:a16="http://schemas.microsoft.com/office/drawing/2014/main" val="40070621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721201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/>
                        <a:t>LeftIndex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/>
                        <a:t>RightIndex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Flag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571740"/>
                  </a:ext>
                </a:extLst>
              </a:tr>
              <a:tr h="270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0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0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204392"/>
                  </a:ext>
                </a:extLst>
              </a:tr>
              <a:tr h="270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18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305241"/>
                  </a:ext>
                </a:extLst>
              </a:tr>
              <a:tr h="270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20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54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9983418"/>
                  </a:ext>
                </a:extLst>
              </a:tr>
              <a:tr h="270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72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2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348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9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9777" y="228491"/>
            <a:ext cx="116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  <a:cs typeface="Consolas" panose="020B0609020204030204" pitchFamily="49" charset="0"/>
              </a:rPr>
              <a:t>Algorithms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36326" y="6238196"/>
            <a:ext cx="980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Team #5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4321" y="6235237"/>
            <a:ext cx="2698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Software Engineering 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0AB03-556A-474F-884A-0E745918A5FA}"/>
              </a:ext>
            </a:extLst>
          </p:cNvPr>
          <p:cNvSpPr txBox="1"/>
          <p:nvPr/>
        </p:nvSpPr>
        <p:spPr>
          <a:xfrm>
            <a:off x="727833" y="668447"/>
            <a:ext cx="182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- Copy to Right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B1C06AF-6DEB-4950-8552-31A7E3044E8F}"/>
              </a:ext>
            </a:extLst>
          </p:cNvPr>
          <p:cNvSpPr/>
          <p:nvPr/>
        </p:nvSpPr>
        <p:spPr>
          <a:xfrm>
            <a:off x="2279379" y="1679142"/>
            <a:ext cx="3495062" cy="3495062"/>
          </a:xfrm>
          <a:prstGeom prst="ellipse">
            <a:avLst/>
          </a:prstGeom>
          <a:gradFill flip="none" rotWithShape="1">
            <a:gsLst>
              <a:gs pos="0">
                <a:srgbClr val="EB4C1A">
                  <a:alpha val="80000"/>
                </a:srgbClr>
              </a:gs>
              <a:gs pos="100000">
                <a:srgbClr val="F8B910">
                  <a:alpha val="80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해당 노드는 왼쪽 패널에만 존재하므로 이 노드의 내용은 오른쪽 패널로 옮겨져야 합니다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FB6F7B8-0EE1-48CD-9C65-A2ACF59BAC3F}"/>
              </a:ext>
            </a:extLst>
          </p:cNvPr>
          <p:cNvCxnSpPr/>
          <p:nvPr/>
        </p:nvCxnSpPr>
        <p:spPr>
          <a:xfrm>
            <a:off x="9069469" y="3030336"/>
            <a:ext cx="0" cy="76200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80720FA-D3DB-456F-A763-9D41236046C5}"/>
              </a:ext>
            </a:extLst>
          </p:cNvPr>
          <p:cNvSpPr txBox="1"/>
          <p:nvPr/>
        </p:nvSpPr>
        <p:spPr>
          <a:xfrm>
            <a:off x="8012840" y="3022910"/>
            <a:ext cx="9060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캐논남</a:t>
            </a:r>
            <a:endParaRPr lang="en-US" altLang="ko-KR" sz="1400" spc="-15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1400" spc="-15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파워포인트</a:t>
            </a:r>
            <a:endParaRPr lang="en-US" altLang="ko-KR" sz="1400" spc="-15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1400" spc="-15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템플릿</a:t>
            </a:r>
            <a:endParaRPr lang="en-US" altLang="ko-KR" sz="1400" spc="-15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2" name="모서리가 둥근 직사각형 51">
            <a:extLst>
              <a:ext uri="{FF2B5EF4-FFF2-40B4-BE49-F238E27FC236}">
                <a16:creationId xmlns:a16="http://schemas.microsoft.com/office/drawing/2014/main" id="{BBA83CEB-C7D3-4D77-BC51-7BD0818D69EE}"/>
              </a:ext>
            </a:extLst>
          </p:cNvPr>
          <p:cNvSpPr/>
          <p:nvPr/>
        </p:nvSpPr>
        <p:spPr>
          <a:xfrm>
            <a:off x="7345579" y="2436896"/>
            <a:ext cx="396132" cy="2921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C7F7F0-7D49-4E1A-996F-46D5188F6A3A}"/>
              </a:ext>
            </a:extLst>
          </p:cNvPr>
          <p:cNvSpPr/>
          <p:nvPr/>
        </p:nvSpPr>
        <p:spPr>
          <a:xfrm>
            <a:off x="2798882" y="2411928"/>
            <a:ext cx="2456055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400" i="0" dirty="0">
                <a:solidFill>
                  <a:schemeClr val="tx2">
                    <a:lumMod val="50000"/>
                  </a:schemeClr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선택된 </a:t>
            </a: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노드가 왼쪽일 경우</a:t>
            </a: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1521BDC-5E53-4ABD-BA5E-5B81A803722C}"/>
              </a:ext>
            </a:extLst>
          </p:cNvPr>
          <p:cNvSpPr/>
          <p:nvPr/>
        </p:nvSpPr>
        <p:spPr>
          <a:xfrm>
            <a:off x="6088363" y="1679142"/>
            <a:ext cx="3495062" cy="3495062"/>
          </a:xfrm>
          <a:prstGeom prst="ellipse">
            <a:avLst/>
          </a:prstGeom>
          <a:gradFill flip="none" rotWithShape="1">
            <a:gsLst>
              <a:gs pos="0">
                <a:srgbClr val="EB4C1A">
                  <a:alpha val="80000"/>
                </a:srgbClr>
              </a:gs>
              <a:gs pos="100000">
                <a:srgbClr val="F8B910">
                  <a:alpha val="80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해당 노드는 오른쪽 패널에만 존재하므로 이 노드의 내용은 왼쪽 패널로 옮겨져야 합니다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193F0AC-513D-4C76-A5EE-202BD39111AE}"/>
              </a:ext>
            </a:extLst>
          </p:cNvPr>
          <p:cNvSpPr/>
          <p:nvPr/>
        </p:nvSpPr>
        <p:spPr>
          <a:xfrm>
            <a:off x="6607866" y="2411928"/>
            <a:ext cx="2624913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400" i="0" dirty="0">
                <a:solidFill>
                  <a:schemeClr val="tx2">
                    <a:lumMod val="50000"/>
                  </a:schemeClr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선택된 </a:t>
            </a: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노드가 오른쪽일 경우</a:t>
            </a: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2004CB-C4A5-4B3B-85EB-E1DCF6B79542}"/>
              </a:ext>
            </a:extLst>
          </p:cNvPr>
          <p:cNvSpPr txBox="1"/>
          <p:nvPr/>
        </p:nvSpPr>
        <p:spPr>
          <a:xfrm>
            <a:off x="2798882" y="4040431"/>
            <a:ext cx="2564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Head = 0 ~ right Index</a:t>
            </a:r>
          </a:p>
          <a:p>
            <a:r>
              <a:rPr lang="en-US" altLang="ko-KR" sz="1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Mid = node</a:t>
            </a:r>
            <a:r>
              <a:rPr lang="ko-KR" altLang="en-US" sz="1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의 </a:t>
            </a:r>
            <a:r>
              <a:rPr lang="en-US" altLang="ko-KR" sz="1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context </a:t>
            </a:r>
          </a:p>
          <a:p>
            <a:r>
              <a:rPr lang="en-US" altLang="ko-KR" sz="1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Tail = right Index + context </a:t>
            </a:r>
            <a:r>
              <a:rPr lang="ko-KR" altLang="en-US" sz="1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길이 </a:t>
            </a:r>
            <a:endParaRPr lang="en-US" altLang="ko-KR" sz="1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	~ file</a:t>
            </a:r>
            <a:r>
              <a:rPr lang="ko-KR" altLang="en-US" sz="1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의 마지막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2E0B05-90BA-4779-AD53-0B88092C1626}"/>
              </a:ext>
            </a:extLst>
          </p:cNvPr>
          <p:cNvSpPr txBox="1"/>
          <p:nvPr/>
        </p:nvSpPr>
        <p:spPr>
          <a:xfrm>
            <a:off x="6607866" y="4040431"/>
            <a:ext cx="2461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Head = 0 ~ left Index</a:t>
            </a:r>
          </a:p>
          <a:p>
            <a:r>
              <a:rPr lang="en-US" altLang="ko-KR" sz="1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Mid = “”</a:t>
            </a:r>
          </a:p>
          <a:p>
            <a:r>
              <a:rPr lang="en-US" altLang="ko-KR" sz="1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Tail = left Index ~ file</a:t>
            </a:r>
            <a:r>
              <a:rPr lang="ko-KR" altLang="en-US" sz="1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의 마지막</a:t>
            </a:r>
          </a:p>
        </p:txBody>
      </p:sp>
    </p:spTree>
    <p:extLst>
      <p:ext uri="{BB962C8B-B14F-4D97-AF65-F5344CB8AC3E}">
        <p14:creationId xmlns:p14="http://schemas.microsoft.com/office/powerpoint/2010/main" val="2634911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9777" y="228491"/>
            <a:ext cx="116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  <a:cs typeface="Consolas" panose="020B0609020204030204" pitchFamily="49" charset="0"/>
              </a:rPr>
              <a:t>Algorithms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36326" y="6238196"/>
            <a:ext cx="980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Team #5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4321" y="6235237"/>
            <a:ext cx="2698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Software Engineering 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0AB03-556A-474F-884A-0E745918A5FA}"/>
              </a:ext>
            </a:extLst>
          </p:cNvPr>
          <p:cNvSpPr txBox="1"/>
          <p:nvPr/>
        </p:nvSpPr>
        <p:spPr>
          <a:xfrm>
            <a:off x="727833" y="668447"/>
            <a:ext cx="166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- Copy to Left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CD6AE70-D041-4339-A613-229D988E3673}"/>
              </a:ext>
            </a:extLst>
          </p:cNvPr>
          <p:cNvSpPr/>
          <p:nvPr/>
        </p:nvSpPr>
        <p:spPr>
          <a:xfrm>
            <a:off x="2279379" y="1679142"/>
            <a:ext cx="3495062" cy="3495062"/>
          </a:xfrm>
          <a:prstGeom prst="ellipse">
            <a:avLst/>
          </a:prstGeom>
          <a:gradFill flip="none" rotWithShape="1">
            <a:gsLst>
              <a:gs pos="0">
                <a:srgbClr val="EB4C1A">
                  <a:alpha val="80000"/>
                </a:srgbClr>
              </a:gs>
              <a:gs pos="100000">
                <a:srgbClr val="F8B910">
                  <a:alpha val="80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해당 노드는 왼쪽 패널에만 존재하므로 이 노드의 내용은 지워져야 합니다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E4E0077-37DA-47F1-8230-E1FD8BF8B114}"/>
              </a:ext>
            </a:extLst>
          </p:cNvPr>
          <p:cNvCxnSpPr/>
          <p:nvPr/>
        </p:nvCxnSpPr>
        <p:spPr>
          <a:xfrm>
            <a:off x="9069469" y="3030336"/>
            <a:ext cx="0" cy="76200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46F17A5-086C-45E8-AA49-BBF1968E2893}"/>
              </a:ext>
            </a:extLst>
          </p:cNvPr>
          <p:cNvSpPr txBox="1"/>
          <p:nvPr/>
        </p:nvSpPr>
        <p:spPr>
          <a:xfrm>
            <a:off x="8012840" y="3022910"/>
            <a:ext cx="9060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캐논남</a:t>
            </a:r>
            <a:endParaRPr lang="en-US" altLang="ko-KR" sz="1400" spc="-15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1400" spc="-15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파워포인트</a:t>
            </a:r>
            <a:endParaRPr lang="en-US" altLang="ko-KR" sz="1400" spc="-15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1400" spc="-15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템플릿</a:t>
            </a:r>
            <a:endParaRPr lang="en-US" altLang="ko-KR" sz="1400" spc="-15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" name="모서리가 둥근 직사각형 51">
            <a:extLst>
              <a:ext uri="{FF2B5EF4-FFF2-40B4-BE49-F238E27FC236}">
                <a16:creationId xmlns:a16="http://schemas.microsoft.com/office/drawing/2014/main" id="{175BD88F-6231-441A-842E-2029CCD49EF2}"/>
              </a:ext>
            </a:extLst>
          </p:cNvPr>
          <p:cNvSpPr/>
          <p:nvPr/>
        </p:nvSpPr>
        <p:spPr>
          <a:xfrm>
            <a:off x="7345579" y="2436896"/>
            <a:ext cx="396132" cy="2921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3A64235-39C6-4F71-BDA4-3774C48B7275}"/>
              </a:ext>
            </a:extLst>
          </p:cNvPr>
          <p:cNvSpPr/>
          <p:nvPr/>
        </p:nvSpPr>
        <p:spPr>
          <a:xfrm>
            <a:off x="6088363" y="1679142"/>
            <a:ext cx="3495062" cy="3495062"/>
          </a:xfrm>
          <a:prstGeom prst="ellipse">
            <a:avLst/>
          </a:prstGeom>
          <a:gradFill flip="none" rotWithShape="1">
            <a:gsLst>
              <a:gs pos="0">
                <a:srgbClr val="EB4C1A">
                  <a:alpha val="80000"/>
                </a:srgbClr>
              </a:gs>
              <a:gs pos="100000">
                <a:srgbClr val="F8B910">
                  <a:alpha val="80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해당 노드는 오른쪽 패널에만 존재하므로 이 노드의 내용은 왼쪽 패널로 옮겨져야 합니다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AF7AF0-70F4-4B3F-87CF-E1613CF89118}"/>
              </a:ext>
            </a:extLst>
          </p:cNvPr>
          <p:cNvSpPr txBox="1"/>
          <p:nvPr/>
        </p:nvSpPr>
        <p:spPr>
          <a:xfrm>
            <a:off x="2798882" y="4103341"/>
            <a:ext cx="2564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Head = 0 ~ left Index</a:t>
            </a:r>
          </a:p>
          <a:p>
            <a:r>
              <a:rPr lang="en-US" altLang="ko-KR" sz="1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Mid = “”</a:t>
            </a:r>
          </a:p>
          <a:p>
            <a:r>
              <a:rPr lang="en-US" altLang="ko-KR" sz="1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Tail = left Index ~ file</a:t>
            </a:r>
            <a:r>
              <a:rPr lang="ko-KR" altLang="en-US" sz="1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의 마지막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B9B5B7-B841-4A0E-ADEB-95279977AA95}"/>
              </a:ext>
            </a:extLst>
          </p:cNvPr>
          <p:cNvSpPr txBox="1"/>
          <p:nvPr/>
        </p:nvSpPr>
        <p:spPr>
          <a:xfrm>
            <a:off x="6602461" y="3918675"/>
            <a:ext cx="3495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Head = 0 ~ left Index</a:t>
            </a:r>
          </a:p>
          <a:p>
            <a:r>
              <a:rPr lang="en-US" altLang="ko-KR" sz="1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Mid = node</a:t>
            </a:r>
            <a:r>
              <a:rPr lang="ko-KR" altLang="en-US" sz="1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의 </a:t>
            </a:r>
            <a:r>
              <a:rPr lang="en-US" altLang="ko-KR" sz="1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context </a:t>
            </a:r>
          </a:p>
          <a:p>
            <a:r>
              <a:rPr lang="en-US" altLang="ko-KR" sz="1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Tail = left Index + context </a:t>
            </a:r>
            <a:r>
              <a:rPr lang="ko-KR" altLang="en-US" sz="1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길이 </a:t>
            </a:r>
            <a:endParaRPr lang="en-US" altLang="ko-KR" sz="1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	~ file</a:t>
            </a:r>
            <a:r>
              <a:rPr lang="ko-KR" altLang="en-US" sz="1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의 마지막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B5C6904-F149-4DC8-8916-40CA4D332C38}"/>
              </a:ext>
            </a:extLst>
          </p:cNvPr>
          <p:cNvSpPr/>
          <p:nvPr/>
        </p:nvSpPr>
        <p:spPr>
          <a:xfrm>
            <a:off x="2798882" y="2411928"/>
            <a:ext cx="2456055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400" i="0" dirty="0">
                <a:solidFill>
                  <a:schemeClr val="tx2">
                    <a:lumMod val="50000"/>
                  </a:schemeClr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선택된 </a:t>
            </a: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노드가 왼쪽일 경우</a:t>
            </a: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685204-C826-4F70-9AE8-03CD2E7F98E5}"/>
              </a:ext>
            </a:extLst>
          </p:cNvPr>
          <p:cNvSpPr/>
          <p:nvPr/>
        </p:nvSpPr>
        <p:spPr>
          <a:xfrm>
            <a:off x="6607866" y="2411928"/>
            <a:ext cx="2624913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400" i="0" dirty="0">
                <a:solidFill>
                  <a:schemeClr val="tx2">
                    <a:lumMod val="50000"/>
                  </a:schemeClr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선택된 </a:t>
            </a: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노드가 오른쪽일 경우</a:t>
            </a: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632021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9777" y="228491"/>
            <a:ext cx="116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  <a:cs typeface="Consolas" panose="020B0609020204030204" pitchFamily="49" charset="0"/>
              </a:rPr>
              <a:t>Algorithms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36326" y="6238196"/>
            <a:ext cx="980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Team #5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4321" y="6235237"/>
            <a:ext cx="2698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Software Engineering 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0AB03-556A-474F-884A-0E745918A5FA}"/>
              </a:ext>
            </a:extLst>
          </p:cNvPr>
          <p:cNvSpPr txBox="1"/>
          <p:nvPr/>
        </p:nvSpPr>
        <p:spPr>
          <a:xfrm>
            <a:off x="727833" y="668447"/>
            <a:ext cx="316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- After Copy to Right &amp; Left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8174228-FFA3-465E-A2B1-799354F903CA}"/>
              </a:ext>
            </a:extLst>
          </p:cNvPr>
          <p:cNvSpPr/>
          <p:nvPr/>
        </p:nvSpPr>
        <p:spPr>
          <a:xfrm>
            <a:off x="3978289" y="1663805"/>
            <a:ext cx="3495062" cy="3495062"/>
          </a:xfrm>
          <a:prstGeom prst="ellipse">
            <a:avLst/>
          </a:prstGeom>
          <a:gradFill flip="none" rotWithShape="1">
            <a:gsLst>
              <a:gs pos="0">
                <a:srgbClr val="EB4C1A">
                  <a:alpha val="80000"/>
                </a:srgbClr>
              </a:gs>
              <a:gs pos="100000">
                <a:srgbClr val="F8B910">
                  <a:alpha val="80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250000"/>
              </a:lnSpc>
              <a:buAutoNum type="arabicPeriod"/>
            </a:pPr>
            <a:r>
              <a:rPr lang="ko-KR" altLang="en-US" sz="1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기존의 </a:t>
            </a:r>
            <a:r>
              <a:rPr lang="en-US" altLang="ko-KR" sz="1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Highlight delete.</a:t>
            </a:r>
          </a:p>
          <a:p>
            <a:pPr marL="342900" indent="-342900" algn="just">
              <a:lnSpc>
                <a:spcPct val="250000"/>
              </a:lnSpc>
              <a:buAutoNum type="arabicPeriod"/>
            </a:pPr>
            <a:r>
              <a:rPr lang="en-US" altLang="ko-KR" sz="1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Compare() </a:t>
            </a:r>
          </a:p>
          <a:p>
            <a:pPr marL="342900" indent="-342900" algn="just">
              <a:lnSpc>
                <a:spcPct val="250000"/>
              </a:lnSpc>
              <a:buAutoNum type="arabicPeriod"/>
            </a:pPr>
            <a:r>
              <a:rPr lang="en-US" altLang="ko-KR" sz="1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Node </a:t>
            </a:r>
            <a:r>
              <a:rPr lang="ko-KR" altLang="en-US" sz="1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재생성</a:t>
            </a:r>
            <a:endParaRPr lang="en-US" altLang="ko-KR" sz="1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 algn="just">
              <a:lnSpc>
                <a:spcPct val="250000"/>
              </a:lnSpc>
              <a:buAutoNum type="arabicPeriod"/>
            </a:pPr>
            <a:r>
              <a:rPr lang="en-US" altLang="ko-KR" sz="1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Highlight</a:t>
            </a:r>
          </a:p>
        </p:txBody>
      </p:sp>
      <p:sp>
        <p:nvSpPr>
          <p:cNvPr id="25" name="모서리가 둥근 직사각형 51">
            <a:extLst>
              <a:ext uri="{FF2B5EF4-FFF2-40B4-BE49-F238E27FC236}">
                <a16:creationId xmlns:a16="http://schemas.microsoft.com/office/drawing/2014/main" id="{E91A2D23-8949-4F5E-B440-D203C25998BA}"/>
              </a:ext>
            </a:extLst>
          </p:cNvPr>
          <p:cNvSpPr/>
          <p:nvPr/>
        </p:nvSpPr>
        <p:spPr>
          <a:xfrm>
            <a:off x="7345579" y="2436896"/>
            <a:ext cx="396132" cy="2921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2658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9777" y="228491"/>
            <a:ext cx="1511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  <a:cs typeface="Consolas" panose="020B0609020204030204" pitchFamily="49" charset="0"/>
              </a:rPr>
              <a:t>GitHub Project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36326" y="6238196"/>
            <a:ext cx="980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Team #5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4321" y="6235237"/>
            <a:ext cx="2698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Software Engineering 2018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CFABA2-44CF-4B31-A069-2DE122371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834" y="2730074"/>
            <a:ext cx="5607786" cy="13978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91CB204-7A9C-4FC6-A7C9-699E18781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69" y="2365320"/>
            <a:ext cx="5726725" cy="21227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5312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9777" y="228491"/>
            <a:ext cx="1511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  <a:cs typeface="Consolas" panose="020B0609020204030204" pitchFamily="49" charset="0"/>
              </a:rPr>
              <a:t>GitHub Project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36326" y="6238196"/>
            <a:ext cx="980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Team #5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4321" y="6235237"/>
            <a:ext cx="2698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Software Engineering 2018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144D8E-2C69-41B2-8765-E14296B71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57" y="928914"/>
            <a:ext cx="9231086" cy="50001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4714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9777" y="228491"/>
            <a:ext cx="1511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  <a:cs typeface="Consolas" panose="020B0609020204030204" pitchFamily="49" charset="0"/>
              </a:rPr>
              <a:t>GitHub Project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36326" y="6238196"/>
            <a:ext cx="980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Team #5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4321" y="6235237"/>
            <a:ext cx="2698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Software Engineering 2018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DD209E2-DE55-4260-A302-6C3B30D3E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21" y="1763221"/>
            <a:ext cx="4766593" cy="33315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4CDB8EF4-03C1-471E-8BA0-04EF8E8BF5F9}"/>
              </a:ext>
            </a:extLst>
          </p:cNvPr>
          <p:cNvSpPr txBox="1">
            <a:spLocks/>
          </p:cNvSpPr>
          <p:nvPr/>
        </p:nvSpPr>
        <p:spPr>
          <a:xfrm>
            <a:off x="5764795" y="1802952"/>
            <a:ext cx="5652505" cy="3252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Our team members implemented different functions on different branches.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When the implementation is completed to some extent, we merged our branches into a master branch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So we were able to easily manage the program by version.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5B6918-80AD-404F-9621-21285ED3AC31}"/>
              </a:ext>
            </a:extLst>
          </p:cNvPr>
          <p:cNvSpPr/>
          <p:nvPr/>
        </p:nvSpPr>
        <p:spPr>
          <a:xfrm>
            <a:off x="734321" y="4740676"/>
            <a:ext cx="1467341" cy="3541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7929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9777" y="228491"/>
            <a:ext cx="2229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  <a:cs typeface="Consolas" panose="020B0609020204030204" pitchFamily="49" charset="0"/>
              </a:rPr>
              <a:t>Implementation &amp; Test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36326" y="6238196"/>
            <a:ext cx="980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Team #5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4321" y="6235237"/>
            <a:ext cx="2698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Software Engineering 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1CFB30-5A94-4D12-82BF-F0B528521E89}"/>
              </a:ext>
            </a:extLst>
          </p:cNvPr>
          <p:cNvSpPr txBox="1"/>
          <p:nvPr/>
        </p:nvSpPr>
        <p:spPr>
          <a:xfrm>
            <a:off x="727833" y="668447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- Junit : Results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45C9E6-4AAF-4F41-9850-E69DF5C9657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72" y="4369125"/>
            <a:ext cx="4860290" cy="125285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EA65586-0D14-4829-B985-40585CC5E7A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72" y="1400183"/>
            <a:ext cx="2156460" cy="257005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0290838-6CA1-4F5F-BC28-6F389244C8A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82" y="2447301"/>
            <a:ext cx="2156460" cy="13104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DD0B990-542B-4D68-9BE7-5BACC1882C7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682" y="1932742"/>
            <a:ext cx="2156460" cy="154303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B97A0DDD-D1E6-4840-8910-BBA8FDC81051}"/>
              </a:ext>
            </a:extLst>
          </p:cNvPr>
          <p:cNvSpPr/>
          <p:nvPr/>
        </p:nvSpPr>
        <p:spPr>
          <a:xfrm rot="20064774">
            <a:off x="2356946" y="4069291"/>
            <a:ext cx="285750" cy="493810"/>
          </a:xfrm>
          <a:prstGeom prst="downArrow">
            <a:avLst/>
          </a:prstGeom>
          <a:solidFill>
            <a:srgbClr val="F8B91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86BEB9D3-AC1F-4A31-B717-9A37926F5051}"/>
              </a:ext>
            </a:extLst>
          </p:cNvPr>
          <p:cNvSpPr/>
          <p:nvPr/>
        </p:nvSpPr>
        <p:spPr>
          <a:xfrm rot="366683">
            <a:off x="4394086" y="4025386"/>
            <a:ext cx="285750" cy="493810"/>
          </a:xfrm>
          <a:prstGeom prst="downArrow">
            <a:avLst/>
          </a:prstGeom>
          <a:solidFill>
            <a:srgbClr val="F8B91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2326381-42CB-4B65-A19E-E21C7BE005FD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27" y="2984713"/>
            <a:ext cx="3573780" cy="8839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C5C48E5C-4EE0-4D62-8844-878FCB32D2DA}"/>
              </a:ext>
            </a:extLst>
          </p:cNvPr>
          <p:cNvSpPr/>
          <p:nvPr/>
        </p:nvSpPr>
        <p:spPr>
          <a:xfrm>
            <a:off x="6317449" y="3011141"/>
            <a:ext cx="1364141" cy="929277"/>
          </a:xfrm>
          <a:prstGeom prst="rightArrow">
            <a:avLst>
              <a:gd name="adj1" fmla="val 50000"/>
              <a:gd name="adj2" fmla="val 35345"/>
            </a:avLst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Result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3630CB-0951-458A-B3A5-3B4542F72F4D}"/>
              </a:ext>
            </a:extLst>
          </p:cNvPr>
          <p:cNvSpPr txBox="1"/>
          <p:nvPr/>
        </p:nvSpPr>
        <p:spPr>
          <a:xfrm>
            <a:off x="1264596" y="1099338"/>
            <a:ext cx="1105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&lt;Expected&gt;</a:t>
            </a:r>
            <a:endParaRPr lang="ko-KR" altLang="en-US" sz="1400" dirty="0">
              <a:solidFill>
                <a:srgbClr val="00B05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351FC4-976D-4FF7-9230-9519052E0FB1}"/>
              </a:ext>
            </a:extLst>
          </p:cNvPr>
          <p:cNvSpPr txBox="1"/>
          <p:nvPr/>
        </p:nvSpPr>
        <p:spPr>
          <a:xfrm>
            <a:off x="4123195" y="1610191"/>
            <a:ext cx="1245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&lt;Real Result&gt;</a:t>
            </a:r>
            <a:endParaRPr lang="ko-KR" altLang="en-US" sz="1400" dirty="0">
              <a:solidFill>
                <a:srgbClr val="00B05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33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9777" y="228491"/>
            <a:ext cx="2229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  <a:cs typeface="Consolas" panose="020B0609020204030204" pitchFamily="49" charset="0"/>
              </a:rPr>
              <a:t>Implementation &amp; Test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36326" y="6238196"/>
            <a:ext cx="980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Team #5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4321" y="6235237"/>
            <a:ext cx="2698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Software Engineering 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1CFB30-5A94-4D12-82BF-F0B528521E89}"/>
              </a:ext>
            </a:extLst>
          </p:cNvPr>
          <p:cNvSpPr txBox="1"/>
          <p:nvPr/>
        </p:nvSpPr>
        <p:spPr>
          <a:xfrm>
            <a:off x="727833" y="668447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- Results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790054-2789-4248-BF6E-DD59D79E3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139" y="1165664"/>
            <a:ext cx="8177722" cy="45266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F5999A1-C069-4F20-8CFB-F66B73A68D73}"/>
              </a:ext>
            </a:extLst>
          </p:cNvPr>
          <p:cNvSpPr/>
          <p:nvPr/>
        </p:nvSpPr>
        <p:spPr>
          <a:xfrm>
            <a:off x="2782111" y="1731523"/>
            <a:ext cx="1225685" cy="3015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41EB8C-9595-4A94-A1C2-2590ADD8314F}"/>
              </a:ext>
            </a:extLst>
          </p:cNvPr>
          <p:cNvSpPr/>
          <p:nvPr/>
        </p:nvSpPr>
        <p:spPr>
          <a:xfrm>
            <a:off x="5481536" y="2749685"/>
            <a:ext cx="1228927" cy="9857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B8A5A77-36B4-40F6-A263-D23A3EB8271F}"/>
              </a:ext>
            </a:extLst>
          </p:cNvPr>
          <p:cNvSpPr/>
          <p:nvPr/>
        </p:nvSpPr>
        <p:spPr>
          <a:xfrm>
            <a:off x="7399506" y="1731523"/>
            <a:ext cx="1225685" cy="3015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12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9777" y="228491"/>
            <a:ext cx="1229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  <a:cs typeface="Consolas" panose="020B0609020204030204" pitchFamily="49" charset="0"/>
              </a:rPr>
              <a:t>CONTENTS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36326" y="6238196"/>
            <a:ext cx="980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Team #5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576350" y="1907731"/>
            <a:ext cx="4285953" cy="3042537"/>
            <a:chOff x="3884377" y="2271393"/>
            <a:chExt cx="4285953" cy="3042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9" name="그룹 8"/>
            <p:cNvGrpSpPr/>
            <p:nvPr/>
          </p:nvGrpSpPr>
          <p:grpSpPr>
            <a:xfrm>
              <a:off x="3884377" y="2271393"/>
              <a:ext cx="4285953" cy="369332"/>
              <a:chOff x="3884377" y="2118993"/>
              <a:chExt cx="4285953" cy="369332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4442963" y="2118993"/>
                <a:ext cx="3727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pc="-150" dirty="0">
                    <a:latin typeface="-윤고딕330" panose="02030504000101010101" pitchFamily="18" charset="-127"/>
                    <a:ea typeface="-윤고딕330" panose="02030504000101010101" pitchFamily="18" charset="-127"/>
                    <a:cs typeface="Consolas" panose="020B0609020204030204" pitchFamily="49" charset="0"/>
                  </a:rPr>
                  <a:t>Software Requirement Specification (SRS)</a:t>
                </a: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3884377" y="2146651"/>
                <a:ext cx="336856" cy="33685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1</a:t>
                </a:r>
                <a:endParaRPr lang="ko-KR" altLang="en-US" sz="160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3884377" y="2930998"/>
              <a:ext cx="1836885" cy="369332"/>
              <a:chOff x="3884377" y="2865165"/>
              <a:chExt cx="1836885" cy="369332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442963" y="2865165"/>
                <a:ext cx="1278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pc="-150" dirty="0">
                    <a:latin typeface="-윤고딕330" panose="02030504000101010101" pitchFamily="18" charset="-127"/>
                    <a:ea typeface="-윤고딕330" panose="02030504000101010101" pitchFamily="18" charset="-127"/>
                    <a:cs typeface="Consolas" panose="020B0609020204030204" pitchFamily="49" charset="0"/>
                  </a:rPr>
                  <a:t>MVC Pattern</a:t>
                </a:r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3884377" y="2892823"/>
                <a:ext cx="336856" cy="33685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2</a:t>
                </a:r>
                <a:endParaRPr lang="ko-KR" altLang="en-US" sz="160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3884377" y="3590603"/>
              <a:ext cx="1648949" cy="404116"/>
              <a:chOff x="3884377" y="3611337"/>
              <a:chExt cx="1648949" cy="404116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4442963" y="3611337"/>
                <a:ext cx="1090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pc="-150" dirty="0">
                    <a:latin typeface="-윤고딕330" panose="02030504000101010101" pitchFamily="18" charset="-127"/>
                    <a:ea typeface="-윤고딕330" panose="02030504000101010101" pitchFamily="18" charset="-127"/>
                    <a:cs typeface="Consolas" panose="020B0609020204030204" pitchFamily="49" charset="0"/>
                  </a:rPr>
                  <a:t>Algorithms</a:t>
                </a: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3884377" y="3678597"/>
                <a:ext cx="336856" cy="33685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3</a:t>
                </a:r>
                <a:endParaRPr lang="ko-KR" altLang="en-US" sz="160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3884377" y="4284992"/>
              <a:ext cx="2088107" cy="369332"/>
              <a:chOff x="3884377" y="4392293"/>
              <a:chExt cx="2088107" cy="36933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4442963" y="4392293"/>
                <a:ext cx="1529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pc="-15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GitHub</a:t>
                </a:r>
                <a:r>
                  <a:rPr lang="ko-KR" altLang="en-US" spc="-15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</a:t>
                </a:r>
                <a:r>
                  <a:rPr lang="en-US" altLang="ko-KR" spc="-15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Projects</a:t>
                </a:r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3884377" y="4407655"/>
                <a:ext cx="336856" cy="33685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4</a:t>
                </a:r>
                <a:endParaRPr lang="ko-KR" altLang="en-US" sz="160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3884377" y="4944598"/>
              <a:ext cx="2633000" cy="369332"/>
              <a:chOff x="3884377" y="4392293"/>
              <a:chExt cx="2633000" cy="369332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442963" y="4392293"/>
                <a:ext cx="20744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pc="-15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Implementation &amp; Test</a:t>
                </a: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884377" y="4407655"/>
                <a:ext cx="336856" cy="33685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5</a:t>
                </a:r>
                <a:endParaRPr lang="ko-KR" altLang="en-US" sz="16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734321" y="6235237"/>
            <a:ext cx="2698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Software Engineering 2018</a:t>
            </a:r>
          </a:p>
        </p:txBody>
      </p:sp>
    </p:spTree>
    <p:extLst>
      <p:ext uri="{BB962C8B-B14F-4D97-AF65-F5344CB8AC3E}">
        <p14:creationId xmlns:p14="http://schemas.microsoft.com/office/powerpoint/2010/main" val="391406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A341D1-7CD3-436E-AAB5-293DEC168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138" y="1165663"/>
            <a:ext cx="8177724" cy="45266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7" name="직선 연결선 16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9777" y="228491"/>
            <a:ext cx="2229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  <a:cs typeface="Consolas" panose="020B0609020204030204" pitchFamily="49" charset="0"/>
              </a:rPr>
              <a:t>Implementation &amp; Test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36326" y="6238196"/>
            <a:ext cx="980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Team #5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4321" y="6235237"/>
            <a:ext cx="2698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Software Engineering 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1CFB30-5A94-4D12-82BF-F0B528521E89}"/>
              </a:ext>
            </a:extLst>
          </p:cNvPr>
          <p:cNvSpPr txBox="1"/>
          <p:nvPr/>
        </p:nvSpPr>
        <p:spPr>
          <a:xfrm>
            <a:off x="727833" y="668447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- Results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307F06-D83F-4C2D-824D-0769AFE52E4E}"/>
              </a:ext>
            </a:extLst>
          </p:cNvPr>
          <p:cNvSpPr/>
          <p:nvPr/>
        </p:nvSpPr>
        <p:spPr>
          <a:xfrm>
            <a:off x="2782111" y="1731523"/>
            <a:ext cx="1225685" cy="3015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B5A313-C15B-4274-9C15-C0E0BF5C05C5}"/>
              </a:ext>
            </a:extLst>
          </p:cNvPr>
          <p:cNvSpPr/>
          <p:nvPr/>
        </p:nvSpPr>
        <p:spPr>
          <a:xfrm>
            <a:off x="7399506" y="1731523"/>
            <a:ext cx="1225685" cy="3015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D46F01-BFA7-4510-9BAC-DC342F8B7575}"/>
              </a:ext>
            </a:extLst>
          </p:cNvPr>
          <p:cNvSpPr/>
          <p:nvPr/>
        </p:nvSpPr>
        <p:spPr>
          <a:xfrm>
            <a:off x="5690681" y="2778867"/>
            <a:ext cx="817123" cy="3015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489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FD1F8E8-5470-4224-81B5-7F6FCDDC5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137" y="1165663"/>
            <a:ext cx="8177726" cy="45266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7" name="직선 연결선 16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9777" y="228491"/>
            <a:ext cx="2229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  <a:cs typeface="Consolas" panose="020B0609020204030204" pitchFamily="49" charset="0"/>
              </a:rPr>
              <a:t>Implementation &amp; Test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36326" y="6238196"/>
            <a:ext cx="980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Team #5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4321" y="6235237"/>
            <a:ext cx="2698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Software Engineering 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1CFB30-5A94-4D12-82BF-F0B528521E89}"/>
              </a:ext>
            </a:extLst>
          </p:cNvPr>
          <p:cNvSpPr txBox="1"/>
          <p:nvPr/>
        </p:nvSpPr>
        <p:spPr>
          <a:xfrm>
            <a:off x="727833" y="668447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- Results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94F6A6-B9F7-463B-91EE-897CD160C10F}"/>
              </a:ext>
            </a:extLst>
          </p:cNvPr>
          <p:cNvSpPr/>
          <p:nvPr/>
        </p:nvSpPr>
        <p:spPr>
          <a:xfrm>
            <a:off x="5447489" y="2974335"/>
            <a:ext cx="1303507" cy="761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EAB40F-13CD-4788-B65E-7AF46D2A196B}"/>
              </a:ext>
            </a:extLst>
          </p:cNvPr>
          <p:cNvCxnSpPr/>
          <p:nvPr/>
        </p:nvCxnSpPr>
        <p:spPr>
          <a:xfrm flipH="1">
            <a:off x="2334638" y="2665379"/>
            <a:ext cx="58366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2B22938-E599-4BB9-8B0A-6A416C63FACE}"/>
              </a:ext>
            </a:extLst>
          </p:cNvPr>
          <p:cNvCxnSpPr/>
          <p:nvPr/>
        </p:nvCxnSpPr>
        <p:spPr>
          <a:xfrm flipH="1">
            <a:off x="2334638" y="2909219"/>
            <a:ext cx="58366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1765A3A-C3BE-44F4-BC0B-68862FBFB14A}"/>
              </a:ext>
            </a:extLst>
          </p:cNvPr>
          <p:cNvSpPr txBox="1"/>
          <p:nvPr/>
        </p:nvSpPr>
        <p:spPr>
          <a:xfrm>
            <a:off x="2918298" y="2528356"/>
            <a:ext cx="1310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Selected Block</a:t>
            </a:r>
            <a:endParaRPr lang="ko-KR" altLang="en-US" sz="1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90F973-25C7-4C61-AB19-A6CA471ACEC2}"/>
              </a:ext>
            </a:extLst>
          </p:cNvPr>
          <p:cNvSpPr txBox="1"/>
          <p:nvPr/>
        </p:nvSpPr>
        <p:spPr>
          <a:xfrm>
            <a:off x="2918298" y="2748136"/>
            <a:ext cx="1562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Unselected Block</a:t>
            </a:r>
            <a:endParaRPr lang="ko-KR" altLang="en-US" sz="1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8387EAD-BEAB-4CC1-BB9D-73F91A252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137" y="1165663"/>
            <a:ext cx="8177726" cy="45266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7" name="직선 연결선 16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9777" y="228491"/>
            <a:ext cx="2229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  <a:cs typeface="Consolas" panose="020B0609020204030204" pitchFamily="49" charset="0"/>
              </a:rPr>
              <a:t>Implementation &amp; Test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36326" y="6238196"/>
            <a:ext cx="980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Team #5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4321" y="6235237"/>
            <a:ext cx="2698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Software Engineering 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1CFB30-5A94-4D12-82BF-F0B528521E89}"/>
              </a:ext>
            </a:extLst>
          </p:cNvPr>
          <p:cNvSpPr txBox="1"/>
          <p:nvPr/>
        </p:nvSpPr>
        <p:spPr>
          <a:xfrm>
            <a:off x="727833" y="668447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- Results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54AE94D-32B1-4C45-9550-4D74410AD473}"/>
              </a:ext>
            </a:extLst>
          </p:cNvPr>
          <p:cNvCxnSpPr/>
          <p:nvPr/>
        </p:nvCxnSpPr>
        <p:spPr>
          <a:xfrm flipH="1">
            <a:off x="2334638" y="2665379"/>
            <a:ext cx="58366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468525-8109-4F66-9DA5-C6B647E6EEBF}"/>
              </a:ext>
            </a:extLst>
          </p:cNvPr>
          <p:cNvSpPr txBox="1"/>
          <p:nvPr/>
        </p:nvSpPr>
        <p:spPr>
          <a:xfrm>
            <a:off x="2918298" y="2528356"/>
            <a:ext cx="1310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Merged!</a:t>
            </a:r>
            <a:endParaRPr lang="ko-KR" altLang="en-US" sz="1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6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326" y="6238196"/>
            <a:ext cx="980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Team #5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4321" y="6235237"/>
            <a:ext cx="2698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Software Engineering 2018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AA780A-1B16-4020-9DB0-2C88F71A229F}"/>
              </a:ext>
            </a:extLst>
          </p:cNvPr>
          <p:cNvSpPr txBox="1"/>
          <p:nvPr/>
        </p:nvSpPr>
        <p:spPr>
          <a:xfrm>
            <a:off x="3428290" y="2764954"/>
            <a:ext cx="53687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Questions?</a:t>
            </a:r>
            <a:endParaRPr lang="ko-KR" altLang="en-US" sz="8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2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9777" y="22849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  <a:cs typeface="Consolas" panose="020B0609020204030204" pitchFamily="49" charset="0"/>
              </a:rPr>
              <a:t>SRS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36326" y="6238196"/>
            <a:ext cx="980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Team #5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4321" y="6235237"/>
            <a:ext cx="2698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Software Engineering 2018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8601B2-8D07-4D76-A54A-32175A42BCB7}"/>
              </a:ext>
            </a:extLst>
          </p:cNvPr>
          <p:cNvSpPr txBox="1"/>
          <p:nvPr/>
        </p:nvSpPr>
        <p:spPr>
          <a:xfrm>
            <a:off x="727833" y="668447"/>
            <a:ext cx="164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- Introduction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F19FC01-4046-4CD3-9BCA-B29493BB29BA}"/>
              </a:ext>
            </a:extLst>
          </p:cNvPr>
          <p:cNvSpPr txBox="1">
            <a:spLocks/>
          </p:cNvSpPr>
          <p:nvPr/>
        </p:nvSpPr>
        <p:spPr>
          <a:xfrm>
            <a:off x="838200" y="14420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Our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program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compar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es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and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merg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e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te</a:t>
            </a:r>
            <a:r>
              <a:rPr lang="en-US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xt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files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User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can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compare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words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between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two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different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files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and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merge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them left to right (or right to left)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Also, our system also provides file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saving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and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edit</a:t>
            </a:r>
            <a:r>
              <a:rPr lang="en-US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ing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function.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608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9777" y="228491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  <a:cs typeface="Consolas" panose="020B0609020204030204" pitchFamily="49" charset="0"/>
              </a:rPr>
              <a:t>SRS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36326" y="6238196"/>
            <a:ext cx="980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Team #5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4321" y="6235237"/>
            <a:ext cx="2698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Software Engineering 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25DFD4-2032-43F0-AF19-E0DC2D2FC05E}"/>
              </a:ext>
            </a:extLst>
          </p:cNvPr>
          <p:cNvSpPr txBox="1"/>
          <p:nvPr/>
        </p:nvSpPr>
        <p:spPr>
          <a:xfrm>
            <a:off x="727833" y="668447"/>
            <a:ext cx="236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- Use Case Diagram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0" name="image8.jpg">
            <a:extLst>
              <a:ext uri="{FF2B5EF4-FFF2-40B4-BE49-F238E27FC236}">
                <a16:creationId xmlns:a16="http://schemas.microsoft.com/office/drawing/2014/main" id="{FA91746A-ADCB-4A1C-84F2-E248D3A80D7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04888" y="1470036"/>
            <a:ext cx="8982224" cy="3917927"/>
          </a:xfrm>
          <a:prstGeom prst="rect">
            <a:avLst/>
          </a:prstGeom>
          <a:noFill/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297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9777" y="228491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  <a:cs typeface="Consolas" panose="020B0609020204030204" pitchFamily="49" charset="0"/>
              </a:rPr>
              <a:t>SRS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36326" y="6238196"/>
            <a:ext cx="980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Team #5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4321" y="6235237"/>
            <a:ext cx="2698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Software Engineering 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25DFD4-2032-43F0-AF19-E0DC2D2FC05E}"/>
              </a:ext>
            </a:extLst>
          </p:cNvPr>
          <p:cNvSpPr txBox="1"/>
          <p:nvPr/>
        </p:nvSpPr>
        <p:spPr>
          <a:xfrm>
            <a:off x="727833" y="668447"/>
            <a:ext cx="455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- System Sequence Diagrams : Save File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EFB4926-16B2-422F-B4DB-6CA2FFD08CE6}"/>
              </a:ext>
            </a:extLst>
          </p:cNvPr>
          <p:cNvGrpSpPr/>
          <p:nvPr/>
        </p:nvGrpSpPr>
        <p:grpSpPr>
          <a:xfrm>
            <a:off x="768188" y="1747695"/>
            <a:ext cx="4511411" cy="3252099"/>
            <a:chOff x="2736056" y="1213524"/>
            <a:chExt cx="6719888" cy="48441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25C2AB2-C13C-4D74-BFA3-889095078539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6056" y="1213524"/>
              <a:ext cx="6719888" cy="4844103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A36AB29-2C1A-47C9-9E3B-0CCE09AF95CC}"/>
                </a:ext>
              </a:extLst>
            </p:cNvPr>
            <p:cNvSpPr/>
            <p:nvPr/>
          </p:nvSpPr>
          <p:spPr>
            <a:xfrm>
              <a:off x="3048000" y="2981325"/>
              <a:ext cx="5734050" cy="19716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D7A2143-1FEC-47AF-A401-BF2F5940F9F0}"/>
              </a:ext>
            </a:extLst>
          </p:cNvPr>
          <p:cNvSpPr txBox="1">
            <a:spLocks/>
          </p:cNvSpPr>
          <p:nvPr/>
        </p:nvSpPr>
        <p:spPr>
          <a:xfrm>
            <a:off x="5489023" y="1747695"/>
            <a:ext cx="6731000" cy="3252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Load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must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be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completed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to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execute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Save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User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can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save file at any time</a:t>
            </a:r>
          </a:p>
        </p:txBody>
      </p:sp>
    </p:spTree>
    <p:extLst>
      <p:ext uri="{BB962C8B-B14F-4D97-AF65-F5344CB8AC3E}">
        <p14:creationId xmlns:p14="http://schemas.microsoft.com/office/powerpoint/2010/main" val="200043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9777" y="228491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  <a:cs typeface="Consolas" panose="020B0609020204030204" pitchFamily="49" charset="0"/>
              </a:rPr>
              <a:t>SRS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36326" y="6238196"/>
            <a:ext cx="980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Team #5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4321" y="6235237"/>
            <a:ext cx="2698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Software Engineering 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25DFD4-2032-43F0-AF19-E0DC2D2FC05E}"/>
              </a:ext>
            </a:extLst>
          </p:cNvPr>
          <p:cNvSpPr txBox="1"/>
          <p:nvPr/>
        </p:nvSpPr>
        <p:spPr>
          <a:xfrm>
            <a:off x="727833" y="668447"/>
            <a:ext cx="456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- System Sequence Diagrams : Load File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D7A2143-1FEC-47AF-A401-BF2F5940F9F0}"/>
              </a:ext>
            </a:extLst>
          </p:cNvPr>
          <p:cNvSpPr txBox="1">
            <a:spLocks/>
          </p:cNvSpPr>
          <p:nvPr/>
        </p:nvSpPr>
        <p:spPr>
          <a:xfrm>
            <a:off x="5489023" y="1747695"/>
            <a:ext cx="6731000" cy="3252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At least two files are needed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Compare button will be activated after user opens two text file successfully.</a:t>
            </a:r>
          </a:p>
        </p:txBody>
      </p:sp>
      <p:pic>
        <p:nvPicPr>
          <p:cNvPr id="13" name="image9.jpg">
            <a:extLst>
              <a:ext uri="{FF2B5EF4-FFF2-40B4-BE49-F238E27FC236}">
                <a16:creationId xmlns:a16="http://schemas.microsoft.com/office/drawing/2014/main" id="{295CA82A-E93E-40F2-A13A-796D73BAF22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34321" y="2068905"/>
            <a:ext cx="4486416" cy="272019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3452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9777" y="228491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  <a:cs typeface="Consolas" panose="020B0609020204030204" pitchFamily="49" charset="0"/>
              </a:rPr>
              <a:t>SRS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36326" y="6238196"/>
            <a:ext cx="980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Team #5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4321" y="6235237"/>
            <a:ext cx="2698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Software Engineering 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25DFD4-2032-43F0-AF19-E0DC2D2FC05E}"/>
              </a:ext>
            </a:extLst>
          </p:cNvPr>
          <p:cNvSpPr txBox="1"/>
          <p:nvPr/>
        </p:nvSpPr>
        <p:spPr>
          <a:xfrm>
            <a:off x="727833" y="668447"/>
            <a:ext cx="4438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- System Sequence Diagrams : Edit </a:t>
            </a:r>
            <a:r>
              <a:rPr lang="en-US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FIle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D7A2143-1FEC-47AF-A401-BF2F5940F9F0}"/>
              </a:ext>
            </a:extLst>
          </p:cNvPr>
          <p:cNvSpPr txBox="1">
            <a:spLocks/>
          </p:cNvSpPr>
          <p:nvPr/>
        </p:nvSpPr>
        <p:spPr>
          <a:xfrm>
            <a:off x="4688114" y="1351390"/>
            <a:ext cx="6856185" cy="4542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If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user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presses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a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“</a:t>
            </a:r>
            <a:r>
              <a:rPr lang="ko-KR" altLang="ko-KR" i="1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Edit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”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button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the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program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allows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user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to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edit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the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content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of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file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When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user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click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button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again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the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program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disallow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the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user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to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edit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the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content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814F376-F398-4536-B416-BBA13A2DD4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998" y="1356042"/>
            <a:ext cx="2847975" cy="41459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6798AC6-114A-4795-81DC-F8E4DDA133EB}"/>
              </a:ext>
            </a:extLst>
          </p:cNvPr>
          <p:cNvSpPr/>
          <p:nvPr/>
        </p:nvSpPr>
        <p:spPr>
          <a:xfrm>
            <a:off x="1638300" y="2628900"/>
            <a:ext cx="2308860" cy="1844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5818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9777" y="228491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  <a:cs typeface="Consolas" panose="020B0609020204030204" pitchFamily="49" charset="0"/>
              </a:rPr>
              <a:t>SRS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36326" y="6238196"/>
            <a:ext cx="980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Team #5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4321" y="6235237"/>
            <a:ext cx="2698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Software Engineering 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25DFD4-2032-43F0-AF19-E0DC2D2FC05E}"/>
              </a:ext>
            </a:extLst>
          </p:cNvPr>
          <p:cNvSpPr txBox="1"/>
          <p:nvPr/>
        </p:nvSpPr>
        <p:spPr>
          <a:xfrm>
            <a:off x="727833" y="668447"/>
            <a:ext cx="511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- System Sequence Diagrams : Compare Files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D7A2143-1FEC-47AF-A401-BF2F5940F9F0}"/>
              </a:ext>
            </a:extLst>
          </p:cNvPr>
          <p:cNvSpPr txBox="1">
            <a:spLocks/>
          </p:cNvSpPr>
          <p:nvPr/>
        </p:nvSpPr>
        <p:spPr>
          <a:xfrm>
            <a:off x="4659086" y="1747695"/>
            <a:ext cx="7560937" cy="3252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Load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must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be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completed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to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execute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Compare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Our system will compare two different files by using LCS Algorithm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Different parts will be highlighted.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F8B84F5-877D-4F7A-AB03-11DA2DED6B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726" y="1402715"/>
            <a:ext cx="2667000" cy="4052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C52150-EE3C-41DB-B25C-53520021E0E8}"/>
              </a:ext>
            </a:extLst>
          </p:cNvPr>
          <p:cNvSpPr/>
          <p:nvPr/>
        </p:nvSpPr>
        <p:spPr>
          <a:xfrm>
            <a:off x="1760220" y="2659380"/>
            <a:ext cx="2209800" cy="1767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54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9777" y="228491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  <a:cs typeface="Consolas" panose="020B0609020204030204" pitchFamily="49" charset="0"/>
              </a:rPr>
              <a:t>SRS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36326" y="6238196"/>
            <a:ext cx="980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Team #5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4321" y="6235237"/>
            <a:ext cx="2698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Software Engineering 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25DFD4-2032-43F0-AF19-E0DC2D2FC05E}"/>
              </a:ext>
            </a:extLst>
          </p:cNvPr>
          <p:cNvSpPr txBox="1"/>
          <p:nvPr/>
        </p:nvSpPr>
        <p:spPr>
          <a:xfrm>
            <a:off x="727833" y="668447"/>
            <a:ext cx="482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- System Sequence Diagrams : Merge Files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D7A2143-1FEC-47AF-A401-BF2F5940F9F0}"/>
              </a:ext>
            </a:extLst>
          </p:cNvPr>
          <p:cNvSpPr txBox="1">
            <a:spLocks/>
          </p:cNvSpPr>
          <p:nvPr/>
        </p:nvSpPr>
        <p:spPr>
          <a:xfrm>
            <a:off x="4509340" y="1747695"/>
            <a:ext cx="7710683" cy="3252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Compare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must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be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completed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to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execute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Merge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User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can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select which blocks to be merge by clicking “UP” or “Down” Button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Also, user can determine whether to merge from left to right or right to left.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58C6DA9-57E9-4BC8-BD10-63516863DF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46" y="1402716"/>
            <a:ext cx="2596720" cy="40525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3891D27-38C3-4CB6-9FCC-A9FD5A1F5639}"/>
              </a:ext>
            </a:extLst>
          </p:cNvPr>
          <p:cNvSpPr/>
          <p:nvPr/>
        </p:nvSpPr>
        <p:spPr>
          <a:xfrm>
            <a:off x="1912620" y="2636520"/>
            <a:ext cx="2148840" cy="18059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4630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901</Words>
  <Application>Microsoft Office PowerPoint</Application>
  <PresentationFormat>와이드스크린</PresentationFormat>
  <Paragraphs>202</Paragraphs>
  <Slides>23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Arial</vt:lpstr>
      <vt:lpstr>Consolas</vt:lpstr>
      <vt:lpstr>-윤고딕330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배수용</dc:creator>
  <cp:lastModifiedBy>Hyun Jun Joo</cp:lastModifiedBy>
  <cp:revision>67</cp:revision>
  <dcterms:created xsi:type="dcterms:W3CDTF">2018-01-08T06:30:18Z</dcterms:created>
  <dcterms:modified xsi:type="dcterms:W3CDTF">2018-06-08T13:33:32Z</dcterms:modified>
</cp:coreProperties>
</file>