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sldIdLst>
    <p:sldId id="267" r:id="rId5"/>
    <p:sldId id="270" r:id="rId6"/>
    <p:sldId id="271" r:id="rId7"/>
    <p:sldId id="268" r:id="rId8"/>
    <p:sldId id="293" r:id="rId9"/>
    <p:sldId id="272" r:id="rId10"/>
    <p:sldId id="277" r:id="rId11"/>
    <p:sldId id="278" r:id="rId12"/>
    <p:sldId id="281" r:id="rId13"/>
    <p:sldId id="294" r:id="rId14"/>
    <p:sldId id="273" r:id="rId15"/>
    <p:sldId id="295" r:id="rId16"/>
    <p:sldId id="274" r:id="rId17"/>
    <p:sldId id="282" r:id="rId18"/>
    <p:sldId id="28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6FB0"/>
    <a:srgbClr val="0392E3"/>
    <a:srgbClr val="E1C963"/>
    <a:srgbClr val="EB3079"/>
    <a:srgbClr val="221F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29" autoAdjust="0"/>
    <p:restoredTop sz="94660"/>
  </p:normalViewPr>
  <p:slideViewPr>
    <p:cSldViewPr snapToGrid="0">
      <p:cViewPr varScale="1">
        <p:scale>
          <a:sx n="69" d="100"/>
          <a:sy n="69" d="100"/>
        </p:scale>
        <p:origin x="534"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c:explosion val="0"/>
          <c:dPt>
            <c:idx val="0"/>
            <c:bubble3D val="0"/>
            <c:spPr>
              <a:solidFill>
                <a:srgbClr val="0392E3"/>
              </a:solidFill>
              <a:ln w="19050">
                <a:solidFill>
                  <a:schemeClr val="lt1"/>
                </a:solidFill>
              </a:ln>
              <a:effectLst/>
            </c:spPr>
          </c:dPt>
          <c:dPt>
            <c:idx val="1"/>
            <c:bubble3D val="0"/>
            <c:spPr>
              <a:solidFill>
                <a:srgbClr val="8E6FB0"/>
              </a:solidFill>
              <a:ln w="19050">
                <a:solidFill>
                  <a:schemeClr val="lt1"/>
                </a:solidFill>
              </a:ln>
              <a:effectLst/>
            </c:spPr>
          </c:dPt>
          <c:dPt>
            <c:idx val="2"/>
            <c:bubble3D val="0"/>
            <c:spPr>
              <a:solidFill>
                <a:srgbClr val="EB3079"/>
              </a:solidFill>
              <a:ln w="19050">
                <a:solidFill>
                  <a:schemeClr val="lt1"/>
                </a:solidFill>
              </a:ln>
              <a:effectLst/>
            </c:spPr>
          </c:dPt>
          <c:dPt>
            <c:idx val="3"/>
            <c:bubble3D val="0"/>
            <c:spPr>
              <a:solidFill>
                <a:srgbClr val="E1C963"/>
              </a:solidFill>
              <a:ln w="19050">
                <a:solidFill>
                  <a:schemeClr val="lt1"/>
                </a:solidFill>
              </a:ln>
              <a:effectLst/>
            </c:spPr>
          </c:dPt>
          <c:dLbls>
            <c:dLbl>
              <c:idx val="0"/>
              <c:layout>
                <c:manualLayout>
                  <c:x val="-0.162891521003137"/>
                  <c:y val="-0.106511785816626"/>
                </c:manualLayout>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2800" b="0" i="0" u="none" strike="noStrike" kern="1200" baseline="0">
                      <a:solidFill>
                        <a:schemeClr val="bg1"/>
                      </a:solidFill>
                      <a:latin typeface="Impact" panose="020B0806030902050204" pitchFamily="34" charset="0"/>
                      <a:ea typeface="+mn-ea"/>
                      <a:cs typeface="+mn-cs"/>
                    </a:defRPr>
                  </a:pPr>
                </a:p>
              </c:txPr>
              <c:dLblPos val="bestFi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123780680666073"/>
                  <c:y val="-0.0552140842634986"/>
                </c:manualLayout>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1600" b="0" i="0" u="none" strike="noStrike" kern="1200" baseline="0">
                      <a:solidFill>
                        <a:schemeClr val="bg1"/>
                      </a:solidFill>
                      <a:latin typeface="Impact" panose="020B0806030902050204" pitchFamily="34" charset="0"/>
                      <a:ea typeface="+mn-ea"/>
                      <a:cs typeface="+mn-cs"/>
                    </a:defRPr>
                  </a:pPr>
                </a:p>
              </c:txPr>
              <c:dLblPos val="bestFi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800488594568481"/>
                  <c:y val="0.116898693500351"/>
                </c:manualLayout>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1600" b="0" i="0" u="none" strike="noStrike" kern="1200" baseline="0">
                      <a:solidFill>
                        <a:schemeClr val="bg1"/>
                      </a:solidFill>
                      <a:latin typeface="Impact" panose="020B0806030902050204" pitchFamily="34" charset="0"/>
                      <a:ea typeface="+mn-ea"/>
                      <a:cs typeface="+mn-cs"/>
                    </a:defRPr>
                  </a:pPr>
                </a:p>
              </c:txPr>
              <c:dLblPos val="bestFi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336772188004616"/>
                  <c:y val="0.161992273139753"/>
                </c:manualLayout>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1600" b="0" i="0" u="none" strike="noStrike" kern="1200" baseline="0">
                      <a:solidFill>
                        <a:schemeClr val="bg1"/>
                      </a:solidFill>
                      <a:latin typeface="Impact" panose="020B0806030902050204" pitchFamily="34" charset="0"/>
                      <a:ea typeface="+mn-ea"/>
                      <a:cs typeface="+mn-cs"/>
                    </a:defRPr>
                  </a:pPr>
                </a:p>
              </c:txPr>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Impact" panose="020B0806030902050204" pitchFamily="34" charset="0"/>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8.2</c:v>
                </c:pt>
                <c:pt idx="1">
                  <c:v>3.2</c:v>
                </c:pt>
                <c:pt idx="2">
                  <c:v>1.4</c:v>
                </c:pt>
                <c:pt idx="3">
                  <c:v>1.2</c:v>
                </c:pt>
              </c:numCache>
            </c:numRef>
          </c:val>
        </c:ser>
        <c:dLbls>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A65D00E9-157A-4A61-BFCD-9C38DE4BB4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E0906D-D47F-4224-8A33-5BD052300468}"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65D00E9-157A-4A61-BFCD-9C38DE4BB4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E0906D-D47F-4224-8A33-5BD052300468}"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A65D00E9-157A-4A61-BFCD-9C38DE4BB4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E0906D-D47F-4224-8A33-5BD052300468}"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A65D00E9-157A-4A61-BFCD-9C38DE4BB4A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E0906D-D47F-4224-8A33-5BD052300468}"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A65D00E9-157A-4A61-BFCD-9C38DE4BB4A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EE0906D-D47F-4224-8A33-5BD052300468}"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65D00E9-157A-4A61-BFCD-9C38DE4BB4A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EE0906D-D47F-4224-8A33-5BD052300468}"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65D00E9-157A-4A61-BFCD-9C38DE4BB4A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EE0906D-D47F-4224-8A33-5BD052300468}"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65D00E9-157A-4A61-BFCD-9C38DE4BB4A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E0906D-D47F-4224-8A33-5BD05230046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A65D00E9-157A-4A61-BFCD-9C38DE4BB4A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EE0906D-D47F-4224-8A33-5BD052300468}"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65D00E9-157A-4A61-BFCD-9C38DE4BB4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E0906D-D47F-4224-8A33-5BD052300468}"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A65D00E9-157A-4A61-BFCD-9C38DE4BB4A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EE0906D-D47F-4224-8A33-5BD052300468}"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B3B5A39F-3B31-4031-BD86-5074D61E1D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C550A9-7F28-48FE-B5A7-F3F7C0A6C9AA}"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3B5A39F-3B31-4031-BD86-5074D61E1D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C550A9-7F28-48FE-B5A7-F3F7C0A6C9AA}"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B3B5A39F-3B31-4031-BD86-5074D61E1D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C550A9-7F28-48FE-B5A7-F3F7C0A6C9AA}"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3B5A39F-3B31-4031-BD86-5074D61E1D6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C550A9-7F28-48FE-B5A7-F3F7C0A6C9AA}"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3B5A39F-3B31-4031-BD86-5074D61E1D6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3C550A9-7F28-48FE-B5A7-F3F7C0A6C9AA}"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3B5A39F-3B31-4031-BD86-5074D61E1D6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C550A9-7F28-48FE-B5A7-F3F7C0A6C9AA}"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B5A39F-3B31-4031-BD86-5074D61E1D6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3C550A9-7F28-48FE-B5A7-F3F7C0A6C9A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3B5A39F-3B31-4031-BD86-5074D61E1D6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C550A9-7F28-48FE-B5A7-F3F7C0A6C9AA}"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B3B5A39F-3B31-4031-BD86-5074D61E1D6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C550A9-7F28-48FE-B5A7-F3F7C0A6C9AA}"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3B5A39F-3B31-4031-BD86-5074D61E1D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C550A9-7F28-48FE-B5A7-F3F7C0A6C9AA}"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3B5A39F-3B31-4031-BD86-5074D61E1D6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C550A9-7F28-48FE-B5A7-F3F7C0A6C9A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D00E9-157A-4A61-BFCD-9C38DE4BB4A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E0906D-D47F-4224-8A33-5BD05230046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B5A39F-3B31-4031-BD86-5074D61E1D6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C550A9-7F28-48FE-B5A7-F3F7C0A6C9A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chart" Target="../charts/char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stretch>
            <a:fillRect/>
          </a:stretch>
        </p:blipFill>
        <p:spPr>
          <a:xfrm>
            <a:off x="429454" y="480605"/>
            <a:ext cx="11333092" cy="5896790"/>
          </a:xfrm>
          <a:prstGeom prst="rect">
            <a:avLst/>
          </a:prstGeom>
        </p:spPr>
      </p:pic>
      <p:sp>
        <p:nvSpPr>
          <p:cNvPr id="7" name="文本框 6"/>
          <p:cNvSpPr txBox="1"/>
          <p:nvPr/>
        </p:nvSpPr>
        <p:spPr>
          <a:xfrm>
            <a:off x="3599542" y="2973757"/>
            <a:ext cx="4992915" cy="645160"/>
          </a:xfrm>
          <a:prstGeom prst="rect">
            <a:avLst/>
          </a:prstGeom>
          <a:noFill/>
        </p:spPr>
        <p:txBody>
          <a:bodyPr wrap="square" rtlCol="0">
            <a:spAutoFit/>
          </a:bodyPr>
          <a:lstStyle/>
          <a:p>
            <a:pPr algn="ctr"/>
            <a:r>
              <a:rPr lang="zh-CN" altLang="en-US" sz="3600" dirty="0">
                <a:solidFill>
                  <a:schemeClr val="bg1"/>
                </a:solidFill>
                <a:latin typeface="微软雅黑" panose="020B0503020204020204" pitchFamily="34" charset="-122"/>
                <a:ea typeface="微软雅黑" panose="020B0503020204020204" pitchFamily="34" charset="-122"/>
              </a:rPr>
              <a:t>人月神话</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4448629" y="853299"/>
            <a:ext cx="3294743" cy="5151403"/>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nvSpPr>
        <p:spPr>
          <a:xfrm>
            <a:off x="4644572" y="1655307"/>
            <a:ext cx="2902857" cy="922020"/>
          </a:xfrm>
          <a:prstGeom prst="rect">
            <a:avLst/>
          </a:prstGeom>
          <a:noFill/>
        </p:spPr>
        <p:txBody>
          <a:bodyPr wrap="square" rtlCol="0" anchor="ctr">
            <a:spAutoFit/>
          </a:bodyPr>
          <a:lstStyle/>
          <a:p>
            <a:pPr algn="ctr"/>
            <a:r>
              <a:rPr lang="en-US" altLang="zh-CN" sz="5400" dirty="0">
                <a:solidFill>
                  <a:schemeClr val="bg1"/>
                </a:solidFill>
                <a:latin typeface="Arial Black" panose="020B0A04020102020204" pitchFamily="34" charset="0"/>
                <a:cs typeface="Aharoni" panose="02010803020104030203" pitchFamily="2" charset="-79"/>
              </a:rPr>
              <a:t>2018</a:t>
            </a:r>
            <a:endParaRPr lang="zh-CN" altLang="en-US" sz="5400" dirty="0">
              <a:solidFill>
                <a:schemeClr val="bg1"/>
              </a:solidFill>
              <a:latin typeface="Arial Black" panose="020B0A04020102020204" pitchFamily="34" charset="0"/>
              <a:cs typeface="Aharoni" panose="02010803020104030203" pitchFamily="2" charset="-79"/>
            </a:endParaRPr>
          </a:p>
        </p:txBody>
      </p:sp>
      <p:cxnSp>
        <p:nvCxnSpPr>
          <p:cNvPr id="12" name="直接连接符 11"/>
          <p:cNvCxnSpPr/>
          <p:nvPr/>
        </p:nvCxnSpPr>
        <p:spPr>
          <a:xfrm>
            <a:off x="5667829" y="2739904"/>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546600" y="3857436"/>
            <a:ext cx="3098800" cy="275590"/>
          </a:xfrm>
          <a:prstGeom prst="rect">
            <a:avLst/>
          </a:prstGeom>
        </p:spPr>
        <p:txBody>
          <a:bodyPr wrap="square">
            <a:spAutoFit/>
          </a:bodyPr>
          <a:lstStyle/>
          <a:p>
            <a:pPr algn="ctr"/>
            <a:r>
              <a:rPr lang="en-US" altLang="zh-CN" sz="1200" dirty="0">
                <a:solidFill>
                  <a:schemeClr val="bg1"/>
                </a:solidFill>
                <a:latin typeface="华文细黑" panose="02010600040101010101" pitchFamily="2" charset="-122"/>
                <a:ea typeface="华文细黑" panose="02010600040101010101" pitchFamily="2" charset="-122"/>
              </a:rPr>
              <a:t>——</a:t>
            </a:r>
            <a:r>
              <a:rPr lang="zh-CN" altLang="en-US" sz="1200" dirty="0">
                <a:solidFill>
                  <a:schemeClr val="bg1"/>
                </a:solidFill>
                <a:latin typeface="华文细黑" panose="02010600040101010101" pitchFamily="2" charset="-122"/>
                <a:ea typeface="华文细黑" panose="02010600040101010101" pitchFamily="2" charset="-122"/>
              </a:rPr>
              <a:t>为何增加第</a:t>
            </a:r>
            <a:r>
              <a:rPr lang="en-US" altLang="zh-CN" sz="1200" dirty="0">
                <a:solidFill>
                  <a:schemeClr val="bg1"/>
                </a:solidFill>
                <a:latin typeface="华文细黑" panose="02010600040101010101" pitchFamily="2" charset="-122"/>
                <a:ea typeface="华文细黑" panose="02010600040101010101" pitchFamily="2" charset="-122"/>
              </a:rPr>
              <a:t>18</a:t>
            </a:r>
            <a:r>
              <a:rPr lang="zh-CN" altLang="en-US" sz="1200" dirty="0">
                <a:solidFill>
                  <a:schemeClr val="bg1"/>
                </a:solidFill>
                <a:latin typeface="华文细黑" panose="02010600040101010101" pitchFamily="2" charset="-122"/>
                <a:ea typeface="华文细黑" panose="02010600040101010101" pitchFamily="2" charset="-122"/>
              </a:rPr>
              <a:t>章和第</a:t>
            </a:r>
            <a:r>
              <a:rPr lang="en-US" altLang="zh-CN" sz="1200" dirty="0">
                <a:solidFill>
                  <a:schemeClr val="bg1"/>
                </a:solidFill>
                <a:latin typeface="华文细黑" panose="02010600040101010101" pitchFamily="2" charset="-122"/>
                <a:ea typeface="华文细黑" panose="02010600040101010101" pitchFamily="2" charset="-122"/>
              </a:rPr>
              <a:t>19</a:t>
            </a:r>
            <a:r>
              <a:rPr lang="zh-CN" altLang="en-US" sz="1200" dirty="0">
                <a:solidFill>
                  <a:schemeClr val="bg1"/>
                </a:solidFill>
                <a:latin typeface="华文细黑" panose="02010600040101010101" pitchFamily="2" charset="-122"/>
                <a:ea typeface="华文细黑" panose="02010600040101010101" pitchFamily="2" charset="-122"/>
              </a:rPr>
              <a:t>章</a:t>
            </a:r>
            <a:endParaRPr lang="zh-CN" altLang="en-US" sz="1200" dirty="0">
              <a:solidFill>
                <a:schemeClr val="bg1"/>
              </a:solidFill>
              <a:latin typeface="华文细黑" panose="02010600040101010101" pitchFamily="2" charset="-122"/>
              <a:ea typeface="华文细黑" panose="02010600040101010101" pitchFamily="2" charset="-122"/>
            </a:endParaRPr>
          </a:p>
        </p:txBody>
      </p:sp>
      <p:cxnSp>
        <p:nvCxnSpPr>
          <p:cNvPr id="6" name="直接连接符 5"/>
          <p:cNvCxnSpPr/>
          <p:nvPr/>
        </p:nvCxnSpPr>
        <p:spPr>
          <a:xfrm>
            <a:off x="4724730" y="3768438"/>
            <a:ext cx="27425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724730" y="4225638"/>
            <a:ext cx="27425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 name="直接连接符 3"/>
          <p:cNvCxnSpPr/>
          <p:nvPr/>
        </p:nvCxnSpPr>
        <p:spPr>
          <a:xfrm>
            <a:off x="6096000" y="137886"/>
            <a:ext cx="0" cy="4354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611567" y="711200"/>
            <a:ext cx="2968866" cy="460375"/>
          </a:xfrm>
          <a:prstGeom prst="rect">
            <a:avLst/>
          </a:prstGeom>
          <a:noFill/>
        </p:spPr>
        <p:txBody>
          <a:bodyPr wrap="square" rtlCol="0">
            <a:spAutoFit/>
          </a:bodyPr>
          <a:lstStyle/>
          <a:p>
            <a:pPr algn="ctr"/>
            <a:r>
              <a:rPr lang="zh-CN" sz="2400" dirty="0">
                <a:solidFill>
                  <a:schemeClr val="bg1"/>
                </a:solidFill>
                <a:latin typeface="微软雅黑" panose="020B0503020204020204" pitchFamily="34" charset="-122"/>
                <a:ea typeface="微软雅黑" panose="020B0503020204020204" pitchFamily="34" charset="-122"/>
              </a:rPr>
              <a:t>总结</a:t>
            </a:r>
            <a:endParaRPr lang="zh-CN" sz="2400" dirty="0">
              <a:solidFill>
                <a:schemeClr val="bg1"/>
              </a:solidFill>
              <a:latin typeface="微软雅黑" panose="020B0503020204020204" pitchFamily="34" charset="-122"/>
              <a:ea typeface="微软雅黑" panose="020B0503020204020204" pitchFamily="34" charset="-122"/>
            </a:endParaRPr>
          </a:p>
        </p:txBody>
      </p:sp>
      <p:sp>
        <p:nvSpPr>
          <p:cNvPr id="7" name="圆: 空心 6"/>
          <p:cNvSpPr/>
          <p:nvPr/>
        </p:nvSpPr>
        <p:spPr>
          <a:xfrm>
            <a:off x="420915" y="-355600"/>
            <a:ext cx="986971" cy="986971"/>
          </a:xfrm>
          <a:prstGeom prst="donut">
            <a:avLst>
              <a:gd name="adj" fmla="val 11737"/>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圆: 空心 7"/>
          <p:cNvSpPr/>
          <p:nvPr/>
        </p:nvSpPr>
        <p:spPr>
          <a:xfrm>
            <a:off x="11088915" y="6364514"/>
            <a:ext cx="986971" cy="986971"/>
          </a:xfrm>
          <a:prstGeom prst="donut">
            <a:avLst>
              <a:gd name="adj" fmla="val 11737"/>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圆: 空心 8"/>
          <p:cNvSpPr/>
          <p:nvPr/>
        </p:nvSpPr>
        <p:spPr>
          <a:xfrm>
            <a:off x="1617350" y="92353"/>
            <a:ext cx="335817" cy="335817"/>
          </a:xfrm>
          <a:prstGeom prst="donut">
            <a:avLst>
              <a:gd name="adj" fmla="val 11737"/>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圆: 空心 9"/>
          <p:cNvSpPr/>
          <p:nvPr/>
        </p:nvSpPr>
        <p:spPr>
          <a:xfrm>
            <a:off x="10607956" y="6400798"/>
            <a:ext cx="335817" cy="335817"/>
          </a:xfrm>
          <a:prstGeom prst="donut">
            <a:avLst>
              <a:gd name="adj" fmla="val 11737"/>
            </a:avLst>
          </a:prstGeom>
          <a:solidFill>
            <a:srgbClr val="E1C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矩形 10"/>
          <p:cNvSpPr/>
          <p:nvPr/>
        </p:nvSpPr>
        <p:spPr>
          <a:xfrm>
            <a:off x="913551" y="1928876"/>
            <a:ext cx="10366168" cy="2088942"/>
          </a:xfrm>
          <a:prstGeom prst="rect">
            <a:avLst/>
          </a:prstGeom>
          <a:noFill/>
          <a:ln w="28575">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203325" y="2496820"/>
            <a:ext cx="9786620" cy="953135"/>
          </a:xfrm>
          <a:prstGeom prst="rect">
            <a:avLst/>
          </a:prstGeom>
          <a:noFill/>
        </p:spPr>
        <p:txBody>
          <a:bodyPr wrap="square" rtlCol="0">
            <a:spAutoFit/>
          </a:bodyPr>
          <a:p>
            <a:r>
              <a:rPr lang="zh-CN" sz="2800">
                <a:solidFill>
                  <a:schemeClr val="bg1"/>
                </a:solidFill>
              </a:rPr>
              <a:t>作者增加这两章的原因，是为了顺应时代的发展，不断地对《人月神话》中的观点进行</a:t>
            </a:r>
            <a:r>
              <a:rPr lang="zh-CN" sz="2800">
                <a:solidFill>
                  <a:srgbClr val="FF0000"/>
                </a:solidFill>
              </a:rPr>
              <a:t>回顾与更新</a:t>
            </a:r>
            <a:r>
              <a:rPr lang="zh-CN" sz="2800">
                <a:solidFill>
                  <a:schemeClr val="bg1"/>
                </a:solidFill>
              </a:rPr>
              <a:t>。</a:t>
            </a:r>
            <a:endParaRPr lang="zh-CN" sz="280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stretch>
            <a:fillRect/>
          </a:stretch>
        </p:blipFill>
        <p:spPr>
          <a:xfrm>
            <a:off x="429454" y="480605"/>
            <a:ext cx="11333092" cy="5896790"/>
          </a:xfrm>
          <a:prstGeom prst="rect">
            <a:avLst/>
          </a:prstGeom>
        </p:spPr>
      </p:pic>
      <p:sp>
        <p:nvSpPr>
          <p:cNvPr id="8" name="矩形 7"/>
          <p:cNvSpPr/>
          <p:nvPr/>
        </p:nvSpPr>
        <p:spPr>
          <a:xfrm>
            <a:off x="4735286" y="1319276"/>
            <a:ext cx="2721428" cy="2759236"/>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p:cNvSpPr txBox="1"/>
          <p:nvPr/>
        </p:nvSpPr>
        <p:spPr>
          <a:xfrm>
            <a:off x="4644572" y="1770742"/>
            <a:ext cx="2902857" cy="1569660"/>
          </a:xfrm>
          <a:prstGeom prst="rect">
            <a:avLst/>
          </a:prstGeom>
          <a:noFill/>
        </p:spPr>
        <p:txBody>
          <a:bodyPr wrap="square" rtlCol="0">
            <a:spAutoFit/>
          </a:bodyPr>
          <a:lstStyle/>
          <a:p>
            <a:pPr algn="ctr"/>
            <a:r>
              <a:rPr lang="en-US" altLang="zh-CN" sz="9600" dirty="0">
                <a:solidFill>
                  <a:schemeClr val="bg1"/>
                </a:solidFill>
                <a:latin typeface="Arial Black" panose="020B0A04020102020204" pitchFamily="34" charset="0"/>
                <a:cs typeface="Aharoni" panose="02010803020104030203" pitchFamily="2" charset="-79"/>
              </a:rPr>
              <a:t>03</a:t>
            </a:r>
            <a:endParaRPr lang="zh-CN" altLang="en-US" sz="9600" dirty="0">
              <a:solidFill>
                <a:schemeClr val="bg1"/>
              </a:solidFill>
              <a:latin typeface="Arial Black" panose="020B0A04020102020204" pitchFamily="34" charset="0"/>
              <a:cs typeface="Aharoni" panose="02010803020104030203" pitchFamily="2" charset="-79"/>
            </a:endParaRPr>
          </a:p>
        </p:txBody>
      </p:sp>
      <p:cxnSp>
        <p:nvCxnSpPr>
          <p:cNvPr id="16" name="直接连接符 15"/>
          <p:cNvCxnSpPr/>
          <p:nvPr/>
        </p:nvCxnSpPr>
        <p:spPr>
          <a:xfrm>
            <a:off x="5667829" y="3421014"/>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443354" y="4413610"/>
            <a:ext cx="3305292" cy="645160"/>
          </a:xfrm>
          <a:prstGeom prst="rect">
            <a:avLst/>
          </a:prstGeom>
          <a:noFill/>
        </p:spPr>
        <p:txBody>
          <a:bodyPr wrap="square" rtlCol="0">
            <a:spAutoFit/>
          </a:bodyPr>
          <a:lstStyle/>
          <a:p>
            <a:pPr algn="ctr"/>
            <a:r>
              <a:rPr lang="zh-CN" altLang="en-US" sz="3600" dirty="0">
                <a:solidFill>
                  <a:schemeClr val="bg1"/>
                </a:solidFill>
                <a:latin typeface="微软雅黑" panose="020B0503020204020204" pitchFamily="34" charset="-122"/>
                <a:ea typeface="微软雅黑" panose="020B0503020204020204" pitchFamily="34" charset="-122"/>
              </a:rPr>
              <a:t>参考文献</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 name="直接连接符 3"/>
          <p:cNvCxnSpPr/>
          <p:nvPr/>
        </p:nvCxnSpPr>
        <p:spPr>
          <a:xfrm>
            <a:off x="6096000" y="137886"/>
            <a:ext cx="0" cy="4354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611567" y="711200"/>
            <a:ext cx="2968866" cy="460375"/>
          </a:xfrm>
          <a:prstGeom prst="rect">
            <a:avLst/>
          </a:prstGeom>
          <a:noFill/>
        </p:spPr>
        <p:txBody>
          <a:bodyPr wrap="square" rtlCol="0">
            <a:spAutoFit/>
          </a:bodyPr>
          <a:lstStyle/>
          <a:p>
            <a:pPr algn="ctr"/>
            <a:r>
              <a:rPr lang="zh-CN" sz="2400" dirty="0">
                <a:solidFill>
                  <a:schemeClr val="bg1"/>
                </a:solidFill>
                <a:latin typeface="微软雅黑" panose="020B0503020204020204" pitchFamily="34" charset="-122"/>
                <a:ea typeface="微软雅黑" panose="020B0503020204020204" pitchFamily="34" charset="-122"/>
              </a:rPr>
              <a:t>参考文献</a:t>
            </a:r>
            <a:endParaRPr lang="zh-CN" sz="2400" dirty="0">
              <a:solidFill>
                <a:schemeClr val="bg1"/>
              </a:solidFill>
              <a:latin typeface="微软雅黑" panose="020B0503020204020204" pitchFamily="34" charset="-122"/>
              <a:ea typeface="微软雅黑" panose="020B0503020204020204" pitchFamily="34" charset="-122"/>
            </a:endParaRPr>
          </a:p>
        </p:txBody>
      </p:sp>
      <p:sp>
        <p:nvSpPr>
          <p:cNvPr id="7" name="圆: 空心 6"/>
          <p:cNvSpPr/>
          <p:nvPr/>
        </p:nvSpPr>
        <p:spPr>
          <a:xfrm>
            <a:off x="420915" y="-355600"/>
            <a:ext cx="986971" cy="986971"/>
          </a:xfrm>
          <a:prstGeom prst="donut">
            <a:avLst>
              <a:gd name="adj" fmla="val 11737"/>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圆: 空心 7"/>
          <p:cNvSpPr/>
          <p:nvPr/>
        </p:nvSpPr>
        <p:spPr>
          <a:xfrm>
            <a:off x="11088915" y="6364514"/>
            <a:ext cx="986971" cy="986971"/>
          </a:xfrm>
          <a:prstGeom prst="donut">
            <a:avLst>
              <a:gd name="adj" fmla="val 11737"/>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圆: 空心 8"/>
          <p:cNvSpPr/>
          <p:nvPr/>
        </p:nvSpPr>
        <p:spPr>
          <a:xfrm>
            <a:off x="1617350" y="92353"/>
            <a:ext cx="335817" cy="335817"/>
          </a:xfrm>
          <a:prstGeom prst="donut">
            <a:avLst>
              <a:gd name="adj" fmla="val 11737"/>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圆: 空心 9"/>
          <p:cNvSpPr/>
          <p:nvPr/>
        </p:nvSpPr>
        <p:spPr>
          <a:xfrm>
            <a:off x="10607956" y="6400798"/>
            <a:ext cx="335817" cy="335817"/>
          </a:xfrm>
          <a:prstGeom prst="donut">
            <a:avLst>
              <a:gd name="adj" fmla="val 11737"/>
            </a:avLst>
          </a:prstGeom>
          <a:solidFill>
            <a:srgbClr val="E1C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矩形 10"/>
          <p:cNvSpPr/>
          <p:nvPr/>
        </p:nvSpPr>
        <p:spPr>
          <a:xfrm>
            <a:off x="913765" y="1929130"/>
            <a:ext cx="10366375" cy="707390"/>
          </a:xfrm>
          <a:prstGeom prst="rect">
            <a:avLst/>
          </a:prstGeom>
          <a:noFill/>
          <a:ln w="28575">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文本框 2"/>
          <p:cNvSpPr txBox="1"/>
          <p:nvPr/>
        </p:nvSpPr>
        <p:spPr>
          <a:xfrm>
            <a:off x="1202055" y="2129155"/>
            <a:ext cx="9786620" cy="337185"/>
          </a:xfrm>
          <a:prstGeom prst="rect">
            <a:avLst/>
          </a:prstGeom>
          <a:noFill/>
        </p:spPr>
        <p:txBody>
          <a:bodyPr wrap="square" rtlCol="0">
            <a:spAutoFit/>
          </a:bodyPr>
          <a:p>
            <a:r>
              <a:rPr lang="zh-CN" sz="1600">
                <a:solidFill>
                  <a:schemeClr val="bg1"/>
                </a:solidFill>
              </a:rPr>
              <a:t>布鲁克斯. 人月神话（40周年中文纪念版）[M]. 北京:清华大学出版社, 2015.</a:t>
            </a:r>
            <a:r>
              <a:rPr sz="1600" b="1" smtClean="0">
                <a:solidFill>
                  <a:schemeClr val="bg1"/>
                </a:solidFill>
                <a:latin typeface="锐字工房张海山锐线体2.0" panose="02000000000000000000" pitchFamily="2" charset="-122"/>
                <a:ea typeface="锐字工房张海山锐线体2.0" panose="02000000000000000000" pitchFamily="2" charset="-122"/>
                <a:sym typeface="+mn-ea"/>
              </a:rPr>
              <a:t>ISBN：978-7-302-3</a:t>
            </a:r>
            <a:r>
              <a:rPr lang="en-US" sz="1600" b="1" smtClean="0">
                <a:solidFill>
                  <a:schemeClr val="bg1"/>
                </a:solidFill>
                <a:latin typeface="锐字工房张海山锐线体2.0" panose="02000000000000000000" pitchFamily="2" charset="-122"/>
                <a:ea typeface="锐字工房张海山锐线体2.0" panose="02000000000000000000" pitchFamily="2" charset="-122"/>
                <a:sym typeface="+mn-ea"/>
              </a:rPr>
              <a:t>9264</a:t>
            </a:r>
            <a:r>
              <a:rPr sz="1600" b="1" smtClean="0">
                <a:solidFill>
                  <a:schemeClr val="bg1"/>
                </a:solidFill>
                <a:latin typeface="锐字工房张海山锐线体2.0" panose="02000000000000000000" pitchFamily="2" charset="-122"/>
                <a:ea typeface="锐字工房张海山锐线体2.0" panose="02000000000000000000" pitchFamily="2" charset="-122"/>
                <a:sym typeface="+mn-ea"/>
              </a:rPr>
              <a:t>-</a:t>
            </a:r>
            <a:r>
              <a:rPr lang="en-US" sz="1600" b="1" smtClean="0">
                <a:solidFill>
                  <a:schemeClr val="bg1"/>
                </a:solidFill>
                <a:latin typeface="锐字工房张海山锐线体2.0" panose="02000000000000000000" pitchFamily="2" charset="-122"/>
                <a:ea typeface="锐字工房张海山锐线体2.0" panose="02000000000000000000" pitchFamily="2" charset="-122"/>
                <a:sym typeface="+mn-ea"/>
              </a:rPr>
              <a:t>4</a:t>
            </a:r>
            <a:endParaRPr lang="en-US" sz="1600" b="1" smtClean="0">
              <a:solidFill>
                <a:schemeClr val="bg1"/>
              </a:solidFill>
              <a:latin typeface="锐字工房张海山锐线体2.0" panose="02000000000000000000" pitchFamily="2" charset="-122"/>
              <a:ea typeface="锐字工房张海山锐线体2.0" panose="02000000000000000000" pitchFamily="2"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stretch>
            <a:fillRect/>
          </a:stretch>
        </p:blipFill>
        <p:spPr>
          <a:xfrm>
            <a:off x="429454" y="480605"/>
            <a:ext cx="11333092" cy="5896790"/>
          </a:xfrm>
          <a:prstGeom prst="rect">
            <a:avLst/>
          </a:prstGeom>
        </p:spPr>
      </p:pic>
      <p:sp>
        <p:nvSpPr>
          <p:cNvPr id="8" name="矩形 7"/>
          <p:cNvSpPr/>
          <p:nvPr/>
        </p:nvSpPr>
        <p:spPr>
          <a:xfrm>
            <a:off x="4735286" y="1319276"/>
            <a:ext cx="2721428" cy="2759236"/>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p:cNvSpPr txBox="1"/>
          <p:nvPr/>
        </p:nvSpPr>
        <p:spPr>
          <a:xfrm>
            <a:off x="4644572" y="1770742"/>
            <a:ext cx="2902857" cy="1569660"/>
          </a:xfrm>
          <a:prstGeom prst="rect">
            <a:avLst/>
          </a:prstGeom>
          <a:noFill/>
        </p:spPr>
        <p:txBody>
          <a:bodyPr wrap="square" rtlCol="0">
            <a:spAutoFit/>
          </a:bodyPr>
          <a:lstStyle/>
          <a:p>
            <a:pPr algn="ctr"/>
            <a:r>
              <a:rPr lang="en-US" altLang="zh-CN" sz="9600" dirty="0">
                <a:solidFill>
                  <a:schemeClr val="bg1"/>
                </a:solidFill>
                <a:latin typeface="Arial Black" panose="020B0A04020102020204" pitchFamily="34" charset="0"/>
                <a:cs typeface="Aharoni" panose="02010803020104030203" pitchFamily="2" charset="-79"/>
              </a:rPr>
              <a:t>04</a:t>
            </a:r>
            <a:endParaRPr lang="zh-CN" altLang="en-US" sz="9600" dirty="0">
              <a:solidFill>
                <a:schemeClr val="bg1"/>
              </a:solidFill>
              <a:latin typeface="Arial Black" panose="020B0A04020102020204" pitchFamily="34" charset="0"/>
              <a:cs typeface="Aharoni" panose="02010803020104030203" pitchFamily="2" charset="-79"/>
            </a:endParaRPr>
          </a:p>
        </p:txBody>
      </p:sp>
      <p:cxnSp>
        <p:nvCxnSpPr>
          <p:cNvPr id="16" name="直接连接符 15"/>
          <p:cNvCxnSpPr/>
          <p:nvPr/>
        </p:nvCxnSpPr>
        <p:spPr>
          <a:xfrm>
            <a:off x="5667829" y="3421014"/>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443989" y="4423770"/>
            <a:ext cx="3305292" cy="645160"/>
          </a:xfrm>
          <a:prstGeom prst="rect">
            <a:avLst/>
          </a:prstGeom>
          <a:noFill/>
        </p:spPr>
        <p:txBody>
          <a:bodyPr wrap="square" rtlCol="0">
            <a:spAutoFit/>
          </a:bodyPr>
          <a:lstStyle/>
          <a:p>
            <a:pPr algn="ctr"/>
            <a:r>
              <a:rPr lang="zh-CN" altLang="en-US" sz="3600" dirty="0">
                <a:solidFill>
                  <a:schemeClr val="bg1"/>
                </a:solidFill>
                <a:latin typeface="微软雅黑" panose="020B0503020204020204" pitchFamily="34" charset="-122"/>
                <a:ea typeface="微软雅黑" panose="020B0503020204020204" pitchFamily="34" charset="-122"/>
              </a:rPr>
              <a:t>分工及评价</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2585188" y="5151720"/>
            <a:ext cx="7021624" cy="646331"/>
          </a:xfrm>
          <a:prstGeom prst="rect">
            <a:avLst/>
          </a:prstGeom>
        </p:spPr>
        <p:txBody>
          <a:bodyPr wrap="square">
            <a:spAutoFit/>
          </a:bodyPr>
          <a:lstStyle/>
          <a:p>
            <a:pPr algn="ctr">
              <a:lnSpc>
                <a:spcPct val="150000"/>
              </a:lnSpc>
            </a:pPr>
            <a:r>
              <a:rPr lang="en-US" altLang="zh-CN" sz="1200" dirty="0">
                <a:solidFill>
                  <a:schemeClr val="bg1"/>
                </a:solidFill>
                <a:latin typeface="华文细黑" panose="02010600040101010101" pitchFamily="2" charset="-122"/>
                <a:ea typeface="华文细黑" panose="02010600040101010101" pitchFamily="2" charset="-122"/>
              </a:rPr>
              <a:t>This PPT template for the rice husk designer pencil demo works, focusing on the production of high-end design husk designer pencil demo works</a:t>
            </a:r>
            <a:endParaRPr lang="zh-CN" altLang="en-US" sz="1200" dirty="0">
              <a:solidFill>
                <a:schemeClr val="bg1"/>
              </a:solidFill>
              <a:latin typeface="华文细黑" panose="02010600040101010101" pitchFamily="2" charset="-122"/>
              <a:ea typeface="华文细黑" panose="0201060004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6096000" y="137886"/>
            <a:ext cx="0" cy="4354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611567" y="711200"/>
            <a:ext cx="2968866" cy="46037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分工及评价（</a:t>
            </a:r>
            <a:r>
              <a:rPr lang="en-US" altLang="zh-CN" sz="2400" dirty="0">
                <a:solidFill>
                  <a:schemeClr val="bg1"/>
                </a:solidFill>
                <a:latin typeface="微软雅黑" panose="020B0503020204020204" pitchFamily="34" charset="-122"/>
                <a:ea typeface="微软雅黑" panose="020B0503020204020204" pitchFamily="34" charset="-122"/>
              </a:rPr>
              <a:t>5</a:t>
            </a:r>
            <a:r>
              <a:rPr lang="zh-CN" altLang="en-US" sz="2400" dirty="0">
                <a:solidFill>
                  <a:schemeClr val="bg1"/>
                </a:solidFill>
                <a:latin typeface="微软雅黑" panose="020B0503020204020204" pitchFamily="34" charset="-122"/>
                <a:ea typeface="微软雅黑" panose="020B0503020204020204" pitchFamily="34" charset="-122"/>
              </a:rPr>
              <a:t>分制）</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圆: 空心 6"/>
          <p:cNvSpPr/>
          <p:nvPr/>
        </p:nvSpPr>
        <p:spPr>
          <a:xfrm>
            <a:off x="420915" y="-355600"/>
            <a:ext cx="986971" cy="986971"/>
          </a:xfrm>
          <a:prstGeom prst="donut">
            <a:avLst>
              <a:gd name="adj" fmla="val 11737"/>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圆: 空心 7"/>
          <p:cNvSpPr/>
          <p:nvPr/>
        </p:nvSpPr>
        <p:spPr>
          <a:xfrm>
            <a:off x="11088915" y="6364514"/>
            <a:ext cx="986971" cy="986971"/>
          </a:xfrm>
          <a:prstGeom prst="donut">
            <a:avLst>
              <a:gd name="adj" fmla="val 11737"/>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圆: 空心 8"/>
          <p:cNvSpPr/>
          <p:nvPr/>
        </p:nvSpPr>
        <p:spPr>
          <a:xfrm>
            <a:off x="1617350" y="92353"/>
            <a:ext cx="335817" cy="335817"/>
          </a:xfrm>
          <a:prstGeom prst="donut">
            <a:avLst>
              <a:gd name="adj" fmla="val 11737"/>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圆: 空心 9"/>
          <p:cNvSpPr/>
          <p:nvPr/>
        </p:nvSpPr>
        <p:spPr>
          <a:xfrm>
            <a:off x="10607956" y="6400798"/>
            <a:ext cx="335817" cy="335817"/>
          </a:xfrm>
          <a:prstGeom prst="donut">
            <a:avLst>
              <a:gd name="adj" fmla="val 11737"/>
            </a:avLst>
          </a:prstGeom>
          <a:solidFill>
            <a:srgbClr val="E1C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1" name="组合 10"/>
          <p:cNvGrpSpPr/>
          <p:nvPr/>
        </p:nvGrpSpPr>
        <p:grpSpPr>
          <a:xfrm>
            <a:off x="1179123" y="2098963"/>
            <a:ext cx="2682143" cy="3983182"/>
            <a:chOff x="734291" y="2043545"/>
            <a:chExt cx="2784764" cy="4135582"/>
          </a:xfrm>
        </p:grpSpPr>
        <p:sp>
          <p:nvSpPr>
            <p:cNvPr id="3" name="矩形 2"/>
            <p:cNvSpPr/>
            <p:nvPr/>
          </p:nvSpPr>
          <p:spPr>
            <a:xfrm>
              <a:off x="734291" y="2736272"/>
              <a:ext cx="2784764" cy="344285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1464933" y="2043545"/>
              <a:ext cx="1385455" cy="1385455"/>
            </a:xfrm>
            <a:prstGeom prst="ellipse">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dirty="0">
                  <a:latin typeface="Impact" panose="020B0806030902050204" pitchFamily="34" charset="0"/>
                </a:rPr>
                <a:t>邓晰</a:t>
              </a:r>
              <a:endParaRPr lang="zh-CN" dirty="0">
                <a:latin typeface="Impact" panose="020B0806030902050204" pitchFamily="34" charset="0"/>
              </a:endParaRPr>
            </a:p>
          </p:txBody>
        </p:sp>
      </p:grpSp>
      <p:grpSp>
        <p:nvGrpSpPr>
          <p:cNvPr id="12" name="组合 11"/>
          <p:cNvGrpSpPr/>
          <p:nvPr/>
        </p:nvGrpSpPr>
        <p:grpSpPr>
          <a:xfrm>
            <a:off x="4754929" y="2098963"/>
            <a:ext cx="2682143" cy="3983182"/>
            <a:chOff x="734291" y="2043545"/>
            <a:chExt cx="2784764" cy="4135582"/>
          </a:xfrm>
        </p:grpSpPr>
        <p:sp>
          <p:nvSpPr>
            <p:cNvPr id="13" name="矩形 12"/>
            <p:cNvSpPr/>
            <p:nvPr/>
          </p:nvSpPr>
          <p:spPr>
            <a:xfrm>
              <a:off x="734291" y="2736272"/>
              <a:ext cx="2784764" cy="344285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433946" y="2043545"/>
              <a:ext cx="1385455" cy="1385455"/>
            </a:xfrm>
            <a:prstGeom prst="ellipse">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Impact" panose="020B0806030902050204" pitchFamily="34" charset="0"/>
                </a:rPr>
                <a:t>陈伟峰</a:t>
              </a:r>
              <a:endParaRPr lang="zh-CN" altLang="en-US" dirty="0">
                <a:latin typeface="Impact" panose="020B0806030902050204" pitchFamily="34" charset="0"/>
              </a:endParaRPr>
            </a:p>
          </p:txBody>
        </p:sp>
      </p:grpSp>
      <p:grpSp>
        <p:nvGrpSpPr>
          <p:cNvPr id="15" name="组合 14"/>
          <p:cNvGrpSpPr/>
          <p:nvPr/>
        </p:nvGrpSpPr>
        <p:grpSpPr>
          <a:xfrm>
            <a:off x="8330735" y="2098963"/>
            <a:ext cx="2682143" cy="3983182"/>
            <a:chOff x="734291" y="2043545"/>
            <a:chExt cx="2784764" cy="4135582"/>
          </a:xfrm>
        </p:grpSpPr>
        <p:sp>
          <p:nvSpPr>
            <p:cNvPr id="16" name="矩形 15"/>
            <p:cNvSpPr/>
            <p:nvPr/>
          </p:nvSpPr>
          <p:spPr>
            <a:xfrm>
              <a:off x="734291" y="2736272"/>
              <a:ext cx="2784764" cy="344285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33946" y="2043545"/>
              <a:ext cx="1385455" cy="1385455"/>
            </a:xfrm>
            <a:prstGeom prst="ellipse">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Impact" panose="020B0806030902050204" pitchFamily="34" charset="0"/>
                </a:rPr>
                <a:t>程天珂</a:t>
              </a:r>
              <a:endParaRPr lang="zh-CN" altLang="en-US" dirty="0">
                <a:latin typeface="Impact" panose="020B0806030902050204" pitchFamily="34" charset="0"/>
              </a:endParaRPr>
            </a:p>
          </p:txBody>
        </p:sp>
      </p:grpSp>
      <p:grpSp>
        <p:nvGrpSpPr>
          <p:cNvPr id="19" name="组合 18"/>
          <p:cNvGrpSpPr/>
          <p:nvPr/>
        </p:nvGrpSpPr>
        <p:grpSpPr>
          <a:xfrm>
            <a:off x="1246387" y="4015077"/>
            <a:ext cx="2547613" cy="1326263"/>
            <a:chOff x="3236605" y="4627624"/>
            <a:chExt cx="2547613" cy="1326263"/>
          </a:xfrm>
        </p:grpSpPr>
        <p:cxnSp>
          <p:nvCxnSpPr>
            <p:cNvPr id="23" name="直接连接符 22"/>
            <p:cNvCxnSpPr/>
            <p:nvPr/>
          </p:nvCxnSpPr>
          <p:spPr>
            <a:xfrm>
              <a:off x="4213553" y="4627624"/>
              <a:ext cx="64505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236605" y="4755007"/>
              <a:ext cx="2547613" cy="1198880"/>
            </a:xfrm>
            <a:prstGeom prst="rect">
              <a:avLst/>
            </a:prstGeom>
          </p:spPr>
          <p:txBody>
            <a:bodyPr wrap="square">
              <a:spAutoFit/>
            </a:bodyPr>
            <a:lstStyle/>
            <a:p>
              <a:pPr algn="ctr">
                <a:lnSpc>
                  <a:spcPct val="150000"/>
                </a:lnSpc>
              </a:pPr>
              <a:r>
                <a:rPr lang="zh-CN" altLang="en-US" sz="1600" dirty="0">
                  <a:solidFill>
                    <a:schemeClr val="bg1"/>
                  </a:solidFill>
                  <a:latin typeface="华文细黑" panose="02010600040101010101" pitchFamily="2" charset="-122"/>
                  <a:ea typeface="华文细黑" panose="02010600040101010101" pitchFamily="2" charset="-122"/>
                </a:rPr>
                <a:t>相关资料汇总</a:t>
              </a:r>
              <a:endParaRPr lang="zh-CN" altLang="en-US" sz="1600" dirty="0">
                <a:solidFill>
                  <a:schemeClr val="bg1"/>
                </a:solidFill>
                <a:latin typeface="华文细黑" panose="02010600040101010101" pitchFamily="2" charset="-122"/>
                <a:ea typeface="华文细黑" panose="02010600040101010101" pitchFamily="2" charset="-122"/>
              </a:endParaRPr>
            </a:p>
            <a:p>
              <a:pPr algn="ctr">
                <a:lnSpc>
                  <a:spcPct val="150000"/>
                </a:lnSpc>
              </a:pPr>
              <a:r>
                <a:rPr lang="en-US" altLang="zh-CN" sz="1600" dirty="0">
                  <a:solidFill>
                    <a:schemeClr val="bg1"/>
                  </a:solidFill>
                  <a:latin typeface="华文细黑" panose="02010600040101010101" pitchFamily="2" charset="-122"/>
                  <a:ea typeface="华文细黑" panose="02010600040101010101" pitchFamily="2" charset="-122"/>
                </a:rPr>
                <a:t>PPT</a:t>
              </a:r>
              <a:r>
                <a:rPr lang="zh-CN" altLang="en-US" sz="1600" dirty="0">
                  <a:solidFill>
                    <a:schemeClr val="bg1"/>
                  </a:solidFill>
                  <a:latin typeface="华文细黑" panose="02010600040101010101" pitchFamily="2" charset="-122"/>
                  <a:ea typeface="华文细黑" panose="02010600040101010101" pitchFamily="2" charset="-122"/>
                </a:rPr>
                <a:t>编撰</a:t>
              </a:r>
              <a:endParaRPr lang="zh-CN" altLang="en-US" sz="1600" dirty="0">
                <a:solidFill>
                  <a:schemeClr val="bg1"/>
                </a:solidFill>
                <a:latin typeface="华文细黑" panose="02010600040101010101" pitchFamily="2" charset="-122"/>
                <a:ea typeface="华文细黑" panose="02010600040101010101" pitchFamily="2" charset="-122"/>
              </a:endParaRPr>
            </a:p>
            <a:p>
              <a:pPr algn="ctr">
                <a:lnSpc>
                  <a:spcPct val="150000"/>
                </a:lnSpc>
              </a:pPr>
              <a:r>
                <a:rPr lang="en-US" altLang="zh-CN" sz="1600" dirty="0">
                  <a:solidFill>
                    <a:schemeClr val="bg1"/>
                  </a:solidFill>
                  <a:latin typeface="华文细黑" panose="02010600040101010101" pitchFamily="2" charset="-122"/>
                  <a:ea typeface="华文细黑" panose="02010600040101010101" pitchFamily="2" charset="-122"/>
                </a:rPr>
                <a:t>PPT</a:t>
              </a:r>
              <a:r>
                <a:rPr lang="zh-CN" altLang="en-US" sz="1600" dirty="0">
                  <a:solidFill>
                    <a:schemeClr val="bg1"/>
                  </a:solidFill>
                  <a:latin typeface="华文细黑" panose="02010600040101010101" pitchFamily="2" charset="-122"/>
                  <a:ea typeface="华文细黑" panose="02010600040101010101" pitchFamily="2" charset="-122"/>
                </a:rPr>
                <a:t>主讲</a:t>
              </a:r>
              <a:endParaRPr lang="zh-CN" altLang="en-US" sz="1600" dirty="0">
                <a:solidFill>
                  <a:schemeClr val="bg1"/>
                </a:solidFill>
                <a:latin typeface="华文细黑" panose="02010600040101010101" pitchFamily="2" charset="-122"/>
                <a:ea typeface="华文细黑" panose="02010600040101010101" pitchFamily="2" charset="-122"/>
              </a:endParaRPr>
            </a:p>
          </p:txBody>
        </p:sp>
      </p:grpSp>
      <p:sp>
        <p:nvSpPr>
          <p:cNvPr id="24" name="矩形: 圆角 23"/>
          <p:cNvSpPr/>
          <p:nvPr/>
        </p:nvSpPr>
        <p:spPr>
          <a:xfrm>
            <a:off x="1823508" y="5471267"/>
            <a:ext cx="1393371" cy="377371"/>
          </a:xfrm>
          <a:prstGeom prst="roundRect">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4.8</a:t>
            </a:r>
            <a:endParaRPr lang="en-US" altLang="zh-CN" sz="1400"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4821919" y="3933162"/>
            <a:ext cx="2547613" cy="957328"/>
            <a:chOff x="3236605" y="4627624"/>
            <a:chExt cx="2547613" cy="957328"/>
          </a:xfrm>
        </p:grpSpPr>
        <p:cxnSp>
          <p:nvCxnSpPr>
            <p:cNvPr id="29" name="直接连接符 28"/>
            <p:cNvCxnSpPr/>
            <p:nvPr/>
          </p:nvCxnSpPr>
          <p:spPr>
            <a:xfrm>
              <a:off x="4213553" y="4627624"/>
              <a:ext cx="64505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236605" y="4755007"/>
              <a:ext cx="2547613" cy="829945"/>
            </a:xfrm>
            <a:prstGeom prst="rect">
              <a:avLst/>
            </a:prstGeom>
          </p:spPr>
          <p:txBody>
            <a:bodyPr wrap="square">
              <a:spAutoFit/>
            </a:bodyPr>
            <a:lstStyle/>
            <a:p>
              <a:pPr algn="ctr">
                <a:lnSpc>
                  <a:spcPct val="150000"/>
                </a:lnSpc>
              </a:pPr>
              <a:r>
                <a:rPr lang="zh-CN" altLang="en-US" sz="1600" dirty="0">
                  <a:solidFill>
                    <a:schemeClr val="bg1"/>
                  </a:solidFill>
                  <a:latin typeface="华文细黑" panose="02010600040101010101" pitchFamily="2" charset="-122"/>
                  <a:ea typeface="华文细黑" panose="02010600040101010101" pitchFamily="2" charset="-122"/>
                </a:rPr>
                <a:t>相关</a:t>
              </a:r>
              <a:r>
                <a:rPr lang="zh-CN" altLang="en-US" sz="1600" dirty="0">
                  <a:solidFill>
                    <a:schemeClr val="bg1"/>
                  </a:solidFill>
                  <a:latin typeface="华文细黑" panose="02010600040101010101" pitchFamily="2" charset="-122"/>
                  <a:ea typeface="华文细黑" panose="02010600040101010101" pitchFamily="2" charset="-122"/>
                </a:rPr>
                <a:t>资料查询</a:t>
              </a:r>
              <a:endParaRPr lang="zh-CN" altLang="en-US" sz="1600" dirty="0">
                <a:solidFill>
                  <a:schemeClr val="bg1"/>
                </a:solidFill>
                <a:latin typeface="华文细黑" panose="02010600040101010101" pitchFamily="2" charset="-122"/>
                <a:ea typeface="华文细黑" panose="02010600040101010101" pitchFamily="2" charset="-122"/>
              </a:endParaRPr>
            </a:p>
            <a:p>
              <a:pPr algn="ctr">
                <a:lnSpc>
                  <a:spcPct val="150000"/>
                </a:lnSpc>
              </a:pPr>
              <a:r>
                <a:rPr lang="en-US" altLang="zh-CN" sz="1600" dirty="0">
                  <a:solidFill>
                    <a:schemeClr val="bg1"/>
                  </a:solidFill>
                  <a:latin typeface="华文细黑" panose="02010600040101010101" pitchFamily="2" charset="-122"/>
                  <a:ea typeface="华文细黑" panose="02010600040101010101" pitchFamily="2" charset="-122"/>
                </a:rPr>
                <a:t>PPT</a:t>
              </a:r>
              <a:r>
                <a:rPr lang="zh-CN" altLang="en-US" sz="1600" dirty="0">
                  <a:solidFill>
                    <a:schemeClr val="bg1"/>
                  </a:solidFill>
                  <a:latin typeface="华文细黑" panose="02010600040101010101" pitchFamily="2" charset="-122"/>
                  <a:ea typeface="华文细黑" panose="02010600040101010101" pitchFamily="2" charset="-122"/>
                </a:rPr>
                <a:t>修订</a:t>
              </a:r>
              <a:endParaRPr lang="zh-CN" altLang="en-US" sz="1600" dirty="0">
                <a:solidFill>
                  <a:schemeClr val="bg1"/>
                </a:solidFill>
                <a:latin typeface="华文细黑" panose="02010600040101010101" pitchFamily="2" charset="-122"/>
                <a:ea typeface="华文细黑" panose="02010600040101010101" pitchFamily="2" charset="-122"/>
              </a:endParaRPr>
            </a:p>
          </p:txBody>
        </p:sp>
      </p:grpSp>
      <p:sp>
        <p:nvSpPr>
          <p:cNvPr id="30" name="矩形: 圆角 29"/>
          <p:cNvSpPr/>
          <p:nvPr/>
        </p:nvSpPr>
        <p:spPr>
          <a:xfrm>
            <a:off x="5369830" y="5471267"/>
            <a:ext cx="1393371" cy="377371"/>
          </a:xfrm>
          <a:prstGeom prst="roundRect">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4.6</a:t>
            </a:r>
            <a:endParaRPr lang="en-US" altLang="zh-CN" sz="1400" dirty="0">
              <a:latin typeface="微软雅黑" panose="020B0503020204020204" pitchFamily="34" charset="-122"/>
              <a:ea typeface="微软雅黑" panose="020B0503020204020204" pitchFamily="34" charset="-122"/>
            </a:endParaRPr>
          </a:p>
        </p:txBody>
      </p:sp>
      <p:grpSp>
        <p:nvGrpSpPr>
          <p:cNvPr id="31" name="组合 30"/>
          <p:cNvGrpSpPr/>
          <p:nvPr/>
        </p:nvGrpSpPr>
        <p:grpSpPr>
          <a:xfrm>
            <a:off x="8426851" y="3933162"/>
            <a:ext cx="2547613" cy="1326263"/>
            <a:chOff x="3236605" y="4627624"/>
            <a:chExt cx="2547613" cy="1326263"/>
          </a:xfrm>
        </p:grpSpPr>
        <p:cxnSp>
          <p:nvCxnSpPr>
            <p:cNvPr id="35" name="直接连接符 34"/>
            <p:cNvCxnSpPr/>
            <p:nvPr/>
          </p:nvCxnSpPr>
          <p:spPr>
            <a:xfrm>
              <a:off x="4213553" y="4627624"/>
              <a:ext cx="64505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3236605" y="4755007"/>
              <a:ext cx="2547613" cy="1198880"/>
            </a:xfrm>
            <a:prstGeom prst="rect">
              <a:avLst/>
            </a:prstGeom>
          </p:spPr>
          <p:txBody>
            <a:bodyPr wrap="square">
              <a:spAutoFit/>
            </a:bodyPr>
            <a:lstStyle/>
            <a:p>
              <a:pPr algn="ctr">
                <a:lnSpc>
                  <a:spcPct val="150000"/>
                </a:lnSpc>
              </a:pPr>
              <a:r>
                <a:rPr lang="zh-CN" altLang="en-US" sz="1600" dirty="0">
                  <a:solidFill>
                    <a:schemeClr val="bg1"/>
                  </a:solidFill>
                  <a:latin typeface="华文细黑" panose="02010600040101010101" pitchFamily="2" charset="-122"/>
                  <a:ea typeface="华文细黑" panose="02010600040101010101" pitchFamily="2" charset="-122"/>
                  <a:sym typeface="+mn-ea"/>
                </a:rPr>
                <a:t>相关资料查询</a:t>
              </a:r>
              <a:endParaRPr lang="zh-CN" altLang="en-US" sz="1600" dirty="0">
                <a:solidFill>
                  <a:schemeClr val="bg1"/>
                </a:solidFill>
                <a:latin typeface="华文细黑" panose="02010600040101010101" pitchFamily="2" charset="-122"/>
                <a:ea typeface="华文细黑" panose="02010600040101010101" pitchFamily="2" charset="-122"/>
                <a:sym typeface="+mn-ea"/>
              </a:endParaRPr>
            </a:p>
            <a:p>
              <a:pPr algn="ctr">
                <a:lnSpc>
                  <a:spcPct val="150000"/>
                </a:lnSpc>
              </a:pPr>
              <a:r>
                <a:rPr lang="en-US" sz="1600" dirty="0">
                  <a:solidFill>
                    <a:schemeClr val="bg1"/>
                  </a:solidFill>
                  <a:latin typeface="华文细黑" panose="02010600040101010101" pitchFamily="2" charset="-122"/>
                  <a:ea typeface="华文细黑" panose="02010600040101010101" pitchFamily="2" charset="-122"/>
                </a:rPr>
                <a:t>PPT</a:t>
              </a:r>
              <a:r>
                <a:rPr lang="zh-CN" altLang="en-US" sz="1600" dirty="0">
                  <a:solidFill>
                    <a:schemeClr val="bg1"/>
                  </a:solidFill>
                  <a:latin typeface="华文细黑" panose="02010600040101010101" pitchFamily="2" charset="-122"/>
                  <a:ea typeface="华文细黑" panose="02010600040101010101" pitchFamily="2" charset="-122"/>
                </a:rPr>
                <a:t>模板查询</a:t>
              </a:r>
              <a:endParaRPr lang="zh-CN" altLang="en-US" sz="1600" dirty="0">
                <a:solidFill>
                  <a:schemeClr val="bg1"/>
                </a:solidFill>
                <a:latin typeface="华文细黑" panose="02010600040101010101" pitchFamily="2" charset="-122"/>
                <a:ea typeface="华文细黑" panose="02010600040101010101" pitchFamily="2" charset="-122"/>
              </a:endParaRPr>
            </a:p>
            <a:p>
              <a:pPr algn="ctr">
                <a:lnSpc>
                  <a:spcPct val="150000"/>
                </a:lnSpc>
              </a:pPr>
              <a:endParaRPr lang="zh-CN" altLang="en-US" sz="1600" dirty="0">
                <a:solidFill>
                  <a:schemeClr val="bg1"/>
                </a:solidFill>
                <a:latin typeface="华文细黑" panose="02010600040101010101" pitchFamily="2" charset="-122"/>
                <a:ea typeface="华文细黑" panose="02010600040101010101" pitchFamily="2" charset="-122"/>
              </a:endParaRPr>
            </a:p>
          </p:txBody>
        </p:sp>
      </p:grpSp>
      <p:sp>
        <p:nvSpPr>
          <p:cNvPr id="36" name="矩形: 圆角 35"/>
          <p:cNvSpPr/>
          <p:nvPr/>
        </p:nvSpPr>
        <p:spPr>
          <a:xfrm>
            <a:off x="9004607" y="5471267"/>
            <a:ext cx="1393371" cy="377371"/>
          </a:xfrm>
          <a:prstGeom prst="roundRect">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4.7</a:t>
            </a:r>
            <a:endParaRPr lang="en-US"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stretch>
            <a:fillRect/>
          </a:stretch>
        </p:blipFill>
        <p:spPr>
          <a:xfrm>
            <a:off x="429454" y="480605"/>
            <a:ext cx="11333092" cy="5896790"/>
          </a:xfrm>
          <a:prstGeom prst="rect">
            <a:avLst/>
          </a:prstGeom>
        </p:spPr>
      </p:pic>
      <p:sp>
        <p:nvSpPr>
          <p:cNvPr id="7" name="文本框 6"/>
          <p:cNvSpPr txBox="1"/>
          <p:nvPr/>
        </p:nvSpPr>
        <p:spPr>
          <a:xfrm>
            <a:off x="3599542" y="2973757"/>
            <a:ext cx="4992915" cy="646331"/>
          </a:xfrm>
          <a:prstGeom prst="rect">
            <a:avLst/>
          </a:prstGeom>
          <a:noFill/>
        </p:spPr>
        <p:txBody>
          <a:bodyPr wrap="square" rtlCol="0">
            <a:spAutoFit/>
          </a:bodyPr>
          <a:lstStyle/>
          <a:p>
            <a:pPr algn="ctr"/>
            <a:r>
              <a:rPr lang="zh-CN" altLang="en-US" sz="3600" dirty="0">
                <a:solidFill>
                  <a:schemeClr val="bg1"/>
                </a:solidFill>
                <a:latin typeface="微软雅黑" panose="020B0503020204020204" pitchFamily="34" charset="-122"/>
                <a:ea typeface="微软雅黑" panose="020B0503020204020204" pitchFamily="34" charset="-122"/>
              </a:rPr>
              <a:t>感谢您的倾听</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4448629" y="853299"/>
            <a:ext cx="3294743" cy="5151403"/>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p:cNvSpPr txBox="1"/>
          <p:nvPr/>
        </p:nvSpPr>
        <p:spPr>
          <a:xfrm>
            <a:off x="4644572" y="1681342"/>
            <a:ext cx="2902857" cy="922020"/>
          </a:xfrm>
          <a:prstGeom prst="rect">
            <a:avLst/>
          </a:prstGeom>
          <a:noFill/>
        </p:spPr>
        <p:txBody>
          <a:bodyPr wrap="square" rtlCol="0" anchor="ctr">
            <a:spAutoFit/>
          </a:bodyPr>
          <a:lstStyle/>
          <a:p>
            <a:pPr algn="ctr"/>
            <a:r>
              <a:rPr lang="en-US" altLang="zh-CN" sz="5400" dirty="0">
                <a:solidFill>
                  <a:schemeClr val="bg1"/>
                </a:solidFill>
                <a:latin typeface="Arial Black" panose="020B0A04020102020204" pitchFamily="34" charset="0"/>
                <a:cs typeface="Aharoni" panose="02010803020104030203" pitchFamily="2" charset="-79"/>
              </a:rPr>
              <a:t>201</a:t>
            </a:r>
            <a:r>
              <a:rPr lang="en-US" sz="5400" dirty="0">
                <a:solidFill>
                  <a:schemeClr val="bg1"/>
                </a:solidFill>
                <a:latin typeface="Arial Black" panose="020B0A04020102020204" pitchFamily="34" charset="0"/>
                <a:cs typeface="Aharoni" panose="02010803020104030203" pitchFamily="2" charset="-79"/>
              </a:rPr>
              <a:t>8</a:t>
            </a:r>
            <a:endParaRPr lang="en-US" sz="5400" dirty="0">
              <a:solidFill>
                <a:schemeClr val="bg1"/>
              </a:solidFill>
              <a:latin typeface="Arial Black" panose="020B0A04020102020204" pitchFamily="34" charset="0"/>
              <a:cs typeface="Aharoni" panose="02010803020104030203" pitchFamily="2" charset="-79"/>
            </a:endParaRPr>
          </a:p>
        </p:txBody>
      </p:sp>
      <p:cxnSp>
        <p:nvCxnSpPr>
          <p:cNvPr id="12" name="直接连接符 11"/>
          <p:cNvCxnSpPr/>
          <p:nvPr/>
        </p:nvCxnSpPr>
        <p:spPr>
          <a:xfrm>
            <a:off x="5667829" y="2739904"/>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724730" y="3768438"/>
            <a:ext cx="27425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724730" y="4225638"/>
            <a:ext cx="27425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stretch>
            <a:fillRect/>
          </a:stretch>
        </p:blipFill>
        <p:spPr>
          <a:xfrm>
            <a:off x="429454" y="480605"/>
            <a:ext cx="11333092" cy="5896790"/>
          </a:xfrm>
          <a:prstGeom prst="rect">
            <a:avLst/>
          </a:prstGeom>
        </p:spPr>
      </p:pic>
      <p:sp>
        <p:nvSpPr>
          <p:cNvPr id="8" name="矩形 7"/>
          <p:cNvSpPr/>
          <p:nvPr/>
        </p:nvSpPr>
        <p:spPr>
          <a:xfrm>
            <a:off x="2142737" y="1304763"/>
            <a:ext cx="2721428" cy="4248474"/>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p:cNvSpPr txBox="1"/>
          <p:nvPr/>
        </p:nvSpPr>
        <p:spPr>
          <a:xfrm>
            <a:off x="2552765" y="2792074"/>
            <a:ext cx="1901372" cy="923330"/>
          </a:xfrm>
          <a:prstGeom prst="rect">
            <a:avLst/>
          </a:prstGeom>
          <a:noFill/>
        </p:spPr>
        <p:txBody>
          <a:bodyPr wrap="square" rtlCol="0">
            <a:spAutoFit/>
          </a:bodyPr>
          <a:lstStyle/>
          <a:p>
            <a:pPr algn="ctr"/>
            <a:r>
              <a:rPr lang="zh-CN" altLang="en-US" sz="5400" dirty="0">
                <a:solidFill>
                  <a:schemeClr val="bg1"/>
                </a:solidFill>
                <a:latin typeface="微软雅黑" panose="020B0503020204020204" pitchFamily="34" charset="-122"/>
                <a:ea typeface="微软雅黑" panose="020B0503020204020204" pitchFamily="34" charset="-122"/>
              </a:rPr>
              <a:t>目录</a:t>
            </a:r>
            <a:endParaRPr lang="zh-CN" altLang="en-US" sz="54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1954051" y="3665817"/>
            <a:ext cx="3098800" cy="400110"/>
          </a:xfrm>
          <a:prstGeom prst="rect">
            <a:avLst/>
          </a:prstGeom>
        </p:spPr>
        <p:txBody>
          <a:bodyPr wrap="square">
            <a:spAutoFit/>
          </a:bodyPr>
          <a:lstStyle/>
          <a:p>
            <a:pPr algn="ctr"/>
            <a:r>
              <a:rPr lang="en-US" altLang="zh-CN" sz="2000" dirty="0">
                <a:solidFill>
                  <a:schemeClr val="bg1"/>
                </a:solidFill>
                <a:latin typeface="华文细黑" panose="02010600040101010101" pitchFamily="2" charset="-122"/>
                <a:ea typeface="华文细黑" panose="02010600040101010101" pitchFamily="2" charset="-122"/>
              </a:rPr>
              <a:t>CONTENTS</a:t>
            </a:r>
            <a:endParaRPr lang="zh-CN" altLang="en-US" sz="2000" dirty="0">
              <a:solidFill>
                <a:schemeClr val="bg1"/>
              </a:solidFill>
              <a:latin typeface="华文细黑" panose="02010600040101010101" pitchFamily="2" charset="-122"/>
              <a:ea typeface="华文细黑" panose="02010600040101010101" pitchFamily="2" charset="-122"/>
            </a:endParaRPr>
          </a:p>
        </p:txBody>
      </p:sp>
      <p:sp>
        <p:nvSpPr>
          <p:cNvPr id="9" name="矩形: 圆角 8"/>
          <p:cNvSpPr/>
          <p:nvPr/>
        </p:nvSpPr>
        <p:spPr>
          <a:xfrm>
            <a:off x="6170450" y="1304763"/>
            <a:ext cx="669180" cy="6691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221F42"/>
                </a:solidFill>
                <a:latin typeface="微软雅黑" panose="020B0503020204020204" pitchFamily="34" charset="-122"/>
                <a:ea typeface="微软雅黑" panose="020B0503020204020204" pitchFamily="34" charset="-122"/>
              </a:rPr>
              <a:t>01</a:t>
            </a:r>
            <a:endParaRPr lang="zh-CN" altLang="en-US" sz="2000" dirty="0">
              <a:solidFill>
                <a:srgbClr val="221F42"/>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7269084" y="1408521"/>
            <a:ext cx="2968866"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章节概述</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2" name="矩形: 圆角 21"/>
          <p:cNvSpPr/>
          <p:nvPr/>
        </p:nvSpPr>
        <p:spPr>
          <a:xfrm>
            <a:off x="6170450" y="2497861"/>
            <a:ext cx="669180" cy="6691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221F42"/>
                </a:solidFill>
                <a:latin typeface="微软雅黑" panose="020B0503020204020204" pitchFamily="34" charset="-122"/>
                <a:ea typeface="微软雅黑" panose="020B0503020204020204" pitchFamily="34" charset="-122"/>
              </a:rPr>
              <a:t>02</a:t>
            </a:r>
            <a:endParaRPr lang="zh-CN" altLang="en-US" sz="2000" dirty="0">
              <a:solidFill>
                <a:srgbClr val="221F42"/>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7269084" y="2601619"/>
            <a:ext cx="2968866"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阐述问题</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5" name="矩形: 圆角 24"/>
          <p:cNvSpPr/>
          <p:nvPr/>
        </p:nvSpPr>
        <p:spPr>
          <a:xfrm>
            <a:off x="6170450" y="3690959"/>
            <a:ext cx="669180" cy="6691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221F42"/>
                </a:solidFill>
                <a:latin typeface="微软雅黑" panose="020B0503020204020204" pitchFamily="34" charset="-122"/>
                <a:ea typeface="微软雅黑" panose="020B0503020204020204" pitchFamily="34" charset="-122"/>
              </a:rPr>
              <a:t>03</a:t>
            </a:r>
            <a:endParaRPr lang="zh-CN" altLang="en-US" sz="2000" dirty="0">
              <a:solidFill>
                <a:srgbClr val="221F42"/>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7269084" y="3794717"/>
            <a:ext cx="2968866"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参考文献</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8" name="矩形: 圆角 27"/>
          <p:cNvSpPr/>
          <p:nvPr/>
        </p:nvSpPr>
        <p:spPr>
          <a:xfrm>
            <a:off x="6170450" y="4884057"/>
            <a:ext cx="669180" cy="6691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221F42"/>
                </a:solidFill>
                <a:latin typeface="微软雅黑" panose="020B0503020204020204" pitchFamily="34" charset="-122"/>
                <a:ea typeface="微软雅黑" panose="020B0503020204020204" pitchFamily="34" charset="-122"/>
              </a:rPr>
              <a:t>04</a:t>
            </a:r>
            <a:endParaRPr lang="zh-CN" altLang="en-US" sz="2000" dirty="0">
              <a:solidFill>
                <a:srgbClr val="221F42"/>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7269084" y="4987180"/>
            <a:ext cx="2968866" cy="460375"/>
          </a:xfrm>
          <a:prstGeom prst="rect">
            <a:avLst/>
          </a:prstGeom>
          <a:noFill/>
        </p:spPr>
        <p:txBody>
          <a:bodyPr wrap="squar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分工及评分</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stretch>
            <a:fillRect/>
          </a:stretch>
        </p:blipFill>
        <p:spPr>
          <a:xfrm>
            <a:off x="429454" y="480605"/>
            <a:ext cx="11333092" cy="5896790"/>
          </a:xfrm>
          <a:prstGeom prst="rect">
            <a:avLst/>
          </a:prstGeom>
        </p:spPr>
      </p:pic>
      <p:sp>
        <p:nvSpPr>
          <p:cNvPr id="8" name="矩形 7"/>
          <p:cNvSpPr/>
          <p:nvPr/>
        </p:nvSpPr>
        <p:spPr>
          <a:xfrm>
            <a:off x="4735286" y="1319276"/>
            <a:ext cx="2721428" cy="2759236"/>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p:cNvSpPr txBox="1"/>
          <p:nvPr/>
        </p:nvSpPr>
        <p:spPr>
          <a:xfrm>
            <a:off x="4644572" y="1770742"/>
            <a:ext cx="2902857" cy="1569660"/>
          </a:xfrm>
          <a:prstGeom prst="rect">
            <a:avLst/>
          </a:prstGeom>
          <a:noFill/>
        </p:spPr>
        <p:txBody>
          <a:bodyPr wrap="square" rtlCol="0">
            <a:spAutoFit/>
          </a:bodyPr>
          <a:lstStyle/>
          <a:p>
            <a:pPr algn="ctr"/>
            <a:r>
              <a:rPr lang="en-US" altLang="zh-CN" sz="9600" dirty="0">
                <a:solidFill>
                  <a:schemeClr val="bg1"/>
                </a:solidFill>
                <a:latin typeface="Arial Black" panose="020B0A04020102020204" pitchFamily="34" charset="0"/>
                <a:cs typeface="Aharoni" panose="02010803020104030203" pitchFamily="2" charset="-79"/>
              </a:rPr>
              <a:t>01</a:t>
            </a:r>
            <a:endParaRPr lang="zh-CN" altLang="en-US" sz="9600" dirty="0">
              <a:solidFill>
                <a:schemeClr val="bg1"/>
              </a:solidFill>
              <a:latin typeface="Arial Black" panose="020B0A04020102020204" pitchFamily="34" charset="0"/>
              <a:cs typeface="Aharoni" panose="02010803020104030203" pitchFamily="2" charset="-79"/>
            </a:endParaRPr>
          </a:p>
        </p:txBody>
      </p:sp>
      <p:cxnSp>
        <p:nvCxnSpPr>
          <p:cNvPr id="16" name="直接连接符 15"/>
          <p:cNvCxnSpPr/>
          <p:nvPr/>
        </p:nvCxnSpPr>
        <p:spPr>
          <a:xfrm>
            <a:off x="5667829" y="3421014"/>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443354" y="4413610"/>
            <a:ext cx="3305292" cy="645160"/>
          </a:xfrm>
          <a:prstGeom prst="rect">
            <a:avLst/>
          </a:prstGeom>
          <a:noFill/>
        </p:spPr>
        <p:txBody>
          <a:bodyPr wrap="square" rtlCol="0">
            <a:spAutoFit/>
          </a:bodyPr>
          <a:lstStyle/>
          <a:p>
            <a:pPr algn="ctr"/>
            <a:r>
              <a:rPr lang="zh-CN" altLang="en-US" sz="3600" dirty="0">
                <a:solidFill>
                  <a:schemeClr val="bg1"/>
                </a:solidFill>
                <a:latin typeface="微软雅黑" panose="020B0503020204020204" pitchFamily="34" charset="-122"/>
                <a:ea typeface="微软雅黑" panose="020B0503020204020204" pitchFamily="34" charset="-122"/>
              </a:rPr>
              <a:t>章节概述</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5"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6096000" y="137886"/>
            <a:ext cx="0" cy="4354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611567" y="711200"/>
            <a:ext cx="2968866" cy="82994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第十八章《人月神话》的观点：是与非</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圆: 空心 6"/>
          <p:cNvSpPr/>
          <p:nvPr/>
        </p:nvSpPr>
        <p:spPr>
          <a:xfrm>
            <a:off x="420915" y="-355600"/>
            <a:ext cx="986971" cy="986971"/>
          </a:xfrm>
          <a:prstGeom prst="donut">
            <a:avLst>
              <a:gd name="adj" fmla="val 11737"/>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圆: 空心 7"/>
          <p:cNvSpPr/>
          <p:nvPr/>
        </p:nvSpPr>
        <p:spPr>
          <a:xfrm>
            <a:off x="11088915" y="6364514"/>
            <a:ext cx="986971" cy="986971"/>
          </a:xfrm>
          <a:prstGeom prst="donut">
            <a:avLst>
              <a:gd name="adj" fmla="val 11737"/>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圆: 空心 8"/>
          <p:cNvSpPr/>
          <p:nvPr/>
        </p:nvSpPr>
        <p:spPr>
          <a:xfrm>
            <a:off x="1617350" y="92353"/>
            <a:ext cx="335817" cy="335817"/>
          </a:xfrm>
          <a:prstGeom prst="donut">
            <a:avLst>
              <a:gd name="adj" fmla="val 11737"/>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圆: 空心 9"/>
          <p:cNvSpPr/>
          <p:nvPr/>
        </p:nvSpPr>
        <p:spPr>
          <a:xfrm>
            <a:off x="10607956" y="6400798"/>
            <a:ext cx="335817" cy="335817"/>
          </a:xfrm>
          <a:prstGeom prst="donut">
            <a:avLst>
              <a:gd name="adj" fmla="val 11737"/>
            </a:avLst>
          </a:prstGeom>
          <a:solidFill>
            <a:srgbClr val="E1C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矩形 10"/>
          <p:cNvSpPr/>
          <p:nvPr/>
        </p:nvSpPr>
        <p:spPr>
          <a:xfrm>
            <a:off x="3149600" y="2065367"/>
            <a:ext cx="2068285" cy="3900131"/>
          </a:xfrm>
          <a:prstGeom prst="rect">
            <a:avLst/>
          </a:prstGeom>
          <a:noFill/>
          <a:ln w="3810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2" name="图片 11" descr="C:\Users\SoulSkull\Desktop\qq_pic_merged_1525275479064.jpgqq_pic_merged_1525275479064"/>
          <p:cNvPicPr>
            <a:picLocks noChangeAspect="1"/>
          </p:cNvPicPr>
          <p:nvPr/>
        </p:nvPicPr>
        <p:blipFill>
          <a:blip r:embed="rId1"/>
          <a:srcRect/>
          <a:stretch>
            <a:fillRect/>
          </a:stretch>
        </p:blipFill>
        <p:spPr>
          <a:xfrm>
            <a:off x="867315" y="2463810"/>
            <a:ext cx="3777254" cy="3103245"/>
          </a:xfrm>
          <a:prstGeom prst="rect">
            <a:avLst/>
          </a:prstGeom>
        </p:spPr>
      </p:pic>
      <p:grpSp>
        <p:nvGrpSpPr>
          <p:cNvPr id="22" name="组合 21"/>
          <p:cNvGrpSpPr/>
          <p:nvPr/>
        </p:nvGrpSpPr>
        <p:grpSpPr>
          <a:xfrm>
            <a:off x="5888229" y="2829852"/>
            <a:ext cx="5962123" cy="2373012"/>
            <a:chOff x="5397920" y="1918356"/>
            <a:chExt cx="5962123" cy="2373012"/>
          </a:xfrm>
        </p:grpSpPr>
        <p:sp>
          <p:nvSpPr>
            <p:cNvPr id="23" name="文本框 22"/>
            <p:cNvSpPr txBox="1"/>
            <p:nvPr/>
          </p:nvSpPr>
          <p:spPr>
            <a:xfrm>
              <a:off x="5397920" y="1918356"/>
              <a:ext cx="5962015" cy="460375"/>
            </a:xfrm>
            <a:prstGeom prst="rect">
              <a:avLst/>
            </a:prstGeom>
            <a:noFill/>
          </p:spPr>
          <p:txBody>
            <a:bodyPr wrap="square" rtlCol="0">
              <a:spAutoFit/>
            </a:bodyPr>
            <a:lstStyle/>
            <a:p>
              <a:pPr algn="l"/>
              <a:r>
                <a:rPr lang="en-US" altLang="zh-CN" sz="2400" dirty="0">
                  <a:solidFill>
                    <a:schemeClr val="bg1"/>
                  </a:solidFill>
                  <a:latin typeface="Agency FB" panose="020B0503020202020204" pitchFamily="34" charset="0"/>
                </a:rPr>
                <a:t>本章是对前面诸章要点的提炼陈述。</a:t>
              </a:r>
              <a:endParaRPr lang="en-US" altLang="zh-CN" sz="2400" dirty="0">
                <a:solidFill>
                  <a:schemeClr val="bg1"/>
                </a:solidFill>
                <a:latin typeface="Agency FB" panose="020B0503020202020204" pitchFamily="34" charset="0"/>
              </a:endParaRPr>
            </a:p>
          </p:txBody>
        </p:sp>
        <p:cxnSp>
          <p:nvCxnSpPr>
            <p:cNvPr id="24" name="直接连接符 23"/>
            <p:cNvCxnSpPr/>
            <p:nvPr/>
          </p:nvCxnSpPr>
          <p:spPr>
            <a:xfrm>
              <a:off x="5573486" y="2619245"/>
              <a:ext cx="6966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5485004" y="2722918"/>
              <a:ext cx="5875039" cy="1568450"/>
            </a:xfrm>
            <a:prstGeom prst="rect">
              <a:avLst/>
            </a:prstGeom>
          </p:spPr>
          <p:txBody>
            <a:bodyPr wrap="square">
              <a:spAutoFit/>
            </a:bodyPr>
            <a:lstStyle/>
            <a:p>
              <a:pPr>
                <a:lnSpc>
                  <a:spcPct val="150000"/>
                </a:lnSpc>
              </a:pPr>
              <a:r>
                <a:rPr lang="en-US" altLang="zh-CN" sz="1600" dirty="0">
                  <a:solidFill>
                    <a:schemeClr val="bg1"/>
                  </a:solidFill>
                  <a:latin typeface="华文细黑" panose="02010600040101010101" pitchFamily="2" charset="-122"/>
                  <a:ea typeface="华文细黑" panose="02010600040101010101" pitchFamily="2" charset="-122"/>
                </a:rPr>
                <a:t>在撰写《人月神话》的回顾和更新过程中，作者发现初版中断言的观点甚少被软件工程研究和实践所抨击、证实或证伪，因此在本章中作者提炼了初版中十五个章节中的概要，结合近年来软件技术的发展状况，对这些观点进行强调、修正和反思。</a:t>
              </a:r>
              <a:endParaRPr lang="en-US" altLang="zh-CN" sz="1600" dirty="0">
                <a:solidFill>
                  <a:schemeClr val="bg1"/>
                </a:solidFill>
                <a:latin typeface="华文细黑" panose="02010600040101010101" pitchFamily="2" charset="-122"/>
                <a:ea typeface="华文细黑" panose="02010600040101010101" pitchFamily="2" charset="-122"/>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6096000" y="137886"/>
            <a:ext cx="0" cy="4354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611567" y="711200"/>
            <a:ext cx="2968866" cy="82994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sym typeface="+mn-ea"/>
              </a:rPr>
              <a:t>第</a:t>
            </a:r>
            <a:r>
              <a:rPr lang="en-US" altLang="zh-CN" sz="2400" dirty="0">
                <a:solidFill>
                  <a:schemeClr val="bg1"/>
                </a:solidFill>
                <a:latin typeface="微软雅黑" panose="020B0503020204020204" pitchFamily="34" charset="-122"/>
                <a:ea typeface="微软雅黑" panose="020B0503020204020204" pitchFamily="34" charset="-122"/>
                <a:sym typeface="+mn-ea"/>
              </a:rPr>
              <a:t>19</a:t>
            </a:r>
            <a:r>
              <a:rPr lang="zh-CN" altLang="en-US" sz="2400" dirty="0">
                <a:solidFill>
                  <a:schemeClr val="bg1"/>
                </a:solidFill>
                <a:latin typeface="微软雅黑" panose="020B0503020204020204" pitchFamily="34" charset="-122"/>
                <a:ea typeface="微软雅黑" panose="020B0503020204020204" pitchFamily="34" charset="-122"/>
                <a:sym typeface="+mn-ea"/>
              </a:rPr>
              <a:t>章 </a:t>
            </a:r>
            <a:r>
              <a:rPr lang="en-US" altLang="zh-CN" sz="2400" dirty="0">
                <a:solidFill>
                  <a:schemeClr val="bg1"/>
                </a:solidFill>
                <a:latin typeface="微软雅黑" panose="020B0503020204020204" pitchFamily="34" charset="-122"/>
                <a:ea typeface="微软雅黑" panose="020B0503020204020204" pitchFamily="34" charset="-122"/>
                <a:sym typeface="+mn-ea"/>
              </a:rPr>
              <a:t>20</a:t>
            </a:r>
            <a:r>
              <a:rPr lang="zh-CN" altLang="en-US" sz="2400" dirty="0">
                <a:solidFill>
                  <a:schemeClr val="bg1"/>
                </a:solidFill>
                <a:latin typeface="微软雅黑" panose="020B0503020204020204" pitchFamily="34" charset="-122"/>
                <a:ea typeface="微软雅黑" panose="020B0503020204020204" pitchFamily="34" charset="-122"/>
                <a:sym typeface="+mn-ea"/>
              </a:rPr>
              <a:t>年后的《人月神话》</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圆: 空心 6"/>
          <p:cNvSpPr/>
          <p:nvPr/>
        </p:nvSpPr>
        <p:spPr>
          <a:xfrm>
            <a:off x="420915" y="-355600"/>
            <a:ext cx="986971" cy="986971"/>
          </a:xfrm>
          <a:prstGeom prst="donut">
            <a:avLst>
              <a:gd name="adj" fmla="val 11737"/>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圆: 空心 7"/>
          <p:cNvSpPr/>
          <p:nvPr/>
        </p:nvSpPr>
        <p:spPr>
          <a:xfrm>
            <a:off x="11088915" y="6364514"/>
            <a:ext cx="986971" cy="986971"/>
          </a:xfrm>
          <a:prstGeom prst="donut">
            <a:avLst>
              <a:gd name="adj" fmla="val 11737"/>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圆: 空心 8"/>
          <p:cNvSpPr/>
          <p:nvPr/>
        </p:nvSpPr>
        <p:spPr>
          <a:xfrm>
            <a:off x="1617350" y="92353"/>
            <a:ext cx="335817" cy="335817"/>
          </a:xfrm>
          <a:prstGeom prst="donut">
            <a:avLst>
              <a:gd name="adj" fmla="val 11737"/>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圆: 空心 9"/>
          <p:cNvSpPr/>
          <p:nvPr/>
        </p:nvSpPr>
        <p:spPr>
          <a:xfrm>
            <a:off x="10607956" y="6400798"/>
            <a:ext cx="335817" cy="335817"/>
          </a:xfrm>
          <a:prstGeom prst="donut">
            <a:avLst>
              <a:gd name="adj" fmla="val 11737"/>
            </a:avLst>
          </a:prstGeom>
          <a:solidFill>
            <a:srgbClr val="E1C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2" name="图片 11" descr="C:\Users\SoulSkull\Desktop\qq_pic_merged_1525275501760.jpgqq_pic_merged_1525275501760"/>
          <p:cNvPicPr>
            <a:picLocks noChangeAspect="1"/>
          </p:cNvPicPr>
          <p:nvPr/>
        </p:nvPicPr>
        <p:blipFill>
          <a:blip r:embed="rId1"/>
          <a:srcRect/>
          <a:stretch>
            <a:fillRect/>
          </a:stretch>
        </p:blipFill>
        <p:spPr>
          <a:xfrm>
            <a:off x="1616075" y="1583055"/>
            <a:ext cx="2840990" cy="4092575"/>
          </a:xfrm>
          <a:prstGeom prst="rect">
            <a:avLst/>
          </a:prstGeom>
        </p:spPr>
      </p:pic>
      <p:grpSp>
        <p:nvGrpSpPr>
          <p:cNvPr id="22" name="组合 21"/>
          <p:cNvGrpSpPr/>
          <p:nvPr/>
        </p:nvGrpSpPr>
        <p:grpSpPr>
          <a:xfrm>
            <a:off x="5801323" y="1757186"/>
            <a:ext cx="5875039" cy="1487338"/>
            <a:chOff x="5485004" y="2619245"/>
            <a:chExt cx="5875039" cy="1487338"/>
          </a:xfrm>
        </p:grpSpPr>
        <p:cxnSp>
          <p:nvCxnSpPr>
            <p:cNvPr id="24" name="直接连接符 23"/>
            <p:cNvCxnSpPr/>
            <p:nvPr/>
          </p:nvCxnSpPr>
          <p:spPr>
            <a:xfrm>
              <a:off x="5573486" y="2619245"/>
              <a:ext cx="6966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5485004" y="2722918"/>
              <a:ext cx="5875039" cy="1383665"/>
            </a:xfrm>
            <a:prstGeom prst="rect">
              <a:avLst/>
            </a:prstGeom>
          </p:spPr>
          <p:txBody>
            <a:bodyPr wrap="square">
              <a:spAutoFit/>
            </a:bodyPr>
            <a:lstStyle/>
            <a:p>
              <a:pPr>
                <a:lnSpc>
                  <a:spcPct val="150000"/>
                </a:lnSpc>
              </a:pPr>
              <a:r>
                <a:rPr lang="en-US" altLang="zh-CN" sz="1400" dirty="0">
                  <a:solidFill>
                    <a:schemeClr val="bg1"/>
                  </a:solidFill>
                  <a:latin typeface="华文细黑" panose="02010600040101010101" pitchFamily="2" charset="-122"/>
                  <a:ea typeface="华文细黑" panose="02010600040101010101" pitchFamily="2" charset="-122"/>
                </a:rPr>
                <a:t>本章为《人月神话》二十周年纪念版的总结和更新陈述。鱼跃激流飞渡的图片，似在比喻计算机技术领域近二十年来令人兴奋的迅捷发展，借鉴历史，展望未来，在计算机技术这条年轻而遄急的河道上，我们当激流勇进，永不言退。</a:t>
              </a:r>
              <a:endParaRPr lang="en-US" altLang="zh-CN" sz="1400" dirty="0">
                <a:solidFill>
                  <a:schemeClr val="bg1"/>
                </a:solidFill>
                <a:latin typeface="华文细黑" panose="02010600040101010101" pitchFamily="2" charset="-122"/>
                <a:ea typeface="华文细黑" panose="02010600040101010101" pitchFamily="2" charset="-122"/>
              </a:endParaRPr>
            </a:p>
          </p:txBody>
        </p:sp>
      </p:grpSp>
      <p:sp>
        <p:nvSpPr>
          <p:cNvPr id="2" name="矩形 1"/>
          <p:cNvSpPr/>
          <p:nvPr/>
        </p:nvSpPr>
        <p:spPr>
          <a:xfrm rot="5400000">
            <a:off x="870585" y="2053590"/>
            <a:ext cx="4331970" cy="3150235"/>
          </a:xfrm>
          <a:prstGeom prst="rect">
            <a:avLst/>
          </a:prstGeom>
          <a:noFill/>
          <a:ln>
            <a:solidFill>
              <a:schemeClr val="bg1">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 name="组合 2"/>
          <p:cNvGrpSpPr/>
          <p:nvPr/>
        </p:nvGrpSpPr>
        <p:grpSpPr>
          <a:xfrm>
            <a:off x="5801323" y="3338336"/>
            <a:ext cx="5875039" cy="2456983"/>
            <a:chOff x="5485004" y="2619245"/>
            <a:chExt cx="5875039" cy="2456983"/>
          </a:xfrm>
        </p:grpSpPr>
        <p:cxnSp>
          <p:nvCxnSpPr>
            <p:cNvPr id="14" name="直接连接符 13"/>
            <p:cNvCxnSpPr/>
            <p:nvPr/>
          </p:nvCxnSpPr>
          <p:spPr>
            <a:xfrm>
              <a:off x="5573486" y="2619245"/>
              <a:ext cx="6966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485004" y="2722918"/>
              <a:ext cx="5875039" cy="2353310"/>
            </a:xfrm>
            <a:prstGeom prst="rect">
              <a:avLst/>
            </a:prstGeom>
          </p:spPr>
          <p:txBody>
            <a:bodyPr wrap="square">
              <a:spAutoFit/>
            </a:bodyPr>
            <a:p>
              <a:pPr>
                <a:lnSpc>
                  <a:spcPct val="150000"/>
                </a:lnSpc>
              </a:pPr>
              <a:r>
                <a:rPr lang="en-US" altLang="zh-CN" sz="1400" dirty="0">
                  <a:solidFill>
                    <a:schemeClr val="bg1"/>
                  </a:solidFill>
                  <a:latin typeface="华文细黑" panose="02010600040101010101" pitchFamily="2" charset="-122"/>
                  <a:ea typeface="华文细黑" panose="02010600040101010101" pitchFamily="2" charset="-122"/>
                </a:rPr>
                <a:t>在《人月神话》初版发布二十周年后，计算机技术领域已有很大变化，《人月神话》体现出深远的影响力，初版中的许多观点依然经常被人们谈论和引用，其中有些断言至今仍被软件开放人员奉为圭臬。作者结合当前软件工程领域的发展现状重新梳理了初版中的各核心观点，强调了概念完整性，重新评议了第二个系统效应，反省了瀑布模型的局限性，结合初版中的观点，作者评述了图形桌面系统、信息隐藏、面向对象高级语言等技术的发展，以及近年来软件工程领域的重要成果。</a:t>
              </a:r>
              <a:endParaRPr lang="en-US" altLang="zh-CN" sz="1400" dirty="0">
                <a:solidFill>
                  <a:schemeClr val="bg1"/>
                </a:solidFill>
                <a:latin typeface="华文细黑" panose="02010600040101010101" pitchFamily="2" charset="-122"/>
                <a:ea typeface="华文细黑" panose="02010600040101010101" pitchFamily="2"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1"/>
          <a:stretch>
            <a:fillRect/>
          </a:stretch>
        </p:blipFill>
        <p:spPr>
          <a:xfrm>
            <a:off x="429454" y="480605"/>
            <a:ext cx="11333092" cy="5896790"/>
          </a:xfrm>
          <a:prstGeom prst="rect">
            <a:avLst/>
          </a:prstGeom>
        </p:spPr>
      </p:pic>
      <p:sp>
        <p:nvSpPr>
          <p:cNvPr id="8" name="矩形 7"/>
          <p:cNvSpPr/>
          <p:nvPr/>
        </p:nvSpPr>
        <p:spPr>
          <a:xfrm>
            <a:off x="4735286" y="1319276"/>
            <a:ext cx="2721428" cy="2759236"/>
          </a:xfrm>
          <a:prstGeom prst="rect">
            <a:avLst/>
          </a:prstGeom>
          <a:noFill/>
          <a:ln w="57150">
            <a:gradFill>
              <a:gsLst>
                <a:gs pos="0">
                  <a:srgbClr val="EB3079"/>
                </a:gs>
                <a:gs pos="27000">
                  <a:srgbClr val="E1C963"/>
                </a:gs>
                <a:gs pos="60000">
                  <a:srgbClr val="8E6FB0"/>
                </a:gs>
                <a:gs pos="100000">
                  <a:srgbClr val="0392E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p:cNvSpPr txBox="1"/>
          <p:nvPr/>
        </p:nvSpPr>
        <p:spPr>
          <a:xfrm>
            <a:off x="4644572" y="1770742"/>
            <a:ext cx="2902857" cy="1569660"/>
          </a:xfrm>
          <a:prstGeom prst="rect">
            <a:avLst/>
          </a:prstGeom>
          <a:noFill/>
        </p:spPr>
        <p:txBody>
          <a:bodyPr wrap="square" rtlCol="0">
            <a:spAutoFit/>
          </a:bodyPr>
          <a:lstStyle/>
          <a:p>
            <a:pPr algn="ctr"/>
            <a:r>
              <a:rPr lang="en-US" altLang="zh-CN" sz="9600" dirty="0">
                <a:solidFill>
                  <a:schemeClr val="bg1"/>
                </a:solidFill>
                <a:latin typeface="Arial Black" panose="020B0A04020102020204" pitchFamily="34" charset="0"/>
                <a:cs typeface="Aharoni" panose="02010803020104030203" pitchFamily="2" charset="-79"/>
              </a:rPr>
              <a:t>02</a:t>
            </a:r>
            <a:endParaRPr lang="zh-CN" altLang="en-US" sz="9600" dirty="0">
              <a:solidFill>
                <a:schemeClr val="bg1"/>
              </a:solidFill>
              <a:latin typeface="Arial Black" panose="020B0A04020102020204" pitchFamily="34" charset="0"/>
              <a:cs typeface="Aharoni" panose="02010803020104030203" pitchFamily="2" charset="-79"/>
            </a:endParaRPr>
          </a:p>
        </p:txBody>
      </p:sp>
      <p:cxnSp>
        <p:nvCxnSpPr>
          <p:cNvPr id="16" name="直接连接符 15"/>
          <p:cNvCxnSpPr/>
          <p:nvPr/>
        </p:nvCxnSpPr>
        <p:spPr>
          <a:xfrm>
            <a:off x="5667829" y="3421014"/>
            <a:ext cx="85634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443354" y="4413610"/>
            <a:ext cx="3305292" cy="645160"/>
          </a:xfrm>
          <a:prstGeom prst="rect">
            <a:avLst/>
          </a:prstGeom>
          <a:noFill/>
        </p:spPr>
        <p:txBody>
          <a:bodyPr wrap="square" rtlCol="0">
            <a:spAutoFit/>
          </a:bodyPr>
          <a:lstStyle/>
          <a:p>
            <a:pPr algn="ctr"/>
            <a:r>
              <a:rPr lang="zh-CN" altLang="en-US" sz="3600" dirty="0">
                <a:solidFill>
                  <a:schemeClr val="bg1"/>
                </a:solidFill>
                <a:latin typeface="微软雅黑" panose="020B0503020204020204" pitchFamily="34" charset="-122"/>
                <a:ea typeface="微软雅黑" panose="020B0503020204020204" pitchFamily="34" charset="-122"/>
              </a:rPr>
              <a:t>阐述问题</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6096000" y="137886"/>
            <a:ext cx="0" cy="4354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圆: 空心 6"/>
          <p:cNvSpPr/>
          <p:nvPr/>
        </p:nvSpPr>
        <p:spPr>
          <a:xfrm>
            <a:off x="420915" y="-355600"/>
            <a:ext cx="986971" cy="986971"/>
          </a:xfrm>
          <a:prstGeom prst="donut">
            <a:avLst>
              <a:gd name="adj" fmla="val 11737"/>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圆: 空心 7"/>
          <p:cNvSpPr/>
          <p:nvPr/>
        </p:nvSpPr>
        <p:spPr>
          <a:xfrm>
            <a:off x="11088915" y="6364514"/>
            <a:ext cx="986971" cy="986971"/>
          </a:xfrm>
          <a:prstGeom prst="donut">
            <a:avLst>
              <a:gd name="adj" fmla="val 11737"/>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圆: 空心 8"/>
          <p:cNvSpPr/>
          <p:nvPr/>
        </p:nvSpPr>
        <p:spPr>
          <a:xfrm>
            <a:off x="1617350" y="92353"/>
            <a:ext cx="335817" cy="335817"/>
          </a:xfrm>
          <a:prstGeom prst="donut">
            <a:avLst>
              <a:gd name="adj" fmla="val 11737"/>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圆: 空心 9"/>
          <p:cNvSpPr/>
          <p:nvPr/>
        </p:nvSpPr>
        <p:spPr>
          <a:xfrm>
            <a:off x="10607956" y="6400798"/>
            <a:ext cx="335817" cy="335817"/>
          </a:xfrm>
          <a:prstGeom prst="donut">
            <a:avLst>
              <a:gd name="adj" fmla="val 11737"/>
            </a:avLst>
          </a:prstGeom>
          <a:solidFill>
            <a:srgbClr val="E1C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 name="图片 1"/>
          <p:cNvPicPr>
            <a:picLocks noChangeAspect="1"/>
          </p:cNvPicPr>
          <p:nvPr/>
        </p:nvPicPr>
        <p:blipFill>
          <a:blip r:embed="rId1"/>
          <a:stretch>
            <a:fillRect/>
          </a:stretch>
        </p:blipFill>
        <p:spPr>
          <a:xfrm>
            <a:off x="536899" y="1735548"/>
            <a:ext cx="6332213" cy="4221475"/>
          </a:xfrm>
          <a:prstGeom prst="rect">
            <a:avLst/>
          </a:prstGeom>
        </p:spPr>
      </p:pic>
      <p:sp>
        <p:nvSpPr>
          <p:cNvPr id="11" name="矩形 10"/>
          <p:cNvSpPr/>
          <p:nvPr/>
        </p:nvSpPr>
        <p:spPr>
          <a:xfrm>
            <a:off x="4111268" y="2030288"/>
            <a:ext cx="7253418" cy="3631994"/>
          </a:xfrm>
          <a:prstGeom prst="rect">
            <a:avLst/>
          </a:prstGeom>
          <a:solidFill>
            <a:schemeClr val="bg1"/>
          </a:solidFill>
          <a:ln>
            <a:noFill/>
          </a:ln>
          <a:effectLst>
            <a:outerShdw blurRad="342900" sx="110000" sy="110000" algn="ctr"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4110990" y="2241550"/>
            <a:ext cx="7045960" cy="1198880"/>
          </a:xfrm>
          <a:prstGeom prst="rect">
            <a:avLst/>
          </a:prstGeom>
          <a:noFill/>
        </p:spPr>
        <p:txBody>
          <a:bodyPr wrap="square" rtlCol="0">
            <a:spAutoFit/>
          </a:bodyPr>
          <a:p>
            <a:r>
              <a:rPr lang="zh-CN" altLang="en-US"/>
              <a:t>人们经常问，我在</a:t>
            </a:r>
            <a:r>
              <a:rPr lang="en-US" altLang="zh-CN"/>
              <a:t>1975</a:t>
            </a:r>
            <a:r>
              <a:rPr lang="zh-CN" altLang="en-US"/>
              <a:t>年提出的观点和建议，哪些是我仍然坚持的，哪些是已经改变了的，又是怎样改变的？尽管我在一些讲座上也分析过这个问题，但我还是一直想把它写成文章。</a:t>
            </a:r>
            <a:endParaRPr lang="zh-CN" altLang="en-US"/>
          </a:p>
          <a:p>
            <a:pPr algn="r"/>
            <a:r>
              <a:rPr lang="en-US" altLang="zh-CN"/>
              <a:t>——</a:t>
            </a:r>
            <a:r>
              <a:rPr lang="zh-CN" altLang="en-US"/>
              <a:t>《人月神话》</a:t>
            </a:r>
            <a:r>
              <a:rPr lang="en-US" altLang="zh-CN"/>
              <a:t>20</a:t>
            </a:r>
            <a:r>
              <a:rPr lang="zh-CN" altLang="en-US"/>
              <a:t>周年纪念版序言</a:t>
            </a:r>
            <a:endParaRPr lang="zh-CN" altLang="en-US"/>
          </a:p>
        </p:txBody>
      </p:sp>
      <p:sp>
        <p:nvSpPr>
          <p:cNvPr id="30" name="文本框 29"/>
          <p:cNvSpPr txBox="1"/>
          <p:nvPr/>
        </p:nvSpPr>
        <p:spPr>
          <a:xfrm>
            <a:off x="4110990" y="3826510"/>
            <a:ext cx="7045960" cy="1198880"/>
          </a:xfrm>
          <a:prstGeom prst="rect">
            <a:avLst/>
          </a:prstGeom>
          <a:noFill/>
        </p:spPr>
        <p:txBody>
          <a:bodyPr wrap="square" rtlCol="0">
            <a:spAutoFit/>
          </a:bodyPr>
          <a:p>
            <a:r>
              <a:rPr lang="zh-CN" altLang="en-US"/>
              <a:t>现在我们对软件工程的了解比</a:t>
            </a:r>
            <a:r>
              <a:rPr lang="en-US" altLang="zh-CN"/>
              <a:t>1975</a:t>
            </a:r>
            <a:r>
              <a:rPr lang="zh-CN" altLang="en-US"/>
              <a:t>年要多的多了。那么在</a:t>
            </a:r>
            <a:r>
              <a:rPr lang="en-US" altLang="zh-CN"/>
              <a:t>1975</a:t>
            </a:r>
            <a:r>
              <a:rPr lang="zh-CN" altLang="en-US"/>
              <a:t>年版本的人月神话中，哪些观点得到了数据和经验的支持？哪些观点被证明是不正确的？又有哪些观点随着世界的变化，显得陈旧过时了呢？</a:t>
            </a:r>
            <a:endParaRPr lang="zh-CN" altLang="en-US"/>
          </a:p>
          <a:p>
            <a:pPr algn="r"/>
            <a:r>
              <a:rPr lang="en-US" altLang="zh-CN"/>
              <a:t>——</a:t>
            </a:r>
            <a:r>
              <a:rPr lang="zh-CN" altLang="en-US"/>
              <a:t>《人月神话》第</a:t>
            </a:r>
            <a:r>
              <a:rPr lang="en-US" altLang="zh-CN"/>
              <a:t>18</a:t>
            </a:r>
            <a:r>
              <a:rPr lang="zh-CN" altLang="en-US"/>
              <a:t>章前言</a:t>
            </a:r>
            <a:endParaRPr lang="zh-CN" altLang="en-US"/>
          </a:p>
        </p:txBody>
      </p:sp>
      <p:sp>
        <p:nvSpPr>
          <p:cNvPr id="31" name="文本框 30"/>
          <p:cNvSpPr txBox="1"/>
          <p:nvPr/>
        </p:nvSpPr>
        <p:spPr>
          <a:xfrm>
            <a:off x="4611567" y="711200"/>
            <a:ext cx="2968866" cy="460375"/>
          </a:xfrm>
          <a:prstGeom prst="rect">
            <a:avLst/>
          </a:prstGeom>
          <a:noFill/>
        </p:spPr>
        <p:txBody>
          <a:bodyPr wrap="square" rtlCol="0">
            <a:spAutoFit/>
          </a:bodyPr>
          <a:p>
            <a:pPr algn="ctr"/>
            <a:r>
              <a:rPr lang="zh-CN" altLang="en-US" sz="2400" dirty="0">
                <a:solidFill>
                  <a:schemeClr val="bg1"/>
                </a:solidFill>
                <a:latin typeface="微软雅黑" panose="020B0503020204020204" pitchFamily="34" charset="-122"/>
                <a:ea typeface="微软雅黑" panose="020B0503020204020204" pitchFamily="34" charset="-122"/>
              </a:rPr>
              <a:t>第</a:t>
            </a:r>
            <a:r>
              <a:rPr lang="en-US" altLang="zh-CN" sz="2400" dirty="0">
                <a:solidFill>
                  <a:schemeClr val="bg1"/>
                </a:solidFill>
                <a:latin typeface="微软雅黑" panose="020B0503020204020204" pitchFamily="34" charset="-122"/>
                <a:ea typeface="微软雅黑" panose="020B0503020204020204" pitchFamily="34" charset="-122"/>
              </a:rPr>
              <a:t>18</a:t>
            </a:r>
            <a:r>
              <a:rPr lang="zh-CN" altLang="en-US" sz="2400" dirty="0">
                <a:solidFill>
                  <a:schemeClr val="bg1"/>
                </a:solidFill>
                <a:latin typeface="微软雅黑" panose="020B0503020204020204" pitchFamily="34" charset="-122"/>
                <a:ea typeface="微软雅黑" panose="020B0503020204020204" pitchFamily="34" charset="-122"/>
              </a:rPr>
              <a:t>章</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6096000" y="137886"/>
            <a:ext cx="0" cy="4354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611567" y="711200"/>
            <a:ext cx="2968866" cy="46037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第</a:t>
            </a:r>
            <a:r>
              <a:rPr lang="en-US" altLang="zh-CN" sz="2400" dirty="0">
                <a:solidFill>
                  <a:schemeClr val="bg1"/>
                </a:solidFill>
                <a:latin typeface="微软雅黑" panose="020B0503020204020204" pitchFamily="34" charset="-122"/>
                <a:ea typeface="微软雅黑" panose="020B0503020204020204" pitchFamily="34" charset="-122"/>
              </a:rPr>
              <a:t>18</a:t>
            </a:r>
            <a:r>
              <a:rPr lang="zh-CN" altLang="en-US" sz="2400" dirty="0">
                <a:solidFill>
                  <a:schemeClr val="bg1"/>
                </a:solidFill>
                <a:latin typeface="微软雅黑" panose="020B0503020204020204" pitchFamily="34" charset="-122"/>
                <a:ea typeface="微软雅黑" panose="020B0503020204020204" pitchFamily="34" charset="-122"/>
              </a:rPr>
              <a:t>章</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圆: 空心 6"/>
          <p:cNvSpPr/>
          <p:nvPr/>
        </p:nvSpPr>
        <p:spPr>
          <a:xfrm>
            <a:off x="420915" y="-355600"/>
            <a:ext cx="986971" cy="986971"/>
          </a:xfrm>
          <a:prstGeom prst="donut">
            <a:avLst>
              <a:gd name="adj" fmla="val 11737"/>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圆: 空心 7"/>
          <p:cNvSpPr/>
          <p:nvPr/>
        </p:nvSpPr>
        <p:spPr>
          <a:xfrm>
            <a:off x="11088915" y="6364514"/>
            <a:ext cx="986971" cy="986971"/>
          </a:xfrm>
          <a:prstGeom prst="donut">
            <a:avLst>
              <a:gd name="adj" fmla="val 11737"/>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圆: 空心 8"/>
          <p:cNvSpPr/>
          <p:nvPr/>
        </p:nvSpPr>
        <p:spPr>
          <a:xfrm>
            <a:off x="1617350" y="92353"/>
            <a:ext cx="335817" cy="335817"/>
          </a:xfrm>
          <a:prstGeom prst="donut">
            <a:avLst>
              <a:gd name="adj" fmla="val 11737"/>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圆: 空心 9"/>
          <p:cNvSpPr/>
          <p:nvPr/>
        </p:nvSpPr>
        <p:spPr>
          <a:xfrm>
            <a:off x="10607956" y="6400798"/>
            <a:ext cx="335817" cy="335817"/>
          </a:xfrm>
          <a:prstGeom prst="donut">
            <a:avLst>
              <a:gd name="adj" fmla="val 11737"/>
            </a:avLst>
          </a:prstGeom>
          <a:solidFill>
            <a:srgbClr val="E1C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直角三角形 1"/>
          <p:cNvSpPr/>
          <p:nvPr/>
        </p:nvSpPr>
        <p:spPr>
          <a:xfrm>
            <a:off x="0" y="1698172"/>
            <a:ext cx="9114971" cy="5159828"/>
          </a:xfrm>
          <a:prstGeom prst="rtTriangle">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509486"/>
            <a:ext cx="4945954" cy="6858000"/>
          </a:xfrm>
          <a:prstGeom prst="rect">
            <a:avLst/>
          </a:prstGeom>
        </p:spPr>
      </p:pic>
      <p:sp>
        <p:nvSpPr>
          <p:cNvPr id="13" name="矩形 12"/>
          <p:cNvSpPr/>
          <p:nvPr/>
        </p:nvSpPr>
        <p:spPr>
          <a:xfrm>
            <a:off x="1504950" y="2309090"/>
            <a:ext cx="3763736" cy="501468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图表 15"/>
          <p:cNvGraphicFramePr/>
          <p:nvPr/>
        </p:nvGraphicFramePr>
        <p:xfrm>
          <a:off x="-274663" y="2468950"/>
          <a:ext cx="7325501" cy="4267969"/>
        </p:xfrm>
        <a:graphic>
          <a:graphicData uri="http://schemas.openxmlformats.org/drawingml/2006/chart">
            <c:chart xmlns:c="http://schemas.openxmlformats.org/drawingml/2006/chart" xmlns:r="http://schemas.openxmlformats.org/officeDocument/2006/relationships" r:id="rId1"/>
          </a:graphicData>
        </a:graphic>
      </p:graphicFrame>
      <p:grpSp>
        <p:nvGrpSpPr>
          <p:cNvPr id="17" name="组合 16"/>
          <p:cNvGrpSpPr/>
          <p:nvPr/>
        </p:nvGrpSpPr>
        <p:grpSpPr>
          <a:xfrm>
            <a:off x="6183084" y="2636912"/>
            <a:ext cx="5875039" cy="2272198"/>
            <a:chOff x="5485004" y="2619245"/>
            <a:chExt cx="5875039" cy="2272198"/>
          </a:xfrm>
        </p:grpSpPr>
        <p:cxnSp>
          <p:nvCxnSpPr>
            <p:cNvPr id="19" name="直接连接符 18"/>
            <p:cNvCxnSpPr/>
            <p:nvPr/>
          </p:nvCxnSpPr>
          <p:spPr>
            <a:xfrm>
              <a:off x="5573486" y="2619245"/>
              <a:ext cx="6966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485004" y="2722918"/>
              <a:ext cx="5875039" cy="2168525"/>
            </a:xfrm>
            <a:prstGeom prst="rect">
              <a:avLst/>
            </a:prstGeom>
          </p:spPr>
          <p:txBody>
            <a:bodyPr wrap="square">
              <a:spAutoFit/>
            </a:bodyPr>
            <a:lstStyle/>
            <a:p>
              <a:pPr>
                <a:lnSpc>
                  <a:spcPct val="150000"/>
                </a:lnSpc>
              </a:pPr>
              <a:r>
                <a:rPr lang="zh-CN" dirty="0">
                  <a:solidFill>
                    <a:schemeClr val="bg1"/>
                  </a:solidFill>
                  <a:latin typeface="华文细黑" panose="02010600040101010101" pitchFamily="2" charset="-122"/>
                  <a:ea typeface="华文细黑" panose="02010600040101010101" pitchFamily="2" charset="-122"/>
                </a:rPr>
                <a:t>作者将</a:t>
              </a:r>
              <a:r>
                <a:rPr lang="en-US" altLang="zh-CN" dirty="0">
                  <a:solidFill>
                    <a:schemeClr val="bg1"/>
                  </a:solidFill>
                  <a:latin typeface="华文细黑" panose="02010600040101010101" pitchFamily="2" charset="-122"/>
                  <a:ea typeface="华文细黑" panose="02010600040101010101" pitchFamily="2" charset="-122"/>
                </a:rPr>
                <a:t>1975</a:t>
              </a:r>
              <a:r>
                <a:rPr lang="zh-CN" altLang="en-US" dirty="0">
                  <a:solidFill>
                    <a:schemeClr val="bg1"/>
                  </a:solidFill>
                  <a:latin typeface="华文细黑" panose="02010600040101010101" pitchFamily="2" charset="-122"/>
                  <a:ea typeface="华文细黑" panose="02010600040101010101" pitchFamily="2" charset="-122"/>
                </a:rPr>
                <a:t>年书籍中的论断毫无更改地抽取出来，以摘要的形式列举出来，是为了</a:t>
              </a:r>
              <a:r>
                <a:rPr lang="zh-CN" altLang="en-US" dirty="0">
                  <a:solidFill>
                    <a:srgbClr val="FF0000"/>
                  </a:solidFill>
                  <a:latin typeface="华文细黑" panose="02010600040101010101" pitchFamily="2" charset="-122"/>
                  <a:ea typeface="华文细黑" panose="02010600040101010101" pitchFamily="2" charset="-122"/>
                </a:rPr>
                <a:t>回顾已经提出的观点</a:t>
              </a:r>
              <a:r>
                <a:rPr lang="zh-CN" altLang="en-US" dirty="0">
                  <a:solidFill>
                    <a:schemeClr val="bg1"/>
                  </a:solidFill>
                  <a:latin typeface="华文细黑" panose="02010600040101010101" pitchFamily="2" charset="-122"/>
                  <a:ea typeface="华文细黑" panose="02010600040101010101" pitchFamily="2" charset="-122"/>
                </a:rPr>
                <a:t>，帮助判断上述问题，希望这些单调的陈述能引起读者的思考、判断和讨论，并引来争论和证据，然后得到证实、否定、更新或精炼，以完善观点。</a:t>
              </a:r>
              <a:endParaRPr lang="zh-CN" altLang="en-US" dirty="0">
                <a:solidFill>
                  <a:schemeClr val="bg1"/>
                </a:solidFill>
                <a:latin typeface="华文细黑" panose="02010600040101010101" pitchFamily="2" charset="-122"/>
                <a:ea typeface="华文细黑" panose="02010600040101010101" pitchFamily="2" charset="-12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35" y="0"/>
            <a:ext cx="12192000" cy="6858000"/>
          </a:xfrm>
          <a:prstGeom prst="rect">
            <a:avLst/>
          </a:prstGeom>
          <a:solidFill>
            <a:srgbClr val="221F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6096000" y="137886"/>
            <a:ext cx="0" cy="4354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611567" y="711200"/>
            <a:ext cx="2968866" cy="46037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第</a:t>
            </a:r>
            <a:r>
              <a:rPr lang="en-US" altLang="zh-CN" sz="2400" dirty="0">
                <a:solidFill>
                  <a:schemeClr val="bg1"/>
                </a:solidFill>
                <a:latin typeface="微软雅黑" panose="020B0503020204020204" pitchFamily="34" charset="-122"/>
                <a:ea typeface="微软雅黑" panose="020B0503020204020204" pitchFamily="34" charset="-122"/>
              </a:rPr>
              <a:t>19</a:t>
            </a:r>
            <a:r>
              <a:rPr lang="zh-CN" altLang="en-US" sz="2400" dirty="0">
                <a:solidFill>
                  <a:schemeClr val="bg1"/>
                </a:solidFill>
                <a:latin typeface="微软雅黑" panose="020B0503020204020204" pitchFamily="34" charset="-122"/>
                <a:ea typeface="微软雅黑" panose="020B0503020204020204" pitchFamily="34" charset="-122"/>
              </a:rPr>
              <a:t>章</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圆: 空心 6"/>
          <p:cNvSpPr/>
          <p:nvPr/>
        </p:nvSpPr>
        <p:spPr>
          <a:xfrm>
            <a:off x="420915" y="-355600"/>
            <a:ext cx="986971" cy="986971"/>
          </a:xfrm>
          <a:prstGeom prst="donut">
            <a:avLst>
              <a:gd name="adj" fmla="val 11737"/>
            </a:avLst>
          </a:prstGeom>
          <a:solidFill>
            <a:srgbClr val="EB30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圆: 空心 7"/>
          <p:cNvSpPr/>
          <p:nvPr/>
        </p:nvSpPr>
        <p:spPr>
          <a:xfrm>
            <a:off x="11088915" y="6364514"/>
            <a:ext cx="986971" cy="986971"/>
          </a:xfrm>
          <a:prstGeom prst="donut">
            <a:avLst>
              <a:gd name="adj" fmla="val 11737"/>
            </a:avLst>
          </a:prstGeom>
          <a:solidFill>
            <a:srgbClr val="0392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圆: 空心 8"/>
          <p:cNvSpPr/>
          <p:nvPr/>
        </p:nvSpPr>
        <p:spPr>
          <a:xfrm>
            <a:off x="1617350" y="92353"/>
            <a:ext cx="335817" cy="335817"/>
          </a:xfrm>
          <a:prstGeom prst="donut">
            <a:avLst>
              <a:gd name="adj" fmla="val 11737"/>
            </a:avLst>
          </a:prstGeom>
          <a:solidFill>
            <a:srgbClr val="8E6F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圆: 空心 9"/>
          <p:cNvSpPr/>
          <p:nvPr/>
        </p:nvSpPr>
        <p:spPr>
          <a:xfrm>
            <a:off x="10607956" y="6400798"/>
            <a:ext cx="335817" cy="335817"/>
          </a:xfrm>
          <a:prstGeom prst="donut">
            <a:avLst>
              <a:gd name="adj" fmla="val 11737"/>
            </a:avLst>
          </a:prstGeom>
          <a:solidFill>
            <a:srgbClr val="E1C9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2" name="图片 1"/>
          <p:cNvPicPr>
            <a:picLocks noChangeAspect="1"/>
          </p:cNvPicPr>
          <p:nvPr/>
        </p:nvPicPr>
        <p:blipFill>
          <a:blip r:embed="rId1"/>
          <a:stretch>
            <a:fillRect/>
          </a:stretch>
        </p:blipFill>
        <p:spPr>
          <a:xfrm>
            <a:off x="1095461" y="1432288"/>
            <a:ext cx="5000625" cy="3333750"/>
          </a:xfrm>
          <a:prstGeom prst="rect">
            <a:avLst/>
          </a:prstGeom>
        </p:spPr>
      </p:pic>
      <p:sp>
        <p:nvSpPr>
          <p:cNvPr id="12" name="矩形 11"/>
          <p:cNvSpPr/>
          <p:nvPr/>
        </p:nvSpPr>
        <p:spPr>
          <a:xfrm>
            <a:off x="6098540" y="1432560"/>
            <a:ext cx="4990465" cy="3333750"/>
          </a:xfrm>
          <a:prstGeom prst="rect">
            <a:avLst/>
          </a:prstGeom>
          <a:solidFill>
            <a:schemeClr val="bg1"/>
          </a:solidFill>
          <a:ln>
            <a:noFill/>
          </a:ln>
          <a:effectLst>
            <a:outerShdw blurRad="342900" sx="110000" sy="110000" algn="ctr"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6468745" y="1668780"/>
            <a:ext cx="4250690" cy="2861310"/>
          </a:xfrm>
          <a:prstGeom prst="rect">
            <a:avLst/>
          </a:prstGeom>
          <a:noFill/>
        </p:spPr>
        <p:txBody>
          <a:bodyPr wrap="square" rtlCol="0">
            <a:spAutoFit/>
          </a:bodyPr>
          <a:p>
            <a:r>
              <a:rPr lang="zh-CN" altLang="en-US"/>
              <a:t>为什么《人月神话》得以持续？为什么看上去它仍然和现在的软件实践相关？为什么它还拥有软件工程领域以外的读者群，律师、医生、社会学家、心理学家，和软件人员一样，不断地对这本书提出评论意见，引用它，并和我保持通信？20年前的一本关于30年前软件开发经验的书，如何能够依然和现实情况相关？更不用说有所帮助了。</a:t>
            </a:r>
            <a:endParaRPr lang="zh-CN" altLang="en-US"/>
          </a:p>
          <a:p>
            <a:pPr algn="r"/>
            <a:r>
              <a:rPr lang="en-US" altLang="zh-CN"/>
              <a:t>——</a:t>
            </a:r>
            <a:r>
              <a:rPr lang="zh-CN" altLang="en-US"/>
              <a:t>《人月神话》第</a:t>
            </a:r>
            <a:r>
              <a:rPr lang="en-US" altLang="zh-CN"/>
              <a:t>19</a:t>
            </a:r>
            <a:r>
              <a:rPr lang="zh-CN" altLang="en-US"/>
              <a:t>章</a:t>
            </a:r>
            <a:endParaRPr lang="zh-CN" altLang="en-US"/>
          </a:p>
        </p:txBody>
      </p:sp>
      <p:grpSp>
        <p:nvGrpSpPr>
          <p:cNvPr id="17" name="组合 16"/>
          <p:cNvGrpSpPr/>
          <p:nvPr/>
        </p:nvGrpSpPr>
        <p:grpSpPr>
          <a:xfrm>
            <a:off x="1094740" y="4934585"/>
            <a:ext cx="9993630" cy="1025617"/>
            <a:chOff x="5485004" y="2619245"/>
            <a:chExt cx="5875039" cy="1026373"/>
          </a:xfrm>
        </p:grpSpPr>
        <p:cxnSp>
          <p:nvCxnSpPr>
            <p:cNvPr id="19" name="直接连接符 18"/>
            <p:cNvCxnSpPr/>
            <p:nvPr/>
          </p:nvCxnSpPr>
          <p:spPr>
            <a:xfrm>
              <a:off x="5573486" y="2619245"/>
              <a:ext cx="6966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5485004" y="2722918"/>
              <a:ext cx="5875039" cy="922700"/>
            </a:xfrm>
            <a:prstGeom prst="rect">
              <a:avLst/>
            </a:prstGeom>
          </p:spPr>
          <p:txBody>
            <a:bodyPr wrap="square">
              <a:spAutoFit/>
            </a:bodyPr>
            <a:p>
              <a:pPr>
                <a:lnSpc>
                  <a:spcPct val="150000"/>
                </a:lnSpc>
              </a:pPr>
              <a:r>
                <a:rPr lang="zh-CN" altLang="en-US">
                  <a:solidFill>
                    <a:schemeClr val="bg1"/>
                  </a:solidFill>
                  <a:sym typeface="+mn-ea"/>
                </a:rPr>
                <a:t>第</a:t>
              </a:r>
              <a:r>
                <a:rPr lang="en-US" altLang="zh-CN">
                  <a:solidFill>
                    <a:schemeClr val="bg1"/>
                  </a:solidFill>
                  <a:sym typeface="+mn-ea"/>
                </a:rPr>
                <a:t>19</a:t>
              </a:r>
              <a:r>
                <a:rPr lang="zh-CN" altLang="en-US">
                  <a:solidFill>
                    <a:schemeClr val="bg1"/>
                  </a:solidFill>
                  <a:sym typeface="+mn-ea"/>
                </a:rPr>
                <a:t>章是一篇</a:t>
              </a:r>
              <a:r>
                <a:rPr lang="zh-CN" altLang="en-US">
                  <a:solidFill>
                    <a:srgbClr val="FF0000"/>
                  </a:solidFill>
                  <a:sym typeface="+mn-ea"/>
                </a:rPr>
                <a:t>更新</a:t>
              </a:r>
              <a:r>
                <a:rPr lang="zh-CN" altLang="en-US">
                  <a:solidFill>
                    <a:schemeClr val="bg1"/>
                  </a:solidFill>
                  <a:sym typeface="+mn-ea"/>
                </a:rPr>
                <a:t>的短文，这篇文章已经很好的回答了上述的问题，正因为《人月神话》的观点不断</a:t>
              </a:r>
              <a:r>
                <a:rPr lang="zh-CN" altLang="en-US">
                  <a:solidFill>
                    <a:srgbClr val="FF0000"/>
                  </a:solidFill>
                  <a:sym typeface="+mn-ea"/>
                </a:rPr>
                <a:t>更新</a:t>
              </a:r>
              <a:r>
                <a:rPr lang="zh-CN" altLang="en-US">
                  <a:solidFill>
                    <a:schemeClr val="bg1"/>
                  </a:solidFill>
                  <a:sym typeface="+mn-ea"/>
                </a:rPr>
                <a:t>，它才得以延续，能够依然和现实情况相关。</a:t>
              </a:r>
              <a:endParaRPr lang="zh-CN" altLang="en-US" dirty="0">
                <a:solidFill>
                  <a:schemeClr val="bg1"/>
                </a:solidFill>
                <a:latin typeface="华文细黑" panose="02010600040101010101" pitchFamily="2" charset="-122"/>
                <a:ea typeface="华文细黑" panose="02010600040101010101" pitchFamily="2" charset="-122"/>
              </a:endParaRPr>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1447</Words>
  <Application>WPS 演示</Application>
  <PresentationFormat>宽屏</PresentationFormat>
  <Paragraphs>112</Paragraphs>
  <Slides>15</Slides>
  <Notes>0</Notes>
  <HiddenSlides>0</HiddenSlides>
  <MMClips>0</MMClips>
  <ScaleCrop>false</ScaleCrop>
  <HeadingPairs>
    <vt:vector size="6" baseType="variant">
      <vt:variant>
        <vt:lpstr>已用的字体</vt:lpstr>
      </vt:variant>
      <vt:variant>
        <vt:i4>22</vt:i4>
      </vt:variant>
      <vt:variant>
        <vt:lpstr>主题</vt:lpstr>
      </vt:variant>
      <vt:variant>
        <vt:i4>3</vt:i4>
      </vt:variant>
      <vt:variant>
        <vt:lpstr>幻灯片标题</vt:lpstr>
      </vt:variant>
      <vt:variant>
        <vt:i4>15</vt:i4>
      </vt:variant>
    </vt:vector>
  </HeadingPairs>
  <TitlesOfParts>
    <vt:vector size="40" baseType="lpstr">
      <vt:lpstr>Arial</vt:lpstr>
      <vt:lpstr>宋体</vt:lpstr>
      <vt:lpstr>Wingdings</vt:lpstr>
      <vt:lpstr>微软雅黑</vt:lpstr>
      <vt:lpstr>Arial Black</vt:lpstr>
      <vt:lpstr>Aharoni</vt:lpstr>
      <vt:lpstr>华文细黑</vt:lpstr>
      <vt:lpstr>Agency FB</vt:lpstr>
      <vt:lpstr>Impact</vt:lpstr>
      <vt:lpstr>Calibri</vt:lpstr>
      <vt:lpstr>Arial Unicode MS</vt:lpstr>
      <vt:lpstr>Calibri Light</vt:lpstr>
      <vt:lpstr>Calibri</vt:lpstr>
      <vt:lpstr>Cordia New</vt:lpstr>
      <vt:lpstr>Gill Sans</vt:lpstr>
      <vt:lpstr>等线</vt:lpstr>
      <vt:lpstr>Yu Gothic UI Semibold</vt:lpstr>
      <vt:lpstr>Yu Gothic UI</vt:lpstr>
      <vt:lpstr>Microsoft Sans Serif</vt:lpstr>
      <vt:lpstr>Segoe Print</vt:lpstr>
      <vt:lpstr>等线 Light</vt:lpstr>
      <vt:lpstr>锐字工房张海山锐线体2.0</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SoulSkull</cp:lastModifiedBy>
  <cp:revision>22</cp:revision>
  <dcterms:created xsi:type="dcterms:W3CDTF">2015-05-05T08:02:00Z</dcterms:created>
  <dcterms:modified xsi:type="dcterms:W3CDTF">2018-05-02T17:43:51Z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