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24"/>
  </p:notesMasterIdLst>
  <p:sldIdLst>
    <p:sldId id="256" r:id="rId5"/>
    <p:sldId id="257" r:id="rId6"/>
    <p:sldId id="258" r:id="rId7"/>
    <p:sldId id="271" r:id="rId8"/>
    <p:sldId id="259" r:id="rId9"/>
    <p:sldId id="265" r:id="rId10"/>
    <p:sldId id="279" r:id="rId11"/>
    <p:sldId id="274" r:id="rId12"/>
    <p:sldId id="269" r:id="rId13"/>
    <p:sldId id="260" r:id="rId14"/>
    <p:sldId id="263" r:id="rId15"/>
    <p:sldId id="261" r:id="rId16"/>
    <p:sldId id="276" r:id="rId17"/>
    <p:sldId id="275" r:id="rId18"/>
    <p:sldId id="280" r:id="rId19"/>
    <p:sldId id="272" r:id="rId20"/>
    <p:sldId id="322" r:id="rId21"/>
    <p:sldId id="323" r:id="rId22"/>
    <p:sldId id="283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5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FBF41-61A2-4A6E-94F6-36B0FA386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18A097-062D-48E5-8E1E-771DFD38A47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F2C12-B72B-40A0-AB0A-4A327BA7932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E8328B-C2FC-477F-A6D3-766EB3B594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576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0"/>
            <a:ext cx="40576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560F4C-FA47-46B9-835B-B4D33BDBD5D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33BB10-75F4-48E3-9E30-19DF10C1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E79859-01AD-46B4-9C22-EFA1FF002B2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E81EA6-D686-474B-B742-ED002B7EFD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28DE5D-AFCC-4D9E-A207-5D577F6CC25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35FE46-E351-41D1-BEF8-77A0636CFF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55422B-F7BB-471A-BA69-C06D6DFAC9C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79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76A2FD-3F12-42E7-8B08-EE5BE7AE9D9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DD46ED-41F2-47B0-A28B-1983303CB3E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87E23-C9F0-487B-8E50-98EFFB39022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3000"/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3"/>
          <p:cNvPicPr>
            <a:picLocks noChangeAspect="1"/>
          </p:cNvPicPr>
          <p:nvPr/>
        </p:nvPicPr>
        <p:blipFill>
          <a:blip r:embed="rId1"/>
          <a:srcRect r="4218"/>
          <a:stretch>
            <a:fillRect/>
          </a:stretch>
        </p:blipFill>
        <p:spPr>
          <a:xfrm>
            <a:off x="0" y="1108472"/>
            <a:ext cx="9144000" cy="2990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4013597"/>
            <a:ext cx="9144000" cy="471488"/>
          </a:xfrm>
          <a:prstGeom prst="rect">
            <a:avLst/>
          </a:prstGeom>
          <a:gradFill flip="none" rotWithShape="1">
            <a:gsLst>
              <a:gs pos="0">
                <a:srgbClr val="019CDC">
                  <a:shade val="30000"/>
                  <a:satMod val="115000"/>
                </a:srgbClr>
              </a:gs>
              <a:gs pos="50000">
                <a:srgbClr val="019CDC">
                  <a:shade val="67500"/>
                  <a:satMod val="115000"/>
                </a:srgbClr>
              </a:gs>
              <a:gs pos="100000">
                <a:srgbClr val="019C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2" name="组合 13"/>
          <p:cNvGrpSpPr/>
          <p:nvPr/>
        </p:nvGrpSpPr>
        <p:grpSpPr>
          <a:xfrm>
            <a:off x="5588794" y="3262313"/>
            <a:ext cx="1738313" cy="1053704"/>
            <a:chOff x="7705725" y="3452812"/>
            <a:chExt cx="1932617" cy="1171575"/>
          </a:xfrm>
        </p:grpSpPr>
        <p:sp>
          <p:nvSpPr>
            <p:cNvPr id="7" name="平行四边形 6"/>
            <p:cNvSpPr/>
            <p:nvPr/>
          </p:nvSpPr>
          <p:spPr>
            <a:xfrm>
              <a:off x="7886700" y="3452812"/>
              <a:ext cx="1343025" cy="1171575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7705725" y="3931439"/>
              <a:ext cx="600542" cy="52387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8773459" y="4310062"/>
              <a:ext cx="275291" cy="24014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9094461" y="3914773"/>
              <a:ext cx="461962" cy="311941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474503" y="3769519"/>
              <a:ext cx="163839" cy="110633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13" name="文本框 14"/>
          <p:cNvSpPr txBox="1"/>
          <p:nvPr/>
        </p:nvSpPr>
        <p:spPr>
          <a:xfrm>
            <a:off x="3027045" y="5160010"/>
            <a:ext cx="60452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需求分析报告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——G18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flipV="1">
            <a:off x="444103" y="2684859"/>
            <a:ext cx="2371725" cy="1881188"/>
          </a:xfrm>
          <a:prstGeom prst="triangle">
            <a:avLst/>
          </a:prstGeom>
          <a:solidFill>
            <a:srgbClr val="019CD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0" y="847725"/>
            <a:ext cx="962025" cy="2505075"/>
          </a:xfrm>
          <a:custGeom>
            <a:avLst/>
            <a:gdLst>
              <a:gd name="connsiteX0" fmla="*/ 0 w 2235200"/>
              <a:gd name="connsiteY0" fmla="*/ 2908300 h 2908300"/>
              <a:gd name="connsiteX1" fmla="*/ 1117600 w 2235200"/>
              <a:gd name="connsiteY1" fmla="*/ 0 h 2908300"/>
              <a:gd name="connsiteX2" fmla="*/ 2235200 w 2235200"/>
              <a:gd name="connsiteY2" fmla="*/ 2908300 h 2908300"/>
              <a:gd name="connsiteX3" fmla="*/ 0 w 2235200"/>
              <a:gd name="connsiteY3" fmla="*/ 2908300 h 2908300"/>
              <a:gd name="connsiteX0-1" fmla="*/ 0 w 2527300"/>
              <a:gd name="connsiteY0-2" fmla="*/ 3136900 h 3136900"/>
              <a:gd name="connsiteX1-3" fmla="*/ 2527300 w 2527300"/>
              <a:gd name="connsiteY1-4" fmla="*/ 0 h 3136900"/>
              <a:gd name="connsiteX2-5" fmla="*/ 2235200 w 2527300"/>
              <a:gd name="connsiteY2-6" fmla="*/ 3136900 h 3136900"/>
              <a:gd name="connsiteX3-7" fmla="*/ 0 w 2527300"/>
              <a:gd name="connsiteY3-8" fmla="*/ 3136900 h 3136900"/>
              <a:gd name="connsiteX0-9" fmla="*/ 0 w 2527300"/>
              <a:gd name="connsiteY0-10" fmla="*/ 3136900 h 3340100"/>
              <a:gd name="connsiteX1-11" fmla="*/ 2527300 w 2527300"/>
              <a:gd name="connsiteY1-12" fmla="*/ 0 h 3340100"/>
              <a:gd name="connsiteX2-13" fmla="*/ 2527300 w 2527300"/>
              <a:gd name="connsiteY2-14" fmla="*/ 3340100 h 3340100"/>
              <a:gd name="connsiteX3-15" fmla="*/ 0 w 2527300"/>
              <a:gd name="connsiteY3-16" fmla="*/ 3136900 h 3340100"/>
              <a:gd name="connsiteX0-17" fmla="*/ 0 w 1282700"/>
              <a:gd name="connsiteY0-18" fmla="*/ 3340100 h 3340100"/>
              <a:gd name="connsiteX1-19" fmla="*/ 1282700 w 1282700"/>
              <a:gd name="connsiteY1-20" fmla="*/ 0 h 3340100"/>
              <a:gd name="connsiteX2-21" fmla="*/ 1282700 w 1282700"/>
              <a:gd name="connsiteY2-22" fmla="*/ 3340100 h 3340100"/>
              <a:gd name="connsiteX3-23" fmla="*/ 0 w 1282700"/>
              <a:gd name="connsiteY3-24" fmla="*/ 3340100 h 334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2700" h="3340100">
                <a:moveTo>
                  <a:pt x="0" y="3340100"/>
                </a:moveTo>
                <a:lnTo>
                  <a:pt x="1282700" y="0"/>
                </a:lnTo>
                <a:lnTo>
                  <a:pt x="1282700" y="3340100"/>
                </a:lnTo>
                <a:lnTo>
                  <a:pt x="0" y="334010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857250"/>
            <a:ext cx="1038225" cy="26289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flipV="1">
            <a:off x="1298972" y="857250"/>
            <a:ext cx="3619500" cy="3219450"/>
          </a:xfrm>
          <a:prstGeom prst="triangle">
            <a:avLst/>
          </a:prstGeom>
          <a:solidFill>
            <a:srgbClr val="019CD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44203" y="847725"/>
            <a:ext cx="2836069" cy="51530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flipV="1">
            <a:off x="1629966" y="4566047"/>
            <a:ext cx="2900363" cy="1445419"/>
          </a:xfrm>
          <a:custGeom>
            <a:avLst/>
            <a:gdLst>
              <a:gd name="connsiteX0" fmla="*/ 0 w 3867150"/>
              <a:gd name="connsiteY0" fmla="*/ 1927225 h 1927225"/>
              <a:gd name="connsiteX1" fmla="*/ 3867150 w 3867150"/>
              <a:gd name="connsiteY1" fmla="*/ 1927225 h 1927225"/>
              <a:gd name="connsiteX2" fmla="*/ 2652267 w 3867150"/>
              <a:gd name="connsiteY2" fmla="*/ 0 h 1927225"/>
              <a:gd name="connsiteX3" fmla="*/ 1214884 w 3867150"/>
              <a:gd name="connsiteY3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1927225">
                <a:moveTo>
                  <a:pt x="0" y="1927225"/>
                </a:moveTo>
                <a:lnTo>
                  <a:pt x="3867150" y="1927225"/>
                </a:lnTo>
                <a:lnTo>
                  <a:pt x="2652267" y="0"/>
                </a:lnTo>
                <a:lnTo>
                  <a:pt x="1214884" y="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776" name="组合 9"/>
          <p:cNvGrpSpPr/>
          <p:nvPr/>
        </p:nvGrpSpPr>
        <p:grpSpPr>
          <a:xfrm>
            <a:off x="5645944" y="2457450"/>
            <a:ext cx="2471738" cy="2007235"/>
            <a:chOff x="12855121" y="2304158"/>
            <a:chExt cx="3295650" cy="2675963"/>
          </a:xfrm>
        </p:grpSpPr>
        <p:sp>
          <p:nvSpPr>
            <p:cNvPr id="32777" name="文本框 10"/>
            <p:cNvSpPr txBox="1"/>
            <p:nvPr/>
          </p:nvSpPr>
          <p:spPr>
            <a:xfrm>
              <a:off x="13045621" y="2304158"/>
              <a:ext cx="3105150" cy="2675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2450" b="1" dirty="0">
                  <a:solidFill>
                    <a:srgbClr val="019CDC"/>
                  </a:solidFill>
                  <a:latin typeface="Impact" panose="020B0806030902050204" pitchFamily="34" charset="0"/>
                </a:rPr>
                <a:t>0 3</a:t>
              </a:r>
              <a:endParaRPr lang="zh-CN" altLang="en-US" sz="12450" b="1" dirty="0">
                <a:solidFill>
                  <a:srgbClr val="019CD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5121" y="3217405"/>
              <a:ext cx="2888772" cy="766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79" name="文本框 12"/>
            <p:cNvSpPr txBox="1"/>
            <p:nvPr/>
          </p:nvSpPr>
          <p:spPr>
            <a:xfrm>
              <a:off x="12966034" y="3263305"/>
              <a:ext cx="3051386" cy="675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dist" eaLnBrk="1" hangingPunct="1"/>
              <a:r>
                <a:rPr lang="zh-CN" altLang="en-US" sz="27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运行环境规定</a:t>
              </a:r>
              <a:endParaRPr lang="zh-CN" altLang="en-US" sz="27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1099185"/>
            <a:ext cx="2736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运行环境需求规定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7373" y="2176780"/>
            <a:ext cx="3443288" cy="110728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7" name="矩形 12"/>
          <p:cNvSpPr/>
          <p:nvPr/>
        </p:nvSpPr>
        <p:spPr>
          <a:xfrm>
            <a:off x="997585" y="2463800"/>
            <a:ext cx="258318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Android操作系统</a:t>
            </a:r>
            <a:endParaRPr lang="zh-CN" altLang="en-US" sz="24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31398" y="2177415"/>
            <a:ext cx="3443288" cy="110728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9" name="矩形 14"/>
          <p:cNvSpPr/>
          <p:nvPr/>
        </p:nvSpPr>
        <p:spPr>
          <a:xfrm>
            <a:off x="5158264" y="2404825"/>
            <a:ext cx="2943225" cy="810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Unity3D</a:t>
            </a:r>
            <a:endParaRPr lang="zh-CN" altLang="en-US" sz="18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3Ds Max</a:t>
            </a:r>
            <a:endParaRPr lang="zh-CN" altLang="en-US" sz="18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59736" y="1994773"/>
            <a:ext cx="2459831" cy="346472"/>
          </a:xfrm>
          <a:prstGeom prst="round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41" name="文本框 16"/>
          <p:cNvSpPr txBox="1"/>
          <p:nvPr/>
        </p:nvSpPr>
        <p:spPr>
          <a:xfrm>
            <a:off x="1240552" y="2029778"/>
            <a:ext cx="2097881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运行环境</a:t>
            </a:r>
            <a:endParaRPr 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23126" y="1994614"/>
            <a:ext cx="2459831" cy="346472"/>
          </a:xfrm>
          <a:prstGeom prst="round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43" name="文本框 18"/>
          <p:cNvSpPr txBox="1"/>
          <p:nvPr/>
        </p:nvSpPr>
        <p:spPr>
          <a:xfrm>
            <a:off x="5504260" y="2030095"/>
            <a:ext cx="2097881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开发软件</a:t>
            </a:r>
            <a:endParaRPr 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3422015"/>
            <a:ext cx="4580890" cy="285686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323761" y="4975939"/>
            <a:ext cx="2459831" cy="346472"/>
          </a:xfrm>
          <a:prstGeom prst="round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23126" y="3620214"/>
            <a:ext cx="2459831" cy="346472"/>
          </a:xfrm>
          <a:prstGeom prst="round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18"/>
          <p:cNvSpPr txBox="1"/>
          <p:nvPr/>
        </p:nvSpPr>
        <p:spPr>
          <a:xfrm>
            <a:off x="5581095" y="3655695"/>
            <a:ext cx="2097881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</a:t>
            </a:r>
            <a:endParaRPr 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8"/>
          <p:cNvSpPr txBox="1"/>
          <p:nvPr/>
        </p:nvSpPr>
        <p:spPr>
          <a:xfrm>
            <a:off x="5580460" y="5011420"/>
            <a:ext cx="2097881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</a:t>
            </a:r>
            <a:endParaRPr 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flipV="1">
            <a:off x="444103" y="2684859"/>
            <a:ext cx="2371725" cy="1881188"/>
          </a:xfrm>
          <a:prstGeom prst="triangle">
            <a:avLst/>
          </a:prstGeom>
          <a:solidFill>
            <a:srgbClr val="019CD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0" y="847725"/>
            <a:ext cx="962025" cy="2505075"/>
          </a:xfrm>
          <a:custGeom>
            <a:avLst/>
            <a:gdLst>
              <a:gd name="connsiteX0" fmla="*/ 0 w 2235200"/>
              <a:gd name="connsiteY0" fmla="*/ 2908300 h 2908300"/>
              <a:gd name="connsiteX1" fmla="*/ 1117600 w 2235200"/>
              <a:gd name="connsiteY1" fmla="*/ 0 h 2908300"/>
              <a:gd name="connsiteX2" fmla="*/ 2235200 w 2235200"/>
              <a:gd name="connsiteY2" fmla="*/ 2908300 h 2908300"/>
              <a:gd name="connsiteX3" fmla="*/ 0 w 2235200"/>
              <a:gd name="connsiteY3" fmla="*/ 2908300 h 2908300"/>
              <a:gd name="connsiteX0-1" fmla="*/ 0 w 2527300"/>
              <a:gd name="connsiteY0-2" fmla="*/ 3136900 h 3136900"/>
              <a:gd name="connsiteX1-3" fmla="*/ 2527300 w 2527300"/>
              <a:gd name="connsiteY1-4" fmla="*/ 0 h 3136900"/>
              <a:gd name="connsiteX2-5" fmla="*/ 2235200 w 2527300"/>
              <a:gd name="connsiteY2-6" fmla="*/ 3136900 h 3136900"/>
              <a:gd name="connsiteX3-7" fmla="*/ 0 w 2527300"/>
              <a:gd name="connsiteY3-8" fmla="*/ 3136900 h 3136900"/>
              <a:gd name="connsiteX0-9" fmla="*/ 0 w 2527300"/>
              <a:gd name="connsiteY0-10" fmla="*/ 3136900 h 3340100"/>
              <a:gd name="connsiteX1-11" fmla="*/ 2527300 w 2527300"/>
              <a:gd name="connsiteY1-12" fmla="*/ 0 h 3340100"/>
              <a:gd name="connsiteX2-13" fmla="*/ 2527300 w 2527300"/>
              <a:gd name="connsiteY2-14" fmla="*/ 3340100 h 3340100"/>
              <a:gd name="connsiteX3-15" fmla="*/ 0 w 2527300"/>
              <a:gd name="connsiteY3-16" fmla="*/ 3136900 h 3340100"/>
              <a:gd name="connsiteX0-17" fmla="*/ 0 w 1282700"/>
              <a:gd name="connsiteY0-18" fmla="*/ 3340100 h 3340100"/>
              <a:gd name="connsiteX1-19" fmla="*/ 1282700 w 1282700"/>
              <a:gd name="connsiteY1-20" fmla="*/ 0 h 3340100"/>
              <a:gd name="connsiteX2-21" fmla="*/ 1282700 w 1282700"/>
              <a:gd name="connsiteY2-22" fmla="*/ 3340100 h 3340100"/>
              <a:gd name="connsiteX3-23" fmla="*/ 0 w 1282700"/>
              <a:gd name="connsiteY3-24" fmla="*/ 3340100 h 334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2700" h="3340100">
                <a:moveTo>
                  <a:pt x="0" y="3340100"/>
                </a:moveTo>
                <a:lnTo>
                  <a:pt x="1282700" y="0"/>
                </a:lnTo>
                <a:lnTo>
                  <a:pt x="1282700" y="3340100"/>
                </a:lnTo>
                <a:lnTo>
                  <a:pt x="0" y="334010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857250"/>
            <a:ext cx="1038225" cy="26289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flipV="1">
            <a:off x="1298972" y="857250"/>
            <a:ext cx="3619500" cy="3219450"/>
          </a:xfrm>
          <a:prstGeom prst="triangle">
            <a:avLst/>
          </a:prstGeom>
          <a:solidFill>
            <a:srgbClr val="019CD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44203" y="847725"/>
            <a:ext cx="2836069" cy="51530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flipV="1">
            <a:off x="1629966" y="4566047"/>
            <a:ext cx="2900363" cy="1445419"/>
          </a:xfrm>
          <a:custGeom>
            <a:avLst/>
            <a:gdLst>
              <a:gd name="connsiteX0" fmla="*/ 0 w 3867150"/>
              <a:gd name="connsiteY0" fmla="*/ 1927225 h 1927225"/>
              <a:gd name="connsiteX1" fmla="*/ 3867150 w 3867150"/>
              <a:gd name="connsiteY1" fmla="*/ 1927225 h 1927225"/>
              <a:gd name="connsiteX2" fmla="*/ 2652267 w 3867150"/>
              <a:gd name="connsiteY2" fmla="*/ 0 h 1927225"/>
              <a:gd name="connsiteX3" fmla="*/ 1214884 w 3867150"/>
              <a:gd name="connsiteY3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1927225">
                <a:moveTo>
                  <a:pt x="0" y="1927225"/>
                </a:moveTo>
                <a:lnTo>
                  <a:pt x="3867150" y="1927225"/>
                </a:lnTo>
                <a:lnTo>
                  <a:pt x="2652267" y="0"/>
                </a:lnTo>
                <a:lnTo>
                  <a:pt x="1214884" y="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6" name="组合 9"/>
          <p:cNvGrpSpPr/>
          <p:nvPr/>
        </p:nvGrpSpPr>
        <p:grpSpPr>
          <a:xfrm>
            <a:off x="5645944" y="2457450"/>
            <a:ext cx="2471738" cy="2007235"/>
            <a:chOff x="12855121" y="2304158"/>
            <a:chExt cx="3295650" cy="2675963"/>
          </a:xfrm>
        </p:grpSpPr>
        <p:sp>
          <p:nvSpPr>
            <p:cNvPr id="37897" name="文本框 10"/>
            <p:cNvSpPr txBox="1"/>
            <p:nvPr/>
          </p:nvSpPr>
          <p:spPr>
            <a:xfrm>
              <a:off x="13045621" y="2304158"/>
              <a:ext cx="3105150" cy="2675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2450" b="1" dirty="0">
                  <a:solidFill>
                    <a:srgbClr val="019CDC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2450" b="1" dirty="0">
                <a:solidFill>
                  <a:srgbClr val="019CD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5121" y="3217405"/>
              <a:ext cx="2888772" cy="766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899" name="文本框 12"/>
            <p:cNvSpPr txBox="1"/>
            <p:nvPr/>
          </p:nvSpPr>
          <p:spPr>
            <a:xfrm>
              <a:off x="12963147" y="3327078"/>
              <a:ext cx="2673113" cy="5316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各类需求分析图</a:t>
              </a:r>
              <a:endParaRPr lang="zh-CN" altLang="en-US" sz="2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241" y="109894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数据流图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2425065"/>
            <a:ext cx="9084310" cy="3436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201295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442992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4476" y="345202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层次方框图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33" name="TextBox 13"/>
          <p:cNvSpPr txBox="1"/>
          <p:nvPr/>
        </p:nvSpPr>
        <p:spPr>
          <a:xfrm>
            <a:off x="6492479" y="4007644"/>
            <a:ext cx="1752600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x-none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4" name="TextBox 13"/>
          <p:cNvSpPr txBox="1"/>
          <p:nvPr/>
        </p:nvSpPr>
        <p:spPr>
          <a:xfrm>
            <a:off x="6787754" y="4256485"/>
            <a:ext cx="1162050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5" name="TextBox 13"/>
          <p:cNvSpPr txBox="1"/>
          <p:nvPr/>
        </p:nvSpPr>
        <p:spPr>
          <a:xfrm>
            <a:off x="2812256" y="4007644"/>
            <a:ext cx="1753791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x-none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6" name="TextBox 13"/>
          <p:cNvSpPr txBox="1"/>
          <p:nvPr/>
        </p:nvSpPr>
        <p:spPr>
          <a:xfrm>
            <a:off x="3108722" y="4256485"/>
            <a:ext cx="1160859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7" name="TextBox 13"/>
          <p:cNvSpPr txBox="1"/>
          <p:nvPr/>
        </p:nvSpPr>
        <p:spPr>
          <a:xfrm>
            <a:off x="962025" y="2606278"/>
            <a:ext cx="1753791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x-none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8" name="TextBox 13"/>
          <p:cNvSpPr txBox="1"/>
          <p:nvPr/>
        </p:nvSpPr>
        <p:spPr>
          <a:xfrm>
            <a:off x="1258491" y="2855119"/>
            <a:ext cx="1162050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9" name="TextBox 13"/>
          <p:cNvSpPr txBox="1"/>
          <p:nvPr/>
        </p:nvSpPr>
        <p:spPr>
          <a:xfrm>
            <a:off x="4666060" y="2606278"/>
            <a:ext cx="1753790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x-none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40" name="TextBox 13"/>
          <p:cNvSpPr txBox="1"/>
          <p:nvPr/>
        </p:nvSpPr>
        <p:spPr>
          <a:xfrm>
            <a:off x="4962525" y="2855119"/>
            <a:ext cx="1160860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1044575"/>
            <a:ext cx="8676005" cy="5377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241" y="109894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状态转换图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2540"/>
            <a:ext cx="5264150" cy="6852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241" y="109894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IPO</a:t>
            </a: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3" name="Freeform 122"/>
          <p:cNvSpPr/>
          <p:nvPr/>
        </p:nvSpPr>
        <p:spPr>
          <a:xfrm>
            <a:off x="4223147" y="3488531"/>
            <a:ext cx="427434" cy="427435"/>
          </a:xfrm>
          <a:custGeom>
            <a:avLst/>
            <a:gdLst/>
            <a:ahLst/>
            <a:cxnLst>
              <a:cxn ang="0">
                <a:pos x="526708" y="355724"/>
              </a:cxn>
              <a:cxn ang="0">
                <a:pos x="426476" y="365551"/>
              </a:cxn>
              <a:cxn ang="0">
                <a:pos x="312487" y="249597"/>
              </a:cxn>
              <a:cxn ang="0">
                <a:pos x="564049" y="98266"/>
              </a:cxn>
              <a:cxn ang="0">
                <a:pos x="520812" y="55029"/>
              </a:cxn>
              <a:cxn ang="0">
                <a:pos x="198498" y="137573"/>
              </a:cxn>
              <a:cxn ang="0">
                <a:pos x="80578" y="17688"/>
              </a:cxn>
              <a:cxn ang="0">
                <a:pos x="17688" y="17688"/>
              </a:cxn>
              <a:cxn ang="0">
                <a:pos x="17688" y="80578"/>
              </a:cxn>
              <a:cxn ang="0">
                <a:pos x="137573" y="198498"/>
              </a:cxn>
              <a:cxn ang="0">
                <a:pos x="55029" y="520812"/>
              </a:cxn>
              <a:cxn ang="0">
                <a:pos x="98266" y="564049"/>
              </a:cxn>
              <a:cxn ang="0">
                <a:pos x="249597" y="312487"/>
              </a:cxn>
              <a:cxn ang="0">
                <a:pos x="363586" y="426476"/>
              </a:cxn>
              <a:cxn ang="0">
                <a:pos x="355724" y="528673"/>
              </a:cxn>
              <a:cxn ang="0">
                <a:pos x="398962" y="569945"/>
              </a:cxn>
              <a:cxn ang="0">
                <a:pos x="459887" y="459887"/>
              </a:cxn>
              <a:cxn ang="0">
                <a:pos x="569945" y="398962"/>
              </a:cxn>
              <a:cxn ang="0">
                <a:pos x="526708" y="355724"/>
              </a:cxn>
            </a:cxnLst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 sz="100"/>
          </a:p>
        </p:txBody>
      </p:sp>
      <p:pic>
        <p:nvPicPr>
          <p:cNvPr id="2" name="图片 2" descr="2206455369268790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035175"/>
            <a:ext cx="7687310" cy="398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726940" cy="4351655"/>
          </a:xfrm>
        </p:spPr>
        <p:txBody>
          <a:bodyPr/>
          <a:p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角色信息</a:t>
            </a:r>
            <a:endParaRPr lang="zh-CN" altLang="en-US" sz="1400"/>
          </a:p>
          <a:p>
            <a:r>
              <a:rPr lang="zh-CN" altLang="en-US" sz="1400"/>
              <a:t>描述：角色的信息</a:t>
            </a:r>
            <a:endParaRPr lang="zh-CN" altLang="en-US" sz="1600">
              <a:solidFill>
                <a:srgbClr val="00B0F0"/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r>
              <a:rPr lang="zh-CN" altLang="en-US" sz="1400"/>
              <a:t>定义：角色名+角色动作+角色形象</a:t>
            </a:r>
            <a:endParaRPr lang="zh-CN" altLang="en-US" sz="14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用户信息</a:t>
            </a:r>
            <a:endParaRPr lang="zh-CN" altLang="en-US" sz="1400"/>
          </a:p>
          <a:p>
            <a:r>
              <a:rPr lang="zh-CN" altLang="en-US" sz="1400"/>
              <a:t>描述：用户的信息</a:t>
            </a:r>
            <a:endParaRPr lang="zh-CN" altLang="en-US" sz="1400"/>
          </a:p>
          <a:p>
            <a:r>
              <a:rPr lang="zh-CN" altLang="en-US" sz="1400"/>
              <a:t>定义：用户名+用户密码+用户账号+用户ID</a:t>
            </a:r>
            <a:endParaRPr lang="zh-CN" altLang="en-US" sz="14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道具信息</a:t>
            </a:r>
            <a:endParaRPr lang="zh-CN" altLang="en-US" sz="1400"/>
          </a:p>
          <a:p>
            <a:r>
              <a:rPr lang="zh-CN" altLang="en-US" sz="1400"/>
              <a:t>描述：游戏中包括的道具</a:t>
            </a:r>
            <a:endParaRPr lang="zh-CN" altLang="en-US" sz="1400"/>
          </a:p>
          <a:p>
            <a:r>
              <a:rPr lang="zh-CN" altLang="en-US" sz="1400"/>
              <a:t>定义：道具名+道具位置+道具编号+道具效果+道具类型</a:t>
            </a:r>
            <a:endParaRPr lang="zh-CN" altLang="en-US" sz="14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751705" y="1825625"/>
            <a:ext cx="3586480" cy="43516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000"/>
          </a:p>
          <a:p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积分信息</a:t>
            </a:r>
            <a:endParaRPr lang="zh-CN" altLang="en-US" sz="1400"/>
          </a:p>
          <a:p>
            <a:r>
              <a:rPr lang="zh-CN" altLang="en-US" sz="1400"/>
              <a:t>描述：积分的信息</a:t>
            </a:r>
            <a:endParaRPr lang="zh-CN" altLang="en-US" sz="1400"/>
          </a:p>
          <a:p>
            <a:r>
              <a:rPr lang="zh-CN" altLang="en-US" sz="1400"/>
              <a:t>定义：积分位置+积分量</a:t>
            </a:r>
            <a:endParaRPr lang="zh-CN" altLang="en-US" sz="1400"/>
          </a:p>
          <a:p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地图</a:t>
            </a:r>
            <a:r>
              <a:rPr lang="en-US" altLang="zh-CN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/</a:t>
            </a:r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关卡信息</a:t>
            </a:r>
            <a:endParaRPr lang="zh-CN" altLang="en-US" sz="1400"/>
          </a:p>
          <a:p>
            <a:r>
              <a:rPr lang="zh-CN" altLang="en-US" sz="1400"/>
              <a:t>描述：游戏中地图的信息</a:t>
            </a:r>
            <a:endParaRPr lang="zh-CN" altLang="en-US" sz="1400"/>
          </a:p>
          <a:p>
            <a:r>
              <a:rPr lang="zh-CN" altLang="en-US" sz="1400"/>
              <a:t>定义：地图名+地图类型+地图编码</a:t>
            </a:r>
            <a:endParaRPr lang="zh-CN" altLang="en-US" sz="1400"/>
          </a:p>
        </p:txBody>
      </p:sp>
      <p:sp>
        <p:nvSpPr>
          <p:cNvPr id="5" name="等腰三角形 4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241" y="109894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数据字典</a:t>
            </a:r>
            <a:endParaRPr kumimoji="0" lang="zh-CN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88060"/>
          </a:xfrm>
        </p:spPr>
        <p:txBody>
          <a:bodyPr/>
          <a:p>
            <a:pPr marL="0" indent="0">
              <a:buNone/>
            </a:pPr>
            <a:r>
              <a:rPr sz="1600" b="1" smtClean="0">
                <a:solidFill>
                  <a:srgbClr val="3D653F"/>
                </a:solidFill>
                <a:latin typeface="锐字工房张海山锐线体2.0" panose="02000000000000000000" pitchFamily="2" charset="-122"/>
                <a:ea typeface="锐字工房张海山锐线体2.0" panose="02000000000000000000" pitchFamily="2" charset="-122"/>
              </a:rPr>
              <a:t>张海藩 牟永敏《软件工程导论》 北京：清华大学出版社；ISBN：978-7-302-33098-1</a:t>
            </a:r>
            <a:endParaRPr sz="1600" b="1" smtClean="0">
              <a:solidFill>
                <a:srgbClr val="3D653F"/>
              </a:solidFill>
              <a:latin typeface="锐字工房张海山锐线体2.0" panose="02000000000000000000" pitchFamily="2" charset="-122"/>
              <a:ea typeface="锐字工房张海山锐线体2.0" panose="02000000000000000000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320" y="1099185"/>
            <a:ext cx="2701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参考文献</a:t>
            </a:r>
            <a:r>
              <a:rPr kumimoji="0" lang="en-US" altLang="zh-CN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小组分工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32740" y="3239770"/>
          <a:ext cx="826198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265"/>
                <a:gridCol w="2061845"/>
                <a:gridCol w="2324100"/>
                <a:gridCol w="264477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本次作业</a:t>
                      </a:r>
                      <a:endParaRPr sz="2000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邓晰</a:t>
                      </a:r>
                      <a:endParaRPr sz="2000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陈伟峰</a:t>
                      </a:r>
                      <a:endParaRPr sz="2000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程天珂</a:t>
                      </a:r>
                      <a:endParaRPr sz="2000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负责</a:t>
                      </a: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甘特图修改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E-R图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数据规范化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Word</a:t>
                      </a:r>
                      <a:r>
                        <a:rPr lang="zh-CN" altLang="en-US"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（需求分析）</a:t>
                      </a:r>
                      <a:endParaRPr lang="zh-CN" altLang="en-US"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界面原型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层次方框图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PPT</a:t>
                      </a:r>
                      <a:r>
                        <a:rPr lang="zh-CN" altLang="en-US"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制作及修订</a:t>
                      </a:r>
                      <a:endParaRPr lang="zh-CN" altLang="en-US"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IPO图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数据字典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状态转换图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分数（5）</a:t>
                      </a: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4.</a:t>
                      </a:r>
                      <a:r>
                        <a:rPr lang="en-US"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6</a:t>
                      </a: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/5</a:t>
                      </a: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4.</a:t>
                      </a:r>
                      <a:r>
                        <a:rPr lang="en-US"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7</a:t>
                      </a: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/5</a:t>
                      </a: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4.</a:t>
                      </a:r>
                      <a:r>
                        <a:rPr lang="en-US"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5</a:t>
                      </a: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/5</a:t>
                      </a: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30" name="图片 3"/>
          <p:cNvPicPr>
            <a:picLocks noChangeAspect="1"/>
          </p:cNvPicPr>
          <p:nvPr/>
        </p:nvPicPr>
        <p:blipFill>
          <a:blip r:embed="rId1"/>
          <a:srcRect r="4218"/>
          <a:stretch>
            <a:fillRect/>
          </a:stretch>
        </p:blipFill>
        <p:spPr>
          <a:xfrm>
            <a:off x="0" y="1108472"/>
            <a:ext cx="9144000" cy="2990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4013597"/>
            <a:ext cx="9144000" cy="471488"/>
          </a:xfrm>
          <a:prstGeom prst="rect">
            <a:avLst/>
          </a:prstGeom>
          <a:gradFill flip="none" rotWithShape="1">
            <a:gsLst>
              <a:gs pos="0">
                <a:srgbClr val="019CDC">
                  <a:shade val="30000"/>
                  <a:satMod val="115000"/>
                </a:srgbClr>
              </a:gs>
              <a:gs pos="50000">
                <a:srgbClr val="019CDC">
                  <a:shade val="67500"/>
                  <a:satMod val="115000"/>
                </a:srgbClr>
              </a:gs>
              <a:gs pos="100000">
                <a:srgbClr val="019C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8132" name="组合 13"/>
          <p:cNvGrpSpPr/>
          <p:nvPr/>
        </p:nvGrpSpPr>
        <p:grpSpPr>
          <a:xfrm>
            <a:off x="5588794" y="3262313"/>
            <a:ext cx="1738313" cy="1053704"/>
            <a:chOff x="7705725" y="3452812"/>
            <a:chExt cx="1932617" cy="1171575"/>
          </a:xfrm>
        </p:grpSpPr>
        <p:sp>
          <p:nvSpPr>
            <p:cNvPr id="7" name="平行四边形 6"/>
            <p:cNvSpPr/>
            <p:nvPr/>
          </p:nvSpPr>
          <p:spPr>
            <a:xfrm>
              <a:off x="7886700" y="3452812"/>
              <a:ext cx="1343025" cy="1171575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7705725" y="3931439"/>
              <a:ext cx="600542" cy="52387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8773459" y="4310062"/>
              <a:ext cx="275291" cy="24014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9094461" y="3914773"/>
              <a:ext cx="461962" cy="311941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474503" y="3769519"/>
              <a:ext cx="163839" cy="110633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8133" name="文本框 14"/>
          <p:cNvSpPr txBox="1"/>
          <p:nvPr/>
        </p:nvSpPr>
        <p:spPr>
          <a:xfrm>
            <a:off x="5247085" y="4575572"/>
            <a:ext cx="3896915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endParaRPr lang="zh-CN" altLang="en-US" sz="4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857250"/>
            <a:ext cx="2652713" cy="5143500"/>
          </a:xfrm>
          <a:prstGeom prst="rect">
            <a:avLst/>
          </a:prstGeom>
          <a:gradFill flip="none" rotWithShape="1">
            <a:gsLst>
              <a:gs pos="0">
                <a:srgbClr val="019CDC">
                  <a:shade val="30000"/>
                  <a:satMod val="115000"/>
                </a:srgbClr>
              </a:gs>
              <a:gs pos="50000">
                <a:srgbClr val="019CDC">
                  <a:shade val="67500"/>
                  <a:satMod val="115000"/>
                </a:srgbClr>
              </a:gs>
              <a:gs pos="100000">
                <a:srgbClr val="019C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129903"/>
            <a:ext cx="2652713" cy="267652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1"/>
          </p:cNvCxnSpPr>
          <p:nvPr/>
        </p:nvCxnSpPr>
        <p:spPr>
          <a:xfrm flipV="1">
            <a:off x="0" y="2440781"/>
            <a:ext cx="2652713" cy="98821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3806428"/>
            <a:ext cx="2652713" cy="118348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0" y="1460897"/>
            <a:ext cx="2652713" cy="393620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文本框 25"/>
          <p:cNvSpPr txBox="1"/>
          <p:nvPr/>
        </p:nvSpPr>
        <p:spPr>
          <a:xfrm>
            <a:off x="4417219" y="2928938"/>
            <a:ext cx="983456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任务概述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950744" y="3084909"/>
            <a:ext cx="1802606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939088" y="2918222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9" name="文本框 29"/>
          <p:cNvSpPr txBox="1"/>
          <p:nvPr/>
        </p:nvSpPr>
        <p:spPr>
          <a:xfrm>
            <a:off x="7937897" y="2940844"/>
            <a:ext cx="376238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" b="1" dirty="0">
                <a:solidFill>
                  <a:schemeClr val="bg1"/>
                </a:solidFill>
                <a:latin typeface="Calibri" panose="020F0502020204030204" pitchFamily="34" charset="0"/>
              </a:rPr>
              <a:t>01</a:t>
            </a:r>
            <a:endParaRPr lang="zh-CN" altLang="en-US" sz="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70" name="矩形 30"/>
          <p:cNvSpPr/>
          <p:nvPr/>
        </p:nvSpPr>
        <p:spPr>
          <a:xfrm>
            <a:off x="4060031" y="2928938"/>
            <a:ext cx="42164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00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19471" name="文本框 31"/>
          <p:cNvSpPr txBox="1"/>
          <p:nvPr/>
        </p:nvSpPr>
        <p:spPr>
          <a:xfrm>
            <a:off x="4417219" y="3396853"/>
            <a:ext cx="153352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需求规定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950744" y="3554651"/>
            <a:ext cx="1802606" cy="5953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939088" y="3384947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74" name="文本框 35"/>
          <p:cNvSpPr txBox="1"/>
          <p:nvPr/>
        </p:nvSpPr>
        <p:spPr>
          <a:xfrm>
            <a:off x="7937897" y="3408760"/>
            <a:ext cx="376238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" b="1" dirty="0">
                <a:solidFill>
                  <a:schemeClr val="bg1"/>
                </a:solidFill>
                <a:latin typeface="Calibri" panose="020F0502020204030204" pitchFamily="34" charset="0"/>
              </a:rPr>
              <a:t>10</a:t>
            </a:r>
            <a:endParaRPr lang="zh-CN" altLang="en-US" sz="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75" name="矩形 36"/>
          <p:cNvSpPr/>
          <p:nvPr/>
        </p:nvSpPr>
        <p:spPr>
          <a:xfrm>
            <a:off x="4060031" y="3396853"/>
            <a:ext cx="42164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00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19476" name="文本框 37"/>
          <p:cNvSpPr txBox="1"/>
          <p:nvPr/>
        </p:nvSpPr>
        <p:spPr>
          <a:xfrm>
            <a:off x="4417060" y="3875405"/>
            <a:ext cx="1339850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运行环境规定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50744" y="4031456"/>
            <a:ext cx="1802606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939088" y="3863578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79" name="文本框 41"/>
          <p:cNvSpPr txBox="1"/>
          <p:nvPr/>
        </p:nvSpPr>
        <p:spPr>
          <a:xfrm>
            <a:off x="7937897" y="3887391"/>
            <a:ext cx="376238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" b="1" dirty="0">
                <a:solidFill>
                  <a:schemeClr val="bg1"/>
                </a:solidFill>
                <a:latin typeface="Calibri" panose="020F0502020204030204" pitchFamily="34" charset="0"/>
              </a:rPr>
              <a:t>20</a:t>
            </a:r>
            <a:endParaRPr lang="zh-CN" altLang="en-US" sz="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80" name="矩形 42"/>
          <p:cNvSpPr/>
          <p:nvPr/>
        </p:nvSpPr>
        <p:spPr>
          <a:xfrm>
            <a:off x="4060031" y="3875485"/>
            <a:ext cx="41783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19481" name="文本框 43"/>
          <p:cNvSpPr txBox="1"/>
          <p:nvPr/>
        </p:nvSpPr>
        <p:spPr>
          <a:xfrm>
            <a:off x="4417219" y="4361260"/>
            <a:ext cx="1633538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各类需求分析图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950744" y="4516041"/>
            <a:ext cx="1802606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939088" y="4349353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84" name="文本框 47"/>
          <p:cNvSpPr txBox="1"/>
          <p:nvPr/>
        </p:nvSpPr>
        <p:spPr>
          <a:xfrm>
            <a:off x="7937897" y="4371975"/>
            <a:ext cx="376238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" b="1" dirty="0">
                <a:solidFill>
                  <a:schemeClr val="bg1"/>
                </a:solidFill>
                <a:latin typeface="Calibri" panose="020F0502020204030204" pitchFamily="34" charset="0"/>
              </a:rPr>
              <a:t>30</a:t>
            </a:r>
            <a:endParaRPr lang="zh-CN" altLang="en-US" sz="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85" name="矩形 48"/>
          <p:cNvSpPr/>
          <p:nvPr/>
        </p:nvSpPr>
        <p:spPr>
          <a:xfrm>
            <a:off x="4060031" y="4361260"/>
            <a:ext cx="41783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19486" name="文本框 49"/>
          <p:cNvSpPr txBox="1"/>
          <p:nvPr/>
        </p:nvSpPr>
        <p:spPr>
          <a:xfrm>
            <a:off x="4417219" y="4844654"/>
            <a:ext cx="1059656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950744" y="5000625"/>
            <a:ext cx="1802606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939088" y="4832747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89" name="文本框 53"/>
          <p:cNvSpPr txBox="1"/>
          <p:nvPr/>
        </p:nvSpPr>
        <p:spPr>
          <a:xfrm>
            <a:off x="7937897" y="4856560"/>
            <a:ext cx="376238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" b="1" dirty="0">
                <a:solidFill>
                  <a:schemeClr val="bg1"/>
                </a:solidFill>
                <a:latin typeface="Calibri" panose="020F0502020204030204" pitchFamily="34" charset="0"/>
              </a:rPr>
              <a:t>40</a:t>
            </a:r>
            <a:endParaRPr lang="zh-CN" altLang="en-US" sz="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90" name="矩形 54"/>
          <p:cNvSpPr/>
          <p:nvPr/>
        </p:nvSpPr>
        <p:spPr>
          <a:xfrm>
            <a:off x="4060031" y="4844654"/>
            <a:ext cx="41783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17416" name="文本框 16"/>
          <p:cNvSpPr txBox="1"/>
          <p:nvPr/>
        </p:nvSpPr>
        <p:spPr>
          <a:xfrm>
            <a:off x="4761230" y="1564640"/>
            <a:ext cx="26428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4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 </a:t>
            </a:r>
            <a:r>
              <a:rPr lang="zh-CN" altLang="en-US" sz="4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4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40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54"/>
          <p:cNvSpPr/>
          <p:nvPr/>
        </p:nvSpPr>
        <p:spPr>
          <a:xfrm>
            <a:off x="4060031" y="5329159"/>
            <a:ext cx="41783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8" name="文本框 49"/>
          <p:cNvSpPr txBox="1"/>
          <p:nvPr/>
        </p:nvSpPr>
        <p:spPr>
          <a:xfrm>
            <a:off x="4417060" y="5328920"/>
            <a:ext cx="1945640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参考文献及小组分工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651625" y="5476875"/>
            <a:ext cx="1101725" cy="4445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939088" y="5328682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flipV="1">
            <a:off x="444103" y="2684859"/>
            <a:ext cx="2371725" cy="1881188"/>
          </a:xfrm>
          <a:prstGeom prst="triangle">
            <a:avLst/>
          </a:prstGeom>
          <a:solidFill>
            <a:srgbClr val="019CD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0" y="847725"/>
            <a:ext cx="962025" cy="2505075"/>
          </a:xfrm>
          <a:custGeom>
            <a:avLst/>
            <a:gdLst>
              <a:gd name="connsiteX0" fmla="*/ 0 w 2235200"/>
              <a:gd name="connsiteY0" fmla="*/ 2908300 h 2908300"/>
              <a:gd name="connsiteX1" fmla="*/ 1117600 w 2235200"/>
              <a:gd name="connsiteY1" fmla="*/ 0 h 2908300"/>
              <a:gd name="connsiteX2" fmla="*/ 2235200 w 2235200"/>
              <a:gd name="connsiteY2" fmla="*/ 2908300 h 2908300"/>
              <a:gd name="connsiteX3" fmla="*/ 0 w 2235200"/>
              <a:gd name="connsiteY3" fmla="*/ 2908300 h 2908300"/>
              <a:gd name="connsiteX0-1" fmla="*/ 0 w 2527300"/>
              <a:gd name="connsiteY0-2" fmla="*/ 3136900 h 3136900"/>
              <a:gd name="connsiteX1-3" fmla="*/ 2527300 w 2527300"/>
              <a:gd name="connsiteY1-4" fmla="*/ 0 h 3136900"/>
              <a:gd name="connsiteX2-5" fmla="*/ 2235200 w 2527300"/>
              <a:gd name="connsiteY2-6" fmla="*/ 3136900 h 3136900"/>
              <a:gd name="connsiteX3-7" fmla="*/ 0 w 2527300"/>
              <a:gd name="connsiteY3-8" fmla="*/ 3136900 h 3136900"/>
              <a:gd name="connsiteX0-9" fmla="*/ 0 w 2527300"/>
              <a:gd name="connsiteY0-10" fmla="*/ 3136900 h 3340100"/>
              <a:gd name="connsiteX1-11" fmla="*/ 2527300 w 2527300"/>
              <a:gd name="connsiteY1-12" fmla="*/ 0 h 3340100"/>
              <a:gd name="connsiteX2-13" fmla="*/ 2527300 w 2527300"/>
              <a:gd name="connsiteY2-14" fmla="*/ 3340100 h 3340100"/>
              <a:gd name="connsiteX3-15" fmla="*/ 0 w 2527300"/>
              <a:gd name="connsiteY3-16" fmla="*/ 3136900 h 3340100"/>
              <a:gd name="connsiteX0-17" fmla="*/ 0 w 1282700"/>
              <a:gd name="connsiteY0-18" fmla="*/ 3340100 h 3340100"/>
              <a:gd name="connsiteX1-19" fmla="*/ 1282700 w 1282700"/>
              <a:gd name="connsiteY1-20" fmla="*/ 0 h 3340100"/>
              <a:gd name="connsiteX2-21" fmla="*/ 1282700 w 1282700"/>
              <a:gd name="connsiteY2-22" fmla="*/ 3340100 h 3340100"/>
              <a:gd name="connsiteX3-23" fmla="*/ 0 w 1282700"/>
              <a:gd name="connsiteY3-24" fmla="*/ 3340100 h 334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2700" h="3340100">
                <a:moveTo>
                  <a:pt x="0" y="3340100"/>
                </a:moveTo>
                <a:lnTo>
                  <a:pt x="1282700" y="0"/>
                </a:lnTo>
                <a:lnTo>
                  <a:pt x="1282700" y="3340100"/>
                </a:lnTo>
                <a:lnTo>
                  <a:pt x="0" y="334010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857250"/>
            <a:ext cx="1038225" cy="26289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flipV="1">
            <a:off x="1298972" y="857250"/>
            <a:ext cx="3619500" cy="3219450"/>
          </a:xfrm>
          <a:prstGeom prst="triangle">
            <a:avLst/>
          </a:prstGeom>
          <a:solidFill>
            <a:srgbClr val="019CD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44203" y="847725"/>
            <a:ext cx="2836069" cy="51530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flipV="1">
            <a:off x="1629966" y="4566047"/>
            <a:ext cx="2900363" cy="1445419"/>
          </a:xfrm>
          <a:custGeom>
            <a:avLst/>
            <a:gdLst>
              <a:gd name="connsiteX0" fmla="*/ 0 w 3867150"/>
              <a:gd name="connsiteY0" fmla="*/ 1927225 h 1927225"/>
              <a:gd name="connsiteX1" fmla="*/ 3867150 w 3867150"/>
              <a:gd name="connsiteY1" fmla="*/ 1927225 h 1927225"/>
              <a:gd name="connsiteX2" fmla="*/ 2652267 w 3867150"/>
              <a:gd name="connsiteY2" fmla="*/ 0 h 1927225"/>
              <a:gd name="connsiteX3" fmla="*/ 1214884 w 3867150"/>
              <a:gd name="connsiteY3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1927225">
                <a:moveTo>
                  <a:pt x="0" y="1927225"/>
                </a:moveTo>
                <a:lnTo>
                  <a:pt x="3867150" y="1927225"/>
                </a:lnTo>
                <a:lnTo>
                  <a:pt x="2652267" y="0"/>
                </a:lnTo>
                <a:lnTo>
                  <a:pt x="1214884" y="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488" name="组合 9"/>
          <p:cNvGrpSpPr/>
          <p:nvPr/>
        </p:nvGrpSpPr>
        <p:grpSpPr>
          <a:xfrm>
            <a:off x="5645944" y="2457450"/>
            <a:ext cx="2471738" cy="2007235"/>
            <a:chOff x="12855121" y="2304158"/>
            <a:chExt cx="3295650" cy="2675963"/>
          </a:xfrm>
        </p:grpSpPr>
        <p:sp>
          <p:nvSpPr>
            <p:cNvPr id="20489" name="文本框 10"/>
            <p:cNvSpPr txBox="1"/>
            <p:nvPr/>
          </p:nvSpPr>
          <p:spPr>
            <a:xfrm>
              <a:off x="13045621" y="2304158"/>
              <a:ext cx="3105150" cy="2675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2450" b="1" dirty="0">
                  <a:solidFill>
                    <a:srgbClr val="019CDC"/>
                  </a:solidFill>
                  <a:latin typeface="Impact" panose="020B0806030902050204" pitchFamily="34" charset="0"/>
                </a:rPr>
                <a:t>0 1</a:t>
              </a:r>
              <a:endParaRPr lang="zh-CN" altLang="en-US" sz="12450" b="1" dirty="0">
                <a:solidFill>
                  <a:srgbClr val="019CD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5121" y="3217405"/>
              <a:ext cx="2888772" cy="766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1" name="文本框 12"/>
            <p:cNvSpPr txBox="1"/>
            <p:nvPr/>
          </p:nvSpPr>
          <p:spPr>
            <a:xfrm>
              <a:off x="13068481" y="3254838"/>
              <a:ext cx="2463348" cy="6755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dist" eaLnBrk="1" hangingPunct="1"/>
              <a:r>
                <a:rPr lang="zh-CN" altLang="en-US" sz="27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任务概述</a:t>
              </a:r>
              <a:endParaRPr lang="zh-CN" altLang="en-US" sz="27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241" y="109894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任务目标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 rot="2910675">
            <a:off x="6889552" y="2691011"/>
            <a:ext cx="1145381" cy="5532834"/>
          </a:xfrm>
          <a:custGeom>
            <a:avLst/>
            <a:gdLst>
              <a:gd name="connsiteX0" fmla="*/ 0 w 1242204"/>
              <a:gd name="connsiteY0" fmla="*/ 0 h 6001147"/>
              <a:gd name="connsiteX1" fmla="*/ 1242204 w 1242204"/>
              <a:gd name="connsiteY1" fmla="*/ 1098575 h 6001147"/>
              <a:gd name="connsiteX2" fmla="*/ 1242204 w 1242204"/>
              <a:gd name="connsiteY2" fmla="*/ 4596535 h 6001147"/>
              <a:gd name="connsiteX3" fmla="*/ 0 w 1242204"/>
              <a:gd name="connsiteY3" fmla="*/ 6001147 h 60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2204" h="6001147">
                <a:moveTo>
                  <a:pt x="0" y="0"/>
                </a:moveTo>
                <a:lnTo>
                  <a:pt x="1242204" y="1098575"/>
                </a:lnTo>
                <a:lnTo>
                  <a:pt x="1242204" y="4596535"/>
                </a:lnTo>
                <a:lnTo>
                  <a:pt x="0" y="6001147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0660" y="1764348"/>
            <a:ext cx="1824038" cy="2238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90" y="4498975"/>
            <a:ext cx="3223022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0" name="矩形 9"/>
          <p:cNvSpPr/>
          <p:nvPr/>
        </p:nvSpPr>
        <p:spPr>
          <a:xfrm>
            <a:off x="1430020" y="1764665"/>
            <a:ext cx="3641725" cy="2353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开发这个游戏并不是为了能让它实现什么商业价值，而是为了学习专业技术，模拟一遍软件工程开发的过程。</a:t>
            </a:r>
            <a:endParaRPr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开发过程是严格按照软件工程导论中的瀑布模型进行的，让组员在开发游戏的过程中体会并理解一个软件工程的开发，完成学习目标。</a:t>
            </a:r>
            <a:endParaRPr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8116" y="465875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面向用户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9"/>
          <p:cNvSpPr/>
          <p:nvPr/>
        </p:nvSpPr>
        <p:spPr>
          <a:xfrm>
            <a:off x="2342515" y="5250815"/>
            <a:ext cx="36417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喜欢跑酷、休闲类游戏的玩家</a:t>
            </a:r>
            <a:endParaRPr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flipV="1">
            <a:off x="444103" y="2684859"/>
            <a:ext cx="2371725" cy="1881188"/>
          </a:xfrm>
          <a:prstGeom prst="triangle">
            <a:avLst/>
          </a:prstGeom>
          <a:solidFill>
            <a:srgbClr val="019CD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0" y="847725"/>
            <a:ext cx="962025" cy="2505075"/>
          </a:xfrm>
          <a:custGeom>
            <a:avLst/>
            <a:gdLst>
              <a:gd name="connsiteX0" fmla="*/ 0 w 2235200"/>
              <a:gd name="connsiteY0" fmla="*/ 2908300 h 2908300"/>
              <a:gd name="connsiteX1" fmla="*/ 1117600 w 2235200"/>
              <a:gd name="connsiteY1" fmla="*/ 0 h 2908300"/>
              <a:gd name="connsiteX2" fmla="*/ 2235200 w 2235200"/>
              <a:gd name="connsiteY2" fmla="*/ 2908300 h 2908300"/>
              <a:gd name="connsiteX3" fmla="*/ 0 w 2235200"/>
              <a:gd name="connsiteY3" fmla="*/ 2908300 h 2908300"/>
              <a:gd name="connsiteX0-1" fmla="*/ 0 w 2527300"/>
              <a:gd name="connsiteY0-2" fmla="*/ 3136900 h 3136900"/>
              <a:gd name="connsiteX1-3" fmla="*/ 2527300 w 2527300"/>
              <a:gd name="connsiteY1-4" fmla="*/ 0 h 3136900"/>
              <a:gd name="connsiteX2-5" fmla="*/ 2235200 w 2527300"/>
              <a:gd name="connsiteY2-6" fmla="*/ 3136900 h 3136900"/>
              <a:gd name="connsiteX3-7" fmla="*/ 0 w 2527300"/>
              <a:gd name="connsiteY3-8" fmla="*/ 3136900 h 3136900"/>
              <a:gd name="connsiteX0-9" fmla="*/ 0 w 2527300"/>
              <a:gd name="connsiteY0-10" fmla="*/ 3136900 h 3340100"/>
              <a:gd name="connsiteX1-11" fmla="*/ 2527300 w 2527300"/>
              <a:gd name="connsiteY1-12" fmla="*/ 0 h 3340100"/>
              <a:gd name="connsiteX2-13" fmla="*/ 2527300 w 2527300"/>
              <a:gd name="connsiteY2-14" fmla="*/ 3340100 h 3340100"/>
              <a:gd name="connsiteX3-15" fmla="*/ 0 w 2527300"/>
              <a:gd name="connsiteY3-16" fmla="*/ 3136900 h 3340100"/>
              <a:gd name="connsiteX0-17" fmla="*/ 0 w 1282700"/>
              <a:gd name="connsiteY0-18" fmla="*/ 3340100 h 3340100"/>
              <a:gd name="connsiteX1-19" fmla="*/ 1282700 w 1282700"/>
              <a:gd name="connsiteY1-20" fmla="*/ 0 h 3340100"/>
              <a:gd name="connsiteX2-21" fmla="*/ 1282700 w 1282700"/>
              <a:gd name="connsiteY2-22" fmla="*/ 3340100 h 3340100"/>
              <a:gd name="connsiteX3-23" fmla="*/ 0 w 1282700"/>
              <a:gd name="connsiteY3-24" fmla="*/ 3340100 h 334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2700" h="3340100">
                <a:moveTo>
                  <a:pt x="0" y="3340100"/>
                </a:moveTo>
                <a:lnTo>
                  <a:pt x="1282700" y="0"/>
                </a:lnTo>
                <a:lnTo>
                  <a:pt x="1282700" y="3340100"/>
                </a:lnTo>
                <a:lnTo>
                  <a:pt x="0" y="334010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857250"/>
            <a:ext cx="1038225" cy="26289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flipV="1">
            <a:off x="1298972" y="857250"/>
            <a:ext cx="3619500" cy="3219450"/>
          </a:xfrm>
          <a:prstGeom prst="triangle">
            <a:avLst/>
          </a:prstGeom>
          <a:solidFill>
            <a:srgbClr val="019CD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44203" y="847725"/>
            <a:ext cx="2836069" cy="51530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flipV="1">
            <a:off x="1629966" y="4566047"/>
            <a:ext cx="2900363" cy="1445419"/>
          </a:xfrm>
          <a:custGeom>
            <a:avLst/>
            <a:gdLst>
              <a:gd name="connsiteX0" fmla="*/ 0 w 3867150"/>
              <a:gd name="connsiteY0" fmla="*/ 1927225 h 1927225"/>
              <a:gd name="connsiteX1" fmla="*/ 3867150 w 3867150"/>
              <a:gd name="connsiteY1" fmla="*/ 1927225 h 1927225"/>
              <a:gd name="connsiteX2" fmla="*/ 2652267 w 3867150"/>
              <a:gd name="connsiteY2" fmla="*/ 0 h 1927225"/>
              <a:gd name="connsiteX3" fmla="*/ 1214884 w 3867150"/>
              <a:gd name="connsiteY3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1927225">
                <a:moveTo>
                  <a:pt x="0" y="1927225"/>
                </a:moveTo>
                <a:lnTo>
                  <a:pt x="3867150" y="1927225"/>
                </a:lnTo>
                <a:lnTo>
                  <a:pt x="2652267" y="0"/>
                </a:lnTo>
                <a:lnTo>
                  <a:pt x="1214884" y="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632" name="组合 9"/>
          <p:cNvGrpSpPr/>
          <p:nvPr/>
        </p:nvGrpSpPr>
        <p:grpSpPr>
          <a:xfrm>
            <a:off x="5569744" y="2284730"/>
            <a:ext cx="2471738" cy="2007235"/>
            <a:chOff x="12855121" y="2304158"/>
            <a:chExt cx="3295650" cy="2675963"/>
          </a:xfrm>
        </p:grpSpPr>
        <p:sp>
          <p:nvSpPr>
            <p:cNvPr id="26633" name="文本框 10"/>
            <p:cNvSpPr txBox="1"/>
            <p:nvPr/>
          </p:nvSpPr>
          <p:spPr>
            <a:xfrm>
              <a:off x="13045621" y="2304158"/>
              <a:ext cx="3105150" cy="2675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2450" b="1" dirty="0">
                  <a:solidFill>
                    <a:srgbClr val="019CDC"/>
                  </a:solidFill>
                  <a:latin typeface="Impact" panose="020B0806030902050204" pitchFamily="34" charset="0"/>
                </a:rPr>
                <a:t>0 2</a:t>
              </a:r>
              <a:endParaRPr lang="zh-CN" altLang="en-US" sz="12450" b="1" dirty="0">
                <a:solidFill>
                  <a:srgbClr val="019CD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5121" y="3217405"/>
              <a:ext cx="2888772" cy="766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35" name="文本框 12"/>
            <p:cNvSpPr txBox="1"/>
            <p:nvPr/>
          </p:nvSpPr>
          <p:spPr>
            <a:xfrm>
              <a:off x="13246281" y="3263305"/>
              <a:ext cx="2497666" cy="675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27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 求 规 定</a:t>
              </a:r>
              <a:endParaRPr lang="zh-CN" altLang="en-US" sz="27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3120" y="1001395"/>
            <a:ext cx="2615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界面设计（登录</a:t>
            </a:r>
            <a:r>
              <a:rPr kumimoji="0" lang="en-US" altLang="zh-CN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注册）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652905"/>
            <a:ext cx="9144000" cy="4403090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66520" y="4650423"/>
            <a:ext cx="1869281" cy="342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5" name="文本框 8"/>
          <p:cNvSpPr txBox="1"/>
          <p:nvPr/>
        </p:nvSpPr>
        <p:spPr>
          <a:xfrm>
            <a:off x="1591945" y="4671695"/>
            <a:ext cx="1417955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500" b="1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  登录界面</a:t>
            </a:r>
            <a:endParaRPr lang="zh-CN" altLang="en-US" sz="1500" b="1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919629" y="4650423"/>
            <a:ext cx="1869281" cy="342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9" name="文本框 12"/>
          <p:cNvSpPr txBox="1"/>
          <p:nvPr/>
        </p:nvSpPr>
        <p:spPr>
          <a:xfrm>
            <a:off x="6089015" y="4671695"/>
            <a:ext cx="1529080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500" b="1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   注册界面</a:t>
            </a:r>
            <a:endParaRPr lang="zh-CN" altLang="en-US" sz="1500" b="1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1985645"/>
            <a:ext cx="4572635" cy="2109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810" y="1985645"/>
            <a:ext cx="4556125" cy="2109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285" y="1001395"/>
            <a:ext cx="2538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游戏功能需求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rot="5400000">
            <a:off x="3321844" y="2264569"/>
            <a:ext cx="0" cy="690563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Oval 13"/>
          <p:cNvSpPr/>
          <p:nvPr/>
        </p:nvSpPr>
        <p:spPr>
          <a:xfrm>
            <a:off x="2553891" y="2349103"/>
            <a:ext cx="501253" cy="501253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97"/>
          <p:cNvSpPr>
            <a:spLocks noChangeArrowheads="1"/>
          </p:cNvSpPr>
          <p:nvPr/>
        </p:nvSpPr>
        <p:spPr bwMode="auto">
          <a:xfrm>
            <a:off x="2693194" y="2514600"/>
            <a:ext cx="223838" cy="191691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6"/>
          <p:cNvSpPr>
            <a:spLocks noChangeArrowheads="1"/>
          </p:cNvSpPr>
          <p:nvPr/>
        </p:nvSpPr>
        <p:spPr bwMode="auto">
          <a:xfrm>
            <a:off x="2776538" y="3357563"/>
            <a:ext cx="200025" cy="207169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 flipH="1">
            <a:off x="3446859" y="3637359"/>
            <a:ext cx="572691" cy="591741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Oval 40"/>
          <p:cNvSpPr/>
          <p:nvPr/>
        </p:nvSpPr>
        <p:spPr>
          <a:xfrm>
            <a:off x="3128963" y="4046934"/>
            <a:ext cx="501253" cy="501253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115"/>
          <p:cNvSpPr>
            <a:spLocks noChangeArrowheads="1"/>
          </p:cNvSpPr>
          <p:nvPr/>
        </p:nvSpPr>
        <p:spPr bwMode="auto">
          <a:xfrm>
            <a:off x="3294459" y="4199334"/>
            <a:ext cx="180975" cy="22383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102"/>
          <p:cNvSpPr>
            <a:spLocks noChangeArrowheads="1"/>
          </p:cNvSpPr>
          <p:nvPr/>
        </p:nvSpPr>
        <p:spPr bwMode="auto">
          <a:xfrm>
            <a:off x="4396978" y="4622006"/>
            <a:ext cx="223838" cy="200025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5060156" y="3637359"/>
            <a:ext cx="766763" cy="634603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49"/>
          <p:cNvSpPr/>
          <p:nvPr/>
        </p:nvSpPr>
        <p:spPr>
          <a:xfrm>
            <a:off x="5494734" y="4020741"/>
            <a:ext cx="501253" cy="502444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100"/>
          <p:cNvSpPr>
            <a:spLocks noChangeArrowheads="1"/>
          </p:cNvSpPr>
          <p:nvPr/>
        </p:nvSpPr>
        <p:spPr bwMode="auto">
          <a:xfrm>
            <a:off x="6015038" y="3395663"/>
            <a:ext cx="223838" cy="144066"/>
          </a:xfrm>
          <a:custGeom>
            <a:avLst/>
            <a:gdLst>
              <a:gd name="T0" fmla="*/ 381 w 498"/>
              <a:gd name="T1" fmla="*/ 89 h 320"/>
              <a:gd name="T2" fmla="*/ 381 w 498"/>
              <a:gd name="T3" fmla="*/ 89 h 320"/>
              <a:gd name="T4" fmla="*/ 355 w 498"/>
              <a:gd name="T5" fmla="*/ 89 h 320"/>
              <a:gd name="T6" fmla="*/ 231 w 498"/>
              <a:gd name="T7" fmla="*/ 0 h 320"/>
              <a:gd name="T8" fmla="*/ 98 w 498"/>
              <a:gd name="T9" fmla="*/ 134 h 320"/>
              <a:gd name="T10" fmla="*/ 98 w 498"/>
              <a:gd name="T11" fmla="*/ 150 h 320"/>
              <a:gd name="T12" fmla="*/ 89 w 498"/>
              <a:gd name="T13" fmla="*/ 150 h 320"/>
              <a:gd name="T14" fmla="*/ 0 w 498"/>
              <a:gd name="T15" fmla="*/ 240 h 320"/>
              <a:gd name="T16" fmla="*/ 89 w 498"/>
              <a:gd name="T17" fmla="*/ 319 h 320"/>
              <a:gd name="T18" fmla="*/ 381 w 498"/>
              <a:gd name="T19" fmla="*/ 319 h 320"/>
              <a:gd name="T20" fmla="*/ 497 w 498"/>
              <a:gd name="T21" fmla="*/ 204 h 320"/>
              <a:gd name="T22" fmla="*/ 381 w 498"/>
              <a:gd name="T23" fmla="*/ 89 h 320"/>
              <a:gd name="T24" fmla="*/ 284 w 498"/>
              <a:gd name="T25" fmla="*/ 195 h 320"/>
              <a:gd name="T26" fmla="*/ 284 w 498"/>
              <a:gd name="T27" fmla="*/ 195 h 320"/>
              <a:gd name="T28" fmla="*/ 213 w 498"/>
              <a:gd name="T29" fmla="*/ 275 h 320"/>
              <a:gd name="T30" fmla="*/ 195 w 498"/>
              <a:gd name="T31" fmla="*/ 275 h 320"/>
              <a:gd name="T32" fmla="*/ 195 w 498"/>
              <a:gd name="T33" fmla="*/ 266 h 320"/>
              <a:gd name="T34" fmla="*/ 195 w 498"/>
              <a:gd name="T35" fmla="*/ 257 h 320"/>
              <a:gd name="T36" fmla="*/ 222 w 498"/>
              <a:gd name="T37" fmla="*/ 204 h 320"/>
              <a:gd name="T38" fmla="*/ 204 w 498"/>
              <a:gd name="T39" fmla="*/ 195 h 320"/>
              <a:gd name="T40" fmla="*/ 204 w 498"/>
              <a:gd name="T41" fmla="*/ 195 h 320"/>
              <a:gd name="T42" fmla="*/ 186 w 498"/>
              <a:gd name="T43" fmla="*/ 178 h 320"/>
              <a:gd name="T44" fmla="*/ 195 w 498"/>
              <a:gd name="T45" fmla="*/ 160 h 320"/>
              <a:gd name="T46" fmla="*/ 258 w 498"/>
              <a:gd name="T47" fmla="*/ 89 h 320"/>
              <a:gd name="T48" fmla="*/ 275 w 498"/>
              <a:gd name="T49" fmla="*/ 80 h 320"/>
              <a:gd name="T50" fmla="*/ 284 w 498"/>
              <a:gd name="T51" fmla="*/ 89 h 320"/>
              <a:gd name="T52" fmla="*/ 275 w 498"/>
              <a:gd name="T53" fmla="*/ 106 h 320"/>
              <a:gd name="T54" fmla="*/ 249 w 498"/>
              <a:gd name="T55" fmla="*/ 160 h 320"/>
              <a:gd name="T56" fmla="*/ 275 w 498"/>
              <a:gd name="T57" fmla="*/ 169 h 320"/>
              <a:gd name="T58" fmla="*/ 275 w 498"/>
              <a:gd name="T59" fmla="*/ 169 h 320"/>
              <a:gd name="T60" fmla="*/ 293 w 498"/>
              <a:gd name="T61" fmla="*/ 187 h 320"/>
              <a:gd name="T62" fmla="*/ 284 w 498"/>
              <a:gd name="T63" fmla="*/ 19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lnTo>
                  <a:pt x="204" y="195"/>
                </a:ln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lnTo>
                  <a:pt x="275" y="169"/>
                </a:ln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rot="16200000" flipH="1">
            <a:off x="5779889" y="2265164"/>
            <a:ext cx="0" cy="689372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67"/>
          <p:cNvSpPr/>
          <p:nvPr/>
        </p:nvSpPr>
        <p:spPr>
          <a:xfrm>
            <a:off x="5869781" y="2351484"/>
            <a:ext cx="501253" cy="501253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123"/>
          <p:cNvSpPr>
            <a:spLocks noChangeArrowheads="1"/>
          </p:cNvSpPr>
          <p:nvPr/>
        </p:nvSpPr>
        <p:spPr bwMode="auto">
          <a:xfrm>
            <a:off x="5643483" y="4168061"/>
            <a:ext cx="203597" cy="207169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42"/>
          <p:cNvSpPr/>
          <p:nvPr/>
        </p:nvSpPr>
        <p:spPr bwMode="auto">
          <a:xfrm>
            <a:off x="3649266" y="1994297"/>
            <a:ext cx="1808559" cy="1808559"/>
          </a:xfrm>
          <a:custGeom>
            <a:avLst/>
            <a:gdLst>
              <a:gd name="T0" fmla="*/ 720 w 720"/>
              <a:gd name="T1" fmla="*/ 360 h 720"/>
              <a:gd name="T2" fmla="*/ 712 w 720"/>
              <a:gd name="T3" fmla="*/ 432 h 720"/>
              <a:gd name="T4" fmla="*/ 691 w 720"/>
              <a:gd name="T5" fmla="*/ 500 h 720"/>
              <a:gd name="T6" fmla="*/ 659 w 720"/>
              <a:gd name="T7" fmla="*/ 561 h 720"/>
              <a:gd name="T8" fmla="*/ 614 w 720"/>
              <a:gd name="T9" fmla="*/ 614 h 720"/>
              <a:gd name="T10" fmla="*/ 561 w 720"/>
              <a:gd name="T11" fmla="*/ 659 h 720"/>
              <a:gd name="T12" fmla="*/ 500 w 720"/>
              <a:gd name="T13" fmla="*/ 691 h 720"/>
              <a:gd name="T14" fmla="*/ 432 w 720"/>
              <a:gd name="T15" fmla="*/ 712 h 720"/>
              <a:gd name="T16" fmla="*/ 360 w 720"/>
              <a:gd name="T17" fmla="*/ 720 h 720"/>
              <a:gd name="T18" fmla="*/ 323 w 720"/>
              <a:gd name="T19" fmla="*/ 718 h 720"/>
              <a:gd name="T20" fmla="*/ 253 w 720"/>
              <a:gd name="T21" fmla="*/ 704 h 720"/>
              <a:gd name="T22" fmla="*/ 188 w 720"/>
              <a:gd name="T23" fmla="*/ 676 h 720"/>
              <a:gd name="T24" fmla="*/ 132 w 720"/>
              <a:gd name="T25" fmla="*/ 638 h 720"/>
              <a:gd name="T26" fmla="*/ 82 w 720"/>
              <a:gd name="T27" fmla="*/ 588 h 720"/>
              <a:gd name="T28" fmla="*/ 44 w 720"/>
              <a:gd name="T29" fmla="*/ 532 h 720"/>
              <a:gd name="T30" fmla="*/ 16 w 720"/>
              <a:gd name="T31" fmla="*/ 468 h 720"/>
              <a:gd name="T32" fmla="*/ 2 w 720"/>
              <a:gd name="T33" fmla="*/ 397 h 720"/>
              <a:gd name="T34" fmla="*/ 0 w 720"/>
              <a:gd name="T35" fmla="*/ 360 h 720"/>
              <a:gd name="T36" fmla="*/ 8 w 720"/>
              <a:gd name="T37" fmla="*/ 288 h 720"/>
              <a:gd name="T38" fmla="*/ 29 w 720"/>
              <a:gd name="T39" fmla="*/ 220 h 720"/>
              <a:gd name="T40" fmla="*/ 61 w 720"/>
              <a:gd name="T41" fmla="*/ 159 h 720"/>
              <a:gd name="T42" fmla="*/ 106 w 720"/>
              <a:gd name="T43" fmla="*/ 106 h 720"/>
              <a:gd name="T44" fmla="*/ 159 w 720"/>
              <a:gd name="T45" fmla="*/ 61 h 720"/>
              <a:gd name="T46" fmla="*/ 220 w 720"/>
              <a:gd name="T47" fmla="*/ 29 h 720"/>
              <a:gd name="T48" fmla="*/ 288 w 720"/>
              <a:gd name="T49" fmla="*/ 8 h 720"/>
              <a:gd name="T50" fmla="*/ 360 w 720"/>
              <a:gd name="T51" fmla="*/ 0 h 720"/>
              <a:gd name="T52" fmla="*/ 397 w 720"/>
              <a:gd name="T53" fmla="*/ 2 h 720"/>
              <a:gd name="T54" fmla="*/ 468 w 720"/>
              <a:gd name="T55" fmla="*/ 16 h 720"/>
              <a:gd name="T56" fmla="*/ 532 w 720"/>
              <a:gd name="T57" fmla="*/ 44 h 720"/>
              <a:gd name="T58" fmla="*/ 588 w 720"/>
              <a:gd name="T59" fmla="*/ 82 h 720"/>
              <a:gd name="T60" fmla="*/ 638 w 720"/>
              <a:gd name="T61" fmla="*/ 132 h 720"/>
              <a:gd name="T62" fmla="*/ 676 w 720"/>
              <a:gd name="T63" fmla="*/ 188 h 720"/>
              <a:gd name="T64" fmla="*/ 704 w 720"/>
              <a:gd name="T65" fmla="*/ 252 h 720"/>
              <a:gd name="T66" fmla="*/ 718 w 720"/>
              <a:gd name="T67" fmla="*/ 323 h 720"/>
              <a:gd name="T68" fmla="*/ 720 w 720"/>
              <a:gd name="T69" fmla="*/ 360 h 72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20"/>
              <a:gd name="T106" fmla="*/ 0 h 720"/>
              <a:gd name="T107" fmla="*/ 720 w 720"/>
              <a:gd name="T108" fmla="*/ 720 h 72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20" h="720">
                <a:moveTo>
                  <a:pt x="720" y="360"/>
                </a:moveTo>
                <a:lnTo>
                  <a:pt x="720" y="360"/>
                </a:lnTo>
                <a:lnTo>
                  <a:pt x="718" y="397"/>
                </a:lnTo>
                <a:lnTo>
                  <a:pt x="712" y="432"/>
                </a:lnTo>
                <a:lnTo>
                  <a:pt x="704" y="468"/>
                </a:lnTo>
                <a:lnTo>
                  <a:pt x="691" y="500"/>
                </a:lnTo>
                <a:lnTo>
                  <a:pt x="676" y="532"/>
                </a:lnTo>
                <a:lnTo>
                  <a:pt x="659" y="561"/>
                </a:lnTo>
                <a:lnTo>
                  <a:pt x="638" y="588"/>
                </a:lnTo>
                <a:lnTo>
                  <a:pt x="614" y="614"/>
                </a:lnTo>
                <a:lnTo>
                  <a:pt x="588" y="638"/>
                </a:lnTo>
                <a:lnTo>
                  <a:pt x="561" y="659"/>
                </a:lnTo>
                <a:lnTo>
                  <a:pt x="532" y="676"/>
                </a:lnTo>
                <a:lnTo>
                  <a:pt x="500" y="691"/>
                </a:lnTo>
                <a:lnTo>
                  <a:pt x="468" y="704"/>
                </a:lnTo>
                <a:lnTo>
                  <a:pt x="432" y="712"/>
                </a:lnTo>
                <a:lnTo>
                  <a:pt x="397" y="718"/>
                </a:lnTo>
                <a:lnTo>
                  <a:pt x="360" y="720"/>
                </a:lnTo>
                <a:lnTo>
                  <a:pt x="323" y="718"/>
                </a:lnTo>
                <a:lnTo>
                  <a:pt x="288" y="712"/>
                </a:lnTo>
                <a:lnTo>
                  <a:pt x="253" y="704"/>
                </a:lnTo>
                <a:lnTo>
                  <a:pt x="220" y="691"/>
                </a:lnTo>
                <a:lnTo>
                  <a:pt x="188" y="676"/>
                </a:lnTo>
                <a:lnTo>
                  <a:pt x="159" y="659"/>
                </a:lnTo>
                <a:lnTo>
                  <a:pt x="132" y="638"/>
                </a:lnTo>
                <a:lnTo>
                  <a:pt x="106" y="614"/>
                </a:lnTo>
                <a:lnTo>
                  <a:pt x="82" y="588"/>
                </a:lnTo>
                <a:lnTo>
                  <a:pt x="61" y="561"/>
                </a:lnTo>
                <a:lnTo>
                  <a:pt x="44" y="532"/>
                </a:lnTo>
                <a:lnTo>
                  <a:pt x="29" y="500"/>
                </a:lnTo>
                <a:lnTo>
                  <a:pt x="16" y="468"/>
                </a:lnTo>
                <a:lnTo>
                  <a:pt x="8" y="432"/>
                </a:lnTo>
                <a:lnTo>
                  <a:pt x="2" y="397"/>
                </a:lnTo>
                <a:lnTo>
                  <a:pt x="0" y="360"/>
                </a:lnTo>
                <a:lnTo>
                  <a:pt x="2" y="323"/>
                </a:lnTo>
                <a:lnTo>
                  <a:pt x="8" y="288"/>
                </a:lnTo>
                <a:lnTo>
                  <a:pt x="16" y="252"/>
                </a:lnTo>
                <a:lnTo>
                  <a:pt x="29" y="220"/>
                </a:lnTo>
                <a:lnTo>
                  <a:pt x="44" y="188"/>
                </a:lnTo>
                <a:lnTo>
                  <a:pt x="61" y="159"/>
                </a:lnTo>
                <a:lnTo>
                  <a:pt x="82" y="132"/>
                </a:lnTo>
                <a:lnTo>
                  <a:pt x="106" y="106"/>
                </a:lnTo>
                <a:lnTo>
                  <a:pt x="132" y="82"/>
                </a:lnTo>
                <a:lnTo>
                  <a:pt x="159" y="61"/>
                </a:lnTo>
                <a:lnTo>
                  <a:pt x="188" y="44"/>
                </a:lnTo>
                <a:lnTo>
                  <a:pt x="220" y="29"/>
                </a:lnTo>
                <a:lnTo>
                  <a:pt x="253" y="16"/>
                </a:lnTo>
                <a:lnTo>
                  <a:pt x="288" y="8"/>
                </a:lnTo>
                <a:lnTo>
                  <a:pt x="323" y="2"/>
                </a:lnTo>
                <a:lnTo>
                  <a:pt x="360" y="0"/>
                </a:lnTo>
                <a:lnTo>
                  <a:pt x="397" y="2"/>
                </a:lnTo>
                <a:lnTo>
                  <a:pt x="432" y="8"/>
                </a:lnTo>
                <a:lnTo>
                  <a:pt x="468" y="16"/>
                </a:lnTo>
                <a:lnTo>
                  <a:pt x="500" y="29"/>
                </a:lnTo>
                <a:lnTo>
                  <a:pt x="532" y="44"/>
                </a:lnTo>
                <a:lnTo>
                  <a:pt x="561" y="61"/>
                </a:lnTo>
                <a:lnTo>
                  <a:pt x="588" y="82"/>
                </a:lnTo>
                <a:lnTo>
                  <a:pt x="614" y="106"/>
                </a:lnTo>
                <a:lnTo>
                  <a:pt x="638" y="132"/>
                </a:lnTo>
                <a:lnTo>
                  <a:pt x="659" y="159"/>
                </a:lnTo>
                <a:lnTo>
                  <a:pt x="676" y="188"/>
                </a:lnTo>
                <a:lnTo>
                  <a:pt x="691" y="220"/>
                </a:lnTo>
                <a:lnTo>
                  <a:pt x="704" y="252"/>
                </a:lnTo>
                <a:lnTo>
                  <a:pt x="712" y="288"/>
                </a:lnTo>
                <a:lnTo>
                  <a:pt x="718" y="323"/>
                </a:lnTo>
                <a:lnTo>
                  <a:pt x="720" y="360"/>
                </a:lnTo>
                <a:close/>
              </a:path>
            </a:pathLst>
          </a:custGeom>
          <a:noFill/>
          <a:ln w="76200">
            <a:solidFill>
              <a:srgbClr val="969696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29"/>
          <p:cNvSpPr>
            <a:spLocks noChangeArrowheads="1"/>
          </p:cNvSpPr>
          <p:nvPr/>
        </p:nvSpPr>
        <p:spPr bwMode="auto">
          <a:xfrm>
            <a:off x="4105275" y="2453878"/>
            <a:ext cx="901303" cy="938213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62626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772" name="TextBox 13"/>
          <p:cNvSpPr txBox="1"/>
          <p:nvPr/>
        </p:nvSpPr>
        <p:spPr>
          <a:xfrm>
            <a:off x="6462713" y="2400300"/>
            <a:ext cx="640556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地图</a:t>
            </a:r>
            <a:endParaRPr 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73" name="TextBox 13"/>
          <p:cNvSpPr txBox="1"/>
          <p:nvPr/>
        </p:nvSpPr>
        <p:spPr>
          <a:xfrm>
            <a:off x="6463030" y="2849880"/>
            <a:ext cx="1950085" cy="847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分别是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教程地图；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普通地图；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困难地图；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74" name="TextBox 13"/>
          <p:cNvSpPr txBox="1"/>
          <p:nvPr/>
        </p:nvSpPr>
        <p:spPr>
          <a:xfrm>
            <a:off x="1812290" y="2414905"/>
            <a:ext cx="64071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r"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角色</a:t>
            </a:r>
            <a:endParaRPr 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75" name="TextBox 13"/>
          <p:cNvSpPr txBox="1"/>
          <p:nvPr/>
        </p:nvSpPr>
        <p:spPr>
          <a:xfrm>
            <a:off x="934720" y="2862580"/>
            <a:ext cx="1619250" cy="7747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账号注册完就会有一个初始角色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（会考虑增加更多角色供选择）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80" name="TextBox 13"/>
          <p:cNvSpPr txBox="1"/>
          <p:nvPr/>
        </p:nvSpPr>
        <p:spPr>
          <a:xfrm>
            <a:off x="6124416" y="4087336"/>
            <a:ext cx="640556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结算</a:t>
            </a:r>
            <a:endParaRPr 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81" name="TextBox 13"/>
          <p:cNvSpPr txBox="1"/>
          <p:nvPr/>
        </p:nvSpPr>
        <p:spPr>
          <a:xfrm>
            <a:off x="6015355" y="4547870"/>
            <a:ext cx="1440180" cy="9594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关卡结束后会获取玩家获得的积分以及通关时间</a:t>
            </a:r>
            <a:endParaRPr 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然后算出最终分数，并计入排名</a:t>
            </a:r>
            <a:endParaRPr 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84" name="TextBox 13"/>
          <p:cNvSpPr txBox="1"/>
          <p:nvPr/>
        </p:nvSpPr>
        <p:spPr>
          <a:xfrm>
            <a:off x="1438275" y="4126865"/>
            <a:ext cx="161671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r"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道具及陷阱</a:t>
            </a:r>
            <a:endParaRPr 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85" name="TextBox 13"/>
          <p:cNvSpPr txBox="1"/>
          <p:nvPr/>
        </p:nvSpPr>
        <p:spPr>
          <a:xfrm>
            <a:off x="1359535" y="4622165"/>
            <a:ext cx="1695450" cy="12903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道具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积分道具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功能道具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加速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护盾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陷阱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混乱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死亡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reeform 133"/>
          <p:cNvSpPr>
            <a:spLocks noChangeArrowheads="1"/>
          </p:cNvSpPr>
          <p:nvPr/>
        </p:nvSpPr>
        <p:spPr bwMode="auto">
          <a:xfrm>
            <a:off x="6015038" y="2493407"/>
            <a:ext cx="223838" cy="216694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2010" y="1001395"/>
            <a:ext cx="2041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对性能的规定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88181" y="2468277"/>
            <a:ext cx="251231" cy="307845"/>
            <a:chOff x="4413251" y="2584450"/>
            <a:chExt cx="225425" cy="276225"/>
          </a:xfrm>
          <a:solidFill>
            <a:srgbClr val="019CDC"/>
          </a:solidFill>
        </p:grpSpPr>
        <p:sp>
          <p:nvSpPr>
            <p:cNvPr id="8" name="Freeform 236"/>
            <p:cNvSpPr>
              <a:spLocks noEditPoints="1"/>
            </p:cNvSpPr>
            <p:nvPr/>
          </p:nvSpPr>
          <p:spPr bwMode="auto">
            <a:xfrm>
              <a:off x="4462463" y="2671763"/>
              <a:ext cx="33338" cy="33337"/>
            </a:xfrm>
            <a:custGeom>
              <a:avLst/>
              <a:gdLst>
                <a:gd name="T0" fmla="*/ 0 w 21"/>
                <a:gd name="T1" fmla="*/ 21 h 21"/>
                <a:gd name="T2" fmla="*/ 21 w 21"/>
                <a:gd name="T3" fmla="*/ 21 h 21"/>
                <a:gd name="T4" fmla="*/ 21 w 21"/>
                <a:gd name="T5" fmla="*/ 0 h 21"/>
                <a:gd name="T6" fmla="*/ 0 w 21"/>
                <a:gd name="T7" fmla="*/ 0 h 21"/>
                <a:gd name="T8" fmla="*/ 0 w 21"/>
                <a:gd name="T9" fmla="*/ 21 h 21"/>
                <a:gd name="T10" fmla="*/ 5 w 21"/>
                <a:gd name="T11" fmla="*/ 5 h 21"/>
                <a:gd name="T12" fmla="*/ 17 w 21"/>
                <a:gd name="T13" fmla="*/ 5 h 21"/>
                <a:gd name="T14" fmla="*/ 17 w 21"/>
                <a:gd name="T15" fmla="*/ 17 h 21"/>
                <a:gd name="T16" fmla="*/ 5 w 21"/>
                <a:gd name="T17" fmla="*/ 17 h 21"/>
                <a:gd name="T18" fmla="*/ 5 w 21"/>
                <a:gd name="T1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1"/>
                  </a:lnTo>
                  <a:close/>
                  <a:moveTo>
                    <a:pt x="5" y="5"/>
                  </a:moveTo>
                  <a:lnTo>
                    <a:pt x="17" y="5"/>
                  </a:lnTo>
                  <a:lnTo>
                    <a:pt x="17" y="17"/>
                  </a:lnTo>
                  <a:lnTo>
                    <a:pt x="5" y="17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237"/>
            <p:cNvSpPr>
              <a:spLocks noEditPoints="1"/>
            </p:cNvSpPr>
            <p:nvPr/>
          </p:nvSpPr>
          <p:spPr bwMode="auto">
            <a:xfrm>
              <a:off x="4462463" y="2722563"/>
              <a:ext cx="33338" cy="33337"/>
            </a:xfrm>
            <a:custGeom>
              <a:avLst/>
              <a:gdLst>
                <a:gd name="T0" fmla="*/ 0 w 21"/>
                <a:gd name="T1" fmla="*/ 21 h 21"/>
                <a:gd name="T2" fmla="*/ 21 w 21"/>
                <a:gd name="T3" fmla="*/ 21 h 21"/>
                <a:gd name="T4" fmla="*/ 21 w 21"/>
                <a:gd name="T5" fmla="*/ 0 h 21"/>
                <a:gd name="T6" fmla="*/ 0 w 21"/>
                <a:gd name="T7" fmla="*/ 0 h 21"/>
                <a:gd name="T8" fmla="*/ 0 w 21"/>
                <a:gd name="T9" fmla="*/ 21 h 21"/>
                <a:gd name="T10" fmla="*/ 5 w 21"/>
                <a:gd name="T11" fmla="*/ 5 h 21"/>
                <a:gd name="T12" fmla="*/ 17 w 21"/>
                <a:gd name="T13" fmla="*/ 5 h 21"/>
                <a:gd name="T14" fmla="*/ 17 w 21"/>
                <a:gd name="T15" fmla="*/ 17 h 21"/>
                <a:gd name="T16" fmla="*/ 5 w 21"/>
                <a:gd name="T17" fmla="*/ 17 h 21"/>
                <a:gd name="T18" fmla="*/ 5 w 21"/>
                <a:gd name="T1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1"/>
                  </a:lnTo>
                  <a:close/>
                  <a:moveTo>
                    <a:pt x="5" y="5"/>
                  </a:moveTo>
                  <a:lnTo>
                    <a:pt x="17" y="5"/>
                  </a:lnTo>
                  <a:lnTo>
                    <a:pt x="17" y="17"/>
                  </a:lnTo>
                  <a:lnTo>
                    <a:pt x="5" y="17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238"/>
            <p:cNvSpPr>
              <a:spLocks noChangeArrowheads="1"/>
            </p:cNvSpPr>
            <p:nvPr/>
          </p:nvSpPr>
          <p:spPr bwMode="auto">
            <a:xfrm>
              <a:off x="4513263" y="2679700"/>
              <a:ext cx="762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239"/>
            <p:cNvSpPr>
              <a:spLocks noChangeArrowheads="1"/>
            </p:cNvSpPr>
            <p:nvPr/>
          </p:nvSpPr>
          <p:spPr bwMode="auto">
            <a:xfrm>
              <a:off x="4513263" y="2730500"/>
              <a:ext cx="762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240"/>
            <p:cNvSpPr>
              <a:spLocks noEditPoints="1"/>
            </p:cNvSpPr>
            <p:nvPr/>
          </p:nvSpPr>
          <p:spPr bwMode="auto">
            <a:xfrm>
              <a:off x="4462463" y="2773363"/>
              <a:ext cx="33338" cy="33337"/>
            </a:xfrm>
            <a:custGeom>
              <a:avLst/>
              <a:gdLst>
                <a:gd name="T0" fmla="*/ 0 w 21"/>
                <a:gd name="T1" fmla="*/ 21 h 21"/>
                <a:gd name="T2" fmla="*/ 21 w 21"/>
                <a:gd name="T3" fmla="*/ 21 h 21"/>
                <a:gd name="T4" fmla="*/ 21 w 21"/>
                <a:gd name="T5" fmla="*/ 0 h 21"/>
                <a:gd name="T6" fmla="*/ 0 w 21"/>
                <a:gd name="T7" fmla="*/ 0 h 21"/>
                <a:gd name="T8" fmla="*/ 0 w 21"/>
                <a:gd name="T9" fmla="*/ 21 h 21"/>
                <a:gd name="T10" fmla="*/ 5 w 21"/>
                <a:gd name="T11" fmla="*/ 5 h 21"/>
                <a:gd name="T12" fmla="*/ 17 w 21"/>
                <a:gd name="T13" fmla="*/ 5 h 21"/>
                <a:gd name="T14" fmla="*/ 17 w 21"/>
                <a:gd name="T15" fmla="*/ 17 h 21"/>
                <a:gd name="T16" fmla="*/ 5 w 21"/>
                <a:gd name="T17" fmla="*/ 17 h 21"/>
                <a:gd name="T18" fmla="*/ 5 w 21"/>
                <a:gd name="T1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1"/>
                  </a:lnTo>
                  <a:close/>
                  <a:moveTo>
                    <a:pt x="5" y="5"/>
                  </a:moveTo>
                  <a:lnTo>
                    <a:pt x="17" y="5"/>
                  </a:lnTo>
                  <a:lnTo>
                    <a:pt x="17" y="17"/>
                  </a:lnTo>
                  <a:lnTo>
                    <a:pt x="5" y="17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241"/>
            <p:cNvSpPr>
              <a:spLocks noChangeArrowheads="1"/>
            </p:cNvSpPr>
            <p:nvPr/>
          </p:nvSpPr>
          <p:spPr bwMode="auto">
            <a:xfrm>
              <a:off x="4513263" y="2781300"/>
              <a:ext cx="762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242"/>
            <p:cNvSpPr>
              <a:spLocks noEditPoints="1"/>
            </p:cNvSpPr>
            <p:nvPr/>
          </p:nvSpPr>
          <p:spPr bwMode="auto">
            <a:xfrm>
              <a:off x="4413251" y="2584450"/>
              <a:ext cx="225425" cy="276225"/>
            </a:xfrm>
            <a:custGeom>
              <a:avLst/>
              <a:gdLst>
                <a:gd name="T0" fmla="*/ 211 w 236"/>
                <a:gd name="T1" fmla="*/ 22 h 288"/>
                <a:gd name="T2" fmla="*/ 196 w 236"/>
                <a:gd name="T3" fmla="*/ 22 h 288"/>
                <a:gd name="T4" fmla="*/ 196 w 236"/>
                <a:gd name="T5" fmla="*/ 12 h 288"/>
                <a:gd name="T6" fmla="*/ 184 w 236"/>
                <a:gd name="T7" fmla="*/ 0 h 288"/>
                <a:gd name="T8" fmla="*/ 172 w 236"/>
                <a:gd name="T9" fmla="*/ 12 h 288"/>
                <a:gd name="T10" fmla="*/ 172 w 236"/>
                <a:gd name="T11" fmla="*/ 22 h 288"/>
                <a:gd name="T12" fmla="*/ 130 w 236"/>
                <a:gd name="T13" fmla="*/ 22 h 288"/>
                <a:gd name="T14" fmla="*/ 130 w 236"/>
                <a:gd name="T15" fmla="*/ 12 h 288"/>
                <a:gd name="T16" fmla="*/ 118 w 236"/>
                <a:gd name="T17" fmla="*/ 0 h 288"/>
                <a:gd name="T18" fmla="*/ 106 w 236"/>
                <a:gd name="T19" fmla="*/ 12 h 288"/>
                <a:gd name="T20" fmla="*/ 106 w 236"/>
                <a:gd name="T21" fmla="*/ 22 h 288"/>
                <a:gd name="T22" fmla="*/ 65 w 236"/>
                <a:gd name="T23" fmla="*/ 22 h 288"/>
                <a:gd name="T24" fmla="*/ 65 w 236"/>
                <a:gd name="T25" fmla="*/ 12 h 288"/>
                <a:gd name="T26" fmla="*/ 52 w 236"/>
                <a:gd name="T27" fmla="*/ 0 h 288"/>
                <a:gd name="T28" fmla="*/ 40 w 236"/>
                <a:gd name="T29" fmla="*/ 12 h 288"/>
                <a:gd name="T30" fmla="*/ 40 w 236"/>
                <a:gd name="T31" fmla="*/ 22 h 288"/>
                <a:gd name="T32" fmla="*/ 26 w 236"/>
                <a:gd name="T33" fmla="*/ 22 h 288"/>
                <a:gd name="T34" fmla="*/ 0 w 236"/>
                <a:gd name="T35" fmla="*/ 47 h 288"/>
                <a:gd name="T36" fmla="*/ 0 w 236"/>
                <a:gd name="T37" fmla="*/ 262 h 288"/>
                <a:gd name="T38" fmla="*/ 26 w 236"/>
                <a:gd name="T39" fmla="*/ 288 h 288"/>
                <a:gd name="T40" fmla="*/ 211 w 236"/>
                <a:gd name="T41" fmla="*/ 288 h 288"/>
                <a:gd name="T42" fmla="*/ 236 w 236"/>
                <a:gd name="T43" fmla="*/ 262 h 288"/>
                <a:gd name="T44" fmla="*/ 236 w 236"/>
                <a:gd name="T45" fmla="*/ 47 h 288"/>
                <a:gd name="T46" fmla="*/ 211 w 236"/>
                <a:gd name="T47" fmla="*/ 22 h 288"/>
                <a:gd name="T48" fmla="*/ 211 w 236"/>
                <a:gd name="T49" fmla="*/ 260 h 288"/>
                <a:gd name="T50" fmla="*/ 26 w 236"/>
                <a:gd name="T51" fmla="*/ 260 h 288"/>
                <a:gd name="T52" fmla="*/ 26 w 236"/>
                <a:gd name="T53" fmla="*/ 49 h 288"/>
                <a:gd name="T54" fmla="*/ 40 w 236"/>
                <a:gd name="T55" fmla="*/ 49 h 288"/>
                <a:gd name="T56" fmla="*/ 40 w 236"/>
                <a:gd name="T57" fmla="*/ 58 h 288"/>
                <a:gd name="T58" fmla="*/ 52 w 236"/>
                <a:gd name="T59" fmla="*/ 70 h 288"/>
                <a:gd name="T60" fmla="*/ 65 w 236"/>
                <a:gd name="T61" fmla="*/ 58 h 288"/>
                <a:gd name="T62" fmla="*/ 65 w 236"/>
                <a:gd name="T63" fmla="*/ 49 h 288"/>
                <a:gd name="T64" fmla="*/ 106 w 236"/>
                <a:gd name="T65" fmla="*/ 49 h 288"/>
                <a:gd name="T66" fmla="*/ 106 w 236"/>
                <a:gd name="T67" fmla="*/ 58 h 288"/>
                <a:gd name="T68" fmla="*/ 118 w 236"/>
                <a:gd name="T69" fmla="*/ 70 h 288"/>
                <a:gd name="T70" fmla="*/ 130 w 236"/>
                <a:gd name="T71" fmla="*/ 58 h 288"/>
                <a:gd name="T72" fmla="*/ 130 w 236"/>
                <a:gd name="T73" fmla="*/ 49 h 288"/>
                <a:gd name="T74" fmla="*/ 172 w 236"/>
                <a:gd name="T75" fmla="*/ 49 h 288"/>
                <a:gd name="T76" fmla="*/ 172 w 236"/>
                <a:gd name="T77" fmla="*/ 58 h 288"/>
                <a:gd name="T78" fmla="*/ 184 w 236"/>
                <a:gd name="T79" fmla="*/ 70 h 288"/>
                <a:gd name="T80" fmla="*/ 196 w 236"/>
                <a:gd name="T81" fmla="*/ 58 h 288"/>
                <a:gd name="T82" fmla="*/ 196 w 236"/>
                <a:gd name="T83" fmla="*/ 49 h 288"/>
                <a:gd name="T84" fmla="*/ 211 w 236"/>
                <a:gd name="T85" fmla="*/ 49 h 288"/>
                <a:gd name="T86" fmla="*/ 211 w 236"/>
                <a:gd name="T87" fmla="*/ 26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6" h="288">
                  <a:moveTo>
                    <a:pt x="211" y="22"/>
                  </a:moveTo>
                  <a:cubicBezTo>
                    <a:pt x="196" y="22"/>
                    <a:pt x="196" y="22"/>
                    <a:pt x="196" y="22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6"/>
                    <a:pt x="191" y="0"/>
                    <a:pt x="184" y="0"/>
                  </a:cubicBezTo>
                  <a:cubicBezTo>
                    <a:pt x="177" y="0"/>
                    <a:pt x="172" y="6"/>
                    <a:pt x="172" y="12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6"/>
                    <a:pt x="125" y="0"/>
                    <a:pt x="118" y="0"/>
                  </a:cubicBezTo>
                  <a:cubicBezTo>
                    <a:pt x="111" y="0"/>
                    <a:pt x="106" y="6"/>
                    <a:pt x="106" y="1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6"/>
                    <a:pt x="59" y="0"/>
                    <a:pt x="52" y="0"/>
                  </a:cubicBezTo>
                  <a:cubicBezTo>
                    <a:pt x="46" y="0"/>
                    <a:pt x="40" y="6"/>
                    <a:pt x="40" y="1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2" y="22"/>
                    <a:pt x="0" y="33"/>
                    <a:pt x="0" y="47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77"/>
                    <a:pt x="12" y="288"/>
                    <a:pt x="26" y="288"/>
                  </a:cubicBezTo>
                  <a:cubicBezTo>
                    <a:pt x="211" y="288"/>
                    <a:pt x="211" y="288"/>
                    <a:pt x="211" y="288"/>
                  </a:cubicBezTo>
                  <a:cubicBezTo>
                    <a:pt x="225" y="288"/>
                    <a:pt x="236" y="277"/>
                    <a:pt x="236" y="262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3"/>
                    <a:pt x="225" y="22"/>
                    <a:pt x="211" y="22"/>
                  </a:cubicBezTo>
                  <a:close/>
                  <a:moveTo>
                    <a:pt x="211" y="260"/>
                  </a:moveTo>
                  <a:cubicBezTo>
                    <a:pt x="26" y="260"/>
                    <a:pt x="26" y="260"/>
                    <a:pt x="26" y="26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5"/>
                    <a:pt x="46" y="70"/>
                    <a:pt x="52" y="70"/>
                  </a:cubicBezTo>
                  <a:cubicBezTo>
                    <a:pt x="59" y="70"/>
                    <a:pt x="65" y="65"/>
                    <a:pt x="65" y="58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106" y="65"/>
                    <a:pt x="111" y="70"/>
                    <a:pt x="118" y="70"/>
                  </a:cubicBezTo>
                  <a:cubicBezTo>
                    <a:pt x="125" y="70"/>
                    <a:pt x="130" y="65"/>
                    <a:pt x="130" y="58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72" y="65"/>
                    <a:pt x="177" y="70"/>
                    <a:pt x="184" y="70"/>
                  </a:cubicBezTo>
                  <a:cubicBezTo>
                    <a:pt x="191" y="70"/>
                    <a:pt x="196" y="65"/>
                    <a:pt x="196" y="58"/>
                  </a:cubicBezTo>
                  <a:cubicBezTo>
                    <a:pt x="196" y="49"/>
                    <a:pt x="196" y="49"/>
                    <a:pt x="196" y="49"/>
                  </a:cubicBezTo>
                  <a:cubicBezTo>
                    <a:pt x="211" y="49"/>
                    <a:pt x="211" y="49"/>
                    <a:pt x="211" y="49"/>
                  </a:cubicBezTo>
                  <a:lnTo>
                    <a:pt x="211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09608" y="2441261"/>
            <a:ext cx="376127" cy="377551"/>
            <a:chOff x="5005388" y="3548063"/>
            <a:chExt cx="419100" cy="420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" name="Freeform 198"/>
            <p:cNvSpPr/>
            <p:nvPr/>
          </p:nvSpPr>
          <p:spPr bwMode="auto">
            <a:xfrm>
              <a:off x="5005388" y="3603625"/>
              <a:ext cx="363537" cy="365125"/>
            </a:xfrm>
            <a:custGeom>
              <a:avLst/>
              <a:gdLst>
                <a:gd name="T0" fmla="*/ 160 w 160"/>
                <a:gd name="T1" fmla="*/ 80 h 160"/>
                <a:gd name="T2" fmla="*/ 80 w 160"/>
                <a:gd name="T3" fmla="*/ 160 h 160"/>
                <a:gd name="T4" fmla="*/ 0 w 160"/>
                <a:gd name="T5" fmla="*/ 80 h 160"/>
                <a:gd name="T6" fmla="*/ 80 w 160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60">
                  <a:moveTo>
                    <a:pt x="160" y="80"/>
                  </a:moveTo>
                  <a:cubicBezTo>
                    <a:pt x="160" y="124"/>
                    <a:pt x="124" y="160"/>
                    <a:pt x="80" y="160"/>
                  </a:cubicBez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99"/>
            <p:cNvSpPr>
              <a:spLocks noChangeArrowheads="1"/>
            </p:cNvSpPr>
            <p:nvPr/>
          </p:nvSpPr>
          <p:spPr bwMode="auto">
            <a:xfrm>
              <a:off x="5141913" y="3740150"/>
              <a:ext cx="90487" cy="92075"/>
            </a:xfrm>
            <a:prstGeom prst="ellips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Line 200"/>
            <p:cNvSpPr>
              <a:spLocks noChangeShapeType="1"/>
            </p:cNvSpPr>
            <p:nvPr/>
          </p:nvSpPr>
          <p:spPr bwMode="auto">
            <a:xfrm flipH="1" flipV="1">
              <a:off x="5222875" y="3822700"/>
              <a:ext cx="93663" cy="90488"/>
            </a:xfrm>
            <a:prstGeom prst="lin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Line 201"/>
            <p:cNvSpPr>
              <a:spLocks noChangeShapeType="1"/>
            </p:cNvSpPr>
            <p:nvPr/>
          </p:nvSpPr>
          <p:spPr bwMode="auto">
            <a:xfrm>
              <a:off x="5237163" y="3784600"/>
              <a:ext cx="131762" cy="0"/>
            </a:xfrm>
            <a:prstGeom prst="lin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Line 202"/>
            <p:cNvSpPr>
              <a:spLocks noChangeShapeType="1"/>
            </p:cNvSpPr>
            <p:nvPr/>
          </p:nvSpPr>
          <p:spPr bwMode="auto">
            <a:xfrm flipV="1">
              <a:off x="5186363" y="3603625"/>
              <a:ext cx="0" cy="131763"/>
            </a:xfrm>
            <a:prstGeom prst="lin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3"/>
            <p:cNvSpPr/>
            <p:nvPr/>
          </p:nvSpPr>
          <p:spPr bwMode="auto">
            <a:xfrm>
              <a:off x="5222875" y="3548063"/>
              <a:ext cx="201613" cy="201612"/>
            </a:xfrm>
            <a:custGeom>
              <a:avLst/>
              <a:gdLst>
                <a:gd name="T0" fmla="*/ 88 w 88"/>
                <a:gd name="T1" fmla="*/ 88 h 88"/>
                <a:gd name="T2" fmla="*/ 0 w 88"/>
                <a:gd name="T3" fmla="*/ 0 h 88"/>
                <a:gd name="T4" fmla="*/ 0 w 88"/>
                <a:gd name="T5" fmla="*/ 0 h 88"/>
                <a:gd name="T6" fmla="*/ 0 w 88"/>
                <a:gd name="T7" fmla="*/ 69 h 88"/>
                <a:gd name="T8" fmla="*/ 19 w 88"/>
                <a:gd name="T9" fmla="*/ 88 h 88"/>
                <a:gd name="T10" fmla="*/ 88 w 88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8">
                  <a:moveTo>
                    <a:pt x="88" y="88"/>
                  </a:moveTo>
                  <a:cubicBezTo>
                    <a:pt x="88" y="39"/>
                    <a:pt x="49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1" y="69"/>
                    <a:pt x="19" y="77"/>
                    <a:pt x="19" y="88"/>
                  </a:cubicBezTo>
                  <a:lnTo>
                    <a:pt x="88" y="88"/>
                  </a:lnTo>
                  <a:close/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 181"/>
          <p:cNvSpPr>
            <a:spLocks noEditPoints="1"/>
          </p:cNvSpPr>
          <p:nvPr/>
        </p:nvSpPr>
        <p:spPr bwMode="auto">
          <a:xfrm>
            <a:off x="7641431" y="3927872"/>
            <a:ext cx="326231" cy="320278"/>
          </a:xfrm>
          <a:custGeom>
            <a:avLst/>
            <a:gdLst>
              <a:gd name="T0" fmla="*/ 31 w 99"/>
              <a:gd name="T1" fmla="*/ 1 h 97"/>
              <a:gd name="T2" fmla="*/ 50 w 99"/>
              <a:gd name="T3" fmla="*/ 21 h 97"/>
              <a:gd name="T4" fmla="*/ 50 w 99"/>
              <a:gd name="T5" fmla="*/ 23 h 97"/>
              <a:gd name="T6" fmla="*/ 44 w 99"/>
              <a:gd name="T7" fmla="*/ 37 h 97"/>
              <a:gd name="T8" fmla="*/ 37 w 99"/>
              <a:gd name="T9" fmla="*/ 30 h 97"/>
              <a:gd name="T10" fmla="*/ 34 w 99"/>
              <a:gd name="T11" fmla="*/ 20 h 97"/>
              <a:gd name="T12" fmla="*/ 24 w 99"/>
              <a:gd name="T13" fmla="*/ 16 h 97"/>
              <a:gd name="T14" fmla="*/ 17 w 99"/>
              <a:gd name="T15" fmla="*/ 9 h 97"/>
              <a:gd name="T16" fmla="*/ 31 w 99"/>
              <a:gd name="T17" fmla="*/ 1 h 97"/>
              <a:gd name="T18" fmla="*/ 23 w 99"/>
              <a:gd name="T19" fmla="*/ 21 h 97"/>
              <a:gd name="T20" fmla="*/ 24 w 99"/>
              <a:gd name="T21" fmla="*/ 30 h 97"/>
              <a:gd name="T22" fmla="*/ 33 w 99"/>
              <a:gd name="T23" fmla="*/ 31 h 97"/>
              <a:gd name="T24" fmla="*/ 32 w 99"/>
              <a:gd name="T25" fmla="*/ 22 h 97"/>
              <a:gd name="T26" fmla="*/ 23 w 99"/>
              <a:gd name="T27" fmla="*/ 21 h 97"/>
              <a:gd name="T28" fmla="*/ 2 w 99"/>
              <a:gd name="T29" fmla="*/ 35 h 97"/>
              <a:gd name="T30" fmla="*/ 0 w 99"/>
              <a:gd name="T31" fmla="*/ 40 h 97"/>
              <a:gd name="T32" fmla="*/ 48 w 99"/>
              <a:gd name="T33" fmla="*/ 88 h 97"/>
              <a:gd name="T34" fmla="*/ 89 w 99"/>
              <a:gd name="T35" fmla="*/ 47 h 97"/>
              <a:gd name="T36" fmla="*/ 42 w 99"/>
              <a:gd name="T37" fmla="*/ 0 h 97"/>
              <a:gd name="T38" fmla="*/ 37 w 99"/>
              <a:gd name="T39" fmla="*/ 1 h 97"/>
              <a:gd name="T40" fmla="*/ 53 w 99"/>
              <a:gd name="T41" fmla="*/ 18 h 97"/>
              <a:gd name="T42" fmla="*/ 54 w 99"/>
              <a:gd name="T43" fmla="*/ 19 h 97"/>
              <a:gd name="T44" fmla="*/ 54 w 99"/>
              <a:gd name="T45" fmla="*/ 20 h 97"/>
              <a:gd name="T46" fmla="*/ 54 w 99"/>
              <a:gd name="T47" fmla="*/ 24 h 97"/>
              <a:gd name="T48" fmla="*/ 44 w 99"/>
              <a:gd name="T49" fmla="*/ 44 h 97"/>
              <a:gd name="T50" fmla="*/ 25 w 99"/>
              <a:gd name="T51" fmla="*/ 53 h 97"/>
              <a:gd name="T52" fmla="*/ 21 w 99"/>
              <a:gd name="T53" fmla="*/ 53 h 97"/>
              <a:gd name="T54" fmla="*/ 20 w 99"/>
              <a:gd name="T55" fmla="*/ 53 h 97"/>
              <a:gd name="T56" fmla="*/ 19 w 99"/>
              <a:gd name="T57" fmla="*/ 52 h 97"/>
              <a:gd name="T58" fmla="*/ 2 w 99"/>
              <a:gd name="T59" fmla="*/ 35 h 97"/>
              <a:gd name="T60" fmla="*/ 12 w 99"/>
              <a:gd name="T61" fmla="*/ 14 h 97"/>
              <a:gd name="T62" fmla="*/ 3 w 99"/>
              <a:gd name="T63" fmla="*/ 28 h 97"/>
              <a:gd name="T64" fmla="*/ 23 w 99"/>
              <a:gd name="T65" fmla="*/ 48 h 97"/>
              <a:gd name="T66" fmla="*/ 24 w 99"/>
              <a:gd name="T67" fmla="*/ 48 h 97"/>
              <a:gd name="T68" fmla="*/ 39 w 99"/>
              <a:gd name="T69" fmla="*/ 42 h 97"/>
              <a:gd name="T70" fmla="*/ 32 w 99"/>
              <a:gd name="T71" fmla="*/ 35 h 97"/>
              <a:gd name="T72" fmla="*/ 22 w 99"/>
              <a:gd name="T73" fmla="*/ 31 h 97"/>
              <a:gd name="T74" fmla="*/ 18 w 99"/>
              <a:gd name="T75" fmla="*/ 21 h 97"/>
              <a:gd name="T76" fmla="*/ 12 w 99"/>
              <a:gd name="T77" fmla="*/ 1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txBody>
          <a:bodyPr lIns="60222" tIns="30111" rIns="60222" bIns="3011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85" b="0" i="0" u="none" strike="noStrike" kern="1200" cap="none" spc="0" normalizeH="0" baseline="0" noProof="0">
              <a:ln>
                <a:noFill/>
              </a:ln>
              <a:solidFill>
                <a:srgbClr val="1C8EE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1252538" y="3939778"/>
            <a:ext cx="294084" cy="297656"/>
          </a:xfrm>
          <a:custGeom>
            <a:avLst/>
            <a:gdLst>
              <a:gd name="connsiteX0" fmla="*/ 876522 w 1879600"/>
              <a:gd name="connsiteY0" fmla="*/ 1026915 h 1901723"/>
              <a:gd name="connsiteX1" fmla="*/ 1879600 w 1879600"/>
              <a:gd name="connsiteY1" fmla="*/ 1035310 h 1901723"/>
              <a:gd name="connsiteX2" fmla="*/ 1879600 w 1879600"/>
              <a:gd name="connsiteY2" fmla="*/ 1901723 h 1901723"/>
              <a:gd name="connsiteX3" fmla="*/ 876522 w 1879600"/>
              <a:gd name="connsiteY3" fmla="*/ 1775813 h 1901723"/>
              <a:gd name="connsiteX4" fmla="*/ 0 w 1879600"/>
              <a:gd name="connsiteY4" fmla="*/ 1014080 h 1901723"/>
              <a:gd name="connsiteX5" fmla="*/ 717549 w 1879600"/>
              <a:gd name="connsiteY5" fmla="*/ 1026818 h 1901723"/>
              <a:gd name="connsiteX6" fmla="*/ 717549 w 1879600"/>
              <a:gd name="connsiteY6" fmla="*/ 1753167 h 1901723"/>
              <a:gd name="connsiteX7" fmla="*/ 0 w 1879600"/>
              <a:gd name="connsiteY7" fmla="*/ 1642117 h 1901723"/>
              <a:gd name="connsiteX8" fmla="*/ 717549 w 1879600"/>
              <a:gd name="connsiteY8" fmla="*/ 159389 h 1901723"/>
              <a:gd name="connsiteX9" fmla="*/ 717549 w 1879600"/>
              <a:gd name="connsiteY9" fmla="*/ 883871 h 1901723"/>
              <a:gd name="connsiteX10" fmla="*/ 0 w 1879600"/>
              <a:gd name="connsiteY10" fmla="*/ 908194 h 1901723"/>
              <a:gd name="connsiteX11" fmla="*/ 0 w 1879600"/>
              <a:gd name="connsiteY11" fmla="*/ 256684 h 1901723"/>
              <a:gd name="connsiteX12" fmla="*/ 1879600 w 1879600"/>
              <a:gd name="connsiteY12" fmla="*/ 0 h 1901723"/>
              <a:gd name="connsiteX13" fmla="*/ 1879600 w 1879600"/>
              <a:gd name="connsiteY13" fmla="*/ 872112 h 1901723"/>
              <a:gd name="connsiteX14" fmla="*/ 879497 w 1879600"/>
              <a:gd name="connsiteY14" fmla="*/ 880660 h 1901723"/>
              <a:gd name="connsiteX15" fmla="*/ 876522 w 1879600"/>
              <a:gd name="connsiteY15" fmla="*/ 626314 h 1901723"/>
              <a:gd name="connsiteX16" fmla="*/ 876522 w 1879600"/>
              <a:gd name="connsiteY16" fmla="*/ 144511 h 190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79600" h="1901723">
                <a:moveTo>
                  <a:pt x="876522" y="1026915"/>
                </a:moveTo>
                <a:lnTo>
                  <a:pt x="1879600" y="1035310"/>
                </a:lnTo>
                <a:lnTo>
                  <a:pt x="1879600" y="1901723"/>
                </a:lnTo>
                <a:lnTo>
                  <a:pt x="876522" y="1775813"/>
                </a:lnTo>
                <a:close/>
                <a:moveTo>
                  <a:pt x="0" y="1014080"/>
                </a:moveTo>
                <a:lnTo>
                  <a:pt x="717549" y="1026818"/>
                </a:lnTo>
                <a:lnTo>
                  <a:pt x="717549" y="1753167"/>
                </a:lnTo>
                <a:lnTo>
                  <a:pt x="0" y="1642117"/>
                </a:lnTo>
                <a:close/>
                <a:moveTo>
                  <a:pt x="717549" y="159389"/>
                </a:moveTo>
                <a:lnTo>
                  <a:pt x="717549" y="883871"/>
                </a:lnTo>
                <a:lnTo>
                  <a:pt x="0" y="908194"/>
                </a:lnTo>
                <a:lnTo>
                  <a:pt x="0" y="256684"/>
                </a:lnTo>
                <a:close/>
                <a:moveTo>
                  <a:pt x="1879600" y="0"/>
                </a:moveTo>
                <a:lnTo>
                  <a:pt x="1879600" y="872112"/>
                </a:lnTo>
                <a:lnTo>
                  <a:pt x="879497" y="880660"/>
                </a:lnTo>
                <a:lnTo>
                  <a:pt x="876522" y="626314"/>
                </a:lnTo>
                <a:lnTo>
                  <a:pt x="876522" y="14451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7443788" y="2290763"/>
            <a:ext cx="708422" cy="708422"/>
          </a:xfrm>
          <a:prstGeom prst="donut">
            <a:avLst>
              <a:gd name="adj" fmla="val 847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7441406" y="3727847"/>
            <a:ext cx="708422" cy="708422"/>
          </a:xfrm>
          <a:prstGeom prst="donut">
            <a:avLst>
              <a:gd name="adj" fmla="val 8476"/>
            </a:avLst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1C8E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同心圆 25"/>
          <p:cNvSpPr/>
          <p:nvPr/>
        </p:nvSpPr>
        <p:spPr>
          <a:xfrm>
            <a:off x="1060847" y="2290763"/>
            <a:ext cx="708422" cy="708422"/>
          </a:xfrm>
          <a:prstGeom prst="donut">
            <a:avLst>
              <a:gd name="adj" fmla="val 8476"/>
            </a:avLst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同心圆 26"/>
          <p:cNvSpPr/>
          <p:nvPr/>
        </p:nvSpPr>
        <p:spPr>
          <a:xfrm>
            <a:off x="1059656" y="3727847"/>
            <a:ext cx="708422" cy="708422"/>
          </a:xfrm>
          <a:prstGeom prst="donut">
            <a:avLst>
              <a:gd name="adj" fmla="val 847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直角三角形 28"/>
          <p:cNvSpPr/>
          <p:nvPr/>
        </p:nvSpPr>
        <p:spPr>
          <a:xfrm>
            <a:off x="2824163" y="2368153"/>
            <a:ext cx="3477816" cy="1994297"/>
          </a:xfrm>
          <a:prstGeom prst="rtTriangl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直角三角形 29"/>
          <p:cNvSpPr/>
          <p:nvPr/>
        </p:nvSpPr>
        <p:spPr>
          <a:xfrm flipH="1" flipV="1">
            <a:off x="2824163" y="2368153"/>
            <a:ext cx="3477816" cy="1994297"/>
          </a:xfrm>
          <a:prstGeom prst="rtTriangle">
            <a:avLst/>
          </a:prstGeom>
          <a:solidFill>
            <a:srgbClr val="ADB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12" name="Freeform 93"/>
          <p:cNvSpPr>
            <a:spLocks noEditPoints="1"/>
          </p:cNvSpPr>
          <p:nvPr/>
        </p:nvSpPr>
        <p:spPr>
          <a:xfrm>
            <a:off x="4436269" y="3144441"/>
            <a:ext cx="252413" cy="338138"/>
          </a:xfrm>
          <a:custGeom>
            <a:avLst/>
            <a:gdLst/>
            <a:ahLst/>
            <a:cxnLst>
              <a:cxn ang="0">
                <a:pos x="292276" y="197493"/>
              </a:cxn>
              <a:cxn ang="0">
                <a:pos x="292276" y="123825"/>
              </a:cxn>
              <a:cxn ang="0">
                <a:pos x="169458" y="0"/>
              </a:cxn>
              <a:cxn ang="0">
                <a:pos x="167903" y="0"/>
              </a:cxn>
              <a:cxn ang="0">
                <a:pos x="164794" y="0"/>
              </a:cxn>
              <a:cxn ang="0">
                <a:pos x="43530" y="123825"/>
              </a:cxn>
              <a:cxn ang="0">
                <a:pos x="43530" y="197493"/>
              </a:cxn>
              <a:cxn ang="0">
                <a:pos x="0" y="197493"/>
              </a:cxn>
              <a:cxn ang="0">
                <a:pos x="0" y="451412"/>
              </a:cxn>
              <a:cxn ang="0">
                <a:pos x="335806" y="451412"/>
              </a:cxn>
              <a:cxn ang="0">
                <a:pos x="335806" y="197493"/>
              </a:cxn>
              <a:cxn ang="0">
                <a:pos x="292276" y="197493"/>
              </a:cxn>
              <a:cxn ang="0">
                <a:pos x="206769" y="405957"/>
              </a:cxn>
              <a:cxn ang="0">
                <a:pos x="130591" y="405957"/>
              </a:cxn>
              <a:cxn ang="0">
                <a:pos x="149247" y="322885"/>
              </a:cxn>
              <a:cxn ang="0">
                <a:pos x="130591" y="289970"/>
              </a:cxn>
              <a:cxn ang="0">
                <a:pos x="167903" y="252352"/>
              </a:cxn>
              <a:cxn ang="0">
                <a:pos x="206769" y="289970"/>
              </a:cxn>
              <a:cxn ang="0">
                <a:pos x="186559" y="322885"/>
              </a:cxn>
              <a:cxn ang="0">
                <a:pos x="206769" y="405957"/>
              </a:cxn>
              <a:cxn ang="0">
                <a:pos x="230089" y="197493"/>
              </a:cxn>
              <a:cxn ang="0">
                <a:pos x="104162" y="197493"/>
              </a:cxn>
              <a:cxn ang="0">
                <a:pos x="104162" y="123825"/>
              </a:cxn>
              <a:cxn ang="0">
                <a:pos x="164794" y="62696"/>
              </a:cxn>
              <a:cxn ang="0">
                <a:pos x="167903" y="62696"/>
              </a:cxn>
              <a:cxn ang="0">
                <a:pos x="169458" y="62696"/>
              </a:cxn>
              <a:cxn ang="0">
                <a:pos x="230089" y="123825"/>
              </a:cxn>
              <a:cxn ang="0">
                <a:pos x="230089" y="197493"/>
              </a:cxn>
            </a:cxnLst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 sz="100"/>
          </a:p>
        </p:txBody>
      </p:sp>
      <p:sp>
        <p:nvSpPr>
          <p:cNvPr id="32" name="椭圆 31"/>
          <p:cNvSpPr/>
          <p:nvPr/>
        </p:nvSpPr>
        <p:spPr>
          <a:xfrm>
            <a:off x="4221956" y="2992041"/>
            <a:ext cx="682228" cy="682228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6" name="TextBox 13"/>
          <p:cNvSpPr txBox="1"/>
          <p:nvPr/>
        </p:nvSpPr>
        <p:spPr>
          <a:xfrm>
            <a:off x="914876" y="4594146"/>
            <a:ext cx="97036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稳定性</a:t>
            </a:r>
            <a:endParaRPr lang="zh-CN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928846" y="3180636"/>
            <a:ext cx="97036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流畅性</a:t>
            </a:r>
            <a:endParaRPr lang="zh-CN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7319486" y="3180636"/>
            <a:ext cx="97036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美观性</a:t>
            </a:r>
            <a:endParaRPr lang="zh-CN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7233920" y="4594225"/>
            <a:ext cx="122491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资源损耗</a:t>
            </a:r>
            <a:endParaRPr lang="zh-CN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5975" y="1001395"/>
            <a:ext cx="196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其他需求规定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Straight Connector 36"/>
          <p:cNvCxnSpPr/>
          <p:nvPr/>
        </p:nvCxnSpPr>
        <p:spPr bwMode="auto">
          <a:xfrm>
            <a:off x="3293269" y="2312194"/>
            <a:ext cx="0" cy="2644378"/>
          </a:xfrm>
          <a:prstGeom prst="line">
            <a:avLst/>
          </a:prstGeom>
          <a:ln w="12700">
            <a:solidFill>
              <a:srgbClr val="ADBAC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2"/>
          <p:cNvCxnSpPr/>
          <p:nvPr/>
        </p:nvCxnSpPr>
        <p:spPr bwMode="auto">
          <a:xfrm>
            <a:off x="5691188" y="2312194"/>
            <a:ext cx="0" cy="2644378"/>
          </a:xfrm>
          <a:prstGeom prst="line">
            <a:avLst/>
          </a:prstGeom>
          <a:ln w="12700">
            <a:solidFill>
              <a:srgbClr val="ADBAC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6"/>
          <p:cNvSpPr/>
          <p:nvPr/>
        </p:nvSpPr>
        <p:spPr bwMode="auto">
          <a:xfrm>
            <a:off x="1633538" y="2419350"/>
            <a:ext cx="1016794" cy="1017984"/>
          </a:xfrm>
          <a:prstGeom prst="ellips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Oval 23"/>
          <p:cNvSpPr/>
          <p:nvPr/>
        </p:nvSpPr>
        <p:spPr bwMode="auto">
          <a:xfrm>
            <a:off x="4008834" y="2419350"/>
            <a:ext cx="1017984" cy="10179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457081" rIns="57150" bIns="457080" numCol="1" spcCol="1270" anchor="t" anchorCtr="0">
            <a:noAutofit/>
          </a:bodyPr>
          <a:lstStyle/>
          <a:p>
            <a:pPr marL="0" marR="0" lvl="0" indent="0" algn="l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39"/>
          <p:cNvSpPr/>
          <p:nvPr/>
        </p:nvSpPr>
        <p:spPr bwMode="auto">
          <a:xfrm>
            <a:off x="6407944" y="2419350"/>
            <a:ext cx="1016794" cy="1017984"/>
          </a:xfrm>
          <a:prstGeom prst="ellips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96516" y="2766054"/>
            <a:ext cx="284212" cy="317306"/>
            <a:chOff x="6016626" y="5110164"/>
            <a:chExt cx="231775" cy="258763"/>
          </a:xfrm>
          <a:solidFill>
            <a:schemeClr val="bg1"/>
          </a:solidFill>
        </p:grpSpPr>
        <p:sp>
          <p:nvSpPr>
            <p:cNvPr id="13" name="Rectangle 74"/>
            <p:cNvSpPr>
              <a:spLocks noChangeArrowheads="1"/>
            </p:cNvSpPr>
            <p:nvPr/>
          </p:nvSpPr>
          <p:spPr bwMode="auto">
            <a:xfrm>
              <a:off x="6119813" y="5281614"/>
              <a:ext cx="23813" cy="87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Freeform 75"/>
            <p:cNvSpPr/>
            <p:nvPr/>
          </p:nvSpPr>
          <p:spPr bwMode="auto">
            <a:xfrm>
              <a:off x="6016626" y="5110164"/>
              <a:ext cx="207963" cy="73025"/>
            </a:xfrm>
            <a:custGeom>
              <a:avLst/>
              <a:gdLst>
                <a:gd name="T0" fmla="*/ 115 w 231"/>
                <a:gd name="T1" fmla="*/ 28 h 81"/>
                <a:gd name="T2" fmla="*/ 30 w 231"/>
                <a:gd name="T3" fmla="*/ 28 h 81"/>
                <a:gd name="T4" fmla="*/ 25 w 231"/>
                <a:gd name="T5" fmla="*/ 30 h 81"/>
                <a:gd name="T6" fmla="*/ 2 w 231"/>
                <a:gd name="T7" fmla="*/ 50 h 81"/>
                <a:gd name="T8" fmla="*/ 0 w 231"/>
                <a:gd name="T9" fmla="*/ 54 h 81"/>
                <a:gd name="T10" fmla="*/ 0 w 231"/>
                <a:gd name="T11" fmla="*/ 55 h 81"/>
                <a:gd name="T12" fmla="*/ 2 w 231"/>
                <a:gd name="T13" fmla="*/ 60 h 81"/>
                <a:gd name="T14" fmla="*/ 25 w 231"/>
                <a:gd name="T15" fmla="*/ 79 h 81"/>
                <a:gd name="T16" fmla="*/ 30 w 231"/>
                <a:gd name="T17" fmla="*/ 81 h 81"/>
                <a:gd name="T18" fmla="*/ 229 w 231"/>
                <a:gd name="T19" fmla="*/ 81 h 81"/>
                <a:gd name="T20" fmla="*/ 231 w 231"/>
                <a:gd name="T21" fmla="*/ 78 h 81"/>
                <a:gd name="T22" fmla="*/ 231 w 231"/>
                <a:gd name="T23" fmla="*/ 31 h 81"/>
                <a:gd name="T24" fmla="*/ 229 w 231"/>
                <a:gd name="T25" fmla="*/ 28 h 81"/>
                <a:gd name="T26" fmla="*/ 142 w 231"/>
                <a:gd name="T27" fmla="*/ 28 h 81"/>
                <a:gd name="T28" fmla="*/ 142 w 231"/>
                <a:gd name="T29" fmla="*/ 13 h 81"/>
                <a:gd name="T30" fmla="*/ 142 w 231"/>
                <a:gd name="T31" fmla="*/ 0 h 81"/>
                <a:gd name="T32" fmla="*/ 115 w 231"/>
                <a:gd name="T33" fmla="*/ 0 h 81"/>
                <a:gd name="T34" fmla="*/ 115 w 231"/>
                <a:gd name="T35" fmla="*/ 13 h 81"/>
                <a:gd name="T36" fmla="*/ 115 w 231"/>
                <a:gd name="T37" fmla="*/ 2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81">
                  <a:moveTo>
                    <a:pt x="115" y="28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28" y="28"/>
                    <a:pt x="26" y="29"/>
                    <a:pt x="25" y="3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9"/>
                    <a:pt x="2" y="6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6" y="80"/>
                    <a:pt x="28" y="81"/>
                    <a:pt x="30" y="81"/>
                  </a:cubicBezTo>
                  <a:cubicBezTo>
                    <a:pt x="229" y="81"/>
                    <a:pt x="229" y="81"/>
                    <a:pt x="229" y="81"/>
                  </a:cubicBezTo>
                  <a:cubicBezTo>
                    <a:pt x="230" y="81"/>
                    <a:pt x="231" y="80"/>
                    <a:pt x="231" y="78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31" y="30"/>
                    <a:pt x="230" y="28"/>
                    <a:pt x="229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Freeform 76"/>
            <p:cNvSpPr/>
            <p:nvPr/>
          </p:nvSpPr>
          <p:spPr bwMode="auto">
            <a:xfrm>
              <a:off x="6040438" y="5197476"/>
              <a:ext cx="207963" cy="71438"/>
            </a:xfrm>
            <a:custGeom>
              <a:avLst/>
              <a:gdLst>
                <a:gd name="T0" fmla="*/ 89 w 231"/>
                <a:gd name="T1" fmla="*/ 27 h 80"/>
                <a:gd name="T2" fmla="*/ 3 w 231"/>
                <a:gd name="T3" fmla="*/ 27 h 80"/>
                <a:gd name="T4" fmla="*/ 0 w 231"/>
                <a:gd name="T5" fmla="*/ 30 h 80"/>
                <a:gd name="T6" fmla="*/ 0 w 231"/>
                <a:gd name="T7" fmla="*/ 77 h 80"/>
                <a:gd name="T8" fmla="*/ 3 w 231"/>
                <a:gd name="T9" fmla="*/ 80 h 80"/>
                <a:gd name="T10" fmla="*/ 202 w 231"/>
                <a:gd name="T11" fmla="*/ 80 h 80"/>
                <a:gd name="T12" fmla="*/ 206 w 231"/>
                <a:gd name="T13" fmla="*/ 78 h 80"/>
                <a:gd name="T14" fmla="*/ 229 w 231"/>
                <a:gd name="T15" fmla="*/ 59 h 80"/>
                <a:gd name="T16" fmla="*/ 231 w 231"/>
                <a:gd name="T17" fmla="*/ 54 h 80"/>
                <a:gd name="T18" fmla="*/ 231 w 231"/>
                <a:gd name="T19" fmla="*/ 53 h 80"/>
                <a:gd name="T20" fmla="*/ 229 w 231"/>
                <a:gd name="T21" fmla="*/ 49 h 80"/>
                <a:gd name="T22" fmla="*/ 206 w 231"/>
                <a:gd name="T23" fmla="*/ 29 h 80"/>
                <a:gd name="T24" fmla="*/ 202 w 231"/>
                <a:gd name="T25" fmla="*/ 27 h 80"/>
                <a:gd name="T26" fmla="*/ 116 w 231"/>
                <a:gd name="T27" fmla="*/ 27 h 80"/>
                <a:gd name="T28" fmla="*/ 116 w 231"/>
                <a:gd name="T29" fmla="*/ 12 h 80"/>
                <a:gd name="T30" fmla="*/ 116 w 231"/>
                <a:gd name="T31" fmla="*/ 1 h 80"/>
                <a:gd name="T32" fmla="*/ 116 w 231"/>
                <a:gd name="T33" fmla="*/ 0 h 80"/>
                <a:gd name="T34" fmla="*/ 89 w 231"/>
                <a:gd name="T35" fmla="*/ 0 h 80"/>
                <a:gd name="T36" fmla="*/ 89 w 231"/>
                <a:gd name="T37" fmla="*/ 1 h 80"/>
                <a:gd name="T38" fmla="*/ 89 w 231"/>
                <a:gd name="T39" fmla="*/ 12 h 80"/>
                <a:gd name="T40" fmla="*/ 89 w 231"/>
                <a:gd name="T41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80">
                  <a:moveTo>
                    <a:pt x="8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9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3" y="80"/>
                  </a:cubicBezTo>
                  <a:cubicBezTo>
                    <a:pt x="202" y="80"/>
                    <a:pt x="202" y="80"/>
                    <a:pt x="202" y="80"/>
                  </a:cubicBezTo>
                  <a:cubicBezTo>
                    <a:pt x="203" y="80"/>
                    <a:pt x="205" y="79"/>
                    <a:pt x="206" y="78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30" y="58"/>
                    <a:pt x="231" y="55"/>
                    <a:pt x="231" y="54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31" y="52"/>
                    <a:pt x="230" y="50"/>
                    <a:pt x="229" y="4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5" y="28"/>
                    <a:pt x="203" y="27"/>
                    <a:pt x="202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2"/>
                    <a:pt x="89" y="12"/>
                    <a:pt x="89" y="12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92841" y="2802068"/>
            <a:ext cx="270584" cy="317304"/>
            <a:chOff x="6537326" y="5110164"/>
            <a:chExt cx="220662" cy="258762"/>
          </a:xfrm>
          <a:solidFill>
            <a:schemeClr val="bg1"/>
          </a:solidFill>
        </p:grpSpPr>
        <p:sp>
          <p:nvSpPr>
            <p:cNvPr id="17" name="Freeform 77"/>
            <p:cNvSpPr/>
            <p:nvPr/>
          </p:nvSpPr>
          <p:spPr bwMode="auto">
            <a:xfrm>
              <a:off x="6580188" y="5110164"/>
              <a:ext cx="177800" cy="149225"/>
            </a:xfrm>
            <a:custGeom>
              <a:avLst/>
              <a:gdLst>
                <a:gd name="T0" fmla="*/ 134 w 196"/>
                <a:gd name="T1" fmla="*/ 102 h 167"/>
                <a:gd name="T2" fmla="*/ 196 w 196"/>
                <a:gd name="T3" fmla="*/ 34 h 167"/>
                <a:gd name="T4" fmla="*/ 76 w 196"/>
                <a:gd name="T5" fmla="*/ 22 h 167"/>
                <a:gd name="T6" fmla="*/ 0 w 196"/>
                <a:gd name="T7" fmla="*/ 2 h 167"/>
                <a:gd name="T8" fmla="*/ 0 w 196"/>
                <a:gd name="T9" fmla="*/ 137 h 167"/>
                <a:gd name="T10" fmla="*/ 39 w 196"/>
                <a:gd name="T11" fmla="*/ 135 h 167"/>
                <a:gd name="T12" fmla="*/ 191 w 196"/>
                <a:gd name="T13" fmla="*/ 160 h 167"/>
                <a:gd name="T14" fmla="*/ 134 w 196"/>
                <a:gd name="T15" fmla="*/ 10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67">
                  <a:moveTo>
                    <a:pt x="134" y="102"/>
                  </a:moveTo>
                  <a:cubicBezTo>
                    <a:pt x="134" y="87"/>
                    <a:pt x="196" y="34"/>
                    <a:pt x="196" y="34"/>
                  </a:cubicBezTo>
                  <a:cubicBezTo>
                    <a:pt x="164" y="48"/>
                    <a:pt x="117" y="44"/>
                    <a:pt x="76" y="22"/>
                  </a:cubicBezTo>
                  <a:cubicBezTo>
                    <a:pt x="35" y="0"/>
                    <a:pt x="0" y="2"/>
                    <a:pt x="0" y="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6"/>
                    <a:pt x="11" y="133"/>
                    <a:pt x="39" y="135"/>
                  </a:cubicBezTo>
                  <a:cubicBezTo>
                    <a:pt x="73" y="139"/>
                    <a:pt x="160" y="167"/>
                    <a:pt x="191" y="160"/>
                  </a:cubicBezTo>
                  <a:cubicBezTo>
                    <a:pt x="191" y="160"/>
                    <a:pt x="134" y="112"/>
                    <a:pt x="134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Rectangle 78"/>
            <p:cNvSpPr>
              <a:spLocks noChangeArrowheads="1"/>
            </p:cNvSpPr>
            <p:nvPr/>
          </p:nvSpPr>
          <p:spPr bwMode="auto">
            <a:xfrm>
              <a:off x="6537326" y="5111751"/>
              <a:ext cx="22225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82023" y="2764079"/>
            <a:ext cx="319251" cy="317305"/>
            <a:chOff x="5483226" y="5110164"/>
            <a:chExt cx="260350" cy="258763"/>
          </a:xfrm>
          <a:solidFill>
            <a:schemeClr val="bg1"/>
          </a:solidFill>
        </p:grpSpPr>
        <p:sp>
          <p:nvSpPr>
            <p:cNvPr id="20" name="Freeform 368"/>
            <p:cNvSpPr/>
            <p:nvPr/>
          </p:nvSpPr>
          <p:spPr bwMode="auto">
            <a:xfrm>
              <a:off x="5522913" y="5275264"/>
              <a:ext cx="82550" cy="93663"/>
            </a:xfrm>
            <a:custGeom>
              <a:avLst/>
              <a:gdLst>
                <a:gd name="T0" fmla="*/ 0 w 92"/>
                <a:gd name="T1" fmla="*/ 0 h 104"/>
                <a:gd name="T2" fmla="*/ 18 w 92"/>
                <a:gd name="T3" fmla="*/ 24 h 104"/>
                <a:gd name="T4" fmla="*/ 18 w 92"/>
                <a:gd name="T5" fmla="*/ 89 h 104"/>
                <a:gd name="T6" fmla="*/ 33 w 92"/>
                <a:gd name="T7" fmla="*/ 104 h 104"/>
                <a:gd name="T8" fmla="*/ 76 w 92"/>
                <a:gd name="T9" fmla="*/ 104 h 104"/>
                <a:gd name="T10" fmla="*/ 92 w 92"/>
                <a:gd name="T11" fmla="*/ 89 h 104"/>
                <a:gd name="T12" fmla="*/ 74 w 92"/>
                <a:gd name="T13" fmla="*/ 24 h 104"/>
                <a:gd name="T14" fmla="*/ 84 w 92"/>
                <a:gd name="T15" fmla="*/ 9 h 104"/>
                <a:gd name="T16" fmla="*/ 22 w 92"/>
                <a:gd name="T17" fmla="*/ 2 h 104"/>
                <a:gd name="T18" fmla="*/ 0 w 92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4">
                  <a:moveTo>
                    <a:pt x="0" y="0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97"/>
                    <a:pt x="25" y="104"/>
                    <a:pt x="33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85" y="104"/>
                    <a:pt x="92" y="97"/>
                    <a:pt x="92" y="89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62" y="5"/>
                    <a:pt x="40" y="2"/>
                    <a:pt x="22" y="2"/>
                  </a:cubicBezTo>
                  <a:cubicBezTo>
                    <a:pt x="14" y="2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369"/>
            <p:cNvSpPr/>
            <p:nvPr/>
          </p:nvSpPr>
          <p:spPr bwMode="auto">
            <a:xfrm>
              <a:off x="5564188" y="5110164"/>
              <a:ext cx="179388" cy="196850"/>
            </a:xfrm>
            <a:custGeom>
              <a:avLst/>
              <a:gdLst>
                <a:gd name="T0" fmla="*/ 0 w 198"/>
                <a:gd name="T1" fmla="*/ 160 h 219"/>
                <a:gd name="T2" fmla="*/ 198 w 198"/>
                <a:gd name="T3" fmla="*/ 219 h 219"/>
                <a:gd name="T4" fmla="*/ 198 w 198"/>
                <a:gd name="T5" fmla="*/ 0 h 219"/>
                <a:gd name="T6" fmla="*/ 0 w 198"/>
                <a:gd name="T7" fmla="*/ 59 h 219"/>
                <a:gd name="T8" fmla="*/ 0 w 198"/>
                <a:gd name="T9" fmla="*/ 16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19">
                  <a:moveTo>
                    <a:pt x="0" y="160"/>
                  </a:moveTo>
                  <a:cubicBezTo>
                    <a:pt x="78" y="168"/>
                    <a:pt x="185" y="207"/>
                    <a:pt x="198" y="219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82" y="14"/>
                    <a:pt x="77" y="52"/>
                    <a:pt x="0" y="59"/>
                  </a:cubicBez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Freeform 370"/>
            <p:cNvSpPr/>
            <p:nvPr/>
          </p:nvSpPr>
          <p:spPr bwMode="auto">
            <a:xfrm>
              <a:off x="5483226" y="5164139"/>
              <a:ext cx="52388" cy="88900"/>
            </a:xfrm>
            <a:custGeom>
              <a:avLst/>
              <a:gdLst>
                <a:gd name="T0" fmla="*/ 57 w 57"/>
                <a:gd name="T1" fmla="*/ 98 h 98"/>
                <a:gd name="T2" fmla="*/ 57 w 57"/>
                <a:gd name="T3" fmla="*/ 0 h 98"/>
                <a:gd name="T4" fmla="*/ 0 w 57"/>
                <a:gd name="T5" fmla="*/ 49 h 98"/>
                <a:gd name="T6" fmla="*/ 57 w 5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98">
                  <a:moveTo>
                    <a:pt x="57" y="9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11" y="3"/>
                    <a:pt x="0" y="31"/>
                    <a:pt x="0" y="49"/>
                  </a:cubicBezTo>
                  <a:cubicBezTo>
                    <a:pt x="0" y="68"/>
                    <a:pt x="10" y="94"/>
                    <a:pt x="5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8686" name="TextBox 13"/>
          <p:cNvSpPr txBox="1"/>
          <p:nvPr/>
        </p:nvSpPr>
        <p:spPr>
          <a:xfrm>
            <a:off x="1657191" y="3639741"/>
            <a:ext cx="970360" cy="2768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8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输入输出</a:t>
            </a:r>
            <a:endParaRPr lang="zh-CN" altLang="en-US" sz="18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88" name="TextBox 13"/>
          <p:cNvSpPr txBox="1"/>
          <p:nvPr/>
        </p:nvSpPr>
        <p:spPr>
          <a:xfrm>
            <a:off x="3861435" y="3639820"/>
            <a:ext cx="1421765" cy="2768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8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数据管理能力</a:t>
            </a:r>
            <a:endParaRPr lang="zh-CN" altLang="en-US" sz="18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0" name="TextBox 13"/>
          <p:cNvSpPr txBox="1"/>
          <p:nvPr/>
        </p:nvSpPr>
        <p:spPr>
          <a:xfrm>
            <a:off x="6468507" y="3639741"/>
            <a:ext cx="971550" cy="2768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8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可维护性</a:t>
            </a:r>
            <a:endParaRPr lang="zh-CN" altLang="en-US" sz="18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13" name="矩形 22"/>
          <p:cNvSpPr/>
          <p:nvPr/>
        </p:nvSpPr>
        <p:spPr>
          <a:xfrm>
            <a:off x="1294765" y="4146550"/>
            <a:ext cx="1793875" cy="9213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输入：玩家通过触摸屏幕进行操作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输出：输出玩家最终的积分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22"/>
          <p:cNvSpPr/>
          <p:nvPr/>
        </p:nvSpPr>
        <p:spPr>
          <a:xfrm>
            <a:off x="3696335" y="4146550"/>
            <a:ext cx="1656080" cy="4419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需管理用户的信息，账号密码名称分数记录等。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2"/>
          <p:cNvSpPr/>
          <p:nvPr/>
        </p:nvSpPr>
        <p:spPr>
          <a:xfrm>
            <a:off x="5986780" y="4146550"/>
            <a:ext cx="1936115" cy="9213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结构清晰：封装良好；继承关系清晰；代码块清晰； 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变量命名规范，变量名应该具有自明性；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演示</Application>
  <PresentationFormat>宽屏</PresentationFormat>
  <Paragraphs>224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Impact</vt:lpstr>
      <vt:lpstr>Gill Sans</vt:lpstr>
      <vt:lpstr>Calibri</vt:lpstr>
      <vt:lpstr>华文琥珀</vt:lpstr>
      <vt:lpstr>锐字工房张海山锐线体2.0</vt:lpstr>
      <vt:lpstr>Arial Unicode MS</vt:lpstr>
      <vt:lpstr>Calibri Light</vt:lpstr>
      <vt:lpstr>Segoe Print</vt:lpstr>
      <vt:lpstr>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70</cp:revision>
  <dcterms:created xsi:type="dcterms:W3CDTF">2015-07-21T09:53:00Z</dcterms:created>
  <dcterms:modified xsi:type="dcterms:W3CDTF">2018-05-02T11:39:50Z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