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39" r:id="rId3"/>
    <p:sldId id="332" r:id="rId5"/>
    <p:sldId id="340" r:id="rId6"/>
    <p:sldId id="294" r:id="rId7"/>
    <p:sldId id="293" r:id="rId8"/>
    <p:sldId id="296" r:id="rId9"/>
    <p:sldId id="295" r:id="rId10"/>
    <p:sldId id="341" r:id="rId11"/>
    <p:sldId id="301" r:id="rId12"/>
    <p:sldId id="297" r:id="rId13"/>
    <p:sldId id="342" r:id="rId14"/>
    <p:sldId id="302" r:id="rId15"/>
    <p:sldId id="343" r:id="rId16"/>
    <p:sldId id="307" r:id="rId17"/>
    <p:sldId id="345" r:id="rId18"/>
    <p:sldId id="344" r:id="rId19"/>
  </p:sldIdLst>
  <p:sldSz cx="12192000" cy="6858000"/>
  <p:notesSz cx="6858000" cy="9144000"/>
  <p:defaultTextStyle>
    <a:defPPr>
      <a:defRPr lang="zh-CN"/>
    </a:defPPr>
    <a:lvl1pPr marL="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856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第 1 节" id="{DCD3DAD0-E118-4EA2-9365-602AACAD6084}">
          <p14:sldIdLst>
            <p14:sldId id="332"/>
            <p14:sldId id="339"/>
          </p14:sldIdLst>
        </p14:section>
        <p14:section name="第1节" id="{07D8BC2A-D1A1-44D4-98C4-29DB01E2CDEE}">
          <p14:sldIdLst>
            <p14:sldId id="340"/>
            <p14:sldId id="293"/>
            <p14:sldId id="294"/>
            <p14:sldId id="296"/>
            <p14:sldId id="295"/>
          </p14:sldIdLst>
        </p14:section>
        <p14:section name="第 2 节" id="{8613BA81-C8FA-4E67-A346-2D3FA2EE70C2}">
          <p14:sldIdLst>
            <p14:sldId id="341"/>
            <p14:sldId id="297"/>
            <p14:sldId id="301"/>
          </p14:sldIdLst>
        </p14:section>
        <p14:section name="第 3 节" id="{C30FD0F0-DABA-4988-8CAA-CE26CC42A0C3}">
          <p14:sldIdLst>
            <p14:sldId id="342"/>
            <p14:sldId id="302"/>
          </p14:sldIdLst>
        </p14:section>
        <p14:section name="第四节" id="{B312C7EB-FA4E-436D-BF73-75066F57F699}">
          <p14:sldIdLst>
            <p14:sldId id="345"/>
            <p14:sldId id="344"/>
            <p14:sldId id="343"/>
            <p14:sldId id="30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42233"/>
    <a:srgbClr val="000000"/>
    <a:srgbClr val="FAFBFD"/>
    <a:srgbClr val="FD4A64"/>
    <a:srgbClr val="6A71E6"/>
    <a:srgbClr val="00B1D2"/>
    <a:srgbClr val="8AA3BD"/>
    <a:srgbClr val="5F63AC"/>
    <a:srgbClr val="7558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7" autoAdjust="0"/>
    <p:restoredTop sz="83558" autoAdjust="0"/>
  </p:normalViewPr>
  <p:slideViewPr>
    <p:cSldViewPr snapToGrid="0" showGuides="1">
      <p:cViewPr>
        <p:scale>
          <a:sx n="75" d="100"/>
          <a:sy n="75" d="100"/>
        </p:scale>
        <p:origin x="1260" y="858"/>
      </p:cViewPr>
      <p:guideLst>
        <p:guide orient="horz" pos="3861"/>
        <p:guide pos="721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71700-2A4E-4AED-9E00-05FA757A75A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C5B6-F809-48FF-816D-0462E9443E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C5B6-F809-48FF-816D-0462E9443E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全局英文字体：</a:t>
            </a:r>
            <a:r>
              <a:rPr lang="en-US" altLang="zh-CN"/>
              <a:t>Arial</a:t>
            </a:r>
            <a:endParaRPr lang="en-US" altLang="zh-CN"/>
          </a:p>
          <a:p>
            <a:r>
              <a:rPr lang="zh-CN" altLang="en-US"/>
              <a:t>全局中文字体：微软雅黑 </a:t>
            </a:r>
            <a:endParaRPr lang="en-US" altLang="zh-CN"/>
          </a:p>
          <a:p>
            <a:r>
              <a:rPr lang="zh-CN" altLang="en-US"/>
              <a:t>无用到特殊字体，建议使用微软</a:t>
            </a:r>
            <a:r>
              <a:rPr lang="en-US" altLang="zh-CN"/>
              <a:t>OFFICE2013</a:t>
            </a:r>
            <a:r>
              <a:rPr lang="zh-CN" altLang="en-US"/>
              <a:t>或</a:t>
            </a:r>
            <a:r>
              <a:rPr lang="en-US" altLang="zh-CN"/>
              <a:t>2016</a:t>
            </a:r>
            <a:r>
              <a:rPr lang="zh-CN" altLang="en-US"/>
              <a:t>演示，效果更佳</a:t>
            </a:r>
            <a:endParaRPr lang="zh-CN" altLang="en-US"/>
          </a:p>
          <a:p>
            <a:r>
              <a:rPr lang="zh-CN" altLang="en-US"/>
              <a:t>感谢你的购买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更多作品，请访问作者主页，为你职场助力。</a:t>
            </a:r>
            <a:endParaRPr lang="zh-CN" altLang="en-US"/>
          </a:p>
          <a:p>
            <a:r>
              <a:rPr lang="zh-CN" altLang="en-US"/>
              <a:t>售后服务</a:t>
            </a:r>
            <a:r>
              <a:rPr lang="en-US" altLang="zh-CN"/>
              <a:t>QQ</a:t>
            </a:r>
            <a:r>
              <a:rPr lang="zh-CN" altLang="en-US"/>
              <a:t>：</a:t>
            </a:r>
            <a:r>
              <a:rPr lang="en-US" altLang="zh-CN"/>
              <a:t>835692134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AA9EA2-4E0C-4ED9-900A-7F897B70E54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FC5B6-F809-48FF-816D-0462E9443E9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74" t="20001" r="8861" b="19999"/>
          <a:stretch>
            <a:fillRect/>
          </a:stretch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6930888" y="2025660"/>
            <a:ext cx="5261113" cy="2994992"/>
          </a:xfrm>
          <a:custGeom>
            <a:avLst/>
            <a:gdLst>
              <a:gd name="connsiteX0" fmla="*/ 0 w 5261113"/>
              <a:gd name="connsiteY0" fmla="*/ 0 h 2994992"/>
              <a:gd name="connsiteX1" fmla="*/ 5261113 w 5261113"/>
              <a:gd name="connsiteY1" fmla="*/ 0 h 2994992"/>
              <a:gd name="connsiteX2" fmla="*/ 5261113 w 5261113"/>
              <a:gd name="connsiteY2" fmla="*/ 2994992 h 2994992"/>
              <a:gd name="connsiteX3" fmla="*/ 0 w 5261113"/>
              <a:gd name="connsiteY3" fmla="*/ 2994992 h 299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61113" h="2994992">
                <a:moveTo>
                  <a:pt x="0" y="0"/>
                </a:moveTo>
                <a:lnTo>
                  <a:pt x="5261113" y="0"/>
                </a:lnTo>
                <a:lnTo>
                  <a:pt x="5261113" y="2994992"/>
                </a:lnTo>
                <a:lnTo>
                  <a:pt x="0" y="2994992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图片占位符 5"/>
          <p:cNvSpPr>
            <a:spLocks noGrp="1"/>
          </p:cNvSpPr>
          <p:nvPr>
            <p:ph type="pic" sz="quarter" idx="10"/>
          </p:nvPr>
        </p:nvSpPr>
        <p:spPr>
          <a:xfrm>
            <a:off x="1117600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7" name="图片占位符 5"/>
          <p:cNvSpPr>
            <a:spLocks noGrp="1"/>
          </p:cNvSpPr>
          <p:nvPr>
            <p:ph type="pic" sz="quarter" idx="11"/>
          </p:nvPr>
        </p:nvSpPr>
        <p:spPr>
          <a:xfrm>
            <a:off x="4549551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8" name="图片占位符 5"/>
          <p:cNvSpPr>
            <a:spLocks noGrp="1"/>
          </p:cNvSpPr>
          <p:nvPr>
            <p:ph type="pic" sz="quarter" idx="12"/>
          </p:nvPr>
        </p:nvSpPr>
        <p:spPr>
          <a:xfrm>
            <a:off x="8012566" y="1827213"/>
            <a:ext cx="3090863" cy="304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图片占位符 3"/>
          <p:cNvSpPr>
            <a:spLocks noGrp="1"/>
          </p:cNvSpPr>
          <p:nvPr>
            <p:ph type="pic" sz="quarter" idx="10"/>
          </p:nvPr>
        </p:nvSpPr>
        <p:spPr>
          <a:xfrm>
            <a:off x="1639066" y="1799449"/>
            <a:ext cx="3901087" cy="3902988"/>
          </a:xfrm>
          <a:prstGeom prst="ellipse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图片占位符 4"/>
          <p:cNvSpPr>
            <a:spLocks noGrp="1"/>
          </p:cNvSpPr>
          <p:nvPr>
            <p:ph type="pic" sz="quarter" idx="10"/>
          </p:nvPr>
        </p:nvSpPr>
        <p:spPr>
          <a:xfrm>
            <a:off x="8818563" y="1738313"/>
            <a:ext cx="1954212" cy="3414712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0"/>
          </p:nvPr>
        </p:nvSpPr>
        <p:spPr>
          <a:xfrm>
            <a:off x="4368802" y="1803060"/>
            <a:ext cx="1684337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图片占位符 7"/>
          <p:cNvSpPr>
            <a:spLocks noGrp="1"/>
          </p:cNvSpPr>
          <p:nvPr>
            <p:ph type="pic" sz="quarter" idx="11"/>
          </p:nvPr>
        </p:nvSpPr>
        <p:spPr>
          <a:xfrm>
            <a:off x="6096002" y="1803060"/>
            <a:ext cx="1685925" cy="167560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图片占位符 7"/>
          <p:cNvSpPr>
            <a:spLocks noGrp="1"/>
          </p:cNvSpPr>
          <p:nvPr>
            <p:ph type="pic" sz="quarter" idx="12"/>
          </p:nvPr>
        </p:nvSpPr>
        <p:spPr>
          <a:xfrm>
            <a:off x="4368802" y="3512005"/>
            <a:ext cx="1684337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1" name="图片占位符 7"/>
          <p:cNvSpPr>
            <a:spLocks noGrp="1"/>
          </p:cNvSpPr>
          <p:nvPr>
            <p:ph type="pic" sz="quarter" idx="13"/>
          </p:nvPr>
        </p:nvSpPr>
        <p:spPr>
          <a:xfrm>
            <a:off x="6096002" y="3512005"/>
            <a:ext cx="1685925" cy="168592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422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357505" indent="-357505" algn="just" defTabSz="914400" rtl="0" eaLnBrk="1" latinLnBrk="0" hangingPunct="1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60000"/>
        <a:buFont typeface="Wingdings" panose="05000000000000000000" pitchFamily="2" charset="2"/>
        <a:buChar char=""/>
        <a:defRPr lang="zh-CN" altLang="en-US" sz="2800" kern="1200" baseline="0" dirty="0" smtClean="0">
          <a:solidFill>
            <a:schemeClr val="accent1">
              <a:lumMod val="75000"/>
            </a:schemeClr>
          </a:solidFill>
          <a:latin typeface="+mn-ea"/>
          <a:ea typeface="+mn-ea"/>
          <a:cs typeface="+mn-cs"/>
        </a:defRPr>
      </a:lvl1pPr>
      <a:lvl2pPr marL="357505" indent="-357505" algn="just" defTabSz="914400" rtl="0" eaLnBrk="1" latinLnBrk="0" hangingPunct="1">
        <a:lnSpc>
          <a:spcPct val="120000"/>
        </a:lnSpc>
        <a:spcBef>
          <a:spcPts val="0"/>
        </a:spcBef>
        <a:spcAft>
          <a:spcPts val="60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20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hemeOverride" Target="../theme/themeOverride10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12.xml"/><Relationship Id="rId2" Type="http://schemas.openxmlformats.org/officeDocument/2006/relationships/image" Target="../media/image14.png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4.xml"/><Relationship Id="rId1" Type="http://schemas.openxmlformats.org/officeDocument/2006/relationships/tags" Target="../tags/tag7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5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16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hemeOverride" Target="../theme/themeOverride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3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hemeOverride" Target="../theme/themeOverride6.xml"/><Relationship Id="rId2" Type="http://schemas.openxmlformats.org/officeDocument/2006/relationships/image" Target="../media/image9.png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hemeOverride" Target="../theme/themeOverride7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themeOverride" Target="../theme/themeOverride8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6.xml"/><Relationship Id="rId5" Type="http://schemas.openxmlformats.org/officeDocument/2006/relationships/themeOverride" Target="../theme/themeOverride9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文本框 1599"/>
          <p:cNvSpPr txBox="1"/>
          <p:nvPr/>
        </p:nvSpPr>
        <p:spPr>
          <a:xfrm>
            <a:off x="3871834" y="2397902"/>
            <a:ext cx="4464446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>
                <a:solidFill>
                  <a:schemeClr val="bg1"/>
                </a:solidFill>
                <a:cs typeface="+mn-ea"/>
                <a:sym typeface="+mn-lt"/>
              </a:rPr>
              <a:t>积分大作战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601" name="文本框 1600"/>
          <p:cNvSpPr txBox="1"/>
          <p:nvPr/>
        </p:nvSpPr>
        <p:spPr>
          <a:xfrm>
            <a:off x="2379782" y="2958298"/>
            <a:ext cx="7448550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effectLst>
                  <a:glow rad="25400">
                    <a:schemeClr val="bg1">
                      <a:alpha val="60000"/>
                    </a:schemeClr>
                  </a:glow>
                </a:effectLst>
                <a:cs typeface="+mn-ea"/>
                <a:sym typeface="+mn-lt"/>
              </a:rPr>
              <a:t>设计阶段</a:t>
            </a:r>
            <a:endParaRPr lang="zh-CN" altLang="en-US" sz="5400" b="1" dirty="0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文本框 45"/>
          <p:cNvSpPr txBox="1"/>
          <p:nvPr/>
        </p:nvSpPr>
        <p:spPr>
          <a:xfrm>
            <a:off x="906145" y="209550"/>
            <a:ext cx="521589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部分算法（详见详细设计报告）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32" name="椭圆 3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608330" y="1122045"/>
            <a:ext cx="3131820" cy="4408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procedure 主界面 is 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玩家输入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switch(input)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1(选择关卡）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调用选择关卡方法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2（游戏设置）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调用游戏设置方法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3（退出游戏）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调用退出游戏方法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4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3740150" y="1122045"/>
            <a:ext cx="2503805" cy="4250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选择关卡方法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procedure 选择关卡 is 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玩家输入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switch(input)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1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loadscene(map1)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2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loadscene(map2)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3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loadscene(map3)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end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7396480" y="1261745"/>
            <a:ext cx="2503805" cy="3930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游戏设置方法：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procedure 游戏设置 is 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begin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玩家输入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switch(input)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1(音量调整）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调用音乐控制方法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2（帮助菜单）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显示帮助文本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case 3（退出游戏）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     结束整个程序</a:t>
            </a:r>
            <a:endParaRPr lang="zh-CN" altLang="en-US" sz="16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9099" y="3152995"/>
            <a:ext cx="3193092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修改部分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9745" y="2119343"/>
            <a:ext cx="2112510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03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/>
          <p:cNvSpPr txBox="1"/>
          <p:nvPr/>
        </p:nvSpPr>
        <p:spPr>
          <a:xfrm>
            <a:off x="892436" y="199892"/>
            <a:ext cx="26543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bg1"/>
                </a:solidFill>
                <a:cs typeface="+mn-ea"/>
                <a:sym typeface="+mn-lt"/>
              </a:rPr>
              <a:t>甘特图更新，修改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2" name="椭圆 2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155" y="1835150"/>
            <a:ext cx="8441055" cy="4404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9099" y="3152995"/>
            <a:ext cx="3193092" cy="1272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小组分工</a:t>
            </a:r>
            <a:endParaRPr lang="zh-CN" altLang="en-US" sz="3200" b="1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参考文献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9745" y="2119343"/>
            <a:ext cx="2112510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04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37200" y="2062941"/>
            <a:ext cx="4590731" cy="1709836"/>
            <a:chOff x="9931" y="3048"/>
            <a:chExt cx="7229" cy="2693"/>
          </a:xfrm>
        </p:grpSpPr>
        <p:sp>
          <p:nvSpPr>
            <p:cNvPr id="12" name="圆角矩形 44"/>
            <p:cNvSpPr/>
            <p:nvPr/>
          </p:nvSpPr>
          <p:spPr>
            <a:xfrm>
              <a:off x="9931" y="3416"/>
              <a:ext cx="7229" cy="2324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10456" y="4134"/>
              <a:ext cx="6179" cy="1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数据库设计说明书，之前文档修订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总体设计报告（部分）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数据库设计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圆角矩形 48"/>
            <p:cNvSpPr/>
            <p:nvPr/>
          </p:nvSpPr>
          <p:spPr>
            <a:xfrm>
              <a:off x="10963" y="3048"/>
              <a:ext cx="5165" cy="7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ctr" defTabSz="1450340"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327" y="3126"/>
              <a:ext cx="4406" cy="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邓晰（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9.7</a:t>
              </a:r>
              <a:r>
                <a:rPr 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800794" y="4679851"/>
            <a:ext cx="4590731" cy="1668529"/>
            <a:chOff x="9931" y="6593"/>
            <a:chExt cx="7229" cy="2628"/>
          </a:xfrm>
        </p:grpSpPr>
        <p:sp>
          <p:nvSpPr>
            <p:cNvPr id="15" name="圆角矩形 46"/>
            <p:cNvSpPr/>
            <p:nvPr/>
          </p:nvSpPr>
          <p:spPr>
            <a:xfrm>
              <a:off x="9931" y="6896"/>
              <a:ext cx="7229" cy="2324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圆角矩形 50"/>
            <p:cNvSpPr/>
            <p:nvPr/>
          </p:nvSpPr>
          <p:spPr>
            <a:xfrm>
              <a:off x="10963" y="6593"/>
              <a:ext cx="5165" cy="728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lstStyle/>
            <a:p>
              <a:pPr algn="ctr" defTabSz="1450340"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338" y="6653"/>
              <a:ext cx="4406" cy="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defTabSz="121666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程天珂（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9.9</a:t>
              </a:r>
              <a:r>
                <a:rPr lang="zh-CN" altLang="en-US" sz="1600" b="1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zh-CN" altLang="en-US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10456" y="7624"/>
              <a:ext cx="6179" cy="13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用户手册，关键算法设计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总体设计报告（部分）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详细设计报告，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PDL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5" name="文本框 24"/>
          <p:cNvSpPr txBox="1"/>
          <p:nvPr/>
        </p:nvSpPr>
        <p:spPr>
          <a:xfrm>
            <a:off x="892436" y="199892"/>
            <a:ext cx="26543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小组分工</a:t>
            </a:r>
            <a:endParaRPr lang="zh-CN" altLang="en-US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" name="组合 20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2" name="椭圆 2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6849745" y="2063115"/>
            <a:ext cx="4590415" cy="1709420"/>
            <a:chOff x="9931" y="3048"/>
            <a:chExt cx="7229" cy="2692"/>
          </a:xfrm>
        </p:grpSpPr>
        <p:sp>
          <p:nvSpPr>
            <p:cNvPr id="5" name="圆角矩形 44"/>
            <p:cNvSpPr/>
            <p:nvPr/>
          </p:nvSpPr>
          <p:spPr>
            <a:xfrm>
              <a:off x="9931" y="3416"/>
              <a:ext cx="7229" cy="2324"/>
            </a:xfrm>
            <a:prstGeom prst="roundRect">
              <a:avLst>
                <a:gd name="adj" fmla="val 9083"/>
              </a:avLst>
            </a:prstGeom>
            <a:noFill/>
            <a:ln>
              <a:solidFill>
                <a:srgbClr val="ADBAC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>
                <a:lnSpc>
                  <a:spcPct val="120000"/>
                </a:lnSpc>
              </a:pPr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0456" y="4134"/>
              <a:ext cx="6179" cy="13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12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PPT</a:t>
              </a: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制作，界面原型，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测试计划</a:t>
              </a:r>
              <a:r>
                <a:rPr lang="en-US" altLang="zh-CN" sz="1400" dirty="0">
                  <a:solidFill>
                    <a:schemeClr val="bg1"/>
                  </a:solidFill>
                  <a:cs typeface="+mn-ea"/>
                  <a:sym typeface="+mn-lt"/>
                </a:rPr>
                <a:t>Word</a:t>
              </a:r>
              <a:endParaRPr lang="en-US" altLang="zh-CN" sz="1400" dirty="0">
                <a:solidFill>
                  <a:schemeClr val="bg1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</a:pPr>
              <a:r>
                <a:rPr lang="zh-CN" altLang="en-US" sz="1400" dirty="0">
                  <a:solidFill>
                    <a:schemeClr val="bg1"/>
                  </a:solidFill>
                  <a:cs typeface="+mn-ea"/>
                  <a:sym typeface="+mn-lt"/>
                </a:rPr>
                <a:t>总体设计报告（部分）</a:t>
              </a:r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圆角矩形 48"/>
            <p:cNvSpPr/>
            <p:nvPr/>
          </p:nvSpPr>
          <p:spPr>
            <a:xfrm>
              <a:off x="10963" y="3048"/>
              <a:ext cx="5165" cy="728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Ins="182880" rtlCol="0" anchor="ctr"/>
            <a:p>
              <a:pPr algn="ctr" defTabSz="1450340">
                <a:lnSpc>
                  <a:spcPct val="120000"/>
                </a:lnSpc>
              </a:pPr>
              <a:endParaRPr lang="zh-CN" altLang="en-US" sz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1327" y="3126"/>
              <a:ext cx="4406" cy="6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0" algn="ctr" defTabSz="1216660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陈伟峰（</a:t>
              </a:r>
              <a:r>
                <a:rPr lang="en-US" alt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9.6</a:t>
              </a:r>
              <a:r>
                <a:rPr lang="zh-CN" sz="1600" b="1" dirty="0">
                  <a:solidFill>
                    <a:schemeClr val="bg1"/>
                  </a:solidFill>
                  <a:cs typeface="+mn-ea"/>
                  <a:sym typeface="+mn-lt"/>
                </a:rPr>
                <a:t>）</a:t>
              </a:r>
              <a:endParaRPr lang="en-US" altLang="zh-CN" sz="16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042678" y="0"/>
            <a:ext cx="5149322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 5"/>
          <p:cNvSpPr>
            <a:spLocks noEditPoints="1"/>
          </p:cNvSpPr>
          <p:nvPr/>
        </p:nvSpPr>
        <p:spPr bwMode="auto">
          <a:xfrm>
            <a:off x="8444404" y="2047970"/>
            <a:ext cx="2779199" cy="2663397"/>
          </a:xfrm>
          <a:custGeom>
            <a:avLst/>
            <a:gdLst>
              <a:gd name="T0" fmla="*/ 188 w 200"/>
              <a:gd name="T1" fmla="*/ 0 h 192"/>
              <a:gd name="T2" fmla="*/ 44 w 200"/>
              <a:gd name="T3" fmla="*/ 0 h 192"/>
              <a:gd name="T4" fmla="*/ 40 w 200"/>
              <a:gd name="T5" fmla="*/ 0 h 192"/>
              <a:gd name="T6" fmla="*/ 32 w 200"/>
              <a:gd name="T7" fmla="*/ 0 h 192"/>
              <a:gd name="T8" fmla="*/ 32 w 200"/>
              <a:gd name="T9" fmla="*/ 36 h 192"/>
              <a:gd name="T10" fmla="*/ 0 w 200"/>
              <a:gd name="T11" fmla="*/ 36 h 192"/>
              <a:gd name="T12" fmla="*/ 0 w 200"/>
              <a:gd name="T13" fmla="*/ 48 h 192"/>
              <a:gd name="T14" fmla="*/ 0 w 200"/>
              <a:gd name="T15" fmla="*/ 152 h 192"/>
              <a:gd name="T16" fmla="*/ 40 w 200"/>
              <a:gd name="T17" fmla="*/ 192 h 192"/>
              <a:gd name="T18" fmla="*/ 64 w 200"/>
              <a:gd name="T19" fmla="*/ 192 h 192"/>
              <a:gd name="T20" fmla="*/ 136 w 200"/>
              <a:gd name="T21" fmla="*/ 192 h 192"/>
              <a:gd name="T22" fmla="*/ 160 w 200"/>
              <a:gd name="T23" fmla="*/ 192 h 192"/>
              <a:gd name="T24" fmla="*/ 200 w 200"/>
              <a:gd name="T25" fmla="*/ 152 h 192"/>
              <a:gd name="T26" fmla="*/ 200 w 200"/>
              <a:gd name="T27" fmla="*/ 12 h 192"/>
              <a:gd name="T28" fmla="*/ 200 w 200"/>
              <a:gd name="T29" fmla="*/ 0 h 192"/>
              <a:gd name="T30" fmla="*/ 188 w 200"/>
              <a:gd name="T31" fmla="*/ 0 h 192"/>
              <a:gd name="T32" fmla="*/ 32 w 200"/>
              <a:gd name="T33" fmla="*/ 140 h 192"/>
              <a:gd name="T34" fmla="*/ 22 w 200"/>
              <a:gd name="T35" fmla="*/ 166 h 192"/>
              <a:gd name="T36" fmla="*/ 12 w 200"/>
              <a:gd name="T37" fmla="*/ 140 h 192"/>
              <a:gd name="T38" fmla="*/ 12 w 200"/>
              <a:gd name="T39" fmla="*/ 48 h 192"/>
              <a:gd name="T40" fmla="*/ 32 w 200"/>
              <a:gd name="T41" fmla="*/ 48 h 192"/>
              <a:gd name="T42" fmla="*/ 32 w 200"/>
              <a:gd name="T43" fmla="*/ 140 h 192"/>
              <a:gd name="T44" fmla="*/ 188 w 200"/>
              <a:gd name="T45" fmla="*/ 140 h 192"/>
              <a:gd name="T46" fmla="*/ 148 w 200"/>
              <a:gd name="T47" fmla="*/ 180 h 192"/>
              <a:gd name="T48" fmla="*/ 136 w 200"/>
              <a:gd name="T49" fmla="*/ 180 h 192"/>
              <a:gd name="T50" fmla="*/ 64 w 200"/>
              <a:gd name="T51" fmla="*/ 180 h 192"/>
              <a:gd name="T52" fmla="*/ 52 w 200"/>
              <a:gd name="T53" fmla="*/ 180 h 192"/>
              <a:gd name="T54" fmla="*/ 35 w 200"/>
              <a:gd name="T55" fmla="*/ 176 h 192"/>
              <a:gd name="T56" fmla="*/ 44 w 200"/>
              <a:gd name="T57" fmla="*/ 152 h 192"/>
              <a:gd name="T58" fmla="*/ 44 w 200"/>
              <a:gd name="T59" fmla="*/ 12 h 192"/>
              <a:gd name="T60" fmla="*/ 188 w 200"/>
              <a:gd name="T61" fmla="*/ 12 h 192"/>
              <a:gd name="T62" fmla="*/ 188 w 200"/>
              <a:gd name="T63" fmla="*/ 140 h 192"/>
              <a:gd name="T64" fmla="*/ 100 w 200"/>
              <a:gd name="T65" fmla="*/ 128 h 192"/>
              <a:gd name="T66" fmla="*/ 60 w 200"/>
              <a:gd name="T67" fmla="*/ 128 h 192"/>
              <a:gd name="T68" fmla="*/ 60 w 200"/>
              <a:gd name="T69" fmla="*/ 140 h 192"/>
              <a:gd name="T70" fmla="*/ 100 w 200"/>
              <a:gd name="T71" fmla="*/ 140 h 192"/>
              <a:gd name="T72" fmla="*/ 100 w 200"/>
              <a:gd name="T73" fmla="*/ 128 h 192"/>
              <a:gd name="T74" fmla="*/ 100 w 200"/>
              <a:gd name="T75" fmla="*/ 108 h 192"/>
              <a:gd name="T76" fmla="*/ 60 w 200"/>
              <a:gd name="T77" fmla="*/ 108 h 192"/>
              <a:gd name="T78" fmla="*/ 60 w 200"/>
              <a:gd name="T79" fmla="*/ 120 h 192"/>
              <a:gd name="T80" fmla="*/ 100 w 200"/>
              <a:gd name="T81" fmla="*/ 120 h 192"/>
              <a:gd name="T82" fmla="*/ 100 w 200"/>
              <a:gd name="T83" fmla="*/ 108 h 192"/>
              <a:gd name="T84" fmla="*/ 100 w 200"/>
              <a:gd name="T85" fmla="*/ 88 h 192"/>
              <a:gd name="T86" fmla="*/ 60 w 200"/>
              <a:gd name="T87" fmla="*/ 88 h 192"/>
              <a:gd name="T88" fmla="*/ 60 w 200"/>
              <a:gd name="T89" fmla="*/ 100 h 192"/>
              <a:gd name="T90" fmla="*/ 100 w 200"/>
              <a:gd name="T91" fmla="*/ 100 h 192"/>
              <a:gd name="T92" fmla="*/ 100 w 200"/>
              <a:gd name="T93" fmla="*/ 88 h 192"/>
              <a:gd name="T94" fmla="*/ 168 w 200"/>
              <a:gd name="T95" fmla="*/ 36 h 192"/>
              <a:gd name="T96" fmla="*/ 60 w 200"/>
              <a:gd name="T97" fmla="*/ 36 h 192"/>
              <a:gd name="T98" fmla="*/ 60 w 200"/>
              <a:gd name="T99" fmla="*/ 52 h 192"/>
              <a:gd name="T100" fmla="*/ 168 w 200"/>
              <a:gd name="T101" fmla="*/ 52 h 192"/>
              <a:gd name="T102" fmla="*/ 168 w 200"/>
              <a:gd name="T103" fmla="*/ 36 h 192"/>
              <a:gd name="T104" fmla="*/ 100 w 200"/>
              <a:gd name="T105" fmla="*/ 68 h 192"/>
              <a:gd name="T106" fmla="*/ 60 w 200"/>
              <a:gd name="T107" fmla="*/ 68 h 192"/>
              <a:gd name="T108" fmla="*/ 60 w 200"/>
              <a:gd name="T109" fmla="*/ 80 h 192"/>
              <a:gd name="T110" fmla="*/ 100 w 200"/>
              <a:gd name="T111" fmla="*/ 80 h 192"/>
              <a:gd name="T112" fmla="*/ 100 w 200"/>
              <a:gd name="T113" fmla="*/ 68 h 192"/>
              <a:gd name="T114" fmla="*/ 112 w 200"/>
              <a:gd name="T115" fmla="*/ 140 h 192"/>
              <a:gd name="T116" fmla="*/ 168 w 200"/>
              <a:gd name="T117" fmla="*/ 140 h 192"/>
              <a:gd name="T118" fmla="*/ 168 w 200"/>
              <a:gd name="T119" fmla="*/ 68 h 192"/>
              <a:gd name="T120" fmla="*/ 112 w 200"/>
              <a:gd name="T121" fmla="*/ 68 h 192"/>
              <a:gd name="T122" fmla="*/ 112 w 200"/>
              <a:gd name="T123" fmla="*/ 140 h 1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200" h="192">
                <a:moveTo>
                  <a:pt x="188" y="0"/>
                </a:moveTo>
                <a:cubicBezTo>
                  <a:pt x="44" y="0"/>
                  <a:pt x="44" y="0"/>
                  <a:pt x="44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36"/>
                  <a:pt x="32" y="36"/>
                  <a:pt x="32" y="36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48"/>
                  <a:pt x="0" y="48"/>
                  <a:pt x="0" y="48"/>
                </a:cubicBezTo>
                <a:cubicBezTo>
                  <a:pt x="0" y="152"/>
                  <a:pt x="0" y="152"/>
                  <a:pt x="0" y="152"/>
                </a:cubicBezTo>
                <a:cubicBezTo>
                  <a:pt x="0" y="174"/>
                  <a:pt x="17" y="192"/>
                  <a:pt x="40" y="192"/>
                </a:cubicBezTo>
                <a:cubicBezTo>
                  <a:pt x="64" y="192"/>
                  <a:pt x="64" y="192"/>
                  <a:pt x="64" y="192"/>
                </a:cubicBezTo>
                <a:cubicBezTo>
                  <a:pt x="136" y="192"/>
                  <a:pt x="136" y="192"/>
                  <a:pt x="136" y="192"/>
                </a:cubicBezTo>
                <a:cubicBezTo>
                  <a:pt x="160" y="192"/>
                  <a:pt x="160" y="192"/>
                  <a:pt x="160" y="192"/>
                </a:cubicBezTo>
                <a:cubicBezTo>
                  <a:pt x="182" y="192"/>
                  <a:pt x="200" y="174"/>
                  <a:pt x="200" y="152"/>
                </a:cubicBezTo>
                <a:cubicBezTo>
                  <a:pt x="200" y="12"/>
                  <a:pt x="200" y="12"/>
                  <a:pt x="200" y="12"/>
                </a:cubicBezTo>
                <a:cubicBezTo>
                  <a:pt x="200" y="0"/>
                  <a:pt x="200" y="0"/>
                  <a:pt x="200" y="0"/>
                </a:cubicBezTo>
                <a:lnTo>
                  <a:pt x="188" y="0"/>
                </a:lnTo>
                <a:close/>
                <a:moveTo>
                  <a:pt x="32" y="140"/>
                </a:moveTo>
                <a:cubicBezTo>
                  <a:pt x="32" y="150"/>
                  <a:pt x="28" y="159"/>
                  <a:pt x="22" y="166"/>
                </a:cubicBezTo>
                <a:cubicBezTo>
                  <a:pt x="15" y="159"/>
                  <a:pt x="12" y="150"/>
                  <a:pt x="12" y="140"/>
                </a:cubicBezTo>
                <a:cubicBezTo>
                  <a:pt x="12" y="48"/>
                  <a:pt x="12" y="48"/>
                  <a:pt x="12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140"/>
                </a:lnTo>
                <a:close/>
                <a:moveTo>
                  <a:pt x="188" y="140"/>
                </a:moveTo>
                <a:cubicBezTo>
                  <a:pt x="188" y="162"/>
                  <a:pt x="170" y="180"/>
                  <a:pt x="148" y="180"/>
                </a:cubicBezTo>
                <a:cubicBezTo>
                  <a:pt x="136" y="180"/>
                  <a:pt x="136" y="180"/>
                  <a:pt x="136" y="180"/>
                </a:cubicBezTo>
                <a:cubicBezTo>
                  <a:pt x="64" y="180"/>
                  <a:pt x="64" y="180"/>
                  <a:pt x="64" y="180"/>
                </a:cubicBezTo>
                <a:cubicBezTo>
                  <a:pt x="52" y="180"/>
                  <a:pt x="52" y="180"/>
                  <a:pt x="52" y="180"/>
                </a:cubicBezTo>
                <a:cubicBezTo>
                  <a:pt x="46" y="180"/>
                  <a:pt x="40" y="178"/>
                  <a:pt x="35" y="176"/>
                </a:cubicBezTo>
                <a:cubicBezTo>
                  <a:pt x="40" y="169"/>
                  <a:pt x="44" y="161"/>
                  <a:pt x="44" y="152"/>
                </a:cubicBezTo>
                <a:cubicBezTo>
                  <a:pt x="44" y="12"/>
                  <a:pt x="44" y="12"/>
                  <a:pt x="44" y="12"/>
                </a:cubicBezTo>
                <a:cubicBezTo>
                  <a:pt x="188" y="12"/>
                  <a:pt x="188" y="12"/>
                  <a:pt x="188" y="12"/>
                </a:cubicBezTo>
                <a:lnTo>
                  <a:pt x="188" y="140"/>
                </a:lnTo>
                <a:close/>
                <a:moveTo>
                  <a:pt x="100" y="128"/>
                </a:moveTo>
                <a:cubicBezTo>
                  <a:pt x="60" y="128"/>
                  <a:pt x="60" y="128"/>
                  <a:pt x="60" y="128"/>
                </a:cubicBezTo>
                <a:cubicBezTo>
                  <a:pt x="60" y="140"/>
                  <a:pt x="60" y="140"/>
                  <a:pt x="60" y="140"/>
                </a:cubicBezTo>
                <a:cubicBezTo>
                  <a:pt x="100" y="140"/>
                  <a:pt x="100" y="140"/>
                  <a:pt x="100" y="140"/>
                </a:cubicBezTo>
                <a:lnTo>
                  <a:pt x="100" y="128"/>
                </a:lnTo>
                <a:close/>
                <a:moveTo>
                  <a:pt x="100" y="108"/>
                </a:moveTo>
                <a:cubicBezTo>
                  <a:pt x="60" y="108"/>
                  <a:pt x="60" y="108"/>
                  <a:pt x="60" y="108"/>
                </a:cubicBezTo>
                <a:cubicBezTo>
                  <a:pt x="60" y="120"/>
                  <a:pt x="60" y="120"/>
                  <a:pt x="60" y="120"/>
                </a:cubicBezTo>
                <a:cubicBezTo>
                  <a:pt x="100" y="120"/>
                  <a:pt x="100" y="120"/>
                  <a:pt x="100" y="120"/>
                </a:cubicBezTo>
                <a:lnTo>
                  <a:pt x="100" y="108"/>
                </a:lnTo>
                <a:close/>
                <a:moveTo>
                  <a:pt x="100" y="88"/>
                </a:moveTo>
                <a:cubicBezTo>
                  <a:pt x="60" y="88"/>
                  <a:pt x="60" y="88"/>
                  <a:pt x="60" y="88"/>
                </a:cubicBezTo>
                <a:cubicBezTo>
                  <a:pt x="60" y="100"/>
                  <a:pt x="60" y="100"/>
                  <a:pt x="60" y="100"/>
                </a:cubicBezTo>
                <a:cubicBezTo>
                  <a:pt x="100" y="100"/>
                  <a:pt x="100" y="100"/>
                  <a:pt x="100" y="100"/>
                </a:cubicBezTo>
                <a:lnTo>
                  <a:pt x="100" y="88"/>
                </a:lnTo>
                <a:close/>
                <a:moveTo>
                  <a:pt x="168" y="36"/>
                </a:moveTo>
                <a:cubicBezTo>
                  <a:pt x="60" y="36"/>
                  <a:pt x="60" y="36"/>
                  <a:pt x="60" y="36"/>
                </a:cubicBezTo>
                <a:cubicBezTo>
                  <a:pt x="60" y="52"/>
                  <a:pt x="60" y="52"/>
                  <a:pt x="60" y="52"/>
                </a:cubicBezTo>
                <a:cubicBezTo>
                  <a:pt x="168" y="52"/>
                  <a:pt x="168" y="52"/>
                  <a:pt x="168" y="52"/>
                </a:cubicBezTo>
                <a:lnTo>
                  <a:pt x="168" y="36"/>
                </a:lnTo>
                <a:close/>
                <a:moveTo>
                  <a:pt x="100" y="68"/>
                </a:moveTo>
                <a:cubicBezTo>
                  <a:pt x="60" y="68"/>
                  <a:pt x="60" y="68"/>
                  <a:pt x="60" y="68"/>
                </a:cubicBezTo>
                <a:cubicBezTo>
                  <a:pt x="60" y="80"/>
                  <a:pt x="60" y="80"/>
                  <a:pt x="60" y="80"/>
                </a:cubicBezTo>
                <a:cubicBezTo>
                  <a:pt x="100" y="80"/>
                  <a:pt x="100" y="80"/>
                  <a:pt x="100" y="80"/>
                </a:cubicBezTo>
                <a:lnTo>
                  <a:pt x="100" y="68"/>
                </a:lnTo>
                <a:close/>
                <a:moveTo>
                  <a:pt x="112" y="140"/>
                </a:moveTo>
                <a:cubicBezTo>
                  <a:pt x="168" y="140"/>
                  <a:pt x="168" y="140"/>
                  <a:pt x="168" y="140"/>
                </a:cubicBezTo>
                <a:cubicBezTo>
                  <a:pt x="168" y="68"/>
                  <a:pt x="168" y="68"/>
                  <a:pt x="168" y="68"/>
                </a:cubicBezTo>
                <a:cubicBezTo>
                  <a:pt x="112" y="68"/>
                  <a:pt x="112" y="68"/>
                  <a:pt x="112" y="68"/>
                </a:cubicBezTo>
                <a:lnTo>
                  <a:pt x="112" y="14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90500" dist="88900" dir="2700000" algn="tl" rotWithShape="0">
              <a:prstClr val="black">
                <a:alpha val="1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endParaRPr lang="zh-CN" altLang="en-US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252478" y="4978969"/>
            <a:ext cx="145905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400" b="1">
                <a:solidFill>
                  <a:schemeClr val="bg1"/>
                </a:solidFill>
                <a:cs typeface="+mn-ea"/>
                <a:sym typeface="+mn-lt"/>
              </a:rPr>
              <a:t>参考文献</a:t>
            </a:r>
            <a:endParaRPr lang="en-US" altLang="zh-CN" sz="2400" b="1">
              <a:solidFill>
                <a:schemeClr val="bg1"/>
              </a:solidFill>
              <a:cs typeface="+mn-ea"/>
              <a:sym typeface="+mn-lt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>
                <a:solidFill>
                  <a:schemeClr val="bg1"/>
                </a:solidFill>
                <a:cs typeface="+mn-ea"/>
                <a:sym typeface="+mn-lt"/>
              </a:rPr>
              <a:t>REFERENCES </a:t>
            </a:r>
            <a:endParaRPr lang="zh-CN" altLang="en-US" sz="1600" b="1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9000" y="1243330"/>
            <a:ext cx="5359400" cy="17703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张海藩 牟永敏《软件工程导论》 </a:t>
            </a:r>
            <a:endParaRPr lang="zh-CN" altLang="en-US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北京：清华大学出版社；</a:t>
            </a:r>
            <a:endParaRPr lang="zh-CN" altLang="en-US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  <a:p>
            <a:pPr algn="l">
              <a:lnSpc>
                <a:spcPct val="130000"/>
              </a:lnSpc>
            </a:pPr>
            <a:r>
              <a:rPr lang="zh-CN" altLang="en-US" sz="2800" dirty="0" smtClean="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ISBN：978-7-302-33098-1</a:t>
            </a:r>
            <a:endParaRPr lang="zh-CN" altLang="en-US" sz="2800" dirty="0" smtClean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1" name="文本框 1600"/>
          <p:cNvSpPr txBox="1"/>
          <p:nvPr/>
        </p:nvSpPr>
        <p:spPr>
          <a:xfrm>
            <a:off x="2371527" y="2884723"/>
            <a:ext cx="7448550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5400" b="1">
                <a:solidFill>
                  <a:schemeClr val="bg1"/>
                </a:solidFill>
                <a:cs typeface="+mn-ea"/>
                <a:sym typeface="+mn-lt"/>
              </a:rPr>
              <a:t>感谢</a:t>
            </a:r>
            <a:endParaRPr lang="zh-CN" altLang="en-US" sz="5400" b="1" dirty="0">
              <a:solidFill>
                <a:schemeClr val="bg1"/>
              </a:solidFill>
              <a:effectLst>
                <a:glow rad="25400">
                  <a:schemeClr val="bg1">
                    <a:alpha val="60000"/>
                  </a:schemeClr>
                </a:glow>
              </a:effectLst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958227" y="2084809"/>
            <a:ext cx="2489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总体设计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958227" y="3222328"/>
            <a:ext cx="2489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详细设计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958227" y="4401122"/>
            <a:ext cx="24892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修改部分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944370" y="5542915"/>
            <a:ext cx="36677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小组分工</a:t>
            </a:r>
            <a:r>
              <a:rPr lang="en-US" altLang="zh-CN" sz="2000" b="1">
                <a:solidFill>
                  <a:schemeClr val="bg1"/>
                </a:solidFill>
                <a:cs typeface="+mn-ea"/>
                <a:sym typeface="+mn-lt"/>
              </a:rPr>
              <a:t>/</a:t>
            </a:r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参考文献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935130" y="569656"/>
            <a:ext cx="1009330" cy="5406412"/>
            <a:chOff x="935130" y="626806"/>
            <a:chExt cx="1009330" cy="5406412"/>
          </a:xfrm>
        </p:grpSpPr>
        <p:cxnSp>
          <p:nvCxnSpPr>
            <p:cNvPr id="60" name="直接连接符 59"/>
            <p:cNvCxnSpPr>
              <a:stCxn id="70" idx="4"/>
            </p:cNvCxnSpPr>
            <p:nvPr/>
          </p:nvCxnSpPr>
          <p:spPr>
            <a:xfrm>
              <a:off x="1439795" y="1636136"/>
              <a:ext cx="0" cy="405658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椭圆 60"/>
            <p:cNvSpPr/>
            <p:nvPr/>
          </p:nvSpPr>
          <p:spPr>
            <a:xfrm>
              <a:off x="1240677" y="2186179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1216561" y="2107832"/>
              <a:ext cx="439964" cy="4944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solidFill>
                    <a:srgbClr val="142233"/>
                  </a:solidFill>
                  <a:cs typeface="+mn-ea"/>
                  <a:sym typeface="+mn-lt"/>
                </a:rPr>
                <a:t>1</a:t>
              </a:r>
              <a:endParaRPr lang="zh-CN" altLang="en-US" b="1" dirty="0">
                <a:solidFill>
                  <a:srgbClr val="142233"/>
                </a:solidFill>
                <a:cs typeface="+mn-ea"/>
                <a:sym typeface="+mn-lt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1240677" y="3323816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1220371" y="3245469"/>
              <a:ext cx="439964" cy="4944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solidFill>
                    <a:srgbClr val="142233"/>
                  </a:solidFill>
                  <a:cs typeface="+mn-ea"/>
                  <a:sym typeface="+mn-lt"/>
                </a:rPr>
                <a:t>2</a:t>
              </a:r>
              <a:endParaRPr lang="zh-CN" altLang="en-US" b="1" dirty="0">
                <a:solidFill>
                  <a:srgbClr val="142233"/>
                </a:solidFill>
                <a:cs typeface="+mn-ea"/>
                <a:sym typeface="+mn-lt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1240677" y="4502672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220371" y="4441470"/>
              <a:ext cx="439964" cy="4944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solidFill>
                    <a:srgbClr val="142233"/>
                  </a:solidFill>
                  <a:cs typeface="+mn-ea"/>
                  <a:sym typeface="+mn-lt"/>
                </a:rPr>
                <a:t>3</a:t>
              </a:r>
              <a:endParaRPr lang="zh-CN" altLang="en-US" b="1" dirty="0">
                <a:solidFill>
                  <a:srgbClr val="142233"/>
                </a:solidFill>
                <a:cs typeface="+mn-ea"/>
                <a:sym typeface="+mn-lt"/>
              </a:endParaRPr>
            </a:p>
          </p:txBody>
        </p:sp>
        <p:sp>
          <p:nvSpPr>
            <p:cNvPr id="67" name="椭圆 66"/>
            <p:cNvSpPr/>
            <p:nvPr/>
          </p:nvSpPr>
          <p:spPr>
            <a:xfrm>
              <a:off x="1240677" y="5599989"/>
              <a:ext cx="419100" cy="419100"/>
            </a:xfrm>
            <a:prstGeom prst="ellipse">
              <a:avLst/>
            </a:prstGeom>
            <a:solidFill>
              <a:schemeClr val="bg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68" name="文本框 67"/>
            <p:cNvSpPr txBox="1"/>
            <p:nvPr/>
          </p:nvSpPr>
          <p:spPr>
            <a:xfrm>
              <a:off x="1220371" y="5538787"/>
              <a:ext cx="439964" cy="4944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>
                  <a:solidFill>
                    <a:srgbClr val="142233"/>
                  </a:solidFill>
                  <a:cs typeface="+mn-ea"/>
                  <a:sym typeface="+mn-lt"/>
                </a:rPr>
                <a:t>4</a:t>
              </a:r>
              <a:endParaRPr lang="zh-CN" altLang="en-US" b="1" dirty="0">
                <a:solidFill>
                  <a:srgbClr val="142233"/>
                </a:solidFill>
                <a:cs typeface="+mn-ea"/>
                <a:sym typeface="+mn-lt"/>
              </a:endParaRPr>
            </a:p>
          </p:txBody>
        </p:sp>
        <p:grpSp>
          <p:nvGrpSpPr>
            <p:cNvPr id="69" name="组合 68"/>
            <p:cNvGrpSpPr/>
            <p:nvPr/>
          </p:nvGrpSpPr>
          <p:grpSpPr>
            <a:xfrm>
              <a:off x="935130" y="626806"/>
              <a:ext cx="1009330" cy="1009330"/>
              <a:chOff x="6383884" y="509788"/>
              <a:chExt cx="1009330" cy="1009330"/>
            </a:xfrm>
          </p:grpSpPr>
          <p:sp>
            <p:nvSpPr>
              <p:cNvPr id="70" name="椭圆 69"/>
              <p:cNvSpPr/>
              <p:nvPr/>
            </p:nvSpPr>
            <p:spPr>
              <a:xfrm>
                <a:off x="6383884" y="509788"/>
                <a:ext cx="1009330" cy="100933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文本框 70"/>
              <p:cNvSpPr txBox="1"/>
              <p:nvPr/>
            </p:nvSpPr>
            <p:spPr>
              <a:xfrm>
                <a:off x="6485756" y="791240"/>
                <a:ext cx="799962" cy="429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2000" b="1">
                    <a:solidFill>
                      <a:srgbClr val="142233"/>
                    </a:solidFill>
                    <a:cs typeface="+mn-ea"/>
                    <a:sym typeface="+mn-lt"/>
                  </a:rPr>
                  <a:t>目录</a:t>
                </a:r>
                <a:endParaRPr lang="zh-CN" altLang="en-US" sz="2000" b="1" dirty="0">
                  <a:solidFill>
                    <a:srgbClr val="142233"/>
                  </a:solidFill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9099" y="3152995"/>
            <a:ext cx="3193092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总体设计</a:t>
            </a:r>
            <a:endParaRPr lang="zh-CN" altLang="en-US" sz="3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9745" y="2119343"/>
            <a:ext cx="2112510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01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组合 1032"/>
          <p:cNvGrpSpPr/>
          <p:nvPr/>
        </p:nvGrpSpPr>
        <p:grpSpPr>
          <a:xfrm>
            <a:off x="7849733" y="2172825"/>
            <a:ext cx="1668780" cy="460375"/>
            <a:chOff x="7849733" y="2186211"/>
            <a:chExt cx="1668780" cy="460375"/>
          </a:xfrm>
        </p:grpSpPr>
        <p:sp>
          <p:nvSpPr>
            <p:cNvPr id="198" name="Freeform 24"/>
            <p:cNvSpPr>
              <a:spLocks noChangeAspect="1" noEditPoints="1"/>
            </p:cNvSpPr>
            <p:nvPr/>
          </p:nvSpPr>
          <p:spPr bwMode="auto">
            <a:xfrm>
              <a:off x="7849733" y="2190974"/>
              <a:ext cx="360362" cy="360362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26 w 60"/>
                <a:gd name="T11" fmla="*/ 44 h 60"/>
                <a:gd name="T12" fmla="*/ 12 w 60"/>
                <a:gd name="T13" fmla="*/ 30 h 60"/>
                <a:gd name="T14" fmla="*/ 17 w 60"/>
                <a:gd name="T15" fmla="*/ 24 h 60"/>
                <a:gd name="T16" fmla="*/ 26 w 60"/>
                <a:gd name="T17" fmla="*/ 33 h 60"/>
                <a:gd name="T18" fmla="*/ 43 w 60"/>
                <a:gd name="T19" fmla="*/ 16 h 60"/>
                <a:gd name="T20" fmla="*/ 48 w 60"/>
                <a:gd name="T21" fmla="*/ 22 h 60"/>
                <a:gd name="T22" fmla="*/ 26 w 60"/>
                <a:gd name="T2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26" y="44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26" y="44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199" name="文本框 198"/>
            <p:cNvSpPr txBox="1"/>
            <p:nvPr/>
          </p:nvSpPr>
          <p:spPr>
            <a:xfrm>
              <a:off x="8319633" y="2186211"/>
              <a:ext cx="1198880" cy="4603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测试计划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4" name="组合 1033"/>
          <p:cNvGrpSpPr/>
          <p:nvPr/>
        </p:nvGrpSpPr>
        <p:grpSpPr>
          <a:xfrm>
            <a:off x="7849733" y="4872740"/>
            <a:ext cx="1668780" cy="460375"/>
            <a:chOff x="7837033" y="3865786"/>
            <a:chExt cx="1668780" cy="460375"/>
          </a:xfrm>
        </p:grpSpPr>
        <p:sp>
          <p:nvSpPr>
            <p:cNvPr id="201" name="Freeform 24"/>
            <p:cNvSpPr>
              <a:spLocks noChangeAspect="1" noEditPoints="1"/>
            </p:cNvSpPr>
            <p:nvPr/>
          </p:nvSpPr>
          <p:spPr bwMode="auto">
            <a:xfrm>
              <a:off x="7837033" y="3870549"/>
              <a:ext cx="360362" cy="358775"/>
            </a:xfrm>
            <a:custGeom>
              <a:avLst/>
              <a:gdLst>
                <a:gd name="T0" fmla="*/ 30 w 60"/>
                <a:gd name="T1" fmla="*/ 0 h 60"/>
                <a:gd name="T2" fmla="*/ 0 w 60"/>
                <a:gd name="T3" fmla="*/ 30 h 60"/>
                <a:gd name="T4" fmla="*/ 30 w 60"/>
                <a:gd name="T5" fmla="*/ 60 h 60"/>
                <a:gd name="T6" fmla="*/ 60 w 60"/>
                <a:gd name="T7" fmla="*/ 30 h 60"/>
                <a:gd name="T8" fmla="*/ 30 w 60"/>
                <a:gd name="T9" fmla="*/ 0 h 60"/>
                <a:gd name="T10" fmla="*/ 26 w 60"/>
                <a:gd name="T11" fmla="*/ 44 h 60"/>
                <a:gd name="T12" fmla="*/ 12 w 60"/>
                <a:gd name="T13" fmla="*/ 30 h 60"/>
                <a:gd name="T14" fmla="*/ 17 w 60"/>
                <a:gd name="T15" fmla="*/ 24 h 60"/>
                <a:gd name="T16" fmla="*/ 26 w 60"/>
                <a:gd name="T17" fmla="*/ 33 h 60"/>
                <a:gd name="T18" fmla="*/ 43 w 60"/>
                <a:gd name="T19" fmla="*/ 16 h 60"/>
                <a:gd name="T20" fmla="*/ 48 w 60"/>
                <a:gd name="T21" fmla="*/ 22 h 60"/>
                <a:gd name="T22" fmla="*/ 26 w 60"/>
                <a:gd name="T23" fmla="*/ 4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26" y="44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26" y="44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2" name="文本框 201"/>
            <p:cNvSpPr txBox="1"/>
            <p:nvPr/>
          </p:nvSpPr>
          <p:spPr>
            <a:xfrm>
              <a:off x="8306933" y="3865786"/>
              <a:ext cx="1198880" cy="46037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l">
                <a:lnSpc>
                  <a:spcPct val="120000"/>
                </a:lnSpc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bg1"/>
                  </a:solidFill>
                  <a:cs typeface="+mn-ea"/>
                  <a:sym typeface="+mn-lt"/>
                </a:rPr>
                <a:t>用户手册</a:t>
              </a:r>
              <a:endParaRPr lang="zh-CN" altLang="en-US" sz="20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032" name="组合 1031"/>
          <p:cNvGrpSpPr/>
          <p:nvPr/>
        </p:nvGrpSpPr>
        <p:grpSpPr>
          <a:xfrm>
            <a:off x="2008868" y="4895600"/>
            <a:ext cx="2683193" cy="460375"/>
            <a:chOff x="1199243" y="3865786"/>
            <a:chExt cx="2683193" cy="460375"/>
          </a:xfrm>
        </p:grpSpPr>
        <p:sp>
          <p:nvSpPr>
            <p:cNvPr id="207" name="Freeform 24"/>
            <p:cNvSpPr>
              <a:spLocks noChangeAspect="1" noEditPoints="1"/>
            </p:cNvSpPr>
            <p:nvPr/>
          </p:nvSpPr>
          <p:spPr bwMode="auto">
            <a:xfrm>
              <a:off x="1199243" y="3870549"/>
              <a:ext cx="358775" cy="358775"/>
            </a:xfrm>
            <a:custGeom>
              <a:avLst/>
              <a:gdLst>
                <a:gd name="T0" fmla="*/ 2147483646 w 60"/>
                <a:gd name="T1" fmla="*/ 0 h 60"/>
                <a:gd name="T2" fmla="*/ 0 w 60"/>
                <a:gd name="T3" fmla="*/ 2147483646 h 60"/>
                <a:gd name="T4" fmla="*/ 2147483646 w 60"/>
                <a:gd name="T5" fmla="*/ 2147483646 h 60"/>
                <a:gd name="T6" fmla="*/ 2147483646 w 60"/>
                <a:gd name="T7" fmla="*/ 2147483646 h 60"/>
                <a:gd name="T8" fmla="*/ 2147483646 w 60"/>
                <a:gd name="T9" fmla="*/ 0 h 60"/>
                <a:gd name="T10" fmla="*/ 2147483646 w 60"/>
                <a:gd name="T11" fmla="*/ 2147483646 h 60"/>
                <a:gd name="T12" fmla="*/ 2147483646 w 60"/>
                <a:gd name="T13" fmla="*/ 2147483646 h 60"/>
                <a:gd name="T14" fmla="*/ 2147483646 w 60"/>
                <a:gd name="T15" fmla="*/ 2147483646 h 60"/>
                <a:gd name="T16" fmla="*/ 2147483646 w 60"/>
                <a:gd name="T17" fmla="*/ 2147483646 h 60"/>
                <a:gd name="T18" fmla="*/ 2147483646 w 60"/>
                <a:gd name="T19" fmla="*/ 2147483646 h 60"/>
                <a:gd name="T20" fmla="*/ 2147483646 w 60"/>
                <a:gd name="T21" fmla="*/ 2147483646 h 60"/>
                <a:gd name="T22" fmla="*/ 2147483646 w 60"/>
                <a:gd name="T23" fmla="*/ 2147483646 h 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26" y="44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26" y="44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8" name="文本框 214"/>
            <p:cNvSpPr txBox="1">
              <a:spLocks noChangeArrowheads="1"/>
            </p:cNvSpPr>
            <p:nvPr/>
          </p:nvSpPr>
          <p:spPr bwMode="auto">
            <a:xfrm>
              <a:off x="1667556" y="3865786"/>
              <a:ext cx="22148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l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数据库设计说明书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211" name="文本框 210"/>
          <p:cNvSpPr txBox="1"/>
          <p:nvPr/>
        </p:nvSpPr>
        <p:spPr>
          <a:xfrm>
            <a:off x="892436" y="199892"/>
            <a:ext cx="26543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总体设计阶段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13" name="组合 212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212" name="椭圆 211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217" name="椭圆 216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grpSp>
        <p:nvGrpSpPr>
          <p:cNvPr id="1031" name="组合 1030"/>
          <p:cNvGrpSpPr/>
          <p:nvPr/>
        </p:nvGrpSpPr>
        <p:grpSpPr>
          <a:xfrm>
            <a:off x="2008868" y="2177270"/>
            <a:ext cx="2429193" cy="460375"/>
            <a:chOff x="1211943" y="2186211"/>
            <a:chExt cx="2429193" cy="460375"/>
          </a:xfrm>
        </p:grpSpPr>
        <p:sp>
          <p:nvSpPr>
            <p:cNvPr id="204" name="Freeform 24"/>
            <p:cNvSpPr>
              <a:spLocks noChangeAspect="1" noEditPoints="1"/>
            </p:cNvSpPr>
            <p:nvPr/>
          </p:nvSpPr>
          <p:spPr bwMode="auto">
            <a:xfrm>
              <a:off x="1211943" y="2190974"/>
              <a:ext cx="358775" cy="360362"/>
            </a:xfrm>
            <a:custGeom>
              <a:avLst/>
              <a:gdLst>
                <a:gd name="T0" fmla="*/ 2147483646 w 60"/>
                <a:gd name="T1" fmla="*/ 0 h 60"/>
                <a:gd name="T2" fmla="*/ 0 w 60"/>
                <a:gd name="T3" fmla="*/ 2147483646 h 60"/>
                <a:gd name="T4" fmla="*/ 2147483646 w 60"/>
                <a:gd name="T5" fmla="*/ 2147483646 h 60"/>
                <a:gd name="T6" fmla="*/ 2147483646 w 60"/>
                <a:gd name="T7" fmla="*/ 2147483646 h 60"/>
                <a:gd name="T8" fmla="*/ 2147483646 w 60"/>
                <a:gd name="T9" fmla="*/ 0 h 60"/>
                <a:gd name="T10" fmla="*/ 2147483646 w 60"/>
                <a:gd name="T11" fmla="*/ 2147483646 h 60"/>
                <a:gd name="T12" fmla="*/ 2147483646 w 60"/>
                <a:gd name="T13" fmla="*/ 2147483646 h 60"/>
                <a:gd name="T14" fmla="*/ 2147483646 w 60"/>
                <a:gd name="T15" fmla="*/ 2147483646 h 60"/>
                <a:gd name="T16" fmla="*/ 2147483646 w 60"/>
                <a:gd name="T17" fmla="*/ 2147483646 h 60"/>
                <a:gd name="T18" fmla="*/ 2147483646 w 60"/>
                <a:gd name="T19" fmla="*/ 2147483646 h 60"/>
                <a:gd name="T20" fmla="*/ 2147483646 w 60"/>
                <a:gd name="T21" fmla="*/ 2147483646 h 60"/>
                <a:gd name="T22" fmla="*/ 2147483646 w 60"/>
                <a:gd name="T23" fmla="*/ 2147483646 h 6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" h="60">
                  <a:moveTo>
                    <a:pt x="30" y="0"/>
                  </a:moveTo>
                  <a:cubicBezTo>
                    <a:pt x="13" y="0"/>
                    <a:pt x="0" y="13"/>
                    <a:pt x="0" y="30"/>
                  </a:cubicBezTo>
                  <a:cubicBezTo>
                    <a:pt x="0" y="47"/>
                    <a:pt x="13" y="60"/>
                    <a:pt x="30" y="60"/>
                  </a:cubicBezTo>
                  <a:cubicBezTo>
                    <a:pt x="47" y="60"/>
                    <a:pt x="60" y="47"/>
                    <a:pt x="60" y="30"/>
                  </a:cubicBezTo>
                  <a:cubicBezTo>
                    <a:pt x="60" y="13"/>
                    <a:pt x="47" y="0"/>
                    <a:pt x="30" y="0"/>
                  </a:cubicBezTo>
                  <a:close/>
                  <a:moveTo>
                    <a:pt x="26" y="44"/>
                  </a:moveTo>
                  <a:cubicBezTo>
                    <a:pt x="12" y="30"/>
                    <a:pt x="12" y="30"/>
                    <a:pt x="12" y="30"/>
                  </a:cubicBezTo>
                  <a:cubicBezTo>
                    <a:pt x="17" y="24"/>
                    <a:pt x="17" y="24"/>
                    <a:pt x="17" y="2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48" y="22"/>
                    <a:pt x="48" y="22"/>
                    <a:pt x="48" y="22"/>
                  </a:cubicBezTo>
                  <a:lnTo>
                    <a:pt x="26" y="44"/>
                  </a:lnTo>
                  <a:close/>
                </a:path>
              </a:pathLst>
            </a:custGeom>
            <a:solidFill>
              <a:schemeClr val="accent1"/>
            </a:solidFill>
            <a:ln w="571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205" name="文本框 211"/>
            <p:cNvSpPr txBox="1">
              <a:spLocks noChangeArrowheads="1"/>
            </p:cNvSpPr>
            <p:nvPr/>
          </p:nvSpPr>
          <p:spPr bwMode="auto">
            <a:xfrm>
              <a:off x="1680256" y="2186211"/>
              <a:ext cx="1960880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b="1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总体设计说明书</a:t>
              </a:r>
              <a:endParaRPr lang="zh-CN" altLang="en-US" b="1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029" name="Freeform 8"/>
          <p:cNvSpPr>
            <a:spLocks noEditPoints="1"/>
          </p:cNvSpPr>
          <p:nvPr/>
        </p:nvSpPr>
        <p:spPr bwMode="auto">
          <a:xfrm>
            <a:off x="4792497" y="2635815"/>
            <a:ext cx="2266646" cy="2264550"/>
          </a:xfrm>
          <a:custGeom>
            <a:avLst/>
            <a:gdLst>
              <a:gd name="T0" fmla="*/ 3681 w 4322"/>
              <a:gd name="T1" fmla="*/ 3676 h 4318"/>
              <a:gd name="T2" fmla="*/ 643 w 4322"/>
              <a:gd name="T3" fmla="*/ 642 h 4318"/>
              <a:gd name="T4" fmla="*/ 3681 w 4322"/>
              <a:gd name="T5" fmla="*/ 642 h 4318"/>
              <a:gd name="T6" fmla="*/ 450 w 4322"/>
              <a:gd name="T7" fmla="*/ 449 h 4318"/>
              <a:gd name="T8" fmla="*/ 3873 w 4322"/>
              <a:gd name="T9" fmla="*/ 3868 h 4318"/>
              <a:gd name="T10" fmla="*/ 2114 w 4322"/>
              <a:gd name="T11" fmla="*/ 1295 h 4318"/>
              <a:gd name="T12" fmla="*/ 1149 w 4322"/>
              <a:gd name="T13" fmla="*/ 3023 h 4318"/>
              <a:gd name="T14" fmla="*/ 2114 w 4322"/>
              <a:gd name="T15" fmla="*/ 1295 h 4318"/>
              <a:gd name="T16" fmla="*/ 2306 w 4322"/>
              <a:gd name="T17" fmla="*/ 1103 h 4318"/>
              <a:gd name="T18" fmla="*/ 956 w 4322"/>
              <a:gd name="T19" fmla="*/ 3215 h 4318"/>
              <a:gd name="T20" fmla="*/ 2306 w 4322"/>
              <a:gd name="T21" fmla="*/ 1103 h 4318"/>
              <a:gd name="T22" fmla="*/ 3173 w 4322"/>
              <a:gd name="T23" fmla="*/ 1825 h 4318"/>
              <a:gd name="T24" fmla="*/ 2787 w 4322"/>
              <a:gd name="T25" fmla="*/ 1295 h 4318"/>
              <a:gd name="T26" fmla="*/ 3173 w 4322"/>
              <a:gd name="T27" fmla="*/ 1295 h 4318"/>
              <a:gd name="T28" fmla="*/ 2594 w 4322"/>
              <a:gd name="T29" fmla="*/ 1103 h 4318"/>
              <a:gd name="T30" fmla="*/ 3366 w 4322"/>
              <a:gd name="T31" fmla="*/ 2017 h 4318"/>
              <a:gd name="T32" fmla="*/ 3173 w 4322"/>
              <a:gd name="T33" fmla="*/ 2499 h 4318"/>
              <a:gd name="T34" fmla="*/ 2787 w 4322"/>
              <a:gd name="T35" fmla="*/ 3023 h 4318"/>
              <a:gd name="T36" fmla="*/ 3173 w 4322"/>
              <a:gd name="T37" fmla="*/ 2499 h 4318"/>
              <a:gd name="T38" fmla="*/ 3366 w 4322"/>
              <a:gd name="T39" fmla="*/ 2306 h 4318"/>
              <a:gd name="T40" fmla="*/ 2594 w 4322"/>
              <a:gd name="T41" fmla="*/ 3215 h 4318"/>
              <a:gd name="T42" fmla="*/ 3366 w 4322"/>
              <a:gd name="T43" fmla="*/ 2306 h 4318"/>
              <a:gd name="T44" fmla="*/ 1207 w 4322"/>
              <a:gd name="T45" fmla="*/ 0 h 4318"/>
              <a:gd name="T46" fmla="*/ 1399 w 4322"/>
              <a:gd name="T47" fmla="*/ 481 h 4318"/>
              <a:gd name="T48" fmla="*/ 1970 w 4322"/>
              <a:gd name="T49" fmla="*/ 0 h 4318"/>
              <a:gd name="T50" fmla="*/ 1778 w 4322"/>
              <a:gd name="T51" fmla="*/ 481 h 4318"/>
              <a:gd name="T52" fmla="*/ 1970 w 4322"/>
              <a:gd name="T53" fmla="*/ 0 h 4318"/>
              <a:gd name="T54" fmla="*/ 2352 w 4322"/>
              <a:gd name="T55" fmla="*/ 0 h 4318"/>
              <a:gd name="T56" fmla="*/ 2545 w 4322"/>
              <a:gd name="T57" fmla="*/ 481 h 4318"/>
              <a:gd name="T58" fmla="*/ 3116 w 4322"/>
              <a:gd name="T59" fmla="*/ 0 h 4318"/>
              <a:gd name="T60" fmla="*/ 2923 w 4322"/>
              <a:gd name="T61" fmla="*/ 481 h 4318"/>
              <a:gd name="T62" fmla="*/ 3116 w 4322"/>
              <a:gd name="T63" fmla="*/ 0 h 4318"/>
              <a:gd name="T64" fmla="*/ 1207 w 4322"/>
              <a:gd name="T65" fmla="*/ 3837 h 4318"/>
              <a:gd name="T66" fmla="*/ 1399 w 4322"/>
              <a:gd name="T67" fmla="*/ 4318 h 4318"/>
              <a:gd name="T68" fmla="*/ 1970 w 4322"/>
              <a:gd name="T69" fmla="*/ 3837 h 4318"/>
              <a:gd name="T70" fmla="*/ 1778 w 4322"/>
              <a:gd name="T71" fmla="*/ 4318 h 4318"/>
              <a:gd name="T72" fmla="*/ 1970 w 4322"/>
              <a:gd name="T73" fmla="*/ 3837 h 4318"/>
              <a:gd name="T74" fmla="*/ 2352 w 4322"/>
              <a:gd name="T75" fmla="*/ 3837 h 4318"/>
              <a:gd name="T76" fmla="*/ 2545 w 4322"/>
              <a:gd name="T77" fmla="*/ 4318 h 4318"/>
              <a:gd name="T78" fmla="*/ 3116 w 4322"/>
              <a:gd name="T79" fmla="*/ 3837 h 4318"/>
              <a:gd name="T80" fmla="*/ 2923 w 4322"/>
              <a:gd name="T81" fmla="*/ 4318 h 4318"/>
              <a:gd name="T82" fmla="*/ 3116 w 4322"/>
              <a:gd name="T83" fmla="*/ 3837 h 4318"/>
              <a:gd name="T84" fmla="*/ 0 w 4322"/>
              <a:gd name="T85" fmla="*/ 2920 h 4318"/>
              <a:gd name="T86" fmla="*/ 482 w 4322"/>
              <a:gd name="T87" fmla="*/ 3113 h 4318"/>
              <a:gd name="T88" fmla="*/ 482 w 4322"/>
              <a:gd name="T89" fmla="*/ 2348 h 4318"/>
              <a:gd name="T90" fmla="*/ 0 w 4322"/>
              <a:gd name="T91" fmla="*/ 2541 h 4318"/>
              <a:gd name="T92" fmla="*/ 482 w 4322"/>
              <a:gd name="T93" fmla="*/ 2348 h 4318"/>
              <a:gd name="T94" fmla="*/ 0 w 4322"/>
              <a:gd name="T95" fmla="*/ 1777 h 4318"/>
              <a:gd name="T96" fmla="*/ 482 w 4322"/>
              <a:gd name="T97" fmla="*/ 1969 h 4318"/>
              <a:gd name="T98" fmla="*/ 482 w 4322"/>
              <a:gd name="T99" fmla="*/ 1205 h 4318"/>
              <a:gd name="T100" fmla="*/ 0 w 4322"/>
              <a:gd name="T101" fmla="*/ 1397 h 4318"/>
              <a:gd name="T102" fmla="*/ 482 w 4322"/>
              <a:gd name="T103" fmla="*/ 1205 h 4318"/>
              <a:gd name="T104" fmla="*/ 3840 w 4322"/>
              <a:gd name="T105" fmla="*/ 2920 h 4318"/>
              <a:gd name="T106" fmla="*/ 4322 w 4322"/>
              <a:gd name="T107" fmla="*/ 3113 h 4318"/>
              <a:gd name="T108" fmla="*/ 4322 w 4322"/>
              <a:gd name="T109" fmla="*/ 2348 h 4318"/>
              <a:gd name="T110" fmla="*/ 3840 w 4322"/>
              <a:gd name="T111" fmla="*/ 2541 h 4318"/>
              <a:gd name="T112" fmla="*/ 4322 w 4322"/>
              <a:gd name="T113" fmla="*/ 2348 h 4318"/>
              <a:gd name="T114" fmla="*/ 3840 w 4322"/>
              <a:gd name="T115" fmla="*/ 1777 h 4318"/>
              <a:gd name="T116" fmla="*/ 4322 w 4322"/>
              <a:gd name="T117" fmla="*/ 1969 h 4318"/>
              <a:gd name="T118" fmla="*/ 4322 w 4322"/>
              <a:gd name="T119" fmla="*/ 1205 h 4318"/>
              <a:gd name="T120" fmla="*/ 3840 w 4322"/>
              <a:gd name="T121" fmla="*/ 1397 h 4318"/>
              <a:gd name="T122" fmla="*/ 4322 w 4322"/>
              <a:gd name="T123" fmla="*/ 1205 h 4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22" h="4318">
                <a:moveTo>
                  <a:pt x="3681" y="642"/>
                </a:moveTo>
                <a:lnTo>
                  <a:pt x="3681" y="3676"/>
                </a:lnTo>
                <a:lnTo>
                  <a:pt x="643" y="3676"/>
                </a:lnTo>
                <a:lnTo>
                  <a:pt x="643" y="642"/>
                </a:lnTo>
                <a:lnTo>
                  <a:pt x="3681" y="642"/>
                </a:lnTo>
                <a:lnTo>
                  <a:pt x="3681" y="642"/>
                </a:lnTo>
                <a:close/>
                <a:moveTo>
                  <a:pt x="3873" y="449"/>
                </a:moveTo>
                <a:lnTo>
                  <a:pt x="450" y="449"/>
                </a:lnTo>
                <a:lnTo>
                  <a:pt x="450" y="3868"/>
                </a:lnTo>
                <a:lnTo>
                  <a:pt x="3873" y="3868"/>
                </a:lnTo>
                <a:lnTo>
                  <a:pt x="3873" y="449"/>
                </a:lnTo>
                <a:close/>
                <a:moveTo>
                  <a:pt x="2114" y="1295"/>
                </a:moveTo>
                <a:lnTo>
                  <a:pt x="2114" y="3023"/>
                </a:lnTo>
                <a:lnTo>
                  <a:pt x="1149" y="3023"/>
                </a:lnTo>
                <a:lnTo>
                  <a:pt x="1149" y="1295"/>
                </a:lnTo>
                <a:lnTo>
                  <a:pt x="2114" y="1295"/>
                </a:lnTo>
                <a:lnTo>
                  <a:pt x="2114" y="1295"/>
                </a:lnTo>
                <a:close/>
                <a:moveTo>
                  <a:pt x="2306" y="1103"/>
                </a:moveTo>
                <a:lnTo>
                  <a:pt x="956" y="1103"/>
                </a:lnTo>
                <a:lnTo>
                  <a:pt x="956" y="3215"/>
                </a:lnTo>
                <a:lnTo>
                  <a:pt x="2306" y="3215"/>
                </a:lnTo>
                <a:lnTo>
                  <a:pt x="2306" y="1103"/>
                </a:lnTo>
                <a:close/>
                <a:moveTo>
                  <a:pt x="3173" y="1295"/>
                </a:moveTo>
                <a:lnTo>
                  <a:pt x="3173" y="1825"/>
                </a:lnTo>
                <a:lnTo>
                  <a:pt x="2787" y="1825"/>
                </a:lnTo>
                <a:lnTo>
                  <a:pt x="2787" y="1295"/>
                </a:lnTo>
                <a:lnTo>
                  <a:pt x="3173" y="1295"/>
                </a:lnTo>
                <a:lnTo>
                  <a:pt x="3173" y="1295"/>
                </a:lnTo>
                <a:close/>
                <a:moveTo>
                  <a:pt x="3366" y="1103"/>
                </a:moveTo>
                <a:lnTo>
                  <a:pt x="2594" y="1103"/>
                </a:lnTo>
                <a:lnTo>
                  <a:pt x="2594" y="2017"/>
                </a:lnTo>
                <a:lnTo>
                  <a:pt x="3366" y="2017"/>
                </a:lnTo>
                <a:lnTo>
                  <a:pt x="3366" y="1103"/>
                </a:lnTo>
                <a:close/>
                <a:moveTo>
                  <a:pt x="3173" y="2499"/>
                </a:moveTo>
                <a:lnTo>
                  <a:pt x="3173" y="3023"/>
                </a:lnTo>
                <a:lnTo>
                  <a:pt x="2787" y="3023"/>
                </a:lnTo>
                <a:lnTo>
                  <a:pt x="2787" y="2499"/>
                </a:lnTo>
                <a:lnTo>
                  <a:pt x="3173" y="2499"/>
                </a:lnTo>
                <a:lnTo>
                  <a:pt x="3173" y="2499"/>
                </a:lnTo>
                <a:close/>
                <a:moveTo>
                  <a:pt x="3366" y="2306"/>
                </a:moveTo>
                <a:lnTo>
                  <a:pt x="2594" y="2306"/>
                </a:lnTo>
                <a:lnTo>
                  <a:pt x="2594" y="3215"/>
                </a:lnTo>
                <a:lnTo>
                  <a:pt x="3366" y="3215"/>
                </a:lnTo>
                <a:lnTo>
                  <a:pt x="3366" y="2306"/>
                </a:lnTo>
                <a:close/>
                <a:moveTo>
                  <a:pt x="1399" y="0"/>
                </a:moveTo>
                <a:lnTo>
                  <a:pt x="1207" y="0"/>
                </a:lnTo>
                <a:lnTo>
                  <a:pt x="1207" y="481"/>
                </a:lnTo>
                <a:lnTo>
                  <a:pt x="1399" y="481"/>
                </a:lnTo>
                <a:lnTo>
                  <a:pt x="1399" y="0"/>
                </a:lnTo>
                <a:close/>
                <a:moveTo>
                  <a:pt x="1970" y="0"/>
                </a:moveTo>
                <a:lnTo>
                  <a:pt x="1778" y="0"/>
                </a:lnTo>
                <a:lnTo>
                  <a:pt x="1778" y="481"/>
                </a:lnTo>
                <a:lnTo>
                  <a:pt x="1970" y="481"/>
                </a:lnTo>
                <a:lnTo>
                  <a:pt x="1970" y="0"/>
                </a:lnTo>
                <a:close/>
                <a:moveTo>
                  <a:pt x="2545" y="0"/>
                </a:moveTo>
                <a:lnTo>
                  <a:pt x="2352" y="0"/>
                </a:lnTo>
                <a:lnTo>
                  <a:pt x="2352" y="481"/>
                </a:lnTo>
                <a:lnTo>
                  <a:pt x="2545" y="481"/>
                </a:lnTo>
                <a:lnTo>
                  <a:pt x="2545" y="0"/>
                </a:lnTo>
                <a:close/>
                <a:moveTo>
                  <a:pt x="3116" y="0"/>
                </a:moveTo>
                <a:lnTo>
                  <a:pt x="2923" y="0"/>
                </a:lnTo>
                <a:lnTo>
                  <a:pt x="2923" y="481"/>
                </a:lnTo>
                <a:lnTo>
                  <a:pt x="3116" y="481"/>
                </a:lnTo>
                <a:lnTo>
                  <a:pt x="3116" y="0"/>
                </a:lnTo>
                <a:close/>
                <a:moveTo>
                  <a:pt x="1399" y="3837"/>
                </a:moveTo>
                <a:lnTo>
                  <a:pt x="1207" y="3837"/>
                </a:lnTo>
                <a:lnTo>
                  <a:pt x="1207" y="4318"/>
                </a:lnTo>
                <a:lnTo>
                  <a:pt x="1399" y="4318"/>
                </a:lnTo>
                <a:lnTo>
                  <a:pt x="1399" y="3837"/>
                </a:lnTo>
                <a:close/>
                <a:moveTo>
                  <a:pt x="1970" y="3837"/>
                </a:moveTo>
                <a:lnTo>
                  <a:pt x="1778" y="3837"/>
                </a:lnTo>
                <a:lnTo>
                  <a:pt x="1778" y="4318"/>
                </a:lnTo>
                <a:lnTo>
                  <a:pt x="1970" y="4318"/>
                </a:lnTo>
                <a:lnTo>
                  <a:pt x="1970" y="3837"/>
                </a:lnTo>
                <a:close/>
                <a:moveTo>
                  <a:pt x="2545" y="3837"/>
                </a:moveTo>
                <a:lnTo>
                  <a:pt x="2352" y="3837"/>
                </a:lnTo>
                <a:lnTo>
                  <a:pt x="2352" y="4318"/>
                </a:lnTo>
                <a:lnTo>
                  <a:pt x="2545" y="4318"/>
                </a:lnTo>
                <a:lnTo>
                  <a:pt x="2545" y="3837"/>
                </a:lnTo>
                <a:close/>
                <a:moveTo>
                  <a:pt x="3116" y="3837"/>
                </a:moveTo>
                <a:lnTo>
                  <a:pt x="2923" y="3837"/>
                </a:lnTo>
                <a:lnTo>
                  <a:pt x="2923" y="4318"/>
                </a:lnTo>
                <a:lnTo>
                  <a:pt x="3116" y="4318"/>
                </a:lnTo>
                <a:lnTo>
                  <a:pt x="3116" y="3837"/>
                </a:lnTo>
                <a:close/>
                <a:moveTo>
                  <a:pt x="482" y="2920"/>
                </a:moveTo>
                <a:lnTo>
                  <a:pt x="0" y="2920"/>
                </a:lnTo>
                <a:lnTo>
                  <a:pt x="0" y="3113"/>
                </a:lnTo>
                <a:lnTo>
                  <a:pt x="482" y="3113"/>
                </a:lnTo>
                <a:lnTo>
                  <a:pt x="482" y="2920"/>
                </a:lnTo>
                <a:close/>
                <a:moveTo>
                  <a:pt x="482" y="2348"/>
                </a:moveTo>
                <a:lnTo>
                  <a:pt x="0" y="2348"/>
                </a:lnTo>
                <a:lnTo>
                  <a:pt x="0" y="2541"/>
                </a:lnTo>
                <a:lnTo>
                  <a:pt x="482" y="2541"/>
                </a:lnTo>
                <a:lnTo>
                  <a:pt x="482" y="2348"/>
                </a:lnTo>
                <a:close/>
                <a:moveTo>
                  <a:pt x="482" y="1777"/>
                </a:moveTo>
                <a:lnTo>
                  <a:pt x="0" y="1777"/>
                </a:lnTo>
                <a:lnTo>
                  <a:pt x="0" y="1969"/>
                </a:lnTo>
                <a:lnTo>
                  <a:pt x="482" y="1969"/>
                </a:lnTo>
                <a:lnTo>
                  <a:pt x="482" y="1777"/>
                </a:lnTo>
                <a:close/>
                <a:moveTo>
                  <a:pt x="482" y="1205"/>
                </a:moveTo>
                <a:lnTo>
                  <a:pt x="0" y="1205"/>
                </a:lnTo>
                <a:lnTo>
                  <a:pt x="0" y="1397"/>
                </a:lnTo>
                <a:lnTo>
                  <a:pt x="482" y="1397"/>
                </a:lnTo>
                <a:lnTo>
                  <a:pt x="482" y="1205"/>
                </a:lnTo>
                <a:close/>
                <a:moveTo>
                  <a:pt x="4322" y="2920"/>
                </a:moveTo>
                <a:lnTo>
                  <a:pt x="3840" y="2920"/>
                </a:lnTo>
                <a:lnTo>
                  <a:pt x="3840" y="3113"/>
                </a:lnTo>
                <a:lnTo>
                  <a:pt x="4322" y="3113"/>
                </a:lnTo>
                <a:lnTo>
                  <a:pt x="4322" y="2920"/>
                </a:lnTo>
                <a:close/>
                <a:moveTo>
                  <a:pt x="4322" y="2348"/>
                </a:moveTo>
                <a:lnTo>
                  <a:pt x="3840" y="2348"/>
                </a:lnTo>
                <a:lnTo>
                  <a:pt x="3840" y="2541"/>
                </a:lnTo>
                <a:lnTo>
                  <a:pt x="4322" y="2541"/>
                </a:lnTo>
                <a:lnTo>
                  <a:pt x="4322" y="2348"/>
                </a:lnTo>
                <a:close/>
                <a:moveTo>
                  <a:pt x="4322" y="1777"/>
                </a:moveTo>
                <a:lnTo>
                  <a:pt x="3840" y="1777"/>
                </a:lnTo>
                <a:lnTo>
                  <a:pt x="3840" y="1969"/>
                </a:lnTo>
                <a:lnTo>
                  <a:pt x="4322" y="1969"/>
                </a:lnTo>
                <a:lnTo>
                  <a:pt x="4322" y="1777"/>
                </a:lnTo>
                <a:close/>
                <a:moveTo>
                  <a:pt x="4322" y="1205"/>
                </a:moveTo>
                <a:lnTo>
                  <a:pt x="3840" y="1205"/>
                </a:lnTo>
                <a:lnTo>
                  <a:pt x="3840" y="1397"/>
                </a:lnTo>
                <a:lnTo>
                  <a:pt x="4322" y="1397"/>
                </a:lnTo>
                <a:lnTo>
                  <a:pt x="4322" y="120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/>
          <p:cNvSpPr txBox="1"/>
          <p:nvPr/>
        </p:nvSpPr>
        <p:spPr>
          <a:xfrm>
            <a:off x="900691" y="308477"/>
            <a:ext cx="26543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HIPO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图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43" name="组合 42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44" name="椭圆 43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-2147482623" name="图片 -2147482624" descr="2768848126101604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85" y="2371090"/>
            <a:ext cx="7233920" cy="44843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2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6935" y="6985"/>
            <a:ext cx="2168525" cy="258572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21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95460" y="6985"/>
            <a:ext cx="2202180" cy="261683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8" name="图片 -21474826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6935" y="2592705"/>
            <a:ext cx="2185035" cy="26047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-2147482619" name="图片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96095" y="2581910"/>
            <a:ext cx="2201545" cy="2615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892436" y="199892"/>
            <a:ext cx="265430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数据库</a:t>
            </a:r>
            <a:r>
              <a:rPr lang="en-US" altLang="zh-CN" b="1">
                <a:solidFill>
                  <a:schemeClr val="bg1"/>
                </a:solidFill>
                <a:cs typeface="+mn-ea"/>
                <a:sym typeface="+mn-lt"/>
              </a:rPr>
              <a:t>ER</a:t>
            </a: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图设计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33" name="椭圆 32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265" y="1083945"/>
            <a:ext cx="9732645" cy="52279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055" y="501015"/>
            <a:ext cx="11057890" cy="585533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509099" y="3169505"/>
            <a:ext cx="3193092" cy="681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200" b="1">
                <a:solidFill>
                  <a:schemeClr val="bg1"/>
                </a:solidFill>
                <a:cs typeface="+mn-ea"/>
                <a:sym typeface="+mn-lt"/>
              </a:rPr>
              <a:t>详细设计</a:t>
            </a:r>
            <a:endParaRPr lang="zh-CN" altLang="en-US" sz="32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39745" y="2119343"/>
            <a:ext cx="2112510" cy="1167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60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02</a:t>
            </a:r>
            <a:endParaRPr lang="zh-CN" altLang="en-US" sz="6000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51"/>
          <p:cNvSpPr txBox="1"/>
          <p:nvPr/>
        </p:nvSpPr>
        <p:spPr>
          <a:xfrm>
            <a:off x="5821763" y="1874876"/>
            <a:ext cx="1864365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1600" b="1" dirty="0">
                <a:solidFill>
                  <a:schemeClr val="bg1"/>
                </a:solidFill>
                <a:cs typeface="+mn-ea"/>
                <a:sym typeface="+mn-lt"/>
              </a:rPr>
              <a:t>账号或密码错误</a:t>
            </a:r>
            <a:endParaRPr 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TextBox 51"/>
          <p:cNvSpPr txBox="1"/>
          <p:nvPr/>
        </p:nvSpPr>
        <p:spPr>
          <a:xfrm>
            <a:off x="6997424" y="3615411"/>
            <a:ext cx="1864365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sz="1600" b="1" dirty="0">
                <a:solidFill>
                  <a:schemeClr val="bg1"/>
                </a:solidFill>
                <a:cs typeface="+mn-ea"/>
                <a:sym typeface="+mn-lt"/>
              </a:rPr>
              <a:t>注册信息有误</a:t>
            </a:r>
            <a:endParaRPr 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2175" y="200025"/>
            <a:ext cx="4664710" cy="534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bg1"/>
                </a:solidFill>
                <a:cs typeface="+mn-ea"/>
                <a:sym typeface="+mn-lt"/>
              </a:rPr>
              <a:t>界面原型出错信息提示</a:t>
            </a:r>
            <a:endParaRPr lang="zh-CN" altLang="en-US" b="1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9" name="组合 28"/>
          <p:cNvGrpSpPr/>
          <p:nvPr>
            <p:custDataLst>
              <p:tags r:id="rId1"/>
            </p:custDataLst>
          </p:nvPr>
        </p:nvGrpSpPr>
        <p:grpSpPr>
          <a:xfrm>
            <a:off x="319026" y="372249"/>
            <a:ext cx="407472" cy="407472"/>
            <a:chOff x="-1828799" y="-88608"/>
            <a:chExt cx="754743" cy="754743"/>
          </a:xfrm>
        </p:grpSpPr>
        <p:sp>
          <p:nvSpPr>
            <p:cNvPr id="30" name="椭圆 29"/>
            <p:cNvSpPr/>
            <p:nvPr/>
          </p:nvSpPr>
          <p:spPr>
            <a:xfrm>
              <a:off x="-1828799" y="-88608"/>
              <a:ext cx="754743" cy="75474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-1609562" y="130629"/>
              <a:ext cx="316268" cy="316268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3" name="图片占位符 2"/>
          <p:cNvPicPr>
            <a:picLocks noChangeAspect="1"/>
          </p:cNvPicPr>
          <p:nvPr>
            <p:ph type="pic" sz="quarter" idx="10"/>
          </p:nvPr>
        </p:nvPicPr>
        <p:blipFill>
          <a:blip r:embed="rId2"/>
          <a:stretch>
            <a:fillRect/>
          </a:stretch>
        </p:blipFill>
        <p:spPr>
          <a:xfrm>
            <a:off x="960755" y="1328420"/>
            <a:ext cx="3522980" cy="1388110"/>
          </a:xfrm>
          <a:prstGeom prst="rect">
            <a:avLst/>
          </a:prstGeom>
        </p:spPr>
      </p:pic>
      <p:pic>
        <p:nvPicPr>
          <p:cNvPr id="5" name="图片占位符 4"/>
          <p:cNvPicPr>
            <a:picLocks noChangeAspect="1"/>
          </p:cNvPicPr>
          <p:nvPr>
            <p:ph type="pic" sz="quarter" idx="11"/>
          </p:nvPr>
        </p:nvPicPr>
        <p:blipFill>
          <a:blip r:embed="rId3"/>
          <a:stretch>
            <a:fillRect/>
          </a:stretch>
        </p:blipFill>
        <p:spPr>
          <a:xfrm>
            <a:off x="2068830" y="3028950"/>
            <a:ext cx="3599180" cy="1442720"/>
          </a:xfrm>
          <a:prstGeom prst="rect">
            <a:avLst/>
          </a:prstGeom>
        </p:spPr>
      </p:pic>
      <p:pic>
        <p:nvPicPr>
          <p:cNvPr id="14" name="图片占位符 13"/>
          <p:cNvPicPr>
            <a:picLocks noChangeAspect="1"/>
          </p:cNvPicPr>
          <p:nvPr>
            <p:ph type="pic" sz="quarter" idx="12"/>
          </p:nvPr>
        </p:nvPicPr>
        <p:blipFill>
          <a:blip r:embed="rId4"/>
          <a:stretch>
            <a:fillRect/>
          </a:stretch>
        </p:blipFill>
        <p:spPr>
          <a:xfrm>
            <a:off x="3303270" y="4917440"/>
            <a:ext cx="3493770" cy="1403985"/>
          </a:xfrm>
          <a:prstGeom prst="rect">
            <a:avLst/>
          </a:prstGeom>
        </p:spPr>
      </p:pic>
      <p:sp>
        <p:nvSpPr>
          <p:cNvPr id="16" name="TextBox 51"/>
          <p:cNvSpPr txBox="1"/>
          <p:nvPr/>
        </p:nvSpPr>
        <p:spPr>
          <a:xfrm>
            <a:off x="8197933" y="5484216"/>
            <a:ext cx="1864365" cy="2946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ctr">
              <a:lnSpc>
                <a:spcPct val="120000"/>
              </a:lnSpc>
            </a:pPr>
            <a:r>
              <a:rPr lang="zh-CN" sz="1600" b="1" dirty="0">
                <a:solidFill>
                  <a:schemeClr val="bg1"/>
                </a:solidFill>
                <a:cs typeface="+mn-ea"/>
                <a:sym typeface="+mn-lt"/>
              </a:rPr>
              <a:t>注册成功</a:t>
            </a:r>
            <a:endParaRPr lang="zh-CN" sz="1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NORDRI TOOLS WATERMARK" val="lbuycr5d"/>
</p:tagLst>
</file>

<file path=ppt/tags/tag2.xml><?xml version="1.0" encoding="utf-8"?>
<p:tagLst xmlns:p="http://schemas.openxmlformats.org/presentationml/2006/main">
  <p:tag name="NORDRI TOOLS WATERMARK" val="lbuycr5d"/>
</p:tagLst>
</file>

<file path=ppt/tags/tag3.xml><?xml version="1.0" encoding="utf-8"?>
<p:tagLst xmlns:p="http://schemas.openxmlformats.org/presentationml/2006/main">
  <p:tag name="NORDRI TOOLS WATERMARK" val="lbuycr5d"/>
</p:tagLst>
</file>

<file path=ppt/tags/tag4.xml><?xml version="1.0" encoding="utf-8"?>
<p:tagLst xmlns:p="http://schemas.openxmlformats.org/presentationml/2006/main">
  <p:tag name="NORDRI TOOLS WATERMARK" val="lbuycr5d"/>
</p:tagLst>
</file>

<file path=ppt/tags/tag5.xml><?xml version="1.0" encoding="utf-8"?>
<p:tagLst xmlns:p="http://schemas.openxmlformats.org/presentationml/2006/main">
  <p:tag name="NORDRI TOOLS WATERMARK" val="lbuycr5d"/>
</p:tagLst>
</file>

<file path=ppt/tags/tag6.xml><?xml version="1.0" encoding="utf-8"?>
<p:tagLst xmlns:p="http://schemas.openxmlformats.org/presentationml/2006/main">
  <p:tag name="NORDRI TOOLS WATERMARK" val="lbuycr5d"/>
</p:tagLst>
</file>

<file path=ppt/tags/tag7.xml><?xml version="1.0" encoding="utf-8"?>
<p:tagLst xmlns:p="http://schemas.openxmlformats.org/presentationml/2006/main">
  <p:tag name="NORDRI TOOLS WATERMARK" val="lbuycr5d"/>
</p:tagLst>
</file>

<file path=ppt/theme/theme1.xml><?xml version="1.0" encoding="utf-8"?>
<a:theme xmlns:a="http://schemas.openxmlformats.org/drawingml/2006/main" name="A000120140530A99PPBG">
  <a:themeElements>
    <a:clrScheme name="IOS苹果风创业计划书模板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A78B0"/>
      </a:accent1>
      <a:accent2>
        <a:srgbClr val="2A78B0"/>
      </a:accent2>
      <a:accent3>
        <a:srgbClr val="3DACFE"/>
      </a:accent3>
      <a:accent4>
        <a:srgbClr val="518AC6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Segoe UI"/>
        <a:ea typeface="微软雅黑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IOS苹果风创业计划书模板">
    <a:dk1>
      <a:srgbClr val="000000"/>
    </a:dk1>
    <a:lt1>
      <a:srgbClr val="FFFFFF"/>
    </a:lt1>
    <a:dk2>
      <a:srgbClr val="44546A"/>
    </a:dk2>
    <a:lt2>
      <a:srgbClr val="E7E6E6"/>
    </a:lt2>
    <a:accent1>
      <a:srgbClr val="2A78B0"/>
    </a:accent1>
    <a:accent2>
      <a:srgbClr val="2A78B0"/>
    </a:accent2>
    <a:accent3>
      <a:srgbClr val="3DACFE"/>
    </a:accent3>
    <a:accent4>
      <a:srgbClr val="518AC6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A000120150327A07KPBG</Template>
  <TotalTime>0</TotalTime>
  <Words>724</Words>
  <Application>WPS 演示</Application>
  <PresentationFormat>宽屏</PresentationFormat>
  <Paragraphs>136</Paragraphs>
  <Slides>16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宋体</vt:lpstr>
      <vt:lpstr>Wingdings</vt:lpstr>
      <vt:lpstr>微软雅黑</vt:lpstr>
      <vt:lpstr>幼圆</vt:lpstr>
      <vt:lpstr>Segoe UI</vt:lpstr>
      <vt:lpstr>Arial Unicode MS</vt:lpstr>
      <vt:lpstr>等线</vt:lpstr>
      <vt:lpstr>Clear Sans</vt:lpstr>
      <vt:lpstr>Calibri</vt:lpstr>
      <vt:lpstr>Oswald Regular</vt:lpstr>
      <vt:lpstr>Oswald Light</vt:lpstr>
      <vt:lpstr>Source Sans Pro</vt:lpstr>
      <vt:lpstr>Helvetica Light</vt:lpstr>
      <vt:lpstr>Kontrapunkt Bob Bold</vt:lpstr>
      <vt:lpstr>Yu Gothic UI</vt:lpstr>
      <vt:lpstr>Segoe Print</vt:lpstr>
      <vt:lpstr>Yu Gothic UI Light</vt:lpstr>
      <vt:lpstr>A000120140530A99PPBG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Jahony</dc:creator>
  <cp:lastModifiedBy>Arturia</cp:lastModifiedBy>
  <cp:revision>258</cp:revision>
  <dcterms:created xsi:type="dcterms:W3CDTF">2016-07-21T10:34:00Z</dcterms:created>
  <dcterms:modified xsi:type="dcterms:W3CDTF">2018-05-16T13:43:58Z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