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91" r:id="rId3"/>
    <p:sldId id="280" r:id="rId4"/>
    <p:sldId id="282" r:id="rId5"/>
    <p:sldId id="283" r:id="rId6"/>
    <p:sldId id="285" r:id="rId7"/>
    <p:sldId id="316" r:id="rId8"/>
    <p:sldId id="272" r:id="rId9"/>
    <p:sldId id="274" r:id="rId10"/>
    <p:sldId id="313" r:id="rId11"/>
    <p:sldId id="315" r:id="rId13"/>
    <p:sldId id="312" r:id="rId14"/>
    <p:sldId id="290" r:id="rId15"/>
  </p:sldIdLst>
  <p:sldSz cx="12193270" cy="6858000"/>
  <p:notesSz cx="6858000" cy="9144000"/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A9CBEF"/>
    <a:srgbClr val="404040"/>
    <a:srgbClr val="626262"/>
    <a:srgbClr val="414141"/>
    <a:srgbClr val="1F1F1F"/>
    <a:srgbClr val="E73A1C"/>
    <a:srgbClr val="ABABAB"/>
    <a:srgbClr val="868686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44" autoAdjust="0"/>
    <p:restoredTop sz="93308"/>
  </p:normalViewPr>
  <p:slideViewPr>
    <p:cSldViewPr snapToGrid="0" snapToObjects="1">
      <p:cViewPr varScale="1">
        <p:scale>
          <a:sx n="80" d="100"/>
          <a:sy n="80" d="100"/>
        </p:scale>
        <p:origin x="446" y="67"/>
      </p:cViewPr>
      <p:guideLst>
        <p:guide orient="horz" pos="2218"/>
        <p:guide pos="38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-116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完成任务占比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3"/>
                <c:pt idx="0">
                  <c:v>杨溢</c:v>
                </c:pt>
                <c:pt idx="1">
                  <c:v>吕煜杰</c:v>
                </c:pt>
                <c:pt idx="2">
                  <c:v>严翔宇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3.7</c:v>
                </c:pt>
                <c:pt idx="1">
                  <c:v>3.3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A60A4-BF96-CF41-A1B3-E3F3623CC6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OBS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6089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8965" rtl="0" eaLnBrk="1" latinLnBrk="0" hangingPunct="1">
        <a:spcBef>
          <a:spcPct val="20000"/>
        </a:spcBef>
        <a:buFont typeface="Arial" panose="020B060402020202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8965" rtl="0" eaLnBrk="1" latinLnBrk="0" hangingPunct="1">
        <a:spcBef>
          <a:spcPct val="20000"/>
        </a:spcBef>
        <a:buFont typeface="Arial" panose="020B060402020202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8965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608965" rtl="0" eaLnBrk="1" latinLnBrk="0" hangingPunct="1">
        <a:spcBef>
          <a:spcPct val="20000"/>
        </a:spcBef>
        <a:buFont typeface="Arial" panose="020B060402020202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.xml"/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89200" y="4711733"/>
            <a:ext cx="7816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2A2A2A"/>
                </a:solidFill>
              </a:rPr>
              <a:t>项目名称：停指（安卓手机</a:t>
            </a:r>
            <a:r>
              <a:rPr lang="en-US" altLang="zh-CN" sz="4000" dirty="0">
                <a:solidFill>
                  <a:srgbClr val="2A2A2A"/>
                </a:solidFill>
              </a:rPr>
              <a:t>app</a:t>
            </a:r>
            <a:r>
              <a:rPr lang="zh-CN" altLang="en-US" sz="4000" dirty="0">
                <a:solidFill>
                  <a:srgbClr val="2A2A2A"/>
                </a:solidFill>
              </a:rPr>
              <a:t>）</a:t>
            </a:r>
            <a:endParaRPr lang="zh-CN" altLang="en-US" sz="4000" dirty="0">
              <a:solidFill>
                <a:srgbClr val="2A2A2A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39617" y="2307133"/>
            <a:ext cx="3230880" cy="10147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设计阶段</a:t>
            </a:r>
            <a:endParaRPr lang="zh-CN" alt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2" grpId="1"/>
      <p:bldP spid="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3923842" y="1448788"/>
          <a:ext cx="8129059" cy="5419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25214" y="383377"/>
            <a:ext cx="173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绩效评价</a:t>
            </a:r>
            <a:endParaRPr lang="zh-CN" altLang="en-US" dirty="0"/>
          </a:p>
        </p:txBody>
      </p:sp>
      <p:graphicFrame>
        <p:nvGraphicFramePr>
          <p:cNvPr id="9" name="图表 8"/>
          <p:cNvGraphicFramePr/>
          <p:nvPr/>
        </p:nvGraphicFramePr>
        <p:xfrm>
          <a:off x="4520178" y="3888823"/>
          <a:ext cx="4400067" cy="3086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311275" y="845185"/>
          <a:ext cx="9241155" cy="3124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640"/>
                <a:gridCol w="1186180"/>
                <a:gridCol w="5903595"/>
                <a:gridCol w="96774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组员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评价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具体表现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杨溢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91/100</a:t>
                      </a: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较为负责的分析了此次任务的细化，继续设计数据库，制作详细设计文档等。缺点就是无法以身作则，没有给组员提供帮助。</a:t>
                      </a:r>
                      <a:endParaRPr lang="zh-CN" altLang="en-US" sz="1800" dirty="0"/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严翔宇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89/100</a:t>
                      </a: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制作了</a:t>
                      </a:r>
                      <a:r>
                        <a:rPr lang="en-US" altLang="zh-CN" sz="1800" dirty="0"/>
                        <a:t>hipo</a:t>
                      </a:r>
                      <a:r>
                        <a:rPr lang="zh-CN" altLang="en-US" sz="1800" dirty="0"/>
                        <a:t>图，</a:t>
                      </a:r>
                      <a:r>
                        <a:rPr lang="en-US" altLang="zh-CN" sz="1800" dirty="0"/>
                        <a:t>ppt</a:t>
                      </a:r>
                      <a:r>
                        <a:rPr lang="zh-CN" altLang="en-US" sz="1800" dirty="0"/>
                        <a:t>等，较好的完成，效率比之前提高了不少，缺点就是把任务太集中完成了</a:t>
                      </a:r>
                      <a:endParaRPr lang="zh-CN" altLang="en-US" sz="1800" dirty="0"/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</a:tr>
              <a:tr h="930275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吕煜杰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90/100</a:t>
                      </a: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较为出色完成了界面设计，出错界面等任务，缺点就是任务交接时产生一些小问题，让接手的组员有点困难</a:t>
                      </a:r>
                      <a:endParaRPr lang="zh-CN" altLang="en-US" sz="1800" dirty="0"/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0585" y="2249419"/>
            <a:ext cx="1706880" cy="1414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A2A2A"/>
                </a:solidFill>
              </a:rPr>
              <a:t>参考文献：</a:t>
            </a:r>
            <a:endParaRPr lang="en-US" altLang="zh-CN" dirty="0">
              <a:solidFill>
                <a:srgbClr val="2A2A2A"/>
              </a:solidFill>
            </a:endParaRPr>
          </a:p>
          <a:p>
            <a:endParaRPr lang="en-US" altLang="zh-CN" sz="1800" dirty="0">
              <a:solidFill>
                <a:srgbClr val="2A2A2A"/>
              </a:solidFill>
            </a:endParaRPr>
          </a:p>
          <a:p>
            <a:endParaRPr lang="zh-CN" altLang="zh-CN" sz="2000" dirty="0">
              <a:solidFill>
                <a:srgbClr val="2A2A2A"/>
              </a:solidFill>
            </a:endParaRP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01962" y="3339954"/>
            <a:ext cx="87916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2A2A2A"/>
                </a:solidFill>
              </a:rPr>
              <a:t>软件工程导论，第</a:t>
            </a:r>
            <a:r>
              <a:rPr lang="en-US" altLang="zh-CN" sz="2000" dirty="0">
                <a:solidFill>
                  <a:srgbClr val="2A2A2A"/>
                </a:solidFill>
              </a:rPr>
              <a:t>6</a:t>
            </a:r>
            <a:r>
              <a:rPr lang="zh-CN" altLang="zh-CN" sz="2000" dirty="0">
                <a:solidFill>
                  <a:srgbClr val="2A2A2A"/>
                </a:solidFill>
              </a:rPr>
              <a:t>版，张海藩，牟永敏（编著），清华大学出版社，</a:t>
            </a:r>
            <a:r>
              <a:rPr lang="en-US" altLang="zh-CN" sz="2000" dirty="0">
                <a:solidFill>
                  <a:srgbClr val="2A2A2A"/>
                </a:solidFill>
              </a:rPr>
              <a:t>2013</a:t>
            </a:r>
            <a:endParaRPr lang="en-US" altLang="zh-CN" sz="2000" dirty="0">
              <a:solidFill>
                <a:srgbClr val="2A2A2A"/>
              </a:solidFill>
            </a:endParaRPr>
          </a:p>
          <a:p>
            <a:endParaRPr lang="zh-CN" altLang="zh-CN" dirty="0">
              <a:solidFill>
                <a:srgbClr val="2A2A2A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01695" y="2249170"/>
            <a:ext cx="87217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2A2A2A"/>
                </a:solidFill>
              </a:rPr>
              <a:t>https://blog.csdn.net/l465659833/article/details/50383017        2018年5月12日 </a:t>
            </a:r>
            <a:endParaRPr lang="zh-CN" altLang="en-US">
              <a:solidFill>
                <a:srgbClr val="2A2A2A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55412" y="2863970"/>
            <a:ext cx="2294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谢谢！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134709" y="5439930"/>
            <a:ext cx="4270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G14</a:t>
            </a:r>
            <a:r>
              <a:rPr lang="zh-CN" altLang="en-US" dirty="0">
                <a:solidFill>
                  <a:srgbClr val="2A2A2A"/>
                </a:solidFill>
              </a:rPr>
              <a:t>组</a:t>
            </a:r>
            <a:endParaRPr lang="en-US" altLang="zh-CN" dirty="0">
              <a:solidFill>
                <a:srgbClr val="2A2A2A"/>
              </a:solidFill>
            </a:endParaRPr>
          </a:p>
          <a:p>
            <a:r>
              <a:rPr lang="zh-CN" altLang="en-US" dirty="0">
                <a:solidFill>
                  <a:srgbClr val="2A2A2A"/>
                </a:solidFill>
              </a:rPr>
              <a:t>组长：杨溢</a:t>
            </a:r>
            <a:endParaRPr lang="en-US" altLang="zh-CN" dirty="0">
              <a:solidFill>
                <a:srgbClr val="2A2A2A"/>
              </a:solidFill>
            </a:endParaRPr>
          </a:p>
          <a:p>
            <a:r>
              <a:rPr lang="zh-CN" altLang="en-US" dirty="0">
                <a:solidFill>
                  <a:srgbClr val="2A2A2A"/>
                </a:solidFill>
              </a:rPr>
              <a:t>小组成员：严翔宇  吕煜杰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728" y="367644"/>
            <a:ext cx="923330" cy="19984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TextBox 7">
            <a:hlinkClick r:id="rId1" action="ppaction://hlinksldjump"/>
          </p:cNvPr>
          <p:cNvSpPr txBox="1"/>
          <p:nvPr/>
        </p:nvSpPr>
        <p:spPr>
          <a:xfrm>
            <a:off x="2077011" y="1208288"/>
            <a:ext cx="770169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1 ------------------------------------</a:t>
            </a:r>
            <a:r>
              <a:rPr lang="zh-CN" altLang="en-US" dirty="0">
                <a:sym typeface="+mn-ea"/>
              </a:rPr>
              <a:t>界面设计</a:t>
            </a:r>
            <a:endParaRPr lang="zh-CN" altLang="en-US" dirty="0"/>
          </a:p>
        </p:txBody>
      </p:sp>
      <p:sp>
        <p:nvSpPr>
          <p:cNvPr id="14" name="TextBox 13">
            <a:hlinkClick r:id="rId2" action="ppaction://hlinksldjump"/>
          </p:cNvPr>
          <p:cNvSpPr txBox="1"/>
          <p:nvPr/>
        </p:nvSpPr>
        <p:spPr>
          <a:xfrm>
            <a:off x="2095002" y="2662512"/>
            <a:ext cx="71643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3 ------------------------------------</a:t>
            </a:r>
            <a:r>
              <a:rPr lang="zh-CN" altLang="en-US" dirty="0"/>
              <a:t>数据库设计</a:t>
            </a:r>
            <a:endParaRPr lang="zh-CN" altLang="en-US" dirty="0"/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2095109" y="4949108"/>
            <a:ext cx="71643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6-------------------------------------</a:t>
            </a:r>
            <a:r>
              <a:rPr lang="zh-CN" altLang="en-US" dirty="0"/>
              <a:t>绩效评价</a:t>
            </a:r>
            <a:endParaRPr lang="zh-CN" altLang="en-US" dirty="0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2077085" y="4144010"/>
            <a:ext cx="7702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5-------------------------------------</a:t>
            </a:r>
            <a:r>
              <a:rPr lang="zh-CN" altLang="en-US" dirty="0"/>
              <a:t>伪代码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094865" y="3418840"/>
            <a:ext cx="6243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>
                <a:sym typeface="+mn-ea"/>
              </a:rPr>
              <a:t>-------------------------------------</a:t>
            </a:r>
            <a:r>
              <a:rPr lang="zh-CN" altLang="en-US" dirty="0">
                <a:sym typeface="+mn-ea"/>
              </a:rPr>
              <a:t>关键算法设计</a:t>
            </a:r>
            <a:endParaRPr lang="zh-CN" altLang="en-US" dirty="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94865" y="1905635"/>
            <a:ext cx="7230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>
                <a:sym typeface="+mn-ea"/>
              </a:rPr>
              <a:t>-------------------------------------HIPO</a:t>
            </a:r>
            <a:r>
              <a:rPr lang="zh-CN" altLang="en-US" dirty="0">
                <a:sym typeface="+mn-ea"/>
              </a:rPr>
              <a:t>图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50" y="308610"/>
            <a:ext cx="3696335" cy="61423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460" y="240030"/>
            <a:ext cx="3581400" cy="63785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70275" y="2513965"/>
            <a:ext cx="1233805" cy="119253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tx1"/>
                </a:solidFill>
              </a:rPr>
              <a:t>1</a:t>
            </a:r>
            <a:endParaRPr kumimoji="1" lang="zh-CN" altLang="en-US" sz="6935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56480" y="2649220"/>
            <a:ext cx="30670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界面设计</a:t>
            </a:r>
            <a:endParaRPr lang="zh-CN" altLang="en-US" sz="5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50" y="171450"/>
            <a:ext cx="3505200" cy="63480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310" y="171450"/>
            <a:ext cx="3863975" cy="65157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090" y="239395"/>
            <a:ext cx="3963035" cy="63785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0850" y="504190"/>
            <a:ext cx="4054475" cy="63480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1945" y="712470"/>
            <a:ext cx="3451860" cy="58070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5435" y="449580"/>
            <a:ext cx="3963035" cy="63328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4630" y="262255"/>
            <a:ext cx="4526915" cy="633285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13230" y="239395"/>
            <a:ext cx="4747895" cy="653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4" grpId="1" animBg="1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63000"/>
            <a:lum/>
          </a:blip>
          <a:srcRect/>
          <a:stretch>
            <a:fillRect l="23000" t="-14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7055" y="389255"/>
            <a:ext cx="1275080" cy="119253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tx1"/>
                </a:solidFill>
              </a:rPr>
              <a:t>2</a:t>
            </a:r>
            <a:endParaRPr kumimoji="1" lang="zh-CN" altLang="en-US" sz="6935" b="1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44090" y="524510"/>
            <a:ext cx="2600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/>
              <a:t>HIPO</a:t>
            </a:r>
            <a:r>
              <a:rPr lang="zh-CN" altLang="en-US" sz="5400"/>
              <a:t>图</a:t>
            </a:r>
            <a:endParaRPr lang="zh-CN" altLang="en-US" sz="5400"/>
          </a:p>
        </p:txBody>
      </p:sp>
      <p:sp>
        <p:nvSpPr>
          <p:cNvPr id="71" name="矩形: 圆角 4"/>
          <p:cNvSpPr/>
          <p:nvPr/>
        </p:nvSpPr>
        <p:spPr>
          <a:xfrm>
            <a:off x="5429639" y="620871"/>
            <a:ext cx="1474236" cy="786881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dirty="0"/>
              <a:t>停指软件</a:t>
            </a:r>
            <a:endParaRPr lang="zh-CN" altLang="en-US" sz="1800" dirty="0"/>
          </a:p>
        </p:txBody>
      </p:sp>
      <p:sp>
        <p:nvSpPr>
          <p:cNvPr id="72" name="矩形: 圆角 5"/>
          <p:cNvSpPr/>
          <p:nvPr/>
        </p:nvSpPr>
        <p:spPr>
          <a:xfrm>
            <a:off x="960026" y="2319031"/>
            <a:ext cx="1474236" cy="786881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dirty="0"/>
              <a:t>控制列表</a:t>
            </a:r>
            <a:r>
              <a:rPr lang="en-US" altLang="zh-CN" sz="1800" dirty="0"/>
              <a:t>1.0</a:t>
            </a:r>
            <a:endParaRPr lang="en-US" altLang="zh-CN" sz="1800" dirty="0"/>
          </a:p>
        </p:txBody>
      </p:sp>
      <p:sp>
        <p:nvSpPr>
          <p:cNvPr id="73" name="矩形: 圆角 6"/>
          <p:cNvSpPr/>
          <p:nvPr/>
        </p:nvSpPr>
        <p:spPr>
          <a:xfrm>
            <a:off x="3331543" y="2319031"/>
            <a:ext cx="1474236" cy="786881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dirty="0"/>
              <a:t>个人统计</a:t>
            </a:r>
            <a:r>
              <a:rPr lang="en-US" altLang="zh-CN" sz="1800" dirty="0"/>
              <a:t>2.0</a:t>
            </a:r>
            <a:endParaRPr lang="en-US" altLang="zh-CN" sz="1800" dirty="0"/>
          </a:p>
        </p:txBody>
      </p:sp>
      <p:sp>
        <p:nvSpPr>
          <p:cNvPr id="74" name="矩形: 圆角 7"/>
          <p:cNvSpPr/>
          <p:nvPr/>
        </p:nvSpPr>
        <p:spPr>
          <a:xfrm>
            <a:off x="5430156" y="2359407"/>
            <a:ext cx="1474236" cy="786881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dirty="0"/>
              <a:t>监督</a:t>
            </a:r>
            <a:r>
              <a:rPr lang="en-US" altLang="zh-CN" sz="1800" dirty="0"/>
              <a:t>3.0</a:t>
            </a:r>
            <a:endParaRPr lang="en-US" altLang="zh-CN" sz="1800" dirty="0"/>
          </a:p>
        </p:txBody>
      </p:sp>
      <p:sp>
        <p:nvSpPr>
          <p:cNvPr id="75" name="矩形: 圆角 8"/>
          <p:cNvSpPr/>
          <p:nvPr/>
        </p:nvSpPr>
        <p:spPr>
          <a:xfrm>
            <a:off x="7680446" y="2409578"/>
            <a:ext cx="1474236" cy="786881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dirty="0"/>
              <a:t>设置</a:t>
            </a:r>
            <a:r>
              <a:rPr lang="en-US" altLang="zh-CN" sz="1800" dirty="0"/>
              <a:t>4.0</a:t>
            </a:r>
            <a:endParaRPr lang="en-US" altLang="zh-CN" sz="1800" dirty="0"/>
          </a:p>
        </p:txBody>
      </p:sp>
      <p:sp>
        <p:nvSpPr>
          <p:cNvPr id="76" name="矩形: 圆角 11"/>
          <p:cNvSpPr/>
          <p:nvPr/>
        </p:nvSpPr>
        <p:spPr>
          <a:xfrm>
            <a:off x="5394960" y="3818890"/>
            <a:ext cx="567690" cy="2381250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dirty="0"/>
              <a:t>指定软件名单</a:t>
            </a:r>
            <a:r>
              <a:rPr lang="en-US" altLang="zh-CN" sz="1800" dirty="0"/>
              <a:t>3.1</a:t>
            </a:r>
            <a:endParaRPr lang="en-US" altLang="zh-CN" sz="1800" dirty="0"/>
          </a:p>
        </p:txBody>
      </p:sp>
      <p:sp>
        <p:nvSpPr>
          <p:cNvPr id="77" name="矩形: 圆角 12"/>
          <p:cNvSpPr/>
          <p:nvPr/>
        </p:nvSpPr>
        <p:spPr>
          <a:xfrm>
            <a:off x="6571615" y="3809365"/>
            <a:ext cx="576580" cy="2352675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dirty="0"/>
              <a:t>剩余时间</a:t>
            </a:r>
            <a:r>
              <a:rPr lang="en-US" altLang="zh-CN" sz="1800" dirty="0"/>
              <a:t>3.2</a:t>
            </a:r>
            <a:endParaRPr lang="en-US" altLang="zh-CN" sz="1800" dirty="0"/>
          </a:p>
        </p:txBody>
      </p:sp>
      <p:sp>
        <p:nvSpPr>
          <p:cNvPr id="78" name="矩形: 圆角 13"/>
          <p:cNvSpPr/>
          <p:nvPr/>
        </p:nvSpPr>
        <p:spPr>
          <a:xfrm>
            <a:off x="8116570" y="3825875"/>
            <a:ext cx="561975" cy="2352675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dirty="0"/>
              <a:t>修改密码</a:t>
            </a:r>
            <a:r>
              <a:rPr lang="en-US" altLang="zh-CN" sz="1800" dirty="0"/>
              <a:t>4.1</a:t>
            </a:r>
            <a:endParaRPr lang="en-US" altLang="zh-CN" sz="1800" dirty="0"/>
          </a:p>
        </p:txBody>
      </p:sp>
      <p:sp>
        <p:nvSpPr>
          <p:cNvPr id="152" name="矩形: 圆角 15"/>
          <p:cNvSpPr/>
          <p:nvPr/>
        </p:nvSpPr>
        <p:spPr>
          <a:xfrm>
            <a:off x="703580" y="3785235"/>
            <a:ext cx="593090" cy="2381250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dirty="0"/>
              <a:t>指定软件名单</a:t>
            </a:r>
            <a:r>
              <a:rPr lang="en-US" altLang="zh-CN" sz="1800" dirty="0"/>
              <a:t>1.1</a:t>
            </a:r>
            <a:endParaRPr lang="en-US" altLang="zh-CN" sz="1800" dirty="0"/>
          </a:p>
        </p:txBody>
      </p:sp>
      <p:sp>
        <p:nvSpPr>
          <p:cNvPr id="79" name="矩形: 圆角 16"/>
          <p:cNvSpPr/>
          <p:nvPr/>
        </p:nvSpPr>
        <p:spPr>
          <a:xfrm>
            <a:off x="1449705" y="3785235"/>
            <a:ext cx="591185" cy="2381250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dirty="0"/>
              <a:t>设置时间</a:t>
            </a:r>
            <a:r>
              <a:rPr lang="en-US" altLang="zh-CN" sz="1800" dirty="0"/>
              <a:t>1.2</a:t>
            </a:r>
            <a:endParaRPr lang="en-US" altLang="zh-CN" sz="1800" dirty="0"/>
          </a:p>
        </p:txBody>
      </p:sp>
      <p:sp>
        <p:nvSpPr>
          <p:cNvPr id="80" name="矩形: 圆角 17"/>
          <p:cNvSpPr/>
          <p:nvPr/>
        </p:nvSpPr>
        <p:spPr>
          <a:xfrm>
            <a:off x="2127250" y="3796665"/>
            <a:ext cx="584835" cy="2381250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dirty="0"/>
              <a:t>白名单</a:t>
            </a:r>
            <a:r>
              <a:rPr lang="en-US" altLang="zh-CN" sz="1800" dirty="0"/>
              <a:t>1.3</a:t>
            </a:r>
            <a:endParaRPr lang="en-US" altLang="zh-CN" sz="1800" dirty="0"/>
          </a:p>
        </p:txBody>
      </p:sp>
      <p:sp>
        <p:nvSpPr>
          <p:cNvPr id="81" name="矩形: 圆角 18"/>
          <p:cNvSpPr/>
          <p:nvPr/>
        </p:nvSpPr>
        <p:spPr>
          <a:xfrm>
            <a:off x="3332480" y="3796665"/>
            <a:ext cx="607695" cy="2381250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dirty="0"/>
              <a:t>指定软件名单</a:t>
            </a:r>
            <a:r>
              <a:rPr lang="en-US" altLang="zh-CN" sz="1800" dirty="0"/>
              <a:t>2.1</a:t>
            </a:r>
            <a:endParaRPr lang="en-US" altLang="zh-CN" sz="1800" dirty="0"/>
          </a:p>
        </p:txBody>
      </p:sp>
      <p:sp>
        <p:nvSpPr>
          <p:cNvPr id="82" name="矩形: 圆角 19"/>
          <p:cNvSpPr/>
          <p:nvPr/>
        </p:nvSpPr>
        <p:spPr>
          <a:xfrm>
            <a:off x="4306570" y="3818890"/>
            <a:ext cx="613410" cy="2381250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dirty="0"/>
              <a:t>该软件使用总时间</a:t>
            </a:r>
            <a:r>
              <a:rPr lang="en-US" altLang="zh-CN" sz="1800" dirty="0"/>
              <a:t>2.2</a:t>
            </a:r>
            <a:endParaRPr lang="en-US" altLang="zh-CN" sz="1800" dirty="0"/>
          </a:p>
        </p:txBody>
      </p:sp>
      <p:cxnSp>
        <p:nvCxnSpPr>
          <p:cNvPr id="83" name="直接连接符 82"/>
          <p:cNvCxnSpPr/>
          <p:nvPr/>
        </p:nvCxnSpPr>
        <p:spPr>
          <a:xfrm>
            <a:off x="6183630" y="1407795"/>
            <a:ext cx="0" cy="904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1672227" y="1827561"/>
            <a:ext cx="0" cy="49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4110623" y="1821325"/>
            <a:ext cx="0" cy="49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H="1">
            <a:off x="1671955" y="1821180"/>
            <a:ext cx="8801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8434070" y="1821180"/>
            <a:ext cx="0" cy="569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1071984" y="3105912"/>
            <a:ext cx="0" cy="65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1672227" y="3115240"/>
            <a:ext cx="0" cy="65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2349491" y="3124877"/>
            <a:ext cx="0" cy="65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3654987" y="3115240"/>
            <a:ext cx="0" cy="65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4568627" y="3124876"/>
            <a:ext cx="0" cy="65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5629199" y="3158974"/>
            <a:ext cx="0" cy="65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6773746" y="3140009"/>
            <a:ext cx="0" cy="65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8428420" y="3184378"/>
            <a:ext cx="0" cy="65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: 圆角 46"/>
          <p:cNvSpPr/>
          <p:nvPr/>
        </p:nvSpPr>
        <p:spPr>
          <a:xfrm>
            <a:off x="9735533" y="2409578"/>
            <a:ext cx="1474236" cy="786881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dirty="0"/>
              <a:t>排行榜</a:t>
            </a:r>
            <a:r>
              <a:rPr lang="en-US" altLang="zh-CN" sz="1800" dirty="0"/>
              <a:t>5.0</a:t>
            </a:r>
            <a:endParaRPr lang="en-US" altLang="zh-CN" sz="1800" dirty="0"/>
          </a:p>
        </p:txBody>
      </p:sp>
      <p:sp>
        <p:nvSpPr>
          <p:cNvPr id="99" name="矩形: 圆角 47"/>
          <p:cNvSpPr/>
          <p:nvPr/>
        </p:nvSpPr>
        <p:spPr>
          <a:xfrm>
            <a:off x="10260965" y="3869690"/>
            <a:ext cx="563880" cy="2352675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dirty="0"/>
              <a:t>信息排行榜</a:t>
            </a:r>
            <a:r>
              <a:rPr lang="en-US" altLang="zh-CN" sz="1800" dirty="0"/>
              <a:t>5.1</a:t>
            </a:r>
            <a:endParaRPr lang="en-US" altLang="zh-CN" sz="1800" dirty="0"/>
          </a:p>
        </p:txBody>
      </p:sp>
      <p:cxnSp>
        <p:nvCxnSpPr>
          <p:cNvPr id="100" name="直接连接符 99"/>
          <p:cNvCxnSpPr/>
          <p:nvPr/>
        </p:nvCxnSpPr>
        <p:spPr>
          <a:xfrm>
            <a:off x="10492843" y="3203041"/>
            <a:ext cx="0" cy="65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endCxn id="98" idx="0"/>
          </p:cNvCxnSpPr>
          <p:nvPr/>
        </p:nvCxnSpPr>
        <p:spPr>
          <a:xfrm>
            <a:off x="10473055" y="1821180"/>
            <a:ext cx="0" cy="588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1" grpId="0" animBg="1"/>
      <p:bldP spid="72" grpId="0" animBg="1"/>
      <p:bldP spid="82" grpId="0" animBg="1"/>
      <p:bldP spid="152" grpId="0" animBg="1"/>
      <p:bldP spid="81" grpId="0" animBg="1"/>
      <p:bldP spid="80" grpId="0" animBg="1"/>
      <p:bldP spid="79" grpId="0" animBg="1"/>
      <p:bldP spid="74" grpId="0" animBg="1"/>
      <p:bldP spid="75" grpId="0" animBg="1"/>
      <p:bldP spid="78" grpId="0" animBg="1"/>
      <p:bldP spid="99" grpId="0" animBg="1"/>
      <p:bldP spid="98" grpId="0" animBg="1"/>
      <p:bldP spid="73" grpId="0" animBg="1"/>
      <p:bldP spid="77" grpId="0" animBg="1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65" y="342900"/>
            <a:ext cx="8748395" cy="5426075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95" y="716280"/>
            <a:ext cx="8801735" cy="542607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400" y="278130"/>
            <a:ext cx="8557895" cy="5410835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0020" y="715645"/>
            <a:ext cx="4252595" cy="54260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5110" y="235585"/>
            <a:ext cx="1083945" cy="1041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sz="6935" b="1" dirty="0">
                <a:solidFill>
                  <a:schemeClr val="tx1"/>
                </a:solidFill>
              </a:rPr>
              <a:t>3</a:t>
            </a:r>
            <a:endParaRPr kumimoji="1" lang="en-US" sz="6935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3545" y="1386205"/>
            <a:ext cx="798195" cy="32270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4000"/>
              <a:t>数据库设计</a:t>
            </a:r>
            <a:endParaRPr lang="zh-CN" altLang="en-US" sz="4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6520" y="711835"/>
            <a:ext cx="7392670" cy="15360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520" y="2322195"/>
            <a:ext cx="7216140" cy="1866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520" y="4269740"/>
            <a:ext cx="7216775" cy="1536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5" b="1" dirty="0">
                <a:solidFill>
                  <a:srgbClr val="1F1F1F"/>
                </a:solidFill>
                <a:latin typeface="Calibri" panose="020F0502020204030204"/>
                <a:ea typeface="宋体" panose="02010600030101010101" pitchFamily="2" charset="-122"/>
              </a:rPr>
              <a:t>LOGO</a:t>
            </a:r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1750" y="378460"/>
            <a:ext cx="2879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关键算法设计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51380" y="1303655"/>
            <a:ext cx="939101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关键权限为android.permission.KILL_BACKGROUND_PROCESSES（允许程序调用     killBackgroundProcesses(String).方法结束后台进程）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如何获取目标程序运行的时间。决定采用持续监控前台进程的办法，创建一个service，每隔300ms左右发一个消息去检查前台进程。如果前台程序在运行，则倒计时。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5" b="1" dirty="0">
                <a:solidFill>
                  <a:srgbClr val="1F1F1F"/>
                </a:solidFill>
                <a:latin typeface="Calibri" panose="020F0502020204030204"/>
                <a:ea typeface="宋体" panose="02010600030101010101" pitchFamily="2" charset="-122"/>
              </a:rPr>
              <a:t>LOGO</a:t>
            </a:r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1106" y="378405"/>
            <a:ext cx="3839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伪代码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0" y="490855"/>
            <a:ext cx="3688715" cy="21869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0" y="1111885"/>
            <a:ext cx="3879215" cy="228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50" y="1845310"/>
            <a:ext cx="3787775" cy="22631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550" y="2437130"/>
            <a:ext cx="3726815" cy="22402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550" y="3165475"/>
            <a:ext cx="3810635" cy="22631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86635" y="664845"/>
            <a:ext cx="521843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000"/>
          </a:p>
          <a:p>
            <a:r>
              <a:rPr lang="zh-CN" altLang="en-US" sz="1000"/>
              <a:t>登录界面：</a:t>
            </a:r>
            <a:endParaRPr lang="zh-CN" altLang="en-US" sz="1000"/>
          </a:p>
          <a:p>
            <a:r>
              <a:rPr lang="zh-CN" altLang="en-US" sz="1000"/>
              <a:t>If 输入帐号密码匹配数据库数据 </a:t>
            </a:r>
            <a:endParaRPr lang="zh-CN" altLang="en-US" sz="1000"/>
          </a:p>
          <a:p>
            <a:r>
              <a:rPr lang="zh-CN" altLang="en-US" sz="1000"/>
              <a:t>进入用户首页</a:t>
            </a:r>
            <a:endParaRPr lang="zh-CN" altLang="en-US" sz="1000"/>
          </a:p>
          <a:p>
            <a:r>
              <a:rPr lang="zh-CN" altLang="en-US" sz="1000"/>
              <a:t>Else</a:t>
            </a:r>
            <a:endParaRPr lang="zh-CN" altLang="en-US" sz="1000"/>
          </a:p>
          <a:p>
            <a:r>
              <a:rPr lang="zh-CN" altLang="en-US" sz="1000"/>
              <a:t>      提示password error </a:t>
            </a:r>
            <a:endParaRPr lang="zh-CN" altLang="en-US" sz="1000"/>
          </a:p>
          <a:p>
            <a:r>
              <a:rPr lang="zh-CN" altLang="en-US" sz="1000"/>
              <a:t> </a:t>
            </a:r>
            <a:endParaRPr lang="zh-CN" altLang="en-US" sz="1000"/>
          </a:p>
          <a:p>
            <a:r>
              <a:rPr lang="zh-CN" altLang="en-US" sz="1000"/>
              <a:t>注册界面</a:t>
            </a:r>
            <a:endParaRPr lang="zh-CN" altLang="en-US" sz="1000"/>
          </a:p>
          <a:p>
            <a:r>
              <a:rPr lang="zh-CN" altLang="en-US" sz="1000"/>
              <a:t>If 帐号密码符合规定结构 </a:t>
            </a:r>
            <a:endParaRPr lang="zh-CN" altLang="en-US" sz="1000"/>
          </a:p>
          <a:p>
            <a:r>
              <a:rPr lang="zh-CN" altLang="en-US" sz="1000"/>
              <a:t>把帐号密码输入数据库</a:t>
            </a:r>
            <a:endParaRPr lang="zh-CN" altLang="en-US" sz="1000"/>
          </a:p>
          <a:p>
            <a:r>
              <a:rPr lang="zh-CN" altLang="en-US" sz="1000"/>
              <a:t>Else if 继续注册</a:t>
            </a:r>
            <a:endParaRPr lang="zh-CN" altLang="en-US" sz="1000"/>
          </a:p>
          <a:p>
            <a:r>
              <a:rPr lang="zh-CN" altLang="en-US" sz="1000"/>
              <a:t>      重新输入</a:t>
            </a:r>
            <a:endParaRPr lang="zh-CN" altLang="en-US" sz="1000"/>
          </a:p>
          <a:p>
            <a:r>
              <a:rPr lang="zh-CN" altLang="en-US" sz="1000"/>
              <a:t>Else </a:t>
            </a:r>
            <a:endParaRPr lang="zh-CN" altLang="en-US" sz="1000"/>
          </a:p>
          <a:p>
            <a:r>
              <a:rPr lang="zh-CN" altLang="en-US" sz="1000"/>
              <a:t>退出</a:t>
            </a:r>
            <a:endParaRPr lang="zh-CN" altLang="en-US" sz="1000"/>
          </a:p>
          <a:p>
            <a:r>
              <a:rPr lang="zh-CN" altLang="en-US" sz="1000"/>
              <a:t> </a:t>
            </a:r>
            <a:endParaRPr lang="zh-CN" altLang="en-US" sz="1000"/>
          </a:p>
          <a:p>
            <a:r>
              <a:rPr lang="zh-CN" altLang="en-US" sz="1000"/>
              <a:t>控制界面：</a:t>
            </a:r>
            <a:endParaRPr lang="zh-CN" altLang="en-US" sz="1000"/>
          </a:p>
          <a:p>
            <a:r>
              <a:rPr lang="zh-CN" altLang="en-US" sz="1000"/>
              <a:t>If 想指定的软件在可控制列表中and 监督列表无该软件</a:t>
            </a:r>
            <a:endParaRPr lang="zh-CN" altLang="en-US" sz="1000"/>
          </a:p>
          <a:p>
            <a:r>
              <a:rPr lang="zh-CN" altLang="en-US" sz="1000"/>
              <a:t>       设定时间</a:t>
            </a:r>
            <a:endParaRPr lang="zh-CN" altLang="en-US" sz="1000"/>
          </a:p>
          <a:p>
            <a:r>
              <a:rPr lang="zh-CN" altLang="en-US" sz="1000"/>
              <a:t>    Then</a:t>
            </a:r>
            <a:endParaRPr lang="zh-CN" altLang="en-US" sz="1000"/>
          </a:p>
          <a:p>
            <a:r>
              <a:rPr lang="zh-CN" altLang="en-US" sz="1000"/>
              <a:t>允许软件运行and计时开始and将运行数据传入个人统计列表和排行榜列表</a:t>
            </a:r>
            <a:endParaRPr lang="zh-CN" altLang="en-US" sz="1000"/>
          </a:p>
          <a:p>
            <a:r>
              <a:rPr lang="zh-CN" altLang="en-US" sz="1000"/>
              <a:t>Else if 想指定的软件在可控制列表中and 监督列表有该软件</a:t>
            </a:r>
            <a:endParaRPr lang="zh-CN" altLang="en-US" sz="1000"/>
          </a:p>
          <a:p>
            <a:r>
              <a:rPr lang="zh-CN" altLang="en-US" sz="1000"/>
              <a:t>检测该软件监督列表时间是否已消耗</a:t>
            </a:r>
            <a:endParaRPr lang="zh-CN" altLang="en-US" sz="1000"/>
          </a:p>
          <a:p>
            <a:r>
              <a:rPr lang="zh-CN" altLang="en-US" sz="1000"/>
              <a:t>If 已经消耗 </a:t>
            </a:r>
            <a:endParaRPr lang="zh-CN" altLang="en-US" sz="1000"/>
          </a:p>
          <a:p>
            <a:r>
              <a:rPr lang="zh-CN" altLang="en-US" sz="1000"/>
              <a:t>  无法操作</a:t>
            </a:r>
            <a:endParaRPr lang="zh-CN" altLang="en-US" sz="1000"/>
          </a:p>
          <a:p>
            <a:r>
              <a:rPr lang="zh-CN" altLang="en-US" sz="1000"/>
              <a:t>Else If 未消耗</a:t>
            </a:r>
            <a:endParaRPr lang="zh-CN" altLang="en-US" sz="1000"/>
          </a:p>
          <a:p>
            <a:r>
              <a:rPr lang="zh-CN" altLang="en-US" sz="1000"/>
              <a:t>  可选择是否修改时间or关闭控制 </a:t>
            </a:r>
            <a:endParaRPr lang="zh-CN" altLang="en-US" sz="1000"/>
          </a:p>
          <a:p>
            <a:r>
              <a:rPr lang="zh-CN" altLang="en-US" sz="1000"/>
              <a:t>   Then</a:t>
            </a:r>
            <a:endParaRPr lang="zh-CN" altLang="en-US" sz="1000"/>
          </a:p>
          <a:p>
            <a:r>
              <a:rPr lang="zh-CN" altLang="en-US" sz="1000"/>
              <a:t>将数据传入个人统计列表和排行榜列表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修改界面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If 修改密码</a:t>
            </a:r>
            <a:endParaRPr lang="zh-CN" altLang="en-US" sz="1000"/>
          </a:p>
          <a:p>
            <a:r>
              <a:rPr lang="zh-CN" altLang="en-US" sz="1000"/>
              <a:t> 	 输入原密码</a:t>
            </a:r>
            <a:endParaRPr lang="zh-CN" altLang="en-US" sz="1000"/>
          </a:p>
          <a:p>
            <a:r>
              <a:rPr lang="zh-CN" altLang="en-US" sz="1000"/>
              <a:t>If 密码正确</a:t>
            </a:r>
            <a:endParaRPr lang="zh-CN" altLang="en-US" sz="1000"/>
          </a:p>
          <a:p>
            <a:r>
              <a:rPr lang="zh-CN" altLang="en-US" sz="1000"/>
              <a:t>输入新密码	</a:t>
            </a:r>
            <a:endParaRPr lang="zh-CN" altLang="en-US" sz="1000"/>
          </a:p>
          <a:p>
            <a:r>
              <a:rPr lang="zh-CN" altLang="en-US" sz="1000"/>
              <a:t>确认新密码</a:t>
            </a:r>
            <a:endParaRPr lang="zh-CN" altLang="en-US" sz="1000"/>
          </a:p>
          <a:p>
            <a:r>
              <a:rPr lang="zh-CN" altLang="en-US" sz="1000"/>
              <a:t>If 两次相同则设定成功</a:t>
            </a:r>
            <a:endParaRPr lang="zh-CN" altLang="en-US" sz="1000"/>
          </a:p>
          <a:p>
            <a:r>
              <a:rPr lang="zh-CN" altLang="en-US" sz="1000"/>
              <a:t>Else 两次密码不一样再次输入或取消更改密码</a:t>
            </a:r>
            <a:endParaRPr lang="zh-CN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67" y="587201"/>
            <a:ext cx="491066" cy="49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7"/>
          <p:cNvSpPr txBox="1"/>
          <p:nvPr/>
        </p:nvSpPr>
        <p:spPr>
          <a:xfrm>
            <a:off x="1746517" y="600601"/>
            <a:ext cx="144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2A2A2A"/>
                </a:solidFill>
                <a:latin typeface="造字工房朗倩（非商用）细体" charset="-122"/>
                <a:ea typeface="造字工房朗倩（非商用）细体" charset="-122"/>
              </a:rPr>
              <a:t>任务分工</a:t>
            </a:r>
            <a:endParaRPr lang="zh-CN" altLang="en-US" b="1" dirty="0">
              <a:solidFill>
                <a:srgbClr val="2A2A2A"/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3445565" y="674618"/>
          <a:ext cx="5052060" cy="42012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2418"/>
                <a:gridCol w="1514311"/>
                <a:gridCol w="1205230"/>
              </a:tblGrid>
              <a:tr h="32448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工作内容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负责人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参加人员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99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数据库设计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89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endParaRPr lang="en-US" altLang="zh-CN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56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界面设计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endParaRPr lang="en-US" altLang="zh-CN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28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Hipo图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endParaRPr lang="en-US" altLang="zh-CN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99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答辩ppt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endParaRPr lang="en-US" altLang="zh-CN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99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修改详细设计文档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endParaRPr lang="en-US" altLang="zh-CN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21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出错界面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endParaRPr lang="en-US" altLang="zh-CN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97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亮亮图文旗舰店https://liangliangtuwen.tmall.com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1395</Words>
  <Application>WPS 演示</Application>
  <PresentationFormat>自定义</PresentationFormat>
  <Paragraphs>199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Arial</vt:lpstr>
      <vt:lpstr>华文行楷</vt:lpstr>
      <vt:lpstr>Calibri</vt:lpstr>
      <vt:lpstr>造字工房朗倩（非商用）细体</vt:lpstr>
      <vt:lpstr>微软雅黑</vt:lpstr>
      <vt:lpstr>Century Gothic</vt:lpstr>
      <vt:lpstr>Arial Unicode MS</vt:lpstr>
      <vt:lpstr>亮亮图文旗舰店https://liangliangtuwen.tmall.com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严翔宇</dc:creator>
  <dc:description>12sc.taobao.com</dc:description>
  <cp:lastModifiedBy>。</cp:lastModifiedBy>
  <cp:revision>246</cp:revision>
  <dcterms:created xsi:type="dcterms:W3CDTF">2010-04-12T23:12:00Z</dcterms:created>
  <dcterms:modified xsi:type="dcterms:W3CDTF">2018-05-16T15:31:32Z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2052-10.1.0.7359</vt:lpwstr>
  </property>
</Properties>
</file>