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91" r:id="rId3"/>
    <p:sldId id="280" r:id="rId4"/>
    <p:sldId id="282" r:id="rId5"/>
    <p:sldId id="283" r:id="rId6"/>
    <p:sldId id="285" r:id="rId7"/>
    <p:sldId id="316" r:id="rId8"/>
    <p:sldId id="272" r:id="rId9"/>
    <p:sldId id="274" r:id="rId10"/>
    <p:sldId id="313" r:id="rId11"/>
    <p:sldId id="315" r:id="rId13"/>
    <p:sldId id="312" r:id="rId14"/>
    <p:sldId id="290" r:id="rId15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A9CBEF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80" d="100"/>
          <a:sy n="80" d="100"/>
        </p:scale>
        <p:origin x="446" y="67"/>
      </p:cViewPr>
      <p:guideLst>
        <p:guide orient="horz" pos="2218"/>
        <p:guide pos="38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11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9200" y="4711733"/>
            <a:ext cx="781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  <a:endParaRPr lang="zh-CN" altLang="en-US" sz="4000" dirty="0">
              <a:solidFill>
                <a:srgbClr val="2A2A2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9617" y="2307133"/>
            <a:ext cx="3230880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设计阶段</a:t>
            </a:r>
            <a:endParaRPr lang="zh-CN" alt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" grpId="1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923842" y="1448788"/>
          <a:ext cx="8129059" cy="5419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14" y="383377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绩效评价</a:t>
            </a:r>
            <a:endParaRPr lang="zh-CN" altLang="en-US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4520178" y="3888823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11275" y="845185"/>
          <a:ext cx="9241155" cy="312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/>
                <a:gridCol w="1186180"/>
                <a:gridCol w="5903595"/>
                <a:gridCol w="96774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组员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评价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具体表现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杨溢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91/100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较为负责的分析了此次任务的细化，继续设计数据库，制作详细设计文档等。缺点就是无法以身作则，没有给组员提供帮助。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严翔宇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89/100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制作了</a:t>
                      </a:r>
                      <a:r>
                        <a:rPr lang="en-US" altLang="zh-CN" sz="1800" dirty="0"/>
                        <a:t>hipo</a:t>
                      </a:r>
                      <a:r>
                        <a:rPr lang="zh-CN" altLang="en-US" sz="1800" dirty="0"/>
                        <a:t>图，</a:t>
                      </a:r>
                      <a:r>
                        <a:rPr lang="en-US" altLang="zh-CN" sz="1800" dirty="0"/>
                        <a:t>ppt</a:t>
                      </a:r>
                      <a:r>
                        <a:rPr lang="zh-CN" altLang="en-US" sz="1800" dirty="0"/>
                        <a:t>等，较好的完成，效率比之前提高了不少，缺点就是把任务太集中完成了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93027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吕煜杰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90/100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较为出色完成了界面设计，出错界面等任务，缺点就是任务交接时产生一些小问题，让接手的组员有点困难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0585" y="2249419"/>
            <a:ext cx="170688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参考文献：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sz="1800" dirty="0">
              <a:solidFill>
                <a:srgbClr val="2A2A2A"/>
              </a:solidFill>
            </a:endParaRP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01962" y="3339954"/>
            <a:ext cx="8791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  <a:endParaRPr lang="en-US" altLang="zh-CN" sz="2000" dirty="0">
              <a:solidFill>
                <a:srgbClr val="2A2A2A"/>
              </a:solidFill>
            </a:endParaRPr>
          </a:p>
          <a:p>
            <a:endParaRPr lang="zh-CN" altLang="zh-CN" dirty="0">
              <a:solidFill>
                <a:srgbClr val="2A2A2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1695" y="2249170"/>
            <a:ext cx="8721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2A2A2A"/>
                </a:solidFill>
              </a:rPr>
              <a:t>https://blog.csdn.net/l465659833/article/details/50383017        2018年5月12日 </a:t>
            </a:r>
            <a:endParaRPr lang="zh-CN" altLang="en-US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TextBox 7">
            <a:hlinkClick r:id="rId1" action="ppaction://hlinksldjump"/>
          </p:cNvPr>
          <p:cNvSpPr txBox="1"/>
          <p:nvPr/>
        </p:nvSpPr>
        <p:spPr>
          <a:xfrm>
            <a:off x="2077011" y="1208288"/>
            <a:ext cx="77016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</a:t>
            </a:r>
            <a:r>
              <a:rPr lang="zh-CN" altLang="en-US" dirty="0">
                <a:sym typeface="+mn-ea"/>
              </a:rPr>
              <a:t>界面设计</a:t>
            </a:r>
            <a:endParaRPr lang="zh-CN" altLang="en-US" dirty="0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2095002" y="2662512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</a:t>
            </a:r>
            <a:r>
              <a:rPr lang="zh-CN" altLang="en-US" dirty="0"/>
              <a:t>数据库设计</a:t>
            </a:r>
            <a:endParaRPr lang="zh-CN" altLang="en-US" dirty="0"/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095109" y="4949108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6-------------------------------------</a:t>
            </a:r>
            <a:r>
              <a:rPr lang="zh-CN" altLang="en-US" dirty="0"/>
              <a:t>绩效评价</a:t>
            </a:r>
            <a:endParaRPr lang="zh-CN" altLang="en-US" dirty="0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2077085" y="4144010"/>
            <a:ext cx="7702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5-------------------------------------</a:t>
            </a:r>
            <a:r>
              <a:rPr lang="zh-CN" altLang="en-US" dirty="0"/>
              <a:t>伪代码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94865" y="3418840"/>
            <a:ext cx="624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zh-CN" altLang="en-US" dirty="0">
                <a:sym typeface="+mn-ea"/>
              </a:rPr>
              <a:t>关键算法设计</a:t>
            </a:r>
            <a:endParaRPr lang="zh-CN" altLang="en-US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4865" y="1905635"/>
            <a:ext cx="723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>
                <a:sym typeface="+mn-ea"/>
              </a:rPr>
              <a:t>-------------------------------------HIPO</a:t>
            </a:r>
            <a:r>
              <a:rPr lang="zh-CN" altLang="en-US" dirty="0">
                <a:sym typeface="+mn-ea"/>
              </a:rPr>
              <a:t>图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308610"/>
            <a:ext cx="3696335" cy="6142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0" y="240030"/>
            <a:ext cx="3581400" cy="6378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0275" y="2513965"/>
            <a:ext cx="1233805" cy="1192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1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6480" y="2649220"/>
            <a:ext cx="3067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界面设计</a:t>
            </a:r>
            <a:endParaRPr lang="zh-CN" altLang="en-US" sz="5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171450"/>
            <a:ext cx="3505200" cy="634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10" y="171450"/>
            <a:ext cx="3863975" cy="65157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090" y="239395"/>
            <a:ext cx="3963035" cy="6378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850" y="504190"/>
            <a:ext cx="4054475" cy="634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1945" y="712470"/>
            <a:ext cx="3451860" cy="5807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5435" y="449580"/>
            <a:ext cx="3963035" cy="63328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630" y="262255"/>
            <a:ext cx="4526915" cy="63328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3230" y="239395"/>
            <a:ext cx="4747895" cy="653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" grpId="1" animBg="1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7055" y="389255"/>
            <a:ext cx="1275080" cy="1192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4090" y="524510"/>
            <a:ext cx="2600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/>
              <a:t>HIPO</a:t>
            </a:r>
            <a:r>
              <a:rPr lang="zh-CN" altLang="en-US" sz="5400"/>
              <a:t>图</a:t>
            </a:r>
            <a:endParaRPr lang="zh-CN" altLang="en-US" sz="5400"/>
          </a:p>
        </p:txBody>
      </p:sp>
      <p:sp>
        <p:nvSpPr>
          <p:cNvPr id="71" name="矩形: 圆角 4"/>
          <p:cNvSpPr/>
          <p:nvPr/>
        </p:nvSpPr>
        <p:spPr>
          <a:xfrm>
            <a:off x="5429639" y="620871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停指软件</a:t>
            </a:r>
            <a:endParaRPr lang="zh-CN" altLang="en-US" sz="1800" dirty="0"/>
          </a:p>
        </p:txBody>
      </p:sp>
      <p:sp>
        <p:nvSpPr>
          <p:cNvPr id="72" name="矩形: 圆角 5"/>
          <p:cNvSpPr/>
          <p:nvPr/>
        </p:nvSpPr>
        <p:spPr>
          <a:xfrm>
            <a:off x="960026" y="2319031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控制列表</a:t>
            </a:r>
            <a:r>
              <a:rPr lang="en-US" altLang="zh-CN" sz="1800" dirty="0"/>
              <a:t>1.0</a:t>
            </a:r>
            <a:endParaRPr lang="en-US" altLang="zh-CN" sz="1800" dirty="0"/>
          </a:p>
        </p:txBody>
      </p:sp>
      <p:sp>
        <p:nvSpPr>
          <p:cNvPr id="73" name="矩形: 圆角 6"/>
          <p:cNvSpPr/>
          <p:nvPr/>
        </p:nvSpPr>
        <p:spPr>
          <a:xfrm>
            <a:off x="3331543" y="2319031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个人统计</a:t>
            </a:r>
            <a:r>
              <a:rPr lang="en-US" altLang="zh-CN" sz="1800" dirty="0"/>
              <a:t>2.0</a:t>
            </a:r>
            <a:endParaRPr lang="en-US" altLang="zh-CN" sz="1800" dirty="0"/>
          </a:p>
        </p:txBody>
      </p:sp>
      <p:sp>
        <p:nvSpPr>
          <p:cNvPr id="74" name="矩形: 圆角 7"/>
          <p:cNvSpPr/>
          <p:nvPr/>
        </p:nvSpPr>
        <p:spPr>
          <a:xfrm>
            <a:off x="5430156" y="2359407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监督</a:t>
            </a:r>
            <a:r>
              <a:rPr lang="en-US" altLang="zh-CN" sz="1800" dirty="0"/>
              <a:t>3.0</a:t>
            </a:r>
            <a:endParaRPr lang="en-US" altLang="zh-CN" sz="1800" dirty="0"/>
          </a:p>
        </p:txBody>
      </p:sp>
      <p:sp>
        <p:nvSpPr>
          <p:cNvPr id="75" name="矩形: 圆角 8"/>
          <p:cNvSpPr/>
          <p:nvPr/>
        </p:nvSpPr>
        <p:spPr>
          <a:xfrm>
            <a:off x="7680446" y="2409578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设置</a:t>
            </a:r>
            <a:r>
              <a:rPr lang="en-US" altLang="zh-CN" sz="1800" dirty="0"/>
              <a:t>4.0</a:t>
            </a:r>
            <a:endParaRPr lang="en-US" altLang="zh-CN" sz="1800" dirty="0"/>
          </a:p>
        </p:txBody>
      </p:sp>
      <p:sp>
        <p:nvSpPr>
          <p:cNvPr id="76" name="矩形: 圆角 11"/>
          <p:cNvSpPr/>
          <p:nvPr/>
        </p:nvSpPr>
        <p:spPr>
          <a:xfrm>
            <a:off x="5394960" y="3818890"/>
            <a:ext cx="567690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指定软件名单</a:t>
            </a:r>
            <a:r>
              <a:rPr lang="en-US" altLang="zh-CN" sz="1800" dirty="0"/>
              <a:t>3.1</a:t>
            </a:r>
            <a:endParaRPr lang="en-US" altLang="zh-CN" sz="1800" dirty="0"/>
          </a:p>
        </p:txBody>
      </p:sp>
      <p:sp>
        <p:nvSpPr>
          <p:cNvPr id="77" name="矩形: 圆角 12"/>
          <p:cNvSpPr/>
          <p:nvPr/>
        </p:nvSpPr>
        <p:spPr>
          <a:xfrm>
            <a:off x="6571615" y="3809365"/>
            <a:ext cx="576580" cy="2352675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剩余时间</a:t>
            </a:r>
            <a:r>
              <a:rPr lang="en-US" altLang="zh-CN" sz="1800" dirty="0"/>
              <a:t>3.2</a:t>
            </a:r>
            <a:endParaRPr lang="en-US" altLang="zh-CN" sz="1800" dirty="0"/>
          </a:p>
        </p:txBody>
      </p:sp>
      <p:sp>
        <p:nvSpPr>
          <p:cNvPr id="78" name="矩形: 圆角 13"/>
          <p:cNvSpPr/>
          <p:nvPr/>
        </p:nvSpPr>
        <p:spPr>
          <a:xfrm>
            <a:off x="8116570" y="3825875"/>
            <a:ext cx="561975" cy="2352675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修改密码</a:t>
            </a:r>
            <a:r>
              <a:rPr lang="en-US" altLang="zh-CN" sz="1800" dirty="0"/>
              <a:t>4.1</a:t>
            </a:r>
            <a:endParaRPr lang="en-US" altLang="zh-CN" sz="1800" dirty="0"/>
          </a:p>
        </p:txBody>
      </p:sp>
      <p:sp>
        <p:nvSpPr>
          <p:cNvPr id="152" name="矩形: 圆角 15"/>
          <p:cNvSpPr/>
          <p:nvPr/>
        </p:nvSpPr>
        <p:spPr>
          <a:xfrm>
            <a:off x="703580" y="3785235"/>
            <a:ext cx="593090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指定软件名单</a:t>
            </a:r>
            <a:r>
              <a:rPr lang="en-US" altLang="zh-CN" sz="1800" dirty="0"/>
              <a:t>1.1</a:t>
            </a:r>
            <a:endParaRPr lang="en-US" altLang="zh-CN" sz="1800" dirty="0"/>
          </a:p>
        </p:txBody>
      </p:sp>
      <p:sp>
        <p:nvSpPr>
          <p:cNvPr id="79" name="矩形: 圆角 16"/>
          <p:cNvSpPr/>
          <p:nvPr/>
        </p:nvSpPr>
        <p:spPr>
          <a:xfrm>
            <a:off x="1449705" y="3785235"/>
            <a:ext cx="591185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设置时间</a:t>
            </a:r>
            <a:r>
              <a:rPr lang="en-US" altLang="zh-CN" sz="1800" dirty="0"/>
              <a:t>1.2</a:t>
            </a:r>
            <a:endParaRPr lang="en-US" altLang="zh-CN" sz="1800" dirty="0"/>
          </a:p>
        </p:txBody>
      </p:sp>
      <p:sp>
        <p:nvSpPr>
          <p:cNvPr id="80" name="矩形: 圆角 17"/>
          <p:cNvSpPr/>
          <p:nvPr/>
        </p:nvSpPr>
        <p:spPr>
          <a:xfrm>
            <a:off x="2127250" y="3796665"/>
            <a:ext cx="584835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白名单</a:t>
            </a:r>
            <a:r>
              <a:rPr lang="en-US" altLang="zh-CN" sz="1800" dirty="0"/>
              <a:t>1.3</a:t>
            </a:r>
            <a:endParaRPr lang="en-US" altLang="zh-CN" sz="1800" dirty="0"/>
          </a:p>
        </p:txBody>
      </p:sp>
      <p:sp>
        <p:nvSpPr>
          <p:cNvPr id="81" name="矩形: 圆角 18"/>
          <p:cNvSpPr/>
          <p:nvPr/>
        </p:nvSpPr>
        <p:spPr>
          <a:xfrm>
            <a:off x="3332480" y="3796665"/>
            <a:ext cx="607695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指定软件名单</a:t>
            </a:r>
            <a:r>
              <a:rPr lang="en-US" altLang="zh-CN" sz="1800" dirty="0"/>
              <a:t>2.1</a:t>
            </a:r>
            <a:endParaRPr lang="en-US" altLang="zh-CN" sz="1800" dirty="0"/>
          </a:p>
        </p:txBody>
      </p:sp>
      <p:sp>
        <p:nvSpPr>
          <p:cNvPr id="82" name="矩形: 圆角 19"/>
          <p:cNvSpPr/>
          <p:nvPr/>
        </p:nvSpPr>
        <p:spPr>
          <a:xfrm>
            <a:off x="4306570" y="3818890"/>
            <a:ext cx="613410" cy="238125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该软件使用总时间</a:t>
            </a:r>
            <a:r>
              <a:rPr lang="en-US" altLang="zh-CN" sz="1800" dirty="0"/>
              <a:t>2.2</a:t>
            </a:r>
            <a:endParaRPr lang="en-US" altLang="zh-CN" sz="1800" dirty="0"/>
          </a:p>
        </p:txBody>
      </p:sp>
      <p:cxnSp>
        <p:nvCxnSpPr>
          <p:cNvPr id="83" name="直接连接符 82"/>
          <p:cNvCxnSpPr/>
          <p:nvPr/>
        </p:nvCxnSpPr>
        <p:spPr>
          <a:xfrm>
            <a:off x="6183630" y="1407795"/>
            <a:ext cx="0" cy="9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672227" y="1827561"/>
            <a:ext cx="0" cy="4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110623" y="1821325"/>
            <a:ext cx="0" cy="49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671955" y="1821180"/>
            <a:ext cx="880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434070" y="1821180"/>
            <a:ext cx="0" cy="56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071984" y="3105912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672227" y="3115240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349491" y="3124877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654987" y="3115240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568627" y="3124876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629199" y="3158974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773746" y="3140009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428420" y="3184378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46"/>
          <p:cNvSpPr/>
          <p:nvPr/>
        </p:nvSpPr>
        <p:spPr>
          <a:xfrm>
            <a:off x="9735533" y="2409578"/>
            <a:ext cx="1474236" cy="786881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排行榜</a:t>
            </a:r>
            <a:r>
              <a:rPr lang="en-US" altLang="zh-CN" sz="1800" dirty="0"/>
              <a:t>5.0</a:t>
            </a:r>
            <a:endParaRPr lang="en-US" altLang="zh-CN" sz="1800" dirty="0"/>
          </a:p>
        </p:txBody>
      </p:sp>
      <p:sp>
        <p:nvSpPr>
          <p:cNvPr id="99" name="矩形: 圆角 47"/>
          <p:cNvSpPr/>
          <p:nvPr/>
        </p:nvSpPr>
        <p:spPr>
          <a:xfrm>
            <a:off x="10260965" y="3869690"/>
            <a:ext cx="563880" cy="2352675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/>
              <a:t>信息排行榜</a:t>
            </a:r>
            <a:r>
              <a:rPr lang="en-US" altLang="zh-CN" sz="1800" dirty="0"/>
              <a:t>5.1</a:t>
            </a:r>
            <a:endParaRPr lang="en-US" altLang="zh-CN" sz="18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0492843" y="3203041"/>
            <a:ext cx="0" cy="6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98" idx="0"/>
          </p:cNvCxnSpPr>
          <p:nvPr/>
        </p:nvCxnSpPr>
        <p:spPr>
          <a:xfrm>
            <a:off x="10473055" y="1821180"/>
            <a:ext cx="0" cy="58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1" grpId="0" animBg="1"/>
      <p:bldP spid="72" grpId="0" animBg="1"/>
      <p:bldP spid="82" grpId="0" animBg="1"/>
      <p:bldP spid="152" grpId="0" animBg="1"/>
      <p:bldP spid="81" grpId="0" animBg="1"/>
      <p:bldP spid="80" grpId="0" animBg="1"/>
      <p:bldP spid="79" grpId="0" animBg="1"/>
      <p:bldP spid="74" grpId="0" animBg="1"/>
      <p:bldP spid="75" grpId="0" animBg="1"/>
      <p:bldP spid="78" grpId="0" animBg="1"/>
      <p:bldP spid="99" grpId="0" animBg="1"/>
      <p:bldP spid="98" grpId="0" animBg="1"/>
      <p:bldP spid="73" grpId="0" animBg="1"/>
      <p:bldP spid="77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342900"/>
            <a:ext cx="8748395" cy="542607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716280"/>
            <a:ext cx="8801735" cy="54260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278130"/>
            <a:ext cx="8557895" cy="541083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020" y="715645"/>
            <a:ext cx="4252595" cy="54260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5110" y="235585"/>
            <a:ext cx="1083945" cy="1041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3</a:t>
            </a:r>
            <a:endParaRPr kumimoji="1" lang="en-US" sz="6935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386205"/>
            <a:ext cx="798195" cy="3227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/>
              <a:t>数据库设计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6520" y="711835"/>
            <a:ext cx="7392670" cy="1536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2322195"/>
            <a:ext cx="721614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0" y="4269740"/>
            <a:ext cx="7216775" cy="15360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6280" y="144780"/>
            <a:ext cx="1073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1750" y="378460"/>
            <a:ext cx="2879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关键算法设计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1380" y="1303655"/>
            <a:ext cx="93910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关键权限为android.permission.KILL_BACKGROUND_PROCESSES（允许程序调用     killBackgroundProcesses(String).方法结束后台进程）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如何获取目标程序运行的时间。决定采用持续监控前台进程的办法，创建一个service，每隔300ms左右发一个消息去检查前台进程。如果前台程序在运行，则倒计时。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1106" y="378405"/>
            <a:ext cx="383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伪代码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0" y="490855"/>
            <a:ext cx="3688715" cy="2186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111885"/>
            <a:ext cx="3879215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1845310"/>
            <a:ext cx="3787775" cy="2263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2437130"/>
            <a:ext cx="3726815" cy="2240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50" y="3165475"/>
            <a:ext cx="3810635" cy="2263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86635" y="664845"/>
            <a:ext cx="521843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  <a:p>
            <a:r>
              <a:rPr lang="zh-CN" altLang="en-US" sz="1000"/>
              <a:t>登录界面：</a:t>
            </a:r>
            <a:endParaRPr lang="zh-CN" altLang="en-US" sz="1000"/>
          </a:p>
          <a:p>
            <a:r>
              <a:rPr lang="zh-CN" altLang="en-US" sz="1000"/>
              <a:t>If 输入帐号密码匹配数据库数据 </a:t>
            </a:r>
            <a:endParaRPr lang="zh-CN" altLang="en-US" sz="1000"/>
          </a:p>
          <a:p>
            <a:r>
              <a:rPr lang="zh-CN" altLang="en-US" sz="1000"/>
              <a:t>进入用户首页</a:t>
            </a:r>
            <a:endParaRPr lang="zh-CN" altLang="en-US" sz="1000"/>
          </a:p>
          <a:p>
            <a:r>
              <a:rPr lang="zh-CN" altLang="en-US" sz="1000"/>
              <a:t>Else</a:t>
            </a:r>
            <a:endParaRPr lang="zh-CN" altLang="en-US" sz="1000"/>
          </a:p>
          <a:p>
            <a:r>
              <a:rPr lang="zh-CN" altLang="en-US" sz="1000"/>
              <a:t>      提示password error </a:t>
            </a:r>
            <a:endParaRPr lang="zh-CN" altLang="en-US" sz="1000"/>
          </a:p>
          <a:p>
            <a:r>
              <a:rPr lang="zh-CN" altLang="en-US" sz="1000"/>
              <a:t> </a:t>
            </a:r>
            <a:endParaRPr lang="zh-CN" altLang="en-US" sz="1000"/>
          </a:p>
          <a:p>
            <a:r>
              <a:rPr lang="zh-CN" altLang="en-US" sz="1000"/>
              <a:t>注册界面</a:t>
            </a:r>
            <a:endParaRPr lang="zh-CN" altLang="en-US" sz="1000"/>
          </a:p>
          <a:p>
            <a:r>
              <a:rPr lang="zh-CN" altLang="en-US" sz="1000"/>
              <a:t>If 帐号密码符合规定结构 </a:t>
            </a:r>
            <a:endParaRPr lang="zh-CN" altLang="en-US" sz="1000"/>
          </a:p>
          <a:p>
            <a:r>
              <a:rPr lang="zh-CN" altLang="en-US" sz="1000"/>
              <a:t>把帐号密码输入数据库</a:t>
            </a:r>
            <a:endParaRPr lang="zh-CN" altLang="en-US" sz="1000"/>
          </a:p>
          <a:p>
            <a:r>
              <a:rPr lang="zh-CN" altLang="en-US" sz="1000"/>
              <a:t>Else if 继续注册</a:t>
            </a:r>
            <a:endParaRPr lang="zh-CN" altLang="en-US" sz="1000"/>
          </a:p>
          <a:p>
            <a:r>
              <a:rPr lang="zh-CN" altLang="en-US" sz="1000"/>
              <a:t>      重新输入</a:t>
            </a:r>
            <a:endParaRPr lang="zh-CN" altLang="en-US" sz="1000"/>
          </a:p>
          <a:p>
            <a:r>
              <a:rPr lang="zh-CN" altLang="en-US" sz="1000"/>
              <a:t>Else </a:t>
            </a:r>
            <a:endParaRPr lang="zh-CN" altLang="en-US" sz="1000"/>
          </a:p>
          <a:p>
            <a:r>
              <a:rPr lang="zh-CN" altLang="en-US" sz="1000"/>
              <a:t>退出</a:t>
            </a:r>
            <a:endParaRPr lang="zh-CN" altLang="en-US" sz="1000"/>
          </a:p>
          <a:p>
            <a:r>
              <a:rPr lang="zh-CN" altLang="en-US" sz="1000"/>
              <a:t> </a:t>
            </a:r>
            <a:endParaRPr lang="zh-CN" altLang="en-US" sz="1000"/>
          </a:p>
          <a:p>
            <a:r>
              <a:rPr lang="zh-CN" altLang="en-US" sz="1000"/>
              <a:t>控制界面：</a:t>
            </a:r>
            <a:endParaRPr lang="zh-CN" altLang="en-US" sz="1000"/>
          </a:p>
          <a:p>
            <a:r>
              <a:rPr lang="zh-CN" altLang="en-US" sz="1000"/>
              <a:t>If 想指定的软件在可控制列表中and 监督列表无该软件</a:t>
            </a:r>
            <a:endParaRPr lang="zh-CN" altLang="en-US" sz="1000"/>
          </a:p>
          <a:p>
            <a:r>
              <a:rPr lang="zh-CN" altLang="en-US" sz="1000"/>
              <a:t>       设定时间</a:t>
            </a:r>
            <a:endParaRPr lang="zh-CN" altLang="en-US" sz="1000"/>
          </a:p>
          <a:p>
            <a:r>
              <a:rPr lang="zh-CN" altLang="en-US" sz="1000"/>
              <a:t>    Then</a:t>
            </a:r>
            <a:endParaRPr lang="zh-CN" altLang="en-US" sz="1000"/>
          </a:p>
          <a:p>
            <a:r>
              <a:rPr lang="zh-CN" altLang="en-US" sz="1000"/>
              <a:t>允许软件运行and计时开始and将运行数据传入个人统计列表和排行榜列表</a:t>
            </a:r>
            <a:endParaRPr lang="zh-CN" altLang="en-US" sz="1000"/>
          </a:p>
          <a:p>
            <a:r>
              <a:rPr lang="zh-CN" altLang="en-US" sz="1000"/>
              <a:t>Else if 想指定的软件在可控制列表中and 监督列表有该软件</a:t>
            </a:r>
            <a:endParaRPr lang="zh-CN" altLang="en-US" sz="1000"/>
          </a:p>
          <a:p>
            <a:r>
              <a:rPr lang="zh-CN" altLang="en-US" sz="1000"/>
              <a:t>检测该软件监督列表时间是否已消耗</a:t>
            </a:r>
            <a:endParaRPr lang="zh-CN" altLang="en-US" sz="1000"/>
          </a:p>
          <a:p>
            <a:r>
              <a:rPr lang="zh-CN" altLang="en-US" sz="1000"/>
              <a:t>If 已经消耗 </a:t>
            </a:r>
            <a:endParaRPr lang="zh-CN" altLang="en-US" sz="1000"/>
          </a:p>
          <a:p>
            <a:r>
              <a:rPr lang="zh-CN" altLang="en-US" sz="1000"/>
              <a:t>  无法操作</a:t>
            </a:r>
            <a:endParaRPr lang="zh-CN" altLang="en-US" sz="1000"/>
          </a:p>
          <a:p>
            <a:r>
              <a:rPr lang="zh-CN" altLang="en-US" sz="1000"/>
              <a:t>Else If 未消耗</a:t>
            </a:r>
            <a:endParaRPr lang="zh-CN" altLang="en-US" sz="1000"/>
          </a:p>
          <a:p>
            <a:r>
              <a:rPr lang="zh-CN" altLang="en-US" sz="1000"/>
              <a:t>  可选择是否修改时间or关闭控制 </a:t>
            </a:r>
            <a:endParaRPr lang="zh-CN" altLang="en-US" sz="1000"/>
          </a:p>
          <a:p>
            <a:r>
              <a:rPr lang="zh-CN" altLang="en-US" sz="1000"/>
              <a:t>   Then</a:t>
            </a:r>
            <a:endParaRPr lang="zh-CN" altLang="en-US" sz="1000"/>
          </a:p>
          <a:p>
            <a:r>
              <a:rPr lang="zh-CN" altLang="en-US" sz="1000"/>
              <a:t>将数据传入个人统计列表和排行榜列表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修改界面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If 修改密码</a:t>
            </a:r>
            <a:endParaRPr lang="zh-CN" altLang="en-US" sz="1000"/>
          </a:p>
          <a:p>
            <a:r>
              <a:rPr lang="zh-CN" altLang="en-US" sz="1000"/>
              <a:t> 	 输入原密码</a:t>
            </a:r>
            <a:endParaRPr lang="zh-CN" altLang="en-US" sz="1000"/>
          </a:p>
          <a:p>
            <a:r>
              <a:rPr lang="zh-CN" altLang="en-US" sz="1000"/>
              <a:t>If 密码正确</a:t>
            </a:r>
            <a:endParaRPr lang="zh-CN" altLang="en-US" sz="1000"/>
          </a:p>
          <a:p>
            <a:r>
              <a:rPr lang="zh-CN" altLang="en-US" sz="1000"/>
              <a:t>输入新密码	</a:t>
            </a:r>
            <a:endParaRPr lang="zh-CN" altLang="en-US" sz="1000"/>
          </a:p>
          <a:p>
            <a:r>
              <a:rPr lang="zh-CN" altLang="en-US" sz="1000"/>
              <a:t>确认新密码</a:t>
            </a:r>
            <a:endParaRPr lang="zh-CN" altLang="en-US" sz="1000"/>
          </a:p>
          <a:p>
            <a:r>
              <a:rPr lang="zh-CN" altLang="en-US" sz="1000"/>
              <a:t>If 两次相同则设定成功</a:t>
            </a:r>
            <a:endParaRPr lang="zh-CN" altLang="en-US" sz="1000"/>
          </a:p>
          <a:p>
            <a:r>
              <a:rPr lang="zh-CN" altLang="en-US" sz="1000"/>
              <a:t>Else 两次密码不一样再次输入或取消更改密码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5872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1746517" y="6006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  <a:endParaRPr lang="zh-CN" altLang="en-US" b="1" dirty="0">
              <a:solidFill>
                <a:srgbClr val="2A2A2A"/>
              </a:solidFill>
              <a:latin typeface="造字工房朗倩（非商用）细体" charset="-122"/>
              <a:ea typeface="造字工房朗倩（非商用）细体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445565" y="674618"/>
          <a:ext cx="5052060" cy="4201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/>
                <a:gridCol w="1514311"/>
                <a:gridCol w="1205230"/>
              </a:tblGrid>
              <a:tr h="3244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界面设计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Hipo图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答辩ppt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修改详细设计文档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出错界面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en-US" altLang="zh-CN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1400</Words>
  <Application>WPS 演示</Application>
  <PresentationFormat>自定义</PresentationFormat>
  <Paragraphs>201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Arial</vt:lpstr>
      <vt:lpstr>华文行楷</vt:lpstr>
      <vt:lpstr>Calibri</vt:lpstr>
      <vt:lpstr>造字工房朗倩（非商用）细体</vt:lpstr>
      <vt:lpstr>微软雅黑</vt:lpstr>
      <vt:lpstr>Century Gothic</vt:lpstr>
      <vt:lpstr>Arial Unicode MS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。</cp:lastModifiedBy>
  <cp:revision>247</cp:revision>
  <dcterms:created xsi:type="dcterms:W3CDTF">2010-04-12T23:12:00Z</dcterms:created>
  <dcterms:modified xsi:type="dcterms:W3CDTF">2018-05-19T15:22:31Z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2052-10.1.0.7359</vt:lpwstr>
  </property>
</Properties>
</file>