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1" r:id="rId2"/>
    <p:sldId id="280" r:id="rId3"/>
    <p:sldId id="282" r:id="rId4"/>
    <p:sldId id="283" r:id="rId5"/>
    <p:sldId id="316" r:id="rId6"/>
    <p:sldId id="285" r:id="rId7"/>
    <p:sldId id="272" r:id="rId8"/>
    <p:sldId id="274" r:id="rId9"/>
    <p:sldId id="313" r:id="rId10"/>
    <p:sldId id="315" r:id="rId11"/>
    <p:sldId id="312" r:id="rId12"/>
    <p:sldId id="290" r:id="rId13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4" autoAdjust="0"/>
    <p:restoredTop sz="93308"/>
  </p:normalViewPr>
  <p:slideViewPr>
    <p:cSldViewPr snapToGrid="0" snapToObjects="1">
      <p:cViewPr varScale="1">
        <p:scale>
          <a:sx n="78" d="100"/>
          <a:sy n="78" d="100"/>
        </p:scale>
        <p:origin x="542" y="72"/>
      </p:cViewPr>
      <p:guideLst>
        <p:guide orient="horz" pos="2209"/>
        <p:guide pos="38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A-429D-95FB-A2EF5C752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A-429D-95FB-A2EF5C752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A-429D-95FB-A2EF5C752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A-429D-95FB-A2EF5C7522A8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A-429D-95FB-A2EF5C75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 custLinFactNeighborX="-3080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 custLinFactNeighborX="-3080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 custLinFactNeighborX="-3591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22262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21585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676075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6b182309a4f3b0ba59e15958.html" TargetMode="External"/><Relationship Id="rId2" Type="http://schemas.openxmlformats.org/officeDocument/2006/relationships/hyperlink" Target="https://wenku.baidu.com/view/76581ec9581b6bd97e19ea7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7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858617" y="2307133"/>
            <a:ext cx="3992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需求性分析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34637" y="143862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704203" y="379865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0170"/>
              </p:ext>
            </p:extLst>
          </p:nvPr>
        </p:nvGraphicFramePr>
        <p:xfrm>
          <a:off x="1311216" y="845042"/>
          <a:ext cx="973932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任务反工总次数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SRSppt</a:t>
                      </a:r>
                      <a:r>
                        <a:rPr lang="zh-CN" altLang="en-US" sz="2000" dirty="0"/>
                        <a:t>与</a:t>
                      </a:r>
                      <a:r>
                        <a:rPr lang="en-US" altLang="zh-CN" sz="2000" dirty="0"/>
                        <a:t>word</a:t>
                      </a:r>
                      <a:r>
                        <a:rPr lang="zh-CN" altLang="en-US" sz="2000" dirty="0"/>
                        <a:t>的最后把关，数据字典等较好完成。不足处在于任务分布不清晰，组员有疑问。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对采访工作很负责。但在记录方面略有不足。状态转换图等较好完成。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学会运用</a:t>
                      </a:r>
                      <a:r>
                        <a:rPr lang="en-US" altLang="zh-CN" sz="2000" dirty="0" err="1"/>
                        <a:t>Axsure</a:t>
                      </a:r>
                      <a:r>
                        <a:rPr lang="en-US" altLang="zh-CN" sz="2000" dirty="0"/>
                        <a:t> RP</a:t>
                      </a:r>
                      <a:r>
                        <a:rPr lang="zh-CN" altLang="en-US" sz="2000" dirty="0"/>
                        <a:t>，设计方面有很多思路，甘特图等修改较好完成。不足在于拖延会议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0585" y="2249419"/>
            <a:ext cx="170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86200B-FB81-4A61-A481-24137A2BB203}"/>
              </a:ext>
            </a:extLst>
          </p:cNvPr>
          <p:cNvSpPr/>
          <p:nvPr/>
        </p:nvSpPr>
        <p:spPr>
          <a:xfrm>
            <a:off x="3401961" y="2182505"/>
            <a:ext cx="862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2"/>
              </a:rPr>
              <a:t>https://wenku.baidu.com/view/76581ec9581b6bd97e19ea76.html</a:t>
            </a:r>
            <a:r>
              <a:rPr lang="zh-CN" altLang="en-US" sz="2000" dirty="0"/>
              <a:t> 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310CA1-FA48-4AFC-9E72-CF1C8EB86F26}"/>
              </a:ext>
            </a:extLst>
          </p:cNvPr>
          <p:cNvSpPr/>
          <p:nvPr/>
        </p:nvSpPr>
        <p:spPr>
          <a:xfrm>
            <a:off x="3401962" y="3013502"/>
            <a:ext cx="862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3"/>
              </a:rPr>
              <a:t>https://jingyan.baidu.com/article/6b182309a4f3b0ba59e15958.html</a:t>
            </a:r>
            <a:r>
              <a:rPr lang="zh-CN" altLang="en-US" sz="2000" dirty="0"/>
              <a:t>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B00742-CE9D-45C4-B6F6-38802D0C2DA3}"/>
              </a:ext>
            </a:extLst>
          </p:cNvPr>
          <p:cNvSpPr/>
          <p:nvPr/>
        </p:nvSpPr>
        <p:spPr>
          <a:xfrm>
            <a:off x="3401962" y="3880974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077011" y="1200033"/>
            <a:ext cx="7701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en-US" dirty="0"/>
              <a:t>功能性需求</a:t>
            </a: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095002" y="2687912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en-US" dirty="0"/>
              <a:t>数据字典、ER图等</a:t>
            </a: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077329" y="4931963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6-------------------------------------</a:t>
            </a:r>
            <a:r>
              <a:rPr lang="zh-CN" altLang="en-US" dirty="0"/>
              <a:t>绩效评价</a:t>
            </a:r>
          </a:p>
        </p:txBody>
      </p:sp>
      <p:sp>
        <p:nvSpPr>
          <p:cNvPr id="5" name="TextBox 4">
            <a:hlinkClick r:id="rId5" action="ppaction://hlinksldjump"/>
          </p:cNvPr>
          <p:cNvSpPr txBox="1"/>
          <p:nvPr/>
        </p:nvSpPr>
        <p:spPr>
          <a:xfrm>
            <a:off x="2077085" y="4144010"/>
            <a:ext cx="770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5-------------------------------------</a:t>
            </a:r>
            <a:r>
              <a:rPr lang="zh-CN" altLang="zh-CN" dirty="0"/>
              <a:t>用户类别及代表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94865" y="3418840"/>
            <a:ext cx="624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en-US" altLang="zh-CN" dirty="0" err="1"/>
              <a:t>界面原型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094865" y="1905635"/>
            <a:ext cx="723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zh-CN" altLang="en-US" dirty="0">
                <a:sym typeface="+mn-ea"/>
              </a:rPr>
              <a:t>非功能性需求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8295" y="615315"/>
            <a:ext cx="361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功能性需求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7BF90-87D5-4637-ADA1-316668937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1749" y="1782020"/>
            <a:ext cx="6770351" cy="16469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AB8AFB-4B45-4001-90BE-8388B7AA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549" y="3267075"/>
            <a:ext cx="7008140" cy="2343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D1B987-0D60-4278-8F21-BD77C31A4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549" y="5363214"/>
            <a:ext cx="7763621" cy="13995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0" y="783590"/>
            <a:ext cx="4329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非功能性需求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8085F5-0898-4C82-952E-5A65E75F7B6C}"/>
              </a:ext>
            </a:extLst>
          </p:cNvPr>
          <p:cNvSpPr/>
          <p:nvPr/>
        </p:nvSpPr>
        <p:spPr>
          <a:xfrm>
            <a:off x="783889" y="283845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性能：单体用户，考虑响应时间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AA258E-5343-4A3C-A36A-A8C606DE14D1}"/>
              </a:ext>
            </a:extLst>
          </p:cNvPr>
          <p:cNvSpPr/>
          <p:nvPr/>
        </p:nvSpPr>
        <p:spPr>
          <a:xfrm>
            <a:off x="783889" y="3429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安全要求：不能对用户的手机产生其他影响（比如卡顿）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77F3B1-2FD0-4C6A-B36C-C35742CAE90D}"/>
              </a:ext>
            </a:extLst>
          </p:cNvPr>
          <p:cNvSpPr/>
          <p:nvPr/>
        </p:nvSpPr>
        <p:spPr>
          <a:xfrm>
            <a:off x="783889" y="402684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可维护性：发生异常自动重启并收集数据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84B313-3119-4346-AEEB-77F3AB023C37}"/>
              </a:ext>
            </a:extLst>
          </p:cNvPr>
          <p:cNvSpPr/>
          <p:nvPr/>
        </p:nvSpPr>
        <p:spPr>
          <a:xfrm>
            <a:off x="2477677" y="2273557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9C530-8746-4FD4-93AC-F07237ADB7A5}"/>
              </a:ext>
            </a:extLst>
          </p:cNvPr>
          <p:cNvSpPr txBox="1"/>
          <p:nvPr/>
        </p:nvSpPr>
        <p:spPr>
          <a:xfrm>
            <a:off x="4145280" y="2427605"/>
            <a:ext cx="642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图及</a:t>
            </a:r>
            <a:r>
              <a:rPr lang="zh-CN" altLang="en-US" sz="5400" dirty="0">
                <a:sym typeface="+mn-ea"/>
              </a:rPr>
              <a:t>数据字典等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243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6864" y="856517"/>
            <a:ext cx="3308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0F880-086D-4FB4-9737-FB94AA986488}"/>
              </a:ext>
            </a:extLst>
          </p:cNvPr>
          <p:cNvSpPr txBox="1"/>
          <p:nvPr/>
        </p:nvSpPr>
        <p:spPr>
          <a:xfrm>
            <a:off x="203526" y="891881"/>
            <a:ext cx="330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数据字典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7273C8-22C9-4648-A6AD-E2DC50DBA69C}"/>
              </a:ext>
            </a:extLst>
          </p:cNvPr>
          <p:cNvSpPr txBox="1"/>
          <p:nvPr/>
        </p:nvSpPr>
        <p:spPr>
          <a:xfrm>
            <a:off x="183515" y="873785"/>
            <a:ext cx="400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状态转换图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FEA5F5-075D-43CB-BCDF-EB85E77CA67A}"/>
              </a:ext>
            </a:extLst>
          </p:cNvPr>
          <p:cNvSpPr txBox="1"/>
          <p:nvPr/>
        </p:nvSpPr>
        <p:spPr>
          <a:xfrm>
            <a:off x="246470" y="891881"/>
            <a:ext cx="460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层次方框图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1821B9-3D0D-49EB-9733-5FC2B30B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44" y="986201"/>
            <a:ext cx="6972904" cy="5380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50AFF8-104B-46AA-B166-6F2D3C59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077" y="1335450"/>
            <a:ext cx="7590178" cy="48543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ECF09D-92E2-47CC-9E0C-AD572E41A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282" y="1237683"/>
            <a:ext cx="7994073" cy="512870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BD1E0C-E5E6-47A1-8535-D93A5C2CD8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6" t="20236" r="71492" b="6097"/>
          <a:stretch/>
        </p:blipFill>
        <p:spPr>
          <a:xfrm>
            <a:off x="5424641" y="491613"/>
            <a:ext cx="4281334" cy="602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292590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界面原型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D348F-3508-4E44-89ED-01D9ECEC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6" y="986762"/>
            <a:ext cx="4896465" cy="5501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C41ED1-05F9-4DF2-8BD7-7304B79D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892" y="993421"/>
            <a:ext cx="6496049" cy="542260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9D7F6B2-2CFF-45E6-A783-38ED3D7559AE}"/>
              </a:ext>
            </a:extLst>
          </p:cNvPr>
          <p:cNvSpPr/>
          <p:nvPr/>
        </p:nvSpPr>
        <p:spPr>
          <a:xfrm>
            <a:off x="4652247" y="2441573"/>
            <a:ext cx="2889095" cy="19748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左侧字体单调，</a:t>
            </a:r>
            <a:endParaRPr lang="en-US" altLang="zh-CN" dirty="0"/>
          </a:p>
          <a:p>
            <a:pPr algn="ctr"/>
            <a:r>
              <a:rPr lang="zh-CN" altLang="en-US" dirty="0"/>
              <a:t>配色奇怪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val="1040304191"/>
              </p:ext>
            </p:extLst>
          </p:nvPr>
        </p:nvGraphicFramePr>
        <p:xfrm>
          <a:off x="-1853262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直接连接符 87"/>
          <p:cNvCxnSpPr/>
          <p:nvPr/>
        </p:nvCxnSpPr>
        <p:spPr>
          <a:xfrm flipH="1" flipV="1">
            <a:off x="294470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32C7E8E-5D49-4946-A8F3-EE3CA153F827}"/>
              </a:ext>
            </a:extLst>
          </p:cNvPr>
          <p:cNvSpPr txBox="1"/>
          <p:nvPr/>
        </p:nvSpPr>
        <p:spPr>
          <a:xfrm>
            <a:off x="1221106" y="378405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用户类别及代表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B75A7-CC94-48A2-A36D-3390AC60F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419" y="742979"/>
            <a:ext cx="3857625" cy="60199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663E8C-EAAA-4F5E-B271-1985BC31C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414" y="731214"/>
            <a:ext cx="3857625" cy="6019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B7B513-46BE-4415-A1A0-0663EFC0F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771" y="818830"/>
            <a:ext cx="3857625" cy="60156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2BF60D-3110-43CA-BBE4-F3F7A3753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7424" y="791719"/>
            <a:ext cx="3857625" cy="60192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E63271-BB60-4EBB-A3D7-E8E66A2CBF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5419" y="785420"/>
            <a:ext cx="3857625" cy="607258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35247F-8A62-44B5-B8BF-6D3BD06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39236"/>
              </p:ext>
            </p:extLst>
          </p:nvPr>
        </p:nvGraphicFramePr>
        <p:xfrm>
          <a:off x="2944709" y="781840"/>
          <a:ext cx="9248836" cy="607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750">
                  <a:extLst>
                    <a:ext uri="{9D8B030D-6E8A-4147-A177-3AD203B41FA5}">
                      <a16:colId xmlns:a16="http://schemas.microsoft.com/office/drawing/2014/main" val="2122163630"/>
                    </a:ext>
                  </a:extLst>
                </a:gridCol>
                <a:gridCol w="1986785">
                  <a:extLst>
                    <a:ext uri="{9D8B030D-6E8A-4147-A177-3AD203B41FA5}">
                      <a16:colId xmlns:a16="http://schemas.microsoft.com/office/drawing/2014/main" val="3479632626"/>
                    </a:ext>
                  </a:extLst>
                </a:gridCol>
                <a:gridCol w="1849767">
                  <a:extLst>
                    <a:ext uri="{9D8B030D-6E8A-4147-A177-3AD203B41FA5}">
                      <a16:colId xmlns:a16="http://schemas.microsoft.com/office/drawing/2014/main" val="3923220644"/>
                    </a:ext>
                  </a:extLst>
                </a:gridCol>
                <a:gridCol w="1849767">
                  <a:extLst>
                    <a:ext uri="{9D8B030D-6E8A-4147-A177-3AD203B41FA5}">
                      <a16:colId xmlns:a16="http://schemas.microsoft.com/office/drawing/2014/main" val="164919416"/>
                    </a:ext>
                  </a:extLst>
                </a:gridCol>
                <a:gridCol w="1849767">
                  <a:extLst>
                    <a:ext uri="{9D8B030D-6E8A-4147-A177-3AD203B41FA5}">
                      <a16:colId xmlns:a16="http://schemas.microsoft.com/office/drawing/2014/main" val="1254350693"/>
                    </a:ext>
                  </a:extLst>
                </a:gridCol>
              </a:tblGrid>
              <a:tr h="1250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spc="0" dirty="0">
                          <a:effectLst/>
                        </a:rPr>
                        <a:t>姓名</a:t>
                      </a:r>
                      <a:endParaRPr lang="zh-CN" sz="24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用户简介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联系方式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用户建议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评价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450348"/>
                  </a:ext>
                </a:extLst>
              </a:tr>
              <a:tr h="1541592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俞轶风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软件工程专业在读学生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13588743323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软件功能不能太过分引起用户卸载情绪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用户群体可能范围不广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4144"/>
                  </a:ext>
                </a:extLst>
              </a:tr>
              <a:tr h="174257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杨桢钦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13362160906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功能太单一，希望拓展一些学习功能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对该</a:t>
                      </a:r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挺有兴趣，如果上市会下载试用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55878"/>
                  </a:ext>
                </a:extLst>
              </a:tr>
              <a:tr h="1541592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</a:t>
                      </a:r>
                      <a:r>
                        <a:rPr lang="en-US" altLang="zh-CN" sz="2000" dirty="0"/>
                        <a:t>2015</a:t>
                      </a:r>
                      <a:r>
                        <a:rPr lang="zh-CN" altLang="en-US" sz="2000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18358517939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推荐了界面素材网站，对界面认为太丑。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希望多注重细节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9184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21146362"/>
              </p:ext>
            </p:extLst>
          </p:nvPr>
        </p:nvGraphicFramePr>
        <p:xfrm>
          <a:off x="3445565" y="674618"/>
          <a:ext cx="5052217" cy="420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界面原型设计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数据字典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IPO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层次方框图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状态转换图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甘特图修改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145</TotalTime>
  <Words>462</Words>
  <Application>Microsoft Office PowerPoint</Application>
  <PresentationFormat>自定义</PresentationFormat>
  <Paragraphs>114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PingFang SC</vt:lpstr>
      <vt:lpstr>华文行楷</vt:lpstr>
      <vt:lpstr>宋体</vt:lpstr>
      <vt:lpstr>微软雅黑</vt:lpstr>
      <vt:lpstr>造字工房朗倩（非商用）细体</vt:lpstr>
      <vt:lpstr>Arial</vt:lpstr>
      <vt:lpstr>Calibri</vt:lpstr>
      <vt:lpstr>Century Gothic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yang yi</cp:lastModifiedBy>
  <cp:revision>248</cp:revision>
  <dcterms:created xsi:type="dcterms:W3CDTF">2010-04-12T23:12:00Z</dcterms:created>
  <dcterms:modified xsi:type="dcterms:W3CDTF">2018-05-02T10:49:53Z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2052-10.1.0.7311</vt:lpwstr>
  </property>
</Properties>
</file>