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91" r:id="rId2"/>
    <p:sldId id="280" r:id="rId3"/>
    <p:sldId id="281" r:id="rId4"/>
    <p:sldId id="282" r:id="rId5"/>
    <p:sldId id="283" r:id="rId6"/>
    <p:sldId id="284" r:id="rId7"/>
    <p:sldId id="279" r:id="rId8"/>
    <p:sldId id="285" r:id="rId9"/>
    <p:sldId id="286" r:id="rId10"/>
    <p:sldId id="278" r:id="rId11"/>
    <p:sldId id="262" r:id="rId12"/>
    <p:sldId id="272" r:id="rId13"/>
    <p:sldId id="274" r:id="rId14"/>
    <p:sldId id="277" r:id="rId15"/>
    <p:sldId id="275" r:id="rId16"/>
    <p:sldId id="313" r:id="rId17"/>
    <p:sldId id="287" r:id="rId18"/>
    <p:sldId id="311" r:id="rId19"/>
    <p:sldId id="312" r:id="rId20"/>
    <p:sldId id="290" r:id="rId21"/>
  </p:sldIdLst>
  <p:sldSz cx="12193588" cy="6858000"/>
  <p:notesSz cx="6858000" cy="9144000"/>
  <p:defaultTextStyle>
    <a:defPPr>
      <a:defRPr lang="en-US"/>
    </a:defPPr>
    <a:lvl1pPr marL="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A2A"/>
    <a:srgbClr val="404040"/>
    <a:srgbClr val="626262"/>
    <a:srgbClr val="414141"/>
    <a:srgbClr val="1F1F1F"/>
    <a:srgbClr val="E73A1C"/>
    <a:srgbClr val="ABABAB"/>
    <a:srgbClr val="868686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44" autoAdjust="0"/>
    <p:restoredTop sz="93308"/>
  </p:normalViewPr>
  <p:slideViewPr>
    <p:cSldViewPr snapToGrid="0" snapToObjects="1">
      <p:cViewPr varScale="1">
        <p:scale>
          <a:sx n="89" d="100"/>
          <a:sy n="89" d="100"/>
        </p:scale>
        <p:origin x="125" y="77"/>
      </p:cViewPr>
      <p:guideLst>
        <p:guide orient="horz" pos="213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0E94F7-8F76-45AD-BADF-8168E6E45DA4}" type="doc">
      <dgm:prSet loTypeId="urn:microsoft.com/office/officeart/2009/layout/CircleArrowProcess#1" loCatId="cycle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6023D91B-3405-4F87-A1BA-4C7BC9F92001}">
      <dgm:prSet phldrT="[文本]" custT="1"/>
      <dgm:spPr/>
      <dgm:t>
        <a:bodyPr/>
        <a:lstStyle/>
        <a:p>
          <a:r>
            <a:rPr lang="en-US" altLang="zh-CN" sz="2000" b="1" dirty="0">
              <a:solidFill>
                <a:srgbClr val="2A2A2A"/>
              </a:solidFill>
            </a:rPr>
            <a:t>TITLE</a:t>
          </a:r>
          <a:endParaRPr lang="zh-CN" altLang="en-US" sz="2000" b="1" dirty="0">
            <a:solidFill>
              <a:srgbClr val="2A2A2A"/>
            </a:solidFill>
          </a:endParaRPr>
        </a:p>
      </dgm:t>
    </dgm:pt>
    <dgm:pt modelId="{BB54C2C4-60D6-4532-A584-F73038A57F52}" type="parTrans" cxnId="{B49528AD-0389-405D-9847-B14D16465F31}">
      <dgm:prSet/>
      <dgm:spPr/>
      <dgm:t>
        <a:bodyPr/>
        <a:lstStyle/>
        <a:p>
          <a:endParaRPr lang="zh-CN" altLang="en-US" sz="2000"/>
        </a:p>
      </dgm:t>
    </dgm:pt>
    <dgm:pt modelId="{A5727343-79DD-4F1E-9474-3F8A92A820C1}" type="sibTrans" cxnId="{B49528AD-0389-405D-9847-B14D16465F31}">
      <dgm:prSet/>
      <dgm:spPr/>
      <dgm:t>
        <a:bodyPr/>
        <a:lstStyle/>
        <a:p>
          <a:endParaRPr lang="zh-CN" altLang="en-US" sz="2000"/>
        </a:p>
      </dgm:t>
    </dgm:pt>
    <dgm:pt modelId="{DFBF3E8B-FE55-4872-8E55-D1A022369590}">
      <dgm:prSet phldrT="[文本]" custT="1"/>
      <dgm:spPr/>
      <dgm:t>
        <a:bodyPr/>
        <a:lstStyle/>
        <a:p>
          <a:r>
            <a:rPr lang="en-US" altLang="zh-CN" sz="2000" b="1" dirty="0">
              <a:solidFill>
                <a:srgbClr val="2A2A2A"/>
              </a:solidFill>
            </a:rPr>
            <a:t>TITLE</a:t>
          </a:r>
          <a:endParaRPr lang="zh-CN" altLang="en-US" sz="2000" dirty="0">
            <a:solidFill>
              <a:srgbClr val="2A2A2A"/>
            </a:solidFill>
          </a:endParaRPr>
        </a:p>
      </dgm:t>
    </dgm:pt>
    <dgm:pt modelId="{7BB86645-ACDC-4933-A483-795CB8BBB108}" type="parTrans" cxnId="{271F27AF-4BE2-4B1A-AC45-DFCAEE8474D1}">
      <dgm:prSet/>
      <dgm:spPr/>
      <dgm:t>
        <a:bodyPr/>
        <a:lstStyle/>
        <a:p>
          <a:endParaRPr lang="zh-CN" altLang="en-US" sz="2000"/>
        </a:p>
      </dgm:t>
    </dgm:pt>
    <dgm:pt modelId="{76046399-3482-4F8D-A1D9-F474E847A2FB}" type="sibTrans" cxnId="{271F27AF-4BE2-4B1A-AC45-DFCAEE8474D1}">
      <dgm:prSet/>
      <dgm:spPr/>
      <dgm:t>
        <a:bodyPr/>
        <a:lstStyle/>
        <a:p>
          <a:endParaRPr lang="zh-CN" altLang="en-US" sz="2000"/>
        </a:p>
      </dgm:t>
    </dgm:pt>
    <dgm:pt modelId="{8070460F-CD86-4A47-9664-D5543F11B491}">
      <dgm:prSet phldrT="[文本]" custT="1"/>
      <dgm:spPr/>
      <dgm:t>
        <a:bodyPr/>
        <a:lstStyle/>
        <a:p>
          <a:r>
            <a:rPr lang="en-US" altLang="zh-CN" sz="2000" b="1" dirty="0">
              <a:solidFill>
                <a:srgbClr val="2A2A2A"/>
              </a:solidFill>
            </a:rPr>
            <a:t>TITLE</a:t>
          </a:r>
          <a:endParaRPr lang="zh-CN" altLang="en-US" sz="2000" dirty="0">
            <a:solidFill>
              <a:srgbClr val="2A2A2A"/>
            </a:solidFill>
          </a:endParaRPr>
        </a:p>
      </dgm:t>
    </dgm:pt>
    <dgm:pt modelId="{732221BC-97B9-4A50-A4DC-7180158C3005}" type="parTrans" cxnId="{652C1E3B-7DF1-40B0-B912-35053ECBA991}">
      <dgm:prSet/>
      <dgm:spPr/>
      <dgm:t>
        <a:bodyPr/>
        <a:lstStyle/>
        <a:p>
          <a:endParaRPr lang="zh-CN" altLang="en-US" sz="2000"/>
        </a:p>
      </dgm:t>
    </dgm:pt>
    <dgm:pt modelId="{E9EB2BCB-F47D-432C-A5E3-60A62174D047}" type="sibTrans" cxnId="{652C1E3B-7DF1-40B0-B912-35053ECBA991}">
      <dgm:prSet/>
      <dgm:spPr/>
      <dgm:t>
        <a:bodyPr/>
        <a:lstStyle/>
        <a:p>
          <a:endParaRPr lang="zh-CN" altLang="en-US" sz="2000"/>
        </a:p>
      </dgm:t>
    </dgm:pt>
    <dgm:pt modelId="{89609AB6-0A51-4918-983D-5B8999D24664}" type="pres">
      <dgm:prSet presAssocID="{470E94F7-8F76-45AD-BADF-8168E6E45DA4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21E1DC4A-E902-401F-8ED2-4D57A8C538B9}" type="pres">
      <dgm:prSet presAssocID="{6023D91B-3405-4F87-A1BA-4C7BC9F92001}" presName="Accent1" presStyleCnt="0"/>
      <dgm:spPr/>
    </dgm:pt>
    <dgm:pt modelId="{B211517F-F7F0-4A7A-B6CF-5ABCA59AC9F8}" type="pres">
      <dgm:prSet presAssocID="{6023D91B-3405-4F87-A1BA-4C7BC9F92001}" presName="Accent" presStyleLbl="node1" presStyleIdx="0" presStyleCnt="3"/>
      <dgm:spPr>
        <a:solidFill>
          <a:srgbClr val="2A2A2A"/>
        </a:solidFill>
      </dgm:spPr>
    </dgm:pt>
    <dgm:pt modelId="{C9789C5E-E474-45BD-A638-F8E3329BC87E}" type="pres">
      <dgm:prSet presAssocID="{6023D91B-3405-4F87-A1BA-4C7BC9F92001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CE5AF907-7E30-45ED-AC60-B4F5B2C745F4}" type="pres">
      <dgm:prSet presAssocID="{DFBF3E8B-FE55-4872-8E55-D1A022369590}" presName="Accent2" presStyleCnt="0"/>
      <dgm:spPr/>
    </dgm:pt>
    <dgm:pt modelId="{81CC1E92-A646-4FD3-9EA3-BD22D130182F}" type="pres">
      <dgm:prSet presAssocID="{DFBF3E8B-FE55-4872-8E55-D1A022369590}" presName="Accent" presStyleLbl="node1" presStyleIdx="1" presStyleCnt="3"/>
      <dgm:spPr>
        <a:solidFill>
          <a:schemeClr val="bg1">
            <a:lumMod val="50000"/>
          </a:schemeClr>
        </a:solidFill>
      </dgm:spPr>
    </dgm:pt>
    <dgm:pt modelId="{B5558B2F-3323-4D3B-88E6-849B9009CDDB}" type="pres">
      <dgm:prSet presAssocID="{DFBF3E8B-FE55-4872-8E55-D1A022369590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4FC1F439-80E6-4723-8C01-0E3115303B6B}" type="pres">
      <dgm:prSet presAssocID="{8070460F-CD86-4A47-9664-D5543F11B491}" presName="Accent3" presStyleCnt="0"/>
      <dgm:spPr/>
    </dgm:pt>
    <dgm:pt modelId="{26B2FC09-E8FE-4F60-A886-8159F9EDF77E}" type="pres">
      <dgm:prSet presAssocID="{8070460F-CD86-4A47-9664-D5543F11B491}" presName="Accent" presStyleLbl="node1" presStyleIdx="2" presStyleCnt="3"/>
      <dgm:spPr>
        <a:solidFill>
          <a:srgbClr val="2A2A2A"/>
        </a:solidFill>
      </dgm:spPr>
    </dgm:pt>
    <dgm:pt modelId="{6A6B83AD-40B3-4C05-82F5-CF10DF2005A8}" type="pres">
      <dgm:prSet presAssocID="{8070460F-CD86-4A47-9664-D5543F11B49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51D9CD24-EBAA-3743-8580-6442A4FADE69}" type="presOf" srcId="{DFBF3E8B-FE55-4872-8E55-D1A022369590}" destId="{B5558B2F-3323-4D3B-88E6-849B9009CDDB}" srcOrd="0" destOrd="0" presId="urn:microsoft.com/office/officeart/2009/layout/CircleArrowProcess#1"/>
    <dgm:cxn modelId="{652C1E3B-7DF1-40B0-B912-35053ECBA991}" srcId="{470E94F7-8F76-45AD-BADF-8168E6E45DA4}" destId="{8070460F-CD86-4A47-9664-D5543F11B491}" srcOrd="2" destOrd="0" parTransId="{732221BC-97B9-4A50-A4DC-7180158C3005}" sibTransId="{E9EB2BCB-F47D-432C-A5E3-60A62174D047}"/>
    <dgm:cxn modelId="{9ADAB77D-70E2-3F4C-B688-5A460B1DCC15}" type="presOf" srcId="{6023D91B-3405-4F87-A1BA-4C7BC9F92001}" destId="{C9789C5E-E474-45BD-A638-F8E3329BC87E}" srcOrd="0" destOrd="0" presId="urn:microsoft.com/office/officeart/2009/layout/CircleArrowProcess#1"/>
    <dgm:cxn modelId="{0F4D519A-421F-2647-8338-0915186EA37F}" type="presOf" srcId="{8070460F-CD86-4A47-9664-D5543F11B491}" destId="{6A6B83AD-40B3-4C05-82F5-CF10DF2005A8}" srcOrd="0" destOrd="0" presId="urn:microsoft.com/office/officeart/2009/layout/CircleArrowProcess#1"/>
    <dgm:cxn modelId="{B49528AD-0389-405D-9847-B14D16465F31}" srcId="{470E94F7-8F76-45AD-BADF-8168E6E45DA4}" destId="{6023D91B-3405-4F87-A1BA-4C7BC9F92001}" srcOrd="0" destOrd="0" parTransId="{BB54C2C4-60D6-4532-A584-F73038A57F52}" sibTransId="{A5727343-79DD-4F1E-9474-3F8A92A820C1}"/>
    <dgm:cxn modelId="{271F27AF-4BE2-4B1A-AC45-DFCAEE8474D1}" srcId="{470E94F7-8F76-45AD-BADF-8168E6E45DA4}" destId="{DFBF3E8B-FE55-4872-8E55-D1A022369590}" srcOrd="1" destOrd="0" parTransId="{7BB86645-ACDC-4933-A483-795CB8BBB108}" sibTransId="{76046399-3482-4F8D-A1D9-F474E847A2FB}"/>
    <dgm:cxn modelId="{EC8E09B3-73FA-D046-A802-AC9730176C4B}" type="presOf" srcId="{470E94F7-8F76-45AD-BADF-8168E6E45DA4}" destId="{89609AB6-0A51-4918-983D-5B8999D24664}" srcOrd="0" destOrd="0" presId="urn:microsoft.com/office/officeart/2009/layout/CircleArrowProcess#1"/>
    <dgm:cxn modelId="{7C5588C3-AA68-2C43-9753-2FD70A18C373}" type="presParOf" srcId="{89609AB6-0A51-4918-983D-5B8999D24664}" destId="{21E1DC4A-E902-401F-8ED2-4D57A8C538B9}" srcOrd="0" destOrd="0" presId="urn:microsoft.com/office/officeart/2009/layout/CircleArrowProcess#1"/>
    <dgm:cxn modelId="{C440E49C-C65C-D848-A17C-A52F34A3D280}" type="presParOf" srcId="{21E1DC4A-E902-401F-8ED2-4D57A8C538B9}" destId="{B211517F-F7F0-4A7A-B6CF-5ABCA59AC9F8}" srcOrd="0" destOrd="0" presId="urn:microsoft.com/office/officeart/2009/layout/CircleArrowProcess#1"/>
    <dgm:cxn modelId="{0C14E1CB-EC40-394B-A742-7F0C085FC4D7}" type="presParOf" srcId="{89609AB6-0A51-4918-983D-5B8999D24664}" destId="{C9789C5E-E474-45BD-A638-F8E3329BC87E}" srcOrd="1" destOrd="0" presId="urn:microsoft.com/office/officeart/2009/layout/CircleArrowProcess#1"/>
    <dgm:cxn modelId="{F447DCE4-C2FF-9848-9F26-B83B96C7E6F1}" type="presParOf" srcId="{89609AB6-0A51-4918-983D-5B8999D24664}" destId="{CE5AF907-7E30-45ED-AC60-B4F5B2C745F4}" srcOrd="2" destOrd="0" presId="urn:microsoft.com/office/officeart/2009/layout/CircleArrowProcess#1"/>
    <dgm:cxn modelId="{45FA5135-F198-814B-816F-4548F9FF414E}" type="presParOf" srcId="{CE5AF907-7E30-45ED-AC60-B4F5B2C745F4}" destId="{81CC1E92-A646-4FD3-9EA3-BD22D130182F}" srcOrd="0" destOrd="0" presId="urn:microsoft.com/office/officeart/2009/layout/CircleArrowProcess#1"/>
    <dgm:cxn modelId="{676ED760-812F-714C-9EE1-47DEA3F948D9}" type="presParOf" srcId="{89609AB6-0A51-4918-983D-5B8999D24664}" destId="{B5558B2F-3323-4D3B-88E6-849B9009CDDB}" srcOrd="3" destOrd="0" presId="urn:microsoft.com/office/officeart/2009/layout/CircleArrowProcess#1"/>
    <dgm:cxn modelId="{2BF33C12-947E-3B45-BF9A-3C91E7840188}" type="presParOf" srcId="{89609AB6-0A51-4918-983D-5B8999D24664}" destId="{4FC1F439-80E6-4723-8C01-0E3115303B6B}" srcOrd="4" destOrd="0" presId="urn:microsoft.com/office/officeart/2009/layout/CircleArrowProcess#1"/>
    <dgm:cxn modelId="{5E76C84A-2D0B-8E49-B690-E91E7FC687AE}" type="presParOf" srcId="{4FC1F439-80E6-4723-8C01-0E3115303B6B}" destId="{26B2FC09-E8FE-4F60-A886-8159F9EDF77E}" srcOrd="0" destOrd="0" presId="urn:microsoft.com/office/officeart/2009/layout/CircleArrowProcess#1"/>
    <dgm:cxn modelId="{880EEE5C-03A9-1C4D-BBF9-D87CDFCF13FF}" type="presParOf" srcId="{89609AB6-0A51-4918-983D-5B8999D24664}" destId="{6A6B83AD-40B3-4C05-82F5-CF10DF2005A8}" srcOrd="5" destOrd="0" presId="urn:microsoft.com/office/officeart/2009/layout/CircleArrowProcess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1517F-F7F0-4A7A-B6CF-5ABCA59AC9F8}">
      <dsp:nvSpPr>
        <dsp:cNvPr id="0" name=""/>
        <dsp:cNvSpPr/>
      </dsp:nvSpPr>
      <dsp:spPr>
        <a:xfrm>
          <a:off x="2588873" y="0"/>
          <a:ext cx="2162681" cy="216301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2A2A2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89C5E-E474-45BD-A638-F8E3329BC87E}">
      <dsp:nvSpPr>
        <dsp:cNvPr id="0" name=""/>
        <dsp:cNvSpPr/>
      </dsp:nvSpPr>
      <dsp:spPr>
        <a:xfrm>
          <a:off x="3066897" y="780912"/>
          <a:ext cx="1201760" cy="600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rgbClr val="2A2A2A"/>
              </a:solidFill>
            </a:rPr>
            <a:t>TITLE</a:t>
          </a:r>
          <a:endParaRPr lang="zh-CN" altLang="en-US" sz="2000" b="1" kern="1200" dirty="0">
            <a:solidFill>
              <a:srgbClr val="2A2A2A"/>
            </a:solidFill>
          </a:endParaRPr>
        </a:p>
      </dsp:txBody>
      <dsp:txXfrm>
        <a:off x="3066897" y="780912"/>
        <a:ext cx="1201760" cy="600736"/>
      </dsp:txXfrm>
    </dsp:sp>
    <dsp:sp modelId="{81CC1E92-A646-4FD3-9EA3-BD22D130182F}">
      <dsp:nvSpPr>
        <dsp:cNvPr id="0" name=""/>
        <dsp:cNvSpPr/>
      </dsp:nvSpPr>
      <dsp:spPr>
        <a:xfrm>
          <a:off x="1988196" y="1242809"/>
          <a:ext cx="2162681" cy="216301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58B2F-3323-4D3B-88E6-849B9009CDDB}">
      <dsp:nvSpPr>
        <dsp:cNvPr id="0" name=""/>
        <dsp:cNvSpPr/>
      </dsp:nvSpPr>
      <dsp:spPr>
        <a:xfrm>
          <a:off x="2468656" y="2030911"/>
          <a:ext cx="1201760" cy="600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rgbClr val="2A2A2A"/>
              </a:solidFill>
            </a:rPr>
            <a:t>TITLE</a:t>
          </a:r>
          <a:endParaRPr lang="zh-CN" altLang="en-US" sz="2000" kern="1200" dirty="0">
            <a:solidFill>
              <a:srgbClr val="2A2A2A"/>
            </a:solidFill>
          </a:endParaRPr>
        </a:p>
      </dsp:txBody>
      <dsp:txXfrm>
        <a:off x="2468656" y="2030911"/>
        <a:ext cx="1201760" cy="600736"/>
      </dsp:txXfrm>
    </dsp:sp>
    <dsp:sp modelId="{26B2FC09-E8FE-4F60-A886-8159F9EDF77E}">
      <dsp:nvSpPr>
        <dsp:cNvPr id="0" name=""/>
        <dsp:cNvSpPr/>
      </dsp:nvSpPr>
      <dsp:spPr>
        <a:xfrm>
          <a:off x="2742799" y="2634343"/>
          <a:ext cx="1858078" cy="185882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2A2A2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B83AD-40B3-4C05-82F5-CF10DF2005A8}">
      <dsp:nvSpPr>
        <dsp:cNvPr id="0" name=""/>
        <dsp:cNvSpPr/>
      </dsp:nvSpPr>
      <dsp:spPr>
        <a:xfrm>
          <a:off x="3069739" y="3282707"/>
          <a:ext cx="1201760" cy="600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rgbClr val="2A2A2A"/>
              </a:solidFill>
            </a:rPr>
            <a:t>TITLE</a:t>
          </a:r>
          <a:endParaRPr lang="zh-CN" altLang="en-US" sz="2000" kern="1200" dirty="0">
            <a:solidFill>
              <a:srgbClr val="2A2A2A"/>
            </a:solidFill>
          </a:endParaRPr>
        </a:p>
      </dsp:txBody>
      <dsp:txXfrm>
        <a:off x="3069739" y="3282707"/>
        <a:ext cx="1201760" cy="600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#1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A60A4-BF96-CF41-A1B3-E3F3623CC63B}" type="datetimeFigureOut">
              <a:rPr kumimoji="1" lang="zh-CN" altLang="en-US" smtClean="0"/>
              <a:t>2018/3/26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B2C51-1261-5B47-A110-4904E1A866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6089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608965" rtl="0" eaLnBrk="1" latinLnBrk="0" hangingPunct="1">
        <a:spcBef>
          <a:spcPct val="20000"/>
        </a:spcBef>
        <a:buFont typeface="Arial" panose="020B0604020202020204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608965" rtl="0" eaLnBrk="1" latinLnBrk="0" hangingPunct="1">
        <a:spcBef>
          <a:spcPct val="20000"/>
        </a:spcBef>
        <a:buFont typeface="Arial" panose="020B0604020202020204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608965" rtl="0" eaLnBrk="1" latinLnBrk="0" hangingPunct="1">
        <a:spcBef>
          <a:spcPct val="20000"/>
        </a:spcBef>
        <a:buFont typeface="Arial" panose="020B0604020202020204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608965" rtl="0" eaLnBrk="1" latinLnBrk="0" hangingPunct="1">
        <a:spcBef>
          <a:spcPct val="20000"/>
        </a:spcBef>
        <a:buFont typeface="Arial" panose="020B0604020202020204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microsoft.com/office/2007/relationships/hdphoto" Target="../media/hdphoto2.wdp"/><Relationship Id="rId7" Type="http://schemas.openxmlformats.org/officeDocument/2006/relationships/slide" Target="slide14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slide" Target="slide1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4.xml"/><Relationship Id="rId7" Type="http://schemas.openxmlformats.org/officeDocument/2006/relationships/slide" Target="slide1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11" Type="http://schemas.openxmlformats.org/officeDocument/2006/relationships/slide" Target="slide10.xml"/><Relationship Id="rId5" Type="http://schemas.openxmlformats.org/officeDocument/2006/relationships/slide" Target="slide7.xml"/><Relationship Id="rId10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10643" y="4550867"/>
            <a:ext cx="5633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2A2A2A"/>
                </a:solidFill>
              </a:rPr>
              <a:t>项目名称：停指</a:t>
            </a:r>
          </a:p>
        </p:txBody>
      </p:sp>
      <p:sp>
        <p:nvSpPr>
          <p:cNvPr id="5" name="矩形 4"/>
          <p:cNvSpPr/>
          <p:nvPr/>
        </p:nvSpPr>
        <p:spPr>
          <a:xfrm>
            <a:off x="3084908" y="2307133"/>
            <a:ext cx="554029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G14</a:t>
            </a:r>
            <a:r>
              <a:rPr lang="zh-CN" alt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组项目计划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3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3"/>
          <p:cNvGrpSpPr/>
          <p:nvPr/>
        </p:nvGrpSpPr>
        <p:grpSpPr>
          <a:xfrm>
            <a:off x="1294437" y="1547795"/>
            <a:ext cx="1924122" cy="3683002"/>
            <a:chOff x="2553392" y="917952"/>
            <a:chExt cx="1796903" cy="3593807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71" r="25893"/>
            <a:stretch>
              <a:fillRect/>
            </a:stretch>
          </p:blipFill>
          <p:spPr>
            <a:xfrm>
              <a:off x="2807886" y="1533258"/>
              <a:ext cx="1418245" cy="2410057"/>
            </a:xfrm>
            <a:prstGeom prst="rect">
              <a:avLst/>
            </a:prstGeom>
          </p:spPr>
        </p:pic>
        <p:pic>
          <p:nvPicPr>
            <p:cNvPr id="53" name="图片 5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279" t="13601" r="11881" b="13601"/>
            <a:stretch>
              <a:fillRect/>
            </a:stretch>
          </p:blipFill>
          <p:spPr>
            <a:xfrm>
              <a:off x="2553392" y="917952"/>
              <a:ext cx="1796903" cy="3593807"/>
            </a:xfrm>
            <a:custGeom>
              <a:avLst/>
              <a:gdLst>
                <a:gd name="connsiteX0" fmla="*/ 299897 w 1872208"/>
                <a:gd name="connsiteY0" fmla="*/ 648072 h 3744416"/>
                <a:gd name="connsiteX1" fmla="*/ 275978 w 1872208"/>
                <a:gd name="connsiteY1" fmla="*/ 671991 h 3744416"/>
                <a:gd name="connsiteX2" fmla="*/ 275978 w 1872208"/>
                <a:gd name="connsiteY2" fmla="*/ 3108153 h 3744416"/>
                <a:gd name="connsiteX3" fmla="*/ 299897 w 1872208"/>
                <a:gd name="connsiteY3" fmla="*/ 3132072 h 3744416"/>
                <a:gd name="connsiteX4" fmla="*/ 1659046 w 1872208"/>
                <a:gd name="connsiteY4" fmla="*/ 3132072 h 3744416"/>
                <a:gd name="connsiteX5" fmla="*/ 1682965 w 1872208"/>
                <a:gd name="connsiteY5" fmla="*/ 3108153 h 3744416"/>
                <a:gd name="connsiteX6" fmla="*/ 1682965 w 1872208"/>
                <a:gd name="connsiteY6" fmla="*/ 671991 h 3744416"/>
                <a:gd name="connsiteX7" fmla="*/ 1659046 w 1872208"/>
                <a:gd name="connsiteY7" fmla="*/ 648072 h 3744416"/>
                <a:gd name="connsiteX8" fmla="*/ 0 w 1872208"/>
                <a:gd name="connsiteY8" fmla="*/ 0 h 3744416"/>
                <a:gd name="connsiteX9" fmla="*/ 1872208 w 1872208"/>
                <a:gd name="connsiteY9" fmla="*/ 0 h 3744416"/>
                <a:gd name="connsiteX10" fmla="*/ 1872208 w 1872208"/>
                <a:gd name="connsiteY10" fmla="*/ 3744416 h 3744416"/>
                <a:gd name="connsiteX11" fmla="*/ 0 w 1872208"/>
                <a:gd name="connsiteY11" fmla="*/ 3744416 h 374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2208" h="3744416">
                  <a:moveTo>
                    <a:pt x="299897" y="648072"/>
                  </a:moveTo>
                  <a:cubicBezTo>
                    <a:pt x="286687" y="648072"/>
                    <a:pt x="275978" y="658781"/>
                    <a:pt x="275978" y="671991"/>
                  </a:cubicBezTo>
                  <a:lnTo>
                    <a:pt x="275978" y="3108153"/>
                  </a:lnTo>
                  <a:cubicBezTo>
                    <a:pt x="275978" y="3121363"/>
                    <a:pt x="286687" y="3132072"/>
                    <a:pt x="299897" y="3132072"/>
                  </a:cubicBezTo>
                  <a:lnTo>
                    <a:pt x="1659046" y="3132072"/>
                  </a:lnTo>
                  <a:cubicBezTo>
                    <a:pt x="1672256" y="3132072"/>
                    <a:pt x="1682965" y="3121363"/>
                    <a:pt x="1682965" y="3108153"/>
                  </a:cubicBezTo>
                  <a:lnTo>
                    <a:pt x="1682965" y="671991"/>
                  </a:lnTo>
                  <a:cubicBezTo>
                    <a:pt x="1682965" y="658781"/>
                    <a:pt x="1672256" y="648072"/>
                    <a:pt x="1659046" y="648072"/>
                  </a:cubicBezTo>
                  <a:close/>
                  <a:moveTo>
                    <a:pt x="0" y="0"/>
                  </a:moveTo>
                  <a:lnTo>
                    <a:pt x="1872208" y="0"/>
                  </a:lnTo>
                  <a:lnTo>
                    <a:pt x="1872208" y="3744416"/>
                  </a:lnTo>
                  <a:lnTo>
                    <a:pt x="0" y="3744416"/>
                  </a:lnTo>
                  <a:close/>
                </a:path>
              </a:pathLst>
            </a:custGeom>
          </p:spPr>
        </p:pic>
      </p:grpSp>
      <p:sp>
        <p:nvSpPr>
          <p:cNvPr id="67" name="文本框 66"/>
          <p:cNvSpPr txBox="1"/>
          <p:nvPr/>
        </p:nvSpPr>
        <p:spPr>
          <a:xfrm>
            <a:off x="426576" y="411997"/>
            <a:ext cx="2751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功能模型图</a:t>
            </a:r>
          </a:p>
        </p:txBody>
      </p:sp>
      <p:sp>
        <p:nvSpPr>
          <p:cNvPr id="24" name="文本框 23">
            <a:hlinkClick r:id="rId7" action="ppaction://hlinksldjump"/>
          </p:cNvPr>
          <p:cNvSpPr txBox="1"/>
          <p:nvPr/>
        </p:nvSpPr>
        <p:spPr>
          <a:xfrm>
            <a:off x="10916713" y="6180477"/>
            <a:ext cx="127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A2A2A"/>
                </a:solidFill>
              </a:rPr>
              <a:t>back</a:t>
            </a:r>
            <a:endParaRPr lang="zh-CN" altLang="en-US" dirty="0">
              <a:solidFill>
                <a:srgbClr val="2A2A2A"/>
              </a:solidFill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6523B66C-1B8F-4FC9-A63B-1D41921B9B09}"/>
              </a:ext>
            </a:extLst>
          </p:cNvPr>
          <p:cNvCxnSpPr>
            <a:cxnSpLocks/>
          </p:cNvCxnSpPr>
          <p:nvPr/>
        </p:nvCxnSpPr>
        <p:spPr>
          <a:xfrm>
            <a:off x="6884375" y="4527881"/>
            <a:ext cx="106808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F2A3B118-8498-43DA-B1D3-AAACDFE827A5}"/>
              </a:ext>
            </a:extLst>
          </p:cNvPr>
          <p:cNvCxnSpPr>
            <a:cxnSpLocks/>
          </p:cNvCxnSpPr>
          <p:nvPr/>
        </p:nvCxnSpPr>
        <p:spPr>
          <a:xfrm flipV="1">
            <a:off x="4753900" y="2452728"/>
            <a:ext cx="545611" cy="4807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E4F1D0E-A1AD-4DD7-A586-BF37499C0A7A}"/>
              </a:ext>
            </a:extLst>
          </p:cNvPr>
          <p:cNvCxnSpPr>
            <a:cxnSpLocks/>
          </p:cNvCxnSpPr>
          <p:nvPr/>
        </p:nvCxnSpPr>
        <p:spPr>
          <a:xfrm>
            <a:off x="4665798" y="3769580"/>
            <a:ext cx="805756" cy="87866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5CD7D645-A3DC-4A09-A048-B888DC00E01D}"/>
              </a:ext>
            </a:extLst>
          </p:cNvPr>
          <p:cNvCxnSpPr>
            <a:cxnSpLocks/>
          </p:cNvCxnSpPr>
          <p:nvPr/>
        </p:nvCxnSpPr>
        <p:spPr>
          <a:xfrm>
            <a:off x="3085604" y="3389296"/>
            <a:ext cx="60207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矩形: 剪去对角 5">
            <a:extLst>
              <a:ext uri="{FF2B5EF4-FFF2-40B4-BE49-F238E27FC236}">
                <a16:creationId xmlns:a16="http://schemas.microsoft.com/office/drawing/2014/main" id="{2A051956-056F-449F-9326-D349D8D8006C}"/>
              </a:ext>
            </a:extLst>
          </p:cNvPr>
          <p:cNvSpPr>
            <a:spLocks/>
          </p:cNvSpPr>
          <p:nvPr/>
        </p:nvSpPr>
        <p:spPr bwMode="auto">
          <a:xfrm>
            <a:off x="3469663" y="2911717"/>
            <a:ext cx="1341437" cy="928146"/>
          </a:xfrm>
          <a:custGeom>
            <a:avLst/>
            <a:gdLst>
              <a:gd name="T0" fmla="*/ 43938 w 1341120"/>
              <a:gd name="T1" fmla="*/ 0 h 563880"/>
              <a:gd name="T2" fmla="*/ 1247138 w 1341120"/>
              <a:gd name="T3" fmla="*/ 0 h 563880"/>
              <a:gd name="T4" fmla="*/ 1341120 w 1341120"/>
              <a:gd name="T5" fmla="*/ 93982 h 563880"/>
              <a:gd name="T6" fmla="*/ 1341120 w 1341120"/>
              <a:gd name="T7" fmla="*/ 519942 h 563880"/>
              <a:gd name="T8" fmla="*/ 1297182 w 1341120"/>
              <a:gd name="T9" fmla="*/ 563880 h 563880"/>
              <a:gd name="T10" fmla="*/ 93982 w 1341120"/>
              <a:gd name="T11" fmla="*/ 563880 h 563880"/>
              <a:gd name="T12" fmla="*/ 0 w 1341120"/>
              <a:gd name="T13" fmla="*/ 469898 h 563880"/>
              <a:gd name="T14" fmla="*/ 0 w 1341120"/>
              <a:gd name="T15" fmla="*/ 43938 h 563880"/>
              <a:gd name="T16" fmla="*/ 43938 w 1341120"/>
              <a:gd name="T17" fmla="*/ 0 h 5638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41120"/>
              <a:gd name="T28" fmla="*/ 0 h 563880"/>
              <a:gd name="T29" fmla="*/ 1341120 w 1341120"/>
              <a:gd name="T30" fmla="*/ 563880 h 5638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41120" h="563880">
                <a:moveTo>
                  <a:pt x="43938" y="0"/>
                </a:moveTo>
                <a:lnTo>
                  <a:pt x="1247138" y="0"/>
                </a:lnTo>
                <a:lnTo>
                  <a:pt x="1341120" y="93982"/>
                </a:lnTo>
                <a:lnTo>
                  <a:pt x="1341120" y="519942"/>
                </a:lnTo>
                <a:lnTo>
                  <a:pt x="1297182" y="563880"/>
                </a:lnTo>
                <a:lnTo>
                  <a:pt x="93982" y="563880"/>
                </a:lnTo>
                <a:lnTo>
                  <a:pt x="0" y="469898"/>
                </a:lnTo>
                <a:lnTo>
                  <a:pt x="0" y="43938"/>
                </a:lnTo>
                <a:lnTo>
                  <a:pt x="43938" y="0"/>
                </a:lnTo>
                <a:close/>
              </a:path>
            </a:pathLst>
          </a:custGeom>
          <a:gradFill rotWithShape="1">
            <a:gsLst>
              <a:gs pos="0">
                <a:srgbClr val="5F5F5F"/>
              </a:gs>
              <a:gs pos="50000">
                <a:srgbClr val="8B8B8B"/>
              </a:gs>
              <a:gs pos="100000">
                <a:srgbClr val="A6A6A6"/>
              </a:gs>
            </a:gsLst>
            <a:lin ang="18900000" scaled="1"/>
          </a:gradFill>
          <a:ln w="9525">
            <a:solidFill>
              <a:srgbClr val="2A2A2A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软件锁功能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矩形 33">
            <a:extLst>
              <a:ext uri="{FF2B5EF4-FFF2-40B4-BE49-F238E27FC236}">
                <a16:creationId xmlns:a16="http://schemas.microsoft.com/office/drawing/2014/main" id="{24CCD6B5-C343-446B-A762-A441575D3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416" y="4223370"/>
            <a:ext cx="1430959" cy="849018"/>
          </a:xfrm>
          <a:prstGeom prst="rect">
            <a:avLst/>
          </a:prstGeom>
          <a:gradFill rotWithShape="1">
            <a:gsLst>
              <a:gs pos="0">
                <a:srgbClr val="6E6E6E"/>
              </a:gs>
              <a:gs pos="50000">
                <a:srgbClr val="A0A0A0"/>
              </a:gs>
              <a:gs pos="100000">
                <a:srgbClr val="BFBFBF"/>
              </a:gs>
            </a:gsLst>
            <a:lin ang="18900000" scaled="1"/>
          </a:gradFill>
          <a:ln w="9525">
            <a:solidFill>
              <a:srgbClr val="2A2A2A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白名单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30">
            <a:extLst>
              <a:ext uri="{FF2B5EF4-FFF2-40B4-BE49-F238E27FC236}">
                <a16:creationId xmlns:a16="http://schemas.microsoft.com/office/drawing/2014/main" id="{25B330B7-E3BA-4DED-AB38-350005275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2719" y="2722317"/>
            <a:ext cx="1430959" cy="849018"/>
          </a:xfrm>
          <a:prstGeom prst="rect">
            <a:avLst/>
          </a:prstGeom>
          <a:gradFill rotWithShape="1">
            <a:gsLst>
              <a:gs pos="0">
                <a:srgbClr val="6E6E6E"/>
              </a:gs>
              <a:gs pos="50000">
                <a:srgbClr val="A0A0A0"/>
              </a:gs>
              <a:gs pos="100000">
                <a:srgbClr val="BFBFBF"/>
              </a:gs>
            </a:gsLst>
            <a:lin ang="18900000" scaled="1"/>
          </a:gradFill>
          <a:ln w="9525">
            <a:solidFill>
              <a:srgbClr val="2A2A2A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黑名单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37">
            <a:extLst>
              <a:ext uri="{FF2B5EF4-FFF2-40B4-BE49-F238E27FC236}">
                <a16:creationId xmlns:a16="http://schemas.microsoft.com/office/drawing/2014/main" id="{A20FBB28-8C35-4063-9605-6321A7DEF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9511" y="1516006"/>
            <a:ext cx="1430958" cy="909215"/>
          </a:xfrm>
          <a:prstGeom prst="rect">
            <a:avLst/>
          </a:prstGeom>
          <a:gradFill rotWithShape="1">
            <a:gsLst>
              <a:gs pos="0">
                <a:srgbClr val="6E6E6E"/>
              </a:gs>
              <a:gs pos="50000">
                <a:srgbClr val="A0A0A0"/>
              </a:gs>
              <a:gs pos="100000">
                <a:srgbClr val="BFBFBF"/>
              </a:gs>
            </a:gsLst>
            <a:lin ang="18900000" scaled="1"/>
          </a:gradFill>
          <a:ln w="9525">
            <a:solidFill>
              <a:srgbClr val="2A2A2A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锁定界面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CCAB7C38-40ED-4A20-8CAA-FDEB7003B942}"/>
              </a:ext>
            </a:extLst>
          </p:cNvPr>
          <p:cNvCxnSpPr/>
          <p:nvPr/>
        </p:nvCxnSpPr>
        <p:spPr>
          <a:xfrm flipV="1">
            <a:off x="4811641" y="3297125"/>
            <a:ext cx="456565" cy="59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8">
            <a:extLst>
              <a:ext uri="{FF2B5EF4-FFF2-40B4-BE49-F238E27FC236}">
                <a16:creationId xmlns:a16="http://schemas.microsoft.com/office/drawing/2014/main" id="{4098C0C9-55B1-45FF-83A5-2CAB7C6ED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675" y="4088921"/>
            <a:ext cx="1430959" cy="926169"/>
          </a:xfrm>
          <a:prstGeom prst="rect">
            <a:avLst/>
          </a:prstGeom>
          <a:gradFill rotWithShape="1">
            <a:gsLst>
              <a:gs pos="0">
                <a:srgbClr val="6E6E6E"/>
              </a:gs>
              <a:gs pos="50000">
                <a:srgbClr val="A0A0A0"/>
              </a:gs>
              <a:gs pos="100000">
                <a:srgbClr val="BFBFBF"/>
              </a:gs>
            </a:gsLst>
            <a:lin ang="18900000" scaled="1"/>
          </a:gradFill>
          <a:ln w="9525">
            <a:solidFill>
              <a:srgbClr val="2A2A2A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解锁时间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B11822F8-C0B7-4947-A734-59F577C2D9FC}"/>
              </a:ext>
            </a:extLst>
          </p:cNvPr>
          <p:cNvCxnSpPr>
            <a:cxnSpLocks/>
          </p:cNvCxnSpPr>
          <p:nvPr/>
        </p:nvCxnSpPr>
        <p:spPr>
          <a:xfrm flipH="1">
            <a:off x="6690360" y="2933457"/>
            <a:ext cx="1617353" cy="1594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0BE54448-5523-44A3-B141-94D1BBDCEA8B}"/>
              </a:ext>
            </a:extLst>
          </p:cNvPr>
          <p:cNvSpPr/>
          <p:nvPr/>
        </p:nvSpPr>
        <p:spPr>
          <a:xfrm>
            <a:off x="8307712" y="2496758"/>
            <a:ext cx="1509147" cy="739075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sp>
        <p:nvSpPr>
          <p:cNvPr id="23" name="文本框 2">
            <a:extLst>
              <a:ext uri="{FF2B5EF4-FFF2-40B4-BE49-F238E27FC236}">
                <a16:creationId xmlns:a16="http://schemas.microsoft.com/office/drawing/2014/main" id="{371267D1-2D57-4402-A427-B6D2D395D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8855" y="2589502"/>
            <a:ext cx="11230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禁止使用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457F4C3-77BD-4CA5-9B1C-70BC641FD1D4}"/>
              </a:ext>
            </a:extLst>
          </p:cNvPr>
          <p:cNvCxnSpPr>
            <a:cxnSpLocks/>
          </p:cNvCxnSpPr>
          <p:nvPr/>
        </p:nvCxnSpPr>
        <p:spPr>
          <a:xfrm flipH="1" flipV="1">
            <a:off x="6652958" y="3545970"/>
            <a:ext cx="1291970" cy="542951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41">
            <a:extLst>
              <a:ext uri="{FF2B5EF4-FFF2-40B4-BE49-F238E27FC236}">
                <a16:creationId xmlns:a16="http://schemas.microsoft.com/office/drawing/2014/main" id="{F12DBD22-B9D9-4F3C-8ABE-89B81B0A6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3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" name="Rectangle 44">
            <a:extLst>
              <a:ext uri="{FF2B5EF4-FFF2-40B4-BE49-F238E27FC236}">
                <a16:creationId xmlns:a16="http://schemas.microsoft.com/office/drawing/2014/main" id="{235B6FF1-D891-46CC-99F1-ECF38B89E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3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0">
            <a:extLst>
              <a:ext uri="{FF2B5EF4-FFF2-40B4-BE49-F238E27FC236}">
                <a16:creationId xmlns:a16="http://schemas.microsoft.com/office/drawing/2014/main" id="{4291889B-0D91-4D06-8D27-F11E7B73B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3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77677" y="2365311"/>
            <a:ext cx="1399592" cy="139959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5" b="1" dirty="0">
                <a:solidFill>
                  <a:schemeClr val="bg1">
                    <a:lumMod val="95000"/>
                  </a:schemeClr>
                </a:solidFill>
              </a:rPr>
              <a:t>6</a:t>
            </a:r>
            <a:endParaRPr kumimoji="1" lang="zh-CN" altLang="en-US" sz="6935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29753" y="2586029"/>
            <a:ext cx="2917786" cy="748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265" dirty="0">
                <a:solidFill>
                  <a:schemeClr val="bg1">
                    <a:lumMod val="95000"/>
                  </a:schemeClr>
                </a:solidFill>
              </a:rPr>
              <a:t>可行性分析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362467"/>
            <a:ext cx="2879983" cy="421696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1865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可行性分析</a:t>
            </a:r>
            <a:endParaRPr kumimoji="1" lang="en-US" altLang="zh-CN" sz="1865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5" b="1" dirty="0">
                <a:solidFill>
                  <a:srgbClr val="1F1F1F"/>
                </a:solidFill>
                <a:latin typeface="Calibri" panose="020F0502020204030204"/>
                <a:ea typeface="宋体" panose="02010600030101010101" pitchFamily="2" charset="-122"/>
              </a:rPr>
              <a:t>LOGO</a:t>
            </a:r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6033586" y="689431"/>
            <a:ext cx="5844633" cy="8671735"/>
            <a:chOff x="369552" y="1357621"/>
            <a:chExt cx="2551632" cy="3785879"/>
          </a:xfrm>
        </p:grpSpPr>
        <p:pic>
          <p:nvPicPr>
            <p:cNvPr id="6" name="Picture 2" descr="C:\Documents and Settings\Administrator\桌面\高清配图\高清图片01\21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52" t="405" r="31224" b="1"/>
            <a:stretch>
              <a:fillRect/>
            </a:stretch>
          </p:blipFill>
          <p:spPr bwMode="auto">
            <a:xfrm>
              <a:off x="501252" y="1631295"/>
              <a:ext cx="2288232" cy="3227263"/>
            </a:xfrm>
            <a:prstGeom prst="hexagon">
              <a:avLst>
                <a:gd name="adj" fmla="val 0"/>
                <a:gd name="vf" fmla="val 115470"/>
              </a:avLst>
            </a:prstGeom>
            <a:noFill/>
            <a:ln w="3810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" descr="C:\Documents and Settings\Administrator\桌面\ipa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552" y="1357621"/>
              <a:ext cx="2551632" cy="378587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组合 143"/>
          <p:cNvGrpSpPr/>
          <p:nvPr/>
        </p:nvGrpSpPr>
        <p:grpSpPr>
          <a:xfrm>
            <a:off x="672656" y="1804829"/>
            <a:ext cx="603451" cy="603451"/>
            <a:chOff x="6870036" y="1859226"/>
            <a:chExt cx="575096" cy="575096"/>
          </a:xfrm>
        </p:grpSpPr>
        <p:sp>
          <p:nvSpPr>
            <p:cNvPr id="14" name="椭圆 13"/>
            <p:cNvSpPr/>
            <p:nvPr/>
          </p:nvSpPr>
          <p:spPr>
            <a:xfrm>
              <a:off x="6870036" y="1859226"/>
              <a:ext cx="575096" cy="575096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kern="0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5" name="Freeform 10"/>
            <p:cNvSpPr/>
            <p:nvPr/>
          </p:nvSpPr>
          <p:spPr bwMode="auto">
            <a:xfrm>
              <a:off x="6991538" y="1990791"/>
              <a:ext cx="332092" cy="311967"/>
            </a:xfrm>
            <a:custGeom>
              <a:avLst/>
              <a:gdLst>
                <a:gd name="T0" fmla="*/ 40 w 128"/>
                <a:gd name="T1" fmla="*/ 120 h 120"/>
                <a:gd name="T2" fmla="*/ 12 w 128"/>
                <a:gd name="T3" fmla="*/ 108 h 120"/>
                <a:gd name="T4" fmla="*/ 0 w 128"/>
                <a:gd name="T5" fmla="*/ 80 h 120"/>
                <a:gd name="T6" fmla="*/ 12 w 128"/>
                <a:gd name="T7" fmla="*/ 52 h 120"/>
                <a:gd name="T8" fmla="*/ 58 w 128"/>
                <a:gd name="T9" fmla="*/ 2 h 120"/>
                <a:gd name="T10" fmla="*/ 64 w 128"/>
                <a:gd name="T11" fmla="*/ 8 h 120"/>
                <a:gd name="T12" fmla="*/ 17 w 128"/>
                <a:gd name="T13" fmla="*/ 57 h 120"/>
                <a:gd name="T14" fmla="*/ 8 w 128"/>
                <a:gd name="T15" fmla="*/ 80 h 120"/>
                <a:gd name="T16" fmla="*/ 17 w 128"/>
                <a:gd name="T17" fmla="*/ 103 h 120"/>
                <a:gd name="T18" fmla="*/ 40 w 128"/>
                <a:gd name="T19" fmla="*/ 112 h 120"/>
                <a:gd name="T20" fmla="*/ 63 w 128"/>
                <a:gd name="T21" fmla="*/ 103 h 120"/>
                <a:gd name="T22" fmla="*/ 113 w 128"/>
                <a:gd name="T23" fmla="*/ 49 h 120"/>
                <a:gd name="T24" fmla="*/ 120 w 128"/>
                <a:gd name="T25" fmla="*/ 32 h 120"/>
                <a:gd name="T26" fmla="*/ 113 w 128"/>
                <a:gd name="T27" fmla="*/ 15 h 120"/>
                <a:gd name="T28" fmla="*/ 96 w 128"/>
                <a:gd name="T29" fmla="*/ 8 h 120"/>
                <a:gd name="T30" fmla="*/ 79 w 128"/>
                <a:gd name="T31" fmla="*/ 15 h 120"/>
                <a:gd name="T32" fmla="*/ 29 w 128"/>
                <a:gd name="T33" fmla="*/ 69 h 120"/>
                <a:gd name="T34" fmla="*/ 29 w 128"/>
                <a:gd name="T35" fmla="*/ 91 h 120"/>
                <a:gd name="T36" fmla="*/ 40 w 128"/>
                <a:gd name="T37" fmla="*/ 96 h 120"/>
                <a:gd name="T38" fmla="*/ 40 w 128"/>
                <a:gd name="T39" fmla="*/ 96 h 120"/>
                <a:gd name="T40" fmla="*/ 51 w 128"/>
                <a:gd name="T41" fmla="*/ 91 h 120"/>
                <a:gd name="T42" fmla="*/ 100 w 128"/>
                <a:gd name="T43" fmla="*/ 41 h 120"/>
                <a:gd name="T44" fmla="*/ 105 w 128"/>
                <a:gd name="T45" fmla="*/ 47 h 120"/>
                <a:gd name="T46" fmla="*/ 57 w 128"/>
                <a:gd name="T47" fmla="*/ 97 h 120"/>
                <a:gd name="T48" fmla="*/ 40 w 128"/>
                <a:gd name="T49" fmla="*/ 104 h 120"/>
                <a:gd name="T50" fmla="*/ 40 w 128"/>
                <a:gd name="T51" fmla="*/ 104 h 120"/>
                <a:gd name="T52" fmla="*/ 23 w 128"/>
                <a:gd name="T53" fmla="*/ 97 h 120"/>
                <a:gd name="T54" fmla="*/ 23 w 128"/>
                <a:gd name="T55" fmla="*/ 63 h 120"/>
                <a:gd name="T56" fmla="*/ 73 w 128"/>
                <a:gd name="T57" fmla="*/ 9 h 120"/>
                <a:gd name="T58" fmla="*/ 96 w 128"/>
                <a:gd name="T59" fmla="*/ 0 h 120"/>
                <a:gd name="T60" fmla="*/ 119 w 128"/>
                <a:gd name="T61" fmla="*/ 9 h 120"/>
                <a:gd name="T62" fmla="*/ 128 w 128"/>
                <a:gd name="T63" fmla="*/ 32 h 120"/>
                <a:gd name="T64" fmla="*/ 119 w 128"/>
                <a:gd name="T65" fmla="*/ 55 h 120"/>
                <a:gd name="T66" fmla="*/ 68 w 128"/>
                <a:gd name="T67" fmla="*/ 108 h 120"/>
                <a:gd name="T68" fmla="*/ 40 w 128"/>
                <a:gd name="T6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20">
                  <a:moveTo>
                    <a:pt x="40" y="120"/>
                  </a:moveTo>
                  <a:cubicBezTo>
                    <a:pt x="29" y="120"/>
                    <a:pt x="19" y="116"/>
                    <a:pt x="12" y="108"/>
                  </a:cubicBezTo>
                  <a:cubicBezTo>
                    <a:pt x="4" y="101"/>
                    <a:pt x="0" y="91"/>
                    <a:pt x="0" y="80"/>
                  </a:cubicBezTo>
                  <a:cubicBezTo>
                    <a:pt x="0" y="69"/>
                    <a:pt x="4" y="59"/>
                    <a:pt x="12" y="5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1" y="63"/>
                    <a:pt x="8" y="71"/>
                    <a:pt x="8" y="80"/>
                  </a:cubicBezTo>
                  <a:cubicBezTo>
                    <a:pt x="8" y="89"/>
                    <a:pt x="11" y="97"/>
                    <a:pt x="17" y="103"/>
                  </a:cubicBezTo>
                  <a:cubicBezTo>
                    <a:pt x="23" y="109"/>
                    <a:pt x="31" y="112"/>
                    <a:pt x="40" y="112"/>
                  </a:cubicBezTo>
                  <a:cubicBezTo>
                    <a:pt x="49" y="112"/>
                    <a:pt x="57" y="109"/>
                    <a:pt x="63" y="103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8" y="44"/>
                    <a:pt x="120" y="38"/>
                    <a:pt x="120" y="32"/>
                  </a:cubicBezTo>
                  <a:cubicBezTo>
                    <a:pt x="120" y="26"/>
                    <a:pt x="118" y="20"/>
                    <a:pt x="113" y="15"/>
                  </a:cubicBezTo>
                  <a:cubicBezTo>
                    <a:pt x="108" y="10"/>
                    <a:pt x="102" y="8"/>
                    <a:pt x="96" y="8"/>
                  </a:cubicBezTo>
                  <a:cubicBezTo>
                    <a:pt x="90" y="8"/>
                    <a:pt x="84" y="10"/>
                    <a:pt x="79" y="15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2" y="75"/>
                    <a:pt x="22" y="85"/>
                    <a:pt x="29" y="91"/>
                  </a:cubicBezTo>
                  <a:cubicBezTo>
                    <a:pt x="32" y="94"/>
                    <a:pt x="36" y="96"/>
                    <a:pt x="40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4" y="96"/>
                    <a:pt x="48" y="94"/>
                    <a:pt x="51" y="9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2" y="102"/>
                    <a:pt x="46" y="104"/>
                    <a:pt x="40" y="104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34" y="104"/>
                    <a:pt x="28" y="102"/>
                    <a:pt x="23" y="97"/>
                  </a:cubicBezTo>
                  <a:cubicBezTo>
                    <a:pt x="14" y="88"/>
                    <a:pt x="14" y="72"/>
                    <a:pt x="23" y="63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9" y="3"/>
                    <a:pt x="87" y="0"/>
                    <a:pt x="96" y="0"/>
                  </a:cubicBezTo>
                  <a:cubicBezTo>
                    <a:pt x="105" y="0"/>
                    <a:pt x="113" y="3"/>
                    <a:pt x="119" y="9"/>
                  </a:cubicBezTo>
                  <a:cubicBezTo>
                    <a:pt x="125" y="15"/>
                    <a:pt x="128" y="23"/>
                    <a:pt x="128" y="32"/>
                  </a:cubicBezTo>
                  <a:cubicBezTo>
                    <a:pt x="128" y="41"/>
                    <a:pt x="125" y="49"/>
                    <a:pt x="119" y="55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16"/>
                    <a:pt x="51" y="120"/>
                    <a:pt x="40" y="120"/>
                  </a:cubicBezTo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>
                <a:defRPr/>
              </a:pPr>
              <a:endParaRPr lang="zh-CN" altLang="en-US" kern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</p:grpSp>
      <p:sp>
        <p:nvSpPr>
          <p:cNvPr id="16" name="矩形 15">
            <a:hlinkClick r:id="rId5" action="ppaction://hlinksldjump"/>
          </p:cNvPr>
          <p:cNvSpPr/>
          <p:nvPr/>
        </p:nvSpPr>
        <p:spPr>
          <a:xfrm>
            <a:off x="1552598" y="1898661"/>
            <a:ext cx="3976448" cy="408700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kern="0" dirty="0">
                <a:solidFill>
                  <a:srgbClr val="1F1F1F"/>
                </a:solidFill>
              </a:rPr>
              <a:t>系统可行性</a:t>
            </a:r>
            <a:endParaRPr lang="en-US" altLang="zh-CN" sz="1600" kern="0" dirty="0">
              <a:solidFill>
                <a:srgbClr val="1F1F1F"/>
              </a:solidFill>
            </a:endParaRPr>
          </a:p>
        </p:txBody>
      </p:sp>
      <p:grpSp>
        <p:nvGrpSpPr>
          <p:cNvPr id="19" name="组合 143"/>
          <p:cNvGrpSpPr/>
          <p:nvPr/>
        </p:nvGrpSpPr>
        <p:grpSpPr>
          <a:xfrm>
            <a:off x="676584" y="4194248"/>
            <a:ext cx="603451" cy="603451"/>
            <a:chOff x="6870036" y="1859226"/>
            <a:chExt cx="575096" cy="575096"/>
          </a:xfrm>
        </p:grpSpPr>
        <p:sp>
          <p:nvSpPr>
            <p:cNvPr id="21" name="椭圆 20"/>
            <p:cNvSpPr/>
            <p:nvPr/>
          </p:nvSpPr>
          <p:spPr>
            <a:xfrm>
              <a:off x="6870036" y="1859226"/>
              <a:ext cx="575096" cy="575096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kern="0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22" name="Freeform 10"/>
            <p:cNvSpPr/>
            <p:nvPr/>
          </p:nvSpPr>
          <p:spPr bwMode="auto">
            <a:xfrm>
              <a:off x="6991538" y="1990791"/>
              <a:ext cx="332092" cy="311967"/>
            </a:xfrm>
            <a:custGeom>
              <a:avLst/>
              <a:gdLst>
                <a:gd name="T0" fmla="*/ 40 w 128"/>
                <a:gd name="T1" fmla="*/ 120 h 120"/>
                <a:gd name="T2" fmla="*/ 12 w 128"/>
                <a:gd name="T3" fmla="*/ 108 h 120"/>
                <a:gd name="T4" fmla="*/ 0 w 128"/>
                <a:gd name="T5" fmla="*/ 80 h 120"/>
                <a:gd name="T6" fmla="*/ 12 w 128"/>
                <a:gd name="T7" fmla="*/ 52 h 120"/>
                <a:gd name="T8" fmla="*/ 58 w 128"/>
                <a:gd name="T9" fmla="*/ 2 h 120"/>
                <a:gd name="T10" fmla="*/ 64 w 128"/>
                <a:gd name="T11" fmla="*/ 8 h 120"/>
                <a:gd name="T12" fmla="*/ 17 w 128"/>
                <a:gd name="T13" fmla="*/ 57 h 120"/>
                <a:gd name="T14" fmla="*/ 8 w 128"/>
                <a:gd name="T15" fmla="*/ 80 h 120"/>
                <a:gd name="T16" fmla="*/ 17 w 128"/>
                <a:gd name="T17" fmla="*/ 103 h 120"/>
                <a:gd name="T18" fmla="*/ 40 w 128"/>
                <a:gd name="T19" fmla="*/ 112 h 120"/>
                <a:gd name="T20" fmla="*/ 63 w 128"/>
                <a:gd name="T21" fmla="*/ 103 h 120"/>
                <a:gd name="T22" fmla="*/ 113 w 128"/>
                <a:gd name="T23" fmla="*/ 49 h 120"/>
                <a:gd name="T24" fmla="*/ 120 w 128"/>
                <a:gd name="T25" fmla="*/ 32 h 120"/>
                <a:gd name="T26" fmla="*/ 113 w 128"/>
                <a:gd name="T27" fmla="*/ 15 h 120"/>
                <a:gd name="T28" fmla="*/ 96 w 128"/>
                <a:gd name="T29" fmla="*/ 8 h 120"/>
                <a:gd name="T30" fmla="*/ 79 w 128"/>
                <a:gd name="T31" fmla="*/ 15 h 120"/>
                <a:gd name="T32" fmla="*/ 29 w 128"/>
                <a:gd name="T33" fmla="*/ 69 h 120"/>
                <a:gd name="T34" fmla="*/ 29 w 128"/>
                <a:gd name="T35" fmla="*/ 91 h 120"/>
                <a:gd name="T36" fmla="*/ 40 w 128"/>
                <a:gd name="T37" fmla="*/ 96 h 120"/>
                <a:gd name="T38" fmla="*/ 40 w 128"/>
                <a:gd name="T39" fmla="*/ 96 h 120"/>
                <a:gd name="T40" fmla="*/ 51 w 128"/>
                <a:gd name="T41" fmla="*/ 91 h 120"/>
                <a:gd name="T42" fmla="*/ 100 w 128"/>
                <a:gd name="T43" fmla="*/ 41 h 120"/>
                <a:gd name="T44" fmla="*/ 105 w 128"/>
                <a:gd name="T45" fmla="*/ 47 h 120"/>
                <a:gd name="T46" fmla="*/ 57 w 128"/>
                <a:gd name="T47" fmla="*/ 97 h 120"/>
                <a:gd name="T48" fmla="*/ 40 w 128"/>
                <a:gd name="T49" fmla="*/ 104 h 120"/>
                <a:gd name="T50" fmla="*/ 40 w 128"/>
                <a:gd name="T51" fmla="*/ 104 h 120"/>
                <a:gd name="T52" fmla="*/ 23 w 128"/>
                <a:gd name="T53" fmla="*/ 97 h 120"/>
                <a:gd name="T54" fmla="*/ 23 w 128"/>
                <a:gd name="T55" fmla="*/ 63 h 120"/>
                <a:gd name="T56" fmla="*/ 73 w 128"/>
                <a:gd name="T57" fmla="*/ 9 h 120"/>
                <a:gd name="T58" fmla="*/ 96 w 128"/>
                <a:gd name="T59" fmla="*/ 0 h 120"/>
                <a:gd name="T60" fmla="*/ 119 w 128"/>
                <a:gd name="T61" fmla="*/ 9 h 120"/>
                <a:gd name="T62" fmla="*/ 128 w 128"/>
                <a:gd name="T63" fmla="*/ 32 h 120"/>
                <a:gd name="T64" fmla="*/ 119 w 128"/>
                <a:gd name="T65" fmla="*/ 55 h 120"/>
                <a:gd name="T66" fmla="*/ 68 w 128"/>
                <a:gd name="T67" fmla="*/ 108 h 120"/>
                <a:gd name="T68" fmla="*/ 40 w 128"/>
                <a:gd name="T6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20">
                  <a:moveTo>
                    <a:pt x="40" y="120"/>
                  </a:moveTo>
                  <a:cubicBezTo>
                    <a:pt x="29" y="120"/>
                    <a:pt x="19" y="116"/>
                    <a:pt x="12" y="108"/>
                  </a:cubicBezTo>
                  <a:cubicBezTo>
                    <a:pt x="4" y="101"/>
                    <a:pt x="0" y="91"/>
                    <a:pt x="0" y="80"/>
                  </a:cubicBezTo>
                  <a:cubicBezTo>
                    <a:pt x="0" y="69"/>
                    <a:pt x="4" y="59"/>
                    <a:pt x="12" y="5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1" y="63"/>
                    <a:pt x="8" y="71"/>
                    <a:pt x="8" y="80"/>
                  </a:cubicBezTo>
                  <a:cubicBezTo>
                    <a:pt x="8" y="89"/>
                    <a:pt x="11" y="97"/>
                    <a:pt x="17" y="103"/>
                  </a:cubicBezTo>
                  <a:cubicBezTo>
                    <a:pt x="23" y="109"/>
                    <a:pt x="31" y="112"/>
                    <a:pt x="40" y="112"/>
                  </a:cubicBezTo>
                  <a:cubicBezTo>
                    <a:pt x="49" y="112"/>
                    <a:pt x="57" y="109"/>
                    <a:pt x="63" y="103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8" y="44"/>
                    <a:pt x="120" y="38"/>
                    <a:pt x="120" y="32"/>
                  </a:cubicBezTo>
                  <a:cubicBezTo>
                    <a:pt x="120" y="26"/>
                    <a:pt x="118" y="20"/>
                    <a:pt x="113" y="15"/>
                  </a:cubicBezTo>
                  <a:cubicBezTo>
                    <a:pt x="108" y="10"/>
                    <a:pt x="102" y="8"/>
                    <a:pt x="96" y="8"/>
                  </a:cubicBezTo>
                  <a:cubicBezTo>
                    <a:pt x="90" y="8"/>
                    <a:pt x="84" y="10"/>
                    <a:pt x="79" y="15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2" y="75"/>
                    <a:pt x="22" y="85"/>
                    <a:pt x="29" y="91"/>
                  </a:cubicBezTo>
                  <a:cubicBezTo>
                    <a:pt x="32" y="94"/>
                    <a:pt x="36" y="96"/>
                    <a:pt x="40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4" y="96"/>
                    <a:pt x="48" y="94"/>
                    <a:pt x="51" y="9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2" y="102"/>
                    <a:pt x="46" y="104"/>
                    <a:pt x="40" y="104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34" y="104"/>
                    <a:pt x="28" y="102"/>
                    <a:pt x="23" y="97"/>
                  </a:cubicBezTo>
                  <a:cubicBezTo>
                    <a:pt x="14" y="88"/>
                    <a:pt x="14" y="72"/>
                    <a:pt x="23" y="63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9" y="3"/>
                    <a:pt x="87" y="0"/>
                    <a:pt x="96" y="0"/>
                  </a:cubicBezTo>
                  <a:cubicBezTo>
                    <a:pt x="105" y="0"/>
                    <a:pt x="113" y="3"/>
                    <a:pt x="119" y="9"/>
                  </a:cubicBezTo>
                  <a:cubicBezTo>
                    <a:pt x="125" y="15"/>
                    <a:pt x="128" y="23"/>
                    <a:pt x="128" y="32"/>
                  </a:cubicBezTo>
                  <a:cubicBezTo>
                    <a:pt x="128" y="41"/>
                    <a:pt x="125" y="49"/>
                    <a:pt x="119" y="55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16"/>
                    <a:pt x="51" y="120"/>
                    <a:pt x="40" y="120"/>
                  </a:cubicBezTo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>
                <a:defRPr/>
              </a:pPr>
              <a:endParaRPr lang="zh-CN" altLang="en-US" kern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</p:grpSp>
      <p:sp>
        <p:nvSpPr>
          <p:cNvPr id="20" name="矩形 19">
            <a:hlinkClick r:id="rId6" action="ppaction://hlinksldjump"/>
          </p:cNvPr>
          <p:cNvSpPr/>
          <p:nvPr/>
        </p:nvSpPr>
        <p:spPr>
          <a:xfrm>
            <a:off x="1577772" y="4250948"/>
            <a:ext cx="3976448" cy="408700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kern="0" dirty="0">
                <a:solidFill>
                  <a:srgbClr val="1F1F1F"/>
                </a:solidFill>
              </a:rPr>
              <a:t>经济可行性</a:t>
            </a:r>
            <a:endParaRPr lang="en-US" altLang="zh-CN" sz="1600" kern="0" dirty="0">
              <a:solidFill>
                <a:srgbClr val="1F1F1F"/>
              </a:solidFill>
            </a:endParaRPr>
          </a:p>
        </p:txBody>
      </p:sp>
      <p:grpSp>
        <p:nvGrpSpPr>
          <p:cNvPr id="24" name="组合 143"/>
          <p:cNvGrpSpPr/>
          <p:nvPr/>
        </p:nvGrpSpPr>
        <p:grpSpPr>
          <a:xfrm>
            <a:off x="672656" y="5444226"/>
            <a:ext cx="603451" cy="603451"/>
            <a:chOff x="6870036" y="1859226"/>
            <a:chExt cx="575096" cy="575096"/>
          </a:xfrm>
        </p:grpSpPr>
        <p:sp>
          <p:nvSpPr>
            <p:cNvPr id="26" name="椭圆 25"/>
            <p:cNvSpPr/>
            <p:nvPr/>
          </p:nvSpPr>
          <p:spPr>
            <a:xfrm>
              <a:off x="6870036" y="1859226"/>
              <a:ext cx="575096" cy="575096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kern="0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27" name="Freeform 10"/>
            <p:cNvSpPr/>
            <p:nvPr/>
          </p:nvSpPr>
          <p:spPr bwMode="auto">
            <a:xfrm>
              <a:off x="6991538" y="1990791"/>
              <a:ext cx="332092" cy="311967"/>
            </a:xfrm>
            <a:custGeom>
              <a:avLst/>
              <a:gdLst>
                <a:gd name="T0" fmla="*/ 40 w 128"/>
                <a:gd name="T1" fmla="*/ 120 h 120"/>
                <a:gd name="T2" fmla="*/ 12 w 128"/>
                <a:gd name="T3" fmla="*/ 108 h 120"/>
                <a:gd name="T4" fmla="*/ 0 w 128"/>
                <a:gd name="T5" fmla="*/ 80 h 120"/>
                <a:gd name="T6" fmla="*/ 12 w 128"/>
                <a:gd name="T7" fmla="*/ 52 h 120"/>
                <a:gd name="T8" fmla="*/ 58 w 128"/>
                <a:gd name="T9" fmla="*/ 2 h 120"/>
                <a:gd name="T10" fmla="*/ 64 w 128"/>
                <a:gd name="T11" fmla="*/ 8 h 120"/>
                <a:gd name="T12" fmla="*/ 17 w 128"/>
                <a:gd name="T13" fmla="*/ 57 h 120"/>
                <a:gd name="T14" fmla="*/ 8 w 128"/>
                <a:gd name="T15" fmla="*/ 80 h 120"/>
                <a:gd name="T16" fmla="*/ 17 w 128"/>
                <a:gd name="T17" fmla="*/ 103 h 120"/>
                <a:gd name="T18" fmla="*/ 40 w 128"/>
                <a:gd name="T19" fmla="*/ 112 h 120"/>
                <a:gd name="T20" fmla="*/ 63 w 128"/>
                <a:gd name="T21" fmla="*/ 103 h 120"/>
                <a:gd name="T22" fmla="*/ 113 w 128"/>
                <a:gd name="T23" fmla="*/ 49 h 120"/>
                <a:gd name="T24" fmla="*/ 120 w 128"/>
                <a:gd name="T25" fmla="*/ 32 h 120"/>
                <a:gd name="T26" fmla="*/ 113 w 128"/>
                <a:gd name="T27" fmla="*/ 15 h 120"/>
                <a:gd name="T28" fmla="*/ 96 w 128"/>
                <a:gd name="T29" fmla="*/ 8 h 120"/>
                <a:gd name="T30" fmla="*/ 79 w 128"/>
                <a:gd name="T31" fmla="*/ 15 h 120"/>
                <a:gd name="T32" fmla="*/ 29 w 128"/>
                <a:gd name="T33" fmla="*/ 69 h 120"/>
                <a:gd name="T34" fmla="*/ 29 w 128"/>
                <a:gd name="T35" fmla="*/ 91 h 120"/>
                <a:gd name="T36" fmla="*/ 40 w 128"/>
                <a:gd name="T37" fmla="*/ 96 h 120"/>
                <a:gd name="T38" fmla="*/ 40 w 128"/>
                <a:gd name="T39" fmla="*/ 96 h 120"/>
                <a:gd name="T40" fmla="*/ 51 w 128"/>
                <a:gd name="T41" fmla="*/ 91 h 120"/>
                <a:gd name="T42" fmla="*/ 100 w 128"/>
                <a:gd name="T43" fmla="*/ 41 h 120"/>
                <a:gd name="T44" fmla="*/ 105 w 128"/>
                <a:gd name="T45" fmla="*/ 47 h 120"/>
                <a:gd name="T46" fmla="*/ 57 w 128"/>
                <a:gd name="T47" fmla="*/ 97 h 120"/>
                <a:gd name="T48" fmla="*/ 40 w 128"/>
                <a:gd name="T49" fmla="*/ 104 h 120"/>
                <a:gd name="T50" fmla="*/ 40 w 128"/>
                <a:gd name="T51" fmla="*/ 104 h 120"/>
                <a:gd name="T52" fmla="*/ 23 w 128"/>
                <a:gd name="T53" fmla="*/ 97 h 120"/>
                <a:gd name="T54" fmla="*/ 23 w 128"/>
                <a:gd name="T55" fmla="*/ 63 h 120"/>
                <a:gd name="T56" fmla="*/ 73 w 128"/>
                <a:gd name="T57" fmla="*/ 9 h 120"/>
                <a:gd name="T58" fmla="*/ 96 w 128"/>
                <a:gd name="T59" fmla="*/ 0 h 120"/>
                <a:gd name="T60" fmla="*/ 119 w 128"/>
                <a:gd name="T61" fmla="*/ 9 h 120"/>
                <a:gd name="T62" fmla="*/ 128 w 128"/>
                <a:gd name="T63" fmla="*/ 32 h 120"/>
                <a:gd name="T64" fmla="*/ 119 w 128"/>
                <a:gd name="T65" fmla="*/ 55 h 120"/>
                <a:gd name="T66" fmla="*/ 68 w 128"/>
                <a:gd name="T67" fmla="*/ 108 h 120"/>
                <a:gd name="T68" fmla="*/ 40 w 128"/>
                <a:gd name="T6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20">
                  <a:moveTo>
                    <a:pt x="40" y="120"/>
                  </a:moveTo>
                  <a:cubicBezTo>
                    <a:pt x="29" y="120"/>
                    <a:pt x="19" y="116"/>
                    <a:pt x="12" y="108"/>
                  </a:cubicBezTo>
                  <a:cubicBezTo>
                    <a:pt x="4" y="101"/>
                    <a:pt x="0" y="91"/>
                    <a:pt x="0" y="80"/>
                  </a:cubicBezTo>
                  <a:cubicBezTo>
                    <a:pt x="0" y="69"/>
                    <a:pt x="4" y="59"/>
                    <a:pt x="12" y="5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1" y="63"/>
                    <a:pt x="8" y="71"/>
                    <a:pt x="8" y="80"/>
                  </a:cubicBezTo>
                  <a:cubicBezTo>
                    <a:pt x="8" y="89"/>
                    <a:pt x="11" y="97"/>
                    <a:pt x="17" y="103"/>
                  </a:cubicBezTo>
                  <a:cubicBezTo>
                    <a:pt x="23" y="109"/>
                    <a:pt x="31" y="112"/>
                    <a:pt x="40" y="112"/>
                  </a:cubicBezTo>
                  <a:cubicBezTo>
                    <a:pt x="49" y="112"/>
                    <a:pt x="57" y="109"/>
                    <a:pt x="63" y="103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8" y="44"/>
                    <a:pt x="120" y="38"/>
                    <a:pt x="120" y="32"/>
                  </a:cubicBezTo>
                  <a:cubicBezTo>
                    <a:pt x="120" y="26"/>
                    <a:pt x="118" y="20"/>
                    <a:pt x="113" y="15"/>
                  </a:cubicBezTo>
                  <a:cubicBezTo>
                    <a:pt x="108" y="10"/>
                    <a:pt x="102" y="8"/>
                    <a:pt x="96" y="8"/>
                  </a:cubicBezTo>
                  <a:cubicBezTo>
                    <a:pt x="90" y="8"/>
                    <a:pt x="84" y="10"/>
                    <a:pt x="79" y="15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2" y="75"/>
                    <a:pt x="22" y="85"/>
                    <a:pt x="29" y="91"/>
                  </a:cubicBezTo>
                  <a:cubicBezTo>
                    <a:pt x="32" y="94"/>
                    <a:pt x="36" y="96"/>
                    <a:pt x="40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4" y="96"/>
                    <a:pt x="48" y="94"/>
                    <a:pt x="51" y="9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2" y="102"/>
                    <a:pt x="46" y="104"/>
                    <a:pt x="40" y="104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34" y="104"/>
                    <a:pt x="28" y="102"/>
                    <a:pt x="23" y="97"/>
                  </a:cubicBezTo>
                  <a:cubicBezTo>
                    <a:pt x="14" y="88"/>
                    <a:pt x="14" y="72"/>
                    <a:pt x="23" y="63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9" y="3"/>
                    <a:pt x="87" y="0"/>
                    <a:pt x="96" y="0"/>
                  </a:cubicBezTo>
                  <a:cubicBezTo>
                    <a:pt x="105" y="0"/>
                    <a:pt x="113" y="3"/>
                    <a:pt x="119" y="9"/>
                  </a:cubicBezTo>
                  <a:cubicBezTo>
                    <a:pt x="125" y="15"/>
                    <a:pt x="128" y="23"/>
                    <a:pt x="128" y="32"/>
                  </a:cubicBezTo>
                  <a:cubicBezTo>
                    <a:pt x="128" y="41"/>
                    <a:pt x="125" y="49"/>
                    <a:pt x="119" y="55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16"/>
                    <a:pt x="51" y="120"/>
                    <a:pt x="40" y="120"/>
                  </a:cubicBezTo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>
                <a:defRPr/>
              </a:pPr>
              <a:endParaRPr lang="zh-CN" altLang="en-US" kern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</p:grpSp>
      <p:sp>
        <p:nvSpPr>
          <p:cNvPr id="25" name="矩形 24">
            <a:hlinkClick r:id="rId6" action="ppaction://hlinksldjump"/>
          </p:cNvPr>
          <p:cNvSpPr/>
          <p:nvPr/>
        </p:nvSpPr>
        <p:spPr>
          <a:xfrm>
            <a:off x="1585646" y="5481596"/>
            <a:ext cx="3976448" cy="408700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kern="0" dirty="0">
                <a:solidFill>
                  <a:srgbClr val="1F1F1F"/>
                </a:solidFill>
              </a:rPr>
              <a:t>市场可行性</a:t>
            </a:r>
            <a:endParaRPr lang="en-US" altLang="zh-CN" sz="1600" kern="0" dirty="0">
              <a:solidFill>
                <a:srgbClr val="1F1F1F"/>
              </a:solidFill>
            </a:endParaRPr>
          </a:p>
        </p:txBody>
      </p:sp>
      <p:grpSp>
        <p:nvGrpSpPr>
          <p:cNvPr id="23" name="组合 143"/>
          <p:cNvGrpSpPr/>
          <p:nvPr/>
        </p:nvGrpSpPr>
        <p:grpSpPr>
          <a:xfrm>
            <a:off x="642260" y="2944271"/>
            <a:ext cx="603451" cy="603451"/>
            <a:chOff x="6870036" y="1859226"/>
            <a:chExt cx="575096" cy="575096"/>
          </a:xfrm>
        </p:grpSpPr>
        <p:sp>
          <p:nvSpPr>
            <p:cNvPr id="28" name="椭圆 27"/>
            <p:cNvSpPr/>
            <p:nvPr/>
          </p:nvSpPr>
          <p:spPr>
            <a:xfrm>
              <a:off x="6870036" y="1859226"/>
              <a:ext cx="575096" cy="575096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kern="0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29" name="Freeform 10"/>
            <p:cNvSpPr/>
            <p:nvPr/>
          </p:nvSpPr>
          <p:spPr bwMode="auto">
            <a:xfrm>
              <a:off x="6991538" y="1990791"/>
              <a:ext cx="332092" cy="311967"/>
            </a:xfrm>
            <a:custGeom>
              <a:avLst/>
              <a:gdLst>
                <a:gd name="T0" fmla="*/ 40 w 128"/>
                <a:gd name="T1" fmla="*/ 120 h 120"/>
                <a:gd name="T2" fmla="*/ 12 w 128"/>
                <a:gd name="T3" fmla="*/ 108 h 120"/>
                <a:gd name="T4" fmla="*/ 0 w 128"/>
                <a:gd name="T5" fmla="*/ 80 h 120"/>
                <a:gd name="T6" fmla="*/ 12 w 128"/>
                <a:gd name="T7" fmla="*/ 52 h 120"/>
                <a:gd name="T8" fmla="*/ 58 w 128"/>
                <a:gd name="T9" fmla="*/ 2 h 120"/>
                <a:gd name="T10" fmla="*/ 64 w 128"/>
                <a:gd name="T11" fmla="*/ 8 h 120"/>
                <a:gd name="T12" fmla="*/ 17 w 128"/>
                <a:gd name="T13" fmla="*/ 57 h 120"/>
                <a:gd name="T14" fmla="*/ 8 w 128"/>
                <a:gd name="T15" fmla="*/ 80 h 120"/>
                <a:gd name="T16" fmla="*/ 17 w 128"/>
                <a:gd name="T17" fmla="*/ 103 h 120"/>
                <a:gd name="T18" fmla="*/ 40 w 128"/>
                <a:gd name="T19" fmla="*/ 112 h 120"/>
                <a:gd name="T20" fmla="*/ 63 w 128"/>
                <a:gd name="T21" fmla="*/ 103 h 120"/>
                <a:gd name="T22" fmla="*/ 113 w 128"/>
                <a:gd name="T23" fmla="*/ 49 h 120"/>
                <a:gd name="T24" fmla="*/ 120 w 128"/>
                <a:gd name="T25" fmla="*/ 32 h 120"/>
                <a:gd name="T26" fmla="*/ 113 w 128"/>
                <a:gd name="T27" fmla="*/ 15 h 120"/>
                <a:gd name="T28" fmla="*/ 96 w 128"/>
                <a:gd name="T29" fmla="*/ 8 h 120"/>
                <a:gd name="T30" fmla="*/ 79 w 128"/>
                <a:gd name="T31" fmla="*/ 15 h 120"/>
                <a:gd name="T32" fmla="*/ 29 w 128"/>
                <a:gd name="T33" fmla="*/ 69 h 120"/>
                <a:gd name="T34" fmla="*/ 29 w 128"/>
                <a:gd name="T35" fmla="*/ 91 h 120"/>
                <a:gd name="T36" fmla="*/ 40 w 128"/>
                <a:gd name="T37" fmla="*/ 96 h 120"/>
                <a:gd name="T38" fmla="*/ 40 w 128"/>
                <a:gd name="T39" fmla="*/ 96 h 120"/>
                <a:gd name="T40" fmla="*/ 51 w 128"/>
                <a:gd name="T41" fmla="*/ 91 h 120"/>
                <a:gd name="T42" fmla="*/ 100 w 128"/>
                <a:gd name="T43" fmla="*/ 41 h 120"/>
                <a:gd name="T44" fmla="*/ 105 w 128"/>
                <a:gd name="T45" fmla="*/ 47 h 120"/>
                <a:gd name="T46" fmla="*/ 57 w 128"/>
                <a:gd name="T47" fmla="*/ 97 h 120"/>
                <a:gd name="T48" fmla="*/ 40 w 128"/>
                <a:gd name="T49" fmla="*/ 104 h 120"/>
                <a:gd name="T50" fmla="*/ 40 w 128"/>
                <a:gd name="T51" fmla="*/ 104 h 120"/>
                <a:gd name="T52" fmla="*/ 23 w 128"/>
                <a:gd name="T53" fmla="*/ 97 h 120"/>
                <a:gd name="T54" fmla="*/ 23 w 128"/>
                <a:gd name="T55" fmla="*/ 63 h 120"/>
                <a:gd name="T56" fmla="*/ 73 w 128"/>
                <a:gd name="T57" fmla="*/ 9 h 120"/>
                <a:gd name="T58" fmla="*/ 96 w 128"/>
                <a:gd name="T59" fmla="*/ 0 h 120"/>
                <a:gd name="T60" fmla="*/ 119 w 128"/>
                <a:gd name="T61" fmla="*/ 9 h 120"/>
                <a:gd name="T62" fmla="*/ 128 w 128"/>
                <a:gd name="T63" fmla="*/ 32 h 120"/>
                <a:gd name="T64" fmla="*/ 119 w 128"/>
                <a:gd name="T65" fmla="*/ 55 h 120"/>
                <a:gd name="T66" fmla="*/ 68 w 128"/>
                <a:gd name="T67" fmla="*/ 108 h 120"/>
                <a:gd name="T68" fmla="*/ 40 w 128"/>
                <a:gd name="T6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20">
                  <a:moveTo>
                    <a:pt x="40" y="120"/>
                  </a:moveTo>
                  <a:cubicBezTo>
                    <a:pt x="29" y="120"/>
                    <a:pt x="19" y="116"/>
                    <a:pt x="12" y="108"/>
                  </a:cubicBezTo>
                  <a:cubicBezTo>
                    <a:pt x="4" y="101"/>
                    <a:pt x="0" y="91"/>
                    <a:pt x="0" y="80"/>
                  </a:cubicBezTo>
                  <a:cubicBezTo>
                    <a:pt x="0" y="69"/>
                    <a:pt x="4" y="59"/>
                    <a:pt x="12" y="5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1" y="63"/>
                    <a:pt x="8" y="71"/>
                    <a:pt x="8" y="80"/>
                  </a:cubicBezTo>
                  <a:cubicBezTo>
                    <a:pt x="8" y="89"/>
                    <a:pt x="11" y="97"/>
                    <a:pt x="17" y="103"/>
                  </a:cubicBezTo>
                  <a:cubicBezTo>
                    <a:pt x="23" y="109"/>
                    <a:pt x="31" y="112"/>
                    <a:pt x="40" y="112"/>
                  </a:cubicBezTo>
                  <a:cubicBezTo>
                    <a:pt x="49" y="112"/>
                    <a:pt x="57" y="109"/>
                    <a:pt x="63" y="103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8" y="44"/>
                    <a:pt x="120" y="38"/>
                    <a:pt x="120" y="32"/>
                  </a:cubicBezTo>
                  <a:cubicBezTo>
                    <a:pt x="120" y="26"/>
                    <a:pt x="118" y="20"/>
                    <a:pt x="113" y="15"/>
                  </a:cubicBezTo>
                  <a:cubicBezTo>
                    <a:pt x="108" y="10"/>
                    <a:pt x="102" y="8"/>
                    <a:pt x="96" y="8"/>
                  </a:cubicBezTo>
                  <a:cubicBezTo>
                    <a:pt x="90" y="8"/>
                    <a:pt x="84" y="10"/>
                    <a:pt x="79" y="15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2" y="75"/>
                    <a:pt x="22" y="85"/>
                    <a:pt x="29" y="91"/>
                  </a:cubicBezTo>
                  <a:cubicBezTo>
                    <a:pt x="32" y="94"/>
                    <a:pt x="36" y="96"/>
                    <a:pt x="40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4" y="96"/>
                    <a:pt x="48" y="94"/>
                    <a:pt x="51" y="9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2" y="102"/>
                    <a:pt x="46" y="104"/>
                    <a:pt x="40" y="104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34" y="104"/>
                    <a:pt x="28" y="102"/>
                    <a:pt x="23" y="97"/>
                  </a:cubicBezTo>
                  <a:cubicBezTo>
                    <a:pt x="14" y="88"/>
                    <a:pt x="14" y="72"/>
                    <a:pt x="23" y="63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9" y="3"/>
                    <a:pt x="87" y="0"/>
                    <a:pt x="96" y="0"/>
                  </a:cubicBezTo>
                  <a:cubicBezTo>
                    <a:pt x="105" y="0"/>
                    <a:pt x="113" y="3"/>
                    <a:pt x="119" y="9"/>
                  </a:cubicBezTo>
                  <a:cubicBezTo>
                    <a:pt x="125" y="15"/>
                    <a:pt x="128" y="23"/>
                    <a:pt x="128" y="32"/>
                  </a:cubicBezTo>
                  <a:cubicBezTo>
                    <a:pt x="128" y="41"/>
                    <a:pt x="125" y="49"/>
                    <a:pt x="119" y="55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16"/>
                    <a:pt x="51" y="120"/>
                    <a:pt x="40" y="120"/>
                  </a:cubicBezTo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>
                <a:defRPr/>
              </a:pPr>
              <a:endParaRPr lang="zh-CN" altLang="en-US" kern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</p:grpSp>
      <p:sp>
        <p:nvSpPr>
          <p:cNvPr id="30" name="矩形 29">
            <a:hlinkClick r:id="rId7" action="ppaction://hlinksldjump"/>
          </p:cNvPr>
          <p:cNvSpPr/>
          <p:nvPr/>
        </p:nvSpPr>
        <p:spPr>
          <a:xfrm>
            <a:off x="1552598" y="3020300"/>
            <a:ext cx="3976448" cy="408700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kern="0" dirty="0">
                <a:solidFill>
                  <a:srgbClr val="1F1F1F"/>
                </a:solidFill>
              </a:rPr>
              <a:t>技术可行性</a:t>
            </a:r>
            <a:endParaRPr lang="en-US" altLang="zh-CN" sz="1600" kern="0" dirty="0">
              <a:solidFill>
                <a:srgbClr val="1F1F1F"/>
              </a:solidFill>
            </a:endParaRPr>
          </a:p>
        </p:txBody>
      </p:sp>
      <p:sp>
        <p:nvSpPr>
          <p:cNvPr id="31" name="文本框 30">
            <a:hlinkClick r:id="rId8" action="ppaction://hlinksldjump"/>
          </p:cNvPr>
          <p:cNvSpPr txBox="1"/>
          <p:nvPr/>
        </p:nvSpPr>
        <p:spPr>
          <a:xfrm>
            <a:off x="11061620" y="111650"/>
            <a:ext cx="127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A2A2A"/>
                </a:solidFill>
              </a:rPr>
              <a:t>back</a:t>
            </a:r>
            <a:endParaRPr lang="zh-CN" altLang="en-US" dirty="0">
              <a:solidFill>
                <a:srgbClr val="2A2A2A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5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259811"/>
            <a:ext cx="2879983" cy="627009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系统可行性</a:t>
            </a:r>
            <a:endParaRPr kumimoji="1" lang="en-US" altLang="zh-CN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5" b="1" dirty="0">
                <a:solidFill>
                  <a:srgbClr val="1F1F1F"/>
                </a:solidFill>
                <a:latin typeface="Calibri" panose="020F0502020204030204"/>
                <a:ea typeface="宋体" panose="02010600030101010101" pitchFamily="2" charset="-122"/>
              </a:rPr>
              <a:t>LOGO</a:t>
            </a:r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aphicFrame>
        <p:nvGraphicFramePr>
          <p:cNvPr id="5" name="图示 2"/>
          <p:cNvGraphicFramePr/>
          <p:nvPr/>
        </p:nvGraphicFramePr>
        <p:xfrm>
          <a:off x="-721016" y="1340439"/>
          <a:ext cx="6739751" cy="4493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直接连接符 84"/>
          <p:cNvCxnSpPr/>
          <p:nvPr/>
        </p:nvCxnSpPr>
        <p:spPr>
          <a:xfrm flipH="1">
            <a:off x="4787044" y="3429000"/>
            <a:ext cx="6370437" cy="1"/>
          </a:xfrm>
          <a:prstGeom prst="line">
            <a:avLst/>
          </a:prstGeom>
          <a:ln w="25400">
            <a:solidFill>
              <a:srgbClr val="404040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87"/>
          <p:cNvCxnSpPr/>
          <p:nvPr/>
        </p:nvCxnSpPr>
        <p:spPr>
          <a:xfrm flipH="1" flipV="1">
            <a:off x="4586699" y="1222860"/>
            <a:ext cx="1" cy="4721785"/>
          </a:xfrm>
          <a:prstGeom prst="line">
            <a:avLst/>
          </a:prstGeom>
          <a:ln w="25400">
            <a:solidFill>
              <a:srgbClr val="404040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100850" y="1895292"/>
            <a:ext cx="1316384" cy="769439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defTabSz="913765"/>
            <a:r>
              <a:rPr lang="zh-CN" altLang="en-US" sz="4400" b="1" dirty="0">
                <a:solidFill>
                  <a:srgbClr val="2A2A2A"/>
                </a:solidFill>
                <a:latin typeface="Calibri" panose="020F0502020204030204"/>
                <a:ea typeface="宋体" panose="02010600030101010101" pitchFamily="2" charset="-122"/>
              </a:rPr>
              <a:t>平台</a:t>
            </a:r>
          </a:p>
        </p:txBody>
      </p:sp>
      <p:sp>
        <p:nvSpPr>
          <p:cNvPr id="14" name="矩形 13"/>
          <p:cNvSpPr/>
          <p:nvPr/>
        </p:nvSpPr>
        <p:spPr>
          <a:xfrm>
            <a:off x="6703909" y="2114710"/>
            <a:ext cx="4453572" cy="732506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rgbClr val="2A2A2A"/>
                </a:solidFill>
              </a:rPr>
              <a:t>基于安卓系统的开发，更好的开放性，可获取的权限多种多样</a:t>
            </a:r>
            <a:endParaRPr lang="en-US" altLang="zh-CN" sz="1600" dirty="0">
              <a:solidFill>
                <a:srgbClr val="2A2A2A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36072" y="4231948"/>
            <a:ext cx="1316384" cy="769439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defTabSz="913765"/>
            <a:r>
              <a:rPr lang="zh-CN" altLang="en-US" sz="4400" b="1" dirty="0">
                <a:solidFill>
                  <a:srgbClr val="2A2A2A"/>
                </a:solidFill>
                <a:latin typeface="Calibri" panose="020F0502020204030204"/>
                <a:ea typeface="宋体" panose="02010600030101010101" pitchFamily="2" charset="-122"/>
              </a:rPr>
              <a:t>商店</a:t>
            </a:r>
          </a:p>
        </p:txBody>
      </p:sp>
      <p:sp>
        <p:nvSpPr>
          <p:cNvPr id="16" name="矩形 15"/>
          <p:cNvSpPr/>
          <p:nvPr/>
        </p:nvSpPr>
        <p:spPr>
          <a:xfrm>
            <a:off x="6798716" y="4394296"/>
            <a:ext cx="4453572" cy="10525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rgbClr val="404040"/>
                </a:solidFill>
              </a:rPr>
              <a:t>准备好图标、</a:t>
            </a:r>
            <a:r>
              <a:rPr lang="en-US" altLang="zh-CN" sz="1600" dirty="0" err="1">
                <a:solidFill>
                  <a:srgbClr val="404040"/>
                </a:solidFill>
              </a:rPr>
              <a:t>apk</a:t>
            </a:r>
            <a:r>
              <a:rPr lang="zh-CN" altLang="en-US" sz="1600" dirty="0">
                <a:solidFill>
                  <a:srgbClr val="404040"/>
                </a:solidFill>
              </a:rPr>
              <a:t>、文字介绍、关键词、截图，基本每个市场都能上传。具体方向是面向安卓市场等。</a:t>
            </a:r>
            <a:endParaRPr lang="en-US" altLang="zh-CN" sz="1600" dirty="0">
              <a:solidFill>
                <a:srgbClr val="404040"/>
              </a:solidFill>
            </a:endParaRPr>
          </a:p>
        </p:txBody>
      </p:sp>
      <p:sp>
        <p:nvSpPr>
          <p:cNvPr id="4" name="文本框 3">
            <a:hlinkClick r:id="rId7" action="ppaction://hlinksldjump"/>
          </p:cNvPr>
          <p:cNvSpPr txBox="1"/>
          <p:nvPr/>
        </p:nvSpPr>
        <p:spPr>
          <a:xfrm>
            <a:off x="10916713" y="6180477"/>
            <a:ext cx="127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A2A2A"/>
                </a:solidFill>
              </a:rPr>
              <a:t>back</a:t>
            </a:r>
            <a:endParaRPr lang="zh-CN" altLang="en-US" dirty="0">
              <a:solidFill>
                <a:srgbClr val="2A2A2A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8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58130" y="418887"/>
            <a:ext cx="2879983" cy="497037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b="1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微软雅黑" panose="020B0503020204020204" charset="-122"/>
              </a:rPr>
              <a:t>技术可行性</a:t>
            </a:r>
            <a:endParaRPr kumimoji="1" lang="en-US" altLang="zh-CN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5" b="1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LOGO</a:t>
            </a:r>
            <a:endParaRPr kumimoji="1" lang="zh-CN" altLang="en-US" sz="1335" b="1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5" y="5825370"/>
            <a:ext cx="7583755" cy="52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" name="椭圆 4"/>
          <p:cNvSpPr/>
          <p:nvPr/>
        </p:nvSpPr>
        <p:spPr>
          <a:xfrm>
            <a:off x="7591684" y="4722869"/>
            <a:ext cx="577497" cy="1154995"/>
          </a:xfrm>
          <a:custGeom>
            <a:avLst/>
            <a:gdLst/>
            <a:ahLst/>
            <a:cxnLst/>
            <a:rect l="l" t="t" r="r" b="b"/>
            <a:pathLst>
              <a:path w="792088" h="1584176">
                <a:moveTo>
                  <a:pt x="0" y="0"/>
                </a:moveTo>
                <a:cubicBezTo>
                  <a:pt x="437458" y="0"/>
                  <a:pt x="792088" y="354630"/>
                  <a:pt x="792088" y="792088"/>
                </a:cubicBezTo>
                <a:cubicBezTo>
                  <a:pt x="792088" y="1229546"/>
                  <a:pt x="437458" y="1584176"/>
                  <a:pt x="0" y="1584176"/>
                </a:cubicBezTo>
                <a:lnTo>
                  <a:pt x="0" y="1512088"/>
                </a:lnTo>
                <a:cubicBezTo>
                  <a:pt x="397645" y="1512088"/>
                  <a:pt x="720000" y="1189733"/>
                  <a:pt x="720000" y="792088"/>
                </a:cubicBezTo>
                <a:cubicBezTo>
                  <a:pt x="720000" y="394443"/>
                  <a:pt x="397645" y="72088"/>
                  <a:pt x="0" y="720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" name="矩形 6"/>
          <p:cNvSpPr/>
          <p:nvPr/>
        </p:nvSpPr>
        <p:spPr>
          <a:xfrm>
            <a:off x="2681545" y="4722870"/>
            <a:ext cx="4907136" cy="52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8" name="椭圆 4"/>
          <p:cNvSpPr/>
          <p:nvPr/>
        </p:nvSpPr>
        <p:spPr>
          <a:xfrm flipH="1">
            <a:off x="2098946" y="3620368"/>
            <a:ext cx="577497" cy="1154995"/>
          </a:xfrm>
          <a:custGeom>
            <a:avLst/>
            <a:gdLst/>
            <a:ahLst/>
            <a:cxnLst/>
            <a:rect l="l" t="t" r="r" b="b"/>
            <a:pathLst>
              <a:path w="792088" h="1584176">
                <a:moveTo>
                  <a:pt x="0" y="0"/>
                </a:moveTo>
                <a:cubicBezTo>
                  <a:pt x="437458" y="0"/>
                  <a:pt x="792088" y="354630"/>
                  <a:pt x="792088" y="792088"/>
                </a:cubicBezTo>
                <a:cubicBezTo>
                  <a:pt x="792088" y="1229546"/>
                  <a:pt x="437458" y="1584176"/>
                  <a:pt x="0" y="1584176"/>
                </a:cubicBezTo>
                <a:lnTo>
                  <a:pt x="0" y="1512088"/>
                </a:lnTo>
                <a:cubicBezTo>
                  <a:pt x="397645" y="1512088"/>
                  <a:pt x="720000" y="1189733"/>
                  <a:pt x="720000" y="792088"/>
                </a:cubicBezTo>
                <a:cubicBezTo>
                  <a:pt x="720000" y="394443"/>
                  <a:pt x="397645" y="72088"/>
                  <a:pt x="0" y="720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矩形 8"/>
          <p:cNvSpPr/>
          <p:nvPr/>
        </p:nvSpPr>
        <p:spPr>
          <a:xfrm>
            <a:off x="2676441" y="3624303"/>
            <a:ext cx="2676619" cy="52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椭圆 4"/>
          <p:cNvSpPr/>
          <p:nvPr/>
        </p:nvSpPr>
        <p:spPr>
          <a:xfrm>
            <a:off x="5353062" y="2519331"/>
            <a:ext cx="577497" cy="1154995"/>
          </a:xfrm>
          <a:custGeom>
            <a:avLst/>
            <a:gdLst/>
            <a:ahLst/>
            <a:cxnLst/>
            <a:rect l="l" t="t" r="r" b="b"/>
            <a:pathLst>
              <a:path w="792088" h="1584176">
                <a:moveTo>
                  <a:pt x="0" y="0"/>
                </a:moveTo>
                <a:cubicBezTo>
                  <a:pt x="437458" y="0"/>
                  <a:pt x="792088" y="354630"/>
                  <a:pt x="792088" y="792088"/>
                </a:cubicBezTo>
                <a:cubicBezTo>
                  <a:pt x="792088" y="1229546"/>
                  <a:pt x="437458" y="1584176"/>
                  <a:pt x="0" y="1584176"/>
                </a:cubicBezTo>
                <a:lnTo>
                  <a:pt x="0" y="1512088"/>
                </a:lnTo>
                <a:cubicBezTo>
                  <a:pt x="397645" y="1512088"/>
                  <a:pt x="720000" y="1189733"/>
                  <a:pt x="720000" y="792088"/>
                </a:cubicBezTo>
                <a:cubicBezTo>
                  <a:pt x="720000" y="394443"/>
                  <a:pt x="397645" y="72088"/>
                  <a:pt x="0" y="720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矩形 10"/>
          <p:cNvSpPr/>
          <p:nvPr/>
        </p:nvSpPr>
        <p:spPr>
          <a:xfrm>
            <a:off x="3253304" y="2519331"/>
            <a:ext cx="2099757" cy="52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" name="椭圆 4"/>
          <p:cNvSpPr/>
          <p:nvPr/>
        </p:nvSpPr>
        <p:spPr>
          <a:xfrm flipH="1">
            <a:off x="2676443" y="1416832"/>
            <a:ext cx="577497" cy="1154995"/>
          </a:xfrm>
          <a:custGeom>
            <a:avLst/>
            <a:gdLst/>
            <a:ahLst/>
            <a:cxnLst/>
            <a:rect l="l" t="t" r="r" b="b"/>
            <a:pathLst>
              <a:path w="792088" h="1584176">
                <a:moveTo>
                  <a:pt x="0" y="0"/>
                </a:moveTo>
                <a:cubicBezTo>
                  <a:pt x="437458" y="0"/>
                  <a:pt x="792088" y="354630"/>
                  <a:pt x="792088" y="792088"/>
                </a:cubicBezTo>
                <a:cubicBezTo>
                  <a:pt x="792088" y="1229546"/>
                  <a:pt x="437458" y="1584176"/>
                  <a:pt x="0" y="1584176"/>
                </a:cubicBezTo>
                <a:lnTo>
                  <a:pt x="0" y="1512088"/>
                </a:lnTo>
                <a:cubicBezTo>
                  <a:pt x="397645" y="1512088"/>
                  <a:pt x="720000" y="1189733"/>
                  <a:pt x="720000" y="792088"/>
                </a:cubicBezTo>
                <a:cubicBezTo>
                  <a:pt x="720000" y="394443"/>
                  <a:pt x="397645" y="72088"/>
                  <a:pt x="0" y="720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3" name="矩形 12"/>
          <p:cNvSpPr/>
          <p:nvPr/>
        </p:nvSpPr>
        <p:spPr>
          <a:xfrm>
            <a:off x="3253940" y="1416833"/>
            <a:ext cx="7137653" cy="52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等腰三角形 13"/>
          <p:cNvSpPr/>
          <p:nvPr/>
        </p:nvSpPr>
        <p:spPr>
          <a:xfrm rot="5400000">
            <a:off x="10380144" y="1217361"/>
            <a:ext cx="364609" cy="44615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" name="文本框 8"/>
          <p:cNvSpPr txBox="1"/>
          <p:nvPr/>
        </p:nvSpPr>
        <p:spPr>
          <a:xfrm>
            <a:off x="3535275" y="1480959"/>
            <a:ext cx="163984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65" b="1" dirty="0">
                <a:solidFill>
                  <a:schemeClr val="bg1"/>
                </a:solidFill>
              </a:rPr>
              <a:t>核心</a:t>
            </a:r>
            <a:endParaRPr lang="en-US" altLang="zh-CN" sz="1865" b="1" dirty="0">
              <a:solidFill>
                <a:schemeClr val="bg1"/>
              </a:solidFill>
            </a:endParaRPr>
          </a:p>
        </p:txBody>
      </p:sp>
      <p:sp>
        <p:nvSpPr>
          <p:cNvPr id="17" name="Freeform 89"/>
          <p:cNvSpPr>
            <a:spLocks noChangeAspect="1" noEditPoints="1"/>
          </p:cNvSpPr>
          <p:nvPr/>
        </p:nvSpPr>
        <p:spPr bwMode="auto">
          <a:xfrm>
            <a:off x="3049909" y="1605034"/>
            <a:ext cx="431701" cy="346367"/>
          </a:xfrm>
          <a:custGeom>
            <a:avLst/>
            <a:gdLst>
              <a:gd name="T0" fmla="*/ 51 w 173"/>
              <a:gd name="T1" fmla="*/ 35 h 137"/>
              <a:gd name="T2" fmla="*/ 65 w 173"/>
              <a:gd name="T3" fmla="*/ 76 h 137"/>
              <a:gd name="T4" fmla="*/ 136 w 173"/>
              <a:gd name="T5" fmla="*/ 72 h 137"/>
              <a:gd name="T6" fmla="*/ 151 w 173"/>
              <a:gd name="T7" fmla="*/ 35 h 137"/>
              <a:gd name="T8" fmla="*/ 51 w 173"/>
              <a:gd name="T9" fmla="*/ 35 h 137"/>
              <a:gd name="T10" fmla="*/ 8 w 173"/>
              <a:gd name="T11" fmla="*/ 0 h 137"/>
              <a:gd name="T12" fmla="*/ 33 w 173"/>
              <a:gd name="T13" fmla="*/ 0 h 137"/>
              <a:gd name="T14" fmla="*/ 35 w 173"/>
              <a:gd name="T15" fmla="*/ 0 h 137"/>
              <a:gd name="T16" fmla="*/ 39 w 173"/>
              <a:gd name="T17" fmla="*/ 2 h 137"/>
              <a:gd name="T18" fmla="*/ 41 w 173"/>
              <a:gd name="T19" fmla="*/ 6 h 137"/>
              <a:gd name="T20" fmla="*/ 41 w 173"/>
              <a:gd name="T21" fmla="*/ 6 h 137"/>
              <a:gd name="T22" fmla="*/ 45 w 173"/>
              <a:gd name="T23" fmla="*/ 17 h 137"/>
              <a:gd name="T24" fmla="*/ 165 w 173"/>
              <a:gd name="T25" fmla="*/ 17 h 137"/>
              <a:gd name="T26" fmla="*/ 169 w 173"/>
              <a:gd name="T27" fmla="*/ 19 h 137"/>
              <a:gd name="T28" fmla="*/ 171 w 173"/>
              <a:gd name="T29" fmla="*/ 21 h 137"/>
              <a:gd name="T30" fmla="*/ 173 w 173"/>
              <a:gd name="T31" fmla="*/ 27 h 137"/>
              <a:gd name="T32" fmla="*/ 171 w 173"/>
              <a:gd name="T33" fmla="*/ 29 h 137"/>
              <a:gd name="T34" fmla="*/ 171 w 173"/>
              <a:gd name="T35" fmla="*/ 29 h 137"/>
              <a:gd name="T36" fmla="*/ 147 w 173"/>
              <a:gd name="T37" fmla="*/ 84 h 137"/>
              <a:gd name="T38" fmla="*/ 147 w 173"/>
              <a:gd name="T39" fmla="*/ 84 h 137"/>
              <a:gd name="T40" fmla="*/ 145 w 173"/>
              <a:gd name="T41" fmla="*/ 86 h 137"/>
              <a:gd name="T42" fmla="*/ 142 w 173"/>
              <a:gd name="T43" fmla="*/ 88 h 137"/>
              <a:gd name="T44" fmla="*/ 71 w 173"/>
              <a:gd name="T45" fmla="*/ 92 h 137"/>
              <a:gd name="T46" fmla="*/ 75 w 173"/>
              <a:gd name="T47" fmla="*/ 104 h 137"/>
              <a:gd name="T48" fmla="*/ 151 w 173"/>
              <a:gd name="T49" fmla="*/ 104 h 137"/>
              <a:gd name="T50" fmla="*/ 157 w 173"/>
              <a:gd name="T51" fmla="*/ 106 h 137"/>
              <a:gd name="T52" fmla="*/ 163 w 173"/>
              <a:gd name="T53" fmla="*/ 110 h 137"/>
              <a:gd name="T54" fmla="*/ 165 w 173"/>
              <a:gd name="T55" fmla="*/ 114 h 137"/>
              <a:gd name="T56" fmla="*/ 167 w 173"/>
              <a:gd name="T57" fmla="*/ 119 h 137"/>
              <a:gd name="T58" fmla="*/ 165 w 173"/>
              <a:gd name="T59" fmla="*/ 127 h 137"/>
              <a:gd name="T60" fmla="*/ 163 w 173"/>
              <a:gd name="T61" fmla="*/ 131 h 137"/>
              <a:gd name="T62" fmla="*/ 157 w 173"/>
              <a:gd name="T63" fmla="*/ 135 h 137"/>
              <a:gd name="T64" fmla="*/ 151 w 173"/>
              <a:gd name="T65" fmla="*/ 137 h 137"/>
              <a:gd name="T66" fmla="*/ 145 w 173"/>
              <a:gd name="T67" fmla="*/ 135 h 137"/>
              <a:gd name="T68" fmla="*/ 140 w 173"/>
              <a:gd name="T69" fmla="*/ 131 h 137"/>
              <a:gd name="T70" fmla="*/ 136 w 173"/>
              <a:gd name="T71" fmla="*/ 127 h 137"/>
              <a:gd name="T72" fmla="*/ 136 w 173"/>
              <a:gd name="T73" fmla="*/ 119 h 137"/>
              <a:gd name="T74" fmla="*/ 59 w 173"/>
              <a:gd name="T75" fmla="*/ 119 h 137"/>
              <a:gd name="T76" fmla="*/ 59 w 173"/>
              <a:gd name="T77" fmla="*/ 127 h 137"/>
              <a:gd name="T78" fmla="*/ 55 w 173"/>
              <a:gd name="T79" fmla="*/ 131 h 137"/>
              <a:gd name="T80" fmla="*/ 49 w 173"/>
              <a:gd name="T81" fmla="*/ 135 h 137"/>
              <a:gd name="T82" fmla="*/ 43 w 173"/>
              <a:gd name="T83" fmla="*/ 137 h 137"/>
              <a:gd name="T84" fmla="*/ 37 w 173"/>
              <a:gd name="T85" fmla="*/ 135 h 137"/>
              <a:gd name="T86" fmla="*/ 31 w 173"/>
              <a:gd name="T87" fmla="*/ 131 h 137"/>
              <a:gd name="T88" fmla="*/ 30 w 173"/>
              <a:gd name="T89" fmla="*/ 127 h 137"/>
              <a:gd name="T90" fmla="*/ 28 w 173"/>
              <a:gd name="T91" fmla="*/ 119 h 137"/>
              <a:gd name="T92" fmla="*/ 30 w 173"/>
              <a:gd name="T93" fmla="*/ 114 h 137"/>
              <a:gd name="T94" fmla="*/ 31 w 173"/>
              <a:gd name="T95" fmla="*/ 110 h 137"/>
              <a:gd name="T96" fmla="*/ 37 w 173"/>
              <a:gd name="T97" fmla="*/ 106 h 137"/>
              <a:gd name="T98" fmla="*/ 43 w 173"/>
              <a:gd name="T99" fmla="*/ 104 h 137"/>
              <a:gd name="T100" fmla="*/ 59 w 173"/>
              <a:gd name="T101" fmla="*/ 104 h 137"/>
              <a:gd name="T102" fmla="*/ 28 w 173"/>
              <a:gd name="T103" fmla="*/ 15 h 137"/>
              <a:gd name="T104" fmla="*/ 8 w 173"/>
              <a:gd name="T105" fmla="*/ 15 h 137"/>
              <a:gd name="T106" fmla="*/ 4 w 173"/>
              <a:gd name="T107" fmla="*/ 13 h 137"/>
              <a:gd name="T108" fmla="*/ 2 w 173"/>
              <a:gd name="T109" fmla="*/ 11 h 137"/>
              <a:gd name="T110" fmla="*/ 0 w 173"/>
              <a:gd name="T111" fmla="*/ 7 h 137"/>
              <a:gd name="T112" fmla="*/ 2 w 173"/>
              <a:gd name="T113" fmla="*/ 4 h 137"/>
              <a:gd name="T114" fmla="*/ 4 w 173"/>
              <a:gd name="T115" fmla="*/ 0 h 137"/>
              <a:gd name="T116" fmla="*/ 8 w 173"/>
              <a:gd name="T117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73" h="137">
                <a:moveTo>
                  <a:pt x="51" y="35"/>
                </a:moveTo>
                <a:lnTo>
                  <a:pt x="65" y="76"/>
                </a:lnTo>
                <a:lnTo>
                  <a:pt x="136" y="72"/>
                </a:lnTo>
                <a:lnTo>
                  <a:pt x="151" y="35"/>
                </a:lnTo>
                <a:lnTo>
                  <a:pt x="51" y="35"/>
                </a:lnTo>
                <a:close/>
                <a:moveTo>
                  <a:pt x="8" y="0"/>
                </a:moveTo>
                <a:lnTo>
                  <a:pt x="33" y="0"/>
                </a:lnTo>
                <a:lnTo>
                  <a:pt x="35" y="0"/>
                </a:lnTo>
                <a:lnTo>
                  <a:pt x="39" y="2"/>
                </a:lnTo>
                <a:lnTo>
                  <a:pt x="41" y="6"/>
                </a:lnTo>
                <a:lnTo>
                  <a:pt x="41" y="6"/>
                </a:lnTo>
                <a:lnTo>
                  <a:pt x="45" y="17"/>
                </a:lnTo>
                <a:lnTo>
                  <a:pt x="165" y="17"/>
                </a:lnTo>
                <a:lnTo>
                  <a:pt x="169" y="19"/>
                </a:lnTo>
                <a:lnTo>
                  <a:pt x="171" y="21"/>
                </a:lnTo>
                <a:lnTo>
                  <a:pt x="173" y="27"/>
                </a:lnTo>
                <a:lnTo>
                  <a:pt x="171" y="29"/>
                </a:lnTo>
                <a:lnTo>
                  <a:pt x="171" y="29"/>
                </a:lnTo>
                <a:lnTo>
                  <a:pt x="147" y="84"/>
                </a:lnTo>
                <a:lnTo>
                  <a:pt x="147" y="84"/>
                </a:lnTo>
                <a:lnTo>
                  <a:pt x="145" y="86"/>
                </a:lnTo>
                <a:lnTo>
                  <a:pt x="142" y="88"/>
                </a:lnTo>
                <a:lnTo>
                  <a:pt x="71" y="92"/>
                </a:lnTo>
                <a:lnTo>
                  <a:pt x="75" y="104"/>
                </a:lnTo>
                <a:lnTo>
                  <a:pt x="151" y="104"/>
                </a:lnTo>
                <a:lnTo>
                  <a:pt x="157" y="106"/>
                </a:lnTo>
                <a:lnTo>
                  <a:pt x="163" y="110"/>
                </a:lnTo>
                <a:lnTo>
                  <a:pt x="165" y="114"/>
                </a:lnTo>
                <a:lnTo>
                  <a:pt x="167" y="119"/>
                </a:lnTo>
                <a:lnTo>
                  <a:pt x="165" y="127"/>
                </a:lnTo>
                <a:lnTo>
                  <a:pt x="163" y="131"/>
                </a:lnTo>
                <a:lnTo>
                  <a:pt x="157" y="135"/>
                </a:lnTo>
                <a:lnTo>
                  <a:pt x="151" y="137"/>
                </a:lnTo>
                <a:lnTo>
                  <a:pt x="145" y="135"/>
                </a:lnTo>
                <a:lnTo>
                  <a:pt x="140" y="131"/>
                </a:lnTo>
                <a:lnTo>
                  <a:pt x="136" y="127"/>
                </a:lnTo>
                <a:lnTo>
                  <a:pt x="136" y="119"/>
                </a:lnTo>
                <a:lnTo>
                  <a:pt x="59" y="119"/>
                </a:lnTo>
                <a:lnTo>
                  <a:pt x="59" y="127"/>
                </a:lnTo>
                <a:lnTo>
                  <a:pt x="55" y="131"/>
                </a:lnTo>
                <a:lnTo>
                  <a:pt x="49" y="135"/>
                </a:lnTo>
                <a:lnTo>
                  <a:pt x="43" y="137"/>
                </a:lnTo>
                <a:lnTo>
                  <a:pt x="37" y="135"/>
                </a:lnTo>
                <a:lnTo>
                  <a:pt x="31" y="131"/>
                </a:lnTo>
                <a:lnTo>
                  <a:pt x="30" y="127"/>
                </a:lnTo>
                <a:lnTo>
                  <a:pt x="28" y="119"/>
                </a:lnTo>
                <a:lnTo>
                  <a:pt x="30" y="114"/>
                </a:lnTo>
                <a:lnTo>
                  <a:pt x="31" y="110"/>
                </a:lnTo>
                <a:lnTo>
                  <a:pt x="37" y="106"/>
                </a:lnTo>
                <a:lnTo>
                  <a:pt x="43" y="104"/>
                </a:lnTo>
                <a:lnTo>
                  <a:pt x="59" y="104"/>
                </a:lnTo>
                <a:lnTo>
                  <a:pt x="28" y="15"/>
                </a:lnTo>
                <a:lnTo>
                  <a:pt x="8" y="15"/>
                </a:lnTo>
                <a:lnTo>
                  <a:pt x="4" y="13"/>
                </a:lnTo>
                <a:lnTo>
                  <a:pt x="2" y="11"/>
                </a:lnTo>
                <a:lnTo>
                  <a:pt x="0" y="7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sp>
        <p:nvSpPr>
          <p:cNvPr id="18" name="文本框 8"/>
          <p:cNvSpPr txBox="1"/>
          <p:nvPr/>
        </p:nvSpPr>
        <p:spPr>
          <a:xfrm>
            <a:off x="3502429" y="1790896"/>
            <a:ext cx="5520505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应用锁</a:t>
            </a:r>
            <a:r>
              <a:rPr lang="en-US" altLang="zh-CN" sz="1600" dirty="0">
                <a:solidFill>
                  <a:schemeClr val="bg1"/>
                </a:solidFill>
              </a:rPr>
              <a:t>(AppLocker)</a:t>
            </a:r>
            <a:r>
              <a:rPr lang="zh-CN" altLang="en-US" sz="1600" dirty="0">
                <a:solidFill>
                  <a:schemeClr val="bg1"/>
                </a:solidFill>
              </a:rPr>
              <a:t>，在目标倒计时完毕后，监测到</a:t>
            </a:r>
            <a:r>
              <a:rPr lang="en-US" altLang="zh-CN" sz="1600" dirty="0">
                <a:solidFill>
                  <a:schemeClr val="bg1"/>
                </a:solidFill>
              </a:rPr>
              <a:t>app</a:t>
            </a:r>
            <a:r>
              <a:rPr lang="zh-CN" altLang="en-US" sz="1600" dirty="0">
                <a:solidFill>
                  <a:schemeClr val="bg1"/>
                </a:solidFill>
              </a:rPr>
              <a:t>后台进程启动时令一个锁屏界面把它盖住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6482838" y="2568417"/>
            <a:ext cx="163153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65" b="1" dirty="0">
                <a:solidFill>
                  <a:schemeClr val="bg1"/>
                </a:solidFill>
              </a:rPr>
              <a:t>核心实现</a:t>
            </a:r>
            <a:endParaRPr lang="en-US" altLang="zh-CN" sz="1865" b="1" dirty="0">
              <a:solidFill>
                <a:schemeClr val="bg1"/>
              </a:solidFill>
            </a:endParaRPr>
          </a:p>
        </p:txBody>
      </p:sp>
      <p:sp>
        <p:nvSpPr>
          <p:cNvPr id="21" name="Freeform 113"/>
          <p:cNvSpPr>
            <a:spLocks noChangeAspect="1"/>
          </p:cNvSpPr>
          <p:nvPr/>
        </p:nvSpPr>
        <p:spPr bwMode="auto">
          <a:xfrm>
            <a:off x="6077202" y="2694606"/>
            <a:ext cx="386848" cy="346367"/>
          </a:xfrm>
          <a:custGeom>
            <a:avLst/>
            <a:gdLst>
              <a:gd name="T0" fmla="*/ 90 w 173"/>
              <a:gd name="T1" fmla="*/ 0 h 153"/>
              <a:gd name="T2" fmla="*/ 120 w 173"/>
              <a:gd name="T3" fmla="*/ 2 h 153"/>
              <a:gd name="T4" fmla="*/ 142 w 173"/>
              <a:gd name="T5" fmla="*/ 11 h 153"/>
              <a:gd name="T6" fmla="*/ 159 w 173"/>
              <a:gd name="T7" fmla="*/ 25 h 153"/>
              <a:gd name="T8" fmla="*/ 169 w 173"/>
              <a:gd name="T9" fmla="*/ 45 h 153"/>
              <a:gd name="T10" fmla="*/ 173 w 173"/>
              <a:gd name="T11" fmla="*/ 65 h 153"/>
              <a:gd name="T12" fmla="*/ 169 w 173"/>
              <a:gd name="T13" fmla="*/ 86 h 153"/>
              <a:gd name="T14" fmla="*/ 159 w 173"/>
              <a:gd name="T15" fmla="*/ 104 h 153"/>
              <a:gd name="T16" fmla="*/ 142 w 173"/>
              <a:gd name="T17" fmla="*/ 118 h 153"/>
              <a:gd name="T18" fmla="*/ 120 w 173"/>
              <a:gd name="T19" fmla="*/ 127 h 153"/>
              <a:gd name="T20" fmla="*/ 90 w 173"/>
              <a:gd name="T21" fmla="*/ 131 h 153"/>
              <a:gd name="T22" fmla="*/ 83 w 173"/>
              <a:gd name="T23" fmla="*/ 129 h 153"/>
              <a:gd name="T24" fmla="*/ 73 w 173"/>
              <a:gd name="T25" fmla="*/ 127 h 153"/>
              <a:gd name="T26" fmla="*/ 57 w 173"/>
              <a:gd name="T27" fmla="*/ 141 h 153"/>
              <a:gd name="T28" fmla="*/ 41 w 173"/>
              <a:gd name="T29" fmla="*/ 149 h 153"/>
              <a:gd name="T30" fmla="*/ 28 w 173"/>
              <a:gd name="T31" fmla="*/ 151 h 153"/>
              <a:gd name="T32" fmla="*/ 16 w 173"/>
              <a:gd name="T33" fmla="*/ 153 h 153"/>
              <a:gd name="T34" fmla="*/ 12 w 173"/>
              <a:gd name="T35" fmla="*/ 151 h 153"/>
              <a:gd name="T36" fmla="*/ 28 w 173"/>
              <a:gd name="T37" fmla="*/ 141 h 153"/>
              <a:gd name="T38" fmla="*/ 35 w 173"/>
              <a:gd name="T39" fmla="*/ 129 h 153"/>
              <a:gd name="T40" fmla="*/ 35 w 173"/>
              <a:gd name="T41" fmla="*/ 121 h 153"/>
              <a:gd name="T42" fmla="*/ 33 w 173"/>
              <a:gd name="T43" fmla="*/ 116 h 153"/>
              <a:gd name="T44" fmla="*/ 16 w 173"/>
              <a:gd name="T45" fmla="*/ 102 h 153"/>
              <a:gd name="T46" fmla="*/ 4 w 173"/>
              <a:gd name="T47" fmla="*/ 84 h 153"/>
              <a:gd name="T48" fmla="*/ 0 w 173"/>
              <a:gd name="T49" fmla="*/ 65 h 153"/>
              <a:gd name="T50" fmla="*/ 6 w 173"/>
              <a:gd name="T51" fmla="*/ 45 h 153"/>
              <a:gd name="T52" fmla="*/ 18 w 173"/>
              <a:gd name="T53" fmla="*/ 25 h 153"/>
              <a:gd name="T54" fmla="*/ 37 w 173"/>
              <a:gd name="T55" fmla="*/ 11 h 153"/>
              <a:gd name="T56" fmla="*/ 63 w 173"/>
              <a:gd name="T57" fmla="*/ 2 h 153"/>
              <a:gd name="T58" fmla="*/ 90 w 173"/>
              <a:gd name="T59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73" h="153">
                <a:moveTo>
                  <a:pt x="90" y="0"/>
                </a:moveTo>
                <a:lnTo>
                  <a:pt x="120" y="2"/>
                </a:lnTo>
                <a:lnTo>
                  <a:pt x="142" y="11"/>
                </a:lnTo>
                <a:lnTo>
                  <a:pt x="159" y="25"/>
                </a:lnTo>
                <a:lnTo>
                  <a:pt x="169" y="45"/>
                </a:lnTo>
                <a:lnTo>
                  <a:pt x="173" y="65"/>
                </a:lnTo>
                <a:lnTo>
                  <a:pt x="169" y="86"/>
                </a:lnTo>
                <a:lnTo>
                  <a:pt x="159" y="104"/>
                </a:lnTo>
                <a:lnTo>
                  <a:pt x="142" y="118"/>
                </a:lnTo>
                <a:lnTo>
                  <a:pt x="120" y="127"/>
                </a:lnTo>
                <a:lnTo>
                  <a:pt x="90" y="131"/>
                </a:lnTo>
                <a:lnTo>
                  <a:pt x="83" y="129"/>
                </a:lnTo>
                <a:lnTo>
                  <a:pt x="73" y="127"/>
                </a:lnTo>
                <a:lnTo>
                  <a:pt x="57" y="141"/>
                </a:lnTo>
                <a:lnTo>
                  <a:pt x="41" y="149"/>
                </a:lnTo>
                <a:lnTo>
                  <a:pt x="28" y="151"/>
                </a:lnTo>
                <a:lnTo>
                  <a:pt x="16" y="153"/>
                </a:lnTo>
                <a:lnTo>
                  <a:pt x="12" y="151"/>
                </a:lnTo>
                <a:lnTo>
                  <a:pt x="28" y="141"/>
                </a:lnTo>
                <a:lnTo>
                  <a:pt x="35" y="129"/>
                </a:lnTo>
                <a:lnTo>
                  <a:pt x="35" y="121"/>
                </a:lnTo>
                <a:lnTo>
                  <a:pt x="33" y="116"/>
                </a:lnTo>
                <a:lnTo>
                  <a:pt x="16" y="102"/>
                </a:lnTo>
                <a:lnTo>
                  <a:pt x="4" y="84"/>
                </a:lnTo>
                <a:lnTo>
                  <a:pt x="0" y="65"/>
                </a:lnTo>
                <a:lnTo>
                  <a:pt x="6" y="45"/>
                </a:lnTo>
                <a:lnTo>
                  <a:pt x="18" y="25"/>
                </a:lnTo>
                <a:lnTo>
                  <a:pt x="37" y="11"/>
                </a:lnTo>
                <a:lnTo>
                  <a:pt x="63" y="2"/>
                </a:lnTo>
                <a:lnTo>
                  <a:pt x="9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sp>
        <p:nvSpPr>
          <p:cNvPr id="24" name="文本框 8"/>
          <p:cNvSpPr txBox="1"/>
          <p:nvPr/>
        </p:nvSpPr>
        <p:spPr>
          <a:xfrm>
            <a:off x="3057681" y="3698471"/>
            <a:ext cx="174089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65" b="1" dirty="0">
                <a:solidFill>
                  <a:schemeClr val="bg1"/>
                </a:solidFill>
              </a:rPr>
              <a:t>时间控制</a:t>
            </a:r>
            <a:endParaRPr lang="en-US" altLang="zh-CN" sz="1865" b="1" dirty="0">
              <a:solidFill>
                <a:schemeClr val="bg1"/>
              </a:solidFill>
            </a:endParaRPr>
          </a:p>
        </p:txBody>
      </p:sp>
      <p:sp>
        <p:nvSpPr>
          <p:cNvPr id="25" name="Freeform 197"/>
          <p:cNvSpPr>
            <a:spLocks noChangeAspect="1" noEditPoints="1"/>
          </p:cNvSpPr>
          <p:nvPr/>
        </p:nvSpPr>
        <p:spPr bwMode="auto">
          <a:xfrm>
            <a:off x="2676441" y="3802243"/>
            <a:ext cx="321916" cy="346367"/>
          </a:xfrm>
          <a:custGeom>
            <a:avLst/>
            <a:gdLst>
              <a:gd name="T0" fmla="*/ 23 w 157"/>
              <a:gd name="T1" fmla="*/ 136 h 171"/>
              <a:gd name="T2" fmla="*/ 25 w 157"/>
              <a:gd name="T3" fmla="*/ 144 h 171"/>
              <a:gd name="T4" fmla="*/ 132 w 157"/>
              <a:gd name="T5" fmla="*/ 144 h 171"/>
              <a:gd name="T6" fmla="*/ 134 w 157"/>
              <a:gd name="T7" fmla="*/ 136 h 171"/>
              <a:gd name="T8" fmla="*/ 29 w 157"/>
              <a:gd name="T9" fmla="*/ 132 h 171"/>
              <a:gd name="T10" fmla="*/ 23 w 157"/>
              <a:gd name="T11" fmla="*/ 100 h 171"/>
              <a:gd name="T12" fmla="*/ 25 w 157"/>
              <a:gd name="T13" fmla="*/ 112 h 171"/>
              <a:gd name="T14" fmla="*/ 132 w 157"/>
              <a:gd name="T15" fmla="*/ 112 h 171"/>
              <a:gd name="T16" fmla="*/ 134 w 157"/>
              <a:gd name="T17" fmla="*/ 100 h 171"/>
              <a:gd name="T18" fmla="*/ 29 w 157"/>
              <a:gd name="T19" fmla="*/ 96 h 171"/>
              <a:gd name="T20" fmla="*/ 23 w 157"/>
              <a:gd name="T21" fmla="*/ 65 h 171"/>
              <a:gd name="T22" fmla="*/ 25 w 157"/>
              <a:gd name="T23" fmla="*/ 77 h 171"/>
              <a:gd name="T24" fmla="*/ 132 w 157"/>
              <a:gd name="T25" fmla="*/ 77 h 171"/>
              <a:gd name="T26" fmla="*/ 134 w 157"/>
              <a:gd name="T27" fmla="*/ 65 h 171"/>
              <a:gd name="T28" fmla="*/ 29 w 157"/>
              <a:gd name="T29" fmla="*/ 61 h 171"/>
              <a:gd name="T30" fmla="*/ 22 w 157"/>
              <a:gd name="T31" fmla="*/ 24 h 171"/>
              <a:gd name="T32" fmla="*/ 31 w 157"/>
              <a:gd name="T33" fmla="*/ 40 h 171"/>
              <a:gd name="T34" fmla="*/ 49 w 157"/>
              <a:gd name="T35" fmla="*/ 36 h 171"/>
              <a:gd name="T36" fmla="*/ 55 w 157"/>
              <a:gd name="T37" fmla="*/ 16 h 171"/>
              <a:gd name="T38" fmla="*/ 63 w 157"/>
              <a:gd name="T39" fmla="*/ 30 h 171"/>
              <a:gd name="T40" fmla="*/ 78 w 157"/>
              <a:gd name="T41" fmla="*/ 40 h 171"/>
              <a:gd name="T42" fmla="*/ 94 w 157"/>
              <a:gd name="T43" fmla="*/ 30 h 171"/>
              <a:gd name="T44" fmla="*/ 102 w 157"/>
              <a:gd name="T45" fmla="*/ 16 h 171"/>
              <a:gd name="T46" fmla="*/ 108 w 157"/>
              <a:gd name="T47" fmla="*/ 36 h 171"/>
              <a:gd name="T48" fmla="*/ 126 w 157"/>
              <a:gd name="T49" fmla="*/ 40 h 171"/>
              <a:gd name="T50" fmla="*/ 135 w 157"/>
              <a:gd name="T51" fmla="*/ 24 h 171"/>
              <a:gd name="T52" fmla="*/ 153 w 157"/>
              <a:gd name="T53" fmla="*/ 18 h 171"/>
              <a:gd name="T54" fmla="*/ 157 w 157"/>
              <a:gd name="T55" fmla="*/ 163 h 171"/>
              <a:gd name="T56" fmla="*/ 149 w 157"/>
              <a:gd name="T57" fmla="*/ 171 h 171"/>
              <a:gd name="T58" fmla="*/ 2 w 157"/>
              <a:gd name="T59" fmla="*/ 167 h 171"/>
              <a:gd name="T60" fmla="*/ 2 w 157"/>
              <a:gd name="T61" fmla="*/ 20 h 171"/>
              <a:gd name="T62" fmla="*/ 118 w 157"/>
              <a:gd name="T63" fmla="*/ 0 h 171"/>
              <a:gd name="T64" fmla="*/ 128 w 157"/>
              <a:gd name="T65" fmla="*/ 8 h 171"/>
              <a:gd name="T66" fmla="*/ 124 w 157"/>
              <a:gd name="T67" fmla="*/ 32 h 171"/>
              <a:gd name="T68" fmla="*/ 112 w 157"/>
              <a:gd name="T69" fmla="*/ 28 h 171"/>
              <a:gd name="T70" fmla="*/ 112 w 157"/>
              <a:gd name="T71" fmla="*/ 4 h 171"/>
              <a:gd name="T72" fmla="*/ 78 w 157"/>
              <a:gd name="T73" fmla="*/ 0 h 171"/>
              <a:gd name="T74" fmla="*/ 86 w 157"/>
              <a:gd name="T75" fmla="*/ 8 h 171"/>
              <a:gd name="T76" fmla="*/ 82 w 157"/>
              <a:gd name="T77" fmla="*/ 32 h 171"/>
              <a:gd name="T78" fmla="*/ 71 w 157"/>
              <a:gd name="T79" fmla="*/ 28 h 171"/>
              <a:gd name="T80" fmla="*/ 71 w 157"/>
              <a:gd name="T81" fmla="*/ 4 h 171"/>
              <a:gd name="T82" fmla="*/ 39 w 157"/>
              <a:gd name="T83" fmla="*/ 0 h 171"/>
              <a:gd name="T84" fmla="*/ 47 w 157"/>
              <a:gd name="T85" fmla="*/ 8 h 171"/>
              <a:gd name="T86" fmla="*/ 43 w 157"/>
              <a:gd name="T87" fmla="*/ 32 h 171"/>
              <a:gd name="T88" fmla="*/ 31 w 157"/>
              <a:gd name="T89" fmla="*/ 28 h 171"/>
              <a:gd name="T90" fmla="*/ 31 w 157"/>
              <a:gd name="T91" fmla="*/ 4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7" h="171">
                <a:moveTo>
                  <a:pt x="29" y="132"/>
                </a:moveTo>
                <a:lnTo>
                  <a:pt x="25" y="132"/>
                </a:lnTo>
                <a:lnTo>
                  <a:pt x="23" y="136"/>
                </a:lnTo>
                <a:lnTo>
                  <a:pt x="22" y="138"/>
                </a:lnTo>
                <a:lnTo>
                  <a:pt x="23" y="142"/>
                </a:lnTo>
                <a:lnTo>
                  <a:pt x="25" y="144"/>
                </a:lnTo>
                <a:lnTo>
                  <a:pt x="29" y="146"/>
                </a:lnTo>
                <a:lnTo>
                  <a:pt x="128" y="146"/>
                </a:lnTo>
                <a:lnTo>
                  <a:pt x="132" y="144"/>
                </a:lnTo>
                <a:lnTo>
                  <a:pt x="134" y="142"/>
                </a:lnTo>
                <a:lnTo>
                  <a:pt x="135" y="138"/>
                </a:lnTo>
                <a:lnTo>
                  <a:pt x="134" y="136"/>
                </a:lnTo>
                <a:lnTo>
                  <a:pt x="132" y="132"/>
                </a:lnTo>
                <a:lnTo>
                  <a:pt x="128" y="132"/>
                </a:lnTo>
                <a:lnTo>
                  <a:pt x="29" y="132"/>
                </a:lnTo>
                <a:close/>
                <a:moveTo>
                  <a:pt x="29" y="96"/>
                </a:moveTo>
                <a:lnTo>
                  <a:pt x="25" y="98"/>
                </a:lnTo>
                <a:lnTo>
                  <a:pt x="23" y="100"/>
                </a:lnTo>
                <a:lnTo>
                  <a:pt x="22" y="104"/>
                </a:lnTo>
                <a:lnTo>
                  <a:pt x="23" y="108"/>
                </a:lnTo>
                <a:lnTo>
                  <a:pt x="25" y="112"/>
                </a:lnTo>
                <a:lnTo>
                  <a:pt x="29" y="112"/>
                </a:lnTo>
                <a:lnTo>
                  <a:pt x="128" y="112"/>
                </a:lnTo>
                <a:lnTo>
                  <a:pt x="132" y="112"/>
                </a:lnTo>
                <a:lnTo>
                  <a:pt x="134" y="108"/>
                </a:lnTo>
                <a:lnTo>
                  <a:pt x="135" y="104"/>
                </a:lnTo>
                <a:lnTo>
                  <a:pt x="134" y="100"/>
                </a:lnTo>
                <a:lnTo>
                  <a:pt x="132" y="98"/>
                </a:lnTo>
                <a:lnTo>
                  <a:pt x="128" y="96"/>
                </a:lnTo>
                <a:lnTo>
                  <a:pt x="29" y="96"/>
                </a:lnTo>
                <a:close/>
                <a:moveTo>
                  <a:pt x="29" y="61"/>
                </a:moveTo>
                <a:lnTo>
                  <a:pt x="25" y="63"/>
                </a:lnTo>
                <a:lnTo>
                  <a:pt x="23" y="65"/>
                </a:lnTo>
                <a:lnTo>
                  <a:pt x="22" y="69"/>
                </a:lnTo>
                <a:lnTo>
                  <a:pt x="23" y="73"/>
                </a:lnTo>
                <a:lnTo>
                  <a:pt x="25" y="77"/>
                </a:lnTo>
                <a:lnTo>
                  <a:pt x="29" y="79"/>
                </a:lnTo>
                <a:lnTo>
                  <a:pt x="128" y="79"/>
                </a:lnTo>
                <a:lnTo>
                  <a:pt x="132" y="77"/>
                </a:lnTo>
                <a:lnTo>
                  <a:pt x="134" y="73"/>
                </a:lnTo>
                <a:lnTo>
                  <a:pt x="135" y="69"/>
                </a:lnTo>
                <a:lnTo>
                  <a:pt x="134" y="65"/>
                </a:lnTo>
                <a:lnTo>
                  <a:pt x="132" y="63"/>
                </a:lnTo>
                <a:lnTo>
                  <a:pt x="128" y="61"/>
                </a:lnTo>
                <a:lnTo>
                  <a:pt x="29" y="61"/>
                </a:lnTo>
                <a:close/>
                <a:moveTo>
                  <a:pt x="8" y="16"/>
                </a:moveTo>
                <a:lnTo>
                  <a:pt x="22" y="16"/>
                </a:lnTo>
                <a:lnTo>
                  <a:pt x="22" y="24"/>
                </a:lnTo>
                <a:lnTo>
                  <a:pt x="23" y="30"/>
                </a:lnTo>
                <a:lnTo>
                  <a:pt x="27" y="36"/>
                </a:lnTo>
                <a:lnTo>
                  <a:pt x="31" y="40"/>
                </a:lnTo>
                <a:lnTo>
                  <a:pt x="39" y="40"/>
                </a:lnTo>
                <a:lnTo>
                  <a:pt x="45" y="40"/>
                </a:lnTo>
                <a:lnTo>
                  <a:pt x="49" y="36"/>
                </a:lnTo>
                <a:lnTo>
                  <a:pt x="53" y="30"/>
                </a:lnTo>
                <a:lnTo>
                  <a:pt x="55" y="24"/>
                </a:lnTo>
                <a:lnTo>
                  <a:pt x="55" y="16"/>
                </a:lnTo>
                <a:lnTo>
                  <a:pt x="63" y="16"/>
                </a:lnTo>
                <a:lnTo>
                  <a:pt x="63" y="24"/>
                </a:lnTo>
                <a:lnTo>
                  <a:pt x="63" y="30"/>
                </a:lnTo>
                <a:lnTo>
                  <a:pt x="67" y="36"/>
                </a:lnTo>
                <a:lnTo>
                  <a:pt x="73" y="40"/>
                </a:lnTo>
                <a:lnTo>
                  <a:pt x="78" y="40"/>
                </a:lnTo>
                <a:lnTo>
                  <a:pt x="84" y="40"/>
                </a:lnTo>
                <a:lnTo>
                  <a:pt x="90" y="36"/>
                </a:lnTo>
                <a:lnTo>
                  <a:pt x="94" y="30"/>
                </a:lnTo>
                <a:lnTo>
                  <a:pt x="94" y="24"/>
                </a:lnTo>
                <a:lnTo>
                  <a:pt x="94" y="16"/>
                </a:lnTo>
                <a:lnTo>
                  <a:pt x="102" y="16"/>
                </a:lnTo>
                <a:lnTo>
                  <a:pt x="102" y="24"/>
                </a:lnTo>
                <a:lnTo>
                  <a:pt x="104" y="30"/>
                </a:lnTo>
                <a:lnTo>
                  <a:pt x="108" y="36"/>
                </a:lnTo>
                <a:lnTo>
                  <a:pt x="112" y="40"/>
                </a:lnTo>
                <a:lnTo>
                  <a:pt x="118" y="40"/>
                </a:lnTo>
                <a:lnTo>
                  <a:pt x="126" y="40"/>
                </a:lnTo>
                <a:lnTo>
                  <a:pt x="130" y="36"/>
                </a:lnTo>
                <a:lnTo>
                  <a:pt x="134" y="30"/>
                </a:lnTo>
                <a:lnTo>
                  <a:pt x="135" y="24"/>
                </a:lnTo>
                <a:lnTo>
                  <a:pt x="135" y="16"/>
                </a:lnTo>
                <a:lnTo>
                  <a:pt x="149" y="16"/>
                </a:lnTo>
                <a:lnTo>
                  <a:pt x="153" y="18"/>
                </a:lnTo>
                <a:lnTo>
                  <a:pt x="155" y="20"/>
                </a:lnTo>
                <a:lnTo>
                  <a:pt x="157" y="24"/>
                </a:lnTo>
                <a:lnTo>
                  <a:pt x="157" y="163"/>
                </a:lnTo>
                <a:lnTo>
                  <a:pt x="155" y="167"/>
                </a:lnTo>
                <a:lnTo>
                  <a:pt x="153" y="171"/>
                </a:lnTo>
                <a:lnTo>
                  <a:pt x="149" y="171"/>
                </a:lnTo>
                <a:lnTo>
                  <a:pt x="8" y="171"/>
                </a:lnTo>
                <a:lnTo>
                  <a:pt x="4" y="171"/>
                </a:lnTo>
                <a:lnTo>
                  <a:pt x="2" y="167"/>
                </a:lnTo>
                <a:lnTo>
                  <a:pt x="0" y="163"/>
                </a:lnTo>
                <a:lnTo>
                  <a:pt x="0" y="24"/>
                </a:lnTo>
                <a:lnTo>
                  <a:pt x="2" y="20"/>
                </a:lnTo>
                <a:lnTo>
                  <a:pt x="4" y="18"/>
                </a:lnTo>
                <a:lnTo>
                  <a:pt x="8" y="16"/>
                </a:lnTo>
                <a:close/>
                <a:moveTo>
                  <a:pt x="118" y="0"/>
                </a:moveTo>
                <a:lnTo>
                  <a:pt x="124" y="0"/>
                </a:lnTo>
                <a:lnTo>
                  <a:pt x="126" y="4"/>
                </a:lnTo>
                <a:lnTo>
                  <a:pt x="128" y="8"/>
                </a:lnTo>
                <a:lnTo>
                  <a:pt x="128" y="24"/>
                </a:lnTo>
                <a:lnTo>
                  <a:pt x="126" y="28"/>
                </a:lnTo>
                <a:lnTo>
                  <a:pt x="124" y="32"/>
                </a:lnTo>
                <a:lnTo>
                  <a:pt x="118" y="32"/>
                </a:lnTo>
                <a:lnTo>
                  <a:pt x="114" y="32"/>
                </a:lnTo>
                <a:lnTo>
                  <a:pt x="112" y="28"/>
                </a:lnTo>
                <a:lnTo>
                  <a:pt x="110" y="24"/>
                </a:lnTo>
                <a:lnTo>
                  <a:pt x="110" y="8"/>
                </a:lnTo>
                <a:lnTo>
                  <a:pt x="112" y="4"/>
                </a:lnTo>
                <a:lnTo>
                  <a:pt x="114" y="0"/>
                </a:lnTo>
                <a:lnTo>
                  <a:pt x="118" y="0"/>
                </a:lnTo>
                <a:close/>
                <a:moveTo>
                  <a:pt x="78" y="0"/>
                </a:moveTo>
                <a:lnTo>
                  <a:pt x="82" y="0"/>
                </a:lnTo>
                <a:lnTo>
                  <a:pt x="86" y="4"/>
                </a:lnTo>
                <a:lnTo>
                  <a:pt x="86" y="8"/>
                </a:lnTo>
                <a:lnTo>
                  <a:pt x="86" y="24"/>
                </a:lnTo>
                <a:lnTo>
                  <a:pt x="86" y="28"/>
                </a:lnTo>
                <a:lnTo>
                  <a:pt x="82" y="32"/>
                </a:lnTo>
                <a:lnTo>
                  <a:pt x="78" y="32"/>
                </a:lnTo>
                <a:lnTo>
                  <a:pt x="75" y="32"/>
                </a:lnTo>
                <a:lnTo>
                  <a:pt x="71" y="28"/>
                </a:lnTo>
                <a:lnTo>
                  <a:pt x="71" y="24"/>
                </a:lnTo>
                <a:lnTo>
                  <a:pt x="71" y="8"/>
                </a:lnTo>
                <a:lnTo>
                  <a:pt x="71" y="4"/>
                </a:lnTo>
                <a:lnTo>
                  <a:pt x="75" y="0"/>
                </a:lnTo>
                <a:lnTo>
                  <a:pt x="78" y="0"/>
                </a:lnTo>
                <a:close/>
                <a:moveTo>
                  <a:pt x="39" y="0"/>
                </a:moveTo>
                <a:lnTo>
                  <a:pt x="43" y="0"/>
                </a:lnTo>
                <a:lnTo>
                  <a:pt x="45" y="4"/>
                </a:lnTo>
                <a:lnTo>
                  <a:pt x="47" y="8"/>
                </a:lnTo>
                <a:lnTo>
                  <a:pt x="47" y="24"/>
                </a:lnTo>
                <a:lnTo>
                  <a:pt x="45" y="28"/>
                </a:lnTo>
                <a:lnTo>
                  <a:pt x="43" y="32"/>
                </a:lnTo>
                <a:lnTo>
                  <a:pt x="39" y="32"/>
                </a:lnTo>
                <a:lnTo>
                  <a:pt x="33" y="32"/>
                </a:lnTo>
                <a:lnTo>
                  <a:pt x="31" y="28"/>
                </a:lnTo>
                <a:lnTo>
                  <a:pt x="29" y="24"/>
                </a:lnTo>
                <a:lnTo>
                  <a:pt x="29" y="8"/>
                </a:lnTo>
                <a:lnTo>
                  <a:pt x="31" y="4"/>
                </a:lnTo>
                <a:lnTo>
                  <a:pt x="33" y="0"/>
                </a:lnTo>
                <a:lnTo>
                  <a:pt x="3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>
              <a:solidFill>
                <a:srgbClr val="414141"/>
              </a:solidFill>
            </a:endParaRPr>
          </a:p>
        </p:txBody>
      </p:sp>
      <p:sp>
        <p:nvSpPr>
          <p:cNvPr id="26" name="文本框 8"/>
          <p:cNvSpPr txBox="1"/>
          <p:nvPr/>
        </p:nvSpPr>
        <p:spPr>
          <a:xfrm>
            <a:off x="3065950" y="3975426"/>
            <a:ext cx="5705517" cy="77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设计一个倒计时器，用来执行倒计时操作，持</a:t>
            </a:r>
            <a:r>
              <a:rPr lang="zh-CN" altLang="zh-CN" sz="1600" dirty="0">
                <a:solidFill>
                  <a:schemeClr val="bg1"/>
                </a:solidFill>
              </a:rPr>
              <a:t>续监控前台进程，每隔</a:t>
            </a:r>
            <a:r>
              <a:rPr lang="zh-CN" altLang="en-US" sz="1600" dirty="0">
                <a:solidFill>
                  <a:schemeClr val="bg1"/>
                </a:solidFill>
              </a:rPr>
              <a:t>一定短时间</a:t>
            </a:r>
            <a:r>
              <a:rPr lang="zh-CN" altLang="zh-CN" sz="1600" dirty="0">
                <a:solidFill>
                  <a:schemeClr val="bg1"/>
                </a:solidFill>
              </a:rPr>
              <a:t>发一个消息去检查前台进程</a:t>
            </a:r>
            <a:r>
              <a:rPr lang="zh-CN" altLang="zh-CN" dirty="0">
                <a:solidFill>
                  <a:schemeClr val="bg1"/>
                </a:solidFill>
              </a:rPr>
              <a:t>。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28" name="Freeform 234"/>
          <p:cNvSpPr>
            <a:spLocks noChangeAspect="1"/>
          </p:cNvSpPr>
          <p:nvPr/>
        </p:nvSpPr>
        <p:spPr bwMode="auto">
          <a:xfrm>
            <a:off x="8557608" y="5046001"/>
            <a:ext cx="358885" cy="346367"/>
          </a:xfrm>
          <a:custGeom>
            <a:avLst/>
            <a:gdLst>
              <a:gd name="T0" fmla="*/ 94 w 173"/>
              <a:gd name="T1" fmla="*/ 2 h 167"/>
              <a:gd name="T2" fmla="*/ 108 w 173"/>
              <a:gd name="T3" fmla="*/ 7 h 167"/>
              <a:gd name="T4" fmla="*/ 114 w 173"/>
              <a:gd name="T5" fmla="*/ 15 h 167"/>
              <a:gd name="T6" fmla="*/ 118 w 173"/>
              <a:gd name="T7" fmla="*/ 25 h 167"/>
              <a:gd name="T8" fmla="*/ 118 w 173"/>
              <a:gd name="T9" fmla="*/ 37 h 167"/>
              <a:gd name="T10" fmla="*/ 118 w 173"/>
              <a:gd name="T11" fmla="*/ 43 h 167"/>
              <a:gd name="T12" fmla="*/ 120 w 173"/>
              <a:gd name="T13" fmla="*/ 49 h 167"/>
              <a:gd name="T14" fmla="*/ 120 w 173"/>
              <a:gd name="T15" fmla="*/ 55 h 167"/>
              <a:gd name="T16" fmla="*/ 118 w 173"/>
              <a:gd name="T17" fmla="*/ 61 h 167"/>
              <a:gd name="T18" fmla="*/ 116 w 173"/>
              <a:gd name="T19" fmla="*/ 64 h 167"/>
              <a:gd name="T20" fmla="*/ 112 w 173"/>
              <a:gd name="T21" fmla="*/ 72 h 167"/>
              <a:gd name="T22" fmla="*/ 108 w 173"/>
              <a:gd name="T23" fmla="*/ 82 h 167"/>
              <a:gd name="T24" fmla="*/ 106 w 173"/>
              <a:gd name="T25" fmla="*/ 84 h 167"/>
              <a:gd name="T26" fmla="*/ 106 w 173"/>
              <a:gd name="T27" fmla="*/ 100 h 167"/>
              <a:gd name="T28" fmla="*/ 110 w 173"/>
              <a:gd name="T29" fmla="*/ 102 h 167"/>
              <a:gd name="T30" fmla="*/ 118 w 173"/>
              <a:gd name="T31" fmla="*/ 106 h 167"/>
              <a:gd name="T32" fmla="*/ 132 w 173"/>
              <a:gd name="T33" fmla="*/ 112 h 167"/>
              <a:gd name="T34" fmla="*/ 138 w 173"/>
              <a:gd name="T35" fmla="*/ 114 h 167"/>
              <a:gd name="T36" fmla="*/ 142 w 173"/>
              <a:gd name="T37" fmla="*/ 114 h 167"/>
              <a:gd name="T38" fmla="*/ 147 w 173"/>
              <a:gd name="T39" fmla="*/ 116 h 167"/>
              <a:gd name="T40" fmla="*/ 163 w 173"/>
              <a:gd name="T41" fmla="*/ 129 h 167"/>
              <a:gd name="T42" fmla="*/ 173 w 173"/>
              <a:gd name="T43" fmla="*/ 153 h 167"/>
              <a:gd name="T44" fmla="*/ 173 w 173"/>
              <a:gd name="T45" fmla="*/ 159 h 167"/>
              <a:gd name="T46" fmla="*/ 171 w 173"/>
              <a:gd name="T47" fmla="*/ 163 h 167"/>
              <a:gd name="T48" fmla="*/ 165 w 173"/>
              <a:gd name="T49" fmla="*/ 167 h 167"/>
              <a:gd name="T50" fmla="*/ 4 w 173"/>
              <a:gd name="T51" fmla="*/ 165 h 167"/>
              <a:gd name="T52" fmla="*/ 0 w 173"/>
              <a:gd name="T53" fmla="*/ 159 h 167"/>
              <a:gd name="T54" fmla="*/ 0 w 173"/>
              <a:gd name="T55" fmla="*/ 159 h 167"/>
              <a:gd name="T56" fmla="*/ 4 w 173"/>
              <a:gd name="T57" fmla="*/ 143 h 167"/>
              <a:gd name="T58" fmla="*/ 22 w 173"/>
              <a:gd name="T59" fmla="*/ 117 h 167"/>
              <a:gd name="T60" fmla="*/ 30 w 173"/>
              <a:gd name="T61" fmla="*/ 116 h 167"/>
              <a:gd name="T62" fmla="*/ 33 w 173"/>
              <a:gd name="T63" fmla="*/ 114 h 167"/>
              <a:gd name="T64" fmla="*/ 37 w 173"/>
              <a:gd name="T65" fmla="*/ 114 h 167"/>
              <a:gd name="T66" fmla="*/ 47 w 173"/>
              <a:gd name="T67" fmla="*/ 110 h 167"/>
              <a:gd name="T68" fmla="*/ 59 w 173"/>
              <a:gd name="T69" fmla="*/ 104 h 167"/>
              <a:gd name="T70" fmla="*/ 67 w 173"/>
              <a:gd name="T71" fmla="*/ 102 h 167"/>
              <a:gd name="T72" fmla="*/ 67 w 173"/>
              <a:gd name="T73" fmla="*/ 100 h 167"/>
              <a:gd name="T74" fmla="*/ 67 w 173"/>
              <a:gd name="T75" fmla="*/ 84 h 167"/>
              <a:gd name="T76" fmla="*/ 63 w 173"/>
              <a:gd name="T77" fmla="*/ 78 h 167"/>
              <a:gd name="T78" fmla="*/ 59 w 173"/>
              <a:gd name="T79" fmla="*/ 64 h 167"/>
              <a:gd name="T80" fmla="*/ 55 w 173"/>
              <a:gd name="T81" fmla="*/ 62 h 167"/>
              <a:gd name="T82" fmla="*/ 55 w 173"/>
              <a:gd name="T83" fmla="*/ 57 h 167"/>
              <a:gd name="T84" fmla="*/ 53 w 173"/>
              <a:gd name="T85" fmla="*/ 51 h 167"/>
              <a:gd name="T86" fmla="*/ 53 w 173"/>
              <a:gd name="T87" fmla="*/ 45 h 167"/>
              <a:gd name="T88" fmla="*/ 57 w 173"/>
              <a:gd name="T89" fmla="*/ 43 h 167"/>
              <a:gd name="T90" fmla="*/ 55 w 173"/>
              <a:gd name="T91" fmla="*/ 31 h 167"/>
              <a:gd name="T92" fmla="*/ 57 w 173"/>
              <a:gd name="T93" fmla="*/ 19 h 167"/>
              <a:gd name="T94" fmla="*/ 65 w 173"/>
              <a:gd name="T95" fmla="*/ 9 h 167"/>
              <a:gd name="T96" fmla="*/ 79 w 173"/>
              <a:gd name="T97" fmla="*/ 2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3" h="167">
                <a:moveTo>
                  <a:pt x="86" y="0"/>
                </a:moveTo>
                <a:lnTo>
                  <a:pt x="94" y="2"/>
                </a:lnTo>
                <a:lnTo>
                  <a:pt x="102" y="4"/>
                </a:lnTo>
                <a:lnTo>
                  <a:pt x="108" y="7"/>
                </a:lnTo>
                <a:lnTo>
                  <a:pt x="112" y="11"/>
                </a:lnTo>
                <a:lnTo>
                  <a:pt x="114" y="15"/>
                </a:lnTo>
                <a:lnTo>
                  <a:pt x="116" y="21"/>
                </a:lnTo>
                <a:lnTo>
                  <a:pt x="118" y="25"/>
                </a:lnTo>
                <a:lnTo>
                  <a:pt x="118" y="31"/>
                </a:lnTo>
                <a:lnTo>
                  <a:pt x="118" y="37"/>
                </a:lnTo>
                <a:lnTo>
                  <a:pt x="116" y="43"/>
                </a:lnTo>
                <a:lnTo>
                  <a:pt x="118" y="43"/>
                </a:lnTo>
                <a:lnTo>
                  <a:pt x="120" y="45"/>
                </a:lnTo>
                <a:lnTo>
                  <a:pt x="120" y="49"/>
                </a:lnTo>
                <a:lnTo>
                  <a:pt x="120" y="51"/>
                </a:lnTo>
                <a:lnTo>
                  <a:pt x="120" y="55"/>
                </a:lnTo>
                <a:lnTo>
                  <a:pt x="118" y="57"/>
                </a:lnTo>
                <a:lnTo>
                  <a:pt x="118" y="61"/>
                </a:lnTo>
                <a:lnTo>
                  <a:pt x="118" y="62"/>
                </a:lnTo>
                <a:lnTo>
                  <a:pt x="116" y="64"/>
                </a:lnTo>
                <a:lnTo>
                  <a:pt x="114" y="64"/>
                </a:lnTo>
                <a:lnTo>
                  <a:pt x="112" y="72"/>
                </a:lnTo>
                <a:lnTo>
                  <a:pt x="110" y="78"/>
                </a:lnTo>
                <a:lnTo>
                  <a:pt x="108" y="82"/>
                </a:lnTo>
                <a:lnTo>
                  <a:pt x="106" y="84"/>
                </a:lnTo>
                <a:lnTo>
                  <a:pt x="106" y="84"/>
                </a:lnTo>
                <a:lnTo>
                  <a:pt x="106" y="100"/>
                </a:lnTo>
                <a:lnTo>
                  <a:pt x="106" y="100"/>
                </a:lnTo>
                <a:lnTo>
                  <a:pt x="106" y="102"/>
                </a:lnTo>
                <a:lnTo>
                  <a:pt x="110" y="102"/>
                </a:lnTo>
                <a:lnTo>
                  <a:pt x="114" y="104"/>
                </a:lnTo>
                <a:lnTo>
                  <a:pt x="118" y="106"/>
                </a:lnTo>
                <a:lnTo>
                  <a:pt x="126" y="110"/>
                </a:lnTo>
                <a:lnTo>
                  <a:pt x="132" y="112"/>
                </a:lnTo>
                <a:lnTo>
                  <a:pt x="136" y="114"/>
                </a:lnTo>
                <a:lnTo>
                  <a:pt x="138" y="114"/>
                </a:lnTo>
                <a:lnTo>
                  <a:pt x="140" y="114"/>
                </a:lnTo>
                <a:lnTo>
                  <a:pt x="142" y="114"/>
                </a:lnTo>
                <a:lnTo>
                  <a:pt x="143" y="116"/>
                </a:lnTo>
                <a:lnTo>
                  <a:pt x="147" y="116"/>
                </a:lnTo>
                <a:lnTo>
                  <a:pt x="151" y="117"/>
                </a:lnTo>
                <a:lnTo>
                  <a:pt x="163" y="129"/>
                </a:lnTo>
                <a:lnTo>
                  <a:pt x="169" y="143"/>
                </a:lnTo>
                <a:lnTo>
                  <a:pt x="173" y="153"/>
                </a:lnTo>
                <a:lnTo>
                  <a:pt x="173" y="159"/>
                </a:lnTo>
                <a:lnTo>
                  <a:pt x="173" y="159"/>
                </a:lnTo>
                <a:lnTo>
                  <a:pt x="173" y="159"/>
                </a:lnTo>
                <a:lnTo>
                  <a:pt x="171" y="163"/>
                </a:lnTo>
                <a:lnTo>
                  <a:pt x="169" y="165"/>
                </a:lnTo>
                <a:lnTo>
                  <a:pt x="165" y="167"/>
                </a:lnTo>
                <a:lnTo>
                  <a:pt x="8" y="167"/>
                </a:lnTo>
                <a:lnTo>
                  <a:pt x="4" y="165"/>
                </a:lnTo>
                <a:lnTo>
                  <a:pt x="2" y="163"/>
                </a:lnTo>
                <a:lnTo>
                  <a:pt x="0" y="159"/>
                </a:lnTo>
                <a:lnTo>
                  <a:pt x="0" y="159"/>
                </a:lnTo>
                <a:lnTo>
                  <a:pt x="0" y="159"/>
                </a:lnTo>
                <a:lnTo>
                  <a:pt x="0" y="153"/>
                </a:lnTo>
                <a:lnTo>
                  <a:pt x="4" y="143"/>
                </a:lnTo>
                <a:lnTo>
                  <a:pt x="10" y="129"/>
                </a:lnTo>
                <a:lnTo>
                  <a:pt x="22" y="117"/>
                </a:lnTo>
                <a:lnTo>
                  <a:pt x="26" y="116"/>
                </a:lnTo>
                <a:lnTo>
                  <a:pt x="30" y="116"/>
                </a:lnTo>
                <a:lnTo>
                  <a:pt x="31" y="114"/>
                </a:lnTo>
                <a:lnTo>
                  <a:pt x="33" y="114"/>
                </a:lnTo>
                <a:lnTo>
                  <a:pt x="35" y="114"/>
                </a:lnTo>
                <a:lnTo>
                  <a:pt x="37" y="114"/>
                </a:lnTo>
                <a:lnTo>
                  <a:pt x="41" y="112"/>
                </a:lnTo>
                <a:lnTo>
                  <a:pt x="47" y="110"/>
                </a:lnTo>
                <a:lnTo>
                  <a:pt x="55" y="108"/>
                </a:lnTo>
                <a:lnTo>
                  <a:pt x="59" y="104"/>
                </a:lnTo>
                <a:lnTo>
                  <a:pt x="63" y="104"/>
                </a:lnTo>
                <a:lnTo>
                  <a:pt x="67" y="102"/>
                </a:lnTo>
                <a:lnTo>
                  <a:pt x="67" y="102"/>
                </a:lnTo>
                <a:lnTo>
                  <a:pt x="67" y="100"/>
                </a:lnTo>
                <a:lnTo>
                  <a:pt x="67" y="84"/>
                </a:lnTo>
                <a:lnTo>
                  <a:pt x="67" y="84"/>
                </a:lnTo>
                <a:lnTo>
                  <a:pt x="65" y="82"/>
                </a:lnTo>
                <a:lnTo>
                  <a:pt x="63" y="78"/>
                </a:lnTo>
                <a:lnTo>
                  <a:pt x="61" y="72"/>
                </a:lnTo>
                <a:lnTo>
                  <a:pt x="59" y="64"/>
                </a:lnTo>
                <a:lnTo>
                  <a:pt x="57" y="64"/>
                </a:lnTo>
                <a:lnTo>
                  <a:pt x="55" y="62"/>
                </a:lnTo>
                <a:lnTo>
                  <a:pt x="55" y="61"/>
                </a:lnTo>
                <a:lnTo>
                  <a:pt x="55" y="57"/>
                </a:lnTo>
                <a:lnTo>
                  <a:pt x="53" y="55"/>
                </a:lnTo>
                <a:lnTo>
                  <a:pt x="53" y="51"/>
                </a:lnTo>
                <a:lnTo>
                  <a:pt x="53" y="49"/>
                </a:lnTo>
                <a:lnTo>
                  <a:pt x="53" y="45"/>
                </a:lnTo>
                <a:lnTo>
                  <a:pt x="55" y="43"/>
                </a:lnTo>
                <a:lnTo>
                  <a:pt x="57" y="43"/>
                </a:lnTo>
                <a:lnTo>
                  <a:pt x="55" y="37"/>
                </a:lnTo>
                <a:lnTo>
                  <a:pt x="55" y="31"/>
                </a:lnTo>
                <a:lnTo>
                  <a:pt x="55" y="25"/>
                </a:lnTo>
                <a:lnTo>
                  <a:pt x="57" y="19"/>
                </a:lnTo>
                <a:lnTo>
                  <a:pt x="59" y="13"/>
                </a:lnTo>
                <a:lnTo>
                  <a:pt x="65" y="9"/>
                </a:lnTo>
                <a:lnTo>
                  <a:pt x="71" y="4"/>
                </a:lnTo>
                <a:lnTo>
                  <a:pt x="79" y="2"/>
                </a:lnTo>
                <a:lnTo>
                  <a:pt x="8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sp>
        <p:nvSpPr>
          <p:cNvPr id="30" name="文本框 8"/>
          <p:cNvSpPr txBox="1"/>
          <p:nvPr/>
        </p:nvSpPr>
        <p:spPr>
          <a:xfrm>
            <a:off x="8916493" y="4780841"/>
            <a:ext cx="1643508" cy="37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65" b="1" dirty="0">
                <a:solidFill>
                  <a:schemeClr val="bg1"/>
                </a:solidFill>
              </a:rPr>
              <a:t>语言、平台</a:t>
            </a:r>
            <a:endParaRPr lang="en-US" altLang="zh-CN" sz="1865" b="1" dirty="0">
              <a:solidFill>
                <a:schemeClr val="bg1"/>
              </a:solidFill>
            </a:endParaRPr>
          </a:p>
        </p:txBody>
      </p:sp>
      <p:sp>
        <p:nvSpPr>
          <p:cNvPr id="31" name="文本框 8"/>
          <p:cNvSpPr txBox="1"/>
          <p:nvPr/>
        </p:nvSpPr>
        <p:spPr>
          <a:xfrm>
            <a:off x="9022934" y="5093546"/>
            <a:ext cx="2737317" cy="413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</a:rPr>
              <a:t>Java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Android Studio</a:t>
            </a:r>
          </a:p>
        </p:txBody>
      </p:sp>
      <p:sp>
        <p:nvSpPr>
          <p:cNvPr id="4" name="文本框 3">
            <a:hlinkClick r:id="rId2" action="ppaction://hlinksldjump"/>
          </p:cNvPr>
          <p:cNvSpPr txBox="1"/>
          <p:nvPr/>
        </p:nvSpPr>
        <p:spPr>
          <a:xfrm>
            <a:off x="10888717" y="6190988"/>
            <a:ext cx="1051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back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4DA11E6-1195-4104-A983-314CEDF22910}"/>
              </a:ext>
            </a:extLst>
          </p:cNvPr>
          <p:cNvSpPr txBox="1"/>
          <p:nvPr/>
        </p:nvSpPr>
        <p:spPr>
          <a:xfrm>
            <a:off x="6610693" y="3040973"/>
            <a:ext cx="5217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获取</a:t>
            </a:r>
            <a:r>
              <a:rPr lang="zh-CN" altLang="zh-CN" sz="1600" dirty="0">
                <a:solidFill>
                  <a:schemeClr val="bg1"/>
                </a:solidFill>
              </a:rPr>
              <a:t>调用</a:t>
            </a:r>
            <a:r>
              <a:rPr lang="en-US" altLang="zh-CN" sz="1600" dirty="0" err="1">
                <a:solidFill>
                  <a:schemeClr val="bg1"/>
                </a:solidFill>
              </a:rPr>
              <a:t>killBackgroundProcesses</a:t>
            </a:r>
            <a:r>
              <a:rPr lang="en-US" altLang="zh-CN" sz="1600" dirty="0">
                <a:solidFill>
                  <a:schemeClr val="bg1"/>
                </a:solidFill>
              </a:rPr>
              <a:t>(String).</a:t>
            </a:r>
            <a:r>
              <a:rPr lang="zh-CN" altLang="zh-CN" sz="1600" dirty="0">
                <a:solidFill>
                  <a:schemeClr val="bg1"/>
                </a:solidFill>
              </a:rPr>
              <a:t>方法结束后台进程</a:t>
            </a:r>
            <a:r>
              <a:rPr lang="zh-CN" altLang="en-US" sz="1600" dirty="0">
                <a:solidFill>
                  <a:schemeClr val="bg1"/>
                </a:solidFill>
              </a:rPr>
              <a:t>权限，获取系统日历信息等等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A154888-EA67-4104-823F-7424164A6043}"/>
              </a:ext>
            </a:extLst>
          </p:cNvPr>
          <p:cNvSpPr txBox="1"/>
          <p:nvPr/>
        </p:nvSpPr>
        <p:spPr>
          <a:xfrm>
            <a:off x="6172200" y="268035"/>
            <a:ext cx="1253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进阶：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1D9D1AE-26C4-477B-9BA9-FED963128882}"/>
              </a:ext>
            </a:extLst>
          </p:cNvPr>
          <p:cNvSpPr txBox="1"/>
          <p:nvPr/>
        </p:nvSpPr>
        <p:spPr>
          <a:xfrm>
            <a:off x="7099026" y="336983"/>
            <a:ext cx="3847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注册一个服务器并搭建一个数据库，实现注册与登陆的功能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  <p:bldP spid="24" grpId="0"/>
      <p:bldP spid="26" grpId="0"/>
      <p:bldP spid="30" grpId="0"/>
      <p:bldP spid="31" grpId="0"/>
      <p:bldP spid="19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105506"/>
            <a:ext cx="2879983" cy="935619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b="1" dirty="0">
                <a:solidFill>
                  <a:srgbClr val="1F1F1F"/>
                </a:solidFill>
                <a:latin typeface="Calibri" panose="020F0502020204030204"/>
                <a:ea typeface="宋体" panose="02010600030101010101" pitchFamily="2" charset="-122"/>
              </a:rPr>
              <a:t>经济可行性</a:t>
            </a:r>
            <a:endParaRPr kumimoji="1" lang="en-US" altLang="zh-CN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kumimoji="1" lang="zh-CN" altLang="en-US" b="1" dirty="0">
                <a:solidFill>
                  <a:srgbClr val="1F1F1F"/>
                </a:solidFill>
                <a:latin typeface="Calibri" panose="020F0502020204030204"/>
                <a:ea typeface="宋体" panose="02010600030101010101" pitchFamily="2" charset="-122"/>
              </a:rPr>
              <a:t>市场可行性</a:t>
            </a:r>
            <a:endParaRPr kumimoji="1" lang="zh-CN" altLang="en-US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5" b="1" dirty="0">
                <a:solidFill>
                  <a:srgbClr val="1F1F1F"/>
                </a:solidFill>
                <a:latin typeface="Calibri" panose="020F0502020204030204"/>
                <a:ea typeface="宋体" panose="02010600030101010101" pitchFamily="2" charset="-122"/>
              </a:rPr>
              <a:t>LOGO</a:t>
            </a:r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907820" y="2028060"/>
            <a:ext cx="9873044" cy="1091163"/>
            <a:chOff x="680269" y="1556321"/>
            <a:chExt cx="7404783" cy="818372"/>
          </a:xfrm>
        </p:grpSpPr>
        <p:sp>
          <p:nvSpPr>
            <p:cNvPr id="6" name="矩形 5"/>
            <p:cNvSpPr/>
            <p:nvPr/>
          </p:nvSpPr>
          <p:spPr>
            <a:xfrm>
              <a:off x="680269" y="2170100"/>
              <a:ext cx="7404783" cy="204593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defTabSz="608965"/>
              <a:endParaRPr kumimoji="1" lang="zh-CN" altLang="en-US" sz="320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80269" y="1965507"/>
              <a:ext cx="7404783" cy="204593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defTabSz="608965"/>
              <a:endParaRPr kumimoji="1" lang="zh-CN" altLang="en-US" sz="320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80269" y="1760914"/>
              <a:ext cx="7404783" cy="204593"/>
            </a:xfrm>
            <a:prstGeom prst="rect">
              <a:avLst/>
            </a:prstGeom>
            <a:solidFill>
              <a:srgbClr val="86868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defTabSz="608965"/>
              <a:endParaRPr kumimoji="1" lang="zh-CN" altLang="en-US" sz="320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0269" y="1556321"/>
              <a:ext cx="7404783" cy="204593"/>
            </a:xfrm>
            <a:prstGeom prst="rect">
              <a:avLst/>
            </a:prstGeom>
            <a:solidFill>
              <a:srgbClr val="ABABA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defTabSz="608965"/>
              <a:endParaRPr kumimoji="1" lang="zh-CN" altLang="en-US" sz="320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</p:grpSp>
      <p:sp>
        <p:nvSpPr>
          <p:cNvPr id="10" name="等腰三角形 9"/>
          <p:cNvSpPr/>
          <p:nvPr/>
        </p:nvSpPr>
        <p:spPr>
          <a:xfrm rot="5400000">
            <a:off x="10227194" y="2160771"/>
            <a:ext cx="1889448" cy="825741"/>
          </a:xfrm>
          <a:prstGeom prst="triangle">
            <a:avLst/>
          </a:prstGeom>
          <a:solidFill>
            <a:srgbClr val="414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defTabSz="608965"/>
            <a:endParaRPr kumimoji="1" lang="zh-CN" altLang="en-US" sz="3200">
              <a:solidFill>
                <a:srgbClr val="FFFFFF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875064" y="1478104"/>
            <a:ext cx="2073949" cy="2073949"/>
          </a:xfrm>
          <a:prstGeom prst="ellipse">
            <a:avLst/>
          </a:prstGeom>
          <a:solidFill>
            <a:srgbClr val="2A2A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defTabSz="608965">
              <a:lnSpc>
                <a:spcPct val="80000"/>
              </a:lnSpc>
            </a:pPr>
            <a:r>
              <a:rPr kumimoji="1" lang="zh-CN" altLang="en-US" sz="5400" b="1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成本</a:t>
            </a:r>
          </a:p>
        </p:txBody>
      </p:sp>
      <p:sp>
        <p:nvSpPr>
          <p:cNvPr id="12" name="椭圆 11"/>
          <p:cNvSpPr/>
          <p:nvPr/>
        </p:nvSpPr>
        <p:spPr>
          <a:xfrm>
            <a:off x="7011015" y="1478104"/>
            <a:ext cx="2073949" cy="2073949"/>
          </a:xfrm>
          <a:prstGeom prst="ellipse">
            <a:avLst/>
          </a:prstGeom>
          <a:solidFill>
            <a:srgbClr val="2A2A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defTabSz="608965">
              <a:lnSpc>
                <a:spcPct val="80000"/>
              </a:lnSpc>
            </a:pPr>
            <a:r>
              <a:rPr kumimoji="1" lang="zh-CN" altLang="en-US" sz="5400" b="1" dirty="0">
                <a:solidFill>
                  <a:prstClr val="white"/>
                </a:solidFill>
                <a:latin typeface="Century Gothic" panose="020B0502020202020204"/>
                <a:ea typeface="微软雅黑" panose="020B0503020204020204" charset="-122"/>
              </a:rPr>
              <a:t>市场</a:t>
            </a:r>
          </a:p>
        </p:txBody>
      </p:sp>
      <p:cxnSp>
        <p:nvCxnSpPr>
          <p:cNvPr id="14" name="直线箭头连接符 13"/>
          <p:cNvCxnSpPr/>
          <p:nvPr/>
        </p:nvCxnSpPr>
        <p:spPr>
          <a:xfrm>
            <a:off x="3912038" y="3610615"/>
            <a:ext cx="0" cy="671804"/>
          </a:xfrm>
          <a:prstGeom prst="straightConnector1">
            <a:avLst/>
          </a:prstGeom>
          <a:ln>
            <a:solidFill>
              <a:srgbClr val="40404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>
            <a:off x="8047989" y="3608140"/>
            <a:ext cx="0" cy="671804"/>
          </a:xfrm>
          <a:prstGeom prst="straightConnector1">
            <a:avLst/>
          </a:prstGeom>
          <a:ln>
            <a:solidFill>
              <a:srgbClr val="40404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791807" y="4284128"/>
            <a:ext cx="2512364" cy="1600416"/>
          </a:xfrm>
          <a:prstGeom prst="rect">
            <a:avLst/>
          </a:prstGeom>
          <a:ln w="12700" cmpd="sng">
            <a:solidFill>
              <a:srgbClr val="414141"/>
            </a:solidFill>
          </a:ln>
        </p:spPr>
        <p:txBody>
          <a:bodyPr wrap="square" lIns="121899" tIns="60949" rIns="121899" bIns="60949">
            <a:spAutoFit/>
          </a:bodyPr>
          <a:lstStyle/>
          <a:p>
            <a:r>
              <a:rPr lang="zh-CN" altLang="zh-CN" sz="1600" dirty="0">
                <a:solidFill>
                  <a:srgbClr val="2A2A2A"/>
                </a:solidFill>
              </a:rPr>
              <a:t>产品绿色、健康、没有流氓程序、没有广告且有一定学习功能，在社会效益上并不会带来负面信息，也没有违背法律法规。再基于以上需求分析，可行</a:t>
            </a:r>
          </a:p>
        </p:txBody>
      </p:sp>
      <p:sp>
        <p:nvSpPr>
          <p:cNvPr id="19" name="矩形 18"/>
          <p:cNvSpPr/>
          <p:nvPr/>
        </p:nvSpPr>
        <p:spPr>
          <a:xfrm>
            <a:off x="1805831" y="4285853"/>
            <a:ext cx="4639726" cy="1600416"/>
          </a:xfrm>
          <a:prstGeom prst="rect">
            <a:avLst/>
          </a:prstGeom>
          <a:ln w="12700" cmpd="sng">
            <a:solidFill>
              <a:srgbClr val="414141"/>
            </a:solidFill>
          </a:ln>
        </p:spPr>
        <p:txBody>
          <a:bodyPr wrap="square" lIns="121899" tIns="60949" rIns="121899" bIns="60949">
            <a:spAutoFit/>
          </a:bodyPr>
          <a:lstStyle/>
          <a:p>
            <a:r>
              <a:rPr lang="zh-CN" altLang="zh-CN" sz="1600" dirty="0">
                <a:solidFill>
                  <a:srgbClr val="2A2A2A"/>
                </a:solidFill>
              </a:rPr>
              <a:t>我们的软件是一款公益性质的软件，是在市场上免费下载的，也并不会对广告招商，所以也就是说能够带来的经济效益近乎于无。而我们的成本也是很低的，基本只有参考书籍的费用和我们小组开发人员的生活费用，是为社会做贡献的工作，是最理想的成本付出。</a:t>
            </a:r>
          </a:p>
        </p:txBody>
      </p:sp>
      <p:sp>
        <p:nvSpPr>
          <p:cNvPr id="17" name="文本框 16">
            <a:hlinkClick r:id="rId2" action="ppaction://hlinksldjump"/>
          </p:cNvPr>
          <p:cNvSpPr txBox="1"/>
          <p:nvPr/>
        </p:nvSpPr>
        <p:spPr>
          <a:xfrm>
            <a:off x="10916713" y="6180477"/>
            <a:ext cx="127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A2A2A"/>
                </a:solidFill>
              </a:rPr>
              <a:t>back</a:t>
            </a:r>
            <a:endParaRPr lang="zh-CN" altLang="en-US" dirty="0">
              <a:solidFill>
                <a:srgbClr val="2A2A2A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2DD2053-8C14-49B5-8EA3-B2587A87B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9436"/>
            <a:ext cx="12193588" cy="3939127"/>
          </a:xfrm>
          <a:prstGeom prst="rect">
            <a:avLst/>
          </a:prstGeom>
        </p:spPr>
      </p:pic>
      <p:pic>
        <p:nvPicPr>
          <p:cNvPr id="2" name="Picture 2" descr="C:\Documents and Settings\Administrator\My Documents\Downloads\list51.png">
            <a:extLst>
              <a:ext uri="{FF2B5EF4-FFF2-40B4-BE49-F238E27FC236}">
                <a16:creationId xmlns:a16="http://schemas.microsoft.com/office/drawing/2014/main" id="{0F3BCC0F-12AE-4399-9E93-332C85874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867" y="587201"/>
            <a:ext cx="491066" cy="49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7">
            <a:extLst>
              <a:ext uri="{FF2B5EF4-FFF2-40B4-BE49-F238E27FC236}">
                <a16:creationId xmlns:a16="http://schemas.microsoft.com/office/drawing/2014/main" id="{346045E0-8861-42E8-8613-E38827EE47B1}"/>
              </a:ext>
            </a:extLst>
          </p:cNvPr>
          <p:cNvSpPr txBox="1"/>
          <p:nvPr/>
        </p:nvSpPr>
        <p:spPr>
          <a:xfrm>
            <a:off x="1746517" y="600601"/>
            <a:ext cx="1445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2A2A2A"/>
                </a:solidFill>
                <a:latin typeface="造字工房朗倩（非商用）细体" charset="-122"/>
                <a:ea typeface="造字工房朗倩（非商用）细体" charset="-122"/>
              </a:rPr>
              <a:t>任务分工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AA3602B-D20D-4BF8-B5CB-90FE4B1C80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0503840"/>
              </p:ext>
            </p:extLst>
          </p:nvPr>
        </p:nvGraphicFramePr>
        <p:xfrm>
          <a:off x="3414450" y="891788"/>
          <a:ext cx="5052217" cy="5509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2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727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工作内容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负责人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参加人员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99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需求分析（需求分析规格说明书）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严翔宇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全员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56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项目开发报告（报告）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吕煜杰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全员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60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项目的可行性分析（项目可行性分析报告）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杨溢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全员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99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系统分析（概要设计及说明书）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杨溢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全员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99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详细设计（详细设计说明书）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吕煜杰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全员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214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数据库建立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杨溢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杨溢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97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界面设计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严翔宇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严翔宇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97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测试计划（报告）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吕煜杰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吕煜杰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727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测试报告（报告）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吕煜杰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吕煜杰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599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项目开发总结报告（报告）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严翔宇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全员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381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用户操作手册（报告）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杨溢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全员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4727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软件安装、测试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全员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397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用户培训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严翔宇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全员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4727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后期维护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杨溢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全员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D4A1A9B-0E84-4ACB-A10A-4F232E67D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297766"/>
              </p:ext>
            </p:extLst>
          </p:nvPr>
        </p:nvGraphicFramePr>
        <p:xfrm>
          <a:off x="3191933" y="457201"/>
          <a:ext cx="5962152" cy="62147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0538">
                  <a:extLst>
                    <a:ext uri="{9D8B030D-6E8A-4147-A177-3AD203B41FA5}">
                      <a16:colId xmlns:a16="http://schemas.microsoft.com/office/drawing/2014/main" val="1660830836"/>
                    </a:ext>
                  </a:extLst>
                </a:gridCol>
                <a:gridCol w="1490538">
                  <a:extLst>
                    <a:ext uri="{9D8B030D-6E8A-4147-A177-3AD203B41FA5}">
                      <a16:colId xmlns:a16="http://schemas.microsoft.com/office/drawing/2014/main" val="2661981390"/>
                    </a:ext>
                  </a:extLst>
                </a:gridCol>
                <a:gridCol w="1490538">
                  <a:extLst>
                    <a:ext uri="{9D8B030D-6E8A-4147-A177-3AD203B41FA5}">
                      <a16:colId xmlns:a16="http://schemas.microsoft.com/office/drawing/2014/main" val="653995919"/>
                    </a:ext>
                  </a:extLst>
                </a:gridCol>
                <a:gridCol w="1490538">
                  <a:extLst>
                    <a:ext uri="{9D8B030D-6E8A-4147-A177-3AD203B41FA5}">
                      <a16:colId xmlns:a16="http://schemas.microsoft.com/office/drawing/2014/main" val="2329389916"/>
                    </a:ext>
                  </a:extLst>
                </a:gridCol>
              </a:tblGrid>
              <a:tr h="125909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项目阶段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937" marR="39937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任务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937" marR="39937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任务详细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937" marR="39937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负责人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937" marR="39937" marT="0" marB="0"/>
                </a:tc>
                <a:extLst>
                  <a:ext uri="{0D108BD9-81ED-4DB2-BD59-A6C34878D82A}">
                    <a16:rowId xmlns:a16="http://schemas.microsoft.com/office/drawing/2014/main" val="2164683684"/>
                  </a:ext>
                </a:extLst>
              </a:tr>
              <a:tr h="377726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 </a:t>
                      </a:r>
                      <a:endParaRPr lang="zh-CN" sz="600" kern="100" dirty="0">
                        <a:effectLst/>
                      </a:endParaRP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启动阶段</a:t>
                      </a:r>
                      <a:endParaRPr lang="zh-CN" sz="600" kern="100" dirty="0">
                        <a:effectLst/>
                      </a:endParaRP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 </a:t>
                      </a:r>
                      <a:endParaRPr lang="zh-CN" sz="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937" marR="39937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确认项目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937" marR="39937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确定项目名称和大体内容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937" marR="39937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600" kern="100">
                        <a:effectLst/>
                      </a:endParaRP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杨溢</a:t>
                      </a:r>
                      <a:r>
                        <a:rPr lang="en-US" sz="700" kern="100">
                          <a:effectLst/>
                        </a:rPr>
                        <a:t>/</a:t>
                      </a:r>
                      <a:r>
                        <a:rPr lang="zh-CN" sz="700" kern="100">
                          <a:effectLst/>
                        </a:rPr>
                        <a:t>严翔宇</a:t>
                      </a:r>
                      <a:r>
                        <a:rPr lang="en-US" sz="700" kern="100">
                          <a:effectLst/>
                        </a:rPr>
                        <a:t>/</a:t>
                      </a:r>
                      <a:r>
                        <a:rPr lang="zh-CN" sz="700" kern="100">
                          <a:effectLst/>
                        </a:rPr>
                        <a:t>吕煜杰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937" marR="39937" marT="0" marB="0"/>
                </a:tc>
                <a:extLst>
                  <a:ext uri="{0D108BD9-81ED-4DB2-BD59-A6C34878D82A}">
                    <a16:rowId xmlns:a16="http://schemas.microsoft.com/office/drawing/2014/main" val="973024017"/>
                  </a:ext>
                </a:extLst>
              </a:tr>
              <a:tr h="251818">
                <a:tc rowSpan="7"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 </a:t>
                      </a:r>
                      <a:endParaRPr lang="zh-CN" sz="600" kern="100" dirty="0">
                        <a:effectLst/>
                      </a:endParaRP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 </a:t>
                      </a:r>
                      <a:endParaRPr lang="zh-CN" sz="600" kern="100" dirty="0">
                        <a:effectLst/>
                      </a:endParaRP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准备阶段</a:t>
                      </a:r>
                      <a:endParaRPr lang="zh-CN" sz="600" kern="100" dirty="0">
                        <a:effectLst/>
                      </a:endParaRP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（</a:t>
                      </a:r>
                      <a:r>
                        <a:rPr lang="en-US" sz="700" kern="100" dirty="0">
                          <a:effectLst/>
                        </a:rPr>
                        <a:t>2018.3.15-3.29</a:t>
                      </a:r>
                      <a:r>
                        <a:rPr lang="zh-CN" sz="700" kern="100" dirty="0">
                          <a:effectLst/>
                        </a:rPr>
                        <a:t>）</a:t>
                      </a:r>
                      <a:endParaRPr lang="zh-CN" sz="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937" marR="39937" marT="0" marB="0"/>
                </a:tc>
                <a:tc rowSpan="4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 </a:t>
                      </a:r>
                      <a:endParaRPr lang="zh-CN" sz="600" kern="100" dirty="0">
                        <a:effectLst/>
                      </a:endParaRP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 </a:t>
                      </a:r>
                      <a:endParaRPr lang="zh-CN" sz="600" kern="100" dirty="0">
                        <a:effectLst/>
                      </a:endParaRP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可行性研究</a:t>
                      </a:r>
                      <a:endParaRPr lang="zh-CN" sz="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937" marR="39937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系统可行性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937" marR="39937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     </a:t>
                      </a:r>
                      <a:r>
                        <a:rPr lang="zh-CN" sz="700" kern="100">
                          <a:effectLst/>
                        </a:rPr>
                        <a:t>严翔宇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937" marR="39937" marT="0" marB="0"/>
                </a:tc>
                <a:extLst>
                  <a:ext uri="{0D108BD9-81ED-4DB2-BD59-A6C34878D82A}">
                    <a16:rowId xmlns:a16="http://schemas.microsoft.com/office/drawing/2014/main" val="2006600458"/>
                  </a:ext>
                </a:extLst>
              </a:tr>
              <a:tr h="2518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技术可行性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937" marR="39937" marT="0" marB="0"/>
                </a:tc>
                <a:tc>
                  <a:txBody>
                    <a:bodyPr/>
                    <a:lstStyle/>
                    <a:p>
                      <a:pPr indent="419100"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杨溢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937" marR="39937" marT="0" marB="0"/>
                </a:tc>
                <a:extLst>
                  <a:ext uri="{0D108BD9-81ED-4DB2-BD59-A6C34878D82A}">
                    <a16:rowId xmlns:a16="http://schemas.microsoft.com/office/drawing/2014/main" val="2768900696"/>
                  </a:ext>
                </a:extLst>
              </a:tr>
              <a:tr h="2518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市场可行性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937" marR="39937" marT="0" marB="0"/>
                </a:tc>
                <a:tc>
                  <a:txBody>
                    <a:bodyPr/>
                    <a:lstStyle/>
                    <a:p>
                      <a:pPr indent="419100"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吕煜杰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937" marR="39937" marT="0" marB="0"/>
                </a:tc>
                <a:extLst>
                  <a:ext uri="{0D108BD9-81ED-4DB2-BD59-A6C34878D82A}">
                    <a16:rowId xmlns:a16="http://schemas.microsoft.com/office/drawing/2014/main" val="1082851039"/>
                  </a:ext>
                </a:extLst>
              </a:tr>
              <a:tr h="2518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经济可行性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937" marR="39937" marT="0" marB="0"/>
                </a:tc>
                <a:tc>
                  <a:txBody>
                    <a:bodyPr/>
                    <a:lstStyle/>
                    <a:p>
                      <a:pPr indent="459105"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严翔宇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937" marR="39937" marT="0" marB="0"/>
                </a:tc>
                <a:extLst>
                  <a:ext uri="{0D108BD9-81ED-4DB2-BD59-A6C34878D82A}">
                    <a16:rowId xmlns:a16="http://schemas.microsoft.com/office/drawing/2014/main" val="2263057028"/>
                  </a:ext>
                </a:extLst>
              </a:tr>
              <a:tr h="1649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indent="306070"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600" kern="100">
                        <a:effectLst/>
                      </a:endParaRPr>
                    </a:p>
                    <a:p>
                      <a:pPr indent="266065"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需求分析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937" marR="39937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功能需求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937" marR="39937" marT="0" marB="0"/>
                </a:tc>
                <a:tc rowSpan="2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600" kern="100">
                        <a:effectLst/>
                      </a:endParaRP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吕煜杰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937" marR="39937" marT="0" marB="0"/>
                </a:tc>
                <a:extLst>
                  <a:ext uri="{0D108BD9-81ED-4DB2-BD59-A6C34878D82A}">
                    <a16:rowId xmlns:a16="http://schemas.microsoft.com/office/drawing/2014/main" val="3260350075"/>
                  </a:ext>
                </a:extLst>
              </a:tr>
              <a:tr h="1259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性能需求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937" marR="39937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964640"/>
                  </a:ext>
                </a:extLst>
              </a:tr>
              <a:tr h="2518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06070"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Github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937" marR="39937" marT="0" marB="0"/>
                </a:tc>
                <a:tc>
                  <a:txBody>
                    <a:bodyPr/>
                    <a:lstStyle/>
                    <a:p>
                      <a:pPr indent="306070" algn="ctr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Github</a:t>
                      </a:r>
                      <a:r>
                        <a:rPr lang="zh-CN" sz="700" kern="100">
                          <a:effectLst/>
                        </a:rPr>
                        <a:t>注册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937" marR="39937" marT="0" marB="0"/>
                </a:tc>
                <a:tc>
                  <a:txBody>
                    <a:bodyPr/>
                    <a:lstStyle/>
                    <a:p>
                      <a:pPr indent="459105"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杨溢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937" marR="39937" marT="0" marB="0"/>
                </a:tc>
                <a:extLst>
                  <a:ext uri="{0D108BD9-81ED-4DB2-BD59-A6C34878D82A}">
                    <a16:rowId xmlns:a16="http://schemas.microsoft.com/office/drawing/2014/main" val="306695549"/>
                  </a:ext>
                </a:extLst>
              </a:tr>
              <a:tr h="251818">
                <a:tc rowSpan="7"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600" kern="10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600" kern="100">
                        <a:effectLst/>
                      </a:endParaRPr>
                    </a:p>
                    <a:p>
                      <a:pPr indent="153035"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项目设计阶段</a:t>
                      </a:r>
                      <a:endParaRPr lang="zh-CN" sz="600" kern="100">
                        <a:effectLst/>
                      </a:endParaRPr>
                    </a:p>
                    <a:p>
                      <a:pPr indent="153035"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(2018.3.30-5.10)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937" marR="39937" marT="0" marB="0"/>
                </a:tc>
                <a:tc rowSpan="4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600" kern="100">
                        <a:effectLst/>
                      </a:endParaRPr>
                    </a:p>
                    <a:p>
                      <a:pPr indent="306070"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设计结构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937" marR="39937" marT="0" marB="0"/>
                </a:tc>
                <a:tc>
                  <a:txBody>
                    <a:bodyPr/>
                    <a:lstStyle/>
                    <a:p>
                      <a:pPr indent="306070"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上锁模块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937" marR="39937" marT="0" marB="0"/>
                </a:tc>
                <a:tc>
                  <a:txBody>
                    <a:bodyPr/>
                    <a:lstStyle/>
                    <a:p>
                      <a:pPr indent="306070"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严翔宇</a:t>
                      </a:r>
                      <a:r>
                        <a:rPr lang="en-US" sz="700" kern="100">
                          <a:effectLst/>
                        </a:rPr>
                        <a:t>/</a:t>
                      </a:r>
                      <a:r>
                        <a:rPr lang="zh-CN" sz="700" kern="100">
                          <a:effectLst/>
                        </a:rPr>
                        <a:t>杨溢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937" marR="39937" marT="0" marB="0"/>
                </a:tc>
                <a:extLst>
                  <a:ext uri="{0D108BD9-81ED-4DB2-BD59-A6C34878D82A}">
                    <a16:rowId xmlns:a16="http://schemas.microsoft.com/office/drawing/2014/main" val="1519685674"/>
                  </a:ext>
                </a:extLst>
              </a:tr>
              <a:tr h="2518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    </a:t>
                      </a:r>
                      <a:r>
                        <a:rPr lang="zh-CN" sz="700" kern="100" dirty="0">
                          <a:effectLst/>
                        </a:rPr>
                        <a:t>白名单模块</a:t>
                      </a:r>
                      <a:endParaRPr lang="zh-CN" sz="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937" marR="39937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吕煜杰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937" marR="39937" marT="0" marB="0"/>
                </a:tc>
                <a:extLst>
                  <a:ext uri="{0D108BD9-81ED-4DB2-BD59-A6C34878D82A}">
                    <a16:rowId xmlns:a16="http://schemas.microsoft.com/office/drawing/2014/main" val="1898135988"/>
                  </a:ext>
                </a:extLst>
              </a:tr>
              <a:tr h="6295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对各个模块进行链接，学习</a:t>
                      </a:r>
                      <a:r>
                        <a:rPr lang="en-US" sz="700" kern="100" dirty="0">
                          <a:effectLst/>
                        </a:rPr>
                        <a:t>Android studio</a:t>
                      </a:r>
                      <a:r>
                        <a:rPr lang="zh-CN" sz="700" kern="100" dirty="0">
                          <a:effectLst/>
                        </a:rPr>
                        <a:t>等</a:t>
                      </a:r>
                      <a:endParaRPr lang="zh-CN" sz="6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 </a:t>
                      </a:r>
                      <a:endParaRPr lang="zh-CN" sz="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937" marR="39937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严翔宇</a:t>
                      </a:r>
                      <a:endParaRPr lang="zh-CN" sz="600" kern="100">
                        <a:effectLst/>
                      </a:endParaRP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吕煜杰</a:t>
                      </a:r>
                      <a:endParaRPr lang="zh-CN" sz="600" kern="100">
                        <a:effectLst/>
                      </a:endParaRPr>
                    </a:p>
                    <a:p>
                      <a:pPr indent="459105"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杨溢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937" marR="39937" marT="0" marB="0"/>
                </a:tc>
                <a:extLst>
                  <a:ext uri="{0D108BD9-81ED-4DB2-BD59-A6C34878D82A}">
                    <a16:rowId xmlns:a16="http://schemas.microsoft.com/office/drawing/2014/main" val="853849654"/>
                  </a:ext>
                </a:extLst>
              </a:tr>
              <a:tr h="2112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06070"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计时模块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937" marR="39937" marT="0" marB="0"/>
                </a:tc>
                <a:tc>
                  <a:txBody>
                    <a:bodyPr/>
                    <a:lstStyle/>
                    <a:p>
                      <a:pPr indent="153035"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杨溢</a:t>
                      </a:r>
                      <a:r>
                        <a:rPr lang="en-US" sz="700" kern="100">
                          <a:effectLst/>
                        </a:rPr>
                        <a:t>/</a:t>
                      </a:r>
                      <a:r>
                        <a:rPr lang="zh-CN" sz="700" kern="100">
                          <a:effectLst/>
                        </a:rPr>
                        <a:t>吕煜杰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937" marR="39937" marT="0" marB="0"/>
                </a:tc>
                <a:extLst>
                  <a:ext uri="{0D108BD9-81ED-4DB2-BD59-A6C34878D82A}">
                    <a16:rowId xmlns:a16="http://schemas.microsoft.com/office/drawing/2014/main" val="1110910685"/>
                  </a:ext>
                </a:extLst>
              </a:tr>
              <a:tr h="5294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600" kern="100">
                        <a:effectLst/>
                      </a:endParaRPr>
                    </a:p>
                    <a:p>
                      <a:pPr indent="306070" algn="ctr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600" kern="100">
                        <a:effectLst/>
                      </a:endParaRPr>
                    </a:p>
                    <a:p>
                      <a:pPr indent="306070"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编码链接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937" marR="39937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600" kern="100">
                        <a:effectLst/>
                      </a:endParaRP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编写测试策划书及其方案以及代码编写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937" marR="39937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600" kern="100">
                        <a:effectLst/>
                      </a:endParaRP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严翔宇</a:t>
                      </a:r>
                      <a:endParaRPr lang="zh-CN" sz="600" kern="100">
                        <a:effectLst/>
                      </a:endParaRP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吕煜杰</a:t>
                      </a:r>
                      <a:endParaRPr lang="zh-CN" sz="600" kern="100">
                        <a:effectLst/>
                      </a:endParaRPr>
                    </a:p>
                    <a:p>
                      <a:pPr indent="459105"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杨溢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937" marR="39937" marT="0" marB="0"/>
                </a:tc>
                <a:extLst>
                  <a:ext uri="{0D108BD9-81ED-4DB2-BD59-A6C34878D82A}">
                    <a16:rowId xmlns:a16="http://schemas.microsoft.com/office/drawing/2014/main" val="3361658839"/>
                  </a:ext>
                </a:extLst>
              </a:tr>
              <a:tr h="3777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600" kern="100">
                        <a:effectLst/>
                      </a:endParaRP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axure up</a:t>
                      </a:r>
                      <a:r>
                        <a:rPr lang="zh-CN" sz="700" kern="100">
                          <a:effectLst/>
                        </a:rPr>
                        <a:t>设计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937" marR="39937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编写测试策划书及其方案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937" marR="39937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600" kern="100">
                        <a:effectLst/>
                      </a:endParaRP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吕煜杰</a:t>
                      </a:r>
                      <a:endParaRPr lang="zh-CN" sz="600" kern="100">
                        <a:effectLst/>
                      </a:endParaRPr>
                    </a:p>
                    <a:p>
                      <a:pPr indent="459105"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937" marR="39937" marT="0" marB="0"/>
                </a:tc>
                <a:extLst>
                  <a:ext uri="{0D108BD9-81ED-4DB2-BD59-A6C34878D82A}">
                    <a16:rowId xmlns:a16="http://schemas.microsoft.com/office/drawing/2014/main" val="1701633598"/>
                  </a:ext>
                </a:extLst>
              </a:tr>
              <a:tr h="1259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06070"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图标设计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937" marR="39937" marT="0" marB="0"/>
                </a:tc>
                <a:tc>
                  <a:txBody>
                    <a:bodyPr/>
                    <a:lstStyle/>
                    <a:p>
                      <a:pPr indent="459105"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杨溢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937" marR="39937" marT="0" marB="0"/>
                </a:tc>
                <a:extLst>
                  <a:ext uri="{0D108BD9-81ED-4DB2-BD59-A6C34878D82A}">
                    <a16:rowId xmlns:a16="http://schemas.microsoft.com/office/drawing/2014/main" val="2092021271"/>
                  </a:ext>
                </a:extLst>
              </a:tr>
              <a:tr h="524607">
                <a:tc rowSpan="2">
                  <a:txBody>
                    <a:bodyPr/>
                    <a:lstStyle/>
                    <a:p>
                      <a:pPr indent="153035"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600" kern="100">
                        <a:effectLst/>
                      </a:endParaRPr>
                    </a:p>
                    <a:p>
                      <a:pPr indent="153035"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600" kern="100">
                        <a:effectLst/>
                      </a:endParaRPr>
                    </a:p>
                    <a:p>
                      <a:pPr indent="153035"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项目测试阶段</a:t>
                      </a:r>
                      <a:endParaRPr lang="zh-CN" sz="600" kern="100">
                        <a:effectLst/>
                      </a:endParaRPr>
                    </a:p>
                    <a:p>
                      <a:pPr indent="153035"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(2018.5.11-6.23)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937" marR="39937" marT="0" marB="0"/>
                </a:tc>
                <a:tc>
                  <a:txBody>
                    <a:bodyPr/>
                    <a:lstStyle/>
                    <a:p>
                      <a:pPr indent="153035" algn="ctr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600" kern="100">
                        <a:effectLst/>
                      </a:endParaRPr>
                    </a:p>
                    <a:p>
                      <a:pPr indent="306070"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测试计划书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937" marR="39937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600" kern="100">
                        <a:effectLst/>
                      </a:endParaRP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进行调试对个别样例进行测试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937" marR="39937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600" kern="100">
                        <a:effectLst/>
                      </a:endParaRP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吕煜杰</a:t>
                      </a:r>
                      <a:endParaRPr lang="zh-CN" sz="600" kern="100">
                        <a:effectLst/>
                      </a:endParaRPr>
                    </a:p>
                    <a:p>
                      <a:pPr indent="459105"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600" kern="100">
                        <a:effectLst/>
                      </a:endParaRPr>
                    </a:p>
                    <a:p>
                      <a:pPr indent="459105"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937" marR="39937" marT="0" marB="0"/>
                </a:tc>
                <a:extLst>
                  <a:ext uri="{0D108BD9-81ED-4DB2-BD59-A6C34878D82A}">
                    <a16:rowId xmlns:a16="http://schemas.microsoft.com/office/drawing/2014/main" val="1668672037"/>
                  </a:ext>
                </a:extLst>
              </a:tr>
              <a:tr h="3777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53035"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600" kern="100">
                        <a:effectLst/>
                      </a:endParaRPr>
                    </a:p>
                    <a:p>
                      <a:pPr indent="306070"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实施测试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937" marR="39937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测试文案</a:t>
                      </a:r>
                      <a:endParaRPr lang="zh-CN" sz="600" kern="100">
                        <a:effectLst/>
                      </a:endParaRP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整理制作</a:t>
                      </a:r>
                      <a:r>
                        <a:rPr lang="en-US" sz="700" kern="100">
                          <a:effectLst/>
                        </a:rPr>
                        <a:t>ppt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937" marR="39937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600" kern="100">
                        <a:effectLst/>
                      </a:endParaRPr>
                    </a:p>
                    <a:p>
                      <a:pPr indent="153035"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杨溢</a:t>
                      </a:r>
                      <a:r>
                        <a:rPr lang="en-US" sz="700" kern="100">
                          <a:effectLst/>
                        </a:rPr>
                        <a:t>/</a:t>
                      </a:r>
                      <a:r>
                        <a:rPr lang="zh-CN" sz="700" kern="100">
                          <a:effectLst/>
                        </a:rPr>
                        <a:t>严翔宇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937" marR="39937" marT="0" marB="0"/>
                </a:tc>
                <a:extLst>
                  <a:ext uri="{0D108BD9-81ED-4DB2-BD59-A6C34878D82A}">
                    <a16:rowId xmlns:a16="http://schemas.microsoft.com/office/drawing/2014/main" val="2307317252"/>
                  </a:ext>
                </a:extLst>
              </a:tr>
              <a:tr h="377726">
                <a:tc rowSpan="2">
                  <a:txBody>
                    <a:bodyPr/>
                    <a:lstStyle/>
                    <a:p>
                      <a:pPr indent="133985" algn="just">
                        <a:spcAft>
                          <a:spcPts val="0"/>
                        </a:spcAft>
                      </a:pPr>
                      <a:r>
                        <a:rPr lang="zh-CN" sz="600" kern="0">
                          <a:effectLst/>
                        </a:rPr>
                        <a:t>项目验收阶段</a:t>
                      </a:r>
                      <a:endParaRPr lang="zh-CN" sz="600" kern="100">
                        <a:effectLst/>
                      </a:endParaRPr>
                    </a:p>
                    <a:p>
                      <a:pPr indent="133985" algn="just"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(2018.6.24-.6.27)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937" marR="39937" marT="0" marB="0"/>
                </a:tc>
                <a:tc>
                  <a:txBody>
                    <a:bodyPr/>
                    <a:lstStyle/>
                    <a:p>
                      <a:pPr indent="267970" algn="just"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PPT</a:t>
                      </a:r>
                      <a:r>
                        <a:rPr lang="zh-CN" sz="600" kern="0">
                          <a:effectLst/>
                        </a:rPr>
                        <a:t>制作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937" marR="39937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结合</a:t>
                      </a:r>
                      <a:r>
                        <a:rPr lang="en-US" sz="700" kern="100">
                          <a:effectLst/>
                        </a:rPr>
                        <a:t>ppt</a:t>
                      </a:r>
                      <a:r>
                        <a:rPr lang="zh-CN" sz="700" kern="100">
                          <a:effectLst/>
                        </a:rPr>
                        <a:t>和软件成果进行答辩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937" marR="39937" marT="0" marB="0"/>
                </a:tc>
                <a:tc rowSpan="2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600" kern="100">
                        <a:effectLst/>
                      </a:endParaRP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严翔宇</a:t>
                      </a:r>
                      <a:r>
                        <a:rPr lang="en-US" sz="700" kern="100">
                          <a:effectLst/>
                        </a:rPr>
                        <a:t>/</a:t>
                      </a:r>
                      <a:r>
                        <a:rPr lang="zh-CN" sz="700" kern="100">
                          <a:effectLst/>
                        </a:rPr>
                        <a:t>杨溢</a:t>
                      </a:r>
                      <a:r>
                        <a:rPr lang="en-US" sz="700" kern="100">
                          <a:effectLst/>
                        </a:rPr>
                        <a:t>/</a:t>
                      </a:r>
                      <a:r>
                        <a:rPr lang="zh-CN" sz="700" kern="100">
                          <a:effectLst/>
                        </a:rPr>
                        <a:t>吕煜杰</a:t>
                      </a:r>
                      <a:endParaRPr lang="zh-CN" sz="600" kern="10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937" marR="39937" marT="0" marB="0"/>
                </a:tc>
                <a:extLst>
                  <a:ext uri="{0D108BD9-81ED-4DB2-BD59-A6C34878D82A}">
                    <a16:rowId xmlns:a16="http://schemas.microsoft.com/office/drawing/2014/main" val="3549569440"/>
                  </a:ext>
                </a:extLst>
              </a:tr>
              <a:tr h="5036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7970" algn="just">
                        <a:spcAft>
                          <a:spcPts val="0"/>
                        </a:spcAft>
                      </a:pPr>
                      <a:r>
                        <a:rPr lang="zh-CN" sz="600" kern="0">
                          <a:effectLst/>
                        </a:rPr>
                        <a:t>答辩准备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937" marR="39937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三个人都准备答辩，轮流充当答辩人与评分人</a:t>
                      </a:r>
                      <a:endParaRPr lang="zh-CN" sz="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937" marR="39937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25135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92A6019-B88F-4686-964A-31E935E7F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262409"/>
              </p:ext>
            </p:extLst>
          </p:nvPr>
        </p:nvGraphicFramePr>
        <p:xfrm>
          <a:off x="2032264" y="2336447"/>
          <a:ext cx="812906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530">
                  <a:extLst>
                    <a:ext uri="{9D8B030D-6E8A-4147-A177-3AD203B41FA5}">
                      <a16:colId xmlns:a16="http://schemas.microsoft.com/office/drawing/2014/main" val="2914256702"/>
                    </a:ext>
                  </a:extLst>
                </a:gridCol>
                <a:gridCol w="4064530">
                  <a:extLst>
                    <a:ext uri="{9D8B030D-6E8A-4147-A177-3AD203B41FA5}">
                      <a16:colId xmlns:a16="http://schemas.microsoft.com/office/drawing/2014/main" val="212336760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                                  当前绩效评价表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93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2A2A2A"/>
                          </a:solidFill>
                        </a:rPr>
                        <a:t>                    杨溢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2A2A2A"/>
                          </a:solidFill>
                        </a:rPr>
                        <a:t>                      4</a:t>
                      </a:r>
                      <a:endParaRPr lang="zh-CN" altLang="en-US" dirty="0">
                        <a:solidFill>
                          <a:srgbClr val="2A2A2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26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2A2A2A"/>
                          </a:solidFill>
                        </a:rPr>
                        <a:t>                   严翔宇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2A2A2A"/>
                          </a:solidFill>
                        </a:rPr>
                        <a:t>                      4</a:t>
                      </a:r>
                      <a:endParaRPr lang="zh-CN" altLang="en-US" dirty="0">
                        <a:solidFill>
                          <a:srgbClr val="2A2A2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5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2A2A2A"/>
                          </a:solidFill>
                        </a:rPr>
                        <a:t>                   吕煜杰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2A2A2A"/>
                          </a:solidFill>
                        </a:rPr>
                        <a:t>                      4</a:t>
                      </a:r>
                      <a:endParaRPr lang="zh-CN" altLang="en-US" dirty="0">
                        <a:solidFill>
                          <a:srgbClr val="2A2A2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55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9CDEC3B-EC3F-4051-853A-21FEEEB121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398742"/>
              </p:ext>
            </p:extLst>
          </p:nvPr>
        </p:nvGraphicFramePr>
        <p:xfrm>
          <a:off x="0" y="-45085"/>
          <a:ext cx="12125960" cy="6903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4" imgW="1675130" imgH="11338560" progId="Paint.Picture">
                  <p:embed/>
                </p:oleObj>
              </mc:Choice>
              <mc:Fallback>
                <p:oleObj r:id="rId4" imgW="1675130" imgH="11338560" progId="Paint.Picture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-45085"/>
                        <a:ext cx="12125960" cy="6903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1197086" y="1887577"/>
            <a:ext cx="629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A2A2A"/>
                </a:solidFill>
              </a:rPr>
              <a:t>甘特图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43805" y="75819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关键路径图</a:t>
            </a:r>
          </a:p>
        </p:txBody>
      </p:sp>
      <p:sp>
        <p:nvSpPr>
          <p:cNvPr id="3" name="矩形 2"/>
          <p:cNvSpPr/>
          <p:nvPr/>
        </p:nvSpPr>
        <p:spPr>
          <a:xfrm>
            <a:off x="208915" y="2927985"/>
            <a:ext cx="1143635" cy="4489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1600"/>
              <a:t>项目开始</a:t>
            </a:r>
          </a:p>
        </p:txBody>
      </p:sp>
      <p:cxnSp>
        <p:nvCxnSpPr>
          <p:cNvPr id="7" name="直接箭头连接符 6"/>
          <p:cNvCxnSpPr>
            <a:stCxn id="3" idx="3"/>
          </p:cNvCxnSpPr>
          <p:nvPr/>
        </p:nvCxnSpPr>
        <p:spPr>
          <a:xfrm flipV="1">
            <a:off x="1352550" y="3142615"/>
            <a:ext cx="363220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716405" y="2927985"/>
            <a:ext cx="1050925" cy="4489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1600"/>
              <a:t>软件设计</a:t>
            </a:r>
          </a:p>
        </p:txBody>
      </p:sp>
      <p:cxnSp>
        <p:nvCxnSpPr>
          <p:cNvPr id="10" name="肘形连接符 9"/>
          <p:cNvCxnSpPr/>
          <p:nvPr/>
        </p:nvCxnSpPr>
        <p:spPr>
          <a:xfrm flipV="1">
            <a:off x="2671445" y="2503805"/>
            <a:ext cx="615950" cy="542290"/>
          </a:xfrm>
          <a:prstGeom prst="bentConnector3">
            <a:avLst>
              <a:gd name="adj1" fmla="val 5010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/>
          <p:nvPr/>
        </p:nvCxnSpPr>
        <p:spPr>
          <a:xfrm>
            <a:off x="2659380" y="3094355"/>
            <a:ext cx="628015" cy="282575"/>
          </a:xfrm>
          <a:prstGeom prst="bentConnector3">
            <a:avLst>
              <a:gd name="adj1" fmla="val 5005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287395" y="2284730"/>
            <a:ext cx="1148080" cy="44704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1600"/>
              <a:t>需求分析</a:t>
            </a:r>
          </a:p>
        </p:txBody>
      </p:sp>
      <p:sp>
        <p:nvSpPr>
          <p:cNvPr id="13" name="矩形 12"/>
          <p:cNvSpPr/>
          <p:nvPr/>
        </p:nvSpPr>
        <p:spPr>
          <a:xfrm>
            <a:off x="3287395" y="3171190"/>
            <a:ext cx="1330325" cy="36322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1600"/>
              <a:t>可行性分析</a:t>
            </a:r>
          </a:p>
        </p:txBody>
      </p:sp>
      <p:cxnSp>
        <p:nvCxnSpPr>
          <p:cNvPr id="15" name="肘形连接符 14"/>
          <p:cNvCxnSpPr>
            <a:stCxn id="12" idx="3"/>
          </p:cNvCxnSpPr>
          <p:nvPr/>
        </p:nvCxnSpPr>
        <p:spPr>
          <a:xfrm>
            <a:off x="4435475" y="2508250"/>
            <a:ext cx="942975" cy="223520"/>
          </a:xfrm>
          <a:prstGeom prst="bentConnector3">
            <a:avLst>
              <a:gd name="adj1" fmla="val 5003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/>
          <p:nvPr/>
        </p:nvCxnSpPr>
        <p:spPr>
          <a:xfrm flipV="1">
            <a:off x="4617085" y="2731770"/>
            <a:ext cx="761365" cy="713105"/>
          </a:xfrm>
          <a:prstGeom prst="bentConnector3">
            <a:avLst>
              <a:gd name="adj1" fmla="val 5004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378450" y="2508250"/>
            <a:ext cx="1035050" cy="4197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1600"/>
              <a:t>规格说明</a:t>
            </a:r>
          </a:p>
        </p:txBody>
      </p:sp>
      <p:cxnSp>
        <p:nvCxnSpPr>
          <p:cNvPr id="18" name="直接箭头连接符 17"/>
          <p:cNvCxnSpPr>
            <a:stCxn id="17" idx="3"/>
          </p:cNvCxnSpPr>
          <p:nvPr/>
        </p:nvCxnSpPr>
        <p:spPr>
          <a:xfrm>
            <a:off x="6413500" y="2718435"/>
            <a:ext cx="294005" cy="133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707505" y="2503805"/>
            <a:ext cx="845820" cy="4197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1200"/>
              <a:t>项目计划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7553325" y="2717800"/>
            <a:ext cx="217805" cy="13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71130" y="2515235"/>
            <a:ext cx="986790" cy="4197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1400"/>
              <a:t>学习编程</a:t>
            </a:r>
          </a:p>
        </p:txBody>
      </p:sp>
      <p:cxnSp>
        <p:nvCxnSpPr>
          <p:cNvPr id="22" name="肘形连接符 21"/>
          <p:cNvCxnSpPr/>
          <p:nvPr/>
        </p:nvCxnSpPr>
        <p:spPr>
          <a:xfrm flipV="1">
            <a:off x="8757920" y="2298065"/>
            <a:ext cx="434975" cy="433705"/>
          </a:xfrm>
          <a:prstGeom prst="bentConnector3">
            <a:avLst>
              <a:gd name="adj1" fmla="val 5007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>
            <a:off x="8757920" y="2731770"/>
            <a:ext cx="434975" cy="327660"/>
          </a:xfrm>
          <a:prstGeom prst="bentConnector3">
            <a:avLst>
              <a:gd name="adj1" fmla="val 5007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121775" y="2056130"/>
            <a:ext cx="894080" cy="46101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1400"/>
              <a:t>总体设计</a:t>
            </a:r>
          </a:p>
        </p:txBody>
      </p:sp>
      <p:sp>
        <p:nvSpPr>
          <p:cNvPr id="25" name="矩形 24"/>
          <p:cNvSpPr/>
          <p:nvPr/>
        </p:nvSpPr>
        <p:spPr>
          <a:xfrm>
            <a:off x="9121775" y="2941320"/>
            <a:ext cx="894080" cy="448945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1400"/>
              <a:t>详细设计</a:t>
            </a:r>
          </a:p>
        </p:txBody>
      </p:sp>
      <p:cxnSp>
        <p:nvCxnSpPr>
          <p:cNvPr id="26" name="肘形连接符 25"/>
          <p:cNvCxnSpPr>
            <a:stCxn id="24" idx="3"/>
          </p:cNvCxnSpPr>
          <p:nvPr/>
        </p:nvCxnSpPr>
        <p:spPr>
          <a:xfrm>
            <a:off x="10015855" y="2286635"/>
            <a:ext cx="513715" cy="444500"/>
          </a:xfrm>
          <a:prstGeom prst="bentConnector3">
            <a:avLst>
              <a:gd name="adj1" fmla="val 5006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25" idx="3"/>
          </p:cNvCxnSpPr>
          <p:nvPr/>
        </p:nvCxnSpPr>
        <p:spPr>
          <a:xfrm flipV="1">
            <a:off x="10015855" y="2745105"/>
            <a:ext cx="513715" cy="421005"/>
          </a:xfrm>
          <a:prstGeom prst="bentConnector3">
            <a:avLst>
              <a:gd name="adj1" fmla="val 5006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0529570" y="2517140"/>
            <a:ext cx="612775" cy="5422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1600"/>
              <a:t>编码</a:t>
            </a:r>
          </a:p>
        </p:txBody>
      </p:sp>
      <p:sp>
        <p:nvSpPr>
          <p:cNvPr id="34" name="任意多边形 33"/>
          <p:cNvSpPr/>
          <p:nvPr/>
        </p:nvSpPr>
        <p:spPr>
          <a:xfrm>
            <a:off x="10414635" y="3079115"/>
            <a:ext cx="1165225" cy="1449705"/>
          </a:xfrm>
          <a:custGeom>
            <a:avLst/>
            <a:gdLst>
              <a:gd name="connisteX0" fmla="*/ 581909 w 1165125"/>
              <a:gd name="connsiteY0" fmla="*/ 0 h 1449888"/>
              <a:gd name="connisteX1" fmla="*/ 1154044 w 1165125"/>
              <a:gd name="connsiteY1" fmla="*/ 929005 h 1449888"/>
              <a:gd name="connisteX2" fmla="*/ 112009 w 1165125"/>
              <a:gd name="connsiteY2" fmla="*/ 1327150 h 1449888"/>
              <a:gd name="connisteX3" fmla="*/ 132964 w 1165125"/>
              <a:gd name="connsiteY3" fmla="*/ 1113155 h 1449888"/>
              <a:gd name="connisteX4" fmla="*/ 249 w 1165125"/>
              <a:gd name="connsiteY4" fmla="*/ 1316990 h 1449888"/>
              <a:gd name="connisteX5" fmla="*/ 163444 w 1165125"/>
              <a:gd name="connsiteY5" fmla="*/ 1449705 h 1449888"/>
              <a:gd name="connisteX6" fmla="*/ 61209 w 1165125"/>
              <a:gd name="connsiteY6" fmla="*/ 1337945 h 1449888"/>
              <a:gd name="connisteX7" fmla="*/ 91689 w 1165125"/>
              <a:gd name="connsiteY7" fmla="*/ 1256030 h 144988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1165125" h="1449888">
                <a:moveTo>
                  <a:pt x="581909" y="0"/>
                </a:moveTo>
                <a:cubicBezTo>
                  <a:pt x="717164" y="177800"/>
                  <a:pt x="1248024" y="663575"/>
                  <a:pt x="1154044" y="929005"/>
                </a:cubicBezTo>
                <a:cubicBezTo>
                  <a:pt x="1060064" y="1194435"/>
                  <a:pt x="316479" y="1290320"/>
                  <a:pt x="112009" y="1327150"/>
                </a:cubicBezTo>
                <a:cubicBezTo>
                  <a:pt x="-92461" y="1363980"/>
                  <a:pt x="155189" y="1115060"/>
                  <a:pt x="132964" y="1113155"/>
                </a:cubicBezTo>
                <a:cubicBezTo>
                  <a:pt x="110739" y="1111250"/>
                  <a:pt x="-6101" y="1249680"/>
                  <a:pt x="249" y="1316990"/>
                </a:cubicBezTo>
                <a:cubicBezTo>
                  <a:pt x="6599" y="1384300"/>
                  <a:pt x="151379" y="1445260"/>
                  <a:pt x="163444" y="1449705"/>
                </a:cubicBezTo>
                <a:cubicBezTo>
                  <a:pt x="175509" y="1454150"/>
                  <a:pt x="75814" y="1376680"/>
                  <a:pt x="61209" y="1337945"/>
                </a:cubicBez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866505" y="4120515"/>
            <a:ext cx="1405255" cy="4997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/>
              <a:t>单元测试</a:t>
            </a:r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8331200" y="4385945"/>
            <a:ext cx="4267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7014210" y="4136390"/>
            <a:ext cx="1316990" cy="4997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2000"/>
              <a:t>总体测试</a:t>
            </a:r>
          </a:p>
        </p:txBody>
      </p:sp>
      <p:cxnSp>
        <p:nvCxnSpPr>
          <p:cNvPr id="38" name="直接箭头连接符 37"/>
          <p:cNvCxnSpPr>
            <a:stCxn id="37" idx="1"/>
          </p:cNvCxnSpPr>
          <p:nvPr/>
        </p:nvCxnSpPr>
        <p:spPr>
          <a:xfrm flipH="1" flipV="1">
            <a:off x="6413500" y="4385945"/>
            <a:ext cx="600710" cy="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5411470" y="4112260"/>
            <a:ext cx="1002030" cy="5156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/>
              <a:t>成品</a:t>
            </a:r>
          </a:p>
        </p:txBody>
      </p:sp>
      <p:cxnSp>
        <p:nvCxnSpPr>
          <p:cNvPr id="40" name="直接箭头连接符 39"/>
          <p:cNvCxnSpPr>
            <a:stCxn id="39" idx="1"/>
          </p:cNvCxnSpPr>
          <p:nvPr/>
        </p:nvCxnSpPr>
        <p:spPr>
          <a:xfrm flipH="1">
            <a:off x="4664710" y="4370070"/>
            <a:ext cx="7467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655695" y="4124325"/>
            <a:ext cx="961390" cy="523875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/>
              <a:t>维护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CA67C9C-183B-4C07-9797-4F18FEE297DD}"/>
              </a:ext>
            </a:extLst>
          </p:cNvPr>
          <p:cNvSpPr txBox="1"/>
          <p:nvPr/>
        </p:nvSpPr>
        <p:spPr>
          <a:xfrm>
            <a:off x="1800585" y="2249419"/>
            <a:ext cx="8592417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2A2A2A"/>
                </a:solidFill>
              </a:rPr>
              <a:t>参考文献：</a:t>
            </a:r>
            <a:endParaRPr lang="en-US" altLang="zh-CN" dirty="0">
              <a:solidFill>
                <a:srgbClr val="2A2A2A"/>
              </a:solidFill>
            </a:endParaRPr>
          </a:p>
          <a:p>
            <a:endParaRPr lang="en-US" altLang="zh-CN" dirty="0">
              <a:solidFill>
                <a:srgbClr val="2A2A2A"/>
              </a:solidFill>
            </a:endParaRPr>
          </a:p>
          <a:p>
            <a:r>
              <a:rPr lang="zh-CN" altLang="zh-CN" sz="2000" dirty="0">
                <a:solidFill>
                  <a:srgbClr val="2A2A2A"/>
                </a:solidFill>
              </a:rPr>
              <a:t>软件工程导论，第</a:t>
            </a:r>
            <a:r>
              <a:rPr lang="en-US" altLang="zh-CN" sz="2000" dirty="0">
                <a:solidFill>
                  <a:srgbClr val="2A2A2A"/>
                </a:solidFill>
              </a:rPr>
              <a:t>6</a:t>
            </a:r>
            <a:r>
              <a:rPr lang="zh-CN" altLang="zh-CN" sz="2000" dirty="0">
                <a:solidFill>
                  <a:srgbClr val="2A2A2A"/>
                </a:solidFill>
              </a:rPr>
              <a:t>版，张海藩，牟永敏（编著），清华大学出版社，</a:t>
            </a:r>
            <a:r>
              <a:rPr lang="en-US" altLang="zh-CN" sz="2000" dirty="0">
                <a:solidFill>
                  <a:srgbClr val="2A2A2A"/>
                </a:solidFill>
              </a:rPr>
              <a:t>2013</a:t>
            </a:r>
          </a:p>
          <a:p>
            <a:endParaRPr lang="zh-CN" altLang="zh-CN" sz="2000" dirty="0">
              <a:solidFill>
                <a:srgbClr val="2A2A2A"/>
              </a:solidFill>
            </a:endParaRPr>
          </a:p>
          <a:p>
            <a:r>
              <a:rPr lang="en-US" altLang="zh-CN" sz="2000" dirty="0" err="1">
                <a:solidFill>
                  <a:srgbClr val="2A2A2A"/>
                </a:solidFill>
              </a:rPr>
              <a:t>Pmbok</a:t>
            </a:r>
            <a:r>
              <a:rPr lang="zh-CN" altLang="zh-CN" sz="2000" dirty="0">
                <a:solidFill>
                  <a:srgbClr val="2A2A2A"/>
                </a:solidFill>
              </a:rPr>
              <a:t>，第</a:t>
            </a:r>
            <a:r>
              <a:rPr lang="en-US" altLang="zh-CN" sz="2000" dirty="0">
                <a:solidFill>
                  <a:srgbClr val="2A2A2A"/>
                </a:solidFill>
              </a:rPr>
              <a:t>6</a:t>
            </a:r>
            <a:r>
              <a:rPr lang="zh-CN" altLang="zh-CN" sz="2000" dirty="0">
                <a:solidFill>
                  <a:srgbClr val="2A2A2A"/>
                </a:solidFill>
              </a:rPr>
              <a:t>版，美国项目管理协会，</a:t>
            </a:r>
            <a:r>
              <a:rPr lang="en-US" altLang="zh-CN" sz="2000" dirty="0">
                <a:solidFill>
                  <a:srgbClr val="2A2A2A"/>
                </a:solidFill>
              </a:rPr>
              <a:t>2017</a:t>
            </a:r>
          </a:p>
          <a:p>
            <a:endParaRPr lang="zh-CN" altLang="zh-CN" sz="2000" dirty="0">
              <a:solidFill>
                <a:srgbClr val="2A2A2A"/>
              </a:solidFill>
            </a:endParaRPr>
          </a:p>
          <a:p>
            <a:r>
              <a:rPr lang="zh-CN" altLang="zh-CN" sz="2000" dirty="0">
                <a:solidFill>
                  <a:srgbClr val="2A2A2A"/>
                </a:solidFill>
              </a:rPr>
              <a:t>人月神话，布鲁克斯，清华大学出版社，</a:t>
            </a:r>
            <a:r>
              <a:rPr lang="en-US" altLang="zh-CN" sz="2000" dirty="0">
                <a:solidFill>
                  <a:srgbClr val="2A2A2A"/>
                </a:solidFill>
              </a:rPr>
              <a:t>2002</a:t>
            </a:r>
            <a:endParaRPr lang="zh-CN" altLang="zh-CN" sz="2000" dirty="0">
              <a:solidFill>
                <a:srgbClr val="2A2A2A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3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2728" y="367644"/>
            <a:ext cx="923330" cy="19984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目录</a:t>
            </a:r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1998482" y="336769"/>
            <a:ext cx="4901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1 -------------------------------------</a:t>
            </a:r>
            <a:r>
              <a:rPr lang="zh-CN" altLang="zh-CN" dirty="0"/>
              <a:t>引 言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TextBox 7">
            <a:hlinkClick r:id="rId3" action="ppaction://hlinksldjump"/>
          </p:cNvPr>
          <p:cNvSpPr txBox="1"/>
          <p:nvPr/>
        </p:nvSpPr>
        <p:spPr>
          <a:xfrm>
            <a:off x="2015416" y="949361"/>
            <a:ext cx="7701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2 -------------------------------------</a:t>
            </a:r>
            <a:r>
              <a:rPr lang="zh-CN" altLang="zh-CN" dirty="0"/>
              <a:t>项目起因及意义</a:t>
            </a:r>
            <a:endParaRPr lang="zh-CN" altLang="en-US" dirty="0"/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1998482" y="1665029"/>
            <a:ext cx="716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3 -------------------------------------</a:t>
            </a:r>
            <a:r>
              <a:rPr lang="zh-CN" altLang="zh-CN" dirty="0"/>
              <a:t>项目总体介绍</a:t>
            </a:r>
            <a:endParaRPr lang="zh-CN" altLang="en-US" dirty="0"/>
          </a:p>
        </p:txBody>
      </p:sp>
      <p:sp>
        <p:nvSpPr>
          <p:cNvPr id="15" name="TextBox 14">
            <a:hlinkClick r:id="rId5" action="ppaction://hlinksldjump"/>
          </p:cNvPr>
          <p:cNvSpPr txBox="1"/>
          <p:nvPr/>
        </p:nvSpPr>
        <p:spPr>
          <a:xfrm>
            <a:off x="1998482" y="2958610"/>
            <a:ext cx="716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5 -------------------------------------</a:t>
            </a:r>
            <a:r>
              <a:rPr lang="zh-CN" altLang="en-US" dirty="0"/>
              <a:t>需求性分析</a:t>
            </a:r>
          </a:p>
        </p:txBody>
      </p:sp>
      <p:sp>
        <p:nvSpPr>
          <p:cNvPr id="16" name="TextBox 15">
            <a:hlinkClick r:id="rId6" action="ppaction://hlinksldjump"/>
          </p:cNvPr>
          <p:cNvSpPr txBox="1"/>
          <p:nvPr/>
        </p:nvSpPr>
        <p:spPr>
          <a:xfrm>
            <a:off x="2015627" y="4567667"/>
            <a:ext cx="7334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6 -------------------------------------</a:t>
            </a:r>
            <a:r>
              <a:rPr lang="zh-CN" altLang="en-US" dirty="0"/>
              <a:t>可行性分析</a:t>
            </a:r>
          </a:p>
        </p:txBody>
      </p:sp>
      <p:sp>
        <p:nvSpPr>
          <p:cNvPr id="17" name="TextBox 16">
            <a:hlinkClick r:id="rId7" action="ppaction://hlinksldjump"/>
          </p:cNvPr>
          <p:cNvSpPr txBox="1"/>
          <p:nvPr/>
        </p:nvSpPr>
        <p:spPr>
          <a:xfrm>
            <a:off x="2015627" y="5634928"/>
            <a:ext cx="747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8 -------------------------------------</a:t>
            </a:r>
            <a:r>
              <a:rPr lang="en-US" altLang="zh-CN" dirty="0" err="1"/>
              <a:t>gannt</a:t>
            </a:r>
            <a:r>
              <a:rPr lang="zh-CN" altLang="en-US" dirty="0"/>
              <a:t>图</a:t>
            </a:r>
          </a:p>
        </p:txBody>
      </p:sp>
      <p:sp>
        <p:nvSpPr>
          <p:cNvPr id="2" name="TextBox 1">
            <a:hlinkClick r:id="rId8" action="ppaction://hlinksldjump"/>
          </p:cNvPr>
          <p:cNvSpPr txBox="1"/>
          <p:nvPr/>
        </p:nvSpPr>
        <p:spPr>
          <a:xfrm>
            <a:off x="2403835" y="3588213"/>
            <a:ext cx="7362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5.1----------------------------</a:t>
            </a:r>
            <a:r>
              <a:rPr lang="zh-CN" altLang="zh-CN" sz="2000" dirty="0"/>
              <a:t>功能及性能需求</a:t>
            </a:r>
            <a:endParaRPr lang="zh-CN" altLang="en-US" sz="2000" dirty="0"/>
          </a:p>
        </p:txBody>
      </p:sp>
      <p:sp>
        <p:nvSpPr>
          <p:cNvPr id="4" name="TextBox 3">
            <a:hlinkClick r:id="rId9" action="ppaction://hlinksldjump"/>
          </p:cNvPr>
          <p:cNvSpPr txBox="1"/>
          <p:nvPr/>
        </p:nvSpPr>
        <p:spPr>
          <a:xfrm>
            <a:off x="2415265" y="4167391"/>
            <a:ext cx="7362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5.2----------------------------</a:t>
            </a:r>
            <a:r>
              <a:rPr lang="zh-CN" altLang="zh-CN" sz="2000" dirty="0"/>
              <a:t>将来可能提出的需求</a:t>
            </a:r>
            <a:endParaRPr lang="zh-CN" altLang="en-US" sz="2000" dirty="0"/>
          </a:p>
        </p:txBody>
      </p:sp>
      <p:sp>
        <p:nvSpPr>
          <p:cNvPr id="5" name="TextBox 4">
            <a:hlinkClick r:id="rId10" action="ppaction://hlinksldjump"/>
          </p:cNvPr>
          <p:cNvSpPr txBox="1"/>
          <p:nvPr/>
        </p:nvSpPr>
        <p:spPr>
          <a:xfrm>
            <a:off x="1998482" y="2326652"/>
            <a:ext cx="6249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4-------------------------------------</a:t>
            </a:r>
            <a:r>
              <a:rPr lang="zh-CN" altLang="zh-CN" dirty="0"/>
              <a:t>前景和需求</a:t>
            </a:r>
            <a:endParaRPr lang="zh-CN" altLang="en-US" dirty="0"/>
          </a:p>
        </p:txBody>
      </p:sp>
      <p:sp>
        <p:nvSpPr>
          <p:cNvPr id="7" name="矩形 6">
            <a:hlinkClick r:id="rId11" action="ppaction://hlinksldjump"/>
          </p:cNvPr>
          <p:cNvSpPr/>
          <p:nvPr/>
        </p:nvSpPr>
        <p:spPr>
          <a:xfrm>
            <a:off x="2015627" y="5173371"/>
            <a:ext cx="57583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7 -------------------------------------</a:t>
            </a:r>
            <a:r>
              <a:rPr lang="zh-CN" altLang="en-US" dirty="0"/>
              <a:t>物理模型图</a:t>
            </a:r>
          </a:p>
        </p:txBody>
      </p:sp>
      <p:sp>
        <p:nvSpPr>
          <p:cNvPr id="10" name="TextBox 16">
            <a:hlinkClick r:id="rId7" action="ppaction://hlinksldjump"/>
          </p:cNvPr>
          <p:cNvSpPr txBox="1"/>
          <p:nvPr/>
        </p:nvSpPr>
        <p:spPr>
          <a:xfrm>
            <a:off x="2015627" y="6241988"/>
            <a:ext cx="747545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9 -------------------------------------</a:t>
            </a:r>
            <a:r>
              <a:rPr lang="zh-CN" altLang="en-US" dirty="0" err="1"/>
              <a:t>关键路径</a:t>
            </a:r>
            <a:r>
              <a:rPr lang="zh-CN" altLang="en-US" dirty="0"/>
              <a:t>图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55412" y="2863970"/>
            <a:ext cx="2294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谢谢！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34709" y="5439930"/>
            <a:ext cx="4270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A2A2A"/>
                </a:solidFill>
              </a:rPr>
              <a:t>G14</a:t>
            </a:r>
            <a:r>
              <a:rPr lang="zh-CN" altLang="en-US" dirty="0">
                <a:solidFill>
                  <a:srgbClr val="2A2A2A"/>
                </a:solidFill>
              </a:rPr>
              <a:t>组</a:t>
            </a:r>
            <a:endParaRPr lang="en-US" altLang="zh-CN" dirty="0">
              <a:solidFill>
                <a:srgbClr val="2A2A2A"/>
              </a:solidFill>
            </a:endParaRPr>
          </a:p>
          <a:p>
            <a:r>
              <a:rPr lang="zh-CN" altLang="en-US" dirty="0">
                <a:solidFill>
                  <a:srgbClr val="2A2A2A"/>
                </a:solidFill>
              </a:rPr>
              <a:t>组长：杨溢</a:t>
            </a:r>
            <a:endParaRPr lang="en-US" altLang="zh-CN" dirty="0">
              <a:solidFill>
                <a:srgbClr val="2A2A2A"/>
              </a:solidFill>
            </a:endParaRPr>
          </a:p>
          <a:p>
            <a:r>
              <a:rPr lang="zh-CN" altLang="en-US" dirty="0">
                <a:solidFill>
                  <a:srgbClr val="2A2A2A"/>
                </a:solidFill>
              </a:rPr>
              <a:t>小组成员：严翔宇  吕煜杰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6901" y="544542"/>
            <a:ext cx="1399592" cy="139959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5" b="1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kumimoji="1" lang="zh-CN" altLang="en-US" sz="6935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2355" y="870005"/>
            <a:ext cx="1277914" cy="748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265" dirty="0">
                <a:solidFill>
                  <a:schemeClr val="bg1">
                    <a:lumMod val="95000"/>
                  </a:schemeClr>
                </a:solidFill>
              </a:rPr>
              <a:t>引言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3216" y="1944134"/>
            <a:ext cx="57880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随着科技的不断发展，步入</a:t>
            </a:r>
            <a:r>
              <a:rPr lang="en-US" altLang="zh-CN" dirty="0">
                <a:solidFill>
                  <a:schemeClr val="bg1"/>
                </a:solidFill>
              </a:rPr>
              <a:t>21</a:t>
            </a:r>
            <a:r>
              <a:rPr lang="zh-CN" altLang="zh-CN" dirty="0">
                <a:solidFill>
                  <a:schemeClr val="bg1"/>
                </a:solidFill>
              </a:rPr>
              <a:t>世纪后手机的普及后，基本所有人都会有一台智能手机，但是智能手机给我们带来方便的同时，越来越多的人们却难以离开手机，而导致很多事情无法按时完成甚至于沉迷于娱乐</a:t>
            </a:r>
            <a:r>
              <a:rPr lang="en-US" altLang="zh-CN" dirty="0">
                <a:solidFill>
                  <a:schemeClr val="bg1"/>
                </a:solidFill>
              </a:rPr>
              <a:t>app</a:t>
            </a:r>
            <a:r>
              <a:rPr lang="zh-CN" altLang="zh-CN" dirty="0">
                <a:solidFill>
                  <a:schemeClr val="bg1"/>
                </a:solidFill>
              </a:rPr>
              <a:t>从而玩物丧志。针对这个问题，我们提出了一个构想。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hlinkClick r:id="rId2" action="ppaction://hlinksldjump"/>
          </p:cNvPr>
          <p:cNvSpPr txBox="1"/>
          <p:nvPr/>
        </p:nvSpPr>
        <p:spPr>
          <a:xfrm>
            <a:off x="10916713" y="6180477"/>
            <a:ext cx="127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back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248" y="2459504"/>
            <a:ext cx="940795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/>
              <a:t>项目起因及意义</a:t>
            </a:r>
            <a:endParaRPr lang="en-US" altLang="zh-CN" sz="2800" dirty="0"/>
          </a:p>
          <a:p>
            <a:endParaRPr lang="zh-CN" altLang="zh-CN" dirty="0"/>
          </a:p>
          <a:p>
            <a:r>
              <a:rPr lang="en-US" altLang="zh-CN" dirty="0"/>
              <a:t>		</a:t>
            </a:r>
            <a:r>
              <a:rPr lang="zh-CN" altLang="zh-CN" dirty="0"/>
              <a:t>作为</a:t>
            </a:r>
            <a:r>
              <a:rPr lang="en-US" altLang="zh-CN" dirty="0"/>
              <a:t>21</a:t>
            </a:r>
            <a:r>
              <a:rPr lang="zh-CN" altLang="zh-CN" dirty="0"/>
              <a:t>世纪的新青年，经历多手机娱乐</a:t>
            </a:r>
            <a:r>
              <a:rPr lang="en-US" altLang="zh-CN" dirty="0"/>
              <a:t>app</a:t>
            </a:r>
            <a:r>
              <a:rPr lang="zh-CN" altLang="zh-CN" dirty="0"/>
              <a:t>的危害后，更是深感痛恶，希望创建一个</a:t>
            </a:r>
            <a:r>
              <a:rPr lang="en-US" altLang="zh-CN" dirty="0"/>
              <a:t>app</a:t>
            </a:r>
            <a:r>
              <a:rPr lang="zh-CN" altLang="zh-CN" dirty="0"/>
              <a:t>能够帮助人们在一定的时间内好好学习，认真工作。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16697" y="376376"/>
            <a:ext cx="1399592" cy="139959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5" b="1" dirty="0">
                <a:solidFill>
                  <a:schemeClr val="tx1"/>
                </a:solidFill>
              </a:rPr>
              <a:t>2</a:t>
            </a:r>
            <a:endParaRPr kumimoji="1" lang="zh-CN" altLang="en-US" sz="6935" b="1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hlinkClick r:id="rId3" action="ppaction://hlinksldjump"/>
          </p:cNvPr>
          <p:cNvSpPr txBox="1"/>
          <p:nvPr/>
        </p:nvSpPr>
        <p:spPr>
          <a:xfrm>
            <a:off x="10313160" y="6396335"/>
            <a:ext cx="127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A2A2A"/>
                </a:solidFill>
              </a:rPr>
              <a:t>back</a:t>
            </a:r>
            <a:endParaRPr lang="zh-CN" altLang="en-US" dirty="0">
              <a:solidFill>
                <a:srgbClr val="2A2A2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3000"/>
            <a:lum/>
          </a:blip>
          <a:srcRect/>
          <a:stretch>
            <a:fillRect l="23000" t="-14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6313" y="2015871"/>
            <a:ext cx="899317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dirty="0">
                <a:solidFill>
                  <a:srgbClr val="2A2A2A"/>
                </a:solidFill>
              </a:rPr>
              <a:t>项目总体介绍</a:t>
            </a:r>
            <a:endParaRPr lang="en-US" altLang="zh-CN" sz="3200" dirty="0">
              <a:solidFill>
                <a:srgbClr val="2A2A2A"/>
              </a:solidFill>
            </a:endParaRPr>
          </a:p>
          <a:p>
            <a:endParaRPr lang="en-US" altLang="zh-CN" sz="3200" dirty="0"/>
          </a:p>
          <a:p>
            <a:r>
              <a:rPr lang="zh-CN" altLang="zh-CN" dirty="0">
                <a:solidFill>
                  <a:srgbClr val="2A2A2A"/>
                </a:solidFill>
              </a:rPr>
              <a:t>软件主要是避免长时间沉迷玩手机，</a:t>
            </a:r>
            <a:r>
              <a:rPr lang="zh-CN" altLang="en-US" dirty="0">
                <a:solidFill>
                  <a:srgbClr val="2A2A2A"/>
                </a:solidFill>
              </a:rPr>
              <a:t>给</a:t>
            </a:r>
            <a:r>
              <a:rPr lang="zh-CN" altLang="zh-CN" dirty="0">
                <a:solidFill>
                  <a:srgbClr val="2A2A2A"/>
                </a:solidFill>
              </a:rPr>
              <a:t>你需要控制的</a:t>
            </a:r>
            <a:r>
              <a:rPr lang="en-US" altLang="zh-CN" dirty="0">
                <a:solidFill>
                  <a:srgbClr val="2A2A2A"/>
                </a:solidFill>
              </a:rPr>
              <a:t>app</a:t>
            </a:r>
            <a:r>
              <a:rPr lang="zh-CN" altLang="zh-CN" dirty="0">
                <a:solidFill>
                  <a:srgbClr val="2A2A2A"/>
                </a:solidFill>
              </a:rPr>
              <a:t>设置一个时间长度，在未消耗完这个时间长度之前，这个</a:t>
            </a:r>
            <a:r>
              <a:rPr lang="en-US" altLang="zh-CN" dirty="0">
                <a:solidFill>
                  <a:srgbClr val="2A2A2A"/>
                </a:solidFill>
              </a:rPr>
              <a:t>app</a:t>
            </a:r>
            <a:r>
              <a:rPr lang="zh-CN" altLang="zh-CN" dirty="0">
                <a:solidFill>
                  <a:srgbClr val="2A2A2A"/>
                </a:solidFill>
              </a:rPr>
              <a:t>是可以使用的，一旦时间长度消耗完毕，这个</a:t>
            </a:r>
            <a:r>
              <a:rPr lang="en-US" altLang="zh-CN" dirty="0">
                <a:solidFill>
                  <a:srgbClr val="2A2A2A"/>
                </a:solidFill>
              </a:rPr>
              <a:t>app</a:t>
            </a:r>
            <a:r>
              <a:rPr lang="zh-CN" altLang="zh-CN" dirty="0">
                <a:solidFill>
                  <a:srgbClr val="2A2A2A"/>
                </a:solidFill>
              </a:rPr>
              <a:t>将无法使用，然后等到新的一天来临会自动解锁。</a:t>
            </a:r>
            <a:r>
              <a:rPr lang="en-US" altLang="zh-CN" dirty="0">
                <a:solidFill>
                  <a:srgbClr val="2A2A2A"/>
                </a:solidFill>
              </a:rPr>
              <a:t> </a:t>
            </a:r>
          </a:p>
          <a:p>
            <a:endParaRPr lang="en-US" altLang="zh-CN" dirty="0">
              <a:solidFill>
                <a:srgbClr val="2A2A2A"/>
              </a:solidFill>
            </a:endParaRPr>
          </a:p>
          <a:p>
            <a:endParaRPr lang="en-US" altLang="zh-CN" dirty="0">
              <a:solidFill>
                <a:srgbClr val="2A2A2A"/>
              </a:solidFill>
            </a:endParaRPr>
          </a:p>
          <a:p>
            <a:r>
              <a:rPr lang="zh-CN" altLang="en-US" dirty="0">
                <a:solidFill>
                  <a:srgbClr val="2A2A2A"/>
                </a:solidFill>
              </a:rPr>
              <a:t>具体功能将会在需求性分析中体现。</a:t>
            </a:r>
            <a:endParaRPr lang="en-US" altLang="zh-CN" dirty="0">
              <a:solidFill>
                <a:srgbClr val="2A2A2A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6901" y="544542"/>
            <a:ext cx="1399592" cy="139959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5" b="1" dirty="0">
                <a:solidFill>
                  <a:schemeClr val="tx1"/>
                </a:solidFill>
              </a:rPr>
              <a:t>3</a:t>
            </a:r>
            <a:endParaRPr kumimoji="1" lang="zh-CN" altLang="en-US" sz="6935" b="1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hlinkClick r:id="rId3" action="ppaction://hlinksldjump"/>
          </p:cNvPr>
          <p:cNvSpPr txBox="1"/>
          <p:nvPr/>
        </p:nvSpPr>
        <p:spPr>
          <a:xfrm>
            <a:off x="10916713" y="6180477"/>
            <a:ext cx="127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A2A2A"/>
                </a:solidFill>
              </a:rPr>
              <a:t>back</a:t>
            </a:r>
            <a:endParaRPr lang="zh-CN" altLang="en-US" dirty="0">
              <a:solidFill>
                <a:srgbClr val="2A2A2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3671" y="2151849"/>
            <a:ext cx="734348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dirty="0"/>
              <a:t>前景和需求</a:t>
            </a:r>
            <a:endParaRPr lang="en-US" altLang="zh-CN" sz="3200" dirty="0"/>
          </a:p>
          <a:p>
            <a:endParaRPr lang="en-US" altLang="zh-CN" dirty="0"/>
          </a:p>
          <a:p>
            <a:r>
              <a:rPr lang="zh-CN" altLang="zh-CN" dirty="0"/>
              <a:t>该类型</a:t>
            </a:r>
            <a:r>
              <a:rPr lang="en-US" altLang="zh-CN" dirty="0"/>
              <a:t>app</a:t>
            </a:r>
            <a:r>
              <a:rPr lang="zh-CN" altLang="zh-CN" dirty="0"/>
              <a:t>前景比较好，可以有效的帮助自制能力差但是有强烈工作学习愿望的人，让他们在一定时间内无法使用娱乐性</a:t>
            </a:r>
            <a:r>
              <a:rPr lang="en-US" altLang="zh-CN" dirty="0"/>
              <a:t>app</a:t>
            </a:r>
            <a:r>
              <a:rPr lang="zh-CN" altLang="zh-CN" dirty="0"/>
              <a:t>从而安心的工作或是学习，或者帮助家长使学生的手机娱乐软件无法使用</a:t>
            </a: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16901" y="544542"/>
            <a:ext cx="1399592" cy="139959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5" b="1" dirty="0">
                <a:solidFill>
                  <a:schemeClr val="tx1"/>
                </a:solidFill>
              </a:rPr>
              <a:t>4</a:t>
            </a:r>
            <a:endParaRPr kumimoji="1" lang="zh-CN" altLang="en-US" sz="6935" b="1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>
            <a:spLocks noChangeAspect="1"/>
          </p:cNvSpPr>
          <p:nvPr/>
        </p:nvSpPr>
        <p:spPr>
          <a:xfrm>
            <a:off x="1245453" y="2151849"/>
            <a:ext cx="3508975" cy="3508975"/>
          </a:xfrm>
          <a:prstGeom prst="ellipse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1F1F1F"/>
              </a:solidFill>
            </a:endParaRPr>
          </a:p>
        </p:txBody>
      </p:sp>
      <p:sp>
        <p:nvSpPr>
          <p:cNvPr id="5" name="椭圆 4"/>
          <p:cNvSpPr>
            <a:spLocks noChangeAspect="1"/>
          </p:cNvSpPr>
          <p:nvPr/>
        </p:nvSpPr>
        <p:spPr>
          <a:xfrm>
            <a:off x="1635339" y="2541735"/>
            <a:ext cx="2729203" cy="2729203"/>
          </a:xfrm>
          <a:prstGeom prst="ellipse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1F1F1F"/>
              </a:solidFill>
            </a:endParaRPr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2025227" y="2931622"/>
            <a:ext cx="1949431" cy="1949431"/>
          </a:xfrm>
          <a:prstGeom prst="ellipse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1F1F1F"/>
              </a:solidFill>
            </a:endParaRPr>
          </a:p>
        </p:txBody>
      </p:sp>
      <p:sp>
        <p:nvSpPr>
          <p:cNvPr id="7" name="椭圆 6"/>
          <p:cNvSpPr>
            <a:spLocks noChangeAspect="1"/>
          </p:cNvSpPr>
          <p:nvPr/>
        </p:nvSpPr>
        <p:spPr>
          <a:xfrm>
            <a:off x="2415111" y="3321507"/>
            <a:ext cx="1169659" cy="1169659"/>
          </a:xfrm>
          <a:prstGeom prst="ellipse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1F1F1F"/>
              </a:solidFill>
            </a:endParaRPr>
          </a:p>
        </p:txBody>
      </p:sp>
      <p:sp>
        <p:nvSpPr>
          <p:cNvPr id="8" name="饼形 8"/>
          <p:cNvSpPr>
            <a:spLocks noChangeAspect="1"/>
          </p:cNvSpPr>
          <p:nvPr/>
        </p:nvSpPr>
        <p:spPr>
          <a:xfrm>
            <a:off x="994814" y="1804780"/>
            <a:ext cx="4010257" cy="4010257"/>
          </a:xfrm>
          <a:prstGeom prst="pie">
            <a:avLst>
              <a:gd name="adj1" fmla="val 18800821"/>
              <a:gd name="adj2" fmla="val 20487076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1F1F1F"/>
              </a:solidFill>
            </a:endParaRPr>
          </a:p>
        </p:txBody>
      </p:sp>
      <p:sp>
        <p:nvSpPr>
          <p:cNvPr id="9" name="饼形 9"/>
          <p:cNvSpPr>
            <a:spLocks noChangeAspect="1"/>
          </p:cNvSpPr>
          <p:nvPr/>
        </p:nvSpPr>
        <p:spPr>
          <a:xfrm>
            <a:off x="1496094" y="2402490"/>
            <a:ext cx="3007693" cy="3007693"/>
          </a:xfrm>
          <a:prstGeom prst="pie">
            <a:avLst>
              <a:gd name="adj1" fmla="val 21086868"/>
              <a:gd name="adj2" fmla="val 1772864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1F1F1F"/>
              </a:solidFill>
            </a:endParaRPr>
          </a:p>
        </p:txBody>
      </p:sp>
      <p:sp>
        <p:nvSpPr>
          <p:cNvPr id="10" name="饼形 10"/>
          <p:cNvSpPr>
            <a:spLocks noChangeAspect="1"/>
          </p:cNvSpPr>
          <p:nvPr/>
        </p:nvSpPr>
        <p:spPr>
          <a:xfrm>
            <a:off x="1746735" y="2653131"/>
            <a:ext cx="2506411" cy="2506411"/>
          </a:xfrm>
          <a:prstGeom prst="pie">
            <a:avLst>
              <a:gd name="adj1" fmla="val 2573177"/>
              <a:gd name="adj2" fmla="val 6304209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1F1F1F"/>
              </a:solidFill>
            </a:endParaRPr>
          </a:p>
        </p:txBody>
      </p:sp>
      <p:sp>
        <p:nvSpPr>
          <p:cNvPr id="12" name="文本框 11">
            <a:hlinkClick r:id="rId2" action="ppaction://hlinksldjump"/>
          </p:cNvPr>
          <p:cNvSpPr txBox="1"/>
          <p:nvPr/>
        </p:nvSpPr>
        <p:spPr>
          <a:xfrm>
            <a:off x="10916713" y="6180477"/>
            <a:ext cx="127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A2A2A"/>
                </a:solidFill>
              </a:rPr>
              <a:t>back</a:t>
            </a:r>
            <a:endParaRPr lang="zh-CN" altLang="en-US" dirty="0">
              <a:solidFill>
                <a:srgbClr val="2A2A2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77677" y="2365311"/>
            <a:ext cx="1399592" cy="139959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5" b="1" dirty="0">
                <a:solidFill>
                  <a:schemeClr val="bg1">
                    <a:lumMod val="95000"/>
                  </a:schemeClr>
                </a:solidFill>
              </a:rPr>
              <a:t>5</a:t>
            </a:r>
            <a:endParaRPr kumimoji="1" lang="zh-CN" altLang="en-US" sz="6935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9753" y="2586029"/>
            <a:ext cx="2917786" cy="748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265" dirty="0">
                <a:solidFill>
                  <a:schemeClr val="bg1">
                    <a:lumMod val="95000"/>
                  </a:schemeClr>
                </a:solidFill>
              </a:rPr>
              <a:t>需求性分析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2736" y="1487701"/>
            <a:ext cx="615553" cy="41949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zh-CN" sz="2800" dirty="0">
                <a:solidFill>
                  <a:srgbClr val="2A2A2A"/>
                </a:solidFill>
              </a:rPr>
              <a:t>功能及性能需求</a:t>
            </a:r>
            <a:endParaRPr lang="zh-CN" altLang="en-US" sz="2800" dirty="0">
              <a:solidFill>
                <a:srgbClr val="2A2A2A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43579" y="2111604"/>
            <a:ext cx="80976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rgbClr val="2A2A2A"/>
                </a:solidFill>
              </a:rPr>
              <a:t>一是确立一个时间段，在该时间段内，用户无法打开娱乐性</a:t>
            </a:r>
            <a:r>
              <a:rPr lang="en-US" altLang="zh-CN" dirty="0">
                <a:solidFill>
                  <a:srgbClr val="2A2A2A"/>
                </a:solidFill>
              </a:rPr>
              <a:t>app(</a:t>
            </a:r>
            <a:r>
              <a:rPr lang="zh-CN" altLang="zh-CN" dirty="0">
                <a:solidFill>
                  <a:srgbClr val="2A2A2A"/>
                </a:solidFill>
              </a:rPr>
              <a:t>可以设置白名单，在时间段内，白名单的</a:t>
            </a:r>
            <a:r>
              <a:rPr lang="en-US" altLang="zh-CN" dirty="0">
                <a:solidFill>
                  <a:srgbClr val="2A2A2A"/>
                </a:solidFill>
              </a:rPr>
              <a:t>app</a:t>
            </a:r>
            <a:r>
              <a:rPr lang="zh-CN" altLang="zh-CN" dirty="0">
                <a:solidFill>
                  <a:srgbClr val="2A2A2A"/>
                </a:solidFill>
              </a:rPr>
              <a:t>可以使用</a:t>
            </a:r>
            <a:r>
              <a:rPr lang="en-US" altLang="zh-CN" dirty="0">
                <a:solidFill>
                  <a:srgbClr val="2A2A2A"/>
                </a:solidFill>
              </a:rPr>
              <a:t>)</a:t>
            </a:r>
            <a:r>
              <a:rPr lang="zh-CN" altLang="zh-CN" dirty="0">
                <a:solidFill>
                  <a:srgbClr val="2A2A2A"/>
                </a:solidFill>
              </a:rPr>
              <a:t>，只要到达设置的时间后，用户才可以获得权限，使用娱乐性</a:t>
            </a:r>
            <a:r>
              <a:rPr lang="en-US" altLang="zh-CN" dirty="0">
                <a:solidFill>
                  <a:srgbClr val="2A2A2A"/>
                </a:solidFill>
              </a:rPr>
              <a:t>app</a:t>
            </a:r>
            <a:r>
              <a:rPr lang="zh-CN" altLang="zh-CN" dirty="0">
                <a:solidFill>
                  <a:srgbClr val="2A2A2A"/>
                </a:solidFill>
              </a:rPr>
              <a:t>。</a:t>
            </a:r>
            <a:endParaRPr lang="en-US" altLang="zh-CN" dirty="0">
              <a:solidFill>
                <a:srgbClr val="2A2A2A"/>
              </a:solidFill>
            </a:endParaRPr>
          </a:p>
          <a:p>
            <a:endParaRPr lang="en-US" altLang="zh-CN" dirty="0">
              <a:solidFill>
                <a:srgbClr val="2A2A2A"/>
              </a:solidFill>
            </a:endParaRPr>
          </a:p>
          <a:p>
            <a:r>
              <a:rPr lang="zh-CN" altLang="zh-CN" dirty="0">
                <a:solidFill>
                  <a:srgbClr val="2A2A2A"/>
                </a:solidFill>
              </a:rPr>
              <a:t>二是使用</a:t>
            </a:r>
            <a:r>
              <a:rPr lang="en-US" altLang="zh-CN" dirty="0">
                <a:solidFill>
                  <a:srgbClr val="2A2A2A"/>
                </a:solidFill>
              </a:rPr>
              <a:t>app</a:t>
            </a:r>
            <a:r>
              <a:rPr lang="zh-CN" altLang="zh-CN" dirty="0">
                <a:solidFill>
                  <a:srgbClr val="2A2A2A"/>
                </a:solidFill>
              </a:rPr>
              <a:t>内自带的学习方法</a:t>
            </a:r>
            <a:r>
              <a:rPr lang="en-US" altLang="zh-CN" dirty="0">
                <a:solidFill>
                  <a:srgbClr val="2A2A2A"/>
                </a:solidFill>
              </a:rPr>
              <a:t>(</a:t>
            </a:r>
            <a:r>
              <a:rPr lang="zh-CN" altLang="zh-CN" dirty="0">
                <a:solidFill>
                  <a:srgbClr val="2A2A2A"/>
                </a:solidFill>
              </a:rPr>
              <a:t>比如英语单词的记忆</a:t>
            </a:r>
            <a:r>
              <a:rPr lang="en-US" altLang="zh-CN" dirty="0">
                <a:solidFill>
                  <a:srgbClr val="2A2A2A"/>
                </a:solidFill>
              </a:rPr>
              <a:t>)</a:t>
            </a:r>
            <a:r>
              <a:rPr lang="zh-CN" altLang="zh-CN" dirty="0">
                <a:solidFill>
                  <a:srgbClr val="2A2A2A"/>
                </a:solidFill>
              </a:rPr>
              <a:t>，在这阶段的学习过程中，用户无法使用娱乐性</a:t>
            </a:r>
            <a:r>
              <a:rPr lang="en-US" altLang="zh-CN" dirty="0">
                <a:solidFill>
                  <a:srgbClr val="2A2A2A"/>
                </a:solidFill>
              </a:rPr>
              <a:t>app</a:t>
            </a:r>
            <a:r>
              <a:rPr lang="zh-CN" altLang="zh-CN" dirty="0">
                <a:solidFill>
                  <a:srgbClr val="2A2A2A"/>
                </a:solidFill>
              </a:rPr>
              <a:t>，只有完成相应的学习任务，才可以解锁，使用娱乐性</a:t>
            </a:r>
            <a:r>
              <a:rPr lang="en-US" altLang="zh-CN" dirty="0">
                <a:solidFill>
                  <a:srgbClr val="2A2A2A"/>
                </a:solidFill>
              </a:rPr>
              <a:t>app</a:t>
            </a:r>
            <a:r>
              <a:rPr lang="zh-CN" altLang="zh-CN" dirty="0">
                <a:solidFill>
                  <a:srgbClr val="2A2A2A"/>
                </a:solidFill>
              </a:rPr>
              <a:t>。性能方面，安卓智能手机都能用。</a:t>
            </a:r>
            <a:endParaRPr lang="zh-CN" altLang="en-US" dirty="0">
              <a:solidFill>
                <a:srgbClr val="2A2A2A"/>
              </a:solidFill>
            </a:endParaRPr>
          </a:p>
        </p:txBody>
      </p:sp>
      <p:sp>
        <p:nvSpPr>
          <p:cNvPr id="5" name="文本框 4">
            <a:hlinkClick r:id="rId2" action="ppaction://hlinksldjump"/>
          </p:cNvPr>
          <p:cNvSpPr txBox="1"/>
          <p:nvPr/>
        </p:nvSpPr>
        <p:spPr>
          <a:xfrm>
            <a:off x="10916713" y="6180477"/>
            <a:ext cx="127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A2A2A"/>
                </a:solidFill>
              </a:rPr>
              <a:t>back</a:t>
            </a:r>
            <a:endParaRPr lang="zh-CN" altLang="en-US" dirty="0">
              <a:solidFill>
                <a:srgbClr val="2A2A2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05873" y="1686827"/>
            <a:ext cx="406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solidFill>
                  <a:srgbClr val="2A2A2A"/>
                </a:solidFill>
              </a:rPr>
              <a:t>将来可能提出的要求</a:t>
            </a:r>
            <a:endParaRPr lang="zh-CN" altLang="en-US" sz="2800" dirty="0">
              <a:solidFill>
                <a:srgbClr val="2A2A2A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9640" y="3637122"/>
            <a:ext cx="79185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rgbClr val="2A2A2A"/>
                </a:solidFill>
              </a:rPr>
              <a:t>现阶段</a:t>
            </a:r>
            <a:r>
              <a:rPr lang="en-US" altLang="zh-CN" dirty="0">
                <a:solidFill>
                  <a:srgbClr val="2A2A2A"/>
                </a:solidFill>
              </a:rPr>
              <a:t>app</a:t>
            </a:r>
            <a:r>
              <a:rPr lang="zh-CN" altLang="zh-CN" dirty="0">
                <a:solidFill>
                  <a:srgbClr val="2A2A2A"/>
                </a:solidFill>
              </a:rPr>
              <a:t>是安卓</a:t>
            </a:r>
            <a:r>
              <a:rPr lang="en-US" altLang="zh-CN" dirty="0">
                <a:solidFill>
                  <a:srgbClr val="2A2A2A"/>
                </a:solidFill>
              </a:rPr>
              <a:t>app</a:t>
            </a:r>
            <a:r>
              <a:rPr lang="zh-CN" altLang="zh-CN" dirty="0">
                <a:solidFill>
                  <a:srgbClr val="2A2A2A"/>
                </a:solidFill>
              </a:rPr>
              <a:t>必须要安卓手机</a:t>
            </a:r>
            <a:r>
              <a:rPr lang="zh-CN" altLang="en-US" dirty="0">
                <a:solidFill>
                  <a:srgbClr val="2A2A2A"/>
                </a:solidFill>
              </a:rPr>
              <a:t>（除特别安卓系统外）</a:t>
            </a:r>
            <a:r>
              <a:rPr lang="zh-CN" altLang="zh-CN" dirty="0">
                <a:solidFill>
                  <a:srgbClr val="2A2A2A"/>
                </a:solidFill>
              </a:rPr>
              <a:t>才能够与使用，如果使用效果不错，后续会有更新版本和</a:t>
            </a:r>
            <a:r>
              <a:rPr lang="en-US" altLang="zh-CN" dirty="0" err="1">
                <a:solidFill>
                  <a:srgbClr val="2A2A2A"/>
                </a:solidFill>
              </a:rPr>
              <a:t>ios</a:t>
            </a:r>
            <a:r>
              <a:rPr lang="zh-CN" altLang="zh-CN" dirty="0">
                <a:solidFill>
                  <a:srgbClr val="2A2A2A"/>
                </a:solidFill>
              </a:rPr>
              <a:t>版本。</a:t>
            </a:r>
          </a:p>
          <a:p>
            <a:endParaRPr lang="zh-CN" altLang="en-US" dirty="0"/>
          </a:p>
        </p:txBody>
      </p:sp>
      <p:sp>
        <p:nvSpPr>
          <p:cNvPr id="5" name="文本框 4">
            <a:hlinkClick r:id="rId2" action="ppaction://hlinksldjump"/>
          </p:cNvPr>
          <p:cNvSpPr txBox="1"/>
          <p:nvPr/>
        </p:nvSpPr>
        <p:spPr>
          <a:xfrm>
            <a:off x="10916713" y="6180477"/>
            <a:ext cx="127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A2A2A"/>
                </a:solidFill>
              </a:rPr>
              <a:t>back</a:t>
            </a:r>
            <a:endParaRPr lang="zh-CN" altLang="en-US" dirty="0">
              <a:solidFill>
                <a:srgbClr val="2A2A2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亮亮图文旗舰店https://liangliangtuwen.tmall.com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67</TotalTime>
  <Words>1081</Words>
  <Application>Microsoft Office PowerPoint</Application>
  <PresentationFormat>自定义</PresentationFormat>
  <Paragraphs>274</Paragraphs>
  <Slides>20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华文行楷</vt:lpstr>
      <vt:lpstr>宋体</vt:lpstr>
      <vt:lpstr>微软雅黑</vt:lpstr>
      <vt:lpstr>造字工房朗倩（非商用）细体</vt:lpstr>
      <vt:lpstr>Arial</vt:lpstr>
      <vt:lpstr>Calibri</vt:lpstr>
      <vt:lpstr>Century Gothic</vt:lpstr>
      <vt:lpstr>Times New Roman</vt:lpstr>
      <vt:lpstr>亮亮图文旗舰店https://liangliangtuwen.tmall.com</vt:lpstr>
      <vt:lpstr>Bitmap 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严翔宇</dc:creator>
  <dc:description>12sc.taobao.com</dc:description>
  <cp:lastModifiedBy>yi yang</cp:lastModifiedBy>
  <cp:revision>204</cp:revision>
  <dcterms:created xsi:type="dcterms:W3CDTF">2010-04-12T23:12:00Z</dcterms:created>
  <dcterms:modified xsi:type="dcterms:W3CDTF">2018-03-26T10:44:50Z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KSOProductBuildVer">
    <vt:lpwstr>2052-10.1.0.7224</vt:lpwstr>
  </property>
</Properties>
</file>