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265" r:id="rId2"/>
    <p:sldId id="266" r:id="rId3"/>
    <p:sldId id="262" r:id="rId4"/>
    <p:sldId id="263" r:id="rId5"/>
    <p:sldId id="257" r:id="rId6"/>
    <p:sldId id="278" r:id="rId7"/>
    <p:sldId id="280" r:id="rId8"/>
    <p:sldId id="259" r:id="rId9"/>
    <p:sldId id="258" r:id="rId10"/>
    <p:sldId id="261" r:id="rId11"/>
    <p:sldId id="260" r:id="rId12"/>
    <p:sldId id="264" r:id="rId13"/>
    <p:sldId id="283" r:id="rId14"/>
    <p:sldId id="267" r:id="rId15"/>
    <p:sldId id="281" r:id="rId16"/>
    <p:sldId id="282" r:id="rId17"/>
    <p:sldId id="279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完成任务占比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754-44FD-ACDB-89395212E4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754-44FD-ACDB-89395212E4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754-44FD-ACDB-89395212E4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754-44FD-ACDB-89395212E4CB}"/>
              </c:ext>
            </c:extLst>
          </c:dPt>
          <c:cat>
            <c:strRef>
              <c:f>Sheet1!$A$2:$A$5</c:f>
              <c:strCache>
                <c:ptCount val="3"/>
                <c:pt idx="0">
                  <c:v>杨溢</c:v>
                </c:pt>
                <c:pt idx="1">
                  <c:v>吕煜杰</c:v>
                </c:pt>
                <c:pt idx="2">
                  <c:v>严翔宇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3.7</c:v>
                </c:pt>
                <c:pt idx="1">
                  <c:v>3.3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54-44FD-ACDB-89395212E4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#1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FBF3E8B-FE55-4872-8E55-D1A022369590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 sz="2000"/>
        </a:p>
      </dgm:t>
    </dgm:pt>
    <dgm:pt modelId="{8070460F-CD86-4A47-9664-D5543F11B49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dirty="0">
            <a:solidFill>
              <a:srgbClr val="2A2A2A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 sz="2000"/>
        </a:p>
      </dgm:t>
    </dgm:pt>
    <dgm:pt modelId="{6023D91B-3405-4F87-A1BA-4C7BC9F92001}">
      <dgm:prSet phldrT="[文本]" custT="1"/>
      <dgm:spPr/>
      <dgm:t>
        <a:bodyPr/>
        <a:lstStyle/>
        <a:p>
          <a:r>
            <a:rPr lang="en-US" altLang="zh-CN" sz="2000" b="1" dirty="0">
              <a:solidFill>
                <a:srgbClr val="2A2A2A"/>
              </a:solidFill>
            </a:rPr>
            <a:t>TITLE</a:t>
          </a:r>
          <a:endParaRPr lang="zh-CN" altLang="en-US" sz="2000" b="1" dirty="0">
            <a:solidFill>
              <a:srgbClr val="2A2A2A"/>
            </a:solidFill>
          </a:endParaRPr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 sz="2000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3" custLinFactNeighborX="-3080"/>
      <dgm:spPr>
        <a:solidFill>
          <a:srgbClr val="2A2A2A"/>
        </a:solidFill>
      </dgm:spPr>
    </dgm:pt>
    <dgm:pt modelId="{C9789C5E-E474-45BD-A638-F8E3329BC87E}" type="pres">
      <dgm:prSet presAssocID="{6023D91B-3405-4F87-A1BA-4C7BC9F92001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3" custLinFactNeighborX="-3080"/>
      <dgm:spPr>
        <a:solidFill>
          <a:schemeClr val="bg1">
            <a:lumMod val="50000"/>
          </a:schemeClr>
        </a:solidFill>
      </dgm:spPr>
    </dgm:pt>
    <dgm:pt modelId="{B5558B2F-3323-4D3B-88E6-849B9009CDDB}" type="pres">
      <dgm:prSet presAssocID="{DFBF3E8B-FE55-4872-8E55-D1A02236959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4FC1F439-80E6-4723-8C01-0E3115303B6B}" type="pres">
      <dgm:prSet presAssocID="{8070460F-CD86-4A47-9664-D5543F11B491}" presName="Accent3" presStyleCnt="0"/>
      <dgm:spPr/>
    </dgm:pt>
    <dgm:pt modelId="{26B2FC09-E8FE-4F60-A886-8159F9EDF77E}" type="pres">
      <dgm:prSet presAssocID="{8070460F-CD86-4A47-9664-D5543F11B491}" presName="Accent" presStyleLbl="node1" presStyleIdx="2" presStyleCnt="3" custLinFactNeighborX="-3591"/>
      <dgm:spPr>
        <a:solidFill>
          <a:srgbClr val="2A2A2A"/>
        </a:solidFill>
      </dgm:spPr>
    </dgm:pt>
    <dgm:pt modelId="{6A6B83AD-40B3-4C05-82F5-CF10DF2005A8}" type="pres">
      <dgm:prSet presAssocID="{8070460F-CD86-4A47-9664-D5543F11B491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1D9CD24-EBAA-3743-8580-6442A4FADE69}" type="presOf" srcId="{DFBF3E8B-FE55-4872-8E55-D1A022369590}" destId="{B5558B2F-3323-4D3B-88E6-849B9009CDDB}" srcOrd="0" destOrd="0" presId="urn:microsoft.com/office/officeart/2009/layout/CircleArrowProcess#1"/>
    <dgm:cxn modelId="{652C1E3B-7DF1-40B0-B912-35053ECBA991}" srcId="{470E94F7-8F76-45AD-BADF-8168E6E45DA4}" destId="{8070460F-CD86-4A47-9664-D5543F11B491}" srcOrd="2" destOrd="0" parTransId="{732221BC-97B9-4A50-A4DC-7180158C3005}" sibTransId="{E9EB2BCB-F47D-432C-A5E3-60A62174D047}"/>
    <dgm:cxn modelId="{9ADAB77D-70E2-3F4C-B688-5A460B1DCC15}" type="presOf" srcId="{6023D91B-3405-4F87-A1BA-4C7BC9F92001}" destId="{C9789C5E-E474-45BD-A638-F8E3329BC87E}" srcOrd="0" destOrd="0" presId="urn:microsoft.com/office/officeart/2009/layout/CircleArrowProcess#1"/>
    <dgm:cxn modelId="{0F4D519A-421F-2647-8338-0915186EA37F}" type="presOf" srcId="{8070460F-CD86-4A47-9664-D5543F11B491}" destId="{6A6B83AD-40B3-4C05-82F5-CF10DF2005A8}" srcOrd="0" destOrd="0" presId="urn:microsoft.com/office/officeart/2009/layout/CircleArrowProcess#1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EC8E09B3-73FA-D046-A802-AC9730176C4B}" type="presOf" srcId="{470E94F7-8F76-45AD-BADF-8168E6E45DA4}" destId="{89609AB6-0A51-4918-983D-5B8999D24664}" srcOrd="0" destOrd="0" presId="urn:microsoft.com/office/officeart/2009/layout/CircleArrowProcess#1"/>
    <dgm:cxn modelId="{7C5588C3-AA68-2C43-9753-2FD70A18C373}" type="presParOf" srcId="{89609AB6-0A51-4918-983D-5B8999D24664}" destId="{21E1DC4A-E902-401F-8ED2-4D57A8C538B9}" srcOrd="0" destOrd="0" presId="urn:microsoft.com/office/officeart/2009/layout/CircleArrowProcess#1"/>
    <dgm:cxn modelId="{C440E49C-C65C-D848-A17C-A52F34A3D280}" type="presParOf" srcId="{21E1DC4A-E902-401F-8ED2-4D57A8C538B9}" destId="{B211517F-F7F0-4A7A-B6CF-5ABCA59AC9F8}" srcOrd="0" destOrd="0" presId="urn:microsoft.com/office/officeart/2009/layout/CircleArrowProcess#1"/>
    <dgm:cxn modelId="{0C14E1CB-EC40-394B-A742-7F0C085FC4D7}" type="presParOf" srcId="{89609AB6-0A51-4918-983D-5B8999D24664}" destId="{C9789C5E-E474-45BD-A638-F8E3329BC87E}" srcOrd="1" destOrd="0" presId="urn:microsoft.com/office/officeart/2009/layout/CircleArrowProcess#1"/>
    <dgm:cxn modelId="{F447DCE4-C2FF-9848-9F26-B83B96C7E6F1}" type="presParOf" srcId="{89609AB6-0A51-4918-983D-5B8999D24664}" destId="{CE5AF907-7E30-45ED-AC60-B4F5B2C745F4}" srcOrd="2" destOrd="0" presId="urn:microsoft.com/office/officeart/2009/layout/CircleArrowProcess#1"/>
    <dgm:cxn modelId="{45FA5135-F198-814B-816F-4548F9FF414E}" type="presParOf" srcId="{CE5AF907-7E30-45ED-AC60-B4F5B2C745F4}" destId="{81CC1E92-A646-4FD3-9EA3-BD22D130182F}" srcOrd="0" destOrd="0" presId="urn:microsoft.com/office/officeart/2009/layout/CircleArrowProcess#1"/>
    <dgm:cxn modelId="{676ED760-812F-714C-9EE1-47DEA3F948D9}" type="presParOf" srcId="{89609AB6-0A51-4918-983D-5B8999D24664}" destId="{B5558B2F-3323-4D3B-88E6-849B9009CDDB}" srcOrd="3" destOrd="0" presId="urn:microsoft.com/office/officeart/2009/layout/CircleArrowProcess#1"/>
    <dgm:cxn modelId="{2BF33C12-947E-3B45-BF9A-3C91E7840188}" type="presParOf" srcId="{89609AB6-0A51-4918-983D-5B8999D24664}" destId="{4FC1F439-80E6-4723-8C01-0E3115303B6B}" srcOrd="4" destOrd="0" presId="urn:microsoft.com/office/officeart/2009/layout/CircleArrowProcess#1"/>
    <dgm:cxn modelId="{5E76C84A-2D0B-8E49-B690-E91E7FC687AE}" type="presParOf" srcId="{4FC1F439-80E6-4723-8C01-0E3115303B6B}" destId="{26B2FC09-E8FE-4F60-A886-8159F9EDF77E}" srcOrd="0" destOrd="0" presId="urn:microsoft.com/office/officeart/2009/layout/CircleArrowProcess#1"/>
    <dgm:cxn modelId="{880EEE5C-03A9-1C4D-BBF9-D87CDFCF13FF}" type="presParOf" srcId="{89609AB6-0A51-4918-983D-5B8999D24664}" destId="{6A6B83AD-40B3-4C05-82F5-CF10DF2005A8}" srcOrd="5" destOrd="0" presId="urn:microsoft.com/office/officeart/2009/layout/CircleArrowProcess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2522000" y="0"/>
          <a:ext cx="2162456" cy="216278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2A2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3066577" y="780831"/>
          <a:ext cx="1201635" cy="6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b="1" kern="1200" dirty="0">
            <a:solidFill>
              <a:srgbClr val="2A2A2A"/>
            </a:solidFill>
          </a:endParaRPr>
        </a:p>
      </dsp:txBody>
      <dsp:txXfrm>
        <a:off x="3066577" y="780831"/>
        <a:ext cx="1201635" cy="600673"/>
      </dsp:txXfrm>
    </dsp:sp>
    <dsp:sp modelId="{81CC1E92-A646-4FD3-9EA3-BD22D130182F}">
      <dsp:nvSpPr>
        <dsp:cNvPr id="0" name=""/>
        <dsp:cNvSpPr/>
      </dsp:nvSpPr>
      <dsp:spPr>
        <a:xfrm>
          <a:off x="1921385" y="1242680"/>
          <a:ext cx="2162456" cy="216278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2468399" y="2030699"/>
          <a:ext cx="1201635" cy="6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2468399" y="2030699"/>
        <a:ext cx="1201635" cy="600673"/>
      </dsp:txXfrm>
    </dsp:sp>
    <dsp:sp modelId="{26B2FC09-E8FE-4F60-A886-8159F9EDF77E}">
      <dsp:nvSpPr>
        <dsp:cNvPr id="0" name=""/>
        <dsp:cNvSpPr/>
      </dsp:nvSpPr>
      <dsp:spPr>
        <a:xfrm>
          <a:off x="2675797" y="2634069"/>
          <a:ext cx="1857884" cy="1858629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2A2A2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B83AD-40B3-4C05-82F5-CF10DF2005A8}">
      <dsp:nvSpPr>
        <dsp:cNvPr id="0" name=""/>
        <dsp:cNvSpPr/>
      </dsp:nvSpPr>
      <dsp:spPr>
        <a:xfrm>
          <a:off x="3069420" y="3282365"/>
          <a:ext cx="1201635" cy="6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rgbClr val="2A2A2A"/>
              </a:solidFill>
            </a:rPr>
            <a:t>TITLE</a:t>
          </a:r>
          <a:endParaRPr lang="zh-CN" altLang="en-US" sz="2000" kern="1200" dirty="0">
            <a:solidFill>
              <a:srgbClr val="2A2A2A"/>
            </a:solidFill>
          </a:endParaRPr>
        </a:p>
      </dsp:txBody>
      <dsp:txXfrm>
        <a:off x="3069420" y="3282365"/>
        <a:ext cx="1201635" cy="60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#1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2018/7/5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2018/7/5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2.xml"/><Relationship Id="rId5" Type="http://schemas.openxmlformats.org/officeDocument/2006/relationships/slide" Target="slide2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kebelzc24/article/details/53811204" TargetMode="External"/><Relationship Id="rId2" Type="http://schemas.openxmlformats.org/officeDocument/2006/relationships/hyperlink" Target="https://blog.csdn.net/aphysia/article/details/729536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ytfunnysite/article/details/5552075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12" Type="http://schemas.openxmlformats.org/officeDocument/2006/relationships/slide" Target="slide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88941" y="4711599"/>
            <a:ext cx="78161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A2A2A"/>
                </a:solidFill>
              </a:rPr>
              <a:t>项目名称：停指（安卓手机</a:t>
            </a:r>
            <a:r>
              <a:rPr lang="en-US" altLang="zh-CN" sz="4000" dirty="0">
                <a:solidFill>
                  <a:srgbClr val="2A2A2A"/>
                </a:solidFill>
              </a:rPr>
              <a:t>app</a:t>
            </a:r>
            <a:r>
              <a:rPr lang="zh-CN" altLang="en-US" sz="4000" dirty="0">
                <a:solidFill>
                  <a:srgbClr val="2A2A2A"/>
                </a:solidFill>
              </a:rPr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3900870" y="2307250"/>
            <a:ext cx="3907155" cy="1013460"/>
          </a:xfrm>
          <a:prstGeom prst="rect">
            <a:avLst/>
          </a:prstGeom>
          <a:noFill/>
        </p:spPr>
        <p:txBody>
          <a:bodyPr wrap="none" lIns="91430" tIns="45715" rIns="91430" bIns="45715">
            <a:spAutoFit/>
          </a:bodyPr>
          <a:lstStyle/>
          <a:p>
            <a:pPr algn="ctr"/>
            <a:r>
              <a:rPr lang="en-US" altLang="zh-CN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G14</a:t>
            </a:r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组项目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146290" y="2560955"/>
            <a:ext cx="82994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停指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7561580" y="2977515"/>
            <a:ext cx="0" cy="748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46925" y="3726180"/>
            <a:ext cx="829945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登录</a:t>
            </a:r>
          </a:p>
        </p:txBody>
      </p:sp>
      <p:cxnSp>
        <p:nvCxnSpPr>
          <p:cNvPr id="9" name="直接箭头连接符 8"/>
          <p:cNvCxnSpPr>
            <a:stCxn id="8" idx="2"/>
          </p:cNvCxnSpPr>
          <p:nvPr/>
        </p:nvCxnSpPr>
        <p:spPr>
          <a:xfrm>
            <a:off x="7562215" y="4094480"/>
            <a:ext cx="0" cy="748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976870" y="3910330"/>
            <a:ext cx="70929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46925" y="4842510"/>
            <a:ext cx="86106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注册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686165" y="3726180"/>
            <a:ext cx="95631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排行榜</a:t>
            </a:r>
          </a:p>
        </p:txBody>
      </p:sp>
      <p:cxnSp>
        <p:nvCxnSpPr>
          <p:cNvPr id="13" name="直接箭头连接符 12"/>
          <p:cNvCxnSpPr>
            <a:stCxn id="8" idx="1"/>
          </p:cNvCxnSpPr>
          <p:nvPr/>
        </p:nvCxnSpPr>
        <p:spPr>
          <a:xfrm flipH="1" flipV="1">
            <a:off x="6277610" y="3909060"/>
            <a:ext cx="86931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77765" y="3749040"/>
            <a:ext cx="129159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设置手势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937760" y="4084320"/>
            <a:ext cx="438785" cy="614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67835" y="4705985"/>
            <a:ext cx="167386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选择</a:t>
            </a:r>
            <a:r>
              <a:rPr lang="en-US" altLang="zh-CN"/>
              <a:t>app</a:t>
            </a:r>
            <a:r>
              <a:rPr lang="zh-CN" altLang="en-US"/>
              <a:t>加锁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9378950" y="4094480"/>
            <a:ext cx="486410" cy="48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288145" y="4580890"/>
            <a:ext cx="123571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加锁频率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7976870" y="3044825"/>
            <a:ext cx="841375" cy="681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8470265" y="2676525"/>
            <a:ext cx="117221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修改密码</a:t>
            </a:r>
          </a:p>
        </p:txBody>
      </p:sp>
      <p:cxnSp>
        <p:nvCxnSpPr>
          <p:cNvPr id="21" name="肘形连接符 20"/>
          <p:cNvCxnSpPr>
            <a:stCxn id="16" idx="2"/>
          </p:cNvCxnSpPr>
          <p:nvPr/>
        </p:nvCxnSpPr>
        <p:spPr>
          <a:xfrm rot="5400000" flipV="1">
            <a:off x="6485890" y="3693160"/>
            <a:ext cx="1064895" cy="3827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921750" y="4085590"/>
            <a:ext cx="100330" cy="1963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04000" y="5680710"/>
            <a:ext cx="137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显示排名</a:t>
            </a:r>
          </a:p>
        </p:txBody>
      </p:sp>
      <p:sp>
        <p:nvSpPr>
          <p:cNvPr id="2" name="矩形 1"/>
          <p:cNvSpPr/>
          <p:nvPr/>
        </p:nvSpPr>
        <p:spPr>
          <a:xfrm>
            <a:off x="512355" y="448449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63781" y="687363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业务流图</a:t>
            </a: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7346" y="514653"/>
            <a:ext cx="260005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/>
              <a:t>HIPO</a:t>
            </a:r>
            <a:r>
              <a:rPr lang="zh-CN" altLang="en-US" sz="5400"/>
              <a:t>图</a:t>
            </a:r>
          </a:p>
        </p:txBody>
      </p:sp>
      <p:sp>
        <p:nvSpPr>
          <p:cNvPr id="71" name="矩形: 圆角 4"/>
          <p:cNvSpPr/>
          <p:nvPr/>
        </p:nvSpPr>
        <p:spPr>
          <a:xfrm>
            <a:off x="5235419" y="795135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停指软件</a:t>
            </a:r>
          </a:p>
        </p:txBody>
      </p:sp>
      <p:sp>
        <p:nvSpPr>
          <p:cNvPr id="72" name="矩形: 圆角 5"/>
          <p:cNvSpPr/>
          <p:nvPr/>
        </p:nvSpPr>
        <p:spPr>
          <a:xfrm>
            <a:off x="2991714" y="2328671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控制列表</a:t>
            </a:r>
            <a:r>
              <a:rPr lang="en-US" altLang="zh-CN" dirty="0"/>
              <a:t>1.0</a:t>
            </a:r>
          </a:p>
        </p:txBody>
      </p:sp>
      <p:sp>
        <p:nvSpPr>
          <p:cNvPr id="75" name="矩形: 圆角 8"/>
          <p:cNvSpPr/>
          <p:nvPr/>
        </p:nvSpPr>
        <p:spPr>
          <a:xfrm>
            <a:off x="5334835" y="2416034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2.0</a:t>
            </a:r>
          </a:p>
        </p:txBody>
      </p:sp>
      <p:sp>
        <p:nvSpPr>
          <p:cNvPr id="78" name="矩形: 圆角 13"/>
          <p:cNvSpPr/>
          <p:nvPr/>
        </p:nvSpPr>
        <p:spPr>
          <a:xfrm>
            <a:off x="5710595" y="3825834"/>
            <a:ext cx="561916" cy="2352430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  <a:r>
              <a:rPr lang="en-US" altLang="zh-CN" dirty="0"/>
              <a:t>2.1</a:t>
            </a:r>
          </a:p>
        </p:txBody>
      </p:sp>
      <p:sp>
        <p:nvSpPr>
          <p:cNvPr id="152" name="矩形: 圆角 15"/>
          <p:cNvSpPr/>
          <p:nvPr/>
        </p:nvSpPr>
        <p:spPr>
          <a:xfrm>
            <a:off x="2426426" y="3742531"/>
            <a:ext cx="943453" cy="2381002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</a:p>
          <a:p>
            <a:pPr algn="ctr"/>
            <a:r>
              <a:rPr lang="zh-CN" altLang="en-US" dirty="0"/>
              <a:t>列表</a:t>
            </a:r>
            <a:endParaRPr lang="en-US" altLang="zh-CN" dirty="0"/>
          </a:p>
          <a:p>
            <a:pPr algn="ctr"/>
            <a:r>
              <a:rPr lang="en-US" altLang="zh-CN" b="1" dirty="0"/>
              <a:t>1.</a:t>
            </a:r>
            <a:r>
              <a:rPr lang="en-US" altLang="zh-CN" dirty="0"/>
              <a:t>1</a:t>
            </a:r>
          </a:p>
        </p:txBody>
      </p:sp>
      <p:sp>
        <p:nvSpPr>
          <p:cNvPr id="80" name="矩形: 圆角 17"/>
          <p:cNvSpPr/>
          <p:nvPr/>
        </p:nvSpPr>
        <p:spPr>
          <a:xfrm>
            <a:off x="4107426" y="3797262"/>
            <a:ext cx="775289" cy="2381002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控制名单</a:t>
            </a:r>
            <a:r>
              <a:rPr lang="en-US" altLang="zh-CN" dirty="0"/>
              <a:t>1.2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3451772" y="1821378"/>
            <a:ext cx="0" cy="491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972823" y="1821347"/>
            <a:ext cx="0" cy="56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endCxn id="152" idx="0"/>
          </p:cNvCxnSpPr>
          <p:nvPr/>
        </p:nvCxnSpPr>
        <p:spPr>
          <a:xfrm flipH="1">
            <a:off x="2898153" y="3115229"/>
            <a:ext cx="212550" cy="62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172505" y="3115229"/>
            <a:ext cx="223799" cy="682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972888" y="3209801"/>
            <a:ext cx="0" cy="6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: 圆角 46"/>
          <p:cNvSpPr/>
          <p:nvPr/>
        </p:nvSpPr>
        <p:spPr>
          <a:xfrm>
            <a:off x="7815114" y="2423018"/>
            <a:ext cx="1474082" cy="786799"/>
          </a:xfrm>
          <a:prstGeom prst="roundRect">
            <a:avLst/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排行榜</a:t>
            </a:r>
            <a:r>
              <a:rPr lang="en-US" altLang="zh-CN" dirty="0"/>
              <a:t>3.0</a:t>
            </a:r>
          </a:p>
        </p:txBody>
      </p:sp>
      <p:sp>
        <p:nvSpPr>
          <p:cNvPr id="99" name="矩形: 圆角 47"/>
          <p:cNvSpPr/>
          <p:nvPr/>
        </p:nvSpPr>
        <p:spPr>
          <a:xfrm>
            <a:off x="8270648" y="3869644"/>
            <a:ext cx="563821" cy="2352430"/>
          </a:xfrm>
          <a:prstGeom prst="roundRect">
            <a:avLst>
              <a:gd name="adj" fmla="val 0"/>
            </a:avLst>
          </a:prstGeom>
          <a:solidFill>
            <a:srgbClr val="A9CB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信息排行榜</a:t>
            </a:r>
            <a:r>
              <a:rPr lang="en-US" altLang="zh-CN" dirty="0"/>
              <a:t>3.1</a:t>
            </a:r>
          </a:p>
        </p:txBody>
      </p:sp>
      <p:cxnSp>
        <p:nvCxnSpPr>
          <p:cNvPr id="100" name="直接连接符 99"/>
          <p:cNvCxnSpPr/>
          <p:nvPr/>
        </p:nvCxnSpPr>
        <p:spPr>
          <a:xfrm>
            <a:off x="8552662" y="3203065"/>
            <a:ext cx="0" cy="659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8552559" y="1821347"/>
            <a:ext cx="0" cy="58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3429913" y="1809919"/>
            <a:ext cx="5122646" cy="11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71" idx="2"/>
          </p:cNvCxnSpPr>
          <p:nvPr/>
        </p:nvCxnSpPr>
        <p:spPr>
          <a:xfrm>
            <a:off x="5972823" y="1581977"/>
            <a:ext cx="0" cy="239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hlinkClick r:id="rId2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1" grpId="0" bldLvl="0" animBg="1"/>
      <p:bldP spid="72" grpId="0" bldLvl="0" animBg="1"/>
      <p:bldP spid="75" grpId="0" bldLvl="0" animBg="1"/>
      <p:bldP spid="78" grpId="0" bldLvl="0" animBg="1"/>
      <p:bldP spid="152" grpId="0" bldLvl="0" animBg="1"/>
      <p:bldP spid="80" grpId="0" bldLvl="0" animBg="1"/>
      <p:bldP spid="98" grpId="0" bldLvl="0" animBg="1"/>
      <p:bldP spid="9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355" y="448449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1199" y="565682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96262" y="2248327"/>
            <a:ext cx="8704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dirty="0"/>
              <a:t>基本原则</a:t>
            </a:r>
            <a:r>
              <a:rPr lang="zh-CN" dirty="0"/>
              <a:t>：</a:t>
            </a:r>
          </a:p>
          <a:p>
            <a:pPr indent="0">
              <a:buNone/>
            </a:pPr>
            <a:endParaRPr dirty="0"/>
          </a:p>
          <a:p>
            <a:pPr indent="0">
              <a:buNone/>
            </a:pPr>
            <a:r>
              <a:rPr sz="1600" dirty="0" err="1"/>
              <a:t>规范思想</a:t>
            </a:r>
            <a:endParaRPr lang="en-US" altLang="zh-CN" sz="1600" dirty="0"/>
          </a:p>
          <a:p>
            <a:pPr indent="0">
              <a:buNone/>
            </a:pPr>
            <a:r>
              <a:rPr sz="1600" dirty="0" err="1"/>
              <a:t>在无歧义的前提下，命名力求简洁</a:t>
            </a:r>
            <a:endParaRPr sz="1600" dirty="0"/>
          </a:p>
          <a:p>
            <a:pPr indent="0">
              <a:buNone/>
            </a:pPr>
            <a:r>
              <a:rPr sz="1600" dirty="0"/>
              <a:t>在语义明了的前提下，命名力求省力</a:t>
            </a:r>
          </a:p>
          <a:p>
            <a:pPr indent="0">
              <a:buNone/>
            </a:pPr>
            <a:r>
              <a:rPr sz="1600" dirty="0"/>
              <a:t>命名＝表义词语＋类型，名称表义为先</a:t>
            </a:r>
          </a:p>
          <a:p>
            <a:pPr indent="0">
              <a:buNone/>
            </a:pPr>
            <a:r>
              <a:rPr sz="1600" dirty="0" err="1"/>
              <a:t>源码格式以清晰易读为准</a:t>
            </a:r>
            <a:endParaRPr sz="1600" dirty="0"/>
          </a:p>
          <a:p>
            <a:pPr indent="0">
              <a:buNone/>
            </a:pPr>
            <a:r>
              <a:rPr sz="1600" dirty="0"/>
              <a:t>注释大于代码，代码总是与注释有关的</a:t>
            </a:r>
            <a:endParaRPr dirty="0"/>
          </a:p>
          <a:p>
            <a:endParaRPr lang="zh-CN" altLang="en-US" dirty="0"/>
          </a:p>
        </p:txBody>
      </p:sp>
      <p:sp>
        <p:nvSpPr>
          <p:cNvPr id="3" name="文本框 2">
            <a:hlinkClick r:id="rId5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9BC118-9FFB-4E10-B1A5-77FE362881F5}"/>
              </a:ext>
            </a:extLst>
          </p:cNvPr>
          <p:cNvSpPr/>
          <p:nvPr/>
        </p:nvSpPr>
        <p:spPr>
          <a:xfrm>
            <a:off x="7282060" y="1925161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buNone/>
            </a:pPr>
            <a:endParaRPr lang="zh-CN" altLang="en-US" dirty="0"/>
          </a:p>
          <a:p>
            <a:r>
              <a:rPr lang="zh-CN" altLang="en-US" dirty="0"/>
              <a:t>在参数变量、函数变量中常用的缩写</a:t>
            </a:r>
            <a:endParaRPr lang="en-US" altLang="zh-CN" dirty="0"/>
          </a:p>
          <a:p>
            <a:endParaRPr lang="zh-CN" altLang="en-US" dirty="0"/>
          </a:p>
          <a:p>
            <a:pPr lvl="1"/>
            <a:r>
              <a:rPr lang="en-US" altLang="zh-CN" sz="1400" dirty="0"/>
              <a:t>m: Model</a:t>
            </a:r>
          </a:p>
          <a:p>
            <a:pPr lvl="1"/>
            <a:r>
              <a:rPr lang="en-US" altLang="zh-CN" sz="1400" dirty="0"/>
              <a:t>v</a:t>
            </a:r>
            <a:r>
              <a:rPr lang="zh-CN" altLang="en-US" sz="1400" dirty="0"/>
              <a:t>：</a:t>
            </a:r>
            <a:r>
              <a:rPr lang="en-US" altLang="zh-CN" sz="1400" dirty="0"/>
              <a:t>View</a:t>
            </a:r>
          </a:p>
          <a:p>
            <a:pPr lvl="1"/>
            <a:r>
              <a:rPr lang="en-US" altLang="zh-CN" sz="1400" dirty="0"/>
              <a:t>e : Event or Error</a:t>
            </a:r>
          </a:p>
          <a:p>
            <a:pPr lvl="1"/>
            <a:r>
              <a:rPr lang="en-US" altLang="zh-CN" sz="1400" dirty="0"/>
              <a:t>mdl: Module</a:t>
            </a:r>
          </a:p>
          <a:p>
            <a:pPr lvl="1"/>
            <a:r>
              <a:rPr lang="en-US" altLang="zh-CN" sz="1400" dirty="0" err="1"/>
              <a:t>ui</a:t>
            </a:r>
            <a:r>
              <a:rPr lang="en-US" altLang="zh-CN" sz="1400" dirty="0"/>
              <a:t>: UI</a:t>
            </a:r>
          </a:p>
          <a:p>
            <a:pPr lvl="1"/>
            <a:r>
              <a:rPr lang="en-US" altLang="zh-CN" sz="1400" dirty="0" err="1"/>
              <a:t>srv</a:t>
            </a:r>
            <a:r>
              <a:rPr lang="en-US" altLang="zh-CN" sz="1400" dirty="0"/>
              <a:t>: Service</a:t>
            </a:r>
          </a:p>
          <a:p>
            <a:pPr lvl="1"/>
            <a:r>
              <a:rPr lang="en-US" altLang="zh-CN" sz="1400" dirty="0" err="1"/>
              <a:t>btn:Button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mc:MovieClip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spt:Sprite</a:t>
            </a:r>
            <a:endParaRPr lang="en-US" altLang="zh-CN" sz="1400" dirty="0"/>
          </a:p>
          <a:p>
            <a:pPr lvl="1"/>
            <a:r>
              <a:rPr lang="en-US" altLang="zh-CN" sz="1400" dirty="0"/>
              <a:t>n:Num</a:t>
            </a:r>
          </a:p>
          <a:p>
            <a:pPr lvl="1"/>
            <a:r>
              <a:rPr lang="en-US" altLang="zh-CN" sz="1400" dirty="0" err="1"/>
              <a:t>j,k,m,n</a:t>
            </a:r>
            <a:r>
              <a:rPr lang="en-US" altLang="zh-CN" sz="1400" dirty="0"/>
              <a:t>: for</a:t>
            </a:r>
            <a:r>
              <a:rPr lang="zh-CN" altLang="en-US" sz="1400" dirty="0"/>
              <a:t>循环数字标识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2DDB518F-D93F-45BD-B2EC-258438994127}"/>
              </a:ext>
            </a:extLst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4E7BE-E445-4DF1-8F4D-8D5F2C8F61A6}"/>
              </a:ext>
            </a:extLst>
          </p:cNvPr>
          <p:cNvSpPr/>
          <p:nvPr/>
        </p:nvSpPr>
        <p:spPr>
          <a:xfrm>
            <a:off x="512355" y="448449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8</a:t>
            </a:r>
            <a:endParaRPr kumimoji="1" lang="en-US" sz="6935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747F4A-5DA2-4C9D-B69A-71C20359A137}"/>
              </a:ext>
            </a:extLst>
          </p:cNvPr>
          <p:cNvSpPr txBox="1"/>
          <p:nvPr/>
        </p:nvSpPr>
        <p:spPr>
          <a:xfrm>
            <a:off x="2163781" y="687363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测试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F53D0B7-5241-4934-BDFE-DA19F65E4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79172"/>
              </p:ext>
            </p:extLst>
          </p:nvPr>
        </p:nvGraphicFramePr>
        <p:xfrm>
          <a:off x="2281155" y="2436716"/>
          <a:ext cx="6871589" cy="2623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4152">
                  <a:extLst>
                    <a:ext uri="{9D8B030D-6E8A-4147-A177-3AD203B41FA5}">
                      <a16:colId xmlns:a16="http://schemas.microsoft.com/office/drawing/2014/main" val="1140457130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val="1151230148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val="4077285127"/>
                    </a:ext>
                  </a:extLst>
                </a:gridCol>
                <a:gridCol w="1374152">
                  <a:extLst>
                    <a:ext uri="{9D8B030D-6E8A-4147-A177-3AD203B41FA5}">
                      <a16:colId xmlns:a16="http://schemas.microsoft.com/office/drawing/2014/main" val="537743639"/>
                    </a:ext>
                  </a:extLst>
                </a:gridCol>
                <a:gridCol w="1374981">
                  <a:extLst>
                    <a:ext uri="{9D8B030D-6E8A-4147-A177-3AD203B41FA5}">
                      <a16:colId xmlns:a16="http://schemas.microsoft.com/office/drawing/2014/main" val="1192249714"/>
                    </a:ext>
                  </a:extLst>
                </a:gridCol>
              </a:tblGrid>
              <a:tr h="18739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被测试单元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相关单元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所属子系统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单元设计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单元测试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6207434"/>
                  </a:ext>
                </a:extLst>
              </a:tr>
              <a:tr h="112438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CustomerController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Customer</a:t>
                      </a:r>
                      <a:endParaRPr lang="zh-CN" sz="1050" kern="100">
                        <a:effectLst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SampleDBHandler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客户的控制类，向系统发送客户的操作请求并调用系统方法进行处理，处理成功后反馈给</a:t>
                      </a:r>
                      <a:r>
                        <a:rPr lang="zh-CN" altLang="en-US" sz="1050" kern="100" dirty="0">
                          <a:effectLst/>
                        </a:rPr>
                        <a:t>用</a:t>
                      </a:r>
                      <a:r>
                        <a:rPr lang="zh-CN" sz="1050" kern="100" dirty="0">
                          <a:effectLst/>
                        </a:rPr>
                        <a:t>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对控制类发送操作请求，并检查对比访问结果与操作预期结果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94302"/>
                  </a:ext>
                </a:extLst>
              </a:tr>
              <a:tr h="749587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SecureDataAccess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ISecureUser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注册登录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调用数据的存储过程通过用户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从数据库中获取用户信息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给定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个测试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，检查返回结果是否符合预期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881286"/>
                  </a:ext>
                </a:extLst>
              </a:tr>
              <a:tr h="562191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ISecureUser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SecureDataAccesslSecureCustomer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通过用户</a:t>
                      </a:r>
                      <a:r>
                        <a:rPr lang="en-US" sz="1050" kern="100">
                          <a:effectLst/>
                        </a:rPr>
                        <a:t>ID</a:t>
                      </a:r>
                      <a:r>
                        <a:rPr lang="zh-CN" sz="1050" kern="100">
                          <a:effectLst/>
                        </a:rPr>
                        <a:t>和用户密码判断该用户是否为合法登录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给定五组用户</a:t>
                      </a:r>
                      <a:r>
                        <a:rPr lang="en-US" sz="1050" kern="100" dirty="0">
                          <a:effectLst/>
                        </a:rPr>
                        <a:t>ID</a:t>
                      </a:r>
                      <a:r>
                        <a:rPr lang="zh-CN" sz="1050" kern="100" dirty="0">
                          <a:effectLst/>
                        </a:rPr>
                        <a:t>通过判断结果与预期对比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11779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5593F46-49DD-43A0-8957-299CFF9939E3}"/>
              </a:ext>
            </a:extLst>
          </p:cNvPr>
          <p:cNvSpPr txBox="1"/>
          <p:nvPr/>
        </p:nvSpPr>
        <p:spPr>
          <a:xfrm>
            <a:off x="2240291" y="1935332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单元测试节选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6DCEA7-ED0E-4926-8070-D64D707506D2}"/>
              </a:ext>
            </a:extLst>
          </p:cNvPr>
          <p:cNvSpPr txBox="1"/>
          <p:nvPr/>
        </p:nvSpPr>
        <p:spPr>
          <a:xfrm>
            <a:off x="6096000" y="778840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测试用例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F7CA3C-899A-4763-94D2-E80180EBC17F}"/>
              </a:ext>
            </a:extLst>
          </p:cNvPr>
          <p:cNvSpPr txBox="1"/>
          <p:nvPr/>
        </p:nvSpPr>
        <p:spPr>
          <a:xfrm>
            <a:off x="6096000" y="807623"/>
            <a:ext cx="173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结果评价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D91070D-58C9-46C7-B047-9CE21E065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50926"/>
              </p:ext>
            </p:extLst>
          </p:nvPr>
        </p:nvGraphicFramePr>
        <p:xfrm>
          <a:off x="4640297" y="1242981"/>
          <a:ext cx="4404529" cy="5381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693">
                  <a:extLst>
                    <a:ext uri="{9D8B030D-6E8A-4147-A177-3AD203B41FA5}">
                      <a16:colId xmlns:a16="http://schemas.microsoft.com/office/drawing/2014/main" val="3213154950"/>
                    </a:ext>
                  </a:extLst>
                </a:gridCol>
                <a:gridCol w="880693">
                  <a:extLst>
                    <a:ext uri="{9D8B030D-6E8A-4147-A177-3AD203B41FA5}">
                      <a16:colId xmlns:a16="http://schemas.microsoft.com/office/drawing/2014/main" val="1313499110"/>
                    </a:ext>
                  </a:extLst>
                </a:gridCol>
                <a:gridCol w="880693">
                  <a:extLst>
                    <a:ext uri="{9D8B030D-6E8A-4147-A177-3AD203B41FA5}">
                      <a16:colId xmlns:a16="http://schemas.microsoft.com/office/drawing/2014/main" val="714954669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3977422923"/>
                    </a:ext>
                  </a:extLst>
                </a:gridCol>
                <a:gridCol w="881225">
                  <a:extLst>
                    <a:ext uri="{9D8B030D-6E8A-4147-A177-3AD203B41FA5}">
                      <a16:colId xmlns:a16="http://schemas.microsoft.com/office/drawing/2014/main" val="3390637569"/>
                    </a:ext>
                  </a:extLst>
                </a:gridCol>
              </a:tblGrid>
              <a:tr h="1864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测试项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测试用例号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测试用例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用例描述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测试结论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706162973"/>
                  </a:ext>
                </a:extLst>
              </a:tr>
              <a:tr h="259776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用户用例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1.</a:t>
                      </a:r>
                      <a:r>
                        <a:rPr lang="zh-CN" sz="700" kern="100">
                          <a:effectLst/>
                        </a:rPr>
                        <a:t>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测试账户登录功能是否可用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利用不同的账户登录系统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错误的账户不能进入系统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13260464"/>
                  </a:ext>
                </a:extLst>
              </a:tr>
              <a:tr h="259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2.</a:t>
                      </a:r>
                      <a:r>
                        <a:rPr lang="zh-CN" sz="700" kern="100">
                          <a:effectLst/>
                        </a:rPr>
                        <a:t>查看联网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测试断网时能否登录系统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利用不同的账户登录系统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没有网络时无法登录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0899705"/>
                  </a:ext>
                </a:extLst>
              </a:tr>
              <a:tr h="3896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3.</a:t>
                      </a:r>
                      <a:r>
                        <a:rPr lang="zh-CN" sz="700" kern="100">
                          <a:effectLst/>
                        </a:rPr>
                        <a:t>修改密码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测试能否修改密码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多个账户操作，都修改密码，重新登录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可以修改密码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3004226617"/>
                  </a:ext>
                </a:extLst>
              </a:tr>
              <a:tr h="519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4.</a:t>
                      </a:r>
                      <a:r>
                        <a:rPr lang="zh-CN" sz="700" kern="100">
                          <a:effectLst/>
                        </a:rPr>
                        <a:t>退出登录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测试能否退出登录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对当前账户操作，能否退出登录并且能够重新登录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可以退出登录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150074212"/>
                  </a:ext>
                </a:extLst>
              </a:tr>
              <a:tr h="64944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App</a:t>
                      </a:r>
                      <a:r>
                        <a:rPr lang="zh-CN" sz="900" kern="100" dirty="0">
                          <a:effectLst/>
                        </a:rPr>
                        <a:t>获取用例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5.</a:t>
                      </a:r>
                      <a:r>
                        <a:rPr lang="zh-CN" sz="700" kern="100">
                          <a:effectLst/>
                        </a:rPr>
                        <a:t>获取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测试获取手机内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名单功能能否正常使用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利用不同的手机，都打开功能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可以获取手机里的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列表，并且能按照第三方应用和系统应用区分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517718010"/>
                  </a:ext>
                </a:extLst>
              </a:tr>
              <a:tr h="6494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6.</a:t>
                      </a:r>
                      <a:r>
                        <a:rPr lang="zh-CN" sz="700" kern="100">
                          <a:effectLst/>
                        </a:rPr>
                        <a:t>增删改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测试获取的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名单是否会动态改变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在同一部手机里卸载或者安装其他软件，点击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获取按钮，观察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列表会随着手机里的安装情况而改变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1939624350"/>
                  </a:ext>
                </a:extLst>
              </a:tr>
              <a:tr h="64944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effectLst/>
                        </a:rPr>
                        <a:t>排行榜用例</a:t>
                      </a:r>
                      <a:endParaRPr lang="zh-CN" sz="9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7.</a:t>
                      </a:r>
                      <a:r>
                        <a:rPr lang="zh-CN" sz="700" kern="100">
                          <a:effectLst/>
                        </a:rPr>
                        <a:t>获取排行榜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测试用户是否能正确获取即时的排行榜信息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在多部手机内同时点击排行榜按钮，观察排行榜内容是否一致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各部手机的排行榜信息是一致的。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942236741"/>
                  </a:ext>
                </a:extLst>
              </a:tr>
              <a:tr h="909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8.</a:t>
                      </a:r>
                      <a:r>
                        <a:rPr lang="zh-CN" sz="700" kern="100">
                          <a:effectLst/>
                        </a:rPr>
                        <a:t>更新次数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测试更改对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的操作后，排行榜中的次数是否改变。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对不同的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进行操作不同的次数，观察排行榜的次数改变和排名改变，在各个手机内都能体现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排行榜能够及时更新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727463862"/>
                  </a:ext>
                </a:extLst>
              </a:tr>
              <a:tr h="9092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700" kern="100">
                          <a:effectLst/>
                        </a:rPr>
                        <a:t>9.</a:t>
                      </a:r>
                      <a:r>
                        <a:rPr lang="zh-CN" sz="700" kern="100">
                          <a:effectLst/>
                        </a:rPr>
                        <a:t>增加排行榜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>
                          <a:effectLst/>
                        </a:rPr>
                        <a:t>测试对一个没有在排行榜中出现过的</a:t>
                      </a:r>
                      <a:r>
                        <a:rPr lang="en-US" sz="700" kern="100">
                          <a:effectLst/>
                        </a:rPr>
                        <a:t>app</a:t>
                      </a:r>
                      <a:r>
                        <a:rPr lang="zh-CN" sz="700" kern="100">
                          <a:effectLst/>
                        </a:rPr>
                        <a:t>操作，排行榜是否能更新</a:t>
                      </a:r>
                      <a:endParaRPr lang="zh-CN" sz="7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安装一些没有在排行榜中登记过的</a:t>
                      </a:r>
                      <a:r>
                        <a:rPr lang="en-US" sz="700" kern="100" dirty="0">
                          <a:effectLst/>
                        </a:rPr>
                        <a:t>app</a:t>
                      </a:r>
                      <a:r>
                        <a:rPr lang="zh-CN" sz="700" kern="100" dirty="0">
                          <a:effectLst/>
                        </a:rPr>
                        <a:t>，操作次数，观察是否排行榜有出现该</a:t>
                      </a:r>
                      <a:r>
                        <a:rPr lang="en-US" sz="700" kern="100" dirty="0">
                          <a:effectLst/>
                        </a:rPr>
                        <a:t>app</a:t>
                      </a:r>
                      <a:r>
                        <a:rPr lang="zh-CN" sz="700" kern="100" dirty="0">
                          <a:effectLst/>
                        </a:rPr>
                        <a:t>并且有更新次数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700" kern="100" dirty="0">
                          <a:effectLst/>
                        </a:rPr>
                        <a:t>排行榜能够及时更新</a:t>
                      </a:r>
                      <a:endParaRPr lang="zh-CN" sz="7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5484" marR="45484" marT="0" marB="0"/>
                </a:tc>
                <a:extLst>
                  <a:ext uri="{0D108BD9-81ED-4DB2-BD59-A6C34878D82A}">
                    <a16:rowId xmlns:a16="http://schemas.microsoft.com/office/drawing/2014/main" val="8987049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343A7F1-BAA9-4254-A069-550505C4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1576"/>
              </p:ext>
            </p:extLst>
          </p:nvPr>
        </p:nvGraphicFramePr>
        <p:xfrm>
          <a:off x="3876268" y="3201460"/>
          <a:ext cx="6621044" cy="2743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634">
                  <a:extLst>
                    <a:ext uri="{9D8B030D-6E8A-4147-A177-3AD203B41FA5}">
                      <a16:colId xmlns:a16="http://schemas.microsoft.com/office/drawing/2014/main" val="4081386831"/>
                    </a:ext>
                  </a:extLst>
                </a:gridCol>
                <a:gridCol w="1323634">
                  <a:extLst>
                    <a:ext uri="{9D8B030D-6E8A-4147-A177-3AD203B41FA5}">
                      <a16:colId xmlns:a16="http://schemas.microsoft.com/office/drawing/2014/main" val="3289925581"/>
                    </a:ext>
                  </a:extLst>
                </a:gridCol>
                <a:gridCol w="1324592">
                  <a:extLst>
                    <a:ext uri="{9D8B030D-6E8A-4147-A177-3AD203B41FA5}">
                      <a16:colId xmlns:a16="http://schemas.microsoft.com/office/drawing/2014/main" val="602716383"/>
                    </a:ext>
                  </a:extLst>
                </a:gridCol>
                <a:gridCol w="1324592">
                  <a:extLst>
                    <a:ext uri="{9D8B030D-6E8A-4147-A177-3AD203B41FA5}">
                      <a16:colId xmlns:a16="http://schemas.microsoft.com/office/drawing/2014/main" val="2616049677"/>
                    </a:ext>
                  </a:extLst>
                </a:gridCol>
                <a:gridCol w="1324592">
                  <a:extLst>
                    <a:ext uri="{9D8B030D-6E8A-4147-A177-3AD203B41FA5}">
                      <a16:colId xmlns:a16="http://schemas.microsoft.com/office/drawing/2014/main" val="3918315987"/>
                    </a:ext>
                  </a:extLst>
                </a:gridCol>
              </a:tblGrid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被测试单元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功能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性能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界面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87630" algn="l"/>
                        </a:tabLst>
                      </a:pPr>
                      <a:r>
                        <a:rPr lang="en-US" sz="1050" kern="100">
                          <a:effectLst/>
                        </a:rPr>
                        <a:t>	</a:t>
                      </a:r>
                      <a:r>
                        <a:rPr lang="zh-CN" sz="1050" kern="100">
                          <a:effectLst/>
                        </a:rPr>
                        <a:t>可维护性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104950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⭐⭐⭐⭐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812661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131650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修改密码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⭐⭐⭐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394330"/>
                  </a:ext>
                </a:extLst>
              </a:tr>
              <a:tr h="54863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列表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781655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覆盖界面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0852172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排行榜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1367006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权限获取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679097"/>
                  </a:ext>
                </a:extLst>
              </a:tr>
              <a:tr h="2743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退出登录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⭐⭐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⭐⭐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445666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DF86A4A-9D77-4EAB-8553-24D77755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97" y="156600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66750"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评级说明：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⭐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不能使用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     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有待改进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          ⭐⭐⭐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合格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          ⭐⭐⭐⭐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良好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          ⭐⭐⭐⭐⭐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宋体" panose="02010600030101010101" pitchFamily="2" charset="-122"/>
                <a:cs typeface="Segoe UI Emoji" panose="020B0502040204020203" pitchFamily="34" charset="0"/>
              </a:rPr>
              <a:t>优秀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7313" algn="l"/>
              </a:tabLst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3DEF05-5348-419E-BF89-C3FCDA4A9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19287"/>
              </p:ext>
            </p:extLst>
          </p:nvPr>
        </p:nvGraphicFramePr>
        <p:xfrm>
          <a:off x="7827146" y="221518"/>
          <a:ext cx="4123943" cy="2743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834">
                  <a:extLst>
                    <a:ext uri="{9D8B030D-6E8A-4147-A177-3AD203B41FA5}">
                      <a16:colId xmlns:a16="http://schemas.microsoft.com/office/drawing/2014/main" val="282879492"/>
                    </a:ext>
                  </a:extLst>
                </a:gridCol>
                <a:gridCol w="1030834">
                  <a:extLst>
                    <a:ext uri="{9D8B030D-6E8A-4147-A177-3AD203B41FA5}">
                      <a16:colId xmlns:a16="http://schemas.microsoft.com/office/drawing/2014/main" val="2946257720"/>
                    </a:ext>
                  </a:extLst>
                </a:gridCol>
                <a:gridCol w="1030834">
                  <a:extLst>
                    <a:ext uri="{9D8B030D-6E8A-4147-A177-3AD203B41FA5}">
                      <a16:colId xmlns:a16="http://schemas.microsoft.com/office/drawing/2014/main" val="3256060592"/>
                    </a:ext>
                  </a:extLst>
                </a:gridCol>
                <a:gridCol w="1031441">
                  <a:extLst>
                    <a:ext uri="{9D8B030D-6E8A-4147-A177-3AD203B41FA5}">
                      <a16:colId xmlns:a16="http://schemas.microsoft.com/office/drawing/2014/main" val="530015563"/>
                    </a:ext>
                  </a:extLst>
                </a:gridCol>
              </a:tblGrid>
              <a:tr h="195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功能名称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软件能力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可操作性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3035822"/>
                  </a:ext>
                </a:extLst>
              </a:tr>
              <a:tr h="195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用户注册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注册成功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333546"/>
                  </a:ext>
                </a:extLst>
              </a:tr>
              <a:tr h="1959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用户登录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登陆成功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254328"/>
                  </a:ext>
                </a:extLst>
              </a:tr>
              <a:tr h="587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列表获取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成功获取正确的</a:t>
                      </a:r>
                      <a:r>
                        <a:rPr lang="en-US" sz="1050" kern="100">
                          <a:effectLst/>
                        </a:rPr>
                        <a:t>APP</a:t>
                      </a:r>
                      <a:r>
                        <a:rPr lang="zh-CN" sz="1050" kern="100">
                          <a:effectLst/>
                        </a:rPr>
                        <a:t>图标及其名称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414708"/>
                  </a:ext>
                </a:extLst>
              </a:tr>
              <a:tr h="587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覆盖界面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成功覆盖控制列表中的应用程序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191332"/>
                  </a:ext>
                </a:extLst>
              </a:tr>
              <a:tr h="587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排行榜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成功地体现了被控制软件的次数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可操作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732032"/>
                  </a:ext>
                </a:extLst>
              </a:tr>
              <a:tr h="3919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版本权限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成功解决一键获取权限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正确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可操作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94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0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Administrator\My Documents\Downloads\list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7" y="536401"/>
            <a:ext cx="491066" cy="4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7"/>
          <p:cNvSpPr txBox="1"/>
          <p:nvPr/>
        </p:nvSpPr>
        <p:spPr>
          <a:xfrm>
            <a:off x="1055637" y="549801"/>
            <a:ext cx="144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任务分工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2145085" y="115818"/>
          <a:ext cx="5051959" cy="3029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答辩ppt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项目计划书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可行性分析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120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zh-CN" altLang="en-US" sz="120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详细设计文档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2145085" y="3144768"/>
          <a:ext cx="5052154" cy="3117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界面原型设计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  <a:p>
                      <a:pPr marL="0" indent="0" algn="ctr">
                        <a:buNone/>
                      </a:pP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需求分析报告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0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测试计划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IPO</a:t>
                      </a: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层次方框图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状态转换图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甘特图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99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访谈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  <a:endParaRPr lang="zh-CN" altLang="en-US" sz="1200" b="0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7326685" y="115818"/>
          <a:ext cx="5051959" cy="2470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工作内容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负责人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参加人员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数据库开发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权限获取，版本开发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2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上锁功能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吕煜杰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会议记录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严翔宇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文档修改</a:t>
                      </a:r>
                    </a:p>
                  </a:txBody>
                  <a:tcPr marL="0" marR="0" marT="0" marB="1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杨溢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200" b="0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G14</a:t>
                      </a:r>
                    </a:p>
                  </a:txBody>
                  <a:tcPr marL="0" marR="0" marT="0" marB="1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07FC33-6155-4DC3-9AEF-3A39ED21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8" y="818767"/>
            <a:ext cx="9891617" cy="5433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51E24-F9FD-4D08-95A8-D6FECEFD4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8" y="818767"/>
            <a:ext cx="9891617" cy="54335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99980C-6A0F-4402-BB28-89ECF9C8A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49" y="818767"/>
            <a:ext cx="9891617" cy="5433531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700BD2DC-6A45-4918-9122-FC02EE2088BA}"/>
              </a:ext>
            </a:extLst>
          </p:cNvPr>
          <p:cNvSpPr txBox="1"/>
          <p:nvPr/>
        </p:nvSpPr>
        <p:spPr>
          <a:xfrm>
            <a:off x="205540" y="144037"/>
            <a:ext cx="144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2A2A2A"/>
                </a:solidFill>
                <a:latin typeface="造字工房朗倩（非商用）细体" charset="-122"/>
                <a:ea typeface="造字工房朗倩（非商用）细体" charset="-122"/>
              </a:rPr>
              <a:t>甘特图</a:t>
            </a:r>
          </a:p>
        </p:txBody>
      </p:sp>
    </p:spTree>
    <p:extLst>
      <p:ext uri="{BB962C8B-B14F-4D97-AF65-F5344CB8AC3E}">
        <p14:creationId xmlns:p14="http://schemas.microsoft.com/office/powerpoint/2010/main" val="128721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ECB2E4-F89C-469C-A3BA-55B840F20065}"/>
              </a:ext>
            </a:extLst>
          </p:cNvPr>
          <p:cNvSpPr txBox="1"/>
          <p:nvPr/>
        </p:nvSpPr>
        <p:spPr>
          <a:xfrm>
            <a:off x="218906" y="185873"/>
            <a:ext cx="173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总体评价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4D24AD-86E6-4CC6-9A28-75113CEA4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354056"/>
              </p:ext>
            </p:extLst>
          </p:nvPr>
        </p:nvGraphicFramePr>
        <p:xfrm>
          <a:off x="1086009" y="930922"/>
          <a:ext cx="1135160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3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分数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具体表现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杨溢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工作任务</a:t>
                      </a:r>
                      <a:r>
                        <a:rPr lang="en-US" altLang="zh-CN" sz="1600" dirty="0"/>
                        <a:t>36/40 </a:t>
                      </a:r>
                      <a:r>
                        <a:rPr lang="zh-CN" altLang="en-US" sz="1600" dirty="0"/>
                        <a:t>工作质量</a:t>
                      </a:r>
                      <a:r>
                        <a:rPr lang="en-US" altLang="zh-CN" sz="1600" dirty="0"/>
                        <a:t>16/20</a:t>
                      </a:r>
                      <a:r>
                        <a:rPr lang="zh-CN" altLang="en-US" sz="1600" dirty="0"/>
                        <a:t> 工作技能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工作态度与责任感</a:t>
                      </a:r>
                      <a:r>
                        <a:rPr lang="en-US" altLang="zh-CN" sz="1600" dirty="0"/>
                        <a:t>9/10</a:t>
                      </a:r>
                      <a:r>
                        <a:rPr lang="zh-CN" altLang="en-US" sz="1600" dirty="0"/>
                        <a:t> 协调性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纪律性</a:t>
                      </a:r>
                      <a:r>
                        <a:rPr lang="en-US" altLang="zh-CN" sz="1600" dirty="0"/>
                        <a:t>8/10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严翔宇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工作任务</a:t>
                      </a:r>
                      <a:r>
                        <a:rPr lang="en-US" altLang="zh-CN" sz="1600" dirty="0"/>
                        <a:t>36/40 </a:t>
                      </a:r>
                      <a:r>
                        <a:rPr lang="zh-CN" altLang="en-US" sz="1600" dirty="0"/>
                        <a:t>工作质量</a:t>
                      </a:r>
                      <a:r>
                        <a:rPr lang="en-US" altLang="zh-CN" sz="1600" dirty="0"/>
                        <a:t>17/20</a:t>
                      </a:r>
                      <a:r>
                        <a:rPr lang="zh-CN" altLang="en-US" sz="1600" dirty="0"/>
                        <a:t> 工作技能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工作态度与责任感</a:t>
                      </a:r>
                      <a:r>
                        <a:rPr lang="en-US" altLang="zh-CN" sz="1600" dirty="0"/>
                        <a:t>7/10</a:t>
                      </a:r>
                      <a:r>
                        <a:rPr lang="zh-CN" altLang="en-US" sz="1600" dirty="0"/>
                        <a:t> 协调性</a:t>
                      </a:r>
                      <a:r>
                        <a:rPr lang="en-US" altLang="zh-CN" sz="1600" dirty="0"/>
                        <a:t>9/10</a:t>
                      </a:r>
                      <a:r>
                        <a:rPr lang="zh-CN" altLang="en-US" sz="1600" dirty="0"/>
                        <a:t> 纪律性</a:t>
                      </a:r>
                      <a:r>
                        <a:rPr lang="en-US" altLang="zh-CN" sz="1600" dirty="0"/>
                        <a:t>8/10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59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吕煜杰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工作任务</a:t>
                      </a:r>
                      <a:r>
                        <a:rPr lang="en-US" altLang="zh-CN" sz="1600" dirty="0"/>
                        <a:t>35/40 </a:t>
                      </a:r>
                      <a:r>
                        <a:rPr lang="zh-CN" altLang="en-US" sz="1600" dirty="0"/>
                        <a:t>工作质量</a:t>
                      </a:r>
                      <a:r>
                        <a:rPr lang="en-US" altLang="zh-CN" sz="1600" dirty="0"/>
                        <a:t>16/20</a:t>
                      </a:r>
                      <a:r>
                        <a:rPr lang="zh-CN" altLang="en-US" sz="1600" dirty="0"/>
                        <a:t> 工作技能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工作态度与责任感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协调性</a:t>
                      </a:r>
                      <a:r>
                        <a:rPr lang="en-US" altLang="zh-CN" sz="1600" dirty="0"/>
                        <a:t>8/10</a:t>
                      </a:r>
                      <a:r>
                        <a:rPr lang="zh-CN" altLang="en-US" sz="1600" dirty="0"/>
                        <a:t> 纪律性</a:t>
                      </a:r>
                      <a:r>
                        <a:rPr lang="en-US" altLang="zh-CN" sz="1600" dirty="0"/>
                        <a:t>9/10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B97B289E-F0D1-4FF9-8AAB-ACF9E8593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866339"/>
              </p:ext>
            </p:extLst>
          </p:nvPr>
        </p:nvGraphicFramePr>
        <p:xfrm>
          <a:off x="4092989" y="3192857"/>
          <a:ext cx="4400067" cy="3086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787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9DAF6-43AA-4574-897D-6E8F7865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94" y="134166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参考文献：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E458A4-BCCE-4439-89EC-4856917B2214}"/>
              </a:ext>
            </a:extLst>
          </p:cNvPr>
          <p:cNvSpPr/>
          <p:nvPr/>
        </p:nvSpPr>
        <p:spPr>
          <a:xfrm>
            <a:off x="2082780" y="2659559"/>
            <a:ext cx="87916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2A2A2A"/>
                </a:solidFill>
              </a:rPr>
              <a:t>软件工程导论，第</a:t>
            </a:r>
            <a:r>
              <a:rPr lang="en-US" altLang="zh-CN" sz="2000" dirty="0">
                <a:solidFill>
                  <a:srgbClr val="2A2A2A"/>
                </a:solidFill>
              </a:rPr>
              <a:t>6</a:t>
            </a:r>
            <a:r>
              <a:rPr lang="zh-CN" altLang="zh-CN" sz="2000" dirty="0">
                <a:solidFill>
                  <a:srgbClr val="2A2A2A"/>
                </a:solidFill>
              </a:rPr>
              <a:t>版，张海藩，牟永敏（编著），清华大学出版社，</a:t>
            </a:r>
            <a:r>
              <a:rPr lang="en-US" altLang="zh-CN" sz="2000" dirty="0">
                <a:solidFill>
                  <a:srgbClr val="2A2A2A"/>
                </a:solidFill>
              </a:rPr>
              <a:t>2013</a:t>
            </a:r>
          </a:p>
          <a:p>
            <a:endParaRPr lang="zh-CN" altLang="zh-CN" dirty="0">
              <a:solidFill>
                <a:srgbClr val="2A2A2A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B4D0F9-5B64-4444-86A9-3F206529EC35}"/>
              </a:ext>
            </a:extLst>
          </p:cNvPr>
          <p:cNvSpPr/>
          <p:nvPr/>
        </p:nvSpPr>
        <p:spPr>
          <a:xfrm>
            <a:off x="2082780" y="4446414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https://blog.csdn.net/aphysia/article/details/72953687</a:t>
            </a:r>
            <a:r>
              <a:rPr lang="zh-CN" altLang="en-US" dirty="0"/>
              <a:t>  </a:t>
            </a:r>
            <a:r>
              <a:rPr lang="en-US" altLang="zh-CN" dirty="0"/>
              <a:t>2018/6/23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15E488-4D5B-4ECB-9E04-4DD705F86173}"/>
              </a:ext>
            </a:extLst>
          </p:cNvPr>
          <p:cNvSpPr/>
          <p:nvPr/>
        </p:nvSpPr>
        <p:spPr>
          <a:xfrm>
            <a:off x="2082780" y="3268272"/>
            <a:ext cx="6925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3"/>
              </a:rPr>
              <a:t>https://blog.csdn.net/kebelzc24/article/details/53811204</a:t>
            </a:r>
            <a:r>
              <a:rPr lang="zh-CN" altLang="en-US" dirty="0"/>
              <a:t> </a:t>
            </a:r>
            <a:r>
              <a:rPr lang="en-US" altLang="zh-CN" dirty="0"/>
              <a:t>2018/6/05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1C8F4A-B1DE-488B-BD1A-BC9A39A14FF5}"/>
              </a:ext>
            </a:extLst>
          </p:cNvPr>
          <p:cNvSpPr/>
          <p:nvPr/>
        </p:nvSpPr>
        <p:spPr>
          <a:xfrm>
            <a:off x="2082780" y="3845374"/>
            <a:ext cx="7007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/>
              </a:rPr>
              <a:t>https://blog.csdn.net/ytfunnysite/article/details/55520757</a:t>
            </a:r>
            <a:r>
              <a:rPr lang="zh-CN" altLang="en-US" dirty="0"/>
              <a:t> </a:t>
            </a:r>
            <a:r>
              <a:rPr lang="en-US" altLang="zh-CN" dirty="0"/>
              <a:t>2018/6/13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9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9645" y="2029460"/>
            <a:ext cx="10515600" cy="1325563"/>
          </a:xfrm>
        </p:spPr>
        <p:txBody>
          <a:bodyPr/>
          <a:lstStyle/>
          <a:p>
            <a:r>
              <a:rPr lang="zh-CN" altLang="en-US"/>
              <a:t>谢谢大家</a:t>
            </a:r>
            <a:r>
              <a:rPr lang="en-US" altLang="zh-CN"/>
              <a:t>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5310" y="5012055"/>
            <a:ext cx="4623435" cy="1369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汇报人：</a:t>
            </a:r>
            <a:r>
              <a:rPr lang="en-US" altLang="zh-CN"/>
              <a:t>G14</a:t>
            </a:r>
          </a:p>
          <a:p>
            <a:pPr marL="0" indent="0">
              <a:buNone/>
            </a:pPr>
            <a:r>
              <a:rPr lang="zh-CN" altLang="en-US"/>
              <a:t>组长：杨溢</a:t>
            </a:r>
            <a:r>
              <a:rPr lang="en-US" altLang="zh-CN"/>
              <a:t>	</a:t>
            </a:r>
          </a:p>
          <a:p>
            <a:pPr marL="0" indent="0">
              <a:buNone/>
            </a:pPr>
            <a:r>
              <a:rPr lang="zh-CN" altLang="en-US"/>
              <a:t>组员：吕煜杰，严翔宇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546" y="367963"/>
            <a:ext cx="921385" cy="1998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1998274" y="337091"/>
            <a:ext cx="49014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1 -------------------------------------</a:t>
            </a:r>
            <a:r>
              <a:rPr lang="zh-CN" altLang="zh-CN" dirty="0"/>
              <a:t>引 言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2015206" y="1027245"/>
            <a:ext cx="770089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2 -------------------------------------</a:t>
            </a:r>
            <a:r>
              <a:rPr lang="zh-CN" altLang="en-US" dirty="0"/>
              <a:t>项目总体介绍</a:t>
            </a: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998274" y="1763527"/>
            <a:ext cx="71636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3 -------------------------------------</a:t>
            </a:r>
            <a:r>
              <a:rPr lang="zh-CN" altLang="en-US" dirty="0"/>
              <a:t>用户类别及用户代表</a:t>
            </a:r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2015524" y="3277804"/>
            <a:ext cx="716362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5 -------------------------------------</a:t>
            </a:r>
            <a:r>
              <a:rPr lang="zh-CN" altLang="en-US" dirty="0"/>
              <a:t>功能性及非功能性需求</a:t>
            </a:r>
          </a:p>
        </p:txBody>
      </p:sp>
      <p:sp>
        <p:nvSpPr>
          <p:cNvPr id="16" name="TextBox 15">
            <a:hlinkClick r:id="rId6" action="ppaction://hlinksldjump"/>
          </p:cNvPr>
          <p:cNvSpPr txBox="1"/>
          <p:nvPr/>
        </p:nvSpPr>
        <p:spPr>
          <a:xfrm>
            <a:off x="2015206" y="4077643"/>
            <a:ext cx="733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6 -------------------------------------</a:t>
            </a:r>
            <a:r>
              <a:rPr lang="zh-CN" altLang="en-US" dirty="0"/>
              <a:t>流图等</a:t>
            </a:r>
          </a:p>
        </p:txBody>
      </p:sp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2015417" y="4858406"/>
            <a:ext cx="747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7 -------------------------------------</a:t>
            </a:r>
            <a:r>
              <a:rPr lang="zh-CN" altLang="en-US" dirty="0"/>
              <a:t>代码规范</a:t>
            </a:r>
          </a:p>
        </p:txBody>
      </p:sp>
      <p:sp>
        <p:nvSpPr>
          <p:cNvPr id="5" name="TextBox 4">
            <a:hlinkClick r:id="rId8" action="ppaction://hlinksldjump"/>
          </p:cNvPr>
          <p:cNvSpPr txBox="1"/>
          <p:nvPr/>
        </p:nvSpPr>
        <p:spPr>
          <a:xfrm>
            <a:off x="1998274" y="2499272"/>
            <a:ext cx="624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4-------------------------------------</a:t>
            </a:r>
            <a:r>
              <a:rPr lang="zh-CN" altLang="en-US" dirty="0"/>
              <a:t>界面原型</a:t>
            </a:r>
            <a:r>
              <a:rPr lang="en-US" altLang="zh-CN" dirty="0"/>
              <a:t>	</a:t>
            </a:r>
          </a:p>
        </p:txBody>
      </p:sp>
      <p:sp>
        <p:nvSpPr>
          <p:cNvPr id="10" name="TextBox 16">
            <a:hlinkClick r:id="rId9" action="ppaction://hlinksldjump"/>
          </p:cNvPr>
          <p:cNvSpPr txBox="1"/>
          <p:nvPr/>
        </p:nvSpPr>
        <p:spPr>
          <a:xfrm>
            <a:off x="1998274" y="6152609"/>
            <a:ext cx="747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9 -------------------------------------</a:t>
            </a:r>
            <a:r>
              <a:rPr lang="zh-CN" altLang="en-US" dirty="0"/>
              <a:t>分工 评价</a:t>
            </a:r>
          </a:p>
        </p:txBody>
      </p:sp>
      <p:sp>
        <p:nvSpPr>
          <p:cNvPr id="11" name="TextBox 16">
            <a:hlinkClick r:id="rId10" action="ppaction://hlinksldjump"/>
            <a:extLst>
              <a:ext uri="{FF2B5EF4-FFF2-40B4-BE49-F238E27FC236}">
                <a16:creationId xmlns:a16="http://schemas.microsoft.com/office/drawing/2014/main" id="{F4A6831C-42BF-4E33-B445-C16AFA7D2223}"/>
              </a:ext>
            </a:extLst>
          </p:cNvPr>
          <p:cNvSpPr txBox="1"/>
          <p:nvPr/>
        </p:nvSpPr>
        <p:spPr>
          <a:xfrm>
            <a:off x="2015417" y="5521686"/>
            <a:ext cx="747467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8 -------------------------------------</a:t>
            </a:r>
            <a:r>
              <a:rPr lang="zh-CN" altLang="en-US" dirty="0"/>
              <a:t>测试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矩形 2"/>
          <p:cNvSpPr/>
          <p:nvPr/>
        </p:nvSpPr>
        <p:spPr>
          <a:xfrm>
            <a:off x="2442101" y="870272"/>
            <a:ext cx="1267460" cy="7480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tx1"/>
                </a:solidFill>
              </a:rPr>
              <a:t>引言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6812" y="2464989"/>
            <a:ext cx="578745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/>
                </a:solidFill>
              </a:rPr>
              <a:t>随着科技的不断发展，步入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zh-CN" altLang="zh-CN" dirty="0">
                <a:solidFill>
                  <a:schemeClr val="tx1"/>
                </a:solidFill>
              </a:rPr>
              <a:t>世纪后手机的普及后，基本所有人都会有一台智能手机，但是智能手机给我们带来方便的同时，越来越多的人们却难以离开手机，而导致很多事情无法按时完成甚至于沉迷于玩手机。</a:t>
            </a: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5576" y="618019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hlinkClick r:id="rId3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175" y="760623"/>
            <a:ext cx="899223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2A2A2A"/>
                </a:solidFill>
              </a:rPr>
              <a:t>项目总体介绍</a:t>
            </a:r>
          </a:p>
          <a:p>
            <a:endParaRPr lang="zh-CN" altLang="zh-CN" sz="3200" dirty="0">
              <a:solidFill>
                <a:srgbClr val="2A2A2A"/>
              </a:solidFill>
            </a:endParaRPr>
          </a:p>
          <a:p>
            <a:endParaRPr lang="en-US" altLang="zh-CN" sz="3200" dirty="0">
              <a:solidFill>
                <a:srgbClr val="2A2A2A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zh-CN" dirty="0">
                <a:solidFill>
                  <a:srgbClr val="2A2A2A"/>
                </a:solidFill>
              </a:rPr>
              <a:t>软件主要是避免长时间沉迷玩手机，</a:t>
            </a:r>
            <a:r>
              <a:rPr lang="zh-CN" altLang="en-US" dirty="0">
                <a:solidFill>
                  <a:srgbClr val="2A2A2A"/>
                </a:solidFill>
              </a:rPr>
              <a:t>给</a:t>
            </a:r>
            <a:r>
              <a:rPr altLang="zh-CN" dirty="0">
                <a:solidFill>
                  <a:srgbClr val="2A2A2A"/>
                </a:solidFill>
              </a:rPr>
              <a:t>产品的目标就是实现限制使用app的功能，具体是，首先先登录注册，接着获取权限后可以设定一个密码，设定好后，选择一些app，进行加锁后，将会无法使用。</a:t>
            </a:r>
            <a:r>
              <a:rPr lang="en-US" altLang="zh-CN" dirty="0">
                <a:solidFill>
                  <a:srgbClr val="2A2A2A"/>
                </a:solidFill>
              </a:rPr>
              <a:t> </a:t>
            </a: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  <a:p>
            <a:endParaRPr lang="en-US" altLang="zh-CN" dirty="0">
              <a:solidFill>
                <a:srgbClr val="2A2A2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文本框 4">
            <a:hlinkClick r:id="rId2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3479" y="292917"/>
            <a:ext cx="660832" cy="631941"/>
          </a:xfrm>
          <a:prstGeom prst="rect">
            <a:avLst/>
          </a:prstGeom>
          <a:noFill/>
          <a:ln>
            <a:solidFill>
              <a:srgbClr val="1F1F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6" tIns="60942" rIns="121886" bIns="60942" rtlCol="0" anchor="ctr"/>
          <a:lstStyle/>
          <a:p>
            <a:pPr algn="ctr"/>
            <a:endParaRPr kumimoji="1" lang="zh-CN" altLang="en-US" sz="1335" b="1" dirty="0">
              <a:solidFill>
                <a:srgbClr val="1F1F1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5" name="图示 2"/>
          <p:cNvGraphicFramePr/>
          <p:nvPr/>
        </p:nvGraphicFramePr>
        <p:xfrm>
          <a:off x="-1842909" y="1337482"/>
          <a:ext cx="6739049" cy="4492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直接连接符 87"/>
          <p:cNvCxnSpPr/>
          <p:nvPr/>
        </p:nvCxnSpPr>
        <p:spPr>
          <a:xfrm flipH="1" flipV="1">
            <a:off x="2944402" y="1223090"/>
            <a:ext cx="1" cy="4721293"/>
          </a:xfrm>
          <a:prstGeom prst="line">
            <a:avLst/>
          </a:prstGeom>
          <a:ln w="25400">
            <a:solidFill>
              <a:srgbClr val="404040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20979" y="378723"/>
            <a:ext cx="383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用户类别及代表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37" y="743259"/>
            <a:ext cx="3857223" cy="60192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2730" y="731495"/>
            <a:ext cx="3857223" cy="60192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7085" y="819102"/>
            <a:ext cx="3857223" cy="60150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6744" y="791994"/>
            <a:ext cx="3857223" cy="601859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737" y="785695"/>
            <a:ext cx="3857223" cy="6071948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44402" y="782116"/>
          <a:ext cx="9247505" cy="60750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2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50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spc="0" dirty="0">
                          <a:effectLst/>
                        </a:rPr>
                        <a:t>姓名</a:t>
                      </a:r>
                      <a:endParaRPr lang="zh-CN" sz="24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用户简介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联系方式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用户建议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spc="0" dirty="0">
                          <a:effectLst/>
                        </a:rPr>
                        <a:t>评价</a:t>
                      </a:r>
                      <a:endParaRPr lang="zh-CN" sz="2000" spc="-19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72" marR="6857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14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李曦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英语专业在读学生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13588743323</a:t>
                      </a:r>
                      <a:endParaRPr lang="zh-CN" altLang="en-US" sz="2000" dirty="0"/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软件功能不能太过分引起用户卸载情绪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用户群体可能范围不广</a:t>
                      </a:r>
                    </a:p>
                    <a:p>
                      <a:endParaRPr lang="zh-CN" altLang="en-US" sz="2000" dirty="0"/>
                    </a:p>
                  </a:txBody>
                  <a:tcPr marL="91430" marR="91430" marT="45715" marB="457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24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杨桢钦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计算机与计算科学专业在读学生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13362160906</a:t>
                      </a:r>
                      <a:endParaRPr lang="zh-CN" altLang="en-US" sz="2000" dirty="0"/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功能太单一，希望拓展一些学习功能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pPr marL="0" marR="0" lvl="0" indent="0" algn="l" defTabSz="6089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对该</a:t>
                      </a:r>
                      <a:r>
                        <a:rPr lang="en-US" altLang="zh-CN" sz="2000" dirty="0"/>
                        <a:t>app</a:t>
                      </a:r>
                      <a:r>
                        <a:rPr lang="zh-CN" altLang="en-US" sz="2000" dirty="0"/>
                        <a:t>挺有兴趣，如果上市会下载试用</a:t>
                      </a:r>
                    </a:p>
                    <a:p>
                      <a:endParaRPr lang="zh-CN" altLang="en-US" sz="1800" dirty="0"/>
                    </a:p>
                  </a:txBody>
                  <a:tcPr marL="91430" marR="91430" marT="45715" marB="457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114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杨柯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计算机与计算科学专业</a:t>
                      </a:r>
                      <a:r>
                        <a:rPr lang="en-US" altLang="zh-CN" sz="2000" dirty="0"/>
                        <a:t>2015</a:t>
                      </a:r>
                      <a:r>
                        <a:rPr lang="zh-CN" altLang="en-US" sz="2000" dirty="0"/>
                        <a:t>级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18358517939</a:t>
                      </a:r>
                      <a:endParaRPr lang="zh-CN" altLang="en-US" sz="2000" dirty="0"/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推荐了界面素材网站，对界面认为太丑。</a:t>
                      </a:r>
                    </a:p>
                  </a:txBody>
                  <a:tcPr marL="91430" marR="91430" marT="45715" marB="45715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希望多注重细节</a:t>
                      </a:r>
                    </a:p>
                  </a:txBody>
                  <a:tcPr marL="91430" marR="91430" marT="45715" marB="4571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58800" y="292735"/>
            <a:ext cx="530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</a:p>
        </p:txBody>
      </p:sp>
      <p:sp>
        <p:nvSpPr>
          <p:cNvPr id="8" name="文本框 7">
            <a:hlinkClick r:id="rId12" action="ppaction://hlinksldjump"/>
          </p:cNvPr>
          <p:cNvSpPr txBox="1"/>
          <p:nvPr/>
        </p:nvSpPr>
        <p:spPr>
          <a:xfrm>
            <a:off x="11313721" y="6312905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B358647-3AAC-4AB0-9B65-E261E1AA4B50}"/>
              </a:ext>
            </a:extLst>
          </p:cNvPr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A7E02-5021-4E56-8A08-9199EAF1BF02}"/>
              </a:ext>
            </a:extLst>
          </p:cNvPr>
          <p:cNvSpPr/>
          <p:nvPr/>
        </p:nvSpPr>
        <p:spPr>
          <a:xfrm>
            <a:off x="2442101" y="870272"/>
            <a:ext cx="2371162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tx1"/>
                </a:solidFill>
              </a:rPr>
              <a:t>界面原型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072F9E-C01F-4FD4-94CE-E416E751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" y="2136848"/>
            <a:ext cx="2639156" cy="4327072"/>
          </a:xfrm>
          <a:prstGeom prst="rect">
            <a:avLst/>
          </a:prstGeom>
        </p:spPr>
      </p:pic>
      <p:pic>
        <p:nvPicPr>
          <p:cNvPr id="7" name="图片 6" descr="Screenshot_2018-06-26-23-41-59">
            <a:extLst>
              <a:ext uri="{FF2B5EF4-FFF2-40B4-BE49-F238E27FC236}">
                <a16:creationId xmlns:a16="http://schemas.microsoft.com/office/drawing/2014/main" id="{6755EF43-4500-4786-A734-BAB623E605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2484" y="2136848"/>
            <a:ext cx="2371162" cy="4327072"/>
          </a:xfrm>
          <a:prstGeom prst="rect">
            <a:avLst/>
          </a:prstGeom>
        </p:spPr>
      </p:pic>
      <p:pic>
        <p:nvPicPr>
          <p:cNvPr id="8" name="图片 7" descr="Screenshot_2018-06-26-23-49-52">
            <a:extLst>
              <a:ext uri="{FF2B5EF4-FFF2-40B4-BE49-F238E27FC236}">
                <a16:creationId xmlns:a16="http://schemas.microsoft.com/office/drawing/2014/main" id="{3A4C8277-4B5D-495F-8490-633B63B4E5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747494" y="2136848"/>
            <a:ext cx="2267550" cy="43270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B41709-9B8D-4FA4-AB76-D041F5EDF5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51" y="2136848"/>
            <a:ext cx="2377545" cy="4226747"/>
          </a:xfrm>
          <a:prstGeom prst="rect">
            <a:avLst/>
          </a:prstGeom>
        </p:spPr>
      </p:pic>
      <p:pic>
        <p:nvPicPr>
          <p:cNvPr id="11" name="图片 10" descr="Screenshot_2018-06-26-23-50-18">
            <a:extLst>
              <a:ext uri="{FF2B5EF4-FFF2-40B4-BE49-F238E27FC236}">
                <a16:creationId xmlns:a16="http://schemas.microsoft.com/office/drawing/2014/main" id="{02CE1FA7-53B8-47F8-9F15-795DBA11F4A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164932" y="2136848"/>
            <a:ext cx="2027068" cy="4684401"/>
          </a:xfrm>
          <a:prstGeom prst="rect">
            <a:avLst/>
          </a:prstGeom>
        </p:spPr>
      </p:pic>
      <p:sp>
        <p:nvSpPr>
          <p:cNvPr id="13" name="文本框 12">
            <a:hlinkClick r:id="rId7" action="ppaction://hlinksldjump"/>
            <a:extLst>
              <a:ext uri="{FF2B5EF4-FFF2-40B4-BE49-F238E27FC236}">
                <a16:creationId xmlns:a16="http://schemas.microsoft.com/office/drawing/2014/main" id="{3722BC82-2795-42C0-87B3-53694B8E7EB4}"/>
              </a:ext>
            </a:extLst>
          </p:cNvPr>
          <p:cNvSpPr txBox="1"/>
          <p:nvPr/>
        </p:nvSpPr>
        <p:spPr>
          <a:xfrm>
            <a:off x="10915258" y="648970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215B4541-A89D-451F-BAF2-68FE0157A89A}"/>
              </a:ext>
            </a:extLst>
          </p:cNvPr>
          <p:cNvPicPr/>
          <p:nvPr/>
        </p:nvPicPr>
        <p:blipFill>
          <a:blip r:embed="rId8"/>
          <a:srcRect r="-1995" b="9122"/>
          <a:stretch>
            <a:fillRect/>
          </a:stretch>
        </p:blipFill>
        <p:spPr>
          <a:xfrm>
            <a:off x="10032015" y="2125877"/>
            <a:ext cx="2210824" cy="432707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4D3AFF8-06FC-4AF6-9698-C65AB9BE6A0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571" t="22569" r="38617" b="42123"/>
          <a:stretch/>
        </p:blipFill>
        <p:spPr>
          <a:xfrm>
            <a:off x="5098044" y="0"/>
            <a:ext cx="2537343" cy="23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0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878412-5BD6-4906-B522-0C58D4507113}"/>
              </a:ext>
            </a:extLst>
          </p:cNvPr>
          <p:cNvSpPr/>
          <p:nvPr/>
        </p:nvSpPr>
        <p:spPr>
          <a:xfrm>
            <a:off x="2826058" y="2416919"/>
            <a:ext cx="72856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①界面设计并没有预期那么美观，基本功能是实现的不错。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②在这个应用锁功能实现中，这个锁定的功能不是很强制。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③排行榜的数据更新时间较长，响应时间较慢。</a:t>
            </a:r>
          </a:p>
        </p:txBody>
      </p:sp>
      <p:sp>
        <p:nvSpPr>
          <p:cNvPr id="3" name="文本框 2">
            <a:hlinkClick r:id="rId2" action="ppaction://hlinksldjump"/>
            <a:extLst>
              <a:ext uri="{FF2B5EF4-FFF2-40B4-BE49-F238E27FC236}">
                <a16:creationId xmlns:a16="http://schemas.microsoft.com/office/drawing/2014/main" id="{B21D5E00-B38E-455C-9D9D-1B355EBB5092}"/>
              </a:ext>
            </a:extLst>
          </p:cNvPr>
          <p:cNvSpPr txBox="1"/>
          <p:nvPr/>
        </p:nvSpPr>
        <p:spPr>
          <a:xfrm>
            <a:off x="10995157" y="6347658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025334-5D78-4B46-BC28-EE0482B59649}"/>
              </a:ext>
            </a:extLst>
          </p:cNvPr>
          <p:cNvSpPr/>
          <p:nvPr/>
        </p:nvSpPr>
        <p:spPr>
          <a:xfrm>
            <a:off x="1145961" y="941294"/>
            <a:ext cx="2371162" cy="748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265" dirty="0">
                <a:solidFill>
                  <a:schemeClr val="tx1"/>
                </a:solidFill>
              </a:rPr>
              <a:t>用户回访</a:t>
            </a:r>
          </a:p>
        </p:txBody>
      </p:sp>
    </p:spTree>
    <p:extLst>
      <p:ext uri="{BB962C8B-B14F-4D97-AF65-F5344CB8AC3E}">
        <p14:creationId xmlns:p14="http://schemas.microsoft.com/office/powerpoint/2010/main" val="259711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6570" y="376694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6935" b="1" dirty="0">
                <a:solidFill>
                  <a:schemeClr val="tx1"/>
                </a:solidFill>
              </a:rPr>
              <a:t>5</a:t>
            </a:r>
            <a:endParaRPr kumimoji="1" lang="en-US" sz="6935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7996" y="615608"/>
            <a:ext cx="361531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功能性需求</a:t>
            </a: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615" y="1537335"/>
            <a:ext cx="6922135" cy="27108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0" y="4140835"/>
            <a:ext cx="6671945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6847" y="544842"/>
            <a:ext cx="1399446" cy="139944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sz="6935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82583" y="783866"/>
            <a:ext cx="432897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/>
              <a:t>非功能性需求</a:t>
            </a:r>
          </a:p>
        </p:txBody>
      </p:sp>
      <p:sp>
        <p:nvSpPr>
          <p:cNvPr id="2" name="矩形 1"/>
          <p:cNvSpPr/>
          <p:nvPr/>
        </p:nvSpPr>
        <p:spPr>
          <a:xfrm>
            <a:off x="783807" y="2838512"/>
            <a:ext cx="3383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性能：单体用户，考虑响应时间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3807" y="3429000"/>
            <a:ext cx="5897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安全要求：不能对用户的手机产生其他影响（比如卡顿）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807" y="4026781"/>
            <a:ext cx="4297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PingFang SC"/>
              </a:rPr>
              <a:t>可维护性：发生异常自动重启并收集数据</a:t>
            </a:r>
            <a:endParaRPr lang="zh-CN" altLang="en-US" dirty="0"/>
          </a:p>
        </p:txBody>
      </p:sp>
      <p:sp>
        <p:nvSpPr>
          <p:cNvPr id="7" name="文本框 6">
            <a:hlinkClick r:id="rId2" action="ppaction://hlinksldjump"/>
          </p:cNvPr>
          <p:cNvSpPr txBox="1"/>
          <p:nvPr/>
        </p:nvSpPr>
        <p:spPr>
          <a:xfrm>
            <a:off x="10915576" y="6190350"/>
            <a:ext cx="127674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A2A"/>
                </a:solidFill>
              </a:rPr>
              <a:t>back</a:t>
            </a:r>
            <a:endParaRPr lang="zh-CN" altLang="en-US" dirty="0">
              <a:solidFill>
                <a:srgbClr val="2A2A2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Microsoft Office PowerPoint</Application>
  <PresentationFormat>宽屏</PresentationFormat>
  <Paragraphs>360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-apple-system</vt:lpstr>
      <vt:lpstr>PingFang SC</vt:lpstr>
      <vt:lpstr>黑体</vt:lpstr>
      <vt:lpstr>华文行楷</vt:lpstr>
      <vt:lpstr>宋体</vt:lpstr>
      <vt:lpstr>微软雅黑</vt:lpstr>
      <vt:lpstr>造字工房朗倩（非商用）细体</vt:lpstr>
      <vt:lpstr>Arial</vt:lpstr>
      <vt:lpstr>Calibri</vt:lpstr>
      <vt:lpstr>Segoe UI Emoji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参考文献：</vt:lpstr>
      <vt:lpstr>谢谢大家!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2018-03-01T02:03:00Z</dcterms:created>
  <dcterms:modified xsi:type="dcterms:W3CDTF">2018-07-05T05:03:35Z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