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91" r:id="rId2"/>
    <p:sldId id="280" r:id="rId3"/>
    <p:sldId id="282" r:id="rId4"/>
    <p:sldId id="283" r:id="rId5"/>
    <p:sldId id="316" r:id="rId6"/>
    <p:sldId id="285" r:id="rId7"/>
    <p:sldId id="272" r:id="rId8"/>
    <p:sldId id="274" r:id="rId9"/>
    <p:sldId id="313" r:id="rId10"/>
    <p:sldId id="315" r:id="rId11"/>
    <p:sldId id="312" r:id="rId12"/>
    <p:sldId id="290" r:id="rId13"/>
  </p:sldIdLst>
  <p:sldSz cx="12193588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404040"/>
    <a:srgbClr val="626262"/>
    <a:srgbClr val="414141"/>
    <a:srgbClr val="1F1F1F"/>
    <a:srgbClr val="E73A1C"/>
    <a:srgbClr val="ABABAB"/>
    <a:srgbClr val="86868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80" d="100"/>
          <a:sy n="80" d="100"/>
        </p:scale>
        <p:origin x="446" y="67"/>
      </p:cViewPr>
      <p:guideLst>
        <p:guide orient="horz" pos="2209"/>
        <p:guide pos="38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11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完成任务占比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FA-429D-95FB-A2EF5C752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FA-429D-95FB-A2EF5C752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FA-429D-95FB-A2EF5C7522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FA-429D-95FB-A2EF5C7522A8}"/>
              </c:ext>
            </c:extLst>
          </c:dPt>
          <c:cat>
            <c:strRef>
              <c:f>Sheet1!$A$2:$A$5</c:f>
              <c:strCache>
                <c:ptCount val="3"/>
                <c:pt idx="0">
                  <c:v>杨溢</c:v>
                </c:pt>
                <c:pt idx="1">
                  <c:v>吕煜杰</c:v>
                </c:pt>
                <c:pt idx="2">
                  <c:v>严翔宇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FA-429D-95FB-A2EF5C752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#1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 custLinFactNeighborX="-3080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 custLinFactNeighborX="-3080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 custLinFactNeighborX="-3591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#1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#1"/>
    <dgm:cxn modelId="{0F4D519A-421F-2647-8338-0915186EA37F}" type="presOf" srcId="{8070460F-CD86-4A47-9664-D5543F11B491}" destId="{6A6B83AD-40B3-4C05-82F5-CF10DF2005A8}" srcOrd="0" destOrd="0" presId="urn:microsoft.com/office/officeart/2009/layout/CircleArrowProcess#1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#1"/>
    <dgm:cxn modelId="{7C5588C3-AA68-2C43-9753-2FD70A18C373}" type="presParOf" srcId="{89609AB6-0A51-4918-983D-5B8999D24664}" destId="{21E1DC4A-E902-401F-8ED2-4D57A8C538B9}" srcOrd="0" destOrd="0" presId="urn:microsoft.com/office/officeart/2009/layout/CircleArrowProcess#1"/>
    <dgm:cxn modelId="{C440E49C-C65C-D848-A17C-A52F34A3D280}" type="presParOf" srcId="{21E1DC4A-E902-401F-8ED2-4D57A8C538B9}" destId="{B211517F-F7F0-4A7A-B6CF-5ABCA59AC9F8}" srcOrd="0" destOrd="0" presId="urn:microsoft.com/office/officeart/2009/layout/CircleArrowProcess#1"/>
    <dgm:cxn modelId="{0C14E1CB-EC40-394B-A742-7F0C085FC4D7}" type="presParOf" srcId="{89609AB6-0A51-4918-983D-5B8999D24664}" destId="{C9789C5E-E474-45BD-A638-F8E3329BC87E}" srcOrd="1" destOrd="0" presId="urn:microsoft.com/office/officeart/2009/layout/CircleArrowProcess#1"/>
    <dgm:cxn modelId="{F447DCE4-C2FF-9848-9F26-B83B96C7E6F1}" type="presParOf" srcId="{89609AB6-0A51-4918-983D-5B8999D24664}" destId="{CE5AF907-7E30-45ED-AC60-B4F5B2C745F4}" srcOrd="2" destOrd="0" presId="urn:microsoft.com/office/officeart/2009/layout/CircleArrowProcess#1"/>
    <dgm:cxn modelId="{45FA5135-F198-814B-816F-4548F9FF414E}" type="presParOf" srcId="{CE5AF907-7E30-45ED-AC60-B4F5B2C745F4}" destId="{81CC1E92-A646-4FD3-9EA3-BD22D130182F}" srcOrd="0" destOrd="0" presId="urn:microsoft.com/office/officeart/2009/layout/CircleArrowProcess#1"/>
    <dgm:cxn modelId="{676ED760-812F-714C-9EE1-47DEA3F948D9}" type="presParOf" srcId="{89609AB6-0A51-4918-983D-5B8999D24664}" destId="{B5558B2F-3323-4D3B-88E6-849B9009CDDB}" srcOrd="3" destOrd="0" presId="urn:microsoft.com/office/officeart/2009/layout/CircleArrowProcess#1"/>
    <dgm:cxn modelId="{2BF33C12-947E-3B45-BF9A-3C91E7840188}" type="presParOf" srcId="{89609AB6-0A51-4918-983D-5B8999D24664}" destId="{4FC1F439-80E6-4723-8C01-0E3115303B6B}" srcOrd="4" destOrd="0" presId="urn:microsoft.com/office/officeart/2009/layout/CircleArrowProcess#1"/>
    <dgm:cxn modelId="{5E76C84A-2D0B-8E49-B690-E91E7FC687AE}" type="presParOf" srcId="{4FC1F439-80E6-4723-8C01-0E3115303B6B}" destId="{26B2FC09-E8FE-4F60-A886-8159F9EDF77E}" srcOrd="0" destOrd="0" presId="urn:microsoft.com/office/officeart/2009/layout/CircleArrowProcess#1"/>
    <dgm:cxn modelId="{880EEE5C-03A9-1C4D-BBF9-D87CDFCF13FF}" type="presParOf" srcId="{89609AB6-0A51-4918-983D-5B8999D24664}" destId="{6A6B83AD-40B3-4C05-82F5-CF10DF2005A8}" srcOrd="5" destOrd="0" presId="urn:microsoft.com/office/officeart/2009/layout/CircleArrow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22262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21585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676075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#1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t>2018/4/23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6b182309a4f3b0ba59e15958.html" TargetMode="External"/><Relationship Id="rId2" Type="http://schemas.openxmlformats.org/officeDocument/2006/relationships/hyperlink" Target="https://wenku.baidu.com/view/76581ec9581b6bd97e19ea76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9200" y="4711733"/>
            <a:ext cx="7816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项目名称：停指（安卓手机</a:t>
            </a:r>
            <a:r>
              <a:rPr lang="en-US" altLang="zh-CN" sz="4000" dirty="0">
                <a:solidFill>
                  <a:srgbClr val="2A2A2A"/>
                </a:solidFill>
              </a:rPr>
              <a:t>app</a:t>
            </a:r>
            <a:r>
              <a:rPr lang="zh-CN" altLang="en-US" sz="4000" dirty="0">
                <a:solidFill>
                  <a:srgbClr val="2A2A2A"/>
                </a:solidFill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3858617" y="2307133"/>
            <a:ext cx="3992880" cy="1014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需求性分析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3934637" y="1438628"/>
          <a:ext cx="8129059" cy="5419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5214" y="383377"/>
            <a:ext cx="17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绩效评价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704203" y="3798653"/>
          <a:ext cx="4400067" cy="308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4325"/>
              </p:ext>
            </p:extLst>
          </p:nvPr>
        </p:nvGraphicFramePr>
        <p:xfrm>
          <a:off x="1311216" y="845042"/>
          <a:ext cx="973932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2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评价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具体表现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任务反工总次数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4.4/5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SRSppt</a:t>
                      </a:r>
                      <a:r>
                        <a:rPr lang="zh-CN" altLang="en-US" sz="2000" dirty="0"/>
                        <a:t>与</a:t>
                      </a:r>
                      <a:r>
                        <a:rPr lang="en-US" altLang="zh-CN" sz="2000" dirty="0"/>
                        <a:t>word</a:t>
                      </a:r>
                      <a:r>
                        <a:rPr lang="zh-CN" altLang="en-US" sz="2000" dirty="0"/>
                        <a:t>的最后把关，数据字典等较好完成。不足处在于任务分布不清晰，组员有疑问。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严翔宇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4.2/5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对采访工作很负责。但在记录方面略有不足。状态转换图等较好完成。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吕煜杰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4.3/5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学会运用</a:t>
                      </a:r>
                      <a:r>
                        <a:rPr lang="en-US" altLang="zh-CN" sz="2000" dirty="0" err="1"/>
                        <a:t>Axsure</a:t>
                      </a:r>
                      <a:r>
                        <a:rPr lang="en-US" altLang="zh-CN" sz="2000" dirty="0"/>
                        <a:t> RP</a:t>
                      </a:r>
                      <a:r>
                        <a:rPr lang="zh-CN" altLang="en-US" sz="2000" dirty="0"/>
                        <a:t>，设计方面有很多思路，甘特图等修改较好完成。不足在于拖延会议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0585" y="2249419"/>
            <a:ext cx="1706880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A2A2A"/>
                </a:solidFill>
              </a:rPr>
              <a:t>参考文献：</a:t>
            </a:r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sz="1800" dirty="0">
              <a:solidFill>
                <a:srgbClr val="2A2A2A"/>
              </a:solidFill>
            </a:endParaRPr>
          </a:p>
          <a:p>
            <a:endParaRPr lang="zh-CN" altLang="zh-CN" sz="2000" dirty="0">
              <a:solidFill>
                <a:srgbClr val="2A2A2A"/>
              </a:solidFill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86200B-FB81-4A61-A481-24137A2BB203}"/>
              </a:ext>
            </a:extLst>
          </p:cNvPr>
          <p:cNvSpPr/>
          <p:nvPr/>
        </p:nvSpPr>
        <p:spPr>
          <a:xfrm>
            <a:off x="3401961" y="2182505"/>
            <a:ext cx="862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hlinkClick r:id="rId2"/>
              </a:rPr>
              <a:t>https://wenku.baidu.com/view/76581ec9581b6bd97e19ea76.html</a:t>
            </a:r>
            <a:r>
              <a:rPr lang="zh-CN" altLang="en-US" sz="2000" dirty="0"/>
              <a:t>       </a:t>
            </a:r>
            <a:r>
              <a:rPr lang="en-US" altLang="zh-CN" sz="2000" dirty="0"/>
              <a:t>2018</a:t>
            </a:r>
            <a:r>
              <a:rPr lang="zh-CN" altLang="en-US" sz="2000" dirty="0"/>
              <a:t>年 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21</a:t>
            </a:r>
            <a:r>
              <a:rPr lang="zh-CN" altLang="en-US" sz="2000" dirty="0"/>
              <a:t>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310CA1-FA48-4AFC-9E72-CF1C8EB86F26}"/>
              </a:ext>
            </a:extLst>
          </p:cNvPr>
          <p:cNvSpPr/>
          <p:nvPr/>
        </p:nvSpPr>
        <p:spPr>
          <a:xfrm>
            <a:off x="3401962" y="3013502"/>
            <a:ext cx="8622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hlinkClick r:id="rId3"/>
              </a:rPr>
              <a:t>https://jingyan.baidu.com/article/6b182309a4f3b0ba59e15958.html</a:t>
            </a:r>
            <a:r>
              <a:rPr lang="zh-CN" altLang="en-US" sz="2000" dirty="0"/>
              <a:t>      </a:t>
            </a:r>
            <a:r>
              <a:rPr lang="en-US" altLang="zh-CN" sz="2000" dirty="0"/>
              <a:t>2018</a:t>
            </a:r>
            <a:r>
              <a:rPr lang="zh-CN" altLang="en-US" sz="2000" dirty="0"/>
              <a:t>年 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21</a:t>
            </a:r>
            <a:r>
              <a:rPr lang="zh-CN" altLang="en-US" sz="2000" dirty="0"/>
              <a:t>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B00742-CE9D-45C4-B6F6-38802D0C2DA3}"/>
              </a:ext>
            </a:extLst>
          </p:cNvPr>
          <p:cNvSpPr/>
          <p:nvPr/>
        </p:nvSpPr>
        <p:spPr>
          <a:xfrm>
            <a:off x="3401962" y="3880974"/>
            <a:ext cx="8791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2A2A2A"/>
                </a:solidFill>
              </a:rPr>
              <a:t>软件工程导论，第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版，张海藩，牟永敏（编著），清华大学出版社，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2013</a:t>
            </a:r>
          </a:p>
          <a:p>
            <a:endParaRPr lang="zh-CN" altLang="zh-CN" dirty="0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55412" y="2863970"/>
            <a:ext cx="229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34709" y="5439930"/>
            <a:ext cx="427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G14</a:t>
            </a:r>
            <a:r>
              <a:rPr lang="zh-CN" altLang="en-US" dirty="0">
                <a:solidFill>
                  <a:srgbClr val="2A2A2A"/>
                </a:solidFill>
              </a:rPr>
              <a:t>组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组长：杨溢</a:t>
            </a:r>
            <a:endParaRPr lang="en-US" altLang="zh-CN" dirty="0">
              <a:solidFill>
                <a:srgbClr val="2A2A2A"/>
              </a:solidFill>
            </a:endParaRPr>
          </a:p>
          <a:p>
            <a:r>
              <a:rPr lang="zh-CN" altLang="en-US" dirty="0">
                <a:solidFill>
                  <a:srgbClr val="2A2A2A"/>
                </a:solidFill>
              </a:rPr>
              <a:t>小组成员：严翔宇  吕煜杰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" y="367644"/>
            <a:ext cx="923330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2077011" y="1200033"/>
            <a:ext cx="77016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1 -------------------------------------</a:t>
            </a:r>
            <a:r>
              <a:rPr lang="zh-CN" altLang="en-US" dirty="0"/>
              <a:t>功能性需求</a:t>
            </a: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2095002" y="2687912"/>
            <a:ext cx="7164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3 -------------------------------------</a:t>
            </a:r>
            <a:r>
              <a:rPr lang="zh-CN" altLang="en-US" dirty="0"/>
              <a:t>数据字典、ER图</a:t>
            </a: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2077329" y="4931963"/>
            <a:ext cx="71643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6-------------------------------------</a:t>
            </a:r>
            <a:r>
              <a:rPr lang="zh-CN" altLang="en-US" dirty="0"/>
              <a:t>绩效评价</a:t>
            </a:r>
          </a:p>
        </p:txBody>
      </p:sp>
      <p:sp>
        <p:nvSpPr>
          <p:cNvPr id="5" name="TextBox 4">
            <a:hlinkClick r:id="rId5" action="ppaction://hlinksldjump"/>
          </p:cNvPr>
          <p:cNvSpPr txBox="1"/>
          <p:nvPr/>
        </p:nvSpPr>
        <p:spPr>
          <a:xfrm>
            <a:off x="2077085" y="4144010"/>
            <a:ext cx="7702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5-------------------------------------</a:t>
            </a:r>
            <a:r>
              <a:rPr lang="zh-CN" altLang="zh-CN" dirty="0"/>
              <a:t>用户类别及代表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94865" y="3418840"/>
            <a:ext cx="624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ym typeface="+mn-ea"/>
              </a:rPr>
              <a:t>-------------------------------------</a:t>
            </a:r>
            <a:r>
              <a:rPr lang="en-US" altLang="zh-CN" dirty="0" err="1"/>
              <a:t>界面原型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2094865" y="1905635"/>
            <a:ext cx="7230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>
                <a:sym typeface="+mn-ea"/>
              </a:rPr>
              <a:t>-------------------------------------</a:t>
            </a:r>
            <a:r>
              <a:rPr lang="zh-CN" altLang="en-US" dirty="0">
                <a:sym typeface="+mn-ea"/>
              </a:rPr>
              <a:t>非功能性需求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6697" y="376376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1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8295" y="615315"/>
            <a:ext cx="3615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功能性需求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7BF90-87D5-4637-ADA1-316668937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6697" y="1933575"/>
            <a:ext cx="9708478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23000" t="-1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6901" y="544542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2800" y="783590"/>
            <a:ext cx="4329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非功能性需求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8085F5-0898-4C82-952E-5A65E75F7B6C}"/>
              </a:ext>
            </a:extLst>
          </p:cNvPr>
          <p:cNvSpPr/>
          <p:nvPr/>
        </p:nvSpPr>
        <p:spPr>
          <a:xfrm>
            <a:off x="783889" y="283845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性能：单体用户，考虑响应时间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AA258E-5343-4A3C-A36A-A8C606DE14D1}"/>
              </a:ext>
            </a:extLst>
          </p:cNvPr>
          <p:cNvSpPr/>
          <p:nvPr/>
        </p:nvSpPr>
        <p:spPr>
          <a:xfrm>
            <a:off x="783889" y="3429000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安全要求：不能对用户的手机产生其他影响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77F3B1-2FD0-4C6A-B36C-C35742CAE90D}"/>
              </a:ext>
            </a:extLst>
          </p:cNvPr>
          <p:cNvSpPr/>
          <p:nvPr/>
        </p:nvSpPr>
        <p:spPr>
          <a:xfrm>
            <a:off x="783889" y="402684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可维护性：发生异常自动重启并收集数据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184B313-3119-4346-AEEB-77F3AB023C37}"/>
              </a:ext>
            </a:extLst>
          </p:cNvPr>
          <p:cNvSpPr/>
          <p:nvPr/>
        </p:nvSpPr>
        <p:spPr>
          <a:xfrm>
            <a:off x="2477677" y="2273557"/>
            <a:ext cx="1399592" cy="13995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3</a:t>
            </a:r>
            <a:endParaRPr kumimoji="1" lang="zh-CN" altLang="en-US" sz="6935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9C530-8746-4FD4-93AC-F07237ADB7A5}"/>
              </a:ext>
            </a:extLst>
          </p:cNvPr>
          <p:cNvSpPr txBox="1"/>
          <p:nvPr/>
        </p:nvSpPr>
        <p:spPr>
          <a:xfrm>
            <a:off x="4145280" y="2427605"/>
            <a:ext cx="642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ER</a:t>
            </a:r>
            <a:r>
              <a:rPr lang="zh-CN" altLang="en-US" sz="5400" dirty="0"/>
              <a:t>图及</a:t>
            </a:r>
            <a:r>
              <a:rPr lang="zh-CN" altLang="en-US" sz="5400" dirty="0">
                <a:sym typeface="+mn-ea"/>
              </a:rPr>
              <a:t>数据字典等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243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6864" y="856517"/>
            <a:ext cx="3308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ER</a:t>
            </a:r>
            <a:r>
              <a:rPr lang="zh-CN" altLang="en-US" sz="5400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8A18E5-157C-44BA-A8F6-DBC245D6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155" y="745318"/>
            <a:ext cx="3705225" cy="49610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A0F880-086D-4FB4-9737-FB94AA986488}"/>
              </a:ext>
            </a:extLst>
          </p:cNvPr>
          <p:cNvSpPr txBox="1"/>
          <p:nvPr/>
        </p:nvSpPr>
        <p:spPr>
          <a:xfrm>
            <a:off x="203526" y="891881"/>
            <a:ext cx="330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数据字典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7273C8-22C9-4648-A6AD-E2DC50DBA69C}"/>
              </a:ext>
            </a:extLst>
          </p:cNvPr>
          <p:cNvSpPr txBox="1"/>
          <p:nvPr/>
        </p:nvSpPr>
        <p:spPr>
          <a:xfrm>
            <a:off x="183515" y="873785"/>
            <a:ext cx="400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状态转换图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FEA5F5-075D-43CB-BCDF-EB85E77CA67A}"/>
              </a:ext>
            </a:extLst>
          </p:cNvPr>
          <p:cNvSpPr txBox="1"/>
          <p:nvPr/>
        </p:nvSpPr>
        <p:spPr>
          <a:xfrm>
            <a:off x="246470" y="891881"/>
            <a:ext cx="4600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层次方框图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1821B9-3D0D-49EB-9733-5FC2B30B9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003" y="873785"/>
            <a:ext cx="6972904" cy="53801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50AFF8-104B-46AA-B166-6F2D3C59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166" y="922420"/>
            <a:ext cx="7590178" cy="48543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ECF09D-92E2-47CC-9E0C-AD572E41A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218" y="873785"/>
            <a:ext cx="7994073" cy="5128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9865" y="387350"/>
            <a:ext cx="2879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界面原型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D348F-3508-4E44-89ED-01D9ECEC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10" y="521718"/>
            <a:ext cx="4930567" cy="5814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5" b="1" dirty="0">
                <a:solidFill>
                  <a:srgbClr val="1F1F1F"/>
                </a:solidFill>
                <a:latin typeface="Calibri" panose="020F0502020204030204"/>
                <a:ea typeface="宋体" panose="02010600030101010101" pitchFamily="2" charset="-122"/>
              </a:rPr>
              <a:t>LOGO</a:t>
            </a:r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5" name="图示 2"/>
          <p:cNvGraphicFramePr/>
          <p:nvPr>
            <p:extLst>
              <p:ext uri="{D42A27DB-BD31-4B8C-83A1-F6EECF244321}">
                <p14:modId xmlns:p14="http://schemas.microsoft.com/office/powerpoint/2010/main" val="1040304191"/>
              </p:ext>
            </p:extLst>
          </p:nvPr>
        </p:nvGraphicFramePr>
        <p:xfrm>
          <a:off x="-1853262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直接连接符 87"/>
          <p:cNvCxnSpPr/>
          <p:nvPr/>
        </p:nvCxnSpPr>
        <p:spPr>
          <a:xfrm flipH="1" flipV="1">
            <a:off x="294470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32C7E8E-5D49-4946-A8F3-EE3CA153F827}"/>
              </a:ext>
            </a:extLst>
          </p:cNvPr>
          <p:cNvSpPr txBox="1"/>
          <p:nvPr/>
        </p:nvSpPr>
        <p:spPr>
          <a:xfrm>
            <a:off x="1221106" y="378405"/>
            <a:ext cx="3839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用户类别及代表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A35247F-8A62-44B5-B8BF-6D3BD060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80504"/>
              </p:ext>
            </p:extLst>
          </p:nvPr>
        </p:nvGraphicFramePr>
        <p:xfrm>
          <a:off x="3028334" y="1209186"/>
          <a:ext cx="9026005" cy="47826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1485">
                  <a:extLst>
                    <a:ext uri="{9D8B030D-6E8A-4147-A177-3AD203B41FA5}">
                      <a16:colId xmlns:a16="http://schemas.microsoft.com/office/drawing/2014/main" val="2122163630"/>
                    </a:ext>
                  </a:extLst>
                </a:gridCol>
                <a:gridCol w="1938917">
                  <a:extLst>
                    <a:ext uri="{9D8B030D-6E8A-4147-A177-3AD203B41FA5}">
                      <a16:colId xmlns:a16="http://schemas.microsoft.com/office/drawing/2014/main" val="3479632626"/>
                    </a:ext>
                  </a:extLst>
                </a:gridCol>
                <a:gridCol w="1805201">
                  <a:extLst>
                    <a:ext uri="{9D8B030D-6E8A-4147-A177-3AD203B41FA5}">
                      <a16:colId xmlns:a16="http://schemas.microsoft.com/office/drawing/2014/main" val="3923220644"/>
                    </a:ext>
                  </a:extLst>
                </a:gridCol>
                <a:gridCol w="1805201">
                  <a:extLst>
                    <a:ext uri="{9D8B030D-6E8A-4147-A177-3AD203B41FA5}">
                      <a16:colId xmlns:a16="http://schemas.microsoft.com/office/drawing/2014/main" val="164919416"/>
                    </a:ext>
                  </a:extLst>
                </a:gridCol>
                <a:gridCol w="1805201">
                  <a:extLst>
                    <a:ext uri="{9D8B030D-6E8A-4147-A177-3AD203B41FA5}">
                      <a16:colId xmlns:a16="http://schemas.microsoft.com/office/drawing/2014/main" val="1254350693"/>
                    </a:ext>
                  </a:extLst>
                </a:gridCol>
              </a:tblGrid>
              <a:tr h="984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spc="0" dirty="0">
                          <a:effectLst/>
                        </a:rPr>
                        <a:t>姓名</a:t>
                      </a:r>
                      <a:endParaRPr lang="zh-CN" sz="24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用户简介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联系方式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用户建议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评价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450348"/>
                  </a:ext>
                </a:extLst>
              </a:tr>
              <a:tr h="121340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俞轶风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软件工程专业在读学生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13588743323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软件不能太过分引起用户卸载情绪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用户群体可能范围不广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84144"/>
                  </a:ext>
                </a:extLst>
              </a:tr>
              <a:tr h="121340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杨桢钦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计算机与计算科学专业在读学生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13362160906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功能太单一，希望拓展一些学习功能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对该</a:t>
                      </a:r>
                      <a:r>
                        <a:rPr lang="en-US" altLang="zh-CN" sz="2000" dirty="0"/>
                        <a:t>app</a:t>
                      </a:r>
                      <a:r>
                        <a:rPr lang="zh-CN" altLang="en-US" sz="2000" dirty="0"/>
                        <a:t>挺有兴趣，如果上市会下载试用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55878"/>
                  </a:ext>
                </a:extLst>
              </a:tr>
              <a:tr h="12134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9184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67" y="587201"/>
            <a:ext cx="491066" cy="4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/>
          <p:cNvSpPr txBox="1"/>
          <p:nvPr/>
        </p:nvSpPr>
        <p:spPr>
          <a:xfrm>
            <a:off x="1746517" y="600601"/>
            <a:ext cx="14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任务分工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21146362"/>
              </p:ext>
            </p:extLst>
          </p:nvPr>
        </p:nvGraphicFramePr>
        <p:xfrm>
          <a:off x="3445565" y="674618"/>
          <a:ext cx="5052217" cy="420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界面原型设计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需求分析报告（报告）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</a:t>
                      </a: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ppt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数据字典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IPO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层次方框图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状态转换图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甘特图修改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亮亮图文旗舰店https://liangliangtuwen.tmall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63</TotalTime>
  <Words>424</Words>
  <Application>Microsoft Office PowerPoint</Application>
  <PresentationFormat>自定义</PresentationFormat>
  <Paragraphs>107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-apple-system</vt:lpstr>
      <vt:lpstr>PingFang SC</vt:lpstr>
      <vt:lpstr>华文行楷</vt:lpstr>
      <vt:lpstr>宋体</vt:lpstr>
      <vt:lpstr>微软雅黑</vt:lpstr>
      <vt:lpstr>造字工房朗倩（非商用）细体</vt:lpstr>
      <vt:lpstr>Arial</vt:lpstr>
      <vt:lpstr>Calibri</vt:lpstr>
      <vt:lpstr>Century Gothic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严翔宇</dc:creator>
  <dc:description>12sc.taobao.com</dc:description>
  <cp:lastModifiedBy>yang yi</cp:lastModifiedBy>
  <cp:revision>239</cp:revision>
  <dcterms:created xsi:type="dcterms:W3CDTF">2010-04-12T23:12:00Z</dcterms:created>
  <dcterms:modified xsi:type="dcterms:W3CDTF">2018-04-23T13:34:54Z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2052-10.1.0.7311</vt:lpwstr>
  </property>
</Properties>
</file>