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503" r:id="rId3"/>
    <p:sldId id="504" r:id="rId5"/>
    <p:sldId id="510" r:id="rId6"/>
    <p:sldId id="527" r:id="rId7"/>
    <p:sldId id="532" r:id="rId8"/>
    <p:sldId id="511" r:id="rId9"/>
    <p:sldId id="536" r:id="rId10"/>
    <p:sldId id="537" r:id="rId11"/>
    <p:sldId id="512" r:id="rId12"/>
    <p:sldId id="529" r:id="rId13"/>
    <p:sldId id="538" r:id="rId14"/>
    <p:sldId id="513" r:id="rId15"/>
    <p:sldId id="539" r:id="rId16"/>
    <p:sldId id="540" r:id="rId17"/>
    <p:sldId id="542" r:id="rId18"/>
    <p:sldId id="543" r:id="rId19"/>
    <p:sldId id="509" r:id="rId20"/>
  </p:sldIdLst>
  <p:sldSz cx="9144000" cy="5143500" type="screen16x9"/>
  <p:notesSz cx="6858000" cy="9144000"/>
  <p:custDataLst>
    <p:tags r:id="rId2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89D8"/>
    <a:srgbClr val="2E3D54"/>
    <a:srgbClr val="E6E6E6"/>
    <a:srgbClr val="C20000"/>
    <a:srgbClr val="A6937B"/>
    <a:srgbClr val="414455"/>
    <a:srgbClr val="F2F2F2"/>
    <a:srgbClr val="808080"/>
    <a:srgbClr val="ADB5BF"/>
    <a:srgbClr val="0E7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 autoAdjust="0"/>
    <p:restoredTop sz="93787" autoAdjust="0"/>
  </p:normalViewPr>
  <p:slideViewPr>
    <p:cSldViewPr>
      <p:cViewPr varScale="1">
        <p:scale>
          <a:sx n="139" d="100"/>
          <a:sy n="139" d="100"/>
        </p:scale>
        <p:origin x="732" y="108"/>
      </p:cViewPr>
      <p:guideLst>
        <p:guide orient="horz" pos="227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3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-cursor_63438"/>
          <p:cNvSpPr>
            <a:spLocks noChangeAspect="1"/>
          </p:cNvSpPr>
          <p:nvPr userDrawn="1"/>
        </p:nvSpPr>
        <p:spPr bwMode="auto">
          <a:xfrm flipH="1">
            <a:off x="323528" y="214061"/>
            <a:ext cx="304843" cy="303389"/>
          </a:xfrm>
          <a:custGeom>
            <a:avLst/>
            <a:gdLst>
              <a:gd name="connsiteX0" fmla="*/ 36751 w 332960"/>
              <a:gd name="connsiteY0" fmla="*/ 238685 h 331372"/>
              <a:gd name="connsiteX1" fmla="*/ 92688 w 332960"/>
              <a:gd name="connsiteY1" fmla="*/ 294623 h 331372"/>
              <a:gd name="connsiteX2" fmla="*/ 75777 w 332960"/>
              <a:gd name="connsiteY2" fmla="*/ 311534 h 331372"/>
              <a:gd name="connsiteX3" fmla="*/ 38051 w 332960"/>
              <a:gd name="connsiteY3" fmla="*/ 305030 h 331372"/>
              <a:gd name="connsiteX4" fmla="*/ 14636 w 332960"/>
              <a:gd name="connsiteY4" fmla="*/ 328446 h 331372"/>
              <a:gd name="connsiteX5" fmla="*/ 2928 w 332960"/>
              <a:gd name="connsiteY5" fmla="*/ 328446 h 331372"/>
              <a:gd name="connsiteX6" fmla="*/ 2928 w 332960"/>
              <a:gd name="connsiteY6" fmla="*/ 316738 h 331372"/>
              <a:gd name="connsiteX7" fmla="*/ 26344 w 332960"/>
              <a:gd name="connsiteY7" fmla="*/ 293322 h 331372"/>
              <a:gd name="connsiteX8" fmla="*/ 19839 w 332960"/>
              <a:gd name="connsiteY8" fmla="*/ 258198 h 331372"/>
              <a:gd name="connsiteX9" fmla="*/ 21140 w 332960"/>
              <a:gd name="connsiteY9" fmla="*/ 254296 h 331372"/>
              <a:gd name="connsiteX10" fmla="*/ 36751 w 332960"/>
              <a:gd name="connsiteY10" fmla="*/ 238685 h 331372"/>
              <a:gd name="connsiteX11" fmla="*/ 132375 w 332960"/>
              <a:gd name="connsiteY11" fmla="*/ 143435 h 331372"/>
              <a:gd name="connsiteX12" fmla="*/ 187938 w 332960"/>
              <a:gd name="connsiteY12" fmla="*/ 200585 h 331372"/>
              <a:gd name="connsiteX13" fmla="*/ 105388 w 332960"/>
              <a:gd name="connsiteY13" fmla="*/ 281548 h 331372"/>
              <a:gd name="connsiteX14" fmla="*/ 49825 w 332960"/>
              <a:gd name="connsiteY14" fmla="*/ 225985 h 331372"/>
              <a:gd name="connsiteX15" fmla="*/ 209026 w 332960"/>
              <a:gd name="connsiteY15" fmla="*/ 12362 h 331372"/>
              <a:gd name="connsiteX16" fmla="*/ 223221 w 332960"/>
              <a:gd name="connsiteY16" fmla="*/ 12362 h 331372"/>
              <a:gd name="connsiteX17" fmla="*/ 223221 w 332960"/>
              <a:gd name="connsiteY17" fmla="*/ 25246 h 331372"/>
              <a:gd name="connsiteX18" fmla="*/ 216769 w 332960"/>
              <a:gd name="connsiteY18" fmla="*/ 31688 h 331372"/>
              <a:gd name="connsiteX19" fmla="*/ 230964 w 332960"/>
              <a:gd name="connsiteY19" fmla="*/ 45861 h 331372"/>
              <a:gd name="connsiteX20" fmla="*/ 243869 w 332960"/>
              <a:gd name="connsiteY20" fmla="*/ 32976 h 331372"/>
              <a:gd name="connsiteX21" fmla="*/ 246450 w 332960"/>
              <a:gd name="connsiteY21" fmla="*/ 31688 h 331372"/>
              <a:gd name="connsiteX22" fmla="*/ 250321 w 332960"/>
              <a:gd name="connsiteY22" fmla="*/ 32976 h 331372"/>
              <a:gd name="connsiteX23" fmla="*/ 299360 w 332960"/>
              <a:gd name="connsiteY23" fmla="*/ 81936 h 331372"/>
              <a:gd name="connsiteX24" fmla="*/ 299360 w 332960"/>
              <a:gd name="connsiteY24" fmla="*/ 88378 h 331372"/>
              <a:gd name="connsiteX25" fmla="*/ 201283 w 332960"/>
              <a:gd name="connsiteY25" fmla="*/ 186297 h 331372"/>
              <a:gd name="connsiteX26" fmla="*/ 145792 w 332960"/>
              <a:gd name="connsiteY26" fmla="*/ 130895 h 331372"/>
              <a:gd name="connsiteX27" fmla="*/ 206445 w 332960"/>
              <a:gd name="connsiteY27" fmla="*/ 70340 h 331372"/>
              <a:gd name="connsiteX28" fmla="*/ 192249 w 332960"/>
              <a:gd name="connsiteY28" fmla="*/ 56168 h 331372"/>
              <a:gd name="connsiteX29" fmla="*/ 117401 w 332960"/>
              <a:gd name="connsiteY29" fmla="*/ 130895 h 331372"/>
              <a:gd name="connsiteX30" fmla="*/ 110949 w 332960"/>
              <a:gd name="connsiteY30" fmla="*/ 133472 h 331372"/>
              <a:gd name="connsiteX31" fmla="*/ 104497 w 332960"/>
              <a:gd name="connsiteY31" fmla="*/ 130895 h 331372"/>
              <a:gd name="connsiteX32" fmla="*/ 104497 w 332960"/>
              <a:gd name="connsiteY32" fmla="*/ 118011 h 331372"/>
              <a:gd name="connsiteX33" fmla="*/ 209026 w 332960"/>
              <a:gd name="connsiteY33" fmla="*/ 12362 h 331372"/>
              <a:gd name="connsiteX34" fmla="*/ 304689 w 332960"/>
              <a:gd name="connsiteY34" fmla="*/ 0 h 331372"/>
              <a:gd name="connsiteX35" fmla="*/ 323809 w 332960"/>
              <a:gd name="connsiteY35" fmla="*/ 7844 h 331372"/>
              <a:gd name="connsiteX36" fmla="*/ 325116 w 332960"/>
              <a:gd name="connsiteY36" fmla="*/ 9151 h 331372"/>
              <a:gd name="connsiteX37" fmla="*/ 325116 w 332960"/>
              <a:gd name="connsiteY37" fmla="*/ 48372 h 331372"/>
              <a:gd name="connsiteX38" fmla="*/ 308121 w 332960"/>
              <a:gd name="connsiteY38" fmla="*/ 64060 h 331372"/>
              <a:gd name="connsiteX39" fmla="*/ 268900 w 332960"/>
              <a:gd name="connsiteY39" fmla="*/ 24839 h 331372"/>
              <a:gd name="connsiteX40" fmla="*/ 284588 w 332960"/>
              <a:gd name="connsiteY40" fmla="*/ 7844 h 331372"/>
              <a:gd name="connsiteX41" fmla="*/ 304689 w 332960"/>
              <a:gd name="connsiteY41" fmla="*/ 0 h 33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32960" h="331372">
                <a:moveTo>
                  <a:pt x="36751" y="238685"/>
                </a:moveTo>
                <a:cubicBezTo>
                  <a:pt x="36751" y="238685"/>
                  <a:pt x="36751" y="238685"/>
                  <a:pt x="92688" y="294623"/>
                </a:cubicBezTo>
                <a:cubicBezTo>
                  <a:pt x="92688" y="294623"/>
                  <a:pt x="92688" y="294623"/>
                  <a:pt x="75777" y="311534"/>
                </a:cubicBezTo>
                <a:cubicBezTo>
                  <a:pt x="75777" y="311534"/>
                  <a:pt x="75777" y="311534"/>
                  <a:pt x="38051" y="305030"/>
                </a:cubicBezTo>
                <a:cubicBezTo>
                  <a:pt x="38051" y="305030"/>
                  <a:pt x="38051" y="305030"/>
                  <a:pt x="14636" y="328446"/>
                </a:cubicBezTo>
                <a:cubicBezTo>
                  <a:pt x="10733" y="332348"/>
                  <a:pt x="5530" y="332348"/>
                  <a:pt x="2928" y="328446"/>
                </a:cubicBezTo>
                <a:cubicBezTo>
                  <a:pt x="-975" y="325844"/>
                  <a:pt x="-975" y="320640"/>
                  <a:pt x="2928" y="316738"/>
                </a:cubicBezTo>
                <a:cubicBezTo>
                  <a:pt x="2928" y="316738"/>
                  <a:pt x="2928" y="316738"/>
                  <a:pt x="26344" y="293322"/>
                </a:cubicBezTo>
                <a:cubicBezTo>
                  <a:pt x="26344" y="293322"/>
                  <a:pt x="26344" y="293322"/>
                  <a:pt x="19839" y="258198"/>
                </a:cubicBezTo>
                <a:cubicBezTo>
                  <a:pt x="19839" y="256897"/>
                  <a:pt x="19839" y="255597"/>
                  <a:pt x="21140" y="254296"/>
                </a:cubicBezTo>
                <a:cubicBezTo>
                  <a:pt x="21140" y="254296"/>
                  <a:pt x="21140" y="254296"/>
                  <a:pt x="36751" y="238685"/>
                </a:cubicBezTo>
                <a:close/>
                <a:moveTo>
                  <a:pt x="132375" y="143435"/>
                </a:moveTo>
                <a:lnTo>
                  <a:pt x="187938" y="200585"/>
                </a:lnTo>
                <a:lnTo>
                  <a:pt x="105388" y="281548"/>
                </a:lnTo>
                <a:lnTo>
                  <a:pt x="49825" y="225985"/>
                </a:lnTo>
                <a:close/>
                <a:moveTo>
                  <a:pt x="209026" y="12362"/>
                </a:moveTo>
                <a:cubicBezTo>
                  <a:pt x="212897" y="8497"/>
                  <a:pt x="219350" y="8497"/>
                  <a:pt x="223221" y="12362"/>
                </a:cubicBezTo>
                <a:cubicBezTo>
                  <a:pt x="225802" y="16227"/>
                  <a:pt x="225802" y="22669"/>
                  <a:pt x="223221" y="25246"/>
                </a:cubicBezTo>
                <a:cubicBezTo>
                  <a:pt x="223221" y="25246"/>
                  <a:pt x="223221" y="25246"/>
                  <a:pt x="216769" y="31688"/>
                </a:cubicBezTo>
                <a:cubicBezTo>
                  <a:pt x="216769" y="31688"/>
                  <a:pt x="216769" y="31688"/>
                  <a:pt x="230964" y="45861"/>
                </a:cubicBezTo>
                <a:cubicBezTo>
                  <a:pt x="230964" y="45861"/>
                  <a:pt x="230964" y="45861"/>
                  <a:pt x="243869" y="32976"/>
                </a:cubicBezTo>
                <a:cubicBezTo>
                  <a:pt x="245159" y="31688"/>
                  <a:pt x="245159" y="31688"/>
                  <a:pt x="246450" y="31688"/>
                </a:cubicBezTo>
                <a:cubicBezTo>
                  <a:pt x="247740" y="31688"/>
                  <a:pt x="249031" y="31688"/>
                  <a:pt x="250321" y="32976"/>
                </a:cubicBezTo>
                <a:cubicBezTo>
                  <a:pt x="250321" y="32976"/>
                  <a:pt x="250321" y="32976"/>
                  <a:pt x="299360" y="81936"/>
                </a:cubicBezTo>
                <a:cubicBezTo>
                  <a:pt x="300650" y="84513"/>
                  <a:pt x="300650" y="87090"/>
                  <a:pt x="299360" y="88378"/>
                </a:cubicBezTo>
                <a:cubicBezTo>
                  <a:pt x="299360" y="88378"/>
                  <a:pt x="299360" y="88378"/>
                  <a:pt x="201283" y="186297"/>
                </a:cubicBezTo>
                <a:cubicBezTo>
                  <a:pt x="201283" y="186297"/>
                  <a:pt x="201283" y="186297"/>
                  <a:pt x="145792" y="130895"/>
                </a:cubicBezTo>
                <a:cubicBezTo>
                  <a:pt x="145792" y="130895"/>
                  <a:pt x="145792" y="130895"/>
                  <a:pt x="206445" y="70340"/>
                </a:cubicBezTo>
                <a:cubicBezTo>
                  <a:pt x="206445" y="70340"/>
                  <a:pt x="206445" y="70340"/>
                  <a:pt x="192249" y="56168"/>
                </a:cubicBezTo>
                <a:cubicBezTo>
                  <a:pt x="192249" y="56168"/>
                  <a:pt x="192249" y="56168"/>
                  <a:pt x="117401" y="130895"/>
                </a:cubicBezTo>
                <a:cubicBezTo>
                  <a:pt x="116111" y="132184"/>
                  <a:pt x="113530" y="133472"/>
                  <a:pt x="110949" y="133472"/>
                </a:cubicBezTo>
                <a:cubicBezTo>
                  <a:pt x="108368" y="133472"/>
                  <a:pt x="107078" y="132184"/>
                  <a:pt x="104497" y="130895"/>
                </a:cubicBezTo>
                <a:cubicBezTo>
                  <a:pt x="100625" y="127030"/>
                  <a:pt x="100625" y="120588"/>
                  <a:pt x="104497" y="118011"/>
                </a:cubicBezTo>
                <a:cubicBezTo>
                  <a:pt x="104497" y="118011"/>
                  <a:pt x="104497" y="118011"/>
                  <a:pt x="209026" y="12362"/>
                </a:cubicBezTo>
                <a:close/>
                <a:moveTo>
                  <a:pt x="304689" y="0"/>
                </a:moveTo>
                <a:cubicBezTo>
                  <a:pt x="311716" y="0"/>
                  <a:pt x="318579" y="2614"/>
                  <a:pt x="323809" y="7844"/>
                </a:cubicBezTo>
                <a:cubicBezTo>
                  <a:pt x="323809" y="7844"/>
                  <a:pt x="323809" y="7844"/>
                  <a:pt x="325116" y="9151"/>
                </a:cubicBezTo>
                <a:cubicBezTo>
                  <a:pt x="335575" y="19610"/>
                  <a:pt x="335575" y="36605"/>
                  <a:pt x="325116" y="48372"/>
                </a:cubicBezTo>
                <a:lnTo>
                  <a:pt x="308121" y="64060"/>
                </a:lnTo>
                <a:cubicBezTo>
                  <a:pt x="308121" y="64060"/>
                  <a:pt x="308121" y="64060"/>
                  <a:pt x="268900" y="24839"/>
                </a:cubicBezTo>
                <a:cubicBezTo>
                  <a:pt x="268900" y="24839"/>
                  <a:pt x="268900" y="24839"/>
                  <a:pt x="284588" y="7844"/>
                </a:cubicBezTo>
                <a:cubicBezTo>
                  <a:pt x="290472" y="2614"/>
                  <a:pt x="297662" y="0"/>
                  <a:pt x="3046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215970" y="2867272"/>
            <a:ext cx="2307456" cy="223298"/>
          </a:xfrm>
          <a:prstGeom prst="rect">
            <a:avLst/>
          </a:prstGeom>
          <a:solidFill>
            <a:srgbClr val="2F8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6788825" y="2848751"/>
            <a:ext cx="116078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汇报人：刘羽佳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71"/>
          <p:cNvSpPr txBox="1"/>
          <p:nvPr/>
        </p:nvSpPr>
        <p:spPr>
          <a:xfrm>
            <a:off x="6819025" y="2004638"/>
            <a:ext cx="110109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V.W.H.X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2020.12.27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659994" y="1482999"/>
            <a:ext cx="3419872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测试模型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 rot="2703926">
            <a:off x="-2357542" y="-922943"/>
            <a:ext cx="6768752" cy="6768752"/>
          </a:xfrm>
          <a:prstGeom prst="rect">
            <a:avLst/>
          </a:prstGeom>
          <a:blipFill dpi="0" rotWithShape="0">
            <a:blip r:embed="rId1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3000" t="24000" r="-1000" b="2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 rot="2703926">
            <a:off x="-3963252" y="-922942"/>
            <a:ext cx="6768752" cy="6768752"/>
          </a:xfrm>
          <a:custGeom>
            <a:avLst/>
            <a:gdLst>
              <a:gd name="connsiteX0" fmla="*/ 0 w 6768752"/>
              <a:gd name="connsiteY0" fmla="*/ 0 h 6768752"/>
              <a:gd name="connsiteX1" fmla="*/ 6768752 w 6768752"/>
              <a:gd name="connsiteY1" fmla="*/ 0 h 6768752"/>
              <a:gd name="connsiteX2" fmla="*/ 6768752 w 6768752"/>
              <a:gd name="connsiteY2" fmla="*/ 6768752 h 6768752"/>
              <a:gd name="connsiteX3" fmla="*/ 6443043 w 6768752"/>
              <a:gd name="connsiteY3" fmla="*/ 6768752 h 6768752"/>
              <a:gd name="connsiteX4" fmla="*/ 6443043 w 6768752"/>
              <a:gd name="connsiteY4" fmla="*/ 326455 h 6768752"/>
              <a:gd name="connsiteX5" fmla="*/ 0 w 6768752"/>
              <a:gd name="connsiteY5" fmla="*/ 326455 h 6768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68752" h="6768752">
                <a:moveTo>
                  <a:pt x="0" y="0"/>
                </a:moveTo>
                <a:lnTo>
                  <a:pt x="6768752" y="0"/>
                </a:lnTo>
                <a:lnTo>
                  <a:pt x="6768752" y="6768752"/>
                </a:lnTo>
                <a:lnTo>
                  <a:pt x="6443043" y="6768752"/>
                </a:lnTo>
                <a:lnTo>
                  <a:pt x="6443043" y="326455"/>
                </a:lnTo>
                <a:lnTo>
                  <a:pt x="0" y="326455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 rot="2703926">
            <a:off x="-608182" y="1147909"/>
            <a:ext cx="2633728" cy="2633728"/>
          </a:xfrm>
          <a:custGeom>
            <a:avLst/>
            <a:gdLst>
              <a:gd name="connsiteX0" fmla="*/ 292664 w 2633728"/>
              <a:gd name="connsiteY0" fmla="*/ 292664 h 2633728"/>
              <a:gd name="connsiteX1" fmla="*/ 292664 w 2633728"/>
              <a:gd name="connsiteY1" fmla="*/ 2341064 h 2633728"/>
              <a:gd name="connsiteX2" fmla="*/ 2341064 w 2633728"/>
              <a:gd name="connsiteY2" fmla="*/ 2341064 h 2633728"/>
              <a:gd name="connsiteX3" fmla="*/ 2341064 w 2633728"/>
              <a:gd name="connsiteY3" fmla="*/ 292664 h 2633728"/>
              <a:gd name="connsiteX4" fmla="*/ 0 w 2633728"/>
              <a:gd name="connsiteY4" fmla="*/ 0 h 2633728"/>
              <a:gd name="connsiteX5" fmla="*/ 2633728 w 2633728"/>
              <a:gd name="connsiteY5" fmla="*/ 0 h 2633728"/>
              <a:gd name="connsiteX6" fmla="*/ 2633728 w 2633728"/>
              <a:gd name="connsiteY6" fmla="*/ 2633728 h 2633728"/>
              <a:gd name="connsiteX7" fmla="*/ 0 w 2633728"/>
              <a:gd name="connsiteY7" fmla="*/ 2633728 h 263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728" h="2633728">
                <a:moveTo>
                  <a:pt x="292664" y="292664"/>
                </a:moveTo>
                <a:lnTo>
                  <a:pt x="292664" y="2341064"/>
                </a:lnTo>
                <a:lnTo>
                  <a:pt x="2341064" y="2341064"/>
                </a:lnTo>
                <a:lnTo>
                  <a:pt x="2341064" y="292664"/>
                </a:lnTo>
                <a:close/>
                <a:moveTo>
                  <a:pt x="0" y="0"/>
                </a:moveTo>
                <a:lnTo>
                  <a:pt x="2633728" y="0"/>
                </a:lnTo>
                <a:lnTo>
                  <a:pt x="2633728" y="2633728"/>
                </a:lnTo>
                <a:lnTo>
                  <a:pt x="0" y="263372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2703926">
            <a:off x="1616556" y="1486758"/>
            <a:ext cx="1957122" cy="1957122"/>
          </a:xfrm>
          <a:prstGeom prst="rect">
            <a:avLst/>
          </a:prstGeom>
          <a:solidFill>
            <a:srgbClr val="2F89D8">
              <a:alpha val="68000"/>
            </a:srgbClr>
          </a:solidFill>
          <a:ln w="317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36413" y="2171643"/>
            <a:ext cx="1116965" cy="676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G02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模型介绍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3310" y="892175"/>
            <a:ext cx="6976745" cy="1292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 fontAlgn="auto"/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H模型中，软件的测试活动从开发中独立出来，形成一个独立的流程，贯穿整个软件周期。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/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/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H模型中每个测试活动的主要流程如下：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/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1.随软件周期开始，进入测试准备阶段（用例、文档、代码等）。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/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2.软件开发活动持续为软件测试提供准备材料，直到达到测试就绪点。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/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3.测试执行。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930" y="2595086"/>
            <a:ext cx="3406140" cy="2034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模型介绍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3310" y="1386840"/>
            <a:ext cx="6976745" cy="23698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优点：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1.说明软件测试是可以和开发并行的。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2.测试活动独立，有较强的灵活性。可以尽早进行测试。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3.整个软件测试活动可以分阶段，分次序执行和迭代。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None/>
            </a:pP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局限性：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1.模型的灵活性要求清晰的管理制度。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2.要求测试工程师能准确管理测试活动和判断测试就绪点。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3.H模型对团队协作要求高。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33"/>
          <p:cNvSpPr txBox="1"/>
          <p:nvPr/>
        </p:nvSpPr>
        <p:spPr>
          <a:xfrm>
            <a:off x="4528913" y="1815539"/>
            <a:ext cx="4093935" cy="6108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3375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3375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3375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642178" y="2378710"/>
            <a:ext cx="3386993" cy="0"/>
          </a:xfrm>
          <a:prstGeom prst="line">
            <a:avLst/>
          </a:prstGeom>
          <a:ln>
            <a:solidFill>
              <a:srgbClr val="2E3D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37"/>
          <p:cNvSpPr txBox="1"/>
          <p:nvPr/>
        </p:nvSpPr>
        <p:spPr>
          <a:xfrm>
            <a:off x="4617720" y="2528570"/>
            <a:ext cx="2053590" cy="2476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Model</a:t>
            </a:r>
            <a:endParaRPr lang="en-US" altLang="zh-CN" sz="1015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0" descr="e7d195523061f1c0c8c9ef2b4c47b9232c7d3c1aa29fc33cC35E69D0959227FEE46513058567BC4DFCDEC239794EE7F7D54C53BFAAED1E91F0142CACD1DBF61753822421AB78C025DC4BB29C14829EC7958081C093AE18BE12860807EF136105AA5915B6E1FC903132893A29C0D20F58B8483A3290107E264C17A103AC8D0961565853DA444ACA86"/>
          <p:cNvSpPr txBox="1"/>
          <p:nvPr/>
        </p:nvSpPr>
        <p:spPr>
          <a:xfrm>
            <a:off x="323528" y="1945744"/>
            <a:ext cx="121666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任意多边形: 形状 18"/>
          <p:cNvSpPr/>
          <p:nvPr/>
        </p:nvSpPr>
        <p:spPr>
          <a:xfrm rot="2703926">
            <a:off x="-3963252" y="-922942"/>
            <a:ext cx="6768752" cy="6768752"/>
          </a:xfrm>
          <a:custGeom>
            <a:avLst/>
            <a:gdLst>
              <a:gd name="connsiteX0" fmla="*/ 0 w 6768752"/>
              <a:gd name="connsiteY0" fmla="*/ 0 h 6768752"/>
              <a:gd name="connsiteX1" fmla="*/ 6768752 w 6768752"/>
              <a:gd name="connsiteY1" fmla="*/ 0 h 6768752"/>
              <a:gd name="connsiteX2" fmla="*/ 6768752 w 6768752"/>
              <a:gd name="connsiteY2" fmla="*/ 6768752 h 6768752"/>
              <a:gd name="connsiteX3" fmla="*/ 6443043 w 6768752"/>
              <a:gd name="connsiteY3" fmla="*/ 6768752 h 6768752"/>
              <a:gd name="connsiteX4" fmla="*/ 6443043 w 6768752"/>
              <a:gd name="connsiteY4" fmla="*/ 326455 h 6768752"/>
              <a:gd name="connsiteX5" fmla="*/ 0 w 6768752"/>
              <a:gd name="connsiteY5" fmla="*/ 326455 h 6768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68752" h="6768752">
                <a:moveTo>
                  <a:pt x="0" y="0"/>
                </a:moveTo>
                <a:lnTo>
                  <a:pt x="6768752" y="0"/>
                </a:lnTo>
                <a:lnTo>
                  <a:pt x="6768752" y="6768752"/>
                </a:lnTo>
                <a:lnTo>
                  <a:pt x="6443043" y="6768752"/>
                </a:lnTo>
                <a:lnTo>
                  <a:pt x="6443043" y="326455"/>
                </a:lnTo>
                <a:lnTo>
                  <a:pt x="0" y="326455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/>
          <p:cNvSpPr/>
          <p:nvPr/>
        </p:nvSpPr>
        <p:spPr>
          <a:xfrm rot="2703926">
            <a:off x="-608182" y="1147909"/>
            <a:ext cx="2633728" cy="2633728"/>
          </a:xfrm>
          <a:custGeom>
            <a:avLst/>
            <a:gdLst>
              <a:gd name="connsiteX0" fmla="*/ 292664 w 2633728"/>
              <a:gd name="connsiteY0" fmla="*/ 292664 h 2633728"/>
              <a:gd name="connsiteX1" fmla="*/ 292664 w 2633728"/>
              <a:gd name="connsiteY1" fmla="*/ 2341064 h 2633728"/>
              <a:gd name="connsiteX2" fmla="*/ 2341064 w 2633728"/>
              <a:gd name="connsiteY2" fmla="*/ 2341064 h 2633728"/>
              <a:gd name="connsiteX3" fmla="*/ 2341064 w 2633728"/>
              <a:gd name="connsiteY3" fmla="*/ 292664 h 2633728"/>
              <a:gd name="connsiteX4" fmla="*/ 0 w 2633728"/>
              <a:gd name="connsiteY4" fmla="*/ 0 h 2633728"/>
              <a:gd name="connsiteX5" fmla="*/ 2633728 w 2633728"/>
              <a:gd name="connsiteY5" fmla="*/ 0 h 2633728"/>
              <a:gd name="connsiteX6" fmla="*/ 2633728 w 2633728"/>
              <a:gd name="connsiteY6" fmla="*/ 2633728 h 2633728"/>
              <a:gd name="connsiteX7" fmla="*/ 0 w 2633728"/>
              <a:gd name="connsiteY7" fmla="*/ 2633728 h 263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728" h="2633728">
                <a:moveTo>
                  <a:pt x="292664" y="292664"/>
                </a:moveTo>
                <a:lnTo>
                  <a:pt x="292664" y="2341064"/>
                </a:lnTo>
                <a:lnTo>
                  <a:pt x="2341064" y="2341064"/>
                </a:lnTo>
                <a:lnTo>
                  <a:pt x="2341064" y="292664"/>
                </a:lnTo>
                <a:close/>
                <a:moveTo>
                  <a:pt x="0" y="0"/>
                </a:moveTo>
                <a:lnTo>
                  <a:pt x="2633728" y="0"/>
                </a:lnTo>
                <a:lnTo>
                  <a:pt x="2633728" y="2633728"/>
                </a:lnTo>
                <a:lnTo>
                  <a:pt x="0" y="263372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模型介绍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3310" y="892175"/>
            <a:ext cx="6976745" cy="10769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 fontAlgn="auto">
              <a:buClrTx/>
              <a:buSzTx/>
              <a:buNone/>
            </a:pPr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模型提出先对程序片段进行独立的测试和编码，再进行频繁的交换，通过集成形成可执行程序（左边部分）。集成的可执行程序进行集成测试，通过集成测试的程序可能成为更大范围集成的一部分，也可能（形成最终产品时）封版提交给客户（右上部分）。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buClrTx/>
              <a:buSzTx/>
              <a:buNone/>
            </a:pP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buClrTx/>
              <a:buSzTx/>
              <a:buNone/>
            </a:pPr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另外，可以对集成的程序进行测试计划外的探索性测试</a:t>
            </a:r>
            <a:r>
              <a:rPr lang="zh-CN" altLang="en-US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4149" y="2225834"/>
            <a:ext cx="3715703" cy="2646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模型介绍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3945" y="1710055"/>
            <a:ext cx="6976745" cy="17233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优点：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1.通过分离-集成的方法使得测试变得灵活。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2.探索性测试能帮助有经验的测试员发现更多计划之外的错误。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局限性：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FontTx/>
              <a:buNone/>
            </a:pP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探索性测试对测试员有一定的经验要求，并且会照成一定的人力、财力、时间损耗。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33"/>
          <p:cNvSpPr txBox="1"/>
          <p:nvPr/>
        </p:nvSpPr>
        <p:spPr>
          <a:xfrm>
            <a:off x="4528913" y="1815539"/>
            <a:ext cx="4093935" cy="6108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3375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zh-CN" altLang="en-US" sz="3375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642178" y="2378710"/>
            <a:ext cx="3386993" cy="0"/>
          </a:xfrm>
          <a:prstGeom prst="line">
            <a:avLst/>
          </a:prstGeom>
          <a:ln>
            <a:solidFill>
              <a:srgbClr val="2E3D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37"/>
          <p:cNvSpPr txBox="1"/>
          <p:nvPr/>
        </p:nvSpPr>
        <p:spPr>
          <a:xfrm>
            <a:off x="4617720" y="2528570"/>
            <a:ext cx="2053590" cy="2476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zh-CN" altLang="en-US" sz="1015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0" descr="e7d195523061f1c0c8c9ef2b4c47b9232c7d3c1aa29fc33cC35E69D0959227FEE46513058567BC4DFCDEC239794EE7F7D54C53BFAAED1E91F0142CACD1DBF61753822421AB78C025DC4BB29C14829EC7958081C093AE18BE12860807EF136105AA5915B6E1FC903132893A29C0D20F58B8483A3290107E264C17A103AC8D0961565853DA444ACA86"/>
          <p:cNvSpPr txBox="1"/>
          <p:nvPr/>
        </p:nvSpPr>
        <p:spPr>
          <a:xfrm>
            <a:off x="323528" y="1945744"/>
            <a:ext cx="121666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任意多边形: 形状 18"/>
          <p:cNvSpPr/>
          <p:nvPr/>
        </p:nvSpPr>
        <p:spPr>
          <a:xfrm rot="2703926">
            <a:off x="-3963252" y="-922942"/>
            <a:ext cx="6768752" cy="6768752"/>
          </a:xfrm>
          <a:custGeom>
            <a:avLst/>
            <a:gdLst>
              <a:gd name="connsiteX0" fmla="*/ 0 w 6768752"/>
              <a:gd name="connsiteY0" fmla="*/ 0 h 6768752"/>
              <a:gd name="connsiteX1" fmla="*/ 6768752 w 6768752"/>
              <a:gd name="connsiteY1" fmla="*/ 0 h 6768752"/>
              <a:gd name="connsiteX2" fmla="*/ 6768752 w 6768752"/>
              <a:gd name="connsiteY2" fmla="*/ 6768752 h 6768752"/>
              <a:gd name="connsiteX3" fmla="*/ 6443043 w 6768752"/>
              <a:gd name="connsiteY3" fmla="*/ 6768752 h 6768752"/>
              <a:gd name="connsiteX4" fmla="*/ 6443043 w 6768752"/>
              <a:gd name="connsiteY4" fmla="*/ 326455 h 6768752"/>
              <a:gd name="connsiteX5" fmla="*/ 0 w 6768752"/>
              <a:gd name="connsiteY5" fmla="*/ 326455 h 6768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68752" h="6768752">
                <a:moveTo>
                  <a:pt x="0" y="0"/>
                </a:moveTo>
                <a:lnTo>
                  <a:pt x="6768752" y="0"/>
                </a:lnTo>
                <a:lnTo>
                  <a:pt x="6768752" y="6768752"/>
                </a:lnTo>
                <a:lnTo>
                  <a:pt x="6443043" y="6768752"/>
                </a:lnTo>
                <a:lnTo>
                  <a:pt x="6443043" y="326455"/>
                </a:lnTo>
                <a:lnTo>
                  <a:pt x="0" y="326455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/>
          <p:cNvSpPr/>
          <p:nvPr/>
        </p:nvSpPr>
        <p:spPr>
          <a:xfrm rot="2703926">
            <a:off x="-608182" y="1147909"/>
            <a:ext cx="2633728" cy="2633728"/>
          </a:xfrm>
          <a:custGeom>
            <a:avLst/>
            <a:gdLst>
              <a:gd name="connsiteX0" fmla="*/ 292664 w 2633728"/>
              <a:gd name="connsiteY0" fmla="*/ 292664 h 2633728"/>
              <a:gd name="connsiteX1" fmla="*/ 292664 w 2633728"/>
              <a:gd name="connsiteY1" fmla="*/ 2341064 h 2633728"/>
              <a:gd name="connsiteX2" fmla="*/ 2341064 w 2633728"/>
              <a:gd name="connsiteY2" fmla="*/ 2341064 h 2633728"/>
              <a:gd name="connsiteX3" fmla="*/ 2341064 w 2633728"/>
              <a:gd name="connsiteY3" fmla="*/ 292664 h 2633728"/>
              <a:gd name="connsiteX4" fmla="*/ 0 w 2633728"/>
              <a:gd name="connsiteY4" fmla="*/ 0 h 2633728"/>
              <a:gd name="connsiteX5" fmla="*/ 2633728 w 2633728"/>
              <a:gd name="connsiteY5" fmla="*/ 0 h 2633728"/>
              <a:gd name="connsiteX6" fmla="*/ 2633728 w 2633728"/>
              <a:gd name="connsiteY6" fmla="*/ 2633728 h 2633728"/>
              <a:gd name="connsiteX7" fmla="*/ 0 w 2633728"/>
              <a:gd name="connsiteY7" fmla="*/ 2633728 h 263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728" h="2633728">
                <a:moveTo>
                  <a:pt x="292664" y="292664"/>
                </a:moveTo>
                <a:lnTo>
                  <a:pt x="292664" y="2341064"/>
                </a:lnTo>
                <a:lnTo>
                  <a:pt x="2341064" y="2341064"/>
                </a:lnTo>
                <a:lnTo>
                  <a:pt x="2341064" y="292664"/>
                </a:lnTo>
                <a:close/>
                <a:moveTo>
                  <a:pt x="0" y="0"/>
                </a:moveTo>
                <a:lnTo>
                  <a:pt x="2633728" y="0"/>
                </a:lnTo>
                <a:lnTo>
                  <a:pt x="2633728" y="2633728"/>
                </a:lnTo>
                <a:lnTo>
                  <a:pt x="0" y="263372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3310" y="1740535"/>
            <a:ext cx="6976745" cy="1661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sz="12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[1] 张海藩 牟永敏.软件工程导论（第6版）[M].清华大学出版社:北京,2013:1.</a:t>
            </a:r>
            <a:endParaRPr lang="en-US" altLang="zh-CN" sz="12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endParaRPr lang="en-US" altLang="zh-CN" sz="12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endParaRPr lang="en-US" altLang="zh-CN" sz="12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sz="12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[2] CSDN——测试模型（V模型、W模型、H模型、X模型）[EB/OL].https://blog.csdn.net/chen_z_p/article/details/103209892</a:t>
            </a:r>
            <a:endParaRPr lang="en-US" altLang="zh-CN" sz="12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endParaRPr lang="en-US" altLang="zh-CN" sz="12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endParaRPr lang="en-US" altLang="zh-CN" sz="12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sz="12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[3] CSDN——测试模型（瀑布、V、W、X、H）、测试的管理（缺陷、过程、团队）</a:t>
            </a:r>
            <a:endParaRPr lang="en-US" altLang="zh-CN" sz="12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sz="12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[EB/OL].https://blog.csdn.net/xiadanying/article/details/91391219</a:t>
            </a:r>
            <a:endParaRPr lang="en-US" altLang="zh-CN" sz="12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  <a:endParaRPr lang="zh-CN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357198" y="2643758"/>
            <a:ext cx="383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演示完毕感谢观看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4"/>
          <p:cNvSpPr>
            <a:spLocks noChangeArrowheads="1"/>
          </p:cNvSpPr>
          <p:nvPr/>
        </p:nvSpPr>
        <p:spPr bwMode="auto">
          <a:xfrm>
            <a:off x="6129218" y="2010050"/>
            <a:ext cx="2397149" cy="623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9" tIns="34295" rIns="68589" bIns="3429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THANK YOU</a:t>
            </a:r>
            <a:endParaRPr lang="zh-CN" altLang="en-US" sz="3600" b="1" dirty="0"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 rot="2703926">
            <a:off x="-2357542" y="-922943"/>
            <a:ext cx="6768752" cy="6768752"/>
          </a:xfrm>
          <a:prstGeom prst="rect">
            <a:avLst/>
          </a:prstGeom>
          <a:blipFill dpi="0" rotWithShape="0">
            <a:blip r:embed="rId1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3000" t="24000" r="-1000" b="2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任意多边形: 形状 12"/>
          <p:cNvSpPr/>
          <p:nvPr/>
        </p:nvSpPr>
        <p:spPr>
          <a:xfrm rot="2703926">
            <a:off x="-3963252" y="-922942"/>
            <a:ext cx="6768752" cy="6768752"/>
          </a:xfrm>
          <a:custGeom>
            <a:avLst/>
            <a:gdLst>
              <a:gd name="connsiteX0" fmla="*/ 0 w 6768752"/>
              <a:gd name="connsiteY0" fmla="*/ 0 h 6768752"/>
              <a:gd name="connsiteX1" fmla="*/ 6768752 w 6768752"/>
              <a:gd name="connsiteY1" fmla="*/ 0 h 6768752"/>
              <a:gd name="connsiteX2" fmla="*/ 6768752 w 6768752"/>
              <a:gd name="connsiteY2" fmla="*/ 6768752 h 6768752"/>
              <a:gd name="connsiteX3" fmla="*/ 6443043 w 6768752"/>
              <a:gd name="connsiteY3" fmla="*/ 6768752 h 6768752"/>
              <a:gd name="connsiteX4" fmla="*/ 6443043 w 6768752"/>
              <a:gd name="connsiteY4" fmla="*/ 326455 h 6768752"/>
              <a:gd name="connsiteX5" fmla="*/ 0 w 6768752"/>
              <a:gd name="connsiteY5" fmla="*/ 326455 h 6768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68752" h="6768752">
                <a:moveTo>
                  <a:pt x="0" y="0"/>
                </a:moveTo>
                <a:lnTo>
                  <a:pt x="6768752" y="0"/>
                </a:lnTo>
                <a:lnTo>
                  <a:pt x="6768752" y="6768752"/>
                </a:lnTo>
                <a:lnTo>
                  <a:pt x="6443043" y="6768752"/>
                </a:lnTo>
                <a:lnTo>
                  <a:pt x="6443043" y="326455"/>
                </a:lnTo>
                <a:lnTo>
                  <a:pt x="0" y="326455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 rot="2703926">
            <a:off x="-608182" y="1147909"/>
            <a:ext cx="2633728" cy="2633728"/>
          </a:xfrm>
          <a:custGeom>
            <a:avLst/>
            <a:gdLst>
              <a:gd name="connsiteX0" fmla="*/ 292664 w 2633728"/>
              <a:gd name="connsiteY0" fmla="*/ 292664 h 2633728"/>
              <a:gd name="connsiteX1" fmla="*/ 292664 w 2633728"/>
              <a:gd name="connsiteY1" fmla="*/ 2341064 h 2633728"/>
              <a:gd name="connsiteX2" fmla="*/ 2341064 w 2633728"/>
              <a:gd name="connsiteY2" fmla="*/ 2341064 h 2633728"/>
              <a:gd name="connsiteX3" fmla="*/ 2341064 w 2633728"/>
              <a:gd name="connsiteY3" fmla="*/ 292664 h 2633728"/>
              <a:gd name="connsiteX4" fmla="*/ 0 w 2633728"/>
              <a:gd name="connsiteY4" fmla="*/ 0 h 2633728"/>
              <a:gd name="connsiteX5" fmla="*/ 2633728 w 2633728"/>
              <a:gd name="connsiteY5" fmla="*/ 0 h 2633728"/>
              <a:gd name="connsiteX6" fmla="*/ 2633728 w 2633728"/>
              <a:gd name="connsiteY6" fmla="*/ 2633728 h 2633728"/>
              <a:gd name="connsiteX7" fmla="*/ 0 w 2633728"/>
              <a:gd name="connsiteY7" fmla="*/ 2633728 h 263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728" h="2633728">
                <a:moveTo>
                  <a:pt x="292664" y="292664"/>
                </a:moveTo>
                <a:lnTo>
                  <a:pt x="292664" y="2341064"/>
                </a:lnTo>
                <a:lnTo>
                  <a:pt x="2341064" y="2341064"/>
                </a:lnTo>
                <a:lnTo>
                  <a:pt x="2341064" y="292664"/>
                </a:lnTo>
                <a:close/>
                <a:moveTo>
                  <a:pt x="0" y="0"/>
                </a:moveTo>
                <a:lnTo>
                  <a:pt x="2633728" y="0"/>
                </a:lnTo>
                <a:lnTo>
                  <a:pt x="2633728" y="2633728"/>
                </a:lnTo>
                <a:lnTo>
                  <a:pt x="0" y="263372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703926">
            <a:off x="1616556" y="1486758"/>
            <a:ext cx="1957122" cy="1957122"/>
          </a:xfrm>
          <a:prstGeom prst="rect">
            <a:avLst/>
          </a:prstGeom>
          <a:solidFill>
            <a:srgbClr val="2F89D8">
              <a:alpha val="68000"/>
            </a:srgbClr>
          </a:solidFill>
          <a:ln w="317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036413" y="2127193"/>
            <a:ext cx="1116965" cy="676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G02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4923039" y="1950681"/>
            <a:ext cx="3681608" cy="2101139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D1DADD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grpSp>
        <p:nvGrpSpPr>
          <p:cNvPr id="5" name="Group 5"/>
          <p:cNvGrpSpPr/>
          <p:nvPr/>
        </p:nvGrpSpPr>
        <p:grpSpPr>
          <a:xfrm>
            <a:off x="4923039" y="1253877"/>
            <a:ext cx="959221" cy="579863"/>
            <a:chOff x="5555940" y="620209"/>
            <a:chExt cx="1278961" cy="773150"/>
          </a:xfrm>
        </p:grpSpPr>
        <p:sp>
          <p:nvSpPr>
            <p:cNvPr id="46" name="TextBox 2"/>
            <p:cNvSpPr txBox="1"/>
            <p:nvPr/>
          </p:nvSpPr>
          <p:spPr>
            <a:xfrm>
              <a:off x="5555940" y="620209"/>
              <a:ext cx="1278961" cy="492443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92500" lnSpcReduction="20000"/>
            </a:bodyPr>
            <a:lstStyle/>
            <a:p>
              <a:r>
                <a:rPr lang="zh-CN" altLang="en-US" sz="3200">
                  <a:solidFill>
                    <a:schemeClr val="accent1"/>
                  </a:solidFill>
                </a:rPr>
                <a:t>目录</a:t>
              </a:r>
              <a:endParaRPr lang="zh-CN" altLang="en-US" sz="3200">
                <a:solidFill>
                  <a:schemeClr val="accent1"/>
                </a:solidFill>
              </a:endParaRPr>
            </a:p>
          </p:txBody>
        </p:sp>
        <p:sp>
          <p:nvSpPr>
            <p:cNvPr id="47" name="TextBox 3"/>
            <p:cNvSpPr txBox="1"/>
            <p:nvPr/>
          </p:nvSpPr>
          <p:spPr>
            <a:xfrm>
              <a:off x="5555940" y="1116360"/>
              <a:ext cx="1269578" cy="276999"/>
            </a:xfrm>
            <a:prstGeom prst="rect">
              <a:avLst/>
            </a:prstGeom>
            <a:noFill/>
          </p:spPr>
          <p:txBody>
            <a:bodyPr wrap="none" lIns="0" tIns="0" rIns="0" bIns="0">
              <a:normAutofit fontScale="85000" lnSpcReduction="10000"/>
            </a:bodyPr>
            <a:lstStyle/>
            <a:p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</a:rPr>
                <a:t>CONTENTS</a:t>
              </a:r>
              <a:endParaRPr lang="en-US" altLang="zh-CN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6" name="Freeform: Shape 6"/>
          <p:cNvSpPr/>
          <p:nvPr/>
        </p:nvSpPr>
        <p:spPr bwMode="auto">
          <a:xfrm>
            <a:off x="6382147" y="1478528"/>
            <a:ext cx="2224360" cy="273494"/>
          </a:xfrm>
          <a:custGeom>
            <a:avLst/>
            <a:gdLst>
              <a:gd name="connsiteX0" fmla="*/ 165962 w 2965813"/>
              <a:gd name="connsiteY0" fmla="*/ 0 h 364659"/>
              <a:gd name="connsiteX1" fmla="*/ 2965813 w 2965813"/>
              <a:gd name="connsiteY1" fmla="*/ 0 h 364659"/>
              <a:gd name="connsiteX2" fmla="*/ 2965813 w 2965813"/>
              <a:gd name="connsiteY2" fmla="*/ 364659 h 364659"/>
              <a:gd name="connsiteX3" fmla="*/ 0 w 2965813"/>
              <a:gd name="connsiteY3" fmla="*/ 364659 h 364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5813" h="364659">
                <a:moveTo>
                  <a:pt x="165962" y="0"/>
                </a:moveTo>
                <a:lnTo>
                  <a:pt x="2965813" y="0"/>
                </a:lnTo>
                <a:lnTo>
                  <a:pt x="2965813" y="364659"/>
                </a:lnTo>
                <a:lnTo>
                  <a:pt x="0" y="364659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round/>
          </a:ln>
        </p:spPr>
        <p:txBody>
          <a:bodyPr anchor="ctr"/>
          <a:lstStyle/>
          <a:p>
            <a:pPr algn="ctr"/>
          </a:p>
        </p:txBody>
      </p:sp>
      <p:grpSp>
        <p:nvGrpSpPr>
          <p:cNvPr id="7" name="Group 4"/>
          <p:cNvGrpSpPr/>
          <p:nvPr/>
        </p:nvGrpSpPr>
        <p:grpSpPr>
          <a:xfrm>
            <a:off x="1101987" y="1356615"/>
            <a:ext cx="3189194" cy="2695205"/>
            <a:chOff x="4806253" y="1988840"/>
            <a:chExt cx="4252259" cy="3593606"/>
          </a:xfrm>
        </p:grpSpPr>
        <p:grpSp>
          <p:nvGrpSpPr>
            <p:cNvPr id="9" name="Group 49"/>
            <p:cNvGrpSpPr/>
            <p:nvPr/>
          </p:nvGrpSpPr>
          <p:grpSpPr>
            <a:xfrm>
              <a:off x="4806253" y="2982218"/>
              <a:ext cx="613472" cy="613472"/>
              <a:chOff x="4806253" y="2982218"/>
              <a:chExt cx="613472" cy="613472"/>
            </a:xfrm>
          </p:grpSpPr>
          <p:sp>
            <p:nvSpPr>
              <p:cNvPr id="44" name="Oval 8"/>
              <p:cNvSpPr/>
              <p:nvPr/>
            </p:nvSpPr>
            <p:spPr>
              <a:xfrm>
                <a:off x="4806253" y="2982218"/>
                <a:ext cx="613472" cy="613472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45" name="Freeform: Shape 9"/>
              <p:cNvSpPr/>
              <p:nvPr/>
            </p:nvSpPr>
            <p:spPr bwMode="auto">
              <a:xfrm>
                <a:off x="5000294" y="3171416"/>
                <a:ext cx="225388" cy="225388"/>
              </a:xfrm>
              <a:custGeom>
                <a:avLst/>
                <a:gdLst>
                  <a:gd name="T0" fmla="*/ 177354294 w 21600"/>
                  <a:gd name="T1" fmla="*/ 119619947 h 21600"/>
                  <a:gd name="T2" fmla="*/ 181994773 w 21600"/>
                  <a:gd name="T3" fmla="*/ 90970153 h 21600"/>
                  <a:gd name="T4" fmla="*/ 90997440 w 21600"/>
                  <a:gd name="T5" fmla="*/ 0 h 21600"/>
                  <a:gd name="T6" fmla="*/ 0 w 21600"/>
                  <a:gd name="T7" fmla="*/ 90970153 h 21600"/>
                  <a:gd name="T8" fmla="*/ 90997440 w 21600"/>
                  <a:gd name="T9" fmla="*/ 181941690 h 21600"/>
                  <a:gd name="T10" fmla="*/ 119632265 w 21600"/>
                  <a:gd name="T11" fmla="*/ 177314796 h 21600"/>
                  <a:gd name="T12" fmla="*/ 140353873 w 21600"/>
                  <a:gd name="T13" fmla="*/ 198036404 h 21600"/>
                  <a:gd name="T14" fmla="*/ 184433669 w 21600"/>
                  <a:gd name="T15" fmla="*/ 198036404 h 21600"/>
                  <a:gd name="T16" fmla="*/ 184433669 w 21600"/>
                  <a:gd name="T17" fmla="*/ 242088912 h 21600"/>
                  <a:gd name="T18" fmla="*/ 184513921 w 21600"/>
                  <a:gd name="T19" fmla="*/ 242169283 h 21600"/>
                  <a:gd name="T20" fmla="*/ 228567695 w 21600"/>
                  <a:gd name="T21" fmla="*/ 242169283 h 21600"/>
                  <a:gd name="T22" fmla="*/ 228567695 w 21600"/>
                  <a:gd name="T23" fmla="*/ 286223057 h 21600"/>
                  <a:gd name="T24" fmla="*/ 228660384 w 21600"/>
                  <a:gd name="T25" fmla="*/ 286302043 h 21600"/>
                  <a:gd name="T26" fmla="*/ 286355233 w 21600"/>
                  <a:gd name="T27" fmla="*/ 286302043 h 21600"/>
                  <a:gd name="T28" fmla="*/ 286355233 w 21600"/>
                  <a:gd name="T29" fmla="*/ 286355233 h 21600"/>
                  <a:gd name="T30" fmla="*/ 286355233 w 21600"/>
                  <a:gd name="T31" fmla="*/ 228580132 h 21600"/>
                  <a:gd name="T32" fmla="*/ 177354294 w 21600"/>
                  <a:gd name="T33" fmla="*/ 119619947 h 21600"/>
                  <a:gd name="T34" fmla="*/ 72066037 w 21600"/>
                  <a:gd name="T35" fmla="*/ 102106942 h 21600"/>
                  <a:gd name="T36" fmla="*/ 41349250 w 21600"/>
                  <a:gd name="T37" fmla="*/ 71416187 h 21600"/>
                  <a:gd name="T38" fmla="*/ 72066037 w 21600"/>
                  <a:gd name="T39" fmla="*/ 40712996 h 21600"/>
                  <a:gd name="T40" fmla="*/ 102769110 w 21600"/>
                  <a:gd name="T41" fmla="*/ 71416187 h 21600"/>
                  <a:gd name="T42" fmla="*/ 72066037 w 21600"/>
                  <a:gd name="T43" fmla="*/ 102106942 h 21600"/>
                  <a:gd name="T44" fmla="*/ 72066037 w 21600"/>
                  <a:gd name="T45" fmla="*/ 102106942 h 2160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1600" h="21600">
                    <a:moveTo>
                      <a:pt x="13378" y="9023"/>
                    </a:moveTo>
                    <a:cubicBezTo>
                      <a:pt x="13604" y="8343"/>
                      <a:pt x="13728" y="7617"/>
                      <a:pt x="13728" y="6862"/>
                    </a:cubicBezTo>
                    <a:cubicBezTo>
                      <a:pt x="13728" y="3072"/>
                      <a:pt x="10655" y="0"/>
                      <a:pt x="6864" y="0"/>
                    </a:cubicBezTo>
                    <a:cubicBezTo>
                      <a:pt x="3073" y="0"/>
                      <a:pt x="0" y="3072"/>
                      <a:pt x="0" y="6862"/>
                    </a:cubicBezTo>
                    <a:cubicBezTo>
                      <a:pt x="0" y="10652"/>
                      <a:pt x="3073" y="13724"/>
                      <a:pt x="6864" y="13724"/>
                    </a:cubicBezTo>
                    <a:cubicBezTo>
                      <a:pt x="7619" y="13724"/>
                      <a:pt x="8345" y="13600"/>
                      <a:pt x="9024" y="13375"/>
                    </a:cubicBezTo>
                    <a:lnTo>
                      <a:pt x="10587" y="14938"/>
                    </a:lnTo>
                    <a:lnTo>
                      <a:pt x="13912" y="14938"/>
                    </a:lnTo>
                    <a:lnTo>
                      <a:pt x="13912" y="18261"/>
                    </a:lnTo>
                    <a:lnTo>
                      <a:pt x="13918" y="18267"/>
                    </a:lnTo>
                    <a:lnTo>
                      <a:pt x="17241" y="18267"/>
                    </a:lnTo>
                    <a:lnTo>
                      <a:pt x="17241" y="21590"/>
                    </a:lnTo>
                    <a:lnTo>
                      <a:pt x="17248" y="21596"/>
                    </a:lnTo>
                    <a:lnTo>
                      <a:pt x="21600" y="21596"/>
                    </a:lnTo>
                    <a:lnTo>
                      <a:pt x="21600" y="21600"/>
                    </a:lnTo>
                    <a:lnTo>
                      <a:pt x="21600" y="17242"/>
                    </a:lnTo>
                    <a:lnTo>
                      <a:pt x="13378" y="9023"/>
                    </a:lnTo>
                    <a:close/>
                    <a:moveTo>
                      <a:pt x="5436" y="7702"/>
                    </a:moveTo>
                    <a:cubicBezTo>
                      <a:pt x="4157" y="7702"/>
                      <a:pt x="3119" y="6665"/>
                      <a:pt x="3119" y="5387"/>
                    </a:cubicBezTo>
                    <a:cubicBezTo>
                      <a:pt x="3119" y="4108"/>
                      <a:pt x="4157" y="3071"/>
                      <a:pt x="5436" y="3071"/>
                    </a:cubicBezTo>
                    <a:cubicBezTo>
                      <a:pt x="6715" y="3071"/>
                      <a:pt x="7752" y="4108"/>
                      <a:pt x="7752" y="5387"/>
                    </a:cubicBezTo>
                    <a:cubicBezTo>
                      <a:pt x="7751" y="6665"/>
                      <a:pt x="6715" y="7702"/>
                      <a:pt x="5436" y="7702"/>
                    </a:cubicBezTo>
                    <a:close/>
                    <a:moveTo>
                      <a:pt x="5436" y="7702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0" name="Group 50"/>
            <p:cNvGrpSpPr/>
            <p:nvPr/>
          </p:nvGrpSpPr>
          <p:grpSpPr>
            <a:xfrm>
              <a:off x="4806253" y="3975596"/>
              <a:ext cx="613472" cy="613472"/>
              <a:chOff x="4806253" y="3975596"/>
              <a:chExt cx="613472" cy="613472"/>
            </a:xfrm>
          </p:grpSpPr>
          <p:sp>
            <p:nvSpPr>
              <p:cNvPr id="42" name="Oval 11"/>
              <p:cNvSpPr/>
              <p:nvPr/>
            </p:nvSpPr>
            <p:spPr>
              <a:xfrm>
                <a:off x="4806253" y="3975596"/>
                <a:ext cx="613472" cy="613472"/>
              </a:xfrm>
              <a:prstGeom prst="ellipse">
                <a:avLst/>
              </a:prstGeom>
              <a:solidFill>
                <a:schemeClr val="accent3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43" name="Freeform: Shape 12"/>
              <p:cNvSpPr/>
              <p:nvPr/>
            </p:nvSpPr>
            <p:spPr bwMode="auto">
              <a:xfrm>
                <a:off x="5003891" y="4174066"/>
                <a:ext cx="197601" cy="225388"/>
              </a:xfrm>
              <a:custGeom>
                <a:avLst/>
                <a:gdLst>
                  <a:gd name="T0" fmla="*/ 145512959 w 21600"/>
                  <a:gd name="T1" fmla="*/ 203073433 h 21600"/>
                  <a:gd name="T2" fmla="*/ 145802623 w 21600"/>
                  <a:gd name="T3" fmla="*/ 194761133 h 21600"/>
                  <a:gd name="T4" fmla="*/ 145802623 w 21600"/>
                  <a:gd name="T5" fmla="*/ 125373600 h 21600"/>
                  <a:gd name="T6" fmla="*/ 104926995 w 21600"/>
                  <a:gd name="T7" fmla="*/ 39943277 h 21600"/>
                  <a:gd name="T8" fmla="*/ 105749513 w 21600"/>
                  <a:gd name="T9" fmla="*/ 31392540 h 21600"/>
                  <a:gd name="T10" fmla="*/ 84532065 w 21600"/>
                  <a:gd name="T11" fmla="*/ 0 h 21600"/>
                  <a:gd name="T12" fmla="*/ 63314533 w 21600"/>
                  <a:gd name="T13" fmla="*/ 31392540 h 21600"/>
                  <a:gd name="T14" fmla="*/ 64145452 w 21600"/>
                  <a:gd name="T15" fmla="*/ 39996478 h 21600"/>
                  <a:gd name="T16" fmla="*/ 23363023 w 21600"/>
                  <a:gd name="T17" fmla="*/ 125385918 h 21600"/>
                  <a:gd name="T18" fmla="*/ 23363023 w 21600"/>
                  <a:gd name="T19" fmla="*/ 194761133 h 21600"/>
                  <a:gd name="T20" fmla="*/ 23645246 w 21600"/>
                  <a:gd name="T21" fmla="*/ 203100602 h 21600"/>
                  <a:gd name="T22" fmla="*/ 0 w 21600"/>
                  <a:gd name="T23" fmla="*/ 236998693 h 21600"/>
                  <a:gd name="T24" fmla="*/ 9272957 w 21600"/>
                  <a:gd name="T25" fmla="*/ 250706436 h 21600"/>
                  <a:gd name="T26" fmla="*/ 63534281 w 21600"/>
                  <a:gd name="T27" fmla="*/ 250706436 h 21600"/>
                  <a:gd name="T28" fmla="*/ 63314533 w 21600"/>
                  <a:gd name="T29" fmla="*/ 254962705 h 21600"/>
                  <a:gd name="T30" fmla="*/ 84532065 w 21600"/>
                  <a:gd name="T31" fmla="*/ 286355233 h 21600"/>
                  <a:gd name="T32" fmla="*/ 105749513 w 21600"/>
                  <a:gd name="T33" fmla="*/ 254962705 h 21600"/>
                  <a:gd name="T34" fmla="*/ 105529766 w 21600"/>
                  <a:gd name="T35" fmla="*/ 250706436 h 21600"/>
                  <a:gd name="T36" fmla="*/ 159908522 w 21600"/>
                  <a:gd name="T37" fmla="*/ 250706436 h 21600"/>
                  <a:gd name="T38" fmla="*/ 169173962 w 21600"/>
                  <a:gd name="T39" fmla="*/ 236998693 h 21600"/>
                  <a:gd name="T40" fmla="*/ 145512959 w 21600"/>
                  <a:gd name="T41" fmla="*/ 203073433 h 21600"/>
                  <a:gd name="T42" fmla="*/ 72721479 w 21600"/>
                  <a:gd name="T43" fmla="*/ 31392540 h 21600"/>
                  <a:gd name="T44" fmla="*/ 84532065 w 21600"/>
                  <a:gd name="T45" fmla="*/ 13920288 h 21600"/>
                  <a:gd name="T46" fmla="*/ 96343451 w 21600"/>
                  <a:gd name="T47" fmla="*/ 31392540 h 21600"/>
                  <a:gd name="T48" fmla="*/ 95802281 w 21600"/>
                  <a:gd name="T49" fmla="*/ 36338135 h 21600"/>
                  <a:gd name="T50" fmla="*/ 84587024 w 21600"/>
                  <a:gd name="T51" fmla="*/ 34799986 h 21600"/>
                  <a:gd name="T52" fmla="*/ 73269292 w 21600"/>
                  <a:gd name="T53" fmla="*/ 36364156 h 21600"/>
                  <a:gd name="T54" fmla="*/ 72721479 w 21600"/>
                  <a:gd name="T55" fmla="*/ 31392540 h 21600"/>
                  <a:gd name="T56" fmla="*/ 72721479 w 21600"/>
                  <a:gd name="T57" fmla="*/ 31392540 h 2160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1600" h="21600">
                    <a:moveTo>
                      <a:pt x="18579" y="15318"/>
                    </a:moveTo>
                    <a:cubicBezTo>
                      <a:pt x="18603" y="15119"/>
                      <a:pt x="18616" y="14912"/>
                      <a:pt x="18616" y="14691"/>
                    </a:cubicBezTo>
                    <a:lnTo>
                      <a:pt x="18616" y="9457"/>
                    </a:lnTo>
                    <a:cubicBezTo>
                      <a:pt x="18616" y="6480"/>
                      <a:pt x="16437" y="3949"/>
                      <a:pt x="13397" y="3013"/>
                    </a:cubicBezTo>
                    <a:cubicBezTo>
                      <a:pt x="13464" y="2807"/>
                      <a:pt x="13502" y="2592"/>
                      <a:pt x="13502" y="2368"/>
                    </a:cubicBezTo>
                    <a:cubicBezTo>
                      <a:pt x="13502" y="1061"/>
                      <a:pt x="12289" y="0"/>
                      <a:pt x="10793" y="0"/>
                    </a:cubicBezTo>
                    <a:cubicBezTo>
                      <a:pt x="9297" y="0"/>
                      <a:pt x="8084" y="1060"/>
                      <a:pt x="8084" y="2368"/>
                    </a:cubicBezTo>
                    <a:cubicBezTo>
                      <a:pt x="8084" y="2593"/>
                      <a:pt x="8122" y="2810"/>
                      <a:pt x="8190" y="3017"/>
                    </a:cubicBezTo>
                    <a:cubicBezTo>
                      <a:pt x="5156" y="3956"/>
                      <a:pt x="2983" y="6484"/>
                      <a:pt x="2983" y="9458"/>
                    </a:cubicBezTo>
                    <a:lnTo>
                      <a:pt x="2983" y="14691"/>
                    </a:lnTo>
                    <a:cubicBezTo>
                      <a:pt x="2983" y="14912"/>
                      <a:pt x="2996" y="15121"/>
                      <a:pt x="3019" y="15320"/>
                    </a:cubicBezTo>
                    <a:lnTo>
                      <a:pt x="0" y="17877"/>
                    </a:lnTo>
                    <a:cubicBezTo>
                      <a:pt x="0" y="18448"/>
                      <a:pt x="530" y="18911"/>
                      <a:pt x="1184" y="18911"/>
                    </a:cubicBezTo>
                    <a:lnTo>
                      <a:pt x="8112" y="18911"/>
                    </a:lnTo>
                    <a:cubicBezTo>
                      <a:pt x="8096" y="19017"/>
                      <a:pt x="8084" y="19123"/>
                      <a:pt x="8084" y="19232"/>
                    </a:cubicBezTo>
                    <a:cubicBezTo>
                      <a:pt x="8084" y="20540"/>
                      <a:pt x="9297" y="21600"/>
                      <a:pt x="10793" y="21600"/>
                    </a:cubicBezTo>
                    <a:cubicBezTo>
                      <a:pt x="12289" y="21600"/>
                      <a:pt x="13502" y="20540"/>
                      <a:pt x="13502" y="19232"/>
                    </a:cubicBezTo>
                    <a:cubicBezTo>
                      <a:pt x="13502" y="19123"/>
                      <a:pt x="13490" y="19016"/>
                      <a:pt x="13474" y="18911"/>
                    </a:cubicBezTo>
                    <a:lnTo>
                      <a:pt x="20417" y="18911"/>
                    </a:lnTo>
                    <a:cubicBezTo>
                      <a:pt x="21070" y="18911"/>
                      <a:pt x="21600" y="18448"/>
                      <a:pt x="21600" y="17877"/>
                    </a:cubicBezTo>
                    <a:lnTo>
                      <a:pt x="18579" y="15318"/>
                    </a:lnTo>
                    <a:close/>
                    <a:moveTo>
                      <a:pt x="9285" y="2368"/>
                    </a:moveTo>
                    <a:cubicBezTo>
                      <a:pt x="9285" y="1641"/>
                      <a:pt x="9962" y="1050"/>
                      <a:pt x="10793" y="1050"/>
                    </a:cubicBezTo>
                    <a:cubicBezTo>
                      <a:pt x="11624" y="1050"/>
                      <a:pt x="12301" y="1641"/>
                      <a:pt x="12301" y="2368"/>
                    </a:cubicBezTo>
                    <a:cubicBezTo>
                      <a:pt x="12301" y="2498"/>
                      <a:pt x="12272" y="2622"/>
                      <a:pt x="12232" y="2741"/>
                    </a:cubicBezTo>
                    <a:cubicBezTo>
                      <a:pt x="11767" y="2666"/>
                      <a:pt x="11289" y="2625"/>
                      <a:pt x="10800" y="2625"/>
                    </a:cubicBezTo>
                    <a:cubicBezTo>
                      <a:pt x="10306" y="2625"/>
                      <a:pt x="9824" y="2666"/>
                      <a:pt x="9355" y="2743"/>
                    </a:cubicBezTo>
                    <a:cubicBezTo>
                      <a:pt x="9314" y="2623"/>
                      <a:pt x="9285" y="2499"/>
                      <a:pt x="9285" y="2368"/>
                    </a:cubicBezTo>
                    <a:close/>
                    <a:moveTo>
                      <a:pt x="9285" y="2368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1" name="Group 51"/>
            <p:cNvGrpSpPr/>
            <p:nvPr/>
          </p:nvGrpSpPr>
          <p:grpSpPr>
            <a:xfrm>
              <a:off x="4806253" y="4968974"/>
              <a:ext cx="613472" cy="613472"/>
              <a:chOff x="4806253" y="4968974"/>
              <a:chExt cx="613472" cy="613472"/>
            </a:xfrm>
          </p:grpSpPr>
          <p:sp>
            <p:nvSpPr>
              <p:cNvPr id="35" name="Oval 17"/>
              <p:cNvSpPr/>
              <p:nvPr/>
            </p:nvSpPr>
            <p:spPr>
              <a:xfrm>
                <a:off x="4806253" y="4968974"/>
                <a:ext cx="613472" cy="613472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36" name="Group 18"/>
              <p:cNvGrpSpPr/>
              <p:nvPr/>
            </p:nvGrpSpPr>
            <p:grpSpPr bwMode="auto">
              <a:xfrm>
                <a:off x="4999337" y="5167444"/>
                <a:ext cx="225387" cy="225387"/>
                <a:chOff x="0" y="0"/>
                <a:chExt cx="577" cy="574"/>
              </a:xfrm>
              <a:solidFill>
                <a:schemeClr val="bg1"/>
              </a:solidFill>
            </p:grpSpPr>
            <p:sp>
              <p:nvSpPr>
                <p:cNvPr id="37" name="Freeform: Shape 19"/>
                <p:cNvSpPr/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8" name="Freeform: Shape 20"/>
                <p:cNvSpPr/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9" name="Freeform: Shape 21"/>
                <p:cNvSpPr/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0" name="Freeform: Shape 22"/>
                <p:cNvSpPr/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1" name="Freeform: Shape 23"/>
                <p:cNvSpPr/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  <p:grpSp>
          <p:nvGrpSpPr>
            <p:cNvPr id="12" name="Group 48"/>
            <p:cNvGrpSpPr/>
            <p:nvPr/>
          </p:nvGrpSpPr>
          <p:grpSpPr>
            <a:xfrm>
              <a:off x="4806253" y="1988840"/>
              <a:ext cx="613472" cy="613472"/>
              <a:chOff x="4806253" y="1988840"/>
              <a:chExt cx="613472" cy="613472"/>
            </a:xfrm>
          </p:grpSpPr>
          <p:sp>
            <p:nvSpPr>
              <p:cNvPr id="25" name="Oval 25"/>
              <p:cNvSpPr/>
              <p:nvPr/>
            </p:nvSpPr>
            <p:spPr>
              <a:xfrm>
                <a:off x="4806253" y="1988840"/>
                <a:ext cx="613472" cy="61347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26" name="Group 26"/>
              <p:cNvGrpSpPr/>
              <p:nvPr/>
            </p:nvGrpSpPr>
            <p:grpSpPr bwMode="auto">
              <a:xfrm>
                <a:off x="4998751" y="2166682"/>
                <a:ext cx="228478" cy="223844"/>
                <a:chOff x="0" y="0"/>
                <a:chExt cx="581" cy="573"/>
              </a:xfrm>
              <a:solidFill>
                <a:schemeClr val="bg1"/>
              </a:solidFill>
            </p:grpSpPr>
            <p:sp>
              <p:nvSpPr>
                <p:cNvPr id="27" name="Freeform: Shape 27"/>
                <p:cNvSpPr/>
                <p:nvPr/>
              </p:nvSpPr>
              <p:spPr bwMode="auto">
                <a:xfrm>
                  <a:off x="256" y="0"/>
                  <a:ext cx="72" cy="18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0799" y="0"/>
                      </a:moveTo>
                      <a:cubicBezTo>
                        <a:pt x="4833" y="0"/>
                        <a:pt x="0" y="1476"/>
                        <a:pt x="0" y="3295"/>
                      </a:cubicBezTo>
                      <a:lnTo>
                        <a:pt x="0" y="18305"/>
                      </a:lnTo>
                      <a:cubicBezTo>
                        <a:pt x="0" y="20125"/>
                        <a:pt x="4833" y="21600"/>
                        <a:pt x="10799" y="21600"/>
                      </a:cubicBezTo>
                      <a:cubicBezTo>
                        <a:pt x="16762" y="21600"/>
                        <a:pt x="21600" y="20125"/>
                        <a:pt x="21600" y="18305"/>
                      </a:cubicBezTo>
                      <a:lnTo>
                        <a:pt x="21600" y="3295"/>
                      </a:lnTo>
                      <a:cubicBezTo>
                        <a:pt x="21600" y="1476"/>
                        <a:pt x="16762" y="0"/>
                        <a:pt x="10799" y="0"/>
                      </a:cubicBezTo>
                      <a:close/>
                      <a:moveTo>
                        <a:pt x="10799" y="0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8" name="Freeform: Shape 28"/>
                <p:cNvSpPr/>
                <p:nvPr/>
              </p:nvSpPr>
              <p:spPr bwMode="auto">
                <a:xfrm>
                  <a:off x="256" y="392"/>
                  <a:ext cx="72" cy="18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0799" y="0"/>
                      </a:moveTo>
                      <a:cubicBezTo>
                        <a:pt x="4833" y="0"/>
                        <a:pt x="0" y="1476"/>
                        <a:pt x="0" y="3295"/>
                      </a:cubicBezTo>
                      <a:lnTo>
                        <a:pt x="0" y="18305"/>
                      </a:lnTo>
                      <a:cubicBezTo>
                        <a:pt x="0" y="20125"/>
                        <a:pt x="4833" y="21600"/>
                        <a:pt x="10799" y="21600"/>
                      </a:cubicBezTo>
                      <a:cubicBezTo>
                        <a:pt x="16762" y="21600"/>
                        <a:pt x="21600" y="20125"/>
                        <a:pt x="21600" y="18305"/>
                      </a:cubicBezTo>
                      <a:lnTo>
                        <a:pt x="21600" y="3295"/>
                      </a:lnTo>
                      <a:cubicBezTo>
                        <a:pt x="21600" y="1476"/>
                        <a:pt x="16762" y="0"/>
                        <a:pt x="10799" y="0"/>
                      </a:cubicBezTo>
                      <a:close/>
                      <a:moveTo>
                        <a:pt x="10799" y="0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9" name="Freeform: Shape 29"/>
                <p:cNvSpPr/>
                <p:nvPr/>
              </p:nvSpPr>
              <p:spPr bwMode="auto">
                <a:xfrm>
                  <a:off x="400" y="248"/>
                  <a:ext cx="181" cy="7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8305" y="0"/>
                      </a:moveTo>
                      <a:lnTo>
                        <a:pt x="3295" y="0"/>
                      </a:lnTo>
                      <a:cubicBezTo>
                        <a:pt x="1475" y="0"/>
                        <a:pt x="0" y="4834"/>
                        <a:pt x="0" y="10798"/>
                      </a:cubicBezTo>
                      <a:cubicBezTo>
                        <a:pt x="0" y="16762"/>
                        <a:pt x="1475" y="21600"/>
                        <a:pt x="3295" y="21600"/>
                      </a:cubicBezTo>
                      <a:lnTo>
                        <a:pt x="18305" y="21600"/>
                      </a:lnTo>
                      <a:cubicBezTo>
                        <a:pt x="20124" y="21600"/>
                        <a:pt x="21600" y="16762"/>
                        <a:pt x="21600" y="10798"/>
                      </a:cubicBezTo>
                      <a:cubicBezTo>
                        <a:pt x="21600" y="4834"/>
                        <a:pt x="20124" y="0"/>
                        <a:pt x="18305" y="0"/>
                      </a:cubicBezTo>
                      <a:close/>
                      <a:moveTo>
                        <a:pt x="18305" y="0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0" name="Freeform: Shape 30"/>
                <p:cNvSpPr/>
                <p:nvPr/>
              </p:nvSpPr>
              <p:spPr bwMode="auto">
                <a:xfrm>
                  <a:off x="0" y="248"/>
                  <a:ext cx="181" cy="7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21600" y="10798"/>
                      </a:moveTo>
                      <a:cubicBezTo>
                        <a:pt x="21600" y="4834"/>
                        <a:pt x="20124" y="0"/>
                        <a:pt x="18304" y="0"/>
                      </a:cubicBezTo>
                      <a:lnTo>
                        <a:pt x="3295" y="0"/>
                      </a:lnTo>
                      <a:cubicBezTo>
                        <a:pt x="1475" y="0"/>
                        <a:pt x="0" y="4834"/>
                        <a:pt x="0" y="10798"/>
                      </a:cubicBezTo>
                      <a:cubicBezTo>
                        <a:pt x="0" y="16762"/>
                        <a:pt x="1475" y="21600"/>
                        <a:pt x="3295" y="21600"/>
                      </a:cubicBezTo>
                      <a:lnTo>
                        <a:pt x="18304" y="21600"/>
                      </a:lnTo>
                      <a:cubicBezTo>
                        <a:pt x="20124" y="21600"/>
                        <a:pt x="21600" y="16764"/>
                        <a:pt x="21600" y="10798"/>
                      </a:cubicBezTo>
                      <a:close/>
                      <a:moveTo>
                        <a:pt x="21600" y="10798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1" name="Freeform: Shape 31"/>
                <p:cNvSpPr/>
                <p:nvPr/>
              </p:nvSpPr>
              <p:spPr bwMode="auto">
                <a:xfrm>
                  <a:off x="352" y="64"/>
                  <a:ext cx="153" cy="153"/>
                </a:xfrm>
                <a:custGeom>
                  <a:avLst/>
                  <a:gdLst>
                    <a:gd name="T0" fmla="*/ 0 w 20488"/>
                    <a:gd name="T1" fmla="*/ 0 h 20489"/>
                    <a:gd name="T2" fmla="*/ 0 w 20488"/>
                    <a:gd name="T3" fmla="*/ 0 h 20489"/>
                    <a:gd name="T4" fmla="*/ 0 w 20488"/>
                    <a:gd name="T5" fmla="*/ 0 h 20489"/>
                    <a:gd name="T6" fmla="*/ 0 w 20488"/>
                    <a:gd name="T7" fmla="*/ 0 h 20489"/>
                    <a:gd name="T8" fmla="*/ 0 w 20488"/>
                    <a:gd name="T9" fmla="*/ 0 h 20489"/>
                    <a:gd name="T10" fmla="*/ 0 w 20488"/>
                    <a:gd name="T11" fmla="*/ 0 h 20489"/>
                    <a:gd name="T12" fmla="*/ 0 w 20488"/>
                    <a:gd name="T13" fmla="*/ 0 h 20489"/>
                    <a:gd name="T14" fmla="*/ 0 w 20488"/>
                    <a:gd name="T15" fmla="*/ 0 h 2048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8" h="20489">
                      <a:moveTo>
                        <a:pt x="7697" y="19601"/>
                      </a:moveTo>
                      <a:lnTo>
                        <a:pt x="19601" y="7697"/>
                      </a:lnTo>
                      <a:cubicBezTo>
                        <a:pt x="21044" y="6253"/>
                        <a:pt x="20690" y="3557"/>
                        <a:pt x="18809" y="1678"/>
                      </a:cubicBezTo>
                      <a:cubicBezTo>
                        <a:pt x="16928" y="-203"/>
                        <a:pt x="14234" y="-555"/>
                        <a:pt x="12792" y="887"/>
                      </a:cubicBezTo>
                      <a:lnTo>
                        <a:pt x="888" y="12791"/>
                      </a:lnTo>
                      <a:cubicBezTo>
                        <a:pt x="-556" y="14235"/>
                        <a:pt x="-202" y="16928"/>
                        <a:pt x="1679" y="18809"/>
                      </a:cubicBezTo>
                      <a:cubicBezTo>
                        <a:pt x="3558" y="20690"/>
                        <a:pt x="6252" y="21045"/>
                        <a:pt x="7697" y="19601"/>
                      </a:cubicBezTo>
                      <a:close/>
                      <a:moveTo>
                        <a:pt x="7697" y="19601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2" name="Freeform: Shape 32"/>
                <p:cNvSpPr/>
                <p:nvPr/>
              </p:nvSpPr>
              <p:spPr bwMode="auto">
                <a:xfrm>
                  <a:off x="72" y="344"/>
                  <a:ext cx="153" cy="153"/>
                </a:xfrm>
                <a:custGeom>
                  <a:avLst/>
                  <a:gdLst>
                    <a:gd name="T0" fmla="*/ 0 w 20489"/>
                    <a:gd name="T1" fmla="*/ 0 h 20488"/>
                    <a:gd name="T2" fmla="*/ 0 w 20489"/>
                    <a:gd name="T3" fmla="*/ 0 h 20488"/>
                    <a:gd name="T4" fmla="*/ 0 w 20489"/>
                    <a:gd name="T5" fmla="*/ 0 h 20488"/>
                    <a:gd name="T6" fmla="*/ 0 w 20489"/>
                    <a:gd name="T7" fmla="*/ 0 h 20488"/>
                    <a:gd name="T8" fmla="*/ 0 w 20489"/>
                    <a:gd name="T9" fmla="*/ 0 h 20488"/>
                    <a:gd name="T10" fmla="*/ 0 w 20489"/>
                    <a:gd name="T11" fmla="*/ 0 h 20488"/>
                    <a:gd name="T12" fmla="*/ 0 w 20489"/>
                    <a:gd name="T13" fmla="*/ 0 h 20488"/>
                    <a:gd name="T14" fmla="*/ 0 w 20489"/>
                    <a:gd name="T15" fmla="*/ 0 h 204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9" h="20488">
                      <a:moveTo>
                        <a:pt x="12792" y="888"/>
                      </a:moveTo>
                      <a:lnTo>
                        <a:pt x="888" y="12792"/>
                      </a:lnTo>
                      <a:cubicBezTo>
                        <a:pt x="-556" y="14236"/>
                        <a:pt x="-202" y="16929"/>
                        <a:pt x="1679" y="18809"/>
                      </a:cubicBezTo>
                      <a:cubicBezTo>
                        <a:pt x="3558" y="20689"/>
                        <a:pt x="6253" y="21044"/>
                        <a:pt x="7697" y="19601"/>
                      </a:cubicBezTo>
                      <a:lnTo>
                        <a:pt x="19601" y="7697"/>
                      </a:lnTo>
                      <a:cubicBezTo>
                        <a:pt x="21044" y="6254"/>
                        <a:pt x="20690" y="3559"/>
                        <a:pt x="18810" y="1679"/>
                      </a:cubicBezTo>
                      <a:cubicBezTo>
                        <a:pt x="16929" y="-203"/>
                        <a:pt x="14235" y="-556"/>
                        <a:pt x="12792" y="888"/>
                      </a:cubicBezTo>
                      <a:close/>
                      <a:moveTo>
                        <a:pt x="12792" y="888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3" name="Freeform: Shape 33"/>
                <p:cNvSpPr/>
                <p:nvPr/>
              </p:nvSpPr>
              <p:spPr bwMode="auto">
                <a:xfrm>
                  <a:off x="352" y="344"/>
                  <a:ext cx="153" cy="153"/>
                </a:xfrm>
                <a:custGeom>
                  <a:avLst/>
                  <a:gdLst>
                    <a:gd name="T0" fmla="*/ 0 w 20489"/>
                    <a:gd name="T1" fmla="*/ 0 h 20489"/>
                    <a:gd name="T2" fmla="*/ 0 w 20489"/>
                    <a:gd name="T3" fmla="*/ 0 h 20489"/>
                    <a:gd name="T4" fmla="*/ 0 w 20489"/>
                    <a:gd name="T5" fmla="*/ 0 h 20489"/>
                    <a:gd name="T6" fmla="*/ 0 w 20489"/>
                    <a:gd name="T7" fmla="*/ 0 h 20489"/>
                    <a:gd name="T8" fmla="*/ 0 w 20489"/>
                    <a:gd name="T9" fmla="*/ 0 h 20489"/>
                    <a:gd name="T10" fmla="*/ 0 w 20489"/>
                    <a:gd name="T11" fmla="*/ 0 h 20489"/>
                    <a:gd name="T12" fmla="*/ 0 w 20489"/>
                    <a:gd name="T13" fmla="*/ 0 h 20489"/>
                    <a:gd name="T14" fmla="*/ 0 w 20489"/>
                    <a:gd name="T15" fmla="*/ 0 h 2048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9" h="20489">
                      <a:moveTo>
                        <a:pt x="7696" y="888"/>
                      </a:moveTo>
                      <a:cubicBezTo>
                        <a:pt x="6251" y="-556"/>
                        <a:pt x="3559" y="-202"/>
                        <a:pt x="1679" y="1678"/>
                      </a:cubicBezTo>
                      <a:cubicBezTo>
                        <a:pt x="-201" y="3558"/>
                        <a:pt x="-556" y="6251"/>
                        <a:pt x="888" y="7697"/>
                      </a:cubicBezTo>
                      <a:lnTo>
                        <a:pt x="12792" y="19601"/>
                      </a:lnTo>
                      <a:cubicBezTo>
                        <a:pt x="14236" y="21044"/>
                        <a:pt x="16932" y="20690"/>
                        <a:pt x="18811" y="18810"/>
                      </a:cubicBezTo>
                      <a:cubicBezTo>
                        <a:pt x="20691" y="16929"/>
                        <a:pt x="21044" y="14236"/>
                        <a:pt x="19601" y="12793"/>
                      </a:cubicBezTo>
                      <a:lnTo>
                        <a:pt x="7696" y="888"/>
                      </a:lnTo>
                      <a:close/>
                      <a:moveTo>
                        <a:pt x="7696" y="888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4" name="Freeform: Shape 34"/>
                <p:cNvSpPr/>
                <p:nvPr/>
              </p:nvSpPr>
              <p:spPr bwMode="auto">
                <a:xfrm>
                  <a:off x="71" y="71"/>
                  <a:ext cx="154" cy="154"/>
                </a:xfrm>
                <a:custGeom>
                  <a:avLst/>
                  <a:gdLst>
                    <a:gd name="T0" fmla="*/ 0 w 20489"/>
                    <a:gd name="T1" fmla="*/ 0 h 20489"/>
                    <a:gd name="T2" fmla="*/ 0 w 20489"/>
                    <a:gd name="T3" fmla="*/ 0 h 20489"/>
                    <a:gd name="T4" fmla="*/ 0 w 20489"/>
                    <a:gd name="T5" fmla="*/ 0 h 20489"/>
                    <a:gd name="T6" fmla="*/ 0 w 20489"/>
                    <a:gd name="T7" fmla="*/ 0 h 20489"/>
                    <a:gd name="T8" fmla="*/ 0 w 20489"/>
                    <a:gd name="T9" fmla="*/ 0 h 20489"/>
                    <a:gd name="T10" fmla="*/ 0 w 20489"/>
                    <a:gd name="T11" fmla="*/ 0 h 20489"/>
                    <a:gd name="T12" fmla="*/ 0 w 20489"/>
                    <a:gd name="T13" fmla="*/ 0 h 20489"/>
                    <a:gd name="T14" fmla="*/ 0 w 20489"/>
                    <a:gd name="T15" fmla="*/ 0 h 2048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9" h="20489">
                      <a:moveTo>
                        <a:pt x="12792" y="19602"/>
                      </a:moveTo>
                      <a:cubicBezTo>
                        <a:pt x="14235" y="21045"/>
                        <a:pt x="16930" y="20691"/>
                        <a:pt x="18811" y="18810"/>
                      </a:cubicBezTo>
                      <a:cubicBezTo>
                        <a:pt x="20691" y="16930"/>
                        <a:pt x="21044" y="14236"/>
                        <a:pt x="19601" y="12793"/>
                      </a:cubicBezTo>
                      <a:lnTo>
                        <a:pt x="7696" y="888"/>
                      </a:lnTo>
                      <a:cubicBezTo>
                        <a:pt x="6252" y="-555"/>
                        <a:pt x="3560" y="-202"/>
                        <a:pt x="1679" y="1679"/>
                      </a:cubicBezTo>
                      <a:cubicBezTo>
                        <a:pt x="-201" y="3559"/>
                        <a:pt x="-556" y="6254"/>
                        <a:pt x="887" y="7697"/>
                      </a:cubicBezTo>
                      <a:lnTo>
                        <a:pt x="12792" y="19602"/>
                      </a:lnTo>
                      <a:close/>
                      <a:moveTo>
                        <a:pt x="12792" y="19602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  <p:sp>
          <p:nvSpPr>
            <p:cNvPr id="23" name="TextBox 35"/>
            <p:cNvSpPr txBox="1"/>
            <p:nvPr/>
          </p:nvSpPr>
          <p:spPr>
            <a:xfrm>
              <a:off x="5552033" y="2193882"/>
              <a:ext cx="3506479" cy="203389"/>
            </a:xfrm>
            <a:prstGeom prst="rect">
              <a:avLst/>
            </a:prstGeom>
            <a:noFill/>
          </p:spPr>
          <p:txBody>
            <a:bodyPr wrap="none" lIns="0" tIns="0" rIns="0" bIns="0" anchor="ctr" anchorCtr="0"/>
            <a:lstStyle/>
            <a:p>
              <a:r>
                <a:rPr lang="en-US" altLang="zh-CN" sz="1400" b="1">
                  <a:solidFill>
                    <a:schemeClr val="accent1"/>
                  </a:solidFill>
                </a:rPr>
                <a:t>V</a:t>
              </a:r>
              <a:r>
                <a:rPr lang="zh-CN" altLang="en-US" sz="1400" b="1">
                  <a:solidFill>
                    <a:schemeClr val="accent1"/>
                  </a:solidFill>
                </a:rPr>
                <a:t>模型     </a:t>
              </a:r>
              <a:r>
                <a:rPr lang="en-US" altLang="zh-CN" sz="1000" b="1">
                  <a:solidFill>
                    <a:schemeClr val="accent1"/>
                  </a:solidFill>
                </a:rPr>
                <a:t>V Model</a:t>
              </a:r>
              <a:endParaRPr lang="en-US" altLang="zh-CN" sz="1000" b="1">
                <a:solidFill>
                  <a:schemeClr val="accent1"/>
                </a:solidFill>
              </a:endParaRPr>
            </a:p>
          </p:txBody>
        </p:sp>
        <p:sp>
          <p:nvSpPr>
            <p:cNvPr id="21" name="TextBox 40"/>
            <p:cNvSpPr txBox="1"/>
            <p:nvPr/>
          </p:nvSpPr>
          <p:spPr>
            <a:xfrm>
              <a:off x="5552033" y="3188106"/>
              <a:ext cx="3506479" cy="203389"/>
            </a:xfrm>
            <a:prstGeom prst="rect">
              <a:avLst/>
            </a:prstGeom>
            <a:noFill/>
          </p:spPr>
          <p:txBody>
            <a:bodyPr wrap="none" lIns="0" tIns="0" rIns="0" bIns="0" anchor="ctr" anchorCtr="0"/>
            <a:lstStyle/>
            <a:p>
              <a:pPr algn="l"/>
              <a:r>
                <a:rPr lang="en-US" altLang="zh-CN" sz="1400" b="1">
                  <a:solidFill>
                    <a:schemeClr val="tx1"/>
                  </a:solidFill>
                </a:rPr>
                <a:t>W</a:t>
              </a:r>
              <a:r>
                <a:rPr lang="zh-CN" altLang="en-US" sz="1400" b="1">
                  <a:solidFill>
                    <a:schemeClr val="tx1"/>
                  </a:solidFill>
                </a:rPr>
                <a:t>模型</a:t>
              </a:r>
              <a:r>
                <a:rPr lang="zh-CN" altLang="en-US" sz="1400" b="1">
                  <a:solidFill>
                    <a:schemeClr val="accent1"/>
                  </a:solidFill>
                  <a:sym typeface="+mn-ea"/>
                </a:rPr>
                <a:t>     </a:t>
              </a:r>
              <a:r>
                <a:rPr lang="en-US" altLang="zh-CN" sz="1000" b="1">
                  <a:solidFill>
                    <a:schemeClr val="tx1"/>
                  </a:solidFill>
                </a:rPr>
                <a:t>W </a:t>
              </a:r>
              <a:r>
                <a:rPr lang="en-US" altLang="zh-CN" sz="1000" b="1">
                  <a:solidFill>
                    <a:schemeClr val="tx1"/>
                  </a:solidFill>
                  <a:sym typeface="+mn-ea"/>
                </a:rPr>
                <a:t>Model</a:t>
              </a:r>
              <a:endParaRPr lang="en-US" altLang="zh-CN" sz="1000" b="1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9" name="TextBox 43"/>
            <p:cNvSpPr txBox="1"/>
            <p:nvPr/>
          </p:nvSpPr>
          <p:spPr>
            <a:xfrm>
              <a:off x="5552033" y="4181484"/>
              <a:ext cx="3506479" cy="203389"/>
            </a:xfrm>
            <a:prstGeom prst="rect">
              <a:avLst/>
            </a:prstGeom>
            <a:noFill/>
          </p:spPr>
          <p:txBody>
            <a:bodyPr wrap="none" lIns="0" tIns="0" rIns="0" bIns="0" anchor="ctr" anchorCtr="0"/>
            <a:lstStyle/>
            <a:p>
              <a:pPr algn="l"/>
              <a:r>
                <a:rPr lang="en-US" altLang="zh-CN" sz="1400" b="1">
                  <a:solidFill>
                    <a:schemeClr val="accent3">
                      <a:lumMod val="100000"/>
                    </a:schemeClr>
                  </a:solidFill>
                </a:rPr>
                <a:t>H</a:t>
              </a:r>
              <a:r>
                <a:rPr lang="zh-CN" altLang="en-US" sz="1400" b="1">
                  <a:solidFill>
                    <a:schemeClr val="accent3">
                      <a:lumMod val="100000"/>
                    </a:schemeClr>
                  </a:solidFill>
                </a:rPr>
                <a:t>模型</a:t>
              </a:r>
              <a:r>
                <a:rPr lang="zh-CN" altLang="en-US" sz="1400" b="1">
                  <a:solidFill>
                    <a:schemeClr val="accent1"/>
                  </a:solidFill>
                  <a:sym typeface="+mn-ea"/>
                </a:rPr>
                <a:t>     </a:t>
              </a:r>
              <a:r>
                <a:rPr lang="en-US" altLang="zh-CN" sz="1000" b="1">
                  <a:solidFill>
                    <a:schemeClr val="accent3">
                      <a:lumMod val="100000"/>
                    </a:schemeClr>
                  </a:solidFill>
                </a:rPr>
                <a:t>H </a:t>
              </a:r>
              <a:r>
                <a:rPr lang="en-US" altLang="zh-CN" sz="1000" b="1">
                  <a:solidFill>
                    <a:schemeClr val="accent1"/>
                  </a:solidFill>
                  <a:sym typeface="+mn-ea"/>
                </a:rPr>
                <a:t>Model</a:t>
              </a:r>
              <a:endParaRPr lang="en-US" altLang="zh-CN" sz="1000" b="1">
                <a:solidFill>
                  <a:schemeClr val="accent1"/>
                </a:solidFill>
                <a:sym typeface="+mn-ea"/>
              </a:endParaRPr>
            </a:p>
          </p:txBody>
        </p:sp>
        <p:sp>
          <p:nvSpPr>
            <p:cNvPr id="17" name="TextBox 46"/>
            <p:cNvSpPr txBox="1"/>
            <p:nvPr/>
          </p:nvSpPr>
          <p:spPr>
            <a:xfrm>
              <a:off x="5552033" y="5168089"/>
              <a:ext cx="3506479" cy="203389"/>
            </a:xfrm>
            <a:prstGeom prst="rect">
              <a:avLst/>
            </a:prstGeom>
            <a:noFill/>
          </p:spPr>
          <p:txBody>
            <a:bodyPr wrap="none" lIns="0" tIns="0" rIns="0" bIns="0" anchor="ctr" anchorCtr="0"/>
            <a:lstStyle/>
            <a:p>
              <a:pPr algn="l"/>
              <a:r>
                <a:rPr lang="en-US" sz="1400" b="1">
                  <a:solidFill>
                    <a:schemeClr val="tx1"/>
                  </a:solidFill>
                </a:rPr>
                <a:t>X</a:t>
              </a:r>
              <a:r>
                <a:rPr lang="zh-CN" altLang="en-US" sz="1400" b="1">
                  <a:solidFill>
                    <a:schemeClr val="tx1"/>
                  </a:solidFill>
                </a:rPr>
                <a:t>模型</a:t>
              </a:r>
              <a:r>
                <a:rPr lang="zh-CN" altLang="en-US" sz="1400" b="1">
                  <a:solidFill>
                    <a:schemeClr val="accent1"/>
                  </a:solidFill>
                  <a:sym typeface="+mn-ea"/>
                </a:rPr>
                <a:t>     </a:t>
              </a:r>
              <a:r>
                <a:rPr lang="en-US" sz="1000" b="1">
                  <a:solidFill>
                    <a:schemeClr val="tx1"/>
                  </a:solidFill>
                </a:rPr>
                <a:t>X </a:t>
              </a:r>
              <a:r>
                <a:rPr lang="en-US" altLang="zh-CN" sz="1000" b="1">
                  <a:solidFill>
                    <a:schemeClr val="tx1"/>
                  </a:solidFill>
                  <a:sym typeface="+mn-ea"/>
                </a:rPr>
                <a:t>Model</a:t>
              </a:r>
              <a:endParaRPr lang="en-US" altLang="zh-CN" sz="1000" b="1">
                <a:solidFill>
                  <a:schemeClr val="tx1"/>
                </a:solidFill>
                <a:sym typeface="+mn-ea"/>
              </a:endParaRPr>
            </a:p>
          </p:txBody>
        </p:sp>
      </p:grpSp>
      <p:sp>
        <p:nvSpPr>
          <p:cNvPr id="8" name="Freeform: Shape 52"/>
          <p:cNvSpPr/>
          <p:nvPr/>
        </p:nvSpPr>
        <p:spPr bwMode="auto">
          <a:xfrm>
            <a:off x="5787135" y="1294796"/>
            <a:ext cx="2224360" cy="273494"/>
          </a:xfrm>
          <a:custGeom>
            <a:avLst/>
            <a:gdLst>
              <a:gd name="connsiteX0" fmla="*/ 165962 w 2965813"/>
              <a:gd name="connsiteY0" fmla="*/ 0 h 364659"/>
              <a:gd name="connsiteX1" fmla="*/ 2965813 w 2965813"/>
              <a:gd name="connsiteY1" fmla="*/ 0 h 364659"/>
              <a:gd name="connsiteX2" fmla="*/ 2965813 w 2965813"/>
              <a:gd name="connsiteY2" fmla="*/ 364659 h 364659"/>
              <a:gd name="connsiteX3" fmla="*/ 0 w 2965813"/>
              <a:gd name="connsiteY3" fmla="*/ 364659 h 364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5813" h="364659">
                <a:moveTo>
                  <a:pt x="165962" y="0"/>
                </a:moveTo>
                <a:lnTo>
                  <a:pt x="2965813" y="0"/>
                </a:lnTo>
                <a:lnTo>
                  <a:pt x="2965813" y="364659"/>
                </a:lnTo>
                <a:lnTo>
                  <a:pt x="0" y="364659"/>
                </a:lnTo>
                <a:close/>
              </a:path>
            </a:pathLst>
          </a:custGeom>
          <a:solidFill>
            <a:schemeClr val="accent1">
              <a:alpha val="51000"/>
            </a:schemeClr>
          </a:solidFill>
          <a:ln w="19050">
            <a:noFill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49" name="Title 1"/>
          <p:cNvSpPr txBox="1"/>
          <p:nvPr/>
        </p:nvSpPr>
        <p:spPr>
          <a:xfrm>
            <a:off x="755576" y="171626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展示内容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33"/>
          <p:cNvSpPr txBox="1"/>
          <p:nvPr/>
        </p:nvSpPr>
        <p:spPr>
          <a:xfrm>
            <a:off x="4528913" y="1815539"/>
            <a:ext cx="4093935" cy="6108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3375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 </a:t>
            </a:r>
            <a:r>
              <a:rPr lang="zh-CN" altLang="en-US" sz="3375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3375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642178" y="2378710"/>
            <a:ext cx="3386993" cy="0"/>
          </a:xfrm>
          <a:prstGeom prst="line">
            <a:avLst/>
          </a:prstGeom>
          <a:ln>
            <a:solidFill>
              <a:srgbClr val="2E3D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37"/>
          <p:cNvSpPr txBox="1"/>
          <p:nvPr/>
        </p:nvSpPr>
        <p:spPr>
          <a:xfrm>
            <a:off x="4617720" y="2528570"/>
            <a:ext cx="2053590" cy="2476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 Model</a:t>
            </a:r>
            <a:endParaRPr lang="en-US" altLang="zh-CN" sz="1015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0" descr="e7d195523061f1c0c8c9ef2b4c47b9232c7d3c1aa29fc33cC35E69D0959227FEE46513058567BC4DFCDEC239794EE7F7D54C53BFAAED1E91F0142CACD1DBF61753822421AB78C025DC4BB29C14829EC7958081C093AE18BE12860807EF136105AA5915B6E1FC903132893A29C0D20F58B8483A3290107E264C17A103AC8D0961565853DA444ACA86"/>
          <p:cNvSpPr txBox="1"/>
          <p:nvPr/>
        </p:nvSpPr>
        <p:spPr>
          <a:xfrm>
            <a:off x="323528" y="1945744"/>
            <a:ext cx="121666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任意多边形: 形状 18"/>
          <p:cNvSpPr/>
          <p:nvPr/>
        </p:nvSpPr>
        <p:spPr>
          <a:xfrm rot="2703926">
            <a:off x="-3963252" y="-922942"/>
            <a:ext cx="6768752" cy="6768752"/>
          </a:xfrm>
          <a:custGeom>
            <a:avLst/>
            <a:gdLst>
              <a:gd name="connsiteX0" fmla="*/ 0 w 6768752"/>
              <a:gd name="connsiteY0" fmla="*/ 0 h 6768752"/>
              <a:gd name="connsiteX1" fmla="*/ 6768752 w 6768752"/>
              <a:gd name="connsiteY1" fmla="*/ 0 h 6768752"/>
              <a:gd name="connsiteX2" fmla="*/ 6768752 w 6768752"/>
              <a:gd name="connsiteY2" fmla="*/ 6768752 h 6768752"/>
              <a:gd name="connsiteX3" fmla="*/ 6443043 w 6768752"/>
              <a:gd name="connsiteY3" fmla="*/ 6768752 h 6768752"/>
              <a:gd name="connsiteX4" fmla="*/ 6443043 w 6768752"/>
              <a:gd name="connsiteY4" fmla="*/ 326455 h 6768752"/>
              <a:gd name="connsiteX5" fmla="*/ 0 w 6768752"/>
              <a:gd name="connsiteY5" fmla="*/ 326455 h 6768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68752" h="6768752">
                <a:moveTo>
                  <a:pt x="0" y="0"/>
                </a:moveTo>
                <a:lnTo>
                  <a:pt x="6768752" y="0"/>
                </a:lnTo>
                <a:lnTo>
                  <a:pt x="6768752" y="6768752"/>
                </a:lnTo>
                <a:lnTo>
                  <a:pt x="6443043" y="6768752"/>
                </a:lnTo>
                <a:lnTo>
                  <a:pt x="6443043" y="326455"/>
                </a:lnTo>
                <a:lnTo>
                  <a:pt x="0" y="326455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/>
          <p:cNvSpPr/>
          <p:nvPr/>
        </p:nvSpPr>
        <p:spPr>
          <a:xfrm rot="2703926">
            <a:off x="-608182" y="1147909"/>
            <a:ext cx="2633728" cy="2633728"/>
          </a:xfrm>
          <a:custGeom>
            <a:avLst/>
            <a:gdLst>
              <a:gd name="connsiteX0" fmla="*/ 292664 w 2633728"/>
              <a:gd name="connsiteY0" fmla="*/ 292664 h 2633728"/>
              <a:gd name="connsiteX1" fmla="*/ 292664 w 2633728"/>
              <a:gd name="connsiteY1" fmla="*/ 2341064 h 2633728"/>
              <a:gd name="connsiteX2" fmla="*/ 2341064 w 2633728"/>
              <a:gd name="connsiteY2" fmla="*/ 2341064 h 2633728"/>
              <a:gd name="connsiteX3" fmla="*/ 2341064 w 2633728"/>
              <a:gd name="connsiteY3" fmla="*/ 292664 h 2633728"/>
              <a:gd name="connsiteX4" fmla="*/ 0 w 2633728"/>
              <a:gd name="connsiteY4" fmla="*/ 0 h 2633728"/>
              <a:gd name="connsiteX5" fmla="*/ 2633728 w 2633728"/>
              <a:gd name="connsiteY5" fmla="*/ 0 h 2633728"/>
              <a:gd name="connsiteX6" fmla="*/ 2633728 w 2633728"/>
              <a:gd name="connsiteY6" fmla="*/ 2633728 h 2633728"/>
              <a:gd name="connsiteX7" fmla="*/ 0 w 2633728"/>
              <a:gd name="connsiteY7" fmla="*/ 2633728 h 263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728" h="2633728">
                <a:moveTo>
                  <a:pt x="292664" y="292664"/>
                </a:moveTo>
                <a:lnTo>
                  <a:pt x="292664" y="2341064"/>
                </a:lnTo>
                <a:lnTo>
                  <a:pt x="2341064" y="2341064"/>
                </a:lnTo>
                <a:lnTo>
                  <a:pt x="2341064" y="292664"/>
                </a:lnTo>
                <a:close/>
                <a:moveTo>
                  <a:pt x="0" y="0"/>
                </a:moveTo>
                <a:lnTo>
                  <a:pt x="2633728" y="0"/>
                </a:lnTo>
                <a:lnTo>
                  <a:pt x="2633728" y="2633728"/>
                </a:lnTo>
                <a:lnTo>
                  <a:pt x="0" y="263372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模型介绍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3310" y="892175"/>
            <a:ext cx="6976745" cy="14211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just"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瀑布模型（传统观点）：需求分析–设计–编程–测试–维护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20000"/>
              </a:lnSpc>
            </a:pP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V模型是瀑布模型的变种。</a:t>
            </a:r>
            <a:r>
              <a:rPr lang="en-US" altLang="zh-CN" sz="1400" baseline="300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[1]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把瀑布模型中的测试阶段与之前的分析设计阶段对应起来，即可得到V模型。</a:t>
            </a:r>
            <a:r>
              <a:rPr lang="en-US" altLang="zh-CN" sz="1400" baseline="300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[2]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 descr="V 模型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56034" y="2252821"/>
            <a:ext cx="4031456" cy="26031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模型介绍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3945" y="977900"/>
            <a:ext cx="6976745" cy="3187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优点：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1.非常明确地标明了测试过程中存在的不同级别，并且每个级别与分析设计阶段对应。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2.每个测试阶段有明确的交付物。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3.在小型软件中效果突出。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局限性：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1.过程要求严格，不灵活。测试阶段介入晚，如早期用户定义的需求错误要等到最后的验收测试才能发现。</a:t>
            </a:r>
            <a:r>
              <a:rPr lang="en-US" altLang="zh-CN" sz="1400" baseline="300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[3]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2.没有明确地说明早期的测试,无法体现“尽早地和不断地进行软件测试” 的原则。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因此，在V模型的基础上，对各个阶段增加一个同步的测试，形成了W模型。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33"/>
          <p:cNvSpPr txBox="1"/>
          <p:nvPr/>
        </p:nvSpPr>
        <p:spPr>
          <a:xfrm>
            <a:off x="4528913" y="1815539"/>
            <a:ext cx="4093935" cy="6108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3375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 </a:t>
            </a:r>
            <a:r>
              <a:rPr lang="zh-CN" altLang="en-US" sz="3375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3375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642178" y="2378710"/>
            <a:ext cx="3386993" cy="0"/>
          </a:xfrm>
          <a:prstGeom prst="line">
            <a:avLst/>
          </a:prstGeom>
          <a:ln>
            <a:solidFill>
              <a:srgbClr val="2E3D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37"/>
          <p:cNvSpPr txBox="1"/>
          <p:nvPr/>
        </p:nvSpPr>
        <p:spPr>
          <a:xfrm>
            <a:off x="4617720" y="2528570"/>
            <a:ext cx="2053590" cy="2476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 Model</a:t>
            </a:r>
            <a:endParaRPr lang="en-US" altLang="zh-CN" sz="1015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0" descr="e7d195523061f1c0c8c9ef2b4c47b9232c7d3c1aa29fc33cC35E69D0959227FEE46513058567BC4DFCDEC239794EE7F7D54C53BFAAED1E91F0142CACD1DBF61753822421AB78C025DC4BB29C14829EC7958081C093AE18BE12860807EF136105AA5915B6E1FC903132893A29C0D20F58B8483A3290107E264C17A103AC8D0961565853DA444ACA86"/>
          <p:cNvSpPr txBox="1"/>
          <p:nvPr/>
        </p:nvSpPr>
        <p:spPr>
          <a:xfrm>
            <a:off x="323528" y="1945744"/>
            <a:ext cx="121666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任意多边形: 形状 18"/>
          <p:cNvSpPr/>
          <p:nvPr/>
        </p:nvSpPr>
        <p:spPr>
          <a:xfrm rot="2703926">
            <a:off x="-3963252" y="-922942"/>
            <a:ext cx="6768752" cy="6768752"/>
          </a:xfrm>
          <a:custGeom>
            <a:avLst/>
            <a:gdLst>
              <a:gd name="connsiteX0" fmla="*/ 0 w 6768752"/>
              <a:gd name="connsiteY0" fmla="*/ 0 h 6768752"/>
              <a:gd name="connsiteX1" fmla="*/ 6768752 w 6768752"/>
              <a:gd name="connsiteY1" fmla="*/ 0 h 6768752"/>
              <a:gd name="connsiteX2" fmla="*/ 6768752 w 6768752"/>
              <a:gd name="connsiteY2" fmla="*/ 6768752 h 6768752"/>
              <a:gd name="connsiteX3" fmla="*/ 6443043 w 6768752"/>
              <a:gd name="connsiteY3" fmla="*/ 6768752 h 6768752"/>
              <a:gd name="connsiteX4" fmla="*/ 6443043 w 6768752"/>
              <a:gd name="connsiteY4" fmla="*/ 326455 h 6768752"/>
              <a:gd name="connsiteX5" fmla="*/ 0 w 6768752"/>
              <a:gd name="connsiteY5" fmla="*/ 326455 h 6768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68752" h="6768752">
                <a:moveTo>
                  <a:pt x="0" y="0"/>
                </a:moveTo>
                <a:lnTo>
                  <a:pt x="6768752" y="0"/>
                </a:lnTo>
                <a:lnTo>
                  <a:pt x="6768752" y="6768752"/>
                </a:lnTo>
                <a:lnTo>
                  <a:pt x="6443043" y="6768752"/>
                </a:lnTo>
                <a:lnTo>
                  <a:pt x="6443043" y="326455"/>
                </a:lnTo>
                <a:lnTo>
                  <a:pt x="0" y="326455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/>
          <p:cNvSpPr/>
          <p:nvPr/>
        </p:nvSpPr>
        <p:spPr>
          <a:xfrm rot="2703926">
            <a:off x="-608182" y="1147909"/>
            <a:ext cx="2633728" cy="2633728"/>
          </a:xfrm>
          <a:custGeom>
            <a:avLst/>
            <a:gdLst>
              <a:gd name="connsiteX0" fmla="*/ 292664 w 2633728"/>
              <a:gd name="connsiteY0" fmla="*/ 292664 h 2633728"/>
              <a:gd name="connsiteX1" fmla="*/ 292664 w 2633728"/>
              <a:gd name="connsiteY1" fmla="*/ 2341064 h 2633728"/>
              <a:gd name="connsiteX2" fmla="*/ 2341064 w 2633728"/>
              <a:gd name="connsiteY2" fmla="*/ 2341064 h 2633728"/>
              <a:gd name="connsiteX3" fmla="*/ 2341064 w 2633728"/>
              <a:gd name="connsiteY3" fmla="*/ 292664 h 2633728"/>
              <a:gd name="connsiteX4" fmla="*/ 0 w 2633728"/>
              <a:gd name="connsiteY4" fmla="*/ 0 h 2633728"/>
              <a:gd name="connsiteX5" fmla="*/ 2633728 w 2633728"/>
              <a:gd name="connsiteY5" fmla="*/ 0 h 2633728"/>
              <a:gd name="connsiteX6" fmla="*/ 2633728 w 2633728"/>
              <a:gd name="connsiteY6" fmla="*/ 2633728 h 2633728"/>
              <a:gd name="connsiteX7" fmla="*/ 0 w 2633728"/>
              <a:gd name="connsiteY7" fmla="*/ 2633728 h 263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728" h="2633728">
                <a:moveTo>
                  <a:pt x="292664" y="292664"/>
                </a:moveTo>
                <a:lnTo>
                  <a:pt x="292664" y="2341064"/>
                </a:lnTo>
                <a:lnTo>
                  <a:pt x="2341064" y="2341064"/>
                </a:lnTo>
                <a:lnTo>
                  <a:pt x="2341064" y="292664"/>
                </a:lnTo>
                <a:close/>
                <a:moveTo>
                  <a:pt x="0" y="0"/>
                </a:moveTo>
                <a:lnTo>
                  <a:pt x="2633728" y="0"/>
                </a:lnTo>
                <a:lnTo>
                  <a:pt x="2633728" y="2633728"/>
                </a:lnTo>
                <a:lnTo>
                  <a:pt x="0" y="263372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模型介绍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3310" y="892175"/>
            <a:ext cx="6976745" cy="8616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与V模型一样仍然是瀑布模型的变种。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测试从用户需求开始，贯穿整个软件开发过程，与软件开发阶段同步进行，测试的内容不仅是代码，也包括需求、分析、设计、部署等阶段。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 descr="W 模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80" y="2312829"/>
            <a:ext cx="8549640" cy="21655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模型介绍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3310" y="1107440"/>
            <a:ext cx="6976745" cy="29292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优点：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00000"/>
              </a:lnSpc>
              <a:buClrTx/>
              <a:buSzTx/>
              <a:buNone/>
            </a:pPr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从需求开始变引入测试，有利于尽早发现问题，即时采取应对措施，这将显著减少测试的总体时间，加快项目进度。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None/>
            </a:pP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局限性：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1.无法进行迭代和变更处理。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2.很难在现在更受欢迎的迭代式开发上应用。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00000"/>
              </a:lnSpc>
              <a:buClrTx/>
              <a:buSzTx/>
              <a:buNone/>
            </a:pP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V模型和W模型更适用于瀑布模型，但需要其他更加灵活的测试模型，以便更好地进行迭代和应对变更，比如H模型和X模型。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33"/>
          <p:cNvSpPr txBox="1"/>
          <p:nvPr/>
        </p:nvSpPr>
        <p:spPr>
          <a:xfrm>
            <a:off x="4528913" y="1815539"/>
            <a:ext cx="4093935" cy="6108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3375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 </a:t>
            </a:r>
            <a:r>
              <a:rPr lang="zh-CN" altLang="en-US" sz="3375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3375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642178" y="2378710"/>
            <a:ext cx="3386993" cy="0"/>
          </a:xfrm>
          <a:prstGeom prst="line">
            <a:avLst/>
          </a:prstGeom>
          <a:ln>
            <a:solidFill>
              <a:srgbClr val="2E3D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37"/>
          <p:cNvSpPr txBox="1"/>
          <p:nvPr/>
        </p:nvSpPr>
        <p:spPr>
          <a:xfrm>
            <a:off x="4617720" y="2528570"/>
            <a:ext cx="2053590" cy="2476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 Model</a:t>
            </a:r>
            <a:endParaRPr lang="en-US" altLang="zh-CN" sz="1015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0" descr="e7d195523061f1c0c8c9ef2b4c47b9232c7d3c1aa29fc33cC35E69D0959227FEE46513058567BC4DFCDEC239794EE7F7D54C53BFAAED1E91F0142CACD1DBF61753822421AB78C025DC4BB29C14829EC7958081C093AE18BE12860807EF136105AA5915B6E1FC903132893A29C0D20F58B8483A3290107E264C17A103AC8D0961565853DA444ACA86"/>
          <p:cNvSpPr txBox="1"/>
          <p:nvPr/>
        </p:nvSpPr>
        <p:spPr>
          <a:xfrm>
            <a:off x="323528" y="1945744"/>
            <a:ext cx="121666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sz="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任意多边形: 形状 18"/>
          <p:cNvSpPr/>
          <p:nvPr/>
        </p:nvSpPr>
        <p:spPr>
          <a:xfrm rot="2703926">
            <a:off x="-3963252" y="-922942"/>
            <a:ext cx="6768752" cy="6768752"/>
          </a:xfrm>
          <a:custGeom>
            <a:avLst/>
            <a:gdLst>
              <a:gd name="connsiteX0" fmla="*/ 0 w 6768752"/>
              <a:gd name="connsiteY0" fmla="*/ 0 h 6768752"/>
              <a:gd name="connsiteX1" fmla="*/ 6768752 w 6768752"/>
              <a:gd name="connsiteY1" fmla="*/ 0 h 6768752"/>
              <a:gd name="connsiteX2" fmla="*/ 6768752 w 6768752"/>
              <a:gd name="connsiteY2" fmla="*/ 6768752 h 6768752"/>
              <a:gd name="connsiteX3" fmla="*/ 6443043 w 6768752"/>
              <a:gd name="connsiteY3" fmla="*/ 6768752 h 6768752"/>
              <a:gd name="connsiteX4" fmla="*/ 6443043 w 6768752"/>
              <a:gd name="connsiteY4" fmla="*/ 326455 h 6768752"/>
              <a:gd name="connsiteX5" fmla="*/ 0 w 6768752"/>
              <a:gd name="connsiteY5" fmla="*/ 326455 h 6768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68752" h="6768752">
                <a:moveTo>
                  <a:pt x="0" y="0"/>
                </a:moveTo>
                <a:lnTo>
                  <a:pt x="6768752" y="0"/>
                </a:lnTo>
                <a:lnTo>
                  <a:pt x="6768752" y="6768752"/>
                </a:lnTo>
                <a:lnTo>
                  <a:pt x="6443043" y="6768752"/>
                </a:lnTo>
                <a:lnTo>
                  <a:pt x="6443043" y="326455"/>
                </a:lnTo>
                <a:lnTo>
                  <a:pt x="0" y="326455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/>
          <p:cNvSpPr/>
          <p:nvPr/>
        </p:nvSpPr>
        <p:spPr>
          <a:xfrm rot="2703926">
            <a:off x="-608182" y="1147909"/>
            <a:ext cx="2633728" cy="2633728"/>
          </a:xfrm>
          <a:custGeom>
            <a:avLst/>
            <a:gdLst>
              <a:gd name="connsiteX0" fmla="*/ 292664 w 2633728"/>
              <a:gd name="connsiteY0" fmla="*/ 292664 h 2633728"/>
              <a:gd name="connsiteX1" fmla="*/ 292664 w 2633728"/>
              <a:gd name="connsiteY1" fmla="*/ 2341064 h 2633728"/>
              <a:gd name="connsiteX2" fmla="*/ 2341064 w 2633728"/>
              <a:gd name="connsiteY2" fmla="*/ 2341064 h 2633728"/>
              <a:gd name="connsiteX3" fmla="*/ 2341064 w 2633728"/>
              <a:gd name="connsiteY3" fmla="*/ 292664 h 2633728"/>
              <a:gd name="connsiteX4" fmla="*/ 0 w 2633728"/>
              <a:gd name="connsiteY4" fmla="*/ 0 h 2633728"/>
              <a:gd name="connsiteX5" fmla="*/ 2633728 w 2633728"/>
              <a:gd name="connsiteY5" fmla="*/ 0 h 2633728"/>
              <a:gd name="connsiteX6" fmla="*/ 2633728 w 2633728"/>
              <a:gd name="connsiteY6" fmla="*/ 2633728 h 2633728"/>
              <a:gd name="connsiteX7" fmla="*/ 0 w 2633728"/>
              <a:gd name="connsiteY7" fmla="*/ 2633728 h 263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728" h="2633728">
                <a:moveTo>
                  <a:pt x="292664" y="292664"/>
                </a:moveTo>
                <a:lnTo>
                  <a:pt x="292664" y="2341064"/>
                </a:lnTo>
                <a:lnTo>
                  <a:pt x="2341064" y="2341064"/>
                </a:lnTo>
                <a:lnTo>
                  <a:pt x="2341064" y="292664"/>
                </a:lnTo>
                <a:close/>
                <a:moveTo>
                  <a:pt x="0" y="0"/>
                </a:moveTo>
                <a:lnTo>
                  <a:pt x="2633728" y="0"/>
                </a:lnTo>
                <a:lnTo>
                  <a:pt x="2633728" y="2633728"/>
                </a:lnTo>
                <a:lnTo>
                  <a:pt x="0" y="263372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4099.5007874015746,&quot;width&quot;:6348.7496062992122}"/>
</p:tagLst>
</file>

<file path=ppt/tags/tag2.xml><?xml version="1.0" encoding="utf-8"?>
<p:tagLst xmlns:p="http://schemas.openxmlformats.org/presentationml/2006/main">
  <p:tag name="SELECTED" val="True"/>
</p:tagLst>
</file>

<file path=ppt/tags/tag3.xml><?xml version="1.0" encoding="utf-8"?>
<p:tagLst xmlns:p="http://schemas.openxmlformats.org/presentationml/2006/main">
  <p:tag name="ISPRING_RESOURCE_PATHS_HASH_2" val="9bf32b21c57e606988ab10ec694d2e32676a8b"/>
  <p:tag name="ISPRING_PRESENTATION_TITLE" val="PowerPoint 演示文稿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主题​​">
  <a:themeElements>
    <a:clrScheme name="自定义 2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2F89D8"/>
      </a:accent1>
      <a:accent2>
        <a:srgbClr val="262626"/>
      </a:accent2>
      <a:accent3>
        <a:srgbClr val="2F89D8"/>
      </a:accent3>
      <a:accent4>
        <a:srgbClr val="262626"/>
      </a:accent4>
      <a:accent5>
        <a:srgbClr val="2F89D8"/>
      </a:accent5>
      <a:accent6>
        <a:srgbClr val="262626"/>
      </a:accent6>
      <a:hlink>
        <a:srgbClr val="2F89D8"/>
      </a:hlink>
      <a:folHlink>
        <a:srgbClr val="26262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1472</Words>
  <Application>WPS 演示</Application>
  <PresentationFormat>全屏显示(16:9)</PresentationFormat>
  <Paragraphs>159</Paragraphs>
  <Slides>17</Slides>
  <Notes>6</Notes>
  <HiddenSlides>0</HiddenSlides>
  <MMClips>1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微软雅黑</vt:lpstr>
      <vt:lpstr>U.S. 101</vt:lpstr>
      <vt:lpstr>Segoe Print</vt:lpstr>
      <vt:lpstr>Roboto</vt:lpstr>
      <vt:lpstr>Open Sans Light</vt:lpstr>
      <vt:lpstr>Impact</vt:lpstr>
      <vt:lpstr>Arial Unicode MS</vt:lpstr>
      <vt:lpstr>方正姚体</vt:lpstr>
      <vt:lpstr>Yu Gothic UI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kingpub</dc:creator>
  <cp:lastModifiedBy>LIU</cp:lastModifiedBy>
  <cp:revision>1054</cp:revision>
  <dcterms:created xsi:type="dcterms:W3CDTF">2015-04-24T01:01:00Z</dcterms:created>
  <dcterms:modified xsi:type="dcterms:W3CDTF">2020-12-27T12:04:41Z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