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91" r:id="rId4"/>
    <p:sldId id="326" r:id="rId6"/>
    <p:sldId id="259" r:id="rId7"/>
    <p:sldId id="384" r:id="rId8"/>
    <p:sldId id="385" r:id="rId9"/>
    <p:sldId id="514" r:id="rId10"/>
    <p:sldId id="334" r:id="rId11"/>
    <p:sldId id="387" r:id="rId12"/>
    <p:sldId id="388" r:id="rId13"/>
    <p:sldId id="389" r:id="rId14"/>
    <p:sldId id="390" r:id="rId15"/>
    <p:sldId id="391" r:id="rId16"/>
    <p:sldId id="335" r:id="rId17"/>
    <p:sldId id="392" r:id="rId18"/>
    <p:sldId id="393" r:id="rId19"/>
    <p:sldId id="394" r:id="rId20"/>
    <p:sldId id="395" r:id="rId21"/>
    <p:sldId id="396" r:id="rId22"/>
    <p:sldId id="336" r:id="rId23"/>
    <p:sldId id="397" r:id="rId24"/>
    <p:sldId id="398" r:id="rId25"/>
    <p:sldId id="399" r:id="rId26"/>
    <p:sldId id="400" r:id="rId27"/>
    <p:sldId id="401" r:id="rId28"/>
    <p:sldId id="337" r:id="rId29"/>
    <p:sldId id="582" r:id="rId30"/>
    <p:sldId id="583" r:id="rId31"/>
    <p:sldId id="584" r:id="rId32"/>
    <p:sldId id="585" r:id="rId33"/>
    <p:sldId id="338" r:id="rId34"/>
    <p:sldId id="345" r:id="rId35"/>
    <p:sldId id="346" r:id="rId36"/>
    <p:sldId id="348" r:id="rId37"/>
    <p:sldId id="415" r:id="rId38"/>
    <p:sldId id="417" r:id="rId39"/>
    <p:sldId id="418" r:id="rId40"/>
    <p:sldId id="419" r:id="rId41"/>
    <p:sldId id="447" r:id="rId42"/>
    <p:sldId id="423" r:id="rId43"/>
    <p:sldId id="421" r:id="rId44"/>
    <p:sldId id="424" r:id="rId45"/>
    <p:sldId id="633" r:id="rId46"/>
    <p:sldId id="425" r:id="rId47"/>
    <p:sldId id="428" r:id="rId48"/>
    <p:sldId id="427" r:id="rId49"/>
    <p:sldId id="429" r:id="rId50"/>
    <p:sldId id="433" r:id="rId51"/>
    <p:sldId id="448" r:id="rId52"/>
    <p:sldId id="438" r:id="rId53"/>
    <p:sldId id="439" r:id="rId54"/>
    <p:sldId id="440" r:id="rId55"/>
    <p:sldId id="446" r:id="rId56"/>
    <p:sldId id="445" r:id="rId57"/>
    <p:sldId id="455" r:id="rId58"/>
    <p:sldId id="456" r:id="rId59"/>
    <p:sldId id="634" r:id="rId60"/>
    <p:sldId id="339" r:id="rId61"/>
    <p:sldId id="402" r:id="rId62"/>
    <p:sldId id="403" r:id="rId63"/>
    <p:sldId id="404" r:id="rId64"/>
    <p:sldId id="405" r:id="rId65"/>
    <p:sldId id="340" r:id="rId66"/>
    <p:sldId id="406" r:id="rId67"/>
    <p:sldId id="341" r:id="rId68"/>
    <p:sldId id="407" r:id="rId69"/>
    <p:sldId id="408" r:id="rId70"/>
    <p:sldId id="342" r:id="rId71"/>
    <p:sldId id="409" r:id="rId72"/>
    <p:sldId id="410" r:id="rId73"/>
    <p:sldId id="411" r:id="rId74"/>
    <p:sldId id="412" r:id="rId75"/>
    <p:sldId id="413" r:id="rId76"/>
    <p:sldId id="414" r:id="rId77"/>
    <p:sldId id="343" r:id="rId78"/>
    <p:sldId id="347" r:id="rId79"/>
    <p:sldId id="426" r:id="rId80"/>
    <p:sldId id="290" r:id="rId8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showGuides="1">
      <p:cViewPr varScale="1">
        <p:scale>
          <a:sx n="106" d="100"/>
          <a:sy n="106" d="100"/>
        </p:scale>
        <p:origin x="114" y="288"/>
      </p:cViewPr>
      <p:guideLst>
        <p:guide orient="horz" pos="2089"/>
        <p:guide pos="365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6" Type="http://schemas.openxmlformats.org/officeDocument/2006/relationships/customXml" Target="../customXml/item1.xml"/><Relationship Id="rId85" Type="http://schemas.openxmlformats.org/officeDocument/2006/relationships/customXmlProps" Target="../customXml/itemProps1.xml"/><Relationship Id="rId84" Type="http://schemas.openxmlformats.org/officeDocument/2006/relationships/tableStyles" Target="tableStyles.xml"/><Relationship Id="rId83" Type="http://schemas.openxmlformats.org/officeDocument/2006/relationships/viewProps" Target="viewProps.xml"/><Relationship Id="rId82" Type="http://schemas.openxmlformats.org/officeDocument/2006/relationships/presProps" Target="presProps.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509E27-8767-4F74-AFA6-54BB714E853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C80D9B-675C-4A98-A933-B0726120EBF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BA8D8E6-C8C7-4110-94EE-507477E36C0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8823D307-4FBD-4769-AAE7-63EA00FC2D7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D4EBC8-D7FD-4CBD-B4D9-D9D6AD01BB2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823D307-4FBD-4769-AAE7-63EA00FC2D7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D4EBC8-D7FD-4CBD-B4D9-D9D6AD01BB2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823D307-4FBD-4769-AAE7-63EA00FC2D7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D4EBC8-D7FD-4CBD-B4D9-D9D6AD01BB2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85664" y="260649"/>
            <a:ext cx="4334272" cy="527516"/>
          </a:xfrm>
        </p:spPr>
        <p:txBody>
          <a:bodyPr>
            <a:normAutofit/>
          </a:bodyPr>
          <a:lstStyle>
            <a:lvl1pPr algn="l">
              <a:defRPr sz="2665"/>
            </a:lvl1pPr>
          </a:lstStyle>
          <a:p>
            <a:r>
              <a:rPr lang="zh-CN" altLang="en-US"/>
              <a:t>单击此处编辑母版标题样式</a:t>
            </a:r>
            <a:endParaRPr lang="zh-CN" altLang="en-US"/>
          </a:p>
        </p:txBody>
      </p:sp>
      <p:sp>
        <p:nvSpPr>
          <p:cNvPr id="7" name="矩形 6"/>
          <p:cNvSpPr/>
          <p:nvPr userDrawn="1"/>
        </p:nvSpPr>
        <p:spPr>
          <a:xfrm>
            <a:off x="480054" y="260648"/>
            <a:ext cx="480053" cy="480053"/>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矩形 7"/>
          <p:cNvSpPr/>
          <p:nvPr userDrawn="1"/>
        </p:nvSpPr>
        <p:spPr>
          <a:xfrm>
            <a:off x="713587" y="456691"/>
            <a:ext cx="387019" cy="387019"/>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gradFill>
                <a:gsLst>
                  <a:gs pos="0">
                    <a:srgbClr val="66CCFF"/>
                  </a:gs>
                  <a:gs pos="52000">
                    <a:schemeClr val="bg1"/>
                  </a:gs>
                  <a:gs pos="100000">
                    <a:srgbClr val="0070C0"/>
                  </a:gs>
                </a:gsLst>
                <a:lin ang="0" scaled="1"/>
              </a:gradFill>
            </a:endParaRPr>
          </a:p>
        </p:txBody>
      </p:sp>
      <p:cxnSp>
        <p:nvCxnSpPr>
          <p:cNvPr id="9" name="直接连接符 8"/>
          <p:cNvCxnSpPr/>
          <p:nvPr userDrawn="1"/>
        </p:nvCxnSpPr>
        <p:spPr>
          <a:xfrm>
            <a:off x="1196616" y="811379"/>
            <a:ext cx="11140077"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300" fill="hold"/>
                                        <p:tgtEl>
                                          <p:spTgt spid="7"/>
                                        </p:tgtEl>
                                        <p:attrNameLst>
                                          <p:attrName>ppt_w</p:attrName>
                                        </p:attrNameLst>
                                      </p:cBhvr>
                                      <p:tavLst>
                                        <p:tav tm="0">
                                          <p:val>
                                            <p:fltVal val="0"/>
                                          </p:val>
                                        </p:tav>
                                        <p:tav tm="100000">
                                          <p:val>
                                            <p:strVal val="#ppt_w"/>
                                          </p:val>
                                        </p:tav>
                                      </p:tavLst>
                                    </p:anim>
                                    <p:anim calcmode="lin" valueType="num">
                                      <p:cBhvr>
                                        <p:cTn id="8" dur="300" fill="hold"/>
                                        <p:tgtEl>
                                          <p:spTgt spid="7"/>
                                        </p:tgtEl>
                                        <p:attrNameLst>
                                          <p:attrName>ppt_h</p:attrName>
                                        </p:attrNameLst>
                                      </p:cBhvr>
                                      <p:tavLst>
                                        <p:tav tm="0">
                                          <p:val>
                                            <p:fltVal val="0"/>
                                          </p:val>
                                        </p:tav>
                                        <p:tav tm="100000">
                                          <p:val>
                                            <p:strVal val="#ppt_h"/>
                                          </p:val>
                                        </p:tav>
                                      </p:tavLst>
                                    </p:anim>
                                    <p:anim calcmode="lin" valueType="num">
                                      <p:cBhvr>
                                        <p:cTn id="9" dur="300" fill="hold"/>
                                        <p:tgtEl>
                                          <p:spTgt spid="7"/>
                                        </p:tgtEl>
                                        <p:attrNameLst>
                                          <p:attrName>style.rotation</p:attrName>
                                        </p:attrNameLst>
                                      </p:cBhvr>
                                      <p:tavLst>
                                        <p:tav tm="0">
                                          <p:val>
                                            <p:fltVal val="90"/>
                                          </p:val>
                                        </p:tav>
                                        <p:tav tm="100000">
                                          <p:val>
                                            <p:fltVal val="0"/>
                                          </p:val>
                                        </p:tav>
                                      </p:tavLst>
                                    </p:anim>
                                    <p:animEffect transition="in" filter="fade">
                                      <p:cBhvr>
                                        <p:cTn id="10" dur="300"/>
                                        <p:tgtEl>
                                          <p:spTgt spid="7"/>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300" fill="hold"/>
                                        <p:tgtEl>
                                          <p:spTgt spid="8"/>
                                        </p:tgtEl>
                                        <p:attrNameLst>
                                          <p:attrName>ppt_w</p:attrName>
                                        </p:attrNameLst>
                                      </p:cBhvr>
                                      <p:tavLst>
                                        <p:tav tm="0">
                                          <p:val>
                                            <p:fltVal val="0"/>
                                          </p:val>
                                        </p:tav>
                                        <p:tav tm="100000">
                                          <p:val>
                                            <p:strVal val="#ppt_w"/>
                                          </p:val>
                                        </p:tav>
                                      </p:tavLst>
                                    </p:anim>
                                    <p:anim calcmode="lin" valueType="num">
                                      <p:cBhvr>
                                        <p:cTn id="14" dur="300" fill="hold"/>
                                        <p:tgtEl>
                                          <p:spTgt spid="8"/>
                                        </p:tgtEl>
                                        <p:attrNameLst>
                                          <p:attrName>ppt_h</p:attrName>
                                        </p:attrNameLst>
                                      </p:cBhvr>
                                      <p:tavLst>
                                        <p:tav tm="0">
                                          <p:val>
                                            <p:fltVal val="0"/>
                                          </p:val>
                                        </p:tav>
                                        <p:tav tm="100000">
                                          <p:val>
                                            <p:strVal val="#ppt_h"/>
                                          </p:val>
                                        </p:tav>
                                      </p:tavLst>
                                    </p:anim>
                                    <p:anim calcmode="lin" valueType="num">
                                      <p:cBhvr>
                                        <p:cTn id="15" dur="300" fill="hold"/>
                                        <p:tgtEl>
                                          <p:spTgt spid="8"/>
                                        </p:tgtEl>
                                        <p:attrNameLst>
                                          <p:attrName>style.rotation</p:attrName>
                                        </p:attrNameLst>
                                      </p:cBhvr>
                                      <p:tavLst>
                                        <p:tav tm="0">
                                          <p:val>
                                            <p:fltVal val="90"/>
                                          </p:val>
                                        </p:tav>
                                        <p:tav tm="100000">
                                          <p:val>
                                            <p:fltVal val="0"/>
                                          </p:val>
                                        </p:tav>
                                      </p:tavLst>
                                    </p:anim>
                                    <p:animEffect transition="in" filter="fade">
                                      <p:cBhvr>
                                        <p:cTn id="16" dur="300"/>
                                        <p:tgtEl>
                                          <p:spTgt spid="8"/>
                                        </p:tgtEl>
                                      </p:cBhvr>
                                    </p:animEffect>
                                  </p:childTnLst>
                                </p:cTn>
                              </p:par>
                              <p:par>
                                <p:cTn id="17" presetID="22" presetClass="entr" presetSubtype="8"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3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5335"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9" y="1535113"/>
            <a:ext cx="5389033"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9" y="2174875"/>
            <a:ext cx="5389033"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49"/>
            <a:ext cx="4011084" cy="1162051"/>
          </a:xfrm>
        </p:spPr>
        <p:txBody>
          <a:bodyPr anchor="b"/>
          <a:lstStyle>
            <a:lvl1pPr algn="l">
              <a:defRPr sz="2665"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2"/>
            <a:ext cx="6815667" cy="5853113"/>
          </a:xfr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2" y="1435102"/>
            <a:ext cx="4011084" cy="46910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823D307-4FBD-4769-AAE7-63EA00FC2D7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D4EBC8-D7FD-4CBD-B4D9-D9D6AD01BB2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9"/>
          </a:xfrm>
        </p:spPr>
        <p:txBody>
          <a:bodyPr anchor="b"/>
          <a:lstStyle>
            <a:lvl1pPr algn="l">
              <a:defRPr sz="2665"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endParaRPr lang="zh-CN" altLang="en-US"/>
          </a:p>
        </p:txBody>
      </p:sp>
      <p:sp>
        <p:nvSpPr>
          <p:cNvPr id="4" name="文本占位符 3"/>
          <p:cNvSpPr>
            <a:spLocks noGrp="1"/>
          </p:cNvSpPr>
          <p:nvPr>
            <p:ph type="body" sz="half" idx="2"/>
          </p:nvPr>
        </p:nvSpPr>
        <p:spPr>
          <a:xfrm>
            <a:off x="2389717" y="5367338"/>
            <a:ext cx="7315200" cy="8048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8823D307-4FBD-4769-AAE7-63EA00FC2D7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D4EBC8-D7FD-4CBD-B4D9-D9D6AD01BB2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823D307-4FBD-4769-AAE7-63EA00FC2D7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D4EBC8-D7FD-4CBD-B4D9-D9D6AD01BB2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823D307-4FBD-4769-AAE7-63EA00FC2D7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0D4EBC8-D7FD-4CBD-B4D9-D9D6AD01BB2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823D307-4FBD-4769-AAE7-63EA00FC2D7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0D4EBC8-D7FD-4CBD-B4D9-D9D6AD01BB2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823D307-4FBD-4769-AAE7-63EA00FC2D7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0D4EBC8-D7FD-4CBD-B4D9-D9D6AD01BB2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823D307-4FBD-4769-AAE7-63EA00FC2D7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D4EBC8-D7FD-4CBD-B4D9-D9D6AD01BB2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823D307-4FBD-4769-AAE7-63EA00FC2D7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D4EBC8-D7FD-4CBD-B4D9-D9D6AD01BB2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23D307-4FBD-4769-AAE7-63EA00FC2D7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D4EBC8-D7FD-4CBD-B4D9-D9D6AD01BB2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1">
                <a:tint val="40000"/>
                <a:satMod val="350000"/>
              </a:schemeClr>
            </a:gs>
            <a:gs pos="40000">
              <a:schemeClr val="bg1">
                <a:tint val="45000"/>
                <a:shade val="99000"/>
                <a:satMod val="350000"/>
              </a:schemeClr>
            </a:gs>
            <a:gs pos="100000">
              <a:schemeClr val="bg1">
                <a:lumMod val="75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13.xml"/><Relationship Id="rId2" Type="http://schemas.openxmlformats.org/officeDocument/2006/relationships/image" Target="../media/image4.png"/><Relationship Id="rId1"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4" Type="http://schemas.openxmlformats.org/officeDocument/2006/relationships/notesSlide" Target="../notesSlides/notesSlide56.xml"/><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1.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hyperlink" Target="&#20195;&#30721;&#35268;&#33539;.docx" TargetMode="External"/></Relationships>
</file>

<file path=ppt/slides/_rels/slide60.xml.rels><?xml version="1.0" encoding="UTF-8" standalone="yes"?>
<Relationships xmlns="http://schemas.openxmlformats.org/package/2006/relationships"><Relationship Id="rId4" Type="http://schemas.openxmlformats.org/officeDocument/2006/relationships/notesSlide" Target="../notesSlides/notesSlide60.xml"/><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1.png"/></Relationships>
</file>

<file path=ppt/slides/_rels/slide61.xml.rels><?xml version="1.0" encoding="UTF-8" standalone="yes"?>
<Relationships xmlns="http://schemas.openxmlformats.org/package/2006/relationships"><Relationship Id="rId4" Type="http://schemas.openxmlformats.org/officeDocument/2006/relationships/notesSlide" Target="../notesSlides/notesSlide61.xml"/><Relationship Id="rId3" Type="http://schemas.openxmlformats.org/officeDocument/2006/relationships/slideLayout" Target="../slideLayouts/slideLayout13.xml"/><Relationship Id="rId2" Type="http://schemas.microsoft.com/office/2007/relationships/hdphoto" Target="../media/image8.wdp"/><Relationship Id="rId1" Type="http://schemas.openxmlformats.org/officeDocument/2006/relationships/image" Target="../media/image7.jpe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3.xml"/><Relationship Id="rId1" Type="http://schemas.openxmlformats.org/officeDocument/2006/relationships/image" Target="../media/image9.jpe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6" Type="http://schemas.openxmlformats.org/officeDocument/2006/relationships/notesSlide" Target="../notesSlides/notesSlide71.xml"/><Relationship Id="rId5" Type="http://schemas.openxmlformats.org/officeDocument/2006/relationships/slideLayout" Target="../slideLayouts/slideLayout13.xml"/><Relationship Id="rId4" Type="http://schemas.openxmlformats.org/officeDocument/2006/relationships/image" Target="../media/image13.png"/><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jpe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13.xml"/><Relationship Id="rId1" Type="http://schemas.openxmlformats.org/officeDocument/2006/relationships/image" Target="../media/image14.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13.xml"/><Relationship Id="rId1" Type="http://schemas.openxmlformats.org/officeDocument/2006/relationships/image" Target="../media/image15.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9257" y="6336704"/>
            <a:ext cx="12231257" cy="5486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0" name="矩形 9"/>
          <p:cNvSpPr/>
          <p:nvPr/>
        </p:nvSpPr>
        <p:spPr>
          <a:xfrm>
            <a:off x="1373772" y="1508789"/>
            <a:ext cx="342816" cy="6723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9" name="矩形 18"/>
          <p:cNvSpPr/>
          <p:nvPr/>
        </p:nvSpPr>
        <p:spPr>
          <a:xfrm>
            <a:off x="1373773" y="1508789"/>
            <a:ext cx="2628255" cy="3295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20" name="矩形 19"/>
          <p:cNvSpPr/>
          <p:nvPr/>
        </p:nvSpPr>
        <p:spPr>
          <a:xfrm rot="5400000">
            <a:off x="2605655" y="2790887"/>
            <a:ext cx="2893709" cy="3295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21" name="矩形 20"/>
          <p:cNvSpPr/>
          <p:nvPr/>
        </p:nvSpPr>
        <p:spPr>
          <a:xfrm flipV="1">
            <a:off x="1373772" y="3730171"/>
            <a:ext cx="342816" cy="457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22" name="矩形 21"/>
          <p:cNvSpPr/>
          <p:nvPr/>
        </p:nvSpPr>
        <p:spPr>
          <a:xfrm flipV="1">
            <a:off x="1373773" y="4072987"/>
            <a:ext cx="2628255" cy="3295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25" name="Rectangle 20"/>
          <p:cNvSpPr>
            <a:spLocks noChangeArrowheads="1"/>
          </p:cNvSpPr>
          <p:nvPr/>
        </p:nvSpPr>
        <p:spPr bwMode="auto">
          <a:xfrm>
            <a:off x="6542858" y="2445531"/>
            <a:ext cx="3020695"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lang="zh-CN" altLang="en-US" sz="3200" noProof="0" dirty="0">
                <a:ln>
                  <a:noFill/>
                </a:ln>
                <a:solidFill>
                  <a:srgbClr val="3F3F3F"/>
                </a:solidFill>
                <a:effectLst/>
                <a:uLnTx/>
                <a:uFillTx/>
                <a:latin typeface="微软雅黑" panose="020B0503020204020204" charset="-122"/>
                <a:ea typeface="微软雅黑" panose="020B0503020204020204" charset="-122"/>
                <a:sym typeface="+mn-ea"/>
              </a:rPr>
              <a:t>实现</a:t>
            </a:r>
            <a:r>
              <a:rPr lang="en-US" altLang="zh-CN" sz="3200" noProof="0" dirty="0">
                <a:ln>
                  <a:noFill/>
                </a:ln>
                <a:solidFill>
                  <a:srgbClr val="3F3F3F"/>
                </a:solidFill>
                <a:effectLst/>
                <a:uLnTx/>
                <a:uFillTx/>
                <a:latin typeface="微软雅黑" panose="020B0503020204020204" charset="-122"/>
                <a:ea typeface="微软雅黑" panose="020B0503020204020204" charset="-122"/>
                <a:sym typeface="+mn-ea"/>
              </a:rPr>
              <a:t>-</a:t>
            </a:r>
            <a:r>
              <a:rPr kumimoji="0" lang="zh-CN" altLang="en-US" sz="4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rPr>
              <a:t>白盒测试</a:t>
            </a:r>
            <a:endParaRPr kumimoji="0" lang="zh-CN" altLang="en-US" sz="3600" b="0"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endParaRPr>
          </a:p>
        </p:txBody>
      </p:sp>
      <p:cxnSp>
        <p:nvCxnSpPr>
          <p:cNvPr id="26" name="直接连接符 25"/>
          <p:cNvCxnSpPr/>
          <p:nvPr/>
        </p:nvCxnSpPr>
        <p:spPr>
          <a:xfrm>
            <a:off x="5859839" y="2999413"/>
            <a:ext cx="0" cy="318619"/>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692275" y="3730298"/>
            <a:ext cx="2722880" cy="337185"/>
          </a:xfrm>
          <a:prstGeom prst="rect">
            <a:avLst/>
          </a:prstGeom>
          <a:noFill/>
        </p:spPr>
        <p:txBody>
          <a:bodyPr wrap="none" lIns="91440" tIns="45720" rIns="91440" bIns="4572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lumMod val="75000"/>
                    <a:lumOff val="25000"/>
                  </a:prstClr>
                </a:solidFill>
                <a:effectLst/>
                <a:uLnTx/>
                <a:uFillTx/>
                <a:latin typeface="方正兰亭中黑_GBK" panose="02000000000000000000" pitchFamily="2" charset="-122"/>
                <a:ea typeface="方正兰亭中黑_GBK" panose="02000000000000000000" pitchFamily="2" charset="-122"/>
                <a:cs typeface="+mn-cs"/>
              </a:rPr>
              <a:t>2020.12.24 </a:t>
            </a:r>
            <a:r>
              <a:rPr kumimoji="0" lang="zh-CN" altLang="en-US" sz="1600" b="0" i="0" u="none" strike="noStrike" kern="1200" cap="none" spc="0" normalizeH="0" baseline="0" noProof="0" dirty="0">
                <a:ln>
                  <a:noFill/>
                </a:ln>
                <a:solidFill>
                  <a:prstClr val="black">
                    <a:lumMod val="75000"/>
                    <a:lumOff val="25000"/>
                  </a:prstClr>
                </a:solidFill>
                <a:effectLst/>
                <a:uLnTx/>
                <a:uFillTx/>
                <a:latin typeface="方正兰亭中黑_GBK" panose="02000000000000000000" pitchFamily="2" charset="-122"/>
                <a:ea typeface="方正兰亭中黑_GBK" panose="02000000000000000000" pitchFamily="2" charset="-122"/>
                <a:cs typeface="+mn-cs"/>
              </a:rPr>
              <a:t>主讲人：刘羽佳</a:t>
            </a:r>
            <a:endParaRPr kumimoji="0" lang="zh-CN" altLang="en-US" sz="1600" b="0" i="0" u="none" strike="noStrike" kern="1200" cap="none" spc="0" normalizeH="0" baseline="0" noProof="0" dirty="0">
              <a:ln>
                <a:noFill/>
              </a:ln>
              <a:solidFill>
                <a:prstClr val="black">
                  <a:lumMod val="75000"/>
                  <a:lumOff val="25000"/>
                </a:prstClr>
              </a:solidFill>
              <a:effectLst/>
              <a:uLnTx/>
              <a:uFillTx/>
              <a:latin typeface="方正兰亭中黑_GBK" panose="02000000000000000000" pitchFamily="2" charset="-122"/>
              <a:ea typeface="方正兰亭中黑_GBK" panose="02000000000000000000" pitchFamily="2" charset="-122"/>
              <a:cs typeface="+mn-cs"/>
            </a:endParaRPr>
          </a:p>
        </p:txBody>
      </p:sp>
      <p:sp>
        <p:nvSpPr>
          <p:cNvPr id="31" name="TextBox 30"/>
          <p:cNvSpPr txBox="1"/>
          <p:nvPr/>
        </p:nvSpPr>
        <p:spPr>
          <a:xfrm>
            <a:off x="7050338" y="3316913"/>
            <a:ext cx="2006600" cy="337185"/>
          </a:xfrm>
          <a:prstGeom prst="rect">
            <a:avLst/>
          </a:prstGeom>
          <a:noFill/>
        </p:spPr>
        <p:txBody>
          <a:bodyPr wrap="none" lIns="91440" tIns="45720" rIns="91440" bIns="4572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75000"/>
                    <a:lumOff val="25000"/>
                  </a:prstClr>
                </a:solidFill>
                <a:effectLst/>
                <a:uLnTx/>
                <a:uFillTx/>
                <a:latin typeface="方正兰亭中黑_GBK" panose="02000000000000000000" pitchFamily="2" charset="-122"/>
                <a:ea typeface="方正兰亭中黑_GBK" panose="02000000000000000000" pitchFamily="2" charset="-122"/>
                <a:cs typeface="+mn-cs"/>
              </a:rPr>
              <a:t>实现</a:t>
            </a:r>
            <a:r>
              <a:rPr lang="en-US" altLang="zh-CN" sz="1600" baseline="30000" noProof="0" dirty="0">
                <a:ln>
                  <a:noFill/>
                </a:ln>
                <a:solidFill>
                  <a:prstClr val="black">
                    <a:lumMod val="75000"/>
                    <a:lumOff val="25000"/>
                  </a:prstClr>
                </a:solidFill>
                <a:effectLst/>
                <a:uLnTx/>
                <a:uFillTx/>
                <a:latin typeface="方正兰亭中黑_GBK" panose="02000000000000000000" pitchFamily="2" charset="-122"/>
                <a:ea typeface="方正兰亭中黑_GBK" panose="02000000000000000000" pitchFamily="2" charset="-122"/>
                <a:sym typeface="+mn-ea"/>
              </a:rPr>
              <a:t>[1]</a:t>
            </a:r>
            <a:r>
              <a:rPr kumimoji="0" lang="zh-CN" altLang="en-US" sz="1600" b="0" i="0" u="none" strike="noStrike" kern="1200" cap="none" spc="0" normalizeH="0" baseline="0" noProof="0" dirty="0">
                <a:ln>
                  <a:noFill/>
                </a:ln>
                <a:solidFill>
                  <a:prstClr val="black">
                    <a:lumMod val="75000"/>
                    <a:lumOff val="25000"/>
                  </a:prstClr>
                </a:solidFill>
                <a:effectLst/>
                <a:uLnTx/>
                <a:uFillTx/>
                <a:latin typeface="方正兰亭中黑_GBK" panose="02000000000000000000" pitchFamily="2" charset="-122"/>
                <a:ea typeface="方正兰亭中黑_GBK" panose="02000000000000000000" pitchFamily="2" charset="-122"/>
                <a:cs typeface="+mn-cs"/>
              </a:rPr>
              <a:t>阶段翻转课堂</a:t>
            </a:r>
            <a:endParaRPr kumimoji="0" lang="en-US" altLang="zh-CN" sz="1600" b="0" i="0" u="none" strike="noStrike" kern="1200" cap="none" spc="0" normalizeH="0" baseline="30000" noProof="0" dirty="0">
              <a:ln>
                <a:noFill/>
              </a:ln>
              <a:solidFill>
                <a:prstClr val="black">
                  <a:lumMod val="75000"/>
                  <a:lumOff val="25000"/>
                </a:prstClr>
              </a:solidFill>
              <a:effectLst/>
              <a:uLnTx/>
              <a:uFillTx/>
              <a:latin typeface="方正兰亭中黑_GBK" panose="02000000000000000000" pitchFamily="2" charset="-122"/>
              <a:ea typeface="方正兰亭中黑_GBK" panose="02000000000000000000" pitchFamily="2" charset="-122"/>
              <a:cs typeface="+mn-cs"/>
            </a:endParaRPr>
          </a:p>
        </p:txBody>
      </p:sp>
      <p:sp>
        <p:nvSpPr>
          <p:cNvPr id="24" name="TextBox 23"/>
          <p:cNvSpPr txBox="1"/>
          <p:nvPr/>
        </p:nvSpPr>
        <p:spPr>
          <a:xfrm>
            <a:off x="1346594" y="1988944"/>
            <a:ext cx="3218180" cy="196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defPPr>
              <a:defRPr lang="zh-CN"/>
            </a:defPPr>
            <a:lvl1pPr defTabSz="685800" fontAlgn="base">
              <a:spcBef>
                <a:spcPct val="0"/>
              </a:spcBef>
              <a:spcAft>
                <a:spcPct val="0"/>
              </a:spcAft>
              <a:defRPr sz="2700">
                <a:solidFill>
                  <a:schemeClr val="tx1">
                    <a:lumMod val="75000"/>
                    <a:lumOff val="25000"/>
                  </a:schemeClr>
                </a:solidFill>
                <a:latin typeface="Agency FB" pitchFamily="34" charset="0"/>
                <a:ea typeface="宋体" panose="02010600030101010101" pitchFamily="2" charset="-122"/>
                <a:cs typeface="宋体" panose="02010600030101010101" pitchFamily="2" charset="-122"/>
              </a:defRPr>
            </a:lvl1pPr>
            <a:lvl2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800" b="1" i="0" u="none" strike="noStrike" kern="1200" cap="none" spc="0" normalizeH="0" baseline="0" noProof="0" dirty="0">
                <a:ln>
                  <a:noFill/>
                </a:ln>
                <a:solidFill>
                  <a:schemeClr val="bg2">
                    <a:lumMod val="60000"/>
                    <a:lumOff val="40000"/>
                  </a:schemeClr>
                </a:solidFill>
                <a:effectLst/>
                <a:uLnTx/>
                <a:uFillTx/>
                <a:latin typeface="Ink Free" panose="03080402000500000000" charset="0"/>
                <a:ea typeface="宋体" panose="02010600030101010101" pitchFamily="2" charset="-122"/>
                <a:cs typeface="Ink Free" panose="03080402000500000000" charset="0"/>
              </a:rPr>
              <a:t>G02</a:t>
            </a:r>
            <a:endParaRPr kumimoji="0" lang="en-US" altLang="zh-CN" sz="12800" b="1" i="0" u="none" strike="noStrike" kern="1200" cap="none" spc="0" normalizeH="0" baseline="0" noProof="0" dirty="0">
              <a:ln>
                <a:noFill/>
              </a:ln>
              <a:solidFill>
                <a:schemeClr val="bg2">
                  <a:lumMod val="60000"/>
                  <a:lumOff val="40000"/>
                </a:schemeClr>
              </a:solidFill>
              <a:effectLst/>
              <a:uLnTx/>
              <a:uFillTx/>
              <a:latin typeface="Ink Free" panose="03080402000500000000" charset="0"/>
              <a:ea typeface="宋体" panose="02010600030101010101" pitchFamily="2" charset="-122"/>
              <a:cs typeface="Ink Free" panose="03080402000500000000" charset="0"/>
            </a:endParaRPr>
          </a:p>
        </p:txBody>
      </p:sp>
      <p:sp>
        <p:nvSpPr>
          <p:cNvPr id="36" name="TextBox 35"/>
          <p:cNvSpPr txBox="1"/>
          <p:nvPr/>
        </p:nvSpPr>
        <p:spPr>
          <a:xfrm>
            <a:off x="9320572" y="6441767"/>
            <a:ext cx="184731" cy="584775"/>
          </a:xfrm>
          <a:prstGeom prst="rect">
            <a:avLst/>
          </a:prstGeom>
          <a:noFill/>
        </p:spPr>
        <p:txBody>
          <a:bodyPr wrap="none" lIns="91440" tIns="45720" rIns="91440" bIns="4572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endParaRPr lang="en-US" altLang="zh-CN" sz="1600" dirty="0">
              <a:solidFill>
                <a:prstClr val="white"/>
              </a:solidFill>
              <a:latin typeface="微软雅黑" panose="020B0503020204020204" charset="-122"/>
              <a:ea typeface="微软雅黑" panose="020B0503020204020204" charset="-122"/>
            </a:endParaRPr>
          </a:p>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3" name="Freeform 7"/>
          <p:cNvSpPr/>
          <p:nvPr/>
        </p:nvSpPr>
        <p:spPr bwMode="auto">
          <a:xfrm rot="18900000">
            <a:off x="4756451" y="2731211"/>
            <a:ext cx="484453" cy="485237"/>
          </a:xfrm>
          <a:custGeom>
            <a:avLst/>
            <a:gdLst>
              <a:gd name="T0" fmla="*/ 2199 w 2504"/>
              <a:gd name="T1" fmla="*/ 0 h 2504"/>
              <a:gd name="T2" fmla="*/ 2504 w 2504"/>
              <a:gd name="T3" fmla="*/ 0 h 2504"/>
              <a:gd name="T4" fmla="*/ 2504 w 2504"/>
              <a:gd name="T5" fmla="*/ 2504 h 2504"/>
              <a:gd name="T6" fmla="*/ 0 w 2504"/>
              <a:gd name="T7" fmla="*/ 2504 h 2504"/>
              <a:gd name="T8" fmla="*/ 0 w 2504"/>
              <a:gd name="T9" fmla="*/ 2199 h 2504"/>
              <a:gd name="T10" fmla="*/ 1970 w 2504"/>
              <a:gd name="T11" fmla="*/ 2199 h 2504"/>
              <a:gd name="T12" fmla="*/ 87 w 2504"/>
              <a:gd name="T13" fmla="*/ 315 h 2504"/>
              <a:gd name="T14" fmla="*/ 303 w 2504"/>
              <a:gd name="T15" fmla="*/ 99 h 2504"/>
              <a:gd name="T16" fmla="*/ 2199 w 2504"/>
              <a:gd name="T17" fmla="*/ 1996 h 2504"/>
              <a:gd name="T18" fmla="*/ 2199 w 2504"/>
              <a:gd name="T19" fmla="*/ 0 h 2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4" h="2504">
                <a:moveTo>
                  <a:pt x="2199" y="0"/>
                </a:moveTo>
                <a:lnTo>
                  <a:pt x="2504" y="0"/>
                </a:lnTo>
                <a:lnTo>
                  <a:pt x="2504" y="2504"/>
                </a:lnTo>
                <a:lnTo>
                  <a:pt x="0" y="2504"/>
                </a:lnTo>
                <a:lnTo>
                  <a:pt x="0" y="2199"/>
                </a:lnTo>
                <a:lnTo>
                  <a:pt x="1970" y="2199"/>
                </a:lnTo>
                <a:lnTo>
                  <a:pt x="87" y="315"/>
                </a:lnTo>
                <a:lnTo>
                  <a:pt x="303" y="99"/>
                </a:lnTo>
                <a:lnTo>
                  <a:pt x="2199" y="1996"/>
                </a:lnTo>
                <a:lnTo>
                  <a:pt x="2199" y="0"/>
                </a:lnTo>
                <a:close/>
              </a:path>
            </a:pathLst>
          </a:custGeom>
          <a:solidFill>
            <a:schemeClr val="bg1">
              <a:lumMod val="65000"/>
            </a:schemeClr>
          </a:solidFill>
          <a:ln>
            <a:noFill/>
          </a:ln>
        </p:spPr>
        <p:txBody>
          <a:bodyPr vert="horz" wrap="square" lIns="91428" tIns="45713" rIns="91428" bIns="45713"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测试准则</a:t>
            </a:r>
            <a:endParaRPr lang="zh-CN" altLang="en-US" sz="1600" b="1" dirty="0"/>
          </a:p>
        </p:txBody>
      </p:sp>
      <p:sp>
        <p:nvSpPr>
          <p:cNvPr id="3" name="矩形 2"/>
          <p:cNvSpPr/>
          <p:nvPr/>
        </p:nvSpPr>
        <p:spPr>
          <a:xfrm>
            <a:off x="4054475" y="1458595"/>
            <a:ext cx="6362065" cy="1288415"/>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4" name="矩形 3"/>
          <p:cNvSpPr/>
          <p:nvPr/>
        </p:nvSpPr>
        <p:spPr>
          <a:xfrm>
            <a:off x="4886498" y="1244755"/>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2000" dirty="0">
                <a:solidFill>
                  <a:prstClr val="white"/>
                </a:solidFill>
                <a:latin typeface="微软雅黑" panose="020B0503020204020204" charset="-122"/>
                <a:ea typeface="微软雅黑" panose="020B0503020204020204" charset="-122"/>
              </a:rPr>
              <a:t>从“小规模”到“大规模”</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5" name="六边形 4"/>
          <p:cNvSpPr/>
          <p:nvPr/>
        </p:nvSpPr>
        <p:spPr>
          <a:xfrm>
            <a:off x="1568501" y="3044955"/>
            <a:ext cx="1587263" cy="1368152"/>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准则</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7" name="直接箭头连接符 6"/>
          <p:cNvCxnSpPr>
            <a:stCxn id="5" idx="5"/>
          </p:cNvCxnSpPr>
          <p:nvPr/>
        </p:nvCxnSpPr>
        <p:spPr>
          <a:xfrm flipV="1">
            <a:off x="2813681" y="2108852"/>
            <a:ext cx="1240860" cy="936104"/>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5" idx="0"/>
          </p:cNvCxnSpPr>
          <p:nvPr/>
        </p:nvCxnSpPr>
        <p:spPr>
          <a:xfrm>
            <a:off x="3155764" y="3729031"/>
            <a:ext cx="898777" cy="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5" idx="1"/>
          </p:cNvCxnSpPr>
          <p:nvPr/>
        </p:nvCxnSpPr>
        <p:spPr>
          <a:xfrm>
            <a:off x="2813681" y="4413107"/>
            <a:ext cx="1240860" cy="936104"/>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270591" y="1748812"/>
            <a:ext cx="6049460" cy="928370"/>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应该从“小规模”的测试开始，并逐步进行“大规模”测试。通常，首先重点测试单个程序模块，然后把测试重点转向在继承的模块簇中寻找错误，最后在整个系统中寻找错误。</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1" name="矩形 10"/>
          <p:cNvSpPr/>
          <p:nvPr/>
        </p:nvSpPr>
        <p:spPr>
          <a:xfrm>
            <a:off x="4054475" y="3258820"/>
            <a:ext cx="6362065" cy="1294130"/>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2" name="矩形 11"/>
          <p:cNvSpPr/>
          <p:nvPr/>
        </p:nvSpPr>
        <p:spPr>
          <a:xfrm>
            <a:off x="4886498" y="3044955"/>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2000" dirty="0">
                <a:solidFill>
                  <a:prstClr val="white"/>
                </a:solidFill>
                <a:latin typeface="微软雅黑" panose="020B0503020204020204" charset="-122"/>
                <a:ea typeface="微软雅黑" panose="020B0503020204020204" charset="-122"/>
              </a:rPr>
              <a:t>放弃穷举</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3" name="TextBox 12"/>
          <p:cNvSpPr txBox="1"/>
          <p:nvPr/>
        </p:nvSpPr>
        <p:spPr>
          <a:xfrm>
            <a:off x="4270591" y="3549012"/>
            <a:ext cx="6049460" cy="928370"/>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穷举测试是不可能的。即使是一个中等规模的程序，其执行路径的排列数也十分庞大，受到时间、人力以及其他资源的限制，测试只能证明程序中有错误，无法证明程序中无错误。</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4" name="矩形 13"/>
          <p:cNvSpPr/>
          <p:nvPr/>
        </p:nvSpPr>
        <p:spPr>
          <a:xfrm>
            <a:off x="4054475" y="5059045"/>
            <a:ext cx="6362065" cy="1057910"/>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5" name="矩形 14"/>
          <p:cNvSpPr/>
          <p:nvPr/>
        </p:nvSpPr>
        <p:spPr>
          <a:xfrm>
            <a:off x="4886498" y="4845157"/>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让独立第三方从事测试工作</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6" name="TextBox 15"/>
          <p:cNvSpPr txBox="1"/>
          <p:nvPr/>
        </p:nvSpPr>
        <p:spPr>
          <a:xfrm>
            <a:off x="4270591" y="5349212"/>
            <a:ext cx="6049460" cy="648970"/>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为了达到最佳的测试效果，</a:t>
            </a:r>
            <a:r>
              <a:rPr lang="zh-CN" altLang="en-US" sz="1400" dirty="0">
                <a:solidFill>
                  <a:sysClr val="windowText" lastClr="000000"/>
                </a:solidFill>
                <a:latin typeface="微软雅黑" panose="020B0503020204020204" charset="-122"/>
                <a:ea typeface="微软雅黑" panose="020B0503020204020204" charset="-122"/>
              </a:rPr>
              <a:t>应该由独立的第三方从事测试工作。所谓“最佳效果”就是指最大可能性发现错误的测试。</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测试方法</a:t>
            </a:r>
            <a:endParaRPr lang="zh-CN" altLang="en-US" sz="1600" b="1" dirty="0"/>
          </a:p>
        </p:txBody>
      </p:sp>
      <p:grpSp>
        <p:nvGrpSpPr>
          <p:cNvPr id="3" name="组合 2"/>
          <p:cNvGrpSpPr/>
          <p:nvPr/>
        </p:nvGrpSpPr>
        <p:grpSpPr>
          <a:xfrm>
            <a:off x="6217921" y="1508787"/>
            <a:ext cx="5148686" cy="2438067"/>
            <a:chOff x="6084167" y="1925354"/>
            <a:chExt cx="2756794" cy="1935163"/>
          </a:xfrm>
        </p:grpSpPr>
        <p:sp>
          <p:nvSpPr>
            <p:cNvPr id="4" name="KMA1D1FEAF"/>
            <p:cNvSpPr>
              <a:spLocks noChangeArrowheads="1"/>
            </p:cNvSpPr>
            <p:nvPr/>
          </p:nvSpPr>
          <p:spPr bwMode="ltGray">
            <a:xfrm>
              <a:off x="6084167" y="1925354"/>
              <a:ext cx="2756794" cy="1935163"/>
            </a:xfrm>
            <a:prstGeom prst="rect">
              <a:avLst/>
            </a:prstGeom>
            <a:solidFill>
              <a:schemeClr val="accent1"/>
            </a:solidFill>
            <a:ln w="19050">
              <a:noFill/>
              <a:miter lim="800000"/>
            </a:ln>
            <a:effectLst/>
          </p:spPr>
          <p:txBody>
            <a:bodyPr wrap="none" lIns="129600" tIns="129600" rIns="130776" bIns="129600"/>
            <a:lstStyle/>
            <a:p>
              <a:pPr marL="0" marR="0" lvl="0" indent="0" algn="l" defTabSz="1219200" rtl="0" eaLnBrk="1" fontAlgn="auto" latinLnBrk="0" hangingPunct="1">
                <a:lnSpc>
                  <a:spcPct val="100000"/>
                </a:lnSpc>
                <a:spcBef>
                  <a:spcPts val="0"/>
                </a:spcBef>
                <a:spcAft>
                  <a:spcPts val="0"/>
                </a:spcAft>
                <a:buClrTx/>
                <a:buSzPct val="80000"/>
                <a:buFont typeface="Marlett" pitchFamily="2" charset="2"/>
                <a:buChar char="i"/>
                <a:defRPr/>
              </a:pPr>
              <a:endParaRPr kumimoji="0" lang="ko-KR" altLang="ko-KR" sz="2000" b="1" i="0" u="none" strike="noStrike" kern="1200" cap="none" spc="0" normalizeH="0" baseline="0" noProof="0">
                <a:ln>
                  <a:noFill/>
                </a:ln>
                <a:solidFill>
                  <a:prstClr val="white"/>
                </a:solidFill>
                <a:effectLst/>
                <a:uLnTx/>
                <a:uFillTx/>
                <a:latin typeface="Arial" panose="020B0604020202020204" pitchFamily="34" charset="0"/>
                <a:ea typeface="굴림" pitchFamily="50" charset="-127"/>
                <a:cs typeface="Arial" panose="020B0604020202020204" pitchFamily="34" charset="0"/>
              </a:endParaRPr>
            </a:p>
          </p:txBody>
        </p:sp>
        <p:sp>
          <p:nvSpPr>
            <p:cNvPr id="8" name="Text Box 5"/>
            <p:cNvSpPr txBox="1">
              <a:spLocks noChangeArrowheads="1"/>
            </p:cNvSpPr>
            <p:nvPr/>
          </p:nvSpPr>
          <p:spPr bwMode="auto">
            <a:xfrm>
              <a:off x="6913370" y="2595975"/>
              <a:ext cx="1220369" cy="512082"/>
            </a:xfrm>
            <a:prstGeom prst="rect">
              <a:avLst/>
            </a:prstGeom>
            <a:noFill/>
            <a:ln w="9525">
              <a:noFill/>
              <a:miter lim="800000"/>
            </a:ln>
          </p:spPr>
          <p:txBody>
            <a:bodyPr wrap="square">
              <a:spAutoFit/>
            </a:bodyPr>
            <a:lstStyle/>
            <a:p>
              <a:pPr marL="168275" marR="0" lvl="0" indent="-168275" algn="l" defTabSz="12192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cs typeface="Arial" panose="020B0604020202020204" pitchFamily="34" charset="0"/>
                </a:rPr>
                <a:t>白盒测试</a:t>
              </a:r>
              <a:endParaRPr kumimoji="0" lang="zh-CN" altLang="en-US" sz="36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cs typeface="Arial" panose="020B0604020202020204" pitchFamily="34" charset="0"/>
              </a:endParaRPr>
            </a:p>
          </p:txBody>
        </p:sp>
      </p:grpSp>
      <p:grpSp>
        <p:nvGrpSpPr>
          <p:cNvPr id="14" name="组合 13"/>
          <p:cNvGrpSpPr/>
          <p:nvPr/>
        </p:nvGrpSpPr>
        <p:grpSpPr>
          <a:xfrm>
            <a:off x="734990" y="1508787"/>
            <a:ext cx="5482930" cy="2438067"/>
            <a:chOff x="251520" y="1925354"/>
            <a:chExt cx="3238821" cy="1935163"/>
          </a:xfrm>
        </p:grpSpPr>
        <p:sp>
          <p:nvSpPr>
            <p:cNvPr id="15" name="KMA1D1FEAF"/>
            <p:cNvSpPr>
              <a:spLocks noChangeArrowheads="1"/>
            </p:cNvSpPr>
            <p:nvPr/>
          </p:nvSpPr>
          <p:spPr bwMode="ltGray">
            <a:xfrm>
              <a:off x="251520" y="1925354"/>
              <a:ext cx="3238821" cy="1935163"/>
            </a:xfrm>
            <a:prstGeom prst="rightArrowCallout">
              <a:avLst>
                <a:gd name="adj1" fmla="val 23031"/>
                <a:gd name="adj2" fmla="val 25000"/>
                <a:gd name="adj3" fmla="val 12695"/>
                <a:gd name="adj4" fmla="val 84741"/>
              </a:avLst>
            </a:prstGeom>
            <a:solidFill>
              <a:schemeClr val="accent1"/>
            </a:solidFill>
            <a:ln w="19050">
              <a:noFill/>
              <a:miter lim="800000"/>
            </a:ln>
            <a:effectLst/>
          </p:spPr>
          <p:txBody>
            <a:bodyPr wrap="none" lIns="129600" tIns="129600" rIns="130776" bIns="129600"/>
            <a:lstStyle/>
            <a:p>
              <a:pPr marL="0" marR="0" lvl="0" indent="0" algn="l" defTabSz="1219200" rtl="0" eaLnBrk="1" fontAlgn="auto" latinLnBrk="0" hangingPunct="1">
                <a:lnSpc>
                  <a:spcPct val="100000"/>
                </a:lnSpc>
                <a:spcBef>
                  <a:spcPts val="0"/>
                </a:spcBef>
                <a:spcAft>
                  <a:spcPts val="0"/>
                </a:spcAft>
                <a:buClrTx/>
                <a:buSzPct val="80000"/>
                <a:buFont typeface="Marlett" pitchFamily="2" charset="2"/>
                <a:buChar char="i"/>
                <a:defRPr/>
              </a:pPr>
              <a:endParaRPr kumimoji="0" lang="ko-KR" altLang="ko-KR" sz="2000" b="1" i="0" u="none" strike="noStrike" kern="1200" cap="none" spc="0" normalizeH="0" baseline="0" noProof="0">
                <a:ln>
                  <a:noFill/>
                </a:ln>
                <a:solidFill>
                  <a:prstClr val="white"/>
                </a:solidFill>
                <a:effectLst/>
                <a:uLnTx/>
                <a:uFillTx/>
                <a:latin typeface="Arial" panose="020B0604020202020204" pitchFamily="34" charset="0"/>
                <a:ea typeface="굴림" pitchFamily="50" charset="-127"/>
                <a:cs typeface="Arial" panose="020B0604020202020204" pitchFamily="34" charset="0"/>
              </a:endParaRPr>
            </a:p>
          </p:txBody>
        </p:sp>
        <p:sp>
          <p:nvSpPr>
            <p:cNvPr id="18" name="Text Box 5"/>
            <p:cNvSpPr txBox="1">
              <a:spLocks noChangeArrowheads="1"/>
            </p:cNvSpPr>
            <p:nvPr/>
          </p:nvSpPr>
          <p:spPr bwMode="auto">
            <a:xfrm>
              <a:off x="932285" y="2612000"/>
              <a:ext cx="1351747" cy="512082"/>
            </a:xfrm>
            <a:prstGeom prst="rect">
              <a:avLst/>
            </a:prstGeom>
            <a:noFill/>
            <a:ln w="9525">
              <a:noFill/>
              <a:miter lim="800000"/>
            </a:ln>
          </p:spPr>
          <p:txBody>
            <a:bodyPr wrap="square">
              <a:spAutoFit/>
            </a:bodyPr>
            <a:lstStyle/>
            <a:p>
              <a:pPr marL="168275" marR="0" lvl="0" indent="-168275" algn="l" defTabSz="12192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cs typeface="Arial" panose="020B0604020202020204" pitchFamily="34" charset="0"/>
                </a:rPr>
                <a:t>黑盒测试</a:t>
              </a:r>
              <a:endParaRPr kumimoji="0" lang="zh-CN" altLang="en-US" sz="36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cs typeface="Arial" panose="020B0604020202020204" pitchFamily="34" charset="0"/>
              </a:endParaRPr>
            </a:p>
          </p:txBody>
        </p:sp>
      </p:grpSp>
      <p:sp>
        <p:nvSpPr>
          <p:cNvPr id="19" name="矩形 18"/>
          <p:cNvSpPr/>
          <p:nvPr/>
        </p:nvSpPr>
        <p:spPr>
          <a:xfrm>
            <a:off x="1311215" y="4270471"/>
            <a:ext cx="3440796" cy="1905145"/>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r>
              <a:rPr lang="zh-CN" altLang="en-US" dirty="0">
                <a:solidFill>
                  <a:prstClr val="black">
                    <a:lumMod val="85000"/>
                    <a:lumOff val="15000"/>
                  </a:prstClr>
                </a:solidFill>
                <a:latin typeface="微软雅黑" panose="020B0503020204020204" charset="-122"/>
                <a:ea typeface="微软雅黑" panose="020B0503020204020204" charset="-122"/>
              </a:rPr>
              <a:t>黑盒测试法是把程序看作一个黑盒子，不考虑程序的内部结构和处理过程，只检查程序功能是否实现。</a:t>
            </a:r>
            <a:endParaRPr kumimoji="0" lang="zh-CN" altLang="en-US"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21" name="矩形 20"/>
          <p:cNvSpPr/>
          <p:nvPr/>
        </p:nvSpPr>
        <p:spPr>
          <a:xfrm>
            <a:off x="7169456" y="4207203"/>
            <a:ext cx="3473433" cy="1905145"/>
          </a:xfrm>
          <a:prstGeom prst="rect">
            <a:avLst/>
          </a:prstGeom>
          <a:solidFill>
            <a:schemeClr val="accent1">
              <a:alpha val="24000"/>
            </a:schemeClr>
          </a:solidFill>
          <a:ln w="12700" cmpd="sng">
            <a:solidFill>
              <a:schemeClr val="accent1"/>
            </a:solidFill>
            <a:miter lim="800000"/>
          </a:ln>
        </p:spPr>
        <p:txBody>
          <a:bodyPr anchor="ctr"/>
          <a:lstStyle/>
          <a:p>
            <a:pPr lvl="0" algn="ctr" defTabSz="1219200">
              <a:defRPr/>
            </a:pPr>
            <a:r>
              <a:rPr lang="zh-CN" altLang="en-US" dirty="0">
                <a:solidFill>
                  <a:prstClr val="black">
                    <a:lumMod val="85000"/>
                    <a:lumOff val="15000"/>
                  </a:prstClr>
                </a:solidFill>
                <a:latin typeface="微软雅黑" panose="020B0503020204020204" charset="-122"/>
              </a:rPr>
              <a:t>白盒测试法是把程序看作一个白盒子，白盒测试检查程序的内部动作是否按照规格说明书的规定正常运行。</a:t>
            </a:r>
            <a:endParaRPr lang="zh-CN" altLang="en-US" dirty="0">
              <a:solidFill>
                <a:prstClr val="black">
                  <a:lumMod val="85000"/>
                  <a:lumOff val="15000"/>
                </a:prstClr>
              </a:solidFill>
              <a:latin typeface="微软雅黑" panose="020B0503020204020204" charset="-122"/>
            </a:endParaRPr>
          </a:p>
        </p:txBody>
      </p:sp>
      <p:sp>
        <p:nvSpPr>
          <p:cNvPr id="23" name="TextBox 22"/>
          <p:cNvSpPr txBox="1"/>
          <p:nvPr/>
        </p:nvSpPr>
        <p:spPr>
          <a:xfrm>
            <a:off x="-55940" y="-3387757"/>
            <a:ext cx="1107996" cy="461665"/>
          </a:xfrm>
          <a:prstGeom prst="rect">
            <a:avLst/>
          </a:prstGeom>
          <a:noFill/>
        </p:spPr>
        <p:txBody>
          <a:bodyPr wrap="non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rPr>
              <a:t>延迟符</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p:tgtEl>
                                          <p:spTgt spid="14"/>
                                        </p:tgtEl>
                                        <p:attrNameLst>
                                          <p:attrName>ppt_x</p:attrName>
                                        </p:attrNameLst>
                                      </p:cBhvr>
                                      <p:tavLst>
                                        <p:tav tm="0">
                                          <p:val>
                                            <p:strVal val="#ppt_x-#ppt_w*1.125000"/>
                                          </p:val>
                                        </p:tav>
                                        <p:tav tm="100000">
                                          <p:val>
                                            <p:strVal val="#ppt_x"/>
                                          </p:val>
                                        </p:tav>
                                      </p:tavLst>
                                    </p:anim>
                                    <p:animEffect transition="in" filter="wipe(right)">
                                      <p:cBhvr>
                                        <p:cTn id="12" dur="500"/>
                                        <p:tgtEl>
                                          <p:spTgt spid="14"/>
                                        </p:tgtEl>
                                      </p:cBhvr>
                                    </p:animEffect>
                                  </p:childTnLst>
                                </p:cTn>
                              </p:par>
                              <p:par>
                                <p:cTn id="13" presetID="22" presetClass="entr" presetSubtype="1" fill="hold" grpId="0" nodeType="withEffect">
                                  <p:stCondLst>
                                    <p:cond delay="300"/>
                                  </p:stCondLst>
                                  <p:childTnLst>
                                    <p:set>
                                      <p:cBhvr>
                                        <p:cTn id="14" dur="1" fill="hold">
                                          <p:stCondLst>
                                            <p:cond delay="0"/>
                                          </p:stCondLst>
                                        </p:cTn>
                                        <p:tgtEl>
                                          <p:spTgt spid="19"/>
                                        </p:tgtEl>
                                        <p:attrNameLst>
                                          <p:attrName>style.visibility</p:attrName>
                                        </p:attrNameLst>
                                      </p:cBhvr>
                                      <p:to>
                                        <p:strVal val="visible"/>
                                      </p:to>
                                    </p:set>
                                    <p:animEffect transition="in" filter="wipe(up)">
                                      <p:cBhvr>
                                        <p:cTn id="15" dur="500"/>
                                        <p:tgtEl>
                                          <p:spTgt spid="19"/>
                                        </p:tgtEl>
                                      </p:cBhvr>
                                    </p:animEffect>
                                  </p:childTnLst>
                                </p:cTn>
                              </p:par>
                              <p:par>
                                <p:cTn id="16" presetID="12" presetClass="entr" presetSubtype="8" fill="hold" nodeType="withEffect">
                                  <p:stCondLst>
                                    <p:cond delay="60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p:tgtEl>
                                          <p:spTgt spid="3"/>
                                        </p:tgtEl>
                                        <p:attrNameLst>
                                          <p:attrName>ppt_x</p:attrName>
                                        </p:attrNameLst>
                                      </p:cBhvr>
                                      <p:tavLst>
                                        <p:tav tm="0">
                                          <p:val>
                                            <p:strVal val="#ppt_x-#ppt_w*1.125000"/>
                                          </p:val>
                                        </p:tav>
                                        <p:tav tm="100000">
                                          <p:val>
                                            <p:strVal val="#ppt_x"/>
                                          </p:val>
                                        </p:tav>
                                      </p:tavLst>
                                    </p:anim>
                                    <p:animEffect transition="in" filter="wipe(right)">
                                      <p:cBhvr>
                                        <p:cTn id="19" dur="500"/>
                                        <p:tgtEl>
                                          <p:spTgt spid="3"/>
                                        </p:tgtEl>
                                      </p:cBhvr>
                                    </p:animEffect>
                                  </p:childTnLst>
                                </p:cTn>
                              </p:par>
                              <p:par>
                                <p:cTn id="20" presetID="22" presetClass="entr" presetSubtype="1" fill="hold" grpId="0" nodeType="withEffect">
                                  <p:stCondLst>
                                    <p:cond delay="1000"/>
                                  </p:stCondLst>
                                  <p:childTnLst>
                                    <p:set>
                                      <p:cBhvr>
                                        <p:cTn id="21" dur="1" fill="hold">
                                          <p:stCondLst>
                                            <p:cond delay="0"/>
                                          </p:stCondLst>
                                        </p:cTn>
                                        <p:tgtEl>
                                          <p:spTgt spid="21"/>
                                        </p:tgtEl>
                                        <p:attrNameLst>
                                          <p:attrName>style.visibility</p:attrName>
                                        </p:attrNameLst>
                                      </p:cBhvr>
                                      <p:to>
                                        <p:strVal val="visible"/>
                                      </p:to>
                                    </p:set>
                                    <p:animEffect transition="in" filter="wipe(up)">
                                      <p:cBhvr>
                                        <p:cTn id="22" dur="500"/>
                                        <p:tgtEl>
                                          <p:spTgt spid="21"/>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bldLvl="0" animBg="1"/>
      <p:bldP spid="21" grpId="0" bldLvl="0" animBg="1"/>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测试步骤</a:t>
            </a:r>
            <a:endParaRPr lang="zh-CN" altLang="en-US" sz="1600" b="1" dirty="0"/>
          </a:p>
        </p:txBody>
      </p:sp>
      <p:sp>
        <p:nvSpPr>
          <p:cNvPr id="8" name="Rectangle 90"/>
          <p:cNvSpPr/>
          <p:nvPr/>
        </p:nvSpPr>
        <p:spPr>
          <a:xfrm>
            <a:off x="2934799" y="1278359"/>
            <a:ext cx="2014041" cy="4185397"/>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9" name="Straight Connector 97"/>
          <p:cNvCxnSpPr/>
          <p:nvPr/>
        </p:nvCxnSpPr>
        <p:spPr>
          <a:xfrm>
            <a:off x="2934799" y="1798579"/>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2976365" y="1394239"/>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子系统测试</a:t>
            </a:r>
            <a:endParaRPr kumimoji="0" lang="en-US" altLang="zh-CN"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11" name="TextBox 10"/>
          <p:cNvSpPr txBox="1"/>
          <p:nvPr/>
        </p:nvSpPr>
        <p:spPr>
          <a:xfrm>
            <a:off x="2934800" y="2438223"/>
            <a:ext cx="2014040" cy="1808480"/>
          </a:xfrm>
          <a:prstGeom prst="rect">
            <a:avLst/>
          </a:prstGeom>
          <a:noFill/>
        </p:spPr>
        <p:txBody>
          <a:bodyPr wrap="square" lIns="121920" tIns="0" rIns="121893" bIns="0" rtlCol="0">
            <a:spAutoFit/>
          </a:bodyPr>
          <a:lstStyle/>
          <a:p>
            <a:pPr marL="0" marR="0" lvl="0" indent="0" algn="ctr" defTabSz="1219200" rtl="0" eaLnBrk="1" fontAlgn="auto" latinLnBrk="0" hangingPunct="1">
              <a:lnSpc>
                <a:spcPct val="14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子系统测试是把经过单元测试的模块放在一起形成一个子系统来测试。模块相互间的协调和通信是这个测试过程中的主要问题，因此，这个步骤着重测试模块的接口</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12" name="Rectangle 127"/>
          <p:cNvSpPr/>
          <p:nvPr/>
        </p:nvSpPr>
        <p:spPr>
          <a:xfrm>
            <a:off x="5216974" y="1270781"/>
            <a:ext cx="2014041" cy="4185394"/>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13" name="Straight Connector 130"/>
          <p:cNvCxnSpPr/>
          <p:nvPr/>
        </p:nvCxnSpPr>
        <p:spPr>
          <a:xfrm>
            <a:off x="5217160" y="1790700"/>
            <a:ext cx="2007235" cy="1905"/>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250226" y="1386661"/>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系统测试</a:t>
            </a:r>
            <a:endParaRPr kumimoji="0" lang="en-US" altLang="zh-CN"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15" name="TextBox 14"/>
          <p:cNvSpPr txBox="1"/>
          <p:nvPr/>
        </p:nvSpPr>
        <p:spPr>
          <a:xfrm>
            <a:off x="5216974" y="1936616"/>
            <a:ext cx="2014040" cy="3100705"/>
          </a:xfrm>
          <a:prstGeom prst="rect">
            <a:avLst/>
          </a:prstGeom>
          <a:noFill/>
        </p:spPr>
        <p:txBody>
          <a:bodyPr wrap="square" lIns="121920" tIns="0" rIns="121893" bIns="0" rtlCol="0">
            <a:spAutoFit/>
          </a:bodyPr>
          <a:lstStyle/>
          <a:p>
            <a:pPr marL="0" marR="0" lvl="0" indent="0" algn="ctr" defTabSz="1219200" rtl="0" eaLnBrk="1" fontAlgn="auto" latinLnBrk="0" hangingPunct="1">
              <a:lnSpc>
                <a:spcPct val="14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系统测试是把经过测试的子系统装配成一个完整的系统来测试。在这个过程中不仅应该发现设计和编码的错误，还应该验证系统确实能提供需求说明书中指定的功能，而且系统的动态特性也符合预定需求。在这个测试步骤中发现的往往是软件设计中的错误，也可能发现需求说明中的错误。</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16" name="Rectangle 138"/>
          <p:cNvSpPr/>
          <p:nvPr/>
        </p:nvSpPr>
        <p:spPr>
          <a:xfrm>
            <a:off x="7486998" y="1263415"/>
            <a:ext cx="2014041" cy="4192760"/>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8" name="TextBox 17"/>
          <p:cNvSpPr txBox="1"/>
          <p:nvPr/>
        </p:nvSpPr>
        <p:spPr>
          <a:xfrm>
            <a:off x="7536876" y="1379295"/>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验收测试</a:t>
            </a:r>
            <a:endParaRPr kumimoji="0" lang="en-US" altLang="zh-CN"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19" name="TextBox 18"/>
          <p:cNvSpPr txBox="1"/>
          <p:nvPr/>
        </p:nvSpPr>
        <p:spPr>
          <a:xfrm>
            <a:off x="7486998" y="1929249"/>
            <a:ext cx="2014040" cy="2842260"/>
          </a:xfrm>
          <a:prstGeom prst="rect">
            <a:avLst/>
          </a:prstGeom>
          <a:noFill/>
        </p:spPr>
        <p:txBody>
          <a:bodyPr wrap="square" lIns="121920" tIns="0" rIns="121893" bIns="0" rtlCol="0">
            <a:spAutoFit/>
          </a:bodyPr>
          <a:lstStyle/>
          <a:p>
            <a:pPr marL="0" marR="0" lvl="0" indent="0" algn="ctr" defTabSz="1219200" rtl="0" eaLnBrk="1" fontAlgn="auto" latinLnBrk="0" hangingPunct="1">
              <a:lnSpc>
                <a:spcPct val="14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验收测试把软件系统作为单一的实体进行测试，测试内容与系统测试基本类似，但是它是在用户积极参与的前提下进行的，而且可能主要使用实际数据进行测试。验收测试的目的是验证系统确实能够满足用户的需要，在这个测试步骤中发现的往往是系统需求说明书中的错误。</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37" name="TextBox 36"/>
          <p:cNvSpPr txBox="1"/>
          <p:nvPr/>
        </p:nvSpPr>
        <p:spPr>
          <a:xfrm>
            <a:off x="-55940" y="-3387757"/>
            <a:ext cx="1107996" cy="461665"/>
          </a:xfrm>
          <a:prstGeom prst="rect">
            <a:avLst/>
          </a:prstGeom>
          <a:noFill/>
        </p:spPr>
        <p:txBody>
          <a:bodyPr wrap="non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rPr>
              <a:t>延迟符</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38" name="Rectangle 74"/>
          <p:cNvSpPr/>
          <p:nvPr/>
        </p:nvSpPr>
        <p:spPr>
          <a:xfrm>
            <a:off x="668058" y="1278359"/>
            <a:ext cx="2014041" cy="418540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39" name="Straight Connector 7"/>
          <p:cNvCxnSpPr/>
          <p:nvPr/>
        </p:nvCxnSpPr>
        <p:spPr>
          <a:xfrm>
            <a:off x="668058" y="1798579"/>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0" name="TextBox 4"/>
          <p:cNvSpPr txBox="1"/>
          <p:nvPr/>
        </p:nvSpPr>
        <p:spPr>
          <a:xfrm>
            <a:off x="701309" y="1394239"/>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1865" b="1" dirty="0">
                <a:solidFill>
                  <a:prstClr val="black">
                    <a:lumMod val="85000"/>
                    <a:lumOff val="15000"/>
                  </a:prstClr>
                </a:solidFill>
                <a:latin typeface="微软雅黑" panose="020B0503020204020204" charset="-122"/>
                <a:ea typeface="微软雅黑" panose="020B0503020204020204" charset="-122"/>
                <a:cs typeface="Helvetica Neue"/>
              </a:rPr>
              <a:t>模块测试</a:t>
            </a:r>
            <a:endParaRPr kumimoji="0" 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41" name="TextBox 6"/>
          <p:cNvSpPr txBox="1"/>
          <p:nvPr/>
        </p:nvSpPr>
        <p:spPr>
          <a:xfrm>
            <a:off x="668058" y="1944193"/>
            <a:ext cx="2014040" cy="3359150"/>
          </a:xfrm>
          <a:prstGeom prst="rect">
            <a:avLst/>
          </a:prstGeom>
          <a:noFill/>
        </p:spPr>
        <p:txBody>
          <a:bodyPr wrap="square" lIns="121920" tIns="0" rIns="121893" bIns="0" rtlCol="0">
            <a:spAutoFit/>
          </a:bodyPr>
          <a:lstStyle/>
          <a:p>
            <a:pPr marL="0" marR="0" lvl="0" indent="0" algn="ctr" defTabSz="1219200" rtl="0" eaLnBrk="1" fontAlgn="auto" latinLnBrk="0" hangingPunct="1">
              <a:lnSpc>
                <a:spcPct val="14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 在设计的好的软件系统中，每个模块完成一个清晰定义的子功能，而且这个子功能和同级其他模块的功能之间没有相互依赖关系。因此，有可能把每个模块作为一个单独的实体来测试，而且通常比较容易设计检验模块正确性的测试方案。模块测试的目的是保证每个模块作为一个单元能正确运行，所以模块测试通常又称为单元测试</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36" name="Rectangle 74"/>
          <p:cNvSpPr/>
          <p:nvPr/>
        </p:nvSpPr>
        <p:spPr>
          <a:xfrm>
            <a:off x="9757021" y="1263415"/>
            <a:ext cx="2014041" cy="4200341"/>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42" name="Straight Connector 7"/>
          <p:cNvCxnSpPr/>
          <p:nvPr/>
        </p:nvCxnSpPr>
        <p:spPr>
          <a:xfrm>
            <a:off x="9757021" y="1783635"/>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3" name="TextBox 4"/>
          <p:cNvSpPr txBox="1"/>
          <p:nvPr/>
        </p:nvSpPr>
        <p:spPr>
          <a:xfrm>
            <a:off x="9798585" y="1379295"/>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平行运行</a:t>
            </a:r>
            <a:endParaRPr kumimoji="0" 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44" name="TextBox 6"/>
          <p:cNvSpPr txBox="1"/>
          <p:nvPr/>
        </p:nvSpPr>
        <p:spPr>
          <a:xfrm>
            <a:off x="9757021" y="1929249"/>
            <a:ext cx="2014040" cy="3100705"/>
          </a:xfrm>
          <a:prstGeom prst="rect">
            <a:avLst/>
          </a:prstGeom>
          <a:noFill/>
        </p:spPr>
        <p:txBody>
          <a:bodyPr wrap="square" lIns="121920" tIns="0" rIns="121893" bIns="0" rtlCol="0">
            <a:spAutoFit/>
          </a:bodyPr>
          <a:lstStyle/>
          <a:p>
            <a:pPr marL="0" marR="0" lvl="0" indent="0" algn="ctr" defTabSz="1219200" rtl="0" eaLnBrk="1" fontAlgn="auto" latinLnBrk="0" hangingPunct="1">
              <a:lnSpc>
                <a:spcPct val="140000"/>
              </a:lnSpc>
              <a:spcBef>
                <a:spcPts val="0"/>
              </a:spcBef>
              <a:spcAft>
                <a:spcPts val="0"/>
              </a:spcAft>
              <a:buClrTx/>
              <a:buSzTx/>
              <a:buFontTx/>
              <a:buNone/>
              <a:defRPr/>
            </a:pPr>
            <a:r>
              <a:rPr lang="zh-CN" altLang="en-US" sz="1200" dirty="0">
                <a:solidFill>
                  <a:prstClr val="black">
                    <a:lumMod val="85000"/>
                    <a:lumOff val="15000"/>
                  </a:prstClr>
                </a:solidFill>
                <a:latin typeface="微软雅黑" panose="020B0503020204020204" charset="-122"/>
                <a:ea typeface="微软雅黑" panose="020B0503020204020204" charset="-122"/>
              </a:rPr>
              <a:t>平行运行就是同时运行新开发出来的新系统和即将被取代的旧系统。目的有以下几点：</a:t>
            </a:r>
            <a:endParaRPr lang="en-US" altLang="zh-CN" sz="1200" dirty="0">
              <a:solidFill>
                <a:prstClr val="black">
                  <a:lumMod val="85000"/>
                  <a:lumOff val="15000"/>
                </a:prstClr>
              </a:solidFill>
              <a:latin typeface="微软雅黑" panose="020B0503020204020204" charset="-122"/>
              <a:ea typeface="微软雅黑" panose="020B0503020204020204" charset="-122"/>
            </a:endParaRPr>
          </a:p>
          <a:p>
            <a:pPr marL="228600" marR="0" lvl="0" indent="-228600" algn="ctr" defTabSz="1219200" rtl="0" eaLnBrk="1" fontAlgn="auto" latinLnBrk="0" hangingPunct="1">
              <a:lnSpc>
                <a:spcPct val="140000"/>
              </a:lnSpc>
              <a:spcBef>
                <a:spcPts val="0"/>
              </a:spcBef>
              <a:spcAft>
                <a:spcPts val="0"/>
              </a:spcAft>
              <a:buClrTx/>
              <a:buSzTx/>
              <a:buFontTx/>
              <a:buAutoNum type="arabicPeriod"/>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可以在准生产环境中运行新系统而不冒风险</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L="228600" marR="0" lvl="0" indent="-228600" algn="ctr" defTabSz="1219200" rtl="0" eaLnBrk="1" fontAlgn="auto" latinLnBrk="0" hangingPunct="1">
              <a:lnSpc>
                <a:spcPct val="140000"/>
              </a:lnSpc>
              <a:spcBef>
                <a:spcPts val="0"/>
              </a:spcBef>
              <a:spcAft>
                <a:spcPts val="0"/>
              </a:spcAft>
              <a:buClrTx/>
              <a:buSzTx/>
              <a:buFontTx/>
              <a:buAutoNum type="arabicPeriod"/>
              <a:defRPr/>
            </a:pPr>
            <a:r>
              <a:rPr lang="zh-CN" altLang="en-US" sz="1200" dirty="0">
                <a:solidFill>
                  <a:prstClr val="black">
                    <a:lumMod val="85000"/>
                    <a:lumOff val="15000"/>
                  </a:prstClr>
                </a:solidFill>
                <a:latin typeface="微软雅黑" panose="020B0503020204020204" charset="-122"/>
                <a:ea typeface="微软雅黑" panose="020B0503020204020204" charset="-122"/>
                <a:cs typeface="Calibri" panose="020F0502020204030204"/>
              </a:rPr>
              <a:t>用户能有一段熟悉新系统的时间</a:t>
            </a:r>
            <a:endParaRPr lang="en-US" altLang="zh-CN" sz="1200" dirty="0">
              <a:solidFill>
                <a:prstClr val="black">
                  <a:lumMod val="85000"/>
                  <a:lumOff val="15000"/>
                </a:prstClr>
              </a:solidFill>
              <a:latin typeface="微软雅黑" panose="020B0503020204020204" charset="-122"/>
              <a:ea typeface="微软雅黑" panose="020B0503020204020204" charset="-122"/>
              <a:cs typeface="Calibri" panose="020F0502020204030204"/>
            </a:endParaRPr>
          </a:p>
          <a:p>
            <a:pPr marL="228600" marR="0" lvl="0" indent="-228600" algn="ctr" defTabSz="1219200" rtl="0" eaLnBrk="1" fontAlgn="auto" latinLnBrk="0" hangingPunct="1">
              <a:lnSpc>
                <a:spcPct val="140000"/>
              </a:lnSpc>
              <a:spcBef>
                <a:spcPts val="0"/>
              </a:spcBef>
              <a:spcAft>
                <a:spcPts val="0"/>
              </a:spcAft>
              <a:buClrTx/>
              <a:buSzTx/>
              <a:buFontTx/>
              <a:buAutoNum type="arabicPeriod"/>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可以验证用户指南和使用手册之类的文档</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L="228600" marR="0" lvl="0" indent="-228600" algn="ctr" defTabSz="1219200" rtl="0" eaLnBrk="1" fontAlgn="auto" latinLnBrk="0" hangingPunct="1">
              <a:lnSpc>
                <a:spcPct val="140000"/>
              </a:lnSpc>
              <a:spcBef>
                <a:spcPts val="0"/>
              </a:spcBef>
              <a:spcAft>
                <a:spcPts val="0"/>
              </a:spcAft>
              <a:buClrTx/>
              <a:buSzTx/>
              <a:buFontTx/>
              <a:buAutoNum type="arabicPeriod"/>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能够以准生产模式对新系统进行全负荷测试</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cxnSp>
        <p:nvCxnSpPr>
          <p:cNvPr id="25" name="Straight Connector 130"/>
          <p:cNvCxnSpPr/>
          <p:nvPr/>
        </p:nvCxnSpPr>
        <p:spPr>
          <a:xfrm>
            <a:off x="7491095" y="1781810"/>
            <a:ext cx="2007235" cy="1905"/>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448956" y="815500"/>
            <a:ext cx="4934813" cy="49348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5" name="椭圆 4"/>
          <p:cNvSpPr/>
          <p:nvPr/>
        </p:nvSpPr>
        <p:spPr>
          <a:xfrm>
            <a:off x="3336459" y="703003"/>
            <a:ext cx="5159808" cy="5159805"/>
          </a:xfrm>
          <a:prstGeom prst="ellipse">
            <a:avLst/>
          </a:prstGeom>
          <a:noFill/>
          <a:ln w="117475">
            <a:solidFill>
              <a:schemeClr val="accent1">
                <a:lumMod val="40000"/>
                <a:lumOff val="6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7" name="任意多边形 6"/>
          <p:cNvSpPr/>
          <p:nvPr/>
        </p:nvSpPr>
        <p:spPr>
          <a:xfrm rot="961210">
            <a:off x="1683772" y="3991137"/>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8" name="任意多边形 7"/>
          <p:cNvSpPr/>
          <p:nvPr/>
        </p:nvSpPr>
        <p:spPr>
          <a:xfrm rot="12672593">
            <a:off x="2592826" y="4750465"/>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9" name="任意多边形 8"/>
          <p:cNvSpPr/>
          <p:nvPr/>
        </p:nvSpPr>
        <p:spPr>
          <a:xfrm>
            <a:off x="1427911" y="4996442"/>
            <a:ext cx="748631" cy="791412"/>
          </a:xfrm>
          <a:custGeom>
            <a:avLst/>
            <a:gdLst>
              <a:gd name="connsiteX0" fmla="*/ 0 w 561473"/>
              <a:gd name="connsiteY0" fmla="*/ 0 h 593558"/>
              <a:gd name="connsiteX1" fmla="*/ 561473 w 561473"/>
              <a:gd name="connsiteY1" fmla="*/ 272716 h 593558"/>
              <a:gd name="connsiteX2" fmla="*/ 32084 w 561473"/>
              <a:gd name="connsiteY2" fmla="*/ 593558 h 593558"/>
              <a:gd name="connsiteX3" fmla="*/ 0 w 561473"/>
              <a:gd name="connsiteY3" fmla="*/ 0 h 593558"/>
            </a:gdLst>
            <a:ahLst/>
            <a:cxnLst>
              <a:cxn ang="0">
                <a:pos x="connsiteX0" y="connsiteY0"/>
              </a:cxn>
              <a:cxn ang="0">
                <a:pos x="connsiteX1" y="connsiteY1"/>
              </a:cxn>
              <a:cxn ang="0">
                <a:pos x="connsiteX2" y="connsiteY2"/>
              </a:cxn>
              <a:cxn ang="0">
                <a:pos x="connsiteX3" y="connsiteY3"/>
              </a:cxn>
            </a:cxnLst>
            <a:rect l="l" t="t" r="r" b="b"/>
            <a:pathLst>
              <a:path w="561473" h="593558">
                <a:moveTo>
                  <a:pt x="0" y="0"/>
                </a:moveTo>
                <a:lnTo>
                  <a:pt x="561473" y="272716"/>
                </a:lnTo>
                <a:lnTo>
                  <a:pt x="32084" y="59355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0" name="任意多边形 9"/>
          <p:cNvSpPr/>
          <p:nvPr/>
        </p:nvSpPr>
        <p:spPr>
          <a:xfrm>
            <a:off x="636500" y="4226421"/>
            <a:ext cx="449179" cy="406400"/>
          </a:xfrm>
          <a:custGeom>
            <a:avLst/>
            <a:gdLst>
              <a:gd name="connsiteX0" fmla="*/ 0 w 336884"/>
              <a:gd name="connsiteY0" fmla="*/ 0 h 304800"/>
              <a:gd name="connsiteX1" fmla="*/ 80210 w 336884"/>
              <a:gd name="connsiteY1" fmla="*/ 304800 h 304800"/>
              <a:gd name="connsiteX2" fmla="*/ 336884 w 336884"/>
              <a:gd name="connsiteY2" fmla="*/ 192505 h 304800"/>
              <a:gd name="connsiteX3" fmla="*/ 0 w 336884"/>
              <a:gd name="connsiteY3" fmla="*/ 0 h 304800"/>
            </a:gdLst>
            <a:ahLst/>
            <a:cxnLst>
              <a:cxn ang="0">
                <a:pos x="connsiteX0" y="connsiteY0"/>
              </a:cxn>
              <a:cxn ang="0">
                <a:pos x="connsiteX1" y="connsiteY1"/>
              </a:cxn>
              <a:cxn ang="0">
                <a:pos x="connsiteX2" y="connsiteY2"/>
              </a:cxn>
              <a:cxn ang="0">
                <a:pos x="connsiteX3" y="connsiteY3"/>
              </a:cxn>
            </a:cxnLst>
            <a:rect l="l" t="t" r="r" b="b"/>
            <a:pathLst>
              <a:path w="336884" h="304800">
                <a:moveTo>
                  <a:pt x="0" y="0"/>
                </a:moveTo>
                <a:lnTo>
                  <a:pt x="80210" y="304800"/>
                </a:lnTo>
                <a:lnTo>
                  <a:pt x="336884" y="19250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1" name="任意多边形 10"/>
          <p:cNvSpPr/>
          <p:nvPr/>
        </p:nvSpPr>
        <p:spPr>
          <a:xfrm>
            <a:off x="1984037" y="5723686"/>
            <a:ext cx="641684" cy="534737"/>
          </a:xfrm>
          <a:custGeom>
            <a:avLst/>
            <a:gdLst>
              <a:gd name="connsiteX0" fmla="*/ 176463 w 481263"/>
              <a:gd name="connsiteY0" fmla="*/ 96253 h 401053"/>
              <a:gd name="connsiteX1" fmla="*/ 0 w 481263"/>
              <a:gd name="connsiteY1" fmla="*/ 401053 h 401053"/>
              <a:gd name="connsiteX2" fmla="*/ 481263 w 481263"/>
              <a:gd name="connsiteY2" fmla="*/ 0 h 401053"/>
              <a:gd name="connsiteX3" fmla="*/ 176463 w 481263"/>
              <a:gd name="connsiteY3" fmla="*/ 96253 h 401053"/>
            </a:gdLst>
            <a:ahLst/>
            <a:cxnLst>
              <a:cxn ang="0">
                <a:pos x="connsiteX0" y="connsiteY0"/>
              </a:cxn>
              <a:cxn ang="0">
                <a:pos x="connsiteX1" y="connsiteY1"/>
              </a:cxn>
              <a:cxn ang="0">
                <a:pos x="connsiteX2" y="connsiteY2"/>
              </a:cxn>
              <a:cxn ang="0">
                <a:pos x="connsiteX3" y="connsiteY3"/>
              </a:cxn>
            </a:cxnLst>
            <a:rect l="l" t="t" r="r" b="b"/>
            <a:pathLst>
              <a:path w="481263" h="401053">
                <a:moveTo>
                  <a:pt x="176463" y="96253"/>
                </a:moveTo>
                <a:lnTo>
                  <a:pt x="0" y="401053"/>
                </a:lnTo>
                <a:lnTo>
                  <a:pt x="481263" y="0"/>
                </a:lnTo>
                <a:lnTo>
                  <a:pt x="176463" y="9625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2" name="任意多边形 11"/>
          <p:cNvSpPr/>
          <p:nvPr/>
        </p:nvSpPr>
        <p:spPr>
          <a:xfrm rot="4178014">
            <a:off x="2999277" y="822677"/>
            <a:ext cx="534736" cy="641684"/>
          </a:xfrm>
          <a:custGeom>
            <a:avLst/>
            <a:gdLst>
              <a:gd name="connsiteX0" fmla="*/ 0 w 401052"/>
              <a:gd name="connsiteY0" fmla="*/ 0 h 481263"/>
              <a:gd name="connsiteX1" fmla="*/ 401052 w 401052"/>
              <a:gd name="connsiteY1" fmla="*/ 96253 h 481263"/>
              <a:gd name="connsiteX2" fmla="*/ 16042 w 401052"/>
              <a:gd name="connsiteY2" fmla="*/ 481263 h 481263"/>
              <a:gd name="connsiteX3" fmla="*/ 0 w 401052"/>
              <a:gd name="connsiteY3" fmla="*/ 0 h 481263"/>
            </a:gdLst>
            <a:ahLst/>
            <a:cxnLst>
              <a:cxn ang="0">
                <a:pos x="connsiteX0" y="connsiteY0"/>
              </a:cxn>
              <a:cxn ang="0">
                <a:pos x="connsiteX1" y="connsiteY1"/>
              </a:cxn>
              <a:cxn ang="0">
                <a:pos x="connsiteX2" y="connsiteY2"/>
              </a:cxn>
              <a:cxn ang="0">
                <a:pos x="connsiteX3" y="connsiteY3"/>
              </a:cxn>
            </a:cxnLst>
            <a:rect l="l" t="t" r="r" b="b"/>
            <a:pathLst>
              <a:path w="401052" h="481263">
                <a:moveTo>
                  <a:pt x="0" y="0"/>
                </a:moveTo>
                <a:lnTo>
                  <a:pt x="401052" y="96253"/>
                </a:lnTo>
                <a:lnTo>
                  <a:pt x="16042" y="481263"/>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3" name="任意多边形 12"/>
          <p:cNvSpPr/>
          <p:nvPr/>
        </p:nvSpPr>
        <p:spPr>
          <a:xfrm>
            <a:off x="9195215" y="1079350"/>
            <a:ext cx="1155031" cy="770021"/>
          </a:xfrm>
          <a:custGeom>
            <a:avLst/>
            <a:gdLst>
              <a:gd name="connsiteX0" fmla="*/ 0 w 866273"/>
              <a:gd name="connsiteY0" fmla="*/ 64168 h 577516"/>
              <a:gd name="connsiteX1" fmla="*/ 866273 w 866273"/>
              <a:gd name="connsiteY1" fmla="*/ 0 h 577516"/>
              <a:gd name="connsiteX2" fmla="*/ 401052 w 866273"/>
              <a:gd name="connsiteY2" fmla="*/ 577516 h 577516"/>
              <a:gd name="connsiteX3" fmla="*/ 0 w 866273"/>
              <a:gd name="connsiteY3" fmla="*/ 64168 h 577516"/>
            </a:gdLst>
            <a:ahLst/>
            <a:cxnLst>
              <a:cxn ang="0">
                <a:pos x="connsiteX0" y="connsiteY0"/>
              </a:cxn>
              <a:cxn ang="0">
                <a:pos x="connsiteX1" y="connsiteY1"/>
              </a:cxn>
              <a:cxn ang="0">
                <a:pos x="connsiteX2" y="connsiteY2"/>
              </a:cxn>
              <a:cxn ang="0">
                <a:pos x="connsiteX3" y="connsiteY3"/>
              </a:cxn>
            </a:cxnLst>
            <a:rect l="l" t="t" r="r" b="b"/>
            <a:pathLst>
              <a:path w="866273" h="577516">
                <a:moveTo>
                  <a:pt x="0" y="64168"/>
                </a:moveTo>
                <a:lnTo>
                  <a:pt x="866273" y="0"/>
                </a:lnTo>
                <a:lnTo>
                  <a:pt x="401052" y="577516"/>
                </a:lnTo>
                <a:lnTo>
                  <a:pt x="0" y="641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4" name="任意多边形 13"/>
          <p:cNvSpPr/>
          <p:nvPr/>
        </p:nvSpPr>
        <p:spPr>
          <a:xfrm>
            <a:off x="9302163" y="2319941"/>
            <a:ext cx="491959" cy="470569"/>
          </a:xfrm>
          <a:custGeom>
            <a:avLst/>
            <a:gdLst>
              <a:gd name="connsiteX0" fmla="*/ 0 w 368969"/>
              <a:gd name="connsiteY0" fmla="*/ 0 h 352927"/>
              <a:gd name="connsiteX1" fmla="*/ 368969 w 368969"/>
              <a:gd name="connsiteY1" fmla="*/ 48127 h 352927"/>
              <a:gd name="connsiteX2" fmla="*/ 112295 w 368969"/>
              <a:gd name="connsiteY2" fmla="*/ 352927 h 352927"/>
              <a:gd name="connsiteX3" fmla="*/ 0 w 368969"/>
              <a:gd name="connsiteY3" fmla="*/ 0 h 352927"/>
            </a:gdLst>
            <a:ahLst/>
            <a:cxnLst>
              <a:cxn ang="0">
                <a:pos x="connsiteX0" y="connsiteY0"/>
              </a:cxn>
              <a:cxn ang="0">
                <a:pos x="connsiteX1" y="connsiteY1"/>
              </a:cxn>
              <a:cxn ang="0">
                <a:pos x="connsiteX2" y="connsiteY2"/>
              </a:cxn>
              <a:cxn ang="0">
                <a:pos x="connsiteX3" y="connsiteY3"/>
              </a:cxn>
            </a:cxnLst>
            <a:rect l="l" t="t" r="r" b="b"/>
            <a:pathLst>
              <a:path w="368969" h="352927">
                <a:moveTo>
                  <a:pt x="0" y="0"/>
                </a:moveTo>
                <a:lnTo>
                  <a:pt x="368969" y="48127"/>
                </a:lnTo>
                <a:lnTo>
                  <a:pt x="112295" y="352927"/>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5" name="任意多边形 14"/>
          <p:cNvSpPr/>
          <p:nvPr/>
        </p:nvSpPr>
        <p:spPr>
          <a:xfrm>
            <a:off x="8746036" y="3047185"/>
            <a:ext cx="1005305" cy="770020"/>
          </a:xfrm>
          <a:custGeom>
            <a:avLst/>
            <a:gdLst>
              <a:gd name="connsiteX0" fmla="*/ 0 w 753979"/>
              <a:gd name="connsiteY0" fmla="*/ 0 h 577515"/>
              <a:gd name="connsiteX1" fmla="*/ 48126 w 753979"/>
              <a:gd name="connsiteY1" fmla="*/ 577515 h 577515"/>
              <a:gd name="connsiteX2" fmla="*/ 753979 w 753979"/>
              <a:gd name="connsiteY2" fmla="*/ 513347 h 577515"/>
              <a:gd name="connsiteX3" fmla="*/ 0 w 753979"/>
              <a:gd name="connsiteY3" fmla="*/ 0 h 577515"/>
            </a:gdLst>
            <a:ahLst/>
            <a:cxnLst>
              <a:cxn ang="0">
                <a:pos x="connsiteX0" y="connsiteY0"/>
              </a:cxn>
              <a:cxn ang="0">
                <a:pos x="connsiteX1" y="connsiteY1"/>
              </a:cxn>
              <a:cxn ang="0">
                <a:pos x="connsiteX2" y="connsiteY2"/>
              </a:cxn>
              <a:cxn ang="0">
                <a:pos x="connsiteX3" y="connsiteY3"/>
              </a:cxn>
            </a:cxnLst>
            <a:rect l="l" t="t" r="r" b="b"/>
            <a:pathLst>
              <a:path w="753979" h="577515">
                <a:moveTo>
                  <a:pt x="0" y="0"/>
                </a:moveTo>
                <a:lnTo>
                  <a:pt x="48126" y="577515"/>
                </a:lnTo>
                <a:lnTo>
                  <a:pt x="753979" y="51334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6" name="任意多边形 15"/>
          <p:cNvSpPr/>
          <p:nvPr/>
        </p:nvSpPr>
        <p:spPr>
          <a:xfrm>
            <a:off x="9751341" y="3496358"/>
            <a:ext cx="1454484" cy="748633"/>
          </a:xfrm>
          <a:custGeom>
            <a:avLst/>
            <a:gdLst>
              <a:gd name="connsiteX0" fmla="*/ 433136 w 1090863"/>
              <a:gd name="connsiteY0" fmla="*/ 0 h 561474"/>
              <a:gd name="connsiteX1" fmla="*/ 0 w 1090863"/>
              <a:gd name="connsiteY1" fmla="*/ 561474 h 561474"/>
              <a:gd name="connsiteX2" fmla="*/ 1090863 w 1090863"/>
              <a:gd name="connsiteY2" fmla="*/ 256674 h 561474"/>
              <a:gd name="connsiteX3" fmla="*/ 481263 w 1090863"/>
              <a:gd name="connsiteY3" fmla="*/ 16042 h 561474"/>
              <a:gd name="connsiteX4" fmla="*/ 433136 w 1090863"/>
              <a:gd name="connsiteY4" fmla="*/ 0 h 561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863" h="561474">
                <a:moveTo>
                  <a:pt x="433136" y="0"/>
                </a:moveTo>
                <a:lnTo>
                  <a:pt x="0" y="561474"/>
                </a:lnTo>
                <a:lnTo>
                  <a:pt x="1090863" y="256674"/>
                </a:lnTo>
                <a:lnTo>
                  <a:pt x="481263" y="16042"/>
                </a:lnTo>
                <a:lnTo>
                  <a:pt x="43313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7" name="任意多边形 16"/>
          <p:cNvSpPr/>
          <p:nvPr/>
        </p:nvSpPr>
        <p:spPr>
          <a:xfrm>
            <a:off x="8296857" y="5293077"/>
            <a:ext cx="919748" cy="1112255"/>
          </a:xfrm>
          <a:custGeom>
            <a:avLst/>
            <a:gdLst>
              <a:gd name="connsiteX0" fmla="*/ 0 w 689811"/>
              <a:gd name="connsiteY0" fmla="*/ 304800 h 834190"/>
              <a:gd name="connsiteX1" fmla="*/ 545432 w 689811"/>
              <a:gd name="connsiteY1" fmla="*/ 0 h 834190"/>
              <a:gd name="connsiteX2" fmla="*/ 689811 w 689811"/>
              <a:gd name="connsiteY2" fmla="*/ 834190 h 834190"/>
              <a:gd name="connsiteX3" fmla="*/ 0 w 689811"/>
              <a:gd name="connsiteY3" fmla="*/ 304800 h 834190"/>
            </a:gdLst>
            <a:ahLst/>
            <a:cxnLst>
              <a:cxn ang="0">
                <a:pos x="connsiteX0" y="connsiteY0"/>
              </a:cxn>
              <a:cxn ang="0">
                <a:pos x="connsiteX1" y="connsiteY1"/>
              </a:cxn>
              <a:cxn ang="0">
                <a:pos x="connsiteX2" y="connsiteY2"/>
              </a:cxn>
              <a:cxn ang="0">
                <a:pos x="connsiteX3" y="connsiteY3"/>
              </a:cxn>
            </a:cxnLst>
            <a:rect l="l" t="t" r="r" b="b"/>
            <a:pathLst>
              <a:path w="689811" h="834190">
                <a:moveTo>
                  <a:pt x="0" y="304800"/>
                </a:moveTo>
                <a:lnTo>
                  <a:pt x="545432" y="0"/>
                </a:lnTo>
                <a:lnTo>
                  <a:pt x="689811" y="834190"/>
                </a:lnTo>
                <a:lnTo>
                  <a:pt x="0" y="3048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8" name="矩形 17"/>
          <p:cNvSpPr/>
          <p:nvPr/>
        </p:nvSpPr>
        <p:spPr>
          <a:xfrm>
            <a:off x="3452905" y="2729558"/>
            <a:ext cx="4872203" cy="781685"/>
          </a:xfrm>
          <a:prstGeom prst="rect">
            <a:avLst/>
          </a:prstGeom>
        </p:spPr>
        <p:txBody>
          <a:bodyPr wrap="square">
            <a:spAutoFit/>
          </a:bodyPr>
          <a:lstStyle/>
          <a:p>
            <a:pPr marL="0" marR="0" lvl="0" indent="0" algn="ctr" defTabSz="1219200" rtl="0" eaLnBrk="1" fontAlgn="base" latinLnBrk="0" hangingPunct="1">
              <a:lnSpc>
                <a:spcPct val="120000"/>
              </a:lnSpc>
              <a:spcBef>
                <a:spcPts val="0"/>
              </a:spcBef>
              <a:spcAft>
                <a:spcPts val="0"/>
              </a:spcAft>
              <a:buClrTx/>
              <a:buSzTx/>
              <a:buFontTx/>
              <a:buNone/>
              <a:defRPr/>
            </a:pPr>
            <a:r>
              <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rPr>
              <a:t>单元测试</a:t>
            </a:r>
            <a:endPar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23" name="TextBox 22"/>
          <p:cNvSpPr txBox="1"/>
          <p:nvPr/>
        </p:nvSpPr>
        <p:spPr>
          <a:xfrm>
            <a:off x="4949434" y="1495920"/>
            <a:ext cx="1880235" cy="1445260"/>
          </a:xfrm>
          <a:prstGeom prst="rect">
            <a:avLst/>
          </a:prstGeom>
          <a:noFill/>
        </p:spPr>
        <p:txBody>
          <a:bodyPr wrap="none"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7.3</a:t>
            </a:r>
            <a:endPar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4758055" y="3511550"/>
            <a:ext cx="2261870" cy="1276350"/>
          </a:xfrm>
          <a:prstGeom prst="rect">
            <a:avLst/>
          </a:prstGeom>
        </p:spPr>
        <p:txBody>
          <a:bodyPr wrap="square">
            <a:spAutoFit/>
          </a:bodyPr>
          <a:p>
            <a:pPr marL="0" marR="0" lvl="0" indent="0" algn="l" defTabSz="1219200" rtl="0" eaLnBrk="1" fontAlgn="base" latinLnBrk="0" hangingPunct="1">
              <a:lnSpc>
                <a:spcPct val="120000"/>
              </a:lnSpc>
              <a:spcBef>
                <a:spcPts val="0"/>
              </a:spcBef>
              <a:spcAft>
                <a:spcPts val="0"/>
              </a:spcAft>
              <a:buClrTx/>
              <a:buSzTx/>
              <a:buFontTx/>
              <a:buNone/>
              <a:defRPr/>
            </a:pPr>
            <a:r>
              <a:rPr kumimoji="0" 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7.3.1 </a:t>
            </a:r>
            <a:r>
              <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测试重点</a:t>
            </a:r>
            <a:endPar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7.3.2 </a:t>
            </a:r>
            <a:r>
              <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代码审查</a:t>
            </a:r>
            <a:endPar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7.3.3 </a:t>
            </a:r>
            <a:r>
              <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计算机测试</a:t>
            </a:r>
            <a:endPar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测试步骤</a:t>
            </a:r>
            <a:endParaRPr lang="zh-CN" altLang="en-US" sz="1600" b="1" dirty="0"/>
          </a:p>
        </p:txBody>
      </p:sp>
      <p:sp>
        <p:nvSpPr>
          <p:cNvPr id="8" name="Rectangle 90"/>
          <p:cNvSpPr/>
          <p:nvPr/>
        </p:nvSpPr>
        <p:spPr>
          <a:xfrm>
            <a:off x="2934799" y="1278359"/>
            <a:ext cx="2014041" cy="4185397"/>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9" name="Straight Connector 97"/>
          <p:cNvCxnSpPr/>
          <p:nvPr/>
        </p:nvCxnSpPr>
        <p:spPr>
          <a:xfrm>
            <a:off x="2934799" y="1798579"/>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2985752" y="1394239"/>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局部数据机构</a:t>
            </a:r>
            <a:endParaRPr kumimoji="0" lang="en-US" altLang="zh-CN"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11" name="TextBox 10"/>
          <p:cNvSpPr txBox="1"/>
          <p:nvPr/>
        </p:nvSpPr>
        <p:spPr>
          <a:xfrm>
            <a:off x="2934800" y="2720798"/>
            <a:ext cx="2014040" cy="1416991"/>
          </a:xfrm>
          <a:prstGeom prst="rect">
            <a:avLst/>
          </a:prstGeom>
          <a:noFill/>
        </p:spPr>
        <p:txBody>
          <a:bodyPr wrap="square" lIns="121920" tIns="0" rIns="121893" bIns="0" rtlCol="0">
            <a:spAutoFit/>
          </a:bodyPr>
          <a:lstStyle/>
          <a:p>
            <a:pPr marL="0" marR="0" lvl="0" indent="0" algn="ctr" defTabSz="12192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对于模块来说，局部数据结构是常见的错误来源。应该仔细设计测试方案，以便发现局部数据说明、初始化、默认值等方面的错误。</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12" name="Rectangle 127"/>
          <p:cNvSpPr/>
          <p:nvPr/>
        </p:nvSpPr>
        <p:spPr>
          <a:xfrm>
            <a:off x="5216974" y="1270781"/>
            <a:ext cx="2014041" cy="4185394"/>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13" name="Straight Connector 130"/>
          <p:cNvCxnSpPr/>
          <p:nvPr/>
        </p:nvCxnSpPr>
        <p:spPr>
          <a:xfrm>
            <a:off x="5216974" y="1791002"/>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255775" y="1386661"/>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重要的执行通路</a:t>
            </a:r>
            <a:endParaRPr kumimoji="0" lang="en-US" altLang="zh-CN"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15" name="TextBox 14"/>
          <p:cNvSpPr txBox="1"/>
          <p:nvPr/>
        </p:nvSpPr>
        <p:spPr>
          <a:xfrm>
            <a:off x="5216974" y="2098541"/>
            <a:ext cx="2014040" cy="2137188"/>
          </a:xfrm>
          <a:prstGeom prst="rect">
            <a:avLst/>
          </a:prstGeom>
          <a:noFill/>
        </p:spPr>
        <p:txBody>
          <a:bodyPr wrap="square" lIns="121920" tIns="0" rIns="121893" bIns="0" rtlCol="0">
            <a:spAutoFit/>
          </a:bodyPr>
          <a:lstStyle/>
          <a:p>
            <a:pPr marL="0" marR="0" lvl="0" indent="0" algn="ctr" defTabSz="12192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由于通常不可能进行穷举测试，因此，在单元测试期间选择最优代表性、最可能发现错误的执行通路进行测试就是十分关键的。应该设计测试方案用来发现由于错误的计算、不正确的比较或不适当的控制流而造成的错误。</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16" name="Rectangle 138"/>
          <p:cNvSpPr/>
          <p:nvPr/>
        </p:nvSpPr>
        <p:spPr>
          <a:xfrm>
            <a:off x="7486998" y="1263415"/>
            <a:ext cx="2014041" cy="4192760"/>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17" name="Straight Connector 140"/>
          <p:cNvCxnSpPr/>
          <p:nvPr/>
        </p:nvCxnSpPr>
        <p:spPr>
          <a:xfrm>
            <a:off x="7486998" y="1783635"/>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7525798" y="1379295"/>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出错处理通路</a:t>
            </a:r>
            <a:endParaRPr kumimoji="0" lang="en-US" altLang="zh-CN"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19" name="TextBox 18"/>
          <p:cNvSpPr txBox="1"/>
          <p:nvPr/>
        </p:nvSpPr>
        <p:spPr>
          <a:xfrm>
            <a:off x="7486998" y="2091174"/>
            <a:ext cx="2014040" cy="3097451"/>
          </a:xfrm>
          <a:prstGeom prst="rect">
            <a:avLst/>
          </a:prstGeom>
          <a:noFill/>
        </p:spPr>
        <p:txBody>
          <a:bodyPr wrap="square" lIns="121920" tIns="0" rIns="121893" bIns="0" rtlCol="0">
            <a:spAutoFit/>
          </a:bodyPr>
          <a:lstStyle/>
          <a:p>
            <a:pPr marL="0" marR="0" lvl="0" indent="0" algn="ctr" defTabSz="12192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应着重测试下述一些可能发生的错误：</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228600" marR="0" lvl="0" indent="-228600" algn="ctr" defTabSz="1219200" rtl="0" eaLnBrk="1" fontAlgn="auto" latinLnBrk="0" hangingPunct="1">
              <a:lnSpc>
                <a:spcPct val="130000"/>
              </a:lnSpc>
              <a:spcBef>
                <a:spcPts val="0"/>
              </a:spcBef>
              <a:spcAft>
                <a:spcPts val="0"/>
              </a:spcAft>
              <a:buClrTx/>
              <a:buSzTx/>
              <a:buFontTx/>
              <a:buAutoNum type="arabicPeriod"/>
              <a:defRPr/>
            </a:pPr>
            <a:r>
              <a:rPr lang="zh-CN" altLang="en-US" sz="1200" dirty="0">
                <a:solidFill>
                  <a:prstClr val="black">
                    <a:lumMod val="85000"/>
                    <a:lumOff val="15000"/>
                  </a:prstClr>
                </a:solidFill>
                <a:latin typeface="微软雅黑" panose="020B0503020204020204" charset="-122"/>
                <a:ea typeface="微软雅黑" panose="020B0503020204020204" charset="-122"/>
              </a:rPr>
              <a:t>对错误的描述是难以理解的</a:t>
            </a:r>
            <a:endParaRPr lang="en-US" altLang="zh-CN" sz="1200" dirty="0">
              <a:solidFill>
                <a:prstClr val="black">
                  <a:lumMod val="85000"/>
                  <a:lumOff val="15000"/>
                </a:prstClr>
              </a:solidFill>
              <a:latin typeface="微软雅黑" panose="020B0503020204020204" charset="-122"/>
              <a:ea typeface="微软雅黑" panose="020B0503020204020204" charset="-122"/>
            </a:endParaRPr>
          </a:p>
          <a:p>
            <a:pPr marL="228600" marR="0" lvl="0" indent="-228600" algn="ctr" defTabSz="1219200" rtl="0" eaLnBrk="1" fontAlgn="auto" latinLnBrk="0" hangingPunct="1">
              <a:lnSpc>
                <a:spcPct val="130000"/>
              </a:lnSpc>
              <a:spcBef>
                <a:spcPts val="0"/>
              </a:spcBef>
              <a:spcAft>
                <a:spcPts val="0"/>
              </a:spcAft>
              <a:buClrTx/>
              <a:buSzTx/>
              <a:buFontTx/>
              <a:buAutoNum type="arabicPeriod"/>
              <a:defRPr/>
            </a:pPr>
            <a:r>
              <a:rPr lang="zh-CN" altLang="en-US" sz="1200" dirty="0">
                <a:solidFill>
                  <a:prstClr val="black">
                    <a:lumMod val="85000"/>
                    <a:lumOff val="15000"/>
                  </a:prstClr>
                </a:solidFill>
                <a:latin typeface="微软雅黑" panose="020B0503020204020204" charset="-122"/>
                <a:ea typeface="微软雅黑" panose="020B0503020204020204" charset="-122"/>
                <a:cs typeface="Calibri" panose="020F0502020204030204"/>
              </a:rPr>
              <a:t>记下</a:t>
            </a: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的错误与实际遇到的不符</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L="228600" marR="0" lvl="0" indent="-228600" algn="ctr" defTabSz="1219200" rtl="0" eaLnBrk="1" fontAlgn="auto" latinLnBrk="0" hangingPunct="1">
              <a:lnSpc>
                <a:spcPct val="130000"/>
              </a:lnSpc>
              <a:spcBef>
                <a:spcPts val="0"/>
              </a:spcBef>
              <a:spcAft>
                <a:spcPts val="0"/>
              </a:spcAft>
              <a:buClrTx/>
              <a:buSzTx/>
              <a:buFontTx/>
              <a:buAutoNum type="arabicPeriod"/>
              <a:defRPr/>
            </a:pPr>
            <a:r>
              <a:rPr lang="zh-CN" altLang="en-US" sz="1200" dirty="0">
                <a:solidFill>
                  <a:prstClr val="black">
                    <a:lumMod val="85000"/>
                    <a:lumOff val="15000"/>
                  </a:prstClr>
                </a:solidFill>
                <a:latin typeface="微软雅黑" panose="020B0503020204020204" charset="-122"/>
                <a:ea typeface="微软雅黑" panose="020B0503020204020204" charset="-122"/>
                <a:cs typeface="Calibri" panose="020F0502020204030204"/>
              </a:rPr>
              <a:t>在对错误进行处理之前，错误条件已经引起系统干预</a:t>
            </a:r>
            <a:endParaRPr lang="en-US" altLang="zh-CN" sz="1200" dirty="0">
              <a:solidFill>
                <a:prstClr val="black">
                  <a:lumMod val="85000"/>
                  <a:lumOff val="15000"/>
                </a:prstClr>
              </a:solidFill>
              <a:latin typeface="微软雅黑" panose="020B0503020204020204" charset="-122"/>
              <a:ea typeface="微软雅黑" panose="020B0503020204020204" charset="-122"/>
              <a:cs typeface="Calibri" panose="020F0502020204030204"/>
            </a:endParaRPr>
          </a:p>
          <a:p>
            <a:pPr marL="228600" marR="0" lvl="0" indent="-228600" algn="ctr" defTabSz="1219200" rtl="0" eaLnBrk="1" fontAlgn="auto" latinLnBrk="0" hangingPunct="1">
              <a:lnSpc>
                <a:spcPct val="130000"/>
              </a:lnSpc>
              <a:spcBef>
                <a:spcPts val="0"/>
              </a:spcBef>
              <a:spcAft>
                <a:spcPts val="0"/>
              </a:spcAft>
              <a:buClrTx/>
              <a:buSzTx/>
              <a:buFontTx/>
              <a:buAutoNum type="arabicPeriod"/>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对错误的处理不正确</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L="228600" marR="0" lvl="0" indent="-228600" algn="ctr" defTabSz="1219200" rtl="0" eaLnBrk="1" fontAlgn="auto" latinLnBrk="0" hangingPunct="1">
              <a:lnSpc>
                <a:spcPct val="130000"/>
              </a:lnSpc>
              <a:spcBef>
                <a:spcPts val="0"/>
              </a:spcBef>
              <a:spcAft>
                <a:spcPts val="0"/>
              </a:spcAft>
              <a:buClrTx/>
              <a:buSzTx/>
              <a:buFontTx/>
              <a:buAutoNum type="arabicPeriod"/>
              <a:defRPr/>
            </a:pPr>
            <a:r>
              <a:rPr lang="zh-CN" altLang="en-US" sz="1200" dirty="0">
                <a:solidFill>
                  <a:prstClr val="black">
                    <a:lumMod val="85000"/>
                    <a:lumOff val="15000"/>
                  </a:prstClr>
                </a:solidFill>
                <a:latin typeface="微软雅黑" panose="020B0503020204020204" charset="-122"/>
                <a:ea typeface="微软雅黑" panose="020B0503020204020204" charset="-122"/>
                <a:cs typeface="Calibri" panose="020F0502020204030204"/>
              </a:rPr>
              <a:t>描述错误的信息不足以帮助确定造成错误的位置</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38" name="Rectangle 74"/>
          <p:cNvSpPr/>
          <p:nvPr/>
        </p:nvSpPr>
        <p:spPr>
          <a:xfrm>
            <a:off x="668058" y="1278359"/>
            <a:ext cx="2014041" cy="418540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39" name="Straight Connector 7"/>
          <p:cNvCxnSpPr/>
          <p:nvPr/>
        </p:nvCxnSpPr>
        <p:spPr>
          <a:xfrm>
            <a:off x="668058" y="1798579"/>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0" name="TextBox 4"/>
          <p:cNvSpPr txBox="1"/>
          <p:nvPr/>
        </p:nvSpPr>
        <p:spPr>
          <a:xfrm>
            <a:off x="711072" y="1394239"/>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1865" b="1" dirty="0">
                <a:solidFill>
                  <a:prstClr val="black">
                    <a:lumMod val="85000"/>
                    <a:lumOff val="15000"/>
                  </a:prstClr>
                </a:solidFill>
                <a:latin typeface="微软雅黑" panose="020B0503020204020204" charset="-122"/>
                <a:ea typeface="微软雅黑" panose="020B0503020204020204" charset="-122"/>
                <a:cs typeface="Helvetica Neue"/>
              </a:rPr>
              <a:t>模块接口</a:t>
            </a:r>
            <a:endParaRPr kumimoji="0" 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41" name="TextBox 6"/>
          <p:cNvSpPr txBox="1"/>
          <p:nvPr/>
        </p:nvSpPr>
        <p:spPr>
          <a:xfrm>
            <a:off x="668058" y="2106118"/>
            <a:ext cx="2014040" cy="3097451"/>
          </a:xfrm>
          <a:prstGeom prst="rect">
            <a:avLst/>
          </a:prstGeom>
          <a:noFill/>
        </p:spPr>
        <p:txBody>
          <a:bodyPr wrap="square" lIns="121920" tIns="0" rIns="121893" bIns="0" rtlCol="0">
            <a:spAutoFit/>
          </a:bodyPr>
          <a:lstStyle/>
          <a:p>
            <a:pPr marL="0" marR="0" lvl="0" indent="0" algn="ctr" defTabSz="12192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首先应该对通过模块接口的数据流进行测试，如果数据不能正确地进出，所有其他测试都是不切实际的。</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ctr" defTabSz="1219200" rtl="0" eaLnBrk="1" fontAlgn="auto" latinLnBrk="0" hangingPunct="1">
              <a:lnSpc>
                <a:spcPct val="130000"/>
              </a:lnSpc>
              <a:spcBef>
                <a:spcPts val="0"/>
              </a:spcBef>
              <a:spcAft>
                <a:spcPts val="0"/>
              </a:spcAft>
              <a:buClrTx/>
              <a:buSzTx/>
              <a:buFontTx/>
              <a:buNone/>
              <a:defRPr/>
            </a:pPr>
            <a:r>
              <a:rPr lang="zh-CN" altLang="en-US" sz="1200" dirty="0">
                <a:solidFill>
                  <a:prstClr val="black">
                    <a:lumMod val="85000"/>
                    <a:lumOff val="15000"/>
                  </a:prstClr>
                </a:solidFill>
                <a:latin typeface="微软雅黑" panose="020B0503020204020204" charset="-122"/>
                <a:ea typeface="微软雅黑" panose="020B0503020204020204" charset="-122"/>
              </a:rPr>
              <a:t>在对模块接口进行测试时主要检查下述几个方面：参数的数目、次序、属性或单位系统是否与变元一致；是否修改了只作为输入的变元；全局变量的定义和用法在各个模块中是否一致。</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36" name="Rectangle 74"/>
          <p:cNvSpPr/>
          <p:nvPr/>
        </p:nvSpPr>
        <p:spPr>
          <a:xfrm>
            <a:off x="9757021" y="1263415"/>
            <a:ext cx="2014041" cy="4200341"/>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42" name="Straight Connector 7"/>
          <p:cNvCxnSpPr/>
          <p:nvPr/>
        </p:nvCxnSpPr>
        <p:spPr>
          <a:xfrm>
            <a:off x="9757021" y="1783635"/>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3" name="TextBox 4"/>
          <p:cNvSpPr txBox="1"/>
          <p:nvPr/>
        </p:nvSpPr>
        <p:spPr>
          <a:xfrm>
            <a:off x="9831836" y="1379295"/>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1865" b="1" dirty="0">
                <a:solidFill>
                  <a:prstClr val="black">
                    <a:lumMod val="85000"/>
                    <a:lumOff val="15000"/>
                  </a:prstClr>
                </a:solidFill>
                <a:latin typeface="微软雅黑" panose="020B0503020204020204" charset="-122"/>
                <a:ea typeface="微软雅黑" panose="020B0503020204020204" charset="-122"/>
                <a:cs typeface="Helvetica Neue"/>
              </a:rPr>
              <a:t>边界条件</a:t>
            </a:r>
            <a:endParaRPr kumimoji="0" 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44" name="TextBox 6"/>
          <p:cNvSpPr txBox="1"/>
          <p:nvPr/>
        </p:nvSpPr>
        <p:spPr>
          <a:xfrm>
            <a:off x="9757021" y="2091174"/>
            <a:ext cx="2014040" cy="2137188"/>
          </a:xfrm>
          <a:prstGeom prst="rect">
            <a:avLst/>
          </a:prstGeom>
          <a:noFill/>
        </p:spPr>
        <p:txBody>
          <a:bodyPr wrap="square" lIns="121920" tIns="0" rIns="121893" bIns="0" rtlCol="0">
            <a:spAutoFit/>
          </a:bodyPr>
          <a:lstStyle/>
          <a:p>
            <a:pPr marL="0" marR="0" lvl="0" indent="0" algn="ctr" defTabSz="12192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边界测试是单元测试中最后的也可能是最重要的任务，软件常常在它的边界上失效。使用刚好小于、刚好等于和刚好大于最大值或最小值的数据结构、控制量和数据值的测试方案，非常可能发现软件中的错误。</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b="1" dirty="0"/>
              <a:t>代码审查</a:t>
            </a:r>
            <a:endParaRPr lang="zh-CN" altLang="en-US" sz="1600" b="1" dirty="0"/>
          </a:p>
        </p:txBody>
      </p:sp>
      <p:sp>
        <p:nvSpPr>
          <p:cNvPr id="7" name="矩形 160"/>
          <p:cNvSpPr>
            <a:spLocks noChangeArrowheads="1"/>
          </p:cNvSpPr>
          <p:nvPr/>
        </p:nvSpPr>
        <p:spPr bwMode="auto">
          <a:xfrm flipH="1">
            <a:off x="-1008789" y="1568755"/>
            <a:ext cx="14881653" cy="3552395"/>
          </a:xfrm>
          <a:custGeom>
            <a:avLst/>
            <a:gdLst>
              <a:gd name="connsiteX0" fmla="*/ 0 w 7260238"/>
              <a:gd name="connsiteY0" fmla="*/ 0 h 3090960"/>
              <a:gd name="connsiteX1" fmla="*/ 7260238 w 7260238"/>
              <a:gd name="connsiteY1" fmla="*/ 0 h 3090960"/>
              <a:gd name="connsiteX2" fmla="*/ 7260238 w 7260238"/>
              <a:gd name="connsiteY2" fmla="*/ 3090960 h 3090960"/>
              <a:gd name="connsiteX3" fmla="*/ 0 w 7260238"/>
              <a:gd name="connsiteY3" fmla="*/ 3090960 h 3090960"/>
              <a:gd name="connsiteX4" fmla="*/ 0 w 7260238"/>
              <a:gd name="connsiteY4" fmla="*/ 0 h 3090960"/>
              <a:gd name="connsiteX0-1" fmla="*/ 0 w 7260238"/>
              <a:gd name="connsiteY0-2" fmla="*/ 0 h 3090960"/>
              <a:gd name="connsiteX1-3" fmla="*/ 7260238 w 7260238"/>
              <a:gd name="connsiteY1-4" fmla="*/ 0 h 3090960"/>
              <a:gd name="connsiteX2-5" fmla="*/ 7260238 w 7260238"/>
              <a:gd name="connsiteY2-6" fmla="*/ 3090960 h 3090960"/>
              <a:gd name="connsiteX3-7" fmla="*/ 666205 w 7260238"/>
              <a:gd name="connsiteY3-8" fmla="*/ 3090960 h 3090960"/>
              <a:gd name="connsiteX4-9" fmla="*/ 0 w 7260238"/>
              <a:gd name="connsiteY4-10" fmla="*/ 0 h 30909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60238" h="3090960">
                <a:moveTo>
                  <a:pt x="0" y="0"/>
                </a:moveTo>
                <a:lnTo>
                  <a:pt x="7260238" y="0"/>
                </a:lnTo>
                <a:lnTo>
                  <a:pt x="7260238" y="3090960"/>
                </a:lnTo>
                <a:lnTo>
                  <a:pt x="666205" y="3090960"/>
                </a:lnTo>
                <a:lnTo>
                  <a:pt x="0" y="0"/>
                </a:lnTo>
                <a:close/>
              </a:path>
            </a:pathLst>
          </a:cu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srgbClr val="FFC000"/>
              </a:solidFill>
              <a:effectLst/>
              <a:uLnTx/>
              <a:uFillTx/>
              <a:latin typeface="微软雅黑" panose="020B0503020204020204" charset="-122"/>
              <a:ea typeface="微软雅黑" panose="020B0503020204020204" charset="-122"/>
              <a:cs typeface="+mn-cs"/>
            </a:endParaRPr>
          </a:p>
        </p:txBody>
      </p:sp>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5231904" y="452669"/>
            <a:ext cx="6960096" cy="4760707"/>
          </a:xfrm>
          <a:prstGeom prst="rect">
            <a:avLst/>
          </a:prstGeom>
          <a:noFill/>
          <a:ln w="9525">
            <a:noFill/>
            <a:miter lim="800000"/>
            <a:headEnd/>
            <a:tailEnd/>
          </a:ln>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9969" y="1766651"/>
            <a:ext cx="1044136" cy="901349"/>
          </a:xfrm>
          <a:prstGeom prst="rect">
            <a:avLst/>
          </a:prstGeom>
        </p:spPr>
      </p:pic>
      <p:sp>
        <p:nvSpPr>
          <p:cNvPr id="14" name="矩形 13"/>
          <p:cNvSpPr/>
          <p:nvPr/>
        </p:nvSpPr>
        <p:spPr>
          <a:xfrm flipH="1">
            <a:off x="484744" y="2020651"/>
            <a:ext cx="6096000" cy="2423227"/>
          </a:xfrm>
          <a:prstGeom prst="rect">
            <a:avLst/>
          </a:prstGeom>
        </p:spPr>
        <p:txBody>
          <a:bodyPr>
            <a:spAutoFit/>
          </a:bodyPr>
          <a:lstStyle/>
          <a:p>
            <a:pPr marL="0" marR="0" lvl="0" indent="0" algn="l" defTabSz="1219200" rtl="0" eaLnBrk="1" fontAlgn="auto" latinLnBrk="0" hangingPunct="1">
              <a:lnSpc>
                <a:spcPct val="150000"/>
              </a:lnSpc>
              <a:spcBef>
                <a:spcPts val="0"/>
              </a:spcBef>
              <a:spcAft>
                <a:spcPts val="0"/>
              </a:spcAft>
              <a:buClrTx/>
              <a:buSzTx/>
              <a:buFontTx/>
              <a:buNone/>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审查小组最好由组长（能力很强且没有直接参与这项工程的程序员）、程序的设计者、程序的编写者、程序的测试者组成。审查过程如下：</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342900" marR="0" lvl="0" indent="-342900" algn="l" defTabSz="1219200" rtl="0" eaLnBrk="1" fontAlgn="auto" latinLnBrk="0" hangingPunct="1">
              <a:lnSpc>
                <a:spcPct val="150000"/>
              </a:lnSpc>
              <a:spcBef>
                <a:spcPts val="0"/>
              </a:spcBef>
              <a:spcAft>
                <a:spcPts val="0"/>
              </a:spcAft>
              <a:buClrTx/>
              <a:buSzTx/>
              <a:buFontTx/>
              <a:buAutoNum type="arabicPeriod"/>
              <a:defRPr/>
            </a:pPr>
            <a:r>
              <a:rPr lang="zh-CN" altLang="en-US" sz="1465" dirty="0">
                <a:solidFill>
                  <a:prstClr val="black">
                    <a:lumMod val="85000"/>
                    <a:lumOff val="15000"/>
                  </a:prstClr>
                </a:solidFill>
                <a:latin typeface="微软雅黑" panose="020B0503020204020204" charset="-122"/>
                <a:ea typeface="微软雅黑" panose="020B0503020204020204" charset="-122"/>
              </a:rPr>
              <a:t>研究设计说明书，可由设计者进行讲解</a:t>
            </a:r>
            <a:endParaRPr lang="en-US" altLang="zh-CN" sz="1465" dirty="0">
              <a:solidFill>
                <a:prstClr val="black">
                  <a:lumMod val="85000"/>
                  <a:lumOff val="15000"/>
                </a:prstClr>
              </a:solidFill>
              <a:latin typeface="微软雅黑" panose="020B0503020204020204" charset="-122"/>
              <a:ea typeface="微软雅黑" panose="020B0503020204020204" charset="-122"/>
            </a:endParaRPr>
          </a:p>
          <a:p>
            <a:pPr marL="342900" marR="0" lvl="0" indent="-342900" algn="l" defTabSz="1219200" rtl="0" eaLnBrk="1" fontAlgn="auto" latinLnBrk="0" hangingPunct="1">
              <a:lnSpc>
                <a:spcPct val="150000"/>
              </a:lnSpc>
              <a:spcBef>
                <a:spcPts val="0"/>
              </a:spcBef>
              <a:spcAft>
                <a:spcPts val="0"/>
              </a:spcAft>
              <a:buClrTx/>
              <a:buSzTx/>
              <a:buFontTx/>
              <a:buAutoNum type="arabicPeriod"/>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由程序编写者解释如何通过代码实现这个设计</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342900" marR="0" lvl="0" indent="-342900" algn="l" defTabSz="1219200" rtl="0" eaLnBrk="1" fontAlgn="auto" latinLnBrk="0" hangingPunct="1">
              <a:lnSpc>
                <a:spcPct val="150000"/>
              </a:lnSpc>
              <a:spcBef>
                <a:spcPts val="0"/>
              </a:spcBef>
              <a:spcAft>
                <a:spcPts val="0"/>
              </a:spcAft>
              <a:buClrTx/>
              <a:buSzTx/>
              <a:buFontTx/>
              <a:buAutoNum type="arabicPeriod"/>
              <a:defRPr/>
            </a:pPr>
            <a:r>
              <a:rPr lang="zh-CN" altLang="en-US" sz="1465" dirty="0">
                <a:solidFill>
                  <a:prstClr val="black">
                    <a:lumMod val="85000"/>
                    <a:lumOff val="15000"/>
                  </a:prstClr>
                </a:solidFill>
                <a:latin typeface="微软雅黑" panose="020B0503020204020204" charset="-122"/>
                <a:ea typeface="微软雅黑" panose="020B0503020204020204" charset="-122"/>
              </a:rPr>
              <a:t>其余成员在聆听的同时努力发现其中的错误并汇报</a:t>
            </a:r>
            <a:endParaRPr lang="en-US" altLang="zh-CN" sz="1465" dirty="0">
              <a:solidFill>
                <a:prstClr val="black">
                  <a:lumMod val="85000"/>
                  <a:lumOff val="15000"/>
                </a:prstClr>
              </a:solidFill>
              <a:latin typeface="微软雅黑" panose="020B0503020204020204" charset="-122"/>
              <a:ea typeface="微软雅黑" panose="020B0503020204020204" charset="-122"/>
            </a:endParaRPr>
          </a:p>
          <a:p>
            <a:pPr marL="342900" marR="0" lvl="0" indent="-342900" algn="l" defTabSz="1219200" rtl="0" eaLnBrk="1" fontAlgn="auto" latinLnBrk="0" hangingPunct="1">
              <a:lnSpc>
                <a:spcPct val="150000"/>
              </a:lnSpc>
              <a:spcBef>
                <a:spcPts val="0"/>
              </a:spcBef>
              <a:spcAft>
                <a:spcPts val="0"/>
              </a:spcAft>
              <a:buClrTx/>
              <a:buSzTx/>
              <a:buFontTx/>
              <a:buAutoNum type="arabicPeriod"/>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由组长对这些错误进行记录</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R="0" lvl="0" algn="l" defTabSz="1219200" rtl="0" eaLnBrk="1" fontAlgn="auto" latinLnBrk="0" hangingPunct="1">
              <a:lnSpc>
                <a:spcPct val="150000"/>
              </a:lnSpc>
              <a:spcBef>
                <a:spcPts val="0"/>
              </a:spcBef>
              <a:spcAft>
                <a:spcPts val="0"/>
              </a:spcAft>
              <a:buClrTx/>
              <a:buSzTx/>
              <a:defRPr/>
            </a:pPr>
            <a:r>
              <a:rPr lang="zh-CN" altLang="en-US" sz="1465" dirty="0">
                <a:solidFill>
                  <a:prstClr val="black">
                    <a:lumMod val="85000"/>
                    <a:lumOff val="15000"/>
                  </a:prstClr>
                </a:solidFill>
                <a:latin typeface="微软雅黑" panose="020B0503020204020204" charset="-122"/>
                <a:ea typeface="微软雅黑" panose="020B0503020204020204" charset="-122"/>
              </a:rPr>
              <a:t>注意！审查小组的任务是发现错误，而不是改正错误！</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b="1" dirty="0"/>
              <a:t>代码审查</a:t>
            </a:r>
            <a:endParaRPr lang="zh-CN" altLang="en-US" sz="1600" b="1" dirty="0"/>
          </a:p>
        </p:txBody>
      </p:sp>
      <p:sp>
        <p:nvSpPr>
          <p:cNvPr id="7" name="矩形 160"/>
          <p:cNvSpPr>
            <a:spLocks noChangeArrowheads="1"/>
          </p:cNvSpPr>
          <p:nvPr/>
        </p:nvSpPr>
        <p:spPr bwMode="auto">
          <a:xfrm flipH="1">
            <a:off x="-1008789" y="1568755"/>
            <a:ext cx="14881653" cy="3552395"/>
          </a:xfrm>
          <a:custGeom>
            <a:avLst/>
            <a:gdLst>
              <a:gd name="connsiteX0" fmla="*/ 0 w 7260238"/>
              <a:gd name="connsiteY0" fmla="*/ 0 h 3090960"/>
              <a:gd name="connsiteX1" fmla="*/ 7260238 w 7260238"/>
              <a:gd name="connsiteY1" fmla="*/ 0 h 3090960"/>
              <a:gd name="connsiteX2" fmla="*/ 7260238 w 7260238"/>
              <a:gd name="connsiteY2" fmla="*/ 3090960 h 3090960"/>
              <a:gd name="connsiteX3" fmla="*/ 0 w 7260238"/>
              <a:gd name="connsiteY3" fmla="*/ 3090960 h 3090960"/>
              <a:gd name="connsiteX4" fmla="*/ 0 w 7260238"/>
              <a:gd name="connsiteY4" fmla="*/ 0 h 3090960"/>
              <a:gd name="connsiteX0-1" fmla="*/ 0 w 7260238"/>
              <a:gd name="connsiteY0-2" fmla="*/ 0 h 3090960"/>
              <a:gd name="connsiteX1-3" fmla="*/ 7260238 w 7260238"/>
              <a:gd name="connsiteY1-4" fmla="*/ 0 h 3090960"/>
              <a:gd name="connsiteX2-5" fmla="*/ 7260238 w 7260238"/>
              <a:gd name="connsiteY2-6" fmla="*/ 3090960 h 3090960"/>
              <a:gd name="connsiteX3-7" fmla="*/ 666205 w 7260238"/>
              <a:gd name="connsiteY3-8" fmla="*/ 3090960 h 3090960"/>
              <a:gd name="connsiteX4-9" fmla="*/ 0 w 7260238"/>
              <a:gd name="connsiteY4-10" fmla="*/ 0 h 30909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60238" h="3090960">
                <a:moveTo>
                  <a:pt x="0" y="0"/>
                </a:moveTo>
                <a:lnTo>
                  <a:pt x="7260238" y="0"/>
                </a:lnTo>
                <a:lnTo>
                  <a:pt x="7260238" y="3090960"/>
                </a:lnTo>
                <a:lnTo>
                  <a:pt x="666205" y="3090960"/>
                </a:lnTo>
                <a:lnTo>
                  <a:pt x="0" y="0"/>
                </a:lnTo>
                <a:close/>
              </a:path>
            </a:pathLst>
          </a:cu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srgbClr val="FFC000"/>
              </a:solidFill>
              <a:effectLst/>
              <a:uLnTx/>
              <a:uFillTx/>
              <a:latin typeface="微软雅黑" panose="020B0503020204020204" charset="-122"/>
              <a:ea typeface="微软雅黑" panose="020B0503020204020204" charset="-122"/>
              <a:cs typeface="+mn-cs"/>
            </a:endParaRPr>
          </a:p>
        </p:txBody>
      </p:sp>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5231904" y="452669"/>
            <a:ext cx="6960096" cy="4760707"/>
          </a:xfrm>
          <a:prstGeom prst="rect">
            <a:avLst/>
          </a:prstGeom>
          <a:noFill/>
          <a:ln w="9525">
            <a:noFill/>
            <a:miter lim="800000"/>
            <a:headEnd/>
            <a:tailEnd/>
          </a:ln>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9969" y="1766651"/>
            <a:ext cx="1044136" cy="901349"/>
          </a:xfrm>
          <a:prstGeom prst="rect">
            <a:avLst/>
          </a:prstGeom>
        </p:spPr>
      </p:pic>
      <p:sp>
        <p:nvSpPr>
          <p:cNvPr id="14" name="矩形 13"/>
          <p:cNvSpPr/>
          <p:nvPr/>
        </p:nvSpPr>
        <p:spPr>
          <a:xfrm flipH="1">
            <a:off x="484744" y="2050320"/>
            <a:ext cx="6096000" cy="2423227"/>
          </a:xfrm>
          <a:prstGeom prst="rect">
            <a:avLst/>
          </a:prstGeom>
        </p:spPr>
        <p:txBody>
          <a:bodyPr>
            <a:spAutoFit/>
          </a:bodyPr>
          <a:lstStyle/>
          <a:p>
            <a:pPr marL="0" marR="0" lvl="0" indent="0" algn="l" defTabSz="1219200" rtl="0" eaLnBrk="1" fontAlgn="auto" latinLnBrk="0" hangingPunct="1">
              <a:lnSpc>
                <a:spcPct val="150000"/>
              </a:lnSpc>
              <a:spcBef>
                <a:spcPts val="0"/>
              </a:spcBef>
              <a:spcAft>
                <a:spcPts val="0"/>
              </a:spcAft>
              <a:buClrTx/>
              <a:buSzTx/>
              <a:buFontTx/>
              <a:buNone/>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审查会的另一种进行方式：由一人扮演“测试者”，其他人扮演“计算机”，会前由测试者准备好测试方案，会上由扮演计算机的成员模拟计算机执行被测试的程序。由于人的执行速度极慢，因此测试数据必须要简单，方案数也不能过多。</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50000"/>
              </a:lnSpc>
              <a:spcBef>
                <a:spcPts val="0"/>
              </a:spcBef>
              <a:spcAft>
                <a:spcPts val="0"/>
              </a:spcAft>
              <a:buClrTx/>
              <a:buSzTx/>
              <a:buFontTx/>
              <a:buNone/>
              <a:defRPr/>
            </a:pPr>
            <a:r>
              <a:rPr lang="zh-CN" altLang="en-US" sz="1465" dirty="0">
                <a:solidFill>
                  <a:prstClr val="black">
                    <a:lumMod val="85000"/>
                    <a:lumOff val="15000"/>
                  </a:prstClr>
                </a:solidFill>
                <a:latin typeface="微软雅黑" panose="020B0503020204020204" charset="-122"/>
                <a:ea typeface="微软雅黑" panose="020B0503020204020204" charset="-122"/>
              </a:rPr>
              <a:t>在这个过程中，测试方案起到的是促进思考、引起讨论的作用，在大多数情况下，提出程序逻辑上的错误和编写程序时做的假设的疑问能比测试方案直接发现的错误还多。</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b="1" dirty="0"/>
              <a:t>计算机测试</a:t>
            </a:r>
            <a:endParaRPr lang="zh-CN" altLang="en-US" sz="1600" b="1" dirty="0"/>
          </a:p>
        </p:txBody>
      </p:sp>
      <p:sp>
        <p:nvSpPr>
          <p:cNvPr id="7" name="矩形 160"/>
          <p:cNvSpPr>
            <a:spLocks noChangeArrowheads="1"/>
          </p:cNvSpPr>
          <p:nvPr/>
        </p:nvSpPr>
        <p:spPr bwMode="auto">
          <a:xfrm flipH="1">
            <a:off x="-1008789" y="1568755"/>
            <a:ext cx="14881653" cy="3552395"/>
          </a:xfrm>
          <a:custGeom>
            <a:avLst/>
            <a:gdLst>
              <a:gd name="connsiteX0" fmla="*/ 0 w 7260238"/>
              <a:gd name="connsiteY0" fmla="*/ 0 h 3090960"/>
              <a:gd name="connsiteX1" fmla="*/ 7260238 w 7260238"/>
              <a:gd name="connsiteY1" fmla="*/ 0 h 3090960"/>
              <a:gd name="connsiteX2" fmla="*/ 7260238 w 7260238"/>
              <a:gd name="connsiteY2" fmla="*/ 3090960 h 3090960"/>
              <a:gd name="connsiteX3" fmla="*/ 0 w 7260238"/>
              <a:gd name="connsiteY3" fmla="*/ 3090960 h 3090960"/>
              <a:gd name="connsiteX4" fmla="*/ 0 w 7260238"/>
              <a:gd name="connsiteY4" fmla="*/ 0 h 3090960"/>
              <a:gd name="connsiteX0-1" fmla="*/ 0 w 7260238"/>
              <a:gd name="connsiteY0-2" fmla="*/ 0 h 3090960"/>
              <a:gd name="connsiteX1-3" fmla="*/ 7260238 w 7260238"/>
              <a:gd name="connsiteY1-4" fmla="*/ 0 h 3090960"/>
              <a:gd name="connsiteX2-5" fmla="*/ 7260238 w 7260238"/>
              <a:gd name="connsiteY2-6" fmla="*/ 3090960 h 3090960"/>
              <a:gd name="connsiteX3-7" fmla="*/ 666205 w 7260238"/>
              <a:gd name="connsiteY3-8" fmla="*/ 3090960 h 3090960"/>
              <a:gd name="connsiteX4-9" fmla="*/ 0 w 7260238"/>
              <a:gd name="connsiteY4-10" fmla="*/ 0 h 30909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60238" h="3090960">
                <a:moveTo>
                  <a:pt x="0" y="0"/>
                </a:moveTo>
                <a:lnTo>
                  <a:pt x="7260238" y="0"/>
                </a:lnTo>
                <a:lnTo>
                  <a:pt x="7260238" y="3090960"/>
                </a:lnTo>
                <a:lnTo>
                  <a:pt x="666205" y="3090960"/>
                </a:lnTo>
                <a:lnTo>
                  <a:pt x="0" y="0"/>
                </a:lnTo>
                <a:close/>
              </a:path>
            </a:pathLst>
          </a:cu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srgbClr val="FFC000"/>
              </a:solidFill>
              <a:effectLst/>
              <a:uLnTx/>
              <a:uFillTx/>
              <a:latin typeface="微软雅黑" panose="020B0503020204020204" charset="-122"/>
              <a:ea typeface="微软雅黑" panose="020B0503020204020204" charset="-122"/>
              <a:cs typeface="+mn-cs"/>
            </a:endParaRPr>
          </a:p>
        </p:txBody>
      </p:sp>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5231904" y="452669"/>
            <a:ext cx="6960096" cy="4760707"/>
          </a:xfrm>
          <a:prstGeom prst="rect">
            <a:avLst/>
          </a:prstGeom>
          <a:noFill/>
          <a:ln w="9525">
            <a:noFill/>
            <a:miter lim="800000"/>
            <a:headEnd/>
            <a:tailEnd/>
          </a:ln>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9969" y="1766651"/>
            <a:ext cx="1044136" cy="901349"/>
          </a:xfrm>
          <a:prstGeom prst="rect">
            <a:avLst/>
          </a:prstGeom>
        </p:spPr>
      </p:pic>
      <p:sp>
        <p:nvSpPr>
          <p:cNvPr id="14" name="矩形 13"/>
          <p:cNvSpPr/>
          <p:nvPr/>
        </p:nvSpPr>
        <p:spPr>
          <a:xfrm flipH="1">
            <a:off x="484744" y="2132870"/>
            <a:ext cx="6096000" cy="2423227"/>
          </a:xfrm>
          <a:prstGeom prst="rect">
            <a:avLst/>
          </a:prstGeom>
        </p:spPr>
        <p:txBody>
          <a:bodyPr>
            <a:spAutoFit/>
          </a:bodyPr>
          <a:lstStyle/>
          <a:p>
            <a:pPr marL="0" marR="0" lvl="0" indent="0" algn="l" defTabSz="1219200" rtl="0" eaLnBrk="1" fontAlgn="auto" latinLnBrk="0" hangingPunct="1">
              <a:lnSpc>
                <a:spcPct val="150000"/>
              </a:lnSpc>
              <a:spcBef>
                <a:spcPts val="0"/>
              </a:spcBef>
              <a:spcAft>
                <a:spcPts val="0"/>
              </a:spcAft>
              <a:buClrTx/>
              <a:buSzTx/>
              <a:buFontTx/>
              <a:buNone/>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由于模块并不是一个独立的程序，因此必须为每个单元测试开发驱动软件和（或）存根软件。</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50000"/>
              </a:lnSpc>
              <a:spcBef>
                <a:spcPts val="0"/>
              </a:spcBef>
              <a:spcAft>
                <a:spcPts val="0"/>
              </a:spcAft>
              <a:buClrTx/>
              <a:buSzTx/>
              <a:buFontTx/>
              <a:buNone/>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通常驱动程序就是一个“主程序”，接收测试数据并把这些数据传送给被测试的模块，并印出有关结果。</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50000"/>
              </a:lnSpc>
              <a:spcBef>
                <a:spcPts val="0"/>
              </a:spcBef>
              <a:spcAft>
                <a:spcPts val="0"/>
              </a:spcAft>
              <a:buClrTx/>
              <a:buSzTx/>
              <a:buFontTx/>
              <a:buNone/>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存根程序则代表被测试的模块所调用的模块，因此也被称为“虚拟子程序”。它使用被它代替的模块的接口，做少量的数据操作，印出对入口的检验或操作结果，并把控制归还给调用它的模块。</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b="1" dirty="0"/>
              <a:t>如何简化单元测试过程？</a:t>
            </a:r>
            <a:endParaRPr lang="zh-CN" altLang="en-US" b="1" dirty="0"/>
          </a:p>
        </p:txBody>
      </p:sp>
      <p:sp>
        <p:nvSpPr>
          <p:cNvPr id="7" name="矩形 160"/>
          <p:cNvSpPr>
            <a:spLocks noChangeArrowheads="1"/>
          </p:cNvSpPr>
          <p:nvPr/>
        </p:nvSpPr>
        <p:spPr bwMode="auto">
          <a:xfrm flipH="1">
            <a:off x="-1008789" y="1568755"/>
            <a:ext cx="14881653" cy="3552395"/>
          </a:xfrm>
          <a:custGeom>
            <a:avLst/>
            <a:gdLst>
              <a:gd name="connsiteX0" fmla="*/ 0 w 7260238"/>
              <a:gd name="connsiteY0" fmla="*/ 0 h 3090960"/>
              <a:gd name="connsiteX1" fmla="*/ 7260238 w 7260238"/>
              <a:gd name="connsiteY1" fmla="*/ 0 h 3090960"/>
              <a:gd name="connsiteX2" fmla="*/ 7260238 w 7260238"/>
              <a:gd name="connsiteY2" fmla="*/ 3090960 h 3090960"/>
              <a:gd name="connsiteX3" fmla="*/ 0 w 7260238"/>
              <a:gd name="connsiteY3" fmla="*/ 3090960 h 3090960"/>
              <a:gd name="connsiteX4" fmla="*/ 0 w 7260238"/>
              <a:gd name="connsiteY4" fmla="*/ 0 h 3090960"/>
              <a:gd name="connsiteX0-1" fmla="*/ 0 w 7260238"/>
              <a:gd name="connsiteY0-2" fmla="*/ 0 h 3090960"/>
              <a:gd name="connsiteX1-3" fmla="*/ 7260238 w 7260238"/>
              <a:gd name="connsiteY1-4" fmla="*/ 0 h 3090960"/>
              <a:gd name="connsiteX2-5" fmla="*/ 7260238 w 7260238"/>
              <a:gd name="connsiteY2-6" fmla="*/ 3090960 h 3090960"/>
              <a:gd name="connsiteX3-7" fmla="*/ 666205 w 7260238"/>
              <a:gd name="connsiteY3-8" fmla="*/ 3090960 h 3090960"/>
              <a:gd name="connsiteX4-9" fmla="*/ 0 w 7260238"/>
              <a:gd name="connsiteY4-10" fmla="*/ 0 h 30909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60238" h="3090960">
                <a:moveTo>
                  <a:pt x="0" y="0"/>
                </a:moveTo>
                <a:lnTo>
                  <a:pt x="7260238" y="0"/>
                </a:lnTo>
                <a:lnTo>
                  <a:pt x="7260238" y="3090960"/>
                </a:lnTo>
                <a:lnTo>
                  <a:pt x="666205" y="3090960"/>
                </a:lnTo>
                <a:lnTo>
                  <a:pt x="0" y="0"/>
                </a:lnTo>
                <a:close/>
              </a:path>
            </a:pathLst>
          </a:cu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srgbClr val="FFC000"/>
              </a:solidFill>
              <a:effectLst/>
              <a:uLnTx/>
              <a:uFillTx/>
              <a:latin typeface="微软雅黑" panose="020B0503020204020204" charset="-122"/>
              <a:ea typeface="微软雅黑" panose="020B0503020204020204" charset="-122"/>
              <a:cs typeface="+mn-cs"/>
            </a:endParaRPr>
          </a:p>
        </p:txBody>
      </p:sp>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5231904" y="452669"/>
            <a:ext cx="6960096" cy="4760707"/>
          </a:xfrm>
          <a:prstGeom prst="rect">
            <a:avLst/>
          </a:prstGeom>
          <a:noFill/>
          <a:ln w="9525">
            <a:noFill/>
            <a:miter lim="800000"/>
            <a:headEnd/>
            <a:tailEnd/>
          </a:ln>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9969" y="1766651"/>
            <a:ext cx="1044136" cy="901349"/>
          </a:xfrm>
          <a:prstGeom prst="rect">
            <a:avLst/>
          </a:prstGeom>
        </p:spPr>
      </p:pic>
      <p:sp>
        <p:nvSpPr>
          <p:cNvPr id="14" name="矩形 13"/>
          <p:cNvSpPr/>
          <p:nvPr/>
        </p:nvSpPr>
        <p:spPr>
          <a:xfrm flipH="1">
            <a:off x="553720" y="2560320"/>
            <a:ext cx="5426075" cy="1568450"/>
          </a:xfrm>
          <a:prstGeom prst="rect">
            <a:avLst/>
          </a:prstGeom>
        </p:spPr>
        <p:txBody>
          <a:bodyPr wrap="square">
            <a:spAutoFit/>
          </a:bodyPr>
          <a:lstStyle/>
          <a:p>
            <a:pPr marL="0" marR="0" lvl="0" indent="0" algn="l" defTabSz="1219200" rtl="0" eaLnBrk="1" fontAlgn="auto" latinLnBrk="0" hangingPunct="1">
              <a:lnSpc>
                <a:spcPct val="150000"/>
              </a:lnSpc>
              <a:spcBef>
                <a:spcPts val="0"/>
              </a:spcBef>
              <a:spcAft>
                <a:spcPts val="0"/>
              </a:spcAft>
              <a:buClrTx/>
              <a:buSzTx/>
              <a:buFontTx/>
              <a:buNone/>
              <a:defRPr/>
            </a:pPr>
            <a:r>
              <a:rPr lang="zh-CN" altLang="en-US" sz="1600" dirty="0">
                <a:solidFill>
                  <a:prstClr val="black">
                    <a:lumMod val="85000"/>
                    <a:lumOff val="15000"/>
                  </a:prstClr>
                </a:solidFill>
                <a:latin typeface="微软雅黑" panose="020B0503020204020204" charset="-122"/>
                <a:ea typeface="微软雅黑" panose="020B0503020204020204" charset="-122"/>
              </a:rPr>
              <a:t>为了使测试结果能更精确地反映出有问题的模块，模块的内聚程度要尽可能的高，如果每个模块只完成一种功能，则需要的测试方案数目明显减少，也能更容易预测和发现模块中的错误。</a:t>
            </a:r>
            <a:endPar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448956" y="815500"/>
            <a:ext cx="4934813" cy="49348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5" name="椭圆 4"/>
          <p:cNvSpPr/>
          <p:nvPr/>
        </p:nvSpPr>
        <p:spPr>
          <a:xfrm>
            <a:off x="3336459" y="703003"/>
            <a:ext cx="5159808" cy="5159805"/>
          </a:xfrm>
          <a:prstGeom prst="ellipse">
            <a:avLst/>
          </a:prstGeom>
          <a:noFill/>
          <a:ln w="117475">
            <a:solidFill>
              <a:schemeClr val="accent1">
                <a:lumMod val="40000"/>
                <a:lumOff val="6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7" name="任意多边形 6"/>
          <p:cNvSpPr/>
          <p:nvPr/>
        </p:nvSpPr>
        <p:spPr>
          <a:xfrm rot="961210">
            <a:off x="1683772" y="3991137"/>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8" name="任意多边形 7"/>
          <p:cNvSpPr/>
          <p:nvPr/>
        </p:nvSpPr>
        <p:spPr>
          <a:xfrm rot="12672593">
            <a:off x="2592826" y="4750465"/>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9" name="任意多边形 8"/>
          <p:cNvSpPr/>
          <p:nvPr/>
        </p:nvSpPr>
        <p:spPr>
          <a:xfrm>
            <a:off x="1427911" y="4996442"/>
            <a:ext cx="748631" cy="791412"/>
          </a:xfrm>
          <a:custGeom>
            <a:avLst/>
            <a:gdLst>
              <a:gd name="connsiteX0" fmla="*/ 0 w 561473"/>
              <a:gd name="connsiteY0" fmla="*/ 0 h 593558"/>
              <a:gd name="connsiteX1" fmla="*/ 561473 w 561473"/>
              <a:gd name="connsiteY1" fmla="*/ 272716 h 593558"/>
              <a:gd name="connsiteX2" fmla="*/ 32084 w 561473"/>
              <a:gd name="connsiteY2" fmla="*/ 593558 h 593558"/>
              <a:gd name="connsiteX3" fmla="*/ 0 w 561473"/>
              <a:gd name="connsiteY3" fmla="*/ 0 h 593558"/>
            </a:gdLst>
            <a:ahLst/>
            <a:cxnLst>
              <a:cxn ang="0">
                <a:pos x="connsiteX0" y="connsiteY0"/>
              </a:cxn>
              <a:cxn ang="0">
                <a:pos x="connsiteX1" y="connsiteY1"/>
              </a:cxn>
              <a:cxn ang="0">
                <a:pos x="connsiteX2" y="connsiteY2"/>
              </a:cxn>
              <a:cxn ang="0">
                <a:pos x="connsiteX3" y="connsiteY3"/>
              </a:cxn>
            </a:cxnLst>
            <a:rect l="l" t="t" r="r" b="b"/>
            <a:pathLst>
              <a:path w="561473" h="593558">
                <a:moveTo>
                  <a:pt x="0" y="0"/>
                </a:moveTo>
                <a:lnTo>
                  <a:pt x="561473" y="272716"/>
                </a:lnTo>
                <a:lnTo>
                  <a:pt x="32084" y="59355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0" name="任意多边形 9"/>
          <p:cNvSpPr/>
          <p:nvPr/>
        </p:nvSpPr>
        <p:spPr>
          <a:xfrm>
            <a:off x="636500" y="4226421"/>
            <a:ext cx="449179" cy="406400"/>
          </a:xfrm>
          <a:custGeom>
            <a:avLst/>
            <a:gdLst>
              <a:gd name="connsiteX0" fmla="*/ 0 w 336884"/>
              <a:gd name="connsiteY0" fmla="*/ 0 h 304800"/>
              <a:gd name="connsiteX1" fmla="*/ 80210 w 336884"/>
              <a:gd name="connsiteY1" fmla="*/ 304800 h 304800"/>
              <a:gd name="connsiteX2" fmla="*/ 336884 w 336884"/>
              <a:gd name="connsiteY2" fmla="*/ 192505 h 304800"/>
              <a:gd name="connsiteX3" fmla="*/ 0 w 336884"/>
              <a:gd name="connsiteY3" fmla="*/ 0 h 304800"/>
            </a:gdLst>
            <a:ahLst/>
            <a:cxnLst>
              <a:cxn ang="0">
                <a:pos x="connsiteX0" y="connsiteY0"/>
              </a:cxn>
              <a:cxn ang="0">
                <a:pos x="connsiteX1" y="connsiteY1"/>
              </a:cxn>
              <a:cxn ang="0">
                <a:pos x="connsiteX2" y="connsiteY2"/>
              </a:cxn>
              <a:cxn ang="0">
                <a:pos x="connsiteX3" y="connsiteY3"/>
              </a:cxn>
            </a:cxnLst>
            <a:rect l="l" t="t" r="r" b="b"/>
            <a:pathLst>
              <a:path w="336884" h="304800">
                <a:moveTo>
                  <a:pt x="0" y="0"/>
                </a:moveTo>
                <a:lnTo>
                  <a:pt x="80210" y="304800"/>
                </a:lnTo>
                <a:lnTo>
                  <a:pt x="336884" y="19250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1" name="任意多边形 10"/>
          <p:cNvSpPr/>
          <p:nvPr/>
        </p:nvSpPr>
        <p:spPr>
          <a:xfrm>
            <a:off x="1984037" y="5723686"/>
            <a:ext cx="641684" cy="534737"/>
          </a:xfrm>
          <a:custGeom>
            <a:avLst/>
            <a:gdLst>
              <a:gd name="connsiteX0" fmla="*/ 176463 w 481263"/>
              <a:gd name="connsiteY0" fmla="*/ 96253 h 401053"/>
              <a:gd name="connsiteX1" fmla="*/ 0 w 481263"/>
              <a:gd name="connsiteY1" fmla="*/ 401053 h 401053"/>
              <a:gd name="connsiteX2" fmla="*/ 481263 w 481263"/>
              <a:gd name="connsiteY2" fmla="*/ 0 h 401053"/>
              <a:gd name="connsiteX3" fmla="*/ 176463 w 481263"/>
              <a:gd name="connsiteY3" fmla="*/ 96253 h 401053"/>
            </a:gdLst>
            <a:ahLst/>
            <a:cxnLst>
              <a:cxn ang="0">
                <a:pos x="connsiteX0" y="connsiteY0"/>
              </a:cxn>
              <a:cxn ang="0">
                <a:pos x="connsiteX1" y="connsiteY1"/>
              </a:cxn>
              <a:cxn ang="0">
                <a:pos x="connsiteX2" y="connsiteY2"/>
              </a:cxn>
              <a:cxn ang="0">
                <a:pos x="connsiteX3" y="connsiteY3"/>
              </a:cxn>
            </a:cxnLst>
            <a:rect l="l" t="t" r="r" b="b"/>
            <a:pathLst>
              <a:path w="481263" h="401053">
                <a:moveTo>
                  <a:pt x="176463" y="96253"/>
                </a:moveTo>
                <a:lnTo>
                  <a:pt x="0" y="401053"/>
                </a:lnTo>
                <a:lnTo>
                  <a:pt x="481263" y="0"/>
                </a:lnTo>
                <a:lnTo>
                  <a:pt x="176463" y="9625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2" name="任意多边形 11"/>
          <p:cNvSpPr/>
          <p:nvPr/>
        </p:nvSpPr>
        <p:spPr>
          <a:xfrm rot="4178014">
            <a:off x="2999277" y="822677"/>
            <a:ext cx="534736" cy="641684"/>
          </a:xfrm>
          <a:custGeom>
            <a:avLst/>
            <a:gdLst>
              <a:gd name="connsiteX0" fmla="*/ 0 w 401052"/>
              <a:gd name="connsiteY0" fmla="*/ 0 h 481263"/>
              <a:gd name="connsiteX1" fmla="*/ 401052 w 401052"/>
              <a:gd name="connsiteY1" fmla="*/ 96253 h 481263"/>
              <a:gd name="connsiteX2" fmla="*/ 16042 w 401052"/>
              <a:gd name="connsiteY2" fmla="*/ 481263 h 481263"/>
              <a:gd name="connsiteX3" fmla="*/ 0 w 401052"/>
              <a:gd name="connsiteY3" fmla="*/ 0 h 481263"/>
            </a:gdLst>
            <a:ahLst/>
            <a:cxnLst>
              <a:cxn ang="0">
                <a:pos x="connsiteX0" y="connsiteY0"/>
              </a:cxn>
              <a:cxn ang="0">
                <a:pos x="connsiteX1" y="connsiteY1"/>
              </a:cxn>
              <a:cxn ang="0">
                <a:pos x="connsiteX2" y="connsiteY2"/>
              </a:cxn>
              <a:cxn ang="0">
                <a:pos x="connsiteX3" y="connsiteY3"/>
              </a:cxn>
            </a:cxnLst>
            <a:rect l="l" t="t" r="r" b="b"/>
            <a:pathLst>
              <a:path w="401052" h="481263">
                <a:moveTo>
                  <a:pt x="0" y="0"/>
                </a:moveTo>
                <a:lnTo>
                  <a:pt x="401052" y="96253"/>
                </a:lnTo>
                <a:lnTo>
                  <a:pt x="16042" y="481263"/>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3" name="任意多边形 12"/>
          <p:cNvSpPr/>
          <p:nvPr/>
        </p:nvSpPr>
        <p:spPr>
          <a:xfrm>
            <a:off x="9195215" y="1079350"/>
            <a:ext cx="1155031" cy="770021"/>
          </a:xfrm>
          <a:custGeom>
            <a:avLst/>
            <a:gdLst>
              <a:gd name="connsiteX0" fmla="*/ 0 w 866273"/>
              <a:gd name="connsiteY0" fmla="*/ 64168 h 577516"/>
              <a:gd name="connsiteX1" fmla="*/ 866273 w 866273"/>
              <a:gd name="connsiteY1" fmla="*/ 0 h 577516"/>
              <a:gd name="connsiteX2" fmla="*/ 401052 w 866273"/>
              <a:gd name="connsiteY2" fmla="*/ 577516 h 577516"/>
              <a:gd name="connsiteX3" fmla="*/ 0 w 866273"/>
              <a:gd name="connsiteY3" fmla="*/ 64168 h 577516"/>
            </a:gdLst>
            <a:ahLst/>
            <a:cxnLst>
              <a:cxn ang="0">
                <a:pos x="connsiteX0" y="connsiteY0"/>
              </a:cxn>
              <a:cxn ang="0">
                <a:pos x="connsiteX1" y="connsiteY1"/>
              </a:cxn>
              <a:cxn ang="0">
                <a:pos x="connsiteX2" y="connsiteY2"/>
              </a:cxn>
              <a:cxn ang="0">
                <a:pos x="connsiteX3" y="connsiteY3"/>
              </a:cxn>
            </a:cxnLst>
            <a:rect l="l" t="t" r="r" b="b"/>
            <a:pathLst>
              <a:path w="866273" h="577516">
                <a:moveTo>
                  <a:pt x="0" y="64168"/>
                </a:moveTo>
                <a:lnTo>
                  <a:pt x="866273" y="0"/>
                </a:lnTo>
                <a:lnTo>
                  <a:pt x="401052" y="577516"/>
                </a:lnTo>
                <a:lnTo>
                  <a:pt x="0" y="641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4" name="任意多边形 13"/>
          <p:cNvSpPr/>
          <p:nvPr/>
        </p:nvSpPr>
        <p:spPr>
          <a:xfrm>
            <a:off x="9302163" y="2319941"/>
            <a:ext cx="491959" cy="470569"/>
          </a:xfrm>
          <a:custGeom>
            <a:avLst/>
            <a:gdLst>
              <a:gd name="connsiteX0" fmla="*/ 0 w 368969"/>
              <a:gd name="connsiteY0" fmla="*/ 0 h 352927"/>
              <a:gd name="connsiteX1" fmla="*/ 368969 w 368969"/>
              <a:gd name="connsiteY1" fmla="*/ 48127 h 352927"/>
              <a:gd name="connsiteX2" fmla="*/ 112295 w 368969"/>
              <a:gd name="connsiteY2" fmla="*/ 352927 h 352927"/>
              <a:gd name="connsiteX3" fmla="*/ 0 w 368969"/>
              <a:gd name="connsiteY3" fmla="*/ 0 h 352927"/>
            </a:gdLst>
            <a:ahLst/>
            <a:cxnLst>
              <a:cxn ang="0">
                <a:pos x="connsiteX0" y="connsiteY0"/>
              </a:cxn>
              <a:cxn ang="0">
                <a:pos x="connsiteX1" y="connsiteY1"/>
              </a:cxn>
              <a:cxn ang="0">
                <a:pos x="connsiteX2" y="connsiteY2"/>
              </a:cxn>
              <a:cxn ang="0">
                <a:pos x="connsiteX3" y="connsiteY3"/>
              </a:cxn>
            </a:cxnLst>
            <a:rect l="l" t="t" r="r" b="b"/>
            <a:pathLst>
              <a:path w="368969" h="352927">
                <a:moveTo>
                  <a:pt x="0" y="0"/>
                </a:moveTo>
                <a:lnTo>
                  <a:pt x="368969" y="48127"/>
                </a:lnTo>
                <a:lnTo>
                  <a:pt x="112295" y="352927"/>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5" name="任意多边形 14"/>
          <p:cNvSpPr/>
          <p:nvPr/>
        </p:nvSpPr>
        <p:spPr>
          <a:xfrm>
            <a:off x="8746036" y="3047185"/>
            <a:ext cx="1005305" cy="770020"/>
          </a:xfrm>
          <a:custGeom>
            <a:avLst/>
            <a:gdLst>
              <a:gd name="connsiteX0" fmla="*/ 0 w 753979"/>
              <a:gd name="connsiteY0" fmla="*/ 0 h 577515"/>
              <a:gd name="connsiteX1" fmla="*/ 48126 w 753979"/>
              <a:gd name="connsiteY1" fmla="*/ 577515 h 577515"/>
              <a:gd name="connsiteX2" fmla="*/ 753979 w 753979"/>
              <a:gd name="connsiteY2" fmla="*/ 513347 h 577515"/>
              <a:gd name="connsiteX3" fmla="*/ 0 w 753979"/>
              <a:gd name="connsiteY3" fmla="*/ 0 h 577515"/>
            </a:gdLst>
            <a:ahLst/>
            <a:cxnLst>
              <a:cxn ang="0">
                <a:pos x="connsiteX0" y="connsiteY0"/>
              </a:cxn>
              <a:cxn ang="0">
                <a:pos x="connsiteX1" y="connsiteY1"/>
              </a:cxn>
              <a:cxn ang="0">
                <a:pos x="connsiteX2" y="connsiteY2"/>
              </a:cxn>
              <a:cxn ang="0">
                <a:pos x="connsiteX3" y="connsiteY3"/>
              </a:cxn>
            </a:cxnLst>
            <a:rect l="l" t="t" r="r" b="b"/>
            <a:pathLst>
              <a:path w="753979" h="577515">
                <a:moveTo>
                  <a:pt x="0" y="0"/>
                </a:moveTo>
                <a:lnTo>
                  <a:pt x="48126" y="577515"/>
                </a:lnTo>
                <a:lnTo>
                  <a:pt x="753979" y="51334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6" name="任意多边形 15"/>
          <p:cNvSpPr/>
          <p:nvPr/>
        </p:nvSpPr>
        <p:spPr>
          <a:xfrm>
            <a:off x="9751341" y="3496358"/>
            <a:ext cx="1454484" cy="748633"/>
          </a:xfrm>
          <a:custGeom>
            <a:avLst/>
            <a:gdLst>
              <a:gd name="connsiteX0" fmla="*/ 433136 w 1090863"/>
              <a:gd name="connsiteY0" fmla="*/ 0 h 561474"/>
              <a:gd name="connsiteX1" fmla="*/ 0 w 1090863"/>
              <a:gd name="connsiteY1" fmla="*/ 561474 h 561474"/>
              <a:gd name="connsiteX2" fmla="*/ 1090863 w 1090863"/>
              <a:gd name="connsiteY2" fmla="*/ 256674 h 561474"/>
              <a:gd name="connsiteX3" fmla="*/ 481263 w 1090863"/>
              <a:gd name="connsiteY3" fmla="*/ 16042 h 561474"/>
              <a:gd name="connsiteX4" fmla="*/ 433136 w 1090863"/>
              <a:gd name="connsiteY4" fmla="*/ 0 h 561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863" h="561474">
                <a:moveTo>
                  <a:pt x="433136" y="0"/>
                </a:moveTo>
                <a:lnTo>
                  <a:pt x="0" y="561474"/>
                </a:lnTo>
                <a:lnTo>
                  <a:pt x="1090863" y="256674"/>
                </a:lnTo>
                <a:lnTo>
                  <a:pt x="481263" y="16042"/>
                </a:lnTo>
                <a:lnTo>
                  <a:pt x="43313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7" name="任意多边形 16"/>
          <p:cNvSpPr/>
          <p:nvPr/>
        </p:nvSpPr>
        <p:spPr>
          <a:xfrm>
            <a:off x="8296857" y="5293077"/>
            <a:ext cx="919748" cy="1112255"/>
          </a:xfrm>
          <a:custGeom>
            <a:avLst/>
            <a:gdLst>
              <a:gd name="connsiteX0" fmla="*/ 0 w 689811"/>
              <a:gd name="connsiteY0" fmla="*/ 304800 h 834190"/>
              <a:gd name="connsiteX1" fmla="*/ 545432 w 689811"/>
              <a:gd name="connsiteY1" fmla="*/ 0 h 834190"/>
              <a:gd name="connsiteX2" fmla="*/ 689811 w 689811"/>
              <a:gd name="connsiteY2" fmla="*/ 834190 h 834190"/>
              <a:gd name="connsiteX3" fmla="*/ 0 w 689811"/>
              <a:gd name="connsiteY3" fmla="*/ 304800 h 834190"/>
            </a:gdLst>
            <a:ahLst/>
            <a:cxnLst>
              <a:cxn ang="0">
                <a:pos x="connsiteX0" y="connsiteY0"/>
              </a:cxn>
              <a:cxn ang="0">
                <a:pos x="connsiteX1" y="connsiteY1"/>
              </a:cxn>
              <a:cxn ang="0">
                <a:pos x="connsiteX2" y="connsiteY2"/>
              </a:cxn>
              <a:cxn ang="0">
                <a:pos x="connsiteX3" y="connsiteY3"/>
              </a:cxn>
            </a:cxnLst>
            <a:rect l="l" t="t" r="r" b="b"/>
            <a:pathLst>
              <a:path w="689811" h="834190">
                <a:moveTo>
                  <a:pt x="0" y="304800"/>
                </a:moveTo>
                <a:lnTo>
                  <a:pt x="545432" y="0"/>
                </a:lnTo>
                <a:lnTo>
                  <a:pt x="689811" y="834190"/>
                </a:lnTo>
                <a:lnTo>
                  <a:pt x="0" y="3048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8" name="矩形 17"/>
          <p:cNvSpPr/>
          <p:nvPr/>
        </p:nvSpPr>
        <p:spPr>
          <a:xfrm>
            <a:off x="3452905" y="2729558"/>
            <a:ext cx="4872203" cy="781685"/>
          </a:xfrm>
          <a:prstGeom prst="rect">
            <a:avLst/>
          </a:prstGeom>
        </p:spPr>
        <p:txBody>
          <a:bodyPr wrap="square">
            <a:spAutoFit/>
          </a:bodyPr>
          <a:lstStyle/>
          <a:p>
            <a:pPr marL="0" marR="0" lvl="0" indent="0" algn="ctr" defTabSz="1219200" rtl="0" eaLnBrk="1" fontAlgn="base" latinLnBrk="0" hangingPunct="1">
              <a:lnSpc>
                <a:spcPct val="120000"/>
              </a:lnSpc>
              <a:spcBef>
                <a:spcPts val="0"/>
              </a:spcBef>
              <a:spcAft>
                <a:spcPts val="0"/>
              </a:spcAft>
              <a:buClrTx/>
              <a:buSzTx/>
              <a:buFontTx/>
              <a:buNone/>
              <a:defRPr/>
            </a:pPr>
            <a:r>
              <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rPr>
              <a:t>集成测试</a:t>
            </a:r>
            <a:endPar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23" name="TextBox 22"/>
          <p:cNvSpPr txBox="1"/>
          <p:nvPr/>
        </p:nvSpPr>
        <p:spPr>
          <a:xfrm>
            <a:off x="4949434" y="1495920"/>
            <a:ext cx="1880235" cy="1445260"/>
          </a:xfrm>
          <a:prstGeom prst="rect">
            <a:avLst/>
          </a:prstGeom>
          <a:noFill/>
        </p:spPr>
        <p:txBody>
          <a:bodyPr wrap="none"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7.4</a:t>
            </a:r>
            <a:endPar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4149090" y="3511550"/>
            <a:ext cx="3893820" cy="1671320"/>
          </a:xfrm>
          <a:prstGeom prst="rect">
            <a:avLst/>
          </a:prstGeom>
        </p:spPr>
        <p:txBody>
          <a:bodyPr wrap="square">
            <a:spAutoFit/>
          </a:bodyPr>
          <a:p>
            <a:pPr marL="0" marR="0" lvl="0" indent="0" algn="l" defTabSz="1219200" rtl="0" eaLnBrk="1" fontAlgn="base" latinLnBrk="0" hangingPunct="1">
              <a:lnSpc>
                <a:spcPct val="120000"/>
              </a:lnSpc>
              <a:spcBef>
                <a:spcPts val="0"/>
              </a:spcBef>
              <a:spcAft>
                <a:spcPts val="0"/>
              </a:spcAft>
              <a:buClrTx/>
              <a:buSzTx/>
              <a:buFontTx/>
              <a:buNone/>
              <a:defRPr/>
            </a:pPr>
            <a:r>
              <a:rPr kumimoji="0" 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7.4.1 </a:t>
            </a:r>
            <a:r>
              <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自顶向下集成</a:t>
            </a:r>
            <a:endPar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7.4.2 </a:t>
            </a:r>
            <a:r>
              <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自底向上集成</a:t>
            </a:r>
            <a:endPar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7.4.3 </a:t>
            </a:r>
            <a:r>
              <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不同集成测试策略的比较</a:t>
            </a:r>
            <a:endPar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7.4.4 </a:t>
            </a:r>
            <a:r>
              <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回归测试</a:t>
            </a:r>
            <a:endPar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b="1" dirty="0"/>
              <a:t>目录</a:t>
            </a:r>
            <a:endParaRPr lang="zh-CN" altLang="en-US" b="1" dirty="0"/>
          </a:p>
        </p:txBody>
      </p:sp>
      <p:grpSp>
        <p:nvGrpSpPr>
          <p:cNvPr id="3" name="Group 1"/>
          <p:cNvGrpSpPr/>
          <p:nvPr/>
        </p:nvGrpSpPr>
        <p:grpSpPr>
          <a:xfrm>
            <a:off x="0" y="2849376"/>
            <a:ext cx="12192000" cy="1623787"/>
            <a:chOff x="0" y="3187371"/>
            <a:chExt cx="12192000" cy="1546463"/>
          </a:xfrm>
        </p:grpSpPr>
        <p:sp>
          <p:nvSpPr>
            <p:cNvPr id="4" name="Shape 1240"/>
            <p:cNvSpPr/>
            <p:nvPr/>
          </p:nvSpPr>
          <p:spPr>
            <a:xfrm>
              <a:off x="0" y="3187371"/>
              <a:ext cx="12192000" cy="154646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5" name="Shape 1241"/>
            <p:cNvSpPr/>
            <p:nvPr/>
          </p:nvSpPr>
          <p:spPr>
            <a:xfrm>
              <a:off x="370020" y="3902220"/>
              <a:ext cx="596165"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7" name="Shape 1242"/>
            <p:cNvSpPr/>
            <p:nvPr/>
          </p:nvSpPr>
          <p:spPr>
            <a:xfrm>
              <a:off x="1562350" y="3902220"/>
              <a:ext cx="596166"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8" name="Shape 1243"/>
            <p:cNvSpPr/>
            <p:nvPr/>
          </p:nvSpPr>
          <p:spPr>
            <a:xfrm>
              <a:off x="2754680" y="3902220"/>
              <a:ext cx="596165"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9" name="Shape 1244"/>
            <p:cNvSpPr/>
            <p:nvPr/>
          </p:nvSpPr>
          <p:spPr>
            <a:xfrm>
              <a:off x="3947010" y="3902220"/>
              <a:ext cx="596165"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10" name="Shape 1245"/>
            <p:cNvSpPr/>
            <p:nvPr/>
          </p:nvSpPr>
          <p:spPr>
            <a:xfrm>
              <a:off x="5139339" y="3902220"/>
              <a:ext cx="596165"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11" name="Shape 1246"/>
            <p:cNvSpPr/>
            <p:nvPr/>
          </p:nvSpPr>
          <p:spPr>
            <a:xfrm>
              <a:off x="6331670" y="3902220"/>
              <a:ext cx="596166"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12" name="Shape 1247"/>
            <p:cNvSpPr/>
            <p:nvPr/>
          </p:nvSpPr>
          <p:spPr>
            <a:xfrm>
              <a:off x="7524000" y="3902220"/>
              <a:ext cx="596166"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13" name="Shape 1248"/>
            <p:cNvSpPr/>
            <p:nvPr/>
          </p:nvSpPr>
          <p:spPr>
            <a:xfrm>
              <a:off x="8716330" y="3902220"/>
              <a:ext cx="596166"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14" name="Shape 1249"/>
            <p:cNvSpPr/>
            <p:nvPr/>
          </p:nvSpPr>
          <p:spPr>
            <a:xfrm>
              <a:off x="9908659" y="3902220"/>
              <a:ext cx="596165"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15" name="Shape 1250"/>
            <p:cNvSpPr/>
            <p:nvPr/>
          </p:nvSpPr>
          <p:spPr>
            <a:xfrm>
              <a:off x="11100989" y="3902220"/>
              <a:ext cx="596166"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grpSp>
      <p:grpSp>
        <p:nvGrpSpPr>
          <p:cNvPr id="16" name="Group 1257"/>
          <p:cNvGrpSpPr/>
          <p:nvPr/>
        </p:nvGrpSpPr>
        <p:grpSpPr>
          <a:xfrm rot="10800000" flipH="1">
            <a:off x="163297" y="3540926"/>
            <a:ext cx="1464272" cy="760237"/>
            <a:chOff x="0" y="0"/>
            <a:chExt cx="3154022" cy="1635267"/>
          </a:xfrm>
          <a:solidFill>
            <a:schemeClr val="accent1"/>
          </a:solidFill>
        </p:grpSpPr>
        <p:sp>
          <p:nvSpPr>
            <p:cNvPr id="17" name="Shape 1255"/>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18" name="Shape 1256"/>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grpSp>
        <p:nvGrpSpPr>
          <p:cNvPr id="19" name="Group 1262"/>
          <p:cNvGrpSpPr/>
          <p:nvPr/>
        </p:nvGrpSpPr>
        <p:grpSpPr>
          <a:xfrm>
            <a:off x="1643388" y="3020039"/>
            <a:ext cx="1464272" cy="760237"/>
            <a:chOff x="0" y="0"/>
            <a:chExt cx="3154022" cy="1635267"/>
          </a:xfrm>
          <a:solidFill>
            <a:schemeClr val="accent1"/>
          </a:solidFill>
        </p:grpSpPr>
        <p:sp>
          <p:nvSpPr>
            <p:cNvPr id="20" name="Shape 1260"/>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21" name="Shape 1261"/>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grpSp>
        <p:nvGrpSpPr>
          <p:cNvPr id="22" name="Group 1267"/>
          <p:cNvGrpSpPr/>
          <p:nvPr/>
        </p:nvGrpSpPr>
        <p:grpSpPr>
          <a:xfrm rot="10800000" flipH="1">
            <a:off x="3122693" y="3540927"/>
            <a:ext cx="1464272" cy="760237"/>
            <a:chOff x="0" y="0"/>
            <a:chExt cx="3154022" cy="1635267"/>
          </a:xfrm>
          <a:solidFill>
            <a:schemeClr val="accent1"/>
          </a:solidFill>
        </p:grpSpPr>
        <p:sp>
          <p:nvSpPr>
            <p:cNvPr id="23" name="Shape 1265"/>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24" name="Shape 1266"/>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grpSp>
        <p:nvGrpSpPr>
          <p:cNvPr id="25" name="Group 1272"/>
          <p:cNvGrpSpPr/>
          <p:nvPr/>
        </p:nvGrpSpPr>
        <p:grpSpPr>
          <a:xfrm>
            <a:off x="4600027" y="3020039"/>
            <a:ext cx="1464272" cy="760237"/>
            <a:chOff x="0" y="0"/>
            <a:chExt cx="3154022" cy="1635267"/>
          </a:xfrm>
          <a:solidFill>
            <a:schemeClr val="accent1"/>
          </a:solidFill>
        </p:grpSpPr>
        <p:sp>
          <p:nvSpPr>
            <p:cNvPr id="26" name="Shape 1270"/>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27" name="Shape 1271"/>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grpSp>
        <p:nvGrpSpPr>
          <p:cNvPr id="28" name="Group 1277"/>
          <p:cNvGrpSpPr/>
          <p:nvPr/>
        </p:nvGrpSpPr>
        <p:grpSpPr>
          <a:xfrm rot="10800000" flipH="1">
            <a:off x="6082088" y="3540927"/>
            <a:ext cx="1464272" cy="760237"/>
            <a:chOff x="0" y="0"/>
            <a:chExt cx="3154022" cy="1635267"/>
          </a:xfrm>
          <a:solidFill>
            <a:schemeClr val="accent1"/>
          </a:solidFill>
        </p:grpSpPr>
        <p:sp>
          <p:nvSpPr>
            <p:cNvPr id="29" name="Shape 1275"/>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30" name="Shape 1276"/>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grpSp>
        <p:nvGrpSpPr>
          <p:cNvPr id="31" name="Group 1282"/>
          <p:cNvGrpSpPr/>
          <p:nvPr/>
        </p:nvGrpSpPr>
        <p:grpSpPr>
          <a:xfrm>
            <a:off x="7552839" y="3020039"/>
            <a:ext cx="1464272" cy="760237"/>
            <a:chOff x="0" y="0"/>
            <a:chExt cx="3154022" cy="1635267"/>
          </a:xfrm>
          <a:solidFill>
            <a:schemeClr val="accent1"/>
          </a:solidFill>
        </p:grpSpPr>
        <p:sp>
          <p:nvSpPr>
            <p:cNvPr id="32" name="Shape 1280"/>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33" name="Shape 1281"/>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sp>
        <p:nvSpPr>
          <p:cNvPr id="34" name="Shape 1285"/>
          <p:cNvSpPr/>
          <p:nvPr/>
        </p:nvSpPr>
        <p:spPr>
          <a:xfrm>
            <a:off x="168386" y="4473158"/>
            <a:ext cx="1445369" cy="40791"/>
          </a:xfrm>
          <a:prstGeom prst="rect">
            <a:avLst/>
          </a:prstGeom>
          <a:solidFill>
            <a:schemeClr val="accent1"/>
          </a:solidFill>
          <a:ln w="12700" cap="flat">
            <a:noFill/>
            <a:miter lim="400000"/>
          </a:ln>
          <a:effectLst/>
        </p:spPr>
        <p:txBody>
          <a:bodyPr wrap="square" lIns="51713" tIns="51713" rIns="51713" bIns="51713"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35" name="Shape 1289"/>
          <p:cNvSpPr/>
          <p:nvPr/>
        </p:nvSpPr>
        <p:spPr>
          <a:xfrm>
            <a:off x="1643393" y="2807250"/>
            <a:ext cx="1445369" cy="40791"/>
          </a:xfrm>
          <a:prstGeom prst="rect">
            <a:avLst/>
          </a:prstGeom>
          <a:solidFill>
            <a:schemeClr val="accent1"/>
          </a:solidFill>
          <a:ln w="12700" cap="flat">
            <a:noFill/>
            <a:miter lim="400000"/>
          </a:ln>
          <a:effectLst/>
        </p:spPr>
        <p:txBody>
          <a:bodyPr wrap="square" lIns="51713" tIns="51713" rIns="51713" bIns="51713"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36" name="Shape 1293"/>
          <p:cNvSpPr/>
          <p:nvPr/>
        </p:nvSpPr>
        <p:spPr>
          <a:xfrm>
            <a:off x="3130109" y="4473158"/>
            <a:ext cx="1445369" cy="40791"/>
          </a:xfrm>
          <a:prstGeom prst="rect">
            <a:avLst/>
          </a:prstGeom>
          <a:solidFill>
            <a:schemeClr val="accent1"/>
          </a:solidFill>
          <a:ln w="12700" cap="flat">
            <a:noFill/>
            <a:miter lim="400000"/>
          </a:ln>
          <a:effectLst/>
        </p:spPr>
        <p:txBody>
          <a:bodyPr wrap="square" lIns="51713" tIns="51713" rIns="51713" bIns="51713"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37" name="Shape 1297"/>
          <p:cNvSpPr/>
          <p:nvPr/>
        </p:nvSpPr>
        <p:spPr>
          <a:xfrm>
            <a:off x="4605116" y="2807250"/>
            <a:ext cx="1445369" cy="40791"/>
          </a:xfrm>
          <a:prstGeom prst="rect">
            <a:avLst/>
          </a:prstGeom>
          <a:solidFill>
            <a:schemeClr val="accent1"/>
          </a:solidFill>
          <a:ln w="12700" cap="flat">
            <a:noFill/>
            <a:miter lim="400000"/>
          </a:ln>
          <a:effectLst/>
        </p:spPr>
        <p:txBody>
          <a:bodyPr wrap="square" lIns="51713" tIns="51713" rIns="51713" bIns="51713"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38" name="Shape 1301"/>
          <p:cNvSpPr/>
          <p:nvPr/>
        </p:nvSpPr>
        <p:spPr>
          <a:xfrm>
            <a:off x="6091828" y="4473158"/>
            <a:ext cx="1445369" cy="40791"/>
          </a:xfrm>
          <a:prstGeom prst="rect">
            <a:avLst/>
          </a:prstGeom>
          <a:solidFill>
            <a:schemeClr val="accent1"/>
          </a:solidFill>
          <a:ln w="12700" cap="flat">
            <a:noFill/>
            <a:miter lim="400000"/>
          </a:ln>
          <a:effectLst/>
        </p:spPr>
        <p:txBody>
          <a:bodyPr wrap="square" lIns="51713" tIns="51713" rIns="51713" bIns="51713"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39" name="Shape 1305"/>
          <p:cNvSpPr/>
          <p:nvPr/>
        </p:nvSpPr>
        <p:spPr>
          <a:xfrm>
            <a:off x="7566833" y="2807237"/>
            <a:ext cx="1445371" cy="40791"/>
          </a:xfrm>
          <a:prstGeom prst="rect">
            <a:avLst/>
          </a:prstGeom>
          <a:solidFill>
            <a:schemeClr val="accent5"/>
          </a:solidFill>
          <a:ln w="12700" cap="flat">
            <a:noFill/>
            <a:miter lim="400000"/>
          </a:ln>
          <a:effectLst/>
        </p:spPr>
        <p:txBody>
          <a:bodyPr wrap="square" lIns="51713" tIns="51713" rIns="51713" bIns="51713"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40" name="Rectangle 72"/>
          <p:cNvSpPr/>
          <p:nvPr/>
        </p:nvSpPr>
        <p:spPr>
          <a:xfrm rot="20935423">
            <a:off x="640833" y="3740774"/>
            <a:ext cx="890271" cy="276860"/>
          </a:xfrm>
          <a:prstGeom prst="rect">
            <a:avLst/>
          </a:prstGeom>
        </p:spPr>
        <p:txBody>
          <a:bodyPr wrap="square" lIns="93084" tIns="46541" rIns="93084" bIns="46541">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7.1</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2" name="TextBox 41"/>
          <p:cNvSpPr txBox="1"/>
          <p:nvPr/>
        </p:nvSpPr>
        <p:spPr>
          <a:xfrm>
            <a:off x="1643244" y="2315189"/>
            <a:ext cx="2414652" cy="328930"/>
          </a:xfrm>
          <a:prstGeom prst="rect">
            <a:avLst/>
          </a:prstGeom>
          <a:noFill/>
        </p:spPr>
        <p:txBody>
          <a:bodyPr wrap="square" lIns="0" tIns="0" rIns="0" bIns="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软件测试基础</a:t>
            </a:r>
            <a:endPar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sp>
        <p:nvSpPr>
          <p:cNvPr id="43" name="Rectangle 137"/>
          <p:cNvSpPr/>
          <p:nvPr/>
        </p:nvSpPr>
        <p:spPr>
          <a:xfrm rot="594578">
            <a:off x="2123801" y="3271065"/>
            <a:ext cx="890271" cy="276860"/>
          </a:xfrm>
          <a:prstGeom prst="rect">
            <a:avLst/>
          </a:prstGeom>
        </p:spPr>
        <p:txBody>
          <a:bodyPr wrap="square" lIns="93084" tIns="46541" rIns="93084" bIns="46541">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7.2</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4" name="Rectangle 142"/>
          <p:cNvSpPr/>
          <p:nvPr/>
        </p:nvSpPr>
        <p:spPr>
          <a:xfrm rot="20856684">
            <a:off x="3593633" y="3743966"/>
            <a:ext cx="890271" cy="276860"/>
          </a:xfrm>
          <a:prstGeom prst="rect">
            <a:avLst/>
          </a:prstGeom>
        </p:spPr>
        <p:txBody>
          <a:bodyPr wrap="square" lIns="93084" tIns="46541" rIns="93084" bIns="46541">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7.3-7.5</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5" name="Rectangle 143"/>
          <p:cNvSpPr/>
          <p:nvPr/>
        </p:nvSpPr>
        <p:spPr>
          <a:xfrm rot="630609">
            <a:off x="5092861" y="3275616"/>
            <a:ext cx="890271" cy="276860"/>
          </a:xfrm>
          <a:prstGeom prst="rect">
            <a:avLst/>
          </a:prstGeom>
        </p:spPr>
        <p:txBody>
          <a:bodyPr wrap="square" lIns="93084" tIns="46541" rIns="93084" bIns="46541">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7.6</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6" name="Rectangle 144"/>
          <p:cNvSpPr/>
          <p:nvPr/>
        </p:nvSpPr>
        <p:spPr>
          <a:xfrm rot="20816511">
            <a:off x="6570046" y="3735588"/>
            <a:ext cx="890271" cy="276860"/>
          </a:xfrm>
          <a:prstGeom prst="rect">
            <a:avLst/>
          </a:prstGeom>
        </p:spPr>
        <p:txBody>
          <a:bodyPr wrap="square" lIns="93084" tIns="46541" rIns="93084" bIns="46541">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7.7</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7" name="Rectangle 145"/>
          <p:cNvSpPr/>
          <p:nvPr/>
        </p:nvSpPr>
        <p:spPr>
          <a:xfrm rot="847487">
            <a:off x="8053842" y="3254857"/>
            <a:ext cx="890271" cy="276860"/>
          </a:xfrm>
          <a:prstGeom prst="rect">
            <a:avLst/>
          </a:prstGeom>
        </p:spPr>
        <p:txBody>
          <a:bodyPr wrap="square" lIns="93084" tIns="46541" rIns="93084" bIns="46541">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7.8</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9" name="TextBox 48"/>
          <p:cNvSpPr txBox="1"/>
          <p:nvPr/>
        </p:nvSpPr>
        <p:spPr>
          <a:xfrm>
            <a:off x="197511" y="4686768"/>
            <a:ext cx="2414652" cy="328930"/>
          </a:xfrm>
          <a:prstGeom prst="rect">
            <a:avLst/>
          </a:prstGeom>
          <a:noFill/>
        </p:spPr>
        <p:txBody>
          <a:bodyPr wrap="square" lIns="0" tIns="0" rIns="0" bIns="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编码</a:t>
            </a:r>
            <a:endPar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sp>
        <p:nvSpPr>
          <p:cNvPr id="50" name="TextBox 49"/>
          <p:cNvSpPr txBox="1"/>
          <p:nvPr/>
        </p:nvSpPr>
        <p:spPr>
          <a:xfrm>
            <a:off x="3092615" y="5141534"/>
            <a:ext cx="2414653" cy="617220"/>
          </a:xfrm>
          <a:prstGeom prst="rect">
            <a:avLst/>
          </a:prstGeom>
          <a:noFill/>
        </p:spPr>
        <p:txBody>
          <a:bodyPr wrap="square" lIns="0" tIns="0" rIns="0" bIns="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7.3 </a:t>
            </a:r>
            <a:r>
              <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单元测试</a:t>
            </a:r>
            <a:endPar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7.4 </a:t>
            </a:r>
            <a:r>
              <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集成测试</a:t>
            </a:r>
            <a:endPar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7.5 </a:t>
            </a:r>
            <a:r>
              <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确认测试</a:t>
            </a:r>
            <a:endPar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51" name="TextBox 50"/>
          <p:cNvSpPr txBox="1"/>
          <p:nvPr/>
        </p:nvSpPr>
        <p:spPr>
          <a:xfrm>
            <a:off x="3092614" y="4686766"/>
            <a:ext cx="2414652" cy="328930"/>
          </a:xfrm>
          <a:prstGeom prst="rect">
            <a:avLst/>
          </a:prstGeom>
          <a:noFill/>
        </p:spPr>
        <p:txBody>
          <a:bodyPr wrap="square" lIns="0" tIns="0" rIns="0" bIns="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测试方法</a:t>
            </a:r>
            <a:endPar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grpSp>
        <p:nvGrpSpPr>
          <p:cNvPr id="102" name="组合 101"/>
          <p:cNvGrpSpPr/>
          <p:nvPr/>
        </p:nvGrpSpPr>
        <p:grpSpPr>
          <a:xfrm>
            <a:off x="4575175" y="1852295"/>
            <a:ext cx="2414270" cy="833120"/>
            <a:chOff x="7175" y="2917"/>
            <a:chExt cx="3802" cy="1312"/>
          </a:xfrm>
        </p:grpSpPr>
        <p:sp>
          <p:nvSpPr>
            <p:cNvPr id="52" name="TextBox 51"/>
            <p:cNvSpPr txBox="1"/>
            <p:nvPr/>
          </p:nvSpPr>
          <p:spPr>
            <a:xfrm>
              <a:off x="7175" y="3581"/>
              <a:ext cx="3803" cy="648"/>
            </a:xfrm>
            <a:prstGeom prst="rect">
              <a:avLst/>
            </a:prstGeom>
            <a:noFill/>
          </p:spPr>
          <p:txBody>
            <a:bodyPr wrap="square" lIns="0" tIns="0" rIns="0" bIns="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7.6.1 </a:t>
              </a:r>
              <a:r>
                <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逻辑覆盖</a:t>
              </a:r>
              <a:endPar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7.6.2 </a:t>
              </a:r>
              <a:r>
                <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控制结构测试</a:t>
              </a:r>
              <a:endPar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53" name="TextBox 52"/>
            <p:cNvSpPr txBox="1"/>
            <p:nvPr/>
          </p:nvSpPr>
          <p:spPr>
            <a:xfrm>
              <a:off x="7175" y="2917"/>
              <a:ext cx="3803" cy="518"/>
            </a:xfrm>
            <a:prstGeom prst="rect">
              <a:avLst/>
            </a:prstGeom>
            <a:noFill/>
          </p:spPr>
          <p:txBody>
            <a:bodyPr wrap="square" lIns="0" tIns="0" rIns="0" bIns="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白盒测试技术</a:t>
              </a:r>
              <a:endPar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grpSp>
      <p:sp>
        <p:nvSpPr>
          <p:cNvPr id="55" name="TextBox 54"/>
          <p:cNvSpPr txBox="1"/>
          <p:nvPr/>
        </p:nvSpPr>
        <p:spPr>
          <a:xfrm>
            <a:off x="6065146" y="4686768"/>
            <a:ext cx="2414652" cy="328930"/>
          </a:xfrm>
          <a:prstGeom prst="rect">
            <a:avLst/>
          </a:prstGeom>
          <a:noFill/>
        </p:spPr>
        <p:txBody>
          <a:bodyPr wrap="square" lIns="0" tIns="0" rIns="0" bIns="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黑盒测试技术</a:t>
            </a:r>
            <a:endPar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sp>
        <p:nvSpPr>
          <p:cNvPr id="57" name="TextBox 56"/>
          <p:cNvSpPr txBox="1"/>
          <p:nvPr/>
        </p:nvSpPr>
        <p:spPr>
          <a:xfrm>
            <a:off x="7537197" y="2315193"/>
            <a:ext cx="2414652" cy="328930"/>
          </a:xfrm>
          <a:prstGeom prst="rect">
            <a:avLst/>
          </a:prstGeom>
          <a:noFill/>
        </p:spPr>
        <p:txBody>
          <a:bodyPr wrap="square" lIns="0" tIns="0" rIns="0" bIns="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调试</a:t>
            </a:r>
            <a:endPar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grpSp>
        <p:nvGrpSpPr>
          <p:cNvPr id="86" name="Group 1277"/>
          <p:cNvGrpSpPr/>
          <p:nvPr/>
        </p:nvGrpSpPr>
        <p:grpSpPr>
          <a:xfrm rot="10800000" flipH="1">
            <a:off x="9043728" y="3546007"/>
            <a:ext cx="1464272" cy="760237"/>
            <a:chOff x="0" y="0"/>
            <a:chExt cx="3154022" cy="1635267"/>
          </a:xfrm>
          <a:solidFill>
            <a:schemeClr val="accent1"/>
          </a:solidFill>
        </p:grpSpPr>
        <p:sp>
          <p:nvSpPr>
            <p:cNvPr id="87" name="Shape 1275"/>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88" name="Shape 1276"/>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grpSp>
        <p:nvGrpSpPr>
          <p:cNvPr id="89" name="Group 1282"/>
          <p:cNvGrpSpPr/>
          <p:nvPr/>
        </p:nvGrpSpPr>
        <p:grpSpPr>
          <a:xfrm>
            <a:off x="10514479" y="3025119"/>
            <a:ext cx="1464272" cy="760237"/>
            <a:chOff x="0" y="0"/>
            <a:chExt cx="3154022" cy="1635267"/>
          </a:xfrm>
          <a:solidFill>
            <a:schemeClr val="accent1"/>
          </a:solidFill>
        </p:grpSpPr>
        <p:sp>
          <p:nvSpPr>
            <p:cNvPr id="90" name="Shape 1280"/>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91" name="Shape 1281"/>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sp>
        <p:nvSpPr>
          <p:cNvPr id="92" name="Shape 1301"/>
          <p:cNvSpPr/>
          <p:nvPr/>
        </p:nvSpPr>
        <p:spPr>
          <a:xfrm>
            <a:off x="9053468" y="4468713"/>
            <a:ext cx="1445369" cy="40791"/>
          </a:xfrm>
          <a:prstGeom prst="rect">
            <a:avLst/>
          </a:prstGeom>
          <a:solidFill>
            <a:schemeClr val="accent1"/>
          </a:solidFill>
          <a:ln w="12700" cap="flat">
            <a:noFill/>
            <a:miter lim="400000"/>
          </a:ln>
          <a:effectLst/>
        </p:spPr>
        <p:txBody>
          <a:bodyPr wrap="square" lIns="51713" tIns="51713" rIns="51713" bIns="51713"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93" name="Shape 1305"/>
          <p:cNvSpPr/>
          <p:nvPr/>
        </p:nvSpPr>
        <p:spPr>
          <a:xfrm>
            <a:off x="10533553" y="2808507"/>
            <a:ext cx="1445371" cy="40791"/>
          </a:xfrm>
          <a:prstGeom prst="rect">
            <a:avLst/>
          </a:prstGeom>
          <a:solidFill>
            <a:schemeClr val="accent5"/>
          </a:solidFill>
          <a:ln w="12700" cap="flat">
            <a:noFill/>
            <a:miter lim="400000"/>
          </a:ln>
          <a:effectLst/>
        </p:spPr>
        <p:txBody>
          <a:bodyPr wrap="square" lIns="51713" tIns="51713" rIns="51713" bIns="51713"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94" name="Rectangle 144"/>
          <p:cNvSpPr/>
          <p:nvPr/>
        </p:nvSpPr>
        <p:spPr>
          <a:xfrm rot="20816511">
            <a:off x="9531686" y="3740668"/>
            <a:ext cx="890271" cy="276860"/>
          </a:xfrm>
          <a:prstGeom prst="rect">
            <a:avLst/>
          </a:prstGeom>
        </p:spPr>
        <p:txBody>
          <a:bodyPr wrap="square" lIns="93084" tIns="46541" rIns="93084" bIns="46541">
            <a:spAutoFit/>
          </a:bodyPr>
          <a:p>
            <a:pPr marL="0" marR="0" lvl="0" indent="0" algn="ctr" defTabSz="12192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7.9</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95" name="Rectangle 145"/>
          <p:cNvSpPr/>
          <p:nvPr/>
        </p:nvSpPr>
        <p:spPr>
          <a:xfrm rot="847487">
            <a:off x="11015482" y="3259937"/>
            <a:ext cx="890271" cy="276860"/>
          </a:xfrm>
          <a:prstGeom prst="rect">
            <a:avLst/>
          </a:prstGeom>
        </p:spPr>
        <p:txBody>
          <a:bodyPr wrap="square" lIns="93084" tIns="46541" rIns="93084" bIns="46541">
            <a:spAutoFit/>
          </a:bodyPr>
          <a:p>
            <a:pPr marL="0" marR="0" lvl="0" indent="0" algn="ctr" defTabSz="12192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97" name="TextBox 54"/>
          <p:cNvSpPr txBox="1"/>
          <p:nvPr/>
        </p:nvSpPr>
        <p:spPr>
          <a:xfrm>
            <a:off x="9026786" y="4682958"/>
            <a:ext cx="2414652" cy="328930"/>
          </a:xfrm>
          <a:prstGeom prst="rect">
            <a:avLst/>
          </a:prstGeom>
          <a:noFill/>
        </p:spPr>
        <p:txBody>
          <a:bodyPr wrap="square" lIns="0" tIns="0" rIns="0" bIns="0" rtlCol="0">
            <a:spAutoFit/>
          </a:bodyPr>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软件可靠性</a:t>
            </a:r>
            <a:endPar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sp>
        <p:nvSpPr>
          <p:cNvPr id="99" name="TextBox 56"/>
          <p:cNvSpPr txBox="1"/>
          <p:nvPr/>
        </p:nvSpPr>
        <p:spPr>
          <a:xfrm>
            <a:off x="10490200" y="2315845"/>
            <a:ext cx="1226185" cy="328930"/>
          </a:xfrm>
          <a:prstGeom prst="rect">
            <a:avLst/>
          </a:prstGeom>
          <a:noFill/>
        </p:spPr>
        <p:txBody>
          <a:bodyPr wrap="square" lIns="0" tIns="0" rIns="0" bIns="0" rtlCol="0">
            <a:spAutoFit/>
          </a:bodyPr>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维护</a:t>
            </a:r>
            <a:endParaRPr kumimoji="0" lang="zh-CN" altLang="en-US" sz="213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grpSp>
        <p:nvGrpSpPr>
          <p:cNvPr id="103" name="组合 102"/>
          <p:cNvGrpSpPr/>
          <p:nvPr/>
        </p:nvGrpSpPr>
        <p:grpSpPr>
          <a:xfrm>
            <a:off x="4575175" y="1852295"/>
            <a:ext cx="2414270" cy="833120"/>
            <a:chOff x="11453" y="273"/>
            <a:chExt cx="3802" cy="1312"/>
          </a:xfrm>
        </p:grpSpPr>
        <p:sp>
          <p:nvSpPr>
            <p:cNvPr id="100" name="TextBox 51"/>
            <p:cNvSpPr txBox="1"/>
            <p:nvPr/>
          </p:nvSpPr>
          <p:spPr>
            <a:xfrm>
              <a:off x="11453" y="937"/>
              <a:ext cx="3803" cy="648"/>
            </a:xfrm>
            <a:prstGeom prst="rect">
              <a:avLst/>
            </a:prstGeom>
            <a:noFill/>
          </p:spPr>
          <p:txBody>
            <a:bodyPr wrap="square" lIns="0" tIns="0" rIns="0" bIns="0" rtlCol="0">
              <a:spAutoFit/>
            </a:bodyPr>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1335"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7.6.1 </a:t>
              </a:r>
              <a:r>
                <a:rPr kumimoji="0" lang="zh-CN" altLang="en-US" sz="1335"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逻辑覆盖</a:t>
              </a:r>
              <a:endParaRPr kumimoji="0" lang="zh-CN" altLang="en-US" sz="1335"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1335"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7.6.2 </a:t>
              </a:r>
              <a:r>
                <a:rPr kumimoji="0" lang="zh-CN" altLang="en-US" sz="1335"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控制结构测试</a:t>
              </a:r>
              <a:endParaRPr kumimoji="0" lang="zh-CN" altLang="en-US" sz="1335"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p:txBody>
        </p:sp>
        <p:sp>
          <p:nvSpPr>
            <p:cNvPr id="101" name="TextBox 52"/>
            <p:cNvSpPr txBox="1"/>
            <p:nvPr/>
          </p:nvSpPr>
          <p:spPr>
            <a:xfrm>
              <a:off x="11453" y="273"/>
              <a:ext cx="3803" cy="518"/>
            </a:xfrm>
            <a:prstGeom prst="rect">
              <a:avLst/>
            </a:prstGeom>
            <a:noFill/>
          </p:spPr>
          <p:txBody>
            <a:bodyPr wrap="square" lIns="0" tIns="0" rIns="0" bIns="0" rtlCol="0">
              <a:spAutoFit/>
            </a:bodyPr>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135"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白盒测试技术</a:t>
              </a:r>
              <a:endParaRPr kumimoji="0" lang="zh-CN" altLang="en-US" sz="2135"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2"/>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自顶向下</a:t>
            </a:r>
            <a:endParaRPr lang="zh-CN" altLang="en-US" sz="1600" b="1" dirty="0"/>
          </a:p>
        </p:txBody>
      </p:sp>
      <p:sp>
        <p:nvSpPr>
          <p:cNvPr id="3" name="矩形 2"/>
          <p:cNvSpPr/>
          <p:nvPr/>
        </p:nvSpPr>
        <p:spPr>
          <a:xfrm>
            <a:off x="4548569" y="2950569"/>
            <a:ext cx="1202890" cy="111435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M2</a:t>
            </a:r>
            <a:endPar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5" name="六边形 4"/>
          <p:cNvSpPr/>
          <p:nvPr/>
        </p:nvSpPr>
        <p:spPr>
          <a:xfrm>
            <a:off x="7390939" y="1121595"/>
            <a:ext cx="1210051" cy="105694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M1</a:t>
            </a:r>
            <a:endParaRPr kumimoji="0" lang="zh-CN" altLang="en-US"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7" name="直接箭头连接符 6"/>
          <p:cNvCxnSpPr>
            <a:stCxn id="5" idx="3"/>
            <a:endCxn id="3" idx="0"/>
          </p:cNvCxnSpPr>
          <p:nvPr/>
        </p:nvCxnSpPr>
        <p:spPr>
          <a:xfrm flipH="1">
            <a:off x="5150014" y="1650069"/>
            <a:ext cx="2240925" cy="130050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5" idx="0"/>
            <a:endCxn id="20" idx="0"/>
          </p:cNvCxnSpPr>
          <p:nvPr/>
        </p:nvCxnSpPr>
        <p:spPr>
          <a:xfrm>
            <a:off x="8600990" y="1650069"/>
            <a:ext cx="2468634" cy="1300501"/>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5" idx="1"/>
            <a:endCxn id="19" idx="0"/>
          </p:cNvCxnSpPr>
          <p:nvPr/>
        </p:nvCxnSpPr>
        <p:spPr>
          <a:xfrm>
            <a:off x="8340237" y="2178544"/>
            <a:ext cx="756183" cy="772026"/>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6521772" y="2950571"/>
            <a:ext cx="1202890" cy="111435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M3</a:t>
            </a:r>
            <a:endPar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9" name="矩形 18"/>
          <p:cNvSpPr/>
          <p:nvPr/>
        </p:nvSpPr>
        <p:spPr>
          <a:xfrm>
            <a:off x="8494975" y="2950570"/>
            <a:ext cx="1202890" cy="111435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M4</a:t>
            </a:r>
            <a:endPar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20" name="矩形 19"/>
          <p:cNvSpPr/>
          <p:nvPr/>
        </p:nvSpPr>
        <p:spPr>
          <a:xfrm>
            <a:off x="10468179" y="2950570"/>
            <a:ext cx="1202890" cy="111435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M5</a:t>
            </a:r>
            <a:endPar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21" name="直接箭头连接符 20"/>
          <p:cNvCxnSpPr>
            <a:stCxn id="5" idx="2"/>
            <a:endCxn id="17" idx="0"/>
          </p:cNvCxnSpPr>
          <p:nvPr/>
        </p:nvCxnSpPr>
        <p:spPr>
          <a:xfrm flipH="1">
            <a:off x="7123217" y="2178544"/>
            <a:ext cx="528475" cy="772027"/>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flipH="1">
            <a:off x="799465" y="1348105"/>
            <a:ext cx="2927350" cy="4612005"/>
          </a:xfrm>
          <a:prstGeom prst="rect">
            <a:avLst/>
          </a:prstGeom>
        </p:spPr>
        <p:txBody>
          <a:bodyPr wrap="square">
            <a:spAutoFit/>
          </a:bodyPr>
          <a:lstStyle/>
          <a:p>
            <a:pPr marL="0" marR="0" lvl="0" indent="0" algn="l" defTabSz="1219200" rtl="0" eaLnBrk="1" fontAlgn="auto" latinLnBrk="0" hangingPunct="1">
              <a:lnSpc>
                <a:spcPct val="200000"/>
              </a:lnSpc>
              <a:spcBef>
                <a:spcPts val="0"/>
              </a:spcBef>
              <a:spcAft>
                <a:spcPts val="0"/>
              </a:spcAft>
              <a:buClrTx/>
              <a:buSzTx/>
              <a:buFontTx/>
              <a:buNone/>
              <a:defRPr/>
            </a:pPr>
            <a:r>
              <a:rPr lang="zh-CN" altLang="en-US" sz="1465" dirty="0">
                <a:solidFill>
                  <a:prstClr val="black">
                    <a:lumMod val="85000"/>
                    <a:lumOff val="15000"/>
                  </a:prstClr>
                </a:solidFill>
                <a:latin typeface="微软雅黑" panose="020B0503020204020204" charset="-122"/>
                <a:ea typeface="微软雅黑" panose="020B0503020204020204" charset="-122"/>
              </a:rPr>
              <a:t>自顶向下集成方法是一个日益为人们广泛采用的测试和组装软件的途径。从主控制模块开始，沿着程序的控制层次向下移动，逐渐把各个模块结合起来。在把附属于（及最终附属于）主控制模块的那些模块组装到程序结构各种去。在这个过程中，可以使用深度优先策略，也可以使用宽度优先策略。</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30" name="矩形 29"/>
          <p:cNvSpPr/>
          <p:nvPr/>
        </p:nvSpPr>
        <p:spPr>
          <a:xfrm>
            <a:off x="3987700" y="5045903"/>
            <a:ext cx="1202890" cy="111435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M6</a:t>
            </a:r>
            <a:endPar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31" name="矩形 30"/>
          <p:cNvSpPr/>
          <p:nvPr/>
        </p:nvSpPr>
        <p:spPr>
          <a:xfrm>
            <a:off x="5694580" y="5045903"/>
            <a:ext cx="1202890" cy="111435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M7</a:t>
            </a:r>
            <a:endPar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32" name="矩形 31"/>
          <p:cNvSpPr/>
          <p:nvPr/>
        </p:nvSpPr>
        <p:spPr>
          <a:xfrm>
            <a:off x="8009976" y="5045903"/>
            <a:ext cx="1202890" cy="111435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M8</a:t>
            </a:r>
            <a:endPar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33" name="直接箭头连接符 32"/>
          <p:cNvCxnSpPr>
            <a:stCxn id="3" idx="2"/>
            <a:endCxn id="30" idx="0"/>
          </p:cNvCxnSpPr>
          <p:nvPr/>
        </p:nvCxnSpPr>
        <p:spPr>
          <a:xfrm flipH="1">
            <a:off x="4589309" y="4065556"/>
            <a:ext cx="560705" cy="98044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19" idx="2"/>
            <a:endCxn id="32" idx="0"/>
          </p:cNvCxnSpPr>
          <p:nvPr/>
        </p:nvCxnSpPr>
        <p:spPr>
          <a:xfrm flipH="1">
            <a:off x="8611421" y="4064922"/>
            <a:ext cx="484999" cy="980981"/>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3" idx="2"/>
            <a:endCxn id="31" idx="0"/>
          </p:cNvCxnSpPr>
          <p:nvPr/>
        </p:nvCxnSpPr>
        <p:spPr>
          <a:xfrm>
            <a:off x="5150014" y="4065556"/>
            <a:ext cx="1146175" cy="98044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自底向上</a:t>
            </a:r>
            <a:endParaRPr lang="zh-CN" altLang="en-US" sz="1600" b="1" dirty="0"/>
          </a:p>
        </p:txBody>
      </p:sp>
      <p:sp>
        <p:nvSpPr>
          <p:cNvPr id="3" name="矩形 2"/>
          <p:cNvSpPr/>
          <p:nvPr/>
        </p:nvSpPr>
        <p:spPr>
          <a:xfrm>
            <a:off x="4548569" y="2950569"/>
            <a:ext cx="1202890" cy="111435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M2</a:t>
            </a:r>
            <a:endPar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5" name="六边形 4"/>
          <p:cNvSpPr/>
          <p:nvPr/>
        </p:nvSpPr>
        <p:spPr>
          <a:xfrm>
            <a:off x="7390939" y="1121595"/>
            <a:ext cx="1210051" cy="105694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M1</a:t>
            </a:r>
            <a:endParaRPr kumimoji="0" lang="zh-CN" altLang="en-US"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7" name="直接箭头连接符 6"/>
          <p:cNvCxnSpPr>
            <a:stCxn id="3" idx="0"/>
            <a:endCxn id="5" idx="3"/>
          </p:cNvCxnSpPr>
          <p:nvPr/>
        </p:nvCxnSpPr>
        <p:spPr>
          <a:xfrm flipV="1">
            <a:off x="5150014" y="1650070"/>
            <a:ext cx="2240925" cy="1300499"/>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20" idx="0"/>
            <a:endCxn id="5" idx="0"/>
          </p:cNvCxnSpPr>
          <p:nvPr/>
        </p:nvCxnSpPr>
        <p:spPr>
          <a:xfrm flipH="1" flipV="1">
            <a:off x="8600990" y="1650070"/>
            <a:ext cx="2468634" cy="130050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19" idx="0"/>
            <a:endCxn id="5" idx="1"/>
          </p:cNvCxnSpPr>
          <p:nvPr/>
        </p:nvCxnSpPr>
        <p:spPr>
          <a:xfrm flipH="1" flipV="1">
            <a:off x="8336753" y="2178544"/>
            <a:ext cx="759667" cy="772026"/>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6521772" y="2950571"/>
            <a:ext cx="1202890" cy="111435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M3</a:t>
            </a:r>
            <a:endPar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9" name="矩形 18"/>
          <p:cNvSpPr/>
          <p:nvPr/>
        </p:nvSpPr>
        <p:spPr>
          <a:xfrm>
            <a:off x="8494975" y="2950570"/>
            <a:ext cx="1202890" cy="111435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M4</a:t>
            </a:r>
            <a:endPar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20" name="矩形 19"/>
          <p:cNvSpPr/>
          <p:nvPr/>
        </p:nvSpPr>
        <p:spPr>
          <a:xfrm>
            <a:off x="10468179" y="2950570"/>
            <a:ext cx="1202890" cy="111435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M5</a:t>
            </a:r>
            <a:endPar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21" name="直接箭头连接符 20"/>
          <p:cNvCxnSpPr>
            <a:stCxn id="17" idx="0"/>
            <a:endCxn id="5" idx="2"/>
          </p:cNvCxnSpPr>
          <p:nvPr/>
        </p:nvCxnSpPr>
        <p:spPr>
          <a:xfrm flipV="1">
            <a:off x="7123217" y="2178544"/>
            <a:ext cx="531959" cy="772027"/>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flipH="1">
            <a:off x="799509" y="1347821"/>
            <a:ext cx="3589611" cy="4794005"/>
          </a:xfrm>
          <a:prstGeom prst="rect">
            <a:avLst/>
          </a:prstGeom>
        </p:spPr>
        <p:txBody>
          <a:bodyPr wrap="square">
            <a:spAutoFit/>
          </a:bodyPr>
          <a:lstStyle/>
          <a:p>
            <a:pPr marL="0" marR="0" lvl="0" indent="0" algn="l" defTabSz="1219200" rtl="0" eaLnBrk="1" fontAlgn="auto" latinLnBrk="0" hangingPunct="1">
              <a:lnSpc>
                <a:spcPct val="150000"/>
              </a:lnSpc>
              <a:spcBef>
                <a:spcPts val="0"/>
              </a:spcBef>
              <a:spcAft>
                <a:spcPts val="0"/>
              </a:spcAft>
              <a:buClrTx/>
              <a:buSzTx/>
              <a:buFontTx/>
              <a:buNone/>
              <a:defRPr/>
            </a:pPr>
            <a:r>
              <a:rPr lang="zh-CN" altLang="en-US" sz="1465" dirty="0">
                <a:solidFill>
                  <a:prstClr val="black">
                    <a:lumMod val="85000"/>
                    <a:lumOff val="15000"/>
                  </a:prstClr>
                </a:solidFill>
                <a:latin typeface="微软雅黑" panose="020B0503020204020204" charset="-122"/>
                <a:ea typeface="微软雅黑" panose="020B0503020204020204" charset="-122"/>
              </a:rPr>
              <a:t>自底向上测试从“原子”模块（即在软件结构最</a:t>
            </a: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低</a:t>
            </a:r>
            <a:r>
              <a:rPr lang="zh-CN" altLang="en-US" sz="1465" dirty="0">
                <a:solidFill>
                  <a:prstClr val="black">
                    <a:lumMod val="85000"/>
                    <a:lumOff val="15000"/>
                  </a:prstClr>
                </a:solidFill>
                <a:latin typeface="微软雅黑" panose="020B0503020204020204" charset="-122"/>
                <a:ea typeface="微软雅黑" panose="020B0503020204020204" charset="-122"/>
              </a:rPr>
              <a:t>层的模块）开始组装和测试。因为是从底部向上结合模块，总能得到所需的下层模块处理功能，所以不需要存根程序。步骤如下：</a:t>
            </a:r>
            <a:endParaRPr lang="en-US" altLang="zh-CN" sz="1465" dirty="0">
              <a:solidFill>
                <a:prstClr val="black">
                  <a:lumMod val="85000"/>
                  <a:lumOff val="15000"/>
                </a:prstClr>
              </a:solidFill>
              <a:latin typeface="微软雅黑" panose="020B0503020204020204" charset="-122"/>
              <a:ea typeface="微软雅黑" panose="020B0503020204020204" charset="-122"/>
            </a:endParaRPr>
          </a:p>
          <a:p>
            <a:pPr marL="342900" marR="0" lvl="0" indent="-342900" algn="l" defTabSz="1219200" rtl="0" eaLnBrk="1" fontAlgn="auto" latinLnBrk="0" hangingPunct="1">
              <a:lnSpc>
                <a:spcPct val="150000"/>
              </a:lnSpc>
              <a:spcBef>
                <a:spcPts val="0"/>
              </a:spcBef>
              <a:spcAft>
                <a:spcPts val="0"/>
              </a:spcAft>
              <a:buClrTx/>
              <a:buSzTx/>
              <a:buFontTx/>
              <a:buAutoNum type="arabicPeriod"/>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把低层模块组合成实现某个特定的软件子功能的族</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342900" marR="0" lvl="0" indent="-342900" algn="l" defTabSz="1219200" rtl="0" eaLnBrk="1" fontAlgn="auto" latinLnBrk="0" hangingPunct="1">
              <a:lnSpc>
                <a:spcPct val="150000"/>
              </a:lnSpc>
              <a:spcBef>
                <a:spcPts val="0"/>
              </a:spcBef>
              <a:spcAft>
                <a:spcPts val="0"/>
              </a:spcAft>
              <a:buClrTx/>
              <a:buSzTx/>
              <a:buFontTx/>
              <a:buAutoNum type="arabicPeriod"/>
              <a:defRPr/>
            </a:pPr>
            <a:r>
              <a:rPr lang="zh-CN" altLang="en-US" sz="1465" dirty="0">
                <a:solidFill>
                  <a:prstClr val="black">
                    <a:lumMod val="85000"/>
                    <a:lumOff val="15000"/>
                  </a:prstClr>
                </a:solidFill>
                <a:latin typeface="微软雅黑" panose="020B0503020204020204" charset="-122"/>
                <a:ea typeface="微软雅黑" panose="020B0503020204020204" charset="-122"/>
              </a:rPr>
              <a:t>写一个驱动程序，协调测试数据的输入和输出。</a:t>
            </a:r>
            <a:endParaRPr lang="en-US" altLang="zh-CN" sz="1465" dirty="0">
              <a:solidFill>
                <a:prstClr val="black">
                  <a:lumMod val="85000"/>
                  <a:lumOff val="15000"/>
                </a:prstClr>
              </a:solidFill>
              <a:latin typeface="微软雅黑" panose="020B0503020204020204" charset="-122"/>
              <a:ea typeface="微软雅黑" panose="020B0503020204020204" charset="-122"/>
            </a:endParaRPr>
          </a:p>
          <a:p>
            <a:pPr marL="342900" marR="0" lvl="0" indent="-342900" algn="l" defTabSz="1219200" rtl="0" eaLnBrk="1" fontAlgn="auto" latinLnBrk="0" hangingPunct="1">
              <a:lnSpc>
                <a:spcPct val="150000"/>
              </a:lnSpc>
              <a:spcBef>
                <a:spcPts val="0"/>
              </a:spcBef>
              <a:spcAft>
                <a:spcPts val="0"/>
              </a:spcAft>
              <a:buClrTx/>
              <a:buSzTx/>
              <a:buFontTx/>
              <a:buAutoNum type="arabicPeriod"/>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对由模块组成的子功能族进行测试。</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342900" marR="0" lvl="0" indent="-342900" algn="l" defTabSz="1219200" rtl="0" eaLnBrk="1" fontAlgn="auto" latinLnBrk="0" hangingPunct="1">
              <a:lnSpc>
                <a:spcPct val="150000"/>
              </a:lnSpc>
              <a:spcBef>
                <a:spcPts val="0"/>
              </a:spcBef>
              <a:spcAft>
                <a:spcPts val="0"/>
              </a:spcAft>
              <a:buClrTx/>
              <a:buSzTx/>
              <a:buFontTx/>
              <a:buAutoNum type="arabicPeriod"/>
              <a:defRPr/>
            </a:pPr>
            <a:r>
              <a:rPr lang="zh-CN" altLang="en-US" sz="1465" dirty="0">
                <a:solidFill>
                  <a:prstClr val="black">
                    <a:lumMod val="85000"/>
                    <a:lumOff val="15000"/>
                  </a:prstClr>
                </a:solidFill>
                <a:latin typeface="微软雅黑" panose="020B0503020204020204" charset="-122"/>
                <a:ea typeface="微软雅黑" panose="020B0503020204020204" charset="-122"/>
              </a:rPr>
              <a:t>去掉驱动程序，沿软件结构自下向上移动，把子功能族组合起来，形成更大的子功能族。</a:t>
            </a:r>
            <a:endParaRPr lang="en-US" altLang="zh-CN" sz="1465" dirty="0">
              <a:solidFill>
                <a:prstClr val="black">
                  <a:lumMod val="85000"/>
                  <a:lumOff val="15000"/>
                </a:prstClr>
              </a:solidFill>
              <a:latin typeface="微软雅黑" panose="020B0503020204020204" charset="-122"/>
              <a:ea typeface="微软雅黑" panose="020B0503020204020204" charset="-122"/>
            </a:endParaRPr>
          </a:p>
          <a:p>
            <a:pPr marR="0" lvl="0" algn="l" defTabSz="1219200" rtl="0" eaLnBrk="1" fontAlgn="auto" latinLnBrk="0" hangingPunct="1">
              <a:lnSpc>
                <a:spcPct val="150000"/>
              </a:lnSpc>
              <a:spcBef>
                <a:spcPts val="0"/>
              </a:spcBef>
              <a:spcAft>
                <a:spcPts val="0"/>
              </a:spcAft>
              <a:buClrTx/>
              <a:buSzTx/>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上述</a:t>
            </a:r>
            <a:r>
              <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2~4</a:t>
            </a: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步构成了一个循环</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30" name="矩形 29"/>
          <p:cNvSpPr/>
          <p:nvPr/>
        </p:nvSpPr>
        <p:spPr>
          <a:xfrm>
            <a:off x="5669031" y="5045903"/>
            <a:ext cx="1202890" cy="111435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M6</a:t>
            </a:r>
            <a:endPar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31" name="矩形 30"/>
          <p:cNvSpPr/>
          <p:nvPr/>
        </p:nvSpPr>
        <p:spPr>
          <a:xfrm>
            <a:off x="7387454" y="5045903"/>
            <a:ext cx="1202890" cy="111435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M7</a:t>
            </a:r>
            <a:endPar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32" name="矩形 31"/>
          <p:cNvSpPr/>
          <p:nvPr/>
        </p:nvSpPr>
        <p:spPr>
          <a:xfrm>
            <a:off x="9233862" y="5027474"/>
            <a:ext cx="1202890" cy="111435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M8</a:t>
            </a:r>
            <a:endPar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33" name="直接箭头连接符 32"/>
          <p:cNvCxnSpPr>
            <a:stCxn id="30" idx="0"/>
            <a:endCxn id="17" idx="2"/>
          </p:cNvCxnSpPr>
          <p:nvPr/>
        </p:nvCxnSpPr>
        <p:spPr>
          <a:xfrm flipV="1">
            <a:off x="6270476" y="4064923"/>
            <a:ext cx="852741" cy="98098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32" idx="0"/>
            <a:endCxn id="19" idx="2"/>
          </p:cNvCxnSpPr>
          <p:nvPr/>
        </p:nvCxnSpPr>
        <p:spPr>
          <a:xfrm flipH="1" flipV="1">
            <a:off x="9096420" y="4064922"/>
            <a:ext cx="738887" cy="962552"/>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31" idx="0"/>
            <a:endCxn id="17" idx="2"/>
          </p:cNvCxnSpPr>
          <p:nvPr/>
        </p:nvCxnSpPr>
        <p:spPr>
          <a:xfrm flipH="1" flipV="1">
            <a:off x="7123217" y="4064923"/>
            <a:ext cx="865682" cy="98098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不同集成测试策略的比较</a:t>
            </a:r>
            <a:endParaRPr lang="zh-CN" altLang="en-US" sz="1600" b="1" dirty="0"/>
          </a:p>
        </p:txBody>
      </p:sp>
      <p:sp>
        <p:nvSpPr>
          <p:cNvPr id="38" name="Rectangle 74"/>
          <p:cNvSpPr/>
          <p:nvPr/>
        </p:nvSpPr>
        <p:spPr>
          <a:xfrm>
            <a:off x="668058" y="1526009"/>
            <a:ext cx="3837440" cy="418540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39" name="Straight Connector 7"/>
          <p:cNvCxnSpPr/>
          <p:nvPr/>
        </p:nvCxnSpPr>
        <p:spPr>
          <a:xfrm>
            <a:off x="668058" y="2046229"/>
            <a:ext cx="3837440"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0" name="TextBox 4"/>
          <p:cNvSpPr txBox="1"/>
          <p:nvPr/>
        </p:nvSpPr>
        <p:spPr>
          <a:xfrm>
            <a:off x="701309" y="1641889"/>
            <a:ext cx="3837438"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1865" b="1" dirty="0">
                <a:solidFill>
                  <a:prstClr val="black">
                    <a:lumMod val="85000"/>
                    <a:lumOff val="15000"/>
                  </a:prstClr>
                </a:solidFill>
                <a:latin typeface="微软雅黑" panose="020B0503020204020204" charset="-122"/>
                <a:ea typeface="微软雅黑" panose="020B0503020204020204" charset="-122"/>
                <a:cs typeface="Helvetica Neue"/>
              </a:rPr>
              <a:t>自顶向下</a:t>
            </a:r>
            <a:endParaRPr kumimoji="0" 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41" name="TextBox 6"/>
          <p:cNvSpPr txBox="1"/>
          <p:nvPr/>
        </p:nvSpPr>
        <p:spPr>
          <a:xfrm>
            <a:off x="668058" y="2353768"/>
            <a:ext cx="3837438" cy="3075305"/>
          </a:xfrm>
          <a:prstGeom prst="rect">
            <a:avLst/>
          </a:prstGeom>
          <a:noFill/>
        </p:spPr>
        <p:txBody>
          <a:bodyPr wrap="square" lIns="121920" tIns="0" rIns="121893" bIns="0" rtlCol="0">
            <a:spAutoFit/>
          </a:bodyPr>
          <a:lstStyle/>
          <a:p>
            <a:pPr marL="0" marR="0" lvl="0" indent="0"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优点：</a:t>
            </a:r>
            <a:endParaRPr kumimoji="0" lang="en-US" altLang="zh-CN"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228600" marR="0" lvl="0" indent="-228600" defTabSz="1219200" rtl="0" eaLnBrk="1" fontAlgn="auto" latinLnBrk="0" hangingPunct="1">
              <a:lnSpc>
                <a:spcPct val="130000"/>
              </a:lnSpc>
              <a:spcBef>
                <a:spcPts val="0"/>
              </a:spcBef>
              <a:spcAft>
                <a:spcPts val="0"/>
              </a:spcAft>
              <a:buClrTx/>
              <a:buSzTx/>
              <a:buFontTx/>
              <a:buAutoNum type="arabicPeriod"/>
              <a:defRPr/>
            </a:pPr>
            <a:r>
              <a:rPr lang="zh-CN" altLang="en-US" sz="1400" noProof="0" dirty="0">
                <a:solidFill>
                  <a:prstClr val="black">
                    <a:lumMod val="85000"/>
                    <a:lumOff val="15000"/>
                  </a:prstClr>
                </a:solidFill>
                <a:latin typeface="微软雅黑" panose="020B0503020204020204" charset="-122"/>
                <a:ea typeface="微软雅黑" panose="020B0503020204020204" charset="-122"/>
                <a:cs typeface="Calibri" panose="020F0502020204030204"/>
              </a:rPr>
              <a:t>不需要测试驱动程序</a:t>
            </a:r>
            <a:endParaRPr lang="en-US" altLang="zh-CN" sz="1400" noProof="0" dirty="0">
              <a:solidFill>
                <a:prstClr val="black">
                  <a:lumMod val="85000"/>
                  <a:lumOff val="15000"/>
                </a:prstClr>
              </a:solidFill>
              <a:latin typeface="微软雅黑" panose="020B0503020204020204" charset="-122"/>
              <a:ea typeface="微软雅黑" panose="020B0503020204020204" charset="-122"/>
              <a:cs typeface="Calibri" panose="020F0502020204030204"/>
            </a:endParaRPr>
          </a:p>
          <a:p>
            <a:pPr marL="228600" marR="0" lvl="0" indent="-228600" defTabSz="1219200" rtl="0" eaLnBrk="1" fontAlgn="auto" latinLnBrk="0" hangingPunct="1">
              <a:lnSpc>
                <a:spcPct val="130000"/>
              </a:lnSpc>
              <a:spcBef>
                <a:spcPts val="0"/>
              </a:spcBef>
              <a:spcAft>
                <a:spcPts val="0"/>
              </a:spcAft>
              <a:buClrTx/>
              <a:buSzTx/>
              <a:buFontTx/>
              <a:buAutoNum type="arabicPeriod"/>
              <a:defRPr/>
            </a:pPr>
            <a:r>
              <a:rPr kumimoji="0" lang="zh-CN" altLang="en-US" sz="1400" b="0" i="0" u="none" strike="noStrike" kern="1200" cap="none" spc="0" normalizeH="0" baseline="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能够在测试阶段的早期实现并验证系统的主要功能</a:t>
            </a:r>
            <a:endParaRPr kumimoji="0" lang="en-US" altLang="zh-CN" sz="1400" b="0" i="0" u="none" strike="noStrike" kern="1200" cap="none" spc="0" normalizeH="0" baseline="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L="228600" marR="0" lvl="0" indent="-228600" defTabSz="1219200" rtl="0" eaLnBrk="1" fontAlgn="auto" latinLnBrk="0" hangingPunct="1">
              <a:lnSpc>
                <a:spcPct val="130000"/>
              </a:lnSpc>
              <a:spcBef>
                <a:spcPts val="0"/>
              </a:spcBef>
              <a:spcAft>
                <a:spcPts val="0"/>
              </a:spcAft>
              <a:buClrTx/>
              <a:buSzTx/>
              <a:buFontTx/>
              <a:buAutoNum type="arabicPeriod"/>
              <a:defRPr/>
            </a:pPr>
            <a:r>
              <a:rPr lang="zh-CN" altLang="en-US" sz="1400" noProof="0" dirty="0">
                <a:solidFill>
                  <a:prstClr val="black">
                    <a:lumMod val="85000"/>
                    <a:lumOff val="15000"/>
                  </a:prstClr>
                </a:solidFill>
                <a:latin typeface="微软雅黑" panose="020B0503020204020204" charset="-122"/>
                <a:ea typeface="微软雅黑" panose="020B0503020204020204" charset="-122"/>
                <a:cs typeface="Calibri" panose="020F0502020204030204"/>
              </a:rPr>
              <a:t>能在早期发现上层模块的接口错误</a:t>
            </a:r>
            <a:endParaRPr lang="zh-CN" altLang="en-US" sz="1400" noProof="0" dirty="0">
              <a:solidFill>
                <a:prstClr val="black">
                  <a:lumMod val="85000"/>
                  <a:lumOff val="15000"/>
                </a:prstClr>
              </a:solidFill>
              <a:latin typeface="微软雅黑" panose="020B0503020204020204" charset="-122"/>
              <a:ea typeface="微软雅黑" panose="020B0503020204020204" charset="-122"/>
              <a:cs typeface="Calibri" panose="020F0502020204030204"/>
            </a:endParaRPr>
          </a:p>
          <a:p>
            <a:pPr marR="0" lvl="0" indent="0" defTabSz="1219200" rtl="0" eaLnBrk="1" fontAlgn="auto" latinLnBrk="0" hangingPunct="1">
              <a:lnSpc>
                <a:spcPct val="130000"/>
              </a:lnSpc>
              <a:spcBef>
                <a:spcPts val="0"/>
              </a:spcBef>
              <a:spcAft>
                <a:spcPts val="0"/>
              </a:spcAft>
              <a:buClrTx/>
              <a:buSzTx/>
              <a:buFontTx/>
              <a:buNone/>
              <a:defRPr/>
            </a:pPr>
            <a:endParaRPr lang="en-US" altLang="zh-CN" sz="1400" noProof="0" dirty="0">
              <a:solidFill>
                <a:prstClr val="black">
                  <a:lumMod val="85000"/>
                  <a:lumOff val="15000"/>
                </a:prstClr>
              </a:solidFill>
              <a:latin typeface="微软雅黑" panose="020B0503020204020204" charset="-122"/>
              <a:ea typeface="微软雅黑" panose="020B0503020204020204" charset="-122"/>
              <a:cs typeface="Calibri" panose="020F0502020204030204"/>
            </a:endParaRPr>
          </a:p>
          <a:p>
            <a:pPr marR="0" lvl="0" defTabSz="1219200" rtl="0" eaLnBrk="1" fontAlgn="auto" latinLnBrk="0" hangingPunct="1">
              <a:lnSpc>
                <a:spcPct val="130000"/>
              </a:lnSpc>
              <a:spcBef>
                <a:spcPts val="0"/>
              </a:spcBef>
              <a:spcAft>
                <a:spcPts val="0"/>
              </a:spcAft>
              <a:buClrTx/>
              <a:buSzTx/>
              <a:defRPr/>
            </a:pPr>
            <a:r>
              <a:rPr kumimoji="0" lang="zh-CN" altLang="en-US" sz="1400" b="0" i="0" u="none" strike="noStrike" kern="1200" cap="none" spc="0" normalizeH="0" baseline="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缺点：</a:t>
            </a:r>
            <a:endParaRPr kumimoji="0" lang="en-US" altLang="zh-CN" sz="1400" b="0" i="0" u="none" strike="noStrike" kern="1200" cap="none" spc="0" normalizeH="0" baseline="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L="228600" marR="0" lvl="0" indent="-228600" defTabSz="1219200" rtl="0" eaLnBrk="1" fontAlgn="auto" latinLnBrk="0" hangingPunct="1">
              <a:lnSpc>
                <a:spcPct val="130000"/>
              </a:lnSpc>
              <a:spcBef>
                <a:spcPts val="0"/>
              </a:spcBef>
              <a:spcAft>
                <a:spcPts val="0"/>
              </a:spcAft>
              <a:buClrTx/>
              <a:buSzTx/>
              <a:buAutoNum type="arabicPeriod"/>
              <a:defRPr/>
            </a:pPr>
            <a:r>
              <a:rPr lang="zh-CN" altLang="en-US" sz="1400" dirty="0">
                <a:solidFill>
                  <a:prstClr val="black">
                    <a:lumMod val="85000"/>
                    <a:lumOff val="15000"/>
                  </a:prstClr>
                </a:solidFill>
                <a:latin typeface="微软雅黑" panose="020B0503020204020204" charset="-122"/>
                <a:ea typeface="微软雅黑" panose="020B0503020204020204" charset="-122"/>
                <a:cs typeface="Calibri" panose="020F0502020204030204"/>
              </a:rPr>
              <a:t>需要存根程序</a:t>
            </a:r>
            <a:endParaRPr lang="en-US" altLang="zh-CN" sz="1400" dirty="0">
              <a:solidFill>
                <a:prstClr val="black">
                  <a:lumMod val="85000"/>
                  <a:lumOff val="15000"/>
                </a:prstClr>
              </a:solidFill>
              <a:latin typeface="微软雅黑" panose="020B0503020204020204" charset="-122"/>
              <a:ea typeface="微软雅黑" panose="020B0503020204020204" charset="-122"/>
              <a:cs typeface="Calibri" panose="020F0502020204030204"/>
            </a:endParaRPr>
          </a:p>
          <a:p>
            <a:pPr marL="228600" marR="0" lvl="0" indent="-228600" defTabSz="1219200" rtl="0" eaLnBrk="1" fontAlgn="auto" latinLnBrk="0" hangingPunct="1">
              <a:lnSpc>
                <a:spcPct val="130000"/>
              </a:lnSpc>
              <a:spcBef>
                <a:spcPts val="0"/>
              </a:spcBef>
              <a:spcAft>
                <a:spcPts val="0"/>
              </a:spcAft>
              <a:buClrTx/>
              <a:buSzTx/>
              <a:buAutoNum type="arabicPeriod"/>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可能遇到与存根程序相联系的测试困难</a:t>
            </a:r>
            <a:endParaRPr kumimoji="0" lang="en-US" altLang="zh-CN"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L="228600" marR="0" lvl="0" indent="-228600" defTabSz="1219200" rtl="0" eaLnBrk="1" fontAlgn="auto" latinLnBrk="0" hangingPunct="1">
              <a:lnSpc>
                <a:spcPct val="130000"/>
              </a:lnSpc>
              <a:spcBef>
                <a:spcPts val="0"/>
              </a:spcBef>
              <a:spcAft>
                <a:spcPts val="0"/>
              </a:spcAft>
              <a:buClrTx/>
              <a:buSzTx/>
              <a:buAutoNum type="arabicPeriod"/>
              <a:defRPr/>
            </a:pPr>
            <a:r>
              <a:rPr lang="zh-CN" altLang="en-US" sz="1400" dirty="0">
                <a:solidFill>
                  <a:prstClr val="black">
                    <a:lumMod val="85000"/>
                    <a:lumOff val="15000"/>
                  </a:prstClr>
                </a:solidFill>
                <a:latin typeface="微软雅黑" panose="020B0503020204020204" charset="-122"/>
                <a:ea typeface="微软雅黑" panose="020B0503020204020204" charset="-122"/>
                <a:cs typeface="Calibri" panose="020F0502020204030204"/>
              </a:rPr>
              <a:t>低层关键模块中的错误发现较晚</a:t>
            </a: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 </a:t>
            </a:r>
            <a:endParaRPr kumimoji="0" lang="en-US" altLang="zh-CN"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L="228600" marR="0" lvl="0" indent="-228600" defTabSz="1219200" rtl="0" eaLnBrk="1" fontAlgn="auto" latinLnBrk="0" hangingPunct="1">
              <a:lnSpc>
                <a:spcPct val="130000"/>
              </a:lnSpc>
              <a:spcBef>
                <a:spcPts val="0"/>
              </a:spcBef>
              <a:spcAft>
                <a:spcPts val="0"/>
              </a:spcAft>
              <a:buClrTx/>
              <a:buSzTx/>
              <a:buAutoNum type="arabicPeriod"/>
              <a:defRPr/>
            </a:pPr>
            <a:r>
              <a:rPr lang="zh-CN" altLang="en-US" sz="1400" dirty="0">
                <a:solidFill>
                  <a:prstClr val="black">
                    <a:lumMod val="85000"/>
                    <a:lumOff val="15000"/>
                  </a:prstClr>
                </a:solidFill>
                <a:latin typeface="微软雅黑" panose="020B0503020204020204" charset="-122"/>
                <a:ea typeface="微软雅黑" panose="020B0503020204020204" charset="-122"/>
                <a:cs typeface="Calibri" panose="020F0502020204030204"/>
              </a:rPr>
              <a:t>早期不能充分展开人力</a:t>
            </a:r>
            <a:endPar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36" name="Rectangle 74"/>
          <p:cNvSpPr/>
          <p:nvPr/>
        </p:nvSpPr>
        <p:spPr>
          <a:xfrm>
            <a:off x="7451483" y="1511065"/>
            <a:ext cx="3945506" cy="4200341"/>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42" name="Straight Connector 7"/>
          <p:cNvCxnSpPr/>
          <p:nvPr/>
        </p:nvCxnSpPr>
        <p:spPr>
          <a:xfrm>
            <a:off x="7451482" y="2031285"/>
            <a:ext cx="3945506"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3" name="TextBox 4"/>
          <p:cNvSpPr txBox="1"/>
          <p:nvPr/>
        </p:nvSpPr>
        <p:spPr>
          <a:xfrm>
            <a:off x="7493047" y="1626945"/>
            <a:ext cx="3945504"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自底向上</a:t>
            </a:r>
            <a:endParaRPr kumimoji="0" 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44" name="TextBox 6"/>
          <p:cNvSpPr txBox="1"/>
          <p:nvPr/>
        </p:nvSpPr>
        <p:spPr>
          <a:xfrm>
            <a:off x="7451483" y="2338824"/>
            <a:ext cx="3945504" cy="3075305"/>
          </a:xfrm>
          <a:prstGeom prst="rect">
            <a:avLst/>
          </a:prstGeom>
          <a:noFill/>
        </p:spPr>
        <p:txBody>
          <a:bodyPr wrap="square" lIns="121920" tIns="0" rIns="121893" bIns="0" rtlCol="0">
            <a:spAutoFit/>
          </a:bodyPr>
          <a:lstStyle/>
          <a:p>
            <a:pPr marL="0" marR="0" lvl="0" indent="0"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优点：</a:t>
            </a:r>
            <a:endParaRPr kumimoji="0" lang="en-US" altLang="zh-CN"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L="228600" marR="0" lvl="0" indent="-228600" defTabSz="1219200" rtl="0" eaLnBrk="1" fontAlgn="auto" latinLnBrk="0" hangingPunct="1">
              <a:lnSpc>
                <a:spcPct val="130000"/>
              </a:lnSpc>
              <a:spcBef>
                <a:spcPts val="0"/>
              </a:spcBef>
              <a:spcAft>
                <a:spcPts val="0"/>
              </a:spcAft>
              <a:buClrTx/>
              <a:buSzTx/>
              <a:buFontTx/>
              <a:buAutoNum type="arabicPeriod"/>
              <a:defRPr/>
            </a:pPr>
            <a:r>
              <a:rPr lang="zh-CN" altLang="en-US" sz="1400" dirty="0">
                <a:solidFill>
                  <a:prstClr val="black">
                    <a:lumMod val="85000"/>
                    <a:lumOff val="15000"/>
                  </a:prstClr>
                </a:solidFill>
                <a:latin typeface="微软雅黑" panose="020B0503020204020204" charset="-122"/>
                <a:ea typeface="微软雅黑" panose="020B0503020204020204" charset="-122"/>
                <a:cs typeface="Calibri" panose="020F0502020204030204"/>
              </a:rPr>
              <a:t>不需要存根程序</a:t>
            </a:r>
            <a:endParaRPr lang="en-US" altLang="zh-CN" sz="1400" dirty="0">
              <a:solidFill>
                <a:prstClr val="black">
                  <a:lumMod val="85000"/>
                  <a:lumOff val="15000"/>
                </a:prstClr>
              </a:solidFill>
              <a:latin typeface="微软雅黑" panose="020B0503020204020204" charset="-122"/>
              <a:ea typeface="微软雅黑" panose="020B0503020204020204" charset="-122"/>
              <a:cs typeface="Calibri" panose="020F0502020204030204"/>
            </a:endParaRPr>
          </a:p>
          <a:p>
            <a:pPr marL="228600" marR="0" lvl="0" indent="-228600" defTabSz="1219200" rtl="0" eaLnBrk="1" fontAlgn="auto" latinLnBrk="0" hangingPunct="1">
              <a:lnSpc>
                <a:spcPct val="130000"/>
              </a:lnSpc>
              <a:spcBef>
                <a:spcPts val="0"/>
              </a:spcBef>
              <a:spcAft>
                <a:spcPts val="0"/>
              </a:spcAft>
              <a:buClrTx/>
              <a:buSzTx/>
              <a:buFontTx/>
              <a:buAutoNum type="arabicPeriod"/>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不存在与存根程序相联系的测试困难</a:t>
            </a:r>
            <a:endParaRPr kumimoji="0" lang="en-US" altLang="zh-CN"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L="228600" marR="0" lvl="0" indent="-228600" defTabSz="1219200" rtl="0" eaLnBrk="1" fontAlgn="auto" latinLnBrk="0" hangingPunct="1">
              <a:lnSpc>
                <a:spcPct val="130000"/>
              </a:lnSpc>
              <a:spcBef>
                <a:spcPts val="0"/>
              </a:spcBef>
              <a:spcAft>
                <a:spcPts val="0"/>
              </a:spcAft>
              <a:buClrTx/>
              <a:buSzTx/>
              <a:buFontTx/>
              <a:buAutoNum type="arabicPeriod"/>
              <a:defRPr/>
            </a:pPr>
            <a:r>
              <a:rPr lang="zh-CN" altLang="en-US" sz="1400" dirty="0">
                <a:solidFill>
                  <a:prstClr val="black">
                    <a:lumMod val="85000"/>
                    <a:lumOff val="15000"/>
                  </a:prstClr>
                </a:solidFill>
                <a:latin typeface="微软雅黑" panose="020B0503020204020204" charset="-122"/>
                <a:ea typeface="微软雅黑" panose="020B0503020204020204" charset="-122"/>
                <a:cs typeface="Calibri" panose="020F0502020204030204"/>
              </a:rPr>
              <a:t>低层关键模块中的错误能很快发现</a:t>
            </a:r>
            <a:endParaRPr lang="en-US" altLang="zh-CN" sz="1400" dirty="0">
              <a:solidFill>
                <a:prstClr val="black">
                  <a:lumMod val="85000"/>
                  <a:lumOff val="15000"/>
                </a:prstClr>
              </a:solidFill>
              <a:latin typeface="微软雅黑" panose="020B0503020204020204" charset="-122"/>
              <a:ea typeface="微软雅黑" panose="020B0503020204020204" charset="-122"/>
              <a:cs typeface="Calibri" panose="020F0502020204030204"/>
            </a:endParaRPr>
          </a:p>
          <a:p>
            <a:pPr marL="228600" marR="0" lvl="0" indent="-228600" defTabSz="1219200" rtl="0" eaLnBrk="1" fontAlgn="auto" latinLnBrk="0" hangingPunct="1">
              <a:lnSpc>
                <a:spcPct val="130000"/>
              </a:lnSpc>
              <a:spcBef>
                <a:spcPts val="0"/>
              </a:spcBef>
              <a:spcAft>
                <a:spcPts val="0"/>
              </a:spcAft>
              <a:buClrTx/>
              <a:buSzTx/>
              <a:buFontTx/>
              <a:buAutoNum type="arabicPeriod"/>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能在早期就充分展开人力</a:t>
            </a:r>
            <a:endPar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R="0" lvl="0" indent="0" defTabSz="1219200" rtl="0" eaLnBrk="1" fontAlgn="auto" latinLnBrk="0" hangingPunct="1">
              <a:lnSpc>
                <a:spcPct val="130000"/>
              </a:lnSpc>
              <a:spcBef>
                <a:spcPts val="0"/>
              </a:spcBef>
              <a:spcAft>
                <a:spcPts val="0"/>
              </a:spcAft>
              <a:buClrTx/>
              <a:buSzTx/>
              <a:buFontTx/>
              <a:buNone/>
              <a:defRPr/>
            </a:pPr>
            <a:endParaRPr kumimoji="0" lang="en-US" altLang="zh-CN"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R="0" lvl="0" defTabSz="1219200" rtl="0" eaLnBrk="1" fontAlgn="auto" latinLnBrk="0" hangingPunct="1">
              <a:lnSpc>
                <a:spcPct val="130000"/>
              </a:lnSpc>
              <a:spcBef>
                <a:spcPts val="0"/>
              </a:spcBef>
              <a:spcAft>
                <a:spcPts val="0"/>
              </a:spcAft>
              <a:buClrTx/>
              <a:buSzTx/>
              <a:defRPr/>
            </a:pPr>
            <a:r>
              <a:rPr lang="zh-CN" altLang="en-US" sz="1400" dirty="0">
                <a:solidFill>
                  <a:prstClr val="black">
                    <a:lumMod val="85000"/>
                    <a:lumOff val="15000"/>
                  </a:prstClr>
                </a:solidFill>
                <a:latin typeface="微软雅黑" panose="020B0503020204020204" charset="-122"/>
                <a:ea typeface="微软雅黑" panose="020B0503020204020204" charset="-122"/>
                <a:cs typeface="Calibri" panose="020F0502020204030204"/>
              </a:rPr>
              <a:t>缺点：</a:t>
            </a:r>
            <a:endParaRPr lang="en-US" altLang="zh-CN" sz="1400" dirty="0">
              <a:solidFill>
                <a:prstClr val="black">
                  <a:lumMod val="85000"/>
                  <a:lumOff val="15000"/>
                </a:prstClr>
              </a:solidFill>
              <a:latin typeface="微软雅黑" panose="020B0503020204020204" charset="-122"/>
              <a:ea typeface="微软雅黑" panose="020B0503020204020204" charset="-122"/>
              <a:cs typeface="Calibri" panose="020F0502020204030204"/>
            </a:endParaRPr>
          </a:p>
          <a:p>
            <a:pPr marL="228600" marR="0" lvl="0" indent="-228600" defTabSz="1219200" rtl="0" eaLnBrk="1" fontAlgn="auto" latinLnBrk="0" hangingPunct="1">
              <a:lnSpc>
                <a:spcPct val="130000"/>
              </a:lnSpc>
              <a:spcBef>
                <a:spcPts val="0"/>
              </a:spcBef>
              <a:spcAft>
                <a:spcPts val="0"/>
              </a:spcAft>
              <a:buClrTx/>
              <a:buSzTx/>
              <a:buAutoNum type="arabicPeriod"/>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需要测试驱动程序</a:t>
            </a:r>
            <a:endParaRPr kumimoji="0" lang="en-US" altLang="zh-CN"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L="228600" marR="0" lvl="0" indent="-228600" defTabSz="1219200" rtl="0" eaLnBrk="1" fontAlgn="auto" latinLnBrk="0" hangingPunct="1">
              <a:lnSpc>
                <a:spcPct val="130000"/>
              </a:lnSpc>
              <a:spcBef>
                <a:spcPts val="0"/>
              </a:spcBef>
              <a:spcAft>
                <a:spcPts val="0"/>
              </a:spcAft>
              <a:buClrTx/>
              <a:buSzTx/>
              <a:buAutoNum type="arabicPeriod"/>
              <a:defRPr/>
            </a:pPr>
            <a:r>
              <a:rPr lang="zh-CN" altLang="en-US" sz="1400" dirty="0">
                <a:solidFill>
                  <a:prstClr val="black">
                    <a:lumMod val="85000"/>
                    <a:lumOff val="15000"/>
                  </a:prstClr>
                </a:solidFill>
                <a:latin typeface="微软雅黑" panose="020B0503020204020204" charset="-122"/>
                <a:ea typeface="微软雅黑" panose="020B0503020204020204" charset="-122"/>
                <a:cs typeface="Calibri" panose="020F0502020204030204"/>
              </a:rPr>
              <a:t>在测试阶段的晚期才能实现并验证系统的主要功能</a:t>
            </a:r>
            <a:endParaRPr lang="en-US" altLang="zh-CN" sz="1400" dirty="0">
              <a:solidFill>
                <a:prstClr val="black">
                  <a:lumMod val="85000"/>
                  <a:lumOff val="15000"/>
                </a:prstClr>
              </a:solidFill>
              <a:latin typeface="微软雅黑" panose="020B0503020204020204" charset="-122"/>
              <a:ea typeface="微软雅黑" panose="020B0503020204020204" charset="-122"/>
              <a:cs typeface="Calibri" panose="020F0502020204030204"/>
            </a:endParaRPr>
          </a:p>
          <a:p>
            <a:pPr marL="228600" marR="0" lvl="0" indent="-228600" defTabSz="1219200" rtl="0" eaLnBrk="1" fontAlgn="auto" latinLnBrk="0" hangingPunct="1">
              <a:lnSpc>
                <a:spcPct val="130000"/>
              </a:lnSpc>
              <a:spcBef>
                <a:spcPts val="0"/>
              </a:spcBef>
              <a:spcAft>
                <a:spcPts val="0"/>
              </a:spcAft>
              <a:buClrTx/>
              <a:buSzTx/>
              <a:buAutoNum type="arabicPeriod"/>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上层模块的接口错误发现时间较晚</a:t>
            </a:r>
            <a:endPar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29" name="TextBox 4"/>
          <p:cNvSpPr txBox="1"/>
          <p:nvPr/>
        </p:nvSpPr>
        <p:spPr>
          <a:xfrm>
            <a:off x="4177281" y="2937986"/>
            <a:ext cx="3837438" cy="1477328"/>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lang="en-US" altLang="zh-CN" sz="9600" b="1" dirty="0">
                <a:solidFill>
                  <a:prstClr val="black">
                    <a:lumMod val="85000"/>
                    <a:lumOff val="15000"/>
                  </a:prstClr>
                </a:solidFill>
                <a:latin typeface="微软雅黑" panose="020B0503020204020204" charset="-122"/>
                <a:ea typeface="微软雅黑" panose="020B0503020204020204" charset="-122"/>
                <a:cs typeface="Helvetica Neue"/>
              </a:rPr>
              <a:t>VS</a:t>
            </a:r>
            <a:endParaRPr kumimoji="0" lang="en-US" sz="9600"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3" presetClass="entr" presetSubtype="16"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p:cTn id="11" dur="500" fill="hold"/>
                                        <p:tgtEl>
                                          <p:spTgt spid="38"/>
                                        </p:tgtEl>
                                        <p:attrNameLst>
                                          <p:attrName>ppt_w</p:attrName>
                                        </p:attrNameLst>
                                      </p:cBhvr>
                                      <p:tavLst>
                                        <p:tav tm="0">
                                          <p:val>
                                            <p:fltVal val="0"/>
                                          </p:val>
                                        </p:tav>
                                        <p:tav tm="100000">
                                          <p:val>
                                            <p:strVal val="#ppt_w"/>
                                          </p:val>
                                        </p:tav>
                                      </p:tavLst>
                                    </p:anim>
                                    <p:anim calcmode="lin" valueType="num">
                                      <p:cBhvr>
                                        <p:cTn id="12" dur="500" fill="hold"/>
                                        <p:tgtEl>
                                          <p:spTgt spid="38"/>
                                        </p:tgtEl>
                                        <p:attrNameLst>
                                          <p:attrName>ppt_h</p:attrName>
                                        </p:attrNameLst>
                                      </p:cBhvr>
                                      <p:tavLst>
                                        <p:tav tm="0">
                                          <p:val>
                                            <p:fltVal val="0"/>
                                          </p:val>
                                        </p:tav>
                                        <p:tav tm="100000">
                                          <p:val>
                                            <p:strVal val="#ppt_h"/>
                                          </p:val>
                                        </p:tav>
                                      </p:tavLst>
                                    </p:anim>
                                  </p:childTnLst>
                                </p:cTn>
                              </p:par>
                            </p:childTnLst>
                          </p:cTn>
                        </p:par>
                        <p:par>
                          <p:cTn id="13" fill="hold">
                            <p:stCondLst>
                              <p:cond delay="1000"/>
                            </p:stCondLst>
                            <p:childTnLst>
                              <p:par>
                                <p:cTn id="14" presetID="23" presetClass="entr" presetSubtype="16" fill="hold" nodeType="afterEffect">
                                  <p:stCondLst>
                                    <p:cond delay="0"/>
                                  </p:stCondLst>
                                  <p:childTnLst>
                                    <p:set>
                                      <p:cBhvr>
                                        <p:cTn id="15" dur="1" fill="hold">
                                          <p:stCondLst>
                                            <p:cond delay="0"/>
                                          </p:stCondLst>
                                        </p:cTn>
                                        <p:tgtEl>
                                          <p:spTgt spid="39"/>
                                        </p:tgtEl>
                                        <p:attrNameLst>
                                          <p:attrName>style.visibility</p:attrName>
                                        </p:attrNameLst>
                                      </p:cBhvr>
                                      <p:to>
                                        <p:strVal val="visible"/>
                                      </p:to>
                                    </p:set>
                                    <p:anim calcmode="lin" valueType="num">
                                      <p:cBhvr>
                                        <p:cTn id="16" dur="500" fill="hold"/>
                                        <p:tgtEl>
                                          <p:spTgt spid="39"/>
                                        </p:tgtEl>
                                        <p:attrNameLst>
                                          <p:attrName>ppt_w</p:attrName>
                                        </p:attrNameLst>
                                      </p:cBhvr>
                                      <p:tavLst>
                                        <p:tav tm="0">
                                          <p:val>
                                            <p:fltVal val="0"/>
                                          </p:val>
                                        </p:tav>
                                        <p:tav tm="100000">
                                          <p:val>
                                            <p:strVal val="#ppt_w"/>
                                          </p:val>
                                        </p:tav>
                                      </p:tavLst>
                                    </p:anim>
                                    <p:anim calcmode="lin" valueType="num">
                                      <p:cBhvr>
                                        <p:cTn id="17" dur="500" fill="hold"/>
                                        <p:tgtEl>
                                          <p:spTgt spid="39"/>
                                        </p:tgtEl>
                                        <p:attrNameLst>
                                          <p:attrName>ppt_h</p:attrName>
                                        </p:attrNameLst>
                                      </p:cBhvr>
                                      <p:tavLst>
                                        <p:tav tm="0">
                                          <p:val>
                                            <p:fltVal val="0"/>
                                          </p:val>
                                        </p:tav>
                                        <p:tav tm="100000">
                                          <p:val>
                                            <p:strVal val="#ppt_h"/>
                                          </p:val>
                                        </p:tav>
                                      </p:tavLst>
                                    </p:anim>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40"/>
                                        </p:tgtEl>
                                        <p:attrNameLst>
                                          <p:attrName>style.visibility</p:attrName>
                                        </p:attrNameLst>
                                      </p:cBhvr>
                                      <p:to>
                                        <p:strVal val="visible"/>
                                      </p:to>
                                    </p:set>
                                    <p:anim calcmode="lin" valueType="num">
                                      <p:cBhvr>
                                        <p:cTn id="21" dur="500" fill="hold"/>
                                        <p:tgtEl>
                                          <p:spTgt spid="40"/>
                                        </p:tgtEl>
                                        <p:attrNameLst>
                                          <p:attrName>ppt_w</p:attrName>
                                        </p:attrNameLst>
                                      </p:cBhvr>
                                      <p:tavLst>
                                        <p:tav tm="0">
                                          <p:val>
                                            <p:fltVal val="0"/>
                                          </p:val>
                                        </p:tav>
                                        <p:tav tm="100000">
                                          <p:val>
                                            <p:strVal val="#ppt_w"/>
                                          </p:val>
                                        </p:tav>
                                      </p:tavLst>
                                    </p:anim>
                                    <p:anim calcmode="lin" valueType="num">
                                      <p:cBhvr>
                                        <p:cTn id="22" dur="500" fill="hold"/>
                                        <p:tgtEl>
                                          <p:spTgt spid="40"/>
                                        </p:tgtEl>
                                        <p:attrNameLst>
                                          <p:attrName>ppt_h</p:attrName>
                                        </p:attrNameLst>
                                      </p:cBhvr>
                                      <p:tavLst>
                                        <p:tav tm="0">
                                          <p:val>
                                            <p:fltVal val="0"/>
                                          </p:val>
                                        </p:tav>
                                        <p:tav tm="100000">
                                          <p:val>
                                            <p:strVal val="#ppt_h"/>
                                          </p:val>
                                        </p:tav>
                                      </p:tavLst>
                                    </p:anim>
                                    <p:animEffect transition="in" filter="fade">
                                      <p:cBhvr>
                                        <p:cTn id="23" dur="500"/>
                                        <p:tgtEl>
                                          <p:spTgt spid="40"/>
                                        </p:tgtEl>
                                      </p:cBhvr>
                                    </p:animEffect>
                                  </p:childTnLst>
                                </p:cTn>
                              </p:par>
                            </p:childTnLst>
                          </p:cTn>
                        </p:par>
                        <p:par>
                          <p:cTn id="24" fill="hold">
                            <p:stCondLst>
                              <p:cond delay="2000"/>
                            </p:stCondLst>
                            <p:childTnLst>
                              <p:par>
                                <p:cTn id="25" presetID="9" presetClass="entr" presetSubtype="0" fill="hold" grpId="0" nodeType="after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dissolve">
                                      <p:cBhvr>
                                        <p:cTn id="27" dur="500"/>
                                        <p:tgtEl>
                                          <p:spTgt spid="41"/>
                                        </p:tgtEl>
                                      </p:cBhvr>
                                    </p:animEffect>
                                  </p:childTnLst>
                                </p:cTn>
                              </p:par>
                            </p:childTnLst>
                          </p:cTn>
                        </p:par>
                        <p:par>
                          <p:cTn id="28" fill="hold">
                            <p:stCondLst>
                              <p:cond delay="2500"/>
                            </p:stCondLst>
                            <p:childTnLst>
                              <p:par>
                                <p:cTn id="29" presetID="23" presetClass="entr" presetSubtype="16" fill="hold" grpId="0" nodeType="afterEffect">
                                  <p:stCondLst>
                                    <p:cond delay="0"/>
                                  </p:stCondLst>
                                  <p:childTnLst>
                                    <p:set>
                                      <p:cBhvr>
                                        <p:cTn id="30" dur="1" fill="hold">
                                          <p:stCondLst>
                                            <p:cond delay="0"/>
                                          </p:stCondLst>
                                        </p:cTn>
                                        <p:tgtEl>
                                          <p:spTgt spid="36"/>
                                        </p:tgtEl>
                                        <p:attrNameLst>
                                          <p:attrName>style.visibility</p:attrName>
                                        </p:attrNameLst>
                                      </p:cBhvr>
                                      <p:to>
                                        <p:strVal val="visible"/>
                                      </p:to>
                                    </p:set>
                                    <p:anim calcmode="lin" valueType="num">
                                      <p:cBhvr>
                                        <p:cTn id="31" dur="500" fill="hold"/>
                                        <p:tgtEl>
                                          <p:spTgt spid="36"/>
                                        </p:tgtEl>
                                        <p:attrNameLst>
                                          <p:attrName>ppt_w</p:attrName>
                                        </p:attrNameLst>
                                      </p:cBhvr>
                                      <p:tavLst>
                                        <p:tav tm="0">
                                          <p:val>
                                            <p:fltVal val="0"/>
                                          </p:val>
                                        </p:tav>
                                        <p:tav tm="100000">
                                          <p:val>
                                            <p:strVal val="#ppt_w"/>
                                          </p:val>
                                        </p:tav>
                                      </p:tavLst>
                                    </p:anim>
                                    <p:anim calcmode="lin" valueType="num">
                                      <p:cBhvr>
                                        <p:cTn id="32" dur="500" fill="hold"/>
                                        <p:tgtEl>
                                          <p:spTgt spid="36"/>
                                        </p:tgtEl>
                                        <p:attrNameLst>
                                          <p:attrName>ppt_h</p:attrName>
                                        </p:attrNameLst>
                                      </p:cBhvr>
                                      <p:tavLst>
                                        <p:tav tm="0">
                                          <p:val>
                                            <p:fltVal val="0"/>
                                          </p:val>
                                        </p:tav>
                                        <p:tav tm="100000">
                                          <p:val>
                                            <p:strVal val="#ppt_h"/>
                                          </p:val>
                                        </p:tav>
                                      </p:tavLst>
                                    </p:anim>
                                  </p:childTnLst>
                                </p:cTn>
                              </p:par>
                            </p:childTnLst>
                          </p:cTn>
                        </p:par>
                        <p:par>
                          <p:cTn id="33" fill="hold">
                            <p:stCondLst>
                              <p:cond delay="3000"/>
                            </p:stCondLst>
                            <p:childTnLst>
                              <p:par>
                                <p:cTn id="34" presetID="23" presetClass="entr" presetSubtype="16" fill="hold" nodeType="afterEffect">
                                  <p:stCondLst>
                                    <p:cond delay="0"/>
                                  </p:stCondLst>
                                  <p:childTnLst>
                                    <p:set>
                                      <p:cBhvr>
                                        <p:cTn id="35" dur="1" fill="hold">
                                          <p:stCondLst>
                                            <p:cond delay="0"/>
                                          </p:stCondLst>
                                        </p:cTn>
                                        <p:tgtEl>
                                          <p:spTgt spid="42"/>
                                        </p:tgtEl>
                                        <p:attrNameLst>
                                          <p:attrName>style.visibility</p:attrName>
                                        </p:attrNameLst>
                                      </p:cBhvr>
                                      <p:to>
                                        <p:strVal val="visible"/>
                                      </p:to>
                                    </p:set>
                                    <p:anim calcmode="lin" valueType="num">
                                      <p:cBhvr>
                                        <p:cTn id="36" dur="500" fill="hold"/>
                                        <p:tgtEl>
                                          <p:spTgt spid="42"/>
                                        </p:tgtEl>
                                        <p:attrNameLst>
                                          <p:attrName>ppt_w</p:attrName>
                                        </p:attrNameLst>
                                      </p:cBhvr>
                                      <p:tavLst>
                                        <p:tav tm="0">
                                          <p:val>
                                            <p:fltVal val="0"/>
                                          </p:val>
                                        </p:tav>
                                        <p:tav tm="100000">
                                          <p:val>
                                            <p:strVal val="#ppt_w"/>
                                          </p:val>
                                        </p:tav>
                                      </p:tavLst>
                                    </p:anim>
                                    <p:anim calcmode="lin" valueType="num">
                                      <p:cBhvr>
                                        <p:cTn id="37" dur="500" fill="hold"/>
                                        <p:tgtEl>
                                          <p:spTgt spid="42"/>
                                        </p:tgtEl>
                                        <p:attrNameLst>
                                          <p:attrName>ppt_h</p:attrName>
                                        </p:attrNameLst>
                                      </p:cBhvr>
                                      <p:tavLst>
                                        <p:tav tm="0">
                                          <p:val>
                                            <p:fltVal val="0"/>
                                          </p:val>
                                        </p:tav>
                                        <p:tav tm="100000">
                                          <p:val>
                                            <p:strVal val="#ppt_h"/>
                                          </p:val>
                                        </p:tav>
                                      </p:tavLst>
                                    </p:anim>
                                  </p:childTnLst>
                                </p:cTn>
                              </p:par>
                            </p:childTnLst>
                          </p:cTn>
                        </p:par>
                        <p:par>
                          <p:cTn id="38" fill="hold">
                            <p:stCondLst>
                              <p:cond delay="3500"/>
                            </p:stCondLst>
                            <p:childTnLst>
                              <p:par>
                                <p:cTn id="39" presetID="53" presetClass="entr" presetSubtype="16" fill="hold" grpId="0" nodeType="afterEffect">
                                  <p:stCondLst>
                                    <p:cond delay="0"/>
                                  </p:stCondLst>
                                  <p:childTnLst>
                                    <p:set>
                                      <p:cBhvr>
                                        <p:cTn id="40" dur="1" fill="hold">
                                          <p:stCondLst>
                                            <p:cond delay="0"/>
                                          </p:stCondLst>
                                        </p:cTn>
                                        <p:tgtEl>
                                          <p:spTgt spid="43"/>
                                        </p:tgtEl>
                                        <p:attrNameLst>
                                          <p:attrName>style.visibility</p:attrName>
                                        </p:attrNameLst>
                                      </p:cBhvr>
                                      <p:to>
                                        <p:strVal val="visible"/>
                                      </p:to>
                                    </p:set>
                                    <p:anim calcmode="lin" valueType="num">
                                      <p:cBhvr>
                                        <p:cTn id="41" dur="500" fill="hold"/>
                                        <p:tgtEl>
                                          <p:spTgt spid="43"/>
                                        </p:tgtEl>
                                        <p:attrNameLst>
                                          <p:attrName>ppt_w</p:attrName>
                                        </p:attrNameLst>
                                      </p:cBhvr>
                                      <p:tavLst>
                                        <p:tav tm="0">
                                          <p:val>
                                            <p:fltVal val="0"/>
                                          </p:val>
                                        </p:tav>
                                        <p:tav tm="100000">
                                          <p:val>
                                            <p:strVal val="#ppt_w"/>
                                          </p:val>
                                        </p:tav>
                                      </p:tavLst>
                                    </p:anim>
                                    <p:anim calcmode="lin" valueType="num">
                                      <p:cBhvr>
                                        <p:cTn id="42" dur="500" fill="hold"/>
                                        <p:tgtEl>
                                          <p:spTgt spid="43"/>
                                        </p:tgtEl>
                                        <p:attrNameLst>
                                          <p:attrName>ppt_h</p:attrName>
                                        </p:attrNameLst>
                                      </p:cBhvr>
                                      <p:tavLst>
                                        <p:tav tm="0">
                                          <p:val>
                                            <p:fltVal val="0"/>
                                          </p:val>
                                        </p:tav>
                                        <p:tav tm="100000">
                                          <p:val>
                                            <p:strVal val="#ppt_h"/>
                                          </p:val>
                                        </p:tav>
                                      </p:tavLst>
                                    </p:anim>
                                    <p:animEffect transition="in" filter="fade">
                                      <p:cBhvr>
                                        <p:cTn id="43" dur="500"/>
                                        <p:tgtEl>
                                          <p:spTgt spid="43"/>
                                        </p:tgtEl>
                                      </p:cBhvr>
                                    </p:animEffect>
                                  </p:childTnLst>
                                </p:cTn>
                              </p:par>
                            </p:childTnLst>
                          </p:cTn>
                        </p:par>
                        <p:par>
                          <p:cTn id="44" fill="hold">
                            <p:stCondLst>
                              <p:cond delay="4000"/>
                            </p:stCondLst>
                            <p:childTnLst>
                              <p:par>
                                <p:cTn id="45" presetID="9" presetClass="entr" presetSubtype="0" fill="hold" grpId="0"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dissolve">
                                      <p:cBhvr>
                                        <p:cTn id="47" dur="500"/>
                                        <p:tgtEl>
                                          <p:spTgt spid="44"/>
                                        </p:tgtEl>
                                      </p:cBhvr>
                                    </p:animEffect>
                                  </p:childTnLst>
                                </p:cTn>
                              </p:par>
                            </p:childTnLst>
                          </p:cTn>
                        </p:par>
                        <p:par>
                          <p:cTn id="48" fill="hold">
                            <p:stCondLst>
                              <p:cond delay="4500"/>
                            </p:stCondLst>
                            <p:childTnLst>
                              <p:par>
                                <p:cTn id="49" presetID="53" presetClass="entr" presetSubtype="16" fill="hold" grpId="0" nodeType="after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p:cTn id="51" dur="500" fill="hold"/>
                                        <p:tgtEl>
                                          <p:spTgt spid="29"/>
                                        </p:tgtEl>
                                        <p:attrNameLst>
                                          <p:attrName>ppt_w</p:attrName>
                                        </p:attrNameLst>
                                      </p:cBhvr>
                                      <p:tavLst>
                                        <p:tav tm="0">
                                          <p:val>
                                            <p:fltVal val="0"/>
                                          </p:val>
                                        </p:tav>
                                        <p:tav tm="100000">
                                          <p:val>
                                            <p:strVal val="#ppt_w"/>
                                          </p:val>
                                        </p:tav>
                                      </p:tavLst>
                                    </p:anim>
                                    <p:anim calcmode="lin" valueType="num">
                                      <p:cBhvr>
                                        <p:cTn id="52" dur="500" fill="hold"/>
                                        <p:tgtEl>
                                          <p:spTgt spid="29"/>
                                        </p:tgtEl>
                                        <p:attrNameLst>
                                          <p:attrName>ppt_h</p:attrName>
                                        </p:attrNameLst>
                                      </p:cBhvr>
                                      <p:tavLst>
                                        <p:tav tm="0">
                                          <p:val>
                                            <p:fltVal val="0"/>
                                          </p:val>
                                        </p:tav>
                                        <p:tav tm="100000">
                                          <p:val>
                                            <p:strVal val="#ppt_h"/>
                                          </p:val>
                                        </p:tav>
                                      </p:tavLst>
                                    </p:anim>
                                    <p:animEffect transition="in" filter="fade">
                                      <p:cBhvr>
                                        <p:cTn id="5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8" grpId="0" bldLvl="0" animBg="1"/>
      <p:bldP spid="40" grpId="0"/>
      <p:bldP spid="41" grpId="0"/>
      <p:bldP spid="36" grpId="0" bldLvl="0" animBg="1"/>
      <p:bldP spid="43" grpId="0"/>
      <p:bldP spid="44" grpId="0"/>
      <p:bldP spid="2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如何改进？</a:t>
            </a:r>
            <a:endParaRPr lang="zh-CN" altLang="en-US" sz="1600" b="1" dirty="0"/>
          </a:p>
        </p:txBody>
      </p:sp>
      <p:sp>
        <p:nvSpPr>
          <p:cNvPr id="3" name="矩形 2"/>
          <p:cNvSpPr/>
          <p:nvPr/>
        </p:nvSpPr>
        <p:spPr>
          <a:xfrm>
            <a:off x="4054539" y="1676803"/>
            <a:ext cx="6361941" cy="1442457"/>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4" name="矩形 3"/>
          <p:cNvSpPr/>
          <p:nvPr/>
        </p:nvSpPr>
        <p:spPr>
          <a:xfrm>
            <a:off x="4886498" y="1463073"/>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2000" dirty="0">
                <a:solidFill>
                  <a:prstClr val="white"/>
                </a:solidFill>
                <a:latin typeface="微软雅黑" panose="020B0503020204020204" charset="-122"/>
                <a:ea typeface="微软雅黑" panose="020B0503020204020204" charset="-122"/>
              </a:rPr>
              <a:t>改进自顶向下测试方法</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5" name="六边形 4"/>
          <p:cNvSpPr/>
          <p:nvPr/>
        </p:nvSpPr>
        <p:spPr>
          <a:xfrm>
            <a:off x="1568501" y="3044955"/>
            <a:ext cx="1587263" cy="1368152"/>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改进</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7" name="直接箭头连接符 6"/>
          <p:cNvCxnSpPr>
            <a:stCxn id="5" idx="5"/>
            <a:endCxn id="3" idx="1"/>
          </p:cNvCxnSpPr>
          <p:nvPr/>
        </p:nvCxnSpPr>
        <p:spPr>
          <a:xfrm flipV="1">
            <a:off x="2813726" y="2398032"/>
            <a:ext cx="1240813" cy="646923"/>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5" idx="1"/>
            <a:endCxn id="14" idx="1"/>
          </p:cNvCxnSpPr>
          <p:nvPr/>
        </p:nvCxnSpPr>
        <p:spPr>
          <a:xfrm>
            <a:off x="2813726" y="4413107"/>
            <a:ext cx="1240790" cy="81661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270591" y="1967130"/>
            <a:ext cx="6049460" cy="928370"/>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基本上使用自顶向下测试方法，但在测试早期使用自底向上的方法测试软件中少数的关键模块，这种方法具有一般的自顶向下方法所具有的优点，但缺点是需要在测试关键模块时编写驱动程序</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4" name="矩形 13"/>
          <p:cNvSpPr/>
          <p:nvPr/>
        </p:nvSpPr>
        <p:spPr>
          <a:xfrm>
            <a:off x="4054475" y="4447540"/>
            <a:ext cx="6362065" cy="1564640"/>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5" name="矩形 14"/>
          <p:cNvSpPr/>
          <p:nvPr/>
        </p:nvSpPr>
        <p:spPr>
          <a:xfrm>
            <a:off x="4886498" y="4221629"/>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混合法</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6" name="TextBox 15"/>
          <p:cNvSpPr txBox="1"/>
          <p:nvPr/>
        </p:nvSpPr>
        <p:spPr>
          <a:xfrm>
            <a:off x="4270591" y="4831032"/>
            <a:ext cx="6049460" cy="928370"/>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对软件结构中较上层使用自顶向下方法与对软件结构中较下层使用自底向上方法相结合。这种方法兼有两种方法的优点和缺点，当被测试的软件中关键模块比较多时，这种混合法可能是最好的折衷方法</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8" name="TextBox 17"/>
          <p:cNvSpPr txBox="1"/>
          <p:nvPr/>
        </p:nvSpPr>
        <p:spPr>
          <a:xfrm>
            <a:off x="-55940" y="-3387757"/>
            <a:ext cx="1107996" cy="461665"/>
          </a:xfrm>
          <a:prstGeom prst="rect">
            <a:avLst/>
          </a:prstGeom>
          <a:noFill/>
        </p:spPr>
        <p:txBody>
          <a:bodyPr wrap="non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rPr>
              <a:t>延迟符</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回归测试</a:t>
            </a:r>
            <a:endParaRPr lang="zh-CN" altLang="en-US" sz="1600" b="1" dirty="0"/>
          </a:p>
        </p:txBody>
      </p:sp>
      <p:sp>
        <p:nvSpPr>
          <p:cNvPr id="8" name="Rectangle 90"/>
          <p:cNvSpPr/>
          <p:nvPr/>
        </p:nvSpPr>
        <p:spPr>
          <a:xfrm>
            <a:off x="4073643" y="1278359"/>
            <a:ext cx="2014041" cy="4185397"/>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9" name="Straight Connector 97"/>
          <p:cNvCxnSpPr/>
          <p:nvPr/>
        </p:nvCxnSpPr>
        <p:spPr>
          <a:xfrm>
            <a:off x="4073643" y="1798579"/>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4124596" y="1394239"/>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如何进行</a:t>
            </a:r>
            <a:endParaRPr kumimoji="0" lang="en-US" altLang="zh-CN"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11" name="TextBox 10"/>
          <p:cNvSpPr txBox="1"/>
          <p:nvPr/>
        </p:nvSpPr>
        <p:spPr>
          <a:xfrm>
            <a:off x="4073644" y="2029918"/>
            <a:ext cx="2014040" cy="3244215"/>
          </a:xfrm>
          <a:prstGeom prst="rect">
            <a:avLst/>
          </a:prstGeom>
          <a:noFill/>
        </p:spPr>
        <p:txBody>
          <a:bodyPr wrap="square" lIns="121920" tIns="0" rIns="121893" bIns="0" rtlCol="0">
            <a:spAutoFit/>
          </a:bodyPr>
          <a:lstStyle/>
          <a:p>
            <a:pPr marL="0" marR="0" lvl="0" indent="0" defTabSz="1219200" rtl="0" eaLnBrk="1" fontAlgn="auto" latinLnBrk="0" hangingPunct="1">
              <a:lnSpc>
                <a:spcPct val="16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回归测试可以通过重新执行全部测试用例的一个子集人工地进行，也可以使用自动化的捕获回放工具自动进行。</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defTabSz="1219200" rtl="0" eaLnBrk="1" fontAlgn="auto" latinLnBrk="0" hangingPunct="1">
              <a:lnSpc>
                <a:spcPct val="16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利用捕获回放工具，软件工程师能够捕获测试用例和实际运行结果，然后可以回放（即重新执行测试用例），并且比较软件变化前后所得到的运行结果。</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12" name="Rectangle 127"/>
          <p:cNvSpPr/>
          <p:nvPr/>
        </p:nvSpPr>
        <p:spPr>
          <a:xfrm>
            <a:off x="6355818" y="1270781"/>
            <a:ext cx="2014041" cy="4185394"/>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13" name="Straight Connector 130"/>
          <p:cNvCxnSpPr/>
          <p:nvPr/>
        </p:nvCxnSpPr>
        <p:spPr>
          <a:xfrm>
            <a:off x="6355818" y="1791002"/>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394619" y="1386661"/>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回归测试集</a:t>
            </a:r>
            <a:endParaRPr kumimoji="0" lang="en-US" altLang="zh-CN"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15" name="TextBox 14"/>
          <p:cNvSpPr txBox="1"/>
          <p:nvPr/>
        </p:nvSpPr>
        <p:spPr>
          <a:xfrm>
            <a:off x="6355818" y="2022341"/>
            <a:ext cx="2014040" cy="2359660"/>
          </a:xfrm>
          <a:prstGeom prst="rect">
            <a:avLst/>
          </a:prstGeom>
          <a:noFill/>
        </p:spPr>
        <p:txBody>
          <a:bodyPr wrap="square" lIns="121920" tIns="0" rIns="121893" bIns="0" rtlCol="0">
            <a:spAutoFit/>
          </a:bodyPr>
          <a:lstStyle/>
          <a:p>
            <a:pPr marL="0" marR="0" lvl="0" indent="0" defTabSz="1219200" rtl="0" eaLnBrk="1" fontAlgn="auto" latinLnBrk="0" hangingPunct="1">
              <a:lnSpc>
                <a:spcPct val="16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回归测试集包括以下三类：</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228600" marR="0" lvl="0" indent="-228600" defTabSz="1219200" rtl="0" eaLnBrk="1" fontAlgn="auto" latinLnBrk="0" hangingPunct="1">
              <a:lnSpc>
                <a:spcPct val="160000"/>
              </a:lnSpc>
              <a:spcBef>
                <a:spcPts val="0"/>
              </a:spcBef>
              <a:spcAft>
                <a:spcPts val="0"/>
              </a:spcAft>
              <a:buClrTx/>
              <a:buSzTx/>
              <a:buFontTx/>
              <a:buAutoNum type="arabicPeriod"/>
              <a:defRPr/>
            </a:pPr>
            <a:r>
              <a:rPr lang="zh-CN" altLang="en-US" sz="1200" dirty="0">
                <a:solidFill>
                  <a:prstClr val="black">
                    <a:lumMod val="85000"/>
                    <a:lumOff val="15000"/>
                  </a:prstClr>
                </a:solidFill>
                <a:latin typeface="微软雅黑" panose="020B0503020204020204" charset="-122"/>
                <a:ea typeface="微软雅黑" panose="020B0503020204020204" charset="-122"/>
              </a:rPr>
              <a:t>检测软件全部功能的代表性测试用例。</a:t>
            </a:r>
            <a:endParaRPr lang="en-US" altLang="zh-CN" sz="1200" dirty="0">
              <a:solidFill>
                <a:prstClr val="black">
                  <a:lumMod val="85000"/>
                  <a:lumOff val="15000"/>
                </a:prstClr>
              </a:solidFill>
              <a:latin typeface="微软雅黑" panose="020B0503020204020204" charset="-122"/>
              <a:ea typeface="微软雅黑" panose="020B0503020204020204" charset="-122"/>
            </a:endParaRPr>
          </a:p>
          <a:p>
            <a:pPr marL="228600" marR="0" lvl="0" indent="-228600" defTabSz="1219200" rtl="0" eaLnBrk="1" fontAlgn="auto" latinLnBrk="0" hangingPunct="1">
              <a:lnSpc>
                <a:spcPct val="160000"/>
              </a:lnSpc>
              <a:spcBef>
                <a:spcPts val="0"/>
              </a:spcBef>
              <a:spcAft>
                <a:spcPts val="0"/>
              </a:spcAft>
              <a:buClrTx/>
              <a:buSzTx/>
              <a:buFontTx/>
              <a:buAutoNum type="arabicPeriod"/>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专门针对可能受修改影响的软件功能的附加测试。</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L="228600" marR="0" lvl="0" indent="-228600" defTabSz="1219200" rtl="0" eaLnBrk="1" fontAlgn="auto" latinLnBrk="0" hangingPunct="1">
              <a:lnSpc>
                <a:spcPct val="160000"/>
              </a:lnSpc>
              <a:spcBef>
                <a:spcPts val="0"/>
              </a:spcBef>
              <a:spcAft>
                <a:spcPts val="0"/>
              </a:spcAft>
              <a:buClrTx/>
              <a:buSzTx/>
              <a:buFontTx/>
              <a:buAutoNum type="arabicPeriod"/>
              <a:defRPr/>
            </a:pPr>
            <a:r>
              <a:rPr lang="zh-CN" altLang="en-US" sz="1200" dirty="0">
                <a:solidFill>
                  <a:prstClr val="black">
                    <a:lumMod val="85000"/>
                    <a:lumOff val="15000"/>
                  </a:prstClr>
                </a:solidFill>
                <a:latin typeface="微软雅黑" panose="020B0503020204020204" charset="-122"/>
                <a:ea typeface="微软雅黑" panose="020B0503020204020204" charset="-122"/>
                <a:cs typeface="Calibri" panose="020F0502020204030204"/>
              </a:rPr>
              <a:t>针对被修改过的软件成分的测试。</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16" name="Rectangle 138"/>
          <p:cNvSpPr/>
          <p:nvPr/>
        </p:nvSpPr>
        <p:spPr>
          <a:xfrm>
            <a:off x="8625842" y="1263415"/>
            <a:ext cx="2014041" cy="4192760"/>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17" name="Straight Connector 140"/>
          <p:cNvCxnSpPr/>
          <p:nvPr/>
        </p:nvCxnSpPr>
        <p:spPr>
          <a:xfrm>
            <a:off x="8625842" y="1783635"/>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8664642" y="1379295"/>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注意事项</a:t>
            </a:r>
            <a:endParaRPr kumimoji="0" lang="en-US" altLang="zh-CN"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19" name="TextBox 18"/>
          <p:cNvSpPr txBox="1"/>
          <p:nvPr/>
        </p:nvSpPr>
        <p:spPr>
          <a:xfrm>
            <a:off x="8625842" y="2014974"/>
            <a:ext cx="2014040" cy="3244215"/>
          </a:xfrm>
          <a:prstGeom prst="rect">
            <a:avLst/>
          </a:prstGeom>
          <a:noFill/>
        </p:spPr>
        <p:txBody>
          <a:bodyPr wrap="square" lIns="121920" tIns="0" rIns="121893" bIns="0" rtlCol="0">
            <a:spAutoFit/>
          </a:bodyPr>
          <a:lstStyle/>
          <a:p>
            <a:pPr marL="0" marR="0" lvl="0" indent="0" defTabSz="1219200" rtl="0" eaLnBrk="1" fontAlgn="auto" latinLnBrk="0" hangingPunct="1">
              <a:lnSpc>
                <a:spcPct val="16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由于在集成测试的过程中，回归测试用例的数量可能变得非常大。因此，应该把回归测试集设计成只包括可以检测程序每个主要功能中的一类或多类错误，的那样一些测试用例。</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L="0" marR="0" lvl="0" indent="0" defTabSz="1219200" rtl="0" eaLnBrk="1" fontAlgn="auto" latinLnBrk="0" hangingPunct="1">
              <a:lnSpc>
                <a:spcPct val="16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一旦修改了软件之后就重新执行检测程序每个功能的全部测试用例是低效且不切实际的！</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37" name="TextBox 36"/>
          <p:cNvSpPr txBox="1"/>
          <p:nvPr/>
        </p:nvSpPr>
        <p:spPr>
          <a:xfrm>
            <a:off x="-55940" y="-3387757"/>
            <a:ext cx="1107996" cy="461665"/>
          </a:xfrm>
          <a:prstGeom prst="rect">
            <a:avLst/>
          </a:prstGeom>
          <a:noFill/>
        </p:spPr>
        <p:txBody>
          <a:bodyPr wrap="non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rPr>
              <a:t>延迟符</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38" name="Rectangle 74"/>
          <p:cNvSpPr/>
          <p:nvPr/>
        </p:nvSpPr>
        <p:spPr>
          <a:xfrm>
            <a:off x="1806902" y="1278359"/>
            <a:ext cx="2014041" cy="418540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39" name="Straight Connector 7"/>
          <p:cNvCxnSpPr/>
          <p:nvPr/>
        </p:nvCxnSpPr>
        <p:spPr>
          <a:xfrm>
            <a:off x="1806902" y="1798579"/>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0" name="TextBox 4"/>
          <p:cNvSpPr txBox="1"/>
          <p:nvPr/>
        </p:nvSpPr>
        <p:spPr>
          <a:xfrm>
            <a:off x="1849916" y="1394239"/>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1865" b="1" dirty="0">
                <a:solidFill>
                  <a:prstClr val="black">
                    <a:lumMod val="85000"/>
                    <a:lumOff val="15000"/>
                  </a:prstClr>
                </a:solidFill>
                <a:latin typeface="微软雅黑" panose="020B0503020204020204" charset="-122"/>
                <a:ea typeface="微软雅黑" panose="020B0503020204020204" charset="-122"/>
                <a:cs typeface="Helvetica Neue"/>
              </a:rPr>
              <a:t>目的</a:t>
            </a:r>
            <a:endParaRPr kumimoji="0" 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41" name="TextBox 6"/>
          <p:cNvSpPr txBox="1"/>
          <p:nvPr/>
        </p:nvSpPr>
        <p:spPr>
          <a:xfrm>
            <a:off x="1806902" y="2029918"/>
            <a:ext cx="2014040" cy="2654300"/>
          </a:xfrm>
          <a:prstGeom prst="rect">
            <a:avLst/>
          </a:prstGeom>
          <a:noFill/>
        </p:spPr>
        <p:txBody>
          <a:bodyPr wrap="square" lIns="121920" tIns="0" rIns="121893" bIns="0" rtlCol="0">
            <a:spAutoFit/>
          </a:bodyPr>
          <a:lstStyle/>
          <a:p>
            <a:pPr marL="0" marR="0" lvl="0" indent="0" defTabSz="1219200" rtl="0" eaLnBrk="1" fontAlgn="auto" latinLnBrk="0" hangingPunct="1">
              <a:lnSpc>
                <a:spcPct val="16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由于在之前成功的测试中都会发现错误，而在这些错误被改正后，软件配置的某些成分（程序、文档或数据）也被修改了。</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a:p>
            <a:pPr marL="0" marR="0" lvl="0" indent="0" defTabSz="1219200" rtl="0" eaLnBrk="1" fontAlgn="auto" latinLnBrk="0" hangingPunct="1">
              <a:lnSpc>
                <a:spcPct val="16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回归测试的目的就是保证由于调试或其他原因引起的变化不会导致非预期的软件行为或额外错误。</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448956" y="815500"/>
            <a:ext cx="4934813" cy="49348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5" name="椭圆 4"/>
          <p:cNvSpPr/>
          <p:nvPr/>
        </p:nvSpPr>
        <p:spPr>
          <a:xfrm>
            <a:off x="3336459" y="703003"/>
            <a:ext cx="5159808" cy="5159805"/>
          </a:xfrm>
          <a:prstGeom prst="ellipse">
            <a:avLst/>
          </a:prstGeom>
          <a:noFill/>
          <a:ln w="117475">
            <a:solidFill>
              <a:schemeClr val="accent1">
                <a:lumMod val="40000"/>
                <a:lumOff val="6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7" name="任意多边形 6"/>
          <p:cNvSpPr/>
          <p:nvPr/>
        </p:nvSpPr>
        <p:spPr>
          <a:xfrm rot="961210">
            <a:off x="1683772" y="3991137"/>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8" name="任意多边形 7"/>
          <p:cNvSpPr/>
          <p:nvPr/>
        </p:nvSpPr>
        <p:spPr>
          <a:xfrm rot="12672593">
            <a:off x="2592826" y="4750465"/>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9" name="任意多边形 8"/>
          <p:cNvSpPr/>
          <p:nvPr/>
        </p:nvSpPr>
        <p:spPr>
          <a:xfrm>
            <a:off x="1427911" y="4996442"/>
            <a:ext cx="748631" cy="791412"/>
          </a:xfrm>
          <a:custGeom>
            <a:avLst/>
            <a:gdLst>
              <a:gd name="connsiteX0" fmla="*/ 0 w 561473"/>
              <a:gd name="connsiteY0" fmla="*/ 0 h 593558"/>
              <a:gd name="connsiteX1" fmla="*/ 561473 w 561473"/>
              <a:gd name="connsiteY1" fmla="*/ 272716 h 593558"/>
              <a:gd name="connsiteX2" fmla="*/ 32084 w 561473"/>
              <a:gd name="connsiteY2" fmla="*/ 593558 h 593558"/>
              <a:gd name="connsiteX3" fmla="*/ 0 w 561473"/>
              <a:gd name="connsiteY3" fmla="*/ 0 h 593558"/>
            </a:gdLst>
            <a:ahLst/>
            <a:cxnLst>
              <a:cxn ang="0">
                <a:pos x="connsiteX0" y="connsiteY0"/>
              </a:cxn>
              <a:cxn ang="0">
                <a:pos x="connsiteX1" y="connsiteY1"/>
              </a:cxn>
              <a:cxn ang="0">
                <a:pos x="connsiteX2" y="connsiteY2"/>
              </a:cxn>
              <a:cxn ang="0">
                <a:pos x="connsiteX3" y="connsiteY3"/>
              </a:cxn>
            </a:cxnLst>
            <a:rect l="l" t="t" r="r" b="b"/>
            <a:pathLst>
              <a:path w="561473" h="593558">
                <a:moveTo>
                  <a:pt x="0" y="0"/>
                </a:moveTo>
                <a:lnTo>
                  <a:pt x="561473" y="272716"/>
                </a:lnTo>
                <a:lnTo>
                  <a:pt x="32084" y="59355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0" name="任意多边形 9"/>
          <p:cNvSpPr/>
          <p:nvPr/>
        </p:nvSpPr>
        <p:spPr>
          <a:xfrm>
            <a:off x="636500" y="4226421"/>
            <a:ext cx="449179" cy="406400"/>
          </a:xfrm>
          <a:custGeom>
            <a:avLst/>
            <a:gdLst>
              <a:gd name="connsiteX0" fmla="*/ 0 w 336884"/>
              <a:gd name="connsiteY0" fmla="*/ 0 h 304800"/>
              <a:gd name="connsiteX1" fmla="*/ 80210 w 336884"/>
              <a:gd name="connsiteY1" fmla="*/ 304800 h 304800"/>
              <a:gd name="connsiteX2" fmla="*/ 336884 w 336884"/>
              <a:gd name="connsiteY2" fmla="*/ 192505 h 304800"/>
              <a:gd name="connsiteX3" fmla="*/ 0 w 336884"/>
              <a:gd name="connsiteY3" fmla="*/ 0 h 304800"/>
            </a:gdLst>
            <a:ahLst/>
            <a:cxnLst>
              <a:cxn ang="0">
                <a:pos x="connsiteX0" y="connsiteY0"/>
              </a:cxn>
              <a:cxn ang="0">
                <a:pos x="connsiteX1" y="connsiteY1"/>
              </a:cxn>
              <a:cxn ang="0">
                <a:pos x="connsiteX2" y="connsiteY2"/>
              </a:cxn>
              <a:cxn ang="0">
                <a:pos x="connsiteX3" y="connsiteY3"/>
              </a:cxn>
            </a:cxnLst>
            <a:rect l="l" t="t" r="r" b="b"/>
            <a:pathLst>
              <a:path w="336884" h="304800">
                <a:moveTo>
                  <a:pt x="0" y="0"/>
                </a:moveTo>
                <a:lnTo>
                  <a:pt x="80210" y="304800"/>
                </a:lnTo>
                <a:lnTo>
                  <a:pt x="336884" y="19250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1" name="任意多边形 10"/>
          <p:cNvSpPr/>
          <p:nvPr/>
        </p:nvSpPr>
        <p:spPr>
          <a:xfrm>
            <a:off x="1984037" y="5723686"/>
            <a:ext cx="641684" cy="534737"/>
          </a:xfrm>
          <a:custGeom>
            <a:avLst/>
            <a:gdLst>
              <a:gd name="connsiteX0" fmla="*/ 176463 w 481263"/>
              <a:gd name="connsiteY0" fmla="*/ 96253 h 401053"/>
              <a:gd name="connsiteX1" fmla="*/ 0 w 481263"/>
              <a:gd name="connsiteY1" fmla="*/ 401053 h 401053"/>
              <a:gd name="connsiteX2" fmla="*/ 481263 w 481263"/>
              <a:gd name="connsiteY2" fmla="*/ 0 h 401053"/>
              <a:gd name="connsiteX3" fmla="*/ 176463 w 481263"/>
              <a:gd name="connsiteY3" fmla="*/ 96253 h 401053"/>
            </a:gdLst>
            <a:ahLst/>
            <a:cxnLst>
              <a:cxn ang="0">
                <a:pos x="connsiteX0" y="connsiteY0"/>
              </a:cxn>
              <a:cxn ang="0">
                <a:pos x="connsiteX1" y="connsiteY1"/>
              </a:cxn>
              <a:cxn ang="0">
                <a:pos x="connsiteX2" y="connsiteY2"/>
              </a:cxn>
              <a:cxn ang="0">
                <a:pos x="connsiteX3" y="connsiteY3"/>
              </a:cxn>
            </a:cxnLst>
            <a:rect l="l" t="t" r="r" b="b"/>
            <a:pathLst>
              <a:path w="481263" h="401053">
                <a:moveTo>
                  <a:pt x="176463" y="96253"/>
                </a:moveTo>
                <a:lnTo>
                  <a:pt x="0" y="401053"/>
                </a:lnTo>
                <a:lnTo>
                  <a:pt x="481263" y="0"/>
                </a:lnTo>
                <a:lnTo>
                  <a:pt x="176463" y="9625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2" name="任意多边形 11"/>
          <p:cNvSpPr/>
          <p:nvPr/>
        </p:nvSpPr>
        <p:spPr>
          <a:xfrm rot="4178014">
            <a:off x="2999277" y="822677"/>
            <a:ext cx="534736" cy="641684"/>
          </a:xfrm>
          <a:custGeom>
            <a:avLst/>
            <a:gdLst>
              <a:gd name="connsiteX0" fmla="*/ 0 w 401052"/>
              <a:gd name="connsiteY0" fmla="*/ 0 h 481263"/>
              <a:gd name="connsiteX1" fmla="*/ 401052 w 401052"/>
              <a:gd name="connsiteY1" fmla="*/ 96253 h 481263"/>
              <a:gd name="connsiteX2" fmla="*/ 16042 w 401052"/>
              <a:gd name="connsiteY2" fmla="*/ 481263 h 481263"/>
              <a:gd name="connsiteX3" fmla="*/ 0 w 401052"/>
              <a:gd name="connsiteY3" fmla="*/ 0 h 481263"/>
            </a:gdLst>
            <a:ahLst/>
            <a:cxnLst>
              <a:cxn ang="0">
                <a:pos x="connsiteX0" y="connsiteY0"/>
              </a:cxn>
              <a:cxn ang="0">
                <a:pos x="connsiteX1" y="connsiteY1"/>
              </a:cxn>
              <a:cxn ang="0">
                <a:pos x="connsiteX2" y="connsiteY2"/>
              </a:cxn>
              <a:cxn ang="0">
                <a:pos x="connsiteX3" y="connsiteY3"/>
              </a:cxn>
            </a:cxnLst>
            <a:rect l="l" t="t" r="r" b="b"/>
            <a:pathLst>
              <a:path w="401052" h="481263">
                <a:moveTo>
                  <a:pt x="0" y="0"/>
                </a:moveTo>
                <a:lnTo>
                  <a:pt x="401052" y="96253"/>
                </a:lnTo>
                <a:lnTo>
                  <a:pt x="16042" y="481263"/>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3" name="任意多边形 12"/>
          <p:cNvSpPr/>
          <p:nvPr/>
        </p:nvSpPr>
        <p:spPr>
          <a:xfrm>
            <a:off x="9195215" y="1079350"/>
            <a:ext cx="1155031" cy="770021"/>
          </a:xfrm>
          <a:custGeom>
            <a:avLst/>
            <a:gdLst>
              <a:gd name="connsiteX0" fmla="*/ 0 w 866273"/>
              <a:gd name="connsiteY0" fmla="*/ 64168 h 577516"/>
              <a:gd name="connsiteX1" fmla="*/ 866273 w 866273"/>
              <a:gd name="connsiteY1" fmla="*/ 0 h 577516"/>
              <a:gd name="connsiteX2" fmla="*/ 401052 w 866273"/>
              <a:gd name="connsiteY2" fmla="*/ 577516 h 577516"/>
              <a:gd name="connsiteX3" fmla="*/ 0 w 866273"/>
              <a:gd name="connsiteY3" fmla="*/ 64168 h 577516"/>
            </a:gdLst>
            <a:ahLst/>
            <a:cxnLst>
              <a:cxn ang="0">
                <a:pos x="connsiteX0" y="connsiteY0"/>
              </a:cxn>
              <a:cxn ang="0">
                <a:pos x="connsiteX1" y="connsiteY1"/>
              </a:cxn>
              <a:cxn ang="0">
                <a:pos x="connsiteX2" y="connsiteY2"/>
              </a:cxn>
              <a:cxn ang="0">
                <a:pos x="connsiteX3" y="connsiteY3"/>
              </a:cxn>
            </a:cxnLst>
            <a:rect l="l" t="t" r="r" b="b"/>
            <a:pathLst>
              <a:path w="866273" h="577516">
                <a:moveTo>
                  <a:pt x="0" y="64168"/>
                </a:moveTo>
                <a:lnTo>
                  <a:pt x="866273" y="0"/>
                </a:lnTo>
                <a:lnTo>
                  <a:pt x="401052" y="577516"/>
                </a:lnTo>
                <a:lnTo>
                  <a:pt x="0" y="641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4" name="任意多边形 13"/>
          <p:cNvSpPr/>
          <p:nvPr/>
        </p:nvSpPr>
        <p:spPr>
          <a:xfrm>
            <a:off x="9302163" y="2319941"/>
            <a:ext cx="491959" cy="470569"/>
          </a:xfrm>
          <a:custGeom>
            <a:avLst/>
            <a:gdLst>
              <a:gd name="connsiteX0" fmla="*/ 0 w 368969"/>
              <a:gd name="connsiteY0" fmla="*/ 0 h 352927"/>
              <a:gd name="connsiteX1" fmla="*/ 368969 w 368969"/>
              <a:gd name="connsiteY1" fmla="*/ 48127 h 352927"/>
              <a:gd name="connsiteX2" fmla="*/ 112295 w 368969"/>
              <a:gd name="connsiteY2" fmla="*/ 352927 h 352927"/>
              <a:gd name="connsiteX3" fmla="*/ 0 w 368969"/>
              <a:gd name="connsiteY3" fmla="*/ 0 h 352927"/>
            </a:gdLst>
            <a:ahLst/>
            <a:cxnLst>
              <a:cxn ang="0">
                <a:pos x="connsiteX0" y="connsiteY0"/>
              </a:cxn>
              <a:cxn ang="0">
                <a:pos x="connsiteX1" y="connsiteY1"/>
              </a:cxn>
              <a:cxn ang="0">
                <a:pos x="connsiteX2" y="connsiteY2"/>
              </a:cxn>
              <a:cxn ang="0">
                <a:pos x="connsiteX3" y="connsiteY3"/>
              </a:cxn>
            </a:cxnLst>
            <a:rect l="l" t="t" r="r" b="b"/>
            <a:pathLst>
              <a:path w="368969" h="352927">
                <a:moveTo>
                  <a:pt x="0" y="0"/>
                </a:moveTo>
                <a:lnTo>
                  <a:pt x="368969" y="48127"/>
                </a:lnTo>
                <a:lnTo>
                  <a:pt x="112295" y="352927"/>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5" name="任意多边形 14"/>
          <p:cNvSpPr/>
          <p:nvPr/>
        </p:nvSpPr>
        <p:spPr>
          <a:xfrm>
            <a:off x="8746036" y="3047185"/>
            <a:ext cx="1005305" cy="770020"/>
          </a:xfrm>
          <a:custGeom>
            <a:avLst/>
            <a:gdLst>
              <a:gd name="connsiteX0" fmla="*/ 0 w 753979"/>
              <a:gd name="connsiteY0" fmla="*/ 0 h 577515"/>
              <a:gd name="connsiteX1" fmla="*/ 48126 w 753979"/>
              <a:gd name="connsiteY1" fmla="*/ 577515 h 577515"/>
              <a:gd name="connsiteX2" fmla="*/ 753979 w 753979"/>
              <a:gd name="connsiteY2" fmla="*/ 513347 h 577515"/>
              <a:gd name="connsiteX3" fmla="*/ 0 w 753979"/>
              <a:gd name="connsiteY3" fmla="*/ 0 h 577515"/>
            </a:gdLst>
            <a:ahLst/>
            <a:cxnLst>
              <a:cxn ang="0">
                <a:pos x="connsiteX0" y="connsiteY0"/>
              </a:cxn>
              <a:cxn ang="0">
                <a:pos x="connsiteX1" y="connsiteY1"/>
              </a:cxn>
              <a:cxn ang="0">
                <a:pos x="connsiteX2" y="connsiteY2"/>
              </a:cxn>
              <a:cxn ang="0">
                <a:pos x="connsiteX3" y="connsiteY3"/>
              </a:cxn>
            </a:cxnLst>
            <a:rect l="l" t="t" r="r" b="b"/>
            <a:pathLst>
              <a:path w="753979" h="577515">
                <a:moveTo>
                  <a:pt x="0" y="0"/>
                </a:moveTo>
                <a:lnTo>
                  <a:pt x="48126" y="577515"/>
                </a:lnTo>
                <a:lnTo>
                  <a:pt x="753979" y="51334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6" name="任意多边形 15"/>
          <p:cNvSpPr/>
          <p:nvPr/>
        </p:nvSpPr>
        <p:spPr>
          <a:xfrm>
            <a:off x="9751341" y="3496358"/>
            <a:ext cx="1454484" cy="748633"/>
          </a:xfrm>
          <a:custGeom>
            <a:avLst/>
            <a:gdLst>
              <a:gd name="connsiteX0" fmla="*/ 433136 w 1090863"/>
              <a:gd name="connsiteY0" fmla="*/ 0 h 561474"/>
              <a:gd name="connsiteX1" fmla="*/ 0 w 1090863"/>
              <a:gd name="connsiteY1" fmla="*/ 561474 h 561474"/>
              <a:gd name="connsiteX2" fmla="*/ 1090863 w 1090863"/>
              <a:gd name="connsiteY2" fmla="*/ 256674 h 561474"/>
              <a:gd name="connsiteX3" fmla="*/ 481263 w 1090863"/>
              <a:gd name="connsiteY3" fmla="*/ 16042 h 561474"/>
              <a:gd name="connsiteX4" fmla="*/ 433136 w 1090863"/>
              <a:gd name="connsiteY4" fmla="*/ 0 h 561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863" h="561474">
                <a:moveTo>
                  <a:pt x="433136" y="0"/>
                </a:moveTo>
                <a:lnTo>
                  <a:pt x="0" y="561474"/>
                </a:lnTo>
                <a:lnTo>
                  <a:pt x="1090863" y="256674"/>
                </a:lnTo>
                <a:lnTo>
                  <a:pt x="481263" y="16042"/>
                </a:lnTo>
                <a:lnTo>
                  <a:pt x="43313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7" name="任意多边形 16"/>
          <p:cNvSpPr/>
          <p:nvPr/>
        </p:nvSpPr>
        <p:spPr>
          <a:xfrm>
            <a:off x="8296857" y="5293077"/>
            <a:ext cx="919748" cy="1112255"/>
          </a:xfrm>
          <a:custGeom>
            <a:avLst/>
            <a:gdLst>
              <a:gd name="connsiteX0" fmla="*/ 0 w 689811"/>
              <a:gd name="connsiteY0" fmla="*/ 304800 h 834190"/>
              <a:gd name="connsiteX1" fmla="*/ 545432 w 689811"/>
              <a:gd name="connsiteY1" fmla="*/ 0 h 834190"/>
              <a:gd name="connsiteX2" fmla="*/ 689811 w 689811"/>
              <a:gd name="connsiteY2" fmla="*/ 834190 h 834190"/>
              <a:gd name="connsiteX3" fmla="*/ 0 w 689811"/>
              <a:gd name="connsiteY3" fmla="*/ 304800 h 834190"/>
            </a:gdLst>
            <a:ahLst/>
            <a:cxnLst>
              <a:cxn ang="0">
                <a:pos x="connsiteX0" y="connsiteY0"/>
              </a:cxn>
              <a:cxn ang="0">
                <a:pos x="connsiteX1" y="connsiteY1"/>
              </a:cxn>
              <a:cxn ang="0">
                <a:pos x="connsiteX2" y="connsiteY2"/>
              </a:cxn>
              <a:cxn ang="0">
                <a:pos x="connsiteX3" y="connsiteY3"/>
              </a:cxn>
            </a:cxnLst>
            <a:rect l="l" t="t" r="r" b="b"/>
            <a:pathLst>
              <a:path w="689811" h="834190">
                <a:moveTo>
                  <a:pt x="0" y="304800"/>
                </a:moveTo>
                <a:lnTo>
                  <a:pt x="545432" y="0"/>
                </a:lnTo>
                <a:lnTo>
                  <a:pt x="689811" y="834190"/>
                </a:lnTo>
                <a:lnTo>
                  <a:pt x="0" y="3048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8" name="矩形 17"/>
          <p:cNvSpPr/>
          <p:nvPr/>
        </p:nvSpPr>
        <p:spPr>
          <a:xfrm>
            <a:off x="3452905" y="2729558"/>
            <a:ext cx="4872203" cy="781685"/>
          </a:xfrm>
          <a:prstGeom prst="rect">
            <a:avLst/>
          </a:prstGeom>
        </p:spPr>
        <p:txBody>
          <a:bodyPr wrap="square">
            <a:spAutoFit/>
          </a:bodyPr>
          <a:lstStyle/>
          <a:p>
            <a:pPr marL="0" marR="0" lvl="0" indent="0" algn="ctr" defTabSz="1219200" rtl="0" eaLnBrk="1" fontAlgn="base" latinLnBrk="0" hangingPunct="1">
              <a:lnSpc>
                <a:spcPct val="120000"/>
              </a:lnSpc>
              <a:spcBef>
                <a:spcPts val="0"/>
              </a:spcBef>
              <a:spcAft>
                <a:spcPts val="0"/>
              </a:spcAft>
              <a:buClrTx/>
              <a:buSzTx/>
              <a:buFontTx/>
              <a:buNone/>
              <a:defRPr/>
            </a:pPr>
            <a:r>
              <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rPr>
              <a:t>确认测试</a:t>
            </a:r>
            <a:endPar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21" name="矩形 20"/>
          <p:cNvSpPr/>
          <p:nvPr/>
        </p:nvSpPr>
        <p:spPr>
          <a:xfrm>
            <a:off x="4353560" y="3511550"/>
            <a:ext cx="3071495" cy="1276350"/>
          </a:xfrm>
          <a:prstGeom prst="rect">
            <a:avLst/>
          </a:prstGeom>
        </p:spPr>
        <p:txBody>
          <a:bodyPr wrap="square">
            <a:spAutoFit/>
          </a:bodyPr>
          <a:lstStyle/>
          <a:p>
            <a:pPr marL="0" marR="0" lvl="0" indent="0" algn="l" defTabSz="1219200" rtl="0" eaLnBrk="1" fontAlgn="base" latinLnBrk="0" hangingPunct="1">
              <a:lnSpc>
                <a:spcPct val="120000"/>
              </a:lnSpc>
              <a:spcBef>
                <a:spcPts val="0"/>
              </a:spcBef>
              <a:spcAft>
                <a:spcPts val="0"/>
              </a:spcAft>
              <a:buClrTx/>
              <a:buSzTx/>
              <a:buFontTx/>
              <a:buNone/>
              <a:defRPr/>
            </a:pPr>
            <a:r>
              <a:rPr kumimoji="0" 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7.5.1 </a:t>
            </a:r>
            <a:r>
              <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确认测试的范围</a:t>
            </a:r>
            <a:endPar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7.5.2 </a:t>
            </a:r>
            <a:r>
              <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软件配置复查</a:t>
            </a:r>
            <a:endPar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7.5.3 Alpha</a:t>
            </a:r>
            <a:r>
              <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和</a:t>
            </a:r>
            <a:r>
              <a:rPr kumimoji="0" lang="en-US" altLang="zh-CN"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Beta</a:t>
            </a:r>
            <a:r>
              <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测试</a:t>
            </a:r>
            <a:endPar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3" name="TextBox 22"/>
          <p:cNvSpPr txBox="1"/>
          <p:nvPr/>
        </p:nvSpPr>
        <p:spPr>
          <a:xfrm>
            <a:off x="4949434" y="1495920"/>
            <a:ext cx="1880235" cy="1445260"/>
          </a:xfrm>
          <a:prstGeom prst="rect">
            <a:avLst/>
          </a:prstGeom>
          <a:noFill/>
        </p:spPr>
        <p:txBody>
          <a:bodyPr wrap="none"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7.5</a:t>
            </a:r>
            <a:endPar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b="1" dirty="0"/>
              <a:t>基本概念</a:t>
            </a:r>
            <a:endParaRPr lang="zh-CN" altLang="en-US" b="1" dirty="0"/>
          </a:p>
        </p:txBody>
      </p:sp>
      <p:sp>
        <p:nvSpPr>
          <p:cNvPr id="7" name="矩形 160"/>
          <p:cNvSpPr>
            <a:spLocks noChangeArrowheads="1"/>
          </p:cNvSpPr>
          <p:nvPr/>
        </p:nvSpPr>
        <p:spPr bwMode="auto">
          <a:xfrm flipH="1">
            <a:off x="-1008789" y="1568755"/>
            <a:ext cx="14881653" cy="3552395"/>
          </a:xfrm>
          <a:custGeom>
            <a:avLst/>
            <a:gdLst>
              <a:gd name="connsiteX0" fmla="*/ 0 w 7260238"/>
              <a:gd name="connsiteY0" fmla="*/ 0 h 3090960"/>
              <a:gd name="connsiteX1" fmla="*/ 7260238 w 7260238"/>
              <a:gd name="connsiteY1" fmla="*/ 0 h 3090960"/>
              <a:gd name="connsiteX2" fmla="*/ 7260238 w 7260238"/>
              <a:gd name="connsiteY2" fmla="*/ 3090960 h 3090960"/>
              <a:gd name="connsiteX3" fmla="*/ 0 w 7260238"/>
              <a:gd name="connsiteY3" fmla="*/ 3090960 h 3090960"/>
              <a:gd name="connsiteX4" fmla="*/ 0 w 7260238"/>
              <a:gd name="connsiteY4" fmla="*/ 0 h 3090960"/>
              <a:gd name="connsiteX0-1" fmla="*/ 0 w 7260238"/>
              <a:gd name="connsiteY0-2" fmla="*/ 0 h 3090960"/>
              <a:gd name="connsiteX1-3" fmla="*/ 7260238 w 7260238"/>
              <a:gd name="connsiteY1-4" fmla="*/ 0 h 3090960"/>
              <a:gd name="connsiteX2-5" fmla="*/ 7260238 w 7260238"/>
              <a:gd name="connsiteY2-6" fmla="*/ 3090960 h 3090960"/>
              <a:gd name="connsiteX3-7" fmla="*/ 666205 w 7260238"/>
              <a:gd name="connsiteY3-8" fmla="*/ 3090960 h 3090960"/>
              <a:gd name="connsiteX4-9" fmla="*/ 0 w 7260238"/>
              <a:gd name="connsiteY4-10" fmla="*/ 0 h 30909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60238" h="3090960">
                <a:moveTo>
                  <a:pt x="0" y="0"/>
                </a:moveTo>
                <a:lnTo>
                  <a:pt x="7260238" y="0"/>
                </a:lnTo>
                <a:lnTo>
                  <a:pt x="7260238" y="3090960"/>
                </a:lnTo>
                <a:lnTo>
                  <a:pt x="666205" y="3090960"/>
                </a:lnTo>
                <a:lnTo>
                  <a:pt x="0" y="0"/>
                </a:lnTo>
                <a:close/>
              </a:path>
            </a:pathLst>
          </a:cu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srgbClr val="FFC000"/>
              </a:solidFill>
              <a:effectLst/>
              <a:uLnTx/>
              <a:uFillTx/>
              <a:latin typeface="微软雅黑" panose="020B0503020204020204" charset="-122"/>
              <a:ea typeface="微软雅黑" panose="020B0503020204020204" charset="-122"/>
              <a:cs typeface="+mn-cs"/>
            </a:endParaRPr>
          </a:p>
        </p:txBody>
      </p:sp>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5231904" y="452669"/>
            <a:ext cx="6960096" cy="4760707"/>
          </a:xfrm>
          <a:prstGeom prst="rect">
            <a:avLst/>
          </a:prstGeom>
          <a:noFill/>
          <a:ln w="9525">
            <a:noFill/>
            <a:miter lim="800000"/>
            <a:headEnd/>
            <a:tailEnd/>
          </a:ln>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9969" y="1766651"/>
            <a:ext cx="1044136" cy="901349"/>
          </a:xfrm>
          <a:prstGeom prst="rect">
            <a:avLst/>
          </a:prstGeom>
        </p:spPr>
      </p:pic>
      <p:sp>
        <p:nvSpPr>
          <p:cNvPr id="14" name="矩形 13"/>
          <p:cNvSpPr/>
          <p:nvPr/>
        </p:nvSpPr>
        <p:spPr>
          <a:xfrm flipH="1">
            <a:off x="484744" y="1952075"/>
            <a:ext cx="6096000" cy="2761910"/>
          </a:xfrm>
          <a:prstGeom prst="rect">
            <a:avLst/>
          </a:prstGeom>
        </p:spPr>
        <p:txBody>
          <a:bodyPr>
            <a:spAutoFit/>
          </a:bodyPr>
          <a:lstStyle/>
          <a:p>
            <a:pPr marL="0" marR="0" lvl="0" indent="0" algn="l" defTabSz="1219200" rtl="0" eaLnBrk="1" fontAlgn="auto" latinLnBrk="0" hangingPunct="1">
              <a:lnSpc>
                <a:spcPct val="150000"/>
              </a:lnSpc>
              <a:spcBef>
                <a:spcPts val="0"/>
              </a:spcBef>
              <a:spcAft>
                <a:spcPts val="0"/>
              </a:spcAft>
              <a:buClrTx/>
              <a:buSzTx/>
              <a:buFontTx/>
              <a:buNone/>
              <a:defRPr/>
            </a:pPr>
            <a:r>
              <a:rPr lang="zh-CN" altLang="en-US" sz="1465" dirty="0">
                <a:solidFill>
                  <a:prstClr val="black">
                    <a:lumMod val="85000"/>
                    <a:lumOff val="15000"/>
                  </a:prstClr>
                </a:solidFill>
                <a:latin typeface="微软雅黑" panose="020B0503020204020204" charset="-122"/>
                <a:ea typeface="微软雅黑" panose="020B0503020204020204" charset="-122"/>
              </a:rPr>
              <a:t>确认测试也称为验收测试，它的目标是验证软件的有效性。</a:t>
            </a:r>
            <a:endParaRPr lang="en-US" altLang="zh-CN" sz="1465" dirty="0">
              <a:solidFill>
                <a:prstClr val="black">
                  <a:lumMod val="85000"/>
                  <a:lumOff val="15000"/>
                </a:prstClr>
              </a:solidFill>
              <a:latin typeface="微软雅黑" panose="020B0503020204020204" charset="-122"/>
              <a:ea typeface="微软雅黑" panose="020B0503020204020204" charset="-122"/>
            </a:endParaRPr>
          </a:p>
          <a:p>
            <a:pPr marL="0" marR="0" lvl="0" indent="0" algn="l" defTabSz="1219200" rtl="0" eaLnBrk="1" fontAlgn="auto" latinLnBrk="0" hangingPunct="1">
              <a:lnSpc>
                <a:spcPct val="150000"/>
              </a:lnSpc>
              <a:spcBef>
                <a:spcPts val="0"/>
              </a:spcBef>
              <a:spcAft>
                <a:spcPts val="0"/>
              </a:spcAft>
              <a:buClrTx/>
              <a:buSzTx/>
              <a:buFontTx/>
              <a:buNone/>
              <a:defRPr/>
            </a:pPr>
            <a:r>
              <a:rPr lang="zh-CN" altLang="en-US" sz="1465" dirty="0">
                <a:solidFill>
                  <a:prstClr val="black">
                    <a:lumMod val="85000"/>
                    <a:lumOff val="15000"/>
                  </a:prstClr>
                </a:solidFill>
                <a:latin typeface="微软雅黑" panose="020B0503020204020204" charset="-122"/>
                <a:ea typeface="微软雅黑" panose="020B0503020204020204" charset="-122"/>
              </a:rPr>
              <a:t>“确认”和“验证”是两个不同的术语！！验证指的是保证软件正确地实现了某个特定要求的一系列活动，而确认指的是为了保证软件确实满足了用户需求而进行的一系列活动。</a:t>
            </a:r>
            <a:endParaRPr lang="en-US" altLang="zh-CN" sz="1465" dirty="0">
              <a:solidFill>
                <a:prstClr val="black">
                  <a:lumMod val="85000"/>
                  <a:lumOff val="15000"/>
                </a:prstClr>
              </a:solidFill>
              <a:latin typeface="微软雅黑" panose="020B0503020204020204" charset="-122"/>
              <a:ea typeface="微软雅黑" panose="020B0503020204020204" charset="-122"/>
            </a:endParaRPr>
          </a:p>
          <a:p>
            <a:pPr marL="0" marR="0" lvl="0" indent="0" algn="l" defTabSz="1219200" rtl="0" eaLnBrk="1" fontAlgn="auto" latinLnBrk="0" hangingPunct="1">
              <a:lnSpc>
                <a:spcPct val="150000"/>
              </a:lnSpc>
              <a:spcBef>
                <a:spcPts val="0"/>
              </a:spcBef>
              <a:spcAft>
                <a:spcPts val="0"/>
              </a:spcAft>
              <a:buClrTx/>
              <a:buSzTx/>
              <a:buFontTx/>
              <a:buNone/>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有效性的简单定义：如果软件的功能和性能如同用户所合理期待的那样，软件就是有效的。</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50000"/>
              </a:lnSpc>
              <a:spcBef>
                <a:spcPts val="0"/>
              </a:spcBef>
              <a:spcAft>
                <a:spcPts val="0"/>
              </a:spcAft>
              <a:buClrTx/>
              <a:buSzTx/>
              <a:buFontTx/>
              <a:buNone/>
              <a:defRPr/>
            </a:pPr>
            <a:r>
              <a:rPr lang="zh-CN" altLang="en-US" sz="1465" dirty="0">
                <a:solidFill>
                  <a:prstClr val="black">
                    <a:lumMod val="85000"/>
                    <a:lumOff val="15000"/>
                  </a:prstClr>
                </a:solidFill>
                <a:latin typeface="微软雅黑" panose="020B0503020204020204" charset="-122"/>
                <a:ea typeface="微软雅黑" panose="020B0503020204020204" charset="-122"/>
              </a:rPr>
              <a:t>需求分析阶段产生的软件需求规格说明书准确地描述了用户对软件的合理期望，因此是软件有效性的标准，也是进行确认测试的基础。</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确认测试的范围</a:t>
            </a:r>
            <a:endParaRPr lang="zh-CN" altLang="en-US" sz="1600" b="1" dirty="0"/>
          </a:p>
        </p:txBody>
      </p:sp>
      <p:sp>
        <p:nvSpPr>
          <p:cNvPr id="8" name="Rectangle 90"/>
          <p:cNvSpPr/>
          <p:nvPr/>
        </p:nvSpPr>
        <p:spPr>
          <a:xfrm>
            <a:off x="4073643" y="1278359"/>
            <a:ext cx="2014041" cy="4185397"/>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9" name="Straight Connector 97"/>
          <p:cNvCxnSpPr/>
          <p:nvPr/>
        </p:nvCxnSpPr>
        <p:spPr>
          <a:xfrm>
            <a:off x="4073643" y="1798579"/>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4124596" y="1394239"/>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如何进行</a:t>
            </a:r>
            <a:endParaRPr kumimoji="0" lang="en-US" altLang="zh-CN"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11" name="TextBox 10"/>
          <p:cNvSpPr txBox="1"/>
          <p:nvPr/>
        </p:nvSpPr>
        <p:spPr>
          <a:xfrm>
            <a:off x="4073644" y="2106118"/>
            <a:ext cx="2014040" cy="2617320"/>
          </a:xfrm>
          <a:prstGeom prst="rect">
            <a:avLst/>
          </a:prstGeom>
          <a:noFill/>
        </p:spPr>
        <p:txBody>
          <a:bodyPr wrap="square" lIns="121920" tIns="0" rIns="121893" bIns="0" rtlCol="0">
            <a:spAutoFit/>
          </a:bodyPr>
          <a:lstStyle/>
          <a:p>
            <a:pPr marL="0" marR="0" lvl="0" indent="0" defTabSz="12192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确认测试通常使用黑盒测试法。应该仔细设计测试计划和测试过程，测试计划包括要进行的测试的种类以及进度安排，测试过程规定了用来检测软件是否与需求一致的测试方案。通过测试和调试，应保证软件能满足所有功能要求，能达到每个性能要求，文档资料是准确而完整的。</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12" name="Rectangle 127"/>
          <p:cNvSpPr/>
          <p:nvPr/>
        </p:nvSpPr>
        <p:spPr>
          <a:xfrm>
            <a:off x="6355818" y="1270781"/>
            <a:ext cx="2014041" cy="4185394"/>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13" name="Straight Connector 130"/>
          <p:cNvCxnSpPr/>
          <p:nvPr/>
        </p:nvCxnSpPr>
        <p:spPr>
          <a:xfrm>
            <a:off x="6355818" y="1791002"/>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394619" y="1386661"/>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可能结果</a:t>
            </a:r>
            <a:endParaRPr kumimoji="0" lang="en-US" altLang="zh-CN"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15" name="TextBox 14"/>
          <p:cNvSpPr txBox="1"/>
          <p:nvPr/>
        </p:nvSpPr>
        <p:spPr>
          <a:xfrm>
            <a:off x="6355818" y="2098541"/>
            <a:ext cx="2014040" cy="1657057"/>
          </a:xfrm>
          <a:prstGeom prst="rect">
            <a:avLst/>
          </a:prstGeom>
          <a:noFill/>
        </p:spPr>
        <p:txBody>
          <a:bodyPr wrap="square" lIns="121920" tIns="0" rIns="121893" bIns="0" rtlCol="0">
            <a:spAutoFit/>
          </a:bodyPr>
          <a:lstStyle/>
          <a:p>
            <a:pPr marL="0" marR="0" lvl="0" indent="0" defTabSz="12192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确认测试有下述两种可能的结果：</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228600" marR="0" lvl="0" indent="-228600" defTabSz="1219200" rtl="0" eaLnBrk="1" fontAlgn="auto" latinLnBrk="0" hangingPunct="1">
              <a:lnSpc>
                <a:spcPct val="130000"/>
              </a:lnSpc>
              <a:spcBef>
                <a:spcPts val="0"/>
              </a:spcBef>
              <a:spcAft>
                <a:spcPts val="0"/>
              </a:spcAft>
              <a:buClrTx/>
              <a:buSzTx/>
              <a:buFontTx/>
              <a:buAutoNum type="arabicPeriod"/>
              <a:defRPr/>
            </a:pPr>
            <a:r>
              <a:rPr lang="zh-CN" altLang="en-US" sz="1200" dirty="0">
                <a:solidFill>
                  <a:prstClr val="black">
                    <a:lumMod val="85000"/>
                    <a:lumOff val="15000"/>
                  </a:prstClr>
                </a:solidFill>
                <a:latin typeface="微软雅黑" panose="020B0503020204020204" charset="-122"/>
                <a:ea typeface="微软雅黑" panose="020B0503020204020204" charset="-122"/>
              </a:rPr>
              <a:t>功能和性能与用户要求一致，软件是可以接受的</a:t>
            </a:r>
            <a:endParaRPr lang="en-US" altLang="zh-CN" sz="1200" dirty="0">
              <a:solidFill>
                <a:prstClr val="black">
                  <a:lumMod val="85000"/>
                  <a:lumOff val="15000"/>
                </a:prstClr>
              </a:solidFill>
              <a:latin typeface="微软雅黑" panose="020B0503020204020204" charset="-122"/>
              <a:ea typeface="微软雅黑" panose="020B0503020204020204" charset="-122"/>
            </a:endParaRPr>
          </a:p>
          <a:p>
            <a:pPr marL="228600" marR="0" lvl="0" indent="-228600" defTabSz="1219200" rtl="0" eaLnBrk="1" fontAlgn="auto" latinLnBrk="0" hangingPunct="1">
              <a:lnSpc>
                <a:spcPct val="130000"/>
              </a:lnSpc>
              <a:spcBef>
                <a:spcPts val="0"/>
              </a:spcBef>
              <a:spcAft>
                <a:spcPts val="0"/>
              </a:spcAft>
              <a:buClrTx/>
              <a:buSzTx/>
              <a:buFontTx/>
              <a:buAutoNum type="arabicPeriod"/>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功能和性能与用户要求有差距，需要再度修改</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16" name="Rectangle 138"/>
          <p:cNvSpPr/>
          <p:nvPr/>
        </p:nvSpPr>
        <p:spPr>
          <a:xfrm>
            <a:off x="8625842" y="1263415"/>
            <a:ext cx="2014041" cy="4192760"/>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17" name="Straight Connector 140"/>
          <p:cNvCxnSpPr/>
          <p:nvPr/>
        </p:nvCxnSpPr>
        <p:spPr>
          <a:xfrm>
            <a:off x="8625842" y="1783635"/>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8664642" y="1379295"/>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注意事项</a:t>
            </a:r>
            <a:endParaRPr kumimoji="0" lang="en-US" altLang="zh-CN"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19" name="TextBox 18"/>
          <p:cNvSpPr txBox="1"/>
          <p:nvPr/>
        </p:nvSpPr>
        <p:spPr>
          <a:xfrm>
            <a:off x="8625842" y="2091174"/>
            <a:ext cx="2014040" cy="1897122"/>
          </a:xfrm>
          <a:prstGeom prst="rect">
            <a:avLst/>
          </a:prstGeom>
          <a:noFill/>
        </p:spPr>
        <p:txBody>
          <a:bodyPr wrap="square" lIns="121920" tIns="0" rIns="121893" bIns="0" rtlCol="0">
            <a:spAutoFit/>
          </a:bodyPr>
          <a:lstStyle/>
          <a:p>
            <a:pPr marL="0" marR="0" lvl="0" indent="0" defTabSz="12192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在这个阶段发现的问题往往和需求分析阶段的差错有关，涉及的面通常比较广，因此解决起来也比较困难。为了制定解决确认测试过程中发现的软件缺点或错误的策略，通常需要和用户进行充分的协商。</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37" name="TextBox 36"/>
          <p:cNvSpPr txBox="1"/>
          <p:nvPr/>
        </p:nvSpPr>
        <p:spPr>
          <a:xfrm>
            <a:off x="-55940" y="-3387757"/>
            <a:ext cx="1107996" cy="461665"/>
          </a:xfrm>
          <a:prstGeom prst="rect">
            <a:avLst/>
          </a:prstGeom>
          <a:noFill/>
        </p:spPr>
        <p:txBody>
          <a:bodyPr wrap="non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rPr>
              <a:t>延迟符</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38" name="Rectangle 74"/>
          <p:cNvSpPr/>
          <p:nvPr/>
        </p:nvSpPr>
        <p:spPr>
          <a:xfrm>
            <a:off x="1806902" y="1278359"/>
            <a:ext cx="2014041" cy="418540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39" name="Straight Connector 7"/>
          <p:cNvCxnSpPr/>
          <p:nvPr/>
        </p:nvCxnSpPr>
        <p:spPr>
          <a:xfrm>
            <a:off x="1806902" y="1798579"/>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0" name="TextBox 4"/>
          <p:cNvSpPr txBox="1"/>
          <p:nvPr/>
        </p:nvSpPr>
        <p:spPr>
          <a:xfrm>
            <a:off x="1849916" y="1394239"/>
            <a:ext cx="2014040"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1865" b="1" dirty="0">
                <a:solidFill>
                  <a:prstClr val="black">
                    <a:lumMod val="85000"/>
                    <a:lumOff val="15000"/>
                  </a:prstClr>
                </a:solidFill>
                <a:latin typeface="微软雅黑" panose="020B0503020204020204" charset="-122"/>
                <a:ea typeface="微软雅黑" panose="020B0503020204020204" charset="-122"/>
                <a:cs typeface="Helvetica Neue"/>
              </a:rPr>
              <a:t>测试人员</a:t>
            </a:r>
            <a:endParaRPr kumimoji="0" 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41" name="TextBox 6"/>
          <p:cNvSpPr txBox="1"/>
          <p:nvPr/>
        </p:nvSpPr>
        <p:spPr>
          <a:xfrm>
            <a:off x="1806902" y="2106118"/>
            <a:ext cx="2014040" cy="2617320"/>
          </a:xfrm>
          <a:prstGeom prst="rect">
            <a:avLst/>
          </a:prstGeom>
          <a:noFill/>
        </p:spPr>
        <p:txBody>
          <a:bodyPr wrap="square" lIns="121920" tIns="0" rIns="121893" bIns="0" rtlCol="0">
            <a:spAutoFit/>
          </a:bodyPr>
          <a:lstStyle/>
          <a:p>
            <a:pPr marL="0" marR="0" lvl="0" indent="0" defTabSz="12192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rPr>
              <a:t>确认测试必须有用户积极参与，甚至以用户为主进行。用户应该参与设计测试方案，使用用户界面输入测试数据并且分析评价测试的结果输出。为了使用户能够积极主动地参与确认测试，特别是为了使用户能有效地使用这个系统，通常在验收之前由开发单位对用户进行培训</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3"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childTnLst>
                                </p:cTn>
                              </p:par>
                            </p:childTnLst>
                          </p:cTn>
                        </p:par>
                        <p:par>
                          <p:cTn id="13" fill="hold">
                            <p:stCondLst>
                              <p:cond delay="1000"/>
                            </p:stCondLst>
                            <p:childTnLst>
                              <p:par>
                                <p:cTn id="14" presetID="23" presetClass="entr" presetSubtype="16"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childTnLst>
                          </p:cTn>
                        </p:par>
                        <p:par>
                          <p:cTn id="24" fill="hold">
                            <p:stCondLst>
                              <p:cond delay="2000"/>
                            </p:stCondLst>
                            <p:childTnLst>
                              <p:par>
                                <p:cTn id="25" presetID="9" presetClass="entr" presetSubtype="0"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dissolve">
                                      <p:cBhvr>
                                        <p:cTn id="27" dur="500"/>
                                        <p:tgtEl>
                                          <p:spTgt spid="11"/>
                                        </p:tgtEl>
                                      </p:cBhvr>
                                    </p:animEffect>
                                  </p:childTnLst>
                                </p:cTn>
                              </p:par>
                            </p:childTnLst>
                          </p:cTn>
                        </p:par>
                        <p:par>
                          <p:cTn id="28" fill="hold">
                            <p:stCondLst>
                              <p:cond delay="2500"/>
                            </p:stCondLst>
                            <p:childTnLst>
                              <p:par>
                                <p:cTn id="29" presetID="23" presetClass="entr" presetSubtype="16"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fltVal val="0"/>
                                          </p:val>
                                        </p:tav>
                                        <p:tav tm="100000">
                                          <p:val>
                                            <p:strVal val="#ppt_h"/>
                                          </p:val>
                                        </p:tav>
                                      </p:tavLst>
                                    </p:anim>
                                  </p:childTnLst>
                                </p:cTn>
                              </p:par>
                            </p:childTnLst>
                          </p:cTn>
                        </p:par>
                        <p:par>
                          <p:cTn id="33" fill="hold">
                            <p:stCondLst>
                              <p:cond delay="3000"/>
                            </p:stCondLst>
                            <p:childTnLst>
                              <p:par>
                                <p:cTn id="34" presetID="23" presetClass="entr" presetSubtype="16" fill="hold"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500" fill="hold"/>
                                        <p:tgtEl>
                                          <p:spTgt spid="13"/>
                                        </p:tgtEl>
                                        <p:attrNameLst>
                                          <p:attrName>ppt_w</p:attrName>
                                        </p:attrNameLst>
                                      </p:cBhvr>
                                      <p:tavLst>
                                        <p:tav tm="0">
                                          <p:val>
                                            <p:fltVal val="0"/>
                                          </p:val>
                                        </p:tav>
                                        <p:tav tm="100000">
                                          <p:val>
                                            <p:strVal val="#ppt_w"/>
                                          </p:val>
                                        </p:tav>
                                      </p:tavLst>
                                    </p:anim>
                                    <p:anim calcmode="lin" valueType="num">
                                      <p:cBhvr>
                                        <p:cTn id="37" dur="500" fill="hold"/>
                                        <p:tgtEl>
                                          <p:spTgt spid="13"/>
                                        </p:tgtEl>
                                        <p:attrNameLst>
                                          <p:attrName>ppt_h</p:attrName>
                                        </p:attrNameLst>
                                      </p:cBhvr>
                                      <p:tavLst>
                                        <p:tav tm="0">
                                          <p:val>
                                            <p:fltVal val="0"/>
                                          </p:val>
                                        </p:tav>
                                        <p:tav tm="100000">
                                          <p:val>
                                            <p:strVal val="#ppt_h"/>
                                          </p:val>
                                        </p:tav>
                                      </p:tavLst>
                                    </p:anim>
                                  </p:childTnLst>
                                </p:cTn>
                              </p:par>
                            </p:childTnLst>
                          </p:cTn>
                        </p:par>
                        <p:par>
                          <p:cTn id="38" fill="hold">
                            <p:stCondLst>
                              <p:cond delay="3500"/>
                            </p:stCondLst>
                            <p:childTnLst>
                              <p:par>
                                <p:cTn id="39" presetID="53" presetClass="entr" presetSubtype="16"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p:cTn id="41" dur="500" fill="hold"/>
                                        <p:tgtEl>
                                          <p:spTgt spid="14"/>
                                        </p:tgtEl>
                                        <p:attrNameLst>
                                          <p:attrName>ppt_w</p:attrName>
                                        </p:attrNameLst>
                                      </p:cBhvr>
                                      <p:tavLst>
                                        <p:tav tm="0">
                                          <p:val>
                                            <p:fltVal val="0"/>
                                          </p:val>
                                        </p:tav>
                                        <p:tav tm="100000">
                                          <p:val>
                                            <p:strVal val="#ppt_w"/>
                                          </p:val>
                                        </p:tav>
                                      </p:tavLst>
                                    </p:anim>
                                    <p:anim calcmode="lin" valueType="num">
                                      <p:cBhvr>
                                        <p:cTn id="42" dur="500" fill="hold"/>
                                        <p:tgtEl>
                                          <p:spTgt spid="14"/>
                                        </p:tgtEl>
                                        <p:attrNameLst>
                                          <p:attrName>ppt_h</p:attrName>
                                        </p:attrNameLst>
                                      </p:cBhvr>
                                      <p:tavLst>
                                        <p:tav tm="0">
                                          <p:val>
                                            <p:fltVal val="0"/>
                                          </p:val>
                                        </p:tav>
                                        <p:tav tm="100000">
                                          <p:val>
                                            <p:strVal val="#ppt_h"/>
                                          </p:val>
                                        </p:tav>
                                      </p:tavLst>
                                    </p:anim>
                                    <p:animEffect transition="in" filter="fade">
                                      <p:cBhvr>
                                        <p:cTn id="43" dur="500"/>
                                        <p:tgtEl>
                                          <p:spTgt spid="14"/>
                                        </p:tgtEl>
                                      </p:cBhvr>
                                    </p:animEffect>
                                  </p:childTnLst>
                                </p:cTn>
                              </p:par>
                            </p:childTnLst>
                          </p:cTn>
                        </p:par>
                        <p:par>
                          <p:cTn id="44" fill="hold">
                            <p:stCondLst>
                              <p:cond delay="4000"/>
                            </p:stCondLst>
                            <p:childTnLst>
                              <p:par>
                                <p:cTn id="45" presetID="9" presetClass="entr" presetSubtype="0"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dissolve">
                                      <p:cBhvr>
                                        <p:cTn id="47" dur="500"/>
                                        <p:tgtEl>
                                          <p:spTgt spid="15"/>
                                        </p:tgtEl>
                                      </p:cBhvr>
                                    </p:animEffect>
                                  </p:childTnLst>
                                </p:cTn>
                              </p:par>
                            </p:childTnLst>
                          </p:cTn>
                        </p:par>
                        <p:par>
                          <p:cTn id="48" fill="hold">
                            <p:stCondLst>
                              <p:cond delay="4500"/>
                            </p:stCondLst>
                            <p:childTnLst>
                              <p:par>
                                <p:cTn id="49" presetID="23" presetClass="entr" presetSubtype="16"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p:cTn id="51" dur="500" fill="hold"/>
                                        <p:tgtEl>
                                          <p:spTgt spid="16"/>
                                        </p:tgtEl>
                                        <p:attrNameLst>
                                          <p:attrName>ppt_w</p:attrName>
                                        </p:attrNameLst>
                                      </p:cBhvr>
                                      <p:tavLst>
                                        <p:tav tm="0">
                                          <p:val>
                                            <p:fltVal val="0"/>
                                          </p:val>
                                        </p:tav>
                                        <p:tav tm="100000">
                                          <p:val>
                                            <p:strVal val="#ppt_w"/>
                                          </p:val>
                                        </p:tav>
                                      </p:tavLst>
                                    </p:anim>
                                    <p:anim calcmode="lin" valueType="num">
                                      <p:cBhvr>
                                        <p:cTn id="52" dur="500" fill="hold"/>
                                        <p:tgtEl>
                                          <p:spTgt spid="16"/>
                                        </p:tgtEl>
                                        <p:attrNameLst>
                                          <p:attrName>ppt_h</p:attrName>
                                        </p:attrNameLst>
                                      </p:cBhvr>
                                      <p:tavLst>
                                        <p:tav tm="0">
                                          <p:val>
                                            <p:fltVal val="0"/>
                                          </p:val>
                                        </p:tav>
                                        <p:tav tm="100000">
                                          <p:val>
                                            <p:strVal val="#ppt_h"/>
                                          </p:val>
                                        </p:tav>
                                      </p:tavLst>
                                    </p:anim>
                                  </p:childTnLst>
                                </p:cTn>
                              </p:par>
                            </p:childTnLst>
                          </p:cTn>
                        </p:par>
                        <p:par>
                          <p:cTn id="53" fill="hold">
                            <p:stCondLst>
                              <p:cond delay="5000"/>
                            </p:stCondLst>
                            <p:childTnLst>
                              <p:par>
                                <p:cTn id="54" presetID="23" presetClass="entr" presetSubtype="16" fill="hold" nodeType="after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p:cTn id="56" dur="500" fill="hold"/>
                                        <p:tgtEl>
                                          <p:spTgt spid="17"/>
                                        </p:tgtEl>
                                        <p:attrNameLst>
                                          <p:attrName>ppt_w</p:attrName>
                                        </p:attrNameLst>
                                      </p:cBhvr>
                                      <p:tavLst>
                                        <p:tav tm="0">
                                          <p:val>
                                            <p:fltVal val="0"/>
                                          </p:val>
                                        </p:tav>
                                        <p:tav tm="100000">
                                          <p:val>
                                            <p:strVal val="#ppt_w"/>
                                          </p:val>
                                        </p:tav>
                                      </p:tavLst>
                                    </p:anim>
                                    <p:anim calcmode="lin" valueType="num">
                                      <p:cBhvr>
                                        <p:cTn id="57" dur="500" fill="hold"/>
                                        <p:tgtEl>
                                          <p:spTgt spid="17"/>
                                        </p:tgtEl>
                                        <p:attrNameLst>
                                          <p:attrName>ppt_h</p:attrName>
                                        </p:attrNameLst>
                                      </p:cBhvr>
                                      <p:tavLst>
                                        <p:tav tm="0">
                                          <p:val>
                                            <p:fltVal val="0"/>
                                          </p:val>
                                        </p:tav>
                                        <p:tav tm="100000">
                                          <p:val>
                                            <p:strVal val="#ppt_h"/>
                                          </p:val>
                                        </p:tav>
                                      </p:tavLst>
                                    </p:anim>
                                  </p:childTnLst>
                                </p:cTn>
                              </p:par>
                            </p:childTnLst>
                          </p:cTn>
                        </p:par>
                        <p:par>
                          <p:cTn id="58" fill="hold">
                            <p:stCondLst>
                              <p:cond delay="5500"/>
                            </p:stCondLst>
                            <p:childTnLst>
                              <p:par>
                                <p:cTn id="59" presetID="53" presetClass="entr" presetSubtype="16" fill="hold" grpId="0" nodeType="after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p:cTn id="61" dur="500" fill="hold"/>
                                        <p:tgtEl>
                                          <p:spTgt spid="18"/>
                                        </p:tgtEl>
                                        <p:attrNameLst>
                                          <p:attrName>ppt_w</p:attrName>
                                        </p:attrNameLst>
                                      </p:cBhvr>
                                      <p:tavLst>
                                        <p:tav tm="0">
                                          <p:val>
                                            <p:fltVal val="0"/>
                                          </p:val>
                                        </p:tav>
                                        <p:tav tm="100000">
                                          <p:val>
                                            <p:strVal val="#ppt_w"/>
                                          </p:val>
                                        </p:tav>
                                      </p:tavLst>
                                    </p:anim>
                                    <p:anim calcmode="lin" valueType="num">
                                      <p:cBhvr>
                                        <p:cTn id="62" dur="500" fill="hold"/>
                                        <p:tgtEl>
                                          <p:spTgt spid="18"/>
                                        </p:tgtEl>
                                        <p:attrNameLst>
                                          <p:attrName>ppt_h</p:attrName>
                                        </p:attrNameLst>
                                      </p:cBhvr>
                                      <p:tavLst>
                                        <p:tav tm="0">
                                          <p:val>
                                            <p:fltVal val="0"/>
                                          </p:val>
                                        </p:tav>
                                        <p:tav tm="100000">
                                          <p:val>
                                            <p:strVal val="#ppt_h"/>
                                          </p:val>
                                        </p:tav>
                                      </p:tavLst>
                                    </p:anim>
                                    <p:animEffect transition="in" filter="fade">
                                      <p:cBhvr>
                                        <p:cTn id="63" dur="500"/>
                                        <p:tgtEl>
                                          <p:spTgt spid="18"/>
                                        </p:tgtEl>
                                      </p:cBhvr>
                                    </p:animEffect>
                                  </p:childTnLst>
                                </p:cTn>
                              </p:par>
                            </p:childTnLst>
                          </p:cTn>
                        </p:par>
                        <p:par>
                          <p:cTn id="64" fill="hold">
                            <p:stCondLst>
                              <p:cond delay="6000"/>
                            </p:stCondLst>
                            <p:childTnLst>
                              <p:par>
                                <p:cTn id="65" presetID="9" presetClass="entr" presetSubtype="0" fill="hold" grpId="0" nodeType="after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dissolve">
                                      <p:cBhvr>
                                        <p:cTn id="67" dur="500"/>
                                        <p:tgtEl>
                                          <p:spTgt spid="19"/>
                                        </p:tgtEl>
                                      </p:cBhvr>
                                    </p:animEffect>
                                  </p:childTnLst>
                                </p:cTn>
                              </p:par>
                            </p:childTnLst>
                          </p:cTn>
                        </p:par>
                        <p:par>
                          <p:cTn id="68" fill="hold">
                            <p:stCondLst>
                              <p:cond delay="6500"/>
                            </p:stCondLst>
                            <p:childTnLst>
                              <p:par>
                                <p:cTn id="69" presetID="10" presetClass="entr" presetSubtype="0" fill="hold" grpId="0" nodeType="after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fade">
                                      <p:cBhvr>
                                        <p:cTn id="71" dur="500"/>
                                        <p:tgtEl>
                                          <p:spTgt spid="37"/>
                                        </p:tgtEl>
                                      </p:cBhvr>
                                    </p:animEffect>
                                  </p:childTnLst>
                                </p:cTn>
                              </p:par>
                            </p:childTnLst>
                          </p:cTn>
                        </p:par>
                        <p:par>
                          <p:cTn id="72" fill="hold">
                            <p:stCondLst>
                              <p:cond delay="7000"/>
                            </p:stCondLst>
                            <p:childTnLst>
                              <p:par>
                                <p:cTn id="73" presetID="23" presetClass="entr" presetSubtype="16" fill="hold" grpId="0" nodeType="afterEffect">
                                  <p:stCondLst>
                                    <p:cond delay="0"/>
                                  </p:stCondLst>
                                  <p:childTnLst>
                                    <p:set>
                                      <p:cBhvr>
                                        <p:cTn id="74" dur="1" fill="hold">
                                          <p:stCondLst>
                                            <p:cond delay="0"/>
                                          </p:stCondLst>
                                        </p:cTn>
                                        <p:tgtEl>
                                          <p:spTgt spid="38"/>
                                        </p:tgtEl>
                                        <p:attrNameLst>
                                          <p:attrName>style.visibility</p:attrName>
                                        </p:attrNameLst>
                                      </p:cBhvr>
                                      <p:to>
                                        <p:strVal val="visible"/>
                                      </p:to>
                                    </p:set>
                                    <p:anim calcmode="lin" valueType="num">
                                      <p:cBhvr>
                                        <p:cTn id="75" dur="500" fill="hold"/>
                                        <p:tgtEl>
                                          <p:spTgt spid="38"/>
                                        </p:tgtEl>
                                        <p:attrNameLst>
                                          <p:attrName>ppt_w</p:attrName>
                                        </p:attrNameLst>
                                      </p:cBhvr>
                                      <p:tavLst>
                                        <p:tav tm="0">
                                          <p:val>
                                            <p:fltVal val="0"/>
                                          </p:val>
                                        </p:tav>
                                        <p:tav tm="100000">
                                          <p:val>
                                            <p:strVal val="#ppt_w"/>
                                          </p:val>
                                        </p:tav>
                                      </p:tavLst>
                                    </p:anim>
                                    <p:anim calcmode="lin" valueType="num">
                                      <p:cBhvr>
                                        <p:cTn id="76" dur="500" fill="hold"/>
                                        <p:tgtEl>
                                          <p:spTgt spid="38"/>
                                        </p:tgtEl>
                                        <p:attrNameLst>
                                          <p:attrName>ppt_h</p:attrName>
                                        </p:attrNameLst>
                                      </p:cBhvr>
                                      <p:tavLst>
                                        <p:tav tm="0">
                                          <p:val>
                                            <p:fltVal val="0"/>
                                          </p:val>
                                        </p:tav>
                                        <p:tav tm="100000">
                                          <p:val>
                                            <p:strVal val="#ppt_h"/>
                                          </p:val>
                                        </p:tav>
                                      </p:tavLst>
                                    </p:anim>
                                  </p:childTnLst>
                                </p:cTn>
                              </p:par>
                            </p:childTnLst>
                          </p:cTn>
                        </p:par>
                        <p:par>
                          <p:cTn id="77" fill="hold">
                            <p:stCondLst>
                              <p:cond delay="7500"/>
                            </p:stCondLst>
                            <p:childTnLst>
                              <p:par>
                                <p:cTn id="78" presetID="23" presetClass="entr" presetSubtype="16" fill="hold" nodeType="afterEffect">
                                  <p:stCondLst>
                                    <p:cond delay="0"/>
                                  </p:stCondLst>
                                  <p:childTnLst>
                                    <p:set>
                                      <p:cBhvr>
                                        <p:cTn id="79" dur="1" fill="hold">
                                          <p:stCondLst>
                                            <p:cond delay="0"/>
                                          </p:stCondLst>
                                        </p:cTn>
                                        <p:tgtEl>
                                          <p:spTgt spid="39"/>
                                        </p:tgtEl>
                                        <p:attrNameLst>
                                          <p:attrName>style.visibility</p:attrName>
                                        </p:attrNameLst>
                                      </p:cBhvr>
                                      <p:to>
                                        <p:strVal val="visible"/>
                                      </p:to>
                                    </p:set>
                                    <p:anim calcmode="lin" valueType="num">
                                      <p:cBhvr>
                                        <p:cTn id="80" dur="500" fill="hold"/>
                                        <p:tgtEl>
                                          <p:spTgt spid="39"/>
                                        </p:tgtEl>
                                        <p:attrNameLst>
                                          <p:attrName>ppt_w</p:attrName>
                                        </p:attrNameLst>
                                      </p:cBhvr>
                                      <p:tavLst>
                                        <p:tav tm="0">
                                          <p:val>
                                            <p:fltVal val="0"/>
                                          </p:val>
                                        </p:tav>
                                        <p:tav tm="100000">
                                          <p:val>
                                            <p:strVal val="#ppt_w"/>
                                          </p:val>
                                        </p:tav>
                                      </p:tavLst>
                                    </p:anim>
                                    <p:anim calcmode="lin" valueType="num">
                                      <p:cBhvr>
                                        <p:cTn id="81" dur="500" fill="hold"/>
                                        <p:tgtEl>
                                          <p:spTgt spid="39"/>
                                        </p:tgtEl>
                                        <p:attrNameLst>
                                          <p:attrName>ppt_h</p:attrName>
                                        </p:attrNameLst>
                                      </p:cBhvr>
                                      <p:tavLst>
                                        <p:tav tm="0">
                                          <p:val>
                                            <p:fltVal val="0"/>
                                          </p:val>
                                        </p:tav>
                                        <p:tav tm="100000">
                                          <p:val>
                                            <p:strVal val="#ppt_h"/>
                                          </p:val>
                                        </p:tav>
                                      </p:tavLst>
                                    </p:anim>
                                  </p:childTnLst>
                                </p:cTn>
                              </p:par>
                            </p:childTnLst>
                          </p:cTn>
                        </p:par>
                        <p:par>
                          <p:cTn id="82" fill="hold">
                            <p:stCondLst>
                              <p:cond delay="8000"/>
                            </p:stCondLst>
                            <p:childTnLst>
                              <p:par>
                                <p:cTn id="83" presetID="53" presetClass="entr" presetSubtype="16" fill="hold" grpId="0" nodeType="afterEffect">
                                  <p:stCondLst>
                                    <p:cond delay="0"/>
                                  </p:stCondLst>
                                  <p:childTnLst>
                                    <p:set>
                                      <p:cBhvr>
                                        <p:cTn id="84" dur="1" fill="hold">
                                          <p:stCondLst>
                                            <p:cond delay="0"/>
                                          </p:stCondLst>
                                        </p:cTn>
                                        <p:tgtEl>
                                          <p:spTgt spid="40"/>
                                        </p:tgtEl>
                                        <p:attrNameLst>
                                          <p:attrName>style.visibility</p:attrName>
                                        </p:attrNameLst>
                                      </p:cBhvr>
                                      <p:to>
                                        <p:strVal val="visible"/>
                                      </p:to>
                                    </p:set>
                                    <p:anim calcmode="lin" valueType="num">
                                      <p:cBhvr>
                                        <p:cTn id="85" dur="500" fill="hold"/>
                                        <p:tgtEl>
                                          <p:spTgt spid="40"/>
                                        </p:tgtEl>
                                        <p:attrNameLst>
                                          <p:attrName>ppt_w</p:attrName>
                                        </p:attrNameLst>
                                      </p:cBhvr>
                                      <p:tavLst>
                                        <p:tav tm="0">
                                          <p:val>
                                            <p:fltVal val="0"/>
                                          </p:val>
                                        </p:tav>
                                        <p:tav tm="100000">
                                          <p:val>
                                            <p:strVal val="#ppt_w"/>
                                          </p:val>
                                        </p:tav>
                                      </p:tavLst>
                                    </p:anim>
                                    <p:anim calcmode="lin" valueType="num">
                                      <p:cBhvr>
                                        <p:cTn id="86" dur="500" fill="hold"/>
                                        <p:tgtEl>
                                          <p:spTgt spid="40"/>
                                        </p:tgtEl>
                                        <p:attrNameLst>
                                          <p:attrName>ppt_h</p:attrName>
                                        </p:attrNameLst>
                                      </p:cBhvr>
                                      <p:tavLst>
                                        <p:tav tm="0">
                                          <p:val>
                                            <p:fltVal val="0"/>
                                          </p:val>
                                        </p:tav>
                                        <p:tav tm="100000">
                                          <p:val>
                                            <p:strVal val="#ppt_h"/>
                                          </p:val>
                                        </p:tav>
                                      </p:tavLst>
                                    </p:anim>
                                    <p:animEffect transition="in" filter="fade">
                                      <p:cBhvr>
                                        <p:cTn id="87" dur="500"/>
                                        <p:tgtEl>
                                          <p:spTgt spid="40"/>
                                        </p:tgtEl>
                                      </p:cBhvr>
                                    </p:animEffect>
                                  </p:childTnLst>
                                </p:cTn>
                              </p:par>
                            </p:childTnLst>
                          </p:cTn>
                        </p:par>
                        <p:par>
                          <p:cTn id="88" fill="hold">
                            <p:stCondLst>
                              <p:cond delay="8500"/>
                            </p:stCondLst>
                            <p:childTnLst>
                              <p:par>
                                <p:cTn id="89" presetID="9" presetClass="entr" presetSubtype="0" fill="hold" grpId="0" nodeType="afterEffect">
                                  <p:stCondLst>
                                    <p:cond delay="0"/>
                                  </p:stCondLst>
                                  <p:childTnLst>
                                    <p:set>
                                      <p:cBhvr>
                                        <p:cTn id="90" dur="1" fill="hold">
                                          <p:stCondLst>
                                            <p:cond delay="0"/>
                                          </p:stCondLst>
                                        </p:cTn>
                                        <p:tgtEl>
                                          <p:spTgt spid="41"/>
                                        </p:tgtEl>
                                        <p:attrNameLst>
                                          <p:attrName>style.visibility</p:attrName>
                                        </p:attrNameLst>
                                      </p:cBhvr>
                                      <p:to>
                                        <p:strVal val="visible"/>
                                      </p:to>
                                    </p:set>
                                    <p:animEffect transition="in" filter="dissolve">
                                      <p:cBhvr>
                                        <p:cTn id="9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ldLvl="0" animBg="1"/>
      <p:bldP spid="10" grpId="0"/>
      <p:bldP spid="11" grpId="0"/>
      <p:bldP spid="12" grpId="0" bldLvl="0" animBg="1"/>
      <p:bldP spid="14" grpId="0"/>
      <p:bldP spid="15" grpId="0"/>
      <p:bldP spid="16" grpId="0" bldLvl="0" animBg="1"/>
      <p:bldP spid="18" grpId="0"/>
      <p:bldP spid="19" grpId="0"/>
      <p:bldP spid="37" grpId="0"/>
      <p:bldP spid="38" grpId="0" bldLvl="0" animBg="1"/>
      <p:bldP spid="40" grpId="0"/>
      <p:bldP spid="4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b="1" dirty="0"/>
              <a:t>软件配置复查</a:t>
            </a:r>
            <a:endParaRPr lang="zh-CN" altLang="en-US" sz="1600" b="1" dirty="0"/>
          </a:p>
        </p:txBody>
      </p:sp>
      <p:sp>
        <p:nvSpPr>
          <p:cNvPr id="7" name="矩形 160"/>
          <p:cNvSpPr>
            <a:spLocks noChangeArrowheads="1"/>
          </p:cNvSpPr>
          <p:nvPr/>
        </p:nvSpPr>
        <p:spPr bwMode="auto">
          <a:xfrm flipH="1">
            <a:off x="-1008789" y="1568755"/>
            <a:ext cx="14881653" cy="3552395"/>
          </a:xfrm>
          <a:custGeom>
            <a:avLst/>
            <a:gdLst>
              <a:gd name="connsiteX0" fmla="*/ 0 w 7260238"/>
              <a:gd name="connsiteY0" fmla="*/ 0 h 3090960"/>
              <a:gd name="connsiteX1" fmla="*/ 7260238 w 7260238"/>
              <a:gd name="connsiteY1" fmla="*/ 0 h 3090960"/>
              <a:gd name="connsiteX2" fmla="*/ 7260238 w 7260238"/>
              <a:gd name="connsiteY2" fmla="*/ 3090960 h 3090960"/>
              <a:gd name="connsiteX3" fmla="*/ 0 w 7260238"/>
              <a:gd name="connsiteY3" fmla="*/ 3090960 h 3090960"/>
              <a:gd name="connsiteX4" fmla="*/ 0 w 7260238"/>
              <a:gd name="connsiteY4" fmla="*/ 0 h 3090960"/>
              <a:gd name="connsiteX0-1" fmla="*/ 0 w 7260238"/>
              <a:gd name="connsiteY0-2" fmla="*/ 0 h 3090960"/>
              <a:gd name="connsiteX1-3" fmla="*/ 7260238 w 7260238"/>
              <a:gd name="connsiteY1-4" fmla="*/ 0 h 3090960"/>
              <a:gd name="connsiteX2-5" fmla="*/ 7260238 w 7260238"/>
              <a:gd name="connsiteY2-6" fmla="*/ 3090960 h 3090960"/>
              <a:gd name="connsiteX3-7" fmla="*/ 666205 w 7260238"/>
              <a:gd name="connsiteY3-8" fmla="*/ 3090960 h 3090960"/>
              <a:gd name="connsiteX4-9" fmla="*/ 0 w 7260238"/>
              <a:gd name="connsiteY4-10" fmla="*/ 0 h 30909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60238" h="3090960">
                <a:moveTo>
                  <a:pt x="0" y="0"/>
                </a:moveTo>
                <a:lnTo>
                  <a:pt x="7260238" y="0"/>
                </a:lnTo>
                <a:lnTo>
                  <a:pt x="7260238" y="3090960"/>
                </a:lnTo>
                <a:lnTo>
                  <a:pt x="666205" y="3090960"/>
                </a:lnTo>
                <a:lnTo>
                  <a:pt x="0" y="0"/>
                </a:lnTo>
                <a:close/>
              </a:path>
            </a:pathLst>
          </a:cu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srgbClr val="FFC000"/>
              </a:solidFill>
              <a:effectLst/>
              <a:uLnTx/>
              <a:uFillTx/>
              <a:latin typeface="微软雅黑" panose="020B0503020204020204" charset="-122"/>
              <a:ea typeface="微软雅黑" panose="020B0503020204020204" charset="-122"/>
              <a:cs typeface="+mn-cs"/>
            </a:endParaRPr>
          </a:p>
        </p:txBody>
      </p:sp>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5231904" y="452669"/>
            <a:ext cx="6960096" cy="4760707"/>
          </a:xfrm>
          <a:prstGeom prst="rect">
            <a:avLst/>
          </a:prstGeom>
          <a:noFill/>
          <a:ln w="9525">
            <a:noFill/>
            <a:miter lim="800000"/>
            <a:headEnd/>
            <a:tailEnd/>
          </a:ln>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9969" y="1766651"/>
            <a:ext cx="1044136" cy="901349"/>
          </a:xfrm>
          <a:prstGeom prst="rect">
            <a:avLst/>
          </a:prstGeom>
        </p:spPr>
      </p:pic>
      <p:sp>
        <p:nvSpPr>
          <p:cNvPr id="14" name="矩形 13"/>
          <p:cNvSpPr/>
          <p:nvPr/>
        </p:nvSpPr>
        <p:spPr>
          <a:xfrm flipH="1">
            <a:off x="484744" y="2428325"/>
            <a:ext cx="6096000" cy="2423227"/>
          </a:xfrm>
          <a:prstGeom prst="rect">
            <a:avLst/>
          </a:prstGeom>
        </p:spPr>
        <p:txBody>
          <a:bodyPr>
            <a:spAutoFit/>
          </a:bodyPr>
          <a:lstStyle/>
          <a:p>
            <a:pPr marL="0" marR="0" lvl="0" indent="0" algn="l" defTabSz="1219200" rtl="0" eaLnBrk="1" fontAlgn="auto" latinLnBrk="0" hangingPunct="1">
              <a:lnSpc>
                <a:spcPct val="150000"/>
              </a:lnSpc>
              <a:spcBef>
                <a:spcPts val="0"/>
              </a:spcBef>
              <a:spcAft>
                <a:spcPts val="0"/>
              </a:spcAft>
              <a:buClrTx/>
              <a:buSzTx/>
              <a:buFontTx/>
              <a:buNone/>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复查的目的是保证软件配置的所有成分都齐全，质量符合要求，文档与做到程序完全一致，具有完成软件维护所必须的细节，而且已经编写好目录。</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50000"/>
              </a:lnSpc>
              <a:spcBef>
                <a:spcPts val="0"/>
              </a:spcBef>
              <a:spcAft>
                <a:spcPts val="0"/>
              </a:spcAft>
              <a:buClrTx/>
              <a:buSzTx/>
              <a:buFontTx/>
              <a:buNone/>
              <a:defRPr/>
            </a:pPr>
            <a:r>
              <a:rPr lang="zh-CN" altLang="en-US" sz="1465" dirty="0">
                <a:solidFill>
                  <a:prstClr val="black">
                    <a:lumMod val="85000"/>
                    <a:lumOff val="15000"/>
                  </a:prstClr>
                </a:solidFill>
                <a:latin typeface="微软雅黑" panose="020B0503020204020204" charset="-122"/>
                <a:ea typeface="微软雅黑" panose="020B0503020204020204" charset="-122"/>
              </a:rPr>
              <a:t>除了按照合同规定的内容和要求，由人工审查软件配置之外，在确认测试过程中还应该严格遵循用户指南以及其他操作程序，一边检验这些使用手册的完整性和正确性。必须仔细记录发现的遗漏或者错误，并且适当地补充和改正。</a:t>
            </a:r>
            <a:endPar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20" name="TextBox 19"/>
          <p:cNvSpPr txBox="1"/>
          <p:nvPr/>
        </p:nvSpPr>
        <p:spPr>
          <a:xfrm>
            <a:off x="-55940" y="-3387757"/>
            <a:ext cx="1107996" cy="461665"/>
          </a:xfrm>
          <a:prstGeom prst="rect">
            <a:avLst/>
          </a:prstGeom>
          <a:noFill/>
        </p:spPr>
        <p:txBody>
          <a:bodyPr wrap="non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rPr>
              <a:t>延迟符</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10" name="矩形 9"/>
          <p:cNvSpPr/>
          <p:nvPr/>
        </p:nvSpPr>
        <p:spPr>
          <a:xfrm flipH="1">
            <a:off x="431371" y="1767589"/>
            <a:ext cx="867545" cy="543097"/>
          </a:xfrm>
          <a:prstGeom prst="rect">
            <a:avLst/>
          </a:prstGeom>
        </p:spPr>
        <p:txBody>
          <a:bodyPr wrap="none">
            <a:spAutoFit/>
          </a:bodyPr>
          <a:lstStyle/>
          <a:p>
            <a:pPr marL="0" marR="0" lvl="0" indent="0" algn="l" defTabSz="1219200" rtl="0" eaLnBrk="1" fontAlgn="base" latinLnBrk="0" hangingPunct="1">
              <a:lnSpc>
                <a:spcPct val="120000"/>
              </a:lnSpc>
              <a:spcBef>
                <a:spcPts val="0"/>
              </a:spcBef>
              <a:spcAft>
                <a:spcPts val="0"/>
              </a:spcAft>
              <a:buClrTx/>
              <a:buSzTx/>
              <a:buFontTx/>
              <a:buNone/>
              <a:defRPr/>
            </a:pPr>
            <a:r>
              <a:rPr kumimoji="0" lang="zh-CN" altLang="en-US" sz="266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sym typeface="Arial" panose="020B0604020202020204" pitchFamily="34" charset="0"/>
              </a:rPr>
              <a:t>目的</a:t>
            </a:r>
            <a:endParaRPr kumimoji="0" lang="zh-CN" altLang="en-US" sz="2665"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 presetClass="entr" presetSubtype="8" fill="hold" grpId="0" nodeType="withEffect">
                                      <p:stCondLst>
                                        <p:cond delay="50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1000" fill="hold"/>
                                            <p:tgtEl>
                                              <p:spTgt spid="7"/>
                                            </p:tgtEl>
                                            <p:attrNameLst>
                                              <p:attrName>ppt_x</p:attrName>
                                            </p:attrNameLst>
                                          </p:cBhvr>
                                          <p:tavLst>
                                            <p:tav tm="0">
                                              <p:val>
                                                <p:strVal val="0-#ppt_w/2"/>
                                              </p:val>
                                            </p:tav>
                                            <p:tav tm="100000">
                                              <p:val>
                                                <p:strVal val="#ppt_x"/>
                                              </p:val>
                                            </p:tav>
                                          </p:tavLst>
                                        </p:anim>
                                        <p:anim calcmode="lin" valueType="num">
                                          <p:cBhvr additive="base">
                                            <p:cTn id="11" dur="1000" fill="hold"/>
                                            <p:tgtEl>
                                              <p:spTgt spid="7"/>
                                            </p:tgtEl>
                                            <p:attrNameLst>
                                              <p:attrName>ppt_y</p:attrName>
                                            </p:attrNameLst>
                                          </p:cBhvr>
                                          <p:tavLst>
                                            <p:tav tm="0">
                                              <p:val>
                                                <p:strVal val="#ppt_y"/>
                                              </p:val>
                                            </p:tav>
                                            <p:tav tm="100000">
                                              <p:val>
                                                <p:strVal val="#ppt_y"/>
                                              </p:val>
                                            </p:tav>
                                          </p:tavLst>
                                        </p:anim>
                                      </p:childTnLst>
                                    </p:cTn>
                                  </p:par>
                                  <p:par>
                                    <p:cTn id="12" presetID="10" presetClass="entr" presetSubtype="0" fill="hold" nodeType="withEffect">
                                      <p:stCondLst>
                                        <p:cond delay="15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750"/>
                                            <p:tgtEl>
                                              <p:spTgt spid="8"/>
                                            </p:tgtEl>
                                          </p:cBhvr>
                                        </p:animEffect>
                                      </p:childTnLst>
                                    </p:cTn>
                                  </p:par>
                                  <p:par>
                                    <p:cTn id="15" presetID="2" presetClass="entr" presetSubtype="6" accel="74000" fill="hold" nodeType="withEffect" p14:presetBounceEnd="26000">
                                      <p:stCondLst>
                                        <p:cond delay="1500"/>
                                      </p:stCondLst>
                                      <p:childTnLst>
                                        <p:set>
                                          <p:cBhvr>
                                            <p:cTn id="16" dur="1" fill="hold">
                                              <p:stCondLst>
                                                <p:cond delay="0"/>
                                              </p:stCondLst>
                                            </p:cTn>
                                            <p:tgtEl>
                                              <p:spTgt spid="9"/>
                                            </p:tgtEl>
                                            <p:attrNameLst>
                                              <p:attrName>style.visibility</p:attrName>
                                            </p:attrNameLst>
                                          </p:cBhvr>
                                          <p:to>
                                            <p:strVal val="visible"/>
                                          </p:to>
                                        </p:set>
                                        <p:anim calcmode="lin" valueType="num" p14:bounceEnd="26000">
                                          <p:cBhvr additive="base">
                                            <p:cTn id="17" dur="1500" fill="hold"/>
                                            <p:tgtEl>
                                              <p:spTgt spid="9"/>
                                            </p:tgtEl>
                                            <p:attrNameLst>
                                              <p:attrName>ppt_x</p:attrName>
                                            </p:attrNameLst>
                                          </p:cBhvr>
                                          <p:tavLst>
                                            <p:tav tm="0">
                                              <p:val>
                                                <p:strVal val="1+#ppt_w/2"/>
                                              </p:val>
                                            </p:tav>
                                            <p:tav tm="100000">
                                              <p:val>
                                                <p:strVal val="#ppt_x"/>
                                              </p:val>
                                            </p:tav>
                                          </p:tavLst>
                                        </p:anim>
                                        <p:anim calcmode="lin" valueType="num" p14:bounceEnd="26000">
                                          <p:cBhvr additive="base">
                                            <p:cTn id="18" dur="1500" fill="hold"/>
                                            <p:tgtEl>
                                              <p:spTgt spid="9"/>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ldLvl="0" animBg="1"/>
          <p:bldP spid="20" grpId="0"/>
          <p:bldP spid="10"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 presetClass="entr" presetSubtype="8" fill="hold" grpId="0" nodeType="withEffect">
                                      <p:stCondLst>
                                        <p:cond delay="50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1000" fill="hold"/>
                                            <p:tgtEl>
                                              <p:spTgt spid="7"/>
                                            </p:tgtEl>
                                            <p:attrNameLst>
                                              <p:attrName>ppt_x</p:attrName>
                                            </p:attrNameLst>
                                          </p:cBhvr>
                                          <p:tavLst>
                                            <p:tav tm="0">
                                              <p:val>
                                                <p:strVal val="0-#ppt_w/2"/>
                                              </p:val>
                                            </p:tav>
                                            <p:tav tm="100000">
                                              <p:val>
                                                <p:strVal val="#ppt_x"/>
                                              </p:val>
                                            </p:tav>
                                          </p:tavLst>
                                        </p:anim>
                                        <p:anim calcmode="lin" valueType="num">
                                          <p:cBhvr additive="base">
                                            <p:cTn id="11" dur="1000" fill="hold"/>
                                            <p:tgtEl>
                                              <p:spTgt spid="7"/>
                                            </p:tgtEl>
                                            <p:attrNameLst>
                                              <p:attrName>ppt_y</p:attrName>
                                            </p:attrNameLst>
                                          </p:cBhvr>
                                          <p:tavLst>
                                            <p:tav tm="0">
                                              <p:val>
                                                <p:strVal val="#ppt_y"/>
                                              </p:val>
                                            </p:tav>
                                            <p:tav tm="100000">
                                              <p:val>
                                                <p:strVal val="#ppt_y"/>
                                              </p:val>
                                            </p:tav>
                                          </p:tavLst>
                                        </p:anim>
                                      </p:childTnLst>
                                    </p:cTn>
                                  </p:par>
                                  <p:par>
                                    <p:cTn id="12" presetID="10" presetClass="entr" presetSubtype="0" fill="hold" nodeType="withEffect">
                                      <p:stCondLst>
                                        <p:cond delay="15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750"/>
                                            <p:tgtEl>
                                              <p:spTgt spid="8"/>
                                            </p:tgtEl>
                                          </p:cBhvr>
                                        </p:animEffect>
                                      </p:childTnLst>
                                    </p:cTn>
                                  </p:par>
                                  <p:par>
                                    <p:cTn id="15" presetID="2" presetClass="entr" presetSubtype="6" accel="74000" fill="hold" nodeType="withEffect">
                                      <p:stCondLst>
                                        <p:cond delay="150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1500" fill="hold"/>
                                            <p:tgtEl>
                                              <p:spTgt spid="9"/>
                                            </p:tgtEl>
                                            <p:attrNameLst>
                                              <p:attrName>ppt_x</p:attrName>
                                            </p:attrNameLst>
                                          </p:cBhvr>
                                          <p:tavLst>
                                            <p:tav tm="0">
                                              <p:val>
                                                <p:strVal val="1+#ppt_w/2"/>
                                              </p:val>
                                            </p:tav>
                                            <p:tav tm="100000">
                                              <p:val>
                                                <p:strVal val="#ppt_x"/>
                                              </p:val>
                                            </p:tav>
                                          </p:tavLst>
                                        </p:anim>
                                        <p:anim calcmode="lin" valueType="num">
                                          <p:cBhvr additive="base">
                                            <p:cTn id="18" dur="1500" fill="hold"/>
                                            <p:tgtEl>
                                              <p:spTgt spid="9"/>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ldLvl="0" animBg="1"/>
          <p:bldP spid="20" grpId="0"/>
          <p:bldP spid="10" grpId="0"/>
        </p:bldLst>
      </p:timing>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sz="2400" b="1" dirty="0"/>
              <a:t>Alpha</a:t>
            </a:r>
            <a:r>
              <a:rPr lang="zh-CN" altLang="en-US" sz="2400" b="1" dirty="0"/>
              <a:t>和</a:t>
            </a:r>
            <a:r>
              <a:rPr lang="en-US" altLang="zh-CN" sz="2400" b="1" dirty="0"/>
              <a:t>Beta</a:t>
            </a:r>
            <a:r>
              <a:rPr lang="zh-CN" altLang="en-US" sz="2400" b="1" dirty="0"/>
              <a:t>测试</a:t>
            </a:r>
            <a:endParaRPr lang="zh-CN" altLang="en-US" sz="1600" b="1" dirty="0"/>
          </a:p>
        </p:txBody>
      </p:sp>
      <p:sp>
        <p:nvSpPr>
          <p:cNvPr id="37" name="TextBox 36"/>
          <p:cNvSpPr txBox="1"/>
          <p:nvPr/>
        </p:nvSpPr>
        <p:spPr>
          <a:xfrm>
            <a:off x="-55940" y="-3387757"/>
            <a:ext cx="1107996" cy="461665"/>
          </a:xfrm>
          <a:prstGeom prst="rect">
            <a:avLst/>
          </a:prstGeom>
          <a:noFill/>
        </p:spPr>
        <p:txBody>
          <a:bodyPr wrap="non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rPr>
              <a:t>延迟符</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38" name="Rectangle 74"/>
          <p:cNvSpPr/>
          <p:nvPr/>
        </p:nvSpPr>
        <p:spPr>
          <a:xfrm>
            <a:off x="2028304" y="1278359"/>
            <a:ext cx="2477193" cy="4185402"/>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39" name="Straight Connector 7"/>
          <p:cNvCxnSpPr/>
          <p:nvPr/>
        </p:nvCxnSpPr>
        <p:spPr>
          <a:xfrm>
            <a:off x="2028305" y="1798579"/>
            <a:ext cx="2477193"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0" name="TextBox 4"/>
          <p:cNvSpPr txBox="1"/>
          <p:nvPr/>
        </p:nvSpPr>
        <p:spPr>
          <a:xfrm>
            <a:off x="2061555" y="1394239"/>
            <a:ext cx="2477192"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Alpha</a:t>
            </a:r>
            <a:endParaRPr kumimoji="0" 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41" name="TextBox 6"/>
          <p:cNvSpPr txBox="1"/>
          <p:nvPr/>
        </p:nvSpPr>
        <p:spPr>
          <a:xfrm>
            <a:off x="2028304" y="2297888"/>
            <a:ext cx="2477192" cy="2261870"/>
          </a:xfrm>
          <a:prstGeom prst="rect">
            <a:avLst/>
          </a:prstGeom>
          <a:noFill/>
        </p:spPr>
        <p:txBody>
          <a:bodyPr wrap="square" lIns="121920" tIns="0" rIns="121893" bIns="0" rtlCol="0">
            <a:spAutoFit/>
          </a:bodyPr>
          <a:lstStyle/>
          <a:p>
            <a:pPr marL="0" marR="0" lvl="0" indent="0" defTabSz="121920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测试者：用户</a:t>
            </a:r>
            <a:endParaRPr kumimoji="0" lang="en-US" altLang="zh-CN"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defTabSz="1219200" rtl="0" eaLnBrk="1" fontAlgn="auto" latinLnBrk="0" hangingPunct="1">
              <a:lnSpc>
                <a:spcPct val="150000"/>
              </a:lnSpc>
              <a:spcBef>
                <a:spcPts val="0"/>
              </a:spcBef>
              <a:spcAft>
                <a:spcPts val="0"/>
              </a:spcAft>
              <a:buClrTx/>
              <a:buSzTx/>
              <a:buFontTx/>
              <a:buNone/>
              <a:defRPr/>
            </a:pPr>
            <a:r>
              <a:rPr lang="zh-CN" altLang="en-US" sz="1400" dirty="0">
                <a:solidFill>
                  <a:prstClr val="black">
                    <a:lumMod val="85000"/>
                    <a:lumOff val="15000"/>
                  </a:prstClr>
                </a:solidFill>
                <a:latin typeface="微软雅黑" panose="020B0503020204020204" charset="-122"/>
                <a:ea typeface="微软雅黑" panose="020B0503020204020204" charset="-122"/>
              </a:rPr>
              <a:t>进行场所：开发者的场所</a:t>
            </a:r>
            <a:endParaRPr kumimoji="0" lang="en-US" altLang="zh-CN"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defTabSz="1219200" rtl="0" eaLnBrk="1" fontAlgn="auto" latinLnBrk="0" hangingPunct="1">
              <a:lnSpc>
                <a:spcPct val="150000"/>
              </a:lnSpc>
              <a:buNone/>
              <a:defRPr/>
            </a:pPr>
            <a:r>
              <a:rPr lang="zh-CN" altLang="en-US" sz="1400" dirty="0">
                <a:solidFill>
                  <a:prstClr val="black">
                    <a:lumMod val="85000"/>
                    <a:lumOff val="15000"/>
                  </a:prstClr>
                </a:solidFill>
                <a:latin typeface="微软雅黑" panose="020B0503020204020204" charset="-122"/>
                <a:ea typeface="微软雅黑" panose="020B0503020204020204" charset="-122"/>
              </a:rPr>
              <a:t>开发者是否在现场：是</a:t>
            </a:r>
            <a:endParaRPr lang="en-US" altLang="zh-CN" sz="1400" dirty="0">
              <a:solidFill>
                <a:prstClr val="black">
                  <a:lumMod val="85000"/>
                  <a:lumOff val="15000"/>
                </a:prstClr>
              </a:solidFill>
              <a:latin typeface="微软雅黑" panose="020B0503020204020204" charset="-122"/>
              <a:ea typeface="微软雅黑" panose="020B0503020204020204" charset="-122"/>
            </a:endParaRPr>
          </a:p>
          <a:p>
            <a:pPr marL="0" marR="0" lvl="0" indent="0" defTabSz="1219200" rtl="0" eaLnBrk="1" fontAlgn="auto" latinLnBrk="0" hangingPunct="1">
              <a:lnSpc>
                <a:spcPct val="150000"/>
              </a:lnSpc>
              <a:buNone/>
              <a:defRPr/>
            </a:pPr>
            <a:r>
              <a:rPr lang="zh-CN" altLang="en-US" sz="1400" dirty="0">
                <a:solidFill>
                  <a:prstClr val="black">
                    <a:lumMod val="85000"/>
                    <a:lumOff val="15000"/>
                  </a:prstClr>
                </a:solidFill>
                <a:latin typeface="微软雅黑" panose="020B0503020204020204" charset="-122"/>
                <a:ea typeface="微软雅黑" panose="020B0503020204020204" charset="-122"/>
              </a:rPr>
              <a:t>如何测试：</a:t>
            </a:r>
            <a:r>
              <a:rPr lang="zh-CN" altLang="en-US" sz="1400" dirty="0">
                <a:solidFill>
                  <a:prstClr val="black">
                    <a:lumMod val="85000"/>
                    <a:lumOff val="15000"/>
                  </a:prstClr>
                </a:solidFill>
                <a:latin typeface="微软雅黑" panose="020B0503020204020204" charset="-122"/>
                <a:ea typeface="微软雅黑" panose="020B0503020204020204" charset="-122"/>
                <a:cs typeface="Calibri" panose="020F0502020204030204"/>
              </a:rPr>
              <a:t>由开发者“</a:t>
            </a:r>
            <a:r>
              <a:rPr lang="zh-CN" altLang="en-US" sz="1400" dirty="0">
                <a:solidFill>
                  <a:prstClr val="black">
                    <a:lumMod val="85000"/>
                    <a:lumOff val="15000"/>
                  </a:prstClr>
                </a:solidFill>
                <a:latin typeface="微软雅黑" panose="020B0503020204020204" charset="-122"/>
                <a:cs typeface="Calibri" panose="020F0502020204030204"/>
              </a:rPr>
              <a:t>指导</a:t>
            </a:r>
            <a:r>
              <a:rPr lang="zh-CN" altLang="en-US" sz="1400" dirty="0">
                <a:solidFill>
                  <a:prstClr val="black">
                    <a:lumMod val="85000"/>
                    <a:lumOff val="15000"/>
                  </a:prstClr>
                </a:solidFill>
                <a:latin typeface="微软雅黑" panose="020B0503020204020204" charset="-122"/>
                <a:ea typeface="微软雅黑" panose="020B0503020204020204" charset="-122"/>
                <a:cs typeface="Calibri" panose="020F0502020204030204"/>
              </a:rPr>
              <a:t>”</a:t>
            </a:r>
            <a:endParaRPr lang="en-US" altLang="zh-CN" sz="1400" dirty="0">
              <a:solidFill>
                <a:prstClr val="black">
                  <a:lumMod val="85000"/>
                  <a:lumOff val="15000"/>
                </a:prstClr>
              </a:solidFill>
              <a:latin typeface="微软雅黑" panose="020B0503020204020204" charset="-122"/>
              <a:ea typeface="微软雅黑" panose="020B0503020204020204" charset="-122"/>
              <a:cs typeface="Calibri" panose="020F0502020204030204"/>
            </a:endParaRPr>
          </a:p>
          <a:p>
            <a:pPr marL="0" marR="0" lvl="0" indent="0" defTabSz="1219200" rtl="0" eaLnBrk="1" fontAlgn="auto" latinLnBrk="0" hangingPunct="1">
              <a:lnSpc>
                <a:spcPct val="150000"/>
              </a:lnSpc>
              <a:buNone/>
              <a:defRPr/>
            </a:pPr>
            <a:r>
              <a:rPr lang="zh-CN" altLang="en-US" sz="1400" dirty="0">
                <a:solidFill>
                  <a:prstClr val="black">
                    <a:lumMod val="85000"/>
                    <a:lumOff val="15000"/>
                  </a:prstClr>
                </a:solidFill>
                <a:latin typeface="微软雅黑" panose="020B0503020204020204" charset="-122"/>
                <a:ea typeface="微软雅黑" panose="020B0503020204020204" charset="-122"/>
                <a:cs typeface="Calibri" panose="020F0502020204030204"/>
              </a:rPr>
              <a:t>记录者：开发者</a:t>
            </a:r>
            <a:endParaRPr lang="en-US" altLang="zh-CN" sz="1400" dirty="0">
              <a:solidFill>
                <a:prstClr val="black">
                  <a:lumMod val="85000"/>
                  <a:lumOff val="15000"/>
                </a:prstClr>
              </a:solidFill>
              <a:latin typeface="微软雅黑" panose="020B0503020204020204" charset="-122"/>
              <a:ea typeface="微软雅黑" panose="020B0503020204020204" charset="-122"/>
              <a:cs typeface="Calibri" panose="020F0502020204030204"/>
            </a:endParaRPr>
          </a:p>
          <a:p>
            <a:pPr marL="0" marR="0" lvl="0" indent="0" defTabSz="1219200" rtl="0" eaLnBrk="1" fontAlgn="auto" latinLnBrk="0" hangingPunct="1">
              <a:lnSpc>
                <a:spcPct val="150000"/>
              </a:lnSpc>
              <a:buNone/>
              <a:defRPr/>
            </a:pPr>
            <a:r>
              <a:rPr lang="zh-CN" altLang="en-US" sz="1400" dirty="0">
                <a:solidFill>
                  <a:prstClr val="black">
                    <a:lumMod val="85000"/>
                    <a:lumOff val="15000"/>
                  </a:prstClr>
                </a:solidFill>
                <a:latin typeface="微软雅黑" panose="020B0503020204020204" charset="-122"/>
                <a:ea typeface="微软雅黑" panose="020B0503020204020204" charset="-122"/>
              </a:rPr>
              <a:t>环境是否可控：是</a:t>
            </a:r>
            <a:endParaRPr lang="en-US" altLang="zh-CN" sz="1400" dirty="0">
              <a:solidFill>
                <a:prstClr val="black">
                  <a:lumMod val="85000"/>
                  <a:lumOff val="15000"/>
                </a:prstClr>
              </a:solidFill>
              <a:latin typeface="微软雅黑" panose="020B0503020204020204" charset="-122"/>
              <a:ea typeface="微软雅黑" panose="020B0503020204020204" charset="-122"/>
            </a:endParaRPr>
          </a:p>
          <a:p>
            <a:pPr marL="0" marR="0" lvl="0" indent="0" defTabSz="1219200" rtl="0" eaLnBrk="1" fontAlgn="auto" latinLnBrk="0" hangingPunct="1">
              <a:lnSpc>
                <a:spcPct val="150000"/>
              </a:lnSpc>
              <a:buNone/>
              <a:defRPr/>
            </a:pPr>
            <a:r>
              <a:rPr lang="zh-CN" altLang="en-US" sz="1400" dirty="0">
                <a:solidFill>
                  <a:prstClr val="black">
                    <a:lumMod val="85000"/>
                    <a:lumOff val="15000"/>
                  </a:prstClr>
                </a:solidFill>
                <a:latin typeface="微软雅黑" panose="020B0503020204020204" charset="-122"/>
                <a:ea typeface="微软雅黑" panose="020B0503020204020204" charset="-122"/>
              </a:rPr>
              <a:t>汇报：无需汇报</a:t>
            </a:r>
            <a:endParaRPr lang="zh-CN" altLang="en-US" sz="1400" dirty="0">
              <a:solidFill>
                <a:prstClr val="black">
                  <a:lumMod val="85000"/>
                  <a:lumOff val="15000"/>
                </a:prstClr>
              </a:solidFill>
              <a:latin typeface="微软雅黑" panose="020B0503020204020204" charset="-122"/>
              <a:ea typeface="微软雅黑" panose="020B0503020204020204" charset="-122"/>
            </a:endParaRPr>
          </a:p>
        </p:txBody>
      </p:sp>
      <p:sp>
        <p:nvSpPr>
          <p:cNvPr id="36" name="Rectangle 74"/>
          <p:cNvSpPr/>
          <p:nvPr/>
        </p:nvSpPr>
        <p:spPr>
          <a:xfrm>
            <a:off x="7451483" y="1263415"/>
            <a:ext cx="2477192" cy="4200341"/>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42" name="Straight Connector 7"/>
          <p:cNvCxnSpPr/>
          <p:nvPr/>
        </p:nvCxnSpPr>
        <p:spPr>
          <a:xfrm>
            <a:off x="7451482" y="1783635"/>
            <a:ext cx="2477192"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3" name="TextBox 4"/>
          <p:cNvSpPr txBox="1"/>
          <p:nvPr/>
        </p:nvSpPr>
        <p:spPr>
          <a:xfrm>
            <a:off x="7493047" y="1379295"/>
            <a:ext cx="2477191" cy="287323"/>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Beta</a:t>
            </a:r>
            <a:endParaRPr kumimoji="0" 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44" name="TextBox 6"/>
          <p:cNvSpPr txBox="1"/>
          <p:nvPr/>
        </p:nvSpPr>
        <p:spPr>
          <a:xfrm>
            <a:off x="7451483" y="2091174"/>
            <a:ext cx="2477191" cy="3231515"/>
          </a:xfrm>
          <a:prstGeom prst="rect">
            <a:avLst/>
          </a:prstGeom>
          <a:noFill/>
        </p:spPr>
        <p:txBody>
          <a:bodyPr wrap="square" lIns="121920" tIns="0" rIns="121893" bIns="0" rtlCol="0">
            <a:spAutoFit/>
          </a:bodyPr>
          <a:lstStyle/>
          <a:p>
            <a:pPr lvl="0" defTabSz="1219200">
              <a:lnSpc>
                <a:spcPct val="150000"/>
              </a:lnSpc>
              <a:defRPr/>
            </a:pPr>
            <a:r>
              <a:rPr lang="zh-CN" altLang="en-US" sz="1400" dirty="0">
                <a:solidFill>
                  <a:prstClr val="black">
                    <a:lumMod val="85000"/>
                    <a:lumOff val="15000"/>
                  </a:prstClr>
                </a:solidFill>
                <a:latin typeface="微软雅黑" panose="020B0503020204020204" charset="-122"/>
              </a:rPr>
              <a:t>测试者：用户</a:t>
            </a:r>
            <a:endParaRPr lang="en-US" altLang="zh-CN" sz="1400" dirty="0">
              <a:solidFill>
                <a:prstClr val="black">
                  <a:lumMod val="85000"/>
                  <a:lumOff val="15000"/>
                </a:prstClr>
              </a:solidFill>
              <a:latin typeface="微软雅黑" panose="020B0503020204020204" charset="-122"/>
            </a:endParaRPr>
          </a:p>
          <a:p>
            <a:pPr lvl="0" defTabSz="1219200">
              <a:lnSpc>
                <a:spcPct val="150000"/>
              </a:lnSpc>
              <a:defRPr/>
            </a:pPr>
            <a:r>
              <a:rPr lang="zh-CN" altLang="en-US" sz="1400" dirty="0">
                <a:solidFill>
                  <a:prstClr val="black">
                    <a:lumMod val="85000"/>
                    <a:lumOff val="15000"/>
                  </a:prstClr>
                </a:solidFill>
                <a:latin typeface="微软雅黑" panose="020B0503020204020204" charset="-122"/>
              </a:rPr>
              <a:t>进行场所：一个或多个客户场所</a:t>
            </a:r>
            <a:endParaRPr lang="en-US" altLang="zh-CN" sz="1400" dirty="0">
              <a:solidFill>
                <a:prstClr val="black">
                  <a:lumMod val="85000"/>
                  <a:lumOff val="15000"/>
                </a:prstClr>
              </a:solidFill>
              <a:latin typeface="微软雅黑" panose="020B0503020204020204" charset="-122"/>
            </a:endParaRPr>
          </a:p>
          <a:p>
            <a:pPr lvl="0" defTabSz="1219200">
              <a:lnSpc>
                <a:spcPct val="150000"/>
              </a:lnSpc>
              <a:defRPr/>
            </a:pPr>
            <a:r>
              <a:rPr lang="zh-CN" altLang="en-US" sz="1400" dirty="0">
                <a:solidFill>
                  <a:prstClr val="black">
                    <a:lumMod val="85000"/>
                    <a:lumOff val="15000"/>
                  </a:prstClr>
                </a:solidFill>
                <a:latin typeface="微软雅黑" panose="020B0503020204020204" charset="-122"/>
              </a:rPr>
              <a:t>开发者是否在现场：否</a:t>
            </a:r>
            <a:endParaRPr lang="en-US" altLang="zh-CN" sz="1400" dirty="0">
              <a:solidFill>
                <a:prstClr val="black">
                  <a:lumMod val="85000"/>
                  <a:lumOff val="15000"/>
                </a:prstClr>
              </a:solidFill>
              <a:latin typeface="微软雅黑" panose="020B0503020204020204" charset="-122"/>
            </a:endParaRPr>
          </a:p>
          <a:p>
            <a:pPr lvl="0" defTabSz="1219200">
              <a:lnSpc>
                <a:spcPct val="150000"/>
              </a:lnSpc>
              <a:defRPr/>
            </a:pPr>
            <a:r>
              <a:rPr lang="zh-CN" altLang="en-US" sz="1400" dirty="0">
                <a:solidFill>
                  <a:prstClr val="black">
                    <a:lumMod val="85000"/>
                    <a:lumOff val="15000"/>
                  </a:prstClr>
                </a:solidFill>
                <a:latin typeface="微软雅黑" panose="020B0503020204020204" charset="-122"/>
              </a:rPr>
              <a:t>如何测试：真实模拟</a:t>
            </a:r>
            <a:endParaRPr lang="en-US" altLang="zh-CN" sz="1400" dirty="0">
              <a:solidFill>
                <a:prstClr val="black">
                  <a:lumMod val="85000"/>
                  <a:lumOff val="15000"/>
                </a:prstClr>
              </a:solidFill>
              <a:latin typeface="微软雅黑" panose="020B0503020204020204" charset="-122"/>
              <a:cs typeface="Calibri" panose="020F0502020204030204"/>
            </a:endParaRPr>
          </a:p>
          <a:p>
            <a:pPr lvl="0" defTabSz="1219200">
              <a:lnSpc>
                <a:spcPct val="150000"/>
              </a:lnSpc>
              <a:defRPr/>
            </a:pPr>
            <a:r>
              <a:rPr lang="zh-CN" altLang="en-US" sz="1400" dirty="0">
                <a:solidFill>
                  <a:prstClr val="black">
                    <a:lumMod val="85000"/>
                    <a:lumOff val="15000"/>
                  </a:prstClr>
                </a:solidFill>
                <a:latin typeface="微软雅黑" panose="020B0503020204020204" charset="-122"/>
                <a:cs typeface="Calibri" panose="020F0502020204030204"/>
              </a:rPr>
              <a:t>记录者：用户</a:t>
            </a:r>
            <a:endParaRPr lang="en-US" altLang="zh-CN" sz="1400" dirty="0">
              <a:solidFill>
                <a:prstClr val="black">
                  <a:lumMod val="85000"/>
                  <a:lumOff val="15000"/>
                </a:prstClr>
              </a:solidFill>
              <a:latin typeface="微软雅黑" panose="020B0503020204020204" charset="-122"/>
              <a:cs typeface="Calibri" panose="020F0502020204030204"/>
            </a:endParaRPr>
          </a:p>
          <a:p>
            <a:pPr lvl="0" defTabSz="1219200">
              <a:lnSpc>
                <a:spcPct val="150000"/>
              </a:lnSpc>
              <a:defRPr/>
            </a:pPr>
            <a:r>
              <a:rPr lang="zh-CN" altLang="en-US" sz="1400" dirty="0">
                <a:solidFill>
                  <a:prstClr val="black">
                    <a:lumMod val="85000"/>
                    <a:lumOff val="15000"/>
                  </a:prstClr>
                </a:solidFill>
                <a:latin typeface="微软雅黑" panose="020B0503020204020204" charset="-122"/>
              </a:rPr>
              <a:t>环境是否可控：否</a:t>
            </a:r>
            <a:endParaRPr lang="en-US" altLang="zh-CN" sz="1400" dirty="0">
              <a:solidFill>
                <a:prstClr val="black">
                  <a:lumMod val="85000"/>
                  <a:lumOff val="15000"/>
                </a:prstClr>
              </a:solidFill>
              <a:latin typeface="微软雅黑" panose="020B0503020204020204" charset="-122"/>
            </a:endParaRPr>
          </a:p>
          <a:p>
            <a:pPr lvl="0" defTabSz="1219200">
              <a:lnSpc>
                <a:spcPct val="150000"/>
              </a:lnSpc>
              <a:defRPr/>
            </a:pPr>
            <a:r>
              <a:rPr lang="zh-CN" altLang="en-US" sz="1400" dirty="0">
                <a:solidFill>
                  <a:prstClr val="black">
                    <a:lumMod val="85000"/>
                    <a:lumOff val="15000"/>
                  </a:prstClr>
                </a:solidFill>
                <a:latin typeface="微软雅黑" panose="020B0503020204020204" charset="-122"/>
              </a:rPr>
              <a:t>汇报：用户应定期把问题汇报给开发者，并由开发者进行必要的修改</a:t>
            </a:r>
            <a:endParaRPr lang="zh-CN" altLang="en-US" sz="1400" dirty="0">
              <a:solidFill>
                <a:prstClr val="black">
                  <a:lumMod val="85000"/>
                  <a:lumOff val="15000"/>
                </a:prstClr>
              </a:solidFill>
              <a:latin typeface="微软雅黑" panose="020B0503020204020204" charset="-122"/>
            </a:endParaRPr>
          </a:p>
        </p:txBody>
      </p:sp>
      <p:sp>
        <p:nvSpPr>
          <p:cNvPr id="29" name="TextBox 4"/>
          <p:cNvSpPr txBox="1"/>
          <p:nvPr/>
        </p:nvSpPr>
        <p:spPr>
          <a:xfrm>
            <a:off x="4177281" y="2690336"/>
            <a:ext cx="3837438" cy="1477328"/>
          </a:xfrm>
          <a:prstGeom prst="rect">
            <a:avLst/>
          </a:prstGeom>
          <a:noFill/>
        </p:spPr>
        <p:txBody>
          <a:bodyPr wrap="square" lIns="0" tIns="0" rIns="121893" bIns="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lang="en-US" altLang="zh-CN" sz="9600" b="1" dirty="0">
                <a:solidFill>
                  <a:prstClr val="black">
                    <a:lumMod val="85000"/>
                    <a:lumOff val="15000"/>
                  </a:prstClr>
                </a:solidFill>
                <a:latin typeface="微软雅黑" panose="020B0503020204020204" charset="-122"/>
                <a:ea typeface="微软雅黑" panose="020B0503020204020204" charset="-122"/>
                <a:cs typeface="Helvetica Neue"/>
              </a:rPr>
              <a:t>VS</a:t>
            </a:r>
            <a:endParaRPr kumimoji="0" lang="en-US" sz="9600"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fade">
                                      <p:cBhvr>
                                        <p:cTn id="11" dur="500"/>
                                        <p:tgtEl>
                                          <p:spTgt spid="37"/>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p:cTn id="15" dur="500" fill="hold"/>
                                        <p:tgtEl>
                                          <p:spTgt spid="38"/>
                                        </p:tgtEl>
                                        <p:attrNameLst>
                                          <p:attrName>ppt_w</p:attrName>
                                        </p:attrNameLst>
                                      </p:cBhvr>
                                      <p:tavLst>
                                        <p:tav tm="0">
                                          <p:val>
                                            <p:fltVal val="0"/>
                                          </p:val>
                                        </p:tav>
                                        <p:tav tm="100000">
                                          <p:val>
                                            <p:strVal val="#ppt_w"/>
                                          </p:val>
                                        </p:tav>
                                      </p:tavLst>
                                    </p:anim>
                                    <p:anim calcmode="lin" valueType="num">
                                      <p:cBhvr>
                                        <p:cTn id="16" dur="500" fill="hold"/>
                                        <p:tgtEl>
                                          <p:spTgt spid="38"/>
                                        </p:tgtEl>
                                        <p:attrNameLst>
                                          <p:attrName>ppt_h</p:attrName>
                                        </p:attrNameLst>
                                      </p:cBhvr>
                                      <p:tavLst>
                                        <p:tav tm="0">
                                          <p:val>
                                            <p:fltVal val="0"/>
                                          </p:val>
                                        </p:tav>
                                        <p:tav tm="100000">
                                          <p:val>
                                            <p:strVal val="#ppt_h"/>
                                          </p:val>
                                        </p:tav>
                                      </p:tavLst>
                                    </p:anim>
                                  </p:childTnLst>
                                </p:cTn>
                              </p:par>
                            </p:childTnLst>
                          </p:cTn>
                        </p:par>
                        <p:par>
                          <p:cTn id="17" fill="hold">
                            <p:stCondLst>
                              <p:cond delay="1500"/>
                            </p:stCondLst>
                            <p:childTnLst>
                              <p:par>
                                <p:cTn id="18" presetID="23" presetClass="entr" presetSubtype="16" fill="hold" nodeType="afterEffect">
                                  <p:stCondLst>
                                    <p:cond delay="0"/>
                                  </p:stCondLst>
                                  <p:childTnLst>
                                    <p:set>
                                      <p:cBhvr>
                                        <p:cTn id="19" dur="1" fill="hold">
                                          <p:stCondLst>
                                            <p:cond delay="0"/>
                                          </p:stCondLst>
                                        </p:cTn>
                                        <p:tgtEl>
                                          <p:spTgt spid="39"/>
                                        </p:tgtEl>
                                        <p:attrNameLst>
                                          <p:attrName>style.visibility</p:attrName>
                                        </p:attrNameLst>
                                      </p:cBhvr>
                                      <p:to>
                                        <p:strVal val="visible"/>
                                      </p:to>
                                    </p:set>
                                    <p:anim calcmode="lin" valueType="num">
                                      <p:cBhvr>
                                        <p:cTn id="20" dur="500" fill="hold"/>
                                        <p:tgtEl>
                                          <p:spTgt spid="39"/>
                                        </p:tgtEl>
                                        <p:attrNameLst>
                                          <p:attrName>ppt_w</p:attrName>
                                        </p:attrNameLst>
                                      </p:cBhvr>
                                      <p:tavLst>
                                        <p:tav tm="0">
                                          <p:val>
                                            <p:fltVal val="0"/>
                                          </p:val>
                                        </p:tav>
                                        <p:tav tm="100000">
                                          <p:val>
                                            <p:strVal val="#ppt_w"/>
                                          </p:val>
                                        </p:tav>
                                      </p:tavLst>
                                    </p:anim>
                                    <p:anim calcmode="lin" valueType="num">
                                      <p:cBhvr>
                                        <p:cTn id="21" dur="500" fill="hold"/>
                                        <p:tgtEl>
                                          <p:spTgt spid="39"/>
                                        </p:tgtEl>
                                        <p:attrNameLst>
                                          <p:attrName>ppt_h</p:attrName>
                                        </p:attrNameLst>
                                      </p:cBhvr>
                                      <p:tavLst>
                                        <p:tav tm="0">
                                          <p:val>
                                            <p:fltVal val="0"/>
                                          </p:val>
                                        </p:tav>
                                        <p:tav tm="100000">
                                          <p:val>
                                            <p:strVal val="#ppt_h"/>
                                          </p:val>
                                        </p:tav>
                                      </p:tavLst>
                                    </p:anim>
                                  </p:childTnLst>
                                </p:cTn>
                              </p:par>
                            </p:childTnLst>
                          </p:cTn>
                        </p:par>
                        <p:par>
                          <p:cTn id="22" fill="hold">
                            <p:stCondLst>
                              <p:cond delay="2000"/>
                            </p:stCondLst>
                            <p:childTnLst>
                              <p:par>
                                <p:cTn id="23" presetID="53" presetClass="entr" presetSubtype="16" fill="hold" grpId="0" nodeType="afterEffect">
                                  <p:stCondLst>
                                    <p:cond delay="0"/>
                                  </p:stCondLst>
                                  <p:childTnLst>
                                    <p:set>
                                      <p:cBhvr>
                                        <p:cTn id="24" dur="1" fill="hold">
                                          <p:stCondLst>
                                            <p:cond delay="0"/>
                                          </p:stCondLst>
                                        </p:cTn>
                                        <p:tgtEl>
                                          <p:spTgt spid="40"/>
                                        </p:tgtEl>
                                        <p:attrNameLst>
                                          <p:attrName>style.visibility</p:attrName>
                                        </p:attrNameLst>
                                      </p:cBhvr>
                                      <p:to>
                                        <p:strVal val="visible"/>
                                      </p:to>
                                    </p:set>
                                    <p:anim calcmode="lin" valueType="num">
                                      <p:cBhvr>
                                        <p:cTn id="25" dur="500" fill="hold"/>
                                        <p:tgtEl>
                                          <p:spTgt spid="40"/>
                                        </p:tgtEl>
                                        <p:attrNameLst>
                                          <p:attrName>ppt_w</p:attrName>
                                        </p:attrNameLst>
                                      </p:cBhvr>
                                      <p:tavLst>
                                        <p:tav tm="0">
                                          <p:val>
                                            <p:fltVal val="0"/>
                                          </p:val>
                                        </p:tav>
                                        <p:tav tm="100000">
                                          <p:val>
                                            <p:strVal val="#ppt_w"/>
                                          </p:val>
                                        </p:tav>
                                      </p:tavLst>
                                    </p:anim>
                                    <p:anim calcmode="lin" valueType="num">
                                      <p:cBhvr>
                                        <p:cTn id="26" dur="500" fill="hold"/>
                                        <p:tgtEl>
                                          <p:spTgt spid="40"/>
                                        </p:tgtEl>
                                        <p:attrNameLst>
                                          <p:attrName>ppt_h</p:attrName>
                                        </p:attrNameLst>
                                      </p:cBhvr>
                                      <p:tavLst>
                                        <p:tav tm="0">
                                          <p:val>
                                            <p:fltVal val="0"/>
                                          </p:val>
                                        </p:tav>
                                        <p:tav tm="100000">
                                          <p:val>
                                            <p:strVal val="#ppt_h"/>
                                          </p:val>
                                        </p:tav>
                                      </p:tavLst>
                                    </p:anim>
                                    <p:animEffect transition="in" filter="fade">
                                      <p:cBhvr>
                                        <p:cTn id="27" dur="500"/>
                                        <p:tgtEl>
                                          <p:spTgt spid="40"/>
                                        </p:tgtEl>
                                      </p:cBhvr>
                                    </p:animEffect>
                                  </p:childTnLst>
                                </p:cTn>
                              </p:par>
                            </p:childTnLst>
                          </p:cTn>
                        </p:par>
                        <p:par>
                          <p:cTn id="28" fill="hold">
                            <p:stCondLst>
                              <p:cond delay="2500"/>
                            </p:stCondLst>
                            <p:childTnLst>
                              <p:par>
                                <p:cTn id="29" presetID="9" presetClass="entr" presetSubtype="0" fill="hold" grpId="0" nodeType="after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dissolve">
                                      <p:cBhvr>
                                        <p:cTn id="31" dur="500"/>
                                        <p:tgtEl>
                                          <p:spTgt spid="41"/>
                                        </p:tgtEl>
                                      </p:cBhvr>
                                    </p:animEffect>
                                  </p:childTnLst>
                                </p:cTn>
                              </p:par>
                            </p:childTnLst>
                          </p:cTn>
                        </p:par>
                        <p:par>
                          <p:cTn id="32" fill="hold">
                            <p:stCondLst>
                              <p:cond delay="3000"/>
                            </p:stCondLst>
                            <p:childTnLst>
                              <p:par>
                                <p:cTn id="33" presetID="23" presetClass="entr" presetSubtype="16" fill="hold" grpId="0" nodeType="afterEffect">
                                  <p:stCondLst>
                                    <p:cond delay="0"/>
                                  </p:stCondLst>
                                  <p:childTnLst>
                                    <p:set>
                                      <p:cBhvr>
                                        <p:cTn id="34" dur="1" fill="hold">
                                          <p:stCondLst>
                                            <p:cond delay="0"/>
                                          </p:stCondLst>
                                        </p:cTn>
                                        <p:tgtEl>
                                          <p:spTgt spid="36"/>
                                        </p:tgtEl>
                                        <p:attrNameLst>
                                          <p:attrName>style.visibility</p:attrName>
                                        </p:attrNameLst>
                                      </p:cBhvr>
                                      <p:to>
                                        <p:strVal val="visible"/>
                                      </p:to>
                                    </p:set>
                                    <p:anim calcmode="lin" valueType="num">
                                      <p:cBhvr>
                                        <p:cTn id="35" dur="500" fill="hold"/>
                                        <p:tgtEl>
                                          <p:spTgt spid="36"/>
                                        </p:tgtEl>
                                        <p:attrNameLst>
                                          <p:attrName>ppt_w</p:attrName>
                                        </p:attrNameLst>
                                      </p:cBhvr>
                                      <p:tavLst>
                                        <p:tav tm="0">
                                          <p:val>
                                            <p:fltVal val="0"/>
                                          </p:val>
                                        </p:tav>
                                        <p:tav tm="100000">
                                          <p:val>
                                            <p:strVal val="#ppt_w"/>
                                          </p:val>
                                        </p:tav>
                                      </p:tavLst>
                                    </p:anim>
                                    <p:anim calcmode="lin" valueType="num">
                                      <p:cBhvr>
                                        <p:cTn id="36" dur="500" fill="hold"/>
                                        <p:tgtEl>
                                          <p:spTgt spid="36"/>
                                        </p:tgtEl>
                                        <p:attrNameLst>
                                          <p:attrName>ppt_h</p:attrName>
                                        </p:attrNameLst>
                                      </p:cBhvr>
                                      <p:tavLst>
                                        <p:tav tm="0">
                                          <p:val>
                                            <p:fltVal val="0"/>
                                          </p:val>
                                        </p:tav>
                                        <p:tav tm="100000">
                                          <p:val>
                                            <p:strVal val="#ppt_h"/>
                                          </p:val>
                                        </p:tav>
                                      </p:tavLst>
                                    </p:anim>
                                  </p:childTnLst>
                                </p:cTn>
                              </p:par>
                            </p:childTnLst>
                          </p:cTn>
                        </p:par>
                        <p:par>
                          <p:cTn id="37" fill="hold">
                            <p:stCondLst>
                              <p:cond delay="3500"/>
                            </p:stCondLst>
                            <p:childTnLst>
                              <p:par>
                                <p:cTn id="38" presetID="23" presetClass="entr" presetSubtype="16" fill="hold" nodeType="afterEffect">
                                  <p:stCondLst>
                                    <p:cond delay="0"/>
                                  </p:stCondLst>
                                  <p:childTnLst>
                                    <p:set>
                                      <p:cBhvr>
                                        <p:cTn id="39" dur="1" fill="hold">
                                          <p:stCondLst>
                                            <p:cond delay="0"/>
                                          </p:stCondLst>
                                        </p:cTn>
                                        <p:tgtEl>
                                          <p:spTgt spid="42"/>
                                        </p:tgtEl>
                                        <p:attrNameLst>
                                          <p:attrName>style.visibility</p:attrName>
                                        </p:attrNameLst>
                                      </p:cBhvr>
                                      <p:to>
                                        <p:strVal val="visible"/>
                                      </p:to>
                                    </p:set>
                                    <p:anim calcmode="lin" valueType="num">
                                      <p:cBhvr>
                                        <p:cTn id="40" dur="500" fill="hold"/>
                                        <p:tgtEl>
                                          <p:spTgt spid="42"/>
                                        </p:tgtEl>
                                        <p:attrNameLst>
                                          <p:attrName>ppt_w</p:attrName>
                                        </p:attrNameLst>
                                      </p:cBhvr>
                                      <p:tavLst>
                                        <p:tav tm="0">
                                          <p:val>
                                            <p:fltVal val="0"/>
                                          </p:val>
                                        </p:tav>
                                        <p:tav tm="100000">
                                          <p:val>
                                            <p:strVal val="#ppt_w"/>
                                          </p:val>
                                        </p:tav>
                                      </p:tavLst>
                                    </p:anim>
                                    <p:anim calcmode="lin" valueType="num">
                                      <p:cBhvr>
                                        <p:cTn id="41" dur="500" fill="hold"/>
                                        <p:tgtEl>
                                          <p:spTgt spid="42"/>
                                        </p:tgtEl>
                                        <p:attrNameLst>
                                          <p:attrName>ppt_h</p:attrName>
                                        </p:attrNameLst>
                                      </p:cBhvr>
                                      <p:tavLst>
                                        <p:tav tm="0">
                                          <p:val>
                                            <p:fltVal val="0"/>
                                          </p:val>
                                        </p:tav>
                                        <p:tav tm="100000">
                                          <p:val>
                                            <p:strVal val="#ppt_h"/>
                                          </p:val>
                                        </p:tav>
                                      </p:tavLst>
                                    </p:anim>
                                  </p:childTnLst>
                                </p:cTn>
                              </p:par>
                            </p:childTnLst>
                          </p:cTn>
                        </p:par>
                        <p:par>
                          <p:cTn id="42" fill="hold">
                            <p:stCondLst>
                              <p:cond delay="4000"/>
                            </p:stCondLst>
                            <p:childTnLst>
                              <p:par>
                                <p:cTn id="43" presetID="53" presetClass="entr" presetSubtype="16" fill="hold" grpId="0" nodeType="afterEffect">
                                  <p:stCondLst>
                                    <p:cond delay="0"/>
                                  </p:stCondLst>
                                  <p:childTnLst>
                                    <p:set>
                                      <p:cBhvr>
                                        <p:cTn id="44" dur="1" fill="hold">
                                          <p:stCondLst>
                                            <p:cond delay="0"/>
                                          </p:stCondLst>
                                        </p:cTn>
                                        <p:tgtEl>
                                          <p:spTgt spid="43"/>
                                        </p:tgtEl>
                                        <p:attrNameLst>
                                          <p:attrName>style.visibility</p:attrName>
                                        </p:attrNameLst>
                                      </p:cBhvr>
                                      <p:to>
                                        <p:strVal val="visible"/>
                                      </p:to>
                                    </p:set>
                                    <p:anim calcmode="lin" valueType="num">
                                      <p:cBhvr>
                                        <p:cTn id="45" dur="500" fill="hold"/>
                                        <p:tgtEl>
                                          <p:spTgt spid="43"/>
                                        </p:tgtEl>
                                        <p:attrNameLst>
                                          <p:attrName>ppt_w</p:attrName>
                                        </p:attrNameLst>
                                      </p:cBhvr>
                                      <p:tavLst>
                                        <p:tav tm="0">
                                          <p:val>
                                            <p:fltVal val="0"/>
                                          </p:val>
                                        </p:tav>
                                        <p:tav tm="100000">
                                          <p:val>
                                            <p:strVal val="#ppt_w"/>
                                          </p:val>
                                        </p:tav>
                                      </p:tavLst>
                                    </p:anim>
                                    <p:anim calcmode="lin" valueType="num">
                                      <p:cBhvr>
                                        <p:cTn id="46" dur="500" fill="hold"/>
                                        <p:tgtEl>
                                          <p:spTgt spid="43"/>
                                        </p:tgtEl>
                                        <p:attrNameLst>
                                          <p:attrName>ppt_h</p:attrName>
                                        </p:attrNameLst>
                                      </p:cBhvr>
                                      <p:tavLst>
                                        <p:tav tm="0">
                                          <p:val>
                                            <p:fltVal val="0"/>
                                          </p:val>
                                        </p:tav>
                                        <p:tav tm="100000">
                                          <p:val>
                                            <p:strVal val="#ppt_h"/>
                                          </p:val>
                                        </p:tav>
                                      </p:tavLst>
                                    </p:anim>
                                    <p:animEffect transition="in" filter="fade">
                                      <p:cBhvr>
                                        <p:cTn id="47" dur="500"/>
                                        <p:tgtEl>
                                          <p:spTgt spid="43"/>
                                        </p:tgtEl>
                                      </p:cBhvr>
                                    </p:animEffect>
                                  </p:childTnLst>
                                </p:cTn>
                              </p:par>
                            </p:childTnLst>
                          </p:cTn>
                        </p:par>
                        <p:par>
                          <p:cTn id="48" fill="hold">
                            <p:stCondLst>
                              <p:cond delay="4500"/>
                            </p:stCondLst>
                            <p:childTnLst>
                              <p:par>
                                <p:cTn id="49" presetID="9" presetClass="entr" presetSubtype="0" fill="hold" grpId="0" nodeType="afterEffect">
                                  <p:stCondLst>
                                    <p:cond delay="0"/>
                                  </p:stCondLst>
                                  <p:childTnLst>
                                    <p:set>
                                      <p:cBhvr>
                                        <p:cTn id="50" dur="1" fill="hold">
                                          <p:stCondLst>
                                            <p:cond delay="0"/>
                                          </p:stCondLst>
                                        </p:cTn>
                                        <p:tgtEl>
                                          <p:spTgt spid="44"/>
                                        </p:tgtEl>
                                        <p:attrNameLst>
                                          <p:attrName>style.visibility</p:attrName>
                                        </p:attrNameLst>
                                      </p:cBhvr>
                                      <p:to>
                                        <p:strVal val="visible"/>
                                      </p:to>
                                    </p:set>
                                    <p:animEffect transition="in" filter="dissolve">
                                      <p:cBhvr>
                                        <p:cTn id="51" dur="500"/>
                                        <p:tgtEl>
                                          <p:spTgt spid="44"/>
                                        </p:tgtEl>
                                      </p:cBhvr>
                                    </p:animEffect>
                                  </p:childTnLst>
                                </p:cTn>
                              </p:par>
                            </p:childTnLst>
                          </p:cTn>
                        </p:par>
                        <p:par>
                          <p:cTn id="52" fill="hold">
                            <p:stCondLst>
                              <p:cond delay="5000"/>
                            </p:stCondLst>
                            <p:childTnLst>
                              <p:par>
                                <p:cTn id="53" presetID="53" presetClass="entr" presetSubtype="16" fill="hold" grpId="0" nodeType="afterEffect">
                                  <p:stCondLst>
                                    <p:cond delay="0"/>
                                  </p:stCondLst>
                                  <p:childTnLst>
                                    <p:set>
                                      <p:cBhvr>
                                        <p:cTn id="54" dur="1" fill="hold">
                                          <p:stCondLst>
                                            <p:cond delay="0"/>
                                          </p:stCondLst>
                                        </p:cTn>
                                        <p:tgtEl>
                                          <p:spTgt spid="29"/>
                                        </p:tgtEl>
                                        <p:attrNameLst>
                                          <p:attrName>style.visibility</p:attrName>
                                        </p:attrNameLst>
                                      </p:cBhvr>
                                      <p:to>
                                        <p:strVal val="visible"/>
                                      </p:to>
                                    </p:set>
                                    <p:anim calcmode="lin" valueType="num">
                                      <p:cBhvr>
                                        <p:cTn id="55" dur="500" fill="hold"/>
                                        <p:tgtEl>
                                          <p:spTgt spid="29"/>
                                        </p:tgtEl>
                                        <p:attrNameLst>
                                          <p:attrName>ppt_w</p:attrName>
                                        </p:attrNameLst>
                                      </p:cBhvr>
                                      <p:tavLst>
                                        <p:tav tm="0">
                                          <p:val>
                                            <p:fltVal val="0"/>
                                          </p:val>
                                        </p:tav>
                                        <p:tav tm="100000">
                                          <p:val>
                                            <p:strVal val="#ppt_w"/>
                                          </p:val>
                                        </p:tav>
                                      </p:tavLst>
                                    </p:anim>
                                    <p:anim calcmode="lin" valueType="num">
                                      <p:cBhvr>
                                        <p:cTn id="56" dur="500" fill="hold"/>
                                        <p:tgtEl>
                                          <p:spTgt spid="29"/>
                                        </p:tgtEl>
                                        <p:attrNameLst>
                                          <p:attrName>ppt_h</p:attrName>
                                        </p:attrNameLst>
                                      </p:cBhvr>
                                      <p:tavLst>
                                        <p:tav tm="0">
                                          <p:val>
                                            <p:fltVal val="0"/>
                                          </p:val>
                                        </p:tav>
                                        <p:tav tm="100000">
                                          <p:val>
                                            <p:strVal val="#ppt_h"/>
                                          </p:val>
                                        </p:tav>
                                      </p:tavLst>
                                    </p:anim>
                                    <p:animEffect transition="in" filter="fade">
                                      <p:cBhvr>
                                        <p:cTn id="5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7" grpId="0"/>
      <p:bldP spid="38" grpId="0" bldLvl="0" animBg="1"/>
      <p:bldP spid="40" grpId="0"/>
      <p:bldP spid="41" grpId="0"/>
      <p:bldP spid="36" grpId="0" bldLvl="0" animBg="1"/>
      <p:bldP spid="43" grpId="0"/>
      <p:bldP spid="44" grpId="0"/>
      <p:bldP spid="2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448956" y="815500"/>
            <a:ext cx="4934813" cy="49348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5" name="椭圆 4"/>
          <p:cNvSpPr/>
          <p:nvPr/>
        </p:nvSpPr>
        <p:spPr>
          <a:xfrm>
            <a:off x="3336459" y="703003"/>
            <a:ext cx="5159808" cy="5159805"/>
          </a:xfrm>
          <a:prstGeom prst="ellipse">
            <a:avLst/>
          </a:prstGeom>
          <a:noFill/>
          <a:ln w="117475">
            <a:solidFill>
              <a:schemeClr val="accent1">
                <a:lumMod val="40000"/>
                <a:lumOff val="6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7" name="任意多边形 6"/>
          <p:cNvSpPr/>
          <p:nvPr/>
        </p:nvSpPr>
        <p:spPr>
          <a:xfrm rot="961210">
            <a:off x="1683772" y="3991137"/>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8" name="任意多边形 7"/>
          <p:cNvSpPr/>
          <p:nvPr/>
        </p:nvSpPr>
        <p:spPr>
          <a:xfrm rot="12672593">
            <a:off x="2592826" y="4750465"/>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9" name="任意多边形 8"/>
          <p:cNvSpPr/>
          <p:nvPr/>
        </p:nvSpPr>
        <p:spPr>
          <a:xfrm>
            <a:off x="1427911" y="4996442"/>
            <a:ext cx="748631" cy="791412"/>
          </a:xfrm>
          <a:custGeom>
            <a:avLst/>
            <a:gdLst>
              <a:gd name="connsiteX0" fmla="*/ 0 w 561473"/>
              <a:gd name="connsiteY0" fmla="*/ 0 h 593558"/>
              <a:gd name="connsiteX1" fmla="*/ 561473 w 561473"/>
              <a:gd name="connsiteY1" fmla="*/ 272716 h 593558"/>
              <a:gd name="connsiteX2" fmla="*/ 32084 w 561473"/>
              <a:gd name="connsiteY2" fmla="*/ 593558 h 593558"/>
              <a:gd name="connsiteX3" fmla="*/ 0 w 561473"/>
              <a:gd name="connsiteY3" fmla="*/ 0 h 593558"/>
            </a:gdLst>
            <a:ahLst/>
            <a:cxnLst>
              <a:cxn ang="0">
                <a:pos x="connsiteX0" y="connsiteY0"/>
              </a:cxn>
              <a:cxn ang="0">
                <a:pos x="connsiteX1" y="connsiteY1"/>
              </a:cxn>
              <a:cxn ang="0">
                <a:pos x="connsiteX2" y="connsiteY2"/>
              </a:cxn>
              <a:cxn ang="0">
                <a:pos x="connsiteX3" y="connsiteY3"/>
              </a:cxn>
            </a:cxnLst>
            <a:rect l="l" t="t" r="r" b="b"/>
            <a:pathLst>
              <a:path w="561473" h="593558">
                <a:moveTo>
                  <a:pt x="0" y="0"/>
                </a:moveTo>
                <a:lnTo>
                  <a:pt x="561473" y="272716"/>
                </a:lnTo>
                <a:lnTo>
                  <a:pt x="32084" y="59355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0" name="任意多边形 9"/>
          <p:cNvSpPr/>
          <p:nvPr/>
        </p:nvSpPr>
        <p:spPr>
          <a:xfrm>
            <a:off x="636500" y="4226421"/>
            <a:ext cx="449179" cy="406400"/>
          </a:xfrm>
          <a:custGeom>
            <a:avLst/>
            <a:gdLst>
              <a:gd name="connsiteX0" fmla="*/ 0 w 336884"/>
              <a:gd name="connsiteY0" fmla="*/ 0 h 304800"/>
              <a:gd name="connsiteX1" fmla="*/ 80210 w 336884"/>
              <a:gd name="connsiteY1" fmla="*/ 304800 h 304800"/>
              <a:gd name="connsiteX2" fmla="*/ 336884 w 336884"/>
              <a:gd name="connsiteY2" fmla="*/ 192505 h 304800"/>
              <a:gd name="connsiteX3" fmla="*/ 0 w 336884"/>
              <a:gd name="connsiteY3" fmla="*/ 0 h 304800"/>
            </a:gdLst>
            <a:ahLst/>
            <a:cxnLst>
              <a:cxn ang="0">
                <a:pos x="connsiteX0" y="connsiteY0"/>
              </a:cxn>
              <a:cxn ang="0">
                <a:pos x="connsiteX1" y="connsiteY1"/>
              </a:cxn>
              <a:cxn ang="0">
                <a:pos x="connsiteX2" y="connsiteY2"/>
              </a:cxn>
              <a:cxn ang="0">
                <a:pos x="connsiteX3" y="connsiteY3"/>
              </a:cxn>
            </a:cxnLst>
            <a:rect l="l" t="t" r="r" b="b"/>
            <a:pathLst>
              <a:path w="336884" h="304800">
                <a:moveTo>
                  <a:pt x="0" y="0"/>
                </a:moveTo>
                <a:lnTo>
                  <a:pt x="80210" y="304800"/>
                </a:lnTo>
                <a:lnTo>
                  <a:pt x="336884" y="19250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1" name="任意多边形 10"/>
          <p:cNvSpPr/>
          <p:nvPr/>
        </p:nvSpPr>
        <p:spPr>
          <a:xfrm>
            <a:off x="1984037" y="5723686"/>
            <a:ext cx="641684" cy="534737"/>
          </a:xfrm>
          <a:custGeom>
            <a:avLst/>
            <a:gdLst>
              <a:gd name="connsiteX0" fmla="*/ 176463 w 481263"/>
              <a:gd name="connsiteY0" fmla="*/ 96253 h 401053"/>
              <a:gd name="connsiteX1" fmla="*/ 0 w 481263"/>
              <a:gd name="connsiteY1" fmla="*/ 401053 h 401053"/>
              <a:gd name="connsiteX2" fmla="*/ 481263 w 481263"/>
              <a:gd name="connsiteY2" fmla="*/ 0 h 401053"/>
              <a:gd name="connsiteX3" fmla="*/ 176463 w 481263"/>
              <a:gd name="connsiteY3" fmla="*/ 96253 h 401053"/>
            </a:gdLst>
            <a:ahLst/>
            <a:cxnLst>
              <a:cxn ang="0">
                <a:pos x="connsiteX0" y="connsiteY0"/>
              </a:cxn>
              <a:cxn ang="0">
                <a:pos x="connsiteX1" y="connsiteY1"/>
              </a:cxn>
              <a:cxn ang="0">
                <a:pos x="connsiteX2" y="connsiteY2"/>
              </a:cxn>
              <a:cxn ang="0">
                <a:pos x="connsiteX3" y="connsiteY3"/>
              </a:cxn>
            </a:cxnLst>
            <a:rect l="l" t="t" r="r" b="b"/>
            <a:pathLst>
              <a:path w="481263" h="401053">
                <a:moveTo>
                  <a:pt x="176463" y="96253"/>
                </a:moveTo>
                <a:lnTo>
                  <a:pt x="0" y="401053"/>
                </a:lnTo>
                <a:lnTo>
                  <a:pt x="481263" y="0"/>
                </a:lnTo>
                <a:lnTo>
                  <a:pt x="176463" y="9625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2" name="任意多边形 11"/>
          <p:cNvSpPr/>
          <p:nvPr/>
        </p:nvSpPr>
        <p:spPr>
          <a:xfrm rot="4178014">
            <a:off x="2999277" y="822677"/>
            <a:ext cx="534736" cy="641684"/>
          </a:xfrm>
          <a:custGeom>
            <a:avLst/>
            <a:gdLst>
              <a:gd name="connsiteX0" fmla="*/ 0 w 401052"/>
              <a:gd name="connsiteY0" fmla="*/ 0 h 481263"/>
              <a:gd name="connsiteX1" fmla="*/ 401052 w 401052"/>
              <a:gd name="connsiteY1" fmla="*/ 96253 h 481263"/>
              <a:gd name="connsiteX2" fmla="*/ 16042 w 401052"/>
              <a:gd name="connsiteY2" fmla="*/ 481263 h 481263"/>
              <a:gd name="connsiteX3" fmla="*/ 0 w 401052"/>
              <a:gd name="connsiteY3" fmla="*/ 0 h 481263"/>
            </a:gdLst>
            <a:ahLst/>
            <a:cxnLst>
              <a:cxn ang="0">
                <a:pos x="connsiteX0" y="connsiteY0"/>
              </a:cxn>
              <a:cxn ang="0">
                <a:pos x="connsiteX1" y="connsiteY1"/>
              </a:cxn>
              <a:cxn ang="0">
                <a:pos x="connsiteX2" y="connsiteY2"/>
              </a:cxn>
              <a:cxn ang="0">
                <a:pos x="connsiteX3" y="connsiteY3"/>
              </a:cxn>
            </a:cxnLst>
            <a:rect l="l" t="t" r="r" b="b"/>
            <a:pathLst>
              <a:path w="401052" h="481263">
                <a:moveTo>
                  <a:pt x="0" y="0"/>
                </a:moveTo>
                <a:lnTo>
                  <a:pt x="401052" y="96253"/>
                </a:lnTo>
                <a:lnTo>
                  <a:pt x="16042" y="481263"/>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3" name="任意多边形 12"/>
          <p:cNvSpPr/>
          <p:nvPr/>
        </p:nvSpPr>
        <p:spPr>
          <a:xfrm>
            <a:off x="9195215" y="1079350"/>
            <a:ext cx="1155031" cy="770021"/>
          </a:xfrm>
          <a:custGeom>
            <a:avLst/>
            <a:gdLst>
              <a:gd name="connsiteX0" fmla="*/ 0 w 866273"/>
              <a:gd name="connsiteY0" fmla="*/ 64168 h 577516"/>
              <a:gd name="connsiteX1" fmla="*/ 866273 w 866273"/>
              <a:gd name="connsiteY1" fmla="*/ 0 h 577516"/>
              <a:gd name="connsiteX2" fmla="*/ 401052 w 866273"/>
              <a:gd name="connsiteY2" fmla="*/ 577516 h 577516"/>
              <a:gd name="connsiteX3" fmla="*/ 0 w 866273"/>
              <a:gd name="connsiteY3" fmla="*/ 64168 h 577516"/>
            </a:gdLst>
            <a:ahLst/>
            <a:cxnLst>
              <a:cxn ang="0">
                <a:pos x="connsiteX0" y="connsiteY0"/>
              </a:cxn>
              <a:cxn ang="0">
                <a:pos x="connsiteX1" y="connsiteY1"/>
              </a:cxn>
              <a:cxn ang="0">
                <a:pos x="connsiteX2" y="connsiteY2"/>
              </a:cxn>
              <a:cxn ang="0">
                <a:pos x="connsiteX3" y="connsiteY3"/>
              </a:cxn>
            </a:cxnLst>
            <a:rect l="l" t="t" r="r" b="b"/>
            <a:pathLst>
              <a:path w="866273" h="577516">
                <a:moveTo>
                  <a:pt x="0" y="64168"/>
                </a:moveTo>
                <a:lnTo>
                  <a:pt x="866273" y="0"/>
                </a:lnTo>
                <a:lnTo>
                  <a:pt x="401052" y="577516"/>
                </a:lnTo>
                <a:lnTo>
                  <a:pt x="0" y="641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4" name="任意多边形 13"/>
          <p:cNvSpPr/>
          <p:nvPr/>
        </p:nvSpPr>
        <p:spPr>
          <a:xfrm>
            <a:off x="9302163" y="2319941"/>
            <a:ext cx="491959" cy="470569"/>
          </a:xfrm>
          <a:custGeom>
            <a:avLst/>
            <a:gdLst>
              <a:gd name="connsiteX0" fmla="*/ 0 w 368969"/>
              <a:gd name="connsiteY0" fmla="*/ 0 h 352927"/>
              <a:gd name="connsiteX1" fmla="*/ 368969 w 368969"/>
              <a:gd name="connsiteY1" fmla="*/ 48127 h 352927"/>
              <a:gd name="connsiteX2" fmla="*/ 112295 w 368969"/>
              <a:gd name="connsiteY2" fmla="*/ 352927 h 352927"/>
              <a:gd name="connsiteX3" fmla="*/ 0 w 368969"/>
              <a:gd name="connsiteY3" fmla="*/ 0 h 352927"/>
            </a:gdLst>
            <a:ahLst/>
            <a:cxnLst>
              <a:cxn ang="0">
                <a:pos x="connsiteX0" y="connsiteY0"/>
              </a:cxn>
              <a:cxn ang="0">
                <a:pos x="connsiteX1" y="connsiteY1"/>
              </a:cxn>
              <a:cxn ang="0">
                <a:pos x="connsiteX2" y="connsiteY2"/>
              </a:cxn>
              <a:cxn ang="0">
                <a:pos x="connsiteX3" y="connsiteY3"/>
              </a:cxn>
            </a:cxnLst>
            <a:rect l="l" t="t" r="r" b="b"/>
            <a:pathLst>
              <a:path w="368969" h="352927">
                <a:moveTo>
                  <a:pt x="0" y="0"/>
                </a:moveTo>
                <a:lnTo>
                  <a:pt x="368969" y="48127"/>
                </a:lnTo>
                <a:lnTo>
                  <a:pt x="112295" y="352927"/>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5" name="任意多边形 14"/>
          <p:cNvSpPr/>
          <p:nvPr/>
        </p:nvSpPr>
        <p:spPr>
          <a:xfrm>
            <a:off x="8746036" y="3047185"/>
            <a:ext cx="1005305" cy="770020"/>
          </a:xfrm>
          <a:custGeom>
            <a:avLst/>
            <a:gdLst>
              <a:gd name="connsiteX0" fmla="*/ 0 w 753979"/>
              <a:gd name="connsiteY0" fmla="*/ 0 h 577515"/>
              <a:gd name="connsiteX1" fmla="*/ 48126 w 753979"/>
              <a:gd name="connsiteY1" fmla="*/ 577515 h 577515"/>
              <a:gd name="connsiteX2" fmla="*/ 753979 w 753979"/>
              <a:gd name="connsiteY2" fmla="*/ 513347 h 577515"/>
              <a:gd name="connsiteX3" fmla="*/ 0 w 753979"/>
              <a:gd name="connsiteY3" fmla="*/ 0 h 577515"/>
            </a:gdLst>
            <a:ahLst/>
            <a:cxnLst>
              <a:cxn ang="0">
                <a:pos x="connsiteX0" y="connsiteY0"/>
              </a:cxn>
              <a:cxn ang="0">
                <a:pos x="connsiteX1" y="connsiteY1"/>
              </a:cxn>
              <a:cxn ang="0">
                <a:pos x="connsiteX2" y="connsiteY2"/>
              </a:cxn>
              <a:cxn ang="0">
                <a:pos x="connsiteX3" y="connsiteY3"/>
              </a:cxn>
            </a:cxnLst>
            <a:rect l="l" t="t" r="r" b="b"/>
            <a:pathLst>
              <a:path w="753979" h="577515">
                <a:moveTo>
                  <a:pt x="0" y="0"/>
                </a:moveTo>
                <a:lnTo>
                  <a:pt x="48126" y="577515"/>
                </a:lnTo>
                <a:lnTo>
                  <a:pt x="753979" y="51334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6" name="任意多边形 15"/>
          <p:cNvSpPr/>
          <p:nvPr/>
        </p:nvSpPr>
        <p:spPr>
          <a:xfrm>
            <a:off x="9751341" y="3496358"/>
            <a:ext cx="1454484" cy="748633"/>
          </a:xfrm>
          <a:custGeom>
            <a:avLst/>
            <a:gdLst>
              <a:gd name="connsiteX0" fmla="*/ 433136 w 1090863"/>
              <a:gd name="connsiteY0" fmla="*/ 0 h 561474"/>
              <a:gd name="connsiteX1" fmla="*/ 0 w 1090863"/>
              <a:gd name="connsiteY1" fmla="*/ 561474 h 561474"/>
              <a:gd name="connsiteX2" fmla="*/ 1090863 w 1090863"/>
              <a:gd name="connsiteY2" fmla="*/ 256674 h 561474"/>
              <a:gd name="connsiteX3" fmla="*/ 481263 w 1090863"/>
              <a:gd name="connsiteY3" fmla="*/ 16042 h 561474"/>
              <a:gd name="connsiteX4" fmla="*/ 433136 w 1090863"/>
              <a:gd name="connsiteY4" fmla="*/ 0 h 561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863" h="561474">
                <a:moveTo>
                  <a:pt x="433136" y="0"/>
                </a:moveTo>
                <a:lnTo>
                  <a:pt x="0" y="561474"/>
                </a:lnTo>
                <a:lnTo>
                  <a:pt x="1090863" y="256674"/>
                </a:lnTo>
                <a:lnTo>
                  <a:pt x="481263" y="16042"/>
                </a:lnTo>
                <a:lnTo>
                  <a:pt x="43313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7" name="任意多边形 16"/>
          <p:cNvSpPr/>
          <p:nvPr/>
        </p:nvSpPr>
        <p:spPr>
          <a:xfrm>
            <a:off x="8296857" y="5293077"/>
            <a:ext cx="919748" cy="1112255"/>
          </a:xfrm>
          <a:custGeom>
            <a:avLst/>
            <a:gdLst>
              <a:gd name="connsiteX0" fmla="*/ 0 w 689811"/>
              <a:gd name="connsiteY0" fmla="*/ 304800 h 834190"/>
              <a:gd name="connsiteX1" fmla="*/ 545432 w 689811"/>
              <a:gd name="connsiteY1" fmla="*/ 0 h 834190"/>
              <a:gd name="connsiteX2" fmla="*/ 689811 w 689811"/>
              <a:gd name="connsiteY2" fmla="*/ 834190 h 834190"/>
              <a:gd name="connsiteX3" fmla="*/ 0 w 689811"/>
              <a:gd name="connsiteY3" fmla="*/ 304800 h 834190"/>
            </a:gdLst>
            <a:ahLst/>
            <a:cxnLst>
              <a:cxn ang="0">
                <a:pos x="connsiteX0" y="connsiteY0"/>
              </a:cxn>
              <a:cxn ang="0">
                <a:pos x="connsiteX1" y="connsiteY1"/>
              </a:cxn>
              <a:cxn ang="0">
                <a:pos x="connsiteX2" y="connsiteY2"/>
              </a:cxn>
              <a:cxn ang="0">
                <a:pos x="connsiteX3" y="connsiteY3"/>
              </a:cxn>
            </a:cxnLst>
            <a:rect l="l" t="t" r="r" b="b"/>
            <a:pathLst>
              <a:path w="689811" h="834190">
                <a:moveTo>
                  <a:pt x="0" y="304800"/>
                </a:moveTo>
                <a:lnTo>
                  <a:pt x="545432" y="0"/>
                </a:lnTo>
                <a:lnTo>
                  <a:pt x="689811" y="834190"/>
                </a:lnTo>
                <a:lnTo>
                  <a:pt x="0" y="3048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8" name="矩形 17"/>
          <p:cNvSpPr/>
          <p:nvPr/>
        </p:nvSpPr>
        <p:spPr>
          <a:xfrm>
            <a:off x="3452905" y="2729558"/>
            <a:ext cx="4872203" cy="781685"/>
          </a:xfrm>
          <a:prstGeom prst="rect">
            <a:avLst/>
          </a:prstGeom>
        </p:spPr>
        <p:txBody>
          <a:bodyPr wrap="square">
            <a:spAutoFit/>
          </a:bodyPr>
          <a:lstStyle/>
          <a:p>
            <a:pPr marL="0" marR="0" lvl="0" indent="0" algn="ctr" defTabSz="1219200" rtl="0" eaLnBrk="1" fontAlgn="base" latinLnBrk="0" hangingPunct="1">
              <a:lnSpc>
                <a:spcPct val="120000"/>
              </a:lnSpc>
              <a:spcBef>
                <a:spcPts val="0"/>
              </a:spcBef>
              <a:spcAft>
                <a:spcPts val="0"/>
              </a:spcAft>
              <a:buClrTx/>
              <a:buSzTx/>
              <a:buFontTx/>
              <a:buNone/>
              <a:defRPr/>
            </a:pPr>
            <a:r>
              <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rPr>
              <a:t>编码</a:t>
            </a:r>
            <a:endPar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21" name="矩形 20"/>
          <p:cNvSpPr/>
          <p:nvPr/>
        </p:nvSpPr>
        <p:spPr>
          <a:xfrm>
            <a:off x="4138295" y="3511550"/>
            <a:ext cx="3556000" cy="977265"/>
          </a:xfrm>
          <a:prstGeom prst="rect">
            <a:avLst/>
          </a:prstGeom>
        </p:spPr>
        <p:txBody>
          <a:bodyPr wrap="square">
            <a:spAutoFit/>
          </a:bodyPr>
          <a:lstStyle/>
          <a:p>
            <a:pPr marL="0" marR="0" lvl="0" indent="0" algn="l" defTabSz="1219200" rtl="0" eaLnBrk="1" fontAlgn="base" latinLnBrk="0" hangingPunct="1">
              <a:lnSpc>
                <a:spcPct val="120000"/>
              </a:lnSpc>
              <a:spcBef>
                <a:spcPts val="0"/>
              </a:spcBef>
              <a:spcAft>
                <a:spcPts val="0"/>
              </a:spcAft>
              <a:buClrTx/>
              <a:buSzTx/>
              <a:buFontTx/>
              <a:buNone/>
              <a:defRPr/>
            </a:pPr>
            <a:r>
              <a:rPr kumimoji="0" 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7.1.1 </a:t>
            </a:r>
            <a:r>
              <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选择程序设计语言</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7.1.2 </a:t>
            </a:r>
            <a:r>
              <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编码风格</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3" name="TextBox 22"/>
          <p:cNvSpPr txBox="1"/>
          <p:nvPr/>
        </p:nvSpPr>
        <p:spPr>
          <a:xfrm>
            <a:off x="4949434" y="1495920"/>
            <a:ext cx="1880235" cy="1445260"/>
          </a:xfrm>
          <a:prstGeom prst="rect">
            <a:avLst/>
          </a:prstGeom>
          <a:noFill/>
        </p:spPr>
        <p:txBody>
          <a:bodyPr wrap="none"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7.1</a:t>
            </a:r>
            <a:endPar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448956" y="815500"/>
            <a:ext cx="4934813" cy="49348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5" name="椭圆 4"/>
          <p:cNvSpPr/>
          <p:nvPr/>
        </p:nvSpPr>
        <p:spPr>
          <a:xfrm>
            <a:off x="3336459" y="703003"/>
            <a:ext cx="5159808" cy="5159805"/>
          </a:xfrm>
          <a:prstGeom prst="ellipse">
            <a:avLst/>
          </a:prstGeom>
          <a:noFill/>
          <a:ln w="117475">
            <a:solidFill>
              <a:schemeClr val="accent1">
                <a:lumMod val="40000"/>
                <a:lumOff val="6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7" name="任意多边形 6"/>
          <p:cNvSpPr/>
          <p:nvPr/>
        </p:nvSpPr>
        <p:spPr>
          <a:xfrm rot="961210">
            <a:off x="1683772" y="3991137"/>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8" name="任意多边形 7"/>
          <p:cNvSpPr/>
          <p:nvPr/>
        </p:nvSpPr>
        <p:spPr>
          <a:xfrm rot="12672593">
            <a:off x="2592826" y="4750465"/>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9" name="任意多边形 8"/>
          <p:cNvSpPr/>
          <p:nvPr/>
        </p:nvSpPr>
        <p:spPr>
          <a:xfrm>
            <a:off x="1427911" y="4996442"/>
            <a:ext cx="748631" cy="791412"/>
          </a:xfrm>
          <a:custGeom>
            <a:avLst/>
            <a:gdLst>
              <a:gd name="connsiteX0" fmla="*/ 0 w 561473"/>
              <a:gd name="connsiteY0" fmla="*/ 0 h 593558"/>
              <a:gd name="connsiteX1" fmla="*/ 561473 w 561473"/>
              <a:gd name="connsiteY1" fmla="*/ 272716 h 593558"/>
              <a:gd name="connsiteX2" fmla="*/ 32084 w 561473"/>
              <a:gd name="connsiteY2" fmla="*/ 593558 h 593558"/>
              <a:gd name="connsiteX3" fmla="*/ 0 w 561473"/>
              <a:gd name="connsiteY3" fmla="*/ 0 h 593558"/>
            </a:gdLst>
            <a:ahLst/>
            <a:cxnLst>
              <a:cxn ang="0">
                <a:pos x="connsiteX0" y="connsiteY0"/>
              </a:cxn>
              <a:cxn ang="0">
                <a:pos x="connsiteX1" y="connsiteY1"/>
              </a:cxn>
              <a:cxn ang="0">
                <a:pos x="connsiteX2" y="connsiteY2"/>
              </a:cxn>
              <a:cxn ang="0">
                <a:pos x="connsiteX3" y="connsiteY3"/>
              </a:cxn>
            </a:cxnLst>
            <a:rect l="l" t="t" r="r" b="b"/>
            <a:pathLst>
              <a:path w="561473" h="593558">
                <a:moveTo>
                  <a:pt x="0" y="0"/>
                </a:moveTo>
                <a:lnTo>
                  <a:pt x="561473" y="272716"/>
                </a:lnTo>
                <a:lnTo>
                  <a:pt x="32084" y="59355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0" name="任意多边形 9"/>
          <p:cNvSpPr/>
          <p:nvPr/>
        </p:nvSpPr>
        <p:spPr>
          <a:xfrm>
            <a:off x="636500" y="4226421"/>
            <a:ext cx="449179" cy="406400"/>
          </a:xfrm>
          <a:custGeom>
            <a:avLst/>
            <a:gdLst>
              <a:gd name="connsiteX0" fmla="*/ 0 w 336884"/>
              <a:gd name="connsiteY0" fmla="*/ 0 h 304800"/>
              <a:gd name="connsiteX1" fmla="*/ 80210 w 336884"/>
              <a:gd name="connsiteY1" fmla="*/ 304800 h 304800"/>
              <a:gd name="connsiteX2" fmla="*/ 336884 w 336884"/>
              <a:gd name="connsiteY2" fmla="*/ 192505 h 304800"/>
              <a:gd name="connsiteX3" fmla="*/ 0 w 336884"/>
              <a:gd name="connsiteY3" fmla="*/ 0 h 304800"/>
            </a:gdLst>
            <a:ahLst/>
            <a:cxnLst>
              <a:cxn ang="0">
                <a:pos x="connsiteX0" y="connsiteY0"/>
              </a:cxn>
              <a:cxn ang="0">
                <a:pos x="connsiteX1" y="connsiteY1"/>
              </a:cxn>
              <a:cxn ang="0">
                <a:pos x="connsiteX2" y="connsiteY2"/>
              </a:cxn>
              <a:cxn ang="0">
                <a:pos x="connsiteX3" y="connsiteY3"/>
              </a:cxn>
            </a:cxnLst>
            <a:rect l="l" t="t" r="r" b="b"/>
            <a:pathLst>
              <a:path w="336884" h="304800">
                <a:moveTo>
                  <a:pt x="0" y="0"/>
                </a:moveTo>
                <a:lnTo>
                  <a:pt x="80210" y="304800"/>
                </a:lnTo>
                <a:lnTo>
                  <a:pt x="336884" y="19250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1" name="任意多边形 10"/>
          <p:cNvSpPr/>
          <p:nvPr/>
        </p:nvSpPr>
        <p:spPr>
          <a:xfrm>
            <a:off x="1984037" y="5723686"/>
            <a:ext cx="641684" cy="534737"/>
          </a:xfrm>
          <a:custGeom>
            <a:avLst/>
            <a:gdLst>
              <a:gd name="connsiteX0" fmla="*/ 176463 w 481263"/>
              <a:gd name="connsiteY0" fmla="*/ 96253 h 401053"/>
              <a:gd name="connsiteX1" fmla="*/ 0 w 481263"/>
              <a:gd name="connsiteY1" fmla="*/ 401053 h 401053"/>
              <a:gd name="connsiteX2" fmla="*/ 481263 w 481263"/>
              <a:gd name="connsiteY2" fmla="*/ 0 h 401053"/>
              <a:gd name="connsiteX3" fmla="*/ 176463 w 481263"/>
              <a:gd name="connsiteY3" fmla="*/ 96253 h 401053"/>
            </a:gdLst>
            <a:ahLst/>
            <a:cxnLst>
              <a:cxn ang="0">
                <a:pos x="connsiteX0" y="connsiteY0"/>
              </a:cxn>
              <a:cxn ang="0">
                <a:pos x="connsiteX1" y="connsiteY1"/>
              </a:cxn>
              <a:cxn ang="0">
                <a:pos x="connsiteX2" y="connsiteY2"/>
              </a:cxn>
              <a:cxn ang="0">
                <a:pos x="connsiteX3" y="connsiteY3"/>
              </a:cxn>
            </a:cxnLst>
            <a:rect l="l" t="t" r="r" b="b"/>
            <a:pathLst>
              <a:path w="481263" h="401053">
                <a:moveTo>
                  <a:pt x="176463" y="96253"/>
                </a:moveTo>
                <a:lnTo>
                  <a:pt x="0" y="401053"/>
                </a:lnTo>
                <a:lnTo>
                  <a:pt x="481263" y="0"/>
                </a:lnTo>
                <a:lnTo>
                  <a:pt x="176463" y="9625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2" name="任意多边形 11"/>
          <p:cNvSpPr/>
          <p:nvPr/>
        </p:nvSpPr>
        <p:spPr>
          <a:xfrm rot="4178014">
            <a:off x="2999277" y="822677"/>
            <a:ext cx="534736" cy="641684"/>
          </a:xfrm>
          <a:custGeom>
            <a:avLst/>
            <a:gdLst>
              <a:gd name="connsiteX0" fmla="*/ 0 w 401052"/>
              <a:gd name="connsiteY0" fmla="*/ 0 h 481263"/>
              <a:gd name="connsiteX1" fmla="*/ 401052 w 401052"/>
              <a:gd name="connsiteY1" fmla="*/ 96253 h 481263"/>
              <a:gd name="connsiteX2" fmla="*/ 16042 w 401052"/>
              <a:gd name="connsiteY2" fmla="*/ 481263 h 481263"/>
              <a:gd name="connsiteX3" fmla="*/ 0 w 401052"/>
              <a:gd name="connsiteY3" fmla="*/ 0 h 481263"/>
            </a:gdLst>
            <a:ahLst/>
            <a:cxnLst>
              <a:cxn ang="0">
                <a:pos x="connsiteX0" y="connsiteY0"/>
              </a:cxn>
              <a:cxn ang="0">
                <a:pos x="connsiteX1" y="connsiteY1"/>
              </a:cxn>
              <a:cxn ang="0">
                <a:pos x="connsiteX2" y="connsiteY2"/>
              </a:cxn>
              <a:cxn ang="0">
                <a:pos x="connsiteX3" y="connsiteY3"/>
              </a:cxn>
            </a:cxnLst>
            <a:rect l="l" t="t" r="r" b="b"/>
            <a:pathLst>
              <a:path w="401052" h="481263">
                <a:moveTo>
                  <a:pt x="0" y="0"/>
                </a:moveTo>
                <a:lnTo>
                  <a:pt x="401052" y="96253"/>
                </a:lnTo>
                <a:lnTo>
                  <a:pt x="16042" y="481263"/>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3" name="任意多边形 12"/>
          <p:cNvSpPr/>
          <p:nvPr/>
        </p:nvSpPr>
        <p:spPr>
          <a:xfrm>
            <a:off x="9195215" y="1079350"/>
            <a:ext cx="1155031" cy="770021"/>
          </a:xfrm>
          <a:custGeom>
            <a:avLst/>
            <a:gdLst>
              <a:gd name="connsiteX0" fmla="*/ 0 w 866273"/>
              <a:gd name="connsiteY0" fmla="*/ 64168 h 577516"/>
              <a:gd name="connsiteX1" fmla="*/ 866273 w 866273"/>
              <a:gd name="connsiteY1" fmla="*/ 0 h 577516"/>
              <a:gd name="connsiteX2" fmla="*/ 401052 w 866273"/>
              <a:gd name="connsiteY2" fmla="*/ 577516 h 577516"/>
              <a:gd name="connsiteX3" fmla="*/ 0 w 866273"/>
              <a:gd name="connsiteY3" fmla="*/ 64168 h 577516"/>
            </a:gdLst>
            <a:ahLst/>
            <a:cxnLst>
              <a:cxn ang="0">
                <a:pos x="connsiteX0" y="connsiteY0"/>
              </a:cxn>
              <a:cxn ang="0">
                <a:pos x="connsiteX1" y="connsiteY1"/>
              </a:cxn>
              <a:cxn ang="0">
                <a:pos x="connsiteX2" y="connsiteY2"/>
              </a:cxn>
              <a:cxn ang="0">
                <a:pos x="connsiteX3" y="connsiteY3"/>
              </a:cxn>
            </a:cxnLst>
            <a:rect l="l" t="t" r="r" b="b"/>
            <a:pathLst>
              <a:path w="866273" h="577516">
                <a:moveTo>
                  <a:pt x="0" y="64168"/>
                </a:moveTo>
                <a:lnTo>
                  <a:pt x="866273" y="0"/>
                </a:lnTo>
                <a:lnTo>
                  <a:pt x="401052" y="577516"/>
                </a:lnTo>
                <a:lnTo>
                  <a:pt x="0" y="641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4" name="任意多边形 13"/>
          <p:cNvSpPr/>
          <p:nvPr/>
        </p:nvSpPr>
        <p:spPr>
          <a:xfrm>
            <a:off x="9302163" y="2319941"/>
            <a:ext cx="491959" cy="470569"/>
          </a:xfrm>
          <a:custGeom>
            <a:avLst/>
            <a:gdLst>
              <a:gd name="connsiteX0" fmla="*/ 0 w 368969"/>
              <a:gd name="connsiteY0" fmla="*/ 0 h 352927"/>
              <a:gd name="connsiteX1" fmla="*/ 368969 w 368969"/>
              <a:gd name="connsiteY1" fmla="*/ 48127 h 352927"/>
              <a:gd name="connsiteX2" fmla="*/ 112295 w 368969"/>
              <a:gd name="connsiteY2" fmla="*/ 352927 h 352927"/>
              <a:gd name="connsiteX3" fmla="*/ 0 w 368969"/>
              <a:gd name="connsiteY3" fmla="*/ 0 h 352927"/>
            </a:gdLst>
            <a:ahLst/>
            <a:cxnLst>
              <a:cxn ang="0">
                <a:pos x="connsiteX0" y="connsiteY0"/>
              </a:cxn>
              <a:cxn ang="0">
                <a:pos x="connsiteX1" y="connsiteY1"/>
              </a:cxn>
              <a:cxn ang="0">
                <a:pos x="connsiteX2" y="connsiteY2"/>
              </a:cxn>
              <a:cxn ang="0">
                <a:pos x="connsiteX3" y="connsiteY3"/>
              </a:cxn>
            </a:cxnLst>
            <a:rect l="l" t="t" r="r" b="b"/>
            <a:pathLst>
              <a:path w="368969" h="352927">
                <a:moveTo>
                  <a:pt x="0" y="0"/>
                </a:moveTo>
                <a:lnTo>
                  <a:pt x="368969" y="48127"/>
                </a:lnTo>
                <a:lnTo>
                  <a:pt x="112295" y="352927"/>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5" name="任意多边形 14"/>
          <p:cNvSpPr/>
          <p:nvPr/>
        </p:nvSpPr>
        <p:spPr>
          <a:xfrm>
            <a:off x="8746036" y="3047185"/>
            <a:ext cx="1005305" cy="770020"/>
          </a:xfrm>
          <a:custGeom>
            <a:avLst/>
            <a:gdLst>
              <a:gd name="connsiteX0" fmla="*/ 0 w 753979"/>
              <a:gd name="connsiteY0" fmla="*/ 0 h 577515"/>
              <a:gd name="connsiteX1" fmla="*/ 48126 w 753979"/>
              <a:gd name="connsiteY1" fmla="*/ 577515 h 577515"/>
              <a:gd name="connsiteX2" fmla="*/ 753979 w 753979"/>
              <a:gd name="connsiteY2" fmla="*/ 513347 h 577515"/>
              <a:gd name="connsiteX3" fmla="*/ 0 w 753979"/>
              <a:gd name="connsiteY3" fmla="*/ 0 h 577515"/>
            </a:gdLst>
            <a:ahLst/>
            <a:cxnLst>
              <a:cxn ang="0">
                <a:pos x="connsiteX0" y="connsiteY0"/>
              </a:cxn>
              <a:cxn ang="0">
                <a:pos x="connsiteX1" y="connsiteY1"/>
              </a:cxn>
              <a:cxn ang="0">
                <a:pos x="connsiteX2" y="connsiteY2"/>
              </a:cxn>
              <a:cxn ang="0">
                <a:pos x="connsiteX3" y="connsiteY3"/>
              </a:cxn>
            </a:cxnLst>
            <a:rect l="l" t="t" r="r" b="b"/>
            <a:pathLst>
              <a:path w="753979" h="577515">
                <a:moveTo>
                  <a:pt x="0" y="0"/>
                </a:moveTo>
                <a:lnTo>
                  <a:pt x="48126" y="577515"/>
                </a:lnTo>
                <a:lnTo>
                  <a:pt x="753979" y="51334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6" name="任意多边形 15"/>
          <p:cNvSpPr/>
          <p:nvPr/>
        </p:nvSpPr>
        <p:spPr>
          <a:xfrm>
            <a:off x="9751341" y="3496358"/>
            <a:ext cx="1454484" cy="748633"/>
          </a:xfrm>
          <a:custGeom>
            <a:avLst/>
            <a:gdLst>
              <a:gd name="connsiteX0" fmla="*/ 433136 w 1090863"/>
              <a:gd name="connsiteY0" fmla="*/ 0 h 561474"/>
              <a:gd name="connsiteX1" fmla="*/ 0 w 1090863"/>
              <a:gd name="connsiteY1" fmla="*/ 561474 h 561474"/>
              <a:gd name="connsiteX2" fmla="*/ 1090863 w 1090863"/>
              <a:gd name="connsiteY2" fmla="*/ 256674 h 561474"/>
              <a:gd name="connsiteX3" fmla="*/ 481263 w 1090863"/>
              <a:gd name="connsiteY3" fmla="*/ 16042 h 561474"/>
              <a:gd name="connsiteX4" fmla="*/ 433136 w 1090863"/>
              <a:gd name="connsiteY4" fmla="*/ 0 h 561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863" h="561474">
                <a:moveTo>
                  <a:pt x="433136" y="0"/>
                </a:moveTo>
                <a:lnTo>
                  <a:pt x="0" y="561474"/>
                </a:lnTo>
                <a:lnTo>
                  <a:pt x="1090863" y="256674"/>
                </a:lnTo>
                <a:lnTo>
                  <a:pt x="481263" y="16042"/>
                </a:lnTo>
                <a:lnTo>
                  <a:pt x="43313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7" name="任意多边形 16"/>
          <p:cNvSpPr/>
          <p:nvPr/>
        </p:nvSpPr>
        <p:spPr>
          <a:xfrm>
            <a:off x="8296857" y="5293077"/>
            <a:ext cx="919748" cy="1112255"/>
          </a:xfrm>
          <a:custGeom>
            <a:avLst/>
            <a:gdLst>
              <a:gd name="connsiteX0" fmla="*/ 0 w 689811"/>
              <a:gd name="connsiteY0" fmla="*/ 304800 h 834190"/>
              <a:gd name="connsiteX1" fmla="*/ 545432 w 689811"/>
              <a:gd name="connsiteY1" fmla="*/ 0 h 834190"/>
              <a:gd name="connsiteX2" fmla="*/ 689811 w 689811"/>
              <a:gd name="connsiteY2" fmla="*/ 834190 h 834190"/>
              <a:gd name="connsiteX3" fmla="*/ 0 w 689811"/>
              <a:gd name="connsiteY3" fmla="*/ 304800 h 834190"/>
            </a:gdLst>
            <a:ahLst/>
            <a:cxnLst>
              <a:cxn ang="0">
                <a:pos x="connsiteX0" y="connsiteY0"/>
              </a:cxn>
              <a:cxn ang="0">
                <a:pos x="connsiteX1" y="connsiteY1"/>
              </a:cxn>
              <a:cxn ang="0">
                <a:pos x="connsiteX2" y="connsiteY2"/>
              </a:cxn>
              <a:cxn ang="0">
                <a:pos x="connsiteX3" y="connsiteY3"/>
              </a:cxn>
            </a:cxnLst>
            <a:rect l="l" t="t" r="r" b="b"/>
            <a:pathLst>
              <a:path w="689811" h="834190">
                <a:moveTo>
                  <a:pt x="0" y="304800"/>
                </a:moveTo>
                <a:lnTo>
                  <a:pt x="545432" y="0"/>
                </a:lnTo>
                <a:lnTo>
                  <a:pt x="689811" y="834190"/>
                </a:lnTo>
                <a:lnTo>
                  <a:pt x="0" y="3048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8" name="矩形 17"/>
          <p:cNvSpPr/>
          <p:nvPr/>
        </p:nvSpPr>
        <p:spPr>
          <a:xfrm>
            <a:off x="3452905" y="2729558"/>
            <a:ext cx="4872203" cy="781685"/>
          </a:xfrm>
          <a:prstGeom prst="rect">
            <a:avLst/>
          </a:prstGeom>
        </p:spPr>
        <p:txBody>
          <a:bodyPr wrap="square">
            <a:spAutoFit/>
          </a:bodyPr>
          <a:lstStyle/>
          <a:p>
            <a:pPr marL="0" marR="0" lvl="0" indent="0" algn="ctr" defTabSz="1219200" rtl="0" eaLnBrk="1" fontAlgn="base" latinLnBrk="0" hangingPunct="1">
              <a:lnSpc>
                <a:spcPct val="120000"/>
              </a:lnSpc>
              <a:spcBef>
                <a:spcPts val="0"/>
              </a:spcBef>
              <a:spcAft>
                <a:spcPts val="0"/>
              </a:spcAft>
              <a:buClrTx/>
              <a:buSzTx/>
              <a:buFontTx/>
              <a:buNone/>
              <a:defRPr/>
            </a:pPr>
            <a:r>
              <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rPr>
              <a:t>白盒测试技术</a:t>
            </a:r>
            <a:endPar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9" name="椭圆 18"/>
          <p:cNvSpPr/>
          <p:nvPr/>
        </p:nvSpPr>
        <p:spPr>
          <a:xfrm>
            <a:off x="4085916" y="3705384"/>
            <a:ext cx="192021" cy="1920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CCECFF"/>
              </a:solidFill>
              <a:effectLst/>
              <a:uLnTx/>
              <a:uFillTx/>
              <a:latin typeface="Calibri" panose="020F0502020204030204"/>
              <a:ea typeface="微软雅黑" panose="020B0503020204020204" charset="-122"/>
              <a:cs typeface="+mn-cs"/>
            </a:endParaRPr>
          </a:p>
        </p:txBody>
      </p:sp>
      <p:sp>
        <p:nvSpPr>
          <p:cNvPr id="20" name="椭圆 19"/>
          <p:cNvSpPr/>
          <p:nvPr/>
        </p:nvSpPr>
        <p:spPr>
          <a:xfrm>
            <a:off x="4085916" y="4126788"/>
            <a:ext cx="192021" cy="1920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CCECFF"/>
              </a:solidFill>
              <a:effectLst/>
              <a:uLnTx/>
              <a:uFillTx/>
              <a:latin typeface="Calibri" panose="020F0502020204030204"/>
              <a:ea typeface="微软雅黑" panose="020B0503020204020204" charset="-122"/>
              <a:cs typeface="+mn-cs"/>
            </a:endParaRPr>
          </a:p>
        </p:txBody>
      </p:sp>
      <p:sp>
        <p:nvSpPr>
          <p:cNvPr id="21" name="矩形 20"/>
          <p:cNvSpPr/>
          <p:nvPr/>
        </p:nvSpPr>
        <p:spPr>
          <a:xfrm>
            <a:off x="4445000" y="3511550"/>
            <a:ext cx="2888615" cy="977265"/>
          </a:xfrm>
          <a:prstGeom prst="rect">
            <a:avLst/>
          </a:prstGeom>
        </p:spPr>
        <p:txBody>
          <a:bodyPr wrap="square">
            <a:spAutoFit/>
          </a:bodyPr>
          <a:lstStyle/>
          <a:p>
            <a:pPr marL="0" marR="0" lvl="0" indent="0" algn="l" defTabSz="1219200" rtl="0" eaLnBrk="1" fontAlgn="base" latinLnBrk="0" hangingPunct="1">
              <a:lnSpc>
                <a:spcPct val="120000"/>
              </a:lnSpc>
              <a:spcBef>
                <a:spcPts val="0"/>
              </a:spcBef>
              <a:spcAft>
                <a:spcPts val="0"/>
              </a:spcAft>
              <a:buClrTx/>
              <a:buSzTx/>
              <a:buFontTx/>
              <a:buNone/>
              <a:defRPr/>
            </a:pPr>
            <a:r>
              <a:rPr kumimoji="0" 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7.6.1 </a:t>
            </a:r>
            <a:r>
              <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逻辑覆盖</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7.6.2 </a:t>
            </a:r>
            <a:r>
              <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控制结构测试</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3" name="TextBox 22"/>
          <p:cNvSpPr txBox="1"/>
          <p:nvPr/>
        </p:nvSpPr>
        <p:spPr>
          <a:xfrm>
            <a:off x="4949434" y="1495920"/>
            <a:ext cx="1880235" cy="1445260"/>
          </a:xfrm>
          <a:prstGeom prst="rect">
            <a:avLst/>
          </a:prstGeom>
          <a:noFill/>
        </p:spPr>
        <p:txBody>
          <a:bodyPr wrap="none"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7.6</a:t>
            </a:r>
            <a:endPar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概述 </a:t>
            </a:r>
            <a:r>
              <a:rPr lang="zh-CN" altLang="en-US" sz="1600" b="1" dirty="0"/>
              <a:t>测试</a:t>
            </a:r>
            <a:endParaRPr lang="zh-CN" altLang="en-US" sz="1600" b="1" dirty="0"/>
          </a:p>
        </p:txBody>
      </p:sp>
      <p:sp>
        <p:nvSpPr>
          <p:cNvPr id="5" name="圆角矩形 4"/>
          <p:cNvSpPr/>
          <p:nvPr/>
        </p:nvSpPr>
        <p:spPr bwMode="auto">
          <a:xfrm>
            <a:off x="1728470" y="1488440"/>
            <a:ext cx="8735060" cy="4606290"/>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7" name="矩形 87"/>
          <p:cNvSpPr>
            <a:spLocks noChangeArrowheads="1"/>
          </p:cNvSpPr>
          <p:nvPr/>
        </p:nvSpPr>
        <p:spPr bwMode="auto">
          <a:xfrm>
            <a:off x="2046605" y="1651635"/>
            <a:ext cx="8098790" cy="4279900"/>
          </a:xfrm>
          <a:prstGeom prst="rect">
            <a:avLst/>
          </a:prstGeom>
          <a:noFill/>
          <a:ln w="9525">
            <a:noFill/>
            <a:miter lim="800000"/>
          </a:ln>
        </p:spPr>
        <p:txBody>
          <a:bodyPr wrap="square" lIns="121907" tIns="60955" rIns="121907" bIns="60955">
            <a:spAutoFit/>
          </a:bodyPr>
          <a:lstStyle/>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设计测试方案是测试阶段的关键技术问题。所谓测试方案包括</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具体的测试目的</a:t>
            </a: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（例如，预定要测试的具体功能），</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应该输入的测试数据</a:t>
            </a: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和</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预期的结果</a:t>
            </a: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t>
            </a:r>
            <a:endPar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通常又把测试数据和预期的输出结果称为测试用例。其中最困难的问题是设计测试用的输入数据。</a:t>
            </a:r>
            <a:endPar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不同的测试数据发现程序错误的能力差别很大，为了提高测试效率降低测试成本，应该选用高效的测试数据。因为不可能进行穷尽的测试，所以选用</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少量“最有效的”</a:t>
            </a: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测试数据，做到</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尽可能完备</a:t>
            </a: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的测试就更重要了。</a:t>
            </a:r>
            <a:endPar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设计测试方案的基本目标是，确定一组</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最可能发现某个错误或某类错误</a:t>
            </a: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的测试数据。已经研究出许多设计测试数据的技术，这些技术各有优缺点，没有哪一种是最好的，更没有哪一种可以代替其余所有技术；同一种技术在不同的应用场合效果可能相差很大，因此，通常需要联合使用多种设计测试数据的技术。</a:t>
            </a:r>
            <a:endPar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sz="2400" b="1" dirty="0"/>
              <a:t>7.6.1 </a:t>
            </a:r>
            <a:r>
              <a:rPr lang="zh-CN" altLang="en-US" sz="2400" b="1" dirty="0"/>
              <a:t>逻辑覆盖</a:t>
            </a:r>
            <a:endParaRPr lang="zh-CN" altLang="en-US" sz="2400" b="1" dirty="0"/>
          </a:p>
        </p:txBody>
      </p:sp>
      <p:sp>
        <p:nvSpPr>
          <p:cNvPr id="5" name="圆角矩形 4"/>
          <p:cNvSpPr/>
          <p:nvPr/>
        </p:nvSpPr>
        <p:spPr bwMode="auto">
          <a:xfrm>
            <a:off x="1728470" y="1488440"/>
            <a:ext cx="8735060" cy="2047875"/>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7" name="矩形 87"/>
          <p:cNvSpPr>
            <a:spLocks noChangeArrowheads="1"/>
          </p:cNvSpPr>
          <p:nvPr/>
        </p:nvSpPr>
        <p:spPr bwMode="auto">
          <a:xfrm>
            <a:off x="2046605" y="1812290"/>
            <a:ext cx="8098790" cy="1400175"/>
          </a:xfrm>
          <a:prstGeom prst="rect">
            <a:avLst/>
          </a:prstGeom>
          <a:noFill/>
          <a:ln w="9525">
            <a:noFill/>
            <a:miter lim="800000"/>
          </a:ln>
        </p:spPr>
        <p:txBody>
          <a:bodyPr wrap="square" lIns="121907" tIns="60955" rIns="121907" bIns="60955">
            <a:spAutoFit/>
          </a:bodyPr>
          <a:lstStyle/>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有选择地</a:t>
            </a: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执行程序中某些</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最有代表性通路</a:t>
            </a: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是对穷尽测试唯一可行替代办法。</a:t>
            </a:r>
            <a:endPar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所谓逻辑覆盖是对一系列测试过程的总称，这组测试过程逐渐进行越来越完整的通路测试。从覆盖源程序语句的详尽程度分析，大致有以下一些不同的覆盖标准。</a:t>
            </a:r>
            <a:endPar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129" name="组合 128"/>
          <p:cNvGrpSpPr/>
          <p:nvPr/>
        </p:nvGrpSpPr>
        <p:grpSpPr>
          <a:xfrm>
            <a:off x="7553960" y="4077970"/>
            <a:ext cx="2414270" cy="1393190"/>
            <a:chOff x="11896" y="6422"/>
            <a:chExt cx="3802" cy="2194"/>
          </a:xfrm>
        </p:grpSpPr>
        <p:grpSp>
          <p:nvGrpSpPr>
            <p:cNvPr id="66" name="Group 1282"/>
            <p:cNvGrpSpPr/>
            <p:nvPr/>
          </p:nvGrpSpPr>
          <p:grpSpPr>
            <a:xfrm>
              <a:off x="11896" y="7420"/>
              <a:ext cx="2306" cy="1197"/>
              <a:chOff x="0" y="0"/>
              <a:chExt cx="3154022" cy="1635267"/>
            </a:xfrm>
            <a:solidFill>
              <a:schemeClr val="accent1"/>
            </a:solidFill>
          </p:grpSpPr>
          <p:sp>
            <p:nvSpPr>
              <p:cNvPr id="67" name="Shape 1280"/>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68" name="Shape 1281"/>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sp>
          <p:nvSpPr>
            <p:cNvPr id="74" name="Shape 1305"/>
            <p:cNvSpPr/>
            <p:nvPr/>
          </p:nvSpPr>
          <p:spPr>
            <a:xfrm>
              <a:off x="11918" y="7085"/>
              <a:ext cx="2276" cy="64"/>
            </a:xfrm>
            <a:prstGeom prst="rect">
              <a:avLst/>
            </a:prstGeom>
            <a:solidFill>
              <a:schemeClr val="accent5"/>
            </a:solidFill>
            <a:ln w="12700" cap="flat">
              <a:noFill/>
              <a:miter lim="400000"/>
            </a:ln>
            <a:effectLst/>
          </p:spPr>
          <p:txBody>
            <a:bodyPr wrap="square" lIns="51713" tIns="51713" rIns="51713" bIns="51713"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81" name="Rectangle 145"/>
            <p:cNvSpPr/>
            <p:nvPr/>
          </p:nvSpPr>
          <p:spPr>
            <a:xfrm rot="847487">
              <a:off x="12685" y="7790"/>
              <a:ext cx="1402" cy="436"/>
            </a:xfrm>
            <a:prstGeom prst="rect">
              <a:avLst/>
            </a:prstGeom>
          </p:spPr>
          <p:txBody>
            <a:bodyPr wrap="square" lIns="93084" tIns="46541" rIns="93084" bIns="46541">
              <a:spAutoFit/>
            </a:bodyPr>
            <a:p>
              <a:pPr marL="0" marR="0" lvl="0" indent="0" algn="ctr" defTabSz="12192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6</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05" name="TextBox 56"/>
            <p:cNvSpPr txBox="1"/>
            <p:nvPr/>
          </p:nvSpPr>
          <p:spPr>
            <a:xfrm>
              <a:off x="11896" y="6422"/>
              <a:ext cx="3803" cy="436"/>
            </a:xfrm>
            <a:prstGeom prst="rect">
              <a:avLst/>
            </a:prstGeom>
            <a:noFill/>
          </p:spPr>
          <p:txBody>
            <a:bodyPr wrap="square" lIns="0" tIns="0" rIns="0" bIns="0" rtlCol="0">
              <a:spAutoFit/>
            </a:bodyPr>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点覆盖</a:t>
              </a:r>
              <a:endPar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grpSp>
      <p:grpSp>
        <p:nvGrpSpPr>
          <p:cNvPr id="130" name="组合 129"/>
          <p:cNvGrpSpPr/>
          <p:nvPr/>
        </p:nvGrpSpPr>
        <p:grpSpPr>
          <a:xfrm>
            <a:off x="9044940" y="5237480"/>
            <a:ext cx="2423795" cy="1397635"/>
            <a:chOff x="14244" y="8248"/>
            <a:chExt cx="3817" cy="2201"/>
          </a:xfrm>
        </p:grpSpPr>
        <p:grpSp>
          <p:nvGrpSpPr>
            <p:cNvPr id="106" name="Group 1277"/>
            <p:cNvGrpSpPr/>
            <p:nvPr/>
          </p:nvGrpSpPr>
          <p:grpSpPr>
            <a:xfrm rot="10800000" flipH="1">
              <a:off x="14244" y="8248"/>
              <a:ext cx="2306" cy="1197"/>
              <a:chOff x="0" y="0"/>
              <a:chExt cx="3154022" cy="1635267"/>
            </a:xfrm>
            <a:solidFill>
              <a:schemeClr val="accent1"/>
            </a:solidFill>
          </p:grpSpPr>
          <p:sp>
            <p:nvSpPr>
              <p:cNvPr id="107" name="Shape 1275"/>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108" name="Shape 1276"/>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sp>
          <p:nvSpPr>
            <p:cNvPr id="112" name="Shape 1301"/>
            <p:cNvSpPr/>
            <p:nvPr/>
          </p:nvSpPr>
          <p:spPr>
            <a:xfrm>
              <a:off x="14259" y="9701"/>
              <a:ext cx="2276" cy="64"/>
            </a:xfrm>
            <a:prstGeom prst="rect">
              <a:avLst/>
            </a:prstGeom>
            <a:solidFill>
              <a:schemeClr val="accent1"/>
            </a:solidFill>
            <a:ln w="12700" cap="flat">
              <a:noFill/>
              <a:miter lim="400000"/>
            </a:ln>
            <a:effectLst/>
          </p:spPr>
          <p:txBody>
            <a:bodyPr wrap="square" lIns="51713" tIns="51713" rIns="51713" bIns="51713"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114" name="Rectangle 144"/>
            <p:cNvSpPr/>
            <p:nvPr/>
          </p:nvSpPr>
          <p:spPr>
            <a:xfrm rot="20816511">
              <a:off x="15013" y="8555"/>
              <a:ext cx="1402" cy="436"/>
            </a:xfrm>
            <a:prstGeom prst="rect">
              <a:avLst/>
            </a:prstGeom>
          </p:spPr>
          <p:txBody>
            <a:bodyPr wrap="square" lIns="93084" tIns="46541" rIns="93084" bIns="46541">
              <a:spAutoFit/>
            </a:bodyPr>
            <a:p>
              <a:pPr marL="0" marR="0" lvl="0" indent="0" algn="ctr" defTabSz="12192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16" name="TextBox 54"/>
            <p:cNvSpPr txBox="1"/>
            <p:nvPr/>
          </p:nvSpPr>
          <p:spPr>
            <a:xfrm>
              <a:off x="14259" y="10013"/>
              <a:ext cx="3803" cy="436"/>
            </a:xfrm>
            <a:prstGeom prst="rect">
              <a:avLst/>
            </a:prstGeom>
            <a:noFill/>
          </p:spPr>
          <p:txBody>
            <a:bodyPr wrap="square" lIns="0" tIns="0" rIns="0" bIns="0" rtlCol="0">
              <a:spAutoFit/>
            </a:bodyPr>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边覆盖</a:t>
              </a:r>
              <a:endPar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grpSp>
      <p:grpSp>
        <p:nvGrpSpPr>
          <p:cNvPr id="131" name="组合 130"/>
          <p:cNvGrpSpPr/>
          <p:nvPr/>
        </p:nvGrpSpPr>
        <p:grpSpPr>
          <a:xfrm>
            <a:off x="10499725" y="4077970"/>
            <a:ext cx="1480185" cy="1398270"/>
            <a:chOff x="16535" y="6422"/>
            <a:chExt cx="2331" cy="2202"/>
          </a:xfrm>
        </p:grpSpPr>
        <p:grpSp>
          <p:nvGrpSpPr>
            <p:cNvPr id="109" name="Group 1282"/>
            <p:cNvGrpSpPr/>
            <p:nvPr/>
          </p:nvGrpSpPr>
          <p:grpSpPr>
            <a:xfrm>
              <a:off x="16560" y="7428"/>
              <a:ext cx="2306" cy="1197"/>
              <a:chOff x="0" y="0"/>
              <a:chExt cx="3154022" cy="1635267"/>
            </a:xfrm>
            <a:solidFill>
              <a:schemeClr val="accent1"/>
            </a:solidFill>
          </p:grpSpPr>
          <p:sp>
            <p:nvSpPr>
              <p:cNvPr id="110" name="Shape 1280"/>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111" name="Shape 1281"/>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sp>
          <p:nvSpPr>
            <p:cNvPr id="113" name="Shape 1305"/>
            <p:cNvSpPr/>
            <p:nvPr/>
          </p:nvSpPr>
          <p:spPr>
            <a:xfrm>
              <a:off x="16590" y="7087"/>
              <a:ext cx="2276" cy="64"/>
            </a:xfrm>
            <a:prstGeom prst="rect">
              <a:avLst/>
            </a:prstGeom>
            <a:solidFill>
              <a:schemeClr val="accent5"/>
            </a:solidFill>
            <a:ln w="12700" cap="flat">
              <a:noFill/>
              <a:miter lim="400000"/>
            </a:ln>
            <a:effectLst/>
          </p:spPr>
          <p:txBody>
            <a:bodyPr wrap="square" lIns="51713" tIns="51713" rIns="51713" bIns="51713"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115" name="Rectangle 145"/>
            <p:cNvSpPr/>
            <p:nvPr/>
          </p:nvSpPr>
          <p:spPr>
            <a:xfrm rot="847487">
              <a:off x="17349" y="7798"/>
              <a:ext cx="1402" cy="436"/>
            </a:xfrm>
            <a:prstGeom prst="rect">
              <a:avLst/>
            </a:prstGeom>
          </p:spPr>
          <p:txBody>
            <a:bodyPr wrap="square" lIns="93084" tIns="46541" rIns="93084" bIns="46541">
              <a:spAutoFit/>
            </a:bodyPr>
            <a:p>
              <a:pPr marL="0" marR="0" lvl="0" indent="0" algn="ctr" defTabSz="12192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17" name="TextBox 56"/>
            <p:cNvSpPr txBox="1"/>
            <p:nvPr/>
          </p:nvSpPr>
          <p:spPr>
            <a:xfrm>
              <a:off x="16535" y="6422"/>
              <a:ext cx="1931" cy="436"/>
            </a:xfrm>
            <a:prstGeom prst="rect">
              <a:avLst/>
            </a:prstGeom>
            <a:noFill/>
          </p:spPr>
          <p:txBody>
            <a:bodyPr wrap="square" lIns="0" tIns="0" rIns="0" bIns="0" rtlCol="0">
              <a:spAutoFit/>
            </a:bodyPr>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路径覆盖</a:t>
              </a:r>
              <a:endPar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grpSp>
      <p:grpSp>
        <p:nvGrpSpPr>
          <p:cNvPr id="123" name="组合 122"/>
          <p:cNvGrpSpPr/>
          <p:nvPr/>
        </p:nvGrpSpPr>
        <p:grpSpPr>
          <a:xfrm>
            <a:off x="164465" y="5232400"/>
            <a:ext cx="2414270" cy="1402715"/>
            <a:chOff x="259" y="8240"/>
            <a:chExt cx="3802" cy="2209"/>
          </a:xfrm>
        </p:grpSpPr>
        <p:grpSp>
          <p:nvGrpSpPr>
            <p:cNvPr id="17" name="Group 1257"/>
            <p:cNvGrpSpPr/>
            <p:nvPr/>
          </p:nvGrpSpPr>
          <p:grpSpPr>
            <a:xfrm rot="10800000" flipH="1">
              <a:off x="259" y="8240"/>
              <a:ext cx="2306" cy="1197"/>
              <a:chOff x="0" y="0"/>
              <a:chExt cx="3154022" cy="1635267"/>
            </a:xfrm>
            <a:solidFill>
              <a:schemeClr val="accent1"/>
            </a:solidFill>
          </p:grpSpPr>
          <p:sp>
            <p:nvSpPr>
              <p:cNvPr id="18" name="Shape 1255"/>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34" name="Shape 1256"/>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sp>
          <p:nvSpPr>
            <p:cNvPr id="69" name="Shape 1285"/>
            <p:cNvSpPr/>
            <p:nvPr/>
          </p:nvSpPr>
          <p:spPr>
            <a:xfrm>
              <a:off x="267" y="9708"/>
              <a:ext cx="2276" cy="64"/>
            </a:xfrm>
            <a:prstGeom prst="rect">
              <a:avLst/>
            </a:prstGeom>
            <a:solidFill>
              <a:schemeClr val="accent1"/>
            </a:solidFill>
            <a:ln w="12700" cap="flat">
              <a:noFill/>
              <a:miter lim="400000"/>
            </a:ln>
            <a:effectLst/>
          </p:spPr>
          <p:txBody>
            <a:bodyPr wrap="square" lIns="51713" tIns="51713" rIns="51713" bIns="51713"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75" name="Rectangle 72"/>
            <p:cNvSpPr/>
            <p:nvPr/>
          </p:nvSpPr>
          <p:spPr>
            <a:xfrm rot="20935423">
              <a:off x="1011" y="8555"/>
              <a:ext cx="1402" cy="436"/>
            </a:xfrm>
            <a:prstGeom prst="rect">
              <a:avLst/>
            </a:prstGeom>
          </p:spPr>
          <p:txBody>
            <a:bodyPr wrap="square" lIns="93084" tIns="46541" rIns="93084" bIns="46541">
              <a:spAutoFit/>
            </a:bodyPr>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1</a:t>
              </a:r>
              <a:endParaRPr kumimoji="0" lang="en-US" altLang="zh-CN"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82" name="TextBox 48"/>
            <p:cNvSpPr txBox="1"/>
            <p:nvPr/>
          </p:nvSpPr>
          <p:spPr>
            <a:xfrm>
              <a:off x="259" y="10013"/>
              <a:ext cx="3803" cy="436"/>
            </a:xfrm>
            <a:prstGeom prst="rect">
              <a:avLst/>
            </a:prstGeom>
            <a:noFill/>
          </p:spPr>
          <p:txBody>
            <a:bodyPr wrap="square" lIns="0" tIns="0" rIns="0" bIns="0" rtlCol="0">
              <a:spAutoFit/>
            </a:bodyPr>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语句覆盖</a:t>
              </a:r>
              <a:endPar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sp>
          <p:nvSpPr>
            <p:cNvPr id="118" name="Shape 1285"/>
            <p:cNvSpPr/>
            <p:nvPr/>
          </p:nvSpPr>
          <p:spPr>
            <a:xfrm>
              <a:off x="269" y="9701"/>
              <a:ext cx="2276" cy="64"/>
            </a:xfrm>
            <a:prstGeom prst="rect">
              <a:avLst/>
            </a:prstGeom>
            <a:solidFill>
              <a:schemeClr val="accent1"/>
            </a:solidFill>
            <a:ln w="12700" cap="flat">
              <a:noFill/>
              <a:miter lim="400000"/>
            </a:ln>
            <a:effectLst/>
          </p:spPr>
          <p:txBody>
            <a:bodyPr wrap="square" lIns="51713" tIns="51713" rIns="51713" bIns="51713"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grpSp>
        <p:nvGrpSpPr>
          <p:cNvPr id="124" name="组合 123"/>
          <p:cNvGrpSpPr/>
          <p:nvPr/>
        </p:nvGrpSpPr>
        <p:grpSpPr>
          <a:xfrm>
            <a:off x="1644650" y="4077970"/>
            <a:ext cx="2415540" cy="1393190"/>
            <a:chOff x="2590" y="6422"/>
            <a:chExt cx="3804" cy="2194"/>
          </a:xfrm>
        </p:grpSpPr>
        <p:grpSp>
          <p:nvGrpSpPr>
            <p:cNvPr id="41" name="Group 1262"/>
            <p:cNvGrpSpPr/>
            <p:nvPr/>
          </p:nvGrpSpPr>
          <p:grpSpPr>
            <a:xfrm>
              <a:off x="2590" y="7420"/>
              <a:ext cx="2306" cy="1197"/>
              <a:chOff x="0" y="0"/>
              <a:chExt cx="3154022" cy="1635267"/>
            </a:xfrm>
            <a:solidFill>
              <a:schemeClr val="accent1"/>
            </a:solidFill>
          </p:grpSpPr>
          <p:sp>
            <p:nvSpPr>
              <p:cNvPr id="48" name="Shape 1260"/>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54" name="Shape 1261"/>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sp>
          <p:nvSpPr>
            <p:cNvPr id="70" name="Shape 1289"/>
            <p:cNvSpPr/>
            <p:nvPr/>
          </p:nvSpPr>
          <p:spPr>
            <a:xfrm>
              <a:off x="2590" y="7085"/>
              <a:ext cx="2276" cy="64"/>
            </a:xfrm>
            <a:prstGeom prst="rect">
              <a:avLst/>
            </a:prstGeom>
            <a:solidFill>
              <a:schemeClr val="accent1"/>
            </a:solidFill>
            <a:ln w="12700" cap="flat">
              <a:noFill/>
              <a:miter lim="400000"/>
            </a:ln>
            <a:effectLst/>
          </p:spPr>
          <p:txBody>
            <a:bodyPr wrap="square" lIns="51713" tIns="51713" rIns="51713" bIns="51713"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76" name="TextBox 41"/>
            <p:cNvSpPr txBox="1"/>
            <p:nvPr/>
          </p:nvSpPr>
          <p:spPr>
            <a:xfrm>
              <a:off x="2592" y="6422"/>
              <a:ext cx="3803" cy="436"/>
            </a:xfrm>
            <a:prstGeom prst="rect">
              <a:avLst/>
            </a:prstGeom>
            <a:noFill/>
          </p:spPr>
          <p:txBody>
            <a:bodyPr wrap="square" lIns="0" tIns="0" rIns="0" bIns="0" rtlCol="0">
              <a:spAutoFit/>
            </a:bodyPr>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判定覆盖</a:t>
              </a:r>
              <a:endPar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sp>
          <p:nvSpPr>
            <p:cNvPr id="77" name="Rectangle 137"/>
            <p:cNvSpPr/>
            <p:nvPr/>
          </p:nvSpPr>
          <p:spPr>
            <a:xfrm rot="594578">
              <a:off x="3347" y="7815"/>
              <a:ext cx="1402" cy="436"/>
            </a:xfrm>
            <a:prstGeom prst="rect">
              <a:avLst/>
            </a:prstGeom>
          </p:spPr>
          <p:txBody>
            <a:bodyPr wrap="square" lIns="93084" tIns="46541" rIns="93084" bIns="46541">
              <a:spAutoFit/>
            </a:bodyPr>
            <a:p>
              <a:pPr marL="0" marR="0" lvl="0" indent="0" algn="ctr" defTabSz="12192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2</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19" name="Shape 1289"/>
            <p:cNvSpPr/>
            <p:nvPr/>
          </p:nvSpPr>
          <p:spPr>
            <a:xfrm>
              <a:off x="2592" y="7078"/>
              <a:ext cx="2276" cy="64"/>
            </a:xfrm>
            <a:prstGeom prst="rect">
              <a:avLst/>
            </a:prstGeom>
            <a:solidFill>
              <a:schemeClr val="accent1"/>
            </a:solidFill>
            <a:ln w="12700" cap="flat">
              <a:noFill/>
              <a:miter lim="400000"/>
            </a:ln>
            <a:effectLst/>
          </p:spPr>
          <p:txBody>
            <a:bodyPr wrap="square" lIns="51713" tIns="51713" rIns="51713" bIns="51713"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grpSp>
        <p:nvGrpSpPr>
          <p:cNvPr id="125" name="组合 124"/>
          <p:cNvGrpSpPr/>
          <p:nvPr/>
        </p:nvGrpSpPr>
        <p:grpSpPr>
          <a:xfrm>
            <a:off x="3124200" y="5232400"/>
            <a:ext cx="2422525" cy="1402715"/>
            <a:chOff x="4920" y="8240"/>
            <a:chExt cx="3815" cy="2209"/>
          </a:xfrm>
        </p:grpSpPr>
        <p:grpSp>
          <p:nvGrpSpPr>
            <p:cNvPr id="56" name="Group 1267"/>
            <p:cNvGrpSpPr/>
            <p:nvPr/>
          </p:nvGrpSpPr>
          <p:grpSpPr>
            <a:xfrm rot="10800000" flipH="1">
              <a:off x="4920" y="8240"/>
              <a:ext cx="2306" cy="1197"/>
              <a:chOff x="0" y="0"/>
              <a:chExt cx="3154022" cy="1635267"/>
            </a:xfrm>
            <a:solidFill>
              <a:schemeClr val="accent1"/>
            </a:solidFill>
          </p:grpSpPr>
          <p:sp>
            <p:nvSpPr>
              <p:cNvPr id="58" name="Shape 1265"/>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59" name="Shape 1266"/>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sp>
          <p:nvSpPr>
            <p:cNvPr id="71" name="Shape 1293"/>
            <p:cNvSpPr/>
            <p:nvPr/>
          </p:nvSpPr>
          <p:spPr>
            <a:xfrm>
              <a:off x="4931" y="9708"/>
              <a:ext cx="2276" cy="64"/>
            </a:xfrm>
            <a:prstGeom prst="rect">
              <a:avLst/>
            </a:prstGeom>
            <a:solidFill>
              <a:schemeClr val="accent1"/>
            </a:solidFill>
            <a:ln w="12700" cap="flat">
              <a:noFill/>
              <a:miter lim="400000"/>
            </a:ln>
            <a:effectLst/>
          </p:spPr>
          <p:txBody>
            <a:bodyPr wrap="square" lIns="51713" tIns="51713" rIns="51713" bIns="51713"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78" name="Rectangle 142"/>
            <p:cNvSpPr/>
            <p:nvPr/>
          </p:nvSpPr>
          <p:spPr>
            <a:xfrm rot="20856684">
              <a:off x="5661" y="8560"/>
              <a:ext cx="1402" cy="436"/>
            </a:xfrm>
            <a:prstGeom prst="rect">
              <a:avLst/>
            </a:prstGeom>
          </p:spPr>
          <p:txBody>
            <a:bodyPr wrap="square" lIns="93084" tIns="46541" rIns="93084" bIns="46541">
              <a:spAutoFit/>
            </a:bodyPr>
            <a:p>
              <a:pPr marL="0" marR="0" lvl="0" indent="0" algn="ctr" defTabSz="12192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3</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84" name="TextBox 50"/>
            <p:cNvSpPr txBox="1"/>
            <p:nvPr/>
          </p:nvSpPr>
          <p:spPr>
            <a:xfrm>
              <a:off x="4933" y="10013"/>
              <a:ext cx="3803" cy="436"/>
            </a:xfrm>
            <a:prstGeom prst="rect">
              <a:avLst/>
            </a:prstGeom>
            <a:noFill/>
          </p:spPr>
          <p:txBody>
            <a:bodyPr wrap="square" lIns="0" tIns="0" rIns="0" bIns="0" rtlCol="0">
              <a:spAutoFit/>
            </a:bodyPr>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条件覆盖</a:t>
              </a:r>
              <a:endPar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sp>
          <p:nvSpPr>
            <p:cNvPr id="120" name="Shape 1293"/>
            <p:cNvSpPr/>
            <p:nvPr/>
          </p:nvSpPr>
          <p:spPr>
            <a:xfrm>
              <a:off x="4933" y="9701"/>
              <a:ext cx="2276" cy="64"/>
            </a:xfrm>
            <a:prstGeom prst="rect">
              <a:avLst/>
            </a:prstGeom>
            <a:solidFill>
              <a:schemeClr val="accent1"/>
            </a:solidFill>
            <a:ln w="12700" cap="flat">
              <a:noFill/>
              <a:miter lim="400000"/>
            </a:ln>
            <a:effectLst/>
          </p:spPr>
          <p:txBody>
            <a:bodyPr wrap="square" lIns="51713" tIns="51713" rIns="51713" bIns="51713"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grpSp>
        <p:nvGrpSpPr>
          <p:cNvPr id="127" name="组合 126"/>
          <p:cNvGrpSpPr/>
          <p:nvPr/>
        </p:nvGrpSpPr>
        <p:grpSpPr>
          <a:xfrm>
            <a:off x="4601210" y="4077970"/>
            <a:ext cx="2414270" cy="1393190"/>
            <a:chOff x="7246" y="6422"/>
            <a:chExt cx="3802" cy="2194"/>
          </a:xfrm>
        </p:grpSpPr>
        <p:grpSp>
          <p:nvGrpSpPr>
            <p:cNvPr id="60" name="Group 1272"/>
            <p:cNvGrpSpPr/>
            <p:nvPr/>
          </p:nvGrpSpPr>
          <p:grpSpPr>
            <a:xfrm>
              <a:off x="7246" y="7420"/>
              <a:ext cx="2306" cy="1197"/>
              <a:chOff x="0" y="0"/>
              <a:chExt cx="3154022" cy="1635267"/>
            </a:xfrm>
            <a:solidFill>
              <a:schemeClr val="accent1"/>
            </a:solidFill>
          </p:grpSpPr>
          <p:sp>
            <p:nvSpPr>
              <p:cNvPr id="61" name="Shape 1270"/>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62" name="Shape 1271"/>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sp>
          <p:nvSpPr>
            <p:cNvPr id="72" name="Shape 1297"/>
            <p:cNvSpPr/>
            <p:nvPr/>
          </p:nvSpPr>
          <p:spPr>
            <a:xfrm>
              <a:off x="7254" y="7085"/>
              <a:ext cx="2276" cy="64"/>
            </a:xfrm>
            <a:prstGeom prst="rect">
              <a:avLst/>
            </a:prstGeom>
            <a:solidFill>
              <a:schemeClr val="accent1"/>
            </a:solidFill>
            <a:ln w="12700" cap="flat">
              <a:noFill/>
              <a:miter lim="400000"/>
            </a:ln>
            <a:effectLst/>
          </p:spPr>
          <p:txBody>
            <a:bodyPr wrap="square" lIns="51713" tIns="51713" rIns="51713" bIns="51713"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79" name="Rectangle 143"/>
            <p:cNvSpPr/>
            <p:nvPr/>
          </p:nvSpPr>
          <p:spPr>
            <a:xfrm rot="630609">
              <a:off x="8022" y="7822"/>
              <a:ext cx="1402" cy="436"/>
            </a:xfrm>
            <a:prstGeom prst="rect">
              <a:avLst/>
            </a:prstGeom>
          </p:spPr>
          <p:txBody>
            <a:bodyPr wrap="square" lIns="93084" tIns="46541" rIns="93084" bIns="46541">
              <a:spAutoFit/>
            </a:bodyPr>
            <a:p>
              <a:pPr marL="0" marR="0" lvl="0" indent="0" algn="ctr" defTabSz="12192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4</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98" name="TextBox 52"/>
            <p:cNvSpPr txBox="1"/>
            <p:nvPr/>
          </p:nvSpPr>
          <p:spPr>
            <a:xfrm>
              <a:off x="7246" y="6422"/>
              <a:ext cx="3803" cy="436"/>
            </a:xfrm>
            <a:prstGeom prst="rect">
              <a:avLst/>
            </a:prstGeom>
            <a:noFill/>
          </p:spPr>
          <p:txBody>
            <a:bodyPr wrap="square" lIns="0" tIns="0" rIns="0" bIns="0" rtlCol="0">
              <a:spAutoFit/>
            </a:bodyPr>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判定</a:t>
              </a:r>
              <a:r>
                <a:rPr kumimoji="0" lang="en-US" altLang="zh-CN"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a:t>
              </a:r>
              <a:r>
                <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条件覆盖</a:t>
              </a:r>
              <a:endPar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sp>
          <p:nvSpPr>
            <p:cNvPr id="121" name="Shape 1297"/>
            <p:cNvSpPr/>
            <p:nvPr/>
          </p:nvSpPr>
          <p:spPr>
            <a:xfrm>
              <a:off x="7256" y="7078"/>
              <a:ext cx="2276" cy="64"/>
            </a:xfrm>
            <a:prstGeom prst="rect">
              <a:avLst/>
            </a:prstGeom>
            <a:solidFill>
              <a:schemeClr val="accent1"/>
            </a:solidFill>
            <a:ln w="12700" cap="flat">
              <a:noFill/>
              <a:miter lim="400000"/>
            </a:ln>
            <a:effectLst/>
          </p:spPr>
          <p:txBody>
            <a:bodyPr wrap="square" lIns="51713" tIns="51713" rIns="51713" bIns="51713"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grpSp>
        <p:nvGrpSpPr>
          <p:cNvPr id="128" name="组合 127"/>
          <p:cNvGrpSpPr/>
          <p:nvPr/>
        </p:nvGrpSpPr>
        <p:grpSpPr>
          <a:xfrm>
            <a:off x="6083300" y="5232400"/>
            <a:ext cx="2425065" cy="1402715"/>
            <a:chOff x="9580" y="8240"/>
            <a:chExt cx="3819" cy="2209"/>
          </a:xfrm>
        </p:grpSpPr>
        <p:grpSp>
          <p:nvGrpSpPr>
            <p:cNvPr id="63" name="Group 1277"/>
            <p:cNvGrpSpPr/>
            <p:nvPr/>
          </p:nvGrpSpPr>
          <p:grpSpPr>
            <a:xfrm rot="10800000" flipH="1">
              <a:off x="9580" y="8240"/>
              <a:ext cx="2306" cy="1197"/>
              <a:chOff x="0" y="0"/>
              <a:chExt cx="3154022" cy="1635267"/>
            </a:xfrm>
            <a:solidFill>
              <a:schemeClr val="accent1"/>
            </a:solidFill>
          </p:grpSpPr>
          <p:sp>
            <p:nvSpPr>
              <p:cNvPr id="64" name="Shape 1275"/>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65" name="Shape 1276"/>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sp>
          <p:nvSpPr>
            <p:cNvPr id="73" name="Shape 1301"/>
            <p:cNvSpPr/>
            <p:nvPr/>
          </p:nvSpPr>
          <p:spPr>
            <a:xfrm>
              <a:off x="9595" y="9708"/>
              <a:ext cx="2276" cy="64"/>
            </a:xfrm>
            <a:prstGeom prst="rect">
              <a:avLst/>
            </a:prstGeom>
            <a:solidFill>
              <a:schemeClr val="accent1"/>
            </a:solidFill>
            <a:ln w="12700" cap="flat">
              <a:noFill/>
              <a:miter lim="400000"/>
            </a:ln>
            <a:effectLst/>
          </p:spPr>
          <p:txBody>
            <a:bodyPr wrap="square" lIns="51713" tIns="51713" rIns="51713" bIns="51713"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80" name="Rectangle 144"/>
            <p:cNvSpPr/>
            <p:nvPr/>
          </p:nvSpPr>
          <p:spPr>
            <a:xfrm rot="20816511">
              <a:off x="10349" y="8547"/>
              <a:ext cx="1402" cy="436"/>
            </a:xfrm>
            <a:prstGeom prst="rect">
              <a:avLst/>
            </a:prstGeom>
          </p:spPr>
          <p:txBody>
            <a:bodyPr wrap="square" lIns="93084" tIns="46541" rIns="93084" bIns="46541">
              <a:spAutoFit/>
            </a:bodyPr>
            <a:p>
              <a:pPr marL="0" marR="0" lvl="0" indent="0" algn="ctr" defTabSz="12192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5</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04" name="TextBox 54"/>
            <p:cNvSpPr txBox="1"/>
            <p:nvPr/>
          </p:nvSpPr>
          <p:spPr>
            <a:xfrm>
              <a:off x="9597" y="10013"/>
              <a:ext cx="3803" cy="436"/>
            </a:xfrm>
            <a:prstGeom prst="rect">
              <a:avLst/>
            </a:prstGeom>
            <a:noFill/>
          </p:spPr>
          <p:txBody>
            <a:bodyPr wrap="square" lIns="0" tIns="0" rIns="0" bIns="0" rtlCol="0">
              <a:spAutoFit/>
            </a:bodyPr>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条件组合覆盖</a:t>
              </a:r>
              <a:endParaRPr kumimoji="0" lang="zh-CN" altLang="en-US"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sp>
          <p:nvSpPr>
            <p:cNvPr id="122" name="Shape 1301"/>
            <p:cNvSpPr/>
            <p:nvPr/>
          </p:nvSpPr>
          <p:spPr>
            <a:xfrm>
              <a:off x="9597" y="9701"/>
              <a:ext cx="2276" cy="64"/>
            </a:xfrm>
            <a:prstGeom prst="rect">
              <a:avLst/>
            </a:prstGeom>
            <a:solidFill>
              <a:schemeClr val="accent1"/>
            </a:solidFill>
            <a:ln w="12700" cap="flat">
              <a:noFill/>
              <a:miter lim="400000"/>
            </a:ln>
            <a:effectLst/>
          </p:spPr>
          <p:txBody>
            <a:bodyPr wrap="square" lIns="51713" tIns="51713" rIns="51713" bIns="51713" numCol="1" anchor="ctr">
              <a:noAutofit/>
            </a:bodyPr>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randombar(horizontal)">
                                      <p:cBhvr>
                                        <p:cTn id="7" dur="500"/>
                                        <p:tgtEl>
                                          <p:spTgt spid="123"/>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24"/>
                                        </p:tgtEl>
                                        <p:attrNameLst>
                                          <p:attrName>style.visibility</p:attrName>
                                        </p:attrNameLst>
                                      </p:cBhvr>
                                      <p:to>
                                        <p:strVal val="visible"/>
                                      </p:to>
                                    </p:set>
                                    <p:animEffect transition="in" filter="randombar(horizontal)">
                                      <p:cBhvr>
                                        <p:cTn id="11" dur="500"/>
                                        <p:tgtEl>
                                          <p:spTgt spid="124"/>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125"/>
                                        </p:tgtEl>
                                        <p:attrNameLst>
                                          <p:attrName>style.visibility</p:attrName>
                                        </p:attrNameLst>
                                      </p:cBhvr>
                                      <p:to>
                                        <p:strVal val="visible"/>
                                      </p:to>
                                    </p:set>
                                    <p:animEffect transition="in" filter="randombar(horizontal)">
                                      <p:cBhvr>
                                        <p:cTn id="15" dur="500"/>
                                        <p:tgtEl>
                                          <p:spTgt spid="125"/>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127"/>
                                        </p:tgtEl>
                                        <p:attrNameLst>
                                          <p:attrName>style.visibility</p:attrName>
                                        </p:attrNameLst>
                                      </p:cBhvr>
                                      <p:to>
                                        <p:strVal val="visible"/>
                                      </p:to>
                                    </p:set>
                                    <p:animEffect transition="in" filter="randombar(horizontal)">
                                      <p:cBhvr>
                                        <p:cTn id="19" dur="500"/>
                                        <p:tgtEl>
                                          <p:spTgt spid="127"/>
                                        </p:tgtEl>
                                      </p:cBhvr>
                                    </p:animEffect>
                                  </p:childTnLst>
                                </p:cTn>
                              </p:par>
                            </p:childTnLst>
                          </p:cTn>
                        </p:par>
                        <p:par>
                          <p:cTn id="20" fill="hold">
                            <p:stCondLst>
                              <p:cond delay="2000"/>
                            </p:stCondLst>
                            <p:childTnLst>
                              <p:par>
                                <p:cTn id="21" presetID="14" presetClass="entr" presetSubtype="10" fill="hold" nodeType="afterEffect">
                                  <p:stCondLst>
                                    <p:cond delay="0"/>
                                  </p:stCondLst>
                                  <p:childTnLst>
                                    <p:set>
                                      <p:cBhvr>
                                        <p:cTn id="22" dur="1" fill="hold">
                                          <p:stCondLst>
                                            <p:cond delay="0"/>
                                          </p:stCondLst>
                                        </p:cTn>
                                        <p:tgtEl>
                                          <p:spTgt spid="128"/>
                                        </p:tgtEl>
                                        <p:attrNameLst>
                                          <p:attrName>style.visibility</p:attrName>
                                        </p:attrNameLst>
                                      </p:cBhvr>
                                      <p:to>
                                        <p:strVal val="visible"/>
                                      </p:to>
                                    </p:set>
                                    <p:animEffect transition="in" filter="randombar(horizontal)">
                                      <p:cBhvr>
                                        <p:cTn id="23" dur="500"/>
                                        <p:tgtEl>
                                          <p:spTgt spid="128"/>
                                        </p:tgtEl>
                                      </p:cBhvr>
                                    </p:animEffect>
                                  </p:childTnLst>
                                </p:cTn>
                              </p:par>
                            </p:childTnLst>
                          </p:cTn>
                        </p:par>
                        <p:par>
                          <p:cTn id="24" fill="hold">
                            <p:stCondLst>
                              <p:cond delay="2500"/>
                            </p:stCondLst>
                            <p:childTnLst>
                              <p:par>
                                <p:cTn id="25" presetID="14" presetClass="entr" presetSubtype="10" fill="hold" nodeType="afterEffect">
                                  <p:stCondLst>
                                    <p:cond delay="0"/>
                                  </p:stCondLst>
                                  <p:childTnLst>
                                    <p:set>
                                      <p:cBhvr>
                                        <p:cTn id="26" dur="1" fill="hold">
                                          <p:stCondLst>
                                            <p:cond delay="0"/>
                                          </p:stCondLst>
                                        </p:cTn>
                                        <p:tgtEl>
                                          <p:spTgt spid="129"/>
                                        </p:tgtEl>
                                        <p:attrNameLst>
                                          <p:attrName>style.visibility</p:attrName>
                                        </p:attrNameLst>
                                      </p:cBhvr>
                                      <p:to>
                                        <p:strVal val="visible"/>
                                      </p:to>
                                    </p:set>
                                    <p:animEffect transition="in" filter="randombar(horizontal)">
                                      <p:cBhvr>
                                        <p:cTn id="27" dur="500"/>
                                        <p:tgtEl>
                                          <p:spTgt spid="129"/>
                                        </p:tgtEl>
                                      </p:cBhvr>
                                    </p:animEffect>
                                  </p:childTnLst>
                                </p:cTn>
                              </p:par>
                            </p:childTnLst>
                          </p:cTn>
                        </p:par>
                        <p:par>
                          <p:cTn id="28" fill="hold">
                            <p:stCondLst>
                              <p:cond delay="3000"/>
                            </p:stCondLst>
                            <p:childTnLst>
                              <p:par>
                                <p:cTn id="29" presetID="14" presetClass="entr" presetSubtype="10" fill="hold" nodeType="afterEffect">
                                  <p:stCondLst>
                                    <p:cond delay="0"/>
                                  </p:stCondLst>
                                  <p:childTnLst>
                                    <p:set>
                                      <p:cBhvr>
                                        <p:cTn id="30" dur="1" fill="hold">
                                          <p:stCondLst>
                                            <p:cond delay="0"/>
                                          </p:stCondLst>
                                        </p:cTn>
                                        <p:tgtEl>
                                          <p:spTgt spid="130"/>
                                        </p:tgtEl>
                                        <p:attrNameLst>
                                          <p:attrName>style.visibility</p:attrName>
                                        </p:attrNameLst>
                                      </p:cBhvr>
                                      <p:to>
                                        <p:strVal val="visible"/>
                                      </p:to>
                                    </p:set>
                                    <p:animEffect transition="in" filter="randombar(horizontal)">
                                      <p:cBhvr>
                                        <p:cTn id="31" dur="500"/>
                                        <p:tgtEl>
                                          <p:spTgt spid="130"/>
                                        </p:tgtEl>
                                      </p:cBhvr>
                                    </p:animEffect>
                                  </p:childTnLst>
                                </p:cTn>
                              </p:par>
                            </p:childTnLst>
                          </p:cTn>
                        </p:par>
                        <p:par>
                          <p:cTn id="32" fill="hold">
                            <p:stCondLst>
                              <p:cond delay="3500"/>
                            </p:stCondLst>
                            <p:childTnLst>
                              <p:par>
                                <p:cTn id="33" presetID="14" presetClass="entr" presetSubtype="10" fill="hold" nodeType="afterEffect">
                                  <p:stCondLst>
                                    <p:cond delay="0"/>
                                  </p:stCondLst>
                                  <p:childTnLst>
                                    <p:set>
                                      <p:cBhvr>
                                        <p:cTn id="34" dur="1" fill="hold">
                                          <p:stCondLst>
                                            <p:cond delay="0"/>
                                          </p:stCondLst>
                                        </p:cTn>
                                        <p:tgtEl>
                                          <p:spTgt spid="131"/>
                                        </p:tgtEl>
                                        <p:attrNameLst>
                                          <p:attrName>style.visibility</p:attrName>
                                        </p:attrNameLst>
                                      </p:cBhvr>
                                      <p:to>
                                        <p:strVal val="visible"/>
                                      </p:to>
                                    </p:set>
                                    <p:animEffect transition="in" filter="randombar(horizontal)">
                                      <p:cBhvr>
                                        <p:cTn id="35"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sz="2400" b="1" dirty="0"/>
              <a:t>1. </a:t>
            </a:r>
            <a:r>
              <a:rPr lang="zh-CN" altLang="en-US" sz="2400" b="1" dirty="0"/>
              <a:t>语句</a:t>
            </a:r>
            <a:r>
              <a:rPr lang="zh-CN" altLang="en-US" sz="2400" b="1" dirty="0"/>
              <a:t>覆盖</a:t>
            </a:r>
            <a:endParaRPr lang="zh-CN" altLang="en-US" sz="2400" b="1" dirty="0"/>
          </a:p>
        </p:txBody>
      </p:sp>
      <p:pic>
        <p:nvPicPr>
          <p:cNvPr id="7" name="图片 1"/>
          <p:cNvPicPr>
            <a:picLocks noChangeAspect="1"/>
          </p:cNvPicPr>
          <p:nvPr/>
        </p:nvPicPr>
        <p:blipFill>
          <a:blip r:embed="rId1" cstate="print"/>
          <a:srcRect/>
          <a:stretch>
            <a:fillRect/>
          </a:stretch>
        </p:blipFill>
        <p:spPr bwMode="auto">
          <a:xfrm>
            <a:off x="6397625" y="1117600"/>
            <a:ext cx="4982210" cy="5259070"/>
          </a:xfrm>
          <a:prstGeom prst="rect">
            <a:avLst/>
          </a:prstGeom>
          <a:noFill/>
          <a:ln w="9525">
            <a:noFill/>
            <a:miter lim="800000"/>
            <a:headEnd/>
            <a:tailEnd/>
          </a:ln>
        </p:spPr>
      </p:pic>
      <p:sp>
        <p:nvSpPr>
          <p:cNvPr id="5" name="圆角矩形 4"/>
          <p:cNvSpPr/>
          <p:nvPr/>
        </p:nvSpPr>
        <p:spPr bwMode="auto">
          <a:xfrm>
            <a:off x="1111250" y="1488440"/>
            <a:ext cx="4554855" cy="4074795"/>
          </a:xfrm>
          <a:prstGeom prst="roundRect">
            <a:avLst>
              <a:gd name="adj" fmla="val 0"/>
            </a:avLst>
          </a:prstGeom>
          <a:solidFill>
            <a:schemeClr val="accent1">
              <a:alpha val="24000"/>
            </a:schemeClr>
          </a:solidFill>
          <a:ln w="12700" cmpd="sng">
            <a:solidFill>
              <a:schemeClr val="accent1"/>
            </a:solidFill>
            <a:miter lim="800000"/>
          </a:ln>
        </p:spPr>
        <p:txBody>
          <a:bodyPr anchor="ctr"/>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2" name="矩形 87"/>
          <p:cNvSpPr>
            <a:spLocks noChangeArrowheads="1"/>
          </p:cNvSpPr>
          <p:nvPr/>
        </p:nvSpPr>
        <p:spPr bwMode="auto">
          <a:xfrm>
            <a:off x="1308735" y="1866265"/>
            <a:ext cx="4160520" cy="3319780"/>
          </a:xfrm>
          <a:prstGeom prst="rect">
            <a:avLst/>
          </a:prstGeom>
          <a:noFill/>
          <a:ln w="9525">
            <a:noFill/>
            <a:miter lim="800000"/>
          </a:ln>
        </p:spPr>
        <p:txBody>
          <a:bodyPr wrap="square" lIns="121907" tIns="60955" rIns="121907" bIns="60955">
            <a:spAutoFit/>
          </a:bodyPr>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为了暴露程序中的错误，至少每个语句应该执行一次。</a:t>
            </a:r>
            <a:endPar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语句覆盖的含义是，</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选择足够多的测试数据，使被测程序中每个语句至少执行一次。</a:t>
            </a:r>
            <a:endPar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为了使每个语句都执行一次，程序的执行路径应该是sacbed，为此只需要输入测试数据（实际上X可以是任意实数）：</a:t>
            </a:r>
            <a:endPar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A=2,B=0,X=4</a:t>
            </a:r>
            <a:endParaRPr kumimoji="0" lang="zh-CN" altLang="en-US" sz="16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21" name="组合 20"/>
          <p:cNvGrpSpPr/>
          <p:nvPr/>
        </p:nvGrpSpPr>
        <p:grpSpPr>
          <a:xfrm>
            <a:off x="7724775" y="1482725"/>
            <a:ext cx="2606675" cy="4504690"/>
            <a:chOff x="12165" y="2335"/>
            <a:chExt cx="4105" cy="7094"/>
          </a:xfrm>
        </p:grpSpPr>
        <p:cxnSp>
          <p:nvCxnSpPr>
            <p:cNvPr id="3" name="直接连接符 2"/>
            <p:cNvCxnSpPr/>
            <p:nvPr/>
          </p:nvCxnSpPr>
          <p:spPr>
            <a:xfrm>
              <a:off x="12180" y="2335"/>
              <a:ext cx="15" cy="2173"/>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2180" y="4508"/>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16240" y="4523"/>
              <a:ext cx="15" cy="1148"/>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12195" y="5656"/>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2195" y="5671"/>
              <a:ext cx="15" cy="1690"/>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2192" y="7346"/>
              <a:ext cx="4063"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6240" y="7330"/>
              <a:ext cx="0" cy="1107"/>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12180" y="8422"/>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12165" y="8437"/>
              <a:ext cx="15" cy="992"/>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sz="2400" b="1" dirty="0">
                <a:sym typeface="+mn-ea"/>
              </a:rPr>
              <a:t>1. </a:t>
            </a:r>
            <a:r>
              <a:rPr lang="zh-CN" altLang="en-US" sz="2400" b="1" dirty="0">
                <a:sym typeface="+mn-ea"/>
              </a:rPr>
              <a:t>语句覆盖</a:t>
            </a:r>
            <a:endParaRPr lang="zh-CN" altLang="en-US" sz="1600" b="1" dirty="0"/>
          </a:p>
        </p:txBody>
      </p:sp>
      <p:sp>
        <p:nvSpPr>
          <p:cNvPr id="5" name="圆角矩形 4"/>
          <p:cNvSpPr/>
          <p:nvPr/>
        </p:nvSpPr>
        <p:spPr bwMode="auto">
          <a:xfrm>
            <a:off x="1728470" y="1488440"/>
            <a:ext cx="8735060" cy="4606290"/>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7" name="矩形 87"/>
          <p:cNvSpPr>
            <a:spLocks noChangeArrowheads="1"/>
          </p:cNvSpPr>
          <p:nvPr/>
        </p:nvSpPr>
        <p:spPr bwMode="auto">
          <a:xfrm>
            <a:off x="2046605" y="1811655"/>
            <a:ext cx="8098790" cy="3959860"/>
          </a:xfrm>
          <a:prstGeom prst="rect">
            <a:avLst/>
          </a:prstGeom>
          <a:noFill/>
          <a:ln w="9525">
            <a:noFill/>
            <a:miter lim="800000"/>
          </a:ln>
        </p:spPr>
        <p:txBody>
          <a:bodyPr wrap="square" lIns="121907" tIns="60955" rIns="121907" bIns="60955">
            <a:spAutoFit/>
          </a:bodyPr>
          <a:lstStyle/>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语句覆盖对程序的逻辑覆盖很少，在上面例子中两个判定条件都</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只测试了条件为真的情况</a:t>
            </a: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，如果条件为假时处理有错误，显然不能发现。</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此外，</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语句覆盖只关心判定表达式的值</a:t>
            </a: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，而没有分别测试判定表达式中每个条件取不同值时的情况。在上面的例子中，为了执行 sacbed 路径，以测试每个语句，只需两个判定表达式 </a:t>
            </a:r>
            <a:r>
              <a:rPr kumimoji="0" lang="en-US" altLang="zh-CN"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a:t>
            </a: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A&gt;1)AND(B=0) 和 </a:t>
            </a:r>
            <a:r>
              <a:rPr kumimoji="0" lang="en-US" altLang="zh-CN"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a:t>
            </a: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A=2)OR(X&gt;1) 都取真值，因此使用上述一组测试数据就够了。</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但是，如果程序中把第一个判定表达式中的逻辑运算符AND错写成OR，或把第二个判定表达式中的条件X&gt;1误写成X&lt;1,使用上面的测试数据并不能查出这些错误。</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综上所述，可以看出语句覆盖是很弱的逻辑覆盖标准。</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sz="2400" b="1" dirty="0">
                <a:sym typeface="+mn-ea"/>
              </a:rPr>
              <a:t>2. </a:t>
            </a:r>
            <a:r>
              <a:rPr lang="zh-CN" altLang="en-US" sz="2400" b="1" dirty="0">
                <a:sym typeface="+mn-ea"/>
              </a:rPr>
              <a:t>判定</a:t>
            </a:r>
            <a:r>
              <a:rPr lang="zh-CN" altLang="en-US" sz="2400" b="1" dirty="0">
                <a:sym typeface="+mn-ea"/>
              </a:rPr>
              <a:t>覆盖</a:t>
            </a:r>
            <a:endParaRPr lang="zh-CN" altLang="en-US" sz="1600" b="1" dirty="0"/>
          </a:p>
        </p:txBody>
      </p:sp>
      <p:sp>
        <p:nvSpPr>
          <p:cNvPr id="5" name="圆角矩形 4"/>
          <p:cNvSpPr/>
          <p:nvPr/>
        </p:nvSpPr>
        <p:spPr bwMode="auto">
          <a:xfrm>
            <a:off x="1728470" y="1488440"/>
            <a:ext cx="8735060" cy="4606290"/>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7" name="矩形 87"/>
          <p:cNvSpPr>
            <a:spLocks noChangeArrowheads="1"/>
          </p:cNvSpPr>
          <p:nvPr/>
        </p:nvSpPr>
        <p:spPr bwMode="auto">
          <a:xfrm>
            <a:off x="2046605" y="1971675"/>
            <a:ext cx="8098790" cy="3639820"/>
          </a:xfrm>
          <a:prstGeom prst="rect">
            <a:avLst/>
          </a:prstGeom>
          <a:noFill/>
          <a:ln w="9525">
            <a:noFill/>
            <a:miter lim="800000"/>
          </a:ln>
        </p:spPr>
        <p:txBody>
          <a:bodyPr wrap="square" lIns="121907" tIns="60955" rIns="121907" bIns="60955">
            <a:spAutoFit/>
          </a:bodyPr>
          <a:lstStyle/>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判定覆盖又叫分支覆盖，它的含义是，不仅每个语句必须至少执行一次，而且每个判定的每种可能的结果都应该至少执行一次，也就是</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每个判定的每个分支都至少执行一次</a:t>
            </a: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对于上述例子来说，能够分别覆盖路径sacbed 和 sabd的两组测试数据，或者可以分别覆盖路径 sacbd 和 sabed的两组测试数据，都满足判定覆盖标准。例如，用下面两组测试数据就可做到判定覆盖：</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① A=3,B=0,X=3（覆盖 sacbd)</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② A=2,B=1,X=1（覆盖 sabed)</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判定覆盖比语句覆盖强，但是</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对程序逻辑的覆盖程度仍然不高</a:t>
            </a: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，例如，上面的测试数据只覆盖了程序全部路径的一半。</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p:txBody>
      </p:sp>
      <p:pic>
        <p:nvPicPr>
          <p:cNvPr id="2" name="图片 1"/>
          <p:cNvPicPr>
            <a:picLocks noChangeAspect="1"/>
          </p:cNvPicPr>
          <p:nvPr/>
        </p:nvPicPr>
        <p:blipFill>
          <a:blip r:embed="rId1" cstate="print"/>
          <a:srcRect/>
          <a:stretch>
            <a:fillRect/>
          </a:stretch>
        </p:blipFill>
        <p:spPr bwMode="auto">
          <a:xfrm>
            <a:off x="6397625" y="1117600"/>
            <a:ext cx="4982210" cy="5259070"/>
          </a:xfrm>
          <a:prstGeom prst="rect">
            <a:avLst/>
          </a:prstGeom>
          <a:noFill/>
          <a:ln w="9525">
            <a:noFill/>
            <a:miter lim="800000"/>
            <a:headEnd/>
            <a:tailEnd/>
          </a:ln>
        </p:spPr>
      </p:pic>
      <p:grpSp>
        <p:nvGrpSpPr>
          <p:cNvPr id="11" name="组合 10"/>
          <p:cNvGrpSpPr/>
          <p:nvPr/>
        </p:nvGrpSpPr>
        <p:grpSpPr>
          <a:xfrm>
            <a:off x="7736205" y="1508125"/>
            <a:ext cx="2599055" cy="4495800"/>
            <a:chOff x="12176" y="2335"/>
            <a:chExt cx="4093" cy="7080"/>
          </a:xfrm>
        </p:grpSpPr>
        <p:cxnSp>
          <p:nvCxnSpPr>
            <p:cNvPr id="3" name="直接连接符 2"/>
            <p:cNvCxnSpPr/>
            <p:nvPr/>
          </p:nvCxnSpPr>
          <p:spPr>
            <a:xfrm>
              <a:off x="12180" y="2335"/>
              <a:ext cx="15" cy="2173"/>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2180" y="4508"/>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16240" y="4523"/>
              <a:ext cx="15" cy="1148"/>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12195" y="5656"/>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12176" y="5671"/>
              <a:ext cx="19" cy="374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7738745" y="1488440"/>
            <a:ext cx="2597150" cy="4521200"/>
            <a:chOff x="12180" y="2335"/>
            <a:chExt cx="4090" cy="7120"/>
          </a:xfrm>
        </p:grpSpPr>
        <p:cxnSp>
          <p:nvCxnSpPr>
            <p:cNvPr id="19" name="直接连接符 18"/>
            <p:cNvCxnSpPr/>
            <p:nvPr/>
          </p:nvCxnSpPr>
          <p:spPr>
            <a:xfrm>
              <a:off x="12180" y="2335"/>
              <a:ext cx="20" cy="4971"/>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12180" y="7295"/>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6240" y="7310"/>
              <a:ext cx="15" cy="1148"/>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12195" y="8443"/>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2184" y="8459"/>
              <a:ext cx="1" cy="996"/>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500"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11"/>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sz="2400" b="1" dirty="0">
                <a:sym typeface="+mn-ea"/>
              </a:rPr>
              <a:t>3. </a:t>
            </a:r>
            <a:r>
              <a:rPr lang="zh-CN" altLang="en-US" sz="2400" b="1" dirty="0">
                <a:sym typeface="+mn-ea"/>
              </a:rPr>
              <a:t>条件</a:t>
            </a:r>
            <a:r>
              <a:rPr lang="zh-CN" altLang="en-US" sz="2400" b="1" dirty="0">
                <a:sym typeface="+mn-ea"/>
              </a:rPr>
              <a:t>覆盖</a:t>
            </a:r>
            <a:endParaRPr lang="zh-CN" altLang="en-US" sz="1600" b="1" dirty="0"/>
          </a:p>
        </p:txBody>
      </p:sp>
      <p:sp>
        <p:nvSpPr>
          <p:cNvPr id="5" name="圆角矩形 4"/>
          <p:cNvSpPr/>
          <p:nvPr/>
        </p:nvSpPr>
        <p:spPr bwMode="auto">
          <a:xfrm>
            <a:off x="1728470" y="1488440"/>
            <a:ext cx="8735060" cy="4606290"/>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7" name="矩形 87"/>
          <p:cNvSpPr>
            <a:spLocks noChangeArrowheads="1"/>
          </p:cNvSpPr>
          <p:nvPr/>
        </p:nvSpPr>
        <p:spPr bwMode="auto">
          <a:xfrm>
            <a:off x="2046605" y="1488440"/>
            <a:ext cx="8098790" cy="4599940"/>
          </a:xfrm>
          <a:prstGeom prst="rect">
            <a:avLst/>
          </a:prstGeom>
          <a:noFill/>
          <a:ln w="9525">
            <a:noFill/>
            <a:miter lim="800000"/>
          </a:ln>
        </p:spPr>
        <p:txBody>
          <a:bodyPr wrap="square" lIns="121907" tIns="60955" rIns="121907" bIns="60955">
            <a:spAutoFit/>
          </a:bodyPr>
          <a:lstStyle/>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条件覆盖的含义是，</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不仅每个语句至少执行一次，而且使判定表达式中的每个条件都取到各种可能的结果</a:t>
            </a: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以上例子中共有两个判定表达式，每个表达式中有两个条件，为了做到条件覆盖，应该选取测试数据使得在a点有下述各种结果出现：</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A&gt;1,A≤1,B=0,B≠0</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在b点有下述各种结果出现：</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A=2,A≠2,X&gt;1,X≤1</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只需要使用下面两组测试数据就可以达到上述覆盖标准：</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① A=2,B=0,X=4</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（满足A&gt;1,B=0,A=2和X&gt;1的条件，执行路径</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sacbed</a:t>
            </a: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② A=1,B=1,X=1</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（满足A≤1,B≠0,A≠2和X≤1的条件，执行路径</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sabd</a:t>
            </a: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p:txBody>
      </p:sp>
      <p:pic>
        <p:nvPicPr>
          <p:cNvPr id="3" name="图片 2"/>
          <p:cNvPicPr>
            <a:picLocks noChangeAspect="1"/>
          </p:cNvPicPr>
          <p:nvPr/>
        </p:nvPicPr>
        <p:blipFill>
          <a:blip r:embed="rId1" cstate="print"/>
          <a:srcRect/>
          <a:stretch>
            <a:fillRect/>
          </a:stretch>
        </p:blipFill>
        <p:spPr bwMode="auto">
          <a:xfrm>
            <a:off x="6397625" y="1117600"/>
            <a:ext cx="4982210" cy="5259070"/>
          </a:xfrm>
          <a:prstGeom prst="rect">
            <a:avLst/>
          </a:prstGeom>
          <a:noFill/>
          <a:ln w="9525">
            <a:noFill/>
            <a:miter lim="800000"/>
            <a:headEnd/>
            <a:tailEnd/>
          </a:ln>
        </p:spPr>
      </p:pic>
      <p:grpSp>
        <p:nvGrpSpPr>
          <p:cNvPr id="21" name="组合 20"/>
          <p:cNvGrpSpPr/>
          <p:nvPr/>
        </p:nvGrpSpPr>
        <p:grpSpPr>
          <a:xfrm>
            <a:off x="7732395" y="1473200"/>
            <a:ext cx="2606675" cy="4504690"/>
            <a:chOff x="12165" y="2335"/>
            <a:chExt cx="4105" cy="7094"/>
          </a:xfrm>
        </p:grpSpPr>
        <p:cxnSp>
          <p:nvCxnSpPr>
            <p:cNvPr id="2" name="直接连接符 1"/>
            <p:cNvCxnSpPr/>
            <p:nvPr/>
          </p:nvCxnSpPr>
          <p:spPr>
            <a:xfrm>
              <a:off x="12180" y="2335"/>
              <a:ext cx="15" cy="2173"/>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2180" y="4538"/>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16240" y="4523"/>
              <a:ext cx="15" cy="1148"/>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12195" y="5686"/>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2195" y="5671"/>
              <a:ext cx="15" cy="1690"/>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2192" y="7316"/>
              <a:ext cx="4063"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6240" y="7330"/>
              <a:ext cx="0" cy="1107"/>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12180" y="8452"/>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12165" y="8437"/>
              <a:ext cx="15" cy="992"/>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cxnSp>
        <p:nvCxnSpPr>
          <p:cNvPr id="11" name="直接连接符 10"/>
          <p:cNvCxnSpPr/>
          <p:nvPr/>
        </p:nvCxnSpPr>
        <p:spPr>
          <a:xfrm>
            <a:off x="7741285" y="1504315"/>
            <a:ext cx="635" cy="452437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500"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21"/>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sz="2400" b="1" dirty="0">
                <a:sym typeface="+mn-ea"/>
              </a:rPr>
              <a:t>3. </a:t>
            </a:r>
            <a:r>
              <a:rPr lang="zh-CN" altLang="en-US" sz="2400" b="1" dirty="0">
                <a:sym typeface="+mn-ea"/>
              </a:rPr>
              <a:t>条件</a:t>
            </a:r>
            <a:r>
              <a:rPr lang="zh-CN" altLang="en-US" sz="2400" b="1" dirty="0">
                <a:sym typeface="+mn-ea"/>
              </a:rPr>
              <a:t>覆盖</a:t>
            </a:r>
            <a:endParaRPr lang="zh-CN" altLang="en-US" sz="1600" b="1" dirty="0"/>
          </a:p>
        </p:txBody>
      </p:sp>
      <p:sp>
        <p:nvSpPr>
          <p:cNvPr id="5" name="圆角矩形 4"/>
          <p:cNvSpPr/>
          <p:nvPr/>
        </p:nvSpPr>
        <p:spPr bwMode="auto">
          <a:xfrm>
            <a:off x="1728470" y="1488440"/>
            <a:ext cx="8735060" cy="3811270"/>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7" name="矩形 87"/>
          <p:cNvSpPr>
            <a:spLocks noChangeArrowheads="1"/>
          </p:cNvSpPr>
          <p:nvPr/>
        </p:nvSpPr>
        <p:spPr bwMode="auto">
          <a:xfrm>
            <a:off x="2055495" y="1609090"/>
            <a:ext cx="8098790" cy="3639820"/>
          </a:xfrm>
          <a:prstGeom prst="rect">
            <a:avLst/>
          </a:prstGeom>
          <a:noFill/>
          <a:ln w="9525">
            <a:noFill/>
            <a:miter lim="800000"/>
          </a:ln>
        </p:spPr>
        <p:txBody>
          <a:bodyPr wrap="square" lIns="121907" tIns="60955" rIns="121907" bIns="60955">
            <a:spAutoFit/>
          </a:bodyPr>
          <a:lstStyle/>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条件覆盖通常比判定覆盖强，因为它使判定表达式中每个条件都取到了两个不同的结果，判定覆盖却只关心整个判定表达式的值。例如，上面两组测试数据也同时满足判定覆盖标准。</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但是，也可能有相反的情况：</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虽然每个条件都取到了两个不同的结果，判定表达式却始终只取一个值</a:t>
            </a: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。例如，如果使用下面两组测试数据，则</a:t>
            </a:r>
            <a:r>
              <a:rPr kumimoji="0" lang="zh-CN" altLang="en-US" sz="16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只满足条件覆盖标准并不满足判定覆盖标准</a:t>
            </a: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（第二个判定表达式的值总为真）：</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① A=2,B=0,X=1</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（满足A&gt;1,B=0,A=2和X≤1的条件，执行路径 sacbed)</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② A=1,B=1,X=2</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（满足A≤1,B≠0,A≠2和X&gt;1的条件，执行路径 sabed)</a:t>
            </a: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p:txBody>
      </p:sp>
      <p:pic>
        <p:nvPicPr>
          <p:cNvPr id="2" name="图片 1"/>
          <p:cNvPicPr>
            <a:picLocks noChangeAspect="1"/>
          </p:cNvPicPr>
          <p:nvPr/>
        </p:nvPicPr>
        <p:blipFill>
          <a:blip r:embed="rId1" cstate="print"/>
          <a:srcRect/>
          <a:stretch>
            <a:fillRect/>
          </a:stretch>
        </p:blipFill>
        <p:spPr bwMode="auto">
          <a:xfrm>
            <a:off x="6397625" y="1117600"/>
            <a:ext cx="4982210" cy="5259070"/>
          </a:xfrm>
          <a:prstGeom prst="rect">
            <a:avLst/>
          </a:prstGeom>
          <a:noFill/>
          <a:ln w="9525">
            <a:noFill/>
            <a:miter lim="800000"/>
            <a:headEnd/>
            <a:tailEnd/>
          </a:ln>
        </p:spPr>
      </p:pic>
      <p:grpSp>
        <p:nvGrpSpPr>
          <p:cNvPr id="21" name="组合 20"/>
          <p:cNvGrpSpPr/>
          <p:nvPr/>
        </p:nvGrpSpPr>
        <p:grpSpPr>
          <a:xfrm>
            <a:off x="7732395" y="1473200"/>
            <a:ext cx="2606675" cy="4504690"/>
            <a:chOff x="12165" y="2335"/>
            <a:chExt cx="4105" cy="7094"/>
          </a:xfrm>
        </p:grpSpPr>
        <p:cxnSp>
          <p:nvCxnSpPr>
            <p:cNvPr id="3" name="直接连接符 2"/>
            <p:cNvCxnSpPr/>
            <p:nvPr/>
          </p:nvCxnSpPr>
          <p:spPr>
            <a:xfrm>
              <a:off x="12180" y="2335"/>
              <a:ext cx="15" cy="2173"/>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12180" y="4538"/>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16240" y="4523"/>
              <a:ext cx="15" cy="1148"/>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12195" y="5686"/>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2195" y="5671"/>
              <a:ext cx="15" cy="1690"/>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2192" y="7316"/>
              <a:ext cx="4063"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6240" y="7330"/>
              <a:ext cx="0" cy="1107"/>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12180" y="8452"/>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12165" y="8437"/>
              <a:ext cx="15" cy="992"/>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7738745" y="1488440"/>
            <a:ext cx="2597150" cy="4521200"/>
            <a:chOff x="12180" y="2335"/>
            <a:chExt cx="4090" cy="7120"/>
          </a:xfrm>
        </p:grpSpPr>
        <p:cxnSp>
          <p:nvCxnSpPr>
            <p:cNvPr id="19" name="直接连接符 18"/>
            <p:cNvCxnSpPr/>
            <p:nvPr/>
          </p:nvCxnSpPr>
          <p:spPr>
            <a:xfrm>
              <a:off x="12180" y="2335"/>
              <a:ext cx="20" cy="4971"/>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12180" y="7295"/>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16240" y="7310"/>
              <a:ext cx="15" cy="1148"/>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12195" y="8443"/>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2184" y="8459"/>
              <a:ext cx="1" cy="996"/>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1746250" y="5126355"/>
            <a:ext cx="8717280" cy="1076325"/>
          </a:xfrm>
          <a:prstGeom prst="rect">
            <a:avLst/>
          </a:prstGeom>
          <a:noFill/>
          <a:ln>
            <a:noFill/>
          </a:ln>
        </p:spPr>
        <p:txBody>
          <a:bodyPr wrap="none" rtlCol="0" anchor="t">
            <a:spAutoFit/>
          </a:bodyPr>
          <a:p>
            <a:pPr algn="ctr"/>
            <a:r>
              <a:rPr lang="zh-CN" altLang="en-US" sz="3200" b="1">
                <a:ln w="10160">
                  <a:solidFill>
                    <a:schemeClr val="accent5"/>
                  </a:solidFill>
                  <a:prstDash val="solid"/>
                </a:ln>
                <a:solidFill>
                  <a:srgbClr val="FFFFFF"/>
                </a:solidFill>
                <a:effectLst>
                  <a:outerShdw blurRad="38100" dist="22860" dir="5400000" algn="tl" rotWithShape="0">
                    <a:srgbClr val="000000">
                      <a:alpha val="30000"/>
                    </a:srgbClr>
                  </a:outerShdw>
                </a:effectLst>
              </a:rPr>
              <a:t>条件覆盖通常比判定覆盖强</a:t>
            </a:r>
            <a:endParaRPr lang="zh-CN" altLang="en-US" sz="32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zh-CN" altLang="en-US" sz="3200" b="1">
                <a:ln w="10160">
                  <a:solidFill>
                    <a:schemeClr val="accent5"/>
                  </a:solidFill>
                  <a:prstDash val="solid"/>
                </a:ln>
                <a:solidFill>
                  <a:srgbClr val="FFFFFF"/>
                </a:solidFill>
                <a:effectLst>
                  <a:outerShdw blurRad="38100" dist="22860" dir="5400000" algn="tl" rotWithShape="0">
                    <a:srgbClr val="000000">
                      <a:alpha val="30000"/>
                    </a:srgbClr>
                  </a:outerShdw>
                </a:effectLst>
              </a:rPr>
              <a:t>但满足条件覆盖的测试数据</a:t>
            </a:r>
            <a:r>
              <a:rPr lang="zh-CN" altLang="en-US" sz="3200" b="1">
                <a:ln w="22225">
                  <a:solidFill>
                    <a:schemeClr val="accent2"/>
                  </a:solidFill>
                  <a:prstDash val="solid"/>
                </a:ln>
                <a:solidFill>
                  <a:schemeClr val="accent2">
                    <a:lumMod val="40000"/>
                    <a:lumOff val="60000"/>
                  </a:schemeClr>
                </a:solidFill>
                <a:effectLst/>
              </a:rPr>
              <a:t>不一定满足判定覆盖</a:t>
            </a:r>
            <a:endParaRPr lang="zh-CN" altLang="en-US" sz="3200" b="1">
              <a:ln w="22225">
                <a:solidFill>
                  <a:schemeClr val="accent2"/>
                </a:solidFill>
                <a:prstDash val="solid"/>
              </a:ln>
              <a:solidFill>
                <a:schemeClr val="accent2">
                  <a:lumMod val="40000"/>
                  <a:lumOff val="60000"/>
                </a:schemeClr>
              </a:solidFill>
              <a:effectLst/>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500"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21"/>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8"/>
                                        </p:tgtEl>
                                        <p:attrNameLst>
                                          <p:attrName>style.visibility</p:attrName>
                                        </p:attrNameLst>
                                      </p:cBhvr>
                                      <p:to>
                                        <p:strVal val="hidden"/>
                                      </p:to>
                                    </p:set>
                                  </p:childTnLst>
                                </p:cTn>
                              </p:par>
                              <p:par>
                                <p:cTn id="23" presetID="14" presetClass="entr" presetSubtype="5"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randombar(vertical)">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160"/>
          <p:cNvSpPr>
            <a:spLocks noChangeArrowheads="1"/>
          </p:cNvSpPr>
          <p:nvPr/>
        </p:nvSpPr>
        <p:spPr bwMode="auto">
          <a:xfrm>
            <a:off x="903035" y="980473"/>
            <a:ext cx="10657184" cy="4896544"/>
          </a:xfrm>
          <a:custGeom>
            <a:avLst/>
            <a:gdLst>
              <a:gd name="connsiteX0" fmla="*/ 0 w 7260238"/>
              <a:gd name="connsiteY0" fmla="*/ 0 h 3090960"/>
              <a:gd name="connsiteX1" fmla="*/ 7260238 w 7260238"/>
              <a:gd name="connsiteY1" fmla="*/ 0 h 3090960"/>
              <a:gd name="connsiteX2" fmla="*/ 7260238 w 7260238"/>
              <a:gd name="connsiteY2" fmla="*/ 3090960 h 3090960"/>
              <a:gd name="connsiteX3" fmla="*/ 0 w 7260238"/>
              <a:gd name="connsiteY3" fmla="*/ 3090960 h 3090960"/>
              <a:gd name="connsiteX4" fmla="*/ 0 w 7260238"/>
              <a:gd name="connsiteY4" fmla="*/ 0 h 3090960"/>
              <a:gd name="connsiteX0-1" fmla="*/ 0 w 7260238"/>
              <a:gd name="connsiteY0-2" fmla="*/ 0 h 3090960"/>
              <a:gd name="connsiteX1-3" fmla="*/ 7260238 w 7260238"/>
              <a:gd name="connsiteY1-4" fmla="*/ 0 h 3090960"/>
              <a:gd name="connsiteX2-5" fmla="*/ 7260238 w 7260238"/>
              <a:gd name="connsiteY2-6" fmla="*/ 3090960 h 3090960"/>
              <a:gd name="connsiteX3-7" fmla="*/ 666205 w 7260238"/>
              <a:gd name="connsiteY3-8" fmla="*/ 3090960 h 3090960"/>
              <a:gd name="connsiteX4-9" fmla="*/ 0 w 7260238"/>
              <a:gd name="connsiteY4-10" fmla="*/ 0 h 3090960"/>
              <a:gd name="connsiteX0-11" fmla="*/ 0 w 7260238"/>
              <a:gd name="connsiteY0-12" fmla="*/ 0 h 3141760"/>
              <a:gd name="connsiteX1-13" fmla="*/ 7260238 w 7260238"/>
              <a:gd name="connsiteY1-14" fmla="*/ 0 h 3141760"/>
              <a:gd name="connsiteX2-15" fmla="*/ 7031638 w 7260238"/>
              <a:gd name="connsiteY2-16" fmla="*/ 3141760 h 3141760"/>
              <a:gd name="connsiteX3-17" fmla="*/ 666205 w 7260238"/>
              <a:gd name="connsiteY3-18" fmla="*/ 3090960 h 3141760"/>
              <a:gd name="connsiteX4-19" fmla="*/ 0 w 7260238"/>
              <a:gd name="connsiteY4-20" fmla="*/ 0 h 3141760"/>
              <a:gd name="connsiteX0-21" fmla="*/ 0 w 7454971"/>
              <a:gd name="connsiteY0-22" fmla="*/ 0 h 3141760"/>
              <a:gd name="connsiteX1-23" fmla="*/ 7454971 w 7454971"/>
              <a:gd name="connsiteY1-24" fmla="*/ 0 h 3141760"/>
              <a:gd name="connsiteX2-25" fmla="*/ 7031638 w 7454971"/>
              <a:gd name="connsiteY2-26" fmla="*/ 3141760 h 3141760"/>
              <a:gd name="connsiteX3-27" fmla="*/ 666205 w 7454971"/>
              <a:gd name="connsiteY3-28" fmla="*/ 3090960 h 3141760"/>
              <a:gd name="connsiteX4-29" fmla="*/ 0 w 7454971"/>
              <a:gd name="connsiteY4-30" fmla="*/ 0 h 3141760"/>
              <a:gd name="connsiteX0-31" fmla="*/ 0 w 7454971"/>
              <a:gd name="connsiteY0-32" fmla="*/ 0 h 3353427"/>
              <a:gd name="connsiteX1-33" fmla="*/ 7454971 w 7454971"/>
              <a:gd name="connsiteY1-34" fmla="*/ 211667 h 3353427"/>
              <a:gd name="connsiteX2-35" fmla="*/ 7031638 w 7454971"/>
              <a:gd name="connsiteY2-36" fmla="*/ 3353427 h 3353427"/>
              <a:gd name="connsiteX3-37" fmla="*/ 666205 w 7454971"/>
              <a:gd name="connsiteY3-38" fmla="*/ 3302627 h 3353427"/>
              <a:gd name="connsiteX4-39" fmla="*/ 0 w 7454971"/>
              <a:gd name="connsiteY4-40" fmla="*/ 0 h 335342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454971" h="3353427">
                <a:moveTo>
                  <a:pt x="0" y="0"/>
                </a:moveTo>
                <a:lnTo>
                  <a:pt x="7454971" y="211667"/>
                </a:lnTo>
                <a:lnTo>
                  <a:pt x="7031638" y="3353427"/>
                </a:lnTo>
                <a:lnTo>
                  <a:pt x="666205" y="3302627"/>
                </a:lnTo>
                <a:lnTo>
                  <a:pt x="0" y="0"/>
                </a:lnTo>
                <a:close/>
              </a:path>
            </a:pathLst>
          </a:custGeom>
          <a:solidFill>
            <a:schemeClr val="tx1">
              <a:lumMod val="95000"/>
              <a:lumOff val="5000"/>
              <a:alpha val="54000"/>
            </a:schemeClr>
          </a:solidFill>
          <a:ln w="12700" cmpd="sng">
            <a:solidFill>
              <a:schemeClr val="bg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grpSp>
        <p:nvGrpSpPr>
          <p:cNvPr id="2" name="组合 1"/>
          <p:cNvGrpSpPr/>
          <p:nvPr/>
        </p:nvGrpSpPr>
        <p:grpSpPr>
          <a:xfrm>
            <a:off x="1363345" y="1249680"/>
            <a:ext cx="9465310" cy="4359275"/>
            <a:chOff x="1817" y="1717"/>
            <a:chExt cx="14906" cy="6865"/>
          </a:xfrm>
        </p:grpSpPr>
        <p:sp>
          <p:nvSpPr>
            <p:cNvPr id="7" name="TextBox 6"/>
            <p:cNvSpPr txBox="1"/>
            <p:nvPr/>
          </p:nvSpPr>
          <p:spPr>
            <a:xfrm>
              <a:off x="1817" y="1717"/>
              <a:ext cx="3916" cy="727"/>
            </a:xfrm>
            <a:prstGeom prst="rect">
              <a:avLst/>
            </a:prstGeom>
            <a:noFill/>
          </p:spPr>
          <p:txBody>
            <a:bodyPr wrap="none" lIns="93025" tIns="46512" rIns="93025" bIns="46512"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w="12700">
                    <a:noFill/>
                  </a:ln>
                  <a:solidFill>
                    <a:prstClr val="white"/>
                  </a:solidFill>
                  <a:effectLst/>
                  <a:uLnTx/>
                  <a:uFillTx/>
                  <a:latin typeface="微软雅黑" panose="020B0503020204020204" charset="-122"/>
                  <a:ea typeface="微软雅黑" panose="020B0503020204020204" charset="-122"/>
                  <a:cs typeface="+mn-cs"/>
                </a:rPr>
                <a:t>4. </a:t>
              </a:r>
              <a:r>
                <a:rPr kumimoji="0" lang="zh-CN" altLang="en-US" sz="2400" b="0" i="0" u="none" strike="noStrike" kern="1200" cap="none" spc="0" normalizeH="0" baseline="0" noProof="0" dirty="0">
                  <a:ln w="12700">
                    <a:noFill/>
                  </a:ln>
                  <a:solidFill>
                    <a:prstClr val="white"/>
                  </a:solidFill>
                  <a:effectLst/>
                  <a:uLnTx/>
                  <a:uFillTx/>
                  <a:latin typeface="微软雅黑" panose="020B0503020204020204" charset="-122"/>
                  <a:ea typeface="微软雅黑" panose="020B0503020204020204" charset="-122"/>
                  <a:cs typeface="+mn-cs"/>
                </a:rPr>
                <a:t>判定</a:t>
              </a:r>
              <a:r>
                <a:rPr kumimoji="0" lang="en-US" altLang="zh-CN" sz="2400" b="0" i="0" u="none" strike="noStrike" kern="1200" cap="none" spc="0" normalizeH="0" baseline="0" noProof="0" dirty="0">
                  <a:ln w="12700">
                    <a:noFill/>
                  </a:ln>
                  <a:solidFill>
                    <a:prstClr val="white"/>
                  </a:solidFill>
                  <a:effectLst/>
                  <a:uLnTx/>
                  <a:uFillTx/>
                  <a:latin typeface="微软雅黑" panose="020B0503020204020204" charset="-122"/>
                  <a:ea typeface="微软雅黑" panose="020B0503020204020204" charset="-122"/>
                  <a:cs typeface="+mn-cs"/>
                </a:rPr>
                <a:t>/</a:t>
              </a:r>
              <a:r>
                <a:rPr kumimoji="0" lang="zh-CN" altLang="en-US" sz="2400" b="0" i="0" u="none" strike="noStrike" kern="1200" cap="none" spc="0" normalizeH="0" baseline="0" noProof="0" dirty="0">
                  <a:ln w="12700">
                    <a:noFill/>
                  </a:ln>
                  <a:solidFill>
                    <a:prstClr val="white"/>
                  </a:solidFill>
                  <a:effectLst/>
                  <a:uLnTx/>
                  <a:uFillTx/>
                  <a:latin typeface="微软雅黑" panose="020B0503020204020204" charset="-122"/>
                  <a:ea typeface="微软雅黑" panose="020B0503020204020204" charset="-122"/>
                  <a:cs typeface="+mn-cs"/>
                </a:rPr>
                <a:t>条件覆盖</a:t>
              </a:r>
              <a:endParaRPr kumimoji="0" lang="zh-CN" altLang="en-US" sz="2400" b="0" i="0" u="none" strike="noStrike" kern="1200" cap="none" spc="0" normalizeH="0" baseline="0" noProof="0" dirty="0">
                <a:ln w="12700">
                  <a:noFill/>
                </a:ln>
                <a:solidFill>
                  <a:prstClr val="white"/>
                </a:solidFill>
                <a:effectLst/>
                <a:uLnTx/>
                <a:uFillTx/>
                <a:latin typeface="微软雅黑" panose="020B0503020204020204" charset="-122"/>
                <a:ea typeface="微软雅黑" panose="020B0503020204020204" charset="-122"/>
                <a:cs typeface="+mn-cs"/>
              </a:endParaRPr>
            </a:p>
          </p:txBody>
        </p:sp>
        <p:sp>
          <p:nvSpPr>
            <p:cNvPr id="11" name="TextBox 10"/>
            <p:cNvSpPr txBox="1"/>
            <p:nvPr/>
          </p:nvSpPr>
          <p:spPr>
            <a:xfrm>
              <a:off x="3937" y="2643"/>
              <a:ext cx="12786" cy="5939"/>
            </a:xfrm>
            <a:prstGeom prst="rect">
              <a:avLst/>
            </a:prstGeom>
            <a:noFill/>
          </p:spPr>
          <p:txBody>
            <a:bodyPr wrap="square">
              <a:spAutoFit/>
            </a:bodyPr>
            <a:lstStyle/>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lang="zh-CN" altLang="en-US" sz="1600" noProof="0" dirty="0">
                  <a:ln>
                    <a:noFill/>
                  </a:ln>
                  <a:solidFill>
                    <a:schemeClr val="bg1"/>
                  </a:solidFill>
                  <a:effectLst/>
                  <a:uLnTx/>
                  <a:uFillTx/>
                  <a:latin typeface="微软雅黑" panose="020B0503020204020204" charset="-122"/>
                  <a:ea typeface="微软雅黑" panose="020B0503020204020204" charset="-122"/>
                  <a:sym typeface="+mn-ea"/>
                </a:rPr>
                <a:t>既然判定覆盖不一定包含条件覆盖，条件覆盖也不一定包含判定覆盖，自然会提出一种能同时满足这两种覆盖标准的逻辑覆盖，这就是判定／条件覆盖。</a:t>
              </a:r>
              <a:endParaRPr kumimoji="0" lang="zh-CN" altLang="en-US" sz="16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lang="zh-CN" altLang="en-US" sz="1600" noProof="0" dirty="0">
                  <a:ln>
                    <a:noFill/>
                  </a:ln>
                  <a:solidFill>
                    <a:schemeClr val="bg1"/>
                  </a:solidFill>
                  <a:effectLst/>
                  <a:uLnTx/>
                  <a:uFillTx/>
                  <a:latin typeface="微软雅黑" panose="020B0503020204020204" charset="-122"/>
                  <a:ea typeface="微软雅黑" panose="020B0503020204020204" charset="-122"/>
                  <a:sym typeface="+mn-ea"/>
                </a:rPr>
                <a:t>含义是，选取足够多的测试数据，使得</a:t>
              </a:r>
              <a:r>
                <a:rPr lang="zh-CN" altLang="en-US" sz="2000" b="1" u="sng" noProof="0" dirty="0">
                  <a:ln>
                    <a:noFill/>
                  </a:ln>
                  <a:solidFill>
                    <a:schemeClr val="bg1"/>
                  </a:solidFill>
                  <a:effectLst/>
                  <a:uLnTx/>
                  <a:uFillTx/>
                  <a:latin typeface="微软雅黑" panose="020B0503020204020204" charset="-122"/>
                  <a:ea typeface="微软雅黑" panose="020B0503020204020204" charset="-122"/>
                  <a:sym typeface="+mn-ea"/>
                </a:rPr>
                <a:t>判定表达式中的每个条件都取到各种可能的值</a:t>
              </a:r>
              <a:r>
                <a:rPr lang="zh-CN" altLang="en-US" sz="1600" noProof="0" dirty="0">
                  <a:ln>
                    <a:noFill/>
                  </a:ln>
                  <a:solidFill>
                    <a:schemeClr val="bg1"/>
                  </a:solidFill>
                  <a:effectLst/>
                  <a:uLnTx/>
                  <a:uFillTx/>
                  <a:latin typeface="微软雅黑" panose="020B0503020204020204" charset="-122"/>
                  <a:ea typeface="微软雅黑" panose="020B0503020204020204" charset="-122"/>
                  <a:sym typeface="+mn-ea"/>
                </a:rPr>
                <a:t>，而且</a:t>
              </a:r>
              <a:r>
                <a:rPr lang="zh-CN" altLang="en-US" sz="2000" b="1" u="sng" noProof="0" dirty="0">
                  <a:ln>
                    <a:noFill/>
                  </a:ln>
                  <a:solidFill>
                    <a:schemeClr val="bg1"/>
                  </a:solidFill>
                  <a:effectLst/>
                  <a:uLnTx/>
                  <a:uFillTx/>
                  <a:latin typeface="微软雅黑" panose="020B0503020204020204" charset="-122"/>
                  <a:ea typeface="微软雅黑" panose="020B0503020204020204" charset="-122"/>
                  <a:sym typeface="+mn-ea"/>
                </a:rPr>
                <a:t>每个判定表达式也都取到各种可能的结果</a:t>
              </a:r>
              <a:r>
                <a:rPr lang="zh-CN" altLang="en-US" sz="1600" noProof="0" dirty="0">
                  <a:ln>
                    <a:noFill/>
                  </a:ln>
                  <a:solidFill>
                    <a:schemeClr val="bg1"/>
                  </a:solidFill>
                  <a:effectLst/>
                  <a:uLnTx/>
                  <a:uFillTx/>
                  <a:latin typeface="微软雅黑" panose="020B0503020204020204" charset="-122"/>
                  <a:ea typeface="微软雅黑" panose="020B0503020204020204" charset="-122"/>
                  <a:sym typeface="+mn-ea"/>
                </a:rPr>
                <a:t>。</a:t>
              </a:r>
              <a:endParaRPr kumimoji="0" lang="zh-CN" altLang="en-US" sz="16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lang="zh-CN" altLang="en-US" sz="1600" noProof="0" dirty="0">
                  <a:ln>
                    <a:noFill/>
                  </a:ln>
                  <a:solidFill>
                    <a:schemeClr val="bg1"/>
                  </a:solidFill>
                  <a:effectLst/>
                  <a:uLnTx/>
                  <a:uFillTx/>
                  <a:latin typeface="微软雅黑" panose="020B0503020204020204" charset="-122"/>
                  <a:ea typeface="微软雅黑" panose="020B0503020204020204" charset="-122"/>
                  <a:sym typeface="+mn-ea"/>
                </a:rPr>
                <a:t>对于以上例子而言，下述两组测试数据满足判定／条件覆盖标准：</a:t>
              </a:r>
              <a:endParaRPr kumimoji="0" lang="zh-CN" altLang="en-US" sz="16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lang="zh-CN" altLang="en-US" sz="1600" noProof="0" dirty="0">
                  <a:ln>
                    <a:noFill/>
                  </a:ln>
                  <a:solidFill>
                    <a:schemeClr val="bg1"/>
                  </a:solidFill>
                  <a:effectLst/>
                  <a:uLnTx/>
                  <a:uFillTx/>
                  <a:latin typeface="微软雅黑" panose="020B0503020204020204" charset="-122"/>
                  <a:ea typeface="微软雅黑" panose="020B0503020204020204" charset="-122"/>
                  <a:sym typeface="+mn-ea"/>
                </a:rPr>
                <a:t>① A=2,B=0,X=4</a:t>
              </a:r>
              <a:endParaRPr kumimoji="0" lang="zh-CN" altLang="en-US" sz="16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lang="zh-CN" altLang="en-US" sz="1600" noProof="0" dirty="0">
                  <a:ln>
                    <a:noFill/>
                  </a:ln>
                  <a:solidFill>
                    <a:schemeClr val="bg1"/>
                  </a:solidFill>
                  <a:effectLst/>
                  <a:uLnTx/>
                  <a:uFillTx/>
                  <a:latin typeface="微软雅黑" panose="020B0503020204020204" charset="-122"/>
                  <a:ea typeface="微软雅黑" panose="020B0503020204020204" charset="-122"/>
                  <a:sym typeface="+mn-ea"/>
                </a:rPr>
                <a:t>② A=1,B=1,X=1</a:t>
              </a:r>
              <a:endParaRPr kumimoji="0" lang="zh-CN" altLang="en-US" sz="16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lang="zh-CN" altLang="en-US" sz="1600" noProof="0" dirty="0">
                  <a:ln>
                    <a:noFill/>
                  </a:ln>
                  <a:solidFill>
                    <a:schemeClr val="bg1"/>
                  </a:solidFill>
                  <a:effectLst/>
                  <a:uLnTx/>
                  <a:uFillTx/>
                  <a:latin typeface="微软雅黑" panose="020B0503020204020204" charset="-122"/>
                  <a:ea typeface="微软雅黑" panose="020B0503020204020204" charset="-122"/>
                  <a:sym typeface="+mn-ea"/>
                </a:rPr>
                <a:t>但是，这两组测试数据也就是为了满足条件覆盖标准最初选取的两组数据，因此，有时判定／条件覆盖也并不比条件覆盖更强。</a:t>
              </a:r>
              <a:endParaRPr kumimoji="0" lang="zh-CN" altLang="en-US" sz="16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pic>
        <p:nvPicPr>
          <p:cNvPr id="3" name="图片 2"/>
          <p:cNvPicPr>
            <a:picLocks noChangeAspect="1"/>
          </p:cNvPicPr>
          <p:nvPr/>
        </p:nvPicPr>
        <p:blipFill>
          <a:blip r:embed="rId1" cstate="print"/>
          <a:srcRect/>
          <a:stretch>
            <a:fillRect/>
          </a:stretch>
        </p:blipFill>
        <p:spPr bwMode="auto">
          <a:xfrm>
            <a:off x="6397625" y="1117600"/>
            <a:ext cx="4982210" cy="5259070"/>
          </a:xfrm>
          <a:prstGeom prst="rect">
            <a:avLst/>
          </a:prstGeom>
          <a:noFill/>
          <a:ln w="9525">
            <a:noFill/>
            <a:miter lim="800000"/>
            <a:headEnd/>
            <a:tailEnd/>
          </a:ln>
        </p:spPr>
      </p:pic>
      <p:grpSp>
        <p:nvGrpSpPr>
          <p:cNvPr id="21" name="组合 20"/>
          <p:cNvGrpSpPr/>
          <p:nvPr/>
        </p:nvGrpSpPr>
        <p:grpSpPr>
          <a:xfrm>
            <a:off x="7732395" y="1473200"/>
            <a:ext cx="2606675" cy="4504690"/>
            <a:chOff x="12165" y="2335"/>
            <a:chExt cx="4105" cy="7094"/>
          </a:xfrm>
        </p:grpSpPr>
        <p:cxnSp>
          <p:nvCxnSpPr>
            <p:cNvPr id="4" name="直接连接符 3"/>
            <p:cNvCxnSpPr/>
            <p:nvPr/>
          </p:nvCxnSpPr>
          <p:spPr>
            <a:xfrm>
              <a:off x="12180" y="2335"/>
              <a:ext cx="15" cy="2173"/>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12180" y="4538"/>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16240" y="4523"/>
              <a:ext cx="15" cy="1148"/>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12195" y="5686"/>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2195" y="5671"/>
              <a:ext cx="15" cy="1690"/>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2192" y="7316"/>
              <a:ext cx="4063"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6240" y="7330"/>
              <a:ext cx="0" cy="1107"/>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12180" y="8452"/>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12165" y="8437"/>
              <a:ext cx="15" cy="992"/>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cxnSp>
        <p:nvCxnSpPr>
          <p:cNvPr id="16" name="直接连接符 15"/>
          <p:cNvCxnSpPr/>
          <p:nvPr/>
        </p:nvCxnSpPr>
        <p:spPr>
          <a:xfrm>
            <a:off x="7741285" y="1504315"/>
            <a:ext cx="635" cy="452437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500"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6" presetClass="entr" presetSubtype="21"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nodeType="clickEffect">
                                  <p:stCondLst>
                                    <p:cond delay="0"/>
                                  </p:stCondLst>
                                  <p:childTnLst>
                                    <p:set>
                                      <p:cBhvr>
                                        <p:cTn id="14" dur="500"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1+#ppt_w/2"/>
                                          </p:val>
                                        </p:tav>
                                        <p:tav tm="100000">
                                          <p:val>
                                            <p:strVal val="#ppt_x"/>
                                          </p:val>
                                        </p:tav>
                                      </p:tavLst>
                                    </p:anim>
                                    <p:anim calcmode="lin" valueType="num">
                                      <p:cBhvr additive="base">
                                        <p:cTn id="1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21"/>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sz="2400" b="1" dirty="0">
                <a:sym typeface="+mn-ea"/>
              </a:rPr>
              <a:t>5. </a:t>
            </a:r>
            <a:r>
              <a:rPr lang="zh-CN" altLang="en-US" sz="2400" b="1" dirty="0">
                <a:sym typeface="+mn-ea"/>
              </a:rPr>
              <a:t>条件组合覆盖</a:t>
            </a:r>
            <a:endParaRPr lang="zh-CN" altLang="en-US" sz="2400" b="1" dirty="0"/>
          </a:p>
        </p:txBody>
      </p:sp>
      <p:pic>
        <p:nvPicPr>
          <p:cNvPr id="7" name="图片 1"/>
          <p:cNvPicPr>
            <a:picLocks noChangeAspect="1"/>
          </p:cNvPicPr>
          <p:nvPr/>
        </p:nvPicPr>
        <p:blipFill>
          <a:blip r:embed="rId1" cstate="print"/>
          <a:srcRect/>
          <a:stretch>
            <a:fillRect/>
          </a:stretch>
        </p:blipFill>
        <p:spPr bwMode="auto">
          <a:xfrm>
            <a:off x="6397625" y="1117600"/>
            <a:ext cx="4982210" cy="5259070"/>
          </a:xfrm>
          <a:prstGeom prst="rect">
            <a:avLst/>
          </a:prstGeom>
          <a:noFill/>
          <a:ln w="9525">
            <a:noFill/>
            <a:miter lim="800000"/>
            <a:headEnd/>
            <a:tailEnd/>
          </a:ln>
        </p:spPr>
      </p:pic>
      <p:sp>
        <p:nvSpPr>
          <p:cNvPr id="5" name="圆角矩形 4"/>
          <p:cNvSpPr/>
          <p:nvPr/>
        </p:nvSpPr>
        <p:spPr bwMode="auto">
          <a:xfrm>
            <a:off x="1111250" y="1488440"/>
            <a:ext cx="4554855" cy="4888230"/>
          </a:xfrm>
          <a:prstGeom prst="roundRect">
            <a:avLst>
              <a:gd name="adj" fmla="val 0"/>
            </a:avLst>
          </a:prstGeom>
          <a:solidFill>
            <a:schemeClr val="accent1">
              <a:alpha val="24000"/>
            </a:schemeClr>
          </a:solidFill>
          <a:ln w="12700" cmpd="sng">
            <a:solidFill>
              <a:schemeClr val="accent1"/>
            </a:solidFill>
            <a:miter lim="800000"/>
          </a:ln>
        </p:spPr>
        <p:txBody>
          <a:bodyPr anchor="ctr"/>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2" name="矩形 87"/>
          <p:cNvSpPr>
            <a:spLocks noChangeArrowheads="1"/>
          </p:cNvSpPr>
          <p:nvPr/>
        </p:nvSpPr>
        <p:spPr bwMode="auto">
          <a:xfrm>
            <a:off x="1308735" y="2025650"/>
            <a:ext cx="4160520" cy="3813810"/>
          </a:xfrm>
          <a:prstGeom prst="rect">
            <a:avLst/>
          </a:prstGeom>
          <a:noFill/>
          <a:ln w="9525">
            <a:noFill/>
            <a:miter lim="800000"/>
          </a:ln>
        </p:spPr>
        <p:txBody>
          <a:bodyPr wrap="square" lIns="121907" tIns="60955" rIns="121907" bIns="60955">
            <a:spAutoFit/>
          </a:bodyPr>
          <a:p>
            <a:pPr marL="0" indent="0" algn="just">
              <a:lnSpc>
                <a:spcPct val="150000"/>
              </a:lnSpc>
              <a:defRPr/>
            </a:pPr>
            <a:r>
              <a:rPr lang="en-US" altLang="zh-CN" sz="1600" dirty="0">
                <a:latin typeface="+mn-ea"/>
                <a:sym typeface="+mn-ea"/>
              </a:rPr>
              <a:t>    </a:t>
            </a:r>
            <a:r>
              <a:rPr lang="zh-CN" altLang="zh-CN" sz="1600" dirty="0">
                <a:latin typeface="+mn-ea"/>
                <a:sym typeface="+mn-ea"/>
              </a:rPr>
              <a:t>条件组合覆盖是更强的逻辑覆盖标准，它要求选取足够多的测试数据，使得</a:t>
            </a:r>
            <a:r>
              <a:rPr lang="zh-CN" altLang="zh-CN" sz="1600" dirty="0">
                <a:solidFill>
                  <a:srgbClr val="FF0000"/>
                </a:solidFill>
                <a:latin typeface="+mn-ea"/>
                <a:sym typeface="+mn-ea"/>
              </a:rPr>
              <a:t>每个判定表达式中条件的各种可能组合都至少出现一次</a:t>
            </a:r>
            <a:r>
              <a:rPr lang="zh-CN" altLang="zh-CN" sz="1600" dirty="0">
                <a:latin typeface="+mn-ea"/>
                <a:sym typeface="+mn-ea"/>
              </a:rPr>
              <a:t>。对于</a:t>
            </a:r>
            <a:r>
              <a:rPr lang="zh-CN" altLang="en-US" sz="1600" dirty="0">
                <a:latin typeface="+mn-ea"/>
                <a:sym typeface="+mn-ea"/>
              </a:rPr>
              <a:t>上例</a:t>
            </a:r>
            <a:r>
              <a:rPr lang="zh-CN" altLang="zh-CN" sz="1600" dirty="0">
                <a:latin typeface="+mn-ea"/>
                <a:sym typeface="+mn-ea"/>
              </a:rPr>
              <a:t>，共有</a:t>
            </a:r>
            <a:r>
              <a:rPr lang="en-US" altLang="zh-CN" sz="1600" dirty="0">
                <a:latin typeface="+mn-ea"/>
                <a:sym typeface="+mn-ea"/>
              </a:rPr>
              <a:t>8</a:t>
            </a:r>
            <a:r>
              <a:rPr lang="zh-CN" altLang="zh-CN" sz="1600" dirty="0">
                <a:latin typeface="+mn-ea"/>
                <a:sym typeface="+mn-ea"/>
              </a:rPr>
              <a:t>种可能的条件组合，它们分别是：</a:t>
            </a:r>
            <a:endParaRPr lang="zh-CN" altLang="zh-CN" sz="1600" dirty="0">
              <a:latin typeface="+mn-ea"/>
              <a:sym typeface="+mn-ea"/>
            </a:endParaRPr>
          </a:p>
          <a:p>
            <a:pPr marL="0" indent="0" algn="just">
              <a:lnSpc>
                <a:spcPct val="150000"/>
              </a:lnSpc>
              <a:defRPr/>
            </a:pPr>
            <a:endParaRPr kumimoji="0" lang="zh-CN" altLang="en-US" sz="16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indent="0" algn="just" eaLnBrk="1" hangingPunct="1">
              <a:lnSpc>
                <a:spcPct val="150000"/>
              </a:lnSpc>
              <a:defRPr/>
            </a:pPr>
            <a:r>
              <a:rPr lang="en-US" altLang="zh-CN" sz="1600" dirty="0">
                <a:latin typeface="+mn-ea"/>
                <a:sym typeface="+mn-ea"/>
              </a:rPr>
              <a:t>(1) A&gt;1,B=0    (2) A&gt;1,B</a:t>
            </a:r>
            <a:r>
              <a:rPr lang="zh-CN" altLang="zh-CN" sz="1600" dirty="0">
                <a:latin typeface="+mn-ea"/>
                <a:sym typeface="+mn-ea"/>
              </a:rPr>
              <a:t>≠</a:t>
            </a:r>
            <a:r>
              <a:rPr lang="en-US" altLang="zh-CN" sz="1600" dirty="0">
                <a:latin typeface="+mn-ea"/>
                <a:sym typeface="+mn-ea"/>
              </a:rPr>
              <a:t>0</a:t>
            </a:r>
            <a:endParaRPr lang="zh-CN" altLang="zh-CN" sz="1600" dirty="0">
              <a:latin typeface="+mn-ea"/>
              <a:ea typeface="+mn-ea"/>
            </a:endParaRPr>
          </a:p>
          <a:p>
            <a:pPr marL="0" indent="0" algn="just" eaLnBrk="1" hangingPunct="1">
              <a:lnSpc>
                <a:spcPct val="150000"/>
              </a:lnSpc>
              <a:defRPr/>
            </a:pPr>
            <a:r>
              <a:rPr lang="en-US" altLang="zh-CN" sz="1600" dirty="0">
                <a:latin typeface="+mn-ea"/>
                <a:sym typeface="+mn-ea"/>
              </a:rPr>
              <a:t>(3) A</a:t>
            </a:r>
            <a:r>
              <a:rPr lang="zh-CN" altLang="zh-CN" sz="1600" dirty="0">
                <a:latin typeface="+mn-ea"/>
                <a:sym typeface="+mn-ea"/>
              </a:rPr>
              <a:t>≤</a:t>
            </a:r>
            <a:r>
              <a:rPr lang="en-US" altLang="zh-CN" sz="1600" dirty="0">
                <a:latin typeface="+mn-ea"/>
                <a:sym typeface="+mn-ea"/>
              </a:rPr>
              <a:t>1,B=0    (4) A</a:t>
            </a:r>
            <a:r>
              <a:rPr lang="zh-CN" altLang="zh-CN" sz="1600" dirty="0">
                <a:latin typeface="+mn-ea"/>
                <a:sym typeface="+mn-ea"/>
              </a:rPr>
              <a:t>≤</a:t>
            </a:r>
            <a:r>
              <a:rPr lang="en-US" altLang="zh-CN" sz="1600" dirty="0">
                <a:latin typeface="+mn-ea"/>
                <a:sym typeface="+mn-ea"/>
              </a:rPr>
              <a:t>1,B</a:t>
            </a:r>
            <a:r>
              <a:rPr lang="zh-CN" altLang="zh-CN" sz="1600" dirty="0">
                <a:latin typeface="+mn-ea"/>
                <a:sym typeface="+mn-ea"/>
              </a:rPr>
              <a:t>≠</a:t>
            </a:r>
            <a:r>
              <a:rPr lang="en-US" altLang="zh-CN" sz="1600" dirty="0">
                <a:latin typeface="+mn-ea"/>
                <a:sym typeface="+mn-ea"/>
              </a:rPr>
              <a:t>0</a:t>
            </a:r>
            <a:endParaRPr lang="zh-CN" altLang="zh-CN" sz="1600" dirty="0">
              <a:latin typeface="+mn-ea"/>
              <a:ea typeface="+mn-ea"/>
            </a:endParaRPr>
          </a:p>
          <a:p>
            <a:pPr marL="0" indent="0" algn="just" eaLnBrk="1" hangingPunct="1">
              <a:lnSpc>
                <a:spcPct val="150000"/>
              </a:lnSpc>
              <a:defRPr/>
            </a:pPr>
            <a:r>
              <a:rPr lang="en-US" altLang="zh-CN" sz="1600" dirty="0">
                <a:latin typeface="+mn-ea"/>
                <a:sym typeface="+mn-ea"/>
              </a:rPr>
              <a:t>(5) A=2,X&gt;1    (6) A=2,X</a:t>
            </a:r>
            <a:r>
              <a:rPr lang="zh-CN" altLang="zh-CN" sz="1600" dirty="0">
                <a:latin typeface="+mn-ea"/>
                <a:sym typeface="+mn-ea"/>
              </a:rPr>
              <a:t>≤</a:t>
            </a:r>
            <a:r>
              <a:rPr lang="en-US" altLang="zh-CN" sz="1600" dirty="0">
                <a:latin typeface="+mn-ea"/>
                <a:sym typeface="+mn-ea"/>
              </a:rPr>
              <a:t>1</a:t>
            </a:r>
            <a:endParaRPr lang="zh-CN" altLang="zh-CN" sz="1600" dirty="0">
              <a:latin typeface="+mn-ea"/>
              <a:ea typeface="+mn-ea"/>
            </a:endParaRPr>
          </a:p>
          <a:p>
            <a:pPr marL="0" indent="0" algn="just" eaLnBrk="1" hangingPunct="1">
              <a:lnSpc>
                <a:spcPct val="150000"/>
              </a:lnSpc>
              <a:defRPr/>
            </a:pPr>
            <a:r>
              <a:rPr lang="en-US" altLang="zh-CN" sz="1600" dirty="0">
                <a:latin typeface="+mn-ea"/>
                <a:sym typeface="+mn-ea"/>
              </a:rPr>
              <a:t>(7) A</a:t>
            </a:r>
            <a:r>
              <a:rPr lang="zh-CN" altLang="zh-CN" sz="1600" dirty="0">
                <a:latin typeface="+mn-ea"/>
                <a:sym typeface="+mn-ea"/>
              </a:rPr>
              <a:t>≠</a:t>
            </a:r>
            <a:r>
              <a:rPr lang="en-US" altLang="zh-CN" sz="1600" dirty="0">
                <a:latin typeface="+mn-ea"/>
                <a:sym typeface="+mn-ea"/>
              </a:rPr>
              <a:t>2,X&gt;1    (8) A</a:t>
            </a:r>
            <a:r>
              <a:rPr lang="zh-CN" altLang="zh-CN" sz="1600" dirty="0">
                <a:latin typeface="+mn-ea"/>
                <a:sym typeface="+mn-ea"/>
              </a:rPr>
              <a:t>≠</a:t>
            </a:r>
            <a:r>
              <a:rPr lang="en-US" altLang="zh-CN" sz="1600" dirty="0">
                <a:latin typeface="+mn-ea"/>
                <a:sym typeface="+mn-ea"/>
              </a:rPr>
              <a:t>2,X</a:t>
            </a:r>
            <a:r>
              <a:rPr lang="zh-CN" altLang="zh-CN" sz="1600" dirty="0">
                <a:latin typeface="+mn-ea"/>
                <a:sym typeface="+mn-ea"/>
              </a:rPr>
              <a:t>≤</a:t>
            </a:r>
            <a:r>
              <a:rPr lang="en-US" altLang="zh-CN" sz="1600" dirty="0">
                <a:latin typeface="+mn-ea"/>
                <a:sym typeface="+mn-ea"/>
              </a:rPr>
              <a:t>1</a:t>
            </a:r>
            <a:endParaRPr kumimoji="0" lang="en-US" altLang="zh-CN" sz="1600" b="0" i="0" u="none" strike="noStrike" kern="1200" cap="none" spc="0" normalizeH="0" baseline="0" noProof="0" dirty="0">
              <a:ln>
                <a:noFill/>
              </a:ln>
              <a:solidFill>
                <a:prstClr val="black"/>
              </a:solidFill>
              <a:effectLst/>
              <a:uLnTx/>
              <a:uFillTx/>
              <a:latin typeface="+mn-ea"/>
              <a:ea typeface="微软雅黑" panose="020B0503020204020204"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sz="2400" b="1" dirty="0"/>
              <a:t>7.1.1 </a:t>
            </a:r>
            <a:r>
              <a:rPr lang="zh-CN" altLang="en-US" sz="2400" b="1" dirty="0"/>
              <a:t>选择程序设计语言</a:t>
            </a:r>
            <a:endParaRPr lang="zh-CN" altLang="en-US" sz="2400" b="1" dirty="0"/>
          </a:p>
        </p:txBody>
      </p:sp>
      <p:sp>
        <p:nvSpPr>
          <p:cNvPr id="3" name="矩形 2"/>
          <p:cNvSpPr/>
          <p:nvPr/>
        </p:nvSpPr>
        <p:spPr>
          <a:xfrm>
            <a:off x="4045014" y="1304587"/>
            <a:ext cx="6361941" cy="991657"/>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4" name="矩形 3"/>
          <p:cNvSpPr/>
          <p:nvPr/>
        </p:nvSpPr>
        <p:spPr>
          <a:xfrm>
            <a:off x="4876973" y="1090857"/>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系统用户的要求</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5" name="六边形 4"/>
          <p:cNvSpPr/>
          <p:nvPr/>
        </p:nvSpPr>
        <p:spPr>
          <a:xfrm>
            <a:off x="1558976" y="3246885"/>
            <a:ext cx="1587263" cy="1368152"/>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2800" dirty="0">
                <a:solidFill>
                  <a:prstClr val="white"/>
                </a:solidFill>
                <a:latin typeface="微软雅黑" panose="020B0503020204020204" charset="-122"/>
                <a:ea typeface="微软雅黑" panose="020B0503020204020204" charset="-122"/>
              </a:rPr>
              <a:t>标准</a:t>
            </a:r>
            <a:endParaRPr kumimoji="0" lang="zh-CN" altLang="en-US" sz="3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7" name="直接箭头连接符 6"/>
          <p:cNvCxnSpPr>
            <a:stCxn id="5" idx="5"/>
            <a:endCxn id="3" idx="1"/>
          </p:cNvCxnSpPr>
          <p:nvPr/>
        </p:nvCxnSpPr>
        <p:spPr>
          <a:xfrm flipV="1">
            <a:off x="2804201" y="1800355"/>
            <a:ext cx="1240790" cy="144653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5" idx="0"/>
            <a:endCxn id="11" idx="1"/>
          </p:cNvCxnSpPr>
          <p:nvPr/>
        </p:nvCxnSpPr>
        <p:spPr>
          <a:xfrm flipV="1">
            <a:off x="3146239" y="3119431"/>
            <a:ext cx="898525" cy="812165"/>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5" idx="1"/>
            <a:endCxn id="17" idx="1"/>
          </p:cNvCxnSpPr>
          <p:nvPr/>
        </p:nvCxnSpPr>
        <p:spPr>
          <a:xfrm>
            <a:off x="2804201" y="4615037"/>
            <a:ext cx="1240790" cy="1363345"/>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261066" y="1615234"/>
            <a:ext cx="6049460" cy="369570"/>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如果所开发系统由用户维护，用户通常要求程序员使用他们熟悉的语言编写</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1" name="矩形 10"/>
          <p:cNvSpPr/>
          <p:nvPr/>
        </p:nvSpPr>
        <p:spPr>
          <a:xfrm>
            <a:off x="4045014" y="2623462"/>
            <a:ext cx="6361941" cy="991657"/>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2" name="矩形 11"/>
          <p:cNvSpPr/>
          <p:nvPr/>
        </p:nvSpPr>
        <p:spPr>
          <a:xfrm>
            <a:off x="4876973" y="2409732"/>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可以使用的编译程序</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3" name="TextBox 12"/>
          <p:cNvSpPr txBox="1"/>
          <p:nvPr/>
        </p:nvSpPr>
        <p:spPr>
          <a:xfrm>
            <a:off x="4261066" y="2934109"/>
            <a:ext cx="6049460" cy="369570"/>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运行目标系统的环境中可以提供的编译程序往往限制了可选用语言的范围</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4" name="矩形 13"/>
          <p:cNvSpPr/>
          <p:nvPr/>
        </p:nvSpPr>
        <p:spPr>
          <a:xfrm>
            <a:off x="4045014" y="4119174"/>
            <a:ext cx="6361941" cy="991657"/>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5" name="矩形 14"/>
          <p:cNvSpPr/>
          <p:nvPr/>
        </p:nvSpPr>
        <p:spPr>
          <a:xfrm>
            <a:off x="4876973" y="3905446"/>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可以得到的软件工具</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6" name="TextBox 15"/>
          <p:cNvSpPr txBox="1"/>
          <p:nvPr/>
        </p:nvSpPr>
        <p:spPr>
          <a:xfrm>
            <a:off x="4261066" y="4368861"/>
            <a:ext cx="6049460" cy="648970"/>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如果某种语言由支持程序开发的软件工具可以利用，则目标系统的实现和验证都变得比较容易</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7" name="矩形 16"/>
          <p:cNvSpPr/>
          <p:nvPr/>
        </p:nvSpPr>
        <p:spPr>
          <a:xfrm>
            <a:off x="4045014" y="5482651"/>
            <a:ext cx="6361941" cy="991657"/>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9" name="矩形 18"/>
          <p:cNvSpPr/>
          <p:nvPr/>
        </p:nvSpPr>
        <p:spPr>
          <a:xfrm>
            <a:off x="4876973" y="5268923"/>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工程规模</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0" name="TextBox 15"/>
          <p:cNvSpPr txBox="1"/>
          <p:nvPr/>
        </p:nvSpPr>
        <p:spPr>
          <a:xfrm>
            <a:off x="4261066" y="5732973"/>
            <a:ext cx="6049460" cy="648970"/>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如果工程规模很庞大，现有的语言又不完全适用，那么设计并实现一种这个工程专用的语言也可能是一种正确的选择</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cxnSp>
        <p:nvCxnSpPr>
          <p:cNvPr id="21" name="直接箭头连接符 20"/>
          <p:cNvCxnSpPr>
            <a:stCxn id="5" idx="0"/>
            <a:endCxn id="14" idx="1"/>
          </p:cNvCxnSpPr>
          <p:nvPr/>
        </p:nvCxnSpPr>
        <p:spPr>
          <a:xfrm>
            <a:off x="3146425" y="3931285"/>
            <a:ext cx="898525" cy="683895"/>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sz="2400" b="1" dirty="0">
                <a:sym typeface="+mn-ea"/>
              </a:rPr>
              <a:t>5. </a:t>
            </a:r>
            <a:r>
              <a:rPr lang="zh-CN" altLang="en-US" sz="2400" b="1" dirty="0">
                <a:sym typeface="+mn-ea"/>
              </a:rPr>
              <a:t>条件组合</a:t>
            </a:r>
            <a:r>
              <a:rPr lang="zh-CN" altLang="en-US" sz="2400" b="1" dirty="0">
                <a:sym typeface="+mn-ea"/>
              </a:rPr>
              <a:t>覆盖</a:t>
            </a:r>
            <a:endParaRPr lang="zh-CN" altLang="en-US" sz="1600" b="1" dirty="0"/>
          </a:p>
        </p:txBody>
      </p:sp>
      <p:sp>
        <p:nvSpPr>
          <p:cNvPr id="5" name="圆角矩形 4"/>
          <p:cNvSpPr/>
          <p:nvPr/>
        </p:nvSpPr>
        <p:spPr bwMode="auto">
          <a:xfrm>
            <a:off x="1728470" y="1488440"/>
            <a:ext cx="8735060" cy="4606290"/>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7" name="矩形 87"/>
          <p:cNvSpPr>
            <a:spLocks noChangeArrowheads="1"/>
          </p:cNvSpPr>
          <p:nvPr/>
        </p:nvSpPr>
        <p:spPr bwMode="auto">
          <a:xfrm>
            <a:off x="2046605" y="1838325"/>
            <a:ext cx="8098790" cy="3905885"/>
          </a:xfrm>
          <a:prstGeom prst="rect">
            <a:avLst/>
          </a:prstGeom>
          <a:noFill/>
          <a:ln w="9525">
            <a:noFill/>
            <a:miter lim="800000"/>
          </a:ln>
        </p:spPr>
        <p:txBody>
          <a:bodyPr wrap="square" lIns="121907" tIns="60955" rIns="121907" bIns="60955">
            <a:spAutoFit/>
          </a:bodyPr>
          <a:lstStyle/>
          <a:p>
            <a:pPr marL="0" indent="0" algn="just">
              <a:lnSpc>
                <a:spcPct val="150000"/>
              </a:lnSpc>
              <a:defRPr/>
            </a:pPr>
            <a:r>
              <a:rPr lang="en-US" altLang="zh-CN" sz="1600" dirty="0">
                <a:latin typeface="+mn-ea"/>
                <a:sym typeface="+mn-ea"/>
              </a:rPr>
              <a:t>    </a:t>
            </a:r>
            <a:r>
              <a:rPr lang="zh-CN" altLang="zh-CN" sz="1600" dirty="0">
                <a:latin typeface="+mn-ea"/>
                <a:sym typeface="+mn-ea"/>
              </a:rPr>
              <a:t>下面的</a:t>
            </a:r>
            <a:r>
              <a:rPr lang="en-US" altLang="zh-CN" sz="1600" dirty="0">
                <a:latin typeface="+mn-ea"/>
                <a:sym typeface="+mn-ea"/>
              </a:rPr>
              <a:t>4</a:t>
            </a:r>
            <a:r>
              <a:rPr lang="zh-CN" altLang="zh-CN" sz="1600" dirty="0">
                <a:latin typeface="+mn-ea"/>
                <a:sym typeface="+mn-ea"/>
              </a:rPr>
              <a:t>组测试数据使上面列出的</a:t>
            </a:r>
            <a:r>
              <a:rPr lang="en-US" altLang="zh-CN" sz="1600" dirty="0">
                <a:latin typeface="+mn-ea"/>
                <a:sym typeface="+mn-ea"/>
              </a:rPr>
              <a:t>8</a:t>
            </a:r>
            <a:r>
              <a:rPr lang="zh-CN" altLang="zh-CN" sz="1600" dirty="0">
                <a:latin typeface="+mn-ea"/>
                <a:sym typeface="+mn-ea"/>
              </a:rPr>
              <a:t>种条件组合每种至少出现一次：</a:t>
            </a:r>
            <a:endParaRPr lang="zh-CN" altLang="zh-CN" sz="1600" dirty="0">
              <a:latin typeface="+mn-ea"/>
              <a:ea typeface="+mn-ea"/>
            </a:endParaRPr>
          </a:p>
          <a:p>
            <a:pPr marL="0" indent="0" algn="just">
              <a:lnSpc>
                <a:spcPct val="150000"/>
              </a:lnSpc>
              <a:defRPr/>
            </a:pPr>
            <a:r>
              <a:rPr lang="en-US" altLang="zh-CN" sz="1600" dirty="0">
                <a:latin typeface="+mn-ea"/>
                <a:sym typeface="+mn-ea"/>
              </a:rPr>
              <a:t>    </a:t>
            </a:r>
            <a:r>
              <a:rPr lang="zh-CN" altLang="zh-CN" sz="1600" dirty="0">
                <a:latin typeface="+mn-ea"/>
                <a:sym typeface="+mn-ea"/>
              </a:rPr>
              <a:t>①</a:t>
            </a:r>
            <a:r>
              <a:rPr lang="en-US" altLang="zh-CN" sz="1600" dirty="0">
                <a:latin typeface="+mn-ea"/>
                <a:sym typeface="+mn-ea"/>
              </a:rPr>
              <a:t> A=2,B=0,X=4 (</a:t>
            </a:r>
            <a:r>
              <a:rPr lang="zh-CN" altLang="zh-CN" sz="1600" dirty="0">
                <a:latin typeface="+mn-ea"/>
                <a:sym typeface="+mn-ea"/>
              </a:rPr>
              <a:t>针对（</a:t>
            </a:r>
            <a:r>
              <a:rPr lang="en-US" altLang="zh-CN" sz="1600" dirty="0">
                <a:latin typeface="+mn-ea"/>
                <a:sym typeface="+mn-ea"/>
              </a:rPr>
              <a:t>1</a:t>
            </a:r>
            <a:r>
              <a:rPr lang="zh-CN" altLang="zh-CN" sz="1600" dirty="0">
                <a:latin typeface="+mn-ea"/>
                <a:sym typeface="+mn-ea"/>
              </a:rPr>
              <a:t>）和（</a:t>
            </a:r>
            <a:r>
              <a:rPr lang="en-US" altLang="zh-CN" sz="1600" dirty="0">
                <a:latin typeface="+mn-ea"/>
                <a:sym typeface="+mn-ea"/>
              </a:rPr>
              <a:t>5</a:t>
            </a:r>
            <a:r>
              <a:rPr lang="zh-CN" altLang="zh-CN" sz="1600" dirty="0">
                <a:latin typeface="+mn-ea"/>
                <a:sym typeface="+mn-ea"/>
              </a:rPr>
              <a:t>），执行路径</a:t>
            </a:r>
            <a:r>
              <a:rPr lang="en-US" altLang="zh-CN" sz="1600" dirty="0" err="1">
                <a:latin typeface="+mn-ea"/>
                <a:sym typeface="+mn-ea"/>
              </a:rPr>
              <a:t>sacbed</a:t>
            </a:r>
            <a:r>
              <a:rPr lang="en-US" altLang="zh-CN" sz="1600" dirty="0">
                <a:latin typeface="+mn-ea"/>
                <a:sym typeface="+mn-ea"/>
              </a:rPr>
              <a:t>)</a:t>
            </a:r>
            <a:endParaRPr lang="zh-CN" altLang="zh-CN" sz="1600" dirty="0">
              <a:latin typeface="+mn-ea"/>
              <a:ea typeface="+mn-ea"/>
            </a:endParaRPr>
          </a:p>
          <a:p>
            <a:pPr marL="0" indent="0" algn="just">
              <a:lnSpc>
                <a:spcPct val="150000"/>
              </a:lnSpc>
              <a:defRPr/>
            </a:pPr>
            <a:r>
              <a:rPr lang="en-US" altLang="zh-CN" sz="1600" dirty="0">
                <a:latin typeface="+mn-ea"/>
                <a:sym typeface="+mn-ea"/>
              </a:rPr>
              <a:t>    </a:t>
            </a:r>
            <a:r>
              <a:rPr lang="zh-CN" altLang="zh-CN" sz="1600" dirty="0">
                <a:latin typeface="+mn-ea"/>
                <a:sym typeface="+mn-ea"/>
              </a:rPr>
              <a:t>②</a:t>
            </a:r>
            <a:r>
              <a:rPr lang="en-US" altLang="zh-CN" sz="1600" dirty="0">
                <a:latin typeface="+mn-ea"/>
                <a:sym typeface="+mn-ea"/>
              </a:rPr>
              <a:t> A=2,B=1,X=1 (</a:t>
            </a:r>
            <a:r>
              <a:rPr lang="zh-CN" altLang="zh-CN" sz="1600" dirty="0">
                <a:latin typeface="+mn-ea"/>
                <a:sym typeface="+mn-ea"/>
              </a:rPr>
              <a:t>针对（</a:t>
            </a:r>
            <a:r>
              <a:rPr lang="en-US" altLang="zh-CN" sz="1600" dirty="0">
                <a:latin typeface="+mn-ea"/>
                <a:sym typeface="+mn-ea"/>
              </a:rPr>
              <a:t>2</a:t>
            </a:r>
            <a:r>
              <a:rPr lang="zh-CN" altLang="zh-CN" sz="1600" dirty="0">
                <a:latin typeface="+mn-ea"/>
                <a:sym typeface="+mn-ea"/>
              </a:rPr>
              <a:t>）和（</a:t>
            </a:r>
            <a:r>
              <a:rPr lang="en-US" altLang="zh-CN" sz="1600" dirty="0">
                <a:latin typeface="+mn-ea"/>
                <a:sym typeface="+mn-ea"/>
              </a:rPr>
              <a:t>6</a:t>
            </a:r>
            <a:r>
              <a:rPr lang="zh-CN" altLang="zh-CN" sz="1600" dirty="0">
                <a:latin typeface="+mn-ea"/>
                <a:sym typeface="+mn-ea"/>
              </a:rPr>
              <a:t>），执行路径</a:t>
            </a:r>
            <a:r>
              <a:rPr lang="en-US" altLang="zh-CN" sz="1600" dirty="0" err="1">
                <a:latin typeface="+mn-ea"/>
                <a:sym typeface="+mn-ea"/>
              </a:rPr>
              <a:t>sabed</a:t>
            </a:r>
            <a:r>
              <a:rPr lang="en-US" altLang="zh-CN" sz="1600" dirty="0">
                <a:latin typeface="+mn-ea"/>
                <a:sym typeface="+mn-ea"/>
              </a:rPr>
              <a:t>)</a:t>
            </a:r>
            <a:endParaRPr lang="zh-CN" altLang="zh-CN" sz="1600" dirty="0">
              <a:latin typeface="+mn-ea"/>
              <a:ea typeface="+mn-ea"/>
            </a:endParaRPr>
          </a:p>
          <a:p>
            <a:pPr marL="0" indent="0" algn="just">
              <a:lnSpc>
                <a:spcPct val="150000"/>
              </a:lnSpc>
              <a:defRPr/>
            </a:pPr>
            <a:r>
              <a:rPr lang="en-US" altLang="zh-CN" sz="1600" dirty="0">
                <a:latin typeface="+mn-ea"/>
                <a:sym typeface="+mn-ea"/>
              </a:rPr>
              <a:t>    </a:t>
            </a:r>
            <a:r>
              <a:rPr lang="zh-CN" altLang="zh-CN" sz="1600" dirty="0">
                <a:latin typeface="+mn-ea"/>
                <a:sym typeface="+mn-ea"/>
              </a:rPr>
              <a:t>③</a:t>
            </a:r>
            <a:r>
              <a:rPr lang="en-US" altLang="zh-CN" sz="1600" dirty="0">
                <a:latin typeface="+mn-ea"/>
                <a:sym typeface="+mn-ea"/>
              </a:rPr>
              <a:t> A=1,B=0,X=2 (</a:t>
            </a:r>
            <a:r>
              <a:rPr lang="zh-CN" altLang="zh-CN" sz="1600" dirty="0">
                <a:latin typeface="+mn-ea"/>
                <a:sym typeface="+mn-ea"/>
              </a:rPr>
              <a:t>针对（</a:t>
            </a:r>
            <a:r>
              <a:rPr lang="en-US" altLang="zh-CN" sz="1600" dirty="0">
                <a:latin typeface="+mn-ea"/>
                <a:sym typeface="+mn-ea"/>
              </a:rPr>
              <a:t>3</a:t>
            </a:r>
            <a:r>
              <a:rPr lang="zh-CN" altLang="zh-CN" sz="1600" dirty="0">
                <a:latin typeface="+mn-ea"/>
                <a:sym typeface="+mn-ea"/>
              </a:rPr>
              <a:t>）和（</a:t>
            </a:r>
            <a:r>
              <a:rPr lang="en-US" altLang="zh-CN" sz="1600" dirty="0">
                <a:latin typeface="+mn-ea"/>
                <a:sym typeface="+mn-ea"/>
              </a:rPr>
              <a:t>7</a:t>
            </a:r>
            <a:r>
              <a:rPr lang="zh-CN" altLang="zh-CN" sz="1600" dirty="0">
                <a:latin typeface="+mn-ea"/>
                <a:sym typeface="+mn-ea"/>
              </a:rPr>
              <a:t>），执行路径</a:t>
            </a:r>
            <a:r>
              <a:rPr lang="en-US" altLang="zh-CN" sz="1600" dirty="0" err="1">
                <a:latin typeface="+mn-ea"/>
                <a:sym typeface="+mn-ea"/>
              </a:rPr>
              <a:t>sabed</a:t>
            </a:r>
            <a:r>
              <a:rPr lang="en-US" altLang="zh-CN" sz="1600" dirty="0">
                <a:latin typeface="+mn-ea"/>
                <a:sym typeface="+mn-ea"/>
              </a:rPr>
              <a:t>)</a:t>
            </a:r>
            <a:endParaRPr lang="zh-CN" altLang="zh-CN" sz="1600" dirty="0">
              <a:latin typeface="+mn-ea"/>
              <a:ea typeface="+mn-ea"/>
            </a:endParaRPr>
          </a:p>
          <a:p>
            <a:pPr marL="0" indent="0" algn="just">
              <a:lnSpc>
                <a:spcPct val="150000"/>
              </a:lnSpc>
              <a:defRPr/>
            </a:pPr>
            <a:r>
              <a:rPr lang="en-US" altLang="zh-CN" sz="1600" dirty="0">
                <a:latin typeface="+mn-ea"/>
                <a:sym typeface="+mn-ea"/>
              </a:rPr>
              <a:t>    </a:t>
            </a:r>
            <a:r>
              <a:rPr lang="zh-CN" altLang="zh-CN" sz="1600" dirty="0">
                <a:latin typeface="+mn-ea"/>
                <a:sym typeface="+mn-ea"/>
              </a:rPr>
              <a:t>④</a:t>
            </a:r>
            <a:r>
              <a:rPr lang="en-US" altLang="zh-CN" sz="1600" dirty="0">
                <a:latin typeface="+mn-ea"/>
                <a:sym typeface="+mn-ea"/>
              </a:rPr>
              <a:t> A=1,B=1,X=1 (</a:t>
            </a:r>
            <a:r>
              <a:rPr lang="zh-CN" altLang="zh-CN" sz="1600" dirty="0">
                <a:latin typeface="+mn-ea"/>
                <a:sym typeface="+mn-ea"/>
              </a:rPr>
              <a:t>针对（</a:t>
            </a:r>
            <a:r>
              <a:rPr lang="en-US" altLang="zh-CN" sz="1600" dirty="0">
                <a:latin typeface="+mn-ea"/>
                <a:sym typeface="+mn-ea"/>
              </a:rPr>
              <a:t>4</a:t>
            </a:r>
            <a:r>
              <a:rPr lang="zh-CN" altLang="zh-CN" sz="1600" dirty="0">
                <a:latin typeface="+mn-ea"/>
                <a:sym typeface="+mn-ea"/>
              </a:rPr>
              <a:t>）和（</a:t>
            </a:r>
            <a:r>
              <a:rPr lang="en-US" altLang="zh-CN" sz="1600" dirty="0">
                <a:latin typeface="+mn-ea"/>
                <a:sym typeface="+mn-ea"/>
              </a:rPr>
              <a:t>8</a:t>
            </a:r>
            <a:r>
              <a:rPr lang="zh-CN" altLang="zh-CN" sz="1600" dirty="0">
                <a:latin typeface="+mn-ea"/>
                <a:sym typeface="+mn-ea"/>
              </a:rPr>
              <a:t>），执行路径</a:t>
            </a:r>
            <a:r>
              <a:rPr lang="en-US" altLang="zh-CN" sz="1600" dirty="0" err="1">
                <a:latin typeface="+mn-ea"/>
                <a:sym typeface="+mn-ea"/>
              </a:rPr>
              <a:t>sabd</a:t>
            </a:r>
            <a:r>
              <a:rPr lang="en-US" altLang="zh-CN" sz="1600" dirty="0">
                <a:latin typeface="+mn-ea"/>
                <a:sym typeface="+mn-ea"/>
              </a:rPr>
              <a:t>)</a:t>
            </a:r>
            <a:endParaRPr lang="en-US" altLang="zh-CN" sz="1600" dirty="0">
              <a:latin typeface="+mn-ea"/>
              <a:sym typeface="+mn-ea"/>
            </a:endParaRPr>
          </a:p>
          <a:p>
            <a:pPr marL="0" indent="0" algn="just">
              <a:lnSpc>
                <a:spcPct val="150000"/>
              </a:lnSpc>
              <a:defRPr/>
            </a:pPr>
            <a:endParaRPr lang="zh-CN" altLang="zh-CN" sz="1600" dirty="0">
              <a:latin typeface="+mn-ea"/>
              <a:ea typeface="+mn-ea"/>
            </a:endParaRPr>
          </a:p>
          <a:p>
            <a:pPr marL="0" indent="0" algn="just">
              <a:lnSpc>
                <a:spcPct val="150000"/>
              </a:lnSpc>
              <a:defRPr/>
            </a:pPr>
            <a:r>
              <a:rPr lang="en-US" altLang="zh-CN" sz="1600" dirty="0">
                <a:latin typeface="+mn-ea"/>
                <a:sym typeface="+mn-ea"/>
              </a:rPr>
              <a:t>    </a:t>
            </a:r>
            <a:r>
              <a:rPr lang="zh-CN" altLang="zh-CN" sz="1600" dirty="0">
                <a:latin typeface="+mn-ea"/>
                <a:sym typeface="+mn-ea"/>
              </a:rPr>
              <a:t>显然，</a:t>
            </a:r>
            <a:r>
              <a:rPr lang="zh-CN" altLang="zh-CN" sz="1600" dirty="0">
                <a:solidFill>
                  <a:srgbClr val="FF0000"/>
                </a:solidFill>
                <a:latin typeface="+mn-ea"/>
                <a:sym typeface="+mn-ea"/>
              </a:rPr>
              <a:t>满足条件组合覆盖标准的测试数据，也一定满足判定覆盖、条件覆盖和判定</a:t>
            </a:r>
            <a:r>
              <a:rPr lang="en-US" altLang="zh-CN" sz="1600" dirty="0">
                <a:solidFill>
                  <a:srgbClr val="FF0000"/>
                </a:solidFill>
                <a:latin typeface="+mn-ea"/>
                <a:sym typeface="+mn-ea"/>
              </a:rPr>
              <a:t>/</a:t>
            </a:r>
            <a:r>
              <a:rPr lang="zh-CN" altLang="zh-CN" sz="1600" dirty="0">
                <a:solidFill>
                  <a:srgbClr val="FF0000"/>
                </a:solidFill>
                <a:latin typeface="+mn-ea"/>
                <a:sym typeface="+mn-ea"/>
              </a:rPr>
              <a:t>条件覆盖标准</a:t>
            </a:r>
            <a:r>
              <a:rPr lang="zh-CN" altLang="zh-CN" sz="1600" dirty="0">
                <a:latin typeface="+mn-ea"/>
                <a:sym typeface="+mn-ea"/>
              </a:rPr>
              <a:t>。因此，条件组合覆盖是前述几种覆盖标准中最强的。但是，满足条件组合覆盖标准的测试数据并不一定能使程序中的每条路径都执行到，例如，上述</a:t>
            </a:r>
            <a:r>
              <a:rPr lang="en-US" altLang="zh-CN" sz="1600" dirty="0">
                <a:latin typeface="+mn-ea"/>
                <a:sym typeface="+mn-ea"/>
              </a:rPr>
              <a:t>4</a:t>
            </a:r>
            <a:r>
              <a:rPr lang="zh-CN" altLang="zh-CN" sz="1600" dirty="0">
                <a:latin typeface="+mn-ea"/>
                <a:sym typeface="+mn-ea"/>
              </a:rPr>
              <a:t>组测试数据都没有测试到路径</a:t>
            </a:r>
            <a:r>
              <a:rPr lang="en-US" altLang="zh-CN" sz="2000" b="1" u="sng" dirty="0" err="1">
                <a:solidFill>
                  <a:srgbClr val="FF0000"/>
                </a:solidFill>
                <a:latin typeface="+mn-ea"/>
                <a:sym typeface="+mn-ea"/>
              </a:rPr>
              <a:t>sacbd</a:t>
            </a:r>
            <a:r>
              <a:rPr lang="zh-CN" altLang="zh-CN" sz="1600" dirty="0">
                <a:latin typeface="+mn-ea"/>
                <a:sym typeface="+mn-ea"/>
              </a:rPr>
              <a:t>。</a:t>
            </a:r>
            <a:endParaRPr kumimoji="0" lang="zh-CN" altLang="zh-CN" sz="1600" b="0" i="0" u="none" strike="noStrike" kern="1200" cap="none" spc="0" normalizeH="0" baseline="0" noProof="0" dirty="0">
              <a:ln>
                <a:noFill/>
              </a:ln>
              <a:effectLst/>
              <a:uLnTx/>
              <a:uFillTx/>
              <a:latin typeface="+mn-ea"/>
              <a:ea typeface="微软雅黑" panose="020B0503020204020204" charset="-122"/>
              <a:cs typeface="+mn-cs"/>
              <a:sym typeface="+mn-ea"/>
            </a:endParaRPr>
          </a:p>
        </p:txBody>
      </p:sp>
      <p:pic>
        <p:nvPicPr>
          <p:cNvPr id="24" name="图片 23"/>
          <p:cNvPicPr>
            <a:picLocks noChangeAspect="1"/>
          </p:cNvPicPr>
          <p:nvPr/>
        </p:nvPicPr>
        <p:blipFill>
          <a:blip r:embed="rId1" cstate="print"/>
          <a:srcRect/>
          <a:stretch>
            <a:fillRect/>
          </a:stretch>
        </p:blipFill>
        <p:spPr bwMode="auto">
          <a:xfrm>
            <a:off x="6397625" y="1117600"/>
            <a:ext cx="4982210" cy="5259070"/>
          </a:xfrm>
          <a:prstGeom prst="rect">
            <a:avLst/>
          </a:prstGeom>
          <a:noFill/>
          <a:ln w="9525">
            <a:noFill/>
            <a:miter lim="800000"/>
            <a:headEnd/>
            <a:tailEnd/>
          </a:ln>
        </p:spPr>
      </p:pic>
      <p:grpSp>
        <p:nvGrpSpPr>
          <p:cNvPr id="25" name="组合 24"/>
          <p:cNvGrpSpPr/>
          <p:nvPr/>
        </p:nvGrpSpPr>
        <p:grpSpPr>
          <a:xfrm>
            <a:off x="7722870" y="1457960"/>
            <a:ext cx="2606675" cy="4504690"/>
            <a:chOff x="12165" y="2335"/>
            <a:chExt cx="4105" cy="7094"/>
          </a:xfrm>
        </p:grpSpPr>
        <p:cxnSp>
          <p:nvCxnSpPr>
            <p:cNvPr id="26" name="直接连接符 25"/>
            <p:cNvCxnSpPr/>
            <p:nvPr/>
          </p:nvCxnSpPr>
          <p:spPr>
            <a:xfrm>
              <a:off x="12180" y="2335"/>
              <a:ext cx="15" cy="2173"/>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2180" y="4538"/>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6240" y="4523"/>
              <a:ext cx="15" cy="1148"/>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12195" y="5686"/>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12195" y="5671"/>
              <a:ext cx="0" cy="1636"/>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12192" y="7316"/>
              <a:ext cx="4063"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16240" y="7330"/>
              <a:ext cx="0" cy="1107"/>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12180" y="8452"/>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2165" y="8437"/>
              <a:ext cx="15" cy="992"/>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7741920" y="1457960"/>
            <a:ext cx="2597150" cy="4521200"/>
            <a:chOff x="12180" y="2335"/>
            <a:chExt cx="4090" cy="7120"/>
          </a:xfrm>
        </p:grpSpPr>
        <p:cxnSp>
          <p:nvCxnSpPr>
            <p:cNvPr id="13" name="直接连接符 12"/>
            <p:cNvCxnSpPr/>
            <p:nvPr/>
          </p:nvCxnSpPr>
          <p:spPr>
            <a:xfrm>
              <a:off x="12180" y="2335"/>
              <a:ext cx="20" cy="4971"/>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12180" y="7295"/>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16240" y="7310"/>
              <a:ext cx="15" cy="1148"/>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12195" y="8443"/>
              <a:ext cx="4075" cy="1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12184" y="8459"/>
              <a:ext cx="1" cy="996"/>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cxnSp>
        <p:nvCxnSpPr>
          <p:cNvPr id="35" name="直接连接符 34"/>
          <p:cNvCxnSpPr/>
          <p:nvPr/>
        </p:nvCxnSpPr>
        <p:spPr>
          <a:xfrm>
            <a:off x="7741285" y="1454785"/>
            <a:ext cx="635" cy="4524375"/>
          </a:xfrm>
          <a:prstGeom prst="line">
            <a:avLst/>
          </a:prstGeom>
          <a:ln w="88900" cap="rnd">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52" name="组合 51"/>
          <p:cNvGrpSpPr/>
          <p:nvPr/>
        </p:nvGrpSpPr>
        <p:grpSpPr>
          <a:xfrm>
            <a:off x="7737475" y="1467485"/>
            <a:ext cx="2599690" cy="4496435"/>
            <a:chOff x="12176" y="2335"/>
            <a:chExt cx="4094" cy="7081"/>
          </a:xfrm>
        </p:grpSpPr>
        <p:cxnSp>
          <p:nvCxnSpPr>
            <p:cNvPr id="53" name="直接连接符 52"/>
            <p:cNvCxnSpPr/>
            <p:nvPr/>
          </p:nvCxnSpPr>
          <p:spPr>
            <a:xfrm>
              <a:off x="12180" y="2335"/>
              <a:ext cx="15" cy="2173"/>
            </a:xfrm>
            <a:prstGeom prst="line">
              <a:avLst/>
            </a:prstGeom>
            <a:ln w="88900" cap="rnd">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12180" y="4523"/>
              <a:ext cx="4075" cy="15"/>
            </a:xfrm>
            <a:prstGeom prst="line">
              <a:avLst/>
            </a:prstGeom>
            <a:ln w="88900" cap="rnd">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a:off x="16240" y="4523"/>
              <a:ext cx="15" cy="1148"/>
            </a:xfrm>
            <a:prstGeom prst="line">
              <a:avLst/>
            </a:prstGeom>
            <a:ln w="88900" cap="rnd">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H="1">
              <a:off x="12195" y="5671"/>
              <a:ext cx="4075" cy="15"/>
            </a:xfrm>
            <a:prstGeom prst="line">
              <a:avLst/>
            </a:prstGeom>
            <a:ln w="88900" cap="rnd">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a:off x="12176" y="5671"/>
              <a:ext cx="19" cy="3745"/>
            </a:xfrm>
            <a:prstGeom prst="line">
              <a:avLst/>
            </a:prstGeom>
            <a:ln w="88900" cap="rnd">
              <a:solidFill>
                <a:srgbClr val="92D050"/>
              </a:solidFill>
            </a:ln>
          </p:spPr>
          <p:style>
            <a:lnRef idx="1">
              <a:schemeClr val="accent1"/>
            </a:lnRef>
            <a:fillRef idx="0">
              <a:schemeClr val="accent1"/>
            </a:fillRef>
            <a:effectRef idx="0">
              <a:schemeClr val="accent1"/>
            </a:effectRef>
            <a:fontRef idx="minor">
              <a:schemeClr val="tx1"/>
            </a:fontRef>
          </p:style>
        </p:cxnSp>
      </p:grpSp>
      <p:sp>
        <p:nvSpPr>
          <p:cNvPr id="58" name="文本框 57"/>
          <p:cNvSpPr txBox="1"/>
          <p:nvPr/>
        </p:nvSpPr>
        <p:spPr>
          <a:xfrm>
            <a:off x="9085580" y="1454785"/>
            <a:ext cx="2294255" cy="645160"/>
          </a:xfrm>
          <a:prstGeom prst="rect">
            <a:avLst/>
          </a:prstGeom>
          <a:noFill/>
        </p:spPr>
        <p:txBody>
          <a:bodyPr wrap="square" rtlCol="0">
            <a:spAutoFit/>
          </a:bodyPr>
          <a:p>
            <a:pPr algn="ctr"/>
            <a:r>
              <a:rPr lang="zh-CN" altLang="en-US" sz="3600" b="1">
                <a:solidFill>
                  <a:srgbClr val="92D050"/>
                </a:solidFill>
                <a:latin typeface="Ink Free" panose="03080402000500000000" charset="0"/>
                <a:ea typeface="微软雅黑" panose="020B0503020204020204" charset="-122"/>
              </a:rPr>
              <a:t>？？？？？</a:t>
            </a:r>
            <a:endParaRPr lang="zh-CN" altLang="en-US" sz="3600" b="1">
              <a:solidFill>
                <a:srgbClr val="92D050"/>
              </a:solidFill>
              <a:latin typeface="Ink Free" panose="03080402000500000000" charset="0"/>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500"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1+#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25"/>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35"/>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sz="2400" b="1" dirty="0"/>
              <a:t>6.7.8</a:t>
            </a:r>
            <a:endParaRPr lang="en-US" altLang="zh-CN" sz="2400" b="1" dirty="0"/>
          </a:p>
        </p:txBody>
      </p:sp>
      <p:sp>
        <p:nvSpPr>
          <p:cNvPr id="3" name="等腰三角形 2"/>
          <p:cNvSpPr/>
          <p:nvPr/>
        </p:nvSpPr>
        <p:spPr bwMode="auto">
          <a:xfrm rot="3036074">
            <a:off x="6130929" y="2063245"/>
            <a:ext cx="1789503" cy="2069740"/>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4" name="TextBox 3"/>
          <p:cNvSpPr txBox="1"/>
          <p:nvPr/>
        </p:nvSpPr>
        <p:spPr>
          <a:xfrm>
            <a:off x="6423550" y="2868333"/>
            <a:ext cx="1083141" cy="621457"/>
          </a:xfrm>
          <a:prstGeom prst="rect">
            <a:avLst/>
          </a:prstGeom>
          <a:noFill/>
          <a:ln>
            <a:noFill/>
          </a:ln>
        </p:spPr>
        <p:txBody>
          <a:bodyPr wrap="none" lIns="91416" tIns="45708" rIns="91416" bIns="45708" anchor="ctr"/>
          <a:lstStyle>
            <a:defPPr>
              <a:defRPr lang="zh-CN"/>
            </a:defPPr>
            <a:lvl1pPr algn="ctr">
              <a:defRPr sz="2000" kern="0">
                <a:solidFill>
                  <a:srgbClr val="FFFFFF"/>
                </a:solidFill>
                <a:latin typeface="微软雅黑" panose="020B0503020204020204" charset="-122"/>
                <a:ea typeface="微软雅黑" panose="020B0503020204020204" charset="-122"/>
              </a:defRPr>
            </a:lvl1p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边覆盖</a:t>
            </a:r>
            <a:endParaRPr kumimoji="0" lang="zh-CN" altLang="en-US"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5" name="等腰三角形 2"/>
          <p:cNvSpPr/>
          <p:nvPr/>
        </p:nvSpPr>
        <p:spPr bwMode="auto">
          <a:xfrm rot="8763501">
            <a:off x="4986679" y="3320139"/>
            <a:ext cx="1788803" cy="2070548"/>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7" name="TextBox 6"/>
          <p:cNvSpPr txBox="1"/>
          <p:nvPr/>
        </p:nvSpPr>
        <p:spPr>
          <a:xfrm>
            <a:off x="5236807" y="3951223"/>
            <a:ext cx="1083141" cy="621457"/>
          </a:xfrm>
          <a:prstGeom prst="rect">
            <a:avLst/>
          </a:prstGeom>
          <a:noFill/>
          <a:ln>
            <a:noFill/>
          </a:ln>
        </p:spPr>
        <p:txBody>
          <a:bodyPr wrap="none" lIns="91416" tIns="45708" rIns="91416" bIns="45708" anchor="ctr"/>
          <a:lstStyle>
            <a:defPPr>
              <a:defRPr lang="zh-CN"/>
            </a:defPPr>
            <a:lvl1pPr algn="ctr">
              <a:defRPr sz="2000" kern="0">
                <a:solidFill>
                  <a:srgbClr val="FFFFFF"/>
                </a:solidFill>
                <a:latin typeface="微软雅黑" panose="020B0503020204020204" charset="-122"/>
                <a:ea typeface="微软雅黑" panose="020B0503020204020204" charset="-122"/>
              </a:defRPr>
            </a:lvl1p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路径覆盖</a:t>
            </a:r>
            <a:endParaRPr kumimoji="0" lang="zh-CN" altLang="en-US"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8" name="等腰三角形 2"/>
          <p:cNvSpPr/>
          <p:nvPr/>
        </p:nvSpPr>
        <p:spPr bwMode="auto">
          <a:xfrm rot="16474575">
            <a:off x="4461770" y="1635431"/>
            <a:ext cx="1789503" cy="2069740"/>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9" name="TextBox 8"/>
          <p:cNvSpPr txBox="1"/>
          <p:nvPr/>
        </p:nvSpPr>
        <p:spPr>
          <a:xfrm>
            <a:off x="4963620" y="2322233"/>
            <a:ext cx="1083141" cy="621457"/>
          </a:xfrm>
          <a:prstGeom prst="rect">
            <a:avLst/>
          </a:prstGeom>
          <a:noFill/>
          <a:ln>
            <a:noFill/>
          </a:ln>
        </p:spPr>
        <p:txBody>
          <a:bodyPr wrap="none" lIns="91416" tIns="45708" rIns="91416" bIns="45708" anchor="ctr"/>
          <a:lstStyle>
            <a:defPPr>
              <a:defRPr lang="zh-CN"/>
            </a:defPPr>
            <a:lvl1pPr algn="ctr">
              <a:defRPr sz="2000" kern="0">
                <a:solidFill>
                  <a:srgbClr val="FFFFFF"/>
                </a:solidFill>
                <a:latin typeface="微软雅黑" panose="020B0503020204020204" charset="-122"/>
                <a:ea typeface="微软雅黑" panose="020B0503020204020204" charset="-122"/>
              </a:defRPr>
            </a:lvl1p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点覆盖</a:t>
            </a:r>
            <a:endParaRPr kumimoji="0" lang="zh-CN" altLang="en-US"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1" name="TextBox 10"/>
          <p:cNvSpPr txBox="1"/>
          <p:nvPr/>
        </p:nvSpPr>
        <p:spPr>
          <a:xfrm>
            <a:off x="836295" y="1892935"/>
            <a:ext cx="3511550" cy="2606040"/>
          </a:xfrm>
          <a:prstGeom prst="rect">
            <a:avLst/>
          </a:prstGeom>
          <a:noFill/>
        </p:spPr>
        <p:txBody>
          <a:bodyPr wrap="square" lIns="91416" tIns="45708" rIns="91416" bIns="45708"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图论中点覆盖的概念定义如下：</a:t>
            </a:r>
            <a:r>
              <a:rPr kumimoji="0" lang="zh-CN" altLang="en-US" sz="1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如果连通图G的子图G'是连通的，而且包含G的所有结点</a:t>
            </a:r>
            <a:r>
              <a:rPr kumimoji="0" lang="zh-CN" altLang="en-US" sz="1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，则称G'是G的点覆盖</a:t>
            </a: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a:t>
            </a:r>
            <a:endParaRPr kumimoji="0" lang="en-US" altLang="zh-CN"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30000"/>
              </a:lnSpc>
              <a:spcBef>
                <a:spcPts val="0"/>
              </a:spcBef>
              <a:spcAft>
                <a:spcPts val="0"/>
              </a:spcAft>
              <a:buClrTx/>
              <a:buSzTx/>
              <a:buFontTx/>
              <a:buNone/>
              <a:defRPr/>
            </a:pPr>
            <a:endParaRPr kumimoji="0" lang="en-US" altLang="zh-CN"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满足点覆盖标准要求选取足够多的测试数据，使得</a:t>
            </a:r>
            <a:r>
              <a:rPr kumimoji="0" lang="zh-CN" altLang="en-US" sz="1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程序</a:t>
            </a:r>
            <a:r>
              <a:rPr kumimoji="0" lang="zh-CN" altLang="en-US" sz="1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执行路径至少经过流图的每个结点一次</a:t>
            </a: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，由于流图的每个结点与一条或多条语句相对应，显然，</a:t>
            </a:r>
            <a:r>
              <a:rPr kumimoji="0" lang="zh-CN" altLang="en-US" sz="1400" b="0" i="0" u="sng"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点覆盖标准和</a:t>
            </a:r>
            <a:r>
              <a:rPr kumimoji="0" lang="zh-CN" altLang="en-US" sz="1400" b="1" i="0" u="sng"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语句覆盖</a:t>
            </a:r>
            <a:r>
              <a:rPr kumimoji="0" lang="zh-CN" altLang="en-US" sz="1400" b="0" i="0" u="sng"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标准是相同的</a:t>
            </a: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a:t>
            </a:r>
            <a:endPar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3" name="TextBox 12"/>
          <p:cNvSpPr txBox="1"/>
          <p:nvPr/>
        </p:nvSpPr>
        <p:spPr>
          <a:xfrm>
            <a:off x="7955915" y="1372235"/>
            <a:ext cx="3356610" cy="2326640"/>
          </a:xfrm>
          <a:prstGeom prst="rect">
            <a:avLst/>
          </a:prstGeom>
          <a:noFill/>
        </p:spPr>
        <p:txBody>
          <a:bodyPr wrap="square" lIns="91416" tIns="45708" rIns="91416" bIns="45708"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图论中边覆盖的定义是：</a:t>
            </a:r>
            <a:r>
              <a:rPr kumimoji="0" lang="zh-CN" altLang="en-US" sz="1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如果连通图G的子图G"是连通的，而且包含G的所有边</a:t>
            </a: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，则称G”是G的边覆盖。</a:t>
            </a:r>
            <a:endPar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3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为了满足边覆盖的测试标准，要求选取足够多测试数据，使得程序</a:t>
            </a:r>
            <a:r>
              <a:rPr kumimoji="0" lang="zh-CN" altLang="en-US" sz="1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执行路径至少经过流图中每条边一次</a:t>
            </a: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。通常</a:t>
            </a:r>
            <a:r>
              <a:rPr kumimoji="0" lang="zh-CN" altLang="en-US" sz="1400" b="0" i="0" u="sng"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边覆盖和</a:t>
            </a:r>
            <a:r>
              <a:rPr kumimoji="0" lang="zh-CN" altLang="en-US" sz="1400" b="1" i="0" u="sng"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判定覆盖</a:t>
            </a:r>
            <a:r>
              <a:rPr kumimoji="0" lang="zh-CN" altLang="en-US" sz="1400" b="0" i="0" u="sng"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是一致的</a:t>
            </a: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a:t>
            </a:r>
            <a:endPar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5" name="TextBox 14"/>
          <p:cNvSpPr txBox="1"/>
          <p:nvPr/>
        </p:nvSpPr>
        <p:spPr>
          <a:xfrm>
            <a:off x="3250565" y="5370195"/>
            <a:ext cx="5941695" cy="648970"/>
          </a:xfrm>
          <a:prstGeom prst="rect">
            <a:avLst/>
          </a:prstGeom>
          <a:noFill/>
        </p:spPr>
        <p:txBody>
          <a:bodyPr wrap="square" lIns="91416" tIns="45708" rIns="91416" bIns="45708"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路径覆盖的含义是，选取足够多测试数据，使</a:t>
            </a:r>
            <a:r>
              <a:rPr kumimoji="0" lang="zh-CN" altLang="en-US" sz="1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程序的每条可能路径都至少执行一次</a:t>
            </a:r>
            <a:r>
              <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（如果程序图中有环，则要求每个环至少经过一次）。</a:t>
            </a:r>
            <a:endParaRPr kumimoji="0" lang="zh-CN" altLang="en-US" sz="14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 presetClass="entr" presetSubtype="12" fill="hold" grpId="0" nodeType="afterEffect" p14:presetBounceEnd="20000">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14:bounceEnd="20000">
                                          <p:cBhvr additive="base">
                                            <p:cTn id="11" dur="500" fill="hold"/>
                                            <p:tgtEl>
                                              <p:spTgt spid="3"/>
                                            </p:tgtEl>
                                            <p:attrNameLst>
                                              <p:attrName>ppt_x</p:attrName>
                                            </p:attrNameLst>
                                          </p:cBhvr>
                                          <p:tavLst>
                                            <p:tav tm="0">
                                              <p:val>
                                                <p:strVal val="0-#ppt_w/2"/>
                                              </p:val>
                                            </p:tav>
                                            <p:tav tm="100000">
                                              <p:val>
                                                <p:strVal val="#ppt_x"/>
                                              </p:val>
                                            </p:tav>
                                          </p:tavLst>
                                        </p:anim>
                                        <p:anim calcmode="lin" valueType="num" p14:bounceEnd="20000">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31" presetClass="entr" presetSubtype="0" fill="hold" grpId="0" nodeType="afterEffect">
                                      <p:stCondLst>
                                        <p:cond delay="0"/>
                                      </p:stCondLst>
                                      <p:childTnLst>
                                        <p:set>
                                          <p:cBhvr>
                                            <p:cTn id="15" dur="500"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fltVal val="0"/>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anim calcmode="lin" valueType="num">
                                          <p:cBhvr>
                                            <p:cTn id="18" dur="500" fill="hold"/>
                                            <p:tgtEl>
                                              <p:spTgt spid="4"/>
                                            </p:tgtEl>
                                            <p:attrNameLst>
                                              <p:attrName>style.rotation</p:attrName>
                                            </p:attrNameLst>
                                          </p:cBhvr>
                                          <p:tavLst>
                                            <p:tav tm="0">
                                              <p:val>
                                                <p:fltVal val="90"/>
                                              </p:val>
                                            </p:tav>
                                            <p:tav tm="100000">
                                              <p:val>
                                                <p:fltVal val="0"/>
                                              </p:val>
                                            </p:tav>
                                          </p:tavLst>
                                        </p:anim>
                                        <p:animEffect transition="in" filter="fade">
                                          <p:cBhvr>
                                            <p:cTn id="19" dur="500"/>
                                            <p:tgtEl>
                                              <p:spTgt spid="4"/>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500"/>
                                            <p:tgtEl>
                                              <p:spTgt spid="13"/>
                                            </p:tgtEl>
                                          </p:cBhvr>
                                        </p:animEffect>
                                      </p:childTnLst>
                                    </p:cTn>
                                  </p:par>
                                </p:childTnLst>
                              </p:cTn>
                            </p:par>
                            <p:par>
                              <p:cTn id="23" fill="hold">
                                <p:stCondLst>
                                  <p:cond delay="1500"/>
                                </p:stCondLst>
                                <p:childTnLst>
                                  <p:par>
                                    <p:cTn id="24" presetID="2" presetClass="entr" presetSubtype="9" fill="hold" grpId="0" nodeType="afterEffect" p14:presetBounceEnd="20000">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14:bounceEnd="20000">
                                          <p:cBhvr additive="base">
                                            <p:cTn id="26" dur="500" fill="hold"/>
                                            <p:tgtEl>
                                              <p:spTgt spid="5"/>
                                            </p:tgtEl>
                                            <p:attrNameLst>
                                              <p:attrName>ppt_x</p:attrName>
                                            </p:attrNameLst>
                                          </p:cBhvr>
                                          <p:tavLst>
                                            <p:tav tm="0">
                                              <p:val>
                                                <p:strVal val="0-#ppt_w/2"/>
                                              </p:val>
                                            </p:tav>
                                            <p:tav tm="100000">
                                              <p:val>
                                                <p:strVal val="#ppt_x"/>
                                              </p:val>
                                            </p:tav>
                                          </p:tavLst>
                                        </p:anim>
                                        <p:anim calcmode="lin" valueType="num" p14:bounceEnd="20000">
                                          <p:cBhvr additive="base">
                                            <p:cTn id="27" dur="500" fill="hold"/>
                                            <p:tgtEl>
                                              <p:spTgt spid="5"/>
                                            </p:tgtEl>
                                            <p:attrNameLst>
                                              <p:attrName>ppt_y</p:attrName>
                                            </p:attrNameLst>
                                          </p:cBhvr>
                                          <p:tavLst>
                                            <p:tav tm="0">
                                              <p:val>
                                                <p:strVal val="0-#ppt_h/2"/>
                                              </p:val>
                                            </p:tav>
                                            <p:tav tm="100000">
                                              <p:val>
                                                <p:strVal val="#ppt_y"/>
                                              </p:val>
                                            </p:tav>
                                          </p:tavLst>
                                        </p:anim>
                                      </p:childTnLst>
                                    </p:cTn>
                                  </p:par>
                                </p:childTnLst>
                              </p:cTn>
                            </p:par>
                            <p:par>
                              <p:cTn id="28" fill="hold">
                                <p:stCondLst>
                                  <p:cond delay="2000"/>
                                </p:stCondLst>
                                <p:childTnLst>
                                  <p:par>
                                    <p:cTn id="29" presetID="31" presetClass="entr" presetSubtype="0" fill="hold" grpId="0" nodeType="afterEffect">
                                      <p:stCondLst>
                                        <p:cond delay="0"/>
                                      </p:stCondLst>
                                      <p:childTnLst>
                                        <p:set>
                                          <p:cBhvr>
                                            <p:cTn id="30" dur="500"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 calcmode="lin" valueType="num">
                                          <p:cBhvr>
                                            <p:cTn id="33" dur="500" fill="hold"/>
                                            <p:tgtEl>
                                              <p:spTgt spid="7"/>
                                            </p:tgtEl>
                                            <p:attrNameLst>
                                              <p:attrName>style.rotation</p:attrName>
                                            </p:attrNameLst>
                                          </p:cBhvr>
                                          <p:tavLst>
                                            <p:tav tm="0">
                                              <p:val>
                                                <p:fltVal val="90"/>
                                              </p:val>
                                            </p:tav>
                                            <p:tav tm="100000">
                                              <p:val>
                                                <p:fltVal val="0"/>
                                              </p:val>
                                            </p:tav>
                                          </p:tavLst>
                                        </p:anim>
                                        <p:animEffect transition="in" filter="fade">
                                          <p:cBhvr>
                                            <p:cTn id="34" dur="500"/>
                                            <p:tgtEl>
                                              <p:spTgt spid="7"/>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up)">
                                          <p:cBhvr>
                                            <p:cTn id="37" dur="500"/>
                                            <p:tgtEl>
                                              <p:spTgt spid="15"/>
                                            </p:tgtEl>
                                          </p:cBhvr>
                                        </p:animEffect>
                                      </p:childTnLst>
                                    </p:cTn>
                                  </p:par>
                                </p:childTnLst>
                              </p:cTn>
                            </p:par>
                            <p:par>
                              <p:cTn id="38" fill="hold">
                                <p:stCondLst>
                                  <p:cond delay="2500"/>
                                </p:stCondLst>
                                <p:childTnLst>
                                  <p:par>
                                    <p:cTn id="39" presetID="2" presetClass="entr" presetSubtype="2" fill="hold" grpId="0" nodeType="afterEffect" p14:presetBounceEnd="20000">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14:bounceEnd="20000">
                                          <p:cBhvr additive="base">
                                            <p:cTn id="41" dur="500" fill="hold"/>
                                            <p:tgtEl>
                                              <p:spTgt spid="8"/>
                                            </p:tgtEl>
                                            <p:attrNameLst>
                                              <p:attrName>ppt_x</p:attrName>
                                            </p:attrNameLst>
                                          </p:cBhvr>
                                          <p:tavLst>
                                            <p:tav tm="0">
                                              <p:val>
                                                <p:strVal val="1+#ppt_w/2"/>
                                              </p:val>
                                            </p:tav>
                                            <p:tav tm="100000">
                                              <p:val>
                                                <p:strVal val="#ppt_x"/>
                                              </p:val>
                                            </p:tav>
                                          </p:tavLst>
                                        </p:anim>
                                        <p:anim calcmode="lin" valueType="num" p14:bounceEnd="20000">
                                          <p:cBhvr additive="base">
                                            <p:cTn id="42" dur="500" fill="hold"/>
                                            <p:tgtEl>
                                              <p:spTgt spid="8"/>
                                            </p:tgtEl>
                                            <p:attrNameLst>
                                              <p:attrName>ppt_y</p:attrName>
                                            </p:attrNameLst>
                                          </p:cBhvr>
                                          <p:tavLst>
                                            <p:tav tm="0">
                                              <p:val>
                                                <p:strVal val="#ppt_y"/>
                                              </p:val>
                                            </p:tav>
                                            <p:tav tm="100000">
                                              <p:val>
                                                <p:strVal val="#ppt_y"/>
                                              </p:val>
                                            </p:tav>
                                          </p:tavLst>
                                        </p:anim>
                                      </p:childTnLst>
                                    </p:cTn>
                                  </p:par>
                                </p:childTnLst>
                              </p:cTn>
                            </p:par>
                            <p:par>
                              <p:cTn id="43" fill="hold">
                                <p:stCondLst>
                                  <p:cond delay="3000"/>
                                </p:stCondLst>
                                <p:childTnLst>
                                  <p:par>
                                    <p:cTn id="44" presetID="31" presetClass="entr" presetSubtype="0" fill="hold" grpId="0" nodeType="afterEffect">
                                      <p:stCondLst>
                                        <p:cond delay="0"/>
                                      </p:stCondLst>
                                      <p:childTnLst>
                                        <p:set>
                                          <p:cBhvr>
                                            <p:cTn id="45" dur="500"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 calcmode="lin" valueType="num">
                                          <p:cBhvr>
                                            <p:cTn id="48" dur="500" fill="hold"/>
                                            <p:tgtEl>
                                              <p:spTgt spid="9"/>
                                            </p:tgtEl>
                                            <p:attrNameLst>
                                              <p:attrName>style.rotation</p:attrName>
                                            </p:attrNameLst>
                                          </p:cBhvr>
                                          <p:tavLst>
                                            <p:tav tm="0">
                                              <p:val>
                                                <p:fltVal val="90"/>
                                              </p:val>
                                            </p:tav>
                                            <p:tav tm="100000">
                                              <p:val>
                                                <p:fltVal val="0"/>
                                              </p:val>
                                            </p:tav>
                                          </p:tavLst>
                                        </p:anim>
                                        <p:animEffect transition="in" filter="fade">
                                          <p:cBhvr>
                                            <p:cTn id="49" dur="500"/>
                                            <p:tgtEl>
                                              <p:spTgt spid="9"/>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up)">
                                          <p:cBhvr>
                                            <p:cTn id="5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ldLvl="0" animBg="1"/>
          <p:bldP spid="4" grpId="0"/>
          <p:bldP spid="5" grpId="0" bldLvl="0" animBg="1"/>
          <p:bldP spid="7" grpId="0"/>
          <p:bldP spid="8" grpId="0" bldLvl="0" animBg="1"/>
          <p:bldP spid="9" grpId="0"/>
          <p:bldP spid="11" grpId="0"/>
          <p:bldP spid="13" grpId="0"/>
          <p:bldP spid="1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 presetClass="entr" presetSubtype="12"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31" presetClass="entr" presetSubtype="0" fill="hold" grpId="0" nodeType="afterEffect">
                                      <p:stCondLst>
                                        <p:cond delay="0"/>
                                      </p:stCondLst>
                                      <p:childTnLst>
                                        <p:set>
                                          <p:cBhvr>
                                            <p:cTn id="15" dur="500"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fltVal val="0"/>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anim calcmode="lin" valueType="num">
                                          <p:cBhvr>
                                            <p:cTn id="18" dur="500" fill="hold"/>
                                            <p:tgtEl>
                                              <p:spTgt spid="4"/>
                                            </p:tgtEl>
                                            <p:attrNameLst>
                                              <p:attrName>style.rotation</p:attrName>
                                            </p:attrNameLst>
                                          </p:cBhvr>
                                          <p:tavLst>
                                            <p:tav tm="0">
                                              <p:val>
                                                <p:fltVal val="90"/>
                                              </p:val>
                                            </p:tav>
                                            <p:tav tm="100000">
                                              <p:val>
                                                <p:fltVal val="0"/>
                                              </p:val>
                                            </p:tav>
                                          </p:tavLst>
                                        </p:anim>
                                        <p:animEffect transition="in" filter="fade">
                                          <p:cBhvr>
                                            <p:cTn id="19" dur="500"/>
                                            <p:tgtEl>
                                              <p:spTgt spid="4"/>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500"/>
                                            <p:tgtEl>
                                              <p:spTgt spid="13"/>
                                            </p:tgtEl>
                                          </p:cBhvr>
                                        </p:animEffect>
                                      </p:childTnLst>
                                    </p:cTn>
                                  </p:par>
                                </p:childTnLst>
                              </p:cTn>
                            </p:par>
                            <p:par>
                              <p:cTn id="23" fill="hold">
                                <p:stCondLst>
                                  <p:cond delay="1500"/>
                                </p:stCondLst>
                                <p:childTnLst>
                                  <p:par>
                                    <p:cTn id="24" presetID="2" presetClass="entr" presetSubtype="9"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0-#ppt_w/2"/>
                                              </p:val>
                                            </p:tav>
                                            <p:tav tm="100000">
                                              <p:val>
                                                <p:strVal val="#ppt_x"/>
                                              </p:val>
                                            </p:tav>
                                          </p:tavLst>
                                        </p:anim>
                                        <p:anim calcmode="lin" valueType="num">
                                          <p:cBhvr additive="base">
                                            <p:cTn id="27" dur="500" fill="hold"/>
                                            <p:tgtEl>
                                              <p:spTgt spid="5"/>
                                            </p:tgtEl>
                                            <p:attrNameLst>
                                              <p:attrName>ppt_y</p:attrName>
                                            </p:attrNameLst>
                                          </p:cBhvr>
                                          <p:tavLst>
                                            <p:tav tm="0">
                                              <p:val>
                                                <p:strVal val="0-#ppt_h/2"/>
                                              </p:val>
                                            </p:tav>
                                            <p:tav tm="100000">
                                              <p:val>
                                                <p:strVal val="#ppt_y"/>
                                              </p:val>
                                            </p:tav>
                                          </p:tavLst>
                                        </p:anim>
                                      </p:childTnLst>
                                    </p:cTn>
                                  </p:par>
                                </p:childTnLst>
                              </p:cTn>
                            </p:par>
                            <p:par>
                              <p:cTn id="28" fill="hold">
                                <p:stCondLst>
                                  <p:cond delay="2000"/>
                                </p:stCondLst>
                                <p:childTnLst>
                                  <p:par>
                                    <p:cTn id="29" presetID="31" presetClass="entr" presetSubtype="0" fill="hold" grpId="0" nodeType="afterEffect">
                                      <p:stCondLst>
                                        <p:cond delay="0"/>
                                      </p:stCondLst>
                                      <p:childTnLst>
                                        <p:set>
                                          <p:cBhvr>
                                            <p:cTn id="30" dur="500"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 calcmode="lin" valueType="num">
                                          <p:cBhvr>
                                            <p:cTn id="33" dur="500" fill="hold"/>
                                            <p:tgtEl>
                                              <p:spTgt spid="7"/>
                                            </p:tgtEl>
                                            <p:attrNameLst>
                                              <p:attrName>style.rotation</p:attrName>
                                            </p:attrNameLst>
                                          </p:cBhvr>
                                          <p:tavLst>
                                            <p:tav tm="0">
                                              <p:val>
                                                <p:fltVal val="90"/>
                                              </p:val>
                                            </p:tav>
                                            <p:tav tm="100000">
                                              <p:val>
                                                <p:fltVal val="0"/>
                                              </p:val>
                                            </p:tav>
                                          </p:tavLst>
                                        </p:anim>
                                        <p:animEffect transition="in" filter="fade">
                                          <p:cBhvr>
                                            <p:cTn id="34" dur="500"/>
                                            <p:tgtEl>
                                              <p:spTgt spid="7"/>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up)">
                                          <p:cBhvr>
                                            <p:cTn id="37" dur="500"/>
                                            <p:tgtEl>
                                              <p:spTgt spid="15"/>
                                            </p:tgtEl>
                                          </p:cBhvr>
                                        </p:animEffect>
                                      </p:childTnLst>
                                    </p:cTn>
                                  </p:par>
                                </p:childTnLst>
                              </p:cTn>
                            </p:par>
                            <p:par>
                              <p:cTn id="38" fill="hold">
                                <p:stCondLst>
                                  <p:cond delay="2500"/>
                                </p:stCondLst>
                                <p:childTnLst>
                                  <p:par>
                                    <p:cTn id="39" presetID="2" presetClass="entr" presetSubtype="2"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1+#ppt_w/2"/>
                                              </p:val>
                                            </p:tav>
                                            <p:tav tm="100000">
                                              <p:val>
                                                <p:strVal val="#ppt_x"/>
                                              </p:val>
                                            </p:tav>
                                          </p:tavLst>
                                        </p:anim>
                                        <p:anim calcmode="lin" valueType="num">
                                          <p:cBhvr additive="base">
                                            <p:cTn id="42" dur="500" fill="hold"/>
                                            <p:tgtEl>
                                              <p:spTgt spid="8"/>
                                            </p:tgtEl>
                                            <p:attrNameLst>
                                              <p:attrName>ppt_y</p:attrName>
                                            </p:attrNameLst>
                                          </p:cBhvr>
                                          <p:tavLst>
                                            <p:tav tm="0">
                                              <p:val>
                                                <p:strVal val="#ppt_y"/>
                                              </p:val>
                                            </p:tav>
                                            <p:tav tm="100000">
                                              <p:val>
                                                <p:strVal val="#ppt_y"/>
                                              </p:val>
                                            </p:tav>
                                          </p:tavLst>
                                        </p:anim>
                                      </p:childTnLst>
                                    </p:cTn>
                                  </p:par>
                                </p:childTnLst>
                              </p:cTn>
                            </p:par>
                            <p:par>
                              <p:cTn id="43" fill="hold">
                                <p:stCondLst>
                                  <p:cond delay="3000"/>
                                </p:stCondLst>
                                <p:childTnLst>
                                  <p:par>
                                    <p:cTn id="44" presetID="31" presetClass="entr" presetSubtype="0" fill="hold" grpId="0" nodeType="afterEffect">
                                      <p:stCondLst>
                                        <p:cond delay="0"/>
                                      </p:stCondLst>
                                      <p:childTnLst>
                                        <p:set>
                                          <p:cBhvr>
                                            <p:cTn id="45" dur="500"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 calcmode="lin" valueType="num">
                                          <p:cBhvr>
                                            <p:cTn id="48" dur="500" fill="hold"/>
                                            <p:tgtEl>
                                              <p:spTgt spid="9"/>
                                            </p:tgtEl>
                                            <p:attrNameLst>
                                              <p:attrName>style.rotation</p:attrName>
                                            </p:attrNameLst>
                                          </p:cBhvr>
                                          <p:tavLst>
                                            <p:tav tm="0">
                                              <p:val>
                                                <p:fltVal val="90"/>
                                              </p:val>
                                            </p:tav>
                                            <p:tav tm="100000">
                                              <p:val>
                                                <p:fltVal val="0"/>
                                              </p:val>
                                            </p:tav>
                                          </p:tavLst>
                                        </p:anim>
                                        <p:animEffect transition="in" filter="fade">
                                          <p:cBhvr>
                                            <p:cTn id="49" dur="500"/>
                                            <p:tgtEl>
                                              <p:spTgt spid="9"/>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up)">
                                          <p:cBhvr>
                                            <p:cTn id="5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ldLvl="0" animBg="1"/>
          <p:bldP spid="4" grpId="0"/>
          <p:bldP spid="5" grpId="0" bldLvl="0" animBg="1"/>
          <p:bldP spid="7" grpId="0"/>
          <p:bldP spid="8" grpId="0" bldLvl="0" animBg="1"/>
          <p:bldP spid="9" grpId="0"/>
          <p:bldP spid="11" grpId="0"/>
          <p:bldP spid="13" grpId="0"/>
          <p:bldP spid="15" grpId="0"/>
        </p:bldLst>
      </p:timing>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b="1" dirty="0"/>
              <a:t>白盒测试会有哪些不足？</a:t>
            </a:r>
            <a:endParaRPr lang="zh-CN" altLang="en-US" b="1" dirty="0"/>
          </a:p>
        </p:txBody>
      </p:sp>
      <p:sp>
        <p:nvSpPr>
          <p:cNvPr id="7" name="矩形 160"/>
          <p:cNvSpPr>
            <a:spLocks noChangeArrowheads="1"/>
          </p:cNvSpPr>
          <p:nvPr/>
        </p:nvSpPr>
        <p:spPr bwMode="auto">
          <a:xfrm flipH="1">
            <a:off x="-1008789" y="1568755"/>
            <a:ext cx="14881653" cy="3552395"/>
          </a:xfrm>
          <a:custGeom>
            <a:avLst/>
            <a:gdLst>
              <a:gd name="connsiteX0" fmla="*/ 0 w 7260238"/>
              <a:gd name="connsiteY0" fmla="*/ 0 h 3090960"/>
              <a:gd name="connsiteX1" fmla="*/ 7260238 w 7260238"/>
              <a:gd name="connsiteY1" fmla="*/ 0 h 3090960"/>
              <a:gd name="connsiteX2" fmla="*/ 7260238 w 7260238"/>
              <a:gd name="connsiteY2" fmla="*/ 3090960 h 3090960"/>
              <a:gd name="connsiteX3" fmla="*/ 0 w 7260238"/>
              <a:gd name="connsiteY3" fmla="*/ 3090960 h 3090960"/>
              <a:gd name="connsiteX4" fmla="*/ 0 w 7260238"/>
              <a:gd name="connsiteY4" fmla="*/ 0 h 3090960"/>
              <a:gd name="connsiteX0-1" fmla="*/ 0 w 7260238"/>
              <a:gd name="connsiteY0-2" fmla="*/ 0 h 3090960"/>
              <a:gd name="connsiteX1-3" fmla="*/ 7260238 w 7260238"/>
              <a:gd name="connsiteY1-4" fmla="*/ 0 h 3090960"/>
              <a:gd name="connsiteX2-5" fmla="*/ 7260238 w 7260238"/>
              <a:gd name="connsiteY2-6" fmla="*/ 3090960 h 3090960"/>
              <a:gd name="connsiteX3-7" fmla="*/ 666205 w 7260238"/>
              <a:gd name="connsiteY3-8" fmla="*/ 3090960 h 3090960"/>
              <a:gd name="connsiteX4-9" fmla="*/ 0 w 7260238"/>
              <a:gd name="connsiteY4-10" fmla="*/ 0 h 30909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60238" h="3090960">
                <a:moveTo>
                  <a:pt x="0" y="0"/>
                </a:moveTo>
                <a:lnTo>
                  <a:pt x="7260238" y="0"/>
                </a:lnTo>
                <a:lnTo>
                  <a:pt x="7260238" y="3090960"/>
                </a:lnTo>
                <a:lnTo>
                  <a:pt x="666205" y="3090960"/>
                </a:lnTo>
                <a:lnTo>
                  <a:pt x="0" y="0"/>
                </a:lnTo>
                <a:close/>
              </a:path>
            </a:pathLst>
          </a:cu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srgbClr val="FFC000"/>
              </a:solidFill>
              <a:effectLst/>
              <a:uLnTx/>
              <a:uFillTx/>
              <a:latin typeface="微软雅黑" panose="020B0503020204020204" charset="-122"/>
              <a:ea typeface="微软雅黑" panose="020B0503020204020204" charset="-122"/>
              <a:cs typeface="+mn-cs"/>
            </a:endParaRPr>
          </a:p>
        </p:txBody>
      </p:sp>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5231904" y="452669"/>
            <a:ext cx="6960096" cy="4760707"/>
          </a:xfrm>
          <a:prstGeom prst="rect">
            <a:avLst/>
          </a:prstGeom>
          <a:noFill/>
          <a:ln w="9525">
            <a:noFill/>
            <a:miter lim="800000"/>
            <a:headEnd/>
            <a:tailEnd/>
          </a:ln>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9969" y="1766651"/>
            <a:ext cx="1044136" cy="901349"/>
          </a:xfrm>
          <a:prstGeom prst="rect">
            <a:avLst/>
          </a:prstGeom>
        </p:spPr>
      </p:pic>
      <p:sp>
        <p:nvSpPr>
          <p:cNvPr id="14" name="矩形 13"/>
          <p:cNvSpPr/>
          <p:nvPr/>
        </p:nvSpPr>
        <p:spPr>
          <a:xfrm flipH="1">
            <a:off x="543560" y="2375535"/>
            <a:ext cx="7049135" cy="1938020"/>
          </a:xfrm>
          <a:prstGeom prst="rect">
            <a:avLst/>
          </a:prstGeom>
        </p:spPr>
        <p:txBody>
          <a:bodyPr wrap="square">
            <a:spAutoFit/>
          </a:bodyPr>
          <a:lstStyle/>
          <a:p>
            <a:pPr marL="0" marR="0" lvl="0" indent="0" algn="l" defTabSz="1219200" rtl="0" eaLnBrk="1" fontAlgn="auto" latinLnBrk="0" hangingPunct="1">
              <a:lnSpc>
                <a:spcPct val="150000"/>
              </a:lnSpc>
              <a:spcBef>
                <a:spcPts val="0"/>
              </a:spcBef>
              <a:spcAft>
                <a:spcPts val="0"/>
              </a:spcAft>
              <a:buClrTx/>
              <a:buSzTx/>
              <a:buFontTx/>
              <a:buNone/>
              <a:defRPr/>
            </a:pPr>
            <a:r>
              <a:rPr lang="en-US" altLang="zh-CN" sz="2000" dirty="0">
                <a:solidFill>
                  <a:prstClr val="black">
                    <a:lumMod val="85000"/>
                    <a:lumOff val="15000"/>
                  </a:prstClr>
                </a:solidFill>
                <a:latin typeface="微软雅黑" panose="020B0503020204020204" charset="-122"/>
                <a:ea typeface="微软雅黑" panose="020B0503020204020204" charset="-122"/>
              </a:rPr>
              <a:t>1</a:t>
            </a:r>
            <a:r>
              <a:rPr lang="zh-CN" altLang="en-US" sz="2000" dirty="0">
                <a:solidFill>
                  <a:prstClr val="black">
                    <a:lumMod val="85000"/>
                    <a:lumOff val="15000"/>
                  </a:prstClr>
                </a:solidFill>
                <a:latin typeface="微软雅黑" panose="020B0503020204020204" charset="-122"/>
                <a:ea typeface="微软雅黑" panose="020B0503020204020204" charset="-122"/>
              </a:rPr>
              <a:t>. 无法检测代码中遗漏的路径和数据敏感性错误，一旦有漏下的情况，问题发现不了</a:t>
            </a:r>
            <a:endParaRPr lang="zh-CN" altLang="en-US" sz="2000" dirty="0">
              <a:solidFill>
                <a:prstClr val="black">
                  <a:lumMod val="85000"/>
                  <a:lumOff val="15000"/>
                </a:prstClr>
              </a:solidFill>
              <a:latin typeface="微软雅黑" panose="020B0503020204020204" charset="-122"/>
              <a:ea typeface="微软雅黑" panose="020B0503020204020204" charset="-122"/>
            </a:endParaRPr>
          </a:p>
          <a:p>
            <a:pPr marL="0" marR="0" lvl="0" indent="0" algn="l" defTabSz="1219200" rtl="0" eaLnBrk="1" fontAlgn="auto" latinLnBrk="0" hangingPunct="1">
              <a:lnSpc>
                <a:spcPct val="150000"/>
              </a:lnSpc>
              <a:spcBef>
                <a:spcPts val="0"/>
              </a:spcBef>
              <a:spcAft>
                <a:spcPts val="0"/>
              </a:spcAft>
              <a:buClrTx/>
              <a:buSzTx/>
              <a:buFontTx/>
              <a:buNone/>
              <a:defRPr/>
            </a:pPr>
            <a:endParaRPr lang="zh-CN" altLang="en-US" sz="2000" dirty="0">
              <a:solidFill>
                <a:prstClr val="black">
                  <a:lumMod val="85000"/>
                  <a:lumOff val="15000"/>
                </a:prstClr>
              </a:solidFill>
              <a:latin typeface="微软雅黑" panose="020B0503020204020204" charset="-122"/>
              <a:ea typeface="微软雅黑" panose="020B0503020204020204" charset="-122"/>
            </a:endParaRPr>
          </a:p>
          <a:p>
            <a:pPr marL="0" marR="0" lvl="0" indent="0" algn="l" defTabSz="1219200" rtl="0" eaLnBrk="1" fontAlgn="auto" latinLnBrk="0" hangingPunct="1">
              <a:lnSpc>
                <a:spcPct val="150000"/>
              </a:lnSpc>
              <a:spcBef>
                <a:spcPts val="0"/>
              </a:spcBef>
              <a:spcAft>
                <a:spcPts val="0"/>
              </a:spcAft>
              <a:buClrTx/>
              <a:buSzTx/>
              <a:buFontTx/>
              <a:buNone/>
              <a:defRPr/>
            </a:pPr>
            <a:r>
              <a:rPr lang="en-US" altLang="zh-CN" sz="2000" dirty="0">
                <a:solidFill>
                  <a:prstClr val="black">
                    <a:lumMod val="85000"/>
                    <a:lumOff val="15000"/>
                  </a:prstClr>
                </a:solidFill>
                <a:latin typeface="微软雅黑" panose="020B0503020204020204" charset="-122"/>
                <a:ea typeface="微软雅黑" panose="020B0503020204020204" charset="-122"/>
              </a:rPr>
              <a:t>2</a:t>
            </a:r>
            <a:r>
              <a:rPr lang="zh-CN" altLang="en-US" sz="2000" dirty="0">
                <a:solidFill>
                  <a:prstClr val="black">
                    <a:lumMod val="85000"/>
                    <a:lumOff val="15000"/>
                  </a:prstClr>
                </a:solidFill>
                <a:latin typeface="微软雅黑" panose="020B0503020204020204" charset="-122"/>
                <a:ea typeface="微软雅黑" panose="020B0503020204020204" charset="-122"/>
              </a:rPr>
              <a:t>. 开始测试之前</a:t>
            </a:r>
            <a:r>
              <a:rPr lang="zh-CN" altLang="en-US" sz="2000" dirty="0">
                <a:solidFill>
                  <a:prstClr val="black">
                    <a:lumMod val="85000"/>
                    <a:lumOff val="15000"/>
                  </a:prstClr>
                </a:solidFill>
                <a:latin typeface="微软雅黑" panose="020B0503020204020204" charset="-122"/>
                <a:ea typeface="微软雅黑" panose="020B0503020204020204" charset="-122"/>
              </a:rPr>
              <a:t>不验证规格的正确性</a:t>
            </a:r>
            <a:endParaRPr lang="zh-CN" altLang="en-US" sz="2000" dirty="0">
              <a:solidFill>
                <a:prstClr val="black">
                  <a:lumMod val="85000"/>
                  <a:lumOff val="15000"/>
                </a:prst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sz="2400" b="1" dirty="0"/>
              <a:t>7.6.2 </a:t>
            </a:r>
            <a:r>
              <a:rPr lang="zh-CN" altLang="en-US" sz="2400" b="1" dirty="0"/>
              <a:t>控制结构测试</a:t>
            </a:r>
            <a:endParaRPr lang="zh-CN" altLang="en-US" sz="2400" b="1" dirty="0"/>
          </a:p>
        </p:txBody>
      </p:sp>
      <p:sp>
        <p:nvSpPr>
          <p:cNvPr id="3" name="矩形 14"/>
          <p:cNvSpPr/>
          <p:nvPr/>
        </p:nvSpPr>
        <p:spPr>
          <a:xfrm flipV="1">
            <a:off x="1" y="3695177"/>
            <a:ext cx="4110623" cy="245721"/>
          </a:xfrm>
          <a:custGeom>
            <a:avLst/>
            <a:gdLst/>
            <a:ahLst/>
            <a:cxnLst/>
            <a:rect l="l" t="t" r="r" b="b"/>
            <a:pathLst>
              <a:path w="4571707" h="242218">
                <a:moveTo>
                  <a:pt x="0" y="242218"/>
                </a:moveTo>
                <a:lnTo>
                  <a:pt x="4571707" y="242218"/>
                </a:lnTo>
                <a:lnTo>
                  <a:pt x="4571707" y="0"/>
                </a:lnTo>
                <a:lnTo>
                  <a:pt x="0" y="0"/>
                </a:lnTo>
                <a:close/>
              </a:path>
            </a:pathLst>
          </a:cu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lIns="91440" tIns="45720" rIns="91440" bIns="45720"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grpSp>
        <p:nvGrpSpPr>
          <p:cNvPr id="4" name="组合 3"/>
          <p:cNvGrpSpPr/>
          <p:nvPr/>
        </p:nvGrpSpPr>
        <p:grpSpPr>
          <a:xfrm>
            <a:off x="3226059" y="3696605"/>
            <a:ext cx="1752557" cy="1748619"/>
            <a:chOff x="3225639" y="4543564"/>
            <a:chExt cx="1752329" cy="1748619"/>
          </a:xfrm>
        </p:grpSpPr>
        <p:sp>
          <p:nvSpPr>
            <p:cNvPr id="5" name="椭圆 4"/>
            <p:cNvSpPr/>
            <p:nvPr/>
          </p:nvSpPr>
          <p:spPr>
            <a:xfrm flipV="1">
              <a:off x="3225639" y="4543565"/>
              <a:ext cx="1735762" cy="1734334"/>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lumMod val="85000"/>
                    <a:lumOff val="15000"/>
                  </a:prstClr>
                </a:solidFill>
                <a:effectLst/>
                <a:uLnTx/>
                <a:uFillTx/>
                <a:latin typeface="Calibri" panose="020F0502020204030204"/>
                <a:ea typeface="微软雅黑" panose="020B0503020204020204" charset="-122"/>
                <a:cs typeface="+mn-cs"/>
              </a:endParaRPr>
            </a:p>
          </p:txBody>
        </p:sp>
        <p:sp>
          <p:nvSpPr>
            <p:cNvPr id="7" name="椭圆 6"/>
            <p:cNvSpPr/>
            <p:nvPr/>
          </p:nvSpPr>
          <p:spPr>
            <a:xfrm rot="10800000" flipV="1">
              <a:off x="3467830" y="4786206"/>
              <a:ext cx="1284515" cy="1284516"/>
            </a:xfrm>
            <a:prstGeom prst="ellipse">
              <a:avLst/>
            </a:prstGeom>
            <a:solidFill>
              <a:sysClr val="window" lastClr="FFFFFF"/>
            </a:solidFill>
            <a:ln w="25400" cap="flat" cmpd="sng" algn="ctr">
              <a:noFill/>
              <a:prstDash val="solid"/>
            </a:ln>
            <a:effectLst/>
          </p:spPr>
          <p:txBody>
            <a:bodyPr tIns="48000" anchor="ctr" anchorCtr="1"/>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4000" b="1" i="0" u="none" strike="noStrike" kern="0" cap="none" spc="0" normalizeH="0" baseline="0" noProof="0" dirty="0">
                  <a:ln>
                    <a:noFill/>
                  </a:ln>
                  <a:solidFill>
                    <a:prstClr val="black">
                      <a:lumMod val="85000"/>
                      <a:lumOff val="15000"/>
                    </a:prstClr>
                  </a:solidFill>
                  <a:effectLst/>
                  <a:uLnTx/>
                  <a:uFillTx/>
                  <a:latin typeface="Bebas" pitchFamily="2" charset="0"/>
                  <a:ea typeface="微软雅黑" panose="020B0503020204020204" charset="-122"/>
                  <a:cs typeface="+mn-cs"/>
                </a:rPr>
                <a:t>02</a:t>
              </a:r>
              <a:endParaRPr kumimoji="0" lang="zh-CN" altLang="en-US" sz="4000" b="1" i="0" u="none" strike="noStrike" kern="0" cap="none" spc="0" normalizeH="0" baseline="0" noProof="0" dirty="0">
                <a:ln>
                  <a:noFill/>
                </a:ln>
                <a:solidFill>
                  <a:prstClr val="black">
                    <a:lumMod val="85000"/>
                    <a:lumOff val="15000"/>
                  </a:prstClr>
                </a:solidFill>
                <a:effectLst/>
                <a:uLnTx/>
                <a:uFillTx/>
                <a:latin typeface="Bebas" pitchFamily="2" charset="0"/>
                <a:ea typeface="微软雅黑" panose="020B0503020204020204" charset="-122"/>
                <a:cs typeface="+mn-cs"/>
              </a:endParaRPr>
            </a:p>
          </p:txBody>
        </p:sp>
        <p:sp>
          <p:nvSpPr>
            <p:cNvPr id="8" name="椭圆 7"/>
            <p:cNvSpPr/>
            <p:nvPr/>
          </p:nvSpPr>
          <p:spPr>
            <a:xfrm flipV="1">
              <a:off x="3225639" y="4543564"/>
              <a:ext cx="1752329" cy="1748619"/>
            </a:xfrm>
            <a:custGeom>
              <a:avLst/>
              <a:gdLst/>
              <a:ahLst/>
              <a:cxnLst/>
              <a:rect l="l" t="t" r="r" b="b"/>
              <a:pathLst>
                <a:path w="1912832" h="1912832">
                  <a:moveTo>
                    <a:pt x="935980" y="1911800"/>
                  </a:moveTo>
                  <a:lnTo>
                    <a:pt x="976853" y="1911800"/>
                  </a:lnTo>
                  <a:cubicBezTo>
                    <a:pt x="970069" y="1912760"/>
                    <a:pt x="963251" y="1912832"/>
                    <a:pt x="956416" y="1912832"/>
                  </a:cubicBezTo>
                  <a:close/>
                  <a:moveTo>
                    <a:pt x="956416" y="0"/>
                  </a:moveTo>
                  <a:cubicBezTo>
                    <a:pt x="1484630" y="0"/>
                    <a:pt x="1912832" y="428202"/>
                    <a:pt x="1912832" y="956416"/>
                  </a:cubicBezTo>
                  <a:cubicBezTo>
                    <a:pt x="1912832" y="1170689"/>
                    <a:pt x="1842369" y="1368505"/>
                    <a:pt x="1720739" y="1526006"/>
                  </a:cubicBezTo>
                  <a:lnTo>
                    <a:pt x="1349730" y="1526006"/>
                  </a:lnTo>
                  <a:cubicBezTo>
                    <a:pt x="1540498" y="1399457"/>
                    <a:pt x="1666032" y="1182682"/>
                    <a:pt x="1666032" y="936587"/>
                  </a:cubicBezTo>
                  <a:cubicBezTo>
                    <a:pt x="1666032" y="545494"/>
                    <a:pt x="1348988" y="228450"/>
                    <a:pt x="957895" y="228450"/>
                  </a:cubicBezTo>
                  <a:cubicBezTo>
                    <a:pt x="566802" y="228450"/>
                    <a:pt x="249758" y="545494"/>
                    <a:pt x="249758" y="936587"/>
                  </a:cubicBezTo>
                  <a:cubicBezTo>
                    <a:pt x="249758" y="1182682"/>
                    <a:pt x="375293" y="1399457"/>
                    <a:pt x="566061" y="1526006"/>
                  </a:cubicBezTo>
                  <a:lnTo>
                    <a:pt x="192094" y="1526006"/>
                  </a:lnTo>
                  <a:cubicBezTo>
                    <a:pt x="70464" y="1368505"/>
                    <a:pt x="0" y="1170689"/>
                    <a:pt x="0" y="956416"/>
                  </a:cubicBezTo>
                  <a:cubicBezTo>
                    <a:pt x="0" y="428202"/>
                    <a:pt x="428202" y="0"/>
                    <a:pt x="956416" y="0"/>
                  </a:cubicBezTo>
                  <a:close/>
                </a:path>
              </a:pathLst>
            </a:custGeom>
            <a:solidFill>
              <a:schemeClr val="accent1">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lumMod val="85000"/>
                    <a:lumOff val="15000"/>
                  </a:prstClr>
                </a:solidFill>
                <a:effectLst/>
                <a:uLnTx/>
                <a:uFillTx/>
                <a:latin typeface="Calibri" panose="020F0502020204030204"/>
                <a:ea typeface="微软雅黑" panose="020B0503020204020204" charset="-122"/>
                <a:cs typeface="+mn-cs"/>
              </a:endParaRPr>
            </a:p>
          </p:txBody>
        </p:sp>
      </p:grpSp>
      <p:sp>
        <p:nvSpPr>
          <p:cNvPr id="9" name="矩形 14"/>
          <p:cNvSpPr/>
          <p:nvPr/>
        </p:nvSpPr>
        <p:spPr>
          <a:xfrm>
            <a:off x="0" y="3158105"/>
            <a:ext cx="7104243" cy="245721"/>
          </a:xfrm>
          <a:custGeom>
            <a:avLst/>
            <a:gdLst/>
            <a:ahLst/>
            <a:cxnLst/>
            <a:rect l="l" t="t" r="r" b="b"/>
            <a:pathLst>
              <a:path w="4571707" h="242218">
                <a:moveTo>
                  <a:pt x="0" y="0"/>
                </a:moveTo>
                <a:lnTo>
                  <a:pt x="4571707" y="0"/>
                </a:lnTo>
                <a:lnTo>
                  <a:pt x="4571707" y="242218"/>
                </a:lnTo>
                <a:lnTo>
                  <a:pt x="0" y="242218"/>
                </a:lnTo>
                <a:close/>
              </a:path>
            </a:pathLst>
          </a:cu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91440" tIns="45720" rIns="91440" bIns="45720"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grpSp>
        <p:nvGrpSpPr>
          <p:cNvPr id="10" name="组合 9"/>
          <p:cNvGrpSpPr/>
          <p:nvPr/>
        </p:nvGrpSpPr>
        <p:grpSpPr>
          <a:xfrm>
            <a:off x="6131815" y="1680921"/>
            <a:ext cx="1735988" cy="1738620"/>
            <a:chOff x="6131016" y="674750"/>
            <a:chExt cx="1735762" cy="1738620"/>
          </a:xfrm>
        </p:grpSpPr>
        <p:sp>
          <p:nvSpPr>
            <p:cNvPr id="11" name="椭圆 10"/>
            <p:cNvSpPr/>
            <p:nvPr/>
          </p:nvSpPr>
          <p:spPr>
            <a:xfrm>
              <a:off x="6131016" y="674750"/>
              <a:ext cx="1735762" cy="1735763"/>
            </a:xfrm>
            <a:prstGeom prst="ellipse">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lumMod val="85000"/>
                    <a:lumOff val="15000"/>
                  </a:prstClr>
                </a:solidFill>
                <a:effectLst/>
                <a:uLnTx/>
                <a:uFillTx/>
                <a:latin typeface="Calibri" panose="020F0502020204030204"/>
                <a:ea typeface="微软雅黑" panose="020B0503020204020204" charset="-122"/>
                <a:cs typeface="+mn-cs"/>
              </a:endParaRPr>
            </a:p>
          </p:txBody>
        </p:sp>
        <p:sp>
          <p:nvSpPr>
            <p:cNvPr id="12" name="椭圆 11"/>
            <p:cNvSpPr/>
            <p:nvPr/>
          </p:nvSpPr>
          <p:spPr>
            <a:xfrm>
              <a:off x="6373207" y="882392"/>
              <a:ext cx="1284515" cy="1284516"/>
            </a:xfrm>
            <a:prstGeom prst="ellipse">
              <a:avLst/>
            </a:prstGeom>
            <a:solidFill>
              <a:sysClr val="window" lastClr="FFFFFF"/>
            </a:solidFill>
            <a:ln w="25400" cap="flat" cmpd="sng" algn="ctr">
              <a:noFill/>
              <a:prstDash val="solid"/>
            </a:ln>
            <a:effectLst/>
          </p:spPr>
          <p:txBody>
            <a:bodyPr tIns="4800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4000" b="1" i="0" u="none" strike="noStrike" kern="0" cap="none" spc="0" normalizeH="0" baseline="0" noProof="0" dirty="0">
                  <a:ln>
                    <a:noFill/>
                  </a:ln>
                  <a:solidFill>
                    <a:prstClr val="black">
                      <a:lumMod val="85000"/>
                      <a:lumOff val="15000"/>
                    </a:prstClr>
                  </a:solidFill>
                  <a:effectLst/>
                  <a:uLnTx/>
                  <a:uFillTx/>
                  <a:latin typeface="Bebas" pitchFamily="2" charset="0"/>
                  <a:ea typeface="微软雅黑" panose="020B0503020204020204" charset="-122"/>
                  <a:cs typeface="+mn-cs"/>
                </a:rPr>
                <a:t>01</a:t>
              </a:r>
              <a:endParaRPr kumimoji="0" lang="zh-CN" altLang="en-US" sz="4000" b="1" i="0" u="none" strike="noStrike" kern="0" cap="none" spc="0" normalizeH="0" baseline="0" noProof="0" dirty="0">
                <a:ln>
                  <a:noFill/>
                </a:ln>
                <a:solidFill>
                  <a:prstClr val="black">
                    <a:lumMod val="85000"/>
                    <a:lumOff val="15000"/>
                  </a:prstClr>
                </a:solidFill>
                <a:effectLst/>
                <a:uLnTx/>
                <a:uFillTx/>
                <a:latin typeface="Bebas" pitchFamily="2" charset="0"/>
                <a:ea typeface="微软雅黑" panose="020B0503020204020204" charset="-122"/>
                <a:cs typeface="+mn-cs"/>
              </a:endParaRPr>
            </a:p>
          </p:txBody>
        </p:sp>
        <p:sp>
          <p:nvSpPr>
            <p:cNvPr id="13" name="椭圆 7"/>
            <p:cNvSpPr/>
            <p:nvPr/>
          </p:nvSpPr>
          <p:spPr>
            <a:xfrm>
              <a:off x="6131016" y="677607"/>
              <a:ext cx="1735762" cy="1735763"/>
            </a:xfrm>
            <a:custGeom>
              <a:avLst/>
              <a:gdLst/>
              <a:ahLst/>
              <a:cxnLst/>
              <a:rect l="l" t="t" r="r" b="b"/>
              <a:pathLst>
                <a:path w="1912832" h="1912832">
                  <a:moveTo>
                    <a:pt x="935980" y="1911800"/>
                  </a:moveTo>
                  <a:lnTo>
                    <a:pt x="976853" y="1911800"/>
                  </a:lnTo>
                  <a:cubicBezTo>
                    <a:pt x="970069" y="1912760"/>
                    <a:pt x="963251" y="1912832"/>
                    <a:pt x="956416" y="1912832"/>
                  </a:cubicBezTo>
                  <a:close/>
                  <a:moveTo>
                    <a:pt x="956416" y="0"/>
                  </a:moveTo>
                  <a:cubicBezTo>
                    <a:pt x="1484630" y="0"/>
                    <a:pt x="1912832" y="428202"/>
                    <a:pt x="1912832" y="956416"/>
                  </a:cubicBezTo>
                  <a:cubicBezTo>
                    <a:pt x="1912832" y="1170689"/>
                    <a:pt x="1842369" y="1368505"/>
                    <a:pt x="1720739" y="1526006"/>
                  </a:cubicBezTo>
                  <a:lnTo>
                    <a:pt x="1349730" y="1526006"/>
                  </a:lnTo>
                  <a:cubicBezTo>
                    <a:pt x="1540498" y="1399457"/>
                    <a:pt x="1666032" y="1182682"/>
                    <a:pt x="1666032" y="936587"/>
                  </a:cubicBezTo>
                  <a:cubicBezTo>
                    <a:pt x="1666032" y="545494"/>
                    <a:pt x="1348988" y="228450"/>
                    <a:pt x="957895" y="228450"/>
                  </a:cubicBezTo>
                  <a:cubicBezTo>
                    <a:pt x="566802" y="228450"/>
                    <a:pt x="249758" y="545494"/>
                    <a:pt x="249758" y="936587"/>
                  </a:cubicBezTo>
                  <a:cubicBezTo>
                    <a:pt x="249758" y="1182682"/>
                    <a:pt x="375293" y="1399457"/>
                    <a:pt x="566061" y="1526006"/>
                  </a:cubicBezTo>
                  <a:lnTo>
                    <a:pt x="192094" y="1526006"/>
                  </a:lnTo>
                  <a:cubicBezTo>
                    <a:pt x="70464" y="1368505"/>
                    <a:pt x="0" y="1170689"/>
                    <a:pt x="0" y="956416"/>
                  </a:cubicBezTo>
                  <a:cubicBezTo>
                    <a:pt x="0" y="428202"/>
                    <a:pt x="428202" y="0"/>
                    <a:pt x="956416" y="0"/>
                  </a:cubicBezTo>
                  <a:close/>
                </a:path>
              </a:pathLst>
            </a:custGeom>
            <a:solidFill>
              <a:schemeClr val="accent1">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lumMod val="85000"/>
                    <a:lumOff val="15000"/>
                  </a:prstClr>
                </a:solidFill>
                <a:effectLst/>
                <a:uLnTx/>
                <a:uFillTx/>
                <a:latin typeface="Calibri" panose="020F0502020204030204"/>
                <a:ea typeface="微软雅黑" panose="020B0503020204020204" charset="-122"/>
                <a:cs typeface="+mn-cs"/>
              </a:endParaRPr>
            </a:p>
          </p:txBody>
        </p:sp>
      </p:grpSp>
      <p:sp>
        <p:nvSpPr>
          <p:cNvPr id="14" name="矩形 14"/>
          <p:cNvSpPr/>
          <p:nvPr/>
        </p:nvSpPr>
        <p:spPr>
          <a:xfrm flipV="1">
            <a:off x="6096002" y="3695177"/>
            <a:ext cx="6097753" cy="245721"/>
          </a:xfrm>
          <a:custGeom>
            <a:avLst/>
            <a:gdLst/>
            <a:ahLst/>
            <a:cxnLst/>
            <a:rect l="l" t="t" r="r" b="b"/>
            <a:pathLst>
              <a:path w="4571707" h="242218">
                <a:moveTo>
                  <a:pt x="0" y="242218"/>
                </a:moveTo>
                <a:lnTo>
                  <a:pt x="4571707" y="242218"/>
                </a:lnTo>
                <a:lnTo>
                  <a:pt x="4571707" y="0"/>
                </a:lnTo>
                <a:lnTo>
                  <a:pt x="0" y="0"/>
                </a:lnTo>
                <a:close/>
              </a:path>
            </a:pathLst>
          </a:cu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grpSp>
        <p:nvGrpSpPr>
          <p:cNvPr id="15" name="组合 14"/>
          <p:cNvGrpSpPr/>
          <p:nvPr/>
        </p:nvGrpSpPr>
        <p:grpSpPr>
          <a:xfrm>
            <a:off x="5228006" y="3695177"/>
            <a:ext cx="1735988" cy="1735763"/>
            <a:chOff x="5227325" y="4542136"/>
            <a:chExt cx="1735762" cy="1735763"/>
          </a:xfrm>
        </p:grpSpPr>
        <p:sp>
          <p:nvSpPr>
            <p:cNvPr id="16" name="椭圆 15"/>
            <p:cNvSpPr/>
            <p:nvPr/>
          </p:nvSpPr>
          <p:spPr>
            <a:xfrm flipV="1">
              <a:off x="5227325" y="4543565"/>
              <a:ext cx="1735762" cy="1734334"/>
            </a:xfrm>
            <a:prstGeom prst="ellipse">
              <a:avLst/>
            </a:prstGeom>
            <a:solidFill>
              <a:schemeClr val="accent1">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lumMod val="85000"/>
                    <a:lumOff val="15000"/>
                  </a:prstClr>
                </a:solidFill>
                <a:effectLst/>
                <a:uLnTx/>
                <a:uFillTx/>
                <a:latin typeface="Calibri" panose="020F0502020204030204"/>
                <a:ea typeface="微软雅黑" panose="020B0503020204020204" charset="-122"/>
                <a:cs typeface="+mn-cs"/>
              </a:endParaRPr>
            </a:p>
          </p:txBody>
        </p:sp>
        <p:sp>
          <p:nvSpPr>
            <p:cNvPr id="17" name="椭圆 16"/>
            <p:cNvSpPr/>
            <p:nvPr/>
          </p:nvSpPr>
          <p:spPr>
            <a:xfrm rot="10800000" flipV="1">
              <a:off x="5469516" y="4786206"/>
              <a:ext cx="1284515" cy="1284516"/>
            </a:xfrm>
            <a:prstGeom prst="ellipse">
              <a:avLst/>
            </a:prstGeom>
            <a:solidFill>
              <a:sysClr val="window" lastClr="FFFFFF"/>
            </a:solidFill>
            <a:ln w="25400" cap="flat" cmpd="sng" algn="ctr">
              <a:noFill/>
              <a:prstDash val="solid"/>
            </a:ln>
            <a:effectLst/>
          </p:spPr>
          <p:txBody>
            <a:bodyPr tIns="4800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4000" b="1" i="0" u="none" strike="noStrike" kern="0" cap="none" spc="0" normalizeH="0" baseline="0" noProof="0">
                  <a:ln>
                    <a:noFill/>
                  </a:ln>
                  <a:solidFill>
                    <a:prstClr val="black">
                      <a:lumMod val="85000"/>
                      <a:lumOff val="15000"/>
                    </a:prstClr>
                  </a:solidFill>
                  <a:effectLst/>
                  <a:uLnTx/>
                  <a:uFillTx/>
                  <a:latin typeface="Bebas" pitchFamily="2" charset="0"/>
                  <a:ea typeface="微软雅黑" panose="020B0503020204020204" charset="-122"/>
                  <a:cs typeface="+mn-cs"/>
                </a:rPr>
                <a:t>03</a:t>
              </a:r>
              <a:endParaRPr kumimoji="0" lang="zh-CN" altLang="en-US" sz="4000" b="1" i="0" u="none" strike="noStrike" kern="0" cap="none" spc="0" normalizeH="0" baseline="0" noProof="0">
                <a:ln>
                  <a:noFill/>
                </a:ln>
                <a:solidFill>
                  <a:prstClr val="black">
                    <a:lumMod val="85000"/>
                    <a:lumOff val="15000"/>
                  </a:prstClr>
                </a:solidFill>
                <a:effectLst/>
                <a:uLnTx/>
                <a:uFillTx/>
                <a:latin typeface="Bebas" pitchFamily="2" charset="0"/>
                <a:ea typeface="微软雅黑" panose="020B0503020204020204" charset="-122"/>
                <a:cs typeface="+mn-cs"/>
              </a:endParaRPr>
            </a:p>
          </p:txBody>
        </p:sp>
        <p:sp>
          <p:nvSpPr>
            <p:cNvPr id="18" name="椭圆 7"/>
            <p:cNvSpPr/>
            <p:nvPr/>
          </p:nvSpPr>
          <p:spPr>
            <a:xfrm flipV="1">
              <a:off x="5227325" y="4542136"/>
              <a:ext cx="1735762" cy="1735763"/>
            </a:xfrm>
            <a:custGeom>
              <a:avLst/>
              <a:gdLst/>
              <a:ahLst/>
              <a:cxnLst/>
              <a:rect l="l" t="t" r="r" b="b"/>
              <a:pathLst>
                <a:path w="1912832" h="1912832">
                  <a:moveTo>
                    <a:pt x="935980" y="1911800"/>
                  </a:moveTo>
                  <a:lnTo>
                    <a:pt x="976853" y="1911800"/>
                  </a:lnTo>
                  <a:cubicBezTo>
                    <a:pt x="970069" y="1912760"/>
                    <a:pt x="963251" y="1912832"/>
                    <a:pt x="956416" y="1912832"/>
                  </a:cubicBezTo>
                  <a:close/>
                  <a:moveTo>
                    <a:pt x="956416" y="0"/>
                  </a:moveTo>
                  <a:cubicBezTo>
                    <a:pt x="1484630" y="0"/>
                    <a:pt x="1912832" y="428202"/>
                    <a:pt x="1912832" y="956416"/>
                  </a:cubicBezTo>
                  <a:cubicBezTo>
                    <a:pt x="1912832" y="1170689"/>
                    <a:pt x="1842369" y="1368505"/>
                    <a:pt x="1720739" y="1526006"/>
                  </a:cubicBezTo>
                  <a:lnTo>
                    <a:pt x="1349730" y="1526006"/>
                  </a:lnTo>
                  <a:cubicBezTo>
                    <a:pt x="1540498" y="1399457"/>
                    <a:pt x="1666032" y="1182682"/>
                    <a:pt x="1666032" y="936587"/>
                  </a:cubicBezTo>
                  <a:cubicBezTo>
                    <a:pt x="1666032" y="545494"/>
                    <a:pt x="1348988" y="228450"/>
                    <a:pt x="957895" y="228450"/>
                  </a:cubicBezTo>
                  <a:cubicBezTo>
                    <a:pt x="566802" y="228450"/>
                    <a:pt x="249758" y="545494"/>
                    <a:pt x="249758" y="936587"/>
                  </a:cubicBezTo>
                  <a:cubicBezTo>
                    <a:pt x="249758" y="1182682"/>
                    <a:pt x="375293" y="1399457"/>
                    <a:pt x="566061" y="1526006"/>
                  </a:cubicBezTo>
                  <a:lnTo>
                    <a:pt x="192094" y="1526006"/>
                  </a:lnTo>
                  <a:cubicBezTo>
                    <a:pt x="70464" y="1368505"/>
                    <a:pt x="0" y="1170689"/>
                    <a:pt x="0" y="956416"/>
                  </a:cubicBezTo>
                  <a:cubicBezTo>
                    <a:pt x="0" y="428202"/>
                    <a:pt x="428202" y="0"/>
                    <a:pt x="956416" y="0"/>
                  </a:cubicBezTo>
                  <a:close/>
                </a:path>
              </a:pathLst>
            </a:cu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lumMod val="85000"/>
                    <a:lumOff val="15000"/>
                  </a:prstClr>
                </a:solidFill>
                <a:effectLst/>
                <a:uLnTx/>
                <a:uFillTx/>
                <a:latin typeface="Calibri" panose="020F0502020204030204"/>
                <a:ea typeface="微软雅黑" panose="020B0503020204020204" charset="-122"/>
                <a:cs typeface="+mn-cs"/>
              </a:endParaRPr>
            </a:p>
          </p:txBody>
        </p:sp>
      </p:grpSp>
      <p:sp>
        <p:nvSpPr>
          <p:cNvPr id="20" name="TextBox 19"/>
          <p:cNvSpPr txBox="1"/>
          <p:nvPr/>
        </p:nvSpPr>
        <p:spPr>
          <a:xfrm>
            <a:off x="3164863" y="2239169"/>
            <a:ext cx="2621280" cy="583565"/>
          </a:xfrm>
          <a:prstGeom prst="rect">
            <a:avLst/>
          </a:prstGeom>
          <a:noFill/>
        </p:spPr>
        <p:txBody>
          <a:bodyPr wrap="none" lIns="91440" tIns="45720" rIns="91440" bIns="45720" rtlCol="0">
            <a:spAutoFit/>
            <a:scene3d>
              <a:camera prst="orthographicFront"/>
              <a:lightRig rig="threePt" dir="t"/>
            </a:scene3d>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a:ln w="10160">
                  <a:solidFill>
                    <a:schemeClr val="accent5"/>
                  </a:solid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charset="-122"/>
                <a:ea typeface="微软雅黑" panose="020B0503020204020204" charset="-122"/>
                <a:cs typeface="+mn-cs"/>
              </a:rPr>
              <a:t>基本路径测试</a:t>
            </a:r>
            <a:endParaRPr kumimoji="0" lang="zh-CN" altLang="en-US" sz="3200" b="1" i="0" u="none" strike="noStrike" kern="1200" cap="none" spc="0" normalizeH="0" baseline="0" noProof="0">
              <a:ln w="10160">
                <a:solidFill>
                  <a:schemeClr val="accent5"/>
                </a:solid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charset="-122"/>
              <a:ea typeface="微软雅黑" panose="020B0503020204020204" charset="-122"/>
              <a:cs typeface="+mn-cs"/>
            </a:endParaRPr>
          </a:p>
        </p:txBody>
      </p:sp>
      <p:sp>
        <p:nvSpPr>
          <p:cNvPr id="2" name="TextBox 19"/>
          <p:cNvSpPr txBox="1"/>
          <p:nvPr/>
        </p:nvSpPr>
        <p:spPr>
          <a:xfrm>
            <a:off x="1185568" y="4290219"/>
            <a:ext cx="1808480" cy="583565"/>
          </a:xfrm>
          <a:prstGeom prst="rect">
            <a:avLst/>
          </a:prstGeom>
          <a:noFill/>
        </p:spPr>
        <p:txBody>
          <a:bodyPr wrap="none" lIns="91440" tIns="45720" rIns="91440" bIns="45720" rtlCol="0">
            <a:spAutoFit/>
            <a:scene3d>
              <a:camera prst="orthographicFront"/>
              <a:lightRig rig="threePt" dir="t"/>
            </a:scene3d>
          </a:bodyPr>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a:ln w="10160">
                  <a:solidFill>
                    <a:schemeClr val="accent5"/>
                  </a:solid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charset="-122"/>
                <a:ea typeface="微软雅黑" panose="020B0503020204020204" charset="-122"/>
                <a:cs typeface="+mn-cs"/>
              </a:rPr>
              <a:t>条件测试</a:t>
            </a:r>
            <a:endParaRPr kumimoji="0" lang="zh-CN" altLang="en-US" sz="3200" b="1" i="0" u="none" strike="noStrike" kern="1200" cap="none" spc="0" normalizeH="0" baseline="0" noProof="0">
              <a:ln w="10160">
                <a:solidFill>
                  <a:schemeClr val="accent5"/>
                </a:solid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charset="-122"/>
              <a:ea typeface="微软雅黑" panose="020B0503020204020204" charset="-122"/>
              <a:cs typeface="+mn-cs"/>
            </a:endParaRPr>
          </a:p>
        </p:txBody>
      </p:sp>
      <p:sp>
        <p:nvSpPr>
          <p:cNvPr id="26" name="TextBox 19"/>
          <p:cNvSpPr txBox="1"/>
          <p:nvPr/>
        </p:nvSpPr>
        <p:spPr>
          <a:xfrm>
            <a:off x="7256168" y="4290219"/>
            <a:ext cx="1808480" cy="583565"/>
          </a:xfrm>
          <a:prstGeom prst="rect">
            <a:avLst/>
          </a:prstGeom>
          <a:noFill/>
        </p:spPr>
        <p:txBody>
          <a:bodyPr wrap="none" lIns="91440" tIns="45720" rIns="91440" bIns="45720" rtlCol="0">
            <a:spAutoFit/>
            <a:scene3d>
              <a:camera prst="orthographicFront"/>
              <a:lightRig rig="threePt" dir="t"/>
            </a:scene3d>
          </a:bodyPr>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a:ln w="10160">
                  <a:solidFill>
                    <a:schemeClr val="accent5"/>
                  </a:solid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charset="-122"/>
                <a:ea typeface="微软雅黑" panose="020B0503020204020204" charset="-122"/>
                <a:cs typeface="+mn-cs"/>
              </a:rPr>
              <a:t>循环测试</a:t>
            </a:r>
            <a:endParaRPr kumimoji="0" lang="zh-CN" altLang="en-US" sz="3200" b="1" i="0" u="none" strike="noStrike" kern="1200" cap="none" spc="0" normalizeH="0" baseline="0" noProof="0">
              <a:ln w="10160">
                <a:solidFill>
                  <a:schemeClr val="accent5"/>
                </a:solid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1+#ppt_w/2"/>
                                          </p:val>
                                        </p:tav>
                                        <p:tav tm="100000">
                                          <p:val>
                                            <p:strVal val="#ppt_x"/>
                                          </p:val>
                                        </p:tav>
                                      </p:tavLst>
                                    </p:anim>
                                    <p:anim calcmode="lin" valueType="num">
                                      <p:cBhvr additive="base">
                                        <p:cTn id="16"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 grpId="0"/>
      <p:bldP spid="2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sz="2400" b="1" dirty="0">
                <a:sym typeface="+mn-ea"/>
              </a:rPr>
              <a:t>1. </a:t>
            </a:r>
            <a:r>
              <a:rPr lang="zh-CN" altLang="en-US" sz="2400" b="1" dirty="0">
                <a:sym typeface="+mn-ea"/>
              </a:rPr>
              <a:t>基本路径测试</a:t>
            </a:r>
            <a:endParaRPr lang="zh-CN" altLang="en-US" sz="1600" b="1" dirty="0"/>
          </a:p>
        </p:txBody>
      </p:sp>
      <p:sp>
        <p:nvSpPr>
          <p:cNvPr id="5" name="圆角矩形 4"/>
          <p:cNvSpPr/>
          <p:nvPr/>
        </p:nvSpPr>
        <p:spPr bwMode="auto">
          <a:xfrm>
            <a:off x="1728470" y="1488440"/>
            <a:ext cx="8735060" cy="4606290"/>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7" name="矩形 87"/>
          <p:cNvSpPr>
            <a:spLocks noChangeArrowheads="1"/>
          </p:cNvSpPr>
          <p:nvPr/>
        </p:nvSpPr>
        <p:spPr bwMode="auto">
          <a:xfrm>
            <a:off x="2046605" y="1884680"/>
            <a:ext cx="8098790" cy="3813810"/>
          </a:xfrm>
          <a:prstGeom prst="rect">
            <a:avLst/>
          </a:prstGeom>
          <a:noFill/>
          <a:ln w="9525">
            <a:noFill/>
            <a:miter lim="800000"/>
          </a:ln>
        </p:spPr>
        <p:txBody>
          <a:bodyPr wrap="square" lIns="121907" tIns="60955" rIns="121907" bIns="60955">
            <a:spAutoFit/>
          </a:bodyPr>
          <a:lstStyle/>
          <a:p>
            <a:pPr marL="0" indent="0" algn="just">
              <a:lnSpc>
                <a:spcPts val="3200"/>
              </a:lnSpc>
              <a:defRPr/>
            </a:pPr>
            <a:r>
              <a:rPr lang="en-US" altLang="zh-CN" sz="1600" dirty="0">
                <a:latin typeface="+mn-ea"/>
                <a:sym typeface="+mn-ea"/>
              </a:rPr>
              <a:t>    </a:t>
            </a:r>
            <a:r>
              <a:rPr lang="zh-CN" altLang="zh-CN" sz="1600" dirty="0">
                <a:latin typeface="+mn-ea"/>
                <a:sym typeface="+mn-ea"/>
              </a:rPr>
              <a:t>基本路径测试是</a:t>
            </a:r>
            <a:r>
              <a:rPr lang="en-US" altLang="zh-CN" sz="1600" dirty="0">
                <a:latin typeface="+mn-ea"/>
                <a:sym typeface="+mn-ea"/>
              </a:rPr>
              <a:t>Tom McCabe</a:t>
            </a:r>
            <a:r>
              <a:rPr lang="zh-CN" altLang="zh-CN" sz="1600" dirty="0">
                <a:latin typeface="+mn-ea"/>
                <a:sym typeface="+mn-ea"/>
              </a:rPr>
              <a:t>提出的一种白盒测试技术。使用</a:t>
            </a:r>
            <a:r>
              <a:rPr lang="zh-CN" altLang="en-US" sz="1600" dirty="0">
                <a:latin typeface="+mn-ea"/>
                <a:sym typeface="+mn-ea"/>
              </a:rPr>
              <a:t>基本路径测试</a:t>
            </a:r>
            <a:r>
              <a:rPr lang="zh-CN" altLang="zh-CN" sz="1600" dirty="0">
                <a:latin typeface="+mn-ea"/>
                <a:sym typeface="+mn-ea"/>
              </a:rPr>
              <a:t>设计测试用例时，首先计算</a:t>
            </a:r>
            <a:r>
              <a:rPr lang="zh-CN" altLang="zh-CN" sz="1600" dirty="0">
                <a:solidFill>
                  <a:srgbClr val="FF0000"/>
                </a:solidFill>
                <a:latin typeface="+mn-ea"/>
                <a:sym typeface="+mn-ea"/>
              </a:rPr>
              <a:t>程序的环形复杂度</a:t>
            </a:r>
            <a:r>
              <a:rPr lang="zh-CN" altLang="zh-CN" sz="1600" dirty="0">
                <a:latin typeface="+mn-ea"/>
                <a:sym typeface="+mn-ea"/>
              </a:rPr>
              <a:t>，并用该复杂度为指南定义执行路径的基本集合，从该基本集合导出的测试用例可以</a:t>
            </a:r>
            <a:r>
              <a:rPr lang="zh-CN" altLang="zh-CN" sz="1600" dirty="0">
                <a:solidFill>
                  <a:srgbClr val="FF0000"/>
                </a:solidFill>
                <a:latin typeface="+mn-ea"/>
                <a:sym typeface="+mn-ea"/>
              </a:rPr>
              <a:t>保证程序中的每条语句至少执行一次</a:t>
            </a:r>
            <a:r>
              <a:rPr lang="zh-CN" altLang="zh-CN" sz="1600" dirty="0">
                <a:latin typeface="+mn-ea"/>
                <a:sym typeface="+mn-ea"/>
              </a:rPr>
              <a:t>，而且</a:t>
            </a:r>
            <a:r>
              <a:rPr lang="zh-CN" altLang="zh-CN" sz="1600" dirty="0">
                <a:solidFill>
                  <a:srgbClr val="FF0000"/>
                </a:solidFill>
                <a:latin typeface="+mn-ea"/>
                <a:sym typeface="+mn-ea"/>
              </a:rPr>
              <a:t>每个条件</a:t>
            </a:r>
            <a:r>
              <a:rPr lang="zh-CN" altLang="zh-CN" sz="1600" dirty="0">
                <a:latin typeface="+mn-ea"/>
                <a:sym typeface="+mn-ea"/>
              </a:rPr>
              <a:t>在执行时都将</a:t>
            </a:r>
            <a:r>
              <a:rPr lang="zh-CN" altLang="zh-CN" sz="1600" dirty="0">
                <a:solidFill>
                  <a:srgbClr val="FF0000"/>
                </a:solidFill>
                <a:latin typeface="+mn-ea"/>
                <a:sym typeface="+mn-ea"/>
              </a:rPr>
              <a:t>分别取真、假两种值</a:t>
            </a:r>
            <a:r>
              <a:rPr lang="zh-CN" altLang="zh-CN" sz="1600" dirty="0">
                <a:latin typeface="+mn-ea"/>
                <a:sym typeface="+mn-ea"/>
              </a:rPr>
              <a:t>。</a:t>
            </a:r>
            <a:endParaRPr lang="en-US" altLang="zh-CN" sz="1600" dirty="0">
              <a:latin typeface="+mn-ea"/>
              <a:ea typeface="+mn-ea"/>
            </a:endParaRPr>
          </a:p>
          <a:p>
            <a:pPr marL="0" indent="0" algn="just">
              <a:lnSpc>
                <a:spcPts val="3200"/>
              </a:lnSpc>
              <a:defRPr/>
            </a:pPr>
            <a:r>
              <a:rPr lang="en-US" altLang="zh-CN" sz="1600" dirty="0">
                <a:latin typeface="+mn-ea"/>
                <a:sym typeface="+mn-ea"/>
              </a:rPr>
              <a:t>    </a:t>
            </a:r>
            <a:endParaRPr lang="en-US" altLang="zh-CN" sz="1600" dirty="0">
              <a:latin typeface="+mn-ea"/>
              <a:sym typeface="+mn-ea"/>
            </a:endParaRPr>
          </a:p>
          <a:p>
            <a:pPr marL="0" indent="0" algn="just">
              <a:lnSpc>
                <a:spcPts val="3200"/>
              </a:lnSpc>
              <a:defRPr/>
            </a:pPr>
            <a:r>
              <a:rPr lang="en-US" altLang="zh-CN" sz="1600" dirty="0">
                <a:latin typeface="+mn-ea"/>
                <a:sym typeface="+mn-ea"/>
              </a:rPr>
              <a:t>    </a:t>
            </a:r>
            <a:r>
              <a:rPr lang="zh-CN" altLang="zh-CN" sz="1600" dirty="0">
                <a:latin typeface="+mn-ea"/>
                <a:sym typeface="+mn-ea"/>
              </a:rPr>
              <a:t>使用基本路径测试技术设计测试用例的步骤如下。</a:t>
            </a:r>
            <a:endParaRPr lang="zh-CN" altLang="zh-CN" sz="1600" dirty="0">
              <a:latin typeface="+mn-ea"/>
              <a:ea typeface="+mn-ea"/>
            </a:endParaRPr>
          </a:p>
          <a:p>
            <a:pPr marL="0" indent="0" algn="just">
              <a:lnSpc>
                <a:spcPts val="3200"/>
              </a:lnSpc>
              <a:defRPr/>
            </a:pPr>
            <a:r>
              <a:rPr lang="en-US" altLang="zh-CN" sz="1600" dirty="0">
                <a:latin typeface="+mn-ea"/>
                <a:sym typeface="+mn-ea"/>
              </a:rPr>
              <a:t>    </a:t>
            </a:r>
            <a:r>
              <a:rPr lang="zh-CN" altLang="zh-CN" sz="1600" dirty="0">
                <a:latin typeface="+mn-ea"/>
                <a:sym typeface="+mn-ea"/>
              </a:rPr>
              <a:t>① </a:t>
            </a:r>
            <a:r>
              <a:rPr lang="zh-CN" altLang="zh-CN" sz="1600" u="sng" dirty="0">
                <a:latin typeface="+mn-ea"/>
                <a:sym typeface="+mn-ea"/>
              </a:rPr>
              <a:t>根据过程设计结果画出相应的流图</a:t>
            </a:r>
            <a:endParaRPr lang="zh-CN" altLang="zh-CN" sz="1600" dirty="0">
              <a:latin typeface="+mn-ea"/>
              <a:ea typeface="+mn-ea"/>
            </a:endParaRPr>
          </a:p>
          <a:p>
            <a:pPr marL="0" indent="0" algn="just">
              <a:lnSpc>
                <a:spcPts val="3200"/>
              </a:lnSpc>
              <a:defRPr/>
            </a:pPr>
            <a:r>
              <a:rPr lang="en-US" altLang="zh-CN" sz="1600" dirty="0">
                <a:latin typeface="+mn-ea"/>
                <a:sym typeface="+mn-ea"/>
              </a:rPr>
              <a:t>    </a:t>
            </a:r>
            <a:r>
              <a:rPr lang="zh-CN" altLang="zh-CN" sz="1600" dirty="0">
                <a:latin typeface="+mn-ea"/>
                <a:sym typeface="+mn-ea"/>
              </a:rPr>
              <a:t>例如，为了用基本路径测试技术测试下列的用</a:t>
            </a:r>
            <a:r>
              <a:rPr lang="en-US" altLang="zh-CN" sz="1600" dirty="0">
                <a:latin typeface="+mn-ea"/>
                <a:sym typeface="+mn-ea"/>
              </a:rPr>
              <a:t>PDL</a:t>
            </a:r>
            <a:r>
              <a:rPr lang="zh-CN" altLang="zh-CN" sz="1600" dirty="0">
                <a:latin typeface="+mn-ea"/>
                <a:sym typeface="+mn-ea"/>
              </a:rPr>
              <a:t>描述的求平均值过程，首先画出</a:t>
            </a:r>
            <a:r>
              <a:rPr lang="zh-CN" altLang="en-US" sz="1600" dirty="0">
                <a:latin typeface="+mn-ea"/>
                <a:sym typeface="+mn-ea"/>
              </a:rPr>
              <a:t>下图</a:t>
            </a:r>
            <a:r>
              <a:rPr lang="zh-CN" altLang="zh-CN" sz="1600" dirty="0">
                <a:latin typeface="+mn-ea"/>
                <a:sym typeface="+mn-ea"/>
              </a:rPr>
              <a:t>所示的流图。</a:t>
            </a:r>
            <a:endParaRPr kumimoji="0" lang="zh-CN" altLang="zh-CN" sz="1600" b="0" i="0" u="none" strike="noStrike" kern="1200" cap="none" spc="0" normalizeH="0" baseline="0" noProof="0" dirty="0">
              <a:ln>
                <a:noFill/>
              </a:ln>
              <a:effectLst/>
              <a:uLnTx/>
              <a:uFillTx/>
              <a:latin typeface="+mn-ea"/>
              <a:ea typeface="微软雅黑" panose="020B0503020204020204"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0021" name="图片 1"/>
          <p:cNvPicPr>
            <a:picLocks noChangeAspect="1"/>
          </p:cNvPicPr>
          <p:nvPr/>
        </p:nvPicPr>
        <p:blipFill>
          <a:blip r:embed="rId1" cstate="print"/>
          <a:srcRect/>
          <a:stretch>
            <a:fillRect/>
          </a:stretch>
        </p:blipFill>
        <p:spPr bwMode="auto">
          <a:xfrm>
            <a:off x="6457950" y="1091565"/>
            <a:ext cx="4919345" cy="5560695"/>
          </a:xfrm>
          <a:prstGeom prst="rect">
            <a:avLst/>
          </a:prstGeom>
          <a:noFill/>
          <a:ln w="9525">
            <a:noFill/>
            <a:miter lim="800000"/>
            <a:headEnd/>
            <a:tailEnd/>
          </a:ln>
        </p:spPr>
      </p:pic>
      <p:sp>
        <p:nvSpPr>
          <p:cNvPr id="12" name="流程图: 联系 11"/>
          <p:cNvSpPr/>
          <p:nvPr/>
        </p:nvSpPr>
        <p:spPr>
          <a:xfrm>
            <a:off x="8425180" y="2195830"/>
            <a:ext cx="2832735" cy="4219575"/>
          </a:xfrm>
          <a:prstGeom prst="flowChartConnector">
            <a:avLst/>
          </a:prstGeom>
          <a:solidFill>
            <a:schemeClr val="bg1">
              <a:alpha val="37000"/>
            </a:schemeClr>
          </a:solidFill>
          <a:ln w="50800" cmpd="sng">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4400" b="1">
                <a:solidFill>
                  <a:srgbClr val="92D050"/>
                </a:solidFill>
              </a:rPr>
              <a:t>6</a:t>
            </a:r>
            <a:endParaRPr lang="en-US" altLang="zh-CN" sz="4400" b="1">
              <a:solidFill>
                <a:srgbClr val="92D050"/>
              </a:solidFill>
            </a:endParaRPr>
          </a:p>
        </p:txBody>
      </p:sp>
      <p:sp>
        <p:nvSpPr>
          <p:cNvPr id="11" name="流程图: 联系 10"/>
          <p:cNvSpPr/>
          <p:nvPr/>
        </p:nvSpPr>
        <p:spPr>
          <a:xfrm>
            <a:off x="8592820" y="4102100"/>
            <a:ext cx="1904365" cy="1969135"/>
          </a:xfrm>
          <a:prstGeom prst="flowChartConnector">
            <a:avLst/>
          </a:prstGeom>
          <a:solidFill>
            <a:schemeClr val="bg1">
              <a:alpha val="37000"/>
            </a:schemeClr>
          </a:solidFill>
          <a:ln w="31750" cmpd="sng">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b="1">
                <a:solidFill>
                  <a:srgbClr val="00B0F0"/>
                </a:solidFill>
              </a:rPr>
              <a:t>5</a:t>
            </a:r>
            <a:endParaRPr lang="en-US" altLang="zh-CN" sz="3200" b="1">
              <a:solidFill>
                <a:srgbClr val="00B0F0"/>
              </a:solidFill>
            </a:endParaRPr>
          </a:p>
        </p:txBody>
      </p:sp>
      <p:sp>
        <p:nvSpPr>
          <p:cNvPr id="6" name="标题 5"/>
          <p:cNvSpPr>
            <a:spLocks noGrp="1"/>
          </p:cNvSpPr>
          <p:nvPr>
            <p:ph type="title"/>
          </p:nvPr>
        </p:nvSpPr>
        <p:spPr/>
        <p:txBody>
          <a:bodyPr>
            <a:noAutofit/>
          </a:bodyPr>
          <a:lstStyle/>
          <a:p>
            <a:r>
              <a:rPr lang="en-US" altLang="zh-CN" sz="2400" b="1" dirty="0"/>
              <a:t>1. </a:t>
            </a:r>
            <a:r>
              <a:rPr lang="zh-CN" altLang="en-US" sz="2400" b="1" dirty="0"/>
              <a:t>基本路径测试</a:t>
            </a:r>
            <a:endParaRPr lang="zh-CN" altLang="en-US" sz="2400" b="1" dirty="0"/>
          </a:p>
        </p:txBody>
      </p:sp>
      <p:sp>
        <p:nvSpPr>
          <p:cNvPr id="5" name="圆角矩形 4"/>
          <p:cNvSpPr/>
          <p:nvPr/>
        </p:nvSpPr>
        <p:spPr bwMode="auto">
          <a:xfrm>
            <a:off x="1111250" y="1488440"/>
            <a:ext cx="4554855" cy="4888230"/>
          </a:xfrm>
          <a:prstGeom prst="roundRect">
            <a:avLst>
              <a:gd name="adj" fmla="val 0"/>
            </a:avLst>
          </a:prstGeom>
          <a:solidFill>
            <a:schemeClr val="accent1">
              <a:alpha val="24000"/>
            </a:schemeClr>
          </a:solidFill>
          <a:ln w="12700" cmpd="sng">
            <a:solidFill>
              <a:schemeClr val="accent1"/>
            </a:solidFill>
            <a:miter lim="800000"/>
          </a:ln>
        </p:spPr>
        <p:txBody>
          <a:bodyPr anchor="ctr"/>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2" name="矩形 87"/>
          <p:cNvSpPr>
            <a:spLocks noChangeArrowheads="1"/>
          </p:cNvSpPr>
          <p:nvPr/>
        </p:nvSpPr>
        <p:spPr bwMode="auto">
          <a:xfrm>
            <a:off x="1308100" y="1679575"/>
            <a:ext cx="4160520" cy="4506595"/>
          </a:xfrm>
          <a:prstGeom prst="rect">
            <a:avLst/>
          </a:prstGeom>
          <a:noFill/>
          <a:ln w="9525">
            <a:noFill/>
            <a:miter lim="800000"/>
          </a:ln>
        </p:spPr>
        <p:txBody>
          <a:bodyPr wrap="square" lIns="121907" tIns="60955" rIns="121907" bIns="60955">
            <a:spAutoFit/>
          </a:bodyPr>
          <a:p>
            <a:pPr marL="0" indent="0" algn="just">
              <a:lnSpc>
                <a:spcPts val="1900"/>
              </a:lnSpc>
              <a:defRPr/>
            </a:pPr>
            <a:r>
              <a:rPr lang="en-US" altLang="zh-CN" sz="1600" dirty="0">
                <a:latin typeface="+mn-ea"/>
                <a:sym typeface="+mn-ea"/>
              </a:rPr>
              <a:t>1</a:t>
            </a:r>
            <a:r>
              <a:rPr lang="zh-CN" altLang="en-US" sz="1600" dirty="0">
                <a:latin typeface="+mn-ea"/>
                <a:sym typeface="+mn-ea"/>
              </a:rPr>
              <a:t>：  </a:t>
            </a:r>
            <a:r>
              <a:rPr lang="en-US" altLang="zh-CN" sz="1600" dirty="0" err="1">
                <a:latin typeface="+mn-ea"/>
                <a:sym typeface="+mn-ea"/>
              </a:rPr>
              <a:t>i</a:t>
            </a:r>
            <a:r>
              <a:rPr lang="en-US" altLang="zh-CN" sz="1600" dirty="0">
                <a:latin typeface="+mn-ea"/>
                <a:sym typeface="+mn-ea"/>
              </a:rPr>
              <a:t>=1;</a:t>
            </a:r>
            <a:endParaRPr lang="en-US" altLang="zh-CN" sz="1600" dirty="0">
              <a:latin typeface="+mn-ea"/>
              <a:ea typeface="+mn-ea"/>
            </a:endParaRPr>
          </a:p>
          <a:p>
            <a:pPr marL="0" indent="0" algn="just">
              <a:lnSpc>
                <a:spcPts val="1900"/>
              </a:lnSpc>
              <a:defRPr/>
            </a:pPr>
            <a:r>
              <a:rPr lang="en-US" altLang="zh-CN" sz="1600" dirty="0">
                <a:latin typeface="+mn-ea"/>
                <a:sym typeface="+mn-ea"/>
              </a:rPr>
              <a:t>       </a:t>
            </a:r>
            <a:r>
              <a:rPr lang="en-US" altLang="zh-CN" sz="1600" dirty="0" err="1">
                <a:latin typeface="+mn-ea"/>
                <a:sym typeface="+mn-ea"/>
              </a:rPr>
              <a:t>total.input </a:t>
            </a:r>
            <a:r>
              <a:rPr lang="en-US" altLang="zh-CN" sz="1600" dirty="0">
                <a:latin typeface="+mn-ea"/>
                <a:sym typeface="+mn-ea"/>
              </a:rPr>
              <a:t>= </a:t>
            </a:r>
            <a:r>
              <a:rPr lang="en-US" altLang="zh-CN" sz="1600" dirty="0" err="1">
                <a:latin typeface="+mn-ea"/>
                <a:sym typeface="+mn-ea"/>
              </a:rPr>
              <a:t>total.valid </a:t>
            </a:r>
            <a:r>
              <a:rPr lang="en-US" altLang="zh-CN" sz="1600" dirty="0">
                <a:latin typeface="+mn-ea"/>
                <a:sym typeface="+mn-ea"/>
              </a:rPr>
              <a:t>= 0;</a:t>
            </a:r>
            <a:endParaRPr lang="en-US" altLang="zh-CN" sz="1600" dirty="0">
              <a:latin typeface="+mn-ea"/>
              <a:ea typeface="+mn-ea"/>
            </a:endParaRPr>
          </a:p>
          <a:p>
            <a:pPr marL="0" indent="0" algn="just">
              <a:lnSpc>
                <a:spcPts val="1900"/>
              </a:lnSpc>
              <a:defRPr/>
            </a:pPr>
            <a:r>
              <a:rPr lang="en-US" altLang="zh-CN" sz="1600" dirty="0">
                <a:latin typeface="+mn-ea"/>
                <a:sym typeface="+mn-ea"/>
              </a:rPr>
              <a:t>       sum = 0;</a:t>
            </a:r>
            <a:endParaRPr lang="en-US" altLang="zh-CN" sz="1600" dirty="0">
              <a:latin typeface="+mn-ea"/>
              <a:ea typeface="+mn-ea"/>
            </a:endParaRPr>
          </a:p>
          <a:p>
            <a:pPr marL="0" indent="0" algn="just">
              <a:lnSpc>
                <a:spcPts val="1900"/>
              </a:lnSpc>
              <a:defRPr/>
            </a:pPr>
            <a:r>
              <a:rPr lang="en-US" altLang="zh-CN" sz="1600" dirty="0">
                <a:latin typeface="+mn-ea"/>
                <a:sym typeface="+mn-ea"/>
              </a:rPr>
              <a:t>2</a:t>
            </a:r>
            <a:r>
              <a:rPr lang="zh-CN" altLang="en-US" sz="1600" dirty="0">
                <a:latin typeface="+mn-ea"/>
                <a:sym typeface="+mn-ea"/>
              </a:rPr>
              <a:t>：  </a:t>
            </a:r>
            <a:r>
              <a:rPr lang="en-US" altLang="zh-CN" sz="1600" dirty="0">
                <a:latin typeface="+mn-ea"/>
                <a:sym typeface="+mn-ea"/>
              </a:rPr>
              <a:t>DO WHILE value[</a:t>
            </a:r>
            <a:r>
              <a:rPr lang="en-US" altLang="zh-CN" sz="1600" dirty="0" err="1">
                <a:latin typeface="+mn-ea"/>
                <a:sym typeface="+mn-ea"/>
              </a:rPr>
              <a:t>i</a:t>
            </a:r>
            <a:r>
              <a:rPr lang="en-US" altLang="zh-CN" sz="1600" dirty="0">
                <a:latin typeface="+mn-ea"/>
                <a:sym typeface="+mn-ea"/>
              </a:rPr>
              <a:t>] &lt;&gt; -999</a:t>
            </a:r>
            <a:endParaRPr lang="en-US" altLang="zh-CN" sz="1600" dirty="0">
              <a:latin typeface="+mn-ea"/>
              <a:ea typeface="+mn-ea"/>
            </a:endParaRPr>
          </a:p>
          <a:p>
            <a:pPr marL="0" indent="0" algn="just">
              <a:lnSpc>
                <a:spcPts val="1900"/>
              </a:lnSpc>
              <a:defRPr/>
            </a:pPr>
            <a:r>
              <a:rPr lang="en-US" altLang="zh-CN" sz="1600" dirty="0">
                <a:latin typeface="+mn-ea"/>
                <a:sym typeface="+mn-ea"/>
              </a:rPr>
              <a:t>3</a:t>
            </a:r>
            <a:r>
              <a:rPr lang="zh-CN" altLang="en-US" sz="1600" dirty="0">
                <a:latin typeface="+mn-ea"/>
                <a:sym typeface="+mn-ea"/>
              </a:rPr>
              <a:t>：</a:t>
            </a:r>
            <a:r>
              <a:rPr lang="en-US" altLang="zh-CN" sz="1600" dirty="0">
                <a:latin typeface="+mn-ea"/>
                <a:sym typeface="+mn-ea"/>
              </a:rPr>
              <a:t>     AND </a:t>
            </a:r>
            <a:r>
              <a:rPr lang="en-US" altLang="zh-CN" sz="1600" dirty="0" err="1">
                <a:latin typeface="+mn-ea"/>
                <a:sym typeface="+mn-ea"/>
              </a:rPr>
              <a:t>total.input </a:t>
            </a:r>
            <a:r>
              <a:rPr lang="en-US" altLang="zh-CN" sz="1600" dirty="0">
                <a:latin typeface="+mn-ea"/>
                <a:sym typeface="+mn-ea"/>
              </a:rPr>
              <a:t>&lt; 100</a:t>
            </a:r>
            <a:endParaRPr lang="en-US" altLang="zh-CN" sz="1600" dirty="0">
              <a:latin typeface="+mn-ea"/>
              <a:ea typeface="+mn-ea"/>
            </a:endParaRPr>
          </a:p>
          <a:p>
            <a:pPr marL="0" indent="0" algn="just">
              <a:lnSpc>
                <a:spcPts val="1900"/>
              </a:lnSpc>
              <a:defRPr/>
            </a:pPr>
            <a:r>
              <a:rPr lang="en-US" altLang="zh-CN" sz="1600" dirty="0">
                <a:latin typeface="+mn-ea"/>
                <a:sym typeface="+mn-ea"/>
              </a:rPr>
              <a:t>4</a:t>
            </a:r>
            <a:r>
              <a:rPr lang="zh-CN" altLang="en-US" sz="1600" dirty="0">
                <a:latin typeface="+mn-ea"/>
                <a:sym typeface="+mn-ea"/>
              </a:rPr>
              <a:t>：  </a:t>
            </a:r>
            <a:r>
              <a:rPr lang="en-US" altLang="zh-CN" sz="1600" dirty="0">
                <a:latin typeface="+mn-ea"/>
                <a:sym typeface="+mn-ea"/>
              </a:rPr>
              <a:t>increment </a:t>
            </a:r>
            <a:r>
              <a:rPr lang="en-US" altLang="zh-CN" sz="1600" dirty="0" err="1">
                <a:latin typeface="+mn-ea"/>
                <a:sym typeface="+mn-ea"/>
              </a:rPr>
              <a:t>total.input</a:t>
            </a:r>
            <a:r>
              <a:rPr lang="en-US" altLang="zh-CN" sz="1600" dirty="0">
                <a:latin typeface="+mn-ea"/>
                <a:sym typeface="+mn-ea"/>
              </a:rPr>
              <a:t> by1;</a:t>
            </a:r>
            <a:endParaRPr lang="en-US" altLang="zh-CN" sz="1600" dirty="0">
              <a:latin typeface="+mn-ea"/>
              <a:ea typeface="+mn-ea"/>
            </a:endParaRPr>
          </a:p>
          <a:p>
            <a:pPr marL="0" indent="0" algn="just">
              <a:lnSpc>
                <a:spcPts val="1900"/>
              </a:lnSpc>
              <a:defRPr/>
            </a:pPr>
            <a:r>
              <a:rPr lang="en-US" altLang="zh-CN" sz="1600" dirty="0">
                <a:latin typeface="+mn-ea"/>
                <a:sym typeface="+mn-ea"/>
              </a:rPr>
              <a:t>5</a:t>
            </a:r>
            <a:r>
              <a:rPr lang="zh-CN" altLang="en-US" sz="1600" dirty="0">
                <a:latin typeface="+mn-ea"/>
                <a:sym typeface="+mn-ea"/>
              </a:rPr>
              <a:t>：  </a:t>
            </a:r>
            <a:r>
              <a:rPr lang="en-US" altLang="zh-CN" sz="1600" dirty="0">
                <a:latin typeface="+mn-ea"/>
                <a:sym typeface="+mn-ea"/>
              </a:rPr>
              <a:t>IF value[</a:t>
            </a:r>
            <a:r>
              <a:rPr lang="en-US" altLang="zh-CN" sz="1600" dirty="0" err="1">
                <a:latin typeface="+mn-ea"/>
                <a:sym typeface="+mn-ea"/>
              </a:rPr>
              <a:t>i</a:t>
            </a:r>
            <a:r>
              <a:rPr lang="en-US" altLang="zh-CN" sz="1600" dirty="0">
                <a:latin typeface="+mn-ea"/>
                <a:sym typeface="+mn-ea"/>
              </a:rPr>
              <a:t>] &gt;= minimum</a:t>
            </a:r>
            <a:endParaRPr lang="en-US" altLang="zh-CN" sz="1600" dirty="0">
              <a:latin typeface="+mn-ea"/>
              <a:ea typeface="+mn-ea"/>
            </a:endParaRPr>
          </a:p>
          <a:p>
            <a:pPr marL="0" indent="0" algn="just">
              <a:lnSpc>
                <a:spcPts val="1900"/>
              </a:lnSpc>
              <a:defRPr/>
            </a:pPr>
            <a:r>
              <a:rPr lang="en-US" altLang="zh-CN" sz="1600" dirty="0">
                <a:latin typeface="+mn-ea"/>
                <a:sym typeface="+mn-ea"/>
              </a:rPr>
              <a:t>6</a:t>
            </a:r>
            <a:r>
              <a:rPr lang="zh-CN" altLang="en-US" sz="1600" dirty="0">
                <a:latin typeface="+mn-ea"/>
                <a:sym typeface="+mn-ea"/>
              </a:rPr>
              <a:t>：</a:t>
            </a:r>
            <a:r>
              <a:rPr lang="en-US" altLang="zh-CN" sz="1600" dirty="0">
                <a:latin typeface="+mn-ea"/>
                <a:sym typeface="+mn-ea"/>
              </a:rPr>
              <a:t>     </a:t>
            </a:r>
            <a:r>
              <a:rPr lang="en-US" altLang="zh-CN" sz="1600" dirty="0">
                <a:latin typeface="+mn-ea"/>
                <a:sym typeface="+mn-ea"/>
              </a:rPr>
              <a:t>AND value[</a:t>
            </a:r>
            <a:r>
              <a:rPr lang="en-US" altLang="zh-CN" sz="1600" dirty="0" err="1">
                <a:latin typeface="+mn-ea"/>
                <a:sym typeface="+mn-ea"/>
              </a:rPr>
              <a:t>i</a:t>
            </a:r>
            <a:r>
              <a:rPr lang="en-US" altLang="zh-CN" sz="1600" dirty="0">
                <a:latin typeface="+mn-ea"/>
                <a:sym typeface="+mn-ea"/>
              </a:rPr>
              <a:t>] &lt;= maximum</a:t>
            </a:r>
            <a:endParaRPr lang="en-US" altLang="zh-CN" sz="1600" dirty="0">
              <a:latin typeface="+mn-ea"/>
              <a:ea typeface="+mn-ea"/>
            </a:endParaRPr>
          </a:p>
          <a:p>
            <a:pPr marL="0" indent="0" algn="just">
              <a:lnSpc>
                <a:spcPts val="1900"/>
              </a:lnSpc>
              <a:defRPr/>
            </a:pPr>
            <a:r>
              <a:rPr lang="en-US" altLang="zh-CN" sz="1600" dirty="0">
                <a:latin typeface="+mn-ea"/>
                <a:sym typeface="+mn-ea"/>
              </a:rPr>
              <a:t>7</a:t>
            </a:r>
            <a:r>
              <a:rPr lang="zh-CN" altLang="zh-CN" sz="1600" dirty="0">
                <a:latin typeface="+mn-ea"/>
                <a:sym typeface="+mn-ea"/>
              </a:rPr>
              <a:t>：</a:t>
            </a:r>
            <a:r>
              <a:rPr lang="en-US" altLang="zh-CN" sz="1600" dirty="0">
                <a:latin typeface="+mn-ea"/>
                <a:sym typeface="+mn-ea"/>
              </a:rPr>
              <a:t>  THEN increment </a:t>
            </a:r>
            <a:r>
              <a:rPr lang="en-US" altLang="zh-CN" sz="1600" dirty="0" err="1">
                <a:latin typeface="+mn-ea"/>
                <a:sym typeface="+mn-ea"/>
              </a:rPr>
              <a:t>total.valid</a:t>
            </a:r>
            <a:r>
              <a:rPr lang="en-US" altLang="zh-CN" sz="1600" dirty="0">
                <a:latin typeface="+mn-ea"/>
                <a:sym typeface="+mn-ea"/>
              </a:rPr>
              <a:t> by 1;</a:t>
            </a:r>
            <a:endParaRPr lang="en-US" altLang="zh-CN" sz="1600" dirty="0">
              <a:latin typeface="+mn-ea"/>
              <a:ea typeface="+mn-ea"/>
            </a:endParaRPr>
          </a:p>
          <a:p>
            <a:pPr marL="0" indent="0" algn="just">
              <a:lnSpc>
                <a:spcPts val="1900"/>
              </a:lnSpc>
              <a:defRPr/>
            </a:pPr>
            <a:r>
              <a:rPr lang="en-US" altLang="zh-CN" sz="1600" dirty="0">
                <a:latin typeface="+mn-ea"/>
                <a:sym typeface="+mn-ea"/>
              </a:rPr>
              <a:t>          </a:t>
            </a:r>
            <a:r>
              <a:rPr lang="en-US" altLang="zh-CN" sz="1600" dirty="0">
                <a:latin typeface="+mn-ea"/>
                <a:sym typeface="+mn-ea"/>
              </a:rPr>
              <a:t>   </a:t>
            </a:r>
            <a:r>
              <a:rPr lang="en-US" altLang="zh-CN" sz="1600" dirty="0">
                <a:latin typeface="+mn-ea"/>
                <a:sym typeface="+mn-ea"/>
              </a:rPr>
              <a:t>sum = </a:t>
            </a:r>
            <a:r>
              <a:rPr lang="en-US" altLang="zh-CN" sz="1600" dirty="0" err="1">
                <a:latin typeface="+mn-ea"/>
                <a:sym typeface="+mn-ea"/>
              </a:rPr>
              <a:t>sum+value</a:t>
            </a:r>
            <a:r>
              <a:rPr lang="en-US" altLang="zh-CN" sz="1600" dirty="0">
                <a:latin typeface="+mn-ea"/>
                <a:sym typeface="+mn-ea"/>
              </a:rPr>
              <a:t>[</a:t>
            </a:r>
            <a:r>
              <a:rPr lang="en-US" altLang="zh-CN" sz="1600" dirty="0" err="1">
                <a:latin typeface="+mn-ea"/>
                <a:sym typeface="+mn-ea"/>
              </a:rPr>
              <a:t>i</a:t>
            </a:r>
            <a:r>
              <a:rPr lang="en-US" altLang="zh-CN" sz="1600" dirty="0">
                <a:latin typeface="+mn-ea"/>
                <a:sym typeface="+mn-ea"/>
              </a:rPr>
              <a:t>];</a:t>
            </a:r>
            <a:endParaRPr lang="en-US" altLang="zh-CN" sz="1600" dirty="0">
              <a:latin typeface="+mn-ea"/>
              <a:ea typeface="+mn-ea"/>
            </a:endParaRPr>
          </a:p>
          <a:p>
            <a:pPr marL="0" indent="0" algn="just">
              <a:lnSpc>
                <a:spcPts val="1900"/>
              </a:lnSpc>
              <a:defRPr/>
            </a:pPr>
            <a:r>
              <a:rPr lang="en-US" altLang="zh-CN" sz="1600" dirty="0">
                <a:latin typeface="+mn-ea"/>
                <a:sym typeface="+mn-ea"/>
              </a:rPr>
              <a:t>8</a:t>
            </a:r>
            <a:r>
              <a:rPr lang="zh-CN" altLang="en-US" sz="1600" dirty="0">
                <a:latin typeface="+mn-ea"/>
                <a:sym typeface="+mn-ea"/>
              </a:rPr>
              <a:t>：</a:t>
            </a:r>
            <a:r>
              <a:rPr lang="en-US" altLang="zh-CN" sz="1600" dirty="0">
                <a:latin typeface="+mn-ea"/>
                <a:sym typeface="+mn-ea"/>
              </a:rPr>
              <a:t>     </a:t>
            </a:r>
            <a:r>
              <a:rPr lang="en-US" altLang="zh-CN" sz="1600" dirty="0">
                <a:latin typeface="+mn-ea"/>
                <a:sym typeface="+mn-ea"/>
              </a:rPr>
              <a:t>ENDIF</a:t>
            </a:r>
            <a:endParaRPr lang="en-US" altLang="zh-CN" sz="1600" dirty="0">
              <a:latin typeface="+mn-ea"/>
              <a:ea typeface="+mn-ea"/>
            </a:endParaRPr>
          </a:p>
          <a:p>
            <a:pPr marL="0" indent="0" algn="just">
              <a:lnSpc>
                <a:spcPts val="1900"/>
              </a:lnSpc>
              <a:defRPr/>
            </a:pPr>
            <a:r>
              <a:rPr lang="en-US" altLang="zh-CN" sz="1600" dirty="0">
                <a:latin typeface="+mn-ea"/>
                <a:sym typeface="+mn-ea"/>
              </a:rPr>
              <a:t>          </a:t>
            </a:r>
            <a:r>
              <a:rPr lang="en-US" altLang="zh-CN" sz="1600" dirty="0">
                <a:latin typeface="+mn-ea"/>
                <a:sym typeface="+mn-ea"/>
              </a:rPr>
              <a:t>increment </a:t>
            </a:r>
            <a:r>
              <a:rPr lang="en-US" altLang="zh-CN" sz="1600" dirty="0" err="1">
                <a:latin typeface="+mn-ea"/>
                <a:sym typeface="+mn-ea"/>
              </a:rPr>
              <a:t>i</a:t>
            </a:r>
            <a:r>
              <a:rPr lang="en-US" altLang="zh-CN" sz="1600" dirty="0">
                <a:latin typeface="+mn-ea"/>
                <a:sym typeface="+mn-ea"/>
              </a:rPr>
              <a:t> by 1;</a:t>
            </a:r>
            <a:endParaRPr lang="en-US" altLang="zh-CN" sz="1600" dirty="0">
              <a:latin typeface="+mn-ea"/>
              <a:ea typeface="+mn-ea"/>
            </a:endParaRPr>
          </a:p>
          <a:p>
            <a:pPr marL="0" indent="0" algn="just">
              <a:lnSpc>
                <a:spcPts val="1900"/>
              </a:lnSpc>
              <a:defRPr/>
            </a:pPr>
            <a:r>
              <a:rPr lang="en-US" altLang="zh-CN" sz="1600" dirty="0">
                <a:latin typeface="+mn-ea"/>
                <a:sym typeface="+mn-ea"/>
              </a:rPr>
              <a:t>9</a:t>
            </a:r>
            <a:r>
              <a:rPr lang="zh-CN" altLang="en-US" sz="1600" dirty="0">
                <a:latin typeface="+mn-ea"/>
                <a:sym typeface="+mn-ea"/>
              </a:rPr>
              <a:t>：  </a:t>
            </a:r>
            <a:r>
              <a:rPr lang="en-US" altLang="zh-CN" sz="1600" dirty="0">
                <a:latin typeface="+mn-ea"/>
                <a:sym typeface="+mn-ea"/>
              </a:rPr>
              <a:t>ENDDO</a:t>
            </a:r>
            <a:endParaRPr lang="en-US" altLang="zh-CN" sz="1600" dirty="0">
              <a:latin typeface="+mn-ea"/>
              <a:ea typeface="+mn-ea"/>
            </a:endParaRPr>
          </a:p>
          <a:p>
            <a:pPr marL="0" indent="0" algn="just">
              <a:lnSpc>
                <a:spcPts val="1900"/>
              </a:lnSpc>
              <a:defRPr/>
            </a:pPr>
            <a:r>
              <a:rPr lang="en-US" altLang="zh-CN" sz="1600" dirty="0">
                <a:latin typeface="+mn-ea"/>
                <a:sym typeface="+mn-ea"/>
              </a:rPr>
              <a:t>10</a:t>
            </a:r>
            <a:r>
              <a:rPr lang="zh-CN" altLang="en-US" sz="1600" dirty="0">
                <a:latin typeface="+mn-ea"/>
                <a:sym typeface="+mn-ea"/>
              </a:rPr>
              <a:t>：</a:t>
            </a:r>
            <a:r>
              <a:rPr lang="en-US" altLang="zh-CN" sz="1600" dirty="0">
                <a:latin typeface="+mn-ea"/>
                <a:sym typeface="+mn-ea"/>
              </a:rPr>
              <a:t>IF </a:t>
            </a:r>
            <a:r>
              <a:rPr lang="en-US" altLang="zh-CN" sz="1600" dirty="0" err="1">
                <a:latin typeface="+mn-ea"/>
                <a:sym typeface="+mn-ea"/>
              </a:rPr>
              <a:t>total.valid </a:t>
            </a:r>
            <a:r>
              <a:rPr lang="en-US" altLang="zh-CN" sz="1600" dirty="0">
                <a:latin typeface="+mn-ea"/>
                <a:sym typeface="+mn-ea"/>
              </a:rPr>
              <a:t>&gt; 0</a:t>
            </a:r>
            <a:endParaRPr lang="en-US" altLang="zh-CN" sz="1600" dirty="0">
              <a:latin typeface="+mn-ea"/>
              <a:ea typeface="+mn-ea"/>
            </a:endParaRPr>
          </a:p>
          <a:p>
            <a:pPr marL="0" indent="0" algn="just">
              <a:lnSpc>
                <a:spcPts val="1900"/>
              </a:lnSpc>
              <a:defRPr/>
            </a:pPr>
            <a:r>
              <a:rPr lang="en-US" altLang="zh-CN" sz="1600" dirty="0">
                <a:latin typeface="+mn-ea"/>
                <a:sym typeface="+mn-ea"/>
              </a:rPr>
              <a:t>11</a:t>
            </a:r>
            <a:r>
              <a:rPr lang="zh-CN" altLang="en-US" sz="1600" dirty="0">
                <a:latin typeface="+mn-ea"/>
                <a:sym typeface="+mn-ea"/>
              </a:rPr>
              <a:t>：</a:t>
            </a:r>
            <a:r>
              <a:rPr lang="en-US" altLang="zh-CN" sz="1600" dirty="0">
                <a:latin typeface="+mn-ea"/>
                <a:sym typeface="+mn-ea"/>
              </a:rPr>
              <a:t>THEN average = sum / </a:t>
            </a:r>
            <a:r>
              <a:rPr lang="en-US" altLang="zh-CN" sz="1600" dirty="0" err="1">
                <a:latin typeface="+mn-ea"/>
                <a:sym typeface="+mn-ea"/>
              </a:rPr>
              <a:t>total.valid</a:t>
            </a:r>
            <a:r>
              <a:rPr lang="en-US" altLang="zh-CN" sz="1600" dirty="0">
                <a:latin typeface="+mn-ea"/>
                <a:sym typeface="+mn-ea"/>
              </a:rPr>
              <a:t>;</a:t>
            </a:r>
            <a:endParaRPr lang="en-US" altLang="zh-CN" sz="1600" dirty="0">
              <a:latin typeface="+mn-ea"/>
              <a:ea typeface="+mn-ea"/>
            </a:endParaRPr>
          </a:p>
          <a:p>
            <a:pPr marL="0" indent="0" algn="just">
              <a:lnSpc>
                <a:spcPts val="1900"/>
              </a:lnSpc>
              <a:defRPr/>
            </a:pPr>
            <a:r>
              <a:rPr lang="en-US" altLang="zh-CN" sz="1600" dirty="0">
                <a:latin typeface="+mn-ea"/>
                <a:sym typeface="+mn-ea"/>
              </a:rPr>
              <a:t>12</a:t>
            </a:r>
            <a:r>
              <a:rPr lang="zh-CN" altLang="en-US" sz="1600" dirty="0">
                <a:latin typeface="+mn-ea"/>
                <a:sym typeface="+mn-ea"/>
              </a:rPr>
              <a:t>：</a:t>
            </a:r>
            <a:r>
              <a:rPr lang="en-US" altLang="zh-CN" sz="1600" dirty="0">
                <a:latin typeface="+mn-ea"/>
                <a:sym typeface="+mn-ea"/>
              </a:rPr>
              <a:t>ELSE average = -999;</a:t>
            </a:r>
            <a:endParaRPr lang="en-US" altLang="zh-CN" sz="1600" dirty="0">
              <a:latin typeface="+mn-ea"/>
              <a:ea typeface="+mn-ea"/>
            </a:endParaRPr>
          </a:p>
          <a:p>
            <a:pPr marL="0" indent="0" algn="just">
              <a:lnSpc>
                <a:spcPts val="1900"/>
              </a:lnSpc>
              <a:defRPr/>
            </a:pPr>
            <a:r>
              <a:rPr lang="en-US" altLang="zh-CN" sz="1600" dirty="0">
                <a:latin typeface="+mn-ea"/>
                <a:sym typeface="+mn-ea"/>
              </a:rPr>
              <a:t>13</a:t>
            </a:r>
            <a:r>
              <a:rPr lang="zh-CN" altLang="en-US" sz="1600" dirty="0">
                <a:latin typeface="+mn-ea"/>
                <a:sym typeface="+mn-ea"/>
              </a:rPr>
              <a:t>：</a:t>
            </a:r>
            <a:r>
              <a:rPr lang="en-US" altLang="zh-CN" sz="1600" dirty="0">
                <a:latin typeface="+mn-ea"/>
                <a:sym typeface="+mn-ea"/>
              </a:rPr>
              <a:t>ENDIF</a:t>
            </a:r>
            <a:endParaRPr lang="en-US" altLang="zh-CN" sz="1600" dirty="0">
              <a:latin typeface="+mn-ea"/>
              <a:ea typeface="+mn-ea"/>
            </a:endParaRPr>
          </a:p>
          <a:p>
            <a:pPr marL="0" indent="0" algn="just">
              <a:lnSpc>
                <a:spcPts val="1900"/>
              </a:lnSpc>
              <a:defRPr/>
            </a:pPr>
            <a:r>
              <a:rPr lang="en-US" altLang="zh-CN" sz="1600" dirty="0">
                <a:latin typeface="+mn-ea"/>
                <a:sym typeface="+mn-ea"/>
              </a:rPr>
              <a:t>    END average</a:t>
            </a:r>
            <a:endParaRPr kumimoji="0" lang="en-US" altLang="zh-CN" sz="1600" b="0" i="0" u="none" strike="noStrike" kern="1200" cap="none" spc="0" normalizeH="0" baseline="0" noProof="0" dirty="0">
              <a:ln>
                <a:noFill/>
              </a:ln>
              <a:solidFill>
                <a:prstClr val="black"/>
              </a:solidFill>
              <a:effectLst/>
              <a:uLnTx/>
              <a:uFillTx/>
              <a:latin typeface="+mn-ea"/>
              <a:ea typeface="微软雅黑" panose="020B0503020204020204" charset="-122"/>
              <a:cs typeface="+mn-cs"/>
              <a:sym typeface="+mn-ea"/>
            </a:endParaRPr>
          </a:p>
        </p:txBody>
      </p:sp>
      <p:sp>
        <p:nvSpPr>
          <p:cNvPr id="3" name="流程图: 联系 2"/>
          <p:cNvSpPr/>
          <p:nvPr/>
        </p:nvSpPr>
        <p:spPr>
          <a:xfrm rot="20220000">
            <a:off x="7490460" y="2570480"/>
            <a:ext cx="2226310" cy="553085"/>
          </a:xfrm>
          <a:prstGeom prst="flowChartConnector">
            <a:avLst/>
          </a:prstGeom>
          <a:solidFill>
            <a:schemeClr val="accent6">
              <a:lumMod val="40000"/>
              <a:lumOff val="60000"/>
              <a:alpha val="37000"/>
            </a:schemeClr>
          </a:solidFill>
          <a:ln w="12700" cmpd="sng">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b="1">
                <a:solidFill>
                  <a:srgbClr val="FF0000"/>
                </a:solidFill>
              </a:rPr>
              <a:t>1</a:t>
            </a:r>
            <a:endParaRPr lang="en-US" altLang="zh-CN" sz="2000" b="1">
              <a:solidFill>
                <a:srgbClr val="FF0000"/>
              </a:solidFill>
            </a:endParaRPr>
          </a:p>
        </p:txBody>
      </p:sp>
      <p:sp>
        <p:nvSpPr>
          <p:cNvPr id="4" name="流程图: 联系 3"/>
          <p:cNvSpPr/>
          <p:nvPr/>
        </p:nvSpPr>
        <p:spPr>
          <a:xfrm>
            <a:off x="6948805" y="3446780"/>
            <a:ext cx="1045210" cy="970915"/>
          </a:xfrm>
          <a:prstGeom prst="flowChartConnector">
            <a:avLst/>
          </a:prstGeom>
          <a:solidFill>
            <a:schemeClr val="accent6">
              <a:lumMod val="40000"/>
              <a:lumOff val="60000"/>
              <a:alpha val="37000"/>
            </a:schemeClr>
          </a:solidFill>
          <a:ln w="12700" cmpd="sng">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b="1">
                <a:solidFill>
                  <a:srgbClr val="FF0000"/>
                </a:solidFill>
              </a:rPr>
              <a:t>2</a:t>
            </a:r>
            <a:endParaRPr lang="en-US" altLang="zh-CN" sz="2000" b="1">
              <a:solidFill>
                <a:srgbClr val="FF0000"/>
              </a:solidFill>
            </a:endParaRPr>
          </a:p>
        </p:txBody>
      </p:sp>
      <p:sp>
        <p:nvSpPr>
          <p:cNvPr id="8" name="流程图: 联系 7"/>
          <p:cNvSpPr/>
          <p:nvPr/>
        </p:nvSpPr>
        <p:spPr>
          <a:xfrm rot="1500000">
            <a:off x="9041130" y="4472305"/>
            <a:ext cx="494030" cy="1060450"/>
          </a:xfrm>
          <a:prstGeom prst="flowChartConnector">
            <a:avLst/>
          </a:prstGeom>
          <a:solidFill>
            <a:schemeClr val="accent3">
              <a:lumMod val="20000"/>
              <a:lumOff val="8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b="1">
                <a:solidFill>
                  <a:srgbClr val="FF0000"/>
                </a:solidFill>
              </a:rPr>
              <a:t>4</a:t>
            </a:r>
            <a:endParaRPr lang="en-US" altLang="zh-CN" sz="2000" b="1">
              <a:solidFill>
                <a:srgbClr val="FF0000"/>
              </a:solidFill>
            </a:endParaRPr>
          </a:p>
        </p:txBody>
      </p:sp>
      <p:sp>
        <p:nvSpPr>
          <p:cNvPr id="9" name="流程图: 联系 8"/>
          <p:cNvSpPr/>
          <p:nvPr/>
        </p:nvSpPr>
        <p:spPr>
          <a:xfrm>
            <a:off x="9126220" y="5328920"/>
            <a:ext cx="768985" cy="405130"/>
          </a:xfrm>
          <a:prstGeom prst="flowChartConnector">
            <a:avLst/>
          </a:prstGeom>
          <a:solidFill>
            <a:schemeClr val="accent3">
              <a:lumMod val="20000"/>
              <a:lumOff val="8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b="1">
                <a:solidFill>
                  <a:srgbClr val="FF0000"/>
                </a:solidFill>
              </a:rPr>
              <a:t>3</a:t>
            </a:r>
            <a:endParaRPr lang="en-US" altLang="zh-CN" sz="2000" b="1">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9" grpId="0" animBg="1"/>
      <p:bldP spid="8" grpId="0" animBg="1"/>
      <p:bldP spid="11" grpId="0" bldLvl="0" animBg="1"/>
      <p:bldP spid="12"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sz="2400" b="1" dirty="0">
                <a:sym typeface="+mn-ea"/>
              </a:rPr>
              <a:t>1. </a:t>
            </a:r>
            <a:r>
              <a:rPr lang="zh-CN" altLang="en-US" sz="2400" b="1" dirty="0">
                <a:sym typeface="+mn-ea"/>
              </a:rPr>
              <a:t>基本路径测试</a:t>
            </a:r>
            <a:endParaRPr lang="zh-CN" altLang="en-US" sz="1600" b="1" dirty="0"/>
          </a:p>
        </p:txBody>
      </p:sp>
      <p:sp>
        <p:nvSpPr>
          <p:cNvPr id="5" name="圆角矩形 4"/>
          <p:cNvSpPr/>
          <p:nvPr/>
        </p:nvSpPr>
        <p:spPr bwMode="auto">
          <a:xfrm>
            <a:off x="1728470" y="1385570"/>
            <a:ext cx="8735060" cy="4979035"/>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7" name="矩形 87"/>
          <p:cNvSpPr>
            <a:spLocks noChangeArrowheads="1"/>
          </p:cNvSpPr>
          <p:nvPr/>
        </p:nvSpPr>
        <p:spPr bwMode="auto">
          <a:xfrm>
            <a:off x="2046605" y="1564005"/>
            <a:ext cx="8098790" cy="4621530"/>
          </a:xfrm>
          <a:prstGeom prst="rect">
            <a:avLst/>
          </a:prstGeom>
          <a:noFill/>
          <a:ln w="9525">
            <a:noFill/>
            <a:miter lim="800000"/>
          </a:ln>
        </p:spPr>
        <p:txBody>
          <a:bodyPr wrap="square" lIns="121907" tIns="60955" rIns="121907" bIns="60955">
            <a:spAutoFit/>
          </a:bodyPr>
          <a:lstStyle/>
          <a:p>
            <a:pPr marL="0" indent="0" algn="just">
              <a:lnSpc>
                <a:spcPts val="2700"/>
              </a:lnSpc>
              <a:defRPr/>
            </a:pPr>
            <a:r>
              <a:rPr lang="en-US" altLang="zh-CN" sz="1600" dirty="0">
                <a:latin typeface="+mn-ea"/>
                <a:sym typeface="+mn-ea"/>
              </a:rPr>
              <a:t>    </a:t>
            </a:r>
            <a:r>
              <a:rPr lang="zh-CN" altLang="zh-CN" sz="1600" dirty="0">
                <a:latin typeface="+mn-ea"/>
                <a:sym typeface="+mn-ea"/>
              </a:rPr>
              <a:t>② </a:t>
            </a:r>
            <a:r>
              <a:rPr lang="zh-CN" altLang="zh-CN" sz="1600" dirty="0">
                <a:solidFill>
                  <a:srgbClr val="FF0000"/>
                </a:solidFill>
                <a:latin typeface="+mn-ea"/>
                <a:sym typeface="+mn-ea"/>
              </a:rPr>
              <a:t>计算流图的环形复杂度</a:t>
            </a:r>
            <a:endParaRPr lang="en-US" altLang="zh-CN" sz="1600" dirty="0">
              <a:latin typeface="+mn-ea"/>
              <a:ea typeface="+mn-ea"/>
            </a:endParaRPr>
          </a:p>
          <a:p>
            <a:pPr marL="0" indent="0" algn="just">
              <a:lnSpc>
                <a:spcPts val="2700"/>
              </a:lnSpc>
              <a:defRPr/>
            </a:pPr>
            <a:r>
              <a:rPr lang="en-US" altLang="zh-CN" sz="1600" dirty="0">
                <a:latin typeface="+mn-ea"/>
                <a:sym typeface="+mn-ea"/>
              </a:rPr>
              <a:t>    </a:t>
            </a:r>
            <a:r>
              <a:rPr lang="zh-CN" altLang="zh-CN" sz="1600" dirty="0">
                <a:latin typeface="+mn-ea"/>
                <a:sym typeface="+mn-ea"/>
              </a:rPr>
              <a:t>环形复杂度定量度量程序的逻辑复杂性。</a:t>
            </a:r>
            <a:r>
              <a:rPr lang="zh-CN" altLang="en-US" sz="1600" dirty="0">
                <a:latin typeface="+mn-ea"/>
                <a:sym typeface="+mn-ea"/>
              </a:rPr>
              <a:t>使</a:t>
            </a:r>
            <a:r>
              <a:rPr lang="zh-CN" altLang="zh-CN" sz="1600" dirty="0">
                <a:latin typeface="+mn-ea"/>
                <a:sym typeface="+mn-ea"/>
              </a:rPr>
              <a:t>用</a:t>
            </a:r>
            <a:r>
              <a:rPr lang="zh-CN" altLang="zh-CN" sz="1600" noProof="0" dirty="0">
                <a:ln>
                  <a:noFill/>
                </a:ln>
                <a:effectLst/>
                <a:uLnTx/>
                <a:uFillTx/>
                <a:latin typeface="+mn-ea"/>
                <a:sym typeface="+mn-ea"/>
              </a:rPr>
              <a:t>第</a:t>
            </a:r>
            <a:r>
              <a:rPr lang="en-US" altLang="zh-CN" sz="1600" noProof="0" dirty="0">
                <a:ln>
                  <a:noFill/>
                </a:ln>
                <a:effectLst/>
                <a:uLnTx/>
                <a:uFillTx/>
                <a:latin typeface="+mn-ea"/>
                <a:sym typeface="+mn-ea"/>
              </a:rPr>
              <a:t>6.5.1</a:t>
            </a:r>
            <a:r>
              <a:rPr lang="zh-CN" altLang="zh-CN" sz="1600" noProof="0" dirty="0">
                <a:ln>
                  <a:noFill/>
                </a:ln>
                <a:effectLst/>
                <a:uLnTx/>
                <a:uFillTx/>
                <a:latin typeface="+mn-ea"/>
                <a:sym typeface="+mn-ea"/>
              </a:rPr>
              <a:t>小节讲述</a:t>
            </a:r>
            <a:r>
              <a:rPr lang="zh-CN" altLang="zh-CN" sz="1600" dirty="0">
                <a:latin typeface="+mn-ea"/>
                <a:sym typeface="+mn-ea"/>
              </a:rPr>
              <a:t>的</a:t>
            </a:r>
            <a:r>
              <a:rPr lang="en-US" altLang="zh-CN" sz="1600" dirty="0">
                <a:latin typeface="+mn-ea"/>
                <a:sym typeface="+mn-ea"/>
              </a:rPr>
              <a:t>3</a:t>
            </a:r>
            <a:r>
              <a:rPr lang="zh-CN" altLang="zh-CN" sz="1600" dirty="0">
                <a:latin typeface="+mn-ea"/>
                <a:sym typeface="+mn-ea"/>
              </a:rPr>
              <a:t>种方法之一计算环形复杂度。经计算，流图的环形复杂度为</a:t>
            </a:r>
            <a:r>
              <a:rPr lang="en-US" altLang="zh-CN" sz="2000" b="1" u="sng" dirty="0">
                <a:latin typeface="+mn-ea"/>
                <a:sym typeface="+mn-ea"/>
              </a:rPr>
              <a:t>6</a:t>
            </a:r>
            <a:r>
              <a:rPr lang="zh-CN" altLang="zh-CN" sz="1600" dirty="0">
                <a:latin typeface="+mn-ea"/>
                <a:sym typeface="+mn-ea"/>
              </a:rPr>
              <a:t>；</a:t>
            </a:r>
            <a:endParaRPr lang="zh-CN" altLang="zh-CN" sz="1600" dirty="0">
              <a:latin typeface="+mn-ea"/>
              <a:ea typeface="+mn-ea"/>
            </a:endParaRPr>
          </a:p>
          <a:p>
            <a:pPr marL="0" indent="0" algn="just">
              <a:lnSpc>
                <a:spcPts val="2700"/>
              </a:lnSpc>
              <a:defRPr/>
            </a:pPr>
            <a:r>
              <a:rPr lang="en-US" altLang="zh-CN" sz="1600" dirty="0">
                <a:latin typeface="+mn-ea"/>
                <a:sym typeface="+mn-ea"/>
              </a:rPr>
              <a:t>    </a:t>
            </a:r>
            <a:r>
              <a:rPr lang="zh-CN" altLang="zh-CN" sz="1600" dirty="0">
                <a:latin typeface="+mn-ea"/>
                <a:sym typeface="+mn-ea"/>
              </a:rPr>
              <a:t>③ </a:t>
            </a:r>
            <a:r>
              <a:rPr lang="zh-CN" altLang="zh-CN" sz="1600" dirty="0">
                <a:solidFill>
                  <a:srgbClr val="FF0000"/>
                </a:solidFill>
                <a:latin typeface="+mn-ea"/>
                <a:sym typeface="+mn-ea"/>
              </a:rPr>
              <a:t>确定线性独立路径的基本集合</a:t>
            </a:r>
            <a:endParaRPr lang="zh-CN" altLang="zh-CN" sz="1600" dirty="0">
              <a:latin typeface="+mn-ea"/>
              <a:ea typeface="+mn-ea"/>
            </a:endParaRPr>
          </a:p>
          <a:p>
            <a:pPr marL="0" indent="0" algn="just">
              <a:lnSpc>
                <a:spcPts val="2700"/>
              </a:lnSpc>
              <a:defRPr/>
            </a:pPr>
            <a:r>
              <a:rPr lang="en-US" altLang="zh-CN" sz="1600" dirty="0">
                <a:latin typeface="+mn-ea"/>
                <a:sym typeface="+mn-ea"/>
              </a:rPr>
              <a:t>    </a:t>
            </a:r>
            <a:r>
              <a:rPr lang="zh-CN" altLang="zh-CN" sz="1600" b="1" u="sng" dirty="0">
                <a:solidFill>
                  <a:srgbClr val="0070C0"/>
                </a:solidFill>
                <a:latin typeface="+mn-ea"/>
                <a:sym typeface="+mn-ea"/>
              </a:rPr>
              <a:t>独立路径是指至少引入程序的一个新处理语句集合或一个新条件的路径</a:t>
            </a:r>
            <a:r>
              <a:rPr lang="zh-CN" altLang="zh-CN" sz="1600" dirty="0">
                <a:latin typeface="+mn-ea"/>
                <a:sym typeface="+mn-ea"/>
              </a:rPr>
              <a:t>，</a:t>
            </a:r>
            <a:r>
              <a:rPr lang="zh-CN" altLang="en-US" sz="1600" dirty="0">
                <a:latin typeface="+mn-ea"/>
                <a:sym typeface="+mn-ea"/>
              </a:rPr>
              <a:t>即</a:t>
            </a:r>
            <a:r>
              <a:rPr lang="zh-CN" altLang="zh-CN" sz="1600" dirty="0">
                <a:latin typeface="+mn-ea"/>
                <a:sym typeface="+mn-ea"/>
              </a:rPr>
              <a:t>独立路径至少包含一条在定义该路径之前不曾用过的边。</a:t>
            </a:r>
            <a:endParaRPr lang="zh-CN" altLang="zh-CN" sz="1600" dirty="0">
              <a:latin typeface="+mn-ea"/>
              <a:ea typeface="+mn-ea"/>
            </a:endParaRPr>
          </a:p>
          <a:p>
            <a:pPr marL="0" indent="0" algn="just">
              <a:lnSpc>
                <a:spcPts val="2700"/>
              </a:lnSpc>
              <a:defRPr/>
            </a:pPr>
            <a:r>
              <a:rPr lang="en-US" altLang="zh-CN" sz="1600" dirty="0">
                <a:latin typeface="+mn-ea"/>
                <a:sym typeface="+mn-ea"/>
              </a:rPr>
              <a:t>    </a:t>
            </a:r>
            <a:r>
              <a:rPr lang="zh-CN" altLang="zh-CN" sz="1600" b="1" u="sng" dirty="0">
                <a:latin typeface="+mn-ea"/>
                <a:sym typeface="+mn-ea"/>
              </a:rPr>
              <a:t>程序的环形复杂度决定了程序中独立路径的数量</a:t>
            </a:r>
            <a:r>
              <a:rPr lang="zh-CN" altLang="zh-CN" sz="1600" dirty="0">
                <a:latin typeface="+mn-ea"/>
                <a:sym typeface="+mn-ea"/>
              </a:rPr>
              <a:t>，而且这个数是确保程序中所有语句至少被执行一次所需的测试数量的上界。</a:t>
            </a:r>
            <a:endParaRPr lang="zh-CN" altLang="zh-CN" sz="1600" dirty="0">
              <a:latin typeface="+mn-ea"/>
              <a:ea typeface="+mn-ea"/>
            </a:endParaRPr>
          </a:p>
          <a:p>
            <a:pPr marL="0" indent="0" algn="just">
              <a:lnSpc>
                <a:spcPts val="2700"/>
              </a:lnSpc>
              <a:defRPr/>
            </a:pPr>
            <a:r>
              <a:rPr lang="zh-CN" altLang="en-US" sz="1600" dirty="0">
                <a:latin typeface="+mn-ea"/>
                <a:sym typeface="+mn-ea"/>
              </a:rPr>
              <a:t>    上述程序的</a:t>
            </a:r>
            <a:r>
              <a:rPr lang="zh-CN" altLang="zh-CN" sz="1600" dirty="0">
                <a:latin typeface="+mn-ea"/>
                <a:sym typeface="+mn-ea"/>
              </a:rPr>
              <a:t>环形复杂度为</a:t>
            </a:r>
            <a:r>
              <a:rPr lang="en-US" altLang="zh-CN" sz="1600" dirty="0">
                <a:latin typeface="+mn-ea"/>
                <a:sym typeface="+mn-ea"/>
              </a:rPr>
              <a:t>6</a:t>
            </a:r>
            <a:r>
              <a:rPr lang="zh-CN" altLang="zh-CN" sz="1600" dirty="0">
                <a:latin typeface="+mn-ea"/>
                <a:sym typeface="+mn-ea"/>
              </a:rPr>
              <a:t>，因此共有</a:t>
            </a:r>
            <a:r>
              <a:rPr lang="en-US" altLang="zh-CN" sz="1600" dirty="0">
                <a:latin typeface="+mn-ea"/>
                <a:sym typeface="+mn-ea"/>
              </a:rPr>
              <a:t>6</a:t>
            </a:r>
            <a:r>
              <a:rPr lang="zh-CN" altLang="zh-CN" sz="1600" dirty="0">
                <a:latin typeface="+mn-ea"/>
                <a:sym typeface="+mn-ea"/>
              </a:rPr>
              <a:t>条独立路径。</a:t>
            </a:r>
            <a:endParaRPr lang="zh-CN" altLang="zh-CN" sz="1600" dirty="0">
              <a:latin typeface="+mn-ea"/>
              <a:ea typeface="+mn-ea"/>
            </a:endParaRPr>
          </a:p>
          <a:p>
            <a:pPr marL="0" indent="0" algn="just">
              <a:lnSpc>
                <a:spcPts val="2700"/>
              </a:lnSpc>
              <a:defRPr/>
            </a:pPr>
            <a:r>
              <a:rPr lang="en-US" altLang="zh-CN" sz="1600" dirty="0">
                <a:latin typeface="+mn-ea"/>
                <a:sym typeface="+mn-ea"/>
              </a:rPr>
              <a:t>    </a:t>
            </a:r>
            <a:r>
              <a:rPr lang="zh-CN" altLang="zh-CN" sz="1600" dirty="0">
                <a:latin typeface="+mn-ea"/>
                <a:sym typeface="+mn-ea"/>
              </a:rPr>
              <a:t>路径</a:t>
            </a:r>
            <a:r>
              <a:rPr lang="en-US" altLang="zh-CN" sz="1600" dirty="0">
                <a:latin typeface="+mn-ea"/>
                <a:sym typeface="+mn-ea"/>
              </a:rPr>
              <a:t>1</a:t>
            </a:r>
            <a:r>
              <a:rPr lang="zh-CN" altLang="zh-CN" sz="1600" dirty="0">
                <a:latin typeface="+mn-ea"/>
                <a:sym typeface="+mn-ea"/>
              </a:rPr>
              <a:t>：</a:t>
            </a:r>
            <a:r>
              <a:rPr lang="en-US" altLang="zh-CN" sz="1600" dirty="0">
                <a:latin typeface="+mn-ea"/>
                <a:sym typeface="+mn-ea"/>
              </a:rPr>
              <a:t> 1-2-10-11-13        </a:t>
            </a:r>
            <a:r>
              <a:rPr lang="zh-CN" altLang="zh-CN" sz="1600" dirty="0">
                <a:latin typeface="+mn-ea"/>
                <a:sym typeface="+mn-ea"/>
              </a:rPr>
              <a:t>路径</a:t>
            </a:r>
            <a:r>
              <a:rPr lang="en-US" altLang="zh-CN" sz="1600" dirty="0">
                <a:latin typeface="+mn-ea"/>
                <a:sym typeface="+mn-ea"/>
              </a:rPr>
              <a:t>2</a:t>
            </a:r>
            <a:r>
              <a:rPr lang="zh-CN" altLang="zh-CN" sz="1600" dirty="0">
                <a:latin typeface="+mn-ea"/>
                <a:sym typeface="+mn-ea"/>
              </a:rPr>
              <a:t>：</a:t>
            </a:r>
            <a:r>
              <a:rPr lang="en-US" altLang="zh-CN" sz="1600" dirty="0">
                <a:latin typeface="+mn-ea"/>
                <a:sym typeface="+mn-ea"/>
              </a:rPr>
              <a:t> 1-2-10-12-13</a:t>
            </a:r>
            <a:endParaRPr lang="zh-CN" altLang="zh-CN" sz="1600" dirty="0">
              <a:latin typeface="+mn-ea"/>
              <a:ea typeface="+mn-ea"/>
            </a:endParaRPr>
          </a:p>
          <a:p>
            <a:pPr marL="0" indent="0" algn="just">
              <a:lnSpc>
                <a:spcPts val="2700"/>
              </a:lnSpc>
              <a:defRPr/>
            </a:pPr>
            <a:r>
              <a:rPr lang="en-US" altLang="zh-CN" sz="1600" dirty="0">
                <a:latin typeface="+mn-ea"/>
                <a:sym typeface="+mn-ea"/>
              </a:rPr>
              <a:t>    </a:t>
            </a:r>
            <a:r>
              <a:rPr lang="zh-CN" altLang="zh-CN" sz="1600" dirty="0">
                <a:latin typeface="+mn-ea"/>
                <a:sym typeface="+mn-ea"/>
              </a:rPr>
              <a:t>路径</a:t>
            </a:r>
            <a:r>
              <a:rPr lang="en-US" altLang="zh-CN" sz="1600" dirty="0">
                <a:latin typeface="+mn-ea"/>
                <a:sym typeface="+mn-ea"/>
              </a:rPr>
              <a:t>3</a:t>
            </a:r>
            <a:r>
              <a:rPr lang="zh-CN" altLang="zh-CN" sz="1600" dirty="0">
                <a:latin typeface="+mn-ea"/>
                <a:sym typeface="+mn-ea"/>
              </a:rPr>
              <a:t>：</a:t>
            </a:r>
            <a:r>
              <a:rPr lang="en-US" altLang="zh-CN" sz="1600" dirty="0">
                <a:latin typeface="+mn-ea"/>
                <a:sym typeface="+mn-ea"/>
              </a:rPr>
              <a:t> 1-2-3-10-11-13      </a:t>
            </a:r>
            <a:r>
              <a:rPr lang="zh-CN" altLang="zh-CN" sz="1600" dirty="0">
                <a:latin typeface="+mn-ea"/>
                <a:sym typeface="+mn-ea"/>
              </a:rPr>
              <a:t>路径</a:t>
            </a:r>
            <a:r>
              <a:rPr lang="en-US" altLang="zh-CN" sz="1600" dirty="0">
                <a:latin typeface="+mn-ea"/>
                <a:sym typeface="+mn-ea"/>
              </a:rPr>
              <a:t>4</a:t>
            </a:r>
            <a:r>
              <a:rPr lang="zh-CN" altLang="zh-CN" sz="1600" dirty="0">
                <a:latin typeface="+mn-ea"/>
                <a:sym typeface="+mn-ea"/>
              </a:rPr>
              <a:t>：</a:t>
            </a:r>
            <a:r>
              <a:rPr lang="en-US" altLang="zh-CN" sz="1600" dirty="0">
                <a:latin typeface="+mn-ea"/>
                <a:sym typeface="+mn-ea"/>
              </a:rPr>
              <a:t> 1-2-3-4-5-8-9-2-</a:t>
            </a:r>
            <a:r>
              <a:rPr lang="zh-CN" altLang="zh-CN" sz="1600" dirty="0">
                <a:latin typeface="+mn-ea"/>
                <a:sym typeface="+mn-ea"/>
              </a:rPr>
              <a:t>…</a:t>
            </a:r>
            <a:endParaRPr lang="zh-CN" altLang="zh-CN" sz="1600" dirty="0">
              <a:latin typeface="+mn-ea"/>
              <a:ea typeface="+mn-ea"/>
            </a:endParaRPr>
          </a:p>
          <a:p>
            <a:pPr marL="0" indent="0" algn="just">
              <a:lnSpc>
                <a:spcPts val="2700"/>
              </a:lnSpc>
              <a:defRPr/>
            </a:pPr>
            <a:r>
              <a:rPr lang="en-US" altLang="zh-CN" sz="1600" dirty="0">
                <a:latin typeface="+mn-ea"/>
                <a:sym typeface="+mn-ea"/>
              </a:rPr>
              <a:t>    </a:t>
            </a:r>
            <a:r>
              <a:rPr lang="zh-CN" altLang="zh-CN" sz="1600" dirty="0">
                <a:latin typeface="+mn-ea"/>
                <a:sym typeface="+mn-ea"/>
              </a:rPr>
              <a:t>路径</a:t>
            </a:r>
            <a:r>
              <a:rPr lang="en-US" altLang="zh-CN" sz="1600" dirty="0">
                <a:latin typeface="+mn-ea"/>
                <a:sym typeface="+mn-ea"/>
              </a:rPr>
              <a:t>5</a:t>
            </a:r>
            <a:r>
              <a:rPr lang="zh-CN" altLang="zh-CN" sz="1600" dirty="0">
                <a:latin typeface="+mn-ea"/>
                <a:sym typeface="+mn-ea"/>
              </a:rPr>
              <a:t>：</a:t>
            </a:r>
            <a:r>
              <a:rPr lang="en-US" altLang="zh-CN" sz="1600" dirty="0">
                <a:latin typeface="+mn-ea"/>
                <a:sym typeface="+mn-ea"/>
              </a:rPr>
              <a:t> 1-2-3-4-5-6-8-9-2-</a:t>
            </a:r>
            <a:r>
              <a:rPr lang="zh-CN" altLang="zh-CN" sz="1600" dirty="0">
                <a:latin typeface="+mn-ea"/>
                <a:sym typeface="+mn-ea"/>
              </a:rPr>
              <a:t>…</a:t>
            </a:r>
            <a:endParaRPr lang="zh-CN" altLang="zh-CN" sz="1600" dirty="0">
              <a:latin typeface="+mn-ea"/>
              <a:ea typeface="+mn-ea"/>
            </a:endParaRPr>
          </a:p>
          <a:p>
            <a:pPr marL="0" indent="0" algn="just">
              <a:lnSpc>
                <a:spcPts val="2700"/>
              </a:lnSpc>
              <a:defRPr/>
            </a:pPr>
            <a:r>
              <a:rPr lang="en-US" altLang="zh-CN" sz="1600" dirty="0">
                <a:latin typeface="+mn-ea"/>
                <a:sym typeface="+mn-ea"/>
              </a:rPr>
              <a:t>    </a:t>
            </a:r>
            <a:r>
              <a:rPr lang="zh-CN" altLang="zh-CN" sz="1600" dirty="0">
                <a:latin typeface="+mn-ea"/>
                <a:sym typeface="+mn-ea"/>
              </a:rPr>
              <a:t>路径</a:t>
            </a:r>
            <a:r>
              <a:rPr lang="en-US" altLang="zh-CN" sz="1600" dirty="0">
                <a:latin typeface="+mn-ea"/>
                <a:sym typeface="+mn-ea"/>
              </a:rPr>
              <a:t>6</a:t>
            </a:r>
            <a:r>
              <a:rPr lang="zh-CN" altLang="zh-CN" sz="1600" dirty="0">
                <a:latin typeface="+mn-ea"/>
                <a:sym typeface="+mn-ea"/>
              </a:rPr>
              <a:t>：</a:t>
            </a:r>
            <a:r>
              <a:rPr lang="en-US" altLang="zh-CN" sz="1600" dirty="0">
                <a:latin typeface="+mn-ea"/>
                <a:sym typeface="+mn-ea"/>
              </a:rPr>
              <a:t> 1-2-3-4-5-6-7-8-9-2-</a:t>
            </a:r>
            <a:r>
              <a:rPr lang="zh-CN" altLang="zh-CN" sz="1600" dirty="0">
                <a:latin typeface="+mn-ea"/>
                <a:sym typeface="+mn-ea"/>
              </a:rPr>
              <a:t>…</a:t>
            </a:r>
            <a:endParaRPr kumimoji="0" lang="zh-CN" altLang="zh-CN" sz="1600" b="0" i="0" u="none" strike="noStrike" kern="1200" cap="none" spc="0" normalizeH="0" baseline="0" noProof="0" dirty="0">
              <a:ln>
                <a:noFill/>
              </a:ln>
              <a:effectLst/>
              <a:uLnTx/>
              <a:uFillTx/>
              <a:latin typeface="+mn-ea"/>
              <a:ea typeface="微软雅黑" panose="020B0503020204020204" charset="-122"/>
              <a:cs typeface="+mn-cs"/>
              <a:sym typeface="+mn-ea"/>
            </a:endParaRPr>
          </a:p>
        </p:txBody>
      </p:sp>
      <p:grpSp>
        <p:nvGrpSpPr>
          <p:cNvPr id="10" name="组合 9"/>
          <p:cNvGrpSpPr/>
          <p:nvPr/>
        </p:nvGrpSpPr>
        <p:grpSpPr>
          <a:xfrm>
            <a:off x="6381115" y="130175"/>
            <a:ext cx="5278755" cy="1741170"/>
            <a:chOff x="10049" y="205"/>
            <a:chExt cx="8313" cy="2742"/>
          </a:xfrm>
        </p:grpSpPr>
        <p:pic>
          <p:nvPicPr>
            <p:cNvPr id="2" name="图片 1"/>
            <p:cNvPicPr>
              <a:picLocks noChangeAspect="1"/>
            </p:cNvPicPr>
            <p:nvPr/>
          </p:nvPicPr>
          <p:blipFill>
            <a:blip r:embed="rId1"/>
            <a:srcRect l="2026" r="3860"/>
            <a:stretch>
              <a:fillRect/>
            </a:stretch>
          </p:blipFill>
          <p:spPr>
            <a:xfrm>
              <a:off x="10049" y="205"/>
              <a:ext cx="8313" cy="2742"/>
            </a:xfrm>
            <a:prstGeom prst="rect">
              <a:avLst/>
            </a:prstGeom>
          </p:spPr>
        </p:pic>
        <p:sp>
          <p:nvSpPr>
            <p:cNvPr id="9" name="圆角矩形 8"/>
            <p:cNvSpPr/>
            <p:nvPr/>
          </p:nvSpPr>
          <p:spPr>
            <a:xfrm>
              <a:off x="10257" y="206"/>
              <a:ext cx="6170" cy="639"/>
            </a:xfrm>
            <a:prstGeom prst="roundRect">
              <a:avLst>
                <a:gd name="adj" fmla="val 50000"/>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1" name="图片 1"/>
          <p:cNvPicPr>
            <a:picLocks noChangeAspect="1"/>
          </p:cNvPicPr>
          <p:nvPr/>
        </p:nvPicPr>
        <p:blipFill>
          <a:blip r:embed="rId2" cstate="print"/>
          <a:srcRect/>
          <a:stretch>
            <a:fillRect/>
          </a:stretch>
        </p:blipFill>
        <p:spPr bwMode="auto">
          <a:xfrm>
            <a:off x="7635875" y="1154430"/>
            <a:ext cx="4023995" cy="4548505"/>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10"/>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sz="2400" b="1" dirty="0">
                <a:sym typeface="+mn-ea"/>
              </a:rPr>
              <a:t>1. </a:t>
            </a:r>
            <a:r>
              <a:rPr lang="zh-CN" altLang="en-US" sz="2400" b="1" dirty="0">
                <a:sym typeface="+mn-ea"/>
              </a:rPr>
              <a:t>基本路径测试</a:t>
            </a:r>
            <a:endParaRPr lang="zh-CN" altLang="en-US" sz="1600" b="1" dirty="0"/>
          </a:p>
        </p:txBody>
      </p:sp>
      <p:sp>
        <p:nvSpPr>
          <p:cNvPr id="5" name="圆角矩形 4"/>
          <p:cNvSpPr/>
          <p:nvPr/>
        </p:nvSpPr>
        <p:spPr bwMode="auto">
          <a:xfrm>
            <a:off x="1728470" y="1385570"/>
            <a:ext cx="8735060" cy="4979035"/>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7" name="矩形 87"/>
          <p:cNvSpPr>
            <a:spLocks noChangeArrowheads="1"/>
          </p:cNvSpPr>
          <p:nvPr/>
        </p:nvSpPr>
        <p:spPr bwMode="auto">
          <a:xfrm>
            <a:off x="2046605" y="1564005"/>
            <a:ext cx="8098790" cy="4621530"/>
          </a:xfrm>
          <a:prstGeom prst="rect">
            <a:avLst/>
          </a:prstGeom>
          <a:noFill/>
          <a:ln w="9525">
            <a:noFill/>
            <a:miter lim="800000"/>
          </a:ln>
        </p:spPr>
        <p:txBody>
          <a:bodyPr wrap="square" lIns="121907" tIns="60955" rIns="121907" bIns="60955">
            <a:spAutoFit/>
          </a:bodyPr>
          <a:lstStyle/>
          <a:p>
            <a:pPr marL="0" indent="0" algn="just">
              <a:lnSpc>
                <a:spcPts val="2700"/>
              </a:lnSpc>
              <a:defRPr/>
            </a:pPr>
            <a:r>
              <a:rPr lang="en-US" altLang="zh-CN" sz="1600" dirty="0">
                <a:latin typeface="+mn-ea"/>
                <a:sym typeface="+mn-ea"/>
              </a:rPr>
              <a:t>    </a:t>
            </a:r>
            <a:r>
              <a:rPr lang="zh-CN" altLang="zh-CN" sz="1600" dirty="0">
                <a:latin typeface="+mn-ea"/>
                <a:sym typeface="+mn-ea"/>
              </a:rPr>
              <a:t>④ </a:t>
            </a:r>
            <a:r>
              <a:rPr lang="zh-CN" altLang="zh-CN" sz="1600" dirty="0">
                <a:solidFill>
                  <a:srgbClr val="FF0000"/>
                </a:solidFill>
                <a:latin typeface="+mn-ea"/>
                <a:sym typeface="+mn-ea"/>
              </a:rPr>
              <a:t>设计可强制执行基本集合中每条路径的测试用例</a:t>
            </a:r>
            <a:endParaRPr lang="en-US" altLang="zh-CN" sz="1600" b="1" dirty="0">
              <a:latin typeface="+mn-ea"/>
              <a:ea typeface="+mn-ea"/>
            </a:endParaRPr>
          </a:p>
          <a:p>
            <a:pPr marL="0" indent="0" algn="just">
              <a:lnSpc>
                <a:spcPts val="2700"/>
              </a:lnSpc>
              <a:defRPr/>
            </a:pPr>
            <a:r>
              <a:rPr lang="en-US" altLang="zh-CN" sz="1600" dirty="0">
                <a:latin typeface="+mn-ea"/>
                <a:sym typeface="+mn-ea"/>
              </a:rPr>
              <a:t>    </a:t>
            </a:r>
            <a:r>
              <a:rPr lang="zh-CN" altLang="zh-CN" sz="1600" dirty="0">
                <a:latin typeface="+mn-ea"/>
                <a:sym typeface="+mn-ea"/>
              </a:rPr>
              <a:t>应该选取测试数据使得在测试每条路径时都适当地设置好各个判定结点的条件。测试第③步得出的基本集合的测试用例如下。</a:t>
            </a:r>
            <a:endParaRPr lang="zh-CN" altLang="zh-CN" sz="1600" dirty="0">
              <a:latin typeface="+mn-ea"/>
              <a:sym typeface="+mn-ea"/>
            </a:endParaRPr>
          </a:p>
          <a:p>
            <a:pPr marL="0" indent="0" algn="just">
              <a:lnSpc>
                <a:spcPts val="2700"/>
              </a:lnSpc>
              <a:defRPr/>
            </a:pPr>
            <a:endParaRPr lang="zh-CN" altLang="zh-CN" sz="1600" dirty="0">
              <a:latin typeface="+mn-ea"/>
              <a:ea typeface="+mn-ea"/>
            </a:endParaRPr>
          </a:p>
          <a:p>
            <a:pPr marL="0" indent="0" algn="just">
              <a:lnSpc>
                <a:spcPts val="2700"/>
              </a:lnSpc>
              <a:defRPr/>
            </a:pPr>
            <a:r>
              <a:rPr lang="en-US" altLang="zh-CN" sz="1600" dirty="0">
                <a:latin typeface="+mn-ea"/>
                <a:sym typeface="+mn-ea"/>
              </a:rPr>
              <a:t>    </a:t>
            </a:r>
            <a:r>
              <a:rPr lang="zh-CN" altLang="zh-CN" sz="1600" b="1" u="sng" dirty="0">
                <a:latin typeface="+mn-ea"/>
                <a:sym typeface="+mn-ea"/>
              </a:rPr>
              <a:t>路径</a:t>
            </a:r>
            <a:r>
              <a:rPr lang="en-US" altLang="zh-CN" sz="1600" b="1" u="sng" dirty="0">
                <a:latin typeface="+mn-ea"/>
                <a:sym typeface="+mn-ea"/>
              </a:rPr>
              <a:t>1</a:t>
            </a:r>
            <a:r>
              <a:rPr lang="zh-CN" altLang="zh-CN" sz="1600" dirty="0">
                <a:latin typeface="+mn-ea"/>
                <a:sym typeface="+mn-ea"/>
              </a:rPr>
              <a:t>的测试用例：</a:t>
            </a:r>
            <a:endParaRPr lang="zh-CN" altLang="zh-CN" sz="1600" dirty="0">
              <a:latin typeface="+mn-ea"/>
              <a:ea typeface="+mn-ea"/>
            </a:endParaRPr>
          </a:p>
          <a:p>
            <a:pPr marL="0" indent="0" algn="just">
              <a:lnSpc>
                <a:spcPts val="2700"/>
              </a:lnSpc>
              <a:defRPr/>
            </a:pPr>
            <a:r>
              <a:rPr lang="en-US" altLang="zh-CN" sz="1600" dirty="0">
                <a:latin typeface="+mn-ea"/>
                <a:sym typeface="+mn-ea"/>
              </a:rPr>
              <a:t>    value</a:t>
            </a:r>
            <a:r>
              <a:rPr lang="zh-CN" altLang="zh-CN" sz="1600" dirty="0">
                <a:latin typeface="+mn-ea"/>
                <a:sym typeface="+mn-ea"/>
              </a:rPr>
              <a:t>［</a:t>
            </a:r>
            <a:r>
              <a:rPr lang="en-US" altLang="zh-CN" sz="1600" dirty="0">
                <a:latin typeface="+mn-ea"/>
                <a:sym typeface="+mn-ea"/>
              </a:rPr>
              <a:t>k</a:t>
            </a:r>
            <a:r>
              <a:rPr lang="zh-CN" altLang="zh-CN" sz="1600" dirty="0">
                <a:latin typeface="+mn-ea"/>
                <a:sym typeface="+mn-ea"/>
              </a:rPr>
              <a:t>］</a:t>
            </a:r>
            <a:r>
              <a:rPr lang="en-US" altLang="zh-CN" sz="1600" dirty="0">
                <a:latin typeface="+mn-ea"/>
                <a:sym typeface="+mn-ea"/>
              </a:rPr>
              <a:t>= </a:t>
            </a:r>
            <a:r>
              <a:rPr lang="zh-CN" altLang="zh-CN" sz="1600" dirty="0">
                <a:latin typeface="+mn-ea"/>
                <a:sym typeface="+mn-ea"/>
              </a:rPr>
              <a:t>有效输入值，其中</a:t>
            </a:r>
            <a:r>
              <a:rPr lang="en-US" altLang="zh-CN" sz="1600" dirty="0">
                <a:latin typeface="+mn-ea"/>
                <a:sym typeface="+mn-ea"/>
              </a:rPr>
              <a:t>k&lt;</a:t>
            </a:r>
            <a:r>
              <a:rPr lang="en-US" altLang="zh-CN" sz="1600" dirty="0" err="1">
                <a:latin typeface="+mn-ea"/>
                <a:sym typeface="+mn-ea"/>
              </a:rPr>
              <a:t>i</a:t>
            </a:r>
            <a:r>
              <a:rPr lang="en-US" altLang="zh-CN" sz="1600" dirty="0">
                <a:latin typeface="+mn-ea"/>
                <a:sym typeface="+mn-ea"/>
              </a:rPr>
              <a:t>(</a:t>
            </a:r>
            <a:r>
              <a:rPr lang="en-US" altLang="zh-CN" sz="1600" dirty="0" err="1">
                <a:latin typeface="+mn-ea"/>
                <a:sym typeface="+mn-ea"/>
              </a:rPr>
              <a:t>i</a:t>
            </a:r>
            <a:r>
              <a:rPr lang="zh-CN" altLang="zh-CN" sz="1600" dirty="0">
                <a:latin typeface="+mn-ea"/>
                <a:sym typeface="+mn-ea"/>
              </a:rPr>
              <a:t>的定义在下面</a:t>
            </a:r>
            <a:r>
              <a:rPr lang="en-US" altLang="zh-CN" sz="1600" dirty="0">
                <a:latin typeface="+mn-ea"/>
                <a:sym typeface="+mn-ea"/>
              </a:rPr>
              <a:t>)</a:t>
            </a:r>
            <a:endParaRPr lang="zh-CN" altLang="zh-CN" sz="1600" dirty="0">
              <a:latin typeface="+mn-ea"/>
              <a:ea typeface="+mn-ea"/>
            </a:endParaRPr>
          </a:p>
          <a:p>
            <a:pPr marL="0" indent="0" algn="just">
              <a:lnSpc>
                <a:spcPts val="2700"/>
              </a:lnSpc>
              <a:defRPr/>
            </a:pPr>
            <a:r>
              <a:rPr lang="en-US" altLang="zh-CN" sz="1600" dirty="0">
                <a:latin typeface="+mn-ea"/>
                <a:sym typeface="+mn-ea"/>
              </a:rPr>
              <a:t>    value</a:t>
            </a:r>
            <a:r>
              <a:rPr lang="zh-CN" altLang="zh-CN" sz="1600" dirty="0">
                <a:latin typeface="+mn-ea"/>
                <a:sym typeface="+mn-ea"/>
              </a:rPr>
              <a:t>［</a:t>
            </a:r>
            <a:r>
              <a:rPr lang="en-US" altLang="zh-CN" sz="1600" dirty="0" err="1">
                <a:latin typeface="+mn-ea"/>
                <a:sym typeface="+mn-ea"/>
              </a:rPr>
              <a:t>i</a:t>
            </a:r>
            <a:r>
              <a:rPr lang="zh-CN" altLang="zh-CN" sz="1600" dirty="0">
                <a:latin typeface="+mn-ea"/>
                <a:sym typeface="+mn-ea"/>
              </a:rPr>
              <a:t>］</a:t>
            </a:r>
            <a:r>
              <a:rPr lang="en-US" altLang="zh-CN" sz="1600" dirty="0">
                <a:latin typeface="+mn-ea"/>
                <a:sym typeface="+mn-ea"/>
              </a:rPr>
              <a:t>= -999,</a:t>
            </a:r>
            <a:r>
              <a:rPr lang="zh-CN" altLang="zh-CN" sz="1600" dirty="0">
                <a:latin typeface="+mn-ea"/>
                <a:sym typeface="+mn-ea"/>
              </a:rPr>
              <a:t>其中</a:t>
            </a:r>
            <a:r>
              <a:rPr lang="en-US" altLang="zh-CN" sz="1600" dirty="0">
                <a:latin typeface="+mn-ea"/>
                <a:sym typeface="+mn-ea"/>
              </a:rPr>
              <a:t>2</a:t>
            </a:r>
            <a:r>
              <a:rPr lang="zh-CN" altLang="zh-CN" sz="1600" dirty="0">
                <a:latin typeface="+mn-ea"/>
                <a:sym typeface="+mn-ea"/>
              </a:rPr>
              <a:t>≤</a:t>
            </a:r>
            <a:r>
              <a:rPr lang="en-US" altLang="zh-CN" sz="1600" dirty="0" err="1">
                <a:latin typeface="+mn-ea"/>
                <a:sym typeface="+mn-ea"/>
              </a:rPr>
              <a:t>i</a:t>
            </a:r>
            <a:r>
              <a:rPr lang="zh-CN" altLang="zh-CN" sz="1600" dirty="0">
                <a:latin typeface="+mn-ea"/>
                <a:sym typeface="+mn-ea"/>
              </a:rPr>
              <a:t>≤</a:t>
            </a:r>
            <a:r>
              <a:rPr lang="en-US" altLang="zh-CN" sz="1600" dirty="0">
                <a:latin typeface="+mn-ea"/>
                <a:sym typeface="+mn-ea"/>
              </a:rPr>
              <a:t>100</a:t>
            </a:r>
            <a:endParaRPr lang="zh-CN" altLang="zh-CN" sz="1600" dirty="0">
              <a:latin typeface="+mn-ea"/>
              <a:ea typeface="+mn-ea"/>
            </a:endParaRPr>
          </a:p>
          <a:p>
            <a:pPr marL="0" indent="0" algn="just">
              <a:lnSpc>
                <a:spcPts val="2700"/>
              </a:lnSpc>
              <a:defRPr/>
            </a:pPr>
            <a:r>
              <a:rPr lang="en-US" altLang="zh-CN" sz="1600" dirty="0">
                <a:latin typeface="+mn-ea"/>
                <a:sym typeface="+mn-ea"/>
              </a:rPr>
              <a:t>    </a:t>
            </a:r>
            <a:r>
              <a:rPr lang="zh-CN" altLang="zh-CN" sz="1600" dirty="0">
                <a:latin typeface="+mn-ea"/>
                <a:sym typeface="+mn-ea"/>
              </a:rPr>
              <a:t>预期结果：基于</a:t>
            </a:r>
            <a:r>
              <a:rPr lang="en-US" altLang="zh-CN" sz="1600" dirty="0">
                <a:latin typeface="+mn-ea"/>
                <a:sym typeface="+mn-ea"/>
              </a:rPr>
              <a:t>k</a:t>
            </a:r>
            <a:r>
              <a:rPr lang="zh-CN" altLang="zh-CN" sz="1600" dirty="0">
                <a:latin typeface="+mn-ea"/>
                <a:sym typeface="+mn-ea"/>
              </a:rPr>
              <a:t>的正确平均值和总数</a:t>
            </a:r>
            <a:endParaRPr lang="zh-CN" altLang="zh-CN" sz="1600" dirty="0">
              <a:latin typeface="+mn-ea"/>
              <a:ea typeface="+mn-ea"/>
            </a:endParaRPr>
          </a:p>
          <a:p>
            <a:pPr marL="0" indent="0" algn="just">
              <a:lnSpc>
                <a:spcPts val="2700"/>
              </a:lnSpc>
              <a:defRPr/>
            </a:pPr>
            <a:r>
              <a:rPr lang="en-US" altLang="zh-CN" sz="1600" dirty="0">
                <a:latin typeface="+mn-ea"/>
                <a:sym typeface="+mn-ea"/>
              </a:rPr>
              <a:t>    </a:t>
            </a:r>
            <a:r>
              <a:rPr lang="zh-CN" altLang="zh-CN" sz="1600" dirty="0">
                <a:latin typeface="+mn-ea"/>
                <a:sym typeface="+mn-ea"/>
              </a:rPr>
              <a:t>注意，路径</a:t>
            </a:r>
            <a:r>
              <a:rPr lang="en-US" altLang="zh-CN" sz="1600" dirty="0">
                <a:latin typeface="+mn-ea"/>
                <a:sym typeface="+mn-ea"/>
              </a:rPr>
              <a:t>1</a:t>
            </a:r>
            <a:r>
              <a:rPr lang="zh-CN" altLang="zh-CN" sz="1600" dirty="0">
                <a:latin typeface="+mn-ea"/>
                <a:sym typeface="+mn-ea"/>
              </a:rPr>
              <a:t>无法独立测试，必须作为路径</a:t>
            </a:r>
            <a:r>
              <a:rPr lang="en-US" altLang="zh-CN" sz="1600" dirty="0">
                <a:latin typeface="+mn-ea"/>
                <a:sym typeface="+mn-ea"/>
              </a:rPr>
              <a:t>4</a:t>
            </a:r>
            <a:r>
              <a:rPr lang="zh-CN" altLang="zh-CN" sz="1600" dirty="0">
                <a:latin typeface="+mn-ea"/>
                <a:sym typeface="+mn-ea"/>
              </a:rPr>
              <a:t>或</a:t>
            </a:r>
            <a:r>
              <a:rPr lang="en-US" altLang="zh-CN" sz="1600" dirty="0">
                <a:latin typeface="+mn-ea"/>
                <a:sym typeface="+mn-ea"/>
              </a:rPr>
              <a:t>5</a:t>
            </a:r>
            <a:r>
              <a:rPr lang="zh-CN" altLang="zh-CN" sz="1600" dirty="0">
                <a:latin typeface="+mn-ea"/>
                <a:sym typeface="+mn-ea"/>
              </a:rPr>
              <a:t>或</a:t>
            </a:r>
            <a:r>
              <a:rPr lang="en-US" altLang="zh-CN" sz="1600" dirty="0">
                <a:latin typeface="+mn-ea"/>
                <a:sym typeface="+mn-ea"/>
              </a:rPr>
              <a:t>6</a:t>
            </a:r>
            <a:r>
              <a:rPr lang="zh-CN" altLang="zh-CN" sz="1600" dirty="0">
                <a:latin typeface="+mn-ea"/>
                <a:sym typeface="+mn-ea"/>
              </a:rPr>
              <a:t>的一部分来测试。</a:t>
            </a:r>
            <a:endParaRPr lang="zh-CN" altLang="zh-CN" sz="1600" dirty="0">
              <a:latin typeface="+mn-ea"/>
              <a:sym typeface="+mn-ea"/>
            </a:endParaRPr>
          </a:p>
          <a:p>
            <a:pPr marL="0" indent="0" algn="just">
              <a:lnSpc>
                <a:spcPts val="2700"/>
              </a:lnSpc>
              <a:defRPr/>
            </a:pPr>
            <a:endParaRPr lang="zh-CN" altLang="zh-CN" sz="1600" dirty="0">
              <a:latin typeface="+mn-ea"/>
              <a:ea typeface="+mn-ea"/>
            </a:endParaRPr>
          </a:p>
          <a:p>
            <a:pPr marL="0" indent="0" algn="just">
              <a:lnSpc>
                <a:spcPts val="2700"/>
              </a:lnSpc>
              <a:defRPr/>
            </a:pPr>
            <a:r>
              <a:rPr lang="en-US" altLang="zh-CN" sz="1600" dirty="0">
                <a:latin typeface="+mn-ea"/>
                <a:sym typeface="+mn-ea"/>
              </a:rPr>
              <a:t>    </a:t>
            </a:r>
            <a:r>
              <a:rPr lang="zh-CN" altLang="zh-CN" sz="1600" b="1" u="sng" dirty="0">
                <a:latin typeface="+mn-ea"/>
                <a:sym typeface="+mn-ea"/>
              </a:rPr>
              <a:t>路径</a:t>
            </a:r>
            <a:r>
              <a:rPr lang="en-US" altLang="zh-CN" sz="1600" b="1" u="sng" dirty="0">
                <a:latin typeface="+mn-ea"/>
                <a:sym typeface="+mn-ea"/>
              </a:rPr>
              <a:t>2</a:t>
            </a:r>
            <a:r>
              <a:rPr lang="zh-CN" altLang="zh-CN" sz="1600" dirty="0">
                <a:latin typeface="+mn-ea"/>
                <a:sym typeface="+mn-ea"/>
              </a:rPr>
              <a:t>的测试用例：</a:t>
            </a:r>
            <a:endParaRPr lang="zh-CN" altLang="zh-CN" sz="1600" dirty="0">
              <a:latin typeface="+mn-ea"/>
              <a:ea typeface="+mn-ea"/>
            </a:endParaRPr>
          </a:p>
          <a:p>
            <a:pPr marL="0" indent="0" algn="just">
              <a:lnSpc>
                <a:spcPts val="2700"/>
              </a:lnSpc>
              <a:defRPr/>
            </a:pPr>
            <a:r>
              <a:rPr lang="en-US" altLang="zh-CN" sz="1600" dirty="0">
                <a:latin typeface="+mn-ea"/>
                <a:sym typeface="+mn-ea"/>
              </a:rPr>
              <a:t>    value</a:t>
            </a:r>
            <a:r>
              <a:rPr lang="zh-CN" altLang="zh-CN" sz="1600" dirty="0">
                <a:latin typeface="+mn-ea"/>
                <a:sym typeface="+mn-ea"/>
              </a:rPr>
              <a:t>［</a:t>
            </a:r>
            <a:r>
              <a:rPr lang="en-US" altLang="zh-CN" sz="1600" dirty="0">
                <a:latin typeface="+mn-ea"/>
                <a:sym typeface="+mn-ea"/>
              </a:rPr>
              <a:t>1</a:t>
            </a:r>
            <a:r>
              <a:rPr lang="zh-CN" altLang="zh-CN" sz="1600" dirty="0">
                <a:latin typeface="+mn-ea"/>
                <a:sym typeface="+mn-ea"/>
              </a:rPr>
              <a:t>］</a:t>
            </a:r>
            <a:r>
              <a:rPr lang="en-US" altLang="zh-CN" sz="1600" dirty="0">
                <a:latin typeface="+mn-ea"/>
                <a:sym typeface="+mn-ea"/>
              </a:rPr>
              <a:t>= -999</a:t>
            </a:r>
            <a:endParaRPr lang="zh-CN" altLang="zh-CN" sz="1600" dirty="0">
              <a:latin typeface="+mn-ea"/>
              <a:ea typeface="+mn-ea"/>
            </a:endParaRPr>
          </a:p>
          <a:p>
            <a:pPr marL="0" indent="0" algn="just">
              <a:lnSpc>
                <a:spcPts val="2700"/>
              </a:lnSpc>
              <a:defRPr/>
            </a:pPr>
            <a:r>
              <a:rPr lang="en-US" altLang="zh-CN" sz="1600" dirty="0">
                <a:latin typeface="+mn-ea"/>
                <a:sym typeface="+mn-ea"/>
              </a:rPr>
              <a:t>    </a:t>
            </a:r>
            <a:r>
              <a:rPr lang="zh-CN" altLang="zh-CN" sz="1600" dirty="0">
                <a:latin typeface="+mn-ea"/>
                <a:sym typeface="+mn-ea"/>
              </a:rPr>
              <a:t>预期结果：</a:t>
            </a:r>
            <a:r>
              <a:rPr lang="en-US" altLang="zh-CN" sz="1600" dirty="0">
                <a:latin typeface="+mn-ea"/>
                <a:sym typeface="+mn-ea"/>
              </a:rPr>
              <a:t> average = -999</a:t>
            </a:r>
            <a:r>
              <a:rPr lang="zh-CN" altLang="en-US" sz="1600" dirty="0">
                <a:latin typeface="+mn-ea"/>
                <a:sym typeface="+mn-ea"/>
              </a:rPr>
              <a:t>，</a:t>
            </a:r>
            <a:r>
              <a:rPr lang="zh-CN" altLang="zh-CN" sz="1600" dirty="0">
                <a:latin typeface="+mn-ea"/>
                <a:sym typeface="+mn-ea"/>
              </a:rPr>
              <a:t>其他都保持初始值</a:t>
            </a:r>
            <a:endParaRPr kumimoji="0" lang="zh-CN" altLang="zh-CN" sz="1600" b="0" i="0" u="none" strike="noStrike" kern="1200" cap="none" spc="0" normalizeH="0" baseline="0" noProof="0" dirty="0">
              <a:ln>
                <a:noFill/>
              </a:ln>
              <a:effectLst/>
              <a:uLnTx/>
              <a:uFillTx/>
              <a:latin typeface="+mn-ea"/>
              <a:ea typeface="微软雅黑" panose="020B0503020204020204"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sym typeface="+mn-ea"/>
              </a:rPr>
              <a:t>测试用例</a:t>
            </a:r>
            <a:endParaRPr lang="zh-CN" altLang="en-US" sz="2400" b="1" dirty="0">
              <a:sym typeface="+mn-ea"/>
            </a:endParaRPr>
          </a:p>
        </p:txBody>
      </p:sp>
      <p:sp>
        <p:nvSpPr>
          <p:cNvPr id="3" name="等腰三角形 2"/>
          <p:cNvSpPr/>
          <p:nvPr/>
        </p:nvSpPr>
        <p:spPr bwMode="auto">
          <a:xfrm rot="3036074">
            <a:off x="6348099" y="2063245"/>
            <a:ext cx="1789503" cy="2069740"/>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4" name="TextBox 3"/>
          <p:cNvSpPr txBox="1"/>
          <p:nvPr/>
        </p:nvSpPr>
        <p:spPr>
          <a:xfrm>
            <a:off x="6640720" y="2868333"/>
            <a:ext cx="1083141" cy="621457"/>
          </a:xfrm>
          <a:prstGeom prst="rect">
            <a:avLst/>
          </a:prstGeom>
          <a:noFill/>
          <a:ln>
            <a:noFill/>
          </a:ln>
        </p:spPr>
        <p:txBody>
          <a:bodyPr wrap="none" lIns="91416" tIns="45708" rIns="91416" bIns="45708" anchor="ctr"/>
          <a:lstStyle>
            <a:defPPr>
              <a:defRPr lang="zh-CN"/>
            </a:defPPr>
            <a:lvl1pPr algn="ctr">
              <a:defRPr sz="2000" kern="0">
                <a:solidFill>
                  <a:srgbClr val="FFFFFF"/>
                </a:solidFill>
                <a:latin typeface="微软雅黑" panose="020B0503020204020204" charset="-122"/>
                <a:ea typeface="微软雅黑" panose="020B0503020204020204" charset="-122"/>
              </a:defRPr>
            </a:lvl1p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路径</a:t>
            </a:r>
            <a:r>
              <a:rPr kumimoji="0" lang="en-US" altLang="zh-CN"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4</a:t>
            </a:r>
            <a:endParaRPr kumimoji="0" lang="en-US" altLang="zh-CN"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5" name="等腰三角形 2"/>
          <p:cNvSpPr/>
          <p:nvPr/>
        </p:nvSpPr>
        <p:spPr bwMode="auto">
          <a:xfrm rot="8763501">
            <a:off x="5203849" y="3320139"/>
            <a:ext cx="1788803" cy="2070548"/>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7" name="TextBox 6"/>
          <p:cNvSpPr txBox="1"/>
          <p:nvPr/>
        </p:nvSpPr>
        <p:spPr>
          <a:xfrm>
            <a:off x="5453977" y="3951223"/>
            <a:ext cx="1083141" cy="621457"/>
          </a:xfrm>
          <a:prstGeom prst="rect">
            <a:avLst/>
          </a:prstGeom>
          <a:noFill/>
          <a:ln>
            <a:noFill/>
          </a:ln>
        </p:spPr>
        <p:txBody>
          <a:bodyPr wrap="none" lIns="91416" tIns="45708" rIns="91416" bIns="45708" anchor="ctr"/>
          <a:lstStyle>
            <a:defPPr>
              <a:defRPr lang="zh-CN"/>
            </a:defPPr>
            <a:lvl1pPr algn="ctr">
              <a:defRPr sz="2000" kern="0">
                <a:solidFill>
                  <a:srgbClr val="FFFFFF"/>
                </a:solidFill>
                <a:latin typeface="微软雅黑" panose="020B0503020204020204" charset="-122"/>
                <a:ea typeface="微软雅黑" panose="020B0503020204020204" charset="-122"/>
              </a:defRPr>
            </a:lvl1p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路径</a:t>
            </a:r>
            <a:r>
              <a:rPr kumimoji="0" lang="en-US" altLang="zh-CN"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5</a:t>
            </a:r>
            <a:endParaRPr kumimoji="0" lang="en-US" altLang="zh-CN"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8" name="等腰三角形 2"/>
          <p:cNvSpPr/>
          <p:nvPr/>
        </p:nvSpPr>
        <p:spPr bwMode="auto">
          <a:xfrm rot="16474575">
            <a:off x="4678940" y="1635431"/>
            <a:ext cx="1789503" cy="2069740"/>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9" name="TextBox 8"/>
          <p:cNvSpPr txBox="1"/>
          <p:nvPr/>
        </p:nvSpPr>
        <p:spPr>
          <a:xfrm>
            <a:off x="5180790" y="2322233"/>
            <a:ext cx="1083141" cy="621457"/>
          </a:xfrm>
          <a:prstGeom prst="rect">
            <a:avLst/>
          </a:prstGeom>
          <a:noFill/>
          <a:ln>
            <a:noFill/>
          </a:ln>
        </p:spPr>
        <p:txBody>
          <a:bodyPr wrap="none" lIns="91416" tIns="45708" rIns="91416" bIns="45708" anchor="ctr"/>
          <a:lstStyle>
            <a:defPPr>
              <a:defRPr lang="zh-CN"/>
            </a:defPPr>
            <a:lvl1pPr algn="ctr">
              <a:defRPr sz="2000" kern="0">
                <a:solidFill>
                  <a:srgbClr val="FFFFFF"/>
                </a:solidFill>
                <a:latin typeface="微软雅黑" panose="020B0503020204020204" charset="-122"/>
                <a:ea typeface="微软雅黑" panose="020B0503020204020204" charset="-122"/>
              </a:defRPr>
            </a:lvl1p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路径</a:t>
            </a:r>
            <a:r>
              <a:rPr kumimoji="0" lang="en-US" altLang="zh-CN"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3</a:t>
            </a:r>
            <a:endParaRPr kumimoji="0" lang="en-US" altLang="zh-CN"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1" name="TextBox 10"/>
          <p:cNvSpPr txBox="1"/>
          <p:nvPr/>
        </p:nvSpPr>
        <p:spPr>
          <a:xfrm>
            <a:off x="673100" y="1892935"/>
            <a:ext cx="3769360" cy="1847850"/>
          </a:xfrm>
          <a:prstGeom prst="rect">
            <a:avLst/>
          </a:prstGeom>
          <a:noFill/>
        </p:spPr>
        <p:txBody>
          <a:bodyPr wrap="square" lIns="91416" tIns="45708" rIns="91416" bIns="45708" rtlCol="0">
            <a:spAutoFit/>
          </a:bodyPr>
          <a:lstStyle/>
          <a:p>
            <a:pPr marL="0" marR="0" lvl="0" indent="0" algn="just" defTabSz="1219200" rtl="0" eaLnBrk="1" fontAlgn="auto" latinLnBrk="0" hangingPunct="1">
              <a:lnSpc>
                <a:spcPct val="130000"/>
              </a:lnSpc>
              <a:spcBef>
                <a:spcPts val="0"/>
              </a:spcBef>
              <a:spcAft>
                <a:spcPts val="0"/>
              </a:spcAft>
              <a:buClrTx/>
              <a:buSzTx/>
              <a:buFontTx/>
              <a:buNone/>
              <a:defRPr/>
            </a:pPr>
            <a:r>
              <a:rPr lang="zh-CN" altLang="zh-CN" sz="1400" dirty="0">
                <a:latin typeface="+mn-ea"/>
                <a:sym typeface="+mn-ea"/>
              </a:rPr>
              <a:t>试图处理</a:t>
            </a:r>
            <a:r>
              <a:rPr lang="en-US" altLang="zh-CN" sz="1400" dirty="0">
                <a:latin typeface="+mn-ea"/>
                <a:sym typeface="+mn-ea"/>
              </a:rPr>
              <a:t>101</a:t>
            </a:r>
            <a:r>
              <a:rPr lang="zh-CN" altLang="zh-CN" sz="1400" dirty="0">
                <a:latin typeface="+mn-ea"/>
                <a:sym typeface="+mn-ea"/>
              </a:rPr>
              <a:t>个或更多个值，前</a:t>
            </a:r>
            <a:r>
              <a:rPr lang="en-US" altLang="zh-CN" sz="1400" dirty="0">
                <a:latin typeface="+mn-ea"/>
                <a:sym typeface="+mn-ea"/>
              </a:rPr>
              <a:t>100</a:t>
            </a:r>
            <a:r>
              <a:rPr lang="zh-CN" altLang="zh-CN" sz="1400" dirty="0">
                <a:latin typeface="+mn-ea"/>
                <a:sym typeface="+mn-ea"/>
              </a:rPr>
              <a:t>个数值应该是有效输入值；</a:t>
            </a:r>
            <a:endParaRPr lang="zh-CN" altLang="zh-CN" sz="1400" dirty="0">
              <a:latin typeface="+mn-ea"/>
              <a:sym typeface="+mn-ea"/>
            </a:endParaRPr>
          </a:p>
          <a:p>
            <a:pPr marL="0" marR="0" lvl="0" indent="0" algn="just" defTabSz="1219200" rtl="0" eaLnBrk="1" fontAlgn="auto" latinLnBrk="0" hangingPunct="1">
              <a:lnSpc>
                <a:spcPct val="130000"/>
              </a:lnSpc>
              <a:spcBef>
                <a:spcPts val="0"/>
              </a:spcBef>
              <a:spcAft>
                <a:spcPts val="0"/>
              </a:spcAft>
              <a:buClrTx/>
              <a:buSzTx/>
              <a:buFontTx/>
              <a:buNone/>
              <a:defRPr/>
            </a:pPr>
            <a:r>
              <a:rPr lang="zh-CN" altLang="zh-CN" sz="1400" dirty="0">
                <a:latin typeface="+mn-ea"/>
                <a:sym typeface="+mn-ea"/>
              </a:rPr>
              <a:t>预期结果：前</a:t>
            </a:r>
            <a:r>
              <a:rPr lang="en-US" altLang="zh-CN" sz="1400" dirty="0">
                <a:latin typeface="+mn-ea"/>
                <a:sym typeface="+mn-ea"/>
              </a:rPr>
              <a:t>100</a:t>
            </a:r>
            <a:r>
              <a:rPr lang="zh-CN" altLang="zh-CN" sz="1400" dirty="0">
                <a:latin typeface="+mn-ea"/>
                <a:sym typeface="+mn-ea"/>
              </a:rPr>
              <a:t>个数的平均值，总数为</a:t>
            </a:r>
            <a:r>
              <a:rPr lang="en-US" altLang="zh-CN" sz="1400" dirty="0">
                <a:latin typeface="+mn-ea"/>
                <a:sym typeface="+mn-ea"/>
              </a:rPr>
              <a:t>100.</a:t>
            </a:r>
            <a:endParaRPr lang="en-US" altLang="zh-CN" sz="1400" dirty="0">
              <a:latin typeface="+mn-ea"/>
              <a:sym typeface="+mn-ea"/>
            </a:endParaRPr>
          </a:p>
          <a:p>
            <a:pPr marL="0" marR="0" lvl="0" indent="0" algn="just" defTabSz="1219200" rtl="0" eaLnBrk="1" fontAlgn="auto" latinLnBrk="0" hangingPunct="1">
              <a:lnSpc>
                <a:spcPct val="130000"/>
              </a:lnSpc>
              <a:spcBef>
                <a:spcPts val="0"/>
              </a:spcBef>
              <a:spcAft>
                <a:spcPts val="0"/>
              </a:spcAft>
              <a:buClrTx/>
              <a:buSzTx/>
              <a:buFontTx/>
              <a:buNone/>
              <a:defRPr/>
            </a:pPr>
            <a:endParaRPr lang="en-US" altLang="zh-CN" sz="1400" dirty="0">
              <a:latin typeface="+mn-ea"/>
              <a:sym typeface="+mn-ea"/>
            </a:endParaRPr>
          </a:p>
          <a:p>
            <a:pPr marL="0" marR="0" lvl="0" indent="0" algn="just" defTabSz="1219200" rtl="0" eaLnBrk="1" fontAlgn="auto" latinLnBrk="0" hangingPunct="1">
              <a:lnSpc>
                <a:spcPct val="130000"/>
              </a:lnSpc>
              <a:spcBef>
                <a:spcPts val="0"/>
              </a:spcBef>
              <a:spcAft>
                <a:spcPts val="0"/>
              </a:spcAft>
              <a:buClrTx/>
              <a:buSzTx/>
              <a:buFontTx/>
              <a:buNone/>
              <a:defRPr/>
            </a:pPr>
            <a:r>
              <a:rPr lang="zh-CN" altLang="zh-CN" sz="1600" b="1" dirty="0">
                <a:solidFill>
                  <a:srgbClr val="FF0000"/>
                </a:solidFill>
                <a:latin typeface="+mn-ea"/>
                <a:sym typeface="+mn-ea"/>
              </a:rPr>
              <a:t>注意，路径</a:t>
            </a:r>
            <a:r>
              <a:rPr lang="en-US" altLang="zh-CN" sz="1600" b="1" dirty="0">
                <a:solidFill>
                  <a:srgbClr val="FF0000"/>
                </a:solidFill>
                <a:latin typeface="+mn-ea"/>
                <a:sym typeface="+mn-ea"/>
              </a:rPr>
              <a:t>3</a:t>
            </a:r>
            <a:r>
              <a:rPr lang="zh-CN" altLang="zh-CN" sz="1600" b="1" dirty="0">
                <a:solidFill>
                  <a:srgbClr val="FF0000"/>
                </a:solidFill>
                <a:latin typeface="+mn-ea"/>
                <a:sym typeface="+mn-ea"/>
              </a:rPr>
              <a:t>无法独立测试，必须作为路径</a:t>
            </a:r>
            <a:r>
              <a:rPr lang="en-US" altLang="zh-CN" sz="1600" b="1" dirty="0">
                <a:solidFill>
                  <a:srgbClr val="FF0000"/>
                </a:solidFill>
                <a:latin typeface="+mn-ea"/>
                <a:sym typeface="+mn-ea"/>
              </a:rPr>
              <a:t>4</a:t>
            </a:r>
            <a:r>
              <a:rPr lang="zh-CN" altLang="zh-CN" sz="1600" b="1" dirty="0">
                <a:solidFill>
                  <a:srgbClr val="FF0000"/>
                </a:solidFill>
                <a:latin typeface="+mn-ea"/>
                <a:sym typeface="+mn-ea"/>
              </a:rPr>
              <a:t>或</a:t>
            </a:r>
            <a:r>
              <a:rPr lang="en-US" altLang="zh-CN" sz="1600" b="1" dirty="0">
                <a:solidFill>
                  <a:srgbClr val="FF0000"/>
                </a:solidFill>
                <a:latin typeface="+mn-ea"/>
                <a:sym typeface="+mn-ea"/>
              </a:rPr>
              <a:t>5</a:t>
            </a:r>
            <a:r>
              <a:rPr lang="zh-CN" altLang="zh-CN" sz="1600" b="1" dirty="0">
                <a:solidFill>
                  <a:srgbClr val="FF0000"/>
                </a:solidFill>
                <a:latin typeface="+mn-ea"/>
                <a:sym typeface="+mn-ea"/>
              </a:rPr>
              <a:t>或</a:t>
            </a:r>
            <a:r>
              <a:rPr lang="en-US" altLang="zh-CN" sz="1600" b="1" dirty="0">
                <a:solidFill>
                  <a:srgbClr val="FF0000"/>
                </a:solidFill>
                <a:latin typeface="+mn-ea"/>
                <a:sym typeface="+mn-ea"/>
              </a:rPr>
              <a:t>6</a:t>
            </a:r>
            <a:r>
              <a:rPr lang="zh-CN" altLang="zh-CN" sz="1600" b="1" dirty="0">
                <a:solidFill>
                  <a:srgbClr val="FF0000"/>
                </a:solidFill>
                <a:latin typeface="+mn-ea"/>
                <a:sym typeface="+mn-ea"/>
              </a:rPr>
              <a:t>的一部分来测试。</a:t>
            </a:r>
            <a:endParaRPr kumimoji="0" lang="zh-CN" altLang="zh-CN" sz="1600" b="1" i="0" u="none" strike="noStrike" kern="1200" cap="none" spc="0" normalizeH="0" baseline="0" noProof="0" dirty="0">
              <a:ln>
                <a:noFill/>
              </a:ln>
              <a:solidFill>
                <a:srgbClr val="FF0000"/>
              </a:solidFill>
              <a:effectLst/>
              <a:uLnTx/>
              <a:uFillTx/>
              <a:latin typeface="+mn-ea"/>
              <a:ea typeface="微软雅黑" panose="020B0503020204020204" charset="-122"/>
              <a:cs typeface="+mn-cs"/>
              <a:sym typeface="+mn-ea"/>
            </a:endParaRPr>
          </a:p>
        </p:txBody>
      </p:sp>
      <p:sp>
        <p:nvSpPr>
          <p:cNvPr id="13" name="TextBox 12"/>
          <p:cNvSpPr txBox="1"/>
          <p:nvPr/>
        </p:nvSpPr>
        <p:spPr>
          <a:xfrm>
            <a:off x="8235950" y="1864995"/>
            <a:ext cx="3613150" cy="928370"/>
          </a:xfrm>
          <a:prstGeom prst="rect">
            <a:avLst/>
          </a:prstGeom>
          <a:noFill/>
        </p:spPr>
        <p:txBody>
          <a:bodyPr wrap="square" lIns="91416" tIns="45708" rIns="91416" bIns="45708" rtlCol="0">
            <a:spAutoFit/>
          </a:bodyPr>
          <a:lstStyle/>
          <a:p>
            <a:pPr marL="0" marR="0" lvl="0" indent="0" algn="just" defTabSz="1219200" rtl="0" eaLnBrk="1" fontAlgn="auto" latinLnBrk="0" hangingPunct="1">
              <a:lnSpc>
                <a:spcPct val="130000"/>
              </a:lnSpc>
              <a:spcBef>
                <a:spcPts val="0"/>
              </a:spcBef>
              <a:spcAft>
                <a:spcPts val="0"/>
              </a:spcAft>
              <a:buClrTx/>
              <a:buSzTx/>
              <a:buFontTx/>
              <a:buNone/>
              <a:defRPr/>
            </a:pPr>
            <a:r>
              <a:rPr lang="en-US" altLang="zh-CN" sz="1400" dirty="0">
                <a:latin typeface="+mn-ea"/>
                <a:sym typeface="+mn-ea"/>
              </a:rPr>
              <a:t>value</a:t>
            </a:r>
            <a:r>
              <a:rPr lang="zh-CN" altLang="zh-CN" sz="1400" dirty="0">
                <a:latin typeface="+mn-ea"/>
                <a:sym typeface="+mn-ea"/>
              </a:rPr>
              <a:t>［</a:t>
            </a:r>
            <a:r>
              <a:rPr lang="en-US" altLang="zh-CN" sz="1400" dirty="0" err="1">
                <a:latin typeface="+mn-ea"/>
                <a:sym typeface="+mn-ea"/>
              </a:rPr>
              <a:t>i</a:t>
            </a:r>
            <a:r>
              <a:rPr lang="zh-CN" altLang="zh-CN" sz="1400" dirty="0">
                <a:latin typeface="+mn-ea"/>
                <a:sym typeface="+mn-ea"/>
              </a:rPr>
              <a:t>］</a:t>
            </a:r>
            <a:r>
              <a:rPr lang="en-US" altLang="zh-CN" sz="1400" dirty="0">
                <a:latin typeface="+mn-ea"/>
                <a:sym typeface="+mn-ea"/>
              </a:rPr>
              <a:t>= </a:t>
            </a:r>
            <a:r>
              <a:rPr lang="zh-CN" altLang="zh-CN" sz="1400" dirty="0">
                <a:latin typeface="+mn-ea"/>
                <a:sym typeface="+mn-ea"/>
              </a:rPr>
              <a:t>有效输入值，其中</a:t>
            </a:r>
            <a:r>
              <a:rPr lang="en-US" altLang="zh-CN" sz="1400" dirty="0" err="1">
                <a:latin typeface="+mn-ea"/>
                <a:sym typeface="+mn-ea"/>
              </a:rPr>
              <a:t>i </a:t>
            </a:r>
            <a:r>
              <a:rPr lang="en-US" altLang="zh-CN" sz="1400" dirty="0">
                <a:latin typeface="+mn-ea"/>
                <a:sym typeface="+mn-ea"/>
              </a:rPr>
              <a:t>&lt; 100</a:t>
            </a:r>
            <a:endParaRPr lang="en-US" altLang="zh-CN" sz="1400" dirty="0">
              <a:latin typeface="+mn-ea"/>
              <a:sym typeface="+mn-ea"/>
            </a:endParaRPr>
          </a:p>
          <a:p>
            <a:pPr marL="0" marR="0" lvl="0" indent="0" algn="just" defTabSz="1219200" rtl="0" eaLnBrk="1" fontAlgn="auto" latinLnBrk="0" hangingPunct="1">
              <a:lnSpc>
                <a:spcPct val="130000"/>
              </a:lnSpc>
              <a:spcBef>
                <a:spcPts val="0"/>
              </a:spcBef>
              <a:spcAft>
                <a:spcPts val="0"/>
              </a:spcAft>
              <a:buClrTx/>
              <a:buSzTx/>
              <a:buFontTx/>
              <a:buNone/>
              <a:defRPr/>
            </a:pPr>
            <a:r>
              <a:rPr lang="en-US" altLang="zh-CN" sz="1400" dirty="0">
                <a:latin typeface="+mn-ea"/>
                <a:sym typeface="+mn-ea"/>
              </a:rPr>
              <a:t>value</a:t>
            </a:r>
            <a:r>
              <a:rPr lang="zh-CN" altLang="zh-CN" sz="1400" dirty="0">
                <a:latin typeface="+mn-ea"/>
                <a:sym typeface="+mn-ea"/>
              </a:rPr>
              <a:t>［</a:t>
            </a:r>
            <a:r>
              <a:rPr lang="en-US" altLang="zh-CN" sz="1400" dirty="0">
                <a:latin typeface="+mn-ea"/>
                <a:sym typeface="+mn-ea"/>
              </a:rPr>
              <a:t>k</a:t>
            </a:r>
            <a:r>
              <a:rPr lang="zh-CN" altLang="zh-CN" sz="1400" dirty="0">
                <a:latin typeface="+mn-ea"/>
                <a:sym typeface="+mn-ea"/>
              </a:rPr>
              <a:t>］</a:t>
            </a:r>
            <a:r>
              <a:rPr lang="en-US" altLang="zh-CN" sz="1400" dirty="0">
                <a:latin typeface="+mn-ea"/>
                <a:sym typeface="+mn-ea"/>
              </a:rPr>
              <a:t>&lt; minimum,</a:t>
            </a:r>
            <a:r>
              <a:rPr lang="zh-CN" altLang="zh-CN" sz="1400" dirty="0">
                <a:latin typeface="+mn-ea"/>
                <a:sym typeface="+mn-ea"/>
              </a:rPr>
              <a:t>其中</a:t>
            </a:r>
            <a:r>
              <a:rPr lang="en-US" altLang="zh-CN" sz="1400" dirty="0">
                <a:latin typeface="+mn-ea"/>
                <a:sym typeface="+mn-ea"/>
              </a:rPr>
              <a:t>k &lt; </a:t>
            </a:r>
            <a:r>
              <a:rPr lang="en-US" altLang="zh-CN" sz="1400" dirty="0" err="1">
                <a:latin typeface="+mn-ea"/>
                <a:sym typeface="+mn-ea"/>
              </a:rPr>
              <a:t>i</a:t>
            </a:r>
            <a:endParaRPr lang="en-US" altLang="zh-CN" sz="1400" dirty="0" err="1">
              <a:latin typeface="+mn-ea"/>
              <a:sym typeface="+mn-ea"/>
            </a:endParaRPr>
          </a:p>
          <a:p>
            <a:pPr marL="0" marR="0" lvl="0" indent="0" algn="just" defTabSz="1219200" rtl="0" eaLnBrk="1" fontAlgn="auto" latinLnBrk="0" hangingPunct="1">
              <a:lnSpc>
                <a:spcPct val="130000"/>
              </a:lnSpc>
              <a:spcBef>
                <a:spcPts val="0"/>
              </a:spcBef>
              <a:spcAft>
                <a:spcPts val="0"/>
              </a:spcAft>
              <a:buClrTx/>
              <a:buSzTx/>
              <a:buFontTx/>
              <a:buNone/>
              <a:defRPr/>
            </a:pPr>
            <a:r>
              <a:rPr lang="zh-CN" altLang="zh-CN" sz="1400" dirty="0">
                <a:latin typeface="+mn-ea"/>
                <a:sym typeface="+mn-ea"/>
              </a:rPr>
              <a:t>预期结果：基于</a:t>
            </a:r>
            <a:r>
              <a:rPr lang="en-US" altLang="zh-CN" sz="1400" dirty="0">
                <a:latin typeface="+mn-ea"/>
                <a:sym typeface="+mn-ea"/>
              </a:rPr>
              <a:t>k</a:t>
            </a:r>
            <a:r>
              <a:rPr lang="zh-CN" altLang="zh-CN" sz="1400" dirty="0">
                <a:latin typeface="+mn-ea"/>
                <a:sym typeface="+mn-ea"/>
              </a:rPr>
              <a:t>的正确平均值和总数</a:t>
            </a:r>
            <a:endParaRPr kumimoji="0" lang="zh-CN" altLang="zh-CN" sz="1400" b="0" i="0" u="none" strike="noStrike" kern="1200" cap="none" spc="0" normalizeH="0" baseline="0" noProof="0" dirty="0">
              <a:ln>
                <a:noFill/>
              </a:ln>
              <a:solidFill>
                <a:prstClr val="black">
                  <a:lumMod val="85000"/>
                  <a:lumOff val="15000"/>
                </a:prstClr>
              </a:solidFill>
              <a:effectLst/>
              <a:uLnTx/>
              <a:uFillTx/>
              <a:latin typeface="+mn-ea"/>
              <a:ea typeface="微软雅黑" panose="020B0503020204020204" charset="-122"/>
              <a:cs typeface="+mn-cs"/>
              <a:sym typeface="+mn-ea"/>
            </a:endParaRPr>
          </a:p>
        </p:txBody>
      </p:sp>
      <p:sp>
        <p:nvSpPr>
          <p:cNvPr id="15" name="TextBox 14"/>
          <p:cNvSpPr txBox="1"/>
          <p:nvPr/>
        </p:nvSpPr>
        <p:spPr>
          <a:xfrm>
            <a:off x="6068060" y="5370195"/>
            <a:ext cx="3993515" cy="928370"/>
          </a:xfrm>
          <a:prstGeom prst="rect">
            <a:avLst/>
          </a:prstGeom>
          <a:noFill/>
        </p:spPr>
        <p:txBody>
          <a:bodyPr wrap="square" lIns="91416" tIns="45708" rIns="91416" bIns="45708" rtlCol="0">
            <a:spAutoFit/>
          </a:bodyPr>
          <a:lstStyle/>
          <a:p>
            <a:pPr marL="0" marR="0" lvl="0" indent="0" algn="just" defTabSz="1219200" rtl="0" eaLnBrk="1" fontAlgn="auto" latinLnBrk="0" hangingPunct="1">
              <a:lnSpc>
                <a:spcPct val="130000"/>
              </a:lnSpc>
              <a:spcBef>
                <a:spcPts val="0"/>
              </a:spcBef>
              <a:spcAft>
                <a:spcPts val="0"/>
              </a:spcAft>
              <a:buClrTx/>
              <a:buSzTx/>
              <a:buFontTx/>
              <a:buNone/>
              <a:defRPr/>
            </a:pPr>
            <a:r>
              <a:rPr lang="en-US" altLang="zh-CN" sz="1400" dirty="0">
                <a:latin typeface="+mn-ea"/>
                <a:sym typeface="+mn-ea"/>
              </a:rPr>
              <a:t>value</a:t>
            </a:r>
            <a:r>
              <a:rPr lang="zh-CN" altLang="zh-CN" sz="1400" dirty="0">
                <a:latin typeface="+mn-ea"/>
                <a:sym typeface="+mn-ea"/>
              </a:rPr>
              <a:t>［</a:t>
            </a:r>
            <a:r>
              <a:rPr lang="en-US" altLang="zh-CN" sz="1400" dirty="0" err="1">
                <a:latin typeface="+mn-ea"/>
                <a:sym typeface="+mn-ea"/>
              </a:rPr>
              <a:t>i</a:t>
            </a:r>
            <a:r>
              <a:rPr lang="zh-CN" altLang="zh-CN" sz="1400" dirty="0">
                <a:latin typeface="+mn-ea"/>
                <a:sym typeface="+mn-ea"/>
              </a:rPr>
              <a:t>］</a:t>
            </a:r>
            <a:r>
              <a:rPr lang="en-US" altLang="zh-CN" sz="1400" dirty="0">
                <a:latin typeface="+mn-ea"/>
                <a:sym typeface="+mn-ea"/>
              </a:rPr>
              <a:t>= </a:t>
            </a:r>
            <a:r>
              <a:rPr lang="zh-CN" altLang="zh-CN" sz="1400" dirty="0">
                <a:latin typeface="+mn-ea"/>
                <a:sym typeface="+mn-ea"/>
              </a:rPr>
              <a:t>有效输入值，其中</a:t>
            </a:r>
            <a:r>
              <a:rPr lang="en-US" altLang="zh-CN" sz="1400" dirty="0" err="1">
                <a:latin typeface="+mn-ea"/>
                <a:sym typeface="+mn-ea"/>
              </a:rPr>
              <a:t>i </a:t>
            </a:r>
            <a:r>
              <a:rPr lang="en-US" altLang="zh-CN" sz="1400" dirty="0">
                <a:latin typeface="+mn-ea"/>
                <a:sym typeface="+mn-ea"/>
              </a:rPr>
              <a:t>&lt; 100</a:t>
            </a:r>
            <a:endParaRPr lang="en-US" altLang="zh-CN" sz="1400" dirty="0">
              <a:latin typeface="+mn-ea"/>
              <a:sym typeface="+mn-ea"/>
            </a:endParaRPr>
          </a:p>
          <a:p>
            <a:pPr marL="0" marR="0" lvl="0" indent="0" algn="just" defTabSz="1219200" rtl="0" eaLnBrk="1" fontAlgn="auto" latinLnBrk="0" hangingPunct="1">
              <a:lnSpc>
                <a:spcPct val="130000"/>
              </a:lnSpc>
              <a:spcBef>
                <a:spcPts val="0"/>
              </a:spcBef>
              <a:spcAft>
                <a:spcPts val="0"/>
              </a:spcAft>
              <a:buClrTx/>
              <a:buSzTx/>
              <a:buFontTx/>
              <a:buNone/>
              <a:defRPr/>
            </a:pPr>
            <a:r>
              <a:rPr lang="en-US" altLang="zh-CN" sz="1400" dirty="0">
                <a:latin typeface="+mn-ea"/>
                <a:sym typeface="+mn-ea"/>
              </a:rPr>
              <a:t>value</a:t>
            </a:r>
            <a:r>
              <a:rPr lang="zh-CN" altLang="zh-CN" sz="1400" dirty="0">
                <a:latin typeface="+mn-ea"/>
                <a:sym typeface="+mn-ea"/>
              </a:rPr>
              <a:t>［</a:t>
            </a:r>
            <a:r>
              <a:rPr lang="en-US" altLang="zh-CN" sz="1400" dirty="0">
                <a:latin typeface="+mn-ea"/>
                <a:sym typeface="+mn-ea"/>
              </a:rPr>
              <a:t>k</a:t>
            </a:r>
            <a:r>
              <a:rPr lang="zh-CN" altLang="zh-CN" sz="1400" dirty="0">
                <a:latin typeface="+mn-ea"/>
                <a:sym typeface="+mn-ea"/>
              </a:rPr>
              <a:t>］</a:t>
            </a:r>
            <a:r>
              <a:rPr lang="en-US" altLang="zh-CN" sz="1400" dirty="0">
                <a:latin typeface="+mn-ea"/>
                <a:sym typeface="+mn-ea"/>
              </a:rPr>
              <a:t>&gt; maximum</a:t>
            </a:r>
            <a:r>
              <a:rPr lang="zh-CN" altLang="zh-CN" sz="1400" dirty="0">
                <a:latin typeface="+mn-ea"/>
                <a:sym typeface="+mn-ea"/>
              </a:rPr>
              <a:t>，其中 </a:t>
            </a:r>
            <a:r>
              <a:rPr lang="en-US" altLang="zh-CN" sz="1400" dirty="0">
                <a:latin typeface="+mn-ea"/>
                <a:sym typeface="+mn-ea"/>
              </a:rPr>
              <a:t>k&lt; </a:t>
            </a:r>
            <a:r>
              <a:rPr lang="en-US" altLang="zh-CN" sz="1400" dirty="0" err="1">
                <a:latin typeface="+mn-ea"/>
                <a:sym typeface="+mn-ea"/>
              </a:rPr>
              <a:t>i</a:t>
            </a:r>
            <a:endParaRPr lang="en-US" altLang="zh-CN" sz="1400" dirty="0" err="1">
              <a:latin typeface="+mn-ea"/>
              <a:sym typeface="+mn-ea"/>
            </a:endParaRPr>
          </a:p>
          <a:p>
            <a:pPr marL="0" marR="0" lvl="0" indent="0" algn="just" defTabSz="1219200" rtl="0" eaLnBrk="1" fontAlgn="auto" latinLnBrk="0" hangingPunct="1">
              <a:lnSpc>
                <a:spcPct val="130000"/>
              </a:lnSpc>
              <a:spcBef>
                <a:spcPts val="0"/>
              </a:spcBef>
              <a:spcAft>
                <a:spcPts val="0"/>
              </a:spcAft>
              <a:buClrTx/>
              <a:buSzTx/>
              <a:buFontTx/>
              <a:buNone/>
              <a:defRPr/>
            </a:pPr>
            <a:r>
              <a:rPr lang="zh-CN" altLang="zh-CN" sz="1400" dirty="0">
                <a:latin typeface="+mn-ea"/>
                <a:sym typeface="+mn-ea"/>
              </a:rPr>
              <a:t>预期结果：基于</a:t>
            </a:r>
            <a:r>
              <a:rPr lang="en-US" altLang="zh-CN" sz="1400" dirty="0">
                <a:latin typeface="+mn-ea"/>
                <a:sym typeface="+mn-ea"/>
              </a:rPr>
              <a:t>k</a:t>
            </a:r>
            <a:r>
              <a:rPr lang="zh-CN" altLang="zh-CN" sz="1400" dirty="0">
                <a:latin typeface="+mn-ea"/>
                <a:sym typeface="+mn-ea"/>
              </a:rPr>
              <a:t>的正确平均值和总数</a:t>
            </a:r>
            <a:endParaRPr kumimoji="0" lang="zh-CN" altLang="zh-CN" sz="1400" b="0" i="0" u="none" strike="noStrike" kern="1200" cap="none" spc="0" normalizeH="0" baseline="0" noProof="0" dirty="0">
              <a:ln>
                <a:noFill/>
              </a:ln>
              <a:solidFill>
                <a:prstClr val="black">
                  <a:lumMod val="85000"/>
                  <a:lumOff val="15000"/>
                </a:prstClr>
              </a:solidFill>
              <a:effectLst/>
              <a:uLnTx/>
              <a:uFillTx/>
              <a:latin typeface="+mn-ea"/>
              <a:ea typeface="微软雅黑" panose="020B0503020204020204"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 presetClass="entr" presetSubtype="12" fill="hold" grpId="0" nodeType="afterEffect" p14:presetBounceEnd="20000">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14:bounceEnd="20000">
                                          <p:cBhvr additive="base">
                                            <p:cTn id="11" dur="500" fill="hold"/>
                                            <p:tgtEl>
                                              <p:spTgt spid="3"/>
                                            </p:tgtEl>
                                            <p:attrNameLst>
                                              <p:attrName>ppt_x</p:attrName>
                                            </p:attrNameLst>
                                          </p:cBhvr>
                                          <p:tavLst>
                                            <p:tav tm="0">
                                              <p:val>
                                                <p:strVal val="0-#ppt_w/2"/>
                                              </p:val>
                                            </p:tav>
                                            <p:tav tm="100000">
                                              <p:val>
                                                <p:strVal val="#ppt_x"/>
                                              </p:val>
                                            </p:tav>
                                          </p:tavLst>
                                        </p:anim>
                                        <p:anim calcmode="lin" valueType="num" p14:bounceEnd="20000">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31" presetClass="entr" presetSubtype="0" fill="hold" grpId="0" nodeType="afterEffect">
                                      <p:stCondLst>
                                        <p:cond delay="0"/>
                                      </p:stCondLst>
                                      <p:childTnLst>
                                        <p:set>
                                          <p:cBhvr>
                                            <p:cTn id="15" dur="500"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fltVal val="0"/>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anim calcmode="lin" valueType="num">
                                          <p:cBhvr>
                                            <p:cTn id="18" dur="500" fill="hold"/>
                                            <p:tgtEl>
                                              <p:spTgt spid="4"/>
                                            </p:tgtEl>
                                            <p:attrNameLst>
                                              <p:attrName>style.rotation</p:attrName>
                                            </p:attrNameLst>
                                          </p:cBhvr>
                                          <p:tavLst>
                                            <p:tav tm="0">
                                              <p:val>
                                                <p:fltVal val="90"/>
                                              </p:val>
                                            </p:tav>
                                            <p:tav tm="100000">
                                              <p:val>
                                                <p:fltVal val="0"/>
                                              </p:val>
                                            </p:tav>
                                          </p:tavLst>
                                        </p:anim>
                                        <p:animEffect transition="in" filter="fade">
                                          <p:cBhvr>
                                            <p:cTn id="19" dur="500"/>
                                            <p:tgtEl>
                                              <p:spTgt spid="4"/>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500"/>
                                            <p:tgtEl>
                                              <p:spTgt spid="13"/>
                                            </p:tgtEl>
                                          </p:cBhvr>
                                        </p:animEffect>
                                      </p:childTnLst>
                                    </p:cTn>
                                  </p:par>
                                </p:childTnLst>
                              </p:cTn>
                            </p:par>
                            <p:par>
                              <p:cTn id="23" fill="hold">
                                <p:stCondLst>
                                  <p:cond delay="1500"/>
                                </p:stCondLst>
                                <p:childTnLst>
                                  <p:par>
                                    <p:cTn id="24" presetID="2" presetClass="entr" presetSubtype="9" fill="hold" grpId="0" nodeType="afterEffect" p14:presetBounceEnd="20000">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14:bounceEnd="20000">
                                          <p:cBhvr additive="base">
                                            <p:cTn id="26" dur="500" fill="hold"/>
                                            <p:tgtEl>
                                              <p:spTgt spid="5"/>
                                            </p:tgtEl>
                                            <p:attrNameLst>
                                              <p:attrName>ppt_x</p:attrName>
                                            </p:attrNameLst>
                                          </p:cBhvr>
                                          <p:tavLst>
                                            <p:tav tm="0">
                                              <p:val>
                                                <p:strVal val="0-#ppt_w/2"/>
                                              </p:val>
                                            </p:tav>
                                            <p:tav tm="100000">
                                              <p:val>
                                                <p:strVal val="#ppt_x"/>
                                              </p:val>
                                            </p:tav>
                                          </p:tavLst>
                                        </p:anim>
                                        <p:anim calcmode="lin" valueType="num" p14:bounceEnd="20000">
                                          <p:cBhvr additive="base">
                                            <p:cTn id="27" dur="500" fill="hold"/>
                                            <p:tgtEl>
                                              <p:spTgt spid="5"/>
                                            </p:tgtEl>
                                            <p:attrNameLst>
                                              <p:attrName>ppt_y</p:attrName>
                                            </p:attrNameLst>
                                          </p:cBhvr>
                                          <p:tavLst>
                                            <p:tav tm="0">
                                              <p:val>
                                                <p:strVal val="0-#ppt_h/2"/>
                                              </p:val>
                                            </p:tav>
                                            <p:tav tm="100000">
                                              <p:val>
                                                <p:strVal val="#ppt_y"/>
                                              </p:val>
                                            </p:tav>
                                          </p:tavLst>
                                        </p:anim>
                                      </p:childTnLst>
                                    </p:cTn>
                                  </p:par>
                                </p:childTnLst>
                              </p:cTn>
                            </p:par>
                            <p:par>
                              <p:cTn id="28" fill="hold">
                                <p:stCondLst>
                                  <p:cond delay="2000"/>
                                </p:stCondLst>
                                <p:childTnLst>
                                  <p:par>
                                    <p:cTn id="29" presetID="31" presetClass="entr" presetSubtype="0" fill="hold" grpId="0" nodeType="afterEffect">
                                      <p:stCondLst>
                                        <p:cond delay="0"/>
                                      </p:stCondLst>
                                      <p:childTnLst>
                                        <p:set>
                                          <p:cBhvr>
                                            <p:cTn id="30" dur="500"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 calcmode="lin" valueType="num">
                                          <p:cBhvr>
                                            <p:cTn id="33" dur="500" fill="hold"/>
                                            <p:tgtEl>
                                              <p:spTgt spid="7"/>
                                            </p:tgtEl>
                                            <p:attrNameLst>
                                              <p:attrName>style.rotation</p:attrName>
                                            </p:attrNameLst>
                                          </p:cBhvr>
                                          <p:tavLst>
                                            <p:tav tm="0">
                                              <p:val>
                                                <p:fltVal val="90"/>
                                              </p:val>
                                            </p:tav>
                                            <p:tav tm="100000">
                                              <p:val>
                                                <p:fltVal val="0"/>
                                              </p:val>
                                            </p:tav>
                                          </p:tavLst>
                                        </p:anim>
                                        <p:animEffect transition="in" filter="fade">
                                          <p:cBhvr>
                                            <p:cTn id="34" dur="500"/>
                                            <p:tgtEl>
                                              <p:spTgt spid="7"/>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up)">
                                          <p:cBhvr>
                                            <p:cTn id="37" dur="500"/>
                                            <p:tgtEl>
                                              <p:spTgt spid="15"/>
                                            </p:tgtEl>
                                          </p:cBhvr>
                                        </p:animEffect>
                                      </p:childTnLst>
                                    </p:cTn>
                                  </p:par>
                                </p:childTnLst>
                              </p:cTn>
                            </p:par>
                            <p:par>
                              <p:cTn id="38" fill="hold">
                                <p:stCondLst>
                                  <p:cond delay="2500"/>
                                </p:stCondLst>
                                <p:childTnLst>
                                  <p:par>
                                    <p:cTn id="39" presetID="2" presetClass="entr" presetSubtype="2" fill="hold" grpId="0" nodeType="afterEffect" p14:presetBounceEnd="20000">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14:bounceEnd="20000">
                                          <p:cBhvr additive="base">
                                            <p:cTn id="41" dur="500" fill="hold"/>
                                            <p:tgtEl>
                                              <p:spTgt spid="8"/>
                                            </p:tgtEl>
                                            <p:attrNameLst>
                                              <p:attrName>ppt_x</p:attrName>
                                            </p:attrNameLst>
                                          </p:cBhvr>
                                          <p:tavLst>
                                            <p:tav tm="0">
                                              <p:val>
                                                <p:strVal val="1+#ppt_w/2"/>
                                              </p:val>
                                            </p:tav>
                                            <p:tav tm="100000">
                                              <p:val>
                                                <p:strVal val="#ppt_x"/>
                                              </p:val>
                                            </p:tav>
                                          </p:tavLst>
                                        </p:anim>
                                        <p:anim calcmode="lin" valueType="num" p14:bounceEnd="20000">
                                          <p:cBhvr additive="base">
                                            <p:cTn id="42" dur="500" fill="hold"/>
                                            <p:tgtEl>
                                              <p:spTgt spid="8"/>
                                            </p:tgtEl>
                                            <p:attrNameLst>
                                              <p:attrName>ppt_y</p:attrName>
                                            </p:attrNameLst>
                                          </p:cBhvr>
                                          <p:tavLst>
                                            <p:tav tm="0">
                                              <p:val>
                                                <p:strVal val="#ppt_y"/>
                                              </p:val>
                                            </p:tav>
                                            <p:tav tm="100000">
                                              <p:val>
                                                <p:strVal val="#ppt_y"/>
                                              </p:val>
                                            </p:tav>
                                          </p:tavLst>
                                        </p:anim>
                                      </p:childTnLst>
                                    </p:cTn>
                                  </p:par>
                                </p:childTnLst>
                              </p:cTn>
                            </p:par>
                            <p:par>
                              <p:cTn id="43" fill="hold">
                                <p:stCondLst>
                                  <p:cond delay="3000"/>
                                </p:stCondLst>
                                <p:childTnLst>
                                  <p:par>
                                    <p:cTn id="44" presetID="31" presetClass="entr" presetSubtype="0" fill="hold" grpId="0" nodeType="afterEffect">
                                      <p:stCondLst>
                                        <p:cond delay="0"/>
                                      </p:stCondLst>
                                      <p:childTnLst>
                                        <p:set>
                                          <p:cBhvr>
                                            <p:cTn id="45" dur="500"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 calcmode="lin" valueType="num">
                                          <p:cBhvr>
                                            <p:cTn id="48" dur="500" fill="hold"/>
                                            <p:tgtEl>
                                              <p:spTgt spid="9"/>
                                            </p:tgtEl>
                                            <p:attrNameLst>
                                              <p:attrName>style.rotation</p:attrName>
                                            </p:attrNameLst>
                                          </p:cBhvr>
                                          <p:tavLst>
                                            <p:tav tm="0">
                                              <p:val>
                                                <p:fltVal val="90"/>
                                              </p:val>
                                            </p:tav>
                                            <p:tav tm="100000">
                                              <p:val>
                                                <p:fltVal val="0"/>
                                              </p:val>
                                            </p:tav>
                                          </p:tavLst>
                                        </p:anim>
                                        <p:animEffect transition="in" filter="fade">
                                          <p:cBhvr>
                                            <p:cTn id="49" dur="500"/>
                                            <p:tgtEl>
                                              <p:spTgt spid="9"/>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up)">
                                          <p:cBhvr>
                                            <p:cTn id="5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ldLvl="0" animBg="1"/>
          <p:bldP spid="4" grpId="0"/>
          <p:bldP spid="5" grpId="0" bldLvl="0" animBg="1"/>
          <p:bldP spid="7" grpId="0"/>
          <p:bldP spid="8" grpId="0" bldLvl="0" animBg="1"/>
          <p:bldP spid="9" grpId="0"/>
          <p:bldP spid="11" grpId="0"/>
          <p:bldP spid="13" grpId="0"/>
          <p:bldP spid="1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 presetClass="entr" presetSubtype="12"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31" presetClass="entr" presetSubtype="0" fill="hold" grpId="0" nodeType="afterEffect">
                                      <p:stCondLst>
                                        <p:cond delay="0"/>
                                      </p:stCondLst>
                                      <p:childTnLst>
                                        <p:set>
                                          <p:cBhvr>
                                            <p:cTn id="15" dur="500"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fltVal val="0"/>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anim calcmode="lin" valueType="num">
                                          <p:cBhvr>
                                            <p:cTn id="18" dur="500" fill="hold"/>
                                            <p:tgtEl>
                                              <p:spTgt spid="4"/>
                                            </p:tgtEl>
                                            <p:attrNameLst>
                                              <p:attrName>style.rotation</p:attrName>
                                            </p:attrNameLst>
                                          </p:cBhvr>
                                          <p:tavLst>
                                            <p:tav tm="0">
                                              <p:val>
                                                <p:fltVal val="90"/>
                                              </p:val>
                                            </p:tav>
                                            <p:tav tm="100000">
                                              <p:val>
                                                <p:fltVal val="0"/>
                                              </p:val>
                                            </p:tav>
                                          </p:tavLst>
                                        </p:anim>
                                        <p:animEffect transition="in" filter="fade">
                                          <p:cBhvr>
                                            <p:cTn id="19" dur="500"/>
                                            <p:tgtEl>
                                              <p:spTgt spid="4"/>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500"/>
                                            <p:tgtEl>
                                              <p:spTgt spid="13"/>
                                            </p:tgtEl>
                                          </p:cBhvr>
                                        </p:animEffect>
                                      </p:childTnLst>
                                    </p:cTn>
                                  </p:par>
                                </p:childTnLst>
                              </p:cTn>
                            </p:par>
                            <p:par>
                              <p:cTn id="23" fill="hold">
                                <p:stCondLst>
                                  <p:cond delay="1500"/>
                                </p:stCondLst>
                                <p:childTnLst>
                                  <p:par>
                                    <p:cTn id="24" presetID="2" presetClass="entr" presetSubtype="9"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0-#ppt_w/2"/>
                                              </p:val>
                                            </p:tav>
                                            <p:tav tm="100000">
                                              <p:val>
                                                <p:strVal val="#ppt_x"/>
                                              </p:val>
                                            </p:tav>
                                          </p:tavLst>
                                        </p:anim>
                                        <p:anim calcmode="lin" valueType="num">
                                          <p:cBhvr additive="base">
                                            <p:cTn id="27" dur="500" fill="hold"/>
                                            <p:tgtEl>
                                              <p:spTgt spid="5"/>
                                            </p:tgtEl>
                                            <p:attrNameLst>
                                              <p:attrName>ppt_y</p:attrName>
                                            </p:attrNameLst>
                                          </p:cBhvr>
                                          <p:tavLst>
                                            <p:tav tm="0">
                                              <p:val>
                                                <p:strVal val="0-#ppt_h/2"/>
                                              </p:val>
                                            </p:tav>
                                            <p:tav tm="100000">
                                              <p:val>
                                                <p:strVal val="#ppt_y"/>
                                              </p:val>
                                            </p:tav>
                                          </p:tavLst>
                                        </p:anim>
                                      </p:childTnLst>
                                    </p:cTn>
                                  </p:par>
                                </p:childTnLst>
                              </p:cTn>
                            </p:par>
                            <p:par>
                              <p:cTn id="28" fill="hold">
                                <p:stCondLst>
                                  <p:cond delay="2000"/>
                                </p:stCondLst>
                                <p:childTnLst>
                                  <p:par>
                                    <p:cTn id="29" presetID="31" presetClass="entr" presetSubtype="0" fill="hold" grpId="0" nodeType="afterEffect">
                                      <p:stCondLst>
                                        <p:cond delay="0"/>
                                      </p:stCondLst>
                                      <p:childTnLst>
                                        <p:set>
                                          <p:cBhvr>
                                            <p:cTn id="30" dur="500"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 calcmode="lin" valueType="num">
                                          <p:cBhvr>
                                            <p:cTn id="33" dur="500" fill="hold"/>
                                            <p:tgtEl>
                                              <p:spTgt spid="7"/>
                                            </p:tgtEl>
                                            <p:attrNameLst>
                                              <p:attrName>style.rotation</p:attrName>
                                            </p:attrNameLst>
                                          </p:cBhvr>
                                          <p:tavLst>
                                            <p:tav tm="0">
                                              <p:val>
                                                <p:fltVal val="90"/>
                                              </p:val>
                                            </p:tav>
                                            <p:tav tm="100000">
                                              <p:val>
                                                <p:fltVal val="0"/>
                                              </p:val>
                                            </p:tav>
                                          </p:tavLst>
                                        </p:anim>
                                        <p:animEffect transition="in" filter="fade">
                                          <p:cBhvr>
                                            <p:cTn id="34" dur="500"/>
                                            <p:tgtEl>
                                              <p:spTgt spid="7"/>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up)">
                                          <p:cBhvr>
                                            <p:cTn id="37" dur="500"/>
                                            <p:tgtEl>
                                              <p:spTgt spid="15"/>
                                            </p:tgtEl>
                                          </p:cBhvr>
                                        </p:animEffect>
                                      </p:childTnLst>
                                    </p:cTn>
                                  </p:par>
                                </p:childTnLst>
                              </p:cTn>
                            </p:par>
                            <p:par>
                              <p:cTn id="38" fill="hold">
                                <p:stCondLst>
                                  <p:cond delay="2500"/>
                                </p:stCondLst>
                                <p:childTnLst>
                                  <p:par>
                                    <p:cTn id="39" presetID="2" presetClass="entr" presetSubtype="2"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1+#ppt_w/2"/>
                                              </p:val>
                                            </p:tav>
                                            <p:tav tm="100000">
                                              <p:val>
                                                <p:strVal val="#ppt_x"/>
                                              </p:val>
                                            </p:tav>
                                          </p:tavLst>
                                        </p:anim>
                                        <p:anim calcmode="lin" valueType="num">
                                          <p:cBhvr additive="base">
                                            <p:cTn id="42" dur="500" fill="hold"/>
                                            <p:tgtEl>
                                              <p:spTgt spid="8"/>
                                            </p:tgtEl>
                                            <p:attrNameLst>
                                              <p:attrName>ppt_y</p:attrName>
                                            </p:attrNameLst>
                                          </p:cBhvr>
                                          <p:tavLst>
                                            <p:tav tm="0">
                                              <p:val>
                                                <p:strVal val="#ppt_y"/>
                                              </p:val>
                                            </p:tav>
                                            <p:tav tm="100000">
                                              <p:val>
                                                <p:strVal val="#ppt_y"/>
                                              </p:val>
                                            </p:tav>
                                          </p:tavLst>
                                        </p:anim>
                                      </p:childTnLst>
                                    </p:cTn>
                                  </p:par>
                                </p:childTnLst>
                              </p:cTn>
                            </p:par>
                            <p:par>
                              <p:cTn id="43" fill="hold">
                                <p:stCondLst>
                                  <p:cond delay="3000"/>
                                </p:stCondLst>
                                <p:childTnLst>
                                  <p:par>
                                    <p:cTn id="44" presetID="31" presetClass="entr" presetSubtype="0" fill="hold" grpId="0" nodeType="afterEffect">
                                      <p:stCondLst>
                                        <p:cond delay="0"/>
                                      </p:stCondLst>
                                      <p:childTnLst>
                                        <p:set>
                                          <p:cBhvr>
                                            <p:cTn id="45" dur="500"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 calcmode="lin" valueType="num">
                                          <p:cBhvr>
                                            <p:cTn id="48" dur="500" fill="hold"/>
                                            <p:tgtEl>
                                              <p:spTgt spid="9"/>
                                            </p:tgtEl>
                                            <p:attrNameLst>
                                              <p:attrName>style.rotation</p:attrName>
                                            </p:attrNameLst>
                                          </p:cBhvr>
                                          <p:tavLst>
                                            <p:tav tm="0">
                                              <p:val>
                                                <p:fltVal val="90"/>
                                              </p:val>
                                            </p:tav>
                                            <p:tav tm="100000">
                                              <p:val>
                                                <p:fltVal val="0"/>
                                              </p:val>
                                            </p:tav>
                                          </p:tavLst>
                                        </p:anim>
                                        <p:animEffect transition="in" filter="fade">
                                          <p:cBhvr>
                                            <p:cTn id="49" dur="500"/>
                                            <p:tgtEl>
                                              <p:spTgt spid="9"/>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up)">
                                          <p:cBhvr>
                                            <p:cTn id="5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ldLvl="0" animBg="1"/>
          <p:bldP spid="4" grpId="0"/>
          <p:bldP spid="5" grpId="0" bldLvl="0" animBg="1"/>
          <p:bldP spid="7" grpId="0"/>
          <p:bldP spid="8" grpId="0" bldLvl="0" animBg="1"/>
          <p:bldP spid="9" grpId="0"/>
          <p:bldP spid="11" grpId="0"/>
          <p:bldP spid="13" grpId="0"/>
          <p:bldP spid="15" grpId="0"/>
        </p:bldLst>
      </p:timing>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sz="2400" b="1" dirty="0">
                <a:sym typeface="+mn-ea"/>
              </a:rPr>
              <a:t>1. </a:t>
            </a:r>
            <a:r>
              <a:rPr lang="zh-CN" altLang="en-US" sz="2400" b="1" dirty="0">
                <a:sym typeface="+mn-ea"/>
              </a:rPr>
              <a:t>基本路径测试</a:t>
            </a:r>
            <a:endParaRPr lang="zh-CN" altLang="en-US" sz="1600" b="1" dirty="0"/>
          </a:p>
        </p:txBody>
      </p:sp>
      <p:sp>
        <p:nvSpPr>
          <p:cNvPr id="5" name="圆角矩形 4"/>
          <p:cNvSpPr/>
          <p:nvPr/>
        </p:nvSpPr>
        <p:spPr bwMode="auto">
          <a:xfrm>
            <a:off x="1728470" y="1488440"/>
            <a:ext cx="8735060" cy="4606290"/>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7" name="矩形 87"/>
          <p:cNvSpPr>
            <a:spLocks noChangeArrowheads="1"/>
          </p:cNvSpPr>
          <p:nvPr/>
        </p:nvSpPr>
        <p:spPr bwMode="auto">
          <a:xfrm>
            <a:off x="2046605" y="1679575"/>
            <a:ext cx="8098790" cy="4224020"/>
          </a:xfrm>
          <a:prstGeom prst="rect">
            <a:avLst/>
          </a:prstGeom>
          <a:noFill/>
          <a:ln w="9525">
            <a:noFill/>
            <a:miter lim="800000"/>
          </a:ln>
        </p:spPr>
        <p:txBody>
          <a:bodyPr wrap="square" lIns="121907" tIns="60955" rIns="121907" bIns="60955">
            <a:spAutoFit/>
          </a:bodyPr>
          <a:lstStyle/>
          <a:p>
            <a:pPr marL="0" indent="0" algn="just">
              <a:lnSpc>
                <a:spcPts val="3200"/>
              </a:lnSpc>
              <a:defRPr/>
            </a:pPr>
            <a:r>
              <a:rPr lang="en-US" altLang="zh-CN" sz="1600" dirty="0">
                <a:latin typeface="+mn-ea"/>
                <a:sym typeface="+mn-ea"/>
              </a:rPr>
              <a:t>    </a:t>
            </a:r>
            <a:r>
              <a:rPr lang="zh-CN" altLang="zh-CN" sz="1600" b="1" u="sng" dirty="0">
                <a:latin typeface="+mn-ea"/>
                <a:sym typeface="+mn-ea"/>
              </a:rPr>
              <a:t>路径</a:t>
            </a:r>
            <a:r>
              <a:rPr lang="en-US" altLang="zh-CN" sz="1600" b="1" u="sng" dirty="0">
                <a:latin typeface="+mn-ea"/>
                <a:sym typeface="+mn-ea"/>
              </a:rPr>
              <a:t>6</a:t>
            </a:r>
            <a:r>
              <a:rPr lang="zh-CN" altLang="zh-CN" sz="1600" dirty="0">
                <a:latin typeface="+mn-ea"/>
                <a:sym typeface="+mn-ea"/>
              </a:rPr>
              <a:t>的测试用例：</a:t>
            </a:r>
            <a:endParaRPr lang="zh-CN" altLang="zh-CN" sz="1600" dirty="0">
              <a:latin typeface="+mn-ea"/>
              <a:ea typeface="+mn-ea"/>
            </a:endParaRPr>
          </a:p>
          <a:p>
            <a:pPr marL="0" indent="0" algn="just">
              <a:lnSpc>
                <a:spcPts val="3200"/>
              </a:lnSpc>
              <a:defRPr/>
            </a:pPr>
            <a:r>
              <a:rPr lang="en-US" altLang="zh-CN" sz="1600" dirty="0">
                <a:latin typeface="+mn-ea"/>
                <a:sym typeface="+mn-ea"/>
              </a:rPr>
              <a:t>    value</a:t>
            </a:r>
            <a:r>
              <a:rPr lang="zh-CN" altLang="zh-CN" sz="1600" dirty="0">
                <a:latin typeface="+mn-ea"/>
                <a:sym typeface="+mn-ea"/>
              </a:rPr>
              <a:t>［</a:t>
            </a:r>
            <a:r>
              <a:rPr lang="en-US" altLang="zh-CN" sz="1600" dirty="0" err="1">
                <a:latin typeface="+mn-ea"/>
                <a:sym typeface="+mn-ea"/>
              </a:rPr>
              <a:t>i</a:t>
            </a:r>
            <a:r>
              <a:rPr lang="zh-CN" altLang="zh-CN" sz="1600" dirty="0">
                <a:latin typeface="+mn-ea"/>
                <a:sym typeface="+mn-ea"/>
              </a:rPr>
              <a:t>］</a:t>
            </a:r>
            <a:r>
              <a:rPr lang="en-US" altLang="zh-CN" sz="1600" dirty="0">
                <a:latin typeface="+mn-ea"/>
                <a:sym typeface="+mn-ea"/>
              </a:rPr>
              <a:t>=</a:t>
            </a:r>
            <a:r>
              <a:rPr lang="zh-CN" altLang="zh-CN" sz="1600" dirty="0">
                <a:latin typeface="+mn-ea"/>
                <a:sym typeface="+mn-ea"/>
              </a:rPr>
              <a:t>有效输入值，其中</a:t>
            </a:r>
            <a:r>
              <a:rPr lang="en-US" altLang="zh-CN" sz="1600" dirty="0" err="1">
                <a:latin typeface="+mn-ea"/>
                <a:sym typeface="+mn-ea"/>
              </a:rPr>
              <a:t>i</a:t>
            </a:r>
            <a:r>
              <a:rPr lang="en-US" altLang="zh-CN" sz="1600" dirty="0">
                <a:latin typeface="+mn-ea"/>
                <a:sym typeface="+mn-ea"/>
              </a:rPr>
              <a:t>&lt;100</a:t>
            </a:r>
            <a:endParaRPr lang="zh-CN" altLang="zh-CN" sz="1600" dirty="0">
              <a:latin typeface="+mn-ea"/>
              <a:ea typeface="+mn-ea"/>
            </a:endParaRPr>
          </a:p>
          <a:p>
            <a:pPr marL="0" indent="0" algn="just">
              <a:lnSpc>
                <a:spcPts val="3200"/>
              </a:lnSpc>
              <a:defRPr/>
            </a:pPr>
            <a:r>
              <a:rPr lang="en-US" altLang="zh-CN" sz="1600" dirty="0">
                <a:latin typeface="+mn-ea"/>
                <a:sym typeface="+mn-ea"/>
              </a:rPr>
              <a:t>    </a:t>
            </a:r>
            <a:r>
              <a:rPr lang="zh-CN" altLang="zh-CN" sz="1600" dirty="0">
                <a:latin typeface="+mn-ea"/>
                <a:sym typeface="+mn-ea"/>
              </a:rPr>
              <a:t>预期结果：正确的平均值和总数</a:t>
            </a:r>
            <a:endParaRPr lang="zh-CN" altLang="zh-CN" sz="1600" dirty="0">
              <a:latin typeface="+mn-ea"/>
              <a:sym typeface="+mn-ea"/>
            </a:endParaRPr>
          </a:p>
          <a:p>
            <a:pPr marL="0" indent="0" algn="just">
              <a:lnSpc>
                <a:spcPts val="3200"/>
              </a:lnSpc>
              <a:defRPr/>
            </a:pPr>
            <a:endParaRPr lang="zh-CN" altLang="zh-CN" sz="1600" dirty="0">
              <a:latin typeface="+mn-ea"/>
              <a:ea typeface="+mn-ea"/>
            </a:endParaRPr>
          </a:p>
          <a:p>
            <a:pPr marL="0" indent="0" algn="just">
              <a:lnSpc>
                <a:spcPts val="3200"/>
              </a:lnSpc>
              <a:defRPr/>
            </a:pPr>
            <a:r>
              <a:rPr lang="en-US" altLang="zh-CN" sz="1600" dirty="0">
                <a:latin typeface="+mn-ea"/>
                <a:sym typeface="+mn-ea"/>
              </a:rPr>
              <a:t>    </a:t>
            </a:r>
            <a:r>
              <a:rPr lang="zh-CN" altLang="zh-CN" sz="1600" dirty="0">
                <a:latin typeface="+mn-ea"/>
                <a:sym typeface="+mn-ea"/>
              </a:rPr>
              <a:t>在测试过程中，</a:t>
            </a:r>
            <a:r>
              <a:rPr lang="zh-CN" altLang="zh-CN" sz="1600" dirty="0">
                <a:solidFill>
                  <a:srgbClr val="FF0000"/>
                </a:solidFill>
                <a:latin typeface="+mn-ea"/>
                <a:sym typeface="+mn-ea"/>
              </a:rPr>
              <a:t>执行每个测试用例并把实际输出结果与预期结果相比较</a:t>
            </a:r>
            <a:r>
              <a:rPr lang="zh-CN" altLang="zh-CN" sz="1600" dirty="0">
                <a:latin typeface="+mn-ea"/>
                <a:sym typeface="+mn-ea"/>
              </a:rPr>
              <a:t>。一旦执行完所有测试用例，就可以确保程序中所有语句都至少被执行了一次，而且每个条件都分别取过</a:t>
            </a:r>
            <a:r>
              <a:rPr lang="en-US" altLang="zh-CN" sz="1600" dirty="0">
                <a:latin typeface="+mn-ea"/>
                <a:sym typeface="+mn-ea"/>
              </a:rPr>
              <a:t>true</a:t>
            </a:r>
            <a:r>
              <a:rPr lang="zh-CN" altLang="zh-CN" sz="1600" dirty="0">
                <a:latin typeface="+mn-ea"/>
                <a:sym typeface="+mn-ea"/>
              </a:rPr>
              <a:t>值和</a:t>
            </a:r>
            <a:r>
              <a:rPr lang="en-US" altLang="zh-CN" sz="1600" dirty="0">
                <a:latin typeface="+mn-ea"/>
                <a:sym typeface="+mn-ea"/>
              </a:rPr>
              <a:t>false</a:t>
            </a:r>
            <a:r>
              <a:rPr lang="zh-CN" altLang="zh-CN" sz="1600" dirty="0">
                <a:latin typeface="+mn-ea"/>
                <a:sym typeface="+mn-ea"/>
              </a:rPr>
              <a:t>值。</a:t>
            </a:r>
            <a:endParaRPr lang="zh-CN" altLang="zh-CN" sz="1600" dirty="0">
              <a:latin typeface="+mn-ea"/>
              <a:ea typeface="+mn-ea"/>
            </a:endParaRPr>
          </a:p>
          <a:p>
            <a:pPr marL="0" indent="0" algn="just">
              <a:lnSpc>
                <a:spcPts val="3200"/>
              </a:lnSpc>
              <a:defRPr/>
            </a:pPr>
            <a:r>
              <a:rPr lang="en-US" altLang="zh-CN" sz="1600" dirty="0">
                <a:latin typeface="+mn-ea"/>
                <a:sym typeface="+mn-ea"/>
              </a:rPr>
              <a:t>    </a:t>
            </a:r>
            <a:r>
              <a:rPr lang="zh-CN" altLang="zh-CN" sz="1600" dirty="0">
                <a:latin typeface="+mn-ea"/>
                <a:sym typeface="+mn-ea"/>
              </a:rPr>
              <a:t>注意，某些独立路径（例如，本例中的路径</a:t>
            </a:r>
            <a:r>
              <a:rPr lang="en-US" altLang="zh-CN" sz="1600" dirty="0">
                <a:latin typeface="+mn-ea"/>
                <a:sym typeface="+mn-ea"/>
              </a:rPr>
              <a:t>1</a:t>
            </a:r>
            <a:r>
              <a:rPr lang="zh-CN" altLang="zh-CN" sz="1600" dirty="0">
                <a:latin typeface="+mn-ea"/>
                <a:sym typeface="+mn-ea"/>
              </a:rPr>
              <a:t>和路径</a:t>
            </a:r>
            <a:r>
              <a:rPr lang="en-US" altLang="zh-CN" sz="1600" dirty="0">
                <a:latin typeface="+mn-ea"/>
                <a:sym typeface="+mn-ea"/>
              </a:rPr>
              <a:t>3</a:t>
            </a:r>
            <a:r>
              <a:rPr lang="zh-CN" altLang="zh-CN" sz="1600" dirty="0">
                <a:latin typeface="+mn-ea"/>
                <a:sym typeface="+mn-ea"/>
              </a:rPr>
              <a:t>）不能以独立的方式测试，例如，为了执行本例中的路径</a:t>
            </a:r>
            <a:r>
              <a:rPr lang="en-US" altLang="zh-CN" sz="1600" dirty="0">
                <a:latin typeface="+mn-ea"/>
                <a:sym typeface="+mn-ea"/>
              </a:rPr>
              <a:t>1</a:t>
            </a:r>
            <a:r>
              <a:rPr lang="zh-CN" altLang="zh-CN" sz="1600" dirty="0">
                <a:latin typeface="+mn-ea"/>
                <a:sym typeface="+mn-ea"/>
              </a:rPr>
              <a:t>，需要满足条件</a:t>
            </a:r>
            <a:r>
              <a:rPr lang="en-US" altLang="zh-CN" sz="1600" dirty="0" err="1">
                <a:latin typeface="+mn-ea"/>
                <a:sym typeface="+mn-ea"/>
              </a:rPr>
              <a:t>total.valid</a:t>
            </a:r>
            <a:r>
              <a:rPr lang="en-US" altLang="zh-CN" sz="1600" dirty="0">
                <a:latin typeface="+mn-ea"/>
                <a:sym typeface="+mn-ea"/>
              </a:rPr>
              <a:t>&gt;0</a:t>
            </a:r>
            <a:r>
              <a:rPr lang="zh-CN" altLang="zh-CN" sz="1600" dirty="0">
                <a:latin typeface="+mn-ea"/>
                <a:sym typeface="+mn-ea"/>
              </a:rPr>
              <a:t>。在这种情况下，这些路径</a:t>
            </a:r>
            <a:r>
              <a:rPr lang="zh-CN" altLang="zh-CN" sz="1600" dirty="0">
                <a:solidFill>
                  <a:srgbClr val="FF0000"/>
                </a:solidFill>
                <a:latin typeface="+mn-ea"/>
                <a:sym typeface="+mn-ea"/>
              </a:rPr>
              <a:t>必须作为另一个路径的一部分来测试</a:t>
            </a:r>
            <a:r>
              <a:rPr lang="zh-CN" altLang="zh-CN" sz="1600" dirty="0">
                <a:latin typeface="+mn-ea"/>
                <a:sym typeface="+mn-ea"/>
              </a:rPr>
              <a:t>。</a:t>
            </a:r>
            <a:endParaRPr kumimoji="0" lang="zh-CN" altLang="zh-CN" sz="1600" b="0" i="0" u="none" strike="noStrike" kern="1200" cap="none" spc="0" normalizeH="0" baseline="0" noProof="0" dirty="0">
              <a:ln>
                <a:noFill/>
              </a:ln>
              <a:effectLst/>
              <a:uLnTx/>
              <a:uFillTx/>
              <a:latin typeface="+mn-ea"/>
              <a:ea typeface="微软雅黑" panose="020B0503020204020204"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语言选择</a:t>
            </a:r>
            <a:endParaRPr lang="zh-CN" altLang="en-US" sz="1600" b="1" dirty="0"/>
          </a:p>
        </p:txBody>
      </p:sp>
      <p:sp>
        <p:nvSpPr>
          <p:cNvPr id="3" name="矩形 2"/>
          <p:cNvSpPr/>
          <p:nvPr/>
        </p:nvSpPr>
        <p:spPr>
          <a:xfrm>
            <a:off x="4054539" y="1458485"/>
            <a:ext cx="6361941" cy="1442457"/>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4" name="矩形 3"/>
          <p:cNvSpPr/>
          <p:nvPr/>
        </p:nvSpPr>
        <p:spPr>
          <a:xfrm>
            <a:off x="4886498" y="1244755"/>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程序员的知识</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5" name="六边形 4"/>
          <p:cNvSpPr/>
          <p:nvPr/>
        </p:nvSpPr>
        <p:spPr>
          <a:xfrm>
            <a:off x="1568501" y="3044955"/>
            <a:ext cx="1587263" cy="1368152"/>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标准</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7" name="直接箭头连接符 6"/>
          <p:cNvCxnSpPr>
            <a:stCxn id="5" idx="5"/>
          </p:cNvCxnSpPr>
          <p:nvPr/>
        </p:nvCxnSpPr>
        <p:spPr>
          <a:xfrm flipV="1">
            <a:off x="2813681" y="2108852"/>
            <a:ext cx="1240860" cy="936104"/>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5" idx="0"/>
          </p:cNvCxnSpPr>
          <p:nvPr/>
        </p:nvCxnSpPr>
        <p:spPr>
          <a:xfrm>
            <a:off x="3155764" y="3729031"/>
            <a:ext cx="898777" cy="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5" idx="1"/>
          </p:cNvCxnSpPr>
          <p:nvPr/>
        </p:nvCxnSpPr>
        <p:spPr>
          <a:xfrm>
            <a:off x="2813681" y="4413107"/>
            <a:ext cx="1240860" cy="936104"/>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270591" y="1805962"/>
            <a:ext cx="6049460" cy="928370"/>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虽然对于有经验的程序员来说，学习一种新的语言并不困难，但是要完全掌握一种新语言却需要实践。如果和其他标准不矛盾，那么应该选用程序员熟悉的语言</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1" name="矩形 10"/>
          <p:cNvSpPr/>
          <p:nvPr/>
        </p:nvSpPr>
        <p:spPr>
          <a:xfrm>
            <a:off x="4054475" y="3258820"/>
            <a:ext cx="6362065" cy="1228725"/>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2" name="矩形 11"/>
          <p:cNvSpPr/>
          <p:nvPr/>
        </p:nvSpPr>
        <p:spPr>
          <a:xfrm>
            <a:off x="4886498" y="3044955"/>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软件可移植性要求</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3" name="TextBox 12"/>
          <p:cNvSpPr txBox="1"/>
          <p:nvPr/>
        </p:nvSpPr>
        <p:spPr>
          <a:xfrm>
            <a:off x="4270591" y="3606162"/>
            <a:ext cx="6049460" cy="648970"/>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如果目标系统将在几台不同的计算机上运行，或者预期的使用寿命很长，那么选择一种标准化程度高、程序可移植性好的语言就是很重要的。</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4" name="矩形 13"/>
          <p:cNvSpPr/>
          <p:nvPr/>
        </p:nvSpPr>
        <p:spPr>
          <a:xfrm>
            <a:off x="4054475" y="5059045"/>
            <a:ext cx="6362065" cy="1195705"/>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5" name="矩形 14"/>
          <p:cNvSpPr/>
          <p:nvPr/>
        </p:nvSpPr>
        <p:spPr>
          <a:xfrm>
            <a:off x="4886498" y="4845157"/>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软件的应用领域</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6" name="TextBox 15"/>
          <p:cNvSpPr txBox="1"/>
          <p:nvPr/>
        </p:nvSpPr>
        <p:spPr>
          <a:xfrm>
            <a:off x="4270591" y="5406362"/>
            <a:ext cx="6049460" cy="648970"/>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lang="zh-CN" altLang="en-US" sz="1400" dirty="0">
                <a:solidFill>
                  <a:sysClr val="windowText" lastClr="000000"/>
                </a:solidFill>
                <a:latin typeface="微软雅黑" panose="020B0503020204020204" charset="-122"/>
                <a:ea typeface="微软雅黑" panose="020B0503020204020204" charset="-122"/>
              </a:rPr>
              <a:t>每种语言都有自己的适用领域，程序员应充分开率目标系统的应用范围后再决定选择哪种语言。</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sz="2400" b="1" dirty="0">
                <a:sym typeface="+mn-ea"/>
              </a:rPr>
              <a:t>2. </a:t>
            </a:r>
            <a:r>
              <a:rPr lang="zh-CN" altLang="en-US" sz="2400" b="1" dirty="0">
                <a:sym typeface="+mn-ea"/>
              </a:rPr>
              <a:t>条件</a:t>
            </a:r>
            <a:r>
              <a:rPr lang="zh-CN" altLang="en-US" sz="2400" b="1" dirty="0">
                <a:sym typeface="+mn-ea"/>
              </a:rPr>
              <a:t>测试</a:t>
            </a:r>
            <a:endParaRPr lang="zh-CN" altLang="en-US" sz="1600" b="1" dirty="0"/>
          </a:p>
        </p:txBody>
      </p:sp>
      <p:sp>
        <p:nvSpPr>
          <p:cNvPr id="5" name="圆角矩形 4"/>
          <p:cNvSpPr/>
          <p:nvPr/>
        </p:nvSpPr>
        <p:spPr bwMode="auto">
          <a:xfrm>
            <a:off x="1728470" y="1488440"/>
            <a:ext cx="8735060" cy="4606290"/>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7" name="矩形 87"/>
          <p:cNvSpPr>
            <a:spLocks noChangeArrowheads="1"/>
          </p:cNvSpPr>
          <p:nvPr/>
        </p:nvSpPr>
        <p:spPr bwMode="auto">
          <a:xfrm>
            <a:off x="2046605" y="1884680"/>
            <a:ext cx="8098790" cy="3813810"/>
          </a:xfrm>
          <a:prstGeom prst="rect">
            <a:avLst/>
          </a:prstGeom>
          <a:noFill/>
          <a:ln w="9525">
            <a:noFill/>
            <a:miter lim="800000"/>
          </a:ln>
        </p:spPr>
        <p:txBody>
          <a:bodyPr wrap="square" lIns="121907" tIns="60955" rIns="121907" bIns="60955">
            <a:spAutoFit/>
          </a:bodyPr>
          <a:lstStyle/>
          <a:p>
            <a:pPr marL="0" indent="0" algn="just">
              <a:lnSpc>
                <a:spcPct val="150000"/>
              </a:lnSpc>
              <a:defRPr/>
            </a:pPr>
            <a:r>
              <a:rPr lang="en-US" altLang="zh-CN" sz="1600" dirty="0">
                <a:latin typeface="+mn-ea"/>
                <a:sym typeface="+mn-ea"/>
              </a:rPr>
              <a:t>    </a:t>
            </a:r>
            <a:r>
              <a:rPr lang="zh-CN" altLang="zh-CN" sz="1600" dirty="0">
                <a:latin typeface="+mn-ea"/>
                <a:sym typeface="+mn-ea"/>
              </a:rPr>
              <a:t>用</a:t>
            </a:r>
            <a:r>
              <a:rPr lang="zh-CN" altLang="zh-CN" sz="1600" b="1" dirty="0">
                <a:solidFill>
                  <a:srgbClr val="FF0000"/>
                </a:solidFill>
                <a:latin typeface="+mn-ea"/>
                <a:sym typeface="+mn-ea"/>
              </a:rPr>
              <a:t>条件测试技术</a:t>
            </a:r>
            <a:r>
              <a:rPr lang="zh-CN" altLang="zh-CN" sz="1600" dirty="0">
                <a:latin typeface="+mn-ea"/>
                <a:sym typeface="+mn-ea"/>
              </a:rPr>
              <a:t>设计出的测试用例，能检查程序模块中包含的逻辑条件。一个简单条件是一个布尔变量或一个关系表达式，在布尔变量或关系表达式之前还可能有一个</a:t>
            </a:r>
            <a:r>
              <a:rPr lang="en-US" altLang="zh-CN" sz="1600" dirty="0">
                <a:latin typeface="+mn-ea"/>
                <a:sym typeface="+mn-ea"/>
              </a:rPr>
              <a:t>NOT</a:t>
            </a:r>
            <a:r>
              <a:rPr lang="zh-CN" altLang="zh-CN" sz="1600" dirty="0">
                <a:latin typeface="+mn-ea"/>
                <a:sym typeface="+mn-ea"/>
              </a:rPr>
              <a:t>（</a:t>
            </a:r>
            <a:r>
              <a:rPr lang="zh-CN" altLang="en-US" sz="1600" baseline="30000" dirty="0">
                <a:latin typeface="+mn-ea"/>
                <a:sym typeface="+mn-ea"/>
              </a:rPr>
              <a:t>┐</a:t>
            </a:r>
            <a:r>
              <a:rPr lang="en-US" altLang="zh-CN" sz="1600" dirty="0">
                <a:latin typeface="+mn-ea"/>
                <a:sym typeface="+mn-ea"/>
              </a:rPr>
              <a:t>)</a:t>
            </a:r>
            <a:r>
              <a:rPr lang="zh-CN" altLang="zh-CN" sz="1600" dirty="0">
                <a:latin typeface="+mn-ea"/>
                <a:sym typeface="+mn-ea"/>
              </a:rPr>
              <a:t>算符。关系表达式的形式如下：</a:t>
            </a:r>
            <a:endParaRPr lang="zh-CN" altLang="zh-CN" sz="1600" dirty="0">
              <a:latin typeface="+mn-ea"/>
              <a:ea typeface="+mn-ea"/>
            </a:endParaRPr>
          </a:p>
          <a:p>
            <a:pPr marL="0" indent="0" algn="just">
              <a:lnSpc>
                <a:spcPct val="150000"/>
              </a:lnSpc>
              <a:defRPr/>
            </a:pPr>
            <a:r>
              <a:rPr lang="en-US" altLang="zh-CN" sz="1600" u="sng" dirty="0">
                <a:latin typeface="+mn-ea"/>
                <a:sym typeface="+mn-ea"/>
              </a:rPr>
              <a:t>E1&lt;</a:t>
            </a:r>
            <a:r>
              <a:rPr lang="zh-CN" altLang="zh-CN" sz="1600" u="sng" dirty="0">
                <a:latin typeface="+mn-ea"/>
                <a:sym typeface="+mn-ea"/>
              </a:rPr>
              <a:t>关系算符</a:t>
            </a:r>
            <a:r>
              <a:rPr lang="en-US" altLang="zh-CN" sz="1600" u="sng" dirty="0">
                <a:latin typeface="+mn-ea"/>
                <a:sym typeface="+mn-ea"/>
              </a:rPr>
              <a:t>&gt;E2</a:t>
            </a:r>
            <a:endParaRPr lang="en-US" altLang="zh-CN" sz="1600" u="sng" dirty="0">
              <a:latin typeface="+mn-ea"/>
              <a:ea typeface="+mn-ea"/>
            </a:endParaRPr>
          </a:p>
          <a:p>
            <a:pPr marL="0" indent="0" algn="just">
              <a:lnSpc>
                <a:spcPct val="150000"/>
              </a:lnSpc>
              <a:defRPr/>
            </a:pPr>
            <a:r>
              <a:rPr lang="en-US" altLang="zh-CN" sz="1600" dirty="0">
                <a:latin typeface="+mn-ea"/>
                <a:sym typeface="+mn-ea"/>
              </a:rPr>
              <a:t>    </a:t>
            </a:r>
            <a:r>
              <a:rPr lang="zh-CN" altLang="zh-CN" sz="1600" dirty="0">
                <a:latin typeface="+mn-ea"/>
                <a:sym typeface="+mn-ea"/>
              </a:rPr>
              <a:t>其中，</a:t>
            </a:r>
            <a:r>
              <a:rPr lang="en-US" altLang="zh-CN" sz="1600" dirty="0">
                <a:latin typeface="+mn-ea"/>
                <a:sym typeface="+mn-ea"/>
              </a:rPr>
              <a:t>E1</a:t>
            </a:r>
            <a:r>
              <a:rPr lang="zh-CN" altLang="zh-CN" sz="1600" dirty="0">
                <a:latin typeface="+mn-ea"/>
                <a:sym typeface="+mn-ea"/>
              </a:rPr>
              <a:t>和</a:t>
            </a:r>
            <a:r>
              <a:rPr lang="en-US" altLang="zh-CN" sz="1600" dirty="0">
                <a:latin typeface="+mn-ea"/>
                <a:sym typeface="+mn-ea"/>
              </a:rPr>
              <a:t>E2</a:t>
            </a:r>
            <a:r>
              <a:rPr lang="zh-CN" altLang="zh-CN" sz="1600" dirty="0">
                <a:latin typeface="+mn-ea"/>
                <a:sym typeface="+mn-ea"/>
              </a:rPr>
              <a:t>是算术表达式，而</a:t>
            </a:r>
            <a:r>
              <a:rPr lang="en-US" altLang="zh-CN" sz="1600" dirty="0">
                <a:latin typeface="+mn-ea"/>
                <a:sym typeface="+mn-ea"/>
              </a:rPr>
              <a:t>&lt;</a:t>
            </a:r>
            <a:r>
              <a:rPr lang="zh-CN" altLang="zh-CN" sz="1600" dirty="0">
                <a:latin typeface="+mn-ea"/>
                <a:sym typeface="+mn-ea"/>
              </a:rPr>
              <a:t>关系算符</a:t>
            </a:r>
            <a:r>
              <a:rPr lang="en-US" altLang="zh-CN" sz="1600" dirty="0">
                <a:latin typeface="+mn-ea"/>
                <a:sym typeface="+mn-ea"/>
              </a:rPr>
              <a:t>&gt;</a:t>
            </a:r>
            <a:r>
              <a:rPr lang="zh-CN" altLang="zh-CN" sz="1600" dirty="0">
                <a:latin typeface="+mn-ea"/>
                <a:sym typeface="+mn-ea"/>
              </a:rPr>
              <a:t>是下列算符之一</a:t>
            </a:r>
            <a:r>
              <a:rPr lang="zh-CN" altLang="en-US" sz="1600" dirty="0">
                <a:latin typeface="+mn-ea"/>
                <a:sym typeface="+mn-ea"/>
              </a:rPr>
              <a:t>：</a:t>
            </a:r>
            <a:r>
              <a:rPr lang="en-US" altLang="zh-CN" sz="1600" dirty="0">
                <a:latin typeface="+mn-ea"/>
                <a:sym typeface="+mn-ea"/>
              </a:rPr>
              <a:t>&lt;</a:t>
            </a:r>
            <a:r>
              <a:rPr lang="zh-CN" altLang="en-US" sz="1600" dirty="0">
                <a:latin typeface="+mn-ea"/>
                <a:sym typeface="+mn-ea"/>
              </a:rPr>
              <a:t>，</a:t>
            </a:r>
            <a:r>
              <a:rPr lang="zh-CN" altLang="zh-CN" sz="1600" dirty="0">
                <a:latin typeface="+mn-ea"/>
                <a:sym typeface="+mn-ea"/>
              </a:rPr>
              <a:t>≤</a:t>
            </a:r>
            <a:r>
              <a:rPr lang="zh-CN" altLang="en-US" sz="1600" dirty="0">
                <a:latin typeface="+mn-ea"/>
                <a:sym typeface="+mn-ea"/>
              </a:rPr>
              <a:t>，</a:t>
            </a:r>
            <a:r>
              <a:rPr lang="en-US" altLang="zh-CN" sz="1600" dirty="0">
                <a:latin typeface="+mn-ea"/>
                <a:sym typeface="+mn-ea"/>
              </a:rPr>
              <a:t>=</a:t>
            </a:r>
            <a:r>
              <a:rPr lang="zh-CN" altLang="en-US" sz="1600" dirty="0">
                <a:latin typeface="+mn-ea"/>
                <a:sym typeface="+mn-ea"/>
              </a:rPr>
              <a:t>，</a:t>
            </a:r>
            <a:r>
              <a:rPr lang="zh-CN" altLang="zh-CN" sz="1600" dirty="0">
                <a:latin typeface="+mn-ea"/>
                <a:sym typeface="+mn-ea"/>
              </a:rPr>
              <a:t>≠</a:t>
            </a:r>
            <a:r>
              <a:rPr lang="zh-CN" altLang="en-US" sz="1600" dirty="0">
                <a:latin typeface="+mn-ea"/>
                <a:sym typeface="+mn-ea"/>
              </a:rPr>
              <a:t>，</a:t>
            </a:r>
            <a:r>
              <a:rPr lang="en-US" altLang="zh-CN" sz="1600" dirty="0">
                <a:latin typeface="+mn-ea"/>
                <a:sym typeface="+mn-ea"/>
              </a:rPr>
              <a:t>&gt;</a:t>
            </a:r>
            <a:r>
              <a:rPr lang="zh-CN" altLang="zh-CN" sz="1600" dirty="0">
                <a:latin typeface="+mn-ea"/>
                <a:sym typeface="+mn-ea"/>
              </a:rPr>
              <a:t>或≥。布尔算符有</a:t>
            </a:r>
            <a:r>
              <a:rPr lang="en-US" altLang="zh-CN" sz="1600" dirty="0">
                <a:latin typeface="+mn-ea"/>
                <a:sym typeface="+mn-ea"/>
              </a:rPr>
              <a:t>OR(|)</a:t>
            </a:r>
            <a:r>
              <a:rPr lang="zh-CN" altLang="zh-CN" sz="1600" dirty="0">
                <a:latin typeface="+mn-ea"/>
                <a:sym typeface="+mn-ea"/>
              </a:rPr>
              <a:t>，</a:t>
            </a:r>
            <a:r>
              <a:rPr lang="en-US" altLang="zh-CN" sz="1600" dirty="0">
                <a:latin typeface="+mn-ea"/>
                <a:sym typeface="+mn-ea"/>
              </a:rPr>
              <a:t>AND(&amp;)</a:t>
            </a:r>
            <a:r>
              <a:rPr lang="zh-CN" altLang="zh-CN" sz="1600" dirty="0">
                <a:latin typeface="+mn-ea"/>
                <a:sym typeface="+mn-ea"/>
              </a:rPr>
              <a:t>和</a:t>
            </a:r>
            <a:r>
              <a:rPr lang="en-US" altLang="zh-CN" sz="1600" dirty="0">
                <a:latin typeface="+mn-ea"/>
                <a:sym typeface="+mn-ea"/>
              </a:rPr>
              <a:t>NOT(</a:t>
            </a:r>
            <a:r>
              <a:rPr lang="zh-CN" altLang="en-US" sz="1600" baseline="30000" dirty="0">
                <a:latin typeface="+mn-ea"/>
                <a:sym typeface="+mn-ea"/>
              </a:rPr>
              <a:t> ┐</a:t>
            </a:r>
            <a:r>
              <a:rPr lang="en-US" altLang="zh-CN" sz="1600" dirty="0">
                <a:latin typeface="+mn-ea"/>
                <a:sym typeface="+mn-ea"/>
              </a:rPr>
              <a:t>)</a:t>
            </a:r>
            <a:r>
              <a:rPr lang="zh-CN" altLang="zh-CN" sz="1600" dirty="0">
                <a:latin typeface="+mn-ea"/>
                <a:sym typeface="+mn-ea"/>
              </a:rPr>
              <a:t>。不包含关系表达式的条件称为布尔表达式。</a:t>
            </a:r>
            <a:endParaRPr lang="zh-CN" altLang="zh-CN" sz="1600" dirty="0">
              <a:latin typeface="+mn-ea"/>
              <a:ea typeface="+mn-ea"/>
            </a:endParaRPr>
          </a:p>
          <a:p>
            <a:pPr marL="0" indent="0" algn="just">
              <a:lnSpc>
                <a:spcPct val="150000"/>
              </a:lnSpc>
              <a:defRPr/>
            </a:pPr>
            <a:r>
              <a:rPr lang="en-US" altLang="zh-CN" sz="1600" dirty="0">
                <a:latin typeface="+mn-ea"/>
                <a:sym typeface="+mn-ea"/>
              </a:rPr>
              <a:t>    </a:t>
            </a:r>
            <a:r>
              <a:rPr lang="zh-CN" altLang="zh-CN" sz="1600" dirty="0">
                <a:latin typeface="+mn-ea"/>
                <a:sym typeface="+mn-ea"/>
              </a:rPr>
              <a:t>因此，条件成分的类型包括布尔算符、布尔变量、布尔括弧（括住简单条件或复合条件）、关系算符及算术表达式。</a:t>
            </a:r>
            <a:endParaRPr lang="zh-CN" altLang="zh-CN" sz="1600" dirty="0">
              <a:latin typeface="+mn-ea"/>
              <a:ea typeface="+mn-ea"/>
            </a:endParaRPr>
          </a:p>
          <a:p>
            <a:pPr marL="0" indent="0" algn="just">
              <a:lnSpc>
                <a:spcPct val="150000"/>
              </a:lnSpc>
              <a:defRPr/>
            </a:pPr>
            <a:r>
              <a:rPr lang="en-US" altLang="zh-CN" sz="1600" dirty="0">
                <a:latin typeface="+mn-ea"/>
                <a:sym typeface="+mn-ea"/>
              </a:rPr>
              <a:t>    </a:t>
            </a:r>
            <a:r>
              <a:rPr lang="zh-CN" altLang="zh-CN" sz="1600" dirty="0">
                <a:latin typeface="+mn-ea"/>
                <a:sym typeface="+mn-ea"/>
              </a:rPr>
              <a:t>如果条件不正确，则至少条件的一个成分不正确。因此，条件错误的类型</a:t>
            </a:r>
            <a:r>
              <a:rPr lang="zh-CN" altLang="en-US" sz="1600" dirty="0">
                <a:latin typeface="+mn-ea"/>
                <a:sym typeface="+mn-ea"/>
              </a:rPr>
              <a:t>有</a:t>
            </a:r>
            <a:r>
              <a:rPr lang="zh-CN" altLang="zh-CN" sz="1600" dirty="0">
                <a:latin typeface="+mn-ea"/>
                <a:sym typeface="+mn-ea"/>
              </a:rPr>
              <a:t>：布尔算符错</a:t>
            </a:r>
            <a:r>
              <a:rPr lang="zh-CN" altLang="en-US" sz="1600" dirty="0">
                <a:latin typeface="+mn-ea"/>
                <a:sym typeface="+mn-ea"/>
              </a:rPr>
              <a:t>、</a:t>
            </a:r>
            <a:r>
              <a:rPr lang="zh-CN" altLang="zh-CN" sz="1600" dirty="0">
                <a:latin typeface="+mn-ea"/>
                <a:sym typeface="+mn-ea"/>
              </a:rPr>
              <a:t>布尔变量错</a:t>
            </a:r>
            <a:r>
              <a:rPr lang="zh-CN" altLang="en-US" sz="1600" dirty="0">
                <a:latin typeface="+mn-ea"/>
                <a:sym typeface="+mn-ea"/>
              </a:rPr>
              <a:t>、</a:t>
            </a:r>
            <a:r>
              <a:rPr lang="zh-CN" altLang="zh-CN" sz="1600" dirty="0">
                <a:latin typeface="+mn-ea"/>
                <a:sym typeface="+mn-ea"/>
              </a:rPr>
              <a:t>布尔括弧错</a:t>
            </a:r>
            <a:r>
              <a:rPr lang="zh-CN" altLang="en-US" sz="1600" dirty="0">
                <a:latin typeface="+mn-ea"/>
                <a:sym typeface="+mn-ea"/>
              </a:rPr>
              <a:t>、</a:t>
            </a:r>
            <a:r>
              <a:rPr lang="zh-CN" altLang="zh-CN" sz="1600" dirty="0">
                <a:latin typeface="+mn-ea"/>
                <a:sym typeface="+mn-ea"/>
              </a:rPr>
              <a:t>关系算符错</a:t>
            </a:r>
            <a:r>
              <a:rPr lang="zh-CN" altLang="en-US" sz="1600" dirty="0">
                <a:latin typeface="+mn-ea"/>
                <a:sym typeface="+mn-ea"/>
              </a:rPr>
              <a:t>、</a:t>
            </a:r>
            <a:r>
              <a:rPr lang="zh-CN" altLang="zh-CN" sz="1600" dirty="0">
                <a:latin typeface="+mn-ea"/>
                <a:sym typeface="+mn-ea"/>
              </a:rPr>
              <a:t>算术表达式</a:t>
            </a:r>
            <a:r>
              <a:rPr lang="zh-CN" altLang="en-US" sz="1600" dirty="0">
                <a:latin typeface="+mn-ea"/>
                <a:sym typeface="+mn-ea"/>
              </a:rPr>
              <a:t>错。</a:t>
            </a:r>
            <a:endParaRPr kumimoji="0" lang="zh-CN" altLang="zh-CN" sz="1600" b="0" i="0" u="none" strike="noStrike" kern="1200" cap="none" spc="0" normalizeH="0" baseline="0" noProof="0" dirty="0">
              <a:ln>
                <a:noFill/>
              </a:ln>
              <a:effectLst/>
              <a:uLnTx/>
              <a:uFillTx/>
              <a:latin typeface="+mn-ea"/>
              <a:ea typeface="微软雅黑" panose="020B0503020204020204"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sz="2400" b="1" dirty="0">
                <a:sym typeface="+mn-ea"/>
              </a:rPr>
              <a:t>2. </a:t>
            </a:r>
            <a:r>
              <a:rPr lang="zh-CN" altLang="en-US" sz="2400" b="1" dirty="0">
                <a:sym typeface="+mn-ea"/>
              </a:rPr>
              <a:t>条件</a:t>
            </a:r>
            <a:r>
              <a:rPr lang="zh-CN" altLang="en-US" sz="2400" b="1" dirty="0">
                <a:sym typeface="+mn-ea"/>
              </a:rPr>
              <a:t>测试</a:t>
            </a:r>
            <a:endParaRPr lang="zh-CN" altLang="en-US" sz="1600" b="1" dirty="0"/>
          </a:p>
        </p:txBody>
      </p:sp>
      <p:sp>
        <p:nvSpPr>
          <p:cNvPr id="5" name="圆角矩形 4"/>
          <p:cNvSpPr/>
          <p:nvPr/>
        </p:nvSpPr>
        <p:spPr bwMode="auto">
          <a:xfrm>
            <a:off x="1728470" y="1488440"/>
            <a:ext cx="8735060" cy="4606290"/>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7" name="矩形 87"/>
          <p:cNvSpPr>
            <a:spLocks noChangeArrowheads="1"/>
          </p:cNvSpPr>
          <p:nvPr/>
        </p:nvSpPr>
        <p:spPr bwMode="auto">
          <a:xfrm>
            <a:off x="2046605" y="1936115"/>
            <a:ext cx="8098790" cy="3698240"/>
          </a:xfrm>
          <a:prstGeom prst="rect">
            <a:avLst/>
          </a:prstGeom>
          <a:noFill/>
          <a:ln w="9525">
            <a:noFill/>
            <a:miter lim="800000"/>
          </a:ln>
        </p:spPr>
        <p:txBody>
          <a:bodyPr wrap="square" lIns="121907" tIns="60955" rIns="121907" bIns="60955">
            <a:spAutoFit/>
          </a:bodyPr>
          <a:lstStyle/>
          <a:p>
            <a:pPr marL="0" indent="0" algn="just">
              <a:lnSpc>
                <a:spcPts val="3100"/>
              </a:lnSpc>
              <a:defRPr/>
            </a:pPr>
            <a:r>
              <a:rPr lang="en-US" altLang="zh-CN" sz="1600" dirty="0">
                <a:latin typeface="+mn-ea"/>
                <a:sym typeface="+mn-ea"/>
              </a:rPr>
              <a:t>    </a:t>
            </a:r>
            <a:r>
              <a:rPr lang="zh-CN" altLang="zh-CN" sz="1600" dirty="0">
                <a:latin typeface="+mn-ea"/>
                <a:sym typeface="+mn-ea"/>
              </a:rPr>
              <a:t>条件测试方法着重测试程序中的每个条件。条件测试策略有两个</a:t>
            </a:r>
            <a:r>
              <a:rPr lang="zh-CN" altLang="zh-CN" sz="1600" b="1" dirty="0">
                <a:solidFill>
                  <a:srgbClr val="FF0000"/>
                </a:solidFill>
                <a:latin typeface="+mn-ea"/>
                <a:sym typeface="+mn-ea"/>
              </a:rPr>
              <a:t>优点</a:t>
            </a:r>
            <a:r>
              <a:rPr lang="zh-CN" altLang="zh-CN" sz="1600" dirty="0">
                <a:latin typeface="+mn-ea"/>
                <a:sym typeface="+mn-ea"/>
              </a:rPr>
              <a:t>： </a:t>
            </a:r>
            <a:r>
              <a:rPr lang="zh-CN" altLang="zh-CN" sz="1600" dirty="0">
                <a:solidFill>
                  <a:srgbClr val="FF0000"/>
                </a:solidFill>
                <a:latin typeface="+mn-ea"/>
                <a:sym typeface="+mn-ea"/>
              </a:rPr>
              <a:t>①容易度量条件的测试覆盖率； ②程序内条件的测试覆盖率可指导附加测试的设计。</a:t>
            </a:r>
            <a:endParaRPr lang="en-US" altLang="zh-CN" sz="1600" dirty="0">
              <a:latin typeface="+mn-ea"/>
              <a:ea typeface="+mn-ea"/>
            </a:endParaRPr>
          </a:p>
          <a:p>
            <a:pPr marL="0" indent="0" algn="just">
              <a:lnSpc>
                <a:spcPts val="3100"/>
              </a:lnSpc>
              <a:defRPr/>
            </a:pPr>
            <a:r>
              <a:rPr lang="en-US" altLang="zh-CN" sz="1600" dirty="0">
                <a:latin typeface="+mn-ea"/>
                <a:sym typeface="+mn-ea"/>
              </a:rPr>
              <a:t>    </a:t>
            </a:r>
            <a:r>
              <a:rPr lang="zh-CN" altLang="zh-CN" sz="1600" u="sng" dirty="0">
                <a:latin typeface="+mn-ea"/>
                <a:sym typeface="+mn-ea"/>
              </a:rPr>
              <a:t>条件测试的目的不仅是检测程序条件中的错误，而且是检测程序中的其他错误。</a:t>
            </a:r>
            <a:r>
              <a:rPr lang="zh-CN" altLang="zh-CN" sz="1600" dirty="0">
                <a:latin typeface="+mn-ea"/>
                <a:sym typeface="+mn-ea"/>
              </a:rPr>
              <a:t>如果程序</a:t>
            </a:r>
            <a:r>
              <a:rPr lang="en-US" altLang="zh-CN" sz="1600" dirty="0">
                <a:latin typeface="+mn-ea"/>
                <a:sym typeface="+mn-ea"/>
              </a:rPr>
              <a:t>P</a:t>
            </a:r>
            <a:r>
              <a:rPr lang="zh-CN" altLang="zh-CN" sz="1600" dirty="0">
                <a:latin typeface="+mn-ea"/>
                <a:sym typeface="+mn-ea"/>
              </a:rPr>
              <a:t>的测试集能有效地检测</a:t>
            </a:r>
            <a:r>
              <a:rPr lang="en-US" altLang="zh-CN" sz="1600" dirty="0">
                <a:latin typeface="+mn-ea"/>
                <a:sym typeface="+mn-ea"/>
              </a:rPr>
              <a:t>P</a:t>
            </a:r>
            <a:r>
              <a:rPr lang="zh-CN" altLang="zh-CN" sz="1600" dirty="0">
                <a:latin typeface="+mn-ea"/>
                <a:sym typeface="+mn-ea"/>
              </a:rPr>
              <a:t>中条件的错误，则它很可能也可以有效地检测</a:t>
            </a:r>
            <a:r>
              <a:rPr lang="en-US" altLang="zh-CN" sz="1600" dirty="0">
                <a:latin typeface="+mn-ea"/>
                <a:sym typeface="+mn-ea"/>
              </a:rPr>
              <a:t>P</a:t>
            </a:r>
            <a:r>
              <a:rPr lang="zh-CN" altLang="zh-CN" sz="1600" dirty="0">
                <a:latin typeface="+mn-ea"/>
                <a:sym typeface="+mn-ea"/>
              </a:rPr>
              <a:t>中的其他错误。</a:t>
            </a:r>
            <a:endParaRPr lang="en-US" altLang="zh-CN" sz="1600" dirty="0">
              <a:latin typeface="+mn-ea"/>
              <a:ea typeface="+mn-ea"/>
            </a:endParaRPr>
          </a:p>
          <a:p>
            <a:pPr marL="0" indent="0" algn="just">
              <a:lnSpc>
                <a:spcPts val="3100"/>
              </a:lnSpc>
              <a:defRPr/>
            </a:pPr>
            <a:r>
              <a:rPr lang="en-US" altLang="zh-CN" sz="1600" dirty="0">
                <a:latin typeface="+mn-ea"/>
                <a:sym typeface="+mn-ea"/>
              </a:rPr>
              <a:t>    </a:t>
            </a:r>
            <a:r>
              <a:rPr lang="zh-CN" altLang="zh-CN" sz="1600" dirty="0">
                <a:latin typeface="+mn-ea"/>
                <a:sym typeface="+mn-ea"/>
              </a:rPr>
              <a:t>在</a:t>
            </a:r>
            <a:r>
              <a:rPr lang="zh-CN" altLang="en-US" sz="1600" dirty="0">
                <a:latin typeface="+mn-ea"/>
                <a:sym typeface="+mn-ea"/>
              </a:rPr>
              <a:t>分支测试、域测试等</a:t>
            </a:r>
            <a:r>
              <a:rPr lang="zh-CN" altLang="zh-CN" sz="1600" dirty="0">
                <a:latin typeface="+mn-ea"/>
                <a:sym typeface="+mn-ea"/>
              </a:rPr>
              <a:t>条件测试技术的基础上，</a:t>
            </a:r>
            <a:r>
              <a:rPr lang="en-US" altLang="zh-CN" sz="1600" dirty="0" err="1">
                <a:latin typeface="+mn-ea"/>
                <a:sym typeface="+mn-ea"/>
              </a:rPr>
              <a:t>K.C.Tai</a:t>
            </a:r>
            <a:r>
              <a:rPr lang="zh-CN" altLang="zh-CN" sz="1600" dirty="0">
                <a:latin typeface="+mn-ea"/>
                <a:sym typeface="+mn-ea"/>
              </a:rPr>
              <a:t>提出了一种被称为</a:t>
            </a:r>
            <a:r>
              <a:rPr lang="en-US" altLang="zh-CN" sz="1600" b="1" u="sng" dirty="0">
                <a:solidFill>
                  <a:srgbClr val="FF0000"/>
                </a:solidFill>
                <a:latin typeface="+mn-ea"/>
                <a:sym typeface="+mn-ea"/>
              </a:rPr>
              <a:t>BRO </a:t>
            </a:r>
            <a:r>
              <a:rPr lang="en-US" altLang="zh-CN" sz="1600" dirty="0">
                <a:latin typeface="+mn-ea"/>
                <a:sym typeface="+mn-ea"/>
              </a:rPr>
              <a:t>(branch and relational operator)</a:t>
            </a:r>
            <a:r>
              <a:rPr lang="zh-CN" altLang="zh-CN" sz="1600" dirty="0">
                <a:latin typeface="+mn-ea"/>
                <a:sym typeface="+mn-ea"/>
              </a:rPr>
              <a:t>测试的条件测试策略</a:t>
            </a:r>
            <a:r>
              <a:rPr lang="zh-CN" altLang="zh-CN" sz="1600" dirty="0">
                <a:latin typeface="+mn-ea"/>
                <a:sym typeface="+mn-ea"/>
              </a:rPr>
              <a:t>。如果在条件中所有布尔变量和关系算符都只出现一次而且没有公共变量，则</a:t>
            </a:r>
            <a:r>
              <a:rPr lang="en-US" altLang="zh-CN" sz="1600" dirty="0">
                <a:latin typeface="+mn-ea"/>
                <a:sym typeface="+mn-ea"/>
              </a:rPr>
              <a:t>BRO</a:t>
            </a:r>
            <a:r>
              <a:rPr lang="zh-CN" altLang="zh-CN" sz="1600" dirty="0">
                <a:latin typeface="+mn-ea"/>
                <a:sym typeface="+mn-ea"/>
              </a:rPr>
              <a:t>测试保证能发现该条件中的分支错和关系算符错。</a:t>
            </a:r>
            <a:endParaRPr kumimoji="0" lang="zh-CN" altLang="zh-CN" sz="1600" b="0" i="0" u="none" strike="noStrike" kern="1200" cap="none" spc="0" normalizeH="0" baseline="0" noProof="0" dirty="0">
              <a:ln>
                <a:noFill/>
              </a:ln>
              <a:effectLst/>
              <a:uLnTx/>
              <a:uFillTx/>
              <a:latin typeface="+mn-ea"/>
              <a:ea typeface="微软雅黑" panose="020B0503020204020204"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160"/>
          <p:cNvSpPr>
            <a:spLocks noChangeArrowheads="1"/>
          </p:cNvSpPr>
          <p:nvPr/>
        </p:nvSpPr>
        <p:spPr bwMode="auto">
          <a:xfrm>
            <a:off x="903035" y="980473"/>
            <a:ext cx="10657184" cy="4896544"/>
          </a:xfrm>
          <a:custGeom>
            <a:avLst/>
            <a:gdLst>
              <a:gd name="connsiteX0" fmla="*/ 0 w 7260238"/>
              <a:gd name="connsiteY0" fmla="*/ 0 h 3090960"/>
              <a:gd name="connsiteX1" fmla="*/ 7260238 w 7260238"/>
              <a:gd name="connsiteY1" fmla="*/ 0 h 3090960"/>
              <a:gd name="connsiteX2" fmla="*/ 7260238 w 7260238"/>
              <a:gd name="connsiteY2" fmla="*/ 3090960 h 3090960"/>
              <a:gd name="connsiteX3" fmla="*/ 0 w 7260238"/>
              <a:gd name="connsiteY3" fmla="*/ 3090960 h 3090960"/>
              <a:gd name="connsiteX4" fmla="*/ 0 w 7260238"/>
              <a:gd name="connsiteY4" fmla="*/ 0 h 3090960"/>
              <a:gd name="connsiteX0-1" fmla="*/ 0 w 7260238"/>
              <a:gd name="connsiteY0-2" fmla="*/ 0 h 3090960"/>
              <a:gd name="connsiteX1-3" fmla="*/ 7260238 w 7260238"/>
              <a:gd name="connsiteY1-4" fmla="*/ 0 h 3090960"/>
              <a:gd name="connsiteX2-5" fmla="*/ 7260238 w 7260238"/>
              <a:gd name="connsiteY2-6" fmla="*/ 3090960 h 3090960"/>
              <a:gd name="connsiteX3-7" fmla="*/ 666205 w 7260238"/>
              <a:gd name="connsiteY3-8" fmla="*/ 3090960 h 3090960"/>
              <a:gd name="connsiteX4-9" fmla="*/ 0 w 7260238"/>
              <a:gd name="connsiteY4-10" fmla="*/ 0 h 3090960"/>
              <a:gd name="connsiteX0-11" fmla="*/ 0 w 7260238"/>
              <a:gd name="connsiteY0-12" fmla="*/ 0 h 3141760"/>
              <a:gd name="connsiteX1-13" fmla="*/ 7260238 w 7260238"/>
              <a:gd name="connsiteY1-14" fmla="*/ 0 h 3141760"/>
              <a:gd name="connsiteX2-15" fmla="*/ 7031638 w 7260238"/>
              <a:gd name="connsiteY2-16" fmla="*/ 3141760 h 3141760"/>
              <a:gd name="connsiteX3-17" fmla="*/ 666205 w 7260238"/>
              <a:gd name="connsiteY3-18" fmla="*/ 3090960 h 3141760"/>
              <a:gd name="connsiteX4-19" fmla="*/ 0 w 7260238"/>
              <a:gd name="connsiteY4-20" fmla="*/ 0 h 3141760"/>
              <a:gd name="connsiteX0-21" fmla="*/ 0 w 7454971"/>
              <a:gd name="connsiteY0-22" fmla="*/ 0 h 3141760"/>
              <a:gd name="connsiteX1-23" fmla="*/ 7454971 w 7454971"/>
              <a:gd name="connsiteY1-24" fmla="*/ 0 h 3141760"/>
              <a:gd name="connsiteX2-25" fmla="*/ 7031638 w 7454971"/>
              <a:gd name="connsiteY2-26" fmla="*/ 3141760 h 3141760"/>
              <a:gd name="connsiteX3-27" fmla="*/ 666205 w 7454971"/>
              <a:gd name="connsiteY3-28" fmla="*/ 3090960 h 3141760"/>
              <a:gd name="connsiteX4-29" fmla="*/ 0 w 7454971"/>
              <a:gd name="connsiteY4-30" fmla="*/ 0 h 3141760"/>
              <a:gd name="connsiteX0-31" fmla="*/ 0 w 7454971"/>
              <a:gd name="connsiteY0-32" fmla="*/ 0 h 3353427"/>
              <a:gd name="connsiteX1-33" fmla="*/ 7454971 w 7454971"/>
              <a:gd name="connsiteY1-34" fmla="*/ 211667 h 3353427"/>
              <a:gd name="connsiteX2-35" fmla="*/ 7031638 w 7454971"/>
              <a:gd name="connsiteY2-36" fmla="*/ 3353427 h 3353427"/>
              <a:gd name="connsiteX3-37" fmla="*/ 666205 w 7454971"/>
              <a:gd name="connsiteY3-38" fmla="*/ 3302627 h 3353427"/>
              <a:gd name="connsiteX4-39" fmla="*/ 0 w 7454971"/>
              <a:gd name="connsiteY4-40" fmla="*/ 0 h 335342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454971" h="3353427">
                <a:moveTo>
                  <a:pt x="0" y="0"/>
                </a:moveTo>
                <a:lnTo>
                  <a:pt x="7454971" y="211667"/>
                </a:lnTo>
                <a:lnTo>
                  <a:pt x="7031638" y="3353427"/>
                </a:lnTo>
                <a:lnTo>
                  <a:pt x="666205" y="3302627"/>
                </a:lnTo>
                <a:lnTo>
                  <a:pt x="0" y="0"/>
                </a:lnTo>
                <a:close/>
              </a:path>
            </a:pathLst>
          </a:custGeom>
          <a:solidFill>
            <a:schemeClr val="tx1">
              <a:lumMod val="95000"/>
              <a:lumOff val="5000"/>
              <a:alpha val="54000"/>
            </a:schemeClr>
          </a:solidFill>
          <a:ln w="12700" cmpd="sng">
            <a:solidFill>
              <a:schemeClr val="bg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grpSp>
        <p:nvGrpSpPr>
          <p:cNvPr id="2" name="组合 1"/>
          <p:cNvGrpSpPr/>
          <p:nvPr/>
        </p:nvGrpSpPr>
        <p:grpSpPr>
          <a:xfrm>
            <a:off x="1198245" y="1292860"/>
            <a:ext cx="8776970" cy="3441065"/>
            <a:chOff x="1887" y="2036"/>
            <a:chExt cx="13822" cy="5419"/>
          </a:xfrm>
        </p:grpSpPr>
        <p:sp>
          <p:nvSpPr>
            <p:cNvPr id="7" name="TextBox 6"/>
            <p:cNvSpPr txBox="1"/>
            <p:nvPr/>
          </p:nvSpPr>
          <p:spPr>
            <a:xfrm>
              <a:off x="1887" y="2036"/>
              <a:ext cx="2751" cy="727"/>
            </a:xfrm>
            <a:prstGeom prst="rect">
              <a:avLst/>
            </a:prstGeom>
            <a:noFill/>
          </p:spPr>
          <p:txBody>
            <a:bodyPr wrap="none" lIns="93025" tIns="46512" rIns="93025" bIns="46512"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w="12700">
                    <a:noFill/>
                  </a:ln>
                  <a:solidFill>
                    <a:prstClr val="white"/>
                  </a:solidFill>
                  <a:effectLst/>
                  <a:uLnTx/>
                  <a:uFillTx/>
                  <a:latin typeface="微软雅黑" panose="020B0503020204020204" charset="-122"/>
                  <a:ea typeface="微软雅黑" panose="020B0503020204020204" charset="-122"/>
                  <a:cs typeface="+mn-cs"/>
                </a:rPr>
                <a:t>2. </a:t>
              </a:r>
              <a:r>
                <a:rPr kumimoji="0" lang="zh-CN" altLang="en-US" sz="2400" b="0" i="0" u="none" strike="noStrike" kern="1200" cap="none" spc="0" normalizeH="0" baseline="0" noProof="0" dirty="0">
                  <a:ln w="12700">
                    <a:noFill/>
                  </a:ln>
                  <a:solidFill>
                    <a:prstClr val="white"/>
                  </a:solidFill>
                  <a:effectLst/>
                  <a:uLnTx/>
                  <a:uFillTx/>
                  <a:latin typeface="微软雅黑" panose="020B0503020204020204" charset="-122"/>
                  <a:ea typeface="微软雅黑" panose="020B0503020204020204" charset="-122"/>
                  <a:cs typeface="+mn-cs"/>
                </a:rPr>
                <a:t>条件测试</a:t>
              </a:r>
              <a:endParaRPr kumimoji="0" lang="zh-CN" altLang="en-US" sz="2400" b="0" i="0" u="none" strike="noStrike" kern="1200" cap="none" spc="0" normalizeH="0" baseline="0" noProof="0" dirty="0">
                <a:ln w="12700">
                  <a:noFill/>
                </a:ln>
                <a:solidFill>
                  <a:prstClr val="white"/>
                </a:solidFill>
                <a:effectLst/>
                <a:uLnTx/>
                <a:uFillTx/>
                <a:latin typeface="微软雅黑" panose="020B0503020204020204" charset="-122"/>
                <a:ea typeface="微软雅黑" panose="020B0503020204020204" charset="-122"/>
                <a:cs typeface="+mn-cs"/>
              </a:endParaRPr>
            </a:p>
          </p:txBody>
        </p:sp>
        <p:sp>
          <p:nvSpPr>
            <p:cNvPr id="11" name="TextBox 10"/>
            <p:cNvSpPr txBox="1"/>
            <p:nvPr/>
          </p:nvSpPr>
          <p:spPr>
            <a:xfrm>
              <a:off x="3917" y="3495"/>
              <a:ext cx="11793" cy="3961"/>
            </a:xfrm>
            <a:prstGeom prst="rect">
              <a:avLst/>
            </a:prstGeom>
            <a:noFill/>
          </p:spPr>
          <p:txBody>
            <a:bodyPr wrap="square">
              <a:spAutoFit/>
            </a:bodyPr>
            <a:lstStyle/>
            <a:p>
              <a:pPr marL="0" indent="0" algn="just">
                <a:lnSpc>
                  <a:spcPts val="2700"/>
                </a:lnSpc>
                <a:defRPr/>
              </a:pPr>
              <a:r>
                <a:rPr lang="en-US" altLang="zh-CN" sz="1600" dirty="0">
                  <a:latin typeface="+mn-ea"/>
                  <a:sym typeface="+mn-ea"/>
                </a:rPr>
                <a:t>   </a:t>
              </a:r>
              <a:r>
                <a:rPr lang="en-US" altLang="zh-CN" sz="1600" dirty="0">
                  <a:solidFill>
                    <a:srgbClr val="FF0000"/>
                  </a:solidFill>
                  <a:latin typeface="+mn-ea"/>
                  <a:sym typeface="+mn-ea"/>
                </a:rPr>
                <a:t> </a:t>
              </a:r>
              <a:r>
                <a:rPr lang="en-US" altLang="zh-CN" sz="2000" b="1" u="sng" dirty="0">
                  <a:solidFill>
                    <a:schemeClr val="bg1"/>
                  </a:solidFill>
                  <a:latin typeface="+mn-ea"/>
                  <a:sym typeface="+mn-ea"/>
                </a:rPr>
                <a:t>BRO</a:t>
              </a:r>
              <a:r>
                <a:rPr lang="zh-CN" altLang="zh-CN" sz="2000" b="1" u="sng" dirty="0">
                  <a:solidFill>
                    <a:schemeClr val="bg1"/>
                  </a:solidFill>
                  <a:latin typeface="+mn-ea"/>
                  <a:sym typeface="+mn-ea"/>
                </a:rPr>
                <a:t>测试利用条件</a:t>
              </a:r>
              <a:r>
                <a:rPr lang="en-US" altLang="zh-CN" sz="2000" b="1" u="sng" dirty="0">
                  <a:solidFill>
                    <a:schemeClr val="bg1"/>
                  </a:solidFill>
                  <a:latin typeface="+mn-ea"/>
                  <a:sym typeface="+mn-ea"/>
                </a:rPr>
                <a:t>C</a:t>
              </a:r>
              <a:r>
                <a:rPr lang="zh-CN" altLang="zh-CN" sz="2000" b="1" u="sng" dirty="0">
                  <a:solidFill>
                    <a:schemeClr val="bg1"/>
                  </a:solidFill>
                  <a:latin typeface="+mn-ea"/>
                  <a:sym typeface="+mn-ea"/>
                </a:rPr>
                <a:t>的条件约束来设计测试用例</a:t>
              </a:r>
              <a:r>
                <a:rPr lang="zh-CN" altLang="zh-CN" sz="1600" dirty="0">
                  <a:solidFill>
                    <a:schemeClr val="bg1"/>
                  </a:solidFill>
                  <a:latin typeface="+mn-ea"/>
                  <a:sym typeface="+mn-ea"/>
                </a:rPr>
                <a:t>。包含</a:t>
              </a:r>
              <a:r>
                <a:rPr lang="en-US" altLang="zh-CN" sz="1600" dirty="0">
                  <a:solidFill>
                    <a:schemeClr val="bg1"/>
                  </a:solidFill>
                  <a:latin typeface="+mn-ea"/>
                  <a:sym typeface="+mn-ea"/>
                </a:rPr>
                <a:t>n</a:t>
              </a:r>
              <a:r>
                <a:rPr lang="zh-CN" altLang="zh-CN" sz="1600" dirty="0">
                  <a:solidFill>
                    <a:schemeClr val="bg1"/>
                  </a:solidFill>
                  <a:latin typeface="+mn-ea"/>
                  <a:sym typeface="+mn-ea"/>
                </a:rPr>
                <a:t>个简单条件的条件</a:t>
              </a:r>
              <a:r>
                <a:rPr lang="en-US" altLang="zh-CN" sz="1600" dirty="0">
                  <a:solidFill>
                    <a:schemeClr val="bg1"/>
                  </a:solidFill>
                  <a:latin typeface="+mn-ea"/>
                  <a:sym typeface="+mn-ea"/>
                </a:rPr>
                <a:t>C</a:t>
              </a:r>
              <a:r>
                <a:rPr lang="zh-CN" altLang="zh-CN" sz="1600" dirty="0">
                  <a:solidFill>
                    <a:schemeClr val="bg1"/>
                  </a:solidFill>
                  <a:latin typeface="+mn-ea"/>
                  <a:sym typeface="+mn-ea"/>
                </a:rPr>
                <a:t>的条件约束定义为</a:t>
              </a:r>
              <a:r>
                <a:rPr lang="en-US" altLang="zh-CN" sz="1600" dirty="0">
                  <a:solidFill>
                    <a:schemeClr val="bg1"/>
                  </a:solidFill>
                  <a:latin typeface="+mn-ea"/>
                  <a:sym typeface="+mn-ea"/>
                </a:rPr>
                <a:t>(D1, D2, </a:t>
              </a:r>
              <a:r>
                <a:rPr lang="zh-CN" altLang="zh-CN" sz="1600" dirty="0">
                  <a:solidFill>
                    <a:schemeClr val="bg1"/>
                  </a:solidFill>
                  <a:latin typeface="+mn-ea"/>
                  <a:sym typeface="+mn-ea"/>
                </a:rPr>
                <a:t>…</a:t>
              </a:r>
              <a:r>
                <a:rPr lang="en-US" altLang="zh-CN" sz="1600" dirty="0">
                  <a:solidFill>
                    <a:schemeClr val="bg1"/>
                  </a:solidFill>
                  <a:latin typeface="+mn-ea"/>
                  <a:sym typeface="+mn-ea"/>
                </a:rPr>
                <a:t>, </a:t>
              </a:r>
              <a:r>
                <a:rPr lang="en-US" altLang="zh-CN" sz="1600" dirty="0" err="1">
                  <a:solidFill>
                    <a:schemeClr val="bg1"/>
                  </a:solidFill>
                  <a:latin typeface="+mn-ea"/>
                  <a:sym typeface="+mn-ea"/>
                </a:rPr>
                <a:t>Dn</a:t>
              </a:r>
              <a:r>
                <a:rPr lang="en-US" altLang="zh-CN" sz="1600" dirty="0">
                  <a:solidFill>
                    <a:schemeClr val="bg1"/>
                  </a:solidFill>
                  <a:latin typeface="+mn-ea"/>
                  <a:sym typeface="+mn-ea"/>
                </a:rPr>
                <a:t>)</a:t>
              </a:r>
              <a:r>
                <a:rPr lang="zh-CN" altLang="zh-CN" sz="1600" dirty="0">
                  <a:solidFill>
                    <a:schemeClr val="bg1"/>
                  </a:solidFill>
                  <a:latin typeface="+mn-ea"/>
                  <a:sym typeface="+mn-ea"/>
                </a:rPr>
                <a:t>，其中</a:t>
              </a:r>
              <a:r>
                <a:rPr lang="en-US" altLang="zh-CN" sz="1600" dirty="0">
                  <a:solidFill>
                    <a:schemeClr val="bg1"/>
                  </a:solidFill>
                  <a:latin typeface="+mn-ea"/>
                  <a:sym typeface="+mn-ea"/>
                </a:rPr>
                <a:t>Di (0 &lt; </a:t>
              </a:r>
              <a:r>
                <a:rPr lang="en-US" altLang="zh-CN" sz="1600" dirty="0" err="1">
                  <a:solidFill>
                    <a:schemeClr val="bg1"/>
                  </a:solidFill>
                  <a:latin typeface="+mn-ea"/>
                  <a:sym typeface="+mn-ea"/>
                </a:rPr>
                <a:t>i </a:t>
              </a:r>
              <a:r>
                <a:rPr lang="zh-CN" altLang="zh-CN" sz="1600" dirty="0">
                  <a:solidFill>
                    <a:schemeClr val="bg1"/>
                  </a:solidFill>
                  <a:latin typeface="+mn-ea"/>
                  <a:sym typeface="+mn-ea"/>
                </a:rPr>
                <a:t>≤ </a:t>
              </a:r>
              <a:r>
                <a:rPr lang="en-US" altLang="zh-CN" sz="1600" dirty="0">
                  <a:solidFill>
                    <a:schemeClr val="bg1"/>
                  </a:solidFill>
                  <a:latin typeface="+mn-ea"/>
                  <a:sym typeface="+mn-ea"/>
                </a:rPr>
                <a:t>n) </a:t>
              </a:r>
              <a:r>
                <a:rPr lang="zh-CN" altLang="zh-CN" sz="1600" dirty="0">
                  <a:solidFill>
                    <a:schemeClr val="bg1"/>
                  </a:solidFill>
                  <a:latin typeface="+mn-ea"/>
                  <a:sym typeface="+mn-ea"/>
                </a:rPr>
                <a:t>表示条件</a:t>
              </a:r>
              <a:r>
                <a:rPr lang="en-US" altLang="zh-CN" sz="1600" dirty="0">
                  <a:solidFill>
                    <a:schemeClr val="bg1"/>
                  </a:solidFill>
                  <a:latin typeface="+mn-ea"/>
                  <a:sym typeface="+mn-ea"/>
                </a:rPr>
                <a:t>C</a:t>
              </a:r>
              <a:r>
                <a:rPr lang="zh-CN" altLang="zh-CN" sz="1600" dirty="0">
                  <a:solidFill>
                    <a:schemeClr val="bg1"/>
                  </a:solidFill>
                  <a:latin typeface="+mn-ea"/>
                  <a:sym typeface="+mn-ea"/>
                </a:rPr>
                <a:t>中第</a:t>
              </a:r>
              <a:r>
                <a:rPr lang="en-US" altLang="zh-CN" sz="1600" dirty="0" err="1">
                  <a:solidFill>
                    <a:schemeClr val="bg1"/>
                  </a:solidFill>
                  <a:latin typeface="+mn-ea"/>
                  <a:sym typeface="+mn-ea"/>
                </a:rPr>
                <a:t>i</a:t>
              </a:r>
              <a:r>
                <a:rPr lang="zh-CN" altLang="zh-CN" sz="1600" dirty="0">
                  <a:solidFill>
                    <a:schemeClr val="bg1"/>
                  </a:solidFill>
                  <a:latin typeface="+mn-ea"/>
                  <a:sym typeface="+mn-ea"/>
                </a:rPr>
                <a:t>个简单条件的输出约束。如果在条件</a:t>
              </a:r>
              <a:r>
                <a:rPr lang="en-US" altLang="zh-CN" sz="1600" dirty="0">
                  <a:solidFill>
                    <a:schemeClr val="bg1"/>
                  </a:solidFill>
                  <a:latin typeface="+mn-ea"/>
                  <a:sym typeface="+mn-ea"/>
                </a:rPr>
                <a:t>C</a:t>
              </a:r>
              <a:r>
                <a:rPr lang="zh-CN" altLang="zh-CN" sz="1600" dirty="0">
                  <a:solidFill>
                    <a:schemeClr val="bg1"/>
                  </a:solidFill>
                  <a:latin typeface="+mn-ea"/>
                  <a:sym typeface="+mn-ea"/>
                </a:rPr>
                <a:t>的一次执行过程中，</a:t>
              </a:r>
              <a:r>
                <a:rPr lang="en-US" altLang="zh-CN" sz="1600" dirty="0">
                  <a:solidFill>
                    <a:schemeClr val="bg1"/>
                  </a:solidFill>
                  <a:latin typeface="+mn-ea"/>
                  <a:sym typeface="+mn-ea"/>
                </a:rPr>
                <a:t>C</a:t>
              </a:r>
              <a:r>
                <a:rPr lang="zh-CN" altLang="zh-CN" sz="1600" dirty="0">
                  <a:solidFill>
                    <a:schemeClr val="bg1"/>
                  </a:solidFill>
                  <a:latin typeface="+mn-ea"/>
                  <a:sym typeface="+mn-ea"/>
                </a:rPr>
                <a:t>中每个简单条件的输出都满足</a:t>
              </a:r>
              <a:r>
                <a:rPr lang="en-US" altLang="zh-CN" sz="1600" dirty="0">
                  <a:solidFill>
                    <a:schemeClr val="bg1"/>
                  </a:solidFill>
                  <a:latin typeface="+mn-ea"/>
                  <a:sym typeface="+mn-ea"/>
                </a:rPr>
                <a:t>D</a:t>
              </a:r>
              <a:r>
                <a:rPr lang="zh-CN" altLang="zh-CN" sz="1600" dirty="0">
                  <a:solidFill>
                    <a:schemeClr val="bg1"/>
                  </a:solidFill>
                  <a:latin typeface="+mn-ea"/>
                  <a:sym typeface="+mn-ea"/>
                </a:rPr>
                <a:t>中对应的约束，则称</a:t>
              </a:r>
              <a:r>
                <a:rPr lang="en-US" altLang="zh-CN" sz="1600" dirty="0">
                  <a:solidFill>
                    <a:schemeClr val="bg1"/>
                  </a:solidFill>
                  <a:latin typeface="+mn-ea"/>
                  <a:sym typeface="+mn-ea"/>
                </a:rPr>
                <a:t>C</a:t>
              </a:r>
              <a:r>
                <a:rPr lang="zh-CN" altLang="zh-CN" sz="1600" dirty="0">
                  <a:solidFill>
                    <a:schemeClr val="bg1"/>
                  </a:solidFill>
                  <a:latin typeface="+mn-ea"/>
                  <a:sym typeface="+mn-ea"/>
                </a:rPr>
                <a:t>的这次执行覆盖了</a:t>
              </a:r>
              <a:r>
                <a:rPr lang="en-US" altLang="zh-CN" sz="1600" dirty="0">
                  <a:solidFill>
                    <a:schemeClr val="bg1"/>
                  </a:solidFill>
                  <a:latin typeface="+mn-ea"/>
                  <a:sym typeface="+mn-ea"/>
                </a:rPr>
                <a:t>C</a:t>
              </a:r>
              <a:r>
                <a:rPr lang="zh-CN" altLang="zh-CN" sz="1600" dirty="0">
                  <a:solidFill>
                    <a:schemeClr val="bg1"/>
                  </a:solidFill>
                  <a:latin typeface="+mn-ea"/>
                  <a:sym typeface="+mn-ea"/>
                </a:rPr>
                <a:t>的条件约束</a:t>
              </a:r>
              <a:r>
                <a:rPr lang="en-US" altLang="zh-CN" sz="1600" dirty="0">
                  <a:solidFill>
                    <a:schemeClr val="bg1"/>
                  </a:solidFill>
                  <a:latin typeface="+mn-ea"/>
                  <a:sym typeface="+mn-ea"/>
                </a:rPr>
                <a:t>D</a:t>
              </a:r>
              <a:r>
                <a:rPr lang="zh-CN" altLang="zh-CN" sz="1600" dirty="0">
                  <a:solidFill>
                    <a:schemeClr val="bg1"/>
                  </a:solidFill>
                  <a:latin typeface="+mn-ea"/>
                  <a:sym typeface="+mn-ea"/>
                </a:rPr>
                <a:t>。</a:t>
              </a:r>
              <a:endParaRPr lang="zh-CN" altLang="zh-CN" sz="1600" dirty="0">
                <a:solidFill>
                  <a:schemeClr val="bg1"/>
                </a:solidFill>
                <a:latin typeface="+mn-ea"/>
                <a:sym typeface="+mn-ea"/>
              </a:endParaRPr>
            </a:p>
            <a:p>
              <a:pPr marL="0" indent="0" algn="just">
                <a:lnSpc>
                  <a:spcPts val="2700"/>
                </a:lnSpc>
                <a:defRPr/>
              </a:pPr>
              <a:endParaRPr lang="zh-CN" altLang="zh-CN" sz="1600" dirty="0">
                <a:solidFill>
                  <a:schemeClr val="bg1"/>
                </a:solidFill>
                <a:latin typeface="+mn-ea"/>
                <a:ea typeface="+mn-ea"/>
              </a:endParaRPr>
            </a:p>
            <a:p>
              <a:pPr marL="0" indent="0" algn="just">
                <a:lnSpc>
                  <a:spcPts val="2700"/>
                </a:lnSpc>
                <a:defRPr/>
              </a:pPr>
              <a:r>
                <a:rPr lang="en-US" altLang="zh-CN" sz="1600" dirty="0">
                  <a:solidFill>
                    <a:schemeClr val="bg1"/>
                  </a:solidFill>
                  <a:latin typeface="+mn-ea"/>
                  <a:sym typeface="+mn-ea"/>
                </a:rPr>
                <a:t>    </a:t>
              </a:r>
              <a:r>
                <a:rPr lang="zh-CN" altLang="zh-CN" sz="1600" dirty="0">
                  <a:solidFill>
                    <a:schemeClr val="bg1"/>
                  </a:solidFill>
                  <a:latin typeface="+mn-ea"/>
                  <a:sym typeface="+mn-ea"/>
                </a:rPr>
                <a:t>对于布尔变量</a:t>
              </a:r>
              <a:r>
                <a:rPr lang="en-US" altLang="zh-CN" sz="1600" dirty="0">
                  <a:solidFill>
                    <a:schemeClr val="bg1"/>
                  </a:solidFill>
                  <a:latin typeface="+mn-ea"/>
                  <a:sym typeface="+mn-ea"/>
                </a:rPr>
                <a:t>B</a:t>
              </a:r>
              <a:r>
                <a:rPr lang="zh-CN" altLang="zh-CN" sz="1600" dirty="0">
                  <a:solidFill>
                    <a:schemeClr val="bg1"/>
                  </a:solidFill>
                  <a:latin typeface="+mn-ea"/>
                  <a:sym typeface="+mn-ea"/>
                </a:rPr>
                <a:t>来说，</a:t>
              </a:r>
              <a:r>
                <a:rPr lang="en-US" altLang="zh-CN" sz="1600" dirty="0">
                  <a:solidFill>
                    <a:schemeClr val="bg1"/>
                  </a:solidFill>
                  <a:latin typeface="+mn-ea"/>
                  <a:sym typeface="+mn-ea"/>
                </a:rPr>
                <a:t>B</a:t>
              </a:r>
              <a:r>
                <a:rPr lang="zh-CN" altLang="zh-CN" sz="1600" dirty="0">
                  <a:solidFill>
                    <a:schemeClr val="bg1"/>
                  </a:solidFill>
                  <a:latin typeface="+mn-ea"/>
                  <a:sym typeface="+mn-ea"/>
                </a:rPr>
                <a:t>的输出约束指出，</a:t>
              </a:r>
              <a:r>
                <a:rPr lang="en-US" altLang="zh-CN" sz="1600" dirty="0">
                  <a:solidFill>
                    <a:schemeClr val="bg1"/>
                  </a:solidFill>
                  <a:latin typeface="+mn-ea"/>
                  <a:sym typeface="+mn-ea"/>
                </a:rPr>
                <a:t>B</a:t>
              </a:r>
              <a:r>
                <a:rPr lang="zh-CN" altLang="zh-CN" sz="1600" dirty="0">
                  <a:solidFill>
                    <a:schemeClr val="bg1"/>
                  </a:solidFill>
                  <a:latin typeface="+mn-ea"/>
                  <a:sym typeface="+mn-ea"/>
                </a:rPr>
                <a:t>必须是真</a:t>
              </a:r>
              <a:r>
                <a:rPr lang="en-US" altLang="zh-CN" sz="1600" dirty="0">
                  <a:solidFill>
                    <a:schemeClr val="bg1"/>
                  </a:solidFill>
                  <a:latin typeface="+mn-ea"/>
                  <a:sym typeface="+mn-ea"/>
                </a:rPr>
                <a:t>(t)</a:t>
              </a:r>
              <a:r>
                <a:rPr lang="zh-CN" altLang="zh-CN" sz="1600" dirty="0">
                  <a:solidFill>
                    <a:schemeClr val="bg1"/>
                  </a:solidFill>
                  <a:latin typeface="+mn-ea"/>
                  <a:sym typeface="+mn-ea"/>
                </a:rPr>
                <a:t>或假</a:t>
              </a:r>
              <a:r>
                <a:rPr lang="en-US" altLang="zh-CN" sz="1600" dirty="0">
                  <a:solidFill>
                    <a:schemeClr val="bg1"/>
                  </a:solidFill>
                  <a:latin typeface="+mn-ea"/>
                  <a:sym typeface="+mn-ea"/>
                </a:rPr>
                <a:t>(f)</a:t>
              </a:r>
              <a:r>
                <a:rPr lang="zh-CN" altLang="zh-CN" sz="1600" dirty="0">
                  <a:solidFill>
                    <a:schemeClr val="bg1"/>
                  </a:solidFill>
                  <a:latin typeface="+mn-ea"/>
                  <a:sym typeface="+mn-ea"/>
                </a:rPr>
                <a:t>。类似地，对于关系表达式来说，用符号</a:t>
              </a:r>
              <a:r>
                <a:rPr lang="en-US" altLang="zh-CN" sz="1600" dirty="0">
                  <a:solidFill>
                    <a:schemeClr val="bg1"/>
                  </a:solidFill>
                  <a:latin typeface="+mn-ea"/>
                  <a:sym typeface="+mn-ea"/>
                </a:rPr>
                <a:t>&gt;, =</a:t>
              </a:r>
              <a:r>
                <a:rPr lang="zh-CN" altLang="zh-CN" sz="1600" dirty="0">
                  <a:solidFill>
                    <a:schemeClr val="bg1"/>
                  </a:solidFill>
                  <a:latin typeface="+mn-ea"/>
                  <a:sym typeface="+mn-ea"/>
                </a:rPr>
                <a:t>和</a:t>
              </a:r>
              <a:r>
                <a:rPr lang="en-US" altLang="zh-CN" sz="1600" dirty="0">
                  <a:solidFill>
                    <a:schemeClr val="bg1"/>
                  </a:solidFill>
                  <a:latin typeface="+mn-ea"/>
                  <a:sym typeface="+mn-ea"/>
                </a:rPr>
                <a:t>&lt;</a:t>
              </a:r>
              <a:r>
                <a:rPr lang="zh-CN" altLang="zh-CN" sz="1600" dirty="0">
                  <a:solidFill>
                    <a:schemeClr val="bg1"/>
                  </a:solidFill>
                  <a:latin typeface="+mn-ea"/>
                  <a:sym typeface="+mn-ea"/>
                </a:rPr>
                <a:t>指定表达式的输出约束。</a:t>
              </a:r>
              <a:endParaRPr kumimoji="0" lang="zh-CN" altLang="zh-CN" sz="1600" b="0" i="0" u="none" strike="noStrike" kern="1200" cap="none" spc="0" normalizeH="0" baseline="0" noProof="0" dirty="0">
                <a:ln>
                  <a:noFill/>
                </a:ln>
                <a:solidFill>
                  <a:schemeClr val="bg1"/>
                </a:solidFill>
                <a:effectLst/>
                <a:uLnTx/>
                <a:uFillTx/>
                <a:latin typeface="+mn-ea"/>
                <a:ea typeface="微软雅黑" panose="020B0503020204020204" charset="-122"/>
                <a:cs typeface="+mn-cs"/>
                <a:sym typeface="+mn-ea"/>
              </a:endParaRPr>
            </a:p>
          </p:txBody>
        </p:sp>
      </p:gr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500"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6" presetClass="entr" presetSubtype="21"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sz="2400" b="1" dirty="0">
                <a:sym typeface="+mn-ea"/>
              </a:rPr>
              <a:t>2. </a:t>
            </a:r>
            <a:r>
              <a:rPr lang="zh-CN" altLang="en-US" sz="2400" b="1" dirty="0">
                <a:sym typeface="+mn-ea"/>
              </a:rPr>
              <a:t>条件测试</a:t>
            </a:r>
            <a:endParaRPr lang="zh-CN" altLang="en-US" sz="2400" b="1" dirty="0"/>
          </a:p>
        </p:txBody>
      </p:sp>
      <p:grpSp>
        <p:nvGrpSpPr>
          <p:cNvPr id="5" name="组合 4"/>
          <p:cNvGrpSpPr/>
          <p:nvPr/>
        </p:nvGrpSpPr>
        <p:grpSpPr>
          <a:xfrm rot="0">
            <a:off x="1129030" y="1528445"/>
            <a:ext cx="2984500" cy="4572635"/>
            <a:chOff x="1868" y="2407"/>
            <a:chExt cx="4700" cy="7201"/>
          </a:xfrm>
        </p:grpSpPr>
        <p:sp>
          <p:nvSpPr>
            <p:cNvPr id="3" name="Rectangle 74"/>
            <p:cNvSpPr/>
            <p:nvPr/>
          </p:nvSpPr>
          <p:spPr>
            <a:xfrm>
              <a:off x="1868" y="2407"/>
              <a:ext cx="4700" cy="7201"/>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7" name="TextBox 6"/>
            <p:cNvSpPr txBox="1"/>
            <p:nvPr/>
          </p:nvSpPr>
          <p:spPr>
            <a:xfrm>
              <a:off x="1868" y="3793"/>
              <a:ext cx="4700" cy="4937"/>
            </a:xfrm>
            <a:prstGeom prst="rect">
              <a:avLst/>
            </a:prstGeom>
            <a:noFill/>
          </p:spPr>
          <p:txBody>
            <a:bodyPr wrap="square" lIns="121920" tIns="0" rIns="121893" bIns="0" rtlCol="0">
              <a:spAutoFit/>
            </a:bodyPr>
            <a:lstStyle/>
            <a:p>
              <a:pPr marL="0" indent="0" algn="just">
                <a:lnSpc>
                  <a:spcPct val="170000"/>
                </a:lnSpc>
                <a:defRPr/>
              </a:pPr>
              <a:r>
                <a:rPr lang="zh-CN" altLang="zh-CN" sz="1200" dirty="0">
                  <a:latin typeface="+mn-ea"/>
                  <a:sym typeface="+mn-ea"/>
                </a:rPr>
                <a:t>考虑条件</a:t>
              </a:r>
              <a:r>
                <a:rPr lang="en-US" altLang="zh-CN" sz="1200" dirty="0">
                  <a:latin typeface="+mn-ea"/>
                  <a:sym typeface="+mn-ea"/>
                </a:rPr>
                <a:t>:  C1</a:t>
              </a:r>
              <a:r>
                <a:rPr lang="zh-CN" altLang="zh-CN" sz="1200" dirty="0">
                  <a:latin typeface="+mn-ea"/>
                  <a:sym typeface="+mn-ea"/>
                </a:rPr>
                <a:t>：</a:t>
              </a:r>
              <a:r>
                <a:rPr lang="en-US" altLang="zh-CN" sz="1200" dirty="0">
                  <a:latin typeface="+mn-ea"/>
                  <a:sym typeface="+mn-ea"/>
                </a:rPr>
                <a:t>B1 &amp; B2</a:t>
              </a:r>
              <a:endParaRPr lang="en-US" altLang="zh-CN" sz="1200" dirty="0">
                <a:latin typeface="+mn-ea"/>
                <a:sym typeface="+mn-ea"/>
              </a:endParaRPr>
            </a:p>
            <a:p>
              <a:pPr marL="0" indent="0" algn="just">
                <a:lnSpc>
                  <a:spcPct val="170000"/>
                </a:lnSpc>
                <a:defRPr/>
              </a:pPr>
              <a:endParaRPr lang="en-US" altLang="zh-CN" sz="1200" dirty="0">
                <a:latin typeface="+mn-ea"/>
                <a:ea typeface="+mn-ea"/>
              </a:endParaRPr>
            </a:p>
            <a:p>
              <a:pPr marL="0" indent="0" algn="just">
                <a:lnSpc>
                  <a:spcPct val="170000"/>
                </a:lnSpc>
                <a:defRPr/>
              </a:pPr>
              <a:r>
                <a:rPr lang="zh-CN" altLang="zh-CN" sz="1200" dirty="0">
                  <a:latin typeface="+mn-ea"/>
                  <a:sym typeface="+mn-ea"/>
                </a:rPr>
                <a:t>其中，</a:t>
              </a:r>
              <a:r>
                <a:rPr lang="en-US" altLang="zh-CN" sz="1200" dirty="0">
                  <a:latin typeface="+mn-ea"/>
                  <a:sym typeface="+mn-ea"/>
                </a:rPr>
                <a:t>B1</a:t>
              </a:r>
              <a:r>
                <a:rPr lang="zh-CN" altLang="zh-CN" sz="1200" dirty="0">
                  <a:latin typeface="+mn-ea"/>
                  <a:sym typeface="+mn-ea"/>
                </a:rPr>
                <a:t>和</a:t>
              </a:r>
              <a:r>
                <a:rPr lang="en-US" altLang="zh-CN" sz="1200" dirty="0">
                  <a:latin typeface="+mn-ea"/>
                  <a:sym typeface="+mn-ea"/>
                </a:rPr>
                <a:t>B2</a:t>
              </a:r>
              <a:r>
                <a:rPr lang="zh-CN" altLang="zh-CN" sz="1200" dirty="0">
                  <a:latin typeface="+mn-ea"/>
                  <a:sym typeface="+mn-ea"/>
                </a:rPr>
                <a:t>是布尔变量。</a:t>
              </a:r>
              <a:r>
                <a:rPr lang="en-US" altLang="zh-CN" sz="1200" dirty="0">
                  <a:latin typeface="+mn-ea"/>
                  <a:sym typeface="+mn-ea"/>
                </a:rPr>
                <a:t>C1</a:t>
              </a:r>
              <a:r>
                <a:rPr lang="zh-CN" altLang="zh-CN" sz="1200" dirty="0">
                  <a:latin typeface="+mn-ea"/>
                  <a:sym typeface="+mn-ea"/>
                </a:rPr>
                <a:t>的条件约束形式为</a:t>
              </a:r>
              <a:r>
                <a:rPr lang="en-US" altLang="zh-CN" sz="1200" dirty="0">
                  <a:latin typeface="+mn-ea"/>
                  <a:sym typeface="+mn-ea"/>
                </a:rPr>
                <a:t>(</a:t>
              </a:r>
              <a:r>
                <a:rPr lang="en-US" altLang="zh-CN" sz="1200" dirty="0">
                  <a:latin typeface="+mn-ea"/>
                  <a:sym typeface="+mn-ea"/>
                </a:rPr>
                <a:t>D1, D2)</a:t>
              </a:r>
              <a:r>
                <a:rPr lang="zh-CN" altLang="zh-CN" sz="1200" dirty="0">
                  <a:latin typeface="+mn-ea"/>
                  <a:sym typeface="+mn-ea"/>
                </a:rPr>
                <a:t>，其中</a:t>
              </a:r>
              <a:r>
                <a:rPr lang="en-US" altLang="zh-CN" sz="1200" dirty="0">
                  <a:latin typeface="+mn-ea"/>
                  <a:sym typeface="+mn-ea"/>
                </a:rPr>
                <a:t>D1</a:t>
              </a:r>
              <a:r>
                <a:rPr lang="zh-CN" altLang="zh-CN" sz="1200" dirty="0">
                  <a:latin typeface="+mn-ea"/>
                  <a:sym typeface="+mn-ea"/>
                </a:rPr>
                <a:t>和</a:t>
              </a:r>
              <a:r>
                <a:rPr lang="en-US" altLang="zh-CN" sz="1200" dirty="0">
                  <a:latin typeface="+mn-ea"/>
                  <a:sym typeface="+mn-ea"/>
                </a:rPr>
                <a:t>D2</a:t>
              </a:r>
              <a:r>
                <a:rPr lang="zh-CN" altLang="zh-CN" sz="1200" dirty="0">
                  <a:latin typeface="+mn-ea"/>
                  <a:sym typeface="+mn-ea"/>
                </a:rPr>
                <a:t>中的每一个都是</a:t>
              </a:r>
              <a:r>
                <a:rPr lang="en-US" altLang="zh-CN" sz="1200" dirty="0">
                  <a:latin typeface="+mn-ea"/>
                  <a:sym typeface="+mn-ea"/>
                </a:rPr>
                <a:t>t</a:t>
              </a:r>
              <a:r>
                <a:rPr lang="zh-CN" altLang="zh-CN" sz="1200" dirty="0">
                  <a:latin typeface="+mn-ea"/>
                  <a:sym typeface="+mn-ea"/>
                </a:rPr>
                <a:t>或</a:t>
              </a:r>
              <a:r>
                <a:rPr lang="en-US" altLang="zh-CN" sz="1200" dirty="0">
                  <a:latin typeface="+mn-ea"/>
                  <a:sym typeface="+mn-ea"/>
                </a:rPr>
                <a:t>f</a:t>
              </a:r>
              <a:r>
                <a:rPr lang="zh-CN" altLang="zh-CN" sz="1200" dirty="0">
                  <a:latin typeface="+mn-ea"/>
                  <a:sym typeface="+mn-ea"/>
                </a:rPr>
                <a:t>。值</a:t>
              </a:r>
              <a:r>
                <a:rPr lang="en-US" altLang="zh-CN" sz="1200" dirty="0">
                  <a:latin typeface="+mn-ea"/>
                  <a:sym typeface="+mn-ea"/>
                </a:rPr>
                <a:t>(</a:t>
              </a:r>
              <a:r>
                <a:rPr lang="en-US" altLang="zh-CN" sz="1200" dirty="0" err="1">
                  <a:latin typeface="+mn-ea"/>
                  <a:sym typeface="+mn-ea"/>
                </a:rPr>
                <a:t>t, f)</a:t>
              </a:r>
              <a:r>
                <a:rPr lang="zh-CN" altLang="zh-CN" sz="1200" dirty="0">
                  <a:latin typeface="+mn-ea"/>
                  <a:sym typeface="+mn-ea"/>
                </a:rPr>
                <a:t>是</a:t>
              </a:r>
              <a:r>
                <a:rPr lang="en-US" altLang="zh-CN" sz="1200" dirty="0">
                  <a:latin typeface="+mn-ea"/>
                  <a:sym typeface="+mn-ea"/>
                </a:rPr>
                <a:t>C1</a:t>
              </a:r>
              <a:r>
                <a:rPr lang="zh-CN" altLang="zh-CN" sz="1200" dirty="0">
                  <a:latin typeface="+mn-ea"/>
                  <a:sym typeface="+mn-ea"/>
                </a:rPr>
                <a:t>的一个条件约束，并由使</a:t>
              </a:r>
              <a:r>
                <a:rPr lang="en-US" altLang="zh-CN" sz="1200" dirty="0">
                  <a:latin typeface="+mn-ea"/>
                  <a:sym typeface="+mn-ea"/>
                </a:rPr>
                <a:t>B1</a:t>
              </a:r>
              <a:r>
                <a:rPr lang="zh-CN" altLang="zh-CN" sz="1200" dirty="0">
                  <a:latin typeface="+mn-ea"/>
                  <a:sym typeface="+mn-ea"/>
                </a:rPr>
                <a:t>值为真</a:t>
              </a:r>
              <a:r>
                <a:rPr lang="en-US" altLang="zh-CN" sz="1200" dirty="0">
                  <a:latin typeface="+mn-ea"/>
                  <a:sym typeface="+mn-ea"/>
                </a:rPr>
                <a:t>B2</a:t>
              </a:r>
              <a:r>
                <a:rPr lang="zh-CN" altLang="zh-CN" sz="1200" dirty="0">
                  <a:latin typeface="+mn-ea"/>
                  <a:sym typeface="+mn-ea"/>
                </a:rPr>
                <a:t>值为假的测试所覆盖。</a:t>
              </a:r>
              <a:r>
                <a:rPr lang="en-US" altLang="zh-CN" sz="1200" dirty="0">
                  <a:latin typeface="+mn-ea"/>
                  <a:sym typeface="+mn-ea"/>
                </a:rPr>
                <a:t>BRO</a:t>
              </a:r>
              <a:r>
                <a:rPr lang="zh-CN" altLang="zh-CN" sz="1200" dirty="0">
                  <a:latin typeface="+mn-ea"/>
                  <a:sym typeface="+mn-ea"/>
                </a:rPr>
                <a:t>测试策略要求，约束集</a:t>
              </a:r>
              <a:r>
                <a:rPr lang="en-US" altLang="zh-CN" sz="1200" dirty="0">
                  <a:latin typeface="+mn-ea"/>
                  <a:sym typeface="+mn-ea"/>
                </a:rPr>
                <a:t>{(</a:t>
              </a:r>
              <a:r>
                <a:rPr lang="en-US" altLang="zh-CN" sz="1200" dirty="0" err="1">
                  <a:latin typeface="+mn-ea"/>
                  <a:sym typeface="+mn-ea"/>
                </a:rPr>
                <a:t>t, t</a:t>
              </a:r>
              <a:r>
                <a:rPr lang="en-US" altLang="zh-CN" sz="1200" dirty="0">
                  <a:latin typeface="+mn-ea"/>
                  <a:sym typeface="+mn-ea"/>
                </a:rPr>
                <a:t>), (</a:t>
              </a:r>
              <a:r>
                <a:rPr lang="en-US" altLang="zh-CN" sz="1200" dirty="0" err="1">
                  <a:latin typeface="+mn-ea"/>
                  <a:sym typeface="+mn-ea"/>
                </a:rPr>
                <a:t>f, t</a:t>
              </a:r>
              <a:r>
                <a:rPr lang="en-US" altLang="zh-CN" sz="1200" dirty="0">
                  <a:latin typeface="+mn-ea"/>
                  <a:sym typeface="+mn-ea"/>
                </a:rPr>
                <a:t>), (</a:t>
              </a:r>
              <a:r>
                <a:rPr lang="en-US" altLang="zh-CN" sz="1200" dirty="0" err="1">
                  <a:latin typeface="+mn-ea"/>
                  <a:sym typeface="+mn-ea"/>
                </a:rPr>
                <a:t>t, f</a:t>
              </a:r>
              <a:r>
                <a:rPr lang="en-US" altLang="zh-CN" sz="1200" dirty="0">
                  <a:latin typeface="+mn-ea"/>
                  <a:sym typeface="+mn-ea"/>
                </a:rPr>
                <a:t>)}</a:t>
              </a:r>
              <a:r>
                <a:rPr lang="zh-CN" altLang="zh-CN" sz="1200" dirty="0">
                  <a:latin typeface="+mn-ea"/>
                  <a:sym typeface="+mn-ea"/>
                </a:rPr>
                <a:t>被</a:t>
              </a:r>
              <a:r>
                <a:rPr lang="en-US" altLang="zh-CN" sz="1200" dirty="0">
                  <a:latin typeface="+mn-ea"/>
                  <a:sym typeface="+mn-ea"/>
                </a:rPr>
                <a:t>C1</a:t>
              </a:r>
              <a:r>
                <a:rPr lang="zh-CN" altLang="zh-CN" sz="1200" dirty="0">
                  <a:latin typeface="+mn-ea"/>
                  <a:sym typeface="+mn-ea"/>
                </a:rPr>
                <a:t>的执行所覆盖。如果</a:t>
              </a:r>
              <a:r>
                <a:rPr lang="en-US" altLang="zh-CN" sz="1200" dirty="0">
                  <a:latin typeface="+mn-ea"/>
                  <a:sym typeface="+mn-ea"/>
                </a:rPr>
                <a:t>C1</a:t>
              </a:r>
              <a:r>
                <a:rPr lang="zh-CN" altLang="zh-CN" sz="1200" dirty="0">
                  <a:latin typeface="+mn-ea"/>
                  <a:sym typeface="+mn-ea"/>
                </a:rPr>
                <a:t>因布尔算符错误而不正确，则至少上述约束集中的一个约束将迫使</a:t>
              </a:r>
              <a:r>
                <a:rPr lang="en-US" altLang="zh-CN" sz="1200" dirty="0">
                  <a:latin typeface="+mn-ea"/>
                  <a:sym typeface="+mn-ea"/>
                </a:rPr>
                <a:t>C1</a:t>
              </a:r>
              <a:r>
                <a:rPr lang="zh-CN" altLang="zh-CN" sz="1200" dirty="0">
                  <a:latin typeface="+mn-ea"/>
                  <a:sym typeface="+mn-ea"/>
                </a:rPr>
                <a:t>失败。</a:t>
              </a: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36" name="Straight Connector 7"/>
            <p:cNvCxnSpPr/>
            <p:nvPr/>
          </p:nvCxnSpPr>
          <p:spPr>
            <a:xfrm>
              <a:off x="1868" y="3551"/>
              <a:ext cx="4699"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38" name="TextBox 4"/>
            <p:cNvSpPr txBox="1"/>
            <p:nvPr/>
          </p:nvSpPr>
          <p:spPr>
            <a:xfrm>
              <a:off x="1868" y="2703"/>
              <a:ext cx="4700" cy="452"/>
            </a:xfrm>
            <a:prstGeom prst="rect">
              <a:avLst/>
            </a:prstGeom>
            <a:noFill/>
          </p:spPr>
          <p:txBody>
            <a:bodyPr wrap="square" lIns="0" tIns="0" rIns="121893" bIns="0" rtlCol="0">
              <a:spAutoFit/>
            </a:bodyPr>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例一</a:t>
              </a:r>
              <a:endPar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grpSp>
      <p:grpSp>
        <p:nvGrpSpPr>
          <p:cNvPr id="9" name="组合 8"/>
          <p:cNvGrpSpPr/>
          <p:nvPr/>
        </p:nvGrpSpPr>
        <p:grpSpPr>
          <a:xfrm rot="0">
            <a:off x="4627880" y="1537970"/>
            <a:ext cx="2984500" cy="4572635"/>
            <a:chOff x="9825" y="2422"/>
            <a:chExt cx="4700" cy="7201"/>
          </a:xfrm>
        </p:grpSpPr>
        <p:sp>
          <p:nvSpPr>
            <p:cNvPr id="8" name="Rectangle 90"/>
            <p:cNvSpPr/>
            <p:nvPr/>
          </p:nvSpPr>
          <p:spPr>
            <a:xfrm>
              <a:off x="9825" y="2422"/>
              <a:ext cx="4700" cy="7201"/>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2" name="TextBox 14"/>
            <p:cNvSpPr txBox="1"/>
            <p:nvPr/>
          </p:nvSpPr>
          <p:spPr>
            <a:xfrm>
              <a:off x="9827" y="3793"/>
              <a:ext cx="4698" cy="5697"/>
            </a:xfrm>
            <a:prstGeom prst="rect">
              <a:avLst/>
            </a:prstGeom>
            <a:noFill/>
          </p:spPr>
          <p:txBody>
            <a:bodyPr wrap="square" lIns="121920" tIns="0" rIns="121893" bIns="0" rtlCol="0">
              <a:spAutoFit/>
            </a:bodyPr>
            <a:p>
              <a:pPr marL="0" indent="0">
                <a:lnSpc>
                  <a:spcPct val="140000"/>
                </a:lnSpc>
                <a:defRPr/>
              </a:pPr>
              <a:r>
                <a:rPr lang="zh-CN" altLang="zh-CN" sz="1200" dirty="0">
                  <a:latin typeface="+mn-ea"/>
                  <a:sym typeface="+mn-ea"/>
                </a:rPr>
                <a:t>考虑条件：</a:t>
              </a:r>
              <a:r>
                <a:rPr lang="en-US" altLang="zh-CN" sz="1200" dirty="0">
                  <a:latin typeface="+mn-ea"/>
                  <a:sym typeface="+mn-ea"/>
                </a:rPr>
                <a:t>C2</a:t>
              </a:r>
              <a:r>
                <a:rPr lang="zh-CN" altLang="zh-CN" sz="1200" dirty="0">
                  <a:latin typeface="+mn-ea"/>
                  <a:sym typeface="+mn-ea"/>
                </a:rPr>
                <a:t>：</a:t>
              </a:r>
              <a:r>
                <a:rPr lang="en-US" altLang="zh-CN" sz="1200" dirty="0">
                  <a:latin typeface="+mn-ea"/>
                  <a:sym typeface="+mn-ea"/>
                </a:rPr>
                <a:t>B1 &amp; (E3=E4)</a:t>
              </a:r>
              <a:endParaRPr lang="en-US" altLang="zh-CN" sz="1200" dirty="0">
                <a:latin typeface="+mn-ea"/>
                <a:ea typeface="+mn-ea"/>
              </a:endParaRPr>
            </a:p>
            <a:p>
              <a:pPr marL="0" indent="0">
                <a:lnSpc>
                  <a:spcPct val="140000"/>
                </a:lnSpc>
                <a:defRPr/>
              </a:pPr>
              <a:endParaRPr lang="en-US" altLang="zh-CN" sz="1200" dirty="0">
                <a:latin typeface="+mn-ea"/>
                <a:sym typeface="+mn-ea"/>
              </a:endParaRPr>
            </a:p>
            <a:p>
              <a:pPr marL="0" indent="0">
                <a:lnSpc>
                  <a:spcPct val="140000"/>
                </a:lnSpc>
                <a:defRPr/>
              </a:pPr>
              <a:r>
                <a:rPr lang="en-US" altLang="zh-CN" sz="1200" dirty="0">
                  <a:latin typeface="+mn-ea"/>
                  <a:sym typeface="+mn-ea"/>
                </a:rPr>
                <a:t>B1</a:t>
              </a:r>
              <a:r>
                <a:rPr lang="zh-CN" altLang="zh-CN" sz="1200" dirty="0">
                  <a:latin typeface="+mn-ea"/>
                  <a:sym typeface="+mn-ea"/>
                </a:rPr>
                <a:t>是布尔变量，</a:t>
              </a:r>
              <a:r>
                <a:rPr lang="en-US" altLang="zh-CN" sz="1200" dirty="0">
                  <a:latin typeface="+mn-ea"/>
                  <a:sym typeface="+mn-ea"/>
                </a:rPr>
                <a:t>E3</a:t>
              </a:r>
              <a:r>
                <a:rPr lang="zh-CN" altLang="zh-CN" sz="1200" dirty="0">
                  <a:latin typeface="+mn-ea"/>
                  <a:sym typeface="+mn-ea"/>
                </a:rPr>
                <a:t>和</a:t>
              </a:r>
              <a:r>
                <a:rPr lang="en-US" altLang="zh-CN" sz="1200" dirty="0">
                  <a:latin typeface="+mn-ea"/>
                  <a:sym typeface="+mn-ea"/>
                </a:rPr>
                <a:t>E4</a:t>
              </a:r>
              <a:r>
                <a:rPr lang="zh-CN" altLang="zh-CN" sz="1200" dirty="0">
                  <a:latin typeface="+mn-ea"/>
                  <a:sym typeface="+mn-ea"/>
                </a:rPr>
                <a:t>是算术表达式。</a:t>
              </a:r>
              <a:r>
                <a:rPr lang="en-US" altLang="zh-CN" sz="1200" dirty="0">
                  <a:latin typeface="+mn-ea"/>
                  <a:sym typeface="+mn-ea"/>
                </a:rPr>
                <a:t>C2</a:t>
              </a:r>
              <a:r>
                <a:rPr lang="zh-CN" altLang="zh-CN" sz="1200" dirty="0">
                  <a:latin typeface="+mn-ea"/>
                  <a:sym typeface="+mn-ea"/>
                </a:rPr>
                <a:t>的条件约束形式为</a:t>
              </a:r>
              <a:r>
                <a:rPr lang="en-US" altLang="zh-CN" sz="1200" dirty="0">
                  <a:latin typeface="+mn-ea"/>
                  <a:sym typeface="+mn-ea"/>
                </a:rPr>
                <a:t>(D1, D2)</a:t>
              </a:r>
              <a:r>
                <a:rPr lang="zh-CN" altLang="en-US" sz="1200" dirty="0">
                  <a:latin typeface="+mn-ea"/>
                  <a:sym typeface="+mn-ea"/>
                </a:rPr>
                <a:t>，</a:t>
              </a:r>
              <a:r>
                <a:rPr lang="zh-CN" altLang="zh-CN" sz="1200" dirty="0">
                  <a:latin typeface="+mn-ea"/>
                  <a:sym typeface="+mn-ea"/>
                </a:rPr>
                <a:t>其中</a:t>
              </a:r>
              <a:r>
                <a:rPr lang="en-US" altLang="zh-CN" sz="1200" dirty="0">
                  <a:latin typeface="+mn-ea"/>
                  <a:sym typeface="+mn-ea"/>
                </a:rPr>
                <a:t>D1</a:t>
              </a:r>
              <a:r>
                <a:rPr lang="zh-CN" altLang="zh-CN" sz="1200" dirty="0">
                  <a:latin typeface="+mn-ea"/>
                  <a:sym typeface="+mn-ea"/>
                </a:rPr>
                <a:t>是</a:t>
              </a:r>
              <a:r>
                <a:rPr lang="en-US" altLang="zh-CN" sz="1200" dirty="0">
                  <a:latin typeface="+mn-ea"/>
                  <a:sym typeface="+mn-ea"/>
                </a:rPr>
                <a:t>t</a:t>
              </a:r>
              <a:r>
                <a:rPr lang="zh-CN" altLang="zh-CN" sz="1200" dirty="0">
                  <a:latin typeface="+mn-ea"/>
                  <a:sym typeface="+mn-ea"/>
                </a:rPr>
                <a:t>或</a:t>
              </a:r>
              <a:r>
                <a:rPr lang="en-US" altLang="zh-CN" sz="1200" dirty="0">
                  <a:latin typeface="+mn-ea"/>
                  <a:sym typeface="+mn-ea"/>
                </a:rPr>
                <a:t>f</a:t>
              </a:r>
              <a:r>
                <a:rPr lang="zh-CN" altLang="zh-CN" sz="1200" dirty="0">
                  <a:latin typeface="+mn-ea"/>
                  <a:sym typeface="+mn-ea"/>
                </a:rPr>
                <a:t>，</a:t>
              </a:r>
              <a:r>
                <a:rPr lang="en-US" altLang="zh-CN" sz="1200" dirty="0">
                  <a:latin typeface="+mn-ea"/>
                  <a:sym typeface="+mn-ea"/>
                </a:rPr>
                <a:t>D2</a:t>
              </a:r>
              <a:r>
                <a:rPr lang="zh-CN" altLang="zh-CN" sz="1200" dirty="0">
                  <a:latin typeface="+mn-ea"/>
                  <a:sym typeface="+mn-ea"/>
                </a:rPr>
                <a:t>是</a:t>
              </a:r>
              <a:r>
                <a:rPr lang="en-US" altLang="zh-CN" sz="1200" dirty="0">
                  <a:latin typeface="+mn-ea"/>
                  <a:sym typeface="+mn-ea"/>
                </a:rPr>
                <a:t>&gt;, =</a:t>
              </a:r>
              <a:r>
                <a:rPr lang="zh-CN" altLang="zh-CN" sz="1200" dirty="0">
                  <a:latin typeface="+mn-ea"/>
                  <a:sym typeface="+mn-ea"/>
                </a:rPr>
                <a:t>或</a:t>
              </a:r>
              <a:r>
                <a:rPr lang="en-US" altLang="zh-CN" sz="1200" dirty="0">
                  <a:latin typeface="+mn-ea"/>
                  <a:sym typeface="+mn-ea"/>
                </a:rPr>
                <a:t>&lt;</a:t>
              </a:r>
              <a:r>
                <a:rPr lang="zh-CN" altLang="zh-CN" sz="1200" dirty="0">
                  <a:latin typeface="+mn-ea"/>
                  <a:sym typeface="+mn-ea"/>
                </a:rPr>
                <a:t>。除了</a:t>
              </a:r>
              <a:r>
                <a:rPr lang="en-US" altLang="zh-CN" sz="1200" dirty="0">
                  <a:latin typeface="+mn-ea"/>
                  <a:sym typeface="+mn-ea"/>
                </a:rPr>
                <a:t>C2</a:t>
              </a:r>
              <a:r>
                <a:rPr lang="zh-CN" altLang="zh-CN" sz="1200" dirty="0">
                  <a:latin typeface="+mn-ea"/>
                  <a:sym typeface="+mn-ea"/>
                </a:rPr>
                <a:t>的第二个简单条件是关系表达式之外，</a:t>
              </a:r>
              <a:r>
                <a:rPr lang="en-US" altLang="zh-CN" sz="1200" dirty="0">
                  <a:latin typeface="+mn-ea"/>
                  <a:sym typeface="+mn-ea"/>
                </a:rPr>
                <a:t>C2</a:t>
              </a:r>
              <a:r>
                <a:rPr lang="zh-CN" altLang="zh-CN" sz="1200" dirty="0">
                  <a:latin typeface="+mn-ea"/>
                  <a:sym typeface="+mn-ea"/>
                </a:rPr>
                <a:t>和</a:t>
              </a:r>
              <a:r>
                <a:rPr lang="en-US" altLang="zh-CN" sz="1200" dirty="0">
                  <a:latin typeface="+mn-ea"/>
                  <a:sym typeface="+mn-ea"/>
                </a:rPr>
                <a:t>C1</a:t>
              </a:r>
              <a:r>
                <a:rPr lang="zh-CN" altLang="zh-CN" sz="1200" dirty="0">
                  <a:latin typeface="+mn-ea"/>
                  <a:sym typeface="+mn-ea"/>
                </a:rPr>
                <a:t>相同，因此，可以通过修改</a:t>
              </a:r>
              <a:r>
                <a:rPr lang="en-US" altLang="zh-CN" sz="1200" dirty="0">
                  <a:latin typeface="+mn-ea"/>
                  <a:sym typeface="+mn-ea"/>
                </a:rPr>
                <a:t>C1</a:t>
              </a:r>
              <a:r>
                <a:rPr lang="zh-CN" altLang="zh-CN" sz="1200" dirty="0">
                  <a:latin typeface="+mn-ea"/>
                  <a:sym typeface="+mn-ea"/>
                </a:rPr>
                <a:t>的约束集</a:t>
              </a:r>
              <a:r>
                <a:rPr lang="en-US" altLang="zh-CN" sz="1200" dirty="0">
                  <a:latin typeface="+mn-ea"/>
                  <a:sym typeface="+mn-ea"/>
                </a:rPr>
                <a:t>{(</a:t>
              </a:r>
              <a:r>
                <a:rPr lang="en-US" altLang="zh-CN" sz="1200" dirty="0" err="1">
                  <a:latin typeface="+mn-ea"/>
                  <a:sym typeface="+mn-ea"/>
                </a:rPr>
                <a:t>t, t</a:t>
              </a:r>
              <a:r>
                <a:rPr lang="en-US" altLang="zh-CN" sz="1200" dirty="0">
                  <a:latin typeface="+mn-ea"/>
                  <a:sym typeface="+mn-ea"/>
                </a:rPr>
                <a:t>), (</a:t>
              </a:r>
              <a:r>
                <a:rPr lang="en-US" altLang="zh-CN" sz="1200" dirty="0" err="1">
                  <a:latin typeface="+mn-ea"/>
                  <a:sym typeface="+mn-ea"/>
                </a:rPr>
                <a:t>f, t</a:t>
              </a:r>
              <a:r>
                <a:rPr lang="en-US" altLang="zh-CN" sz="1200" dirty="0">
                  <a:latin typeface="+mn-ea"/>
                  <a:sym typeface="+mn-ea"/>
                </a:rPr>
                <a:t>), (</a:t>
              </a:r>
              <a:r>
                <a:rPr lang="en-US" altLang="zh-CN" sz="1200" dirty="0" err="1">
                  <a:latin typeface="+mn-ea"/>
                  <a:sym typeface="+mn-ea"/>
                </a:rPr>
                <a:t>t, f</a:t>
              </a:r>
              <a:r>
                <a:rPr lang="en-US" altLang="zh-CN" sz="1200" dirty="0">
                  <a:latin typeface="+mn-ea"/>
                  <a:sym typeface="+mn-ea"/>
                </a:rPr>
                <a:t>)}</a:t>
              </a:r>
              <a:r>
                <a:rPr lang="zh-CN" altLang="zh-CN" sz="1200" dirty="0">
                  <a:latin typeface="+mn-ea"/>
                  <a:sym typeface="+mn-ea"/>
                </a:rPr>
                <a:t>得出</a:t>
              </a:r>
              <a:r>
                <a:rPr lang="en-US" altLang="zh-CN" sz="1200" dirty="0">
                  <a:latin typeface="+mn-ea"/>
                  <a:sym typeface="+mn-ea"/>
                </a:rPr>
                <a:t>C2</a:t>
              </a:r>
              <a:r>
                <a:rPr lang="zh-CN" altLang="zh-CN" sz="1200" dirty="0">
                  <a:latin typeface="+mn-ea"/>
                  <a:sym typeface="+mn-ea"/>
                </a:rPr>
                <a:t>的约束集。</a:t>
              </a:r>
              <a:endParaRPr lang="en-US" altLang="zh-CN" sz="1200" dirty="0">
                <a:latin typeface="+mn-ea"/>
                <a:ea typeface="+mn-ea"/>
              </a:endParaRPr>
            </a:p>
            <a:p>
              <a:pPr marL="0" indent="0" algn="just">
                <a:lnSpc>
                  <a:spcPct val="140000"/>
                </a:lnSpc>
                <a:defRPr/>
              </a:pPr>
              <a:r>
                <a:rPr lang="zh-CN" altLang="zh-CN" sz="1200" dirty="0">
                  <a:latin typeface="+mn-ea"/>
                  <a:sym typeface="+mn-ea"/>
                </a:rPr>
                <a:t>对</a:t>
              </a:r>
              <a:r>
                <a:rPr lang="en-US" altLang="zh-CN" sz="1200" dirty="0">
                  <a:latin typeface="+mn-ea"/>
                  <a:sym typeface="+mn-ea"/>
                </a:rPr>
                <a:t>(E3 = E4)</a:t>
              </a:r>
              <a:r>
                <a:rPr lang="zh-CN" altLang="zh-CN" sz="1200" dirty="0">
                  <a:latin typeface="+mn-ea"/>
                  <a:sym typeface="+mn-ea"/>
                </a:rPr>
                <a:t>来说，</a:t>
              </a:r>
              <a:r>
                <a:rPr lang="en-US" altLang="zh-CN" sz="1200" dirty="0">
                  <a:latin typeface="+mn-ea"/>
                  <a:sym typeface="+mn-ea"/>
                </a:rPr>
                <a:t>t</a:t>
              </a:r>
              <a:r>
                <a:rPr lang="zh-CN" altLang="zh-CN" sz="1200" dirty="0">
                  <a:latin typeface="+mn-ea"/>
                  <a:sym typeface="+mn-ea"/>
                </a:rPr>
                <a:t>意味</a:t>
              </a:r>
              <a:r>
                <a:rPr lang="en-US" altLang="zh-CN" sz="1200" dirty="0">
                  <a:latin typeface="+mn-ea"/>
                  <a:sym typeface="+mn-ea"/>
                </a:rPr>
                <a:t>=</a:t>
              </a:r>
              <a:r>
                <a:rPr lang="zh-CN" altLang="zh-CN" sz="1200" dirty="0">
                  <a:latin typeface="+mn-ea"/>
                  <a:sym typeface="+mn-ea"/>
                </a:rPr>
                <a:t>，</a:t>
              </a:r>
              <a:r>
                <a:rPr lang="en-US" altLang="zh-CN" sz="1200" dirty="0">
                  <a:latin typeface="+mn-ea"/>
                  <a:sym typeface="+mn-ea"/>
                </a:rPr>
                <a:t>f</a:t>
              </a:r>
              <a:r>
                <a:rPr lang="zh-CN" altLang="zh-CN" sz="1200" dirty="0">
                  <a:latin typeface="+mn-ea"/>
                  <a:sym typeface="+mn-ea"/>
                </a:rPr>
                <a:t>意味着</a:t>
              </a:r>
              <a:r>
                <a:rPr lang="en-US" altLang="zh-CN" sz="1200" dirty="0">
                  <a:latin typeface="+mn-ea"/>
                  <a:sym typeface="+mn-ea"/>
                </a:rPr>
                <a:t>&lt;</a:t>
              </a:r>
              <a:r>
                <a:rPr lang="zh-CN" altLang="zh-CN" sz="1200" dirty="0">
                  <a:latin typeface="+mn-ea"/>
                  <a:sym typeface="+mn-ea"/>
                </a:rPr>
                <a:t>或</a:t>
              </a:r>
              <a:r>
                <a:rPr lang="en-US" altLang="zh-CN" sz="1200" dirty="0">
                  <a:latin typeface="+mn-ea"/>
                  <a:sym typeface="+mn-ea"/>
                </a:rPr>
                <a:t>&gt;</a:t>
              </a:r>
              <a:r>
                <a:rPr lang="zh-CN" altLang="zh-CN" sz="1200" dirty="0">
                  <a:latin typeface="+mn-ea"/>
                  <a:sym typeface="+mn-ea"/>
                </a:rPr>
                <a:t>，因此分别用</a:t>
              </a:r>
              <a:r>
                <a:rPr lang="en-US" altLang="zh-CN" sz="1200" dirty="0">
                  <a:latin typeface="+mn-ea"/>
                  <a:sym typeface="+mn-ea"/>
                </a:rPr>
                <a:t>(t, =)(f, =)</a:t>
              </a:r>
              <a:r>
                <a:rPr lang="zh-CN" altLang="zh-CN" sz="1200" dirty="0">
                  <a:latin typeface="+mn-ea"/>
                  <a:sym typeface="+mn-ea"/>
                </a:rPr>
                <a:t>替换</a:t>
              </a:r>
              <a:r>
                <a:rPr lang="en-US" altLang="zh-CN" sz="1200" dirty="0">
                  <a:latin typeface="+mn-ea"/>
                  <a:sym typeface="+mn-ea"/>
                </a:rPr>
                <a:t>(</a:t>
              </a:r>
              <a:r>
                <a:rPr lang="en-US" altLang="zh-CN" sz="1200" dirty="0" err="1">
                  <a:latin typeface="+mn-ea"/>
                  <a:sym typeface="+mn-ea"/>
                </a:rPr>
                <a:t>t, t</a:t>
              </a:r>
              <a:r>
                <a:rPr lang="en-US" altLang="zh-CN" sz="1200" dirty="0">
                  <a:latin typeface="+mn-ea"/>
                  <a:sym typeface="+mn-ea"/>
                </a:rPr>
                <a:t>)(</a:t>
              </a:r>
              <a:r>
                <a:rPr lang="en-US" altLang="zh-CN" sz="1200" dirty="0" err="1">
                  <a:latin typeface="+mn-ea"/>
                  <a:sym typeface="+mn-ea"/>
                </a:rPr>
                <a:t>f, t</a:t>
              </a:r>
              <a:r>
                <a:rPr lang="en-US" altLang="zh-CN" sz="1200" dirty="0">
                  <a:latin typeface="+mn-ea"/>
                  <a:sym typeface="+mn-ea"/>
                </a:rPr>
                <a:t>)</a:t>
              </a:r>
              <a:r>
                <a:rPr lang="zh-CN" altLang="zh-CN" sz="1200" dirty="0">
                  <a:latin typeface="+mn-ea"/>
                  <a:sym typeface="+mn-ea"/>
                </a:rPr>
                <a:t>，用</a:t>
              </a:r>
              <a:r>
                <a:rPr lang="en-US" altLang="zh-CN" sz="1200" dirty="0">
                  <a:latin typeface="+mn-ea"/>
                  <a:sym typeface="+mn-ea"/>
                </a:rPr>
                <a:t>(t, &lt;)(t, &gt;)</a:t>
              </a:r>
              <a:r>
                <a:rPr lang="zh-CN" altLang="zh-CN" sz="1200" dirty="0">
                  <a:latin typeface="+mn-ea"/>
                  <a:sym typeface="+mn-ea"/>
                </a:rPr>
                <a:t>替换</a:t>
              </a:r>
              <a:r>
                <a:rPr lang="en-US" altLang="zh-CN" sz="1200" dirty="0">
                  <a:latin typeface="+mn-ea"/>
                  <a:sym typeface="+mn-ea"/>
                </a:rPr>
                <a:t>(</a:t>
              </a:r>
              <a:r>
                <a:rPr lang="en-US" altLang="zh-CN" sz="1200" dirty="0" err="1">
                  <a:latin typeface="+mn-ea"/>
                  <a:sym typeface="+mn-ea"/>
                </a:rPr>
                <a:t>t, f)</a:t>
              </a:r>
              <a:r>
                <a:rPr lang="zh-CN" altLang="zh-CN" sz="1200" dirty="0">
                  <a:latin typeface="+mn-ea"/>
                  <a:sym typeface="+mn-ea"/>
                </a:rPr>
                <a:t>，得到</a:t>
              </a:r>
              <a:r>
                <a:rPr lang="en-US" altLang="zh-CN" sz="1200" dirty="0">
                  <a:latin typeface="+mn-ea"/>
                  <a:sym typeface="+mn-ea"/>
                </a:rPr>
                <a:t>C2</a:t>
              </a:r>
              <a:r>
                <a:rPr lang="zh-CN" altLang="zh-CN" sz="1200" dirty="0">
                  <a:latin typeface="+mn-ea"/>
                  <a:sym typeface="+mn-ea"/>
                </a:rPr>
                <a:t>约束集</a:t>
              </a:r>
              <a:r>
                <a:rPr lang="en-US" altLang="zh-CN" sz="1200" dirty="0">
                  <a:latin typeface="+mn-ea"/>
                  <a:sym typeface="+mn-ea"/>
                </a:rPr>
                <a:t>{(t, =), (f, =), (t, &lt;), (t, &gt;)}</a:t>
              </a:r>
              <a:r>
                <a:rPr lang="zh-CN" altLang="zh-CN" sz="1200" dirty="0">
                  <a:latin typeface="+mn-ea"/>
                  <a:sym typeface="+mn-ea"/>
                </a:rPr>
                <a:t>。覆盖上述条件约束集的测试，以发现</a:t>
              </a:r>
              <a:r>
                <a:rPr lang="en-US" altLang="zh-CN" sz="1200" dirty="0">
                  <a:latin typeface="+mn-ea"/>
                  <a:sym typeface="+mn-ea"/>
                </a:rPr>
                <a:t>C2</a:t>
              </a:r>
              <a:r>
                <a:rPr lang="zh-CN" altLang="zh-CN" sz="1200" dirty="0">
                  <a:latin typeface="+mn-ea"/>
                  <a:sym typeface="+mn-ea"/>
                </a:rPr>
                <a:t>中布尔算符和关系算符的错误。</a:t>
              </a:r>
              <a:r>
                <a:rPr lang="en-US" altLang="zh-CN" sz="1200" dirty="0">
                  <a:latin typeface="+mn-ea"/>
                  <a:sym typeface="+mn-ea"/>
                </a:rPr>
                <a:t>   </a:t>
              </a: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39" name="Straight Connector 7"/>
            <p:cNvCxnSpPr/>
            <p:nvPr/>
          </p:nvCxnSpPr>
          <p:spPr>
            <a:xfrm>
              <a:off x="9826" y="3551"/>
              <a:ext cx="4698"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0" name="TextBox 4"/>
            <p:cNvSpPr txBox="1"/>
            <p:nvPr/>
          </p:nvSpPr>
          <p:spPr>
            <a:xfrm>
              <a:off x="9826" y="2703"/>
              <a:ext cx="4698" cy="450"/>
            </a:xfrm>
            <a:prstGeom prst="rect">
              <a:avLst/>
            </a:prstGeom>
            <a:noFill/>
          </p:spPr>
          <p:txBody>
            <a:bodyPr wrap="square" lIns="0" tIns="0" rIns="121893" bIns="0" rtlCol="0">
              <a:spAutoFit/>
            </a:bodyPr>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1860" b="1"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sym typeface="+mn-ea"/>
                </a:rPr>
                <a:t>例二</a:t>
              </a:r>
              <a:endParaRPr lang="zh-CN" altLang="en-US" sz="1860" b="1"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sym typeface="+mn-ea"/>
              </a:endParaRPr>
            </a:p>
          </p:txBody>
        </p:sp>
      </p:grpSp>
      <p:grpSp>
        <p:nvGrpSpPr>
          <p:cNvPr id="17" name="组合 16"/>
          <p:cNvGrpSpPr/>
          <p:nvPr/>
        </p:nvGrpSpPr>
        <p:grpSpPr>
          <a:xfrm>
            <a:off x="8126095" y="1537335"/>
            <a:ext cx="2985135" cy="4555490"/>
            <a:chOff x="12797" y="2421"/>
            <a:chExt cx="4701" cy="7174"/>
          </a:xfrm>
        </p:grpSpPr>
        <p:sp>
          <p:nvSpPr>
            <p:cNvPr id="16" name="Rectangle 138"/>
            <p:cNvSpPr/>
            <p:nvPr/>
          </p:nvSpPr>
          <p:spPr>
            <a:xfrm>
              <a:off x="12798" y="2421"/>
              <a:ext cx="4700" cy="7175"/>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43" name="Straight Connector 7"/>
            <p:cNvCxnSpPr/>
            <p:nvPr/>
          </p:nvCxnSpPr>
          <p:spPr>
            <a:xfrm>
              <a:off x="12800" y="3551"/>
              <a:ext cx="4698"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4" name="TextBox 4"/>
            <p:cNvSpPr txBox="1"/>
            <p:nvPr/>
          </p:nvSpPr>
          <p:spPr>
            <a:xfrm>
              <a:off x="12799" y="2703"/>
              <a:ext cx="4698" cy="452"/>
            </a:xfrm>
            <a:prstGeom prst="rect">
              <a:avLst/>
            </a:prstGeom>
            <a:noFill/>
          </p:spPr>
          <p:txBody>
            <a:bodyPr wrap="square" lIns="0" tIns="0" rIns="121893" bIns="0" rtlCol="0">
              <a:spAutoFit/>
            </a:bodyPr>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例三</a:t>
              </a:r>
              <a:endPar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
          <p:nvSpPr>
            <p:cNvPr id="13" name="TextBox 6"/>
            <p:cNvSpPr txBox="1"/>
            <p:nvPr/>
          </p:nvSpPr>
          <p:spPr>
            <a:xfrm>
              <a:off x="12797" y="3793"/>
              <a:ext cx="4700" cy="4937"/>
            </a:xfrm>
            <a:prstGeom prst="rect">
              <a:avLst/>
            </a:prstGeom>
            <a:noFill/>
          </p:spPr>
          <p:txBody>
            <a:bodyPr wrap="square" lIns="121920" tIns="0" rIns="121893" bIns="0" rtlCol="0">
              <a:spAutoFit/>
            </a:bodyPr>
            <a:p>
              <a:pPr marL="0" indent="0" algn="just">
                <a:lnSpc>
                  <a:spcPct val="170000"/>
                </a:lnSpc>
                <a:defRPr/>
              </a:pPr>
              <a:r>
                <a:rPr lang="zh-CN" altLang="zh-CN" sz="1200" dirty="0">
                  <a:latin typeface="微软雅黑" panose="020B0503020204020204" charset="-122"/>
                  <a:ea typeface="微软雅黑" panose="020B0503020204020204" charset="-122"/>
                  <a:cs typeface="微软雅黑" panose="020B0503020204020204" charset="-122"/>
                  <a:sym typeface="+mn-ea"/>
                </a:rPr>
                <a:t>考虑条件：C3：(E1&gt;E2) &amp; (E3=E4)</a:t>
              </a:r>
              <a:endParaRPr lang="zh-CN" altLang="zh-CN" sz="1200" dirty="0">
                <a:latin typeface="微软雅黑" panose="020B0503020204020204" charset="-122"/>
                <a:ea typeface="微软雅黑" panose="020B0503020204020204" charset="-122"/>
                <a:cs typeface="微软雅黑" panose="020B0503020204020204" charset="-122"/>
                <a:sym typeface="+mn-ea"/>
              </a:endParaRPr>
            </a:p>
            <a:p>
              <a:pPr marL="0" indent="0" algn="just">
                <a:lnSpc>
                  <a:spcPct val="170000"/>
                </a:lnSpc>
                <a:defRPr/>
              </a:pPr>
              <a:endParaRPr lang="zh-CN" altLang="zh-CN" sz="1200" dirty="0">
                <a:latin typeface="微软雅黑" panose="020B0503020204020204" charset="-122"/>
                <a:ea typeface="微软雅黑" panose="020B0503020204020204" charset="-122"/>
                <a:cs typeface="微软雅黑" panose="020B0503020204020204" charset="-122"/>
                <a:sym typeface="+mn-ea"/>
              </a:endParaRPr>
            </a:p>
            <a:p>
              <a:pPr marL="0" indent="0" algn="just">
                <a:lnSpc>
                  <a:spcPct val="170000"/>
                </a:lnSpc>
                <a:defRPr/>
              </a:pPr>
              <a:r>
                <a:rPr lang="en-US" altLang="zh-CN" sz="1200" dirty="0">
                  <a:latin typeface="微软雅黑" panose="020B0503020204020204" charset="-122"/>
                  <a:ea typeface="微软雅黑" panose="020B0503020204020204" charset="-122"/>
                  <a:cs typeface="微软雅黑" panose="020B0503020204020204" charset="-122"/>
                  <a:sym typeface="+mn-ea"/>
                </a:rPr>
                <a:t>其中，E1、E2、E3和E4是算术表达式。C3的条件约束形式为(D1, D2)，而D1和D2的每一个都是&gt;, s=或&lt;。除了C3的第一个简单条件是关系表达式之外，C3和C2相同，因此可通过修改C2约束集得到C3约束集，结果为：{(&gt;,=), (=,=), (&lt;,=), (&gt;</a:t>
              </a:r>
              <a:r>
                <a:rPr lang="zh-CN" altLang="zh-CN" sz="1200" dirty="0">
                  <a:latin typeface="微软雅黑" panose="020B0503020204020204" charset="-122"/>
                  <a:ea typeface="微软雅黑" panose="020B0503020204020204" charset="-122"/>
                  <a:cs typeface="微软雅黑" panose="020B0503020204020204" charset="-122"/>
                  <a:sym typeface="+mn-ea"/>
                </a:rPr>
                <a:t>,&lt;), (&gt;,&gt;)}覆盖上述条件约束集的测试，保证可以发现C3中关系算符的错误。</a:t>
              </a:r>
              <a:endParaRPr kumimoji="0" lang="zh-CN" altLang="zh-CN" sz="1200" b="0" i="0" u="none" strike="noStrike" kern="1200" cap="none" spc="0" normalizeH="0" baseline="0" dirty="0">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8" presetClass="entr" presetSubtype="32" fill="hold" nodeType="withEffect">
                                  <p:stCondLst>
                                    <p:cond delay="0"/>
                                  </p:stCondLst>
                                  <p:childTnLst>
                                    <p:set>
                                      <p:cBhvr>
                                        <p:cTn id="9" dur="1000" fill="hold">
                                          <p:stCondLst>
                                            <p:cond delay="0"/>
                                          </p:stCondLst>
                                        </p:cTn>
                                        <p:tgtEl>
                                          <p:spTgt spid="5"/>
                                        </p:tgtEl>
                                        <p:attrNameLst>
                                          <p:attrName>style.visibility</p:attrName>
                                        </p:attrNameLst>
                                      </p:cBhvr>
                                      <p:to>
                                        <p:strVal val="visible"/>
                                      </p:to>
                                    </p:set>
                                    <p:animEffect transition="in" filter="diamond(out)">
                                      <p:cBhvr>
                                        <p:cTn id="10" dur="1000"/>
                                        <p:tgtEl>
                                          <p:spTgt spid="5"/>
                                        </p:tgtEl>
                                      </p:cBhvr>
                                    </p:animEffect>
                                  </p:childTnLst>
                                </p:cTn>
                              </p:par>
                              <p:par>
                                <p:cTn id="11" presetID="8" presetClass="entr" presetSubtype="32" fill="hold" nodeType="withEffect">
                                  <p:stCondLst>
                                    <p:cond delay="0"/>
                                  </p:stCondLst>
                                  <p:childTnLst>
                                    <p:set>
                                      <p:cBhvr>
                                        <p:cTn id="12" dur="1000" fill="hold">
                                          <p:stCondLst>
                                            <p:cond delay="0"/>
                                          </p:stCondLst>
                                        </p:cTn>
                                        <p:tgtEl>
                                          <p:spTgt spid="9"/>
                                        </p:tgtEl>
                                        <p:attrNameLst>
                                          <p:attrName>style.visibility</p:attrName>
                                        </p:attrNameLst>
                                      </p:cBhvr>
                                      <p:to>
                                        <p:strVal val="visible"/>
                                      </p:to>
                                    </p:set>
                                    <p:animEffect transition="in" filter="diamond(out)">
                                      <p:cBhvr>
                                        <p:cTn id="13" dur="1000"/>
                                        <p:tgtEl>
                                          <p:spTgt spid="9"/>
                                        </p:tgtEl>
                                      </p:cBhvr>
                                    </p:animEffect>
                                  </p:childTnLst>
                                </p:cTn>
                              </p:par>
                              <p:par>
                                <p:cTn id="14" presetID="8" presetClass="entr" presetSubtype="32" fill="hold" nodeType="withEffect">
                                  <p:stCondLst>
                                    <p:cond delay="0"/>
                                  </p:stCondLst>
                                  <p:childTnLst>
                                    <p:set>
                                      <p:cBhvr>
                                        <p:cTn id="15" dur="1000" fill="hold">
                                          <p:stCondLst>
                                            <p:cond delay="0"/>
                                          </p:stCondLst>
                                        </p:cTn>
                                        <p:tgtEl>
                                          <p:spTgt spid="17"/>
                                        </p:tgtEl>
                                        <p:attrNameLst>
                                          <p:attrName>style.visibility</p:attrName>
                                        </p:attrNameLst>
                                      </p:cBhvr>
                                      <p:to>
                                        <p:strVal val="visible"/>
                                      </p:to>
                                    </p:set>
                                    <p:animEffect transition="in" filter="diamond(out)">
                                      <p:cBhvr>
                                        <p:cTn id="16"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sz="2400" b="1" dirty="0">
                <a:sym typeface="+mn-ea"/>
              </a:rPr>
              <a:t>3. </a:t>
            </a:r>
            <a:r>
              <a:rPr lang="zh-CN" altLang="en-US" sz="2400" b="1" dirty="0">
                <a:sym typeface="+mn-ea"/>
              </a:rPr>
              <a:t>循环</a:t>
            </a:r>
            <a:r>
              <a:rPr lang="zh-CN" altLang="en-US" sz="2400" b="1" dirty="0">
                <a:sym typeface="+mn-ea"/>
              </a:rPr>
              <a:t>测试</a:t>
            </a:r>
            <a:endParaRPr lang="zh-CN" altLang="en-US" sz="2400" b="1" dirty="0"/>
          </a:p>
        </p:txBody>
      </p:sp>
      <p:sp>
        <p:nvSpPr>
          <p:cNvPr id="4" name="矩形 3"/>
          <p:cNvSpPr/>
          <p:nvPr/>
        </p:nvSpPr>
        <p:spPr>
          <a:xfrm>
            <a:off x="-48683" y="1152168"/>
            <a:ext cx="12336693" cy="1632181"/>
          </a:xfrm>
          <a:prstGeom prst="rect">
            <a:avLst/>
          </a:prstGeom>
          <a:solidFill>
            <a:schemeClr val="accent1">
              <a:alpha val="24000"/>
            </a:schemeClr>
          </a:solidFill>
          <a:ln w="12700" cmpd="sng">
            <a:solidFill>
              <a:schemeClr val="accent1"/>
            </a:solidFill>
            <a:miter lim="800000"/>
          </a:ln>
        </p:spPr>
        <p:txBody>
          <a:bodyPr anchor="ctr"/>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10" name="文本框 9"/>
          <p:cNvSpPr txBox="1"/>
          <p:nvPr/>
        </p:nvSpPr>
        <p:spPr>
          <a:xfrm>
            <a:off x="1335511" y="1550438"/>
            <a:ext cx="9568653" cy="833755"/>
          </a:xfrm>
          <a:prstGeom prst="rect">
            <a:avLst/>
          </a:prstGeom>
          <a:noFill/>
        </p:spPr>
        <p:txBody>
          <a:bodyPr wrap="square" lIns="91423" tIns="45712" rIns="91423" bIns="45712" rtlCol="0">
            <a:spAutoFit/>
          </a:bodyPr>
          <a:p>
            <a:pPr marL="0" indent="0" algn="just">
              <a:lnSpc>
                <a:spcPts val="2900"/>
              </a:lnSpc>
              <a:defRPr/>
            </a:pPr>
            <a:r>
              <a:rPr lang="zh-CN" altLang="zh-CN" u="sng" dirty="0">
                <a:latin typeface="+mn-ea"/>
                <a:sym typeface="+mn-ea"/>
              </a:rPr>
              <a:t>循环测试</a:t>
            </a:r>
            <a:r>
              <a:rPr lang="zh-CN" altLang="zh-CN" dirty="0">
                <a:latin typeface="+mn-ea"/>
                <a:sym typeface="+mn-ea"/>
              </a:rPr>
              <a:t>是一种白盒测试技术，它专注于</a:t>
            </a:r>
            <a:r>
              <a:rPr lang="zh-CN" altLang="zh-CN" sz="2000" b="1" dirty="0">
                <a:solidFill>
                  <a:srgbClr val="FF0000"/>
                </a:solidFill>
                <a:latin typeface="+mn-ea"/>
                <a:sym typeface="+mn-ea"/>
              </a:rPr>
              <a:t>测试循环结构的有效性</a:t>
            </a:r>
            <a:r>
              <a:rPr lang="zh-CN" altLang="zh-CN" dirty="0">
                <a:latin typeface="+mn-ea"/>
                <a:sym typeface="+mn-ea"/>
              </a:rPr>
              <a:t>。在结构化的程序中通常只有</a:t>
            </a:r>
            <a:r>
              <a:rPr lang="en-US" altLang="zh-CN" dirty="0">
                <a:latin typeface="+mn-ea"/>
                <a:sym typeface="+mn-ea"/>
              </a:rPr>
              <a:t>3</a:t>
            </a:r>
            <a:r>
              <a:rPr lang="zh-CN" altLang="zh-CN" dirty="0">
                <a:latin typeface="+mn-ea"/>
                <a:sym typeface="+mn-ea"/>
              </a:rPr>
              <a:t>种循环，即简单循环、串接循环和嵌套循环。</a:t>
            </a:r>
            <a:endParaRPr kumimoji="0" lang="zh-CN" altLang="zh-CN" b="0" i="0" u="none" strike="noStrike" kern="1200" cap="none" spc="0" normalizeH="0" baseline="0" noProof="0" dirty="0">
              <a:ln>
                <a:noFill/>
              </a:ln>
              <a:solidFill>
                <a:prstClr val="black">
                  <a:lumMod val="85000"/>
                  <a:lumOff val="15000"/>
                </a:prstClr>
              </a:solidFill>
              <a:effectLst/>
              <a:uLnTx/>
              <a:uFillTx/>
              <a:latin typeface="+mn-ea"/>
              <a:ea typeface="微软雅黑" panose="020B0503020204020204" charset="-122"/>
              <a:cs typeface="+mn-cs"/>
              <a:sym typeface="+mn-ea"/>
            </a:endParaRPr>
          </a:p>
        </p:txBody>
      </p:sp>
      <p:pic>
        <p:nvPicPr>
          <p:cNvPr id="480261" name="图片 2"/>
          <p:cNvPicPr>
            <a:picLocks noChangeAspect="1"/>
          </p:cNvPicPr>
          <p:nvPr/>
        </p:nvPicPr>
        <p:blipFill>
          <a:blip r:embed="rId1" cstate="print"/>
          <a:srcRect/>
          <a:stretch>
            <a:fillRect/>
          </a:stretch>
        </p:blipFill>
        <p:spPr bwMode="auto">
          <a:xfrm>
            <a:off x="2039620" y="2874645"/>
            <a:ext cx="8161020" cy="3891915"/>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循环测试分类</a:t>
            </a:r>
            <a:endParaRPr lang="zh-CN" altLang="en-US" sz="2400" b="1" dirty="0"/>
          </a:p>
        </p:txBody>
      </p:sp>
      <p:sp>
        <p:nvSpPr>
          <p:cNvPr id="3" name="等腰三角形 2"/>
          <p:cNvSpPr/>
          <p:nvPr/>
        </p:nvSpPr>
        <p:spPr bwMode="auto">
          <a:xfrm rot="3036074">
            <a:off x="5845179" y="2063245"/>
            <a:ext cx="1789503" cy="2069740"/>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4" name="TextBox 3"/>
          <p:cNvSpPr txBox="1"/>
          <p:nvPr/>
        </p:nvSpPr>
        <p:spPr>
          <a:xfrm>
            <a:off x="6137800" y="2868333"/>
            <a:ext cx="1083141" cy="621457"/>
          </a:xfrm>
          <a:prstGeom prst="rect">
            <a:avLst/>
          </a:prstGeom>
          <a:noFill/>
          <a:ln>
            <a:noFill/>
          </a:ln>
        </p:spPr>
        <p:txBody>
          <a:bodyPr wrap="none" lIns="91416" tIns="45708" rIns="91416" bIns="45708" anchor="ctr"/>
          <a:lstStyle>
            <a:defPPr>
              <a:defRPr lang="zh-CN"/>
            </a:defPPr>
            <a:lvl1pPr algn="ctr">
              <a:defRPr sz="2000" kern="0">
                <a:solidFill>
                  <a:srgbClr val="FFFFFF"/>
                </a:solidFill>
                <a:latin typeface="微软雅黑" panose="020B0503020204020204" charset="-122"/>
                <a:ea typeface="微软雅黑" panose="020B0503020204020204" charset="-122"/>
              </a:defRPr>
            </a:lvl1p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嵌套循环</a:t>
            </a:r>
            <a:endParaRPr kumimoji="0" lang="zh-CN" altLang="en-US"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5" name="等腰三角形 2"/>
          <p:cNvSpPr/>
          <p:nvPr/>
        </p:nvSpPr>
        <p:spPr bwMode="auto">
          <a:xfrm rot="8763501">
            <a:off x="4700929" y="3320139"/>
            <a:ext cx="1788803" cy="2070548"/>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7" name="TextBox 6"/>
          <p:cNvSpPr txBox="1"/>
          <p:nvPr/>
        </p:nvSpPr>
        <p:spPr>
          <a:xfrm>
            <a:off x="4951057" y="3951223"/>
            <a:ext cx="1083141" cy="621457"/>
          </a:xfrm>
          <a:prstGeom prst="rect">
            <a:avLst/>
          </a:prstGeom>
          <a:noFill/>
          <a:ln>
            <a:noFill/>
          </a:ln>
        </p:spPr>
        <p:txBody>
          <a:bodyPr wrap="none" lIns="91416" tIns="45708" rIns="91416" bIns="45708" anchor="ctr"/>
          <a:lstStyle>
            <a:defPPr>
              <a:defRPr lang="zh-CN"/>
            </a:defPPr>
            <a:lvl1pPr algn="ctr">
              <a:defRPr sz="2000" kern="0">
                <a:solidFill>
                  <a:srgbClr val="FFFFFF"/>
                </a:solidFill>
                <a:latin typeface="微软雅黑" panose="020B0503020204020204" charset="-122"/>
                <a:ea typeface="微软雅黑" panose="020B0503020204020204" charset="-122"/>
              </a:defRPr>
            </a:lvl1p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串接循环</a:t>
            </a:r>
            <a:endParaRPr kumimoji="0" lang="zh-CN" altLang="en-US"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8" name="等腰三角形 2"/>
          <p:cNvSpPr/>
          <p:nvPr/>
        </p:nvSpPr>
        <p:spPr bwMode="auto">
          <a:xfrm rot="16474575">
            <a:off x="4176020" y="1635431"/>
            <a:ext cx="1789503" cy="2069740"/>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9" name="TextBox 8"/>
          <p:cNvSpPr txBox="1"/>
          <p:nvPr/>
        </p:nvSpPr>
        <p:spPr>
          <a:xfrm>
            <a:off x="4677870" y="2322233"/>
            <a:ext cx="1083141" cy="621457"/>
          </a:xfrm>
          <a:prstGeom prst="rect">
            <a:avLst/>
          </a:prstGeom>
          <a:noFill/>
          <a:ln>
            <a:noFill/>
          </a:ln>
        </p:spPr>
        <p:txBody>
          <a:bodyPr wrap="none" lIns="91416" tIns="45708" rIns="91416" bIns="45708" anchor="ctr"/>
          <a:lstStyle>
            <a:defPPr>
              <a:defRPr lang="zh-CN"/>
            </a:defPPr>
            <a:lvl1pPr algn="ctr">
              <a:defRPr sz="2000" kern="0">
                <a:solidFill>
                  <a:srgbClr val="FFFFFF"/>
                </a:solidFill>
                <a:latin typeface="微软雅黑" panose="020B0503020204020204" charset="-122"/>
                <a:ea typeface="微软雅黑" panose="020B0503020204020204" charset="-122"/>
              </a:defRPr>
            </a:lvl1p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简单循环</a:t>
            </a:r>
            <a:endParaRPr kumimoji="0" lang="zh-CN" altLang="en-US" sz="2135"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1" name="TextBox 10"/>
          <p:cNvSpPr txBox="1"/>
          <p:nvPr/>
        </p:nvSpPr>
        <p:spPr>
          <a:xfrm>
            <a:off x="1185545" y="2322195"/>
            <a:ext cx="2782570" cy="1768475"/>
          </a:xfrm>
          <a:prstGeom prst="rect">
            <a:avLst/>
          </a:prstGeom>
          <a:noFill/>
        </p:spPr>
        <p:txBody>
          <a:bodyPr wrap="square" lIns="91416" tIns="45708" rIns="91416" bIns="45708"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lang="zh-CN" altLang="en-US" sz="1200" noProof="0" dirty="0">
                <a:ln>
                  <a:noFill/>
                </a:ln>
                <a:solidFill>
                  <a:prstClr val="black">
                    <a:lumMod val="85000"/>
                    <a:lumOff val="15000"/>
                  </a:prstClr>
                </a:solidFill>
                <a:effectLst/>
                <a:uLnTx/>
                <a:uFillTx/>
                <a:latin typeface="微软雅黑" panose="020B0503020204020204" charset="-122"/>
                <a:ea typeface="微软雅黑" panose="020B0503020204020204" charset="-122"/>
                <a:sym typeface="+mn-ea"/>
              </a:rPr>
              <a:t>应该使用下列测试集来测试简单循环，其中n是允许通过循环的最大次数：</a:t>
            </a:r>
            <a:endParaRPr lang="zh-CN" altLang="en-US" sz="1200" noProof="0" dirty="0">
              <a:ln>
                <a:noFill/>
              </a:ln>
              <a:solidFill>
                <a:prstClr val="black">
                  <a:lumMod val="85000"/>
                  <a:lumOff val="15000"/>
                </a:prstClr>
              </a:solidFill>
              <a:effectLst/>
              <a:uLnTx/>
              <a:uFillTx/>
              <a:latin typeface="微软雅黑" panose="020B0503020204020204" charset="-122"/>
              <a:ea typeface="微软雅黑" panose="020B0503020204020204" charset="-122"/>
              <a:sym typeface="+mn-ea"/>
            </a:endParaRPr>
          </a:p>
          <a:p>
            <a:pPr marL="228600" marR="0" lvl="0" indent="-228600" algn="l" defTabSz="1219200" rtl="0" eaLnBrk="1" fontAlgn="auto" latinLnBrk="0" hangingPunct="1">
              <a:lnSpc>
                <a:spcPct val="130000"/>
              </a:lnSpc>
              <a:spcBef>
                <a:spcPts val="0"/>
              </a:spcBef>
              <a:spcAft>
                <a:spcPts val="0"/>
              </a:spcAft>
              <a:buClrTx/>
              <a:buSzTx/>
              <a:buFont typeface="+mj-ea"/>
              <a:buAutoNum type="circleNumDbPlain"/>
              <a:defRPr/>
            </a:pPr>
            <a:r>
              <a:rPr lang="zh-CN" altLang="en-US" sz="1200" noProof="0" dirty="0">
                <a:ln>
                  <a:noFill/>
                </a:ln>
                <a:solidFill>
                  <a:prstClr val="black">
                    <a:lumMod val="85000"/>
                    <a:lumOff val="15000"/>
                  </a:prstClr>
                </a:solidFill>
                <a:effectLst/>
                <a:uLnTx/>
                <a:uFillTx/>
                <a:latin typeface="微软雅黑" panose="020B0503020204020204" charset="-122"/>
                <a:ea typeface="微软雅黑" panose="020B0503020204020204" charset="-122"/>
                <a:sym typeface="+mn-ea"/>
              </a:rPr>
              <a:t>跳过循环；</a:t>
            </a:r>
            <a:endParaRPr lang="zh-CN" altLang="en-US" sz="1200" noProof="0" dirty="0">
              <a:ln>
                <a:noFill/>
              </a:ln>
              <a:solidFill>
                <a:prstClr val="black">
                  <a:lumMod val="85000"/>
                  <a:lumOff val="15000"/>
                </a:prstClr>
              </a:solidFill>
              <a:effectLst/>
              <a:uLnTx/>
              <a:uFillTx/>
              <a:latin typeface="微软雅黑" panose="020B0503020204020204" charset="-122"/>
              <a:ea typeface="微软雅黑" panose="020B0503020204020204" charset="-122"/>
              <a:sym typeface="+mn-ea"/>
            </a:endParaRPr>
          </a:p>
          <a:p>
            <a:pPr marL="228600" marR="0" lvl="0" indent="-228600" algn="l" defTabSz="1219200" rtl="0" eaLnBrk="1" fontAlgn="auto" latinLnBrk="0" hangingPunct="1">
              <a:lnSpc>
                <a:spcPct val="130000"/>
              </a:lnSpc>
              <a:spcBef>
                <a:spcPts val="0"/>
              </a:spcBef>
              <a:spcAft>
                <a:spcPts val="0"/>
              </a:spcAft>
              <a:buClrTx/>
              <a:buSzTx/>
              <a:buFont typeface="+mj-ea"/>
              <a:buAutoNum type="circleNumDbPlain"/>
              <a:defRPr/>
            </a:pPr>
            <a:r>
              <a:rPr lang="zh-CN" altLang="en-US" sz="1200" noProof="0" dirty="0">
                <a:ln>
                  <a:noFill/>
                </a:ln>
                <a:solidFill>
                  <a:prstClr val="black">
                    <a:lumMod val="85000"/>
                    <a:lumOff val="15000"/>
                  </a:prstClr>
                </a:solidFill>
                <a:effectLst/>
                <a:uLnTx/>
                <a:uFillTx/>
                <a:latin typeface="微软雅黑" panose="020B0503020204020204" charset="-122"/>
                <a:ea typeface="微软雅黑" panose="020B0503020204020204" charset="-122"/>
                <a:sym typeface="+mn-ea"/>
              </a:rPr>
              <a:t>只通过循环一次；</a:t>
            </a:r>
            <a:endParaRPr lang="zh-CN" altLang="en-US" sz="1200" noProof="0" dirty="0">
              <a:ln>
                <a:noFill/>
              </a:ln>
              <a:solidFill>
                <a:prstClr val="black">
                  <a:lumMod val="85000"/>
                  <a:lumOff val="15000"/>
                </a:prstClr>
              </a:solidFill>
              <a:effectLst/>
              <a:uLnTx/>
              <a:uFillTx/>
              <a:latin typeface="微软雅黑" panose="020B0503020204020204" charset="-122"/>
              <a:ea typeface="微软雅黑" panose="020B0503020204020204" charset="-122"/>
              <a:sym typeface="+mn-ea"/>
            </a:endParaRPr>
          </a:p>
          <a:p>
            <a:pPr marL="228600" marR="0" lvl="0" indent="-228600" algn="l" defTabSz="1219200" rtl="0" eaLnBrk="1" fontAlgn="auto" latinLnBrk="0" hangingPunct="1">
              <a:lnSpc>
                <a:spcPct val="130000"/>
              </a:lnSpc>
              <a:spcBef>
                <a:spcPts val="0"/>
              </a:spcBef>
              <a:spcAft>
                <a:spcPts val="0"/>
              </a:spcAft>
              <a:buClrTx/>
              <a:buSzTx/>
              <a:buFont typeface="+mj-ea"/>
              <a:buAutoNum type="circleNumDbPlain"/>
              <a:defRPr/>
            </a:pPr>
            <a:r>
              <a:rPr lang="zh-CN" altLang="en-US" sz="1200" noProof="0" dirty="0">
                <a:ln>
                  <a:noFill/>
                </a:ln>
                <a:solidFill>
                  <a:prstClr val="black">
                    <a:lumMod val="85000"/>
                    <a:lumOff val="15000"/>
                  </a:prstClr>
                </a:solidFill>
                <a:effectLst/>
                <a:uLnTx/>
                <a:uFillTx/>
                <a:latin typeface="微软雅黑" panose="020B0503020204020204" charset="-122"/>
                <a:ea typeface="微软雅黑" panose="020B0503020204020204" charset="-122"/>
                <a:sym typeface="+mn-ea"/>
              </a:rPr>
              <a:t>通过循环两次；</a:t>
            </a:r>
            <a:endParaRPr lang="zh-CN" altLang="en-US" sz="1200" noProof="0" dirty="0">
              <a:ln>
                <a:noFill/>
              </a:ln>
              <a:solidFill>
                <a:prstClr val="black">
                  <a:lumMod val="85000"/>
                  <a:lumOff val="15000"/>
                </a:prstClr>
              </a:solidFill>
              <a:effectLst/>
              <a:uLnTx/>
              <a:uFillTx/>
              <a:latin typeface="微软雅黑" panose="020B0503020204020204" charset="-122"/>
              <a:ea typeface="微软雅黑" panose="020B0503020204020204" charset="-122"/>
              <a:sym typeface="+mn-ea"/>
            </a:endParaRPr>
          </a:p>
          <a:p>
            <a:pPr marL="228600" marR="0" lvl="0" indent="-228600" algn="l" defTabSz="1219200" rtl="0" eaLnBrk="1" fontAlgn="auto" latinLnBrk="0" hangingPunct="1">
              <a:lnSpc>
                <a:spcPct val="130000"/>
              </a:lnSpc>
              <a:spcBef>
                <a:spcPts val="0"/>
              </a:spcBef>
              <a:spcAft>
                <a:spcPts val="0"/>
              </a:spcAft>
              <a:buClrTx/>
              <a:buSzTx/>
              <a:buFont typeface="+mj-ea"/>
              <a:buAutoNum type="circleNumDbPlain"/>
              <a:defRPr/>
            </a:pPr>
            <a:r>
              <a:rPr lang="zh-CN" altLang="en-US" sz="1200" noProof="0" dirty="0">
                <a:ln>
                  <a:noFill/>
                </a:ln>
                <a:solidFill>
                  <a:prstClr val="black">
                    <a:lumMod val="85000"/>
                    <a:lumOff val="15000"/>
                  </a:prstClr>
                </a:solidFill>
                <a:effectLst/>
                <a:uLnTx/>
                <a:uFillTx/>
                <a:latin typeface="微软雅黑" panose="020B0503020204020204" charset="-122"/>
                <a:ea typeface="微软雅黑" panose="020B0503020204020204" charset="-122"/>
                <a:sym typeface="+mn-ea"/>
              </a:rPr>
              <a:t>通过循环m次，其中m&lt;n-1；</a:t>
            </a:r>
            <a:endParaRPr lang="zh-CN" altLang="en-US" sz="1200" noProof="0" dirty="0">
              <a:ln>
                <a:noFill/>
              </a:ln>
              <a:solidFill>
                <a:prstClr val="black">
                  <a:lumMod val="85000"/>
                  <a:lumOff val="15000"/>
                </a:prstClr>
              </a:solidFill>
              <a:effectLst/>
              <a:uLnTx/>
              <a:uFillTx/>
              <a:latin typeface="微软雅黑" panose="020B0503020204020204" charset="-122"/>
              <a:ea typeface="微软雅黑" panose="020B0503020204020204" charset="-122"/>
              <a:sym typeface="+mn-ea"/>
            </a:endParaRPr>
          </a:p>
          <a:p>
            <a:pPr marL="228600" marR="0" lvl="0" indent="-228600" algn="l" defTabSz="1219200" rtl="0" eaLnBrk="1" fontAlgn="auto" latinLnBrk="0" hangingPunct="1">
              <a:lnSpc>
                <a:spcPct val="130000"/>
              </a:lnSpc>
              <a:spcBef>
                <a:spcPts val="0"/>
              </a:spcBef>
              <a:spcAft>
                <a:spcPts val="0"/>
              </a:spcAft>
              <a:buClrTx/>
              <a:buSzTx/>
              <a:buFont typeface="+mj-ea"/>
              <a:buAutoNum type="circleNumDbPlain"/>
              <a:defRPr/>
            </a:pPr>
            <a:r>
              <a:rPr lang="zh-CN" altLang="en-US" sz="1200" noProof="0" dirty="0">
                <a:ln>
                  <a:noFill/>
                </a:ln>
                <a:solidFill>
                  <a:prstClr val="black">
                    <a:lumMod val="85000"/>
                    <a:lumOff val="15000"/>
                  </a:prstClr>
                </a:solidFill>
                <a:effectLst/>
                <a:uLnTx/>
                <a:uFillTx/>
                <a:latin typeface="微软雅黑" panose="020B0503020204020204" charset="-122"/>
                <a:ea typeface="微软雅黑" panose="020B0503020204020204" charset="-122"/>
                <a:sym typeface="+mn-ea"/>
              </a:rPr>
              <a:t>通过循环n-1, n, n+1次。</a:t>
            </a: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3" name="TextBox 12"/>
          <p:cNvSpPr txBox="1"/>
          <p:nvPr/>
        </p:nvSpPr>
        <p:spPr>
          <a:xfrm>
            <a:off x="7755890" y="1362710"/>
            <a:ext cx="3815080" cy="2727960"/>
          </a:xfrm>
          <a:prstGeom prst="rect">
            <a:avLst/>
          </a:prstGeom>
          <a:noFill/>
        </p:spPr>
        <p:txBody>
          <a:bodyPr wrap="square" lIns="91416" tIns="45708" rIns="91416" bIns="45708"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lang="zh-CN" altLang="zh-CN" sz="1200" dirty="0">
                <a:latin typeface="+mn-ea"/>
                <a:sym typeface="+mn-ea"/>
              </a:rPr>
              <a:t>如果把简单循环的测试方法直接应用到嵌套循环，测试数就会随嵌套层数的增加按几何级数增长，</a:t>
            </a:r>
            <a:r>
              <a:rPr lang="en-US" altLang="zh-CN" sz="1200" dirty="0" err="1">
                <a:latin typeface="+mn-ea"/>
                <a:sym typeface="+mn-ea"/>
              </a:rPr>
              <a:t>B.Beizer</a:t>
            </a:r>
            <a:r>
              <a:rPr lang="zh-CN" altLang="zh-CN" sz="1200" dirty="0">
                <a:latin typeface="+mn-ea"/>
                <a:sym typeface="+mn-ea"/>
              </a:rPr>
              <a:t>提出了一种能减少测试数的方法。</a:t>
            </a:r>
            <a:endParaRPr lang="zh-CN" altLang="zh-CN" sz="1200" dirty="0">
              <a:latin typeface="+mn-ea"/>
              <a:sym typeface="+mn-ea"/>
            </a:endParaRPr>
          </a:p>
          <a:p>
            <a:pPr marL="228600" marR="0" lvl="0" indent="-228600" algn="l" defTabSz="1219200" rtl="0" eaLnBrk="1" fontAlgn="auto" latinLnBrk="0" hangingPunct="1">
              <a:lnSpc>
                <a:spcPct val="130000"/>
              </a:lnSpc>
              <a:spcBef>
                <a:spcPts val="0"/>
              </a:spcBef>
              <a:spcAft>
                <a:spcPts val="0"/>
              </a:spcAft>
              <a:buClrTx/>
              <a:buSzTx/>
              <a:buFont typeface="+mj-ea"/>
              <a:buAutoNum type="circleNumDbPlain"/>
              <a:defRPr/>
            </a:pPr>
            <a:r>
              <a:rPr lang="zh-CN" altLang="zh-CN" sz="1200" dirty="0">
                <a:latin typeface="+mn-ea"/>
                <a:sym typeface="+mn-ea"/>
              </a:rPr>
              <a:t>从最内层循环开始测试，把所有其他循环都设置为最小值。</a:t>
            </a:r>
            <a:endParaRPr lang="zh-CN" altLang="zh-CN" sz="1200" dirty="0">
              <a:latin typeface="+mn-ea"/>
              <a:sym typeface="+mn-ea"/>
            </a:endParaRPr>
          </a:p>
          <a:p>
            <a:pPr marL="228600" marR="0" lvl="0" indent="-228600" algn="l" defTabSz="1219200" rtl="0" eaLnBrk="1" fontAlgn="auto" latinLnBrk="0" hangingPunct="1">
              <a:lnSpc>
                <a:spcPct val="130000"/>
              </a:lnSpc>
              <a:spcBef>
                <a:spcPts val="0"/>
              </a:spcBef>
              <a:spcAft>
                <a:spcPts val="0"/>
              </a:spcAft>
              <a:buClrTx/>
              <a:buSzTx/>
              <a:buFont typeface="+mj-ea"/>
              <a:buAutoNum type="circleNumDbPlain"/>
              <a:defRPr/>
            </a:pPr>
            <a:r>
              <a:rPr lang="zh-CN" altLang="zh-CN" sz="1200" dirty="0">
                <a:latin typeface="+mn-ea"/>
                <a:sym typeface="+mn-ea"/>
              </a:rPr>
              <a:t>对最内层循环使用简单循环测试方法，而使外层循环的迭代参数（例如，循环计数器）取最小值，并为越界值或非法值增加一些额外的测试。</a:t>
            </a:r>
            <a:endParaRPr lang="zh-CN" altLang="zh-CN" sz="1200" dirty="0">
              <a:latin typeface="+mn-ea"/>
              <a:sym typeface="+mn-ea"/>
            </a:endParaRPr>
          </a:p>
          <a:p>
            <a:pPr marL="228600" marR="0" lvl="0" indent="-228600" algn="l" defTabSz="1219200" rtl="0" eaLnBrk="1" fontAlgn="auto" latinLnBrk="0" hangingPunct="1">
              <a:lnSpc>
                <a:spcPct val="130000"/>
              </a:lnSpc>
              <a:spcBef>
                <a:spcPts val="0"/>
              </a:spcBef>
              <a:spcAft>
                <a:spcPts val="0"/>
              </a:spcAft>
              <a:buClrTx/>
              <a:buSzTx/>
              <a:buFont typeface="+mj-ea"/>
              <a:buAutoNum type="circleNumDbPlain"/>
              <a:defRPr/>
            </a:pPr>
            <a:r>
              <a:rPr lang="zh-CN" altLang="zh-CN" sz="1200" dirty="0">
                <a:latin typeface="+mn-ea"/>
                <a:sym typeface="+mn-ea"/>
              </a:rPr>
              <a:t>由内向外，对下一个循环进行测试，但保持所有其他外层循环为最小值，其他嵌套循环为“典型”值。</a:t>
            </a:r>
            <a:endParaRPr lang="zh-CN" altLang="zh-CN" sz="1200" dirty="0">
              <a:latin typeface="+mn-ea"/>
              <a:sym typeface="+mn-ea"/>
            </a:endParaRPr>
          </a:p>
          <a:p>
            <a:pPr marL="228600" marR="0" lvl="0" indent="-228600" algn="l" defTabSz="1219200" rtl="0" eaLnBrk="1" fontAlgn="auto" latinLnBrk="0" hangingPunct="1">
              <a:lnSpc>
                <a:spcPct val="130000"/>
              </a:lnSpc>
              <a:spcBef>
                <a:spcPts val="0"/>
              </a:spcBef>
              <a:spcAft>
                <a:spcPts val="0"/>
              </a:spcAft>
              <a:buClrTx/>
              <a:buSzTx/>
              <a:buFont typeface="+mj-ea"/>
              <a:buAutoNum type="circleNumDbPlain"/>
              <a:defRPr/>
            </a:pPr>
            <a:r>
              <a:rPr lang="zh-CN" altLang="zh-CN" sz="1200" dirty="0">
                <a:latin typeface="+mn-ea"/>
                <a:sym typeface="+mn-ea"/>
              </a:rPr>
              <a:t>继续进行下去，直到测试完所有循环。</a:t>
            </a: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5" name="TextBox 14"/>
          <p:cNvSpPr txBox="1"/>
          <p:nvPr/>
        </p:nvSpPr>
        <p:spPr>
          <a:xfrm>
            <a:off x="2538095" y="5393690"/>
            <a:ext cx="5089525" cy="1049020"/>
          </a:xfrm>
          <a:prstGeom prst="rect">
            <a:avLst/>
          </a:prstGeom>
          <a:noFill/>
        </p:spPr>
        <p:txBody>
          <a:bodyPr wrap="square" lIns="91416" tIns="45708" rIns="91416" bIns="45708"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lang="zh-CN" altLang="zh-CN" sz="1200" dirty="0">
                <a:latin typeface="+mn-ea"/>
                <a:sym typeface="+mn-ea"/>
              </a:rPr>
              <a:t>如果串接循环的各个循环都彼此独立，则可以使用前述的测试简单循环的方法来测试串接循环。但是，如果两个循环串接，而且第一个循环的循环计数器值是第二个循环的初始值，则这两个循环并不是独立的。当</a:t>
            </a:r>
            <a:r>
              <a:rPr lang="zh-CN" altLang="zh-CN" sz="1200" dirty="0">
                <a:solidFill>
                  <a:srgbClr val="FF0000"/>
                </a:solidFill>
                <a:latin typeface="+mn-ea"/>
                <a:sym typeface="+mn-ea"/>
              </a:rPr>
              <a:t>循环不独立时，建议使用测试嵌套循环的方法来测试串接循环。</a:t>
            </a:r>
            <a:endParaRPr kumimoji="0" lang="zh-CN" altLang="zh-CN" sz="1200" b="0" i="0" u="none" strike="noStrike" kern="1200" cap="none" spc="0" normalizeH="0" baseline="0" noProof="0" dirty="0">
              <a:ln>
                <a:noFill/>
              </a:ln>
              <a:solidFill>
                <a:srgbClr val="FF0000"/>
              </a:solidFill>
              <a:effectLst/>
              <a:uLnTx/>
              <a:uFillTx/>
              <a:latin typeface="+mn-ea"/>
              <a:ea typeface="微软雅黑" panose="020B0503020204020204" charset="-122"/>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 presetClass="entr" presetSubtype="12" fill="hold" grpId="0" nodeType="afterEffect" p14:presetBounceEnd="20000">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14:bounceEnd="20000">
                                          <p:cBhvr additive="base">
                                            <p:cTn id="11" dur="500" fill="hold"/>
                                            <p:tgtEl>
                                              <p:spTgt spid="3"/>
                                            </p:tgtEl>
                                            <p:attrNameLst>
                                              <p:attrName>ppt_x</p:attrName>
                                            </p:attrNameLst>
                                          </p:cBhvr>
                                          <p:tavLst>
                                            <p:tav tm="0">
                                              <p:val>
                                                <p:strVal val="0-#ppt_w/2"/>
                                              </p:val>
                                            </p:tav>
                                            <p:tav tm="100000">
                                              <p:val>
                                                <p:strVal val="#ppt_x"/>
                                              </p:val>
                                            </p:tav>
                                          </p:tavLst>
                                        </p:anim>
                                        <p:anim calcmode="lin" valueType="num" p14:bounceEnd="20000">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31" presetClass="entr" presetSubtype="0" fill="hold" grpId="0" nodeType="afterEffect">
                                      <p:stCondLst>
                                        <p:cond delay="0"/>
                                      </p:stCondLst>
                                      <p:childTnLst>
                                        <p:set>
                                          <p:cBhvr>
                                            <p:cTn id="15" dur="500"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fltVal val="0"/>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anim calcmode="lin" valueType="num">
                                          <p:cBhvr>
                                            <p:cTn id="18" dur="500" fill="hold"/>
                                            <p:tgtEl>
                                              <p:spTgt spid="4"/>
                                            </p:tgtEl>
                                            <p:attrNameLst>
                                              <p:attrName>style.rotation</p:attrName>
                                            </p:attrNameLst>
                                          </p:cBhvr>
                                          <p:tavLst>
                                            <p:tav tm="0">
                                              <p:val>
                                                <p:fltVal val="90"/>
                                              </p:val>
                                            </p:tav>
                                            <p:tav tm="100000">
                                              <p:val>
                                                <p:fltVal val="0"/>
                                              </p:val>
                                            </p:tav>
                                          </p:tavLst>
                                        </p:anim>
                                        <p:animEffect transition="in" filter="fade">
                                          <p:cBhvr>
                                            <p:cTn id="19" dur="500"/>
                                            <p:tgtEl>
                                              <p:spTgt spid="4"/>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500"/>
                                            <p:tgtEl>
                                              <p:spTgt spid="13"/>
                                            </p:tgtEl>
                                          </p:cBhvr>
                                        </p:animEffect>
                                      </p:childTnLst>
                                    </p:cTn>
                                  </p:par>
                                </p:childTnLst>
                              </p:cTn>
                            </p:par>
                            <p:par>
                              <p:cTn id="23" fill="hold">
                                <p:stCondLst>
                                  <p:cond delay="1500"/>
                                </p:stCondLst>
                                <p:childTnLst>
                                  <p:par>
                                    <p:cTn id="24" presetID="2" presetClass="entr" presetSubtype="9" fill="hold" grpId="0" nodeType="afterEffect" p14:presetBounceEnd="20000">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14:bounceEnd="20000">
                                          <p:cBhvr additive="base">
                                            <p:cTn id="26" dur="500" fill="hold"/>
                                            <p:tgtEl>
                                              <p:spTgt spid="5"/>
                                            </p:tgtEl>
                                            <p:attrNameLst>
                                              <p:attrName>ppt_x</p:attrName>
                                            </p:attrNameLst>
                                          </p:cBhvr>
                                          <p:tavLst>
                                            <p:tav tm="0">
                                              <p:val>
                                                <p:strVal val="0-#ppt_w/2"/>
                                              </p:val>
                                            </p:tav>
                                            <p:tav tm="100000">
                                              <p:val>
                                                <p:strVal val="#ppt_x"/>
                                              </p:val>
                                            </p:tav>
                                          </p:tavLst>
                                        </p:anim>
                                        <p:anim calcmode="lin" valueType="num" p14:bounceEnd="20000">
                                          <p:cBhvr additive="base">
                                            <p:cTn id="27" dur="500" fill="hold"/>
                                            <p:tgtEl>
                                              <p:spTgt spid="5"/>
                                            </p:tgtEl>
                                            <p:attrNameLst>
                                              <p:attrName>ppt_y</p:attrName>
                                            </p:attrNameLst>
                                          </p:cBhvr>
                                          <p:tavLst>
                                            <p:tav tm="0">
                                              <p:val>
                                                <p:strVal val="0-#ppt_h/2"/>
                                              </p:val>
                                            </p:tav>
                                            <p:tav tm="100000">
                                              <p:val>
                                                <p:strVal val="#ppt_y"/>
                                              </p:val>
                                            </p:tav>
                                          </p:tavLst>
                                        </p:anim>
                                      </p:childTnLst>
                                    </p:cTn>
                                  </p:par>
                                </p:childTnLst>
                              </p:cTn>
                            </p:par>
                            <p:par>
                              <p:cTn id="28" fill="hold">
                                <p:stCondLst>
                                  <p:cond delay="2000"/>
                                </p:stCondLst>
                                <p:childTnLst>
                                  <p:par>
                                    <p:cTn id="29" presetID="31" presetClass="entr" presetSubtype="0" fill="hold" grpId="0" nodeType="afterEffect">
                                      <p:stCondLst>
                                        <p:cond delay="0"/>
                                      </p:stCondLst>
                                      <p:childTnLst>
                                        <p:set>
                                          <p:cBhvr>
                                            <p:cTn id="30" dur="500"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 calcmode="lin" valueType="num">
                                          <p:cBhvr>
                                            <p:cTn id="33" dur="500" fill="hold"/>
                                            <p:tgtEl>
                                              <p:spTgt spid="7"/>
                                            </p:tgtEl>
                                            <p:attrNameLst>
                                              <p:attrName>style.rotation</p:attrName>
                                            </p:attrNameLst>
                                          </p:cBhvr>
                                          <p:tavLst>
                                            <p:tav tm="0">
                                              <p:val>
                                                <p:fltVal val="90"/>
                                              </p:val>
                                            </p:tav>
                                            <p:tav tm="100000">
                                              <p:val>
                                                <p:fltVal val="0"/>
                                              </p:val>
                                            </p:tav>
                                          </p:tavLst>
                                        </p:anim>
                                        <p:animEffect transition="in" filter="fade">
                                          <p:cBhvr>
                                            <p:cTn id="34" dur="500"/>
                                            <p:tgtEl>
                                              <p:spTgt spid="7"/>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up)">
                                          <p:cBhvr>
                                            <p:cTn id="37" dur="500"/>
                                            <p:tgtEl>
                                              <p:spTgt spid="15"/>
                                            </p:tgtEl>
                                          </p:cBhvr>
                                        </p:animEffect>
                                      </p:childTnLst>
                                    </p:cTn>
                                  </p:par>
                                </p:childTnLst>
                              </p:cTn>
                            </p:par>
                            <p:par>
                              <p:cTn id="38" fill="hold">
                                <p:stCondLst>
                                  <p:cond delay="2500"/>
                                </p:stCondLst>
                                <p:childTnLst>
                                  <p:par>
                                    <p:cTn id="39" presetID="2" presetClass="entr" presetSubtype="2" fill="hold" grpId="0" nodeType="afterEffect" p14:presetBounceEnd="20000">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14:bounceEnd="20000">
                                          <p:cBhvr additive="base">
                                            <p:cTn id="41" dur="500" fill="hold"/>
                                            <p:tgtEl>
                                              <p:spTgt spid="8"/>
                                            </p:tgtEl>
                                            <p:attrNameLst>
                                              <p:attrName>ppt_x</p:attrName>
                                            </p:attrNameLst>
                                          </p:cBhvr>
                                          <p:tavLst>
                                            <p:tav tm="0">
                                              <p:val>
                                                <p:strVal val="1+#ppt_w/2"/>
                                              </p:val>
                                            </p:tav>
                                            <p:tav tm="100000">
                                              <p:val>
                                                <p:strVal val="#ppt_x"/>
                                              </p:val>
                                            </p:tav>
                                          </p:tavLst>
                                        </p:anim>
                                        <p:anim calcmode="lin" valueType="num" p14:bounceEnd="20000">
                                          <p:cBhvr additive="base">
                                            <p:cTn id="42" dur="500" fill="hold"/>
                                            <p:tgtEl>
                                              <p:spTgt spid="8"/>
                                            </p:tgtEl>
                                            <p:attrNameLst>
                                              <p:attrName>ppt_y</p:attrName>
                                            </p:attrNameLst>
                                          </p:cBhvr>
                                          <p:tavLst>
                                            <p:tav tm="0">
                                              <p:val>
                                                <p:strVal val="#ppt_y"/>
                                              </p:val>
                                            </p:tav>
                                            <p:tav tm="100000">
                                              <p:val>
                                                <p:strVal val="#ppt_y"/>
                                              </p:val>
                                            </p:tav>
                                          </p:tavLst>
                                        </p:anim>
                                      </p:childTnLst>
                                    </p:cTn>
                                  </p:par>
                                </p:childTnLst>
                              </p:cTn>
                            </p:par>
                            <p:par>
                              <p:cTn id="43" fill="hold">
                                <p:stCondLst>
                                  <p:cond delay="3000"/>
                                </p:stCondLst>
                                <p:childTnLst>
                                  <p:par>
                                    <p:cTn id="44" presetID="31" presetClass="entr" presetSubtype="0" fill="hold" grpId="0" nodeType="afterEffect">
                                      <p:stCondLst>
                                        <p:cond delay="0"/>
                                      </p:stCondLst>
                                      <p:childTnLst>
                                        <p:set>
                                          <p:cBhvr>
                                            <p:cTn id="45" dur="500"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 calcmode="lin" valueType="num">
                                          <p:cBhvr>
                                            <p:cTn id="48" dur="500" fill="hold"/>
                                            <p:tgtEl>
                                              <p:spTgt spid="9"/>
                                            </p:tgtEl>
                                            <p:attrNameLst>
                                              <p:attrName>style.rotation</p:attrName>
                                            </p:attrNameLst>
                                          </p:cBhvr>
                                          <p:tavLst>
                                            <p:tav tm="0">
                                              <p:val>
                                                <p:fltVal val="90"/>
                                              </p:val>
                                            </p:tav>
                                            <p:tav tm="100000">
                                              <p:val>
                                                <p:fltVal val="0"/>
                                              </p:val>
                                            </p:tav>
                                          </p:tavLst>
                                        </p:anim>
                                        <p:animEffect transition="in" filter="fade">
                                          <p:cBhvr>
                                            <p:cTn id="49" dur="500"/>
                                            <p:tgtEl>
                                              <p:spTgt spid="9"/>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up)">
                                          <p:cBhvr>
                                            <p:cTn id="5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ldLvl="0" animBg="1"/>
          <p:bldP spid="4" grpId="0"/>
          <p:bldP spid="5" grpId="0" bldLvl="0" animBg="1"/>
          <p:bldP spid="7" grpId="0"/>
          <p:bldP spid="8" grpId="0" bldLvl="0" animBg="1"/>
          <p:bldP spid="9" grpId="0"/>
          <p:bldP spid="11" grpId="0"/>
          <p:bldP spid="13" grpId="0"/>
          <p:bldP spid="1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 presetClass="entr" presetSubtype="12"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31" presetClass="entr" presetSubtype="0" fill="hold" grpId="0" nodeType="afterEffect">
                                      <p:stCondLst>
                                        <p:cond delay="0"/>
                                      </p:stCondLst>
                                      <p:childTnLst>
                                        <p:set>
                                          <p:cBhvr>
                                            <p:cTn id="15" dur="500"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fltVal val="0"/>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anim calcmode="lin" valueType="num">
                                          <p:cBhvr>
                                            <p:cTn id="18" dur="500" fill="hold"/>
                                            <p:tgtEl>
                                              <p:spTgt spid="4"/>
                                            </p:tgtEl>
                                            <p:attrNameLst>
                                              <p:attrName>style.rotation</p:attrName>
                                            </p:attrNameLst>
                                          </p:cBhvr>
                                          <p:tavLst>
                                            <p:tav tm="0">
                                              <p:val>
                                                <p:fltVal val="90"/>
                                              </p:val>
                                            </p:tav>
                                            <p:tav tm="100000">
                                              <p:val>
                                                <p:fltVal val="0"/>
                                              </p:val>
                                            </p:tav>
                                          </p:tavLst>
                                        </p:anim>
                                        <p:animEffect transition="in" filter="fade">
                                          <p:cBhvr>
                                            <p:cTn id="19" dur="500"/>
                                            <p:tgtEl>
                                              <p:spTgt spid="4"/>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500"/>
                                            <p:tgtEl>
                                              <p:spTgt spid="13"/>
                                            </p:tgtEl>
                                          </p:cBhvr>
                                        </p:animEffect>
                                      </p:childTnLst>
                                    </p:cTn>
                                  </p:par>
                                </p:childTnLst>
                              </p:cTn>
                            </p:par>
                            <p:par>
                              <p:cTn id="23" fill="hold">
                                <p:stCondLst>
                                  <p:cond delay="1500"/>
                                </p:stCondLst>
                                <p:childTnLst>
                                  <p:par>
                                    <p:cTn id="24" presetID="2" presetClass="entr" presetSubtype="9"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0-#ppt_w/2"/>
                                              </p:val>
                                            </p:tav>
                                            <p:tav tm="100000">
                                              <p:val>
                                                <p:strVal val="#ppt_x"/>
                                              </p:val>
                                            </p:tav>
                                          </p:tavLst>
                                        </p:anim>
                                        <p:anim calcmode="lin" valueType="num">
                                          <p:cBhvr additive="base">
                                            <p:cTn id="27" dur="500" fill="hold"/>
                                            <p:tgtEl>
                                              <p:spTgt spid="5"/>
                                            </p:tgtEl>
                                            <p:attrNameLst>
                                              <p:attrName>ppt_y</p:attrName>
                                            </p:attrNameLst>
                                          </p:cBhvr>
                                          <p:tavLst>
                                            <p:tav tm="0">
                                              <p:val>
                                                <p:strVal val="0-#ppt_h/2"/>
                                              </p:val>
                                            </p:tav>
                                            <p:tav tm="100000">
                                              <p:val>
                                                <p:strVal val="#ppt_y"/>
                                              </p:val>
                                            </p:tav>
                                          </p:tavLst>
                                        </p:anim>
                                      </p:childTnLst>
                                    </p:cTn>
                                  </p:par>
                                </p:childTnLst>
                              </p:cTn>
                            </p:par>
                            <p:par>
                              <p:cTn id="28" fill="hold">
                                <p:stCondLst>
                                  <p:cond delay="2000"/>
                                </p:stCondLst>
                                <p:childTnLst>
                                  <p:par>
                                    <p:cTn id="29" presetID="31" presetClass="entr" presetSubtype="0" fill="hold" grpId="0" nodeType="afterEffect">
                                      <p:stCondLst>
                                        <p:cond delay="0"/>
                                      </p:stCondLst>
                                      <p:childTnLst>
                                        <p:set>
                                          <p:cBhvr>
                                            <p:cTn id="30" dur="500"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 calcmode="lin" valueType="num">
                                          <p:cBhvr>
                                            <p:cTn id="33" dur="500" fill="hold"/>
                                            <p:tgtEl>
                                              <p:spTgt spid="7"/>
                                            </p:tgtEl>
                                            <p:attrNameLst>
                                              <p:attrName>style.rotation</p:attrName>
                                            </p:attrNameLst>
                                          </p:cBhvr>
                                          <p:tavLst>
                                            <p:tav tm="0">
                                              <p:val>
                                                <p:fltVal val="90"/>
                                              </p:val>
                                            </p:tav>
                                            <p:tav tm="100000">
                                              <p:val>
                                                <p:fltVal val="0"/>
                                              </p:val>
                                            </p:tav>
                                          </p:tavLst>
                                        </p:anim>
                                        <p:animEffect transition="in" filter="fade">
                                          <p:cBhvr>
                                            <p:cTn id="34" dur="500"/>
                                            <p:tgtEl>
                                              <p:spTgt spid="7"/>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up)">
                                          <p:cBhvr>
                                            <p:cTn id="37" dur="500"/>
                                            <p:tgtEl>
                                              <p:spTgt spid="15"/>
                                            </p:tgtEl>
                                          </p:cBhvr>
                                        </p:animEffect>
                                      </p:childTnLst>
                                    </p:cTn>
                                  </p:par>
                                </p:childTnLst>
                              </p:cTn>
                            </p:par>
                            <p:par>
                              <p:cTn id="38" fill="hold">
                                <p:stCondLst>
                                  <p:cond delay="2500"/>
                                </p:stCondLst>
                                <p:childTnLst>
                                  <p:par>
                                    <p:cTn id="39" presetID="2" presetClass="entr" presetSubtype="2"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1+#ppt_w/2"/>
                                              </p:val>
                                            </p:tav>
                                            <p:tav tm="100000">
                                              <p:val>
                                                <p:strVal val="#ppt_x"/>
                                              </p:val>
                                            </p:tav>
                                          </p:tavLst>
                                        </p:anim>
                                        <p:anim calcmode="lin" valueType="num">
                                          <p:cBhvr additive="base">
                                            <p:cTn id="42" dur="500" fill="hold"/>
                                            <p:tgtEl>
                                              <p:spTgt spid="8"/>
                                            </p:tgtEl>
                                            <p:attrNameLst>
                                              <p:attrName>ppt_y</p:attrName>
                                            </p:attrNameLst>
                                          </p:cBhvr>
                                          <p:tavLst>
                                            <p:tav tm="0">
                                              <p:val>
                                                <p:strVal val="#ppt_y"/>
                                              </p:val>
                                            </p:tav>
                                            <p:tav tm="100000">
                                              <p:val>
                                                <p:strVal val="#ppt_y"/>
                                              </p:val>
                                            </p:tav>
                                          </p:tavLst>
                                        </p:anim>
                                      </p:childTnLst>
                                    </p:cTn>
                                  </p:par>
                                </p:childTnLst>
                              </p:cTn>
                            </p:par>
                            <p:par>
                              <p:cTn id="43" fill="hold">
                                <p:stCondLst>
                                  <p:cond delay="3000"/>
                                </p:stCondLst>
                                <p:childTnLst>
                                  <p:par>
                                    <p:cTn id="44" presetID="31" presetClass="entr" presetSubtype="0" fill="hold" grpId="0" nodeType="afterEffect">
                                      <p:stCondLst>
                                        <p:cond delay="0"/>
                                      </p:stCondLst>
                                      <p:childTnLst>
                                        <p:set>
                                          <p:cBhvr>
                                            <p:cTn id="45" dur="500"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 calcmode="lin" valueType="num">
                                          <p:cBhvr>
                                            <p:cTn id="48" dur="500" fill="hold"/>
                                            <p:tgtEl>
                                              <p:spTgt spid="9"/>
                                            </p:tgtEl>
                                            <p:attrNameLst>
                                              <p:attrName>style.rotation</p:attrName>
                                            </p:attrNameLst>
                                          </p:cBhvr>
                                          <p:tavLst>
                                            <p:tav tm="0">
                                              <p:val>
                                                <p:fltVal val="90"/>
                                              </p:val>
                                            </p:tav>
                                            <p:tav tm="100000">
                                              <p:val>
                                                <p:fltVal val="0"/>
                                              </p:val>
                                            </p:tav>
                                          </p:tavLst>
                                        </p:anim>
                                        <p:animEffect transition="in" filter="fade">
                                          <p:cBhvr>
                                            <p:cTn id="49" dur="500"/>
                                            <p:tgtEl>
                                              <p:spTgt spid="9"/>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up)">
                                          <p:cBhvr>
                                            <p:cTn id="5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ldLvl="0" animBg="1"/>
          <p:bldP spid="4" grpId="0"/>
          <p:bldP spid="5" grpId="0" bldLvl="0" animBg="1"/>
          <p:bldP spid="7" grpId="0"/>
          <p:bldP spid="8" grpId="0" bldLvl="0" animBg="1"/>
          <p:bldP spid="9" grpId="0"/>
          <p:bldP spid="11" grpId="0"/>
          <p:bldP spid="13" grpId="0"/>
          <p:bldP spid="15" grpId="0"/>
        </p:bldLst>
      </p:timing>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b="1" dirty="0"/>
              <a:t>白盒测试的局限</a:t>
            </a:r>
            <a:r>
              <a:rPr lang="zh-CN" altLang="en-US" b="1" dirty="0"/>
              <a:t>？</a:t>
            </a:r>
            <a:endParaRPr lang="zh-CN" altLang="en-US" b="1" dirty="0"/>
          </a:p>
        </p:txBody>
      </p:sp>
      <p:sp>
        <p:nvSpPr>
          <p:cNvPr id="7" name="矩形 160"/>
          <p:cNvSpPr>
            <a:spLocks noChangeArrowheads="1"/>
          </p:cNvSpPr>
          <p:nvPr/>
        </p:nvSpPr>
        <p:spPr bwMode="auto">
          <a:xfrm flipH="1">
            <a:off x="-1008789" y="1568755"/>
            <a:ext cx="14881653" cy="3552395"/>
          </a:xfrm>
          <a:custGeom>
            <a:avLst/>
            <a:gdLst>
              <a:gd name="connsiteX0" fmla="*/ 0 w 7260238"/>
              <a:gd name="connsiteY0" fmla="*/ 0 h 3090960"/>
              <a:gd name="connsiteX1" fmla="*/ 7260238 w 7260238"/>
              <a:gd name="connsiteY1" fmla="*/ 0 h 3090960"/>
              <a:gd name="connsiteX2" fmla="*/ 7260238 w 7260238"/>
              <a:gd name="connsiteY2" fmla="*/ 3090960 h 3090960"/>
              <a:gd name="connsiteX3" fmla="*/ 0 w 7260238"/>
              <a:gd name="connsiteY3" fmla="*/ 3090960 h 3090960"/>
              <a:gd name="connsiteX4" fmla="*/ 0 w 7260238"/>
              <a:gd name="connsiteY4" fmla="*/ 0 h 3090960"/>
              <a:gd name="connsiteX0-1" fmla="*/ 0 w 7260238"/>
              <a:gd name="connsiteY0-2" fmla="*/ 0 h 3090960"/>
              <a:gd name="connsiteX1-3" fmla="*/ 7260238 w 7260238"/>
              <a:gd name="connsiteY1-4" fmla="*/ 0 h 3090960"/>
              <a:gd name="connsiteX2-5" fmla="*/ 7260238 w 7260238"/>
              <a:gd name="connsiteY2-6" fmla="*/ 3090960 h 3090960"/>
              <a:gd name="connsiteX3-7" fmla="*/ 666205 w 7260238"/>
              <a:gd name="connsiteY3-8" fmla="*/ 3090960 h 3090960"/>
              <a:gd name="connsiteX4-9" fmla="*/ 0 w 7260238"/>
              <a:gd name="connsiteY4-10" fmla="*/ 0 h 30909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60238" h="3090960">
                <a:moveTo>
                  <a:pt x="0" y="0"/>
                </a:moveTo>
                <a:lnTo>
                  <a:pt x="7260238" y="0"/>
                </a:lnTo>
                <a:lnTo>
                  <a:pt x="7260238" y="3090960"/>
                </a:lnTo>
                <a:lnTo>
                  <a:pt x="666205" y="3090960"/>
                </a:lnTo>
                <a:lnTo>
                  <a:pt x="0" y="0"/>
                </a:lnTo>
                <a:close/>
              </a:path>
            </a:pathLst>
          </a:cu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srgbClr val="FFC000"/>
              </a:solidFill>
              <a:effectLst/>
              <a:uLnTx/>
              <a:uFillTx/>
              <a:latin typeface="微软雅黑" panose="020B0503020204020204" charset="-122"/>
              <a:ea typeface="微软雅黑" panose="020B0503020204020204" charset="-122"/>
              <a:cs typeface="+mn-cs"/>
            </a:endParaRPr>
          </a:p>
        </p:txBody>
      </p:sp>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5231904" y="452669"/>
            <a:ext cx="6960096" cy="4760707"/>
          </a:xfrm>
          <a:prstGeom prst="rect">
            <a:avLst/>
          </a:prstGeom>
          <a:noFill/>
          <a:ln w="9525">
            <a:noFill/>
            <a:miter lim="800000"/>
            <a:headEnd/>
            <a:tailEnd/>
          </a:ln>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9969" y="1766651"/>
            <a:ext cx="1044136" cy="901349"/>
          </a:xfrm>
          <a:prstGeom prst="rect">
            <a:avLst/>
          </a:prstGeom>
        </p:spPr>
      </p:pic>
      <p:sp>
        <p:nvSpPr>
          <p:cNvPr id="14" name="矩形 13"/>
          <p:cNvSpPr/>
          <p:nvPr/>
        </p:nvSpPr>
        <p:spPr>
          <a:xfrm flipH="1">
            <a:off x="543560" y="2098675"/>
            <a:ext cx="7717790" cy="2491740"/>
          </a:xfrm>
          <a:prstGeom prst="rect">
            <a:avLst/>
          </a:prstGeom>
        </p:spPr>
        <p:txBody>
          <a:bodyPr wrap="square">
            <a:spAutoFit/>
          </a:bodyPr>
          <a:lstStyle/>
          <a:p>
            <a:pPr marL="0" marR="0" lvl="0" indent="0" algn="l" defTabSz="1219200" rtl="0" eaLnBrk="1" fontAlgn="auto" latinLnBrk="0" hangingPunct="1">
              <a:lnSpc>
                <a:spcPct val="150000"/>
              </a:lnSpc>
              <a:spcBef>
                <a:spcPts val="0"/>
              </a:spcBef>
              <a:spcAft>
                <a:spcPts val="0"/>
              </a:spcAft>
              <a:buClrTx/>
              <a:buSzTx/>
              <a:buFontTx/>
              <a:buNone/>
              <a:defRPr/>
            </a:pPr>
            <a:r>
              <a:rPr sz="2000" dirty="0">
                <a:solidFill>
                  <a:prstClr val="black">
                    <a:lumMod val="85000"/>
                    <a:lumOff val="15000"/>
                  </a:prstClr>
                </a:solidFill>
                <a:latin typeface="微软雅黑" panose="020B0503020204020204" charset="-122"/>
                <a:ea typeface="微软雅黑" panose="020B0503020204020204" charset="-122"/>
              </a:rPr>
              <a:t>即使每条路径都测试了仍然可能有错误。可能出现的情况如下：</a:t>
            </a:r>
            <a:endParaRPr sz="2000" dirty="0">
              <a:solidFill>
                <a:prstClr val="black">
                  <a:lumMod val="85000"/>
                  <a:lumOff val="15000"/>
                </a:prstClr>
              </a:solidFill>
              <a:latin typeface="微软雅黑" panose="020B0503020204020204" charset="-122"/>
              <a:ea typeface="微软雅黑" panose="020B0503020204020204" charset="-122"/>
            </a:endParaRPr>
          </a:p>
          <a:p>
            <a:pPr marL="0" marR="0" lvl="0" indent="0" algn="l" defTabSz="1219200" rtl="0" eaLnBrk="1" fontAlgn="auto" latinLnBrk="0" hangingPunct="1">
              <a:lnSpc>
                <a:spcPct val="150000"/>
              </a:lnSpc>
              <a:spcBef>
                <a:spcPts val="0"/>
              </a:spcBef>
              <a:spcAft>
                <a:spcPts val="0"/>
              </a:spcAft>
              <a:buClrTx/>
              <a:buSzTx/>
              <a:buFontTx/>
              <a:buNone/>
              <a:defRPr/>
            </a:pPr>
            <a:endParaRPr sz="2000" dirty="0">
              <a:solidFill>
                <a:prstClr val="black">
                  <a:lumMod val="85000"/>
                  <a:lumOff val="15000"/>
                </a:prstClr>
              </a:solidFill>
              <a:latin typeface="微软雅黑" panose="020B0503020204020204" charset="-122"/>
              <a:ea typeface="微软雅黑" panose="020B0503020204020204" charset="-122"/>
            </a:endParaRPr>
          </a:p>
          <a:p>
            <a:pPr marL="342900" marR="0" lvl="0" indent="-342900" algn="l" defTabSz="1219200" rtl="0" eaLnBrk="1" fontAlgn="auto" latinLnBrk="0" hangingPunct="1">
              <a:lnSpc>
                <a:spcPct val="150000"/>
              </a:lnSpc>
              <a:spcBef>
                <a:spcPts val="0"/>
              </a:spcBef>
              <a:spcAft>
                <a:spcPts val="0"/>
              </a:spcAft>
              <a:buClrTx/>
              <a:buSzTx/>
              <a:buFontTx/>
              <a:buAutoNum type="arabicPeriod"/>
              <a:defRPr/>
            </a:pPr>
            <a:r>
              <a:rPr sz="1600" dirty="0">
                <a:solidFill>
                  <a:prstClr val="black">
                    <a:lumMod val="85000"/>
                    <a:lumOff val="15000"/>
                  </a:prstClr>
                </a:solidFill>
                <a:latin typeface="微软雅黑" panose="020B0503020204020204" charset="-122"/>
                <a:ea typeface="微软雅黑" panose="020B0503020204020204" charset="-122"/>
              </a:rPr>
              <a:t>穷举路径测试决不能查出程序违反了设计规范，即程序本身是个错误的程序。</a:t>
            </a:r>
            <a:endParaRPr sz="1600" dirty="0">
              <a:solidFill>
                <a:prstClr val="black">
                  <a:lumMod val="85000"/>
                  <a:lumOff val="15000"/>
                </a:prstClr>
              </a:solidFill>
              <a:latin typeface="微软雅黑" panose="020B0503020204020204" charset="-122"/>
              <a:ea typeface="微软雅黑" panose="020B0503020204020204" charset="-122"/>
            </a:endParaRPr>
          </a:p>
          <a:p>
            <a:pPr marL="342900" marR="0" lvl="0" indent="-342900" algn="l" defTabSz="1219200" rtl="0" eaLnBrk="1" fontAlgn="auto" latinLnBrk="0" hangingPunct="1">
              <a:lnSpc>
                <a:spcPct val="150000"/>
              </a:lnSpc>
              <a:spcBef>
                <a:spcPts val="0"/>
              </a:spcBef>
              <a:spcAft>
                <a:spcPts val="0"/>
              </a:spcAft>
              <a:buClrTx/>
              <a:buSzTx/>
              <a:buFontTx/>
              <a:buAutoNum type="arabicPeriod"/>
              <a:defRPr/>
            </a:pPr>
            <a:r>
              <a:rPr sz="1600" dirty="0">
                <a:solidFill>
                  <a:prstClr val="black">
                    <a:lumMod val="85000"/>
                    <a:lumOff val="15000"/>
                  </a:prstClr>
                </a:solidFill>
                <a:latin typeface="微软雅黑" panose="020B0503020204020204" charset="-122"/>
                <a:ea typeface="微软雅黑" panose="020B0503020204020204" charset="-122"/>
              </a:rPr>
              <a:t>穷举路径测试不可能查出程序中因遗漏路径而出错。（穷举必须认真）</a:t>
            </a:r>
            <a:endParaRPr sz="1600" dirty="0">
              <a:solidFill>
                <a:prstClr val="black">
                  <a:lumMod val="85000"/>
                  <a:lumOff val="15000"/>
                </a:prstClr>
              </a:solidFill>
              <a:latin typeface="微软雅黑" panose="020B0503020204020204" charset="-122"/>
              <a:ea typeface="微软雅黑" panose="020B0503020204020204" charset="-122"/>
            </a:endParaRPr>
          </a:p>
          <a:p>
            <a:pPr marL="342900" marR="0" lvl="0" indent="-342900" algn="l" defTabSz="1219200" rtl="0" eaLnBrk="1" fontAlgn="auto" latinLnBrk="0" hangingPunct="1">
              <a:lnSpc>
                <a:spcPct val="150000"/>
              </a:lnSpc>
              <a:spcBef>
                <a:spcPts val="0"/>
              </a:spcBef>
              <a:spcAft>
                <a:spcPts val="0"/>
              </a:spcAft>
              <a:buClrTx/>
              <a:buSzTx/>
              <a:buFontTx/>
              <a:buAutoNum type="arabicPeriod"/>
              <a:defRPr/>
            </a:pPr>
            <a:r>
              <a:rPr sz="1600" dirty="0">
                <a:solidFill>
                  <a:prstClr val="black">
                    <a:lumMod val="85000"/>
                    <a:lumOff val="15000"/>
                  </a:prstClr>
                </a:solidFill>
                <a:latin typeface="微软雅黑" panose="020B0503020204020204" charset="-122"/>
                <a:ea typeface="微软雅黑" panose="020B0503020204020204" charset="-122"/>
              </a:rPr>
              <a:t>穷举路径测试可能发现不了一些与数据相关的错误。白盒测试基于代码，如果是数据库或者一些关键数据是错的，那么我们是发现不了的。</a:t>
            </a:r>
            <a:endParaRPr sz="1600" dirty="0">
              <a:solidFill>
                <a:prstClr val="black">
                  <a:lumMod val="85000"/>
                  <a:lumOff val="15000"/>
                </a:prst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448956" y="815500"/>
            <a:ext cx="4934813" cy="49348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5" name="椭圆 4"/>
          <p:cNvSpPr/>
          <p:nvPr/>
        </p:nvSpPr>
        <p:spPr>
          <a:xfrm>
            <a:off x="3336459" y="703003"/>
            <a:ext cx="5159808" cy="5159805"/>
          </a:xfrm>
          <a:prstGeom prst="ellipse">
            <a:avLst/>
          </a:prstGeom>
          <a:noFill/>
          <a:ln w="117475">
            <a:solidFill>
              <a:schemeClr val="accent1">
                <a:lumMod val="40000"/>
                <a:lumOff val="6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7" name="任意多边形 6"/>
          <p:cNvSpPr/>
          <p:nvPr/>
        </p:nvSpPr>
        <p:spPr>
          <a:xfrm rot="961210">
            <a:off x="1683772" y="3991137"/>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8" name="任意多边形 7"/>
          <p:cNvSpPr/>
          <p:nvPr/>
        </p:nvSpPr>
        <p:spPr>
          <a:xfrm rot="12672593">
            <a:off x="2592826" y="4750465"/>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9" name="任意多边形 8"/>
          <p:cNvSpPr/>
          <p:nvPr/>
        </p:nvSpPr>
        <p:spPr>
          <a:xfrm>
            <a:off x="1427911" y="4996442"/>
            <a:ext cx="748631" cy="791412"/>
          </a:xfrm>
          <a:custGeom>
            <a:avLst/>
            <a:gdLst>
              <a:gd name="connsiteX0" fmla="*/ 0 w 561473"/>
              <a:gd name="connsiteY0" fmla="*/ 0 h 593558"/>
              <a:gd name="connsiteX1" fmla="*/ 561473 w 561473"/>
              <a:gd name="connsiteY1" fmla="*/ 272716 h 593558"/>
              <a:gd name="connsiteX2" fmla="*/ 32084 w 561473"/>
              <a:gd name="connsiteY2" fmla="*/ 593558 h 593558"/>
              <a:gd name="connsiteX3" fmla="*/ 0 w 561473"/>
              <a:gd name="connsiteY3" fmla="*/ 0 h 593558"/>
            </a:gdLst>
            <a:ahLst/>
            <a:cxnLst>
              <a:cxn ang="0">
                <a:pos x="connsiteX0" y="connsiteY0"/>
              </a:cxn>
              <a:cxn ang="0">
                <a:pos x="connsiteX1" y="connsiteY1"/>
              </a:cxn>
              <a:cxn ang="0">
                <a:pos x="connsiteX2" y="connsiteY2"/>
              </a:cxn>
              <a:cxn ang="0">
                <a:pos x="connsiteX3" y="connsiteY3"/>
              </a:cxn>
            </a:cxnLst>
            <a:rect l="l" t="t" r="r" b="b"/>
            <a:pathLst>
              <a:path w="561473" h="593558">
                <a:moveTo>
                  <a:pt x="0" y="0"/>
                </a:moveTo>
                <a:lnTo>
                  <a:pt x="561473" y="272716"/>
                </a:lnTo>
                <a:lnTo>
                  <a:pt x="32084" y="59355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0" name="任意多边形 9"/>
          <p:cNvSpPr/>
          <p:nvPr/>
        </p:nvSpPr>
        <p:spPr>
          <a:xfrm>
            <a:off x="636500" y="4226421"/>
            <a:ext cx="449179" cy="406400"/>
          </a:xfrm>
          <a:custGeom>
            <a:avLst/>
            <a:gdLst>
              <a:gd name="connsiteX0" fmla="*/ 0 w 336884"/>
              <a:gd name="connsiteY0" fmla="*/ 0 h 304800"/>
              <a:gd name="connsiteX1" fmla="*/ 80210 w 336884"/>
              <a:gd name="connsiteY1" fmla="*/ 304800 h 304800"/>
              <a:gd name="connsiteX2" fmla="*/ 336884 w 336884"/>
              <a:gd name="connsiteY2" fmla="*/ 192505 h 304800"/>
              <a:gd name="connsiteX3" fmla="*/ 0 w 336884"/>
              <a:gd name="connsiteY3" fmla="*/ 0 h 304800"/>
            </a:gdLst>
            <a:ahLst/>
            <a:cxnLst>
              <a:cxn ang="0">
                <a:pos x="connsiteX0" y="connsiteY0"/>
              </a:cxn>
              <a:cxn ang="0">
                <a:pos x="connsiteX1" y="connsiteY1"/>
              </a:cxn>
              <a:cxn ang="0">
                <a:pos x="connsiteX2" y="connsiteY2"/>
              </a:cxn>
              <a:cxn ang="0">
                <a:pos x="connsiteX3" y="connsiteY3"/>
              </a:cxn>
            </a:cxnLst>
            <a:rect l="l" t="t" r="r" b="b"/>
            <a:pathLst>
              <a:path w="336884" h="304800">
                <a:moveTo>
                  <a:pt x="0" y="0"/>
                </a:moveTo>
                <a:lnTo>
                  <a:pt x="80210" y="304800"/>
                </a:lnTo>
                <a:lnTo>
                  <a:pt x="336884" y="19250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1" name="任意多边形 10"/>
          <p:cNvSpPr/>
          <p:nvPr/>
        </p:nvSpPr>
        <p:spPr>
          <a:xfrm>
            <a:off x="1984037" y="5723686"/>
            <a:ext cx="641684" cy="534737"/>
          </a:xfrm>
          <a:custGeom>
            <a:avLst/>
            <a:gdLst>
              <a:gd name="connsiteX0" fmla="*/ 176463 w 481263"/>
              <a:gd name="connsiteY0" fmla="*/ 96253 h 401053"/>
              <a:gd name="connsiteX1" fmla="*/ 0 w 481263"/>
              <a:gd name="connsiteY1" fmla="*/ 401053 h 401053"/>
              <a:gd name="connsiteX2" fmla="*/ 481263 w 481263"/>
              <a:gd name="connsiteY2" fmla="*/ 0 h 401053"/>
              <a:gd name="connsiteX3" fmla="*/ 176463 w 481263"/>
              <a:gd name="connsiteY3" fmla="*/ 96253 h 401053"/>
            </a:gdLst>
            <a:ahLst/>
            <a:cxnLst>
              <a:cxn ang="0">
                <a:pos x="connsiteX0" y="connsiteY0"/>
              </a:cxn>
              <a:cxn ang="0">
                <a:pos x="connsiteX1" y="connsiteY1"/>
              </a:cxn>
              <a:cxn ang="0">
                <a:pos x="connsiteX2" y="connsiteY2"/>
              </a:cxn>
              <a:cxn ang="0">
                <a:pos x="connsiteX3" y="connsiteY3"/>
              </a:cxn>
            </a:cxnLst>
            <a:rect l="l" t="t" r="r" b="b"/>
            <a:pathLst>
              <a:path w="481263" h="401053">
                <a:moveTo>
                  <a:pt x="176463" y="96253"/>
                </a:moveTo>
                <a:lnTo>
                  <a:pt x="0" y="401053"/>
                </a:lnTo>
                <a:lnTo>
                  <a:pt x="481263" y="0"/>
                </a:lnTo>
                <a:lnTo>
                  <a:pt x="176463" y="9625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2" name="任意多边形 11"/>
          <p:cNvSpPr/>
          <p:nvPr/>
        </p:nvSpPr>
        <p:spPr>
          <a:xfrm rot="4178014">
            <a:off x="2999277" y="822677"/>
            <a:ext cx="534736" cy="641684"/>
          </a:xfrm>
          <a:custGeom>
            <a:avLst/>
            <a:gdLst>
              <a:gd name="connsiteX0" fmla="*/ 0 w 401052"/>
              <a:gd name="connsiteY0" fmla="*/ 0 h 481263"/>
              <a:gd name="connsiteX1" fmla="*/ 401052 w 401052"/>
              <a:gd name="connsiteY1" fmla="*/ 96253 h 481263"/>
              <a:gd name="connsiteX2" fmla="*/ 16042 w 401052"/>
              <a:gd name="connsiteY2" fmla="*/ 481263 h 481263"/>
              <a:gd name="connsiteX3" fmla="*/ 0 w 401052"/>
              <a:gd name="connsiteY3" fmla="*/ 0 h 481263"/>
            </a:gdLst>
            <a:ahLst/>
            <a:cxnLst>
              <a:cxn ang="0">
                <a:pos x="connsiteX0" y="connsiteY0"/>
              </a:cxn>
              <a:cxn ang="0">
                <a:pos x="connsiteX1" y="connsiteY1"/>
              </a:cxn>
              <a:cxn ang="0">
                <a:pos x="connsiteX2" y="connsiteY2"/>
              </a:cxn>
              <a:cxn ang="0">
                <a:pos x="connsiteX3" y="connsiteY3"/>
              </a:cxn>
            </a:cxnLst>
            <a:rect l="l" t="t" r="r" b="b"/>
            <a:pathLst>
              <a:path w="401052" h="481263">
                <a:moveTo>
                  <a:pt x="0" y="0"/>
                </a:moveTo>
                <a:lnTo>
                  <a:pt x="401052" y="96253"/>
                </a:lnTo>
                <a:lnTo>
                  <a:pt x="16042" y="481263"/>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3" name="任意多边形 12"/>
          <p:cNvSpPr/>
          <p:nvPr/>
        </p:nvSpPr>
        <p:spPr>
          <a:xfrm>
            <a:off x="9195215" y="1079350"/>
            <a:ext cx="1155031" cy="770021"/>
          </a:xfrm>
          <a:custGeom>
            <a:avLst/>
            <a:gdLst>
              <a:gd name="connsiteX0" fmla="*/ 0 w 866273"/>
              <a:gd name="connsiteY0" fmla="*/ 64168 h 577516"/>
              <a:gd name="connsiteX1" fmla="*/ 866273 w 866273"/>
              <a:gd name="connsiteY1" fmla="*/ 0 h 577516"/>
              <a:gd name="connsiteX2" fmla="*/ 401052 w 866273"/>
              <a:gd name="connsiteY2" fmla="*/ 577516 h 577516"/>
              <a:gd name="connsiteX3" fmla="*/ 0 w 866273"/>
              <a:gd name="connsiteY3" fmla="*/ 64168 h 577516"/>
            </a:gdLst>
            <a:ahLst/>
            <a:cxnLst>
              <a:cxn ang="0">
                <a:pos x="connsiteX0" y="connsiteY0"/>
              </a:cxn>
              <a:cxn ang="0">
                <a:pos x="connsiteX1" y="connsiteY1"/>
              </a:cxn>
              <a:cxn ang="0">
                <a:pos x="connsiteX2" y="connsiteY2"/>
              </a:cxn>
              <a:cxn ang="0">
                <a:pos x="connsiteX3" y="connsiteY3"/>
              </a:cxn>
            </a:cxnLst>
            <a:rect l="l" t="t" r="r" b="b"/>
            <a:pathLst>
              <a:path w="866273" h="577516">
                <a:moveTo>
                  <a:pt x="0" y="64168"/>
                </a:moveTo>
                <a:lnTo>
                  <a:pt x="866273" y="0"/>
                </a:lnTo>
                <a:lnTo>
                  <a:pt x="401052" y="577516"/>
                </a:lnTo>
                <a:lnTo>
                  <a:pt x="0" y="641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4" name="任意多边形 13"/>
          <p:cNvSpPr/>
          <p:nvPr/>
        </p:nvSpPr>
        <p:spPr>
          <a:xfrm>
            <a:off x="9302163" y="2319941"/>
            <a:ext cx="491959" cy="470569"/>
          </a:xfrm>
          <a:custGeom>
            <a:avLst/>
            <a:gdLst>
              <a:gd name="connsiteX0" fmla="*/ 0 w 368969"/>
              <a:gd name="connsiteY0" fmla="*/ 0 h 352927"/>
              <a:gd name="connsiteX1" fmla="*/ 368969 w 368969"/>
              <a:gd name="connsiteY1" fmla="*/ 48127 h 352927"/>
              <a:gd name="connsiteX2" fmla="*/ 112295 w 368969"/>
              <a:gd name="connsiteY2" fmla="*/ 352927 h 352927"/>
              <a:gd name="connsiteX3" fmla="*/ 0 w 368969"/>
              <a:gd name="connsiteY3" fmla="*/ 0 h 352927"/>
            </a:gdLst>
            <a:ahLst/>
            <a:cxnLst>
              <a:cxn ang="0">
                <a:pos x="connsiteX0" y="connsiteY0"/>
              </a:cxn>
              <a:cxn ang="0">
                <a:pos x="connsiteX1" y="connsiteY1"/>
              </a:cxn>
              <a:cxn ang="0">
                <a:pos x="connsiteX2" y="connsiteY2"/>
              </a:cxn>
              <a:cxn ang="0">
                <a:pos x="connsiteX3" y="connsiteY3"/>
              </a:cxn>
            </a:cxnLst>
            <a:rect l="l" t="t" r="r" b="b"/>
            <a:pathLst>
              <a:path w="368969" h="352927">
                <a:moveTo>
                  <a:pt x="0" y="0"/>
                </a:moveTo>
                <a:lnTo>
                  <a:pt x="368969" y="48127"/>
                </a:lnTo>
                <a:lnTo>
                  <a:pt x="112295" y="352927"/>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5" name="任意多边形 14"/>
          <p:cNvSpPr/>
          <p:nvPr/>
        </p:nvSpPr>
        <p:spPr>
          <a:xfrm>
            <a:off x="8746036" y="3047185"/>
            <a:ext cx="1005305" cy="770020"/>
          </a:xfrm>
          <a:custGeom>
            <a:avLst/>
            <a:gdLst>
              <a:gd name="connsiteX0" fmla="*/ 0 w 753979"/>
              <a:gd name="connsiteY0" fmla="*/ 0 h 577515"/>
              <a:gd name="connsiteX1" fmla="*/ 48126 w 753979"/>
              <a:gd name="connsiteY1" fmla="*/ 577515 h 577515"/>
              <a:gd name="connsiteX2" fmla="*/ 753979 w 753979"/>
              <a:gd name="connsiteY2" fmla="*/ 513347 h 577515"/>
              <a:gd name="connsiteX3" fmla="*/ 0 w 753979"/>
              <a:gd name="connsiteY3" fmla="*/ 0 h 577515"/>
            </a:gdLst>
            <a:ahLst/>
            <a:cxnLst>
              <a:cxn ang="0">
                <a:pos x="connsiteX0" y="connsiteY0"/>
              </a:cxn>
              <a:cxn ang="0">
                <a:pos x="connsiteX1" y="connsiteY1"/>
              </a:cxn>
              <a:cxn ang="0">
                <a:pos x="connsiteX2" y="connsiteY2"/>
              </a:cxn>
              <a:cxn ang="0">
                <a:pos x="connsiteX3" y="connsiteY3"/>
              </a:cxn>
            </a:cxnLst>
            <a:rect l="l" t="t" r="r" b="b"/>
            <a:pathLst>
              <a:path w="753979" h="577515">
                <a:moveTo>
                  <a:pt x="0" y="0"/>
                </a:moveTo>
                <a:lnTo>
                  <a:pt x="48126" y="577515"/>
                </a:lnTo>
                <a:lnTo>
                  <a:pt x="753979" y="51334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6" name="任意多边形 15"/>
          <p:cNvSpPr/>
          <p:nvPr/>
        </p:nvSpPr>
        <p:spPr>
          <a:xfrm>
            <a:off x="9751341" y="3496358"/>
            <a:ext cx="1454484" cy="748633"/>
          </a:xfrm>
          <a:custGeom>
            <a:avLst/>
            <a:gdLst>
              <a:gd name="connsiteX0" fmla="*/ 433136 w 1090863"/>
              <a:gd name="connsiteY0" fmla="*/ 0 h 561474"/>
              <a:gd name="connsiteX1" fmla="*/ 0 w 1090863"/>
              <a:gd name="connsiteY1" fmla="*/ 561474 h 561474"/>
              <a:gd name="connsiteX2" fmla="*/ 1090863 w 1090863"/>
              <a:gd name="connsiteY2" fmla="*/ 256674 h 561474"/>
              <a:gd name="connsiteX3" fmla="*/ 481263 w 1090863"/>
              <a:gd name="connsiteY3" fmla="*/ 16042 h 561474"/>
              <a:gd name="connsiteX4" fmla="*/ 433136 w 1090863"/>
              <a:gd name="connsiteY4" fmla="*/ 0 h 561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863" h="561474">
                <a:moveTo>
                  <a:pt x="433136" y="0"/>
                </a:moveTo>
                <a:lnTo>
                  <a:pt x="0" y="561474"/>
                </a:lnTo>
                <a:lnTo>
                  <a:pt x="1090863" y="256674"/>
                </a:lnTo>
                <a:lnTo>
                  <a:pt x="481263" y="16042"/>
                </a:lnTo>
                <a:lnTo>
                  <a:pt x="43313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7" name="任意多边形 16"/>
          <p:cNvSpPr/>
          <p:nvPr/>
        </p:nvSpPr>
        <p:spPr>
          <a:xfrm>
            <a:off x="8296857" y="5293077"/>
            <a:ext cx="919748" cy="1112255"/>
          </a:xfrm>
          <a:custGeom>
            <a:avLst/>
            <a:gdLst>
              <a:gd name="connsiteX0" fmla="*/ 0 w 689811"/>
              <a:gd name="connsiteY0" fmla="*/ 304800 h 834190"/>
              <a:gd name="connsiteX1" fmla="*/ 545432 w 689811"/>
              <a:gd name="connsiteY1" fmla="*/ 0 h 834190"/>
              <a:gd name="connsiteX2" fmla="*/ 689811 w 689811"/>
              <a:gd name="connsiteY2" fmla="*/ 834190 h 834190"/>
              <a:gd name="connsiteX3" fmla="*/ 0 w 689811"/>
              <a:gd name="connsiteY3" fmla="*/ 304800 h 834190"/>
            </a:gdLst>
            <a:ahLst/>
            <a:cxnLst>
              <a:cxn ang="0">
                <a:pos x="connsiteX0" y="connsiteY0"/>
              </a:cxn>
              <a:cxn ang="0">
                <a:pos x="connsiteX1" y="connsiteY1"/>
              </a:cxn>
              <a:cxn ang="0">
                <a:pos x="connsiteX2" y="connsiteY2"/>
              </a:cxn>
              <a:cxn ang="0">
                <a:pos x="connsiteX3" y="connsiteY3"/>
              </a:cxn>
            </a:cxnLst>
            <a:rect l="l" t="t" r="r" b="b"/>
            <a:pathLst>
              <a:path w="689811" h="834190">
                <a:moveTo>
                  <a:pt x="0" y="304800"/>
                </a:moveTo>
                <a:lnTo>
                  <a:pt x="545432" y="0"/>
                </a:lnTo>
                <a:lnTo>
                  <a:pt x="689811" y="834190"/>
                </a:lnTo>
                <a:lnTo>
                  <a:pt x="0" y="3048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8" name="矩形 17"/>
          <p:cNvSpPr/>
          <p:nvPr/>
        </p:nvSpPr>
        <p:spPr>
          <a:xfrm>
            <a:off x="3452905" y="2729558"/>
            <a:ext cx="4872203" cy="781685"/>
          </a:xfrm>
          <a:prstGeom prst="rect">
            <a:avLst/>
          </a:prstGeom>
        </p:spPr>
        <p:txBody>
          <a:bodyPr wrap="square">
            <a:spAutoFit/>
          </a:bodyPr>
          <a:lstStyle/>
          <a:p>
            <a:pPr marL="0" marR="0" lvl="0" indent="0" algn="ctr" defTabSz="1219200" rtl="0" eaLnBrk="1" fontAlgn="base" latinLnBrk="0" hangingPunct="1">
              <a:lnSpc>
                <a:spcPct val="120000"/>
              </a:lnSpc>
              <a:spcBef>
                <a:spcPts val="0"/>
              </a:spcBef>
              <a:spcAft>
                <a:spcPts val="0"/>
              </a:spcAft>
              <a:buClrTx/>
              <a:buSzTx/>
              <a:buFontTx/>
              <a:buNone/>
              <a:defRPr/>
            </a:pPr>
            <a:r>
              <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rPr>
              <a:t>黑盒测试技术</a:t>
            </a:r>
            <a:endPar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21" name="矩形 20"/>
          <p:cNvSpPr/>
          <p:nvPr/>
        </p:nvSpPr>
        <p:spPr>
          <a:xfrm>
            <a:off x="4589780" y="3511550"/>
            <a:ext cx="2653665" cy="1420495"/>
          </a:xfrm>
          <a:prstGeom prst="rect">
            <a:avLst/>
          </a:prstGeom>
        </p:spPr>
        <p:txBody>
          <a:bodyPr wrap="square">
            <a:spAutoFit/>
          </a:bodyPr>
          <a:lstStyle/>
          <a:p>
            <a:pPr marL="0" marR="0" lvl="0" indent="0" algn="l" defTabSz="1219200" rtl="0" eaLnBrk="1" fontAlgn="base" latinLnBrk="0" hangingPunct="1">
              <a:lnSpc>
                <a:spcPct val="120000"/>
              </a:lnSpc>
              <a:spcBef>
                <a:spcPts val="0"/>
              </a:spcBef>
              <a:spcAft>
                <a:spcPts val="0"/>
              </a:spcAft>
              <a:buClrTx/>
              <a:buSzTx/>
              <a:buFontTx/>
              <a:buNone/>
              <a:defRPr/>
            </a:pPr>
            <a:r>
              <a:rPr kumimoji="0" 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7.7.1 </a:t>
            </a:r>
            <a:r>
              <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等价划分</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7.7.2 </a:t>
            </a:r>
            <a:r>
              <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边界值分析</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7.7.3 </a:t>
            </a:r>
            <a:r>
              <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错误推测</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3" name="TextBox 22"/>
          <p:cNvSpPr txBox="1"/>
          <p:nvPr/>
        </p:nvSpPr>
        <p:spPr>
          <a:xfrm>
            <a:off x="4949434" y="1495920"/>
            <a:ext cx="1880235" cy="1445260"/>
          </a:xfrm>
          <a:prstGeom prst="rect">
            <a:avLst/>
          </a:prstGeom>
          <a:noFill/>
        </p:spPr>
        <p:txBody>
          <a:bodyPr wrap="none"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7.7</a:t>
            </a:r>
            <a:endPar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2178" y="1700808"/>
            <a:ext cx="12336693" cy="1632181"/>
          </a:xfrm>
          <a:prstGeom prst="rect">
            <a:avLst/>
          </a:pr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6" name="标题 5"/>
          <p:cNvSpPr>
            <a:spLocks noGrp="1"/>
          </p:cNvSpPr>
          <p:nvPr>
            <p:ph type="title"/>
          </p:nvPr>
        </p:nvSpPr>
        <p:spPr/>
        <p:txBody>
          <a:bodyPr>
            <a:noAutofit/>
          </a:bodyPr>
          <a:lstStyle/>
          <a:p>
            <a:r>
              <a:rPr lang="zh-CN" altLang="en-US" sz="2400" b="1" dirty="0"/>
              <a:t>黑盒测试</a:t>
            </a:r>
            <a:endParaRPr lang="zh-CN" altLang="en-US" sz="2400" b="1" dirty="0"/>
          </a:p>
        </p:txBody>
      </p:sp>
      <p:sp>
        <p:nvSpPr>
          <p:cNvPr id="7" name="文本框 6"/>
          <p:cNvSpPr txBox="1"/>
          <p:nvPr/>
        </p:nvSpPr>
        <p:spPr>
          <a:xfrm>
            <a:off x="1312016" y="1831743"/>
            <a:ext cx="9568653" cy="1369695"/>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黑盒测试着重测试软件功能。黑盒测试并不能取代白盒测试，他是与白盒测试互补的测试方法，他很可能发现白盒测试不易发现的其他类型的错误。</a:t>
            </a:r>
            <a:endPar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3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白盒测试在测试过程的早期阶段进行，而黑盒测试主要用户测试过程的后期。</a:t>
            </a:r>
            <a:endPar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grpSp>
        <p:nvGrpSpPr>
          <p:cNvPr id="13" name="组合 12"/>
          <p:cNvGrpSpPr/>
          <p:nvPr/>
        </p:nvGrpSpPr>
        <p:grpSpPr>
          <a:xfrm>
            <a:off x="1546598" y="3959776"/>
            <a:ext cx="4763799" cy="1589768"/>
            <a:chOff x="1533322" y="3048201"/>
            <a:chExt cx="4763798" cy="1589768"/>
          </a:xfrm>
        </p:grpSpPr>
        <p:sp>
          <p:nvSpPr>
            <p:cNvPr id="14" name="流程图: 手动操作 13"/>
            <p:cNvSpPr/>
            <p:nvPr/>
          </p:nvSpPr>
          <p:spPr>
            <a:xfrm flipV="1">
              <a:off x="1533322" y="3804274"/>
              <a:ext cx="4763798" cy="833695"/>
            </a:xfrm>
            <a:prstGeom prst="flowChartManualOperation">
              <a:avLst/>
            </a:prstGeom>
            <a:noFill/>
            <a:ln w="114300">
              <a:solidFill>
                <a:srgbClr val="D5D5D5">
                  <a:alpha val="7000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6" name="Freeform 56"/>
            <p:cNvSpPr>
              <a:spLocks noEditPoints="1"/>
            </p:cNvSpPr>
            <p:nvPr/>
          </p:nvSpPr>
          <p:spPr bwMode="auto">
            <a:xfrm>
              <a:off x="3817598" y="3136711"/>
              <a:ext cx="1726921" cy="1264035"/>
            </a:xfrm>
            <a:custGeom>
              <a:avLst/>
              <a:gdLst>
                <a:gd name="T0" fmla="*/ 430 w 582"/>
                <a:gd name="T1" fmla="*/ 85 h 426"/>
                <a:gd name="T2" fmla="*/ 449 w 582"/>
                <a:gd name="T3" fmla="*/ 104 h 426"/>
                <a:gd name="T4" fmla="*/ 449 w 582"/>
                <a:gd name="T5" fmla="*/ 357 h 426"/>
                <a:gd name="T6" fmla="*/ 19 w 582"/>
                <a:gd name="T7" fmla="*/ 357 h 426"/>
                <a:gd name="T8" fmla="*/ 0 w 582"/>
                <a:gd name="T9" fmla="*/ 338 h 426"/>
                <a:gd name="T10" fmla="*/ 0 w 582"/>
                <a:gd name="T11" fmla="*/ 85 h 426"/>
                <a:gd name="T12" fmla="*/ 19 w 582"/>
                <a:gd name="T13" fmla="*/ 85 h 426"/>
                <a:gd name="T14" fmla="*/ 582 w 582"/>
                <a:gd name="T15" fmla="*/ 426 h 426"/>
                <a:gd name="T16" fmla="*/ 385 w 582"/>
                <a:gd name="T17" fmla="*/ 0 h 426"/>
                <a:gd name="T18" fmla="*/ 442 w 582"/>
                <a:gd name="T19" fmla="*/ 57 h 426"/>
                <a:gd name="T20" fmla="*/ 556 w 582"/>
                <a:gd name="T21" fmla="*/ 57 h 426"/>
                <a:gd name="T22" fmla="*/ 565 w 582"/>
                <a:gd name="T23" fmla="*/ 66 h 426"/>
                <a:gd name="T24" fmla="*/ 565 w 582"/>
                <a:gd name="T25" fmla="*/ 128 h 426"/>
                <a:gd name="T26" fmla="*/ 478 w 582"/>
                <a:gd name="T27" fmla="*/ 128 h 426"/>
                <a:gd name="T28" fmla="*/ 556 w 582"/>
                <a:gd name="T29" fmla="*/ 144 h 426"/>
                <a:gd name="T30" fmla="*/ 565 w 582"/>
                <a:gd name="T31" fmla="*/ 154 h 426"/>
                <a:gd name="T32" fmla="*/ 565 w 582"/>
                <a:gd name="T33" fmla="*/ 215 h 426"/>
                <a:gd name="T34" fmla="*/ 478 w 582"/>
                <a:gd name="T35" fmla="*/ 215 h 426"/>
                <a:gd name="T36" fmla="*/ 385 w 582"/>
                <a:gd name="T37" fmla="*/ 386 h 426"/>
                <a:gd name="T38" fmla="*/ 385 w 582"/>
                <a:gd name="T39" fmla="*/ 426 h 426"/>
                <a:gd name="T40" fmla="*/ 563 w 582"/>
                <a:gd name="T41" fmla="*/ 241 h 426"/>
                <a:gd name="T42" fmla="*/ 527 w 582"/>
                <a:gd name="T43" fmla="*/ 260 h 426"/>
                <a:gd name="T44" fmla="*/ 527 w 582"/>
                <a:gd name="T45" fmla="*/ 241 h 426"/>
                <a:gd name="T46" fmla="*/ 563 w 582"/>
                <a:gd name="T47" fmla="*/ 274 h 426"/>
                <a:gd name="T48" fmla="*/ 527 w 582"/>
                <a:gd name="T49" fmla="*/ 296 h 426"/>
                <a:gd name="T50" fmla="*/ 527 w 582"/>
                <a:gd name="T51" fmla="*/ 274 h 426"/>
                <a:gd name="T52" fmla="*/ 546 w 582"/>
                <a:gd name="T53" fmla="*/ 76 h 426"/>
                <a:gd name="T54" fmla="*/ 478 w 582"/>
                <a:gd name="T55" fmla="*/ 111 h 426"/>
                <a:gd name="T56" fmla="*/ 478 w 582"/>
                <a:gd name="T57" fmla="*/ 76 h 426"/>
                <a:gd name="T58" fmla="*/ 546 w 582"/>
                <a:gd name="T59" fmla="*/ 161 h 426"/>
                <a:gd name="T60" fmla="*/ 478 w 582"/>
                <a:gd name="T61" fmla="*/ 196 h 426"/>
                <a:gd name="T62" fmla="*/ 478 w 582"/>
                <a:gd name="T63" fmla="*/ 161 h 426"/>
                <a:gd name="T64" fmla="*/ 151 w 582"/>
                <a:gd name="T65" fmla="*/ 404 h 426"/>
                <a:gd name="T66" fmla="*/ 296 w 582"/>
                <a:gd name="T67" fmla="*/ 369 h 426"/>
                <a:gd name="T68" fmla="*/ 324 w 582"/>
                <a:gd name="T69" fmla="*/ 404 h 426"/>
                <a:gd name="T70" fmla="*/ 118 w 582"/>
                <a:gd name="T71" fmla="*/ 426 h 426"/>
                <a:gd name="T72" fmla="*/ 118 w 582"/>
                <a:gd name="T73" fmla="*/ 404 h 426"/>
                <a:gd name="T74" fmla="*/ 52 w 582"/>
                <a:gd name="T75" fmla="*/ 132 h 426"/>
                <a:gd name="T76" fmla="*/ 400 w 582"/>
                <a:gd name="T77" fmla="*/ 312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82" h="426">
                  <a:moveTo>
                    <a:pt x="19" y="85"/>
                  </a:moveTo>
                  <a:lnTo>
                    <a:pt x="430" y="85"/>
                  </a:lnTo>
                  <a:lnTo>
                    <a:pt x="449" y="85"/>
                  </a:lnTo>
                  <a:lnTo>
                    <a:pt x="449" y="104"/>
                  </a:lnTo>
                  <a:lnTo>
                    <a:pt x="449" y="338"/>
                  </a:lnTo>
                  <a:lnTo>
                    <a:pt x="449" y="357"/>
                  </a:lnTo>
                  <a:lnTo>
                    <a:pt x="430" y="357"/>
                  </a:lnTo>
                  <a:lnTo>
                    <a:pt x="19" y="357"/>
                  </a:lnTo>
                  <a:lnTo>
                    <a:pt x="0" y="357"/>
                  </a:lnTo>
                  <a:lnTo>
                    <a:pt x="0" y="338"/>
                  </a:lnTo>
                  <a:lnTo>
                    <a:pt x="0" y="104"/>
                  </a:lnTo>
                  <a:lnTo>
                    <a:pt x="0" y="85"/>
                  </a:lnTo>
                  <a:lnTo>
                    <a:pt x="19" y="85"/>
                  </a:lnTo>
                  <a:lnTo>
                    <a:pt x="19" y="85"/>
                  </a:lnTo>
                  <a:close/>
                  <a:moveTo>
                    <a:pt x="385" y="426"/>
                  </a:moveTo>
                  <a:lnTo>
                    <a:pt x="582" y="426"/>
                  </a:lnTo>
                  <a:lnTo>
                    <a:pt x="582" y="0"/>
                  </a:lnTo>
                  <a:lnTo>
                    <a:pt x="385" y="0"/>
                  </a:lnTo>
                  <a:lnTo>
                    <a:pt x="385" y="57"/>
                  </a:lnTo>
                  <a:lnTo>
                    <a:pt x="442" y="57"/>
                  </a:lnTo>
                  <a:lnTo>
                    <a:pt x="478" y="57"/>
                  </a:lnTo>
                  <a:lnTo>
                    <a:pt x="556" y="57"/>
                  </a:lnTo>
                  <a:lnTo>
                    <a:pt x="565" y="57"/>
                  </a:lnTo>
                  <a:lnTo>
                    <a:pt x="565" y="66"/>
                  </a:lnTo>
                  <a:lnTo>
                    <a:pt x="565" y="118"/>
                  </a:lnTo>
                  <a:lnTo>
                    <a:pt x="565" y="128"/>
                  </a:lnTo>
                  <a:lnTo>
                    <a:pt x="556" y="128"/>
                  </a:lnTo>
                  <a:lnTo>
                    <a:pt x="478" y="128"/>
                  </a:lnTo>
                  <a:lnTo>
                    <a:pt x="478" y="144"/>
                  </a:lnTo>
                  <a:lnTo>
                    <a:pt x="556" y="144"/>
                  </a:lnTo>
                  <a:lnTo>
                    <a:pt x="565" y="144"/>
                  </a:lnTo>
                  <a:lnTo>
                    <a:pt x="565" y="154"/>
                  </a:lnTo>
                  <a:lnTo>
                    <a:pt x="565" y="206"/>
                  </a:lnTo>
                  <a:lnTo>
                    <a:pt x="565" y="215"/>
                  </a:lnTo>
                  <a:lnTo>
                    <a:pt x="556" y="215"/>
                  </a:lnTo>
                  <a:lnTo>
                    <a:pt x="478" y="215"/>
                  </a:lnTo>
                  <a:lnTo>
                    <a:pt x="478" y="386"/>
                  </a:lnTo>
                  <a:lnTo>
                    <a:pt x="385" y="386"/>
                  </a:lnTo>
                  <a:lnTo>
                    <a:pt x="385" y="426"/>
                  </a:lnTo>
                  <a:lnTo>
                    <a:pt x="385" y="426"/>
                  </a:lnTo>
                  <a:close/>
                  <a:moveTo>
                    <a:pt x="527" y="241"/>
                  </a:moveTo>
                  <a:lnTo>
                    <a:pt x="563" y="241"/>
                  </a:lnTo>
                  <a:lnTo>
                    <a:pt x="563" y="260"/>
                  </a:lnTo>
                  <a:lnTo>
                    <a:pt x="527" y="260"/>
                  </a:lnTo>
                  <a:lnTo>
                    <a:pt x="527" y="241"/>
                  </a:lnTo>
                  <a:lnTo>
                    <a:pt x="527" y="241"/>
                  </a:lnTo>
                  <a:close/>
                  <a:moveTo>
                    <a:pt x="527" y="274"/>
                  </a:moveTo>
                  <a:lnTo>
                    <a:pt x="563" y="274"/>
                  </a:lnTo>
                  <a:lnTo>
                    <a:pt x="563" y="296"/>
                  </a:lnTo>
                  <a:lnTo>
                    <a:pt x="527" y="296"/>
                  </a:lnTo>
                  <a:lnTo>
                    <a:pt x="527" y="274"/>
                  </a:lnTo>
                  <a:lnTo>
                    <a:pt x="527" y="274"/>
                  </a:lnTo>
                  <a:close/>
                  <a:moveTo>
                    <a:pt x="478" y="76"/>
                  </a:moveTo>
                  <a:lnTo>
                    <a:pt x="546" y="76"/>
                  </a:lnTo>
                  <a:lnTo>
                    <a:pt x="546" y="111"/>
                  </a:lnTo>
                  <a:lnTo>
                    <a:pt x="478" y="111"/>
                  </a:lnTo>
                  <a:lnTo>
                    <a:pt x="478" y="76"/>
                  </a:lnTo>
                  <a:lnTo>
                    <a:pt x="478" y="76"/>
                  </a:lnTo>
                  <a:close/>
                  <a:moveTo>
                    <a:pt x="478" y="161"/>
                  </a:moveTo>
                  <a:lnTo>
                    <a:pt x="546" y="161"/>
                  </a:lnTo>
                  <a:lnTo>
                    <a:pt x="546" y="196"/>
                  </a:lnTo>
                  <a:lnTo>
                    <a:pt x="478" y="196"/>
                  </a:lnTo>
                  <a:lnTo>
                    <a:pt x="478" y="161"/>
                  </a:lnTo>
                  <a:lnTo>
                    <a:pt x="478" y="161"/>
                  </a:lnTo>
                  <a:close/>
                  <a:moveTo>
                    <a:pt x="118" y="404"/>
                  </a:moveTo>
                  <a:lnTo>
                    <a:pt x="151" y="404"/>
                  </a:lnTo>
                  <a:lnTo>
                    <a:pt x="151" y="369"/>
                  </a:lnTo>
                  <a:lnTo>
                    <a:pt x="296" y="369"/>
                  </a:lnTo>
                  <a:lnTo>
                    <a:pt x="296" y="404"/>
                  </a:lnTo>
                  <a:lnTo>
                    <a:pt x="324" y="404"/>
                  </a:lnTo>
                  <a:lnTo>
                    <a:pt x="324" y="426"/>
                  </a:lnTo>
                  <a:lnTo>
                    <a:pt x="118" y="426"/>
                  </a:lnTo>
                  <a:lnTo>
                    <a:pt x="118" y="404"/>
                  </a:lnTo>
                  <a:lnTo>
                    <a:pt x="118" y="404"/>
                  </a:lnTo>
                  <a:close/>
                  <a:moveTo>
                    <a:pt x="400" y="132"/>
                  </a:moveTo>
                  <a:lnTo>
                    <a:pt x="52" y="132"/>
                  </a:lnTo>
                  <a:lnTo>
                    <a:pt x="52" y="312"/>
                  </a:lnTo>
                  <a:lnTo>
                    <a:pt x="400" y="312"/>
                  </a:lnTo>
                  <a:lnTo>
                    <a:pt x="400" y="132"/>
                  </a:lnTo>
                  <a:close/>
                </a:path>
              </a:pathLst>
            </a:custGeom>
            <a:solidFill>
              <a:schemeClr val="accent1"/>
            </a:solidFill>
            <a:ln>
              <a:noFill/>
            </a:ln>
          </p:spPr>
          <p:txBody>
            <a:bodyPr vert="horz" wrap="square" lIns="121920" tIns="60960" rIns="121920" bIns="60960"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17" name="Freeform 66"/>
            <p:cNvSpPr>
              <a:spLocks noEditPoints="1"/>
            </p:cNvSpPr>
            <p:nvPr/>
          </p:nvSpPr>
          <p:spPr bwMode="auto">
            <a:xfrm>
              <a:off x="2199798" y="3048201"/>
              <a:ext cx="1429004" cy="1352545"/>
            </a:xfrm>
            <a:custGeom>
              <a:avLst/>
              <a:gdLst>
                <a:gd name="T0" fmla="*/ 19 w 229"/>
                <a:gd name="T1" fmla="*/ 0 h 217"/>
                <a:gd name="T2" fmla="*/ 209 w 229"/>
                <a:gd name="T3" fmla="*/ 0 h 217"/>
                <a:gd name="T4" fmla="*/ 229 w 229"/>
                <a:gd name="T5" fmla="*/ 20 h 217"/>
                <a:gd name="T6" fmla="*/ 229 w 229"/>
                <a:gd name="T7" fmla="*/ 140 h 217"/>
                <a:gd name="T8" fmla="*/ 209 w 229"/>
                <a:gd name="T9" fmla="*/ 160 h 217"/>
                <a:gd name="T10" fmla="*/ 19 w 229"/>
                <a:gd name="T11" fmla="*/ 160 h 217"/>
                <a:gd name="T12" fmla="*/ 0 w 229"/>
                <a:gd name="T13" fmla="*/ 140 h 217"/>
                <a:gd name="T14" fmla="*/ 0 w 229"/>
                <a:gd name="T15" fmla="*/ 20 h 217"/>
                <a:gd name="T16" fmla="*/ 19 w 229"/>
                <a:gd name="T17" fmla="*/ 0 h 217"/>
                <a:gd name="T18" fmla="*/ 56 w 229"/>
                <a:gd name="T19" fmla="*/ 203 h 217"/>
                <a:gd name="T20" fmla="*/ 94 w 229"/>
                <a:gd name="T21" fmla="*/ 199 h 217"/>
                <a:gd name="T22" fmla="*/ 94 w 229"/>
                <a:gd name="T23" fmla="*/ 171 h 217"/>
                <a:gd name="T24" fmla="*/ 140 w 229"/>
                <a:gd name="T25" fmla="*/ 171 h 217"/>
                <a:gd name="T26" fmla="*/ 140 w 229"/>
                <a:gd name="T27" fmla="*/ 199 h 217"/>
                <a:gd name="T28" fmla="*/ 176 w 229"/>
                <a:gd name="T29" fmla="*/ 203 h 217"/>
                <a:gd name="T30" fmla="*/ 176 w 229"/>
                <a:gd name="T31" fmla="*/ 217 h 217"/>
                <a:gd name="T32" fmla="*/ 56 w 229"/>
                <a:gd name="T33" fmla="*/ 217 h 217"/>
                <a:gd name="T34" fmla="*/ 56 w 229"/>
                <a:gd name="T35" fmla="*/ 203 h 217"/>
                <a:gd name="T36" fmla="*/ 17 w 229"/>
                <a:gd name="T37" fmla="*/ 19 h 217"/>
                <a:gd name="T38" fmla="*/ 17 w 229"/>
                <a:gd name="T39" fmla="*/ 124 h 217"/>
                <a:gd name="T40" fmla="*/ 210 w 229"/>
                <a:gd name="T41" fmla="*/ 124 h 217"/>
                <a:gd name="T42" fmla="*/ 210 w 229"/>
                <a:gd name="T43" fmla="*/ 19 h 217"/>
                <a:gd name="T44" fmla="*/ 17 w 229"/>
                <a:gd name="T45" fmla="*/ 19 h 217"/>
                <a:gd name="T46" fmla="*/ 191 w 229"/>
                <a:gd name="T47" fmla="*/ 134 h 217"/>
                <a:gd name="T48" fmla="*/ 183 w 229"/>
                <a:gd name="T49" fmla="*/ 142 h 217"/>
                <a:gd name="T50" fmla="*/ 191 w 229"/>
                <a:gd name="T51" fmla="*/ 150 h 217"/>
                <a:gd name="T52" fmla="*/ 199 w 229"/>
                <a:gd name="T53" fmla="*/ 142 h 217"/>
                <a:gd name="T54" fmla="*/ 191 w 229"/>
                <a:gd name="T55" fmla="*/ 134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29" h="217">
                  <a:moveTo>
                    <a:pt x="19" y="0"/>
                  </a:moveTo>
                  <a:cubicBezTo>
                    <a:pt x="209" y="0"/>
                    <a:pt x="209" y="0"/>
                    <a:pt x="209" y="0"/>
                  </a:cubicBezTo>
                  <a:cubicBezTo>
                    <a:pt x="220" y="0"/>
                    <a:pt x="229" y="9"/>
                    <a:pt x="229" y="20"/>
                  </a:cubicBezTo>
                  <a:cubicBezTo>
                    <a:pt x="229" y="140"/>
                    <a:pt x="229" y="140"/>
                    <a:pt x="229" y="140"/>
                  </a:cubicBezTo>
                  <a:cubicBezTo>
                    <a:pt x="229" y="151"/>
                    <a:pt x="220" y="160"/>
                    <a:pt x="209" y="160"/>
                  </a:cubicBezTo>
                  <a:cubicBezTo>
                    <a:pt x="19" y="160"/>
                    <a:pt x="19" y="160"/>
                    <a:pt x="19" y="160"/>
                  </a:cubicBezTo>
                  <a:cubicBezTo>
                    <a:pt x="8" y="160"/>
                    <a:pt x="0" y="151"/>
                    <a:pt x="0" y="140"/>
                  </a:cubicBezTo>
                  <a:cubicBezTo>
                    <a:pt x="0" y="20"/>
                    <a:pt x="0" y="20"/>
                    <a:pt x="0" y="20"/>
                  </a:cubicBezTo>
                  <a:cubicBezTo>
                    <a:pt x="0" y="9"/>
                    <a:pt x="8" y="0"/>
                    <a:pt x="19" y="0"/>
                  </a:cubicBezTo>
                  <a:close/>
                  <a:moveTo>
                    <a:pt x="56" y="203"/>
                  </a:moveTo>
                  <a:cubicBezTo>
                    <a:pt x="69" y="201"/>
                    <a:pt x="81" y="199"/>
                    <a:pt x="94" y="199"/>
                  </a:cubicBezTo>
                  <a:cubicBezTo>
                    <a:pt x="94" y="171"/>
                    <a:pt x="94" y="171"/>
                    <a:pt x="94" y="171"/>
                  </a:cubicBezTo>
                  <a:cubicBezTo>
                    <a:pt x="140" y="171"/>
                    <a:pt x="140" y="171"/>
                    <a:pt x="140" y="171"/>
                  </a:cubicBezTo>
                  <a:cubicBezTo>
                    <a:pt x="140" y="199"/>
                    <a:pt x="140" y="199"/>
                    <a:pt x="140" y="199"/>
                  </a:cubicBezTo>
                  <a:cubicBezTo>
                    <a:pt x="152" y="200"/>
                    <a:pt x="164" y="201"/>
                    <a:pt x="176" y="203"/>
                  </a:cubicBezTo>
                  <a:cubicBezTo>
                    <a:pt x="176" y="217"/>
                    <a:pt x="176" y="217"/>
                    <a:pt x="176" y="217"/>
                  </a:cubicBezTo>
                  <a:cubicBezTo>
                    <a:pt x="56" y="217"/>
                    <a:pt x="56" y="217"/>
                    <a:pt x="56" y="217"/>
                  </a:cubicBezTo>
                  <a:cubicBezTo>
                    <a:pt x="56" y="213"/>
                    <a:pt x="56" y="208"/>
                    <a:pt x="56" y="203"/>
                  </a:cubicBezTo>
                  <a:close/>
                  <a:moveTo>
                    <a:pt x="17" y="19"/>
                  </a:moveTo>
                  <a:cubicBezTo>
                    <a:pt x="17" y="124"/>
                    <a:pt x="17" y="124"/>
                    <a:pt x="17" y="124"/>
                  </a:cubicBezTo>
                  <a:cubicBezTo>
                    <a:pt x="210" y="124"/>
                    <a:pt x="210" y="124"/>
                    <a:pt x="210" y="124"/>
                  </a:cubicBezTo>
                  <a:cubicBezTo>
                    <a:pt x="210" y="19"/>
                    <a:pt x="210" y="19"/>
                    <a:pt x="210" y="19"/>
                  </a:cubicBezTo>
                  <a:cubicBezTo>
                    <a:pt x="17" y="19"/>
                    <a:pt x="17" y="19"/>
                    <a:pt x="17" y="19"/>
                  </a:cubicBezTo>
                  <a:close/>
                  <a:moveTo>
                    <a:pt x="191" y="134"/>
                  </a:moveTo>
                  <a:cubicBezTo>
                    <a:pt x="186" y="134"/>
                    <a:pt x="183" y="137"/>
                    <a:pt x="183" y="142"/>
                  </a:cubicBezTo>
                  <a:cubicBezTo>
                    <a:pt x="183" y="146"/>
                    <a:pt x="186" y="150"/>
                    <a:pt x="191" y="150"/>
                  </a:cubicBezTo>
                  <a:cubicBezTo>
                    <a:pt x="195" y="150"/>
                    <a:pt x="199" y="146"/>
                    <a:pt x="199" y="142"/>
                  </a:cubicBezTo>
                  <a:cubicBezTo>
                    <a:pt x="199" y="137"/>
                    <a:pt x="195" y="134"/>
                    <a:pt x="191" y="134"/>
                  </a:cubicBezTo>
                  <a:close/>
                </a:path>
              </a:pathLst>
            </a:custGeom>
            <a:solidFill>
              <a:schemeClr val="accent1"/>
            </a:solidFill>
            <a:ln>
              <a:noFill/>
            </a:ln>
          </p:spPr>
          <p:txBody>
            <a:bodyPr vert="horz" wrap="square" lIns="121920" tIns="60960" rIns="121920" bIns="60960"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grpSp>
      <p:cxnSp>
        <p:nvCxnSpPr>
          <p:cNvPr id="20" name="直接连接符 19"/>
          <p:cNvCxnSpPr/>
          <p:nvPr/>
        </p:nvCxnSpPr>
        <p:spPr>
          <a:xfrm rot="16200000">
            <a:off x="9044999" y="2822079"/>
            <a:ext cx="0" cy="3600000"/>
          </a:xfrm>
          <a:prstGeom prst="line">
            <a:avLst/>
          </a:prstGeom>
          <a:ln w="22225">
            <a:solidFill>
              <a:srgbClr val="E0E0E0"/>
            </a:solidFill>
            <a:prstDash val="sysDot"/>
          </a:ln>
        </p:spPr>
        <p:style>
          <a:lnRef idx="1">
            <a:schemeClr val="accent1"/>
          </a:lnRef>
          <a:fillRef idx="0">
            <a:schemeClr val="accent1"/>
          </a:fillRef>
          <a:effectRef idx="0">
            <a:schemeClr val="accent1"/>
          </a:effectRef>
          <a:fontRef idx="minor">
            <a:schemeClr val="tx1"/>
          </a:fontRef>
        </p:style>
      </p:cxnSp>
      <p:sp>
        <p:nvSpPr>
          <p:cNvPr id="23" name="文本框 35"/>
          <p:cNvSpPr txBox="1"/>
          <p:nvPr/>
        </p:nvSpPr>
        <p:spPr>
          <a:xfrm>
            <a:off x="7191375" y="4622165"/>
            <a:ext cx="4032250" cy="486410"/>
          </a:xfrm>
          <a:prstGeom prst="rect">
            <a:avLst/>
          </a:prstGeom>
          <a:noFill/>
        </p:spPr>
        <p:txBody>
          <a:bodyPr wrap="square" rtlCol="0">
            <a:spAutoFit/>
          </a:bodyPr>
          <a:lstStyle/>
          <a:p>
            <a:pPr marL="0" marR="0" lvl="0" indent="0" algn="l" defTabSz="1219200" rtl="0" eaLnBrk="1" fontAlgn="auto" latinLnBrk="0" hangingPunct="1">
              <a:lnSpc>
                <a:spcPct val="120000"/>
              </a:lnSpc>
              <a:spcBef>
                <a:spcPts val="0"/>
              </a:spcBef>
              <a:spcAft>
                <a:spcPts val="0"/>
              </a:spcAft>
              <a:buClrTx/>
              <a:buSzTx/>
              <a:buFontTx/>
              <a:buNone/>
              <a:defRPr/>
            </a:pPr>
            <a:r>
              <a:rPr kumimoji="0" lang="zh-CN" altLang="en-US" sz="10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a:t>
            </a:r>
            <a:r>
              <a:rPr kumimoji="0" lang="en-US" altLang="zh-CN" sz="10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1</a:t>
            </a:r>
            <a:r>
              <a:rPr kumimoji="0" lang="zh-CN" altLang="en-US" sz="10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）所设计的测试用例能够告诉人们是否能够达到合理测试所需设计的测试用例和总数</a:t>
            </a:r>
            <a:endParaRPr kumimoji="0" lang="zh-CN" altLang="en-US" sz="10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3" name="文本框 35"/>
          <p:cNvSpPr txBox="1"/>
          <p:nvPr/>
        </p:nvSpPr>
        <p:spPr>
          <a:xfrm>
            <a:off x="7191375" y="5312410"/>
            <a:ext cx="3921125" cy="486410"/>
          </a:xfrm>
          <a:prstGeom prst="rect">
            <a:avLst/>
          </a:prstGeom>
          <a:noFill/>
        </p:spPr>
        <p:txBody>
          <a:bodyPr wrap="square" rtlCol="0">
            <a:spAutoFit/>
          </a:bodyPr>
          <a:p>
            <a:pPr marL="0" marR="0" lvl="0" indent="0" algn="l" defTabSz="1219200" rtl="0" eaLnBrk="1" fontAlgn="auto" latinLnBrk="0" hangingPunct="1">
              <a:lnSpc>
                <a:spcPct val="120000"/>
              </a:lnSpc>
              <a:spcBef>
                <a:spcPts val="0"/>
              </a:spcBef>
              <a:spcAft>
                <a:spcPts val="0"/>
              </a:spcAft>
              <a:buClrTx/>
              <a:buSzTx/>
              <a:buFontTx/>
              <a:buNone/>
              <a:defRPr/>
            </a:pPr>
            <a:r>
              <a:rPr kumimoji="0" lang="zh-CN" altLang="en-US" sz="10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a:t>
            </a:r>
            <a:r>
              <a:rPr kumimoji="0" lang="en-US" altLang="zh-CN" sz="10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2</a:t>
            </a:r>
            <a:r>
              <a:rPr kumimoji="0" lang="zh-CN" altLang="en-US" sz="10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）所设计的测试用例能够告诉人们，是否存在某些类型的错误，而不是仅仅指出与特定测试相关的错误是否存在</a:t>
            </a:r>
            <a:endParaRPr kumimoji="0" lang="zh-CN" altLang="en-US" sz="10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4" name="文本框 3"/>
          <p:cNvSpPr txBox="1"/>
          <p:nvPr/>
        </p:nvSpPr>
        <p:spPr>
          <a:xfrm>
            <a:off x="7191375" y="3597275"/>
            <a:ext cx="3921125" cy="810260"/>
          </a:xfrm>
          <a:prstGeom prst="rect">
            <a:avLst/>
          </a:prstGeom>
          <a:noFill/>
        </p:spPr>
        <p:txBody>
          <a:bodyPr wrap="square" rtlCol="0" anchor="t">
            <a:spAutoFit/>
          </a:bodyPr>
          <a:p>
            <a:pPr marL="0" marR="0" lvl="0" indent="0" algn="l" defTabSz="1219200" rtl="0" eaLnBrk="1" fontAlgn="auto" latinLnBrk="0" hangingPunct="1">
              <a:lnSpc>
                <a:spcPct val="130000"/>
              </a:lnSpc>
              <a:spcBef>
                <a:spcPts val="0"/>
              </a:spcBef>
              <a:spcAft>
                <a:spcPts val="0"/>
              </a:spcAft>
              <a:buClrTx/>
              <a:buSzTx/>
              <a:buFontTx/>
              <a:buNone/>
              <a:defRPr/>
            </a:pPr>
            <a:r>
              <a:rPr lang="zh-CN" altLang="en-US" noProof="0" dirty="0">
                <a:ln>
                  <a:noFill/>
                </a:ln>
                <a:solidFill>
                  <a:prstClr val="black">
                    <a:lumMod val="85000"/>
                    <a:lumOff val="15000"/>
                  </a:prstClr>
                </a:solidFill>
                <a:effectLst/>
                <a:uLnTx/>
                <a:uFillTx/>
                <a:latin typeface="微软雅黑" panose="020B0503020204020204" charset="-122"/>
                <a:ea typeface="微软雅黑" panose="020B0503020204020204" charset="-122"/>
                <a:sym typeface="+mn-ea"/>
              </a:rPr>
              <a:t>引用黑盒测试技术，能够设计出满足下列标准的测试用例集。</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1"/>
      <p:bldP spid="23" grpId="1"/>
      <p:bldP spid="3" grpId="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等价划分</a:t>
            </a:r>
            <a:endParaRPr lang="zh-CN" altLang="en-US" sz="2400" b="1" dirty="0"/>
          </a:p>
        </p:txBody>
      </p:sp>
      <p:sp>
        <p:nvSpPr>
          <p:cNvPr id="3" name="Rectangle 74"/>
          <p:cNvSpPr/>
          <p:nvPr/>
        </p:nvSpPr>
        <p:spPr>
          <a:xfrm>
            <a:off x="1775460" y="1528445"/>
            <a:ext cx="2014220" cy="4012565"/>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7" name="TextBox 6"/>
          <p:cNvSpPr txBox="1"/>
          <p:nvPr/>
        </p:nvSpPr>
        <p:spPr>
          <a:xfrm>
            <a:off x="1775521" y="3147941"/>
            <a:ext cx="2014040" cy="1438275"/>
          </a:xfrm>
          <a:prstGeom prst="rect">
            <a:avLst/>
          </a:prstGeom>
          <a:noFill/>
        </p:spPr>
        <p:txBody>
          <a:bodyPr wrap="square" lIns="121920" tIns="0" rIns="121893" bIns="0"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等价划分时一种黑盒测试加护，这种技术把程序的输入域划分成若干个数据类，据此导出测试用户。一个理想的测试用例能独自发现一类错误。</a:t>
            </a: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8" name="Rectangle 90"/>
          <p:cNvSpPr/>
          <p:nvPr/>
        </p:nvSpPr>
        <p:spPr>
          <a:xfrm>
            <a:off x="4042410" y="1536700"/>
            <a:ext cx="2014220" cy="4012565"/>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2" name="Rectangle 127"/>
          <p:cNvSpPr/>
          <p:nvPr/>
        </p:nvSpPr>
        <p:spPr>
          <a:xfrm>
            <a:off x="6324600" y="1536700"/>
            <a:ext cx="2014220" cy="4004945"/>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5" name="TextBox 14"/>
          <p:cNvSpPr txBox="1"/>
          <p:nvPr/>
        </p:nvSpPr>
        <p:spPr>
          <a:xfrm>
            <a:off x="6324437" y="2428529"/>
            <a:ext cx="2014040" cy="2877185"/>
          </a:xfrm>
          <a:prstGeom prst="rect">
            <a:avLst/>
          </a:prstGeom>
          <a:noFill/>
        </p:spPr>
        <p:txBody>
          <a:bodyPr wrap="square" lIns="121920" tIns="0" rIns="121893" bIns="0" rtlCol="0">
            <a:spAutoFit/>
          </a:bodyPr>
          <a:lstStyle/>
          <a:p>
            <a:pPr marL="0" marR="0" lvl="0" indent="0" algn="ctr" defTabSz="12192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如果把所有可能的输入数据（有效的和无线的）划分成若干等价类，则可以合理的做出下述假定：每类中的一个典型值在测试中的作用与这一类中所有其他值的作用相同，因此，可以从每个等价类中只取一组数据作为测试数据。这样选取的测试数据最有代表性，最可能发现程序中的错误。</a:t>
            </a: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6" name="Rectangle 138"/>
          <p:cNvSpPr/>
          <p:nvPr/>
        </p:nvSpPr>
        <p:spPr>
          <a:xfrm>
            <a:off x="8594725" y="1536065"/>
            <a:ext cx="2014220" cy="3997960"/>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9" name="TextBox 18"/>
          <p:cNvSpPr txBox="1"/>
          <p:nvPr/>
        </p:nvSpPr>
        <p:spPr>
          <a:xfrm>
            <a:off x="8594461" y="2428147"/>
            <a:ext cx="2014040" cy="2637790"/>
          </a:xfrm>
          <a:prstGeom prst="rect">
            <a:avLst/>
          </a:prstGeom>
          <a:noFill/>
        </p:spPr>
        <p:txBody>
          <a:bodyPr wrap="square" lIns="121920" tIns="0" rIns="121893" bIns="0"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lang="en-US" altLang="zh-CN" sz="1200" noProof="0" dirty="0">
                <a:ln>
                  <a:noFill/>
                </a:ln>
                <a:solidFill>
                  <a:prstClr val="black">
                    <a:lumMod val="85000"/>
                    <a:lumOff val="15000"/>
                  </a:prstClr>
                </a:solidFill>
                <a:effectLst/>
                <a:uLnTx/>
                <a:uFillTx/>
                <a:latin typeface="微软雅黑" panose="020B0503020204020204" charset="-122"/>
                <a:ea typeface="微软雅黑" panose="020B0503020204020204" charset="-122"/>
                <a:sym typeface="+mn-ea"/>
              </a:rPr>
              <a:t>        </a:t>
            </a:r>
            <a:r>
              <a:rPr lang="zh-CN" altLang="en-US" sz="1200" noProof="0" dirty="0">
                <a:ln>
                  <a:noFill/>
                </a:ln>
                <a:solidFill>
                  <a:prstClr val="black">
                    <a:lumMod val="85000"/>
                    <a:lumOff val="15000"/>
                  </a:prstClr>
                </a:solidFill>
                <a:effectLst/>
                <a:uLnTx/>
                <a:uFillTx/>
                <a:latin typeface="微软雅黑" panose="020B0503020204020204" charset="-122"/>
                <a:ea typeface="微软雅黑" panose="020B0503020204020204" charset="-122"/>
                <a:sym typeface="+mn-ea"/>
              </a:rPr>
              <a:t>使用等价划分法设计测试方案首先需要划分输入数据的等价类，为此需要研究程序的功能说明，从而确定输入数据的有效等价类和无效等价类。</a:t>
            </a: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30000"/>
              </a:lnSpc>
              <a:spcBef>
                <a:spcPts val="0"/>
              </a:spcBef>
              <a:spcAft>
                <a:spcPts val="0"/>
              </a:spcAft>
              <a:buClrTx/>
              <a:buSzTx/>
              <a:buFontTx/>
              <a:buNone/>
              <a:defRPr/>
            </a:pPr>
            <a:r>
              <a:rPr lang="zh-CN" altLang="en-US" sz="1200" noProof="0" dirty="0">
                <a:ln>
                  <a:noFill/>
                </a:ln>
                <a:solidFill>
                  <a:prstClr val="black">
                    <a:lumMod val="85000"/>
                    <a:lumOff val="15000"/>
                  </a:prstClr>
                </a:solidFill>
                <a:effectLst/>
                <a:uLnTx/>
                <a:uFillTx/>
                <a:latin typeface="微软雅黑" panose="020B0503020204020204" charset="-122"/>
                <a:ea typeface="微软雅黑" panose="020B0503020204020204" charset="-122"/>
                <a:sym typeface="+mn-ea"/>
              </a:rPr>
              <a:t>        在确定输入数据的等价类时还需要分析输入数据的等价类，一遍根据输出数据的等价类导出对应的输入数据等价类。</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Calibri" panose="020F0502020204030204"/>
            </a:endParaRPr>
          </a:p>
        </p:txBody>
      </p:sp>
      <p:sp>
        <p:nvSpPr>
          <p:cNvPr id="2" name="TextBox 14"/>
          <p:cNvSpPr txBox="1"/>
          <p:nvPr/>
        </p:nvSpPr>
        <p:spPr>
          <a:xfrm>
            <a:off x="4042247" y="2428529"/>
            <a:ext cx="2014040" cy="2877185"/>
          </a:xfrm>
          <a:prstGeom prst="rect">
            <a:avLst/>
          </a:prstGeom>
          <a:noFill/>
        </p:spPr>
        <p:txBody>
          <a:bodyPr wrap="square" lIns="121920" tIns="0" rIns="121893" bIns="0" rtlCol="0">
            <a:spAutoFit/>
          </a:bodyPr>
          <a:p>
            <a:pPr marL="0" marR="0" lvl="0" indent="0" algn="ctr" defTabSz="12192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以前曾经讲过，穷尽的黑盒测试（即用所有优先的和无效的输入数据来测试程序）通常时不显示的。因此，只能选取少量最有代表性的输入数据作为测试数据，以期用较小的代价暴露出较多的程序错误。等价划分发力图设计出能发现若干类程序错误的测试用例，从而减少必须设计的测试用例的数目。</a:t>
            </a: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36" name="Straight Connector 7"/>
          <p:cNvCxnSpPr/>
          <p:nvPr/>
        </p:nvCxnSpPr>
        <p:spPr>
          <a:xfrm>
            <a:off x="1775521" y="2166032"/>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38" name="TextBox 4"/>
          <p:cNvSpPr txBox="1"/>
          <p:nvPr/>
        </p:nvSpPr>
        <p:spPr>
          <a:xfrm>
            <a:off x="1775521" y="1693747"/>
            <a:ext cx="2014040" cy="287020"/>
          </a:xfrm>
          <a:prstGeom prst="rect">
            <a:avLst/>
          </a:prstGeom>
          <a:noFill/>
        </p:spPr>
        <p:txBody>
          <a:bodyPr wrap="square" lIns="0" tIns="0" rIns="121893" bIns="0" rtlCol="0">
            <a:spAutoFit/>
          </a:bodyPr>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a:t>
            </a:r>
            <a:r>
              <a:rPr kumimoji="0" lang="en-US" altLang="zh-CN"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1</a:t>
            </a:r>
            <a:r>
              <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rPr>
              <a:t>）</a:t>
            </a:r>
            <a:endParaRPr kumimoji="0" lang="zh-CN" alt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cxnSp>
        <p:nvCxnSpPr>
          <p:cNvPr id="39" name="Straight Connector 7"/>
          <p:cNvCxnSpPr/>
          <p:nvPr/>
        </p:nvCxnSpPr>
        <p:spPr>
          <a:xfrm>
            <a:off x="4042471" y="2166032"/>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0" name="TextBox 4"/>
          <p:cNvSpPr txBox="1"/>
          <p:nvPr/>
        </p:nvSpPr>
        <p:spPr>
          <a:xfrm>
            <a:off x="4042471" y="1693747"/>
            <a:ext cx="2014040" cy="285750"/>
          </a:xfrm>
          <a:prstGeom prst="rect">
            <a:avLst/>
          </a:prstGeom>
          <a:noFill/>
        </p:spPr>
        <p:txBody>
          <a:bodyPr wrap="square" lIns="0" tIns="0" rIns="121893" bIns="0" rtlCol="0">
            <a:spAutoFit/>
          </a:bodyPr>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1860" b="1"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sym typeface="+mn-ea"/>
              </a:rPr>
              <a:t>（</a:t>
            </a:r>
            <a:r>
              <a:rPr lang="en-US" altLang="zh-CN" sz="1860" b="1"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sym typeface="+mn-ea"/>
              </a:rPr>
              <a:t>2</a:t>
            </a:r>
            <a:r>
              <a:rPr lang="zh-CN" altLang="en-US" sz="1860" b="1"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sym typeface="+mn-ea"/>
              </a:rPr>
              <a:t>）</a:t>
            </a:r>
            <a:endParaRPr kumimoji="0" 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cxnSp>
        <p:nvCxnSpPr>
          <p:cNvPr id="41" name="Straight Connector 7"/>
          <p:cNvCxnSpPr/>
          <p:nvPr/>
        </p:nvCxnSpPr>
        <p:spPr>
          <a:xfrm>
            <a:off x="6324661" y="2166032"/>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2" name="TextBox 4"/>
          <p:cNvSpPr txBox="1"/>
          <p:nvPr/>
        </p:nvSpPr>
        <p:spPr>
          <a:xfrm>
            <a:off x="6324661" y="1693747"/>
            <a:ext cx="2014040" cy="285750"/>
          </a:xfrm>
          <a:prstGeom prst="rect">
            <a:avLst/>
          </a:prstGeom>
          <a:noFill/>
        </p:spPr>
        <p:txBody>
          <a:bodyPr wrap="square" lIns="0" tIns="0" rIns="121893" bIns="0" rtlCol="0">
            <a:spAutoFit/>
          </a:bodyPr>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1860" b="1"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sym typeface="+mn-ea"/>
              </a:rPr>
              <a:t>（</a:t>
            </a:r>
            <a:r>
              <a:rPr lang="en-US" altLang="zh-CN" sz="1860" b="1"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sym typeface="+mn-ea"/>
              </a:rPr>
              <a:t>3</a:t>
            </a:r>
            <a:r>
              <a:rPr lang="zh-CN" altLang="en-US" sz="1860" b="1"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sym typeface="+mn-ea"/>
              </a:rPr>
              <a:t>）</a:t>
            </a:r>
            <a:endParaRPr kumimoji="0" 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cxnSp>
        <p:nvCxnSpPr>
          <p:cNvPr id="43" name="Straight Connector 7"/>
          <p:cNvCxnSpPr/>
          <p:nvPr/>
        </p:nvCxnSpPr>
        <p:spPr>
          <a:xfrm>
            <a:off x="8594786" y="2166032"/>
            <a:ext cx="201404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4" name="TextBox 4"/>
          <p:cNvSpPr txBox="1"/>
          <p:nvPr/>
        </p:nvSpPr>
        <p:spPr>
          <a:xfrm>
            <a:off x="8594786" y="1693747"/>
            <a:ext cx="2014040" cy="285750"/>
          </a:xfrm>
          <a:prstGeom prst="rect">
            <a:avLst/>
          </a:prstGeom>
          <a:noFill/>
        </p:spPr>
        <p:txBody>
          <a:bodyPr wrap="square" lIns="0" tIns="0" rIns="121893" bIns="0" rtlCol="0">
            <a:spAutoFit/>
          </a:bodyPr>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1860" b="1"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sym typeface="+mn-ea"/>
              </a:rPr>
              <a:t>（</a:t>
            </a:r>
            <a:r>
              <a:rPr lang="en-US" altLang="zh-CN" sz="1860" b="1"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sym typeface="+mn-ea"/>
              </a:rPr>
              <a:t>4</a:t>
            </a:r>
            <a:r>
              <a:rPr lang="zh-CN" altLang="en-US" sz="1860" b="1"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sym typeface="+mn-ea"/>
              </a:rPr>
              <a:t>）</a:t>
            </a:r>
            <a:endParaRPr kumimoji="0" lang="en-US" sz="1865"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Helvetica Neue"/>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sz="2400" b="1" dirty="0"/>
              <a:t>7.1.2 </a:t>
            </a:r>
            <a:r>
              <a:rPr lang="zh-CN" altLang="en-US" sz="2400" b="1" dirty="0"/>
              <a:t>编码风格</a:t>
            </a:r>
            <a:endParaRPr lang="zh-CN" altLang="en-US" sz="2400" b="1" dirty="0"/>
          </a:p>
        </p:txBody>
      </p:sp>
      <p:sp>
        <p:nvSpPr>
          <p:cNvPr id="3" name="Rectangle 2"/>
          <p:cNvSpPr/>
          <p:nvPr/>
        </p:nvSpPr>
        <p:spPr bwMode="auto">
          <a:xfrm>
            <a:off x="1939649" y="1566979"/>
            <a:ext cx="3604940" cy="1428498"/>
          </a:xfrm>
          <a:prstGeom prst="rect">
            <a:avLst/>
          </a:prstGeom>
          <a:solidFill>
            <a:schemeClr val="accent1">
              <a:alpha val="24000"/>
            </a:schemeClr>
          </a:solidFill>
          <a:ln w="12700" cmpd="sng">
            <a:solidFill>
              <a:schemeClr val="accent1"/>
            </a:solidFill>
            <a:miter lim="800000"/>
          </a:ln>
        </p:spPr>
        <p:txBody>
          <a:bodyPr anchor="ctr"/>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ctr" defTabSz="1219200" rtl="0" eaLnBrk="1" fontAlgn="auto" latinLnBrk="0" hangingPunct="1">
              <a:lnSpc>
                <a:spcPct val="100000"/>
              </a:lnSpc>
              <a:spcBef>
                <a:spcPts val="0"/>
              </a:spcBef>
              <a:spcAft>
                <a:spcPts val="0"/>
              </a:spcAft>
              <a:buClrTx/>
              <a:buSzTx/>
              <a:buFontTx/>
              <a:buNone/>
              <a:defRPr/>
            </a:pPr>
            <a:endParaRPr lang="en-US" altLang="zh-CN" sz="1865" dirty="0">
              <a:solidFill>
                <a:prstClr val="black">
                  <a:lumMod val="85000"/>
                  <a:lumOff val="15000"/>
                </a:prstClr>
              </a:solidFill>
              <a:latin typeface="微软雅黑" panose="020B0503020204020204" charset="-122"/>
              <a:ea typeface="微软雅黑" panose="020B0503020204020204" charset="-122"/>
            </a:endParaRPr>
          </a:p>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类名采用</a:t>
            </a:r>
            <a:r>
              <a:rPr kumimoji="0" lang="en-US" altLang="zh-CN" sz="1865" b="0" i="0" u="none" strike="noStrike" kern="1200" cap="none" spc="0" normalizeH="0" baseline="0" noProof="0" dirty="0" err="1">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UpperCammelCase</a:t>
            </a:r>
            <a:endPar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ctr" defTabSz="1219200" rtl="0" eaLnBrk="1" fontAlgn="auto" latinLnBrk="0" hangingPunct="1">
              <a:lnSpc>
                <a:spcPct val="100000"/>
              </a:lnSpc>
              <a:spcBef>
                <a:spcPts val="0"/>
              </a:spcBef>
              <a:spcAft>
                <a:spcPts val="0"/>
              </a:spcAft>
              <a:buClrTx/>
              <a:buSzTx/>
              <a:buFontTx/>
              <a:buNone/>
              <a:defRPr/>
            </a:pPr>
            <a:endParaRPr lang="en-US" sz="1865" dirty="0">
              <a:solidFill>
                <a:prstClr val="black">
                  <a:lumMod val="85000"/>
                  <a:lumOff val="15000"/>
                </a:prstClr>
              </a:solidFill>
              <a:latin typeface="微软雅黑" panose="020B0503020204020204" charset="-122"/>
              <a:ea typeface="微软雅黑" panose="020B0503020204020204" charset="-122"/>
            </a:endParaRPr>
          </a:p>
          <a:p>
            <a:pPr marL="0" marR="0" lvl="0" indent="0" algn="ctr" defTabSz="1219200" rtl="0" eaLnBrk="1" fontAlgn="auto" latinLnBrk="0" hangingPunct="1">
              <a:lnSpc>
                <a:spcPct val="100000"/>
              </a:lnSpc>
              <a:spcBef>
                <a:spcPts val="0"/>
              </a:spcBef>
              <a:spcAft>
                <a:spcPts val="0"/>
              </a:spcAft>
              <a:buClrTx/>
              <a:buSzTx/>
              <a:buFontTx/>
              <a:buNone/>
              <a:defRPr/>
            </a:pPr>
            <a:r>
              <a:rPr lang="en-US" sz="1865" dirty="0">
                <a:solidFill>
                  <a:prstClr val="black">
                    <a:lumMod val="85000"/>
                    <a:lumOff val="15000"/>
                  </a:prstClr>
                </a:solidFill>
                <a:latin typeface="微软雅黑" panose="020B0503020204020204" charset="-122"/>
                <a:ea typeface="微软雅黑" panose="020B0503020204020204" charset="-122"/>
              </a:rPr>
              <a:t>p</a:t>
            </a:r>
            <a:r>
              <a:rPr kumimoji="0" lang="en-US" sz="1865" b="0" i="0" u="none" strike="noStrike" kern="1200" cap="none" spc="0" normalizeH="0" baseline="0" noProof="0" dirty="0" err="1">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ublic</a:t>
            </a:r>
            <a:r>
              <a:rPr kumimoji="0" 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 class </a:t>
            </a:r>
            <a:r>
              <a:rPr kumimoji="0" lang="en-US" sz="1865"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User</a:t>
            </a:r>
            <a:endParaRPr kumimoji="0" lang="en-US" sz="1865"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a:p>
            <a:pPr marL="0" marR="0" lvl="0" indent="0" algn="ctr" defTabSz="1219200" rtl="0" eaLnBrk="1" fontAlgn="auto" latinLnBrk="0" hangingPunct="1">
              <a:lnSpc>
                <a:spcPct val="100000"/>
              </a:lnSpc>
              <a:spcBef>
                <a:spcPts val="0"/>
              </a:spcBef>
              <a:spcAft>
                <a:spcPts val="0"/>
              </a:spcAft>
              <a:buClrTx/>
              <a:buSzTx/>
              <a:buFontTx/>
              <a:buNone/>
              <a:defRPr/>
            </a:pPr>
            <a:endParaRPr lang="en-US" sz="1865" dirty="0">
              <a:solidFill>
                <a:prstClr val="black">
                  <a:lumMod val="85000"/>
                  <a:lumOff val="15000"/>
                </a:prstClr>
              </a:solidFill>
              <a:latin typeface="微软雅黑" panose="020B0503020204020204" charset="-122"/>
              <a:ea typeface="微软雅黑" panose="020B0503020204020204" charset="-122"/>
            </a:endParaRPr>
          </a:p>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8" name="Rectangle 2"/>
          <p:cNvSpPr/>
          <p:nvPr/>
        </p:nvSpPr>
        <p:spPr bwMode="auto">
          <a:xfrm>
            <a:off x="6167197" y="1566979"/>
            <a:ext cx="3525444" cy="1428498"/>
          </a:xfrm>
          <a:prstGeom prst="rect">
            <a:avLst/>
          </a:prstGeom>
          <a:solidFill>
            <a:schemeClr val="accent1">
              <a:alpha val="24000"/>
            </a:schemeClr>
          </a:solidFill>
          <a:ln w="12700" cmpd="sng">
            <a:solidFill>
              <a:schemeClr val="accent1"/>
            </a:solidFill>
            <a:miter lim="800000"/>
          </a:ln>
        </p:spPr>
        <p:txBody>
          <a:bodyPr anchor="ctr"/>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altLang="zh-CN" sz="1870" b="0" i="0" u="none" strike="noStrike" kern="1200" cap="none" spc="0" normalizeH="0" baseline="0" noProof="0" dirty="0">
              <a:ln>
                <a:noFill/>
              </a:ln>
              <a:solidFill>
                <a:prstClr val="black">
                  <a:lumMod val="85000"/>
                  <a:lumOff val="15000"/>
                </a:prstClr>
              </a:solidFill>
              <a:effectLst/>
              <a:uLnTx/>
              <a:uFillTx/>
              <a:latin typeface="+mn-ea"/>
            </a:endParaRPr>
          </a:p>
          <a:p>
            <a:pPr lvl="0" algn="ctr" defTabSz="1219200">
              <a:defRPr/>
            </a:pPr>
            <a:endParaRPr lang="en-US" altLang="zh-CN" sz="1870" dirty="0">
              <a:latin typeface="+mn-ea"/>
            </a:endParaRPr>
          </a:p>
          <a:p>
            <a:pPr lvl="0" algn="ctr" defTabSz="1219200">
              <a:defRPr/>
            </a:pPr>
            <a:endParaRPr lang="en-US" altLang="zh-CN" sz="1870" dirty="0">
              <a:latin typeface="+mn-ea"/>
            </a:endParaRPr>
          </a:p>
          <a:p>
            <a:pPr lvl="0" algn="ctr" defTabSz="1219200">
              <a:defRPr/>
            </a:pPr>
            <a:r>
              <a:rPr lang="zh-CN" altLang="zh-CN" sz="1870" dirty="0">
                <a:latin typeface="+mn-ea"/>
              </a:rPr>
              <a:t>方法名、参数名、变量名采用</a:t>
            </a:r>
            <a:r>
              <a:rPr lang="en-US" altLang="zh-CN" sz="1870" dirty="0" err="1">
                <a:latin typeface="+mn-ea"/>
              </a:rPr>
              <a:t>lowerCamelCase</a:t>
            </a:r>
            <a:endParaRPr kumimoji="0" lang="en-US" sz="1870" b="0" i="0" u="none" strike="noStrike" kern="1200" cap="none" spc="0" normalizeH="0" baseline="0" noProof="0" dirty="0">
              <a:ln>
                <a:noFill/>
              </a:ln>
              <a:solidFill>
                <a:prstClr val="black">
                  <a:lumMod val="85000"/>
                  <a:lumOff val="15000"/>
                </a:prstClr>
              </a:solidFill>
              <a:effectLst/>
              <a:uLnTx/>
              <a:uFillTx/>
              <a:latin typeface="+mn-ea"/>
            </a:endParaRPr>
          </a:p>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70" b="0" i="0" u="none" strike="noStrike" kern="1200" cap="none" spc="0" normalizeH="0" baseline="0" noProof="0" dirty="0">
              <a:ln>
                <a:noFill/>
              </a:ln>
              <a:solidFill>
                <a:prstClr val="black">
                  <a:lumMod val="85000"/>
                  <a:lumOff val="15000"/>
                </a:prstClr>
              </a:solidFill>
              <a:effectLst/>
              <a:uLnTx/>
              <a:uFillTx/>
              <a:latin typeface="+mn-ea"/>
            </a:endParaRPr>
          </a:p>
          <a:p>
            <a:pPr marL="0" marR="0" lvl="0" indent="0" algn="ctr" defTabSz="1219200" rtl="0" eaLnBrk="1" fontAlgn="auto" latinLnBrk="0" hangingPunct="1">
              <a:lnSpc>
                <a:spcPct val="100000"/>
              </a:lnSpc>
              <a:spcBef>
                <a:spcPts val="0"/>
              </a:spcBef>
              <a:spcAft>
                <a:spcPts val="0"/>
              </a:spcAft>
              <a:buClrTx/>
              <a:buSzTx/>
              <a:buFontTx/>
              <a:buNone/>
              <a:defRPr/>
            </a:pPr>
            <a:r>
              <a:rPr lang="en-US" sz="1870" dirty="0">
                <a:solidFill>
                  <a:prstClr val="black">
                    <a:lumMod val="85000"/>
                    <a:lumOff val="15000"/>
                  </a:prstClr>
                </a:solidFill>
                <a:latin typeface="+mn-ea"/>
              </a:rPr>
              <a:t>private String </a:t>
            </a:r>
            <a:r>
              <a:rPr lang="en-US" sz="1870" dirty="0" err="1">
                <a:solidFill>
                  <a:srgbClr val="FF0000"/>
                </a:solidFill>
                <a:latin typeface="+mn-ea"/>
              </a:rPr>
              <a:t>user_ID</a:t>
            </a:r>
            <a:endParaRPr lang="en-US" sz="1870" dirty="0">
              <a:solidFill>
                <a:srgbClr val="FF0000"/>
              </a:solidFill>
              <a:latin typeface="+mn-ea"/>
            </a:endParaRPr>
          </a:p>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70" b="0" i="0" u="none" strike="noStrike" kern="1200" cap="none" spc="0" normalizeH="0" baseline="0" noProof="0" dirty="0">
              <a:ln>
                <a:noFill/>
              </a:ln>
              <a:solidFill>
                <a:prstClr val="black">
                  <a:lumMod val="85000"/>
                  <a:lumOff val="15000"/>
                </a:prstClr>
              </a:solidFill>
              <a:effectLst/>
              <a:uLnTx/>
              <a:uFillTx/>
              <a:latin typeface="+mn-ea"/>
            </a:endParaRPr>
          </a:p>
          <a:p>
            <a:pPr marL="0" marR="0" lvl="0" indent="0" algn="ctr" defTabSz="1219200" rtl="0" eaLnBrk="1" fontAlgn="auto" latinLnBrk="0" hangingPunct="1">
              <a:lnSpc>
                <a:spcPct val="100000"/>
              </a:lnSpc>
              <a:spcBef>
                <a:spcPts val="0"/>
              </a:spcBef>
              <a:spcAft>
                <a:spcPts val="0"/>
              </a:spcAft>
              <a:buClrTx/>
              <a:buSzTx/>
              <a:buFontTx/>
              <a:buNone/>
              <a:defRPr/>
            </a:pPr>
            <a:endParaRPr lang="en-US" sz="1870" dirty="0">
              <a:solidFill>
                <a:prstClr val="black">
                  <a:lumMod val="85000"/>
                  <a:lumOff val="15000"/>
                </a:prstClr>
              </a:solidFill>
              <a:latin typeface="+mn-ea"/>
            </a:endParaRPr>
          </a:p>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70" b="0" i="0" u="none" strike="noStrike" kern="1200" cap="none" spc="0" normalizeH="0" baseline="0" noProof="0" dirty="0">
              <a:ln>
                <a:noFill/>
              </a:ln>
              <a:solidFill>
                <a:prstClr val="black">
                  <a:lumMod val="85000"/>
                  <a:lumOff val="15000"/>
                </a:prstClr>
              </a:solidFill>
              <a:effectLst/>
              <a:uLnTx/>
              <a:uFillTx/>
              <a:latin typeface="+mn-ea"/>
            </a:endParaRPr>
          </a:p>
        </p:txBody>
      </p:sp>
      <p:sp>
        <p:nvSpPr>
          <p:cNvPr id="10" name="Rectangle 2"/>
          <p:cNvSpPr/>
          <p:nvPr/>
        </p:nvSpPr>
        <p:spPr bwMode="auto">
          <a:xfrm>
            <a:off x="1939649" y="3703339"/>
            <a:ext cx="4480560" cy="2348318"/>
          </a:xfrm>
          <a:prstGeom prst="rect">
            <a:avLst/>
          </a:prstGeom>
          <a:solidFill>
            <a:schemeClr val="accent1">
              <a:alpha val="24000"/>
            </a:schemeClr>
          </a:solidFill>
          <a:ln w="12700" cmpd="sng">
            <a:solidFill>
              <a:schemeClr val="accent1"/>
            </a:solidFill>
            <a:miter lim="800000"/>
          </a:ln>
        </p:spPr>
        <p:txBody>
          <a:bodyPr anchor="ctr"/>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lvl="0" algn="ctr" defTabSz="1219200">
              <a:spcBef>
                <a:spcPts val="0"/>
              </a:spcBef>
              <a:spcAft>
                <a:spcPts val="0"/>
              </a:spcAft>
              <a:buClrTx/>
              <a:buSzTx/>
              <a:buFontTx/>
              <a:defRPr/>
            </a:pPr>
            <a:endParaRPr lang="en-US" sz="1865" noProof="0" dirty="0">
              <a:ln>
                <a:noFill/>
              </a:ln>
              <a:solidFill>
                <a:prstClr val="black">
                  <a:lumMod val="85000"/>
                  <a:lumOff val="15000"/>
                </a:prstClr>
              </a:solidFill>
              <a:effectLst/>
              <a:uLnTx/>
              <a:uFillTx/>
              <a:latin typeface="微软雅黑" panose="020B0503020204020204" charset="-122"/>
              <a:ea typeface="微软雅黑" panose="020B0503020204020204" charset="-122"/>
            </a:endParaRPr>
          </a:p>
          <a:p>
            <a:pPr lvl="0"/>
            <a:r>
              <a:rPr lang="zh-CN" altLang="zh-CN" dirty="0"/>
              <a:t>常量命名所有字母大写，单词间用</a:t>
            </a:r>
            <a:r>
              <a:rPr lang="en-US" altLang="zh-CN" dirty="0"/>
              <a:t>_</a:t>
            </a:r>
            <a:r>
              <a:rPr lang="zh-CN" altLang="zh-CN" dirty="0"/>
              <a:t>分隔，必须明确表达常量含义</a:t>
            </a:r>
            <a:endParaRPr lang="zh-CN" altLang="zh-CN" dirty="0"/>
          </a:p>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ctr" defTabSz="1219200" rtl="0" eaLnBrk="1" fontAlgn="auto" latinLnBrk="0" hangingPunct="1">
              <a:lnSpc>
                <a:spcPct val="100000"/>
              </a:lnSpc>
              <a:spcBef>
                <a:spcPts val="0"/>
              </a:spcBef>
              <a:spcAft>
                <a:spcPts val="0"/>
              </a:spcAft>
              <a:buClrTx/>
              <a:buSzTx/>
              <a:buFontTx/>
              <a:buNone/>
              <a:defRPr/>
            </a:pPr>
            <a:r>
              <a:rPr lang="en-US" altLang="zh-CN" sz="1865" noProof="0" dirty="0">
                <a:solidFill>
                  <a:prstClr val="black">
                    <a:lumMod val="85000"/>
                    <a:lumOff val="15000"/>
                  </a:prstClr>
                </a:solidFill>
                <a:latin typeface="微软雅黑" panose="020B0503020204020204" charset="-122"/>
                <a:ea typeface="微软雅黑" panose="020B0503020204020204" charset="-122"/>
              </a:rPr>
              <a:t>p</a:t>
            </a:r>
            <a:r>
              <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rivate final int </a:t>
            </a:r>
            <a:r>
              <a:rPr lang="en-US" altLang="zh-CN" sz="1865" dirty="0">
                <a:solidFill>
                  <a:srgbClr val="FF0000"/>
                </a:solidFill>
                <a:latin typeface="微软雅黑" panose="020B0503020204020204" charset="-122"/>
                <a:ea typeface="微软雅黑" panose="020B0503020204020204" charset="-122"/>
              </a:rPr>
              <a:t>ID_LENGTH</a:t>
            </a:r>
            <a:r>
              <a:rPr lang="en-US" altLang="zh-CN" sz="1865" dirty="0">
                <a:solidFill>
                  <a:prstClr val="black">
                    <a:lumMod val="85000"/>
                    <a:lumOff val="15000"/>
                  </a:prstClr>
                </a:solidFill>
                <a:latin typeface="微软雅黑" panose="020B0503020204020204" charset="-122"/>
                <a:ea typeface="微软雅黑" panose="020B0503020204020204" charset="-122"/>
              </a:rPr>
              <a:t>=8</a:t>
            </a:r>
            <a:endPar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ctr" defTabSz="1219200" rtl="0" eaLnBrk="1" fontAlgn="auto" latinLnBrk="0" hangingPunct="1">
              <a:lnSpc>
                <a:spcPct val="100000"/>
              </a:lnSpc>
              <a:spcBef>
                <a:spcPts val="0"/>
              </a:spcBef>
              <a:spcAft>
                <a:spcPts val="0"/>
              </a:spcAft>
              <a:buClrTx/>
              <a:buSzTx/>
              <a:buFontTx/>
              <a:buNone/>
              <a:defRPr/>
            </a:pPr>
            <a:endParaRPr lang="en-US" sz="1865" dirty="0">
              <a:solidFill>
                <a:prstClr val="black">
                  <a:lumMod val="85000"/>
                  <a:lumOff val="15000"/>
                </a:prstClr>
              </a:solidFill>
              <a:latin typeface="微软雅黑" panose="020B0503020204020204" charset="-122"/>
              <a:ea typeface="微软雅黑" panose="020B0503020204020204" charset="-122"/>
            </a:endParaRPr>
          </a:p>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4" name="Rectangle 2"/>
          <p:cNvSpPr/>
          <p:nvPr/>
        </p:nvSpPr>
        <p:spPr bwMode="auto">
          <a:xfrm>
            <a:off x="6921181" y="3703339"/>
            <a:ext cx="2771459" cy="2348318"/>
          </a:xfrm>
          <a:prstGeom prst="rect">
            <a:avLst/>
          </a:prstGeom>
          <a:solidFill>
            <a:schemeClr val="accent1">
              <a:alpha val="24000"/>
            </a:schemeClr>
          </a:solidFill>
          <a:ln w="12700" cmpd="sng">
            <a:solidFill>
              <a:schemeClr val="accent1"/>
            </a:solidFill>
            <a:miter lim="800000"/>
          </a:ln>
        </p:spPr>
        <p:txBody>
          <a:bodyPr anchor="ctr"/>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lvl="0" algn="ctr"/>
            <a:r>
              <a:rPr lang="en-US" altLang="zh-CN" dirty="0"/>
              <a:t>package</a:t>
            </a:r>
            <a:r>
              <a:rPr lang="zh-CN" altLang="zh-CN" dirty="0"/>
              <a:t>名统一小写</a:t>
            </a:r>
            <a:endParaRPr kumimoji="0" 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ctr" defTabSz="1219200" rtl="0" eaLnBrk="1" fontAlgn="auto" latinLnBrk="0" hangingPunct="1">
              <a:lnSpc>
                <a:spcPct val="100000"/>
              </a:lnSpc>
              <a:spcBef>
                <a:spcPts val="0"/>
              </a:spcBef>
              <a:spcAft>
                <a:spcPts val="0"/>
              </a:spcAft>
              <a:buClrTx/>
              <a:buSzTx/>
              <a:buFontTx/>
              <a:buNone/>
              <a:defRPr/>
            </a:pPr>
            <a:r>
              <a:rPr lang="en-US" sz="1865" dirty="0">
                <a:solidFill>
                  <a:srgbClr val="FF0000"/>
                </a:solidFill>
                <a:latin typeface="微软雅黑" panose="020B0503020204020204" charset="-122"/>
                <a:ea typeface="微软雅黑" panose="020B0503020204020204" charset="-122"/>
              </a:rPr>
              <a:t>interface</a:t>
            </a:r>
            <a:endParaRPr lang="en-US" sz="1865" dirty="0">
              <a:solidFill>
                <a:srgbClr val="FF0000"/>
              </a:solidFill>
              <a:latin typeface="微软雅黑" panose="020B0503020204020204" charset="-122"/>
              <a:ea typeface="微软雅黑" panose="020B0503020204020204" charset="-122"/>
            </a:endParaRPr>
          </a:p>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2" name="文本框 1"/>
          <p:cNvSpPr txBox="1"/>
          <p:nvPr/>
        </p:nvSpPr>
        <p:spPr>
          <a:xfrm>
            <a:off x="10194925" y="6051550"/>
            <a:ext cx="1330960" cy="368300"/>
          </a:xfrm>
          <a:prstGeom prst="rect">
            <a:avLst/>
          </a:prstGeom>
          <a:noFill/>
        </p:spPr>
        <p:txBody>
          <a:bodyPr wrap="square" rtlCol="0">
            <a:spAutoFit/>
          </a:bodyPr>
          <a:p>
            <a:pPr algn="ctr"/>
            <a:r>
              <a:rPr lang="zh-CN" altLang="en-US">
                <a:solidFill>
                  <a:srgbClr val="FF0000"/>
                </a:solidFill>
                <a:hlinkClick r:id="rId1" action="ppaction://hlinkfile"/>
              </a:rPr>
              <a:t>代码规范</a:t>
            </a:r>
            <a:r>
              <a:rPr lang="en-US" altLang="zh-CN" baseline="30000">
                <a:solidFill>
                  <a:srgbClr val="FF0000"/>
                </a:solidFill>
                <a:hlinkClick r:id="rId1" action="ppaction://hlinkfile"/>
              </a:rPr>
              <a:t>[2]</a:t>
            </a:r>
            <a:endParaRPr lang="en-US" altLang="zh-CN" baseline="30000">
              <a:solidFill>
                <a:srgbClr val="FF0000"/>
              </a:solidFill>
              <a:hlinkClick r:id="rId1" action="ppaction://hlinkfile"/>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b="1" dirty="0"/>
              <a:t>边界值分析</a:t>
            </a:r>
            <a:endParaRPr lang="zh-CN" altLang="en-US" b="1" dirty="0"/>
          </a:p>
        </p:txBody>
      </p:sp>
      <p:sp>
        <p:nvSpPr>
          <p:cNvPr id="7" name="矩形 160"/>
          <p:cNvSpPr>
            <a:spLocks noChangeArrowheads="1"/>
          </p:cNvSpPr>
          <p:nvPr/>
        </p:nvSpPr>
        <p:spPr bwMode="auto">
          <a:xfrm flipH="1">
            <a:off x="-1008789" y="1568755"/>
            <a:ext cx="14881653" cy="3552395"/>
          </a:xfrm>
          <a:custGeom>
            <a:avLst/>
            <a:gdLst>
              <a:gd name="connsiteX0" fmla="*/ 0 w 7260238"/>
              <a:gd name="connsiteY0" fmla="*/ 0 h 3090960"/>
              <a:gd name="connsiteX1" fmla="*/ 7260238 w 7260238"/>
              <a:gd name="connsiteY1" fmla="*/ 0 h 3090960"/>
              <a:gd name="connsiteX2" fmla="*/ 7260238 w 7260238"/>
              <a:gd name="connsiteY2" fmla="*/ 3090960 h 3090960"/>
              <a:gd name="connsiteX3" fmla="*/ 0 w 7260238"/>
              <a:gd name="connsiteY3" fmla="*/ 3090960 h 3090960"/>
              <a:gd name="connsiteX4" fmla="*/ 0 w 7260238"/>
              <a:gd name="connsiteY4" fmla="*/ 0 h 3090960"/>
              <a:gd name="connsiteX0-1" fmla="*/ 0 w 7260238"/>
              <a:gd name="connsiteY0-2" fmla="*/ 0 h 3090960"/>
              <a:gd name="connsiteX1-3" fmla="*/ 7260238 w 7260238"/>
              <a:gd name="connsiteY1-4" fmla="*/ 0 h 3090960"/>
              <a:gd name="connsiteX2-5" fmla="*/ 7260238 w 7260238"/>
              <a:gd name="connsiteY2-6" fmla="*/ 3090960 h 3090960"/>
              <a:gd name="connsiteX3-7" fmla="*/ 666205 w 7260238"/>
              <a:gd name="connsiteY3-8" fmla="*/ 3090960 h 3090960"/>
              <a:gd name="connsiteX4-9" fmla="*/ 0 w 7260238"/>
              <a:gd name="connsiteY4-10" fmla="*/ 0 h 30909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60238" h="3090960">
                <a:moveTo>
                  <a:pt x="0" y="0"/>
                </a:moveTo>
                <a:lnTo>
                  <a:pt x="7260238" y="0"/>
                </a:lnTo>
                <a:lnTo>
                  <a:pt x="7260238" y="3090960"/>
                </a:lnTo>
                <a:lnTo>
                  <a:pt x="666205" y="3090960"/>
                </a:lnTo>
                <a:lnTo>
                  <a:pt x="0" y="0"/>
                </a:lnTo>
                <a:close/>
              </a:path>
            </a:pathLst>
          </a:cu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srgbClr val="FFC000"/>
              </a:solidFill>
              <a:effectLst/>
              <a:uLnTx/>
              <a:uFillTx/>
              <a:latin typeface="微软雅黑" panose="020B0503020204020204" charset="-122"/>
              <a:ea typeface="微软雅黑" panose="020B0503020204020204" charset="-122"/>
              <a:cs typeface="+mn-cs"/>
            </a:endParaRPr>
          </a:p>
        </p:txBody>
      </p:sp>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5231904" y="452669"/>
            <a:ext cx="6960096" cy="4760707"/>
          </a:xfrm>
          <a:prstGeom prst="rect">
            <a:avLst/>
          </a:prstGeom>
          <a:noFill/>
          <a:ln w="9525">
            <a:noFill/>
            <a:miter lim="800000"/>
            <a:headEnd/>
            <a:tailEnd/>
          </a:ln>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9969" y="1766651"/>
            <a:ext cx="1044136" cy="901349"/>
          </a:xfrm>
          <a:prstGeom prst="rect">
            <a:avLst/>
          </a:prstGeom>
        </p:spPr>
      </p:pic>
      <p:sp>
        <p:nvSpPr>
          <p:cNvPr id="14" name="矩形 13"/>
          <p:cNvSpPr/>
          <p:nvPr/>
        </p:nvSpPr>
        <p:spPr>
          <a:xfrm flipH="1">
            <a:off x="551180" y="1772920"/>
            <a:ext cx="5358765" cy="3143885"/>
          </a:xfrm>
          <a:prstGeom prst="rect">
            <a:avLst/>
          </a:prstGeom>
        </p:spPr>
        <p:txBody>
          <a:bodyPr wrap="square">
            <a:spAutoFit/>
          </a:bodyPr>
          <a:lstStyle/>
          <a:p>
            <a:pPr marL="0" marR="0" lvl="0" indent="0" algn="just" defTabSz="1219200" rtl="0" eaLnBrk="1" fontAlgn="auto" latinLnBrk="0" hangingPunct="1">
              <a:lnSpc>
                <a:spcPct val="150000"/>
              </a:lnSpc>
              <a:spcBef>
                <a:spcPts val="0"/>
              </a:spcBef>
              <a:spcAft>
                <a:spcPts val="0"/>
              </a:spcAft>
              <a:buClrTx/>
              <a:buSzTx/>
              <a:buFontTx/>
              <a:buNone/>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经验表明，边界情况时程序最容易发生错误。因此设计使程序在边界情况附件的测试方案，暴露程序错误的可能性更大一些。</a:t>
            </a:r>
            <a:endPar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just" defTabSz="1219200" rtl="0" eaLnBrk="1" fontAlgn="auto" latinLnBrk="0" hangingPunct="1">
              <a:lnSpc>
                <a:spcPct val="150000"/>
              </a:lnSpc>
              <a:spcBef>
                <a:spcPts val="0"/>
              </a:spcBef>
              <a:spcAft>
                <a:spcPts val="0"/>
              </a:spcAft>
              <a:buClrTx/>
              <a:buSzTx/>
              <a:buFontTx/>
              <a:buNone/>
              <a:defRPr/>
            </a:pPr>
            <a:endPar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just" defTabSz="1219200" rtl="0" eaLnBrk="1" fontAlgn="auto" latinLnBrk="0" hangingPunct="1">
              <a:lnSpc>
                <a:spcPct val="150000"/>
              </a:lnSpc>
              <a:spcBef>
                <a:spcPts val="0"/>
              </a:spcBef>
              <a:spcAft>
                <a:spcPts val="0"/>
              </a:spcAft>
              <a:buClrTx/>
              <a:buSzTx/>
              <a:buFontTx/>
              <a:buNone/>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使用边界值分析方法设计测试方案首先应该确定边界情况，这需要经验和创造性，通常输入等价类和输出等价类的边界们就是应该着重测试的程序边界情况。</a:t>
            </a:r>
            <a:endPar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just" defTabSz="1219200" rtl="0" eaLnBrk="1" fontAlgn="auto" latinLnBrk="0" hangingPunct="1">
              <a:lnSpc>
                <a:spcPct val="150000"/>
              </a:lnSpc>
              <a:spcBef>
                <a:spcPts val="0"/>
              </a:spcBef>
              <a:spcAft>
                <a:spcPts val="0"/>
              </a:spcAft>
              <a:buClrTx/>
              <a:buSzTx/>
              <a:buFontTx/>
              <a:buNone/>
              <a:defRPr/>
            </a:pPr>
            <a:endPar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just" defTabSz="1219200" rtl="0" eaLnBrk="1" fontAlgn="auto" latinLnBrk="0" hangingPunct="1">
              <a:lnSpc>
                <a:spcPct val="150000"/>
              </a:lnSpc>
              <a:spcBef>
                <a:spcPts val="0"/>
              </a:spcBef>
              <a:spcAft>
                <a:spcPts val="0"/>
              </a:spcAft>
              <a:buClrTx/>
              <a:buSzTx/>
              <a:buFontTx/>
              <a:buNone/>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通常设计测试方案时，总是联合使用等价划分和边界值分析两种技术。</a:t>
            </a:r>
            <a:endPar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b="1" dirty="0"/>
              <a:t>错误推测</a:t>
            </a:r>
            <a:endParaRPr lang="zh-CN" altLang="en-US" b="1" dirty="0"/>
          </a:p>
        </p:txBody>
      </p:sp>
      <p:sp>
        <p:nvSpPr>
          <p:cNvPr id="5" name="Rectangle 3"/>
          <p:cNvSpPr/>
          <p:nvPr/>
        </p:nvSpPr>
        <p:spPr bwMode="auto">
          <a:xfrm>
            <a:off x="1052195" y="1544955"/>
            <a:ext cx="4468495" cy="4719955"/>
          </a:xfrm>
          <a:prstGeom prst="rect">
            <a:avLst/>
          </a:pr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en-US"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pic>
        <p:nvPicPr>
          <p:cNvPr id="9" name="图片 8"/>
          <p:cNvPicPr>
            <a:picLocks noChangeAspect="1"/>
          </p:cNvPicPr>
          <p:nvPr/>
        </p:nvPicPr>
        <p:blipFill>
          <a:blip r:embed="rId1">
            <a:extLst>
              <a:ext uri="{BEBA8EAE-BF5A-486C-A8C5-ECC9F3942E4B}">
                <a14:imgProps xmlns:a14="http://schemas.microsoft.com/office/drawing/2010/main">
                  <a14:imgLayer r:embed="rId2">
                    <a14:imgEffect>
                      <a14:saturation sat="75000"/>
                    </a14:imgEffect>
                  </a14:imgLayer>
                </a14:imgProps>
              </a:ext>
              <a:ext uri="{28A0092B-C50C-407E-A947-70E740481C1C}">
                <a14:useLocalDpi xmlns:a14="http://schemas.microsoft.com/office/drawing/2010/main" val="0"/>
              </a:ext>
            </a:extLst>
          </a:blip>
          <a:stretch>
            <a:fillRect/>
          </a:stretch>
        </p:blipFill>
        <p:spPr>
          <a:xfrm>
            <a:off x="6348525" y="1508787"/>
            <a:ext cx="4836041" cy="4756179"/>
          </a:xfrm>
          <a:prstGeom prst="rect">
            <a:avLst/>
          </a:prstGeom>
          <a:ln w="19050">
            <a:noFill/>
          </a:ln>
          <a:effectLst/>
        </p:spPr>
      </p:pic>
      <p:sp>
        <p:nvSpPr>
          <p:cNvPr id="2" name="文本框 1"/>
          <p:cNvSpPr txBox="1"/>
          <p:nvPr/>
        </p:nvSpPr>
        <p:spPr>
          <a:xfrm>
            <a:off x="1185545" y="1981835"/>
            <a:ext cx="4227830" cy="3846195"/>
          </a:xfrm>
          <a:prstGeom prst="rect">
            <a:avLst/>
          </a:prstGeom>
          <a:noFill/>
        </p:spPr>
        <p:txBody>
          <a:bodyPr wrap="square" rtlCol="0">
            <a:spAutoFit/>
          </a:bodyPr>
          <a:p>
            <a:pPr algn="just"/>
            <a:r>
              <a:rPr lang="en-US" altLang="zh-CN" sz="1600"/>
              <a:t>        </a:t>
            </a:r>
            <a:r>
              <a:rPr lang="zh-CN" altLang="en-US" sz="1600"/>
              <a:t>使用</a:t>
            </a:r>
            <a:r>
              <a:rPr lang="zh-CN" altLang="en-US" sz="1600">
                <a:solidFill>
                  <a:srgbClr val="FF0000"/>
                </a:solidFill>
              </a:rPr>
              <a:t>边界值分析</a:t>
            </a:r>
            <a:r>
              <a:rPr lang="zh-CN" altLang="en-US" sz="1600"/>
              <a:t>和</a:t>
            </a:r>
            <a:r>
              <a:rPr lang="zh-CN" altLang="en-US" sz="1600">
                <a:solidFill>
                  <a:srgbClr val="FF0000"/>
                </a:solidFill>
              </a:rPr>
              <a:t>等价划分技术</a:t>
            </a:r>
            <a:r>
              <a:rPr lang="zh-CN" altLang="en-US" sz="1600"/>
              <a:t>，又有</a:t>
            </a:r>
            <a:r>
              <a:rPr lang="zh-CN" altLang="en-US" sz="1600"/>
              <a:t>助于设计出具有代表性的、因为也就容易暴露程序错误的测试方案。但是，不同类型不同特点的程序通常又有一些特殊的容易出错的情况。</a:t>
            </a:r>
            <a:endParaRPr lang="zh-CN" altLang="en-US" sz="1600"/>
          </a:p>
          <a:p>
            <a:pPr algn="just"/>
            <a:endParaRPr lang="zh-CN" altLang="en-US" sz="1600"/>
          </a:p>
          <a:p>
            <a:pPr algn="just"/>
            <a:r>
              <a:rPr lang="zh-CN" altLang="en-US" sz="1600"/>
              <a:t>        </a:t>
            </a:r>
            <a:r>
              <a:rPr lang="zh-CN" altLang="en-US" b="1">
                <a:solidFill>
                  <a:srgbClr val="FF0000"/>
                </a:solidFill>
              </a:rPr>
              <a:t>错误推测法在很大程度上靠直觉和经验进行。</a:t>
            </a:r>
            <a:r>
              <a:rPr lang="zh-CN" altLang="en-US" sz="1600"/>
              <a:t>它的基本想法时列举出程序中可能有的错误和容易发生错误的特殊情况，并且根据他们选择测试方案。</a:t>
            </a:r>
            <a:endParaRPr lang="zh-CN" altLang="en-US" sz="1600"/>
          </a:p>
          <a:p>
            <a:pPr algn="just"/>
            <a:endParaRPr lang="zh-CN" altLang="en-US" sz="1600"/>
          </a:p>
          <a:p>
            <a:pPr algn="just"/>
            <a:r>
              <a:rPr lang="zh-CN" altLang="en-US" sz="1600"/>
              <a:t>        此外，经验表明，在一段程序中，已经发现的错误数目往往和尚未发现的错误数成正比。因此，在进一步测试时要着重测试那些已发现了较多错误的程序段。</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2" grpId="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448956" y="815500"/>
            <a:ext cx="4934813" cy="49348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5" name="椭圆 4"/>
          <p:cNvSpPr/>
          <p:nvPr/>
        </p:nvSpPr>
        <p:spPr>
          <a:xfrm>
            <a:off x="3336459" y="703003"/>
            <a:ext cx="5159808" cy="5159805"/>
          </a:xfrm>
          <a:prstGeom prst="ellipse">
            <a:avLst/>
          </a:prstGeom>
          <a:noFill/>
          <a:ln w="117475">
            <a:solidFill>
              <a:schemeClr val="accent1">
                <a:lumMod val="40000"/>
                <a:lumOff val="6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7" name="任意多边形 6"/>
          <p:cNvSpPr/>
          <p:nvPr/>
        </p:nvSpPr>
        <p:spPr>
          <a:xfrm rot="961210">
            <a:off x="1683772" y="3991137"/>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8" name="任意多边形 7"/>
          <p:cNvSpPr/>
          <p:nvPr/>
        </p:nvSpPr>
        <p:spPr>
          <a:xfrm rot="12672593">
            <a:off x="2592826" y="4750465"/>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9" name="任意多边形 8"/>
          <p:cNvSpPr/>
          <p:nvPr/>
        </p:nvSpPr>
        <p:spPr>
          <a:xfrm>
            <a:off x="1427911" y="4996442"/>
            <a:ext cx="748631" cy="791412"/>
          </a:xfrm>
          <a:custGeom>
            <a:avLst/>
            <a:gdLst>
              <a:gd name="connsiteX0" fmla="*/ 0 w 561473"/>
              <a:gd name="connsiteY0" fmla="*/ 0 h 593558"/>
              <a:gd name="connsiteX1" fmla="*/ 561473 w 561473"/>
              <a:gd name="connsiteY1" fmla="*/ 272716 h 593558"/>
              <a:gd name="connsiteX2" fmla="*/ 32084 w 561473"/>
              <a:gd name="connsiteY2" fmla="*/ 593558 h 593558"/>
              <a:gd name="connsiteX3" fmla="*/ 0 w 561473"/>
              <a:gd name="connsiteY3" fmla="*/ 0 h 593558"/>
            </a:gdLst>
            <a:ahLst/>
            <a:cxnLst>
              <a:cxn ang="0">
                <a:pos x="connsiteX0" y="connsiteY0"/>
              </a:cxn>
              <a:cxn ang="0">
                <a:pos x="connsiteX1" y="connsiteY1"/>
              </a:cxn>
              <a:cxn ang="0">
                <a:pos x="connsiteX2" y="connsiteY2"/>
              </a:cxn>
              <a:cxn ang="0">
                <a:pos x="connsiteX3" y="connsiteY3"/>
              </a:cxn>
            </a:cxnLst>
            <a:rect l="l" t="t" r="r" b="b"/>
            <a:pathLst>
              <a:path w="561473" h="593558">
                <a:moveTo>
                  <a:pt x="0" y="0"/>
                </a:moveTo>
                <a:lnTo>
                  <a:pt x="561473" y="272716"/>
                </a:lnTo>
                <a:lnTo>
                  <a:pt x="32084" y="59355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0" name="任意多边形 9"/>
          <p:cNvSpPr/>
          <p:nvPr/>
        </p:nvSpPr>
        <p:spPr>
          <a:xfrm>
            <a:off x="636500" y="4226421"/>
            <a:ext cx="449179" cy="406400"/>
          </a:xfrm>
          <a:custGeom>
            <a:avLst/>
            <a:gdLst>
              <a:gd name="connsiteX0" fmla="*/ 0 w 336884"/>
              <a:gd name="connsiteY0" fmla="*/ 0 h 304800"/>
              <a:gd name="connsiteX1" fmla="*/ 80210 w 336884"/>
              <a:gd name="connsiteY1" fmla="*/ 304800 h 304800"/>
              <a:gd name="connsiteX2" fmla="*/ 336884 w 336884"/>
              <a:gd name="connsiteY2" fmla="*/ 192505 h 304800"/>
              <a:gd name="connsiteX3" fmla="*/ 0 w 336884"/>
              <a:gd name="connsiteY3" fmla="*/ 0 h 304800"/>
            </a:gdLst>
            <a:ahLst/>
            <a:cxnLst>
              <a:cxn ang="0">
                <a:pos x="connsiteX0" y="connsiteY0"/>
              </a:cxn>
              <a:cxn ang="0">
                <a:pos x="connsiteX1" y="connsiteY1"/>
              </a:cxn>
              <a:cxn ang="0">
                <a:pos x="connsiteX2" y="connsiteY2"/>
              </a:cxn>
              <a:cxn ang="0">
                <a:pos x="connsiteX3" y="connsiteY3"/>
              </a:cxn>
            </a:cxnLst>
            <a:rect l="l" t="t" r="r" b="b"/>
            <a:pathLst>
              <a:path w="336884" h="304800">
                <a:moveTo>
                  <a:pt x="0" y="0"/>
                </a:moveTo>
                <a:lnTo>
                  <a:pt x="80210" y="304800"/>
                </a:lnTo>
                <a:lnTo>
                  <a:pt x="336884" y="19250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1" name="任意多边形 10"/>
          <p:cNvSpPr/>
          <p:nvPr/>
        </p:nvSpPr>
        <p:spPr>
          <a:xfrm>
            <a:off x="1984037" y="5723686"/>
            <a:ext cx="641684" cy="534737"/>
          </a:xfrm>
          <a:custGeom>
            <a:avLst/>
            <a:gdLst>
              <a:gd name="connsiteX0" fmla="*/ 176463 w 481263"/>
              <a:gd name="connsiteY0" fmla="*/ 96253 h 401053"/>
              <a:gd name="connsiteX1" fmla="*/ 0 w 481263"/>
              <a:gd name="connsiteY1" fmla="*/ 401053 h 401053"/>
              <a:gd name="connsiteX2" fmla="*/ 481263 w 481263"/>
              <a:gd name="connsiteY2" fmla="*/ 0 h 401053"/>
              <a:gd name="connsiteX3" fmla="*/ 176463 w 481263"/>
              <a:gd name="connsiteY3" fmla="*/ 96253 h 401053"/>
            </a:gdLst>
            <a:ahLst/>
            <a:cxnLst>
              <a:cxn ang="0">
                <a:pos x="connsiteX0" y="connsiteY0"/>
              </a:cxn>
              <a:cxn ang="0">
                <a:pos x="connsiteX1" y="connsiteY1"/>
              </a:cxn>
              <a:cxn ang="0">
                <a:pos x="connsiteX2" y="connsiteY2"/>
              </a:cxn>
              <a:cxn ang="0">
                <a:pos x="connsiteX3" y="connsiteY3"/>
              </a:cxn>
            </a:cxnLst>
            <a:rect l="l" t="t" r="r" b="b"/>
            <a:pathLst>
              <a:path w="481263" h="401053">
                <a:moveTo>
                  <a:pt x="176463" y="96253"/>
                </a:moveTo>
                <a:lnTo>
                  <a:pt x="0" y="401053"/>
                </a:lnTo>
                <a:lnTo>
                  <a:pt x="481263" y="0"/>
                </a:lnTo>
                <a:lnTo>
                  <a:pt x="176463" y="9625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2" name="任意多边形 11"/>
          <p:cNvSpPr/>
          <p:nvPr/>
        </p:nvSpPr>
        <p:spPr>
          <a:xfrm rot="4178014">
            <a:off x="2999277" y="822677"/>
            <a:ext cx="534736" cy="641684"/>
          </a:xfrm>
          <a:custGeom>
            <a:avLst/>
            <a:gdLst>
              <a:gd name="connsiteX0" fmla="*/ 0 w 401052"/>
              <a:gd name="connsiteY0" fmla="*/ 0 h 481263"/>
              <a:gd name="connsiteX1" fmla="*/ 401052 w 401052"/>
              <a:gd name="connsiteY1" fmla="*/ 96253 h 481263"/>
              <a:gd name="connsiteX2" fmla="*/ 16042 w 401052"/>
              <a:gd name="connsiteY2" fmla="*/ 481263 h 481263"/>
              <a:gd name="connsiteX3" fmla="*/ 0 w 401052"/>
              <a:gd name="connsiteY3" fmla="*/ 0 h 481263"/>
            </a:gdLst>
            <a:ahLst/>
            <a:cxnLst>
              <a:cxn ang="0">
                <a:pos x="connsiteX0" y="connsiteY0"/>
              </a:cxn>
              <a:cxn ang="0">
                <a:pos x="connsiteX1" y="connsiteY1"/>
              </a:cxn>
              <a:cxn ang="0">
                <a:pos x="connsiteX2" y="connsiteY2"/>
              </a:cxn>
              <a:cxn ang="0">
                <a:pos x="connsiteX3" y="connsiteY3"/>
              </a:cxn>
            </a:cxnLst>
            <a:rect l="l" t="t" r="r" b="b"/>
            <a:pathLst>
              <a:path w="401052" h="481263">
                <a:moveTo>
                  <a:pt x="0" y="0"/>
                </a:moveTo>
                <a:lnTo>
                  <a:pt x="401052" y="96253"/>
                </a:lnTo>
                <a:lnTo>
                  <a:pt x="16042" y="481263"/>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3" name="任意多边形 12"/>
          <p:cNvSpPr/>
          <p:nvPr/>
        </p:nvSpPr>
        <p:spPr>
          <a:xfrm>
            <a:off x="9195215" y="1079350"/>
            <a:ext cx="1155031" cy="770021"/>
          </a:xfrm>
          <a:custGeom>
            <a:avLst/>
            <a:gdLst>
              <a:gd name="connsiteX0" fmla="*/ 0 w 866273"/>
              <a:gd name="connsiteY0" fmla="*/ 64168 h 577516"/>
              <a:gd name="connsiteX1" fmla="*/ 866273 w 866273"/>
              <a:gd name="connsiteY1" fmla="*/ 0 h 577516"/>
              <a:gd name="connsiteX2" fmla="*/ 401052 w 866273"/>
              <a:gd name="connsiteY2" fmla="*/ 577516 h 577516"/>
              <a:gd name="connsiteX3" fmla="*/ 0 w 866273"/>
              <a:gd name="connsiteY3" fmla="*/ 64168 h 577516"/>
            </a:gdLst>
            <a:ahLst/>
            <a:cxnLst>
              <a:cxn ang="0">
                <a:pos x="connsiteX0" y="connsiteY0"/>
              </a:cxn>
              <a:cxn ang="0">
                <a:pos x="connsiteX1" y="connsiteY1"/>
              </a:cxn>
              <a:cxn ang="0">
                <a:pos x="connsiteX2" y="connsiteY2"/>
              </a:cxn>
              <a:cxn ang="0">
                <a:pos x="connsiteX3" y="connsiteY3"/>
              </a:cxn>
            </a:cxnLst>
            <a:rect l="l" t="t" r="r" b="b"/>
            <a:pathLst>
              <a:path w="866273" h="577516">
                <a:moveTo>
                  <a:pt x="0" y="64168"/>
                </a:moveTo>
                <a:lnTo>
                  <a:pt x="866273" y="0"/>
                </a:lnTo>
                <a:lnTo>
                  <a:pt x="401052" y="577516"/>
                </a:lnTo>
                <a:lnTo>
                  <a:pt x="0" y="641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4" name="任意多边形 13"/>
          <p:cNvSpPr/>
          <p:nvPr/>
        </p:nvSpPr>
        <p:spPr>
          <a:xfrm>
            <a:off x="9302163" y="2319941"/>
            <a:ext cx="491959" cy="470569"/>
          </a:xfrm>
          <a:custGeom>
            <a:avLst/>
            <a:gdLst>
              <a:gd name="connsiteX0" fmla="*/ 0 w 368969"/>
              <a:gd name="connsiteY0" fmla="*/ 0 h 352927"/>
              <a:gd name="connsiteX1" fmla="*/ 368969 w 368969"/>
              <a:gd name="connsiteY1" fmla="*/ 48127 h 352927"/>
              <a:gd name="connsiteX2" fmla="*/ 112295 w 368969"/>
              <a:gd name="connsiteY2" fmla="*/ 352927 h 352927"/>
              <a:gd name="connsiteX3" fmla="*/ 0 w 368969"/>
              <a:gd name="connsiteY3" fmla="*/ 0 h 352927"/>
            </a:gdLst>
            <a:ahLst/>
            <a:cxnLst>
              <a:cxn ang="0">
                <a:pos x="connsiteX0" y="connsiteY0"/>
              </a:cxn>
              <a:cxn ang="0">
                <a:pos x="connsiteX1" y="connsiteY1"/>
              </a:cxn>
              <a:cxn ang="0">
                <a:pos x="connsiteX2" y="connsiteY2"/>
              </a:cxn>
              <a:cxn ang="0">
                <a:pos x="connsiteX3" y="connsiteY3"/>
              </a:cxn>
            </a:cxnLst>
            <a:rect l="l" t="t" r="r" b="b"/>
            <a:pathLst>
              <a:path w="368969" h="352927">
                <a:moveTo>
                  <a:pt x="0" y="0"/>
                </a:moveTo>
                <a:lnTo>
                  <a:pt x="368969" y="48127"/>
                </a:lnTo>
                <a:lnTo>
                  <a:pt x="112295" y="352927"/>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5" name="任意多边形 14"/>
          <p:cNvSpPr/>
          <p:nvPr/>
        </p:nvSpPr>
        <p:spPr>
          <a:xfrm>
            <a:off x="8746036" y="3047185"/>
            <a:ext cx="1005305" cy="770020"/>
          </a:xfrm>
          <a:custGeom>
            <a:avLst/>
            <a:gdLst>
              <a:gd name="connsiteX0" fmla="*/ 0 w 753979"/>
              <a:gd name="connsiteY0" fmla="*/ 0 h 577515"/>
              <a:gd name="connsiteX1" fmla="*/ 48126 w 753979"/>
              <a:gd name="connsiteY1" fmla="*/ 577515 h 577515"/>
              <a:gd name="connsiteX2" fmla="*/ 753979 w 753979"/>
              <a:gd name="connsiteY2" fmla="*/ 513347 h 577515"/>
              <a:gd name="connsiteX3" fmla="*/ 0 w 753979"/>
              <a:gd name="connsiteY3" fmla="*/ 0 h 577515"/>
            </a:gdLst>
            <a:ahLst/>
            <a:cxnLst>
              <a:cxn ang="0">
                <a:pos x="connsiteX0" y="connsiteY0"/>
              </a:cxn>
              <a:cxn ang="0">
                <a:pos x="connsiteX1" y="connsiteY1"/>
              </a:cxn>
              <a:cxn ang="0">
                <a:pos x="connsiteX2" y="connsiteY2"/>
              </a:cxn>
              <a:cxn ang="0">
                <a:pos x="connsiteX3" y="connsiteY3"/>
              </a:cxn>
            </a:cxnLst>
            <a:rect l="l" t="t" r="r" b="b"/>
            <a:pathLst>
              <a:path w="753979" h="577515">
                <a:moveTo>
                  <a:pt x="0" y="0"/>
                </a:moveTo>
                <a:lnTo>
                  <a:pt x="48126" y="577515"/>
                </a:lnTo>
                <a:lnTo>
                  <a:pt x="753979" y="51334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6" name="任意多边形 15"/>
          <p:cNvSpPr/>
          <p:nvPr/>
        </p:nvSpPr>
        <p:spPr>
          <a:xfrm>
            <a:off x="9751341" y="3496358"/>
            <a:ext cx="1454484" cy="748633"/>
          </a:xfrm>
          <a:custGeom>
            <a:avLst/>
            <a:gdLst>
              <a:gd name="connsiteX0" fmla="*/ 433136 w 1090863"/>
              <a:gd name="connsiteY0" fmla="*/ 0 h 561474"/>
              <a:gd name="connsiteX1" fmla="*/ 0 w 1090863"/>
              <a:gd name="connsiteY1" fmla="*/ 561474 h 561474"/>
              <a:gd name="connsiteX2" fmla="*/ 1090863 w 1090863"/>
              <a:gd name="connsiteY2" fmla="*/ 256674 h 561474"/>
              <a:gd name="connsiteX3" fmla="*/ 481263 w 1090863"/>
              <a:gd name="connsiteY3" fmla="*/ 16042 h 561474"/>
              <a:gd name="connsiteX4" fmla="*/ 433136 w 1090863"/>
              <a:gd name="connsiteY4" fmla="*/ 0 h 561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863" h="561474">
                <a:moveTo>
                  <a:pt x="433136" y="0"/>
                </a:moveTo>
                <a:lnTo>
                  <a:pt x="0" y="561474"/>
                </a:lnTo>
                <a:lnTo>
                  <a:pt x="1090863" y="256674"/>
                </a:lnTo>
                <a:lnTo>
                  <a:pt x="481263" y="16042"/>
                </a:lnTo>
                <a:lnTo>
                  <a:pt x="43313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7" name="任意多边形 16"/>
          <p:cNvSpPr/>
          <p:nvPr/>
        </p:nvSpPr>
        <p:spPr>
          <a:xfrm>
            <a:off x="8296857" y="5293077"/>
            <a:ext cx="919748" cy="1112255"/>
          </a:xfrm>
          <a:custGeom>
            <a:avLst/>
            <a:gdLst>
              <a:gd name="connsiteX0" fmla="*/ 0 w 689811"/>
              <a:gd name="connsiteY0" fmla="*/ 304800 h 834190"/>
              <a:gd name="connsiteX1" fmla="*/ 545432 w 689811"/>
              <a:gd name="connsiteY1" fmla="*/ 0 h 834190"/>
              <a:gd name="connsiteX2" fmla="*/ 689811 w 689811"/>
              <a:gd name="connsiteY2" fmla="*/ 834190 h 834190"/>
              <a:gd name="connsiteX3" fmla="*/ 0 w 689811"/>
              <a:gd name="connsiteY3" fmla="*/ 304800 h 834190"/>
            </a:gdLst>
            <a:ahLst/>
            <a:cxnLst>
              <a:cxn ang="0">
                <a:pos x="connsiteX0" y="connsiteY0"/>
              </a:cxn>
              <a:cxn ang="0">
                <a:pos x="connsiteX1" y="connsiteY1"/>
              </a:cxn>
              <a:cxn ang="0">
                <a:pos x="connsiteX2" y="connsiteY2"/>
              </a:cxn>
              <a:cxn ang="0">
                <a:pos x="connsiteX3" y="connsiteY3"/>
              </a:cxn>
            </a:cxnLst>
            <a:rect l="l" t="t" r="r" b="b"/>
            <a:pathLst>
              <a:path w="689811" h="834190">
                <a:moveTo>
                  <a:pt x="0" y="304800"/>
                </a:moveTo>
                <a:lnTo>
                  <a:pt x="545432" y="0"/>
                </a:lnTo>
                <a:lnTo>
                  <a:pt x="689811" y="834190"/>
                </a:lnTo>
                <a:lnTo>
                  <a:pt x="0" y="3048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8" name="矩形 17"/>
          <p:cNvSpPr/>
          <p:nvPr/>
        </p:nvSpPr>
        <p:spPr>
          <a:xfrm>
            <a:off x="3452905" y="2729558"/>
            <a:ext cx="4872203" cy="781685"/>
          </a:xfrm>
          <a:prstGeom prst="rect">
            <a:avLst/>
          </a:prstGeom>
        </p:spPr>
        <p:txBody>
          <a:bodyPr wrap="square">
            <a:spAutoFit/>
          </a:bodyPr>
          <a:lstStyle/>
          <a:p>
            <a:pPr marL="0" marR="0" lvl="0" indent="0" algn="ctr" defTabSz="1219200" rtl="0" eaLnBrk="1" fontAlgn="base" latinLnBrk="0" hangingPunct="1">
              <a:lnSpc>
                <a:spcPct val="120000"/>
              </a:lnSpc>
              <a:spcBef>
                <a:spcPts val="0"/>
              </a:spcBef>
              <a:spcAft>
                <a:spcPts val="0"/>
              </a:spcAft>
              <a:buClrTx/>
              <a:buSzTx/>
              <a:buFontTx/>
              <a:buNone/>
              <a:defRPr/>
            </a:pPr>
            <a:r>
              <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rPr>
              <a:t>调试</a:t>
            </a:r>
            <a:endPar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21" name="矩形 20"/>
          <p:cNvSpPr/>
          <p:nvPr/>
        </p:nvSpPr>
        <p:spPr>
          <a:xfrm>
            <a:off x="4763770" y="3522980"/>
            <a:ext cx="2251075" cy="977265"/>
          </a:xfrm>
          <a:prstGeom prst="rect">
            <a:avLst/>
          </a:prstGeom>
        </p:spPr>
        <p:txBody>
          <a:bodyPr wrap="square">
            <a:spAutoFit/>
          </a:bodyPr>
          <a:lstStyle/>
          <a:p>
            <a:pPr marL="0" marR="0" lvl="0" indent="0" algn="l" defTabSz="1219200" rtl="0" eaLnBrk="1" fontAlgn="base" latinLnBrk="0" hangingPunct="1">
              <a:lnSpc>
                <a:spcPct val="120000"/>
              </a:lnSpc>
              <a:spcBef>
                <a:spcPts val="0"/>
              </a:spcBef>
              <a:spcAft>
                <a:spcPts val="0"/>
              </a:spcAft>
              <a:buClrTx/>
              <a:buSzTx/>
              <a:buFontTx/>
              <a:buNone/>
              <a:defRPr/>
            </a:pPr>
            <a:r>
              <a:rPr kumimoji="0" 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7.8.1 </a:t>
            </a:r>
            <a:r>
              <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调试过程</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7.8.2 </a:t>
            </a:r>
            <a:r>
              <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调试途径</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3" name="TextBox 22"/>
          <p:cNvSpPr txBox="1"/>
          <p:nvPr/>
        </p:nvSpPr>
        <p:spPr>
          <a:xfrm>
            <a:off x="4949434" y="1495920"/>
            <a:ext cx="1880235" cy="1445260"/>
          </a:xfrm>
          <a:prstGeom prst="rect">
            <a:avLst/>
          </a:prstGeom>
          <a:noFill/>
        </p:spPr>
        <p:txBody>
          <a:bodyPr wrap="none"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7.8</a:t>
            </a:r>
            <a:endPar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调试</a:t>
            </a:r>
            <a:endParaRPr lang="zh-CN" altLang="en-US" sz="2400" b="1" dirty="0"/>
          </a:p>
        </p:txBody>
      </p:sp>
      <p:sp>
        <p:nvSpPr>
          <p:cNvPr id="3" name="矩形 2"/>
          <p:cNvSpPr/>
          <p:nvPr/>
        </p:nvSpPr>
        <p:spPr>
          <a:xfrm>
            <a:off x="2033353" y="1869989"/>
            <a:ext cx="3702035" cy="4343320"/>
          </a:xfrm>
          <a:prstGeom prst="rect">
            <a:avLst/>
          </a:pr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4" name="AutoShape 12"/>
          <p:cNvSpPr>
            <a:spLocks noChangeArrowheads="1"/>
          </p:cNvSpPr>
          <p:nvPr/>
        </p:nvSpPr>
        <p:spPr bwMode="auto">
          <a:xfrm>
            <a:off x="2033270" y="1475105"/>
            <a:ext cx="3702050" cy="789940"/>
          </a:xfrm>
          <a:prstGeom prst="homePlate">
            <a:avLst>
              <a:gd name="adj" fmla="val 63872"/>
            </a:avLst>
          </a:prstGeom>
          <a:solidFill>
            <a:schemeClr val="accent1"/>
          </a:solidFill>
          <a:ln w="9525">
            <a:noFill/>
            <a:miter lim="800000"/>
          </a:ln>
        </p:spPr>
        <p:txBody>
          <a:bodyPr wrap="none" lIns="91423" tIns="45712" rIns="91423" bIns="45712"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调试过程</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5" name="TextBox 4"/>
          <p:cNvSpPr txBox="1"/>
          <p:nvPr/>
        </p:nvSpPr>
        <p:spPr>
          <a:xfrm>
            <a:off x="2101188" y="2779027"/>
            <a:ext cx="3558000" cy="2649855"/>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调试不是测试，但它总是发生在测试之后。一般的调试过程从执行一个测试用例开始，评估测试结果，如果发现实际结果与预期结果不一致，则这种不一致就是一个症状，它表明在软件中存在这隐藏的问题。</a:t>
            </a:r>
            <a:endParaRPr kumimoji="0" lang="zh-CN" altLang="en-US" sz="16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        调试过程试图找出产生症状的原因，以便改正错误。</a:t>
            </a:r>
            <a:endParaRPr kumimoji="0" lang="zh-CN" altLang="en-US" sz="16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7" name="矩形 6"/>
          <p:cNvSpPr/>
          <p:nvPr/>
        </p:nvSpPr>
        <p:spPr>
          <a:xfrm>
            <a:off x="6376883" y="1869989"/>
            <a:ext cx="3702035" cy="4343320"/>
          </a:xfrm>
          <a:prstGeom prst="rect">
            <a:avLst/>
          </a:pr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8" name="AutoShape 12"/>
          <p:cNvSpPr>
            <a:spLocks noChangeArrowheads="1"/>
          </p:cNvSpPr>
          <p:nvPr/>
        </p:nvSpPr>
        <p:spPr bwMode="auto">
          <a:xfrm flipH="1">
            <a:off x="6376670" y="1475105"/>
            <a:ext cx="3702050" cy="789940"/>
          </a:xfrm>
          <a:prstGeom prst="homePlate">
            <a:avLst>
              <a:gd name="adj" fmla="val 63872"/>
            </a:avLst>
          </a:prstGeom>
          <a:solidFill>
            <a:schemeClr val="accent1"/>
          </a:solidFill>
          <a:ln w="9525">
            <a:noFill/>
            <a:miter lim="800000"/>
          </a:ln>
        </p:spPr>
        <p:txBody>
          <a:bodyPr wrap="none" lIns="91423" tIns="45712" rIns="91423" bIns="45712"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调试途径</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9" name="TextBox 8"/>
          <p:cNvSpPr txBox="1"/>
          <p:nvPr/>
        </p:nvSpPr>
        <p:spPr>
          <a:xfrm>
            <a:off x="6446623" y="2779027"/>
            <a:ext cx="3558000" cy="2649855"/>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a:ln>
                  <a:noFill/>
                </a:ln>
                <a:solidFill>
                  <a:sysClr val="windowText" lastClr="000000"/>
                </a:solidFill>
                <a:effectLst/>
                <a:uLnTx/>
                <a:uFillTx/>
                <a:latin typeface="微软雅黑" panose="020B0503020204020204" charset="-122"/>
                <a:ea typeface="微软雅黑" panose="020B0503020204020204" charset="-122"/>
                <a:cs typeface="+mn-cs"/>
              </a:rPr>
              <a:t>无论采用说明方法，调试的目标都是寻找软件错误的原因并改正错误。通常需要把系统地分析、直觉和运气组合起来，才能实现上述目标。一般来说，有三种调试途径可以采用。</a:t>
            </a:r>
            <a:endParaRPr kumimoji="0" lang="zh-CN" altLang="en-US" sz="1600" b="0" i="0" u="none" strike="noStrike" kern="1200" cap="none" spc="0" normalizeH="0" baseline="0" noProof="0">
              <a:ln>
                <a:noFill/>
              </a:ln>
              <a:solidFill>
                <a:sysClr val="windowText" lastClr="000000"/>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30000"/>
              </a:lnSpc>
              <a:spcBef>
                <a:spcPts val="0"/>
              </a:spcBef>
              <a:spcAft>
                <a:spcPts val="0"/>
              </a:spcAft>
              <a:buClrTx/>
              <a:buSzTx/>
              <a:buFontTx/>
              <a:buNone/>
              <a:defRPr/>
            </a:pPr>
            <a:r>
              <a:rPr kumimoji="0" lang="en-US" altLang="zh-CN" sz="1600" b="0" i="0" u="none" strike="noStrike" kern="1200" cap="none" spc="0" normalizeH="0" baseline="0" noProof="0">
                <a:ln>
                  <a:noFill/>
                </a:ln>
                <a:solidFill>
                  <a:sysClr val="windowText" lastClr="000000"/>
                </a:solidFill>
                <a:effectLst/>
                <a:uLnTx/>
                <a:uFillTx/>
                <a:latin typeface="微软雅黑" panose="020B0503020204020204" charset="-122"/>
                <a:ea typeface="微软雅黑" panose="020B0503020204020204" charset="-122"/>
                <a:cs typeface="+mn-cs"/>
              </a:rPr>
              <a:t>1</a:t>
            </a:r>
            <a:r>
              <a:rPr kumimoji="0" lang="zh-CN" altLang="en-US" sz="1600" b="0" i="0" u="none" strike="noStrike" kern="1200" cap="none" spc="0" normalizeH="0" baseline="0" noProof="0">
                <a:ln>
                  <a:noFill/>
                </a:ln>
                <a:solidFill>
                  <a:sysClr val="windowText" lastClr="000000"/>
                </a:solidFill>
                <a:effectLst/>
                <a:uLnTx/>
                <a:uFillTx/>
                <a:latin typeface="微软雅黑" panose="020B0503020204020204" charset="-122"/>
                <a:ea typeface="微软雅黑" panose="020B0503020204020204" charset="-122"/>
                <a:cs typeface="+mn-cs"/>
              </a:rPr>
              <a:t>、</a:t>
            </a:r>
            <a:r>
              <a:rPr kumimoji="0" lang="zh-CN" altLang="en-US" sz="1600" b="0" i="0" u="none" strike="noStrike" kern="1200" cap="none" spc="0" normalizeH="0" baseline="0" noProof="0">
                <a:ln>
                  <a:noFill/>
                </a:ln>
                <a:solidFill>
                  <a:sysClr val="windowText" lastClr="000000"/>
                </a:solidFill>
                <a:effectLst/>
                <a:uLnTx/>
                <a:uFillTx/>
                <a:latin typeface="微软雅黑" panose="020B0503020204020204" charset="-122"/>
                <a:ea typeface="微软雅黑" panose="020B0503020204020204" charset="-122"/>
                <a:cs typeface="+mn-cs"/>
              </a:rPr>
              <a:t>蛮干法</a:t>
            </a:r>
            <a:endParaRPr kumimoji="0" lang="zh-CN" altLang="en-US" sz="1600" b="0" i="0" u="none" strike="noStrike" kern="1200" cap="none" spc="0" normalizeH="0" baseline="0" noProof="0">
              <a:ln>
                <a:noFill/>
              </a:ln>
              <a:solidFill>
                <a:sysClr val="windowText" lastClr="000000"/>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30000"/>
              </a:lnSpc>
              <a:spcBef>
                <a:spcPts val="0"/>
              </a:spcBef>
              <a:spcAft>
                <a:spcPts val="0"/>
              </a:spcAft>
              <a:buClrTx/>
              <a:buSzTx/>
              <a:buFontTx/>
              <a:buNone/>
              <a:defRPr/>
            </a:pPr>
            <a:r>
              <a:rPr kumimoji="0" lang="en-US" altLang="zh-CN" sz="1600" b="0" i="0" u="none" strike="noStrike" kern="1200" cap="none" spc="0" normalizeH="0" baseline="0" noProof="0">
                <a:ln>
                  <a:noFill/>
                </a:ln>
                <a:solidFill>
                  <a:sysClr val="windowText" lastClr="000000"/>
                </a:solidFill>
                <a:effectLst/>
                <a:uLnTx/>
                <a:uFillTx/>
                <a:latin typeface="微软雅黑" panose="020B0503020204020204" charset="-122"/>
                <a:ea typeface="微软雅黑" panose="020B0503020204020204" charset="-122"/>
                <a:cs typeface="+mn-cs"/>
              </a:rPr>
              <a:t>2</a:t>
            </a:r>
            <a:r>
              <a:rPr kumimoji="0" lang="zh-CN" altLang="en-US" sz="1600" b="0" i="0" u="none" strike="noStrike" kern="1200" cap="none" spc="0" normalizeH="0" baseline="0" noProof="0">
                <a:ln>
                  <a:noFill/>
                </a:ln>
                <a:solidFill>
                  <a:sysClr val="windowText" lastClr="000000"/>
                </a:solidFill>
                <a:effectLst/>
                <a:uLnTx/>
                <a:uFillTx/>
                <a:latin typeface="微软雅黑" panose="020B0503020204020204" charset="-122"/>
                <a:ea typeface="微软雅黑" panose="020B0503020204020204" charset="-122"/>
                <a:cs typeface="+mn-cs"/>
              </a:rPr>
              <a:t>、回溯法</a:t>
            </a:r>
            <a:endParaRPr kumimoji="0" lang="zh-CN" altLang="en-US" sz="1600" b="0" i="0" u="none" strike="noStrike" kern="1200" cap="none" spc="0" normalizeH="0" baseline="0" noProof="0">
              <a:ln>
                <a:noFill/>
              </a:ln>
              <a:solidFill>
                <a:sysClr val="windowText" lastClr="000000"/>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30000"/>
              </a:lnSpc>
              <a:spcBef>
                <a:spcPts val="0"/>
              </a:spcBef>
              <a:spcAft>
                <a:spcPts val="0"/>
              </a:spcAft>
              <a:buClrTx/>
              <a:buSzTx/>
              <a:buFontTx/>
              <a:buNone/>
              <a:defRPr/>
            </a:pPr>
            <a:r>
              <a:rPr kumimoji="0" lang="en-US" altLang="zh-CN" sz="1600" b="0" i="0" u="none" strike="noStrike" kern="1200" cap="none" spc="0" normalizeH="0" baseline="0" noProof="0">
                <a:ln>
                  <a:noFill/>
                </a:ln>
                <a:solidFill>
                  <a:sysClr val="windowText" lastClr="000000"/>
                </a:solidFill>
                <a:effectLst/>
                <a:uLnTx/>
                <a:uFillTx/>
                <a:latin typeface="微软雅黑" panose="020B0503020204020204" charset="-122"/>
                <a:ea typeface="微软雅黑" panose="020B0503020204020204" charset="-122"/>
                <a:cs typeface="+mn-cs"/>
              </a:rPr>
              <a:t>3</a:t>
            </a:r>
            <a:r>
              <a:rPr kumimoji="0" lang="zh-CN" altLang="en-US" sz="1600" b="0" i="0" u="none" strike="noStrike" kern="1200" cap="none" spc="0" normalizeH="0" baseline="0" noProof="0">
                <a:ln>
                  <a:noFill/>
                </a:ln>
                <a:solidFill>
                  <a:sysClr val="windowText" lastClr="000000"/>
                </a:solidFill>
                <a:effectLst/>
                <a:uLnTx/>
                <a:uFillTx/>
                <a:latin typeface="微软雅黑" panose="020B0503020204020204" charset="-122"/>
                <a:ea typeface="微软雅黑" panose="020B0503020204020204" charset="-122"/>
                <a:cs typeface="+mn-cs"/>
              </a:rPr>
              <a:t>、原因排除法</a:t>
            </a:r>
            <a:endParaRPr kumimoji="0" lang="zh-CN" altLang="en-US" sz="1600" b="0" i="0" u="none" strike="noStrike" kern="1200" cap="none" spc="0" normalizeH="0" baseline="0" noProof="0">
              <a:ln>
                <a:noFill/>
              </a:ln>
              <a:solidFill>
                <a:sysClr val="windowText" lastClr="000000"/>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448956" y="815500"/>
            <a:ext cx="4934813" cy="49348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5" name="椭圆 4"/>
          <p:cNvSpPr/>
          <p:nvPr/>
        </p:nvSpPr>
        <p:spPr>
          <a:xfrm>
            <a:off x="3336459" y="703003"/>
            <a:ext cx="5159808" cy="5159805"/>
          </a:xfrm>
          <a:prstGeom prst="ellipse">
            <a:avLst/>
          </a:prstGeom>
          <a:noFill/>
          <a:ln w="117475">
            <a:solidFill>
              <a:schemeClr val="accent1">
                <a:lumMod val="40000"/>
                <a:lumOff val="6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7" name="任意多边形 6"/>
          <p:cNvSpPr/>
          <p:nvPr/>
        </p:nvSpPr>
        <p:spPr>
          <a:xfrm rot="961210">
            <a:off x="1683772" y="3991137"/>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8" name="任意多边形 7"/>
          <p:cNvSpPr/>
          <p:nvPr/>
        </p:nvSpPr>
        <p:spPr>
          <a:xfrm rot="12672593">
            <a:off x="2592826" y="4750465"/>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9" name="任意多边形 8"/>
          <p:cNvSpPr/>
          <p:nvPr/>
        </p:nvSpPr>
        <p:spPr>
          <a:xfrm>
            <a:off x="1427911" y="4996442"/>
            <a:ext cx="748631" cy="791412"/>
          </a:xfrm>
          <a:custGeom>
            <a:avLst/>
            <a:gdLst>
              <a:gd name="connsiteX0" fmla="*/ 0 w 561473"/>
              <a:gd name="connsiteY0" fmla="*/ 0 h 593558"/>
              <a:gd name="connsiteX1" fmla="*/ 561473 w 561473"/>
              <a:gd name="connsiteY1" fmla="*/ 272716 h 593558"/>
              <a:gd name="connsiteX2" fmla="*/ 32084 w 561473"/>
              <a:gd name="connsiteY2" fmla="*/ 593558 h 593558"/>
              <a:gd name="connsiteX3" fmla="*/ 0 w 561473"/>
              <a:gd name="connsiteY3" fmla="*/ 0 h 593558"/>
            </a:gdLst>
            <a:ahLst/>
            <a:cxnLst>
              <a:cxn ang="0">
                <a:pos x="connsiteX0" y="connsiteY0"/>
              </a:cxn>
              <a:cxn ang="0">
                <a:pos x="connsiteX1" y="connsiteY1"/>
              </a:cxn>
              <a:cxn ang="0">
                <a:pos x="connsiteX2" y="connsiteY2"/>
              </a:cxn>
              <a:cxn ang="0">
                <a:pos x="connsiteX3" y="connsiteY3"/>
              </a:cxn>
            </a:cxnLst>
            <a:rect l="l" t="t" r="r" b="b"/>
            <a:pathLst>
              <a:path w="561473" h="593558">
                <a:moveTo>
                  <a:pt x="0" y="0"/>
                </a:moveTo>
                <a:lnTo>
                  <a:pt x="561473" y="272716"/>
                </a:lnTo>
                <a:lnTo>
                  <a:pt x="32084" y="59355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0" name="任意多边形 9"/>
          <p:cNvSpPr/>
          <p:nvPr/>
        </p:nvSpPr>
        <p:spPr>
          <a:xfrm>
            <a:off x="636500" y="4226421"/>
            <a:ext cx="449179" cy="406400"/>
          </a:xfrm>
          <a:custGeom>
            <a:avLst/>
            <a:gdLst>
              <a:gd name="connsiteX0" fmla="*/ 0 w 336884"/>
              <a:gd name="connsiteY0" fmla="*/ 0 h 304800"/>
              <a:gd name="connsiteX1" fmla="*/ 80210 w 336884"/>
              <a:gd name="connsiteY1" fmla="*/ 304800 h 304800"/>
              <a:gd name="connsiteX2" fmla="*/ 336884 w 336884"/>
              <a:gd name="connsiteY2" fmla="*/ 192505 h 304800"/>
              <a:gd name="connsiteX3" fmla="*/ 0 w 336884"/>
              <a:gd name="connsiteY3" fmla="*/ 0 h 304800"/>
            </a:gdLst>
            <a:ahLst/>
            <a:cxnLst>
              <a:cxn ang="0">
                <a:pos x="connsiteX0" y="connsiteY0"/>
              </a:cxn>
              <a:cxn ang="0">
                <a:pos x="connsiteX1" y="connsiteY1"/>
              </a:cxn>
              <a:cxn ang="0">
                <a:pos x="connsiteX2" y="connsiteY2"/>
              </a:cxn>
              <a:cxn ang="0">
                <a:pos x="connsiteX3" y="connsiteY3"/>
              </a:cxn>
            </a:cxnLst>
            <a:rect l="l" t="t" r="r" b="b"/>
            <a:pathLst>
              <a:path w="336884" h="304800">
                <a:moveTo>
                  <a:pt x="0" y="0"/>
                </a:moveTo>
                <a:lnTo>
                  <a:pt x="80210" y="304800"/>
                </a:lnTo>
                <a:lnTo>
                  <a:pt x="336884" y="19250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1" name="任意多边形 10"/>
          <p:cNvSpPr/>
          <p:nvPr/>
        </p:nvSpPr>
        <p:spPr>
          <a:xfrm>
            <a:off x="1984037" y="5723686"/>
            <a:ext cx="641684" cy="534737"/>
          </a:xfrm>
          <a:custGeom>
            <a:avLst/>
            <a:gdLst>
              <a:gd name="connsiteX0" fmla="*/ 176463 w 481263"/>
              <a:gd name="connsiteY0" fmla="*/ 96253 h 401053"/>
              <a:gd name="connsiteX1" fmla="*/ 0 w 481263"/>
              <a:gd name="connsiteY1" fmla="*/ 401053 h 401053"/>
              <a:gd name="connsiteX2" fmla="*/ 481263 w 481263"/>
              <a:gd name="connsiteY2" fmla="*/ 0 h 401053"/>
              <a:gd name="connsiteX3" fmla="*/ 176463 w 481263"/>
              <a:gd name="connsiteY3" fmla="*/ 96253 h 401053"/>
            </a:gdLst>
            <a:ahLst/>
            <a:cxnLst>
              <a:cxn ang="0">
                <a:pos x="connsiteX0" y="connsiteY0"/>
              </a:cxn>
              <a:cxn ang="0">
                <a:pos x="connsiteX1" y="connsiteY1"/>
              </a:cxn>
              <a:cxn ang="0">
                <a:pos x="connsiteX2" y="connsiteY2"/>
              </a:cxn>
              <a:cxn ang="0">
                <a:pos x="connsiteX3" y="connsiteY3"/>
              </a:cxn>
            </a:cxnLst>
            <a:rect l="l" t="t" r="r" b="b"/>
            <a:pathLst>
              <a:path w="481263" h="401053">
                <a:moveTo>
                  <a:pt x="176463" y="96253"/>
                </a:moveTo>
                <a:lnTo>
                  <a:pt x="0" y="401053"/>
                </a:lnTo>
                <a:lnTo>
                  <a:pt x="481263" y="0"/>
                </a:lnTo>
                <a:lnTo>
                  <a:pt x="176463" y="9625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2" name="任意多边形 11"/>
          <p:cNvSpPr/>
          <p:nvPr/>
        </p:nvSpPr>
        <p:spPr>
          <a:xfrm rot="4178014">
            <a:off x="2999277" y="822677"/>
            <a:ext cx="534736" cy="641684"/>
          </a:xfrm>
          <a:custGeom>
            <a:avLst/>
            <a:gdLst>
              <a:gd name="connsiteX0" fmla="*/ 0 w 401052"/>
              <a:gd name="connsiteY0" fmla="*/ 0 h 481263"/>
              <a:gd name="connsiteX1" fmla="*/ 401052 w 401052"/>
              <a:gd name="connsiteY1" fmla="*/ 96253 h 481263"/>
              <a:gd name="connsiteX2" fmla="*/ 16042 w 401052"/>
              <a:gd name="connsiteY2" fmla="*/ 481263 h 481263"/>
              <a:gd name="connsiteX3" fmla="*/ 0 w 401052"/>
              <a:gd name="connsiteY3" fmla="*/ 0 h 481263"/>
            </a:gdLst>
            <a:ahLst/>
            <a:cxnLst>
              <a:cxn ang="0">
                <a:pos x="connsiteX0" y="connsiteY0"/>
              </a:cxn>
              <a:cxn ang="0">
                <a:pos x="connsiteX1" y="connsiteY1"/>
              </a:cxn>
              <a:cxn ang="0">
                <a:pos x="connsiteX2" y="connsiteY2"/>
              </a:cxn>
              <a:cxn ang="0">
                <a:pos x="connsiteX3" y="connsiteY3"/>
              </a:cxn>
            </a:cxnLst>
            <a:rect l="l" t="t" r="r" b="b"/>
            <a:pathLst>
              <a:path w="401052" h="481263">
                <a:moveTo>
                  <a:pt x="0" y="0"/>
                </a:moveTo>
                <a:lnTo>
                  <a:pt x="401052" y="96253"/>
                </a:lnTo>
                <a:lnTo>
                  <a:pt x="16042" y="481263"/>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3" name="任意多边形 12"/>
          <p:cNvSpPr/>
          <p:nvPr/>
        </p:nvSpPr>
        <p:spPr>
          <a:xfrm>
            <a:off x="9195215" y="1079350"/>
            <a:ext cx="1155031" cy="770021"/>
          </a:xfrm>
          <a:custGeom>
            <a:avLst/>
            <a:gdLst>
              <a:gd name="connsiteX0" fmla="*/ 0 w 866273"/>
              <a:gd name="connsiteY0" fmla="*/ 64168 h 577516"/>
              <a:gd name="connsiteX1" fmla="*/ 866273 w 866273"/>
              <a:gd name="connsiteY1" fmla="*/ 0 h 577516"/>
              <a:gd name="connsiteX2" fmla="*/ 401052 w 866273"/>
              <a:gd name="connsiteY2" fmla="*/ 577516 h 577516"/>
              <a:gd name="connsiteX3" fmla="*/ 0 w 866273"/>
              <a:gd name="connsiteY3" fmla="*/ 64168 h 577516"/>
            </a:gdLst>
            <a:ahLst/>
            <a:cxnLst>
              <a:cxn ang="0">
                <a:pos x="connsiteX0" y="connsiteY0"/>
              </a:cxn>
              <a:cxn ang="0">
                <a:pos x="connsiteX1" y="connsiteY1"/>
              </a:cxn>
              <a:cxn ang="0">
                <a:pos x="connsiteX2" y="connsiteY2"/>
              </a:cxn>
              <a:cxn ang="0">
                <a:pos x="connsiteX3" y="connsiteY3"/>
              </a:cxn>
            </a:cxnLst>
            <a:rect l="l" t="t" r="r" b="b"/>
            <a:pathLst>
              <a:path w="866273" h="577516">
                <a:moveTo>
                  <a:pt x="0" y="64168"/>
                </a:moveTo>
                <a:lnTo>
                  <a:pt x="866273" y="0"/>
                </a:lnTo>
                <a:lnTo>
                  <a:pt x="401052" y="577516"/>
                </a:lnTo>
                <a:lnTo>
                  <a:pt x="0" y="641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4" name="任意多边形 13"/>
          <p:cNvSpPr/>
          <p:nvPr/>
        </p:nvSpPr>
        <p:spPr>
          <a:xfrm>
            <a:off x="9302163" y="2319941"/>
            <a:ext cx="491959" cy="470569"/>
          </a:xfrm>
          <a:custGeom>
            <a:avLst/>
            <a:gdLst>
              <a:gd name="connsiteX0" fmla="*/ 0 w 368969"/>
              <a:gd name="connsiteY0" fmla="*/ 0 h 352927"/>
              <a:gd name="connsiteX1" fmla="*/ 368969 w 368969"/>
              <a:gd name="connsiteY1" fmla="*/ 48127 h 352927"/>
              <a:gd name="connsiteX2" fmla="*/ 112295 w 368969"/>
              <a:gd name="connsiteY2" fmla="*/ 352927 h 352927"/>
              <a:gd name="connsiteX3" fmla="*/ 0 w 368969"/>
              <a:gd name="connsiteY3" fmla="*/ 0 h 352927"/>
            </a:gdLst>
            <a:ahLst/>
            <a:cxnLst>
              <a:cxn ang="0">
                <a:pos x="connsiteX0" y="connsiteY0"/>
              </a:cxn>
              <a:cxn ang="0">
                <a:pos x="connsiteX1" y="connsiteY1"/>
              </a:cxn>
              <a:cxn ang="0">
                <a:pos x="connsiteX2" y="connsiteY2"/>
              </a:cxn>
              <a:cxn ang="0">
                <a:pos x="connsiteX3" y="connsiteY3"/>
              </a:cxn>
            </a:cxnLst>
            <a:rect l="l" t="t" r="r" b="b"/>
            <a:pathLst>
              <a:path w="368969" h="352927">
                <a:moveTo>
                  <a:pt x="0" y="0"/>
                </a:moveTo>
                <a:lnTo>
                  <a:pt x="368969" y="48127"/>
                </a:lnTo>
                <a:lnTo>
                  <a:pt x="112295" y="352927"/>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5" name="任意多边形 14"/>
          <p:cNvSpPr/>
          <p:nvPr/>
        </p:nvSpPr>
        <p:spPr>
          <a:xfrm>
            <a:off x="8746036" y="3047185"/>
            <a:ext cx="1005305" cy="770020"/>
          </a:xfrm>
          <a:custGeom>
            <a:avLst/>
            <a:gdLst>
              <a:gd name="connsiteX0" fmla="*/ 0 w 753979"/>
              <a:gd name="connsiteY0" fmla="*/ 0 h 577515"/>
              <a:gd name="connsiteX1" fmla="*/ 48126 w 753979"/>
              <a:gd name="connsiteY1" fmla="*/ 577515 h 577515"/>
              <a:gd name="connsiteX2" fmla="*/ 753979 w 753979"/>
              <a:gd name="connsiteY2" fmla="*/ 513347 h 577515"/>
              <a:gd name="connsiteX3" fmla="*/ 0 w 753979"/>
              <a:gd name="connsiteY3" fmla="*/ 0 h 577515"/>
            </a:gdLst>
            <a:ahLst/>
            <a:cxnLst>
              <a:cxn ang="0">
                <a:pos x="connsiteX0" y="connsiteY0"/>
              </a:cxn>
              <a:cxn ang="0">
                <a:pos x="connsiteX1" y="connsiteY1"/>
              </a:cxn>
              <a:cxn ang="0">
                <a:pos x="connsiteX2" y="connsiteY2"/>
              </a:cxn>
              <a:cxn ang="0">
                <a:pos x="connsiteX3" y="connsiteY3"/>
              </a:cxn>
            </a:cxnLst>
            <a:rect l="l" t="t" r="r" b="b"/>
            <a:pathLst>
              <a:path w="753979" h="577515">
                <a:moveTo>
                  <a:pt x="0" y="0"/>
                </a:moveTo>
                <a:lnTo>
                  <a:pt x="48126" y="577515"/>
                </a:lnTo>
                <a:lnTo>
                  <a:pt x="753979" y="51334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6" name="任意多边形 15"/>
          <p:cNvSpPr/>
          <p:nvPr/>
        </p:nvSpPr>
        <p:spPr>
          <a:xfrm>
            <a:off x="9751341" y="3496358"/>
            <a:ext cx="1454484" cy="748633"/>
          </a:xfrm>
          <a:custGeom>
            <a:avLst/>
            <a:gdLst>
              <a:gd name="connsiteX0" fmla="*/ 433136 w 1090863"/>
              <a:gd name="connsiteY0" fmla="*/ 0 h 561474"/>
              <a:gd name="connsiteX1" fmla="*/ 0 w 1090863"/>
              <a:gd name="connsiteY1" fmla="*/ 561474 h 561474"/>
              <a:gd name="connsiteX2" fmla="*/ 1090863 w 1090863"/>
              <a:gd name="connsiteY2" fmla="*/ 256674 h 561474"/>
              <a:gd name="connsiteX3" fmla="*/ 481263 w 1090863"/>
              <a:gd name="connsiteY3" fmla="*/ 16042 h 561474"/>
              <a:gd name="connsiteX4" fmla="*/ 433136 w 1090863"/>
              <a:gd name="connsiteY4" fmla="*/ 0 h 561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863" h="561474">
                <a:moveTo>
                  <a:pt x="433136" y="0"/>
                </a:moveTo>
                <a:lnTo>
                  <a:pt x="0" y="561474"/>
                </a:lnTo>
                <a:lnTo>
                  <a:pt x="1090863" y="256674"/>
                </a:lnTo>
                <a:lnTo>
                  <a:pt x="481263" y="16042"/>
                </a:lnTo>
                <a:lnTo>
                  <a:pt x="43313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7" name="任意多边形 16"/>
          <p:cNvSpPr/>
          <p:nvPr/>
        </p:nvSpPr>
        <p:spPr>
          <a:xfrm>
            <a:off x="8296857" y="5293077"/>
            <a:ext cx="919748" cy="1112255"/>
          </a:xfrm>
          <a:custGeom>
            <a:avLst/>
            <a:gdLst>
              <a:gd name="connsiteX0" fmla="*/ 0 w 689811"/>
              <a:gd name="connsiteY0" fmla="*/ 304800 h 834190"/>
              <a:gd name="connsiteX1" fmla="*/ 545432 w 689811"/>
              <a:gd name="connsiteY1" fmla="*/ 0 h 834190"/>
              <a:gd name="connsiteX2" fmla="*/ 689811 w 689811"/>
              <a:gd name="connsiteY2" fmla="*/ 834190 h 834190"/>
              <a:gd name="connsiteX3" fmla="*/ 0 w 689811"/>
              <a:gd name="connsiteY3" fmla="*/ 304800 h 834190"/>
            </a:gdLst>
            <a:ahLst/>
            <a:cxnLst>
              <a:cxn ang="0">
                <a:pos x="connsiteX0" y="connsiteY0"/>
              </a:cxn>
              <a:cxn ang="0">
                <a:pos x="connsiteX1" y="connsiteY1"/>
              </a:cxn>
              <a:cxn ang="0">
                <a:pos x="connsiteX2" y="connsiteY2"/>
              </a:cxn>
              <a:cxn ang="0">
                <a:pos x="connsiteX3" y="connsiteY3"/>
              </a:cxn>
            </a:cxnLst>
            <a:rect l="l" t="t" r="r" b="b"/>
            <a:pathLst>
              <a:path w="689811" h="834190">
                <a:moveTo>
                  <a:pt x="0" y="304800"/>
                </a:moveTo>
                <a:lnTo>
                  <a:pt x="545432" y="0"/>
                </a:lnTo>
                <a:lnTo>
                  <a:pt x="689811" y="834190"/>
                </a:lnTo>
                <a:lnTo>
                  <a:pt x="0" y="3048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8" name="矩形 17"/>
          <p:cNvSpPr/>
          <p:nvPr/>
        </p:nvSpPr>
        <p:spPr>
          <a:xfrm>
            <a:off x="3452905" y="2729558"/>
            <a:ext cx="4872203" cy="781685"/>
          </a:xfrm>
          <a:prstGeom prst="rect">
            <a:avLst/>
          </a:prstGeom>
        </p:spPr>
        <p:txBody>
          <a:bodyPr wrap="square">
            <a:spAutoFit/>
          </a:bodyPr>
          <a:lstStyle/>
          <a:p>
            <a:pPr marL="0" marR="0" lvl="0" indent="0" algn="ctr" defTabSz="1219200" rtl="0" eaLnBrk="1" fontAlgn="base" latinLnBrk="0" hangingPunct="1">
              <a:lnSpc>
                <a:spcPct val="120000"/>
              </a:lnSpc>
              <a:spcBef>
                <a:spcPts val="0"/>
              </a:spcBef>
              <a:spcAft>
                <a:spcPts val="0"/>
              </a:spcAft>
              <a:buClrTx/>
              <a:buSzTx/>
              <a:buFontTx/>
              <a:buNone/>
              <a:defRPr/>
            </a:pPr>
            <a:r>
              <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rPr>
              <a:t>软件可靠性</a:t>
            </a:r>
            <a:endPar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9" name="椭圆 18"/>
          <p:cNvSpPr/>
          <p:nvPr/>
        </p:nvSpPr>
        <p:spPr>
          <a:xfrm>
            <a:off x="4085916" y="3705384"/>
            <a:ext cx="192021" cy="1920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CCECFF"/>
              </a:solidFill>
              <a:effectLst/>
              <a:uLnTx/>
              <a:uFillTx/>
              <a:latin typeface="Calibri" panose="020F0502020204030204"/>
              <a:ea typeface="微软雅黑" panose="020B0503020204020204" charset="-122"/>
              <a:cs typeface="+mn-cs"/>
            </a:endParaRPr>
          </a:p>
        </p:txBody>
      </p:sp>
      <p:sp>
        <p:nvSpPr>
          <p:cNvPr id="20" name="椭圆 19"/>
          <p:cNvSpPr/>
          <p:nvPr/>
        </p:nvSpPr>
        <p:spPr>
          <a:xfrm>
            <a:off x="4085916" y="4126788"/>
            <a:ext cx="192021" cy="1920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CCECFF"/>
              </a:solidFill>
              <a:effectLst/>
              <a:uLnTx/>
              <a:uFillTx/>
              <a:latin typeface="Calibri" panose="020F0502020204030204"/>
              <a:ea typeface="微软雅黑" panose="020B0503020204020204" charset="-122"/>
              <a:cs typeface="+mn-cs"/>
            </a:endParaRPr>
          </a:p>
        </p:txBody>
      </p:sp>
      <p:sp>
        <p:nvSpPr>
          <p:cNvPr id="21" name="矩形 20"/>
          <p:cNvSpPr/>
          <p:nvPr/>
        </p:nvSpPr>
        <p:spPr>
          <a:xfrm>
            <a:off x="4175787" y="3511458"/>
            <a:ext cx="4584171" cy="929422"/>
          </a:xfrm>
          <a:prstGeom prst="rect">
            <a:avLst/>
          </a:prstGeom>
        </p:spPr>
        <p:txBody>
          <a:bodyPr wrap="square">
            <a:spAutoFit/>
          </a:bodyPr>
          <a:lstStyle/>
          <a:p>
            <a:pPr marL="0" marR="0" lvl="0" indent="0" algn="l" defTabSz="1219200" rtl="0" eaLnBrk="1" fontAlgn="base" latinLnBrk="0" hangingPunct="1">
              <a:lnSpc>
                <a:spcPct val="12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 </a:t>
            </a:r>
            <a:r>
              <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本季度工作叙述及所达成目标</a:t>
            </a:r>
            <a:endParaRPr kumimoji="0" lang="en-US" altLang="zh-CN"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 整体工作总结</a:t>
            </a:r>
            <a:endParaRPr kumimoji="0" lang="zh-CN" altLang="en-US" sz="2135" b="0" i="0" u="none" strike="noStrike" kern="1200" cap="none" spc="0" normalizeH="0" baseline="0" noProof="0" dirty="0">
              <a:ln>
                <a:noFill/>
              </a:ln>
              <a:solidFill>
                <a:prstClr val="white"/>
              </a:solidFill>
              <a:effectLst/>
              <a:uLnTx/>
              <a:uFillTx/>
              <a:latin typeface="Calibri" panose="020F0502020204030204"/>
              <a:ea typeface="微软雅黑" panose="020B0503020204020204" charset="-122"/>
              <a:cs typeface="+mn-cs"/>
            </a:endParaRPr>
          </a:p>
        </p:txBody>
      </p:sp>
      <p:sp>
        <p:nvSpPr>
          <p:cNvPr id="23" name="TextBox 22"/>
          <p:cNvSpPr txBox="1"/>
          <p:nvPr/>
        </p:nvSpPr>
        <p:spPr>
          <a:xfrm>
            <a:off x="4949434" y="1495920"/>
            <a:ext cx="1880235" cy="1445260"/>
          </a:xfrm>
          <a:prstGeom prst="rect">
            <a:avLst/>
          </a:prstGeom>
          <a:noFill/>
        </p:spPr>
        <p:txBody>
          <a:bodyPr wrap="none"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7.9</a:t>
            </a:r>
            <a:endPar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基本概念</a:t>
            </a:r>
            <a:endParaRPr lang="zh-CN" altLang="en-US" sz="2400" b="1" dirty="0"/>
          </a:p>
        </p:txBody>
      </p:sp>
      <p:sp>
        <p:nvSpPr>
          <p:cNvPr id="3" name="圆角矩形 2"/>
          <p:cNvSpPr/>
          <p:nvPr/>
        </p:nvSpPr>
        <p:spPr bwMode="auto">
          <a:xfrm>
            <a:off x="1881505" y="4383405"/>
            <a:ext cx="4224655" cy="2044700"/>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4" name="矩形 87"/>
          <p:cNvSpPr>
            <a:spLocks noChangeArrowheads="1"/>
          </p:cNvSpPr>
          <p:nvPr/>
        </p:nvSpPr>
        <p:spPr bwMode="auto">
          <a:xfrm>
            <a:off x="2033272" y="4791511"/>
            <a:ext cx="3920664" cy="1228090"/>
          </a:xfrm>
          <a:prstGeom prst="rect">
            <a:avLst/>
          </a:prstGeom>
          <a:noFill/>
          <a:ln w="9525">
            <a:noFill/>
            <a:miter lim="800000"/>
          </a:ln>
        </p:spPr>
        <p:txBody>
          <a:bodyPr lIns="121907" tIns="60955" rIns="121907" bIns="60955">
            <a:spAutoFit/>
          </a:bodyPr>
          <a:lstStyle/>
          <a:p>
            <a:pPr marL="0" marR="0" lvl="0" indent="0" algn="l" defTabSz="1219200" rtl="0" eaLnBrk="0" fontAlgn="ctr" latinLnBrk="0" hangingPunct="0">
              <a:lnSpc>
                <a:spcPct val="100000"/>
              </a:lnSpc>
              <a:spcBef>
                <a:spcPts val="0"/>
              </a:spcBef>
              <a:spcAft>
                <a:spcPts val="0"/>
              </a:spcAft>
              <a:buClr>
                <a:srgbClr val="FF0000"/>
              </a:buClr>
              <a:buSzPct val="70000"/>
              <a:buFontTx/>
              <a:buNone/>
              <a:defRPr/>
            </a:pPr>
            <a:r>
              <a:rPr kumimoji="0" lang="zh-CN" altLang="en-US"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通常用户也很关注软件系统可以使用地程度。一般来说，对于任何其故障时可以修复地系统，都应该同时使用可靠性和可用性衡量它地优劣程度</a:t>
            </a:r>
            <a:endParaRPr kumimoji="0" lang="zh-CN" altLang="en-US"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5" name="圆角矩形 4"/>
          <p:cNvSpPr/>
          <p:nvPr/>
        </p:nvSpPr>
        <p:spPr bwMode="auto">
          <a:xfrm>
            <a:off x="1881805" y="1508788"/>
            <a:ext cx="4224867" cy="1822449"/>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7" name="矩形 87"/>
          <p:cNvSpPr>
            <a:spLocks noChangeArrowheads="1"/>
          </p:cNvSpPr>
          <p:nvPr/>
        </p:nvSpPr>
        <p:spPr bwMode="auto">
          <a:xfrm>
            <a:off x="1922543" y="1944550"/>
            <a:ext cx="4145935" cy="951230"/>
          </a:xfrm>
          <a:prstGeom prst="rect">
            <a:avLst/>
          </a:prstGeom>
          <a:noFill/>
          <a:ln w="9525">
            <a:noFill/>
            <a:miter lim="800000"/>
          </a:ln>
        </p:spPr>
        <p:txBody>
          <a:bodyPr lIns="121907" tIns="60955" rIns="121907" bIns="60955">
            <a:spAutoFit/>
          </a:bodyPr>
          <a:lstStyle/>
          <a:p>
            <a:pPr marL="0" marR="0" lvl="0" indent="0" algn="l" defTabSz="1219200" rtl="0" eaLnBrk="0" fontAlgn="ctr" latinLnBrk="0" hangingPunct="0">
              <a:lnSpc>
                <a:spcPct val="100000"/>
              </a:lnSpc>
              <a:spcBef>
                <a:spcPts val="0"/>
              </a:spcBef>
              <a:spcAft>
                <a:spcPts val="0"/>
              </a:spcAft>
              <a:buClr>
                <a:srgbClr val="FF0000"/>
              </a:buClr>
              <a:buSzPct val="70000"/>
              <a:buFontTx/>
              <a:buNone/>
              <a:defRPr/>
            </a:pPr>
            <a:r>
              <a:rPr kumimoji="0" lang="zh-CN" altLang="en-US"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软件可靠性时程序在给定的时间间隔内，按照规格说明书的规定成功地运行地概率</a:t>
            </a:r>
            <a:endParaRPr kumimoji="0" lang="zh-CN" altLang="en-US"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8" name="组合 26"/>
          <p:cNvGrpSpPr>
            <a:grpSpLocks noChangeAspect="1"/>
          </p:cNvGrpSpPr>
          <p:nvPr/>
        </p:nvGrpSpPr>
        <p:grpSpPr bwMode="auto">
          <a:xfrm>
            <a:off x="2366525" y="2988338"/>
            <a:ext cx="3257551" cy="738716"/>
            <a:chOff x="855540" y="3513439"/>
            <a:chExt cx="1399872" cy="987727"/>
          </a:xfrm>
          <a:scene3d>
            <a:camera prst="orthographicFront">
              <a:rot lat="0" lon="0" rev="0"/>
            </a:camera>
            <a:lightRig rig="balanced" dir="t">
              <a:rot lat="0" lon="0" rev="8700000"/>
            </a:lightRig>
          </a:scene3d>
        </p:grpSpPr>
        <p:sp>
          <p:nvSpPr>
            <p:cNvPr id="9" name="矩形 8"/>
            <p:cNvSpPr/>
            <p:nvPr/>
          </p:nvSpPr>
          <p:spPr>
            <a:xfrm>
              <a:off x="855540" y="3513439"/>
              <a:ext cx="1399872" cy="987727"/>
            </a:xfrm>
            <a:prstGeom prst="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1219200" rtl="0" eaLnBrk="0" fontAlgn="ctr" latinLnBrk="0" hangingPunct="0">
                <a:lnSpc>
                  <a:spcPct val="100000"/>
                </a:lnSpc>
                <a:spcBef>
                  <a:spcPts val="0"/>
                </a:spcBef>
                <a:spcAft>
                  <a:spcPts val="0"/>
                </a:spcAft>
                <a:buClr>
                  <a:srgbClr val="FF0000"/>
                </a:buClr>
                <a:buSzPct val="70000"/>
                <a:buFont typeface="Wingdings" panose="05000000000000000000" pitchFamily="2" charset="2"/>
                <a:buChar char="u"/>
                <a:defRPr/>
              </a:pPr>
              <a:endParaRPr kumimoji="0" lang="zh-CN" altLang="en-US" sz="20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0" name="矩形 14"/>
            <p:cNvSpPr>
              <a:spLocks noChangeArrowheads="1"/>
            </p:cNvSpPr>
            <p:nvPr/>
          </p:nvSpPr>
          <p:spPr bwMode="auto">
            <a:xfrm>
              <a:off x="1004859" y="3752701"/>
              <a:ext cx="1101235" cy="533203"/>
            </a:xfrm>
            <a:prstGeom prst="rect">
              <a:avLst/>
            </a:prstGeom>
            <a:noFill/>
            <a:ln w="9525">
              <a:noFill/>
              <a:miter lim="800000"/>
            </a:ln>
            <a:effectLst/>
            <a:sp3d>
              <a:bevelT w="190500" h="38100"/>
            </a:sp3d>
          </p:spPr>
          <p:txBody>
            <a:bodyPr anchor="ctr">
              <a:spAutoFit/>
            </a:bodyPr>
            <a:lstStyle/>
            <a:p>
              <a:pPr marL="0" marR="0" lvl="0" indent="0" algn="ctr" defTabSz="1219200" rtl="0" eaLnBrk="1" fontAlgn="ctr" latinLnBrk="0" hangingPunct="1">
                <a:lnSpc>
                  <a:spcPct val="100000"/>
                </a:lnSpc>
                <a:spcBef>
                  <a:spcPts val="0"/>
                </a:spcBef>
                <a:spcAft>
                  <a:spcPts val="0"/>
                </a:spcAft>
                <a:buClr>
                  <a:srgbClr val="FF0000"/>
                </a:buClr>
                <a:buSzPct val="70000"/>
                <a:buFontTx/>
                <a:buNone/>
                <a:defRPr/>
              </a:pPr>
              <a:r>
                <a:rPr kumimoji="1"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软件可靠性的定义</a:t>
              </a:r>
              <a:endParaRPr kumimoji="1"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grpSp>
      <p:grpSp>
        <p:nvGrpSpPr>
          <p:cNvPr id="11" name="组合 26"/>
          <p:cNvGrpSpPr>
            <a:grpSpLocks noChangeAspect="1"/>
          </p:cNvGrpSpPr>
          <p:nvPr/>
        </p:nvGrpSpPr>
        <p:grpSpPr bwMode="auto">
          <a:xfrm>
            <a:off x="2366525" y="3997987"/>
            <a:ext cx="3257551" cy="740832"/>
            <a:chOff x="855540" y="3513439"/>
            <a:chExt cx="1399872" cy="987727"/>
          </a:xfrm>
          <a:effectLst/>
          <a:scene3d>
            <a:camera prst="orthographicFront">
              <a:rot lat="0" lon="0" rev="0"/>
            </a:camera>
            <a:lightRig rig="balanced" dir="t">
              <a:rot lat="0" lon="0" rev="8700000"/>
            </a:lightRig>
          </a:scene3d>
        </p:grpSpPr>
        <p:sp>
          <p:nvSpPr>
            <p:cNvPr id="12" name="圆角矩形 11"/>
            <p:cNvSpPr/>
            <p:nvPr/>
          </p:nvSpPr>
          <p:spPr>
            <a:xfrm>
              <a:off x="855540" y="3513439"/>
              <a:ext cx="1399872" cy="987727"/>
            </a:xfrm>
            <a:prstGeom prst="roundRect">
              <a:avLst>
                <a:gd name="adj" fmla="val 0"/>
              </a:avLst>
            </a:prstGeom>
            <a:solidFill>
              <a:schemeClr val="accent1"/>
            </a:solidFill>
            <a:ln>
              <a:noFill/>
            </a:ln>
          </p:spPr>
          <p:style>
            <a:lnRef idx="2">
              <a:schemeClr val="accent3"/>
            </a:lnRef>
            <a:fillRef idx="1">
              <a:schemeClr val="lt1"/>
            </a:fillRef>
            <a:effectRef idx="0">
              <a:schemeClr val="accent3"/>
            </a:effectRef>
            <a:fontRef idx="minor">
              <a:schemeClr val="dk1"/>
            </a:fontRef>
          </p:style>
          <p:txBody>
            <a:bodyPr anchor="ctr"/>
            <a:lstStyle/>
            <a:p>
              <a:pPr marL="0" marR="0" lvl="0" indent="0" algn="ctr" defTabSz="1219200" rtl="0" eaLnBrk="0" fontAlgn="ctr" latinLnBrk="0" hangingPunct="0">
                <a:lnSpc>
                  <a:spcPct val="100000"/>
                </a:lnSpc>
                <a:spcBef>
                  <a:spcPts val="0"/>
                </a:spcBef>
                <a:spcAft>
                  <a:spcPts val="0"/>
                </a:spcAft>
                <a:buClr>
                  <a:srgbClr val="FF0000"/>
                </a:buClr>
                <a:buSzPct val="70000"/>
                <a:buFont typeface="Wingdings" panose="05000000000000000000" pitchFamily="2" charset="2"/>
                <a:buChar char="u"/>
                <a:defRPr/>
              </a:pPr>
              <a:endParaRPr kumimoji="0" lang="zh-CN" altLang="en-US" sz="20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3" name="矩形 12"/>
            <p:cNvSpPr>
              <a:spLocks noChangeArrowheads="1"/>
            </p:cNvSpPr>
            <p:nvPr/>
          </p:nvSpPr>
          <p:spPr bwMode="auto">
            <a:xfrm>
              <a:off x="930021" y="3741462"/>
              <a:ext cx="1250910" cy="531680"/>
            </a:xfrm>
            <a:prstGeom prst="rect">
              <a:avLst/>
            </a:prstGeom>
            <a:noFill/>
            <a:ln w="9525">
              <a:noFill/>
              <a:miter lim="800000"/>
            </a:ln>
            <a:effectLst/>
            <a:sp3d>
              <a:bevelT w="190500" h="38100"/>
            </a:sp3d>
          </p:spPr>
          <p:txBody>
            <a:bodyPr anchor="ctr">
              <a:spAutoFit/>
            </a:bodyPr>
            <a:lstStyle/>
            <a:p>
              <a:pPr marL="0" marR="0" lvl="0" indent="0" algn="ctr" defTabSz="1219200" rtl="0" eaLnBrk="1" fontAlgn="ctr" latinLnBrk="0" hangingPunct="1">
                <a:lnSpc>
                  <a:spcPct val="100000"/>
                </a:lnSpc>
                <a:spcBef>
                  <a:spcPts val="0"/>
                </a:spcBef>
                <a:spcAft>
                  <a:spcPts val="0"/>
                </a:spcAft>
                <a:buClr>
                  <a:srgbClr val="FF0000"/>
                </a:buClr>
                <a:buSzPct val="70000"/>
                <a:buFontTx/>
                <a:buNone/>
                <a:defRPr/>
              </a:pPr>
              <a:r>
                <a:rPr kumimoji="1"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软件的可用性</a:t>
              </a:r>
              <a:endParaRPr kumimoji="1"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grpSp>
      <p:sp>
        <p:nvSpPr>
          <p:cNvPr id="14" name="Half Frame 12"/>
          <p:cNvSpPr/>
          <p:nvPr/>
        </p:nvSpPr>
        <p:spPr>
          <a:xfrm rot="8097294">
            <a:off x="6300815" y="3370598"/>
            <a:ext cx="666719" cy="732673"/>
          </a:xfrm>
          <a:prstGeom prst="halfFrame">
            <a:avLst/>
          </a:prstGeom>
          <a:solidFill>
            <a:schemeClr val="accent1"/>
          </a:solidFill>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15" name="Half Frame 13"/>
          <p:cNvSpPr/>
          <p:nvPr/>
        </p:nvSpPr>
        <p:spPr>
          <a:xfrm rot="8106864">
            <a:off x="6409615" y="3250078"/>
            <a:ext cx="1109979" cy="1052303"/>
          </a:xfrm>
          <a:prstGeom prst="halfFrame">
            <a:avLst/>
          </a:prstGeom>
          <a:solidFill>
            <a:schemeClr val="accent1"/>
          </a:solidFill>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grpSp>
        <p:nvGrpSpPr>
          <p:cNvPr id="16" name="组合 15"/>
          <p:cNvGrpSpPr/>
          <p:nvPr/>
        </p:nvGrpSpPr>
        <p:grpSpPr>
          <a:xfrm>
            <a:off x="8065032" y="2522668"/>
            <a:ext cx="2639481" cy="2641600"/>
            <a:chOff x="6556158" y="1824136"/>
            <a:chExt cx="1979612" cy="1981200"/>
          </a:xfrm>
          <a:effectLst/>
        </p:grpSpPr>
        <p:sp>
          <p:nvSpPr>
            <p:cNvPr id="17" name="Oval 2"/>
            <p:cNvSpPr>
              <a:spLocks noChangeAspect="1" noChangeArrowheads="1"/>
            </p:cNvSpPr>
            <p:nvPr/>
          </p:nvSpPr>
          <p:spPr bwMode="auto">
            <a:xfrm>
              <a:off x="6556158" y="1824136"/>
              <a:ext cx="1979612" cy="1981200"/>
            </a:xfrm>
            <a:prstGeom prst="ellipse">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fr-FR" altLang="zh-CN" sz="18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8" name="Text Box 29"/>
            <p:cNvSpPr txBox="1">
              <a:spLocks noChangeArrowheads="1"/>
            </p:cNvSpPr>
            <p:nvPr/>
          </p:nvSpPr>
          <p:spPr bwMode="gray">
            <a:xfrm>
              <a:off x="6780134" y="2431876"/>
              <a:ext cx="1531793" cy="859651"/>
            </a:xfrm>
            <a:prstGeom prst="rect">
              <a:avLst/>
            </a:prstGeom>
            <a:noFill/>
            <a:ln w="12700" cmpd="sng">
              <a:noFill/>
              <a:miter lim="800000"/>
            </a:ln>
          </p:spPr>
          <p:txBody>
            <a:bodyPr anchor="ctr"/>
            <a:lstStyle>
              <a:defPPr>
                <a:defRPr lang="zh-CN"/>
              </a:defPPr>
              <a:lvl1pPr algn="ctr">
                <a:defRPr sz="1400">
                  <a:solidFill>
                    <a:schemeClr val="tx1">
                      <a:lumMod val="85000"/>
                      <a:lumOff val="15000"/>
                    </a:schemeClr>
                  </a:solidFill>
                  <a:latin typeface="+mn-ea"/>
                </a:defRPr>
              </a:lvl1p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rPr>
                <a:t>软件可靠性</a:t>
              </a:r>
              <a:endParaRPr kumimoji="0" lang="zh-CN" altLang="en-US" sz="2400" b="1" i="0" u="none" strike="noStrike" kern="1200" cap="none" spc="0" normalizeH="0" baseline="0" noProof="0" dirty="0">
                <a:ln>
                  <a:noFill/>
                </a:ln>
                <a:solidFill>
                  <a:srgbClr val="3F3F3F"/>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估算平均无故障时间地方法</a:t>
            </a:r>
            <a:endParaRPr lang="zh-CN" altLang="en-US" sz="2400" b="1" dirty="0"/>
          </a:p>
        </p:txBody>
      </p:sp>
      <p:sp>
        <p:nvSpPr>
          <p:cNvPr id="3" name="TextBox 2"/>
          <p:cNvSpPr txBox="1"/>
          <p:nvPr/>
        </p:nvSpPr>
        <p:spPr>
          <a:xfrm>
            <a:off x="1497259" y="1874729"/>
            <a:ext cx="4889500" cy="814705"/>
          </a:xfrm>
          <a:prstGeom prst="rect">
            <a:avLst/>
          </a:prstGeom>
          <a:noFill/>
        </p:spPr>
        <p:txBody>
          <a:bodyPr wrap="square" lIns="76200" tIns="38100" rIns="76200" bIns="38100" rtlCol="0">
            <a:spAutoFit/>
          </a:bodyPr>
          <a:lstStyle/>
          <a:p>
            <a:pPr marL="0" marR="0" lvl="0" indent="0" algn="l" defTabSz="1219200" rtl="0" eaLnBrk="1" fontAlgn="auto" latinLnBrk="0" hangingPunct="1">
              <a:lnSpc>
                <a:spcPct val="15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软件地平均无故障时间</a:t>
            </a:r>
            <a:r>
              <a:rPr kumimoji="0" lang="en-US" altLang="zh-CN"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MTTF</a:t>
            </a:r>
            <a:r>
              <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时一个重要地质量指标，往往作为对软件地一项要求，由用户提出来。</a:t>
            </a:r>
            <a:endPar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4" name="Shape 22"/>
          <p:cNvSpPr/>
          <p:nvPr/>
        </p:nvSpPr>
        <p:spPr>
          <a:xfrm>
            <a:off x="8130461" y="3597432"/>
            <a:ext cx="2711888" cy="2711888"/>
          </a:xfrm>
          <a:prstGeom prst="gear9">
            <a:avLst/>
          </a:prstGeom>
          <a:solidFill>
            <a:schemeClr val="accent1"/>
          </a:solidFill>
        </p:spPr>
        <p:style>
          <a:lnRef idx="0">
            <a:schemeClr val="accent1"/>
          </a:lnRef>
          <a:fillRef idx="3">
            <a:schemeClr val="accent1"/>
          </a:fillRef>
          <a:effectRef idx="3">
            <a:schemeClr val="accent1"/>
          </a:effectRef>
          <a:fontRef idx="minor">
            <a:schemeClr val="lt1"/>
          </a:fontRef>
        </p:style>
      </p:sp>
      <p:sp>
        <p:nvSpPr>
          <p:cNvPr id="5" name="Shape 20"/>
          <p:cNvSpPr/>
          <p:nvPr/>
        </p:nvSpPr>
        <p:spPr>
          <a:xfrm rot="19625411">
            <a:off x="6760640" y="2280093"/>
            <a:ext cx="2167467" cy="2167467"/>
          </a:xfrm>
          <a:prstGeom prst="gear6">
            <a:avLst/>
          </a:prstGeom>
          <a:solidFill>
            <a:schemeClr val="accent1"/>
          </a:solidFill>
        </p:spPr>
        <p:style>
          <a:lnRef idx="0">
            <a:schemeClr val="accent1"/>
          </a:lnRef>
          <a:fillRef idx="3">
            <a:schemeClr val="accent1"/>
          </a:fillRef>
          <a:effectRef idx="3">
            <a:schemeClr val="accent1"/>
          </a:effectRef>
          <a:fontRef idx="minor">
            <a:schemeClr val="lt1"/>
          </a:fontRef>
        </p:style>
      </p:sp>
      <p:sp>
        <p:nvSpPr>
          <p:cNvPr id="7" name="Shape 18"/>
          <p:cNvSpPr/>
          <p:nvPr/>
        </p:nvSpPr>
        <p:spPr>
          <a:xfrm rot="20700000">
            <a:off x="8311861" y="943793"/>
            <a:ext cx="2123675" cy="2123675"/>
          </a:xfrm>
          <a:prstGeom prst="gear6">
            <a:avLst/>
          </a:prstGeom>
          <a:solidFill>
            <a:schemeClr val="accent1"/>
          </a:solidFill>
        </p:spPr>
        <p:style>
          <a:lnRef idx="0">
            <a:schemeClr val="accent1"/>
          </a:lnRef>
          <a:fillRef idx="3">
            <a:schemeClr val="accent1"/>
          </a:fillRef>
          <a:effectRef idx="3">
            <a:schemeClr val="accent1"/>
          </a:effectRef>
          <a:fontRef idx="minor">
            <a:schemeClr val="lt1"/>
          </a:fontRef>
        </p:style>
      </p:sp>
      <p:sp>
        <p:nvSpPr>
          <p:cNvPr id="8" name="TextBox 7"/>
          <p:cNvSpPr txBox="1"/>
          <p:nvPr/>
        </p:nvSpPr>
        <p:spPr>
          <a:xfrm>
            <a:off x="8730116" y="1779435"/>
            <a:ext cx="1269865" cy="445135"/>
          </a:xfrm>
          <a:prstGeom prst="rect">
            <a:avLst/>
          </a:prstGeom>
          <a:noFill/>
        </p:spPr>
        <p:txBody>
          <a:bodyPr wrap="square" lIns="76200" tIns="38100" rIns="76200" bIns="3810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要求</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9" name="TextBox 8"/>
          <p:cNvSpPr txBox="1"/>
          <p:nvPr/>
        </p:nvSpPr>
        <p:spPr>
          <a:xfrm>
            <a:off x="8653944" y="4662204"/>
            <a:ext cx="1516331" cy="650875"/>
          </a:xfrm>
          <a:prstGeom prst="rect">
            <a:avLst/>
          </a:prstGeom>
          <a:noFill/>
        </p:spPr>
        <p:txBody>
          <a:bodyPr wrap="square" lIns="76200" tIns="38100" rIns="76200" bIns="3810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质量</a:t>
            </a:r>
            <a:endPar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0" name="TextBox 9"/>
          <p:cNvSpPr txBox="1"/>
          <p:nvPr/>
        </p:nvSpPr>
        <p:spPr>
          <a:xfrm>
            <a:off x="7094609" y="3112935"/>
            <a:ext cx="1516331" cy="445135"/>
          </a:xfrm>
          <a:prstGeom prst="rect">
            <a:avLst/>
          </a:prstGeom>
          <a:noFill/>
        </p:spPr>
        <p:txBody>
          <a:bodyPr wrap="square" lIns="76200" tIns="38100" rIns="76200" bIns="3810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指标</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11" name="Picture 5"/>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t="13969"/>
          <a:stretch>
            <a:fillRect/>
          </a:stretch>
        </p:blipFill>
        <p:spPr bwMode="auto">
          <a:xfrm>
            <a:off x="1586225" y="3393449"/>
            <a:ext cx="4587128" cy="26205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448956" y="815500"/>
            <a:ext cx="4934813" cy="49348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5" name="椭圆 4"/>
          <p:cNvSpPr/>
          <p:nvPr/>
        </p:nvSpPr>
        <p:spPr>
          <a:xfrm>
            <a:off x="3336459" y="703003"/>
            <a:ext cx="5159808" cy="5159805"/>
          </a:xfrm>
          <a:prstGeom prst="ellipse">
            <a:avLst/>
          </a:prstGeom>
          <a:noFill/>
          <a:ln w="117475">
            <a:solidFill>
              <a:schemeClr val="accent1">
                <a:lumMod val="40000"/>
                <a:lumOff val="6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7" name="任意多边形 6"/>
          <p:cNvSpPr/>
          <p:nvPr/>
        </p:nvSpPr>
        <p:spPr>
          <a:xfrm rot="961210">
            <a:off x="1683772" y="3991137"/>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8" name="任意多边形 7"/>
          <p:cNvSpPr/>
          <p:nvPr/>
        </p:nvSpPr>
        <p:spPr>
          <a:xfrm rot="12672593">
            <a:off x="2592826" y="4750465"/>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9" name="任意多边形 8"/>
          <p:cNvSpPr/>
          <p:nvPr/>
        </p:nvSpPr>
        <p:spPr>
          <a:xfrm>
            <a:off x="1427911" y="4996442"/>
            <a:ext cx="748631" cy="791412"/>
          </a:xfrm>
          <a:custGeom>
            <a:avLst/>
            <a:gdLst>
              <a:gd name="connsiteX0" fmla="*/ 0 w 561473"/>
              <a:gd name="connsiteY0" fmla="*/ 0 h 593558"/>
              <a:gd name="connsiteX1" fmla="*/ 561473 w 561473"/>
              <a:gd name="connsiteY1" fmla="*/ 272716 h 593558"/>
              <a:gd name="connsiteX2" fmla="*/ 32084 w 561473"/>
              <a:gd name="connsiteY2" fmla="*/ 593558 h 593558"/>
              <a:gd name="connsiteX3" fmla="*/ 0 w 561473"/>
              <a:gd name="connsiteY3" fmla="*/ 0 h 593558"/>
            </a:gdLst>
            <a:ahLst/>
            <a:cxnLst>
              <a:cxn ang="0">
                <a:pos x="connsiteX0" y="connsiteY0"/>
              </a:cxn>
              <a:cxn ang="0">
                <a:pos x="connsiteX1" y="connsiteY1"/>
              </a:cxn>
              <a:cxn ang="0">
                <a:pos x="connsiteX2" y="connsiteY2"/>
              </a:cxn>
              <a:cxn ang="0">
                <a:pos x="connsiteX3" y="connsiteY3"/>
              </a:cxn>
            </a:cxnLst>
            <a:rect l="l" t="t" r="r" b="b"/>
            <a:pathLst>
              <a:path w="561473" h="593558">
                <a:moveTo>
                  <a:pt x="0" y="0"/>
                </a:moveTo>
                <a:lnTo>
                  <a:pt x="561473" y="272716"/>
                </a:lnTo>
                <a:lnTo>
                  <a:pt x="32084" y="59355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0" name="任意多边形 9"/>
          <p:cNvSpPr/>
          <p:nvPr/>
        </p:nvSpPr>
        <p:spPr>
          <a:xfrm>
            <a:off x="636500" y="4226421"/>
            <a:ext cx="449179" cy="406400"/>
          </a:xfrm>
          <a:custGeom>
            <a:avLst/>
            <a:gdLst>
              <a:gd name="connsiteX0" fmla="*/ 0 w 336884"/>
              <a:gd name="connsiteY0" fmla="*/ 0 h 304800"/>
              <a:gd name="connsiteX1" fmla="*/ 80210 w 336884"/>
              <a:gd name="connsiteY1" fmla="*/ 304800 h 304800"/>
              <a:gd name="connsiteX2" fmla="*/ 336884 w 336884"/>
              <a:gd name="connsiteY2" fmla="*/ 192505 h 304800"/>
              <a:gd name="connsiteX3" fmla="*/ 0 w 336884"/>
              <a:gd name="connsiteY3" fmla="*/ 0 h 304800"/>
            </a:gdLst>
            <a:ahLst/>
            <a:cxnLst>
              <a:cxn ang="0">
                <a:pos x="connsiteX0" y="connsiteY0"/>
              </a:cxn>
              <a:cxn ang="0">
                <a:pos x="connsiteX1" y="connsiteY1"/>
              </a:cxn>
              <a:cxn ang="0">
                <a:pos x="connsiteX2" y="connsiteY2"/>
              </a:cxn>
              <a:cxn ang="0">
                <a:pos x="connsiteX3" y="connsiteY3"/>
              </a:cxn>
            </a:cxnLst>
            <a:rect l="l" t="t" r="r" b="b"/>
            <a:pathLst>
              <a:path w="336884" h="304800">
                <a:moveTo>
                  <a:pt x="0" y="0"/>
                </a:moveTo>
                <a:lnTo>
                  <a:pt x="80210" y="304800"/>
                </a:lnTo>
                <a:lnTo>
                  <a:pt x="336884" y="19250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1" name="任意多边形 10"/>
          <p:cNvSpPr/>
          <p:nvPr/>
        </p:nvSpPr>
        <p:spPr>
          <a:xfrm>
            <a:off x="1984037" y="5723686"/>
            <a:ext cx="641684" cy="534737"/>
          </a:xfrm>
          <a:custGeom>
            <a:avLst/>
            <a:gdLst>
              <a:gd name="connsiteX0" fmla="*/ 176463 w 481263"/>
              <a:gd name="connsiteY0" fmla="*/ 96253 h 401053"/>
              <a:gd name="connsiteX1" fmla="*/ 0 w 481263"/>
              <a:gd name="connsiteY1" fmla="*/ 401053 h 401053"/>
              <a:gd name="connsiteX2" fmla="*/ 481263 w 481263"/>
              <a:gd name="connsiteY2" fmla="*/ 0 h 401053"/>
              <a:gd name="connsiteX3" fmla="*/ 176463 w 481263"/>
              <a:gd name="connsiteY3" fmla="*/ 96253 h 401053"/>
            </a:gdLst>
            <a:ahLst/>
            <a:cxnLst>
              <a:cxn ang="0">
                <a:pos x="connsiteX0" y="connsiteY0"/>
              </a:cxn>
              <a:cxn ang="0">
                <a:pos x="connsiteX1" y="connsiteY1"/>
              </a:cxn>
              <a:cxn ang="0">
                <a:pos x="connsiteX2" y="connsiteY2"/>
              </a:cxn>
              <a:cxn ang="0">
                <a:pos x="connsiteX3" y="connsiteY3"/>
              </a:cxn>
            </a:cxnLst>
            <a:rect l="l" t="t" r="r" b="b"/>
            <a:pathLst>
              <a:path w="481263" h="401053">
                <a:moveTo>
                  <a:pt x="176463" y="96253"/>
                </a:moveTo>
                <a:lnTo>
                  <a:pt x="0" y="401053"/>
                </a:lnTo>
                <a:lnTo>
                  <a:pt x="481263" y="0"/>
                </a:lnTo>
                <a:lnTo>
                  <a:pt x="176463" y="9625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2" name="任意多边形 11"/>
          <p:cNvSpPr/>
          <p:nvPr/>
        </p:nvSpPr>
        <p:spPr>
          <a:xfrm rot="4178014">
            <a:off x="2999277" y="822677"/>
            <a:ext cx="534736" cy="641684"/>
          </a:xfrm>
          <a:custGeom>
            <a:avLst/>
            <a:gdLst>
              <a:gd name="connsiteX0" fmla="*/ 0 w 401052"/>
              <a:gd name="connsiteY0" fmla="*/ 0 h 481263"/>
              <a:gd name="connsiteX1" fmla="*/ 401052 w 401052"/>
              <a:gd name="connsiteY1" fmla="*/ 96253 h 481263"/>
              <a:gd name="connsiteX2" fmla="*/ 16042 w 401052"/>
              <a:gd name="connsiteY2" fmla="*/ 481263 h 481263"/>
              <a:gd name="connsiteX3" fmla="*/ 0 w 401052"/>
              <a:gd name="connsiteY3" fmla="*/ 0 h 481263"/>
            </a:gdLst>
            <a:ahLst/>
            <a:cxnLst>
              <a:cxn ang="0">
                <a:pos x="connsiteX0" y="connsiteY0"/>
              </a:cxn>
              <a:cxn ang="0">
                <a:pos x="connsiteX1" y="connsiteY1"/>
              </a:cxn>
              <a:cxn ang="0">
                <a:pos x="connsiteX2" y="connsiteY2"/>
              </a:cxn>
              <a:cxn ang="0">
                <a:pos x="connsiteX3" y="connsiteY3"/>
              </a:cxn>
            </a:cxnLst>
            <a:rect l="l" t="t" r="r" b="b"/>
            <a:pathLst>
              <a:path w="401052" h="481263">
                <a:moveTo>
                  <a:pt x="0" y="0"/>
                </a:moveTo>
                <a:lnTo>
                  <a:pt x="401052" y="96253"/>
                </a:lnTo>
                <a:lnTo>
                  <a:pt x="16042" y="481263"/>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3" name="任意多边形 12"/>
          <p:cNvSpPr/>
          <p:nvPr/>
        </p:nvSpPr>
        <p:spPr>
          <a:xfrm>
            <a:off x="9195215" y="1079350"/>
            <a:ext cx="1155031" cy="770021"/>
          </a:xfrm>
          <a:custGeom>
            <a:avLst/>
            <a:gdLst>
              <a:gd name="connsiteX0" fmla="*/ 0 w 866273"/>
              <a:gd name="connsiteY0" fmla="*/ 64168 h 577516"/>
              <a:gd name="connsiteX1" fmla="*/ 866273 w 866273"/>
              <a:gd name="connsiteY1" fmla="*/ 0 h 577516"/>
              <a:gd name="connsiteX2" fmla="*/ 401052 w 866273"/>
              <a:gd name="connsiteY2" fmla="*/ 577516 h 577516"/>
              <a:gd name="connsiteX3" fmla="*/ 0 w 866273"/>
              <a:gd name="connsiteY3" fmla="*/ 64168 h 577516"/>
            </a:gdLst>
            <a:ahLst/>
            <a:cxnLst>
              <a:cxn ang="0">
                <a:pos x="connsiteX0" y="connsiteY0"/>
              </a:cxn>
              <a:cxn ang="0">
                <a:pos x="connsiteX1" y="connsiteY1"/>
              </a:cxn>
              <a:cxn ang="0">
                <a:pos x="connsiteX2" y="connsiteY2"/>
              </a:cxn>
              <a:cxn ang="0">
                <a:pos x="connsiteX3" y="connsiteY3"/>
              </a:cxn>
            </a:cxnLst>
            <a:rect l="l" t="t" r="r" b="b"/>
            <a:pathLst>
              <a:path w="866273" h="577516">
                <a:moveTo>
                  <a:pt x="0" y="64168"/>
                </a:moveTo>
                <a:lnTo>
                  <a:pt x="866273" y="0"/>
                </a:lnTo>
                <a:lnTo>
                  <a:pt x="401052" y="577516"/>
                </a:lnTo>
                <a:lnTo>
                  <a:pt x="0" y="641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4" name="任意多边形 13"/>
          <p:cNvSpPr/>
          <p:nvPr/>
        </p:nvSpPr>
        <p:spPr>
          <a:xfrm>
            <a:off x="9302163" y="2319941"/>
            <a:ext cx="491959" cy="470569"/>
          </a:xfrm>
          <a:custGeom>
            <a:avLst/>
            <a:gdLst>
              <a:gd name="connsiteX0" fmla="*/ 0 w 368969"/>
              <a:gd name="connsiteY0" fmla="*/ 0 h 352927"/>
              <a:gd name="connsiteX1" fmla="*/ 368969 w 368969"/>
              <a:gd name="connsiteY1" fmla="*/ 48127 h 352927"/>
              <a:gd name="connsiteX2" fmla="*/ 112295 w 368969"/>
              <a:gd name="connsiteY2" fmla="*/ 352927 h 352927"/>
              <a:gd name="connsiteX3" fmla="*/ 0 w 368969"/>
              <a:gd name="connsiteY3" fmla="*/ 0 h 352927"/>
            </a:gdLst>
            <a:ahLst/>
            <a:cxnLst>
              <a:cxn ang="0">
                <a:pos x="connsiteX0" y="connsiteY0"/>
              </a:cxn>
              <a:cxn ang="0">
                <a:pos x="connsiteX1" y="connsiteY1"/>
              </a:cxn>
              <a:cxn ang="0">
                <a:pos x="connsiteX2" y="connsiteY2"/>
              </a:cxn>
              <a:cxn ang="0">
                <a:pos x="connsiteX3" y="connsiteY3"/>
              </a:cxn>
            </a:cxnLst>
            <a:rect l="l" t="t" r="r" b="b"/>
            <a:pathLst>
              <a:path w="368969" h="352927">
                <a:moveTo>
                  <a:pt x="0" y="0"/>
                </a:moveTo>
                <a:lnTo>
                  <a:pt x="368969" y="48127"/>
                </a:lnTo>
                <a:lnTo>
                  <a:pt x="112295" y="352927"/>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5" name="任意多边形 14"/>
          <p:cNvSpPr/>
          <p:nvPr/>
        </p:nvSpPr>
        <p:spPr>
          <a:xfrm>
            <a:off x="8746036" y="3047185"/>
            <a:ext cx="1005305" cy="770020"/>
          </a:xfrm>
          <a:custGeom>
            <a:avLst/>
            <a:gdLst>
              <a:gd name="connsiteX0" fmla="*/ 0 w 753979"/>
              <a:gd name="connsiteY0" fmla="*/ 0 h 577515"/>
              <a:gd name="connsiteX1" fmla="*/ 48126 w 753979"/>
              <a:gd name="connsiteY1" fmla="*/ 577515 h 577515"/>
              <a:gd name="connsiteX2" fmla="*/ 753979 w 753979"/>
              <a:gd name="connsiteY2" fmla="*/ 513347 h 577515"/>
              <a:gd name="connsiteX3" fmla="*/ 0 w 753979"/>
              <a:gd name="connsiteY3" fmla="*/ 0 h 577515"/>
            </a:gdLst>
            <a:ahLst/>
            <a:cxnLst>
              <a:cxn ang="0">
                <a:pos x="connsiteX0" y="connsiteY0"/>
              </a:cxn>
              <a:cxn ang="0">
                <a:pos x="connsiteX1" y="connsiteY1"/>
              </a:cxn>
              <a:cxn ang="0">
                <a:pos x="connsiteX2" y="connsiteY2"/>
              </a:cxn>
              <a:cxn ang="0">
                <a:pos x="connsiteX3" y="connsiteY3"/>
              </a:cxn>
            </a:cxnLst>
            <a:rect l="l" t="t" r="r" b="b"/>
            <a:pathLst>
              <a:path w="753979" h="577515">
                <a:moveTo>
                  <a:pt x="0" y="0"/>
                </a:moveTo>
                <a:lnTo>
                  <a:pt x="48126" y="577515"/>
                </a:lnTo>
                <a:lnTo>
                  <a:pt x="753979" y="51334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6" name="任意多边形 15"/>
          <p:cNvSpPr/>
          <p:nvPr/>
        </p:nvSpPr>
        <p:spPr>
          <a:xfrm>
            <a:off x="9751341" y="3496358"/>
            <a:ext cx="1454484" cy="748633"/>
          </a:xfrm>
          <a:custGeom>
            <a:avLst/>
            <a:gdLst>
              <a:gd name="connsiteX0" fmla="*/ 433136 w 1090863"/>
              <a:gd name="connsiteY0" fmla="*/ 0 h 561474"/>
              <a:gd name="connsiteX1" fmla="*/ 0 w 1090863"/>
              <a:gd name="connsiteY1" fmla="*/ 561474 h 561474"/>
              <a:gd name="connsiteX2" fmla="*/ 1090863 w 1090863"/>
              <a:gd name="connsiteY2" fmla="*/ 256674 h 561474"/>
              <a:gd name="connsiteX3" fmla="*/ 481263 w 1090863"/>
              <a:gd name="connsiteY3" fmla="*/ 16042 h 561474"/>
              <a:gd name="connsiteX4" fmla="*/ 433136 w 1090863"/>
              <a:gd name="connsiteY4" fmla="*/ 0 h 561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863" h="561474">
                <a:moveTo>
                  <a:pt x="433136" y="0"/>
                </a:moveTo>
                <a:lnTo>
                  <a:pt x="0" y="561474"/>
                </a:lnTo>
                <a:lnTo>
                  <a:pt x="1090863" y="256674"/>
                </a:lnTo>
                <a:lnTo>
                  <a:pt x="481263" y="16042"/>
                </a:lnTo>
                <a:lnTo>
                  <a:pt x="43313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7" name="任意多边形 16"/>
          <p:cNvSpPr/>
          <p:nvPr/>
        </p:nvSpPr>
        <p:spPr>
          <a:xfrm>
            <a:off x="8296857" y="5293077"/>
            <a:ext cx="919748" cy="1112255"/>
          </a:xfrm>
          <a:custGeom>
            <a:avLst/>
            <a:gdLst>
              <a:gd name="connsiteX0" fmla="*/ 0 w 689811"/>
              <a:gd name="connsiteY0" fmla="*/ 304800 h 834190"/>
              <a:gd name="connsiteX1" fmla="*/ 545432 w 689811"/>
              <a:gd name="connsiteY1" fmla="*/ 0 h 834190"/>
              <a:gd name="connsiteX2" fmla="*/ 689811 w 689811"/>
              <a:gd name="connsiteY2" fmla="*/ 834190 h 834190"/>
              <a:gd name="connsiteX3" fmla="*/ 0 w 689811"/>
              <a:gd name="connsiteY3" fmla="*/ 304800 h 834190"/>
            </a:gdLst>
            <a:ahLst/>
            <a:cxnLst>
              <a:cxn ang="0">
                <a:pos x="connsiteX0" y="connsiteY0"/>
              </a:cxn>
              <a:cxn ang="0">
                <a:pos x="connsiteX1" y="connsiteY1"/>
              </a:cxn>
              <a:cxn ang="0">
                <a:pos x="connsiteX2" y="connsiteY2"/>
              </a:cxn>
              <a:cxn ang="0">
                <a:pos x="connsiteX3" y="connsiteY3"/>
              </a:cxn>
            </a:cxnLst>
            <a:rect l="l" t="t" r="r" b="b"/>
            <a:pathLst>
              <a:path w="689811" h="834190">
                <a:moveTo>
                  <a:pt x="0" y="304800"/>
                </a:moveTo>
                <a:lnTo>
                  <a:pt x="545432" y="0"/>
                </a:lnTo>
                <a:lnTo>
                  <a:pt x="689811" y="834190"/>
                </a:lnTo>
                <a:lnTo>
                  <a:pt x="0" y="3048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8" name="矩形 17"/>
          <p:cNvSpPr/>
          <p:nvPr/>
        </p:nvSpPr>
        <p:spPr>
          <a:xfrm>
            <a:off x="3452905" y="2729558"/>
            <a:ext cx="4872203" cy="781685"/>
          </a:xfrm>
          <a:prstGeom prst="rect">
            <a:avLst/>
          </a:prstGeom>
        </p:spPr>
        <p:txBody>
          <a:bodyPr wrap="square">
            <a:spAutoFit/>
          </a:bodyPr>
          <a:lstStyle/>
          <a:p>
            <a:pPr marL="0" marR="0" lvl="0" indent="0" algn="ctr" defTabSz="1219200" rtl="0" eaLnBrk="1" fontAlgn="base" latinLnBrk="0" hangingPunct="1">
              <a:lnSpc>
                <a:spcPct val="120000"/>
              </a:lnSpc>
              <a:spcBef>
                <a:spcPts val="0"/>
              </a:spcBef>
              <a:spcAft>
                <a:spcPts val="0"/>
              </a:spcAft>
              <a:buClrTx/>
              <a:buSzTx/>
              <a:buFontTx/>
              <a:buNone/>
              <a:defRPr/>
            </a:pPr>
            <a:r>
              <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rPr>
              <a:t>维护</a:t>
            </a:r>
            <a:endPar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23" name="TextBox 22"/>
          <p:cNvSpPr txBox="1"/>
          <p:nvPr/>
        </p:nvSpPr>
        <p:spPr>
          <a:xfrm>
            <a:off x="5453624" y="1495920"/>
            <a:ext cx="871855" cy="1445260"/>
          </a:xfrm>
          <a:prstGeom prst="rect">
            <a:avLst/>
          </a:prstGeom>
          <a:noFill/>
        </p:spPr>
        <p:txBody>
          <a:bodyPr wrap="none"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a:t>
            </a:r>
            <a:endPar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grpSp>
        <p:nvGrpSpPr>
          <p:cNvPr id="3" name="组合 2"/>
          <p:cNvGrpSpPr/>
          <p:nvPr/>
        </p:nvGrpSpPr>
        <p:grpSpPr>
          <a:xfrm>
            <a:off x="3693160" y="3496310"/>
            <a:ext cx="4446270" cy="1087755"/>
            <a:chOff x="6576" y="5530"/>
            <a:chExt cx="7002" cy="1713"/>
          </a:xfrm>
        </p:grpSpPr>
        <p:sp>
          <p:nvSpPr>
            <p:cNvPr id="21" name="矩形 20"/>
            <p:cNvSpPr/>
            <p:nvPr/>
          </p:nvSpPr>
          <p:spPr>
            <a:xfrm>
              <a:off x="6576" y="5530"/>
              <a:ext cx="3574" cy="1713"/>
            </a:xfrm>
            <a:prstGeom prst="rect">
              <a:avLst/>
            </a:prstGeom>
          </p:spPr>
          <p:txBody>
            <a:bodyPr wrap="square">
              <a:spAutoFit/>
            </a:bodyPr>
            <a:lstStyle/>
            <a:p>
              <a:pPr marL="0" marR="0" lvl="0" indent="0" algn="l" defTabSz="1219200" rtl="0" eaLnBrk="1" fontAlgn="base" latinLnBrk="0" hangingPunct="1">
                <a:lnSpc>
                  <a:spcPct val="120000"/>
                </a:lnSpc>
                <a:spcBef>
                  <a:spcPts val="0"/>
                </a:spcBef>
                <a:spcAft>
                  <a:spcPts val="0"/>
                </a:spcAft>
                <a:buClrTx/>
                <a:buSzTx/>
                <a:buFontTx/>
                <a:buNone/>
                <a:defRPr/>
              </a:pPr>
              <a:r>
                <a:rPr kumimoji="0" lang="en-US"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8.1 </a:t>
              </a:r>
              <a:r>
                <a:rPr kumimoji="0" lang="zh-CN" altLang="en-US"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软件维护的定义</a:t>
              </a:r>
              <a:endParaRPr kumimoji="0" lang="zh-CN" altLang="en-US"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8.2 </a:t>
              </a:r>
              <a:r>
                <a:rPr kumimoji="0" lang="zh-CN" altLang="en-US"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软件维护的特点</a:t>
              </a:r>
              <a:endParaRPr kumimoji="0" lang="zh-CN" altLang="en-US"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8.3 </a:t>
              </a:r>
              <a:r>
                <a:rPr kumimoji="0" lang="zh-CN" altLang="en-US"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软件维护过程</a:t>
              </a:r>
              <a:endParaRPr kumimoji="0" lang="zh-CN" altLang="en-US"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10150" y="5530"/>
              <a:ext cx="3428" cy="1713"/>
            </a:xfrm>
            <a:prstGeom prst="rect">
              <a:avLst/>
            </a:prstGeom>
          </p:spPr>
          <p:txBody>
            <a:bodyPr wrap="square">
              <a:spAutoFit/>
            </a:bodyPr>
            <a:p>
              <a:pPr marL="0" marR="0" lvl="0" indent="0" algn="l" defTabSz="1219200" rtl="0" eaLnBrk="1" fontAlgn="base" latinLnBrk="0" hangingPunct="1">
                <a:lnSpc>
                  <a:spcPct val="120000"/>
                </a:lnSpc>
                <a:spcBef>
                  <a:spcPts val="0"/>
                </a:spcBef>
                <a:spcAft>
                  <a:spcPts val="0"/>
                </a:spcAft>
                <a:buClrTx/>
                <a:buSzTx/>
                <a:buFontTx/>
                <a:buNone/>
                <a:defRPr/>
              </a:pPr>
              <a:r>
                <a:rPr lang="en-US" altLang="zh-CN" noProof="0" dirty="0">
                  <a:ln>
                    <a:noFill/>
                  </a:ln>
                  <a:solidFill>
                    <a:prstClr val="white"/>
                  </a:solidFill>
                  <a:effectLst/>
                  <a:uLnTx/>
                  <a:uFillTx/>
                  <a:latin typeface="微软雅黑" panose="020B0503020204020204" charset="-122"/>
                  <a:ea typeface="微软雅黑" panose="020B0503020204020204" charset="-122"/>
                  <a:sym typeface="+mn-ea"/>
                </a:rPr>
                <a:t>8.4 </a:t>
              </a:r>
              <a:r>
                <a:rPr lang="zh-CN" altLang="en-US" noProof="0" dirty="0">
                  <a:ln>
                    <a:noFill/>
                  </a:ln>
                  <a:solidFill>
                    <a:prstClr val="white"/>
                  </a:solidFill>
                  <a:effectLst/>
                  <a:uLnTx/>
                  <a:uFillTx/>
                  <a:latin typeface="微软雅黑" panose="020B0503020204020204" charset="-122"/>
                  <a:ea typeface="微软雅黑" panose="020B0503020204020204" charset="-122"/>
                  <a:sym typeface="+mn-ea"/>
                </a:rPr>
                <a:t>软件的可维护性</a:t>
              </a:r>
              <a:endParaRPr kumimoji="0" lang="en-US" altLang="zh-CN"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8.5 </a:t>
              </a:r>
              <a:r>
                <a:rPr kumimoji="0" lang="zh-CN" altLang="en-US"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预防性维护</a:t>
              </a:r>
              <a:endParaRPr kumimoji="0" lang="zh-CN" altLang="en-US"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8.6 </a:t>
              </a:r>
              <a:r>
                <a:rPr kumimoji="0" lang="zh-CN" altLang="en-US"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软件再工程过程</a:t>
              </a:r>
              <a:endParaRPr kumimoji="0" lang="zh-CN" altLang="en-US"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latin typeface="+mj-ea"/>
              </a:rPr>
              <a:t>软件维护的定义</a:t>
            </a:r>
            <a:endParaRPr lang="zh-CN" altLang="en-US" sz="2400" b="1" dirty="0">
              <a:latin typeface="+mj-ea"/>
            </a:endParaRPr>
          </a:p>
        </p:txBody>
      </p:sp>
      <p:sp>
        <p:nvSpPr>
          <p:cNvPr id="3" name="AutoShape 593"/>
          <p:cNvSpPr>
            <a:spLocks noChangeArrowheads="1"/>
          </p:cNvSpPr>
          <p:nvPr/>
        </p:nvSpPr>
        <p:spPr bwMode="auto">
          <a:xfrm rot="10800000" flipH="1" flipV="1">
            <a:off x="2771140" y="3542030"/>
            <a:ext cx="675005" cy="342900"/>
          </a:xfrm>
          <a:prstGeom prst="rightArrow">
            <a:avLst>
              <a:gd name="adj1" fmla="val 60857"/>
              <a:gd name="adj2" fmla="val 56907"/>
            </a:avLst>
          </a:prstGeom>
          <a:solidFill>
            <a:schemeClr val="accent1"/>
          </a:solidFill>
          <a:ln w="9525" cap="flat" cmpd="sng" algn="ctr">
            <a:noFill/>
            <a:prstDash val="solid"/>
            <a:round/>
            <a:headEnd type="none" w="med" len="med"/>
            <a:tailEnd type="none" w="med" len="med"/>
          </a:ln>
          <a:effectLst/>
        </p:spPr>
        <p:txBody>
          <a:bodyPr vert="horz" wrap="square" lIns="91416" tIns="45708" rIns="91416" bIns="45708" numCol="1" rtlCol="0" anchor="t" anchorCtr="0" compatLnSpc="1"/>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 name="Oval 2"/>
          <p:cNvSpPr>
            <a:spLocks noChangeAspect="1" noChangeArrowheads="1"/>
          </p:cNvSpPr>
          <p:nvPr/>
        </p:nvSpPr>
        <p:spPr bwMode="auto">
          <a:xfrm>
            <a:off x="1250309" y="3007709"/>
            <a:ext cx="1422180" cy="1423231"/>
          </a:xfrm>
          <a:prstGeom prst="ellipse">
            <a:avLst/>
          </a:pr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fr-FR" altLang="zh-CN"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5" name="TextBox 147"/>
          <p:cNvSpPr txBox="1">
            <a:spLocks noChangeArrowheads="1"/>
          </p:cNvSpPr>
          <p:nvPr/>
        </p:nvSpPr>
        <p:spPr bwMode="auto">
          <a:xfrm>
            <a:off x="1421765" y="3542030"/>
            <a:ext cx="1079500" cy="447675"/>
          </a:xfrm>
          <a:prstGeom prst="rect">
            <a:avLst/>
          </a:prstGeom>
          <a:noFill/>
          <a:ln w="9525" cap="flat" cmpd="sng" algn="ctr">
            <a:noFill/>
            <a:prstDash val="solid"/>
            <a:round/>
            <a:headEnd type="none" w="med" len="med"/>
            <a:tailEnd type="none" w="med" len="med"/>
          </a:ln>
          <a:effectLst/>
        </p:spPr>
        <p:txBody>
          <a:bodyPr vert="horz" wrap="square" lIns="91416" tIns="45708" rIns="91416" bIns="45708" numCol="1" rtlCol="0" anchor="t" anchorCtr="0" compatLnSpc="1"/>
          <a:lstStyle>
            <a:defPPr>
              <a:defRPr lang="zh-CN"/>
            </a:defP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维护</a:t>
            </a:r>
            <a:endParaRPr kumimoji="0" lang="zh-CN" altLang="en-US" sz="20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7" name="圆角矩形 6"/>
          <p:cNvSpPr/>
          <p:nvPr/>
        </p:nvSpPr>
        <p:spPr bwMode="auto">
          <a:xfrm>
            <a:off x="5950478" y="4859992"/>
            <a:ext cx="5048416" cy="958850"/>
          </a:xfrm>
          <a:prstGeom prst="roundRect">
            <a:avLst>
              <a:gd name="adj" fmla="val 7848"/>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8" name="矩形 87"/>
          <p:cNvSpPr>
            <a:spLocks noChangeArrowheads="1"/>
          </p:cNvSpPr>
          <p:nvPr/>
        </p:nvSpPr>
        <p:spPr bwMode="auto">
          <a:xfrm>
            <a:off x="6021492" y="5047990"/>
            <a:ext cx="4932953" cy="582295"/>
          </a:xfrm>
          <a:prstGeom prst="rect">
            <a:avLst/>
          </a:prstGeom>
          <a:noFill/>
          <a:ln w="9525">
            <a:noFill/>
            <a:miter lim="800000"/>
          </a:ln>
        </p:spPr>
        <p:txBody>
          <a:bodyPr wrap="square" lIns="91416" tIns="45708" rIns="91416" bIns="45708">
            <a:spAutoFit/>
          </a:bodyPr>
          <a:lstStyle/>
          <a:p>
            <a:pPr marL="0" marR="0" lvl="0" indent="0" algn="l" defTabSz="1219200" rtl="0" eaLnBrk="0" fontAlgn="ctr" latinLnBrk="0" hangingPunct="0">
              <a:lnSpc>
                <a:spcPct val="10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当为了改进未来的可维护性或可靠性，或为了给未来的改进奠定更好的基础而求改软件。</a:t>
            </a:r>
            <a:endPar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0" name="矩形 87"/>
          <p:cNvSpPr>
            <a:spLocks noChangeArrowheads="1"/>
          </p:cNvSpPr>
          <p:nvPr/>
        </p:nvSpPr>
        <p:spPr bwMode="auto">
          <a:xfrm>
            <a:off x="6059592" y="5201920"/>
            <a:ext cx="4932953" cy="678815"/>
          </a:xfrm>
          <a:prstGeom prst="rect">
            <a:avLst/>
          </a:prstGeom>
          <a:noFill/>
          <a:ln w="9525" cap="flat" cmpd="sng" algn="ctr">
            <a:noFill/>
            <a:prstDash val="solid"/>
            <a:round/>
            <a:headEnd type="none" w="med" len="med"/>
            <a:tailEnd type="none" w="med" len="med"/>
          </a:ln>
          <a:effectLst/>
        </p:spPr>
        <p:txBody>
          <a:bodyPr vert="horz" wrap="square" lIns="91416" tIns="45708" rIns="91416" bIns="45708" numCol="1" rtlCol="0" anchor="t" anchorCtr="0" compatLnSpc="1"/>
          <a:lstStyle/>
          <a:p>
            <a:pPr marL="0" marR="0" lvl="0" indent="0" algn="l" defTabSz="1219200" rtl="0" eaLnBrk="0" fontAlgn="ctr" latinLnBrk="0" hangingPunct="0">
              <a:lnSpc>
                <a:spcPct val="100000"/>
              </a:lnSpc>
              <a:spcBef>
                <a:spcPts val="0"/>
              </a:spcBef>
              <a:spcAft>
                <a:spcPts val="0"/>
              </a:spcAft>
              <a:buClr>
                <a:srgbClr val="FF0000"/>
              </a:buClr>
              <a:buSzPct val="70000"/>
              <a:buFontTx/>
              <a:buNone/>
              <a:defRPr/>
            </a:pPr>
            <a:endPar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1" name="圆角矩形 10"/>
          <p:cNvSpPr/>
          <p:nvPr/>
        </p:nvSpPr>
        <p:spPr bwMode="auto">
          <a:xfrm>
            <a:off x="5944128" y="3232487"/>
            <a:ext cx="5048416" cy="958850"/>
          </a:xfrm>
          <a:prstGeom prst="roundRect">
            <a:avLst>
              <a:gd name="adj" fmla="val 7848"/>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12" name="矩形 87"/>
          <p:cNvSpPr>
            <a:spLocks noChangeArrowheads="1"/>
          </p:cNvSpPr>
          <p:nvPr/>
        </p:nvSpPr>
        <p:spPr bwMode="auto">
          <a:xfrm>
            <a:off x="6021629" y="3420745"/>
            <a:ext cx="4932680" cy="582295"/>
          </a:xfrm>
          <a:prstGeom prst="rect">
            <a:avLst/>
          </a:prstGeom>
          <a:noFill/>
          <a:ln w="9525">
            <a:noFill/>
            <a:miter lim="800000"/>
          </a:ln>
        </p:spPr>
        <p:txBody>
          <a:bodyPr wrap="square" lIns="91416" tIns="45708" rIns="91416" bIns="45708">
            <a:spAutoFit/>
          </a:bodyPr>
          <a:lstStyle/>
          <a:p>
            <a:pPr marL="0" marR="0" lvl="0" indent="0" algn="l" defTabSz="1219200" rtl="0" eaLnBrk="0" fontAlgn="ctr" latinLnBrk="0" hangingPunct="0">
              <a:lnSpc>
                <a:spcPct val="10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在软件使用的过程中，用户往往提出增加新功能或修改已有功能的建议，还可能提出一般性的改进意见。</a:t>
            </a:r>
            <a:endPar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3" name="圆角矩形 12"/>
          <p:cNvSpPr/>
          <p:nvPr/>
        </p:nvSpPr>
        <p:spPr bwMode="auto">
          <a:xfrm>
            <a:off x="5944128" y="1604797"/>
            <a:ext cx="5048416" cy="959035"/>
          </a:xfrm>
          <a:prstGeom prst="roundRect">
            <a:avLst>
              <a:gd name="adj" fmla="val 7848"/>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14" name="矩形 87"/>
          <p:cNvSpPr>
            <a:spLocks noChangeArrowheads="1"/>
          </p:cNvSpPr>
          <p:nvPr/>
        </p:nvSpPr>
        <p:spPr bwMode="auto">
          <a:xfrm>
            <a:off x="6059170" y="1792605"/>
            <a:ext cx="4895215" cy="582295"/>
          </a:xfrm>
          <a:prstGeom prst="rect">
            <a:avLst/>
          </a:prstGeom>
          <a:noFill/>
          <a:ln w="9525">
            <a:noFill/>
            <a:miter lim="800000"/>
          </a:ln>
        </p:spPr>
        <p:txBody>
          <a:bodyPr wrap="square" lIns="91416" tIns="45708" rIns="91416" bIns="45708">
            <a:spAutoFit/>
          </a:bodyPr>
          <a:lstStyle/>
          <a:p>
            <a:pPr marL="0" marR="0" lvl="0" indent="0" algn="l" defTabSz="1219200" rtl="0" eaLnBrk="0" fontAlgn="ctr" latinLnBrk="0" hangingPunct="0">
              <a:lnSpc>
                <a:spcPct val="100000"/>
              </a:lnSpc>
              <a:spcBef>
                <a:spcPts val="0"/>
              </a:spcBef>
              <a:spcAft>
                <a:spcPts val="0"/>
              </a:spcAft>
              <a:buClr>
                <a:srgbClr val="FF0000"/>
              </a:buClr>
              <a:buSzPct val="70000"/>
              <a:buFontTx/>
              <a:buNone/>
              <a:defRPr/>
            </a:pPr>
            <a:r>
              <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所谓软件维护就是在软件已经交付使用时候，为了改成错误或满足新的需要而修改软件的过程。</a:t>
            </a:r>
            <a:endParaRPr kumimoji="0" lang="zh-CN" altLang="en-US" sz="16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cxnSp>
        <p:nvCxnSpPr>
          <p:cNvPr id="15" name="直接连接符 14"/>
          <p:cNvCxnSpPr>
            <a:stCxn id="18" idx="7"/>
            <a:endCxn id="13" idx="1"/>
          </p:cNvCxnSpPr>
          <p:nvPr/>
        </p:nvCxnSpPr>
        <p:spPr bwMode="auto">
          <a:xfrm flipV="1">
            <a:off x="4986496" y="2083770"/>
            <a:ext cx="957580" cy="1016635"/>
          </a:xfrm>
          <a:prstGeom prst="line">
            <a:avLst/>
          </a:prstGeom>
          <a:solidFill>
            <a:schemeClr val="accent1"/>
          </a:solidFill>
          <a:ln w="12700" cap="flat" cmpd="sng" algn="ctr">
            <a:solidFill>
              <a:schemeClr val="accent1"/>
            </a:solidFill>
            <a:prstDash val="solid"/>
            <a:round/>
            <a:headEnd type="oval" w="med" len="med"/>
            <a:tailEnd type="oval"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连接符 15"/>
          <p:cNvCxnSpPr>
            <a:stCxn id="18" idx="6"/>
            <a:endCxn id="11" idx="1"/>
          </p:cNvCxnSpPr>
          <p:nvPr/>
        </p:nvCxnSpPr>
        <p:spPr bwMode="auto">
          <a:xfrm flipV="1">
            <a:off x="5242560" y="3712210"/>
            <a:ext cx="701675" cy="6985"/>
          </a:xfrm>
          <a:prstGeom prst="line">
            <a:avLst/>
          </a:prstGeom>
          <a:solidFill>
            <a:schemeClr val="accent1"/>
          </a:solidFill>
          <a:ln w="12700" cap="flat" cmpd="sng" algn="ctr">
            <a:solidFill>
              <a:schemeClr val="accent1"/>
            </a:solidFill>
            <a:prstDash val="solid"/>
            <a:round/>
            <a:headEnd type="oval" w="med" len="med"/>
            <a:tailEnd type="oval"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16"/>
          <p:cNvCxnSpPr>
            <a:stCxn id="18" idx="5"/>
            <a:endCxn id="7" idx="1"/>
          </p:cNvCxnSpPr>
          <p:nvPr/>
        </p:nvCxnSpPr>
        <p:spPr bwMode="auto">
          <a:xfrm>
            <a:off x="4986655" y="4337685"/>
            <a:ext cx="963930" cy="1002030"/>
          </a:xfrm>
          <a:prstGeom prst="line">
            <a:avLst/>
          </a:prstGeom>
          <a:solidFill>
            <a:schemeClr val="accent1"/>
          </a:solidFill>
          <a:ln w="12700" cap="flat" cmpd="sng" algn="ctr">
            <a:solidFill>
              <a:schemeClr val="accent1"/>
            </a:solidFill>
            <a:prstDash val="solid"/>
            <a:round/>
            <a:headEnd type="oval" w="med" len="med"/>
            <a:tailEnd type="oval"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Oval 2"/>
          <p:cNvSpPr>
            <a:spLocks noChangeAspect="1" noChangeArrowheads="1"/>
          </p:cNvSpPr>
          <p:nvPr/>
        </p:nvSpPr>
        <p:spPr bwMode="auto">
          <a:xfrm>
            <a:off x="3494057" y="2844938"/>
            <a:ext cx="1748499" cy="1748768"/>
          </a:xfrm>
          <a:prstGeom prst="ellipse">
            <a:avLst/>
          </a:pr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fr-FR" altLang="zh-CN"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19" name="TextBox 147"/>
          <p:cNvSpPr txBox="1">
            <a:spLocks noChangeArrowheads="1"/>
          </p:cNvSpPr>
          <p:nvPr/>
        </p:nvSpPr>
        <p:spPr bwMode="auto">
          <a:xfrm>
            <a:off x="3828547" y="3542111"/>
            <a:ext cx="1079699" cy="758285"/>
          </a:xfrm>
          <a:prstGeom prst="rect">
            <a:avLst/>
          </a:prstGeom>
          <a:noFill/>
          <a:ln w="9525" cap="flat" cmpd="sng" algn="ctr">
            <a:noFill/>
            <a:prstDash val="solid"/>
            <a:round/>
            <a:headEnd type="none" w="med" len="med"/>
            <a:tailEnd type="none" w="med" len="med"/>
          </a:ln>
          <a:effectLst/>
        </p:spPr>
        <p:txBody>
          <a:bodyPr vert="horz" wrap="square" lIns="91416" tIns="45708" rIns="91416" bIns="45708" numCol="1" rtlCol="0" anchor="t" anchorCtr="0" compatLnSpc="1"/>
          <a:lstStyle>
            <a:defPPr>
              <a:defRPr lang="zh-CN"/>
            </a:defP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定义</a:t>
            </a:r>
            <a:endParaRPr kumimoji="0" lang="zh-CN" altLang="en-US" sz="2000"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300" fill="hold"/>
                                        <p:tgtEl>
                                          <p:spTgt spid="4"/>
                                        </p:tgtEl>
                                        <p:attrNameLst>
                                          <p:attrName>ppt_w</p:attrName>
                                        </p:attrNameLst>
                                      </p:cBhvr>
                                      <p:tavLst>
                                        <p:tav tm="0">
                                          <p:val>
                                            <p:fltVal val="0"/>
                                          </p:val>
                                        </p:tav>
                                        <p:tav tm="100000">
                                          <p:val>
                                            <p:strVal val="#ppt_w"/>
                                          </p:val>
                                        </p:tav>
                                      </p:tavLst>
                                    </p:anim>
                                    <p:anim calcmode="lin" valueType="num">
                                      <p:cBhvr>
                                        <p:cTn id="12" dur="300" fill="hold"/>
                                        <p:tgtEl>
                                          <p:spTgt spid="4"/>
                                        </p:tgtEl>
                                        <p:attrNameLst>
                                          <p:attrName>ppt_h</p:attrName>
                                        </p:attrNameLst>
                                      </p:cBhvr>
                                      <p:tavLst>
                                        <p:tav tm="0">
                                          <p:val>
                                            <p:fltVal val="0"/>
                                          </p:val>
                                        </p:tav>
                                        <p:tav tm="100000">
                                          <p:val>
                                            <p:strVal val="#ppt_h"/>
                                          </p:val>
                                        </p:tav>
                                      </p:tavLst>
                                    </p:anim>
                                    <p:animEffect transition="in" filter="fade">
                                      <p:cBhvr>
                                        <p:cTn id="13" dur="300"/>
                                        <p:tgtEl>
                                          <p:spTgt spid="4"/>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300" fill="hold"/>
                                        <p:tgtEl>
                                          <p:spTgt spid="5"/>
                                        </p:tgtEl>
                                        <p:attrNameLst>
                                          <p:attrName>ppt_w</p:attrName>
                                        </p:attrNameLst>
                                      </p:cBhvr>
                                      <p:tavLst>
                                        <p:tav tm="0">
                                          <p:val>
                                            <p:fltVal val="0"/>
                                          </p:val>
                                        </p:tav>
                                        <p:tav tm="100000">
                                          <p:val>
                                            <p:strVal val="#ppt_w"/>
                                          </p:val>
                                        </p:tav>
                                      </p:tavLst>
                                    </p:anim>
                                    <p:anim calcmode="lin" valueType="num">
                                      <p:cBhvr>
                                        <p:cTn id="17" dur="300" fill="hold"/>
                                        <p:tgtEl>
                                          <p:spTgt spid="5"/>
                                        </p:tgtEl>
                                        <p:attrNameLst>
                                          <p:attrName>ppt_h</p:attrName>
                                        </p:attrNameLst>
                                      </p:cBhvr>
                                      <p:tavLst>
                                        <p:tav tm="0">
                                          <p:val>
                                            <p:fltVal val="0"/>
                                          </p:val>
                                        </p:tav>
                                        <p:tav tm="100000">
                                          <p:val>
                                            <p:strVal val="#ppt_h"/>
                                          </p:val>
                                        </p:tav>
                                      </p:tavLst>
                                    </p:anim>
                                    <p:animEffect transition="in" filter="fade">
                                      <p:cBhvr>
                                        <p:cTn id="18" dur="300"/>
                                        <p:tgtEl>
                                          <p:spTgt spid="5"/>
                                        </p:tgtEl>
                                      </p:cBhvr>
                                    </p:animEffect>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p:cTn id="22" dur="300" fill="hold"/>
                                        <p:tgtEl>
                                          <p:spTgt spid="19"/>
                                        </p:tgtEl>
                                        <p:attrNameLst>
                                          <p:attrName>ppt_w</p:attrName>
                                        </p:attrNameLst>
                                      </p:cBhvr>
                                      <p:tavLst>
                                        <p:tav tm="0">
                                          <p:val>
                                            <p:fltVal val="0"/>
                                          </p:val>
                                        </p:tav>
                                        <p:tav tm="100000">
                                          <p:val>
                                            <p:strVal val="#ppt_w"/>
                                          </p:val>
                                        </p:tav>
                                      </p:tavLst>
                                    </p:anim>
                                    <p:anim calcmode="lin" valueType="num">
                                      <p:cBhvr>
                                        <p:cTn id="23" dur="300" fill="hold"/>
                                        <p:tgtEl>
                                          <p:spTgt spid="19"/>
                                        </p:tgtEl>
                                        <p:attrNameLst>
                                          <p:attrName>ppt_h</p:attrName>
                                        </p:attrNameLst>
                                      </p:cBhvr>
                                      <p:tavLst>
                                        <p:tav tm="0">
                                          <p:val>
                                            <p:fltVal val="0"/>
                                          </p:val>
                                        </p:tav>
                                        <p:tav tm="100000">
                                          <p:val>
                                            <p:strVal val="#ppt_h"/>
                                          </p:val>
                                        </p:tav>
                                      </p:tavLst>
                                    </p:anim>
                                    <p:animEffect transition="in" filter="fade">
                                      <p:cBhvr>
                                        <p:cTn id="24" dur="300"/>
                                        <p:tgtEl>
                                          <p:spTgt spid="19"/>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p:cTn id="27" dur="300" fill="hold"/>
                                        <p:tgtEl>
                                          <p:spTgt spid="18"/>
                                        </p:tgtEl>
                                        <p:attrNameLst>
                                          <p:attrName>ppt_w</p:attrName>
                                        </p:attrNameLst>
                                      </p:cBhvr>
                                      <p:tavLst>
                                        <p:tav tm="0">
                                          <p:val>
                                            <p:fltVal val="0"/>
                                          </p:val>
                                        </p:tav>
                                        <p:tav tm="100000">
                                          <p:val>
                                            <p:strVal val="#ppt_w"/>
                                          </p:val>
                                        </p:tav>
                                      </p:tavLst>
                                    </p:anim>
                                    <p:anim calcmode="lin" valueType="num">
                                      <p:cBhvr>
                                        <p:cTn id="28" dur="300" fill="hold"/>
                                        <p:tgtEl>
                                          <p:spTgt spid="18"/>
                                        </p:tgtEl>
                                        <p:attrNameLst>
                                          <p:attrName>ppt_h</p:attrName>
                                        </p:attrNameLst>
                                      </p:cBhvr>
                                      <p:tavLst>
                                        <p:tav tm="0">
                                          <p:val>
                                            <p:fltVal val="0"/>
                                          </p:val>
                                        </p:tav>
                                        <p:tav tm="100000">
                                          <p:val>
                                            <p:strVal val="#ppt_h"/>
                                          </p:val>
                                        </p:tav>
                                      </p:tavLst>
                                    </p:anim>
                                    <p:animEffect transition="in" filter="fade">
                                      <p:cBhvr>
                                        <p:cTn id="29" dur="300"/>
                                        <p:tgtEl>
                                          <p:spTgt spid="18"/>
                                        </p:tgtEl>
                                      </p:cBhvr>
                                    </p:animEffect>
                                  </p:childTnLst>
                                </p:cTn>
                              </p:par>
                            </p:childTnLst>
                          </p:cTn>
                        </p:par>
                        <p:par>
                          <p:cTn id="30" fill="hold">
                            <p:stCondLst>
                              <p:cond delay="1500"/>
                            </p:stCondLst>
                            <p:childTnLst>
                              <p:par>
                                <p:cTn id="31" presetID="2" presetClass="entr" presetSubtype="8" fill="hold" grpId="0" nodeType="after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500" fill="hold"/>
                                        <p:tgtEl>
                                          <p:spTgt spid="3"/>
                                        </p:tgtEl>
                                        <p:attrNameLst>
                                          <p:attrName>ppt_x</p:attrName>
                                        </p:attrNameLst>
                                      </p:cBhvr>
                                      <p:tavLst>
                                        <p:tav tm="0">
                                          <p:val>
                                            <p:strVal val="0-#ppt_w/2"/>
                                          </p:val>
                                        </p:tav>
                                        <p:tav tm="100000">
                                          <p:val>
                                            <p:strVal val="#ppt_x"/>
                                          </p:val>
                                        </p:tav>
                                      </p:tavLst>
                                    </p:anim>
                                    <p:anim calcmode="lin" valueType="num">
                                      <p:cBhvr additive="base">
                                        <p:cTn id="34" dur="500" fill="hold"/>
                                        <p:tgtEl>
                                          <p:spTgt spid="3"/>
                                        </p:tgtEl>
                                        <p:attrNameLst>
                                          <p:attrName>ppt_y</p:attrName>
                                        </p:attrNameLst>
                                      </p:cBhvr>
                                      <p:tavLst>
                                        <p:tav tm="0">
                                          <p:val>
                                            <p:strVal val="#ppt_y"/>
                                          </p:val>
                                        </p:tav>
                                        <p:tav tm="100000">
                                          <p:val>
                                            <p:strVal val="#ppt_y"/>
                                          </p:val>
                                        </p:tav>
                                      </p:tavLst>
                                    </p:anim>
                                  </p:childTnLst>
                                </p:cTn>
                              </p:par>
                            </p:childTnLst>
                          </p:cTn>
                        </p:par>
                        <p:par>
                          <p:cTn id="35" fill="hold">
                            <p:stCondLst>
                              <p:cond delay="2000"/>
                            </p:stCondLst>
                            <p:childTnLst>
                              <p:par>
                                <p:cTn id="36" presetID="22" presetClass="entr" presetSubtype="4" fill="hold"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down)">
                                      <p:cBhvr>
                                        <p:cTn id="38" dur="500"/>
                                        <p:tgtEl>
                                          <p:spTgt spid="15"/>
                                        </p:tgtEl>
                                      </p:cBhvr>
                                    </p:animEffect>
                                  </p:childTnLst>
                                </p:cTn>
                              </p:par>
                            </p:childTnLst>
                          </p:cTn>
                        </p:par>
                        <p:par>
                          <p:cTn id="39" fill="hold">
                            <p:stCondLst>
                              <p:cond delay="2500"/>
                            </p:stCondLst>
                            <p:childTnLst>
                              <p:par>
                                <p:cTn id="40" presetID="22" presetClass="entr" presetSubtype="8" fill="hold" grpId="0" nodeType="after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300"/>
                                        <p:tgtEl>
                                          <p:spTgt spid="13"/>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ipe(left)">
                                      <p:cBhvr>
                                        <p:cTn id="45" dur="300"/>
                                        <p:tgtEl>
                                          <p:spTgt spid="14"/>
                                        </p:tgtEl>
                                      </p:cBhvr>
                                    </p:animEffect>
                                  </p:childTnLst>
                                </p:cTn>
                              </p:par>
                            </p:childTnLst>
                          </p:cTn>
                        </p:par>
                        <p:par>
                          <p:cTn id="46" fill="hold">
                            <p:stCondLst>
                              <p:cond delay="3000"/>
                            </p:stCondLst>
                            <p:childTnLst>
                              <p:par>
                                <p:cTn id="47" presetID="22" presetClass="entr" presetSubtype="4" fill="hold" nodeType="after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down)">
                                      <p:cBhvr>
                                        <p:cTn id="49" dur="500"/>
                                        <p:tgtEl>
                                          <p:spTgt spid="16"/>
                                        </p:tgtEl>
                                      </p:cBhvr>
                                    </p:animEffect>
                                  </p:childTnLst>
                                </p:cTn>
                              </p:par>
                            </p:childTnLst>
                          </p:cTn>
                        </p:par>
                        <p:par>
                          <p:cTn id="50" fill="hold">
                            <p:stCondLst>
                              <p:cond delay="3500"/>
                            </p:stCondLst>
                            <p:childTnLst>
                              <p:par>
                                <p:cTn id="51" presetID="22" presetClass="entr" presetSubtype="8" fill="hold" grpId="0" nodeType="after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wipe(left)">
                                      <p:cBhvr>
                                        <p:cTn id="53" dur="300"/>
                                        <p:tgtEl>
                                          <p:spTgt spid="12"/>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wipe(left)">
                                      <p:cBhvr>
                                        <p:cTn id="56" dur="300"/>
                                        <p:tgtEl>
                                          <p:spTgt spid="11"/>
                                        </p:tgtEl>
                                      </p:cBhvr>
                                    </p:animEffect>
                                  </p:childTnLst>
                                </p:cTn>
                              </p:par>
                            </p:childTnLst>
                          </p:cTn>
                        </p:par>
                        <p:par>
                          <p:cTn id="57" fill="hold">
                            <p:stCondLst>
                              <p:cond delay="4000"/>
                            </p:stCondLst>
                            <p:childTnLst>
                              <p:par>
                                <p:cTn id="58" presetID="22" presetClass="entr" presetSubtype="8" fill="hold" nodeType="after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wipe(left)">
                                      <p:cBhvr>
                                        <p:cTn id="60" dur="500"/>
                                        <p:tgtEl>
                                          <p:spTgt spid="17"/>
                                        </p:tgtEl>
                                      </p:cBhvr>
                                    </p:animEffect>
                                  </p:childTnLst>
                                </p:cTn>
                              </p:par>
                            </p:childTnLst>
                          </p:cTn>
                        </p:par>
                        <p:par>
                          <p:cTn id="61" fill="hold">
                            <p:stCondLst>
                              <p:cond delay="4500"/>
                            </p:stCondLst>
                            <p:childTnLst>
                              <p:par>
                                <p:cTn id="62" presetID="22" presetClass="entr" presetSubtype="8" fill="hold" grpId="0" nodeType="afterEffect">
                                  <p:stCondLst>
                                    <p:cond delay="0"/>
                                  </p:stCondLst>
                                  <p:childTnLst>
                                    <p:set>
                                      <p:cBhvr>
                                        <p:cTn id="63" dur="1" fill="hold">
                                          <p:stCondLst>
                                            <p:cond delay="0"/>
                                          </p:stCondLst>
                                        </p:cTn>
                                        <p:tgtEl>
                                          <p:spTgt spid="8"/>
                                        </p:tgtEl>
                                        <p:attrNameLst>
                                          <p:attrName>style.visibility</p:attrName>
                                        </p:attrNameLst>
                                      </p:cBhvr>
                                      <p:to>
                                        <p:strVal val="visible"/>
                                      </p:to>
                                    </p:set>
                                    <p:animEffect transition="in" filter="wipe(left)">
                                      <p:cBhvr>
                                        <p:cTn id="64" dur="300"/>
                                        <p:tgtEl>
                                          <p:spTgt spid="8"/>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wipe(left)">
                                      <p:cBhvr>
                                        <p:cTn id="67" dur="300"/>
                                        <p:tgtEl>
                                          <p:spTgt spid="7"/>
                                        </p:tgtEl>
                                      </p:cBhvr>
                                    </p:animEffect>
                                  </p:childTnLst>
                                </p:cTn>
                              </p:par>
                            </p:childTnLst>
                          </p:cTn>
                        </p:par>
                        <p:par>
                          <p:cTn id="68" fill="hold">
                            <p:stCondLst>
                              <p:cond delay="5000"/>
                            </p:stCondLst>
                            <p:childTnLst>
                              <p:par>
                                <p:cTn id="69" presetID="22" presetClass="entr" presetSubtype="8" fill="hold" grpId="0" nodeType="afterEffect">
                                  <p:stCondLst>
                                    <p:cond delay="0"/>
                                  </p:stCondLst>
                                  <p:childTnLst>
                                    <p:set>
                                      <p:cBhvr>
                                        <p:cTn id="70" dur="1" fill="hold">
                                          <p:stCondLst>
                                            <p:cond delay="0"/>
                                          </p:stCondLst>
                                        </p:cTn>
                                        <p:tgtEl>
                                          <p:spTgt spid="10"/>
                                        </p:tgtEl>
                                        <p:attrNameLst>
                                          <p:attrName>style.visibility</p:attrName>
                                        </p:attrNameLst>
                                      </p:cBhvr>
                                      <p:to>
                                        <p:strVal val="visible"/>
                                      </p:to>
                                    </p:set>
                                    <p:animEffect transition="in" filter="wipe(left)">
                                      <p:cBhvr>
                                        <p:cTn id="71" dur="3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ldLvl="0" animBg="1"/>
      <p:bldP spid="4" grpId="0" bldLvl="0" animBg="1"/>
      <p:bldP spid="5" grpId="0" bldLvl="0" animBg="1"/>
      <p:bldP spid="7" grpId="0" bldLvl="0" animBg="1"/>
      <p:bldP spid="8" grpId="0"/>
      <p:bldP spid="10" grpId="0" bldLvl="0" animBg="1"/>
      <p:bldP spid="11" grpId="0" bldLvl="0" animBg="1"/>
      <p:bldP spid="12" grpId="0"/>
      <p:bldP spid="13" grpId="0" bldLvl="0" animBg="1"/>
      <p:bldP spid="14" grpId="0"/>
      <p:bldP spid="18" grpId="0" bldLvl="0" animBg="1"/>
      <p:bldP spid="19" grpId="0" bldLvl="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软件维护的特点</a:t>
            </a:r>
            <a:endParaRPr lang="zh-CN" altLang="en-US" sz="2400" b="1" dirty="0"/>
          </a:p>
        </p:txBody>
      </p:sp>
      <p:sp>
        <p:nvSpPr>
          <p:cNvPr id="3" name="矩形 2"/>
          <p:cNvSpPr/>
          <p:nvPr/>
        </p:nvSpPr>
        <p:spPr>
          <a:xfrm>
            <a:off x="4054475" y="1106170"/>
            <a:ext cx="6362065" cy="1713230"/>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4" name="矩形 3"/>
          <p:cNvSpPr/>
          <p:nvPr/>
        </p:nvSpPr>
        <p:spPr>
          <a:xfrm>
            <a:off x="4564380" y="932815"/>
            <a:ext cx="5342255" cy="4635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结构化维护与非结构化维护差别巨大</a:t>
            </a:r>
            <a:endParaRPr kumimoji="0" lang="zh-CN" altLang="en-US" sz="20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5" name="六边形 4"/>
          <p:cNvSpPr/>
          <p:nvPr/>
        </p:nvSpPr>
        <p:spPr>
          <a:xfrm>
            <a:off x="1568501" y="3044955"/>
            <a:ext cx="1587263" cy="1368152"/>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特点</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7" name="直接箭头连接符 6"/>
          <p:cNvCxnSpPr>
            <a:stCxn id="5" idx="5"/>
          </p:cNvCxnSpPr>
          <p:nvPr/>
        </p:nvCxnSpPr>
        <p:spPr>
          <a:xfrm flipV="1">
            <a:off x="2813681" y="2108852"/>
            <a:ext cx="1240860" cy="936104"/>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5" idx="0"/>
          </p:cNvCxnSpPr>
          <p:nvPr/>
        </p:nvCxnSpPr>
        <p:spPr>
          <a:xfrm>
            <a:off x="3155764" y="3729031"/>
            <a:ext cx="898777" cy="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5" idx="1"/>
          </p:cNvCxnSpPr>
          <p:nvPr/>
        </p:nvCxnSpPr>
        <p:spPr>
          <a:xfrm>
            <a:off x="2813681" y="4413107"/>
            <a:ext cx="1240860" cy="936104"/>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270591" y="1396387"/>
            <a:ext cx="6049460" cy="1369695"/>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非结构化维护方式是没有使用良好定义的方法学开发出来的软件的必然结果；</a:t>
            </a:r>
            <a:endParaRPr kumimoji="0" lang="zh-CN" altLang="en-US" sz="16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结构化维护是在开发的早期应用的方法，虽然不能保证维护过程没有问题，但确实能减少精力的浪费和维护的总体质量。</a:t>
            </a:r>
            <a:endParaRPr kumimoji="0" lang="zh-CN" altLang="en-US" sz="16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1" name="矩形 10"/>
          <p:cNvSpPr/>
          <p:nvPr/>
        </p:nvSpPr>
        <p:spPr>
          <a:xfrm>
            <a:off x="4054539" y="3258685"/>
            <a:ext cx="6361941" cy="1442457"/>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2" name="矩形 11"/>
          <p:cNvSpPr/>
          <p:nvPr/>
        </p:nvSpPr>
        <p:spPr>
          <a:xfrm>
            <a:off x="4886498" y="3044955"/>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维护的代价高昂</a:t>
            </a:r>
            <a:endParaRPr kumimoji="0" lang="zh-CN" altLang="en-US" sz="20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3" name="TextBox 12"/>
          <p:cNvSpPr txBox="1"/>
          <p:nvPr/>
        </p:nvSpPr>
        <p:spPr>
          <a:xfrm>
            <a:off x="4270591" y="3549012"/>
            <a:ext cx="6049460" cy="1049655"/>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在过去的几十年中，软件维护的费用稳步上升，如果软件的开发途径不好，而且原来的开发人员不能参加维护工作，那么维护工作量和费用将指数地增加。</a:t>
            </a:r>
            <a:endParaRPr kumimoji="0" lang="zh-CN" altLang="en-US" sz="16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4" name="矩形 13"/>
          <p:cNvSpPr/>
          <p:nvPr/>
        </p:nvSpPr>
        <p:spPr>
          <a:xfrm>
            <a:off x="4054539" y="5058885"/>
            <a:ext cx="6361941" cy="1442457"/>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5" name="矩形 14"/>
          <p:cNvSpPr/>
          <p:nvPr/>
        </p:nvSpPr>
        <p:spPr>
          <a:xfrm>
            <a:off x="4886498" y="4845157"/>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维护的问题很多</a:t>
            </a:r>
            <a:endParaRPr kumimoji="0" lang="zh-CN" altLang="en-US" sz="20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6" name="TextBox 15"/>
          <p:cNvSpPr txBox="1"/>
          <p:nvPr/>
        </p:nvSpPr>
        <p:spPr>
          <a:xfrm>
            <a:off x="4270591" y="5349212"/>
            <a:ext cx="6049460" cy="1049655"/>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与维护有关的绝大多数问题，都可归因于软件定义和软件开发的方法有缺点。在软件的生命周期的头两个时期没有严格而又科学的管理和规划，几乎必然会导致在最后阶段出现问题。</a:t>
            </a:r>
            <a:endParaRPr kumimoji="0" lang="en-US" altLang="zh-CN" sz="16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randombar(horizontal)">
                                          <p:cBhvr>
                                            <p:cTn id="11" dur="500"/>
                                            <p:tgtEl>
                                              <p:spTgt spid="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outVertical)">
                                          <p:cBhvr>
                                            <p:cTn id="19" dur="500"/>
                                            <p:tgtEl>
                                              <p:spTgt spid="4"/>
                                            </p:tgtEl>
                                          </p:cBhvr>
                                        </p:animEffect>
                                      </p:childTnLst>
                                    </p:cTn>
                                  </p:par>
                                  <p:par>
                                    <p:cTn id="20" presetID="2" presetClass="entr" presetSubtype="2" fill="hold" grpId="0" nodeType="withEffect" p14:presetBounceEnd="50000">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14:bounceEnd="50000">
                                          <p:cBhvr additive="base">
                                            <p:cTn id="22" dur="500" fill="hold"/>
                                            <p:tgtEl>
                                              <p:spTgt spid="3"/>
                                            </p:tgtEl>
                                            <p:attrNameLst>
                                              <p:attrName>ppt_x</p:attrName>
                                            </p:attrNameLst>
                                          </p:cBhvr>
                                          <p:tavLst>
                                            <p:tav tm="0">
                                              <p:val>
                                                <p:strVal val="1+#ppt_w/2"/>
                                              </p:val>
                                            </p:tav>
                                            <p:tav tm="100000">
                                              <p:val>
                                                <p:strVal val="#ppt_x"/>
                                              </p:val>
                                            </p:tav>
                                          </p:tavLst>
                                        </p:anim>
                                        <p:anim calcmode="lin" valueType="num" p14:bounceEnd="50000">
                                          <p:cBhvr additive="base">
                                            <p:cTn id="23" dur="500" fill="hold"/>
                                            <p:tgtEl>
                                              <p:spTgt spid="3"/>
                                            </p:tgtEl>
                                            <p:attrNameLst>
                                              <p:attrName>ppt_y</p:attrName>
                                            </p:attrNameLst>
                                          </p:cBhvr>
                                          <p:tavLst>
                                            <p:tav tm="0">
                                              <p:val>
                                                <p:strVal val="#ppt_y"/>
                                              </p:val>
                                            </p:tav>
                                            <p:tav tm="100000">
                                              <p:val>
                                                <p:strVal val="#ppt_y"/>
                                              </p:val>
                                            </p:tav>
                                          </p:tavLst>
                                        </p:anim>
                                      </p:childTnLst>
                                    </p:cTn>
                                  </p:par>
                                  <p:par>
                                    <p:cTn id="24" presetID="8" presetClass="entr" presetSubtype="32" fill="hold" grpId="1" nodeType="withEffect">
                                      <p:stCondLst>
                                        <p:cond delay="0"/>
                                      </p:stCondLst>
                                      <p:iterate type="lt">
                                        <p:tmPct val="0"/>
                                      </p:iterate>
                                      <p:childTnLst>
                                        <p:set>
                                          <p:cBhvr>
                                            <p:cTn id="25" dur="500" fill="hold">
                                              <p:stCondLst>
                                                <p:cond delay="0"/>
                                              </p:stCondLst>
                                            </p:cTn>
                                            <p:tgtEl>
                                              <p:spTgt spid="10"/>
                                            </p:tgtEl>
                                            <p:attrNameLst>
                                              <p:attrName>style.visibility</p:attrName>
                                            </p:attrNameLst>
                                          </p:cBhvr>
                                          <p:to>
                                            <p:strVal val="visible"/>
                                          </p:to>
                                        </p:set>
                                        <p:animEffect transition="in" filter="diamond(out)">
                                          <p:cBhvr>
                                            <p:cTn id="26" dur="500"/>
                                            <p:tgtEl>
                                              <p:spTgt spid="10"/>
                                            </p:tgtEl>
                                          </p:cBhvr>
                                        </p:animEffect>
                                      </p:childTnLst>
                                    </p:cTn>
                                  </p:par>
                                </p:childTnLst>
                              </p:cTn>
                            </p:par>
                            <p:par>
                              <p:cTn id="27" fill="hold">
                                <p:stCondLst>
                                  <p:cond delay="1500"/>
                                </p:stCondLst>
                                <p:childTnLst>
                                  <p:par>
                                    <p:cTn id="28" presetID="22" presetClass="entr" presetSubtype="8"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childTnLst>
                              </p:cTn>
                            </p:par>
                            <p:par>
                              <p:cTn id="31" fill="hold">
                                <p:stCondLst>
                                  <p:cond delay="2000"/>
                                </p:stCondLst>
                                <p:childTnLst>
                                  <p:par>
                                    <p:cTn id="32" presetID="16" presetClass="entr" presetSubtype="37"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arn(outVertical)">
                                          <p:cBhvr>
                                            <p:cTn id="34" dur="500"/>
                                            <p:tgtEl>
                                              <p:spTgt spid="12"/>
                                            </p:tgtEl>
                                          </p:cBhvr>
                                        </p:animEffect>
                                      </p:childTnLst>
                                    </p:cTn>
                                  </p:par>
                                  <p:par>
                                    <p:cTn id="35" presetID="2" presetClass="entr" presetSubtype="2" fill="hold" grpId="0" nodeType="withEffect" p14:presetBounceEnd="50000">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14:bounceEnd="50000">
                                          <p:cBhvr additive="base">
                                            <p:cTn id="37" dur="500" fill="hold"/>
                                            <p:tgtEl>
                                              <p:spTgt spid="11"/>
                                            </p:tgtEl>
                                            <p:attrNameLst>
                                              <p:attrName>ppt_x</p:attrName>
                                            </p:attrNameLst>
                                          </p:cBhvr>
                                          <p:tavLst>
                                            <p:tav tm="0">
                                              <p:val>
                                                <p:strVal val="1+#ppt_w/2"/>
                                              </p:val>
                                            </p:tav>
                                            <p:tav tm="100000">
                                              <p:val>
                                                <p:strVal val="#ppt_x"/>
                                              </p:val>
                                            </p:tav>
                                          </p:tavLst>
                                        </p:anim>
                                        <p:anim calcmode="lin" valueType="num" p14:bounceEnd="50000">
                                          <p:cBhvr additive="base">
                                            <p:cTn id="38" dur="500" fill="hold"/>
                                            <p:tgtEl>
                                              <p:spTgt spid="11"/>
                                            </p:tgtEl>
                                            <p:attrNameLst>
                                              <p:attrName>ppt_y</p:attrName>
                                            </p:attrNameLst>
                                          </p:cBhvr>
                                          <p:tavLst>
                                            <p:tav tm="0">
                                              <p:val>
                                                <p:strVal val="#ppt_y"/>
                                              </p:val>
                                            </p:tav>
                                            <p:tav tm="100000">
                                              <p:val>
                                                <p:strVal val="#ppt_y"/>
                                              </p:val>
                                            </p:tav>
                                          </p:tavLst>
                                        </p:anim>
                                      </p:childTnLst>
                                    </p:cTn>
                                  </p:par>
                                  <p:par>
                                    <p:cTn id="39" presetID="8" presetClass="entr" presetSubtype="32" fill="hold" grpId="0" nodeType="withEffect">
                                      <p:stCondLst>
                                        <p:cond delay="0"/>
                                      </p:stCondLst>
                                      <p:childTnLst>
                                        <p:set>
                                          <p:cBhvr>
                                            <p:cTn id="40" dur="500" fill="hold">
                                              <p:stCondLst>
                                                <p:cond delay="0"/>
                                              </p:stCondLst>
                                            </p:cTn>
                                            <p:tgtEl>
                                              <p:spTgt spid="13"/>
                                            </p:tgtEl>
                                            <p:attrNameLst>
                                              <p:attrName>style.visibility</p:attrName>
                                            </p:attrNameLst>
                                          </p:cBhvr>
                                          <p:to>
                                            <p:strVal val="visible"/>
                                          </p:to>
                                        </p:set>
                                        <p:animEffect transition="in" filter="diamond(out)">
                                          <p:cBhvr>
                                            <p:cTn id="41" dur="500"/>
                                            <p:tgtEl>
                                              <p:spTgt spid="13"/>
                                            </p:tgtEl>
                                          </p:cBhvr>
                                        </p:animEffect>
                                      </p:childTnLst>
                                    </p:cTn>
                                  </p:par>
                                </p:childTnLst>
                              </p:cTn>
                            </p:par>
                            <p:par>
                              <p:cTn id="42" fill="hold">
                                <p:stCondLst>
                                  <p:cond delay="2500"/>
                                </p:stCondLst>
                                <p:childTnLst>
                                  <p:par>
                                    <p:cTn id="43" presetID="22" presetClass="entr" presetSubtype="8" fill="hold"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left)">
                                          <p:cBhvr>
                                            <p:cTn id="45" dur="500"/>
                                            <p:tgtEl>
                                              <p:spTgt spid="9"/>
                                            </p:tgtEl>
                                          </p:cBhvr>
                                        </p:animEffect>
                                      </p:childTnLst>
                                    </p:cTn>
                                  </p:par>
                                </p:childTnLst>
                              </p:cTn>
                            </p:par>
                            <p:par>
                              <p:cTn id="46" fill="hold">
                                <p:stCondLst>
                                  <p:cond delay="3000"/>
                                </p:stCondLst>
                                <p:childTnLst>
                                  <p:par>
                                    <p:cTn id="47" presetID="16" presetClass="entr" presetSubtype="37"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barn(outVertical)">
                                          <p:cBhvr>
                                            <p:cTn id="49" dur="500"/>
                                            <p:tgtEl>
                                              <p:spTgt spid="15"/>
                                            </p:tgtEl>
                                          </p:cBhvr>
                                        </p:animEffect>
                                      </p:childTnLst>
                                    </p:cTn>
                                  </p:par>
                                  <p:par>
                                    <p:cTn id="50" presetID="2" presetClass="entr" presetSubtype="2" fill="hold" grpId="0" nodeType="withEffect" p14:presetBounceEnd="50000">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14:bounceEnd="50000">
                                          <p:cBhvr additive="base">
                                            <p:cTn id="52" dur="500" fill="hold"/>
                                            <p:tgtEl>
                                              <p:spTgt spid="14"/>
                                            </p:tgtEl>
                                            <p:attrNameLst>
                                              <p:attrName>ppt_x</p:attrName>
                                            </p:attrNameLst>
                                          </p:cBhvr>
                                          <p:tavLst>
                                            <p:tav tm="0">
                                              <p:val>
                                                <p:strVal val="1+#ppt_w/2"/>
                                              </p:val>
                                            </p:tav>
                                            <p:tav tm="100000">
                                              <p:val>
                                                <p:strVal val="#ppt_x"/>
                                              </p:val>
                                            </p:tav>
                                          </p:tavLst>
                                        </p:anim>
                                        <p:anim calcmode="lin" valueType="num" p14:bounceEnd="50000">
                                          <p:cBhvr additive="base">
                                            <p:cTn id="53" dur="500" fill="hold"/>
                                            <p:tgtEl>
                                              <p:spTgt spid="14"/>
                                            </p:tgtEl>
                                            <p:attrNameLst>
                                              <p:attrName>ppt_y</p:attrName>
                                            </p:attrNameLst>
                                          </p:cBhvr>
                                          <p:tavLst>
                                            <p:tav tm="0">
                                              <p:val>
                                                <p:strVal val="#ppt_y"/>
                                              </p:val>
                                            </p:tav>
                                            <p:tav tm="100000">
                                              <p:val>
                                                <p:strVal val="#ppt_y"/>
                                              </p:val>
                                            </p:tav>
                                          </p:tavLst>
                                        </p:anim>
                                      </p:childTnLst>
                                    </p:cTn>
                                  </p:par>
                                  <p:par>
                                    <p:cTn id="54" presetID="8" presetClass="entr" presetSubtype="32" fill="hold" grpId="0" nodeType="withEffect">
                                      <p:stCondLst>
                                        <p:cond delay="0"/>
                                      </p:stCondLst>
                                      <p:childTnLst>
                                        <p:set>
                                          <p:cBhvr>
                                            <p:cTn id="55" dur="500" fill="hold">
                                              <p:stCondLst>
                                                <p:cond delay="0"/>
                                              </p:stCondLst>
                                            </p:cTn>
                                            <p:tgtEl>
                                              <p:spTgt spid="16"/>
                                            </p:tgtEl>
                                            <p:attrNameLst>
                                              <p:attrName>style.visibility</p:attrName>
                                            </p:attrNameLst>
                                          </p:cBhvr>
                                          <p:to>
                                            <p:strVal val="visible"/>
                                          </p:to>
                                        </p:set>
                                        <p:animEffect transition="in" filter="diamond(out)">
                                          <p:cBhvr>
                                            <p:cTn id="5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ldLvl="0" animBg="1"/>
          <p:bldP spid="4" grpId="0" bldLvl="0" animBg="1"/>
          <p:bldP spid="5" grpId="0" bldLvl="0" animBg="1"/>
          <p:bldP spid="11" grpId="0" bldLvl="0" animBg="1"/>
          <p:bldP spid="12" grpId="0" bldLvl="0" animBg="1"/>
          <p:bldP spid="13" grpId="0"/>
          <p:bldP spid="14" grpId="0" bldLvl="0" animBg="1"/>
          <p:bldP spid="15" grpId="0" bldLvl="0" animBg="1"/>
          <p:bldP spid="16" grpId="0"/>
          <p:bldP spid="10" grpId="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randombar(horizontal)">
                                          <p:cBhvr>
                                            <p:cTn id="11" dur="500"/>
                                            <p:tgtEl>
                                              <p:spTgt spid="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outVertical)">
                                          <p:cBhvr>
                                            <p:cTn id="19" dur="500"/>
                                            <p:tgtEl>
                                              <p:spTgt spid="4"/>
                                            </p:tgtEl>
                                          </p:cBhvr>
                                        </p:animEffect>
                                      </p:childTnLst>
                                    </p:cTn>
                                  </p:par>
                                  <p:par>
                                    <p:cTn id="20" presetID="2" presetClass="entr" presetSubtype="2"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1+#ppt_w/2"/>
                                              </p:val>
                                            </p:tav>
                                            <p:tav tm="100000">
                                              <p:val>
                                                <p:strVal val="#ppt_x"/>
                                              </p:val>
                                            </p:tav>
                                          </p:tavLst>
                                        </p:anim>
                                        <p:anim calcmode="lin" valueType="num">
                                          <p:cBhvr additive="base">
                                            <p:cTn id="23" dur="500" fill="hold"/>
                                            <p:tgtEl>
                                              <p:spTgt spid="3"/>
                                            </p:tgtEl>
                                            <p:attrNameLst>
                                              <p:attrName>ppt_y</p:attrName>
                                            </p:attrNameLst>
                                          </p:cBhvr>
                                          <p:tavLst>
                                            <p:tav tm="0">
                                              <p:val>
                                                <p:strVal val="#ppt_y"/>
                                              </p:val>
                                            </p:tav>
                                            <p:tav tm="100000">
                                              <p:val>
                                                <p:strVal val="#ppt_y"/>
                                              </p:val>
                                            </p:tav>
                                          </p:tavLst>
                                        </p:anim>
                                      </p:childTnLst>
                                    </p:cTn>
                                  </p:par>
                                  <p:par>
                                    <p:cTn id="24" presetID="8" presetClass="entr" presetSubtype="32" fill="hold" grpId="1" nodeType="withEffect">
                                      <p:stCondLst>
                                        <p:cond delay="0"/>
                                      </p:stCondLst>
                                      <p:iterate type="lt">
                                        <p:tmPct val="0"/>
                                      </p:iterate>
                                      <p:childTnLst>
                                        <p:set>
                                          <p:cBhvr>
                                            <p:cTn id="25" dur="500" fill="hold">
                                              <p:stCondLst>
                                                <p:cond delay="0"/>
                                              </p:stCondLst>
                                            </p:cTn>
                                            <p:tgtEl>
                                              <p:spTgt spid="10"/>
                                            </p:tgtEl>
                                            <p:attrNameLst>
                                              <p:attrName>style.visibility</p:attrName>
                                            </p:attrNameLst>
                                          </p:cBhvr>
                                          <p:to>
                                            <p:strVal val="visible"/>
                                          </p:to>
                                        </p:set>
                                        <p:animEffect transition="in" filter="diamond(out)">
                                          <p:cBhvr>
                                            <p:cTn id="26" dur="500"/>
                                            <p:tgtEl>
                                              <p:spTgt spid="10"/>
                                            </p:tgtEl>
                                          </p:cBhvr>
                                        </p:animEffect>
                                      </p:childTnLst>
                                    </p:cTn>
                                  </p:par>
                                </p:childTnLst>
                              </p:cTn>
                            </p:par>
                            <p:par>
                              <p:cTn id="27" fill="hold">
                                <p:stCondLst>
                                  <p:cond delay="1500"/>
                                </p:stCondLst>
                                <p:childTnLst>
                                  <p:par>
                                    <p:cTn id="28" presetID="22" presetClass="entr" presetSubtype="8"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childTnLst>
                              </p:cTn>
                            </p:par>
                            <p:par>
                              <p:cTn id="31" fill="hold">
                                <p:stCondLst>
                                  <p:cond delay="2000"/>
                                </p:stCondLst>
                                <p:childTnLst>
                                  <p:par>
                                    <p:cTn id="32" presetID="16" presetClass="entr" presetSubtype="37"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arn(outVertical)">
                                          <p:cBhvr>
                                            <p:cTn id="34" dur="500"/>
                                            <p:tgtEl>
                                              <p:spTgt spid="12"/>
                                            </p:tgtEl>
                                          </p:cBhvr>
                                        </p:animEffect>
                                      </p:childTnLst>
                                    </p:cTn>
                                  </p:par>
                                  <p:par>
                                    <p:cTn id="35" presetID="2" presetClass="entr" presetSubtype="2"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1+#ppt_w/2"/>
                                              </p:val>
                                            </p:tav>
                                            <p:tav tm="100000">
                                              <p:val>
                                                <p:strVal val="#ppt_x"/>
                                              </p:val>
                                            </p:tav>
                                          </p:tavLst>
                                        </p:anim>
                                        <p:anim calcmode="lin" valueType="num">
                                          <p:cBhvr additive="base">
                                            <p:cTn id="38" dur="500" fill="hold"/>
                                            <p:tgtEl>
                                              <p:spTgt spid="11"/>
                                            </p:tgtEl>
                                            <p:attrNameLst>
                                              <p:attrName>ppt_y</p:attrName>
                                            </p:attrNameLst>
                                          </p:cBhvr>
                                          <p:tavLst>
                                            <p:tav tm="0">
                                              <p:val>
                                                <p:strVal val="#ppt_y"/>
                                              </p:val>
                                            </p:tav>
                                            <p:tav tm="100000">
                                              <p:val>
                                                <p:strVal val="#ppt_y"/>
                                              </p:val>
                                            </p:tav>
                                          </p:tavLst>
                                        </p:anim>
                                      </p:childTnLst>
                                    </p:cTn>
                                  </p:par>
                                  <p:par>
                                    <p:cTn id="39" presetID="8" presetClass="entr" presetSubtype="32" fill="hold" grpId="0" nodeType="withEffect">
                                      <p:stCondLst>
                                        <p:cond delay="0"/>
                                      </p:stCondLst>
                                      <p:childTnLst>
                                        <p:set>
                                          <p:cBhvr>
                                            <p:cTn id="40" dur="500" fill="hold">
                                              <p:stCondLst>
                                                <p:cond delay="0"/>
                                              </p:stCondLst>
                                            </p:cTn>
                                            <p:tgtEl>
                                              <p:spTgt spid="13"/>
                                            </p:tgtEl>
                                            <p:attrNameLst>
                                              <p:attrName>style.visibility</p:attrName>
                                            </p:attrNameLst>
                                          </p:cBhvr>
                                          <p:to>
                                            <p:strVal val="visible"/>
                                          </p:to>
                                        </p:set>
                                        <p:animEffect transition="in" filter="diamond(out)">
                                          <p:cBhvr>
                                            <p:cTn id="41" dur="500"/>
                                            <p:tgtEl>
                                              <p:spTgt spid="13"/>
                                            </p:tgtEl>
                                          </p:cBhvr>
                                        </p:animEffect>
                                      </p:childTnLst>
                                    </p:cTn>
                                  </p:par>
                                </p:childTnLst>
                              </p:cTn>
                            </p:par>
                            <p:par>
                              <p:cTn id="42" fill="hold">
                                <p:stCondLst>
                                  <p:cond delay="2500"/>
                                </p:stCondLst>
                                <p:childTnLst>
                                  <p:par>
                                    <p:cTn id="43" presetID="22" presetClass="entr" presetSubtype="8" fill="hold"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left)">
                                          <p:cBhvr>
                                            <p:cTn id="45" dur="500"/>
                                            <p:tgtEl>
                                              <p:spTgt spid="9"/>
                                            </p:tgtEl>
                                          </p:cBhvr>
                                        </p:animEffect>
                                      </p:childTnLst>
                                    </p:cTn>
                                  </p:par>
                                </p:childTnLst>
                              </p:cTn>
                            </p:par>
                            <p:par>
                              <p:cTn id="46" fill="hold">
                                <p:stCondLst>
                                  <p:cond delay="3000"/>
                                </p:stCondLst>
                                <p:childTnLst>
                                  <p:par>
                                    <p:cTn id="47" presetID="16" presetClass="entr" presetSubtype="37"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barn(outVertical)">
                                          <p:cBhvr>
                                            <p:cTn id="49" dur="500"/>
                                            <p:tgtEl>
                                              <p:spTgt spid="15"/>
                                            </p:tgtEl>
                                          </p:cBhvr>
                                        </p:animEffect>
                                      </p:childTnLst>
                                    </p:cTn>
                                  </p:par>
                                  <p:par>
                                    <p:cTn id="50" presetID="2" presetClass="entr" presetSubtype="2"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1+#ppt_w/2"/>
                                              </p:val>
                                            </p:tav>
                                            <p:tav tm="100000">
                                              <p:val>
                                                <p:strVal val="#ppt_x"/>
                                              </p:val>
                                            </p:tav>
                                          </p:tavLst>
                                        </p:anim>
                                        <p:anim calcmode="lin" valueType="num">
                                          <p:cBhvr additive="base">
                                            <p:cTn id="53" dur="500" fill="hold"/>
                                            <p:tgtEl>
                                              <p:spTgt spid="14"/>
                                            </p:tgtEl>
                                            <p:attrNameLst>
                                              <p:attrName>ppt_y</p:attrName>
                                            </p:attrNameLst>
                                          </p:cBhvr>
                                          <p:tavLst>
                                            <p:tav tm="0">
                                              <p:val>
                                                <p:strVal val="#ppt_y"/>
                                              </p:val>
                                            </p:tav>
                                            <p:tav tm="100000">
                                              <p:val>
                                                <p:strVal val="#ppt_y"/>
                                              </p:val>
                                            </p:tav>
                                          </p:tavLst>
                                        </p:anim>
                                      </p:childTnLst>
                                    </p:cTn>
                                  </p:par>
                                  <p:par>
                                    <p:cTn id="54" presetID="8" presetClass="entr" presetSubtype="32" fill="hold" grpId="0" nodeType="withEffect">
                                      <p:stCondLst>
                                        <p:cond delay="0"/>
                                      </p:stCondLst>
                                      <p:childTnLst>
                                        <p:set>
                                          <p:cBhvr>
                                            <p:cTn id="55" dur="500" fill="hold">
                                              <p:stCondLst>
                                                <p:cond delay="0"/>
                                              </p:stCondLst>
                                            </p:cTn>
                                            <p:tgtEl>
                                              <p:spTgt spid="16"/>
                                            </p:tgtEl>
                                            <p:attrNameLst>
                                              <p:attrName>style.visibility</p:attrName>
                                            </p:attrNameLst>
                                          </p:cBhvr>
                                          <p:to>
                                            <p:strVal val="visible"/>
                                          </p:to>
                                        </p:set>
                                        <p:animEffect transition="in" filter="diamond(out)">
                                          <p:cBhvr>
                                            <p:cTn id="5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ldLvl="0" animBg="1"/>
          <p:bldP spid="4" grpId="0" bldLvl="0" animBg="1"/>
          <p:bldP spid="5" grpId="0" bldLvl="0" animBg="1"/>
          <p:bldP spid="11" grpId="0" bldLvl="0" animBg="1"/>
          <p:bldP spid="12" grpId="0" bldLvl="0" animBg="1"/>
          <p:bldP spid="13" grpId="0"/>
          <p:bldP spid="14" grpId="0" bldLvl="0" animBg="1"/>
          <p:bldP spid="15" grpId="0" bldLvl="0" animBg="1"/>
          <p:bldP spid="16" grpId="0"/>
          <p:bldP spid="10" grpId="1"/>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448956" y="815500"/>
            <a:ext cx="4934813" cy="49348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5" name="椭圆 4"/>
          <p:cNvSpPr/>
          <p:nvPr/>
        </p:nvSpPr>
        <p:spPr>
          <a:xfrm>
            <a:off x="3336459" y="703003"/>
            <a:ext cx="5159808" cy="5159805"/>
          </a:xfrm>
          <a:prstGeom prst="ellipse">
            <a:avLst/>
          </a:prstGeom>
          <a:noFill/>
          <a:ln w="117475">
            <a:solidFill>
              <a:schemeClr val="accent1">
                <a:lumMod val="40000"/>
                <a:lumOff val="6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7" name="任意多边形 6"/>
          <p:cNvSpPr/>
          <p:nvPr/>
        </p:nvSpPr>
        <p:spPr>
          <a:xfrm rot="961210">
            <a:off x="1683772" y="3991137"/>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8" name="任意多边形 7"/>
          <p:cNvSpPr/>
          <p:nvPr/>
        </p:nvSpPr>
        <p:spPr>
          <a:xfrm rot="12672593">
            <a:off x="2592826" y="4750465"/>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9" name="任意多边形 8"/>
          <p:cNvSpPr/>
          <p:nvPr/>
        </p:nvSpPr>
        <p:spPr>
          <a:xfrm>
            <a:off x="1427911" y="4996442"/>
            <a:ext cx="748631" cy="791412"/>
          </a:xfrm>
          <a:custGeom>
            <a:avLst/>
            <a:gdLst>
              <a:gd name="connsiteX0" fmla="*/ 0 w 561473"/>
              <a:gd name="connsiteY0" fmla="*/ 0 h 593558"/>
              <a:gd name="connsiteX1" fmla="*/ 561473 w 561473"/>
              <a:gd name="connsiteY1" fmla="*/ 272716 h 593558"/>
              <a:gd name="connsiteX2" fmla="*/ 32084 w 561473"/>
              <a:gd name="connsiteY2" fmla="*/ 593558 h 593558"/>
              <a:gd name="connsiteX3" fmla="*/ 0 w 561473"/>
              <a:gd name="connsiteY3" fmla="*/ 0 h 593558"/>
            </a:gdLst>
            <a:ahLst/>
            <a:cxnLst>
              <a:cxn ang="0">
                <a:pos x="connsiteX0" y="connsiteY0"/>
              </a:cxn>
              <a:cxn ang="0">
                <a:pos x="connsiteX1" y="connsiteY1"/>
              </a:cxn>
              <a:cxn ang="0">
                <a:pos x="connsiteX2" y="connsiteY2"/>
              </a:cxn>
              <a:cxn ang="0">
                <a:pos x="connsiteX3" y="connsiteY3"/>
              </a:cxn>
            </a:cxnLst>
            <a:rect l="l" t="t" r="r" b="b"/>
            <a:pathLst>
              <a:path w="561473" h="593558">
                <a:moveTo>
                  <a:pt x="0" y="0"/>
                </a:moveTo>
                <a:lnTo>
                  <a:pt x="561473" y="272716"/>
                </a:lnTo>
                <a:lnTo>
                  <a:pt x="32084" y="59355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0" name="任意多边形 9"/>
          <p:cNvSpPr/>
          <p:nvPr/>
        </p:nvSpPr>
        <p:spPr>
          <a:xfrm>
            <a:off x="636500" y="4226421"/>
            <a:ext cx="449179" cy="406400"/>
          </a:xfrm>
          <a:custGeom>
            <a:avLst/>
            <a:gdLst>
              <a:gd name="connsiteX0" fmla="*/ 0 w 336884"/>
              <a:gd name="connsiteY0" fmla="*/ 0 h 304800"/>
              <a:gd name="connsiteX1" fmla="*/ 80210 w 336884"/>
              <a:gd name="connsiteY1" fmla="*/ 304800 h 304800"/>
              <a:gd name="connsiteX2" fmla="*/ 336884 w 336884"/>
              <a:gd name="connsiteY2" fmla="*/ 192505 h 304800"/>
              <a:gd name="connsiteX3" fmla="*/ 0 w 336884"/>
              <a:gd name="connsiteY3" fmla="*/ 0 h 304800"/>
            </a:gdLst>
            <a:ahLst/>
            <a:cxnLst>
              <a:cxn ang="0">
                <a:pos x="connsiteX0" y="connsiteY0"/>
              </a:cxn>
              <a:cxn ang="0">
                <a:pos x="connsiteX1" y="connsiteY1"/>
              </a:cxn>
              <a:cxn ang="0">
                <a:pos x="connsiteX2" y="connsiteY2"/>
              </a:cxn>
              <a:cxn ang="0">
                <a:pos x="connsiteX3" y="connsiteY3"/>
              </a:cxn>
            </a:cxnLst>
            <a:rect l="l" t="t" r="r" b="b"/>
            <a:pathLst>
              <a:path w="336884" h="304800">
                <a:moveTo>
                  <a:pt x="0" y="0"/>
                </a:moveTo>
                <a:lnTo>
                  <a:pt x="80210" y="304800"/>
                </a:lnTo>
                <a:lnTo>
                  <a:pt x="336884" y="19250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1" name="任意多边形 10"/>
          <p:cNvSpPr/>
          <p:nvPr/>
        </p:nvSpPr>
        <p:spPr>
          <a:xfrm>
            <a:off x="1984037" y="5723686"/>
            <a:ext cx="641684" cy="534737"/>
          </a:xfrm>
          <a:custGeom>
            <a:avLst/>
            <a:gdLst>
              <a:gd name="connsiteX0" fmla="*/ 176463 w 481263"/>
              <a:gd name="connsiteY0" fmla="*/ 96253 h 401053"/>
              <a:gd name="connsiteX1" fmla="*/ 0 w 481263"/>
              <a:gd name="connsiteY1" fmla="*/ 401053 h 401053"/>
              <a:gd name="connsiteX2" fmla="*/ 481263 w 481263"/>
              <a:gd name="connsiteY2" fmla="*/ 0 h 401053"/>
              <a:gd name="connsiteX3" fmla="*/ 176463 w 481263"/>
              <a:gd name="connsiteY3" fmla="*/ 96253 h 401053"/>
            </a:gdLst>
            <a:ahLst/>
            <a:cxnLst>
              <a:cxn ang="0">
                <a:pos x="connsiteX0" y="connsiteY0"/>
              </a:cxn>
              <a:cxn ang="0">
                <a:pos x="connsiteX1" y="connsiteY1"/>
              </a:cxn>
              <a:cxn ang="0">
                <a:pos x="connsiteX2" y="connsiteY2"/>
              </a:cxn>
              <a:cxn ang="0">
                <a:pos x="connsiteX3" y="connsiteY3"/>
              </a:cxn>
            </a:cxnLst>
            <a:rect l="l" t="t" r="r" b="b"/>
            <a:pathLst>
              <a:path w="481263" h="401053">
                <a:moveTo>
                  <a:pt x="176463" y="96253"/>
                </a:moveTo>
                <a:lnTo>
                  <a:pt x="0" y="401053"/>
                </a:lnTo>
                <a:lnTo>
                  <a:pt x="481263" y="0"/>
                </a:lnTo>
                <a:lnTo>
                  <a:pt x="176463" y="9625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2" name="任意多边形 11"/>
          <p:cNvSpPr/>
          <p:nvPr/>
        </p:nvSpPr>
        <p:spPr>
          <a:xfrm rot="4178014">
            <a:off x="2999277" y="822677"/>
            <a:ext cx="534736" cy="641684"/>
          </a:xfrm>
          <a:custGeom>
            <a:avLst/>
            <a:gdLst>
              <a:gd name="connsiteX0" fmla="*/ 0 w 401052"/>
              <a:gd name="connsiteY0" fmla="*/ 0 h 481263"/>
              <a:gd name="connsiteX1" fmla="*/ 401052 w 401052"/>
              <a:gd name="connsiteY1" fmla="*/ 96253 h 481263"/>
              <a:gd name="connsiteX2" fmla="*/ 16042 w 401052"/>
              <a:gd name="connsiteY2" fmla="*/ 481263 h 481263"/>
              <a:gd name="connsiteX3" fmla="*/ 0 w 401052"/>
              <a:gd name="connsiteY3" fmla="*/ 0 h 481263"/>
            </a:gdLst>
            <a:ahLst/>
            <a:cxnLst>
              <a:cxn ang="0">
                <a:pos x="connsiteX0" y="connsiteY0"/>
              </a:cxn>
              <a:cxn ang="0">
                <a:pos x="connsiteX1" y="connsiteY1"/>
              </a:cxn>
              <a:cxn ang="0">
                <a:pos x="connsiteX2" y="connsiteY2"/>
              </a:cxn>
              <a:cxn ang="0">
                <a:pos x="connsiteX3" y="connsiteY3"/>
              </a:cxn>
            </a:cxnLst>
            <a:rect l="l" t="t" r="r" b="b"/>
            <a:pathLst>
              <a:path w="401052" h="481263">
                <a:moveTo>
                  <a:pt x="0" y="0"/>
                </a:moveTo>
                <a:lnTo>
                  <a:pt x="401052" y="96253"/>
                </a:lnTo>
                <a:lnTo>
                  <a:pt x="16042" y="481263"/>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3" name="任意多边形 12"/>
          <p:cNvSpPr/>
          <p:nvPr/>
        </p:nvSpPr>
        <p:spPr>
          <a:xfrm>
            <a:off x="9195215" y="1079350"/>
            <a:ext cx="1155031" cy="770021"/>
          </a:xfrm>
          <a:custGeom>
            <a:avLst/>
            <a:gdLst>
              <a:gd name="connsiteX0" fmla="*/ 0 w 866273"/>
              <a:gd name="connsiteY0" fmla="*/ 64168 h 577516"/>
              <a:gd name="connsiteX1" fmla="*/ 866273 w 866273"/>
              <a:gd name="connsiteY1" fmla="*/ 0 h 577516"/>
              <a:gd name="connsiteX2" fmla="*/ 401052 w 866273"/>
              <a:gd name="connsiteY2" fmla="*/ 577516 h 577516"/>
              <a:gd name="connsiteX3" fmla="*/ 0 w 866273"/>
              <a:gd name="connsiteY3" fmla="*/ 64168 h 577516"/>
            </a:gdLst>
            <a:ahLst/>
            <a:cxnLst>
              <a:cxn ang="0">
                <a:pos x="connsiteX0" y="connsiteY0"/>
              </a:cxn>
              <a:cxn ang="0">
                <a:pos x="connsiteX1" y="connsiteY1"/>
              </a:cxn>
              <a:cxn ang="0">
                <a:pos x="connsiteX2" y="connsiteY2"/>
              </a:cxn>
              <a:cxn ang="0">
                <a:pos x="connsiteX3" y="connsiteY3"/>
              </a:cxn>
            </a:cxnLst>
            <a:rect l="l" t="t" r="r" b="b"/>
            <a:pathLst>
              <a:path w="866273" h="577516">
                <a:moveTo>
                  <a:pt x="0" y="64168"/>
                </a:moveTo>
                <a:lnTo>
                  <a:pt x="866273" y="0"/>
                </a:lnTo>
                <a:lnTo>
                  <a:pt x="401052" y="577516"/>
                </a:lnTo>
                <a:lnTo>
                  <a:pt x="0" y="641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4" name="任意多边形 13"/>
          <p:cNvSpPr/>
          <p:nvPr/>
        </p:nvSpPr>
        <p:spPr>
          <a:xfrm>
            <a:off x="9302163" y="2319941"/>
            <a:ext cx="491959" cy="470569"/>
          </a:xfrm>
          <a:custGeom>
            <a:avLst/>
            <a:gdLst>
              <a:gd name="connsiteX0" fmla="*/ 0 w 368969"/>
              <a:gd name="connsiteY0" fmla="*/ 0 h 352927"/>
              <a:gd name="connsiteX1" fmla="*/ 368969 w 368969"/>
              <a:gd name="connsiteY1" fmla="*/ 48127 h 352927"/>
              <a:gd name="connsiteX2" fmla="*/ 112295 w 368969"/>
              <a:gd name="connsiteY2" fmla="*/ 352927 h 352927"/>
              <a:gd name="connsiteX3" fmla="*/ 0 w 368969"/>
              <a:gd name="connsiteY3" fmla="*/ 0 h 352927"/>
            </a:gdLst>
            <a:ahLst/>
            <a:cxnLst>
              <a:cxn ang="0">
                <a:pos x="connsiteX0" y="connsiteY0"/>
              </a:cxn>
              <a:cxn ang="0">
                <a:pos x="connsiteX1" y="connsiteY1"/>
              </a:cxn>
              <a:cxn ang="0">
                <a:pos x="connsiteX2" y="connsiteY2"/>
              </a:cxn>
              <a:cxn ang="0">
                <a:pos x="connsiteX3" y="connsiteY3"/>
              </a:cxn>
            </a:cxnLst>
            <a:rect l="l" t="t" r="r" b="b"/>
            <a:pathLst>
              <a:path w="368969" h="352927">
                <a:moveTo>
                  <a:pt x="0" y="0"/>
                </a:moveTo>
                <a:lnTo>
                  <a:pt x="368969" y="48127"/>
                </a:lnTo>
                <a:lnTo>
                  <a:pt x="112295" y="352927"/>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5" name="任意多边形 14"/>
          <p:cNvSpPr/>
          <p:nvPr/>
        </p:nvSpPr>
        <p:spPr>
          <a:xfrm>
            <a:off x="8746036" y="3047185"/>
            <a:ext cx="1005305" cy="770020"/>
          </a:xfrm>
          <a:custGeom>
            <a:avLst/>
            <a:gdLst>
              <a:gd name="connsiteX0" fmla="*/ 0 w 753979"/>
              <a:gd name="connsiteY0" fmla="*/ 0 h 577515"/>
              <a:gd name="connsiteX1" fmla="*/ 48126 w 753979"/>
              <a:gd name="connsiteY1" fmla="*/ 577515 h 577515"/>
              <a:gd name="connsiteX2" fmla="*/ 753979 w 753979"/>
              <a:gd name="connsiteY2" fmla="*/ 513347 h 577515"/>
              <a:gd name="connsiteX3" fmla="*/ 0 w 753979"/>
              <a:gd name="connsiteY3" fmla="*/ 0 h 577515"/>
            </a:gdLst>
            <a:ahLst/>
            <a:cxnLst>
              <a:cxn ang="0">
                <a:pos x="connsiteX0" y="connsiteY0"/>
              </a:cxn>
              <a:cxn ang="0">
                <a:pos x="connsiteX1" y="connsiteY1"/>
              </a:cxn>
              <a:cxn ang="0">
                <a:pos x="connsiteX2" y="connsiteY2"/>
              </a:cxn>
              <a:cxn ang="0">
                <a:pos x="connsiteX3" y="connsiteY3"/>
              </a:cxn>
            </a:cxnLst>
            <a:rect l="l" t="t" r="r" b="b"/>
            <a:pathLst>
              <a:path w="753979" h="577515">
                <a:moveTo>
                  <a:pt x="0" y="0"/>
                </a:moveTo>
                <a:lnTo>
                  <a:pt x="48126" y="577515"/>
                </a:lnTo>
                <a:lnTo>
                  <a:pt x="753979" y="51334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6" name="任意多边形 15"/>
          <p:cNvSpPr/>
          <p:nvPr/>
        </p:nvSpPr>
        <p:spPr>
          <a:xfrm>
            <a:off x="9751341" y="3496358"/>
            <a:ext cx="1454484" cy="748633"/>
          </a:xfrm>
          <a:custGeom>
            <a:avLst/>
            <a:gdLst>
              <a:gd name="connsiteX0" fmla="*/ 433136 w 1090863"/>
              <a:gd name="connsiteY0" fmla="*/ 0 h 561474"/>
              <a:gd name="connsiteX1" fmla="*/ 0 w 1090863"/>
              <a:gd name="connsiteY1" fmla="*/ 561474 h 561474"/>
              <a:gd name="connsiteX2" fmla="*/ 1090863 w 1090863"/>
              <a:gd name="connsiteY2" fmla="*/ 256674 h 561474"/>
              <a:gd name="connsiteX3" fmla="*/ 481263 w 1090863"/>
              <a:gd name="connsiteY3" fmla="*/ 16042 h 561474"/>
              <a:gd name="connsiteX4" fmla="*/ 433136 w 1090863"/>
              <a:gd name="connsiteY4" fmla="*/ 0 h 561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863" h="561474">
                <a:moveTo>
                  <a:pt x="433136" y="0"/>
                </a:moveTo>
                <a:lnTo>
                  <a:pt x="0" y="561474"/>
                </a:lnTo>
                <a:lnTo>
                  <a:pt x="1090863" y="256674"/>
                </a:lnTo>
                <a:lnTo>
                  <a:pt x="481263" y="16042"/>
                </a:lnTo>
                <a:lnTo>
                  <a:pt x="43313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7" name="任意多边形 16"/>
          <p:cNvSpPr/>
          <p:nvPr/>
        </p:nvSpPr>
        <p:spPr>
          <a:xfrm>
            <a:off x="8296857" y="5293077"/>
            <a:ext cx="919748" cy="1112255"/>
          </a:xfrm>
          <a:custGeom>
            <a:avLst/>
            <a:gdLst>
              <a:gd name="connsiteX0" fmla="*/ 0 w 689811"/>
              <a:gd name="connsiteY0" fmla="*/ 304800 h 834190"/>
              <a:gd name="connsiteX1" fmla="*/ 545432 w 689811"/>
              <a:gd name="connsiteY1" fmla="*/ 0 h 834190"/>
              <a:gd name="connsiteX2" fmla="*/ 689811 w 689811"/>
              <a:gd name="connsiteY2" fmla="*/ 834190 h 834190"/>
              <a:gd name="connsiteX3" fmla="*/ 0 w 689811"/>
              <a:gd name="connsiteY3" fmla="*/ 304800 h 834190"/>
            </a:gdLst>
            <a:ahLst/>
            <a:cxnLst>
              <a:cxn ang="0">
                <a:pos x="connsiteX0" y="connsiteY0"/>
              </a:cxn>
              <a:cxn ang="0">
                <a:pos x="connsiteX1" y="connsiteY1"/>
              </a:cxn>
              <a:cxn ang="0">
                <a:pos x="connsiteX2" y="connsiteY2"/>
              </a:cxn>
              <a:cxn ang="0">
                <a:pos x="connsiteX3" y="connsiteY3"/>
              </a:cxn>
            </a:cxnLst>
            <a:rect l="l" t="t" r="r" b="b"/>
            <a:pathLst>
              <a:path w="689811" h="834190">
                <a:moveTo>
                  <a:pt x="0" y="304800"/>
                </a:moveTo>
                <a:lnTo>
                  <a:pt x="545432" y="0"/>
                </a:lnTo>
                <a:lnTo>
                  <a:pt x="689811" y="834190"/>
                </a:lnTo>
                <a:lnTo>
                  <a:pt x="0" y="3048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8" name="矩形 17"/>
          <p:cNvSpPr/>
          <p:nvPr/>
        </p:nvSpPr>
        <p:spPr>
          <a:xfrm>
            <a:off x="3452905" y="2729558"/>
            <a:ext cx="4872203" cy="781685"/>
          </a:xfrm>
          <a:prstGeom prst="rect">
            <a:avLst/>
          </a:prstGeom>
        </p:spPr>
        <p:txBody>
          <a:bodyPr wrap="square">
            <a:spAutoFit/>
          </a:bodyPr>
          <a:lstStyle/>
          <a:p>
            <a:pPr marL="0" marR="0" lvl="0" indent="0" algn="ctr" defTabSz="1219200" rtl="0" eaLnBrk="1" fontAlgn="base" latinLnBrk="0" hangingPunct="1">
              <a:lnSpc>
                <a:spcPct val="120000"/>
              </a:lnSpc>
              <a:spcBef>
                <a:spcPts val="0"/>
              </a:spcBef>
              <a:spcAft>
                <a:spcPts val="0"/>
              </a:spcAft>
              <a:buClrTx/>
              <a:buSzTx/>
              <a:buFontTx/>
              <a:buNone/>
              <a:defRPr/>
            </a:pPr>
            <a:r>
              <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rPr>
              <a:t>软件测试基础</a:t>
            </a:r>
            <a:endPar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21" name="矩形 20"/>
          <p:cNvSpPr/>
          <p:nvPr/>
        </p:nvSpPr>
        <p:spPr>
          <a:xfrm>
            <a:off x="3890010" y="3511550"/>
            <a:ext cx="4051935" cy="881380"/>
          </a:xfrm>
          <a:prstGeom prst="rect">
            <a:avLst/>
          </a:prstGeom>
        </p:spPr>
        <p:txBody>
          <a:bodyPr wrap="square">
            <a:spAutoFit/>
          </a:bodyPr>
          <a:lstStyle/>
          <a:p>
            <a:pPr marL="0" marR="0" lvl="0" indent="0" algn="l" defTabSz="1219200" rtl="0" eaLnBrk="1" fontAlgn="base" latinLnBrk="0" hangingPunct="1">
              <a:lnSpc>
                <a:spcPct val="120000"/>
              </a:lnSpc>
              <a:spcBef>
                <a:spcPts val="0"/>
              </a:spcBef>
              <a:spcAft>
                <a:spcPts val="0"/>
              </a:spcAft>
              <a:buClrTx/>
              <a:buSzTx/>
              <a:buFontTx/>
              <a:buNone/>
              <a:defRPr/>
            </a:pPr>
            <a:r>
              <a:rPr kumimoji="0" 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7.2.1-7.2.4 </a:t>
            </a:r>
            <a:r>
              <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目标 准则 方法 步骤</a:t>
            </a:r>
            <a:endPar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a:p>
            <a:pPr marL="0" marR="0" lvl="0" indent="0" algn="l" defTabSz="1219200" rtl="0" eaLnBrk="1" fontAlgn="base" latinLnBrk="0" hangingPunct="1">
              <a:lnSpc>
                <a:spcPct val="120000"/>
              </a:lnSpc>
              <a:spcBef>
                <a:spcPts val="0"/>
              </a:spcBef>
              <a:spcAft>
                <a:spcPts val="0"/>
              </a:spcAft>
              <a:buClrTx/>
              <a:buSzTx/>
              <a:buFontTx/>
              <a:buNone/>
              <a:defRPr/>
            </a:pPr>
            <a:r>
              <a:rPr kumimoji="0" lang="en-US" altLang="zh-CN"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7.2.5 </a:t>
            </a:r>
            <a:r>
              <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测试阶段的信息流</a:t>
            </a:r>
            <a:endParaRPr kumimoji="0" lang="zh-CN" altLang="en-US" sz="2135"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3" name="TextBox 22"/>
          <p:cNvSpPr txBox="1"/>
          <p:nvPr/>
        </p:nvSpPr>
        <p:spPr>
          <a:xfrm>
            <a:off x="4949434" y="1495920"/>
            <a:ext cx="1880235" cy="1445260"/>
          </a:xfrm>
          <a:prstGeom prst="rect">
            <a:avLst/>
          </a:prstGeom>
          <a:noFill/>
        </p:spPr>
        <p:txBody>
          <a:bodyPr wrap="none"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7.2</a:t>
            </a:r>
            <a:endParaRPr kumimoji="0" lang="en-US" sz="8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b="1" dirty="0"/>
              <a:t>软件维护过程</a:t>
            </a:r>
            <a:endParaRPr lang="zh-CN" altLang="en-US" b="1" dirty="0"/>
          </a:p>
        </p:txBody>
      </p:sp>
      <p:grpSp>
        <p:nvGrpSpPr>
          <p:cNvPr id="3" name="Group 1"/>
          <p:cNvGrpSpPr/>
          <p:nvPr/>
        </p:nvGrpSpPr>
        <p:grpSpPr>
          <a:xfrm>
            <a:off x="0" y="2849376"/>
            <a:ext cx="12192000" cy="1623787"/>
            <a:chOff x="0" y="3187371"/>
            <a:chExt cx="12192000" cy="1546463"/>
          </a:xfrm>
        </p:grpSpPr>
        <p:sp>
          <p:nvSpPr>
            <p:cNvPr id="4" name="Shape 1240"/>
            <p:cNvSpPr/>
            <p:nvPr/>
          </p:nvSpPr>
          <p:spPr>
            <a:xfrm>
              <a:off x="0" y="3187371"/>
              <a:ext cx="12192000" cy="154646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5" name="Shape 1241"/>
            <p:cNvSpPr/>
            <p:nvPr/>
          </p:nvSpPr>
          <p:spPr>
            <a:xfrm>
              <a:off x="370020" y="3902220"/>
              <a:ext cx="596165"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7" name="Shape 1242"/>
            <p:cNvSpPr/>
            <p:nvPr/>
          </p:nvSpPr>
          <p:spPr>
            <a:xfrm>
              <a:off x="1562350" y="3902220"/>
              <a:ext cx="596166"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8" name="Shape 1243"/>
            <p:cNvSpPr/>
            <p:nvPr/>
          </p:nvSpPr>
          <p:spPr>
            <a:xfrm>
              <a:off x="2754680" y="3902220"/>
              <a:ext cx="596165"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9" name="Shape 1244"/>
            <p:cNvSpPr/>
            <p:nvPr/>
          </p:nvSpPr>
          <p:spPr>
            <a:xfrm>
              <a:off x="3947010" y="3902220"/>
              <a:ext cx="596165"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10" name="Shape 1245"/>
            <p:cNvSpPr/>
            <p:nvPr/>
          </p:nvSpPr>
          <p:spPr>
            <a:xfrm>
              <a:off x="5139339" y="3902220"/>
              <a:ext cx="596165"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11" name="Shape 1246"/>
            <p:cNvSpPr/>
            <p:nvPr/>
          </p:nvSpPr>
          <p:spPr>
            <a:xfrm>
              <a:off x="6331670" y="3902220"/>
              <a:ext cx="596166"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12" name="Shape 1247"/>
            <p:cNvSpPr/>
            <p:nvPr/>
          </p:nvSpPr>
          <p:spPr>
            <a:xfrm>
              <a:off x="7524000" y="3902220"/>
              <a:ext cx="596166"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13" name="Shape 1248"/>
            <p:cNvSpPr/>
            <p:nvPr/>
          </p:nvSpPr>
          <p:spPr>
            <a:xfrm>
              <a:off x="8716330" y="3902220"/>
              <a:ext cx="596166"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14" name="Shape 1249"/>
            <p:cNvSpPr/>
            <p:nvPr/>
          </p:nvSpPr>
          <p:spPr>
            <a:xfrm>
              <a:off x="9908659" y="3902220"/>
              <a:ext cx="596165"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15" name="Shape 1250"/>
            <p:cNvSpPr/>
            <p:nvPr/>
          </p:nvSpPr>
          <p:spPr>
            <a:xfrm>
              <a:off x="11100989" y="3902220"/>
              <a:ext cx="596166" cy="115493"/>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a:ln>
                  <a:noFill/>
                </a:ln>
                <a:solidFill>
                  <a:srgbClr val="FFC000"/>
                </a:solidFill>
                <a:effectLst/>
                <a:uLnTx/>
                <a:uFillTx/>
                <a:latin typeface="微软雅黑" panose="020B0503020204020204" charset="-122"/>
                <a:ea typeface="微软雅黑" panose="020B0503020204020204" charset="-122"/>
                <a:cs typeface="+mn-cs"/>
              </a:endParaRPr>
            </a:p>
          </p:txBody>
        </p:sp>
      </p:grpSp>
      <p:grpSp>
        <p:nvGrpSpPr>
          <p:cNvPr id="16" name="Group 1257"/>
          <p:cNvGrpSpPr/>
          <p:nvPr/>
        </p:nvGrpSpPr>
        <p:grpSpPr>
          <a:xfrm rot="10800000" flipH="1">
            <a:off x="2287372" y="3540926"/>
            <a:ext cx="1464272" cy="760237"/>
            <a:chOff x="0" y="0"/>
            <a:chExt cx="3154022" cy="1635267"/>
          </a:xfrm>
          <a:solidFill>
            <a:schemeClr val="accent1"/>
          </a:solidFill>
        </p:grpSpPr>
        <p:sp>
          <p:nvSpPr>
            <p:cNvPr id="17" name="Shape 1255"/>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18" name="Shape 1256"/>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grpSp>
        <p:nvGrpSpPr>
          <p:cNvPr id="19" name="Group 1262"/>
          <p:cNvGrpSpPr/>
          <p:nvPr/>
        </p:nvGrpSpPr>
        <p:grpSpPr>
          <a:xfrm>
            <a:off x="3767463" y="3020039"/>
            <a:ext cx="1464272" cy="760237"/>
            <a:chOff x="0" y="0"/>
            <a:chExt cx="3154022" cy="1635267"/>
          </a:xfrm>
          <a:solidFill>
            <a:schemeClr val="accent1"/>
          </a:solidFill>
        </p:grpSpPr>
        <p:sp>
          <p:nvSpPr>
            <p:cNvPr id="20" name="Shape 1260"/>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21" name="Shape 1261"/>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grpSp>
        <p:nvGrpSpPr>
          <p:cNvPr id="22" name="Group 1267"/>
          <p:cNvGrpSpPr/>
          <p:nvPr/>
        </p:nvGrpSpPr>
        <p:grpSpPr>
          <a:xfrm rot="10800000" flipH="1">
            <a:off x="5246768" y="3540927"/>
            <a:ext cx="1464272" cy="760237"/>
            <a:chOff x="0" y="0"/>
            <a:chExt cx="3154022" cy="1635267"/>
          </a:xfrm>
          <a:solidFill>
            <a:schemeClr val="accent1"/>
          </a:solidFill>
        </p:grpSpPr>
        <p:sp>
          <p:nvSpPr>
            <p:cNvPr id="23" name="Shape 1265"/>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24" name="Shape 1266"/>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grpSp>
        <p:nvGrpSpPr>
          <p:cNvPr id="25" name="Group 1272"/>
          <p:cNvGrpSpPr/>
          <p:nvPr/>
        </p:nvGrpSpPr>
        <p:grpSpPr>
          <a:xfrm>
            <a:off x="6724102" y="3020039"/>
            <a:ext cx="1464272" cy="760237"/>
            <a:chOff x="0" y="0"/>
            <a:chExt cx="3154022" cy="1635267"/>
          </a:xfrm>
          <a:solidFill>
            <a:schemeClr val="accent1"/>
          </a:solidFill>
        </p:grpSpPr>
        <p:sp>
          <p:nvSpPr>
            <p:cNvPr id="26" name="Shape 1270"/>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27" name="Shape 1271"/>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grpSp>
        <p:nvGrpSpPr>
          <p:cNvPr id="28" name="Group 1277"/>
          <p:cNvGrpSpPr/>
          <p:nvPr/>
        </p:nvGrpSpPr>
        <p:grpSpPr>
          <a:xfrm rot="10800000" flipH="1">
            <a:off x="8206163" y="3540927"/>
            <a:ext cx="1464272" cy="760237"/>
            <a:chOff x="0" y="0"/>
            <a:chExt cx="3154022" cy="1635267"/>
          </a:xfrm>
          <a:solidFill>
            <a:schemeClr val="accent1"/>
          </a:solidFill>
        </p:grpSpPr>
        <p:sp>
          <p:nvSpPr>
            <p:cNvPr id="29" name="Shape 1275"/>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30" name="Shape 1276"/>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pFill/>
            <a:ln w="12700" cap="flat">
              <a:noFill/>
              <a:miter lim="400000"/>
            </a:ln>
            <a:effectLst/>
          </p:spPr>
          <p:txBody>
            <a:bodyPr wrap="square" lIns="50800" tIns="50800" rIns="50800" bIns="50800"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grpSp>
      <p:sp>
        <p:nvSpPr>
          <p:cNvPr id="34" name="Shape 1285"/>
          <p:cNvSpPr/>
          <p:nvPr/>
        </p:nvSpPr>
        <p:spPr>
          <a:xfrm>
            <a:off x="2292461" y="4473158"/>
            <a:ext cx="1445369" cy="40791"/>
          </a:xfrm>
          <a:prstGeom prst="rect">
            <a:avLst/>
          </a:prstGeom>
          <a:solidFill>
            <a:schemeClr val="accent1"/>
          </a:solidFill>
          <a:ln w="12700" cap="flat">
            <a:noFill/>
            <a:miter lim="400000"/>
          </a:ln>
          <a:effectLst/>
        </p:spPr>
        <p:txBody>
          <a:bodyPr wrap="square" lIns="51713" tIns="51713" rIns="51713" bIns="51713"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35" name="Shape 1289"/>
          <p:cNvSpPr/>
          <p:nvPr/>
        </p:nvSpPr>
        <p:spPr>
          <a:xfrm>
            <a:off x="3767468" y="2807250"/>
            <a:ext cx="1445369" cy="40791"/>
          </a:xfrm>
          <a:prstGeom prst="rect">
            <a:avLst/>
          </a:prstGeom>
          <a:solidFill>
            <a:schemeClr val="accent1"/>
          </a:solidFill>
          <a:ln w="12700" cap="flat">
            <a:noFill/>
            <a:miter lim="400000"/>
          </a:ln>
          <a:effectLst/>
        </p:spPr>
        <p:txBody>
          <a:bodyPr wrap="square" lIns="51713" tIns="51713" rIns="51713" bIns="51713"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36" name="Shape 1293"/>
          <p:cNvSpPr/>
          <p:nvPr/>
        </p:nvSpPr>
        <p:spPr>
          <a:xfrm>
            <a:off x="5254184" y="4473158"/>
            <a:ext cx="1445369" cy="40791"/>
          </a:xfrm>
          <a:prstGeom prst="rect">
            <a:avLst/>
          </a:prstGeom>
          <a:solidFill>
            <a:schemeClr val="accent1"/>
          </a:solidFill>
          <a:ln w="12700" cap="flat">
            <a:noFill/>
            <a:miter lim="400000"/>
          </a:ln>
          <a:effectLst/>
        </p:spPr>
        <p:txBody>
          <a:bodyPr wrap="square" lIns="51713" tIns="51713" rIns="51713" bIns="51713"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37" name="Shape 1297"/>
          <p:cNvSpPr/>
          <p:nvPr/>
        </p:nvSpPr>
        <p:spPr>
          <a:xfrm>
            <a:off x="6729191" y="2807250"/>
            <a:ext cx="1445369" cy="40791"/>
          </a:xfrm>
          <a:prstGeom prst="rect">
            <a:avLst/>
          </a:prstGeom>
          <a:solidFill>
            <a:schemeClr val="accent1"/>
          </a:solidFill>
          <a:ln w="12700" cap="flat">
            <a:noFill/>
            <a:miter lim="400000"/>
          </a:ln>
          <a:effectLst/>
        </p:spPr>
        <p:txBody>
          <a:bodyPr wrap="square" lIns="51713" tIns="51713" rIns="51713" bIns="51713"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38" name="Shape 1301"/>
          <p:cNvSpPr/>
          <p:nvPr/>
        </p:nvSpPr>
        <p:spPr>
          <a:xfrm>
            <a:off x="8215903" y="4473158"/>
            <a:ext cx="1445369" cy="40791"/>
          </a:xfrm>
          <a:prstGeom prst="rect">
            <a:avLst/>
          </a:prstGeom>
          <a:solidFill>
            <a:schemeClr val="accent1"/>
          </a:solidFill>
          <a:ln w="12700" cap="flat">
            <a:noFill/>
            <a:miter lim="400000"/>
          </a:ln>
          <a:effectLst/>
        </p:spPr>
        <p:txBody>
          <a:bodyPr wrap="square" lIns="51713" tIns="51713" rIns="51713" bIns="51713" numCol="1" anchor="ctr">
            <a:noAutofit/>
          </a:bodyPr>
          <a:lstStyle/>
          <a:p>
            <a:pPr marL="0" marR="0" lvl="0" indent="0" algn="l" defTabSz="1219200" rtl="0" eaLnBrk="1" fontAlgn="auto" latinLnBrk="0" hangingPunct="1">
              <a:lnSpc>
                <a:spcPct val="100000"/>
              </a:lnSpc>
              <a:spcBef>
                <a:spcPts val="0"/>
              </a:spcBef>
              <a:spcAft>
                <a:spcPts val="0"/>
              </a:spcAft>
              <a:buClrTx/>
              <a:buSzTx/>
              <a:buFontTx/>
              <a:buNone/>
              <a:defRPr sz="3200">
                <a:solidFill>
                  <a:srgbClr val="FFFFFF"/>
                </a:solidFill>
                <a:latin typeface="Helvetica Light"/>
                <a:ea typeface="Helvetica Light"/>
                <a:cs typeface="Helvetica Light"/>
                <a:sym typeface="Helvetica Light"/>
              </a:defRPr>
            </a:pPr>
            <a:endParaRPr kumimoji="0" sz="4265"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Helvetica Light"/>
            </a:endParaRPr>
          </a:p>
        </p:txBody>
      </p:sp>
      <p:sp>
        <p:nvSpPr>
          <p:cNvPr id="40" name="Rectangle 72"/>
          <p:cNvSpPr/>
          <p:nvPr/>
        </p:nvSpPr>
        <p:spPr>
          <a:xfrm rot="20935423">
            <a:off x="2764908" y="3740774"/>
            <a:ext cx="890271" cy="276860"/>
          </a:xfrm>
          <a:prstGeom prst="rect">
            <a:avLst/>
          </a:prstGeom>
        </p:spPr>
        <p:txBody>
          <a:bodyPr wrap="square" lIns="93084" tIns="46541" rIns="93084" bIns="46541">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维护组织</a:t>
            </a:r>
            <a:endParaRPr kumimoji="0" lang="zh-CN" alt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1" name="TextBox 40"/>
          <p:cNvSpPr txBox="1"/>
          <p:nvPr/>
        </p:nvSpPr>
        <p:spPr>
          <a:xfrm>
            <a:off x="3767955" y="2243710"/>
            <a:ext cx="2414653" cy="411480"/>
          </a:xfrm>
          <a:prstGeom prst="rect">
            <a:avLst/>
          </a:prstGeom>
          <a:noFill/>
        </p:spPr>
        <p:txBody>
          <a:bodyPr wrap="square" lIns="0" tIns="0" rIns="0" bIns="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应用标准化文档</a:t>
            </a:r>
            <a:endPar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提交软件修改报告</a:t>
            </a:r>
            <a:endPar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43" name="Rectangle 137"/>
          <p:cNvSpPr/>
          <p:nvPr/>
        </p:nvSpPr>
        <p:spPr>
          <a:xfrm rot="594578">
            <a:off x="4247876" y="3271065"/>
            <a:ext cx="890271" cy="276860"/>
          </a:xfrm>
          <a:prstGeom prst="rect">
            <a:avLst/>
          </a:prstGeom>
        </p:spPr>
        <p:txBody>
          <a:bodyPr wrap="square" lIns="93084" tIns="46541" rIns="93084" bIns="46541">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维护报告</a:t>
            </a:r>
            <a:endParaRPr kumimoji="0" lang="zh-CN" alt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4" name="Rectangle 142"/>
          <p:cNvSpPr/>
          <p:nvPr/>
        </p:nvSpPr>
        <p:spPr>
          <a:xfrm rot="20856684">
            <a:off x="5717708" y="3743966"/>
            <a:ext cx="890271" cy="461645"/>
          </a:xfrm>
          <a:prstGeom prst="rect">
            <a:avLst/>
          </a:prstGeom>
        </p:spPr>
        <p:txBody>
          <a:bodyPr wrap="square" lIns="93084" tIns="46541" rIns="93084" bIns="46541">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维护的事件流</a:t>
            </a:r>
            <a:endParaRPr kumimoji="0" lang="zh-CN" alt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5" name="Rectangle 143"/>
          <p:cNvSpPr/>
          <p:nvPr/>
        </p:nvSpPr>
        <p:spPr>
          <a:xfrm rot="630609">
            <a:off x="7216936" y="3275616"/>
            <a:ext cx="890271" cy="276860"/>
          </a:xfrm>
          <a:prstGeom prst="rect">
            <a:avLst/>
          </a:prstGeom>
        </p:spPr>
        <p:txBody>
          <a:bodyPr wrap="square" lIns="93084" tIns="46541" rIns="93084" bIns="46541">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维护记录</a:t>
            </a:r>
            <a:endParaRPr kumimoji="0" 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6" name="Rectangle 144"/>
          <p:cNvSpPr/>
          <p:nvPr/>
        </p:nvSpPr>
        <p:spPr>
          <a:xfrm rot="20816511">
            <a:off x="8694121" y="3735588"/>
            <a:ext cx="890271" cy="276860"/>
          </a:xfrm>
          <a:prstGeom prst="rect">
            <a:avLst/>
          </a:prstGeom>
        </p:spPr>
        <p:txBody>
          <a:bodyPr wrap="square" lIns="93084" tIns="46541" rIns="93084" bIns="46541">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维护活动</a:t>
            </a:r>
            <a:endParaRPr kumimoji="0" lang="zh-CN" altLang="en-US" sz="12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8" name="TextBox 47"/>
          <p:cNvSpPr txBox="1"/>
          <p:nvPr/>
        </p:nvSpPr>
        <p:spPr>
          <a:xfrm>
            <a:off x="2321587" y="4663380"/>
            <a:ext cx="2414653" cy="205740"/>
          </a:xfrm>
          <a:prstGeom prst="rect">
            <a:avLst/>
          </a:prstGeom>
          <a:noFill/>
        </p:spPr>
        <p:txBody>
          <a:bodyPr wrap="square" lIns="0" tIns="0" rIns="0" bIns="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明确维护责任，确定维护组织</a:t>
            </a:r>
            <a:endPar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50" name="TextBox 49"/>
          <p:cNvSpPr txBox="1"/>
          <p:nvPr/>
        </p:nvSpPr>
        <p:spPr>
          <a:xfrm>
            <a:off x="5216690" y="4663379"/>
            <a:ext cx="2414653" cy="822960"/>
          </a:xfrm>
          <a:prstGeom prst="rect">
            <a:avLst/>
          </a:prstGeom>
          <a:noFill/>
        </p:spPr>
        <p:txBody>
          <a:bodyPr wrap="square" lIns="0" tIns="0" rIns="0" bIns="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确定要求进行的维护的类型</a:t>
            </a:r>
            <a:endPar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安排要求的工作时间</a:t>
            </a:r>
            <a:endPar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进行同样的技术工作</a:t>
            </a:r>
            <a:endPar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a:t>
            </a:r>
            <a:endParaRPr kumimoji="0" lang="en-US" altLang="zh-CN"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52" name="TextBox 51"/>
          <p:cNvSpPr txBox="1"/>
          <p:nvPr/>
        </p:nvSpPr>
        <p:spPr>
          <a:xfrm>
            <a:off x="6729095" y="2449195"/>
            <a:ext cx="2790825" cy="205740"/>
          </a:xfrm>
          <a:prstGeom prst="rect">
            <a:avLst/>
          </a:prstGeom>
          <a:noFill/>
        </p:spPr>
        <p:txBody>
          <a:bodyPr wrap="square" lIns="0" tIns="0" rIns="0" bIns="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为每项维护工作收集应有的维护记录</a:t>
            </a:r>
            <a:endPar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54" name="TextBox 53"/>
          <p:cNvSpPr txBox="1"/>
          <p:nvPr/>
        </p:nvSpPr>
        <p:spPr>
          <a:xfrm>
            <a:off x="8188960" y="4663440"/>
            <a:ext cx="3324860" cy="205740"/>
          </a:xfrm>
          <a:prstGeom prst="rect">
            <a:avLst/>
          </a:prstGeom>
          <a:noFill/>
        </p:spPr>
        <p:txBody>
          <a:bodyPr wrap="square" lIns="0" tIns="0" rIns="0" bIns="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根据对工作量度量的结果，评价维护工作</a:t>
            </a:r>
            <a:endParaRPr kumimoji="0" lang="zh-CN" altLang="en-US" sz="133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软件的可维护性</a:t>
            </a:r>
            <a:endParaRPr lang="zh-CN" altLang="en-US" sz="2400" b="1" dirty="0"/>
          </a:p>
        </p:txBody>
      </p:sp>
      <p:pic>
        <p:nvPicPr>
          <p:cNvPr id="3" name="图片 2"/>
          <p:cNvPicPr>
            <a:picLocks noChangeAspect="1"/>
          </p:cNvPicPr>
          <p:nvPr/>
        </p:nvPicPr>
        <p:blipFill rotWithShape="1">
          <a:blip r:embed="rId1" cstate="print">
            <a:extLst>
              <a:ext uri="{28A0092B-C50C-407E-A947-70E740481C1C}">
                <a14:useLocalDpi xmlns:a14="http://schemas.microsoft.com/office/drawing/2010/main" val="0"/>
              </a:ext>
            </a:extLst>
          </a:blip>
          <a:srcRect r="32914"/>
          <a:stretch>
            <a:fillRect/>
          </a:stretch>
        </p:blipFill>
        <p:spPr>
          <a:xfrm>
            <a:off x="3113932" y="2581339"/>
            <a:ext cx="2370505" cy="1640181"/>
          </a:xfrm>
          <a:prstGeom prst="rect">
            <a:avLst/>
          </a:prstGeom>
        </p:spPr>
      </p:pic>
      <p:pic>
        <p:nvPicPr>
          <p:cNvPr id="4" name="Picture 2" descr="F:\360云盘\02-个人资料\！PPT图片及版面资源\06-PPT精选插图\02-商务\188141-1205221426079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8002"/>
          <a:stretch>
            <a:fillRect/>
          </a:stretch>
        </p:blipFill>
        <p:spPr bwMode="auto">
          <a:xfrm>
            <a:off x="5615947" y="4315239"/>
            <a:ext cx="2309995" cy="161003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58767" y="4341788"/>
            <a:ext cx="2335408" cy="15569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 name="组合 6"/>
          <p:cNvGrpSpPr/>
          <p:nvPr/>
        </p:nvGrpSpPr>
        <p:grpSpPr>
          <a:xfrm>
            <a:off x="5615947" y="2581338"/>
            <a:ext cx="2309995" cy="1629386"/>
            <a:chOff x="3946913" y="1827911"/>
            <a:chExt cx="1958168" cy="1283142"/>
          </a:xfrm>
        </p:grpSpPr>
        <p:sp>
          <p:nvSpPr>
            <p:cNvPr id="8" name="矩形 7"/>
            <p:cNvSpPr/>
            <p:nvPr/>
          </p:nvSpPr>
          <p:spPr>
            <a:xfrm>
              <a:off x="3946913" y="1827911"/>
              <a:ext cx="1958168" cy="1283142"/>
            </a:xfrm>
            <a:prstGeom prst="rect">
              <a:avLst/>
            </a:prstGeom>
            <a:solidFill>
              <a:schemeClr val="accent1"/>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151890" rtl="0" eaLnBrk="1" fontAlgn="auto" latinLnBrk="0" hangingPunct="1">
                <a:lnSpc>
                  <a:spcPct val="100000"/>
                </a:lnSpc>
                <a:spcBef>
                  <a:spcPts val="0"/>
                </a:spcBef>
                <a:spcAft>
                  <a:spcPts val="0"/>
                </a:spcAft>
                <a:buClrTx/>
                <a:buSzTx/>
                <a:buFontTx/>
                <a:buNone/>
                <a:defRPr/>
              </a:pPr>
              <a:endParaRPr kumimoji="0" lang="zh-CN" altLang="en-US" sz="1735"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9" name="TextBox 17"/>
            <p:cNvSpPr txBox="1">
              <a:spLocks noChangeArrowheads="1"/>
            </p:cNvSpPr>
            <p:nvPr/>
          </p:nvSpPr>
          <p:spPr bwMode="auto">
            <a:xfrm flipH="1">
              <a:off x="4238882" y="2259958"/>
              <a:ext cx="1661334" cy="395050"/>
            </a:xfrm>
            <a:prstGeom prst="rect">
              <a:avLst/>
            </a:prstGeom>
            <a:noFill/>
            <a:ln>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1151890" rtl="0" eaLnBrk="1" fontAlgn="auto" latinLnBrk="0" hangingPunct="1">
                <a:lnSpc>
                  <a:spcPct val="100000"/>
                </a:lnSpc>
                <a:spcBef>
                  <a:spcPts val="0"/>
                </a:spcBef>
                <a:spcAft>
                  <a:spcPts val="0"/>
                </a:spcAft>
                <a:buClrTx/>
                <a:buSzTx/>
                <a:buFontTx/>
                <a:buNone/>
                <a:defRPr/>
              </a:pPr>
              <a:r>
                <a:rPr kumimoji="0" lang="zh-CN" altLang="en-US" sz="2665"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复审</a:t>
              </a:r>
              <a:endParaRPr kumimoji="0" lang="zh-CN" altLang="en-US" sz="2665" b="1"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grpSp>
      <p:grpSp>
        <p:nvGrpSpPr>
          <p:cNvPr id="10" name="组合 9"/>
          <p:cNvGrpSpPr/>
          <p:nvPr/>
        </p:nvGrpSpPr>
        <p:grpSpPr>
          <a:xfrm>
            <a:off x="658768" y="2581338"/>
            <a:ext cx="2335408" cy="1629386"/>
            <a:chOff x="0" y="2095862"/>
            <a:chExt cx="1979711" cy="1283142"/>
          </a:xfrm>
        </p:grpSpPr>
        <p:sp>
          <p:nvSpPr>
            <p:cNvPr id="11" name="矩形 10"/>
            <p:cNvSpPr/>
            <p:nvPr/>
          </p:nvSpPr>
          <p:spPr>
            <a:xfrm>
              <a:off x="0" y="2095862"/>
              <a:ext cx="1979711" cy="12831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2" name="TextBox 18"/>
            <p:cNvSpPr txBox="1">
              <a:spLocks noChangeArrowheads="1"/>
            </p:cNvSpPr>
            <p:nvPr/>
          </p:nvSpPr>
          <p:spPr bwMode="auto">
            <a:xfrm flipH="1">
              <a:off x="295563" y="2527909"/>
              <a:ext cx="1612743" cy="395050"/>
            </a:xfrm>
            <a:prstGeom prst="rect">
              <a:avLst/>
            </a:prstGeom>
            <a:noFill/>
            <a:ln>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665" b="1" i="0" u="none" strike="noStrike" kern="0" cap="none" spc="0" normalizeH="0" baseline="0" noProof="0" dirty="0">
                  <a:ln>
                    <a:noFill/>
                  </a:ln>
                  <a:solidFill>
                    <a:sysClr val="window" lastClr="FFFFFF">
                      <a:lumMod val="95000"/>
                    </a:sysClr>
                  </a:solidFill>
                  <a:effectLst/>
                  <a:uLnTx/>
                  <a:uFillTx/>
                  <a:latin typeface="微软雅黑" panose="020B0503020204020204" charset="-122"/>
                  <a:ea typeface="微软雅黑" panose="020B0503020204020204" charset="-122"/>
                  <a:cs typeface="+mn-cs"/>
                </a:rPr>
                <a:t>因素</a:t>
              </a:r>
              <a:endParaRPr kumimoji="0" lang="zh-CN" altLang="en-US" sz="2665" b="1" i="0" u="none" strike="noStrike" kern="0" cap="none" spc="0" normalizeH="0" baseline="0" noProof="0" dirty="0">
                <a:ln>
                  <a:noFill/>
                </a:ln>
                <a:solidFill>
                  <a:sysClr val="window" lastClr="FFFFFF">
                    <a:lumMod val="95000"/>
                  </a:sysClr>
                </a:solidFill>
                <a:effectLst/>
                <a:uLnTx/>
                <a:uFillTx/>
                <a:latin typeface="微软雅黑" panose="020B0503020204020204" charset="-122"/>
                <a:ea typeface="微软雅黑" panose="020B0503020204020204" charset="-122"/>
                <a:cs typeface="+mn-cs"/>
              </a:endParaRPr>
            </a:p>
          </p:txBody>
        </p:sp>
      </p:grpSp>
      <p:grpSp>
        <p:nvGrpSpPr>
          <p:cNvPr id="13" name="组合 12"/>
          <p:cNvGrpSpPr/>
          <p:nvPr/>
        </p:nvGrpSpPr>
        <p:grpSpPr>
          <a:xfrm>
            <a:off x="3113932" y="4315241"/>
            <a:ext cx="2370505" cy="1610037"/>
            <a:chOff x="2072433" y="511758"/>
            <a:chExt cx="2009463" cy="1267904"/>
          </a:xfrm>
        </p:grpSpPr>
        <p:sp>
          <p:nvSpPr>
            <p:cNvPr id="14" name="矩形 13"/>
            <p:cNvSpPr/>
            <p:nvPr/>
          </p:nvSpPr>
          <p:spPr>
            <a:xfrm>
              <a:off x="2072433" y="511758"/>
              <a:ext cx="2009463" cy="1267904"/>
            </a:xfrm>
            <a:prstGeom prst="rect">
              <a:avLst/>
            </a:prstGeom>
            <a:solidFill>
              <a:schemeClr val="accent1"/>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151890" rtl="0" eaLnBrk="1" fontAlgn="auto" latinLnBrk="0" hangingPunct="1">
                <a:lnSpc>
                  <a:spcPct val="100000"/>
                </a:lnSpc>
                <a:spcBef>
                  <a:spcPts val="0"/>
                </a:spcBef>
                <a:spcAft>
                  <a:spcPts val="0"/>
                </a:spcAft>
                <a:buClrTx/>
                <a:buSzTx/>
                <a:buFontTx/>
                <a:buNone/>
                <a:defRPr/>
              </a:pPr>
              <a:endParaRPr kumimoji="0" lang="zh-CN" altLang="en-US" sz="1735" b="0" i="0" u="none" strike="noStrike" kern="1200" cap="none" spc="0" normalizeH="0" baseline="0" noProof="0">
                <a:ln>
                  <a:noFill/>
                </a:ln>
                <a:solidFill>
                  <a:sysClr val="window" lastClr="FFFFFF"/>
                </a:solidFill>
                <a:effectLst/>
                <a:uLnTx/>
                <a:uFillTx/>
                <a:latin typeface="微软雅黑" panose="020B0503020204020204" charset="-122"/>
                <a:ea typeface="微软雅黑" panose="020B0503020204020204" charset="-122"/>
                <a:cs typeface="+mn-cs"/>
              </a:endParaRPr>
            </a:p>
          </p:txBody>
        </p:sp>
        <p:sp>
          <p:nvSpPr>
            <p:cNvPr id="15" name="TextBox 18"/>
            <p:cNvSpPr txBox="1">
              <a:spLocks noChangeArrowheads="1"/>
            </p:cNvSpPr>
            <p:nvPr/>
          </p:nvSpPr>
          <p:spPr bwMode="auto">
            <a:xfrm flipH="1">
              <a:off x="2402848" y="941132"/>
              <a:ext cx="1464978" cy="395049"/>
            </a:xfrm>
            <a:prstGeom prst="rect">
              <a:avLst/>
            </a:prstGeom>
            <a:noFill/>
            <a:ln>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665" b="1" i="0" u="none" strike="noStrike" kern="0" cap="none" spc="0" normalizeH="0" baseline="0" noProof="0" dirty="0">
                  <a:ln>
                    <a:noFill/>
                  </a:ln>
                  <a:solidFill>
                    <a:sysClr val="window" lastClr="FFFFFF">
                      <a:lumMod val="95000"/>
                    </a:sysClr>
                  </a:solidFill>
                  <a:effectLst/>
                  <a:uLnTx/>
                  <a:uFillTx/>
                  <a:latin typeface="微软雅黑" panose="020B0503020204020204" charset="-122"/>
                  <a:ea typeface="微软雅黑" panose="020B0503020204020204" charset="-122"/>
                  <a:cs typeface="+mn-cs"/>
                </a:rPr>
                <a:t>文档</a:t>
              </a:r>
              <a:endParaRPr kumimoji="0" lang="zh-CN" altLang="en-US" sz="2665" b="1" i="0" u="none" strike="noStrike" kern="0" cap="none" spc="0" normalizeH="0" baseline="0" noProof="0" dirty="0">
                <a:ln>
                  <a:noFill/>
                </a:ln>
                <a:solidFill>
                  <a:sysClr val="window" lastClr="FFFFFF">
                    <a:lumMod val="95000"/>
                  </a:sysClr>
                </a:solidFill>
                <a:effectLst/>
                <a:uLnTx/>
                <a:uFillTx/>
                <a:latin typeface="微软雅黑" panose="020B0503020204020204" charset="-122"/>
                <a:ea typeface="微软雅黑" panose="020B0503020204020204" charset="-122"/>
                <a:cs typeface="+mn-cs"/>
              </a:endParaRPr>
            </a:p>
          </p:txBody>
        </p:sp>
      </p:grpSp>
      <p:sp>
        <p:nvSpPr>
          <p:cNvPr id="16" name="TextBox 15"/>
          <p:cNvSpPr txBox="1"/>
          <p:nvPr/>
        </p:nvSpPr>
        <p:spPr>
          <a:xfrm>
            <a:off x="658495" y="1680845"/>
            <a:ext cx="8108315" cy="453390"/>
          </a:xfrm>
          <a:prstGeom prst="rect">
            <a:avLst/>
          </a:prstGeom>
          <a:noFill/>
        </p:spPr>
        <p:txBody>
          <a:bodyPr wrap="square" lIns="115161" tIns="57581" rIns="115161" bIns="57581" rtlCol="0">
            <a:spAutoFit/>
          </a:bodyPr>
          <a:lstStyle/>
          <a:p>
            <a:pPr marL="0" marR="0" lvl="0" indent="0" algn="l" defTabSz="1219200" rtl="0" eaLnBrk="1" fontAlgn="auto" latinLnBrk="0" hangingPunct="1">
              <a:lnSpc>
                <a:spcPct val="150000"/>
              </a:lnSpc>
              <a:spcBef>
                <a:spcPts val="0"/>
              </a:spcBef>
              <a:spcAft>
                <a:spcPts val="0"/>
              </a:spcAft>
              <a:buClrTx/>
              <a:buSzTx/>
              <a:buFontTx/>
              <a:buNone/>
              <a:defRPr/>
            </a:pP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可以把软件的可维护性定位的定义为：维护人员理解、改正、改动或改进这个软件的难易程度。</a:t>
            </a:r>
            <a:endPar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pic>
        <p:nvPicPr>
          <p:cNvPr id="17" name="图片 16" descr="Vista-desktop-12.png"/>
          <p:cNvPicPr>
            <a:picLocks noChangeAspect="1"/>
          </p:cNvPicPr>
          <p:nvPr/>
        </p:nvPicPr>
        <p:blipFill rotWithShape="1">
          <a:blip r:embed="rId4" cstate="print"/>
          <a:srcRect r="22062"/>
          <a:stretch>
            <a:fillRect/>
          </a:stretch>
        </p:blipFill>
        <p:spPr>
          <a:xfrm>
            <a:off x="8112224" y="1412776"/>
            <a:ext cx="4079776" cy="523460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750"/>
                                        <p:tgtEl>
                                          <p:spTgt spid="16"/>
                                        </p:tgtEl>
                                      </p:cBhvr>
                                    </p:animEffect>
                                  </p:childTnLst>
                                </p:cTn>
                              </p:par>
                            </p:childTnLst>
                          </p:cTn>
                        </p:par>
                        <p:par>
                          <p:cTn id="12" fill="hold">
                            <p:stCondLst>
                              <p:cond delay="1500"/>
                            </p:stCondLst>
                            <p:childTnLst>
                              <p:par>
                                <p:cTn id="13" presetID="23" presetClass="entr" presetSubtype="52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ppt_w</p:attrName>
                                        </p:attrNameLst>
                                      </p:cBhvr>
                                      <p:tavLst>
                                        <p:tav tm="0">
                                          <p:val>
                                            <p:fltVal val="0"/>
                                          </p:val>
                                        </p:tav>
                                        <p:tav tm="100000">
                                          <p:val>
                                            <p:strVal val="#ppt_w"/>
                                          </p:val>
                                        </p:tav>
                                      </p:tavLst>
                                    </p:anim>
                                    <p:anim calcmode="lin" valueType="num">
                                      <p:cBhvr>
                                        <p:cTn id="16" dur="500" fill="hold"/>
                                        <p:tgtEl>
                                          <p:spTgt spid="10"/>
                                        </p:tgtEl>
                                        <p:attrNameLst>
                                          <p:attrName>ppt_h</p:attrName>
                                        </p:attrNameLst>
                                      </p:cBhvr>
                                      <p:tavLst>
                                        <p:tav tm="0">
                                          <p:val>
                                            <p:fltVal val="0"/>
                                          </p:val>
                                        </p:tav>
                                        <p:tav tm="100000">
                                          <p:val>
                                            <p:strVal val="#ppt_h"/>
                                          </p:val>
                                        </p:tav>
                                      </p:tavLst>
                                    </p:anim>
                                    <p:anim calcmode="lin" valueType="num">
                                      <p:cBhvr>
                                        <p:cTn id="17" dur="500" fill="hold"/>
                                        <p:tgtEl>
                                          <p:spTgt spid="10"/>
                                        </p:tgtEl>
                                        <p:attrNameLst>
                                          <p:attrName>ppt_x</p:attrName>
                                        </p:attrNameLst>
                                      </p:cBhvr>
                                      <p:tavLst>
                                        <p:tav tm="0">
                                          <p:val>
                                            <p:fltVal val="0.5"/>
                                          </p:val>
                                        </p:tav>
                                        <p:tav tm="100000">
                                          <p:val>
                                            <p:strVal val="#ppt_x"/>
                                          </p:val>
                                        </p:tav>
                                      </p:tavLst>
                                    </p:anim>
                                    <p:anim calcmode="lin" valueType="num">
                                      <p:cBhvr>
                                        <p:cTn id="18" dur="500" fill="hold"/>
                                        <p:tgtEl>
                                          <p:spTgt spid="10"/>
                                        </p:tgtEl>
                                        <p:attrNameLst>
                                          <p:attrName>ppt_y</p:attrName>
                                        </p:attrNameLst>
                                      </p:cBhvr>
                                      <p:tavLst>
                                        <p:tav tm="0">
                                          <p:val>
                                            <p:fltVal val="0.5"/>
                                          </p:val>
                                        </p:tav>
                                        <p:tav tm="100000">
                                          <p:val>
                                            <p:strVal val="#ppt_y"/>
                                          </p:val>
                                        </p:tav>
                                      </p:tavLst>
                                    </p:anim>
                                  </p:childTnLst>
                                </p:cTn>
                              </p:par>
                              <p:par>
                                <p:cTn id="19" presetID="23" presetClass="entr" presetSubtype="528" fill="hold" nodeType="withEffect">
                                  <p:stCondLst>
                                    <p:cond delay="25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 calcmode="lin" valueType="num">
                                      <p:cBhvr>
                                        <p:cTn id="23" dur="500" fill="hold"/>
                                        <p:tgtEl>
                                          <p:spTgt spid="5"/>
                                        </p:tgtEl>
                                        <p:attrNameLst>
                                          <p:attrName>ppt_x</p:attrName>
                                        </p:attrNameLst>
                                      </p:cBhvr>
                                      <p:tavLst>
                                        <p:tav tm="0">
                                          <p:val>
                                            <p:fltVal val="0.5"/>
                                          </p:val>
                                        </p:tav>
                                        <p:tav tm="100000">
                                          <p:val>
                                            <p:strVal val="#ppt_x"/>
                                          </p:val>
                                        </p:tav>
                                      </p:tavLst>
                                    </p:anim>
                                    <p:anim calcmode="lin" valueType="num">
                                      <p:cBhvr>
                                        <p:cTn id="24" dur="500" fill="hold"/>
                                        <p:tgtEl>
                                          <p:spTgt spid="5"/>
                                        </p:tgtEl>
                                        <p:attrNameLst>
                                          <p:attrName>ppt_y</p:attrName>
                                        </p:attrNameLst>
                                      </p:cBhvr>
                                      <p:tavLst>
                                        <p:tav tm="0">
                                          <p:val>
                                            <p:fltVal val="0.5"/>
                                          </p:val>
                                        </p:tav>
                                        <p:tav tm="100000">
                                          <p:val>
                                            <p:strVal val="#ppt_y"/>
                                          </p:val>
                                        </p:tav>
                                      </p:tavLst>
                                    </p:anim>
                                  </p:childTnLst>
                                </p:cTn>
                              </p:par>
                              <p:par>
                                <p:cTn id="25" presetID="23" presetClass="entr" presetSubtype="528" fill="hold" nodeType="withEffect">
                                  <p:stCondLst>
                                    <p:cond delay="500"/>
                                  </p:stCondLst>
                                  <p:childTnLst>
                                    <p:set>
                                      <p:cBhvr>
                                        <p:cTn id="26" dur="1" fill="hold">
                                          <p:stCondLst>
                                            <p:cond delay="0"/>
                                          </p:stCondLst>
                                        </p:cTn>
                                        <p:tgtEl>
                                          <p:spTgt spid="3"/>
                                        </p:tgtEl>
                                        <p:attrNameLst>
                                          <p:attrName>style.visibility</p:attrName>
                                        </p:attrNameLst>
                                      </p:cBhvr>
                                      <p:to>
                                        <p:strVal val="visible"/>
                                      </p:to>
                                    </p:set>
                                    <p:anim calcmode="lin" valueType="num">
                                      <p:cBhvr>
                                        <p:cTn id="27" dur="500" fill="hold"/>
                                        <p:tgtEl>
                                          <p:spTgt spid="3"/>
                                        </p:tgtEl>
                                        <p:attrNameLst>
                                          <p:attrName>ppt_w</p:attrName>
                                        </p:attrNameLst>
                                      </p:cBhvr>
                                      <p:tavLst>
                                        <p:tav tm="0">
                                          <p:val>
                                            <p:fltVal val="0"/>
                                          </p:val>
                                        </p:tav>
                                        <p:tav tm="100000">
                                          <p:val>
                                            <p:strVal val="#ppt_w"/>
                                          </p:val>
                                        </p:tav>
                                      </p:tavLst>
                                    </p:anim>
                                    <p:anim calcmode="lin" valueType="num">
                                      <p:cBhvr>
                                        <p:cTn id="28" dur="500" fill="hold"/>
                                        <p:tgtEl>
                                          <p:spTgt spid="3"/>
                                        </p:tgtEl>
                                        <p:attrNameLst>
                                          <p:attrName>ppt_h</p:attrName>
                                        </p:attrNameLst>
                                      </p:cBhvr>
                                      <p:tavLst>
                                        <p:tav tm="0">
                                          <p:val>
                                            <p:fltVal val="0"/>
                                          </p:val>
                                        </p:tav>
                                        <p:tav tm="100000">
                                          <p:val>
                                            <p:strVal val="#ppt_h"/>
                                          </p:val>
                                        </p:tav>
                                      </p:tavLst>
                                    </p:anim>
                                    <p:anim calcmode="lin" valueType="num">
                                      <p:cBhvr>
                                        <p:cTn id="29" dur="500" fill="hold"/>
                                        <p:tgtEl>
                                          <p:spTgt spid="3"/>
                                        </p:tgtEl>
                                        <p:attrNameLst>
                                          <p:attrName>ppt_x</p:attrName>
                                        </p:attrNameLst>
                                      </p:cBhvr>
                                      <p:tavLst>
                                        <p:tav tm="0">
                                          <p:val>
                                            <p:fltVal val="0.5"/>
                                          </p:val>
                                        </p:tav>
                                        <p:tav tm="100000">
                                          <p:val>
                                            <p:strVal val="#ppt_x"/>
                                          </p:val>
                                        </p:tav>
                                      </p:tavLst>
                                    </p:anim>
                                    <p:anim calcmode="lin" valueType="num">
                                      <p:cBhvr>
                                        <p:cTn id="30" dur="500" fill="hold"/>
                                        <p:tgtEl>
                                          <p:spTgt spid="3"/>
                                        </p:tgtEl>
                                        <p:attrNameLst>
                                          <p:attrName>ppt_y</p:attrName>
                                        </p:attrNameLst>
                                      </p:cBhvr>
                                      <p:tavLst>
                                        <p:tav tm="0">
                                          <p:val>
                                            <p:fltVal val="0.5"/>
                                          </p:val>
                                        </p:tav>
                                        <p:tav tm="100000">
                                          <p:val>
                                            <p:strVal val="#ppt_y"/>
                                          </p:val>
                                        </p:tav>
                                      </p:tavLst>
                                    </p:anim>
                                  </p:childTnLst>
                                </p:cTn>
                              </p:par>
                              <p:par>
                                <p:cTn id="31" presetID="23" presetClass="entr" presetSubtype="528" fill="hold" nodeType="withEffect">
                                  <p:stCondLst>
                                    <p:cond delay="750"/>
                                  </p:stCondLst>
                                  <p:childTnLst>
                                    <p:set>
                                      <p:cBhvr>
                                        <p:cTn id="32" dur="1" fill="hold">
                                          <p:stCondLst>
                                            <p:cond delay="0"/>
                                          </p:stCondLst>
                                        </p:cTn>
                                        <p:tgtEl>
                                          <p:spTgt spid="13"/>
                                        </p:tgtEl>
                                        <p:attrNameLst>
                                          <p:attrName>style.visibility</p:attrName>
                                        </p:attrNameLst>
                                      </p:cBhvr>
                                      <p:to>
                                        <p:strVal val="visible"/>
                                      </p:to>
                                    </p:set>
                                    <p:anim calcmode="lin" valueType="num">
                                      <p:cBhvr>
                                        <p:cTn id="33" dur="500" fill="hold"/>
                                        <p:tgtEl>
                                          <p:spTgt spid="13"/>
                                        </p:tgtEl>
                                        <p:attrNameLst>
                                          <p:attrName>ppt_w</p:attrName>
                                        </p:attrNameLst>
                                      </p:cBhvr>
                                      <p:tavLst>
                                        <p:tav tm="0">
                                          <p:val>
                                            <p:fltVal val="0"/>
                                          </p:val>
                                        </p:tav>
                                        <p:tav tm="100000">
                                          <p:val>
                                            <p:strVal val="#ppt_w"/>
                                          </p:val>
                                        </p:tav>
                                      </p:tavLst>
                                    </p:anim>
                                    <p:anim calcmode="lin" valueType="num">
                                      <p:cBhvr>
                                        <p:cTn id="34" dur="500" fill="hold"/>
                                        <p:tgtEl>
                                          <p:spTgt spid="13"/>
                                        </p:tgtEl>
                                        <p:attrNameLst>
                                          <p:attrName>ppt_h</p:attrName>
                                        </p:attrNameLst>
                                      </p:cBhvr>
                                      <p:tavLst>
                                        <p:tav tm="0">
                                          <p:val>
                                            <p:fltVal val="0"/>
                                          </p:val>
                                        </p:tav>
                                        <p:tav tm="100000">
                                          <p:val>
                                            <p:strVal val="#ppt_h"/>
                                          </p:val>
                                        </p:tav>
                                      </p:tavLst>
                                    </p:anim>
                                    <p:anim calcmode="lin" valueType="num">
                                      <p:cBhvr>
                                        <p:cTn id="35" dur="500" fill="hold"/>
                                        <p:tgtEl>
                                          <p:spTgt spid="13"/>
                                        </p:tgtEl>
                                        <p:attrNameLst>
                                          <p:attrName>ppt_x</p:attrName>
                                        </p:attrNameLst>
                                      </p:cBhvr>
                                      <p:tavLst>
                                        <p:tav tm="0">
                                          <p:val>
                                            <p:fltVal val="0.5"/>
                                          </p:val>
                                        </p:tav>
                                        <p:tav tm="100000">
                                          <p:val>
                                            <p:strVal val="#ppt_x"/>
                                          </p:val>
                                        </p:tav>
                                      </p:tavLst>
                                    </p:anim>
                                    <p:anim calcmode="lin" valueType="num">
                                      <p:cBhvr>
                                        <p:cTn id="36" dur="500" fill="hold"/>
                                        <p:tgtEl>
                                          <p:spTgt spid="13"/>
                                        </p:tgtEl>
                                        <p:attrNameLst>
                                          <p:attrName>ppt_y</p:attrName>
                                        </p:attrNameLst>
                                      </p:cBhvr>
                                      <p:tavLst>
                                        <p:tav tm="0">
                                          <p:val>
                                            <p:fltVal val="0.5"/>
                                          </p:val>
                                        </p:tav>
                                        <p:tav tm="100000">
                                          <p:val>
                                            <p:strVal val="#ppt_y"/>
                                          </p:val>
                                        </p:tav>
                                      </p:tavLst>
                                    </p:anim>
                                  </p:childTnLst>
                                </p:cTn>
                              </p:par>
                              <p:par>
                                <p:cTn id="37" presetID="23" presetClass="entr" presetSubtype="528" fill="hold" nodeType="withEffect">
                                  <p:stCondLst>
                                    <p:cond delay="1000"/>
                                  </p:stCondLst>
                                  <p:childTnLst>
                                    <p:set>
                                      <p:cBhvr>
                                        <p:cTn id="38" dur="1" fill="hold">
                                          <p:stCondLst>
                                            <p:cond delay="0"/>
                                          </p:stCondLst>
                                        </p:cTn>
                                        <p:tgtEl>
                                          <p:spTgt spid="7"/>
                                        </p:tgtEl>
                                        <p:attrNameLst>
                                          <p:attrName>style.visibility</p:attrName>
                                        </p:attrNameLst>
                                      </p:cBhvr>
                                      <p:to>
                                        <p:strVal val="visible"/>
                                      </p:to>
                                    </p:set>
                                    <p:anim calcmode="lin" valueType="num">
                                      <p:cBhvr>
                                        <p:cTn id="39" dur="500" fill="hold"/>
                                        <p:tgtEl>
                                          <p:spTgt spid="7"/>
                                        </p:tgtEl>
                                        <p:attrNameLst>
                                          <p:attrName>ppt_w</p:attrName>
                                        </p:attrNameLst>
                                      </p:cBhvr>
                                      <p:tavLst>
                                        <p:tav tm="0">
                                          <p:val>
                                            <p:fltVal val="0"/>
                                          </p:val>
                                        </p:tav>
                                        <p:tav tm="100000">
                                          <p:val>
                                            <p:strVal val="#ppt_w"/>
                                          </p:val>
                                        </p:tav>
                                      </p:tavLst>
                                    </p:anim>
                                    <p:anim calcmode="lin" valueType="num">
                                      <p:cBhvr>
                                        <p:cTn id="40" dur="500" fill="hold"/>
                                        <p:tgtEl>
                                          <p:spTgt spid="7"/>
                                        </p:tgtEl>
                                        <p:attrNameLst>
                                          <p:attrName>ppt_h</p:attrName>
                                        </p:attrNameLst>
                                      </p:cBhvr>
                                      <p:tavLst>
                                        <p:tav tm="0">
                                          <p:val>
                                            <p:fltVal val="0"/>
                                          </p:val>
                                        </p:tav>
                                        <p:tav tm="100000">
                                          <p:val>
                                            <p:strVal val="#ppt_h"/>
                                          </p:val>
                                        </p:tav>
                                      </p:tavLst>
                                    </p:anim>
                                    <p:anim calcmode="lin" valueType="num">
                                      <p:cBhvr>
                                        <p:cTn id="41" dur="500" fill="hold"/>
                                        <p:tgtEl>
                                          <p:spTgt spid="7"/>
                                        </p:tgtEl>
                                        <p:attrNameLst>
                                          <p:attrName>ppt_x</p:attrName>
                                        </p:attrNameLst>
                                      </p:cBhvr>
                                      <p:tavLst>
                                        <p:tav tm="0">
                                          <p:val>
                                            <p:fltVal val="0.5"/>
                                          </p:val>
                                        </p:tav>
                                        <p:tav tm="100000">
                                          <p:val>
                                            <p:strVal val="#ppt_x"/>
                                          </p:val>
                                        </p:tav>
                                      </p:tavLst>
                                    </p:anim>
                                    <p:anim calcmode="lin" valueType="num">
                                      <p:cBhvr>
                                        <p:cTn id="42" dur="500" fill="hold"/>
                                        <p:tgtEl>
                                          <p:spTgt spid="7"/>
                                        </p:tgtEl>
                                        <p:attrNameLst>
                                          <p:attrName>ppt_y</p:attrName>
                                        </p:attrNameLst>
                                      </p:cBhvr>
                                      <p:tavLst>
                                        <p:tav tm="0">
                                          <p:val>
                                            <p:fltVal val="0.5"/>
                                          </p:val>
                                        </p:tav>
                                        <p:tav tm="100000">
                                          <p:val>
                                            <p:strVal val="#ppt_y"/>
                                          </p:val>
                                        </p:tav>
                                      </p:tavLst>
                                    </p:anim>
                                  </p:childTnLst>
                                </p:cTn>
                              </p:par>
                              <p:par>
                                <p:cTn id="43" presetID="23" presetClass="entr" presetSubtype="528" fill="hold" nodeType="withEffect">
                                  <p:stCondLst>
                                    <p:cond delay="1250"/>
                                  </p:stCondLst>
                                  <p:childTnLst>
                                    <p:set>
                                      <p:cBhvr>
                                        <p:cTn id="44" dur="1" fill="hold">
                                          <p:stCondLst>
                                            <p:cond delay="0"/>
                                          </p:stCondLst>
                                        </p:cTn>
                                        <p:tgtEl>
                                          <p:spTgt spid="4"/>
                                        </p:tgtEl>
                                        <p:attrNameLst>
                                          <p:attrName>style.visibility</p:attrName>
                                        </p:attrNameLst>
                                      </p:cBhvr>
                                      <p:to>
                                        <p:strVal val="visible"/>
                                      </p:to>
                                    </p:set>
                                    <p:anim calcmode="lin" valueType="num">
                                      <p:cBhvr>
                                        <p:cTn id="45" dur="500" fill="hold"/>
                                        <p:tgtEl>
                                          <p:spTgt spid="4"/>
                                        </p:tgtEl>
                                        <p:attrNameLst>
                                          <p:attrName>ppt_w</p:attrName>
                                        </p:attrNameLst>
                                      </p:cBhvr>
                                      <p:tavLst>
                                        <p:tav tm="0">
                                          <p:val>
                                            <p:fltVal val="0"/>
                                          </p:val>
                                        </p:tav>
                                        <p:tav tm="100000">
                                          <p:val>
                                            <p:strVal val="#ppt_w"/>
                                          </p:val>
                                        </p:tav>
                                      </p:tavLst>
                                    </p:anim>
                                    <p:anim calcmode="lin" valueType="num">
                                      <p:cBhvr>
                                        <p:cTn id="46" dur="500" fill="hold"/>
                                        <p:tgtEl>
                                          <p:spTgt spid="4"/>
                                        </p:tgtEl>
                                        <p:attrNameLst>
                                          <p:attrName>ppt_h</p:attrName>
                                        </p:attrNameLst>
                                      </p:cBhvr>
                                      <p:tavLst>
                                        <p:tav tm="0">
                                          <p:val>
                                            <p:fltVal val="0"/>
                                          </p:val>
                                        </p:tav>
                                        <p:tav tm="100000">
                                          <p:val>
                                            <p:strVal val="#ppt_h"/>
                                          </p:val>
                                        </p:tav>
                                      </p:tavLst>
                                    </p:anim>
                                    <p:anim calcmode="lin" valueType="num">
                                      <p:cBhvr>
                                        <p:cTn id="47" dur="500" fill="hold"/>
                                        <p:tgtEl>
                                          <p:spTgt spid="4"/>
                                        </p:tgtEl>
                                        <p:attrNameLst>
                                          <p:attrName>ppt_x</p:attrName>
                                        </p:attrNameLst>
                                      </p:cBhvr>
                                      <p:tavLst>
                                        <p:tav tm="0">
                                          <p:val>
                                            <p:fltVal val="0.5"/>
                                          </p:val>
                                        </p:tav>
                                        <p:tav tm="100000">
                                          <p:val>
                                            <p:strVal val="#ppt_x"/>
                                          </p:val>
                                        </p:tav>
                                      </p:tavLst>
                                    </p:anim>
                                    <p:anim calcmode="lin" valueType="num">
                                      <p:cBhvr>
                                        <p:cTn id="48" dur="500" fill="hold"/>
                                        <p:tgtEl>
                                          <p:spTgt spid="4"/>
                                        </p:tgtEl>
                                        <p:attrNameLst>
                                          <p:attrName>ppt_y</p:attrName>
                                        </p:attrNameLst>
                                      </p:cBhvr>
                                      <p:tavLst>
                                        <p:tav tm="0">
                                          <p:val>
                                            <p:fltVal val="0.5"/>
                                          </p:val>
                                        </p:tav>
                                        <p:tav tm="100000">
                                          <p:val>
                                            <p:strVal val="#ppt_y"/>
                                          </p:val>
                                        </p:tav>
                                      </p:tavLst>
                                    </p:anim>
                                  </p:childTnLst>
                                </p:cTn>
                              </p:par>
                            </p:childTnLst>
                          </p:cTn>
                        </p:par>
                        <p:par>
                          <p:cTn id="49" fill="hold">
                            <p:stCondLst>
                              <p:cond delay="2000"/>
                            </p:stCondLst>
                            <p:childTnLst>
                              <p:par>
                                <p:cTn id="50" presetID="42" presetClass="entr" presetSubtype="0" fill="hold" nodeType="after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1000"/>
                                        <p:tgtEl>
                                          <p:spTgt spid="17"/>
                                        </p:tgtEl>
                                      </p:cBhvr>
                                    </p:animEffect>
                                    <p:anim calcmode="lin" valueType="num">
                                      <p:cBhvr>
                                        <p:cTn id="53" dur="1000" fill="hold"/>
                                        <p:tgtEl>
                                          <p:spTgt spid="17"/>
                                        </p:tgtEl>
                                        <p:attrNameLst>
                                          <p:attrName>ppt_x</p:attrName>
                                        </p:attrNameLst>
                                      </p:cBhvr>
                                      <p:tavLst>
                                        <p:tav tm="0">
                                          <p:val>
                                            <p:strVal val="#ppt_x"/>
                                          </p:val>
                                        </p:tav>
                                        <p:tav tm="100000">
                                          <p:val>
                                            <p:strVal val="#ppt_x"/>
                                          </p:val>
                                        </p:tav>
                                      </p:tavLst>
                                    </p:anim>
                                    <p:anim calcmode="lin" valueType="num">
                                      <p:cBhvr>
                                        <p:cTn id="5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6"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预防性维护</a:t>
            </a:r>
            <a:endParaRPr lang="zh-CN" altLang="en-US" sz="2400" b="1" dirty="0"/>
          </a:p>
        </p:txBody>
      </p:sp>
      <p:sp>
        <p:nvSpPr>
          <p:cNvPr id="3" name="矩形 2"/>
          <p:cNvSpPr/>
          <p:nvPr/>
        </p:nvSpPr>
        <p:spPr>
          <a:xfrm>
            <a:off x="3806825" y="1591310"/>
            <a:ext cx="4888865" cy="4678045"/>
          </a:xfrm>
          <a:prstGeom prst="rect">
            <a:avLst/>
          </a:prstGeom>
          <a:solidFill>
            <a:schemeClr val="accent1">
              <a:alpha val="24000"/>
            </a:schemeClr>
          </a:solidFill>
          <a:ln w="12700" cmpd="sng">
            <a:solidFill>
              <a:schemeClr val="accent1"/>
            </a:solidFill>
            <a:miter lim="800000"/>
          </a:ln>
        </p:spPr>
        <p:txBody>
          <a:bodyPr anchor="ct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微软雅黑" panose="020B0503020204020204" charset="-122"/>
              <a:cs typeface="+mn-cs"/>
            </a:endParaRPr>
          </a:p>
        </p:txBody>
      </p:sp>
      <p:sp>
        <p:nvSpPr>
          <p:cNvPr id="10" name="AutoShape 12"/>
          <p:cNvSpPr>
            <a:spLocks noChangeArrowheads="1"/>
          </p:cNvSpPr>
          <p:nvPr/>
        </p:nvSpPr>
        <p:spPr bwMode="auto">
          <a:xfrm>
            <a:off x="3807460" y="1478915"/>
            <a:ext cx="4888865" cy="850265"/>
          </a:xfrm>
          <a:prstGeom prst="homePlate">
            <a:avLst>
              <a:gd name="adj" fmla="val 63872"/>
            </a:avLst>
          </a:prstGeom>
          <a:solidFill>
            <a:schemeClr val="accent1"/>
          </a:solidFill>
          <a:ln w="9525">
            <a:noFill/>
            <a:miter lim="800000"/>
          </a:ln>
        </p:spPr>
        <p:txBody>
          <a:bodyPr wrap="none" lIns="91423" tIns="45712" rIns="91423" bIns="45712" anchor="ctr"/>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预防性维护</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2" name="TextBox 4"/>
          <p:cNvSpPr txBox="1"/>
          <p:nvPr/>
        </p:nvSpPr>
        <p:spPr>
          <a:xfrm>
            <a:off x="3903345" y="2573020"/>
            <a:ext cx="4697730" cy="3191510"/>
          </a:xfrm>
          <a:prstGeom prst="rect">
            <a:avLst/>
          </a:prstGeom>
          <a:noFill/>
        </p:spPr>
        <p:txBody>
          <a:bodyPr wrap="square" lIns="91423" tIns="45712" rIns="91423" bIns="45712" rtlCol="0">
            <a:spAutoFit/>
          </a:bodyPr>
          <a:p>
            <a:pPr marL="0" marR="0" lvl="0" indent="0" algn="just" defTabSz="1219200" rtl="0" eaLnBrk="1" fontAlgn="auto" latinLnBrk="0" hangingPunct="1">
              <a:lnSpc>
                <a:spcPct val="160000"/>
              </a:lnSpc>
              <a:spcBef>
                <a:spcPts val="0"/>
              </a:spcBef>
              <a:spcAft>
                <a:spcPts val="0"/>
              </a:spcAft>
              <a:buClrTx/>
              <a:buSzTx/>
              <a:buFontTx/>
              <a:buNone/>
              <a:defRPr/>
            </a:pPr>
            <a:r>
              <a:rPr kumimoji="0" lang="en-US" altLang="zh-CN"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        </a:t>
            </a:r>
            <a:r>
              <a:rPr kumimoji="0" lang="zh-CN" altLang="en-US"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几乎所有历史比较悠久的软件卡法组织，都有一些十几年前开发出的</a:t>
            </a:r>
            <a:r>
              <a:rPr kumimoji="0" lang="en-US" altLang="zh-CN"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a:t>
            </a:r>
            <a:r>
              <a:rPr kumimoji="0" lang="zh-CN" altLang="en-US"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老</a:t>
            </a:r>
            <a:r>
              <a:rPr kumimoji="0" lang="en-US" altLang="zh-CN"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a:t>
            </a:r>
            <a:r>
              <a:rPr kumimoji="0" lang="zh-CN" altLang="en-US"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程序。目前，某些老程序仍然在为用户服务，但是，当初开发这些程序时并没有使用软件工程方法来指导，因此这些程序的体系结构和数据结构都很差，文档不全。所以，预防性维护时很必要的。</a:t>
            </a:r>
            <a:endParaRPr kumimoji="0" lang="zh-CN" altLang="en-US"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2" presetClass="entr" presetSubtype="8" fill="hold" grpId="0" nodeType="afterEffect">
                                  <p:stCondLst>
                                    <p:cond delay="0"/>
                                  </p:stCondLst>
                                  <p:iterate type="lt">
                                    <p:tmPct val="30000"/>
                                  </p:iterate>
                                  <p:childTnLst>
                                    <p:set>
                                      <p:cBhvr>
                                        <p:cTn id="19" dur="1" fill="hold">
                                          <p:stCondLst>
                                            <p:cond delay="0"/>
                                          </p:stCondLst>
                                        </p:cTn>
                                        <p:tgtEl>
                                          <p:spTgt spid="12"/>
                                        </p:tgtEl>
                                        <p:attrNameLst>
                                          <p:attrName>style.visibility</p:attrName>
                                        </p:attrNameLst>
                                      </p:cBhvr>
                                      <p:to>
                                        <p:strVal val="visible"/>
                                      </p:to>
                                    </p:set>
                                    <p:animEffect transition="in" filter="wipe(left)">
                                      <p:cBhvr>
                                        <p:cTn id="20" dur="100"/>
                                        <p:tgtEl>
                                          <p:spTgt spid="12"/>
                                        </p:tgtEl>
                                      </p:cBhvr>
                                    </p:animEffect>
                                  </p:childTnLst>
                                </p:cTn>
                              </p:par>
                              <p:par>
                                <p:cTn id="21" presetID="36" presetClass="emph" presetSubtype="0" fill="hold" grpId="1" nodeType="withEffect">
                                  <p:stCondLst>
                                    <p:cond delay="0"/>
                                  </p:stCondLst>
                                  <p:iterate type="lt">
                                    <p:tmPct val="30000"/>
                                  </p:iterate>
                                  <p:childTnLst>
                                    <p:animScale>
                                      <p:cBhvr>
                                        <p:cTn id="22" dur="50" autoRev="1" fill="hold">
                                          <p:stCondLst>
                                            <p:cond delay="0"/>
                                          </p:stCondLst>
                                        </p:cTn>
                                        <p:tgtEl>
                                          <p:spTgt spid="12"/>
                                        </p:tgtEl>
                                      </p:cBhvr>
                                      <p:to x="80000" y="100000"/>
                                    </p:animScale>
                                    <p:anim by="(#ppt_w*0.10)" calcmode="lin" valueType="num">
                                      <p:cBhvr>
                                        <p:cTn id="23" dur="50" autoRev="1" fill="hold">
                                          <p:stCondLst>
                                            <p:cond delay="0"/>
                                          </p:stCondLst>
                                        </p:cTn>
                                        <p:tgtEl>
                                          <p:spTgt spid="12"/>
                                        </p:tgtEl>
                                        <p:attrNameLst>
                                          <p:attrName>ppt_x</p:attrName>
                                        </p:attrNameLst>
                                      </p:cBhvr>
                                    </p:anim>
                                    <p:anim by="(-#ppt_w*0.10)" calcmode="lin" valueType="num">
                                      <p:cBhvr>
                                        <p:cTn id="24" dur="50" autoRev="1" fill="hold">
                                          <p:stCondLst>
                                            <p:cond delay="0"/>
                                          </p:stCondLst>
                                        </p:cTn>
                                        <p:tgtEl>
                                          <p:spTgt spid="12"/>
                                        </p:tgtEl>
                                        <p:attrNameLst>
                                          <p:attrName>ppt_y</p:attrName>
                                        </p:attrNameLst>
                                      </p:cBhvr>
                                    </p:anim>
                                    <p:animRot by="-480000">
                                      <p:cBhvr>
                                        <p:cTn id="25" dur="50" autoRev="1" fill="hold">
                                          <p:stCondLst>
                                            <p:cond delay="0"/>
                                          </p:stCondLst>
                                        </p:cTn>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ldLvl="0" animBg="1"/>
      <p:bldP spid="10" grpId="0" bldLvl="0" animBg="1"/>
      <p:bldP spid="12" grpId="0"/>
      <p:bldP spid="12" grpId="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软件再工程过程</a:t>
            </a:r>
            <a:endParaRPr lang="zh-CN" altLang="en-US" sz="2400" b="1" dirty="0"/>
          </a:p>
        </p:txBody>
      </p:sp>
      <p:pic>
        <p:nvPicPr>
          <p:cNvPr id="2" name="ECB019B1-382A-4266-B25C-5B523AA43C14-1" descr="qt_temp"/>
          <p:cNvPicPr>
            <a:picLocks noChangeAspect="1"/>
          </p:cNvPicPr>
          <p:nvPr/>
        </p:nvPicPr>
        <p:blipFill>
          <a:blip r:embed="rId1"/>
          <a:stretch>
            <a:fillRect/>
          </a:stretch>
        </p:blipFill>
        <p:spPr>
          <a:xfrm>
            <a:off x="1384300" y="1136650"/>
            <a:ext cx="9423400" cy="53467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448956" y="815500"/>
            <a:ext cx="4934813" cy="49348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5" name="椭圆 4"/>
          <p:cNvSpPr/>
          <p:nvPr/>
        </p:nvSpPr>
        <p:spPr>
          <a:xfrm>
            <a:off x="3336459" y="703003"/>
            <a:ext cx="5159808" cy="5159805"/>
          </a:xfrm>
          <a:prstGeom prst="ellipse">
            <a:avLst/>
          </a:prstGeom>
          <a:noFill/>
          <a:ln w="117475">
            <a:solidFill>
              <a:schemeClr val="accent1">
                <a:lumMod val="40000"/>
                <a:lumOff val="6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5865"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7" name="任意多边形 6"/>
          <p:cNvSpPr/>
          <p:nvPr/>
        </p:nvSpPr>
        <p:spPr>
          <a:xfrm rot="961210">
            <a:off x="1683772" y="3991137"/>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8" name="任意多边形 7"/>
          <p:cNvSpPr/>
          <p:nvPr/>
        </p:nvSpPr>
        <p:spPr>
          <a:xfrm rot="12672593">
            <a:off x="2592826" y="4750465"/>
            <a:ext cx="1129605" cy="583023"/>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9" name="任意多边形 8"/>
          <p:cNvSpPr/>
          <p:nvPr/>
        </p:nvSpPr>
        <p:spPr>
          <a:xfrm>
            <a:off x="1427911" y="4996442"/>
            <a:ext cx="748631" cy="791412"/>
          </a:xfrm>
          <a:custGeom>
            <a:avLst/>
            <a:gdLst>
              <a:gd name="connsiteX0" fmla="*/ 0 w 561473"/>
              <a:gd name="connsiteY0" fmla="*/ 0 h 593558"/>
              <a:gd name="connsiteX1" fmla="*/ 561473 w 561473"/>
              <a:gd name="connsiteY1" fmla="*/ 272716 h 593558"/>
              <a:gd name="connsiteX2" fmla="*/ 32084 w 561473"/>
              <a:gd name="connsiteY2" fmla="*/ 593558 h 593558"/>
              <a:gd name="connsiteX3" fmla="*/ 0 w 561473"/>
              <a:gd name="connsiteY3" fmla="*/ 0 h 593558"/>
            </a:gdLst>
            <a:ahLst/>
            <a:cxnLst>
              <a:cxn ang="0">
                <a:pos x="connsiteX0" y="connsiteY0"/>
              </a:cxn>
              <a:cxn ang="0">
                <a:pos x="connsiteX1" y="connsiteY1"/>
              </a:cxn>
              <a:cxn ang="0">
                <a:pos x="connsiteX2" y="connsiteY2"/>
              </a:cxn>
              <a:cxn ang="0">
                <a:pos x="connsiteX3" y="connsiteY3"/>
              </a:cxn>
            </a:cxnLst>
            <a:rect l="l" t="t" r="r" b="b"/>
            <a:pathLst>
              <a:path w="561473" h="593558">
                <a:moveTo>
                  <a:pt x="0" y="0"/>
                </a:moveTo>
                <a:lnTo>
                  <a:pt x="561473" y="272716"/>
                </a:lnTo>
                <a:lnTo>
                  <a:pt x="32084" y="59355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0" name="任意多边形 9"/>
          <p:cNvSpPr/>
          <p:nvPr/>
        </p:nvSpPr>
        <p:spPr>
          <a:xfrm>
            <a:off x="636500" y="4226421"/>
            <a:ext cx="449179" cy="406400"/>
          </a:xfrm>
          <a:custGeom>
            <a:avLst/>
            <a:gdLst>
              <a:gd name="connsiteX0" fmla="*/ 0 w 336884"/>
              <a:gd name="connsiteY0" fmla="*/ 0 h 304800"/>
              <a:gd name="connsiteX1" fmla="*/ 80210 w 336884"/>
              <a:gd name="connsiteY1" fmla="*/ 304800 h 304800"/>
              <a:gd name="connsiteX2" fmla="*/ 336884 w 336884"/>
              <a:gd name="connsiteY2" fmla="*/ 192505 h 304800"/>
              <a:gd name="connsiteX3" fmla="*/ 0 w 336884"/>
              <a:gd name="connsiteY3" fmla="*/ 0 h 304800"/>
            </a:gdLst>
            <a:ahLst/>
            <a:cxnLst>
              <a:cxn ang="0">
                <a:pos x="connsiteX0" y="connsiteY0"/>
              </a:cxn>
              <a:cxn ang="0">
                <a:pos x="connsiteX1" y="connsiteY1"/>
              </a:cxn>
              <a:cxn ang="0">
                <a:pos x="connsiteX2" y="connsiteY2"/>
              </a:cxn>
              <a:cxn ang="0">
                <a:pos x="connsiteX3" y="connsiteY3"/>
              </a:cxn>
            </a:cxnLst>
            <a:rect l="l" t="t" r="r" b="b"/>
            <a:pathLst>
              <a:path w="336884" h="304800">
                <a:moveTo>
                  <a:pt x="0" y="0"/>
                </a:moveTo>
                <a:lnTo>
                  <a:pt x="80210" y="304800"/>
                </a:lnTo>
                <a:lnTo>
                  <a:pt x="336884" y="19250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1" name="任意多边形 10"/>
          <p:cNvSpPr/>
          <p:nvPr/>
        </p:nvSpPr>
        <p:spPr>
          <a:xfrm>
            <a:off x="1984037" y="5723686"/>
            <a:ext cx="641684" cy="534737"/>
          </a:xfrm>
          <a:custGeom>
            <a:avLst/>
            <a:gdLst>
              <a:gd name="connsiteX0" fmla="*/ 176463 w 481263"/>
              <a:gd name="connsiteY0" fmla="*/ 96253 h 401053"/>
              <a:gd name="connsiteX1" fmla="*/ 0 w 481263"/>
              <a:gd name="connsiteY1" fmla="*/ 401053 h 401053"/>
              <a:gd name="connsiteX2" fmla="*/ 481263 w 481263"/>
              <a:gd name="connsiteY2" fmla="*/ 0 h 401053"/>
              <a:gd name="connsiteX3" fmla="*/ 176463 w 481263"/>
              <a:gd name="connsiteY3" fmla="*/ 96253 h 401053"/>
            </a:gdLst>
            <a:ahLst/>
            <a:cxnLst>
              <a:cxn ang="0">
                <a:pos x="connsiteX0" y="connsiteY0"/>
              </a:cxn>
              <a:cxn ang="0">
                <a:pos x="connsiteX1" y="connsiteY1"/>
              </a:cxn>
              <a:cxn ang="0">
                <a:pos x="connsiteX2" y="connsiteY2"/>
              </a:cxn>
              <a:cxn ang="0">
                <a:pos x="connsiteX3" y="connsiteY3"/>
              </a:cxn>
            </a:cxnLst>
            <a:rect l="l" t="t" r="r" b="b"/>
            <a:pathLst>
              <a:path w="481263" h="401053">
                <a:moveTo>
                  <a:pt x="176463" y="96253"/>
                </a:moveTo>
                <a:lnTo>
                  <a:pt x="0" y="401053"/>
                </a:lnTo>
                <a:lnTo>
                  <a:pt x="481263" y="0"/>
                </a:lnTo>
                <a:lnTo>
                  <a:pt x="176463" y="9625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2" name="任意多边形 11"/>
          <p:cNvSpPr/>
          <p:nvPr/>
        </p:nvSpPr>
        <p:spPr>
          <a:xfrm rot="4178014">
            <a:off x="2999277" y="822677"/>
            <a:ext cx="534736" cy="641684"/>
          </a:xfrm>
          <a:custGeom>
            <a:avLst/>
            <a:gdLst>
              <a:gd name="connsiteX0" fmla="*/ 0 w 401052"/>
              <a:gd name="connsiteY0" fmla="*/ 0 h 481263"/>
              <a:gd name="connsiteX1" fmla="*/ 401052 w 401052"/>
              <a:gd name="connsiteY1" fmla="*/ 96253 h 481263"/>
              <a:gd name="connsiteX2" fmla="*/ 16042 w 401052"/>
              <a:gd name="connsiteY2" fmla="*/ 481263 h 481263"/>
              <a:gd name="connsiteX3" fmla="*/ 0 w 401052"/>
              <a:gd name="connsiteY3" fmla="*/ 0 h 481263"/>
            </a:gdLst>
            <a:ahLst/>
            <a:cxnLst>
              <a:cxn ang="0">
                <a:pos x="connsiteX0" y="connsiteY0"/>
              </a:cxn>
              <a:cxn ang="0">
                <a:pos x="connsiteX1" y="connsiteY1"/>
              </a:cxn>
              <a:cxn ang="0">
                <a:pos x="connsiteX2" y="connsiteY2"/>
              </a:cxn>
              <a:cxn ang="0">
                <a:pos x="connsiteX3" y="connsiteY3"/>
              </a:cxn>
            </a:cxnLst>
            <a:rect l="l" t="t" r="r" b="b"/>
            <a:pathLst>
              <a:path w="401052" h="481263">
                <a:moveTo>
                  <a:pt x="0" y="0"/>
                </a:moveTo>
                <a:lnTo>
                  <a:pt x="401052" y="96253"/>
                </a:lnTo>
                <a:lnTo>
                  <a:pt x="16042" y="481263"/>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3" name="任意多边形 12"/>
          <p:cNvSpPr/>
          <p:nvPr/>
        </p:nvSpPr>
        <p:spPr>
          <a:xfrm>
            <a:off x="9195215" y="1079350"/>
            <a:ext cx="1155031" cy="770021"/>
          </a:xfrm>
          <a:custGeom>
            <a:avLst/>
            <a:gdLst>
              <a:gd name="connsiteX0" fmla="*/ 0 w 866273"/>
              <a:gd name="connsiteY0" fmla="*/ 64168 h 577516"/>
              <a:gd name="connsiteX1" fmla="*/ 866273 w 866273"/>
              <a:gd name="connsiteY1" fmla="*/ 0 h 577516"/>
              <a:gd name="connsiteX2" fmla="*/ 401052 w 866273"/>
              <a:gd name="connsiteY2" fmla="*/ 577516 h 577516"/>
              <a:gd name="connsiteX3" fmla="*/ 0 w 866273"/>
              <a:gd name="connsiteY3" fmla="*/ 64168 h 577516"/>
            </a:gdLst>
            <a:ahLst/>
            <a:cxnLst>
              <a:cxn ang="0">
                <a:pos x="connsiteX0" y="connsiteY0"/>
              </a:cxn>
              <a:cxn ang="0">
                <a:pos x="connsiteX1" y="connsiteY1"/>
              </a:cxn>
              <a:cxn ang="0">
                <a:pos x="connsiteX2" y="connsiteY2"/>
              </a:cxn>
              <a:cxn ang="0">
                <a:pos x="connsiteX3" y="connsiteY3"/>
              </a:cxn>
            </a:cxnLst>
            <a:rect l="l" t="t" r="r" b="b"/>
            <a:pathLst>
              <a:path w="866273" h="577516">
                <a:moveTo>
                  <a:pt x="0" y="64168"/>
                </a:moveTo>
                <a:lnTo>
                  <a:pt x="866273" y="0"/>
                </a:lnTo>
                <a:lnTo>
                  <a:pt x="401052" y="577516"/>
                </a:lnTo>
                <a:lnTo>
                  <a:pt x="0" y="641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4" name="任意多边形 13"/>
          <p:cNvSpPr/>
          <p:nvPr/>
        </p:nvSpPr>
        <p:spPr>
          <a:xfrm>
            <a:off x="9302163" y="2319941"/>
            <a:ext cx="491959" cy="470569"/>
          </a:xfrm>
          <a:custGeom>
            <a:avLst/>
            <a:gdLst>
              <a:gd name="connsiteX0" fmla="*/ 0 w 368969"/>
              <a:gd name="connsiteY0" fmla="*/ 0 h 352927"/>
              <a:gd name="connsiteX1" fmla="*/ 368969 w 368969"/>
              <a:gd name="connsiteY1" fmla="*/ 48127 h 352927"/>
              <a:gd name="connsiteX2" fmla="*/ 112295 w 368969"/>
              <a:gd name="connsiteY2" fmla="*/ 352927 h 352927"/>
              <a:gd name="connsiteX3" fmla="*/ 0 w 368969"/>
              <a:gd name="connsiteY3" fmla="*/ 0 h 352927"/>
            </a:gdLst>
            <a:ahLst/>
            <a:cxnLst>
              <a:cxn ang="0">
                <a:pos x="connsiteX0" y="connsiteY0"/>
              </a:cxn>
              <a:cxn ang="0">
                <a:pos x="connsiteX1" y="connsiteY1"/>
              </a:cxn>
              <a:cxn ang="0">
                <a:pos x="connsiteX2" y="connsiteY2"/>
              </a:cxn>
              <a:cxn ang="0">
                <a:pos x="connsiteX3" y="connsiteY3"/>
              </a:cxn>
            </a:cxnLst>
            <a:rect l="l" t="t" r="r" b="b"/>
            <a:pathLst>
              <a:path w="368969" h="352927">
                <a:moveTo>
                  <a:pt x="0" y="0"/>
                </a:moveTo>
                <a:lnTo>
                  <a:pt x="368969" y="48127"/>
                </a:lnTo>
                <a:lnTo>
                  <a:pt x="112295" y="352927"/>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5" name="任意多边形 14"/>
          <p:cNvSpPr/>
          <p:nvPr/>
        </p:nvSpPr>
        <p:spPr>
          <a:xfrm>
            <a:off x="8746036" y="3047185"/>
            <a:ext cx="1005305" cy="770020"/>
          </a:xfrm>
          <a:custGeom>
            <a:avLst/>
            <a:gdLst>
              <a:gd name="connsiteX0" fmla="*/ 0 w 753979"/>
              <a:gd name="connsiteY0" fmla="*/ 0 h 577515"/>
              <a:gd name="connsiteX1" fmla="*/ 48126 w 753979"/>
              <a:gd name="connsiteY1" fmla="*/ 577515 h 577515"/>
              <a:gd name="connsiteX2" fmla="*/ 753979 w 753979"/>
              <a:gd name="connsiteY2" fmla="*/ 513347 h 577515"/>
              <a:gd name="connsiteX3" fmla="*/ 0 w 753979"/>
              <a:gd name="connsiteY3" fmla="*/ 0 h 577515"/>
            </a:gdLst>
            <a:ahLst/>
            <a:cxnLst>
              <a:cxn ang="0">
                <a:pos x="connsiteX0" y="connsiteY0"/>
              </a:cxn>
              <a:cxn ang="0">
                <a:pos x="connsiteX1" y="connsiteY1"/>
              </a:cxn>
              <a:cxn ang="0">
                <a:pos x="connsiteX2" y="connsiteY2"/>
              </a:cxn>
              <a:cxn ang="0">
                <a:pos x="connsiteX3" y="connsiteY3"/>
              </a:cxn>
            </a:cxnLst>
            <a:rect l="l" t="t" r="r" b="b"/>
            <a:pathLst>
              <a:path w="753979" h="577515">
                <a:moveTo>
                  <a:pt x="0" y="0"/>
                </a:moveTo>
                <a:lnTo>
                  <a:pt x="48126" y="577515"/>
                </a:lnTo>
                <a:lnTo>
                  <a:pt x="753979" y="51334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6" name="任意多边形 15"/>
          <p:cNvSpPr/>
          <p:nvPr/>
        </p:nvSpPr>
        <p:spPr>
          <a:xfrm>
            <a:off x="9751341" y="3496358"/>
            <a:ext cx="1454484" cy="748633"/>
          </a:xfrm>
          <a:custGeom>
            <a:avLst/>
            <a:gdLst>
              <a:gd name="connsiteX0" fmla="*/ 433136 w 1090863"/>
              <a:gd name="connsiteY0" fmla="*/ 0 h 561474"/>
              <a:gd name="connsiteX1" fmla="*/ 0 w 1090863"/>
              <a:gd name="connsiteY1" fmla="*/ 561474 h 561474"/>
              <a:gd name="connsiteX2" fmla="*/ 1090863 w 1090863"/>
              <a:gd name="connsiteY2" fmla="*/ 256674 h 561474"/>
              <a:gd name="connsiteX3" fmla="*/ 481263 w 1090863"/>
              <a:gd name="connsiteY3" fmla="*/ 16042 h 561474"/>
              <a:gd name="connsiteX4" fmla="*/ 433136 w 1090863"/>
              <a:gd name="connsiteY4" fmla="*/ 0 h 561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863" h="561474">
                <a:moveTo>
                  <a:pt x="433136" y="0"/>
                </a:moveTo>
                <a:lnTo>
                  <a:pt x="0" y="561474"/>
                </a:lnTo>
                <a:lnTo>
                  <a:pt x="1090863" y="256674"/>
                </a:lnTo>
                <a:lnTo>
                  <a:pt x="481263" y="16042"/>
                </a:lnTo>
                <a:lnTo>
                  <a:pt x="43313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7" name="任意多边形 16"/>
          <p:cNvSpPr/>
          <p:nvPr/>
        </p:nvSpPr>
        <p:spPr>
          <a:xfrm>
            <a:off x="8296857" y="5293077"/>
            <a:ext cx="919748" cy="1112255"/>
          </a:xfrm>
          <a:custGeom>
            <a:avLst/>
            <a:gdLst>
              <a:gd name="connsiteX0" fmla="*/ 0 w 689811"/>
              <a:gd name="connsiteY0" fmla="*/ 304800 h 834190"/>
              <a:gd name="connsiteX1" fmla="*/ 545432 w 689811"/>
              <a:gd name="connsiteY1" fmla="*/ 0 h 834190"/>
              <a:gd name="connsiteX2" fmla="*/ 689811 w 689811"/>
              <a:gd name="connsiteY2" fmla="*/ 834190 h 834190"/>
              <a:gd name="connsiteX3" fmla="*/ 0 w 689811"/>
              <a:gd name="connsiteY3" fmla="*/ 304800 h 834190"/>
            </a:gdLst>
            <a:ahLst/>
            <a:cxnLst>
              <a:cxn ang="0">
                <a:pos x="connsiteX0" y="connsiteY0"/>
              </a:cxn>
              <a:cxn ang="0">
                <a:pos x="connsiteX1" y="connsiteY1"/>
              </a:cxn>
              <a:cxn ang="0">
                <a:pos x="connsiteX2" y="connsiteY2"/>
              </a:cxn>
              <a:cxn ang="0">
                <a:pos x="connsiteX3" y="connsiteY3"/>
              </a:cxn>
            </a:cxnLst>
            <a:rect l="l" t="t" r="r" b="b"/>
            <a:pathLst>
              <a:path w="689811" h="834190">
                <a:moveTo>
                  <a:pt x="0" y="304800"/>
                </a:moveTo>
                <a:lnTo>
                  <a:pt x="545432" y="0"/>
                </a:lnTo>
                <a:lnTo>
                  <a:pt x="689811" y="834190"/>
                </a:lnTo>
                <a:lnTo>
                  <a:pt x="0" y="3048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grpSp>
        <p:nvGrpSpPr>
          <p:cNvPr id="2" name="组合 1"/>
          <p:cNvGrpSpPr/>
          <p:nvPr/>
        </p:nvGrpSpPr>
        <p:grpSpPr>
          <a:xfrm>
            <a:off x="3448685" y="2426970"/>
            <a:ext cx="4872355" cy="1315720"/>
            <a:chOff x="5438" y="4299"/>
            <a:chExt cx="7673" cy="2072"/>
          </a:xfrm>
        </p:grpSpPr>
        <p:sp>
          <p:nvSpPr>
            <p:cNvPr id="18" name="矩形 17"/>
            <p:cNvSpPr/>
            <p:nvPr/>
          </p:nvSpPr>
          <p:spPr>
            <a:xfrm>
              <a:off x="5438" y="4299"/>
              <a:ext cx="7673" cy="1231"/>
            </a:xfrm>
            <a:prstGeom prst="rect">
              <a:avLst/>
            </a:prstGeom>
          </p:spPr>
          <p:txBody>
            <a:bodyPr wrap="square">
              <a:spAutoFit/>
            </a:bodyPr>
            <a:lstStyle/>
            <a:p>
              <a:pPr marL="0" marR="0" lvl="0" indent="0" algn="ctr" defTabSz="1219200" rtl="0" eaLnBrk="1" fontAlgn="base" latinLnBrk="0" hangingPunct="1">
                <a:lnSpc>
                  <a:spcPct val="120000"/>
                </a:lnSpc>
                <a:spcBef>
                  <a:spcPts val="0"/>
                </a:spcBef>
                <a:spcAft>
                  <a:spcPts val="0"/>
                </a:spcAft>
                <a:buClrTx/>
                <a:buSzTx/>
                <a:buFontTx/>
                <a:buNone/>
                <a:defRPr/>
              </a:pPr>
              <a:r>
                <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rPr>
                <a:t>其他</a:t>
              </a:r>
              <a:endParaRPr kumimoji="0" lang="zh-CN" altLang="en-US" sz="3735"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21" name="矩形 20"/>
            <p:cNvSpPr/>
            <p:nvPr/>
          </p:nvSpPr>
          <p:spPr>
            <a:xfrm>
              <a:off x="5665" y="5530"/>
              <a:ext cx="7219" cy="841"/>
            </a:xfrm>
            <a:prstGeom prst="rect">
              <a:avLst/>
            </a:prstGeom>
          </p:spPr>
          <p:txBody>
            <a:bodyPr wrap="square">
              <a:spAutoFit/>
            </a:bodyPr>
            <a:lstStyle/>
            <a:p>
              <a:pPr marL="0" marR="0" lvl="0" indent="0" algn="ctr" defTabSz="1219200" rtl="0" eaLnBrk="1" fontAlgn="base" latinLnBrk="0" hangingPunct="1">
                <a:lnSpc>
                  <a:spcPct val="12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绩效评定 参考资料</a:t>
              </a:r>
              <a:r>
                <a:rPr kumimoji="0" lang="en-US" altLang="zh-CN"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&amp;</a:t>
              </a:r>
              <a:r>
                <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软件项</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绩效评定</a:t>
            </a:r>
            <a:endParaRPr lang="zh-CN" altLang="en-US" sz="2400" b="1" dirty="0"/>
          </a:p>
        </p:txBody>
      </p:sp>
      <p:sp>
        <p:nvSpPr>
          <p:cNvPr id="3" name="矩形 14"/>
          <p:cNvSpPr/>
          <p:nvPr/>
        </p:nvSpPr>
        <p:spPr>
          <a:xfrm flipV="1">
            <a:off x="1" y="3695177"/>
            <a:ext cx="4110623" cy="245721"/>
          </a:xfrm>
          <a:custGeom>
            <a:avLst/>
            <a:gdLst/>
            <a:ahLst/>
            <a:cxnLst/>
            <a:rect l="l" t="t" r="r" b="b"/>
            <a:pathLst>
              <a:path w="4571707" h="242218">
                <a:moveTo>
                  <a:pt x="0" y="242218"/>
                </a:moveTo>
                <a:lnTo>
                  <a:pt x="4571707" y="242218"/>
                </a:lnTo>
                <a:lnTo>
                  <a:pt x="4571707" y="0"/>
                </a:lnTo>
                <a:lnTo>
                  <a:pt x="0" y="0"/>
                </a:lnTo>
                <a:close/>
              </a:path>
            </a:pathLst>
          </a:cu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lIns="91440" tIns="45720" rIns="91440" bIns="45720"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grpSp>
        <p:nvGrpSpPr>
          <p:cNvPr id="4" name="组合 3"/>
          <p:cNvGrpSpPr/>
          <p:nvPr/>
        </p:nvGrpSpPr>
        <p:grpSpPr>
          <a:xfrm>
            <a:off x="3226059" y="3696605"/>
            <a:ext cx="1752557" cy="1748619"/>
            <a:chOff x="3225639" y="4543564"/>
            <a:chExt cx="1752329" cy="1748619"/>
          </a:xfrm>
        </p:grpSpPr>
        <p:sp>
          <p:nvSpPr>
            <p:cNvPr id="5" name="椭圆 4"/>
            <p:cNvSpPr/>
            <p:nvPr/>
          </p:nvSpPr>
          <p:spPr>
            <a:xfrm flipV="1">
              <a:off x="3225639" y="4543565"/>
              <a:ext cx="1735762" cy="1734334"/>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lumMod val="85000"/>
                    <a:lumOff val="15000"/>
                  </a:prstClr>
                </a:solidFill>
                <a:effectLst/>
                <a:uLnTx/>
                <a:uFillTx/>
                <a:latin typeface="Calibri" panose="020F0502020204030204"/>
                <a:ea typeface="微软雅黑" panose="020B0503020204020204" charset="-122"/>
                <a:cs typeface="+mn-cs"/>
              </a:endParaRPr>
            </a:p>
          </p:txBody>
        </p:sp>
        <p:sp>
          <p:nvSpPr>
            <p:cNvPr id="7" name="椭圆 6"/>
            <p:cNvSpPr/>
            <p:nvPr/>
          </p:nvSpPr>
          <p:spPr>
            <a:xfrm rot="10800000" flipV="1">
              <a:off x="3467830" y="4786206"/>
              <a:ext cx="1284515" cy="1284516"/>
            </a:xfrm>
            <a:prstGeom prst="ellipse">
              <a:avLst/>
            </a:prstGeom>
            <a:solidFill>
              <a:sysClr val="window" lastClr="FFFFFF"/>
            </a:solidFill>
            <a:ln w="25400" cap="flat" cmpd="sng" algn="ctr">
              <a:noFill/>
              <a:prstDash val="solid"/>
            </a:ln>
            <a:effectLst/>
          </p:spPr>
          <p:txBody>
            <a:bodyPr tIns="48000" anchor="ctr" anchorCtr="1"/>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4000" b="1" i="0" u="none" strike="noStrike" kern="0" cap="none" spc="0" normalizeH="0" baseline="0" noProof="0" dirty="0">
                  <a:ln>
                    <a:noFill/>
                  </a:ln>
                  <a:solidFill>
                    <a:prstClr val="black">
                      <a:lumMod val="85000"/>
                      <a:lumOff val="15000"/>
                    </a:prstClr>
                  </a:solidFill>
                  <a:effectLst/>
                  <a:uLnTx/>
                  <a:uFillTx/>
                  <a:latin typeface="Bebas" pitchFamily="2" charset="0"/>
                  <a:ea typeface="微软雅黑" panose="020B0503020204020204" charset="-122"/>
                  <a:cs typeface="+mn-cs"/>
                </a:rPr>
                <a:t>02</a:t>
              </a:r>
              <a:endParaRPr kumimoji="0" lang="zh-CN" altLang="en-US" sz="4000" b="1" i="0" u="none" strike="noStrike" kern="0" cap="none" spc="0" normalizeH="0" baseline="0" noProof="0" dirty="0">
                <a:ln>
                  <a:noFill/>
                </a:ln>
                <a:solidFill>
                  <a:prstClr val="black">
                    <a:lumMod val="85000"/>
                    <a:lumOff val="15000"/>
                  </a:prstClr>
                </a:solidFill>
                <a:effectLst/>
                <a:uLnTx/>
                <a:uFillTx/>
                <a:latin typeface="Bebas" pitchFamily="2" charset="0"/>
                <a:ea typeface="微软雅黑" panose="020B0503020204020204" charset="-122"/>
                <a:cs typeface="+mn-cs"/>
              </a:endParaRPr>
            </a:p>
          </p:txBody>
        </p:sp>
        <p:sp>
          <p:nvSpPr>
            <p:cNvPr id="8" name="椭圆 7"/>
            <p:cNvSpPr/>
            <p:nvPr/>
          </p:nvSpPr>
          <p:spPr>
            <a:xfrm flipV="1">
              <a:off x="3225639" y="4543564"/>
              <a:ext cx="1752329" cy="1748619"/>
            </a:xfrm>
            <a:custGeom>
              <a:avLst/>
              <a:gdLst/>
              <a:ahLst/>
              <a:cxnLst/>
              <a:rect l="l" t="t" r="r" b="b"/>
              <a:pathLst>
                <a:path w="1912832" h="1912832">
                  <a:moveTo>
                    <a:pt x="935980" y="1911800"/>
                  </a:moveTo>
                  <a:lnTo>
                    <a:pt x="976853" y="1911800"/>
                  </a:lnTo>
                  <a:cubicBezTo>
                    <a:pt x="970069" y="1912760"/>
                    <a:pt x="963251" y="1912832"/>
                    <a:pt x="956416" y="1912832"/>
                  </a:cubicBezTo>
                  <a:close/>
                  <a:moveTo>
                    <a:pt x="956416" y="0"/>
                  </a:moveTo>
                  <a:cubicBezTo>
                    <a:pt x="1484630" y="0"/>
                    <a:pt x="1912832" y="428202"/>
                    <a:pt x="1912832" y="956416"/>
                  </a:cubicBezTo>
                  <a:cubicBezTo>
                    <a:pt x="1912832" y="1170689"/>
                    <a:pt x="1842369" y="1368505"/>
                    <a:pt x="1720739" y="1526006"/>
                  </a:cubicBezTo>
                  <a:lnTo>
                    <a:pt x="1349730" y="1526006"/>
                  </a:lnTo>
                  <a:cubicBezTo>
                    <a:pt x="1540498" y="1399457"/>
                    <a:pt x="1666032" y="1182682"/>
                    <a:pt x="1666032" y="936587"/>
                  </a:cubicBezTo>
                  <a:cubicBezTo>
                    <a:pt x="1666032" y="545494"/>
                    <a:pt x="1348988" y="228450"/>
                    <a:pt x="957895" y="228450"/>
                  </a:cubicBezTo>
                  <a:cubicBezTo>
                    <a:pt x="566802" y="228450"/>
                    <a:pt x="249758" y="545494"/>
                    <a:pt x="249758" y="936587"/>
                  </a:cubicBezTo>
                  <a:cubicBezTo>
                    <a:pt x="249758" y="1182682"/>
                    <a:pt x="375293" y="1399457"/>
                    <a:pt x="566061" y="1526006"/>
                  </a:cubicBezTo>
                  <a:lnTo>
                    <a:pt x="192094" y="1526006"/>
                  </a:lnTo>
                  <a:cubicBezTo>
                    <a:pt x="70464" y="1368505"/>
                    <a:pt x="0" y="1170689"/>
                    <a:pt x="0" y="956416"/>
                  </a:cubicBezTo>
                  <a:cubicBezTo>
                    <a:pt x="0" y="428202"/>
                    <a:pt x="428202" y="0"/>
                    <a:pt x="956416" y="0"/>
                  </a:cubicBezTo>
                  <a:close/>
                </a:path>
              </a:pathLst>
            </a:custGeom>
            <a:solidFill>
              <a:schemeClr val="accent1">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lumMod val="85000"/>
                    <a:lumOff val="15000"/>
                  </a:prstClr>
                </a:solidFill>
                <a:effectLst/>
                <a:uLnTx/>
                <a:uFillTx/>
                <a:latin typeface="Calibri" panose="020F0502020204030204"/>
                <a:ea typeface="微软雅黑" panose="020B0503020204020204" charset="-122"/>
                <a:cs typeface="+mn-cs"/>
              </a:endParaRPr>
            </a:p>
          </p:txBody>
        </p:sp>
      </p:grpSp>
      <p:sp>
        <p:nvSpPr>
          <p:cNvPr id="9" name="矩形 14"/>
          <p:cNvSpPr/>
          <p:nvPr/>
        </p:nvSpPr>
        <p:spPr>
          <a:xfrm>
            <a:off x="0" y="3158105"/>
            <a:ext cx="7104243" cy="245721"/>
          </a:xfrm>
          <a:custGeom>
            <a:avLst/>
            <a:gdLst/>
            <a:ahLst/>
            <a:cxnLst/>
            <a:rect l="l" t="t" r="r" b="b"/>
            <a:pathLst>
              <a:path w="4571707" h="242218">
                <a:moveTo>
                  <a:pt x="0" y="0"/>
                </a:moveTo>
                <a:lnTo>
                  <a:pt x="4571707" y="0"/>
                </a:lnTo>
                <a:lnTo>
                  <a:pt x="4571707" y="242218"/>
                </a:lnTo>
                <a:lnTo>
                  <a:pt x="0" y="242218"/>
                </a:lnTo>
                <a:close/>
              </a:path>
            </a:pathLst>
          </a:cu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91440" tIns="45720" rIns="91440" bIns="45720"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grpSp>
        <p:nvGrpSpPr>
          <p:cNvPr id="10" name="组合 9"/>
          <p:cNvGrpSpPr/>
          <p:nvPr/>
        </p:nvGrpSpPr>
        <p:grpSpPr>
          <a:xfrm>
            <a:off x="6131815" y="1680921"/>
            <a:ext cx="1735988" cy="1738620"/>
            <a:chOff x="6131016" y="674750"/>
            <a:chExt cx="1735762" cy="1738620"/>
          </a:xfrm>
        </p:grpSpPr>
        <p:sp>
          <p:nvSpPr>
            <p:cNvPr id="11" name="椭圆 10"/>
            <p:cNvSpPr/>
            <p:nvPr/>
          </p:nvSpPr>
          <p:spPr>
            <a:xfrm>
              <a:off x="6131016" y="674750"/>
              <a:ext cx="1735762" cy="1735763"/>
            </a:xfrm>
            <a:prstGeom prst="ellipse">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lumMod val="85000"/>
                    <a:lumOff val="15000"/>
                  </a:prstClr>
                </a:solidFill>
                <a:effectLst/>
                <a:uLnTx/>
                <a:uFillTx/>
                <a:latin typeface="Calibri" panose="020F0502020204030204"/>
                <a:ea typeface="微软雅黑" panose="020B0503020204020204" charset="-122"/>
                <a:cs typeface="+mn-cs"/>
              </a:endParaRPr>
            </a:p>
          </p:txBody>
        </p:sp>
        <p:sp>
          <p:nvSpPr>
            <p:cNvPr id="12" name="椭圆 11"/>
            <p:cNvSpPr/>
            <p:nvPr/>
          </p:nvSpPr>
          <p:spPr>
            <a:xfrm>
              <a:off x="6373207" y="882392"/>
              <a:ext cx="1284515" cy="1284516"/>
            </a:xfrm>
            <a:prstGeom prst="ellipse">
              <a:avLst/>
            </a:prstGeom>
            <a:solidFill>
              <a:sysClr val="window" lastClr="FFFFFF"/>
            </a:solidFill>
            <a:ln w="25400" cap="flat" cmpd="sng" algn="ctr">
              <a:noFill/>
              <a:prstDash val="solid"/>
            </a:ln>
            <a:effectLst/>
          </p:spPr>
          <p:txBody>
            <a:bodyPr tIns="4800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4000" b="1" i="0" u="none" strike="noStrike" kern="0" cap="none" spc="0" normalizeH="0" baseline="0" noProof="0" dirty="0">
                  <a:ln>
                    <a:noFill/>
                  </a:ln>
                  <a:solidFill>
                    <a:prstClr val="black">
                      <a:lumMod val="85000"/>
                      <a:lumOff val="15000"/>
                    </a:prstClr>
                  </a:solidFill>
                  <a:effectLst/>
                  <a:uLnTx/>
                  <a:uFillTx/>
                  <a:latin typeface="Bebas" pitchFamily="2" charset="0"/>
                  <a:ea typeface="微软雅黑" panose="020B0503020204020204" charset="-122"/>
                  <a:cs typeface="+mn-cs"/>
                </a:rPr>
                <a:t>01</a:t>
              </a:r>
              <a:endParaRPr kumimoji="0" lang="zh-CN" altLang="en-US" sz="4000" b="1" i="0" u="none" strike="noStrike" kern="0" cap="none" spc="0" normalizeH="0" baseline="0" noProof="0" dirty="0">
                <a:ln>
                  <a:noFill/>
                </a:ln>
                <a:solidFill>
                  <a:prstClr val="black">
                    <a:lumMod val="85000"/>
                    <a:lumOff val="15000"/>
                  </a:prstClr>
                </a:solidFill>
                <a:effectLst/>
                <a:uLnTx/>
                <a:uFillTx/>
                <a:latin typeface="Bebas" pitchFamily="2" charset="0"/>
                <a:ea typeface="微软雅黑" panose="020B0503020204020204" charset="-122"/>
                <a:cs typeface="+mn-cs"/>
              </a:endParaRPr>
            </a:p>
          </p:txBody>
        </p:sp>
        <p:sp>
          <p:nvSpPr>
            <p:cNvPr id="13" name="椭圆 7"/>
            <p:cNvSpPr/>
            <p:nvPr/>
          </p:nvSpPr>
          <p:spPr>
            <a:xfrm>
              <a:off x="6131016" y="677607"/>
              <a:ext cx="1735762" cy="1735763"/>
            </a:xfrm>
            <a:custGeom>
              <a:avLst/>
              <a:gdLst/>
              <a:ahLst/>
              <a:cxnLst/>
              <a:rect l="l" t="t" r="r" b="b"/>
              <a:pathLst>
                <a:path w="1912832" h="1912832">
                  <a:moveTo>
                    <a:pt x="935980" y="1911800"/>
                  </a:moveTo>
                  <a:lnTo>
                    <a:pt x="976853" y="1911800"/>
                  </a:lnTo>
                  <a:cubicBezTo>
                    <a:pt x="970069" y="1912760"/>
                    <a:pt x="963251" y="1912832"/>
                    <a:pt x="956416" y="1912832"/>
                  </a:cubicBezTo>
                  <a:close/>
                  <a:moveTo>
                    <a:pt x="956416" y="0"/>
                  </a:moveTo>
                  <a:cubicBezTo>
                    <a:pt x="1484630" y="0"/>
                    <a:pt x="1912832" y="428202"/>
                    <a:pt x="1912832" y="956416"/>
                  </a:cubicBezTo>
                  <a:cubicBezTo>
                    <a:pt x="1912832" y="1170689"/>
                    <a:pt x="1842369" y="1368505"/>
                    <a:pt x="1720739" y="1526006"/>
                  </a:cubicBezTo>
                  <a:lnTo>
                    <a:pt x="1349730" y="1526006"/>
                  </a:lnTo>
                  <a:cubicBezTo>
                    <a:pt x="1540498" y="1399457"/>
                    <a:pt x="1666032" y="1182682"/>
                    <a:pt x="1666032" y="936587"/>
                  </a:cubicBezTo>
                  <a:cubicBezTo>
                    <a:pt x="1666032" y="545494"/>
                    <a:pt x="1348988" y="228450"/>
                    <a:pt x="957895" y="228450"/>
                  </a:cubicBezTo>
                  <a:cubicBezTo>
                    <a:pt x="566802" y="228450"/>
                    <a:pt x="249758" y="545494"/>
                    <a:pt x="249758" y="936587"/>
                  </a:cubicBezTo>
                  <a:cubicBezTo>
                    <a:pt x="249758" y="1182682"/>
                    <a:pt x="375293" y="1399457"/>
                    <a:pt x="566061" y="1526006"/>
                  </a:cubicBezTo>
                  <a:lnTo>
                    <a:pt x="192094" y="1526006"/>
                  </a:lnTo>
                  <a:cubicBezTo>
                    <a:pt x="70464" y="1368505"/>
                    <a:pt x="0" y="1170689"/>
                    <a:pt x="0" y="956416"/>
                  </a:cubicBezTo>
                  <a:cubicBezTo>
                    <a:pt x="0" y="428202"/>
                    <a:pt x="428202" y="0"/>
                    <a:pt x="956416" y="0"/>
                  </a:cubicBezTo>
                  <a:close/>
                </a:path>
              </a:pathLst>
            </a:custGeom>
            <a:solidFill>
              <a:schemeClr val="accent1">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lumMod val="85000"/>
                    <a:lumOff val="15000"/>
                  </a:prstClr>
                </a:solidFill>
                <a:effectLst/>
                <a:uLnTx/>
                <a:uFillTx/>
                <a:latin typeface="Calibri" panose="020F0502020204030204"/>
                <a:ea typeface="微软雅黑" panose="020B0503020204020204" charset="-122"/>
                <a:cs typeface="+mn-cs"/>
              </a:endParaRPr>
            </a:p>
          </p:txBody>
        </p:sp>
      </p:grpSp>
      <p:sp>
        <p:nvSpPr>
          <p:cNvPr id="14" name="矩形 14"/>
          <p:cNvSpPr/>
          <p:nvPr/>
        </p:nvSpPr>
        <p:spPr>
          <a:xfrm flipV="1">
            <a:off x="6096002" y="3695177"/>
            <a:ext cx="6097753" cy="245721"/>
          </a:xfrm>
          <a:custGeom>
            <a:avLst/>
            <a:gdLst/>
            <a:ahLst/>
            <a:cxnLst/>
            <a:rect l="l" t="t" r="r" b="b"/>
            <a:pathLst>
              <a:path w="4571707" h="242218">
                <a:moveTo>
                  <a:pt x="0" y="242218"/>
                </a:moveTo>
                <a:lnTo>
                  <a:pt x="4571707" y="242218"/>
                </a:lnTo>
                <a:lnTo>
                  <a:pt x="4571707" y="0"/>
                </a:lnTo>
                <a:lnTo>
                  <a:pt x="0" y="0"/>
                </a:lnTo>
                <a:close/>
              </a:path>
            </a:pathLst>
          </a:cu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grpSp>
        <p:nvGrpSpPr>
          <p:cNvPr id="15" name="组合 14"/>
          <p:cNvGrpSpPr/>
          <p:nvPr/>
        </p:nvGrpSpPr>
        <p:grpSpPr>
          <a:xfrm>
            <a:off x="5228006" y="3695177"/>
            <a:ext cx="1735988" cy="1735763"/>
            <a:chOff x="5227325" y="4542136"/>
            <a:chExt cx="1735762" cy="1735763"/>
          </a:xfrm>
        </p:grpSpPr>
        <p:sp>
          <p:nvSpPr>
            <p:cNvPr id="16" name="椭圆 15"/>
            <p:cNvSpPr/>
            <p:nvPr/>
          </p:nvSpPr>
          <p:spPr>
            <a:xfrm flipV="1">
              <a:off x="5227325" y="4543565"/>
              <a:ext cx="1735762" cy="1734334"/>
            </a:xfrm>
            <a:prstGeom prst="ellipse">
              <a:avLst/>
            </a:prstGeom>
            <a:solidFill>
              <a:schemeClr val="accent1">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lumMod val="85000"/>
                    <a:lumOff val="15000"/>
                  </a:prstClr>
                </a:solidFill>
                <a:effectLst/>
                <a:uLnTx/>
                <a:uFillTx/>
                <a:latin typeface="Calibri" panose="020F0502020204030204"/>
                <a:ea typeface="微软雅黑" panose="020B0503020204020204" charset="-122"/>
                <a:cs typeface="+mn-cs"/>
              </a:endParaRPr>
            </a:p>
          </p:txBody>
        </p:sp>
        <p:sp>
          <p:nvSpPr>
            <p:cNvPr id="17" name="椭圆 16"/>
            <p:cNvSpPr/>
            <p:nvPr/>
          </p:nvSpPr>
          <p:spPr>
            <a:xfrm rot="10800000" flipV="1">
              <a:off x="5469516" y="4786206"/>
              <a:ext cx="1284515" cy="1284516"/>
            </a:xfrm>
            <a:prstGeom prst="ellipse">
              <a:avLst/>
            </a:prstGeom>
            <a:solidFill>
              <a:sysClr val="window" lastClr="FFFFFF"/>
            </a:solidFill>
            <a:ln w="25400" cap="flat" cmpd="sng" algn="ctr">
              <a:noFill/>
              <a:prstDash val="solid"/>
            </a:ln>
            <a:effectLst/>
          </p:spPr>
          <p:txBody>
            <a:bodyPr tIns="4800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4000" b="1" i="0" u="none" strike="noStrike" kern="0" cap="none" spc="0" normalizeH="0" baseline="0" noProof="0">
                  <a:ln>
                    <a:noFill/>
                  </a:ln>
                  <a:solidFill>
                    <a:prstClr val="black">
                      <a:lumMod val="85000"/>
                      <a:lumOff val="15000"/>
                    </a:prstClr>
                  </a:solidFill>
                  <a:effectLst/>
                  <a:uLnTx/>
                  <a:uFillTx/>
                  <a:latin typeface="Bebas" pitchFamily="2" charset="0"/>
                  <a:ea typeface="微软雅黑" panose="020B0503020204020204" charset="-122"/>
                  <a:cs typeface="+mn-cs"/>
                </a:rPr>
                <a:t>03</a:t>
              </a:r>
              <a:endParaRPr kumimoji="0" lang="zh-CN" altLang="en-US" sz="4000" b="1" i="0" u="none" strike="noStrike" kern="0" cap="none" spc="0" normalizeH="0" baseline="0" noProof="0">
                <a:ln>
                  <a:noFill/>
                </a:ln>
                <a:solidFill>
                  <a:prstClr val="black">
                    <a:lumMod val="85000"/>
                    <a:lumOff val="15000"/>
                  </a:prstClr>
                </a:solidFill>
                <a:effectLst/>
                <a:uLnTx/>
                <a:uFillTx/>
                <a:latin typeface="Bebas" pitchFamily="2" charset="0"/>
                <a:ea typeface="微软雅黑" panose="020B0503020204020204" charset="-122"/>
                <a:cs typeface="+mn-cs"/>
              </a:endParaRPr>
            </a:p>
          </p:txBody>
        </p:sp>
        <p:sp>
          <p:nvSpPr>
            <p:cNvPr id="18" name="椭圆 7"/>
            <p:cNvSpPr/>
            <p:nvPr/>
          </p:nvSpPr>
          <p:spPr>
            <a:xfrm flipV="1">
              <a:off x="5227325" y="4542136"/>
              <a:ext cx="1735762" cy="1735763"/>
            </a:xfrm>
            <a:custGeom>
              <a:avLst/>
              <a:gdLst/>
              <a:ahLst/>
              <a:cxnLst/>
              <a:rect l="l" t="t" r="r" b="b"/>
              <a:pathLst>
                <a:path w="1912832" h="1912832">
                  <a:moveTo>
                    <a:pt x="935980" y="1911800"/>
                  </a:moveTo>
                  <a:lnTo>
                    <a:pt x="976853" y="1911800"/>
                  </a:lnTo>
                  <a:cubicBezTo>
                    <a:pt x="970069" y="1912760"/>
                    <a:pt x="963251" y="1912832"/>
                    <a:pt x="956416" y="1912832"/>
                  </a:cubicBezTo>
                  <a:close/>
                  <a:moveTo>
                    <a:pt x="956416" y="0"/>
                  </a:moveTo>
                  <a:cubicBezTo>
                    <a:pt x="1484630" y="0"/>
                    <a:pt x="1912832" y="428202"/>
                    <a:pt x="1912832" y="956416"/>
                  </a:cubicBezTo>
                  <a:cubicBezTo>
                    <a:pt x="1912832" y="1170689"/>
                    <a:pt x="1842369" y="1368505"/>
                    <a:pt x="1720739" y="1526006"/>
                  </a:cubicBezTo>
                  <a:lnTo>
                    <a:pt x="1349730" y="1526006"/>
                  </a:lnTo>
                  <a:cubicBezTo>
                    <a:pt x="1540498" y="1399457"/>
                    <a:pt x="1666032" y="1182682"/>
                    <a:pt x="1666032" y="936587"/>
                  </a:cubicBezTo>
                  <a:cubicBezTo>
                    <a:pt x="1666032" y="545494"/>
                    <a:pt x="1348988" y="228450"/>
                    <a:pt x="957895" y="228450"/>
                  </a:cubicBezTo>
                  <a:cubicBezTo>
                    <a:pt x="566802" y="228450"/>
                    <a:pt x="249758" y="545494"/>
                    <a:pt x="249758" y="936587"/>
                  </a:cubicBezTo>
                  <a:cubicBezTo>
                    <a:pt x="249758" y="1182682"/>
                    <a:pt x="375293" y="1399457"/>
                    <a:pt x="566061" y="1526006"/>
                  </a:cubicBezTo>
                  <a:lnTo>
                    <a:pt x="192094" y="1526006"/>
                  </a:lnTo>
                  <a:cubicBezTo>
                    <a:pt x="70464" y="1368505"/>
                    <a:pt x="0" y="1170689"/>
                    <a:pt x="0" y="956416"/>
                  </a:cubicBezTo>
                  <a:cubicBezTo>
                    <a:pt x="0" y="428202"/>
                    <a:pt x="428202" y="0"/>
                    <a:pt x="956416" y="0"/>
                  </a:cubicBezTo>
                  <a:close/>
                </a:path>
              </a:pathLst>
            </a:cu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prstClr val="black">
                    <a:lumMod val="85000"/>
                    <a:lumOff val="15000"/>
                  </a:prstClr>
                </a:solidFill>
                <a:effectLst/>
                <a:uLnTx/>
                <a:uFillTx/>
                <a:latin typeface="Calibri" panose="020F0502020204030204"/>
                <a:ea typeface="微软雅黑" panose="020B0503020204020204" charset="-122"/>
                <a:cs typeface="+mn-cs"/>
              </a:endParaRPr>
            </a:p>
          </p:txBody>
        </p:sp>
      </p:grpSp>
      <p:sp>
        <p:nvSpPr>
          <p:cNvPr id="19" name="TextBox 18"/>
          <p:cNvSpPr txBox="1"/>
          <p:nvPr/>
        </p:nvSpPr>
        <p:spPr>
          <a:xfrm>
            <a:off x="3702050" y="2094865"/>
            <a:ext cx="2336800" cy="384810"/>
          </a:xfrm>
          <a:prstGeom prst="rect">
            <a:avLst/>
          </a:prstGeom>
          <a:noFill/>
        </p:spPr>
        <p:txBody>
          <a:bodyPr wrap="square" lIns="91440" tIns="45720" rIns="91440" bIns="45720"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首尾</a:t>
            </a:r>
            <a:r>
              <a:rPr kumimoji="0" lang="en-US" altLang="zh-CN" sz="14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+7.6</a:t>
            </a:r>
            <a:r>
              <a:rPr kumimoji="0" lang="zh-CN" altLang="en-US" sz="14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a:t>
            </a:r>
            <a:r>
              <a:rPr kumimoji="0" lang="en-US" altLang="zh-CN" sz="14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26</a:t>
            </a:r>
            <a:r>
              <a:rPr kumimoji="0" lang="zh-CN" altLang="en-US" sz="14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页（</a:t>
            </a:r>
            <a:r>
              <a:rPr kumimoji="0" lang="en-US" altLang="zh-CN" sz="14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87%</a:t>
            </a:r>
            <a:r>
              <a:rPr kumimoji="0" lang="zh-CN" altLang="en-US" sz="14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a:t>
            </a:r>
            <a:endParaRPr kumimoji="0" lang="zh-CN" altLang="en-US" sz="1465"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20" name="TextBox 19"/>
          <p:cNvSpPr txBox="1"/>
          <p:nvPr/>
        </p:nvSpPr>
        <p:spPr>
          <a:xfrm>
            <a:off x="3709693" y="1694974"/>
            <a:ext cx="944880" cy="398780"/>
          </a:xfrm>
          <a:prstGeom prst="rect">
            <a:avLst/>
          </a:prstGeom>
          <a:noFill/>
        </p:spPr>
        <p:txBody>
          <a:bodyPr wrap="none" lIns="91440" tIns="45720" rIns="91440" bIns="4572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刘羽佳</a:t>
            </a:r>
            <a:endParaRPr kumimoji="0" lang="zh-CN" altLang="en-US" sz="2000"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21" name="TextBox 20"/>
          <p:cNvSpPr txBox="1"/>
          <p:nvPr/>
        </p:nvSpPr>
        <p:spPr>
          <a:xfrm>
            <a:off x="988060" y="4598670"/>
            <a:ext cx="2205990" cy="384810"/>
          </a:xfrm>
          <a:prstGeom prst="rect">
            <a:avLst/>
          </a:prstGeom>
          <a:noFill/>
        </p:spPr>
        <p:txBody>
          <a:bodyPr wrap="square" lIns="91440" tIns="45720" rIns="91440" bIns="45720"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7.7-8.7</a:t>
            </a: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a:t>
            </a:r>
            <a:r>
              <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26</a:t>
            </a: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页（</a:t>
            </a:r>
            <a:r>
              <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87%</a:t>
            </a: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a:t>
            </a:r>
            <a:endPar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22" name="TextBox 21"/>
          <p:cNvSpPr txBox="1"/>
          <p:nvPr/>
        </p:nvSpPr>
        <p:spPr>
          <a:xfrm>
            <a:off x="995330" y="4198826"/>
            <a:ext cx="690880" cy="398780"/>
          </a:xfrm>
          <a:prstGeom prst="rect">
            <a:avLst/>
          </a:prstGeom>
          <a:noFill/>
        </p:spPr>
        <p:txBody>
          <a:bodyPr wrap="none" lIns="91440" tIns="45720" rIns="91440" bIns="4572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张鑫</a:t>
            </a:r>
            <a:endParaRPr kumimoji="0" lang="zh-CN" altLang="en-US" sz="2000"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23" name="TextBox 22"/>
          <p:cNvSpPr txBox="1"/>
          <p:nvPr/>
        </p:nvSpPr>
        <p:spPr>
          <a:xfrm>
            <a:off x="7214673" y="4609870"/>
            <a:ext cx="3860408" cy="384810"/>
          </a:xfrm>
          <a:prstGeom prst="rect">
            <a:avLst/>
          </a:prstGeom>
          <a:noFill/>
        </p:spPr>
        <p:txBody>
          <a:bodyPr wrap="square" lIns="91440" tIns="45720" rIns="91440" bIns="45720"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7.1-7.5</a:t>
            </a: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a:t>
            </a:r>
            <a:r>
              <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25</a:t>
            </a: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页（</a:t>
            </a:r>
            <a:r>
              <a:rPr kumimoji="0" lang="en-US" altLang="zh-CN"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85%</a:t>
            </a:r>
            <a:r>
              <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a:t>
            </a:r>
            <a:endParaRPr kumimoji="0" lang="zh-CN" altLang="en-US" sz="1465" b="0"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24" name="TextBox 23"/>
          <p:cNvSpPr txBox="1"/>
          <p:nvPr/>
        </p:nvSpPr>
        <p:spPr>
          <a:xfrm>
            <a:off x="7222144" y="4209758"/>
            <a:ext cx="690880" cy="398780"/>
          </a:xfrm>
          <a:prstGeom prst="rect">
            <a:avLst/>
          </a:prstGeom>
          <a:noFill/>
        </p:spPr>
        <p:txBody>
          <a:bodyPr wrap="none" lIns="91440" tIns="45720" rIns="91440" bIns="4572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rPr>
              <a:t>潘言</a:t>
            </a:r>
            <a:endParaRPr kumimoji="0" lang="zh-CN" altLang="en-US" sz="2000"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25" name="TextBox 24"/>
          <p:cNvSpPr txBox="1"/>
          <p:nvPr/>
        </p:nvSpPr>
        <p:spPr>
          <a:xfrm>
            <a:off x="-55940" y="-3387757"/>
            <a:ext cx="1107996" cy="461665"/>
          </a:xfrm>
          <a:prstGeom prst="rect">
            <a:avLst/>
          </a:prstGeom>
          <a:noFill/>
        </p:spPr>
        <p:txBody>
          <a:bodyPr wrap="non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rPr>
              <a:t>延迟符</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sym typeface="+mn-ea"/>
              </a:rPr>
              <a:t>参考资料</a:t>
            </a:r>
            <a:r>
              <a:rPr lang="en-US" altLang="zh-CN" sz="2400" b="1" dirty="0">
                <a:sym typeface="+mn-ea"/>
              </a:rPr>
              <a:t>&amp;</a:t>
            </a:r>
            <a:r>
              <a:rPr lang="zh-CN" altLang="en-US" sz="2400" b="1" dirty="0">
                <a:sym typeface="+mn-ea"/>
              </a:rPr>
              <a:t>软件项</a:t>
            </a:r>
            <a:endParaRPr lang="zh-CN" altLang="en-US" sz="2400" b="1" dirty="0">
              <a:sym typeface="+mn-ea"/>
            </a:endParaRPr>
          </a:p>
        </p:txBody>
      </p:sp>
      <p:sp>
        <p:nvSpPr>
          <p:cNvPr id="5" name="圆角矩形 4"/>
          <p:cNvSpPr/>
          <p:nvPr/>
        </p:nvSpPr>
        <p:spPr bwMode="auto">
          <a:xfrm>
            <a:off x="1356995" y="1488440"/>
            <a:ext cx="3954145" cy="4606290"/>
          </a:xfrm>
          <a:prstGeom prst="roundRect">
            <a:avLst>
              <a:gd name="adj" fmla="val 0"/>
            </a:avLst>
          </a:prstGeom>
          <a:solidFill>
            <a:schemeClr val="accent1">
              <a:alpha val="24000"/>
            </a:schemeClr>
          </a:solidFill>
          <a:ln w="12700" cmpd="sng">
            <a:solidFill>
              <a:schemeClr val="accent1"/>
            </a:solidFill>
            <a:miter lim="800000"/>
          </a:ln>
        </p:spPr>
        <p:txBody>
          <a:bodyPr anchor="ctr"/>
          <a:lstStyle/>
          <a:p>
            <a:pPr marL="1219200" marR="0" lvl="2" indent="0" algn="l"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微软雅黑" panose="020B0503020204020204" charset="-122"/>
              <a:cs typeface="+mn-cs"/>
            </a:endParaRPr>
          </a:p>
        </p:txBody>
      </p:sp>
      <p:sp>
        <p:nvSpPr>
          <p:cNvPr id="7" name="矩形 87"/>
          <p:cNvSpPr>
            <a:spLocks noChangeArrowheads="1"/>
          </p:cNvSpPr>
          <p:nvPr/>
        </p:nvSpPr>
        <p:spPr bwMode="auto">
          <a:xfrm>
            <a:off x="1530985" y="2292350"/>
            <a:ext cx="3605530" cy="2997835"/>
          </a:xfrm>
          <a:prstGeom prst="rect">
            <a:avLst/>
          </a:prstGeom>
          <a:noFill/>
          <a:ln w="9525">
            <a:noFill/>
            <a:miter lim="800000"/>
          </a:ln>
        </p:spPr>
        <p:txBody>
          <a:bodyPr wrap="square" lIns="121907" tIns="60955" rIns="121907" bIns="60955">
            <a:spAutoFit/>
          </a:bodyPr>
          <a:lstStyle/>
          <a:p>
            <a:pPr marL="0" marR="0" lvl="0" algn="just" defTabSz="1219200" rtl="0" eaLnBrk="0" fontAlgn="ctr" latinLnBrk="0" hangingPunct="0">
              <a:lnSpc>
                <a:spcPct val="130000"/>
              </a:lnSpc>
              <a:spcBef>
                <a:spcPts val="0"/>
              </a:spcBef>
              <a:spcAft>
                <a:spcPts val="0"/>
              </a:spcAft>
              <a:buClr>
                <a:srgbClr val="FF0000"/>
              </a:buClr>
              <a:buSzPct val="70000"/>
              <a:buFontTx/>
              <a:buNone/>
              <a:defRPr/>
            </a:pPr>
            <a:r>
              <a:rPr lang="zh-CN" altLang="en-US" noProof="0" dirty="0">
                <a:ln>
                  <a:noFill/>
                </a:ln>
                <a:effectLst/>
                <a:uLnTx/>
                <a:uFillTx/>
                <a:latin typeface="微软雅黑" panose="020B0503020204020204" charset="-122"/>
                <a:ea typeface="微软雅黑" panose="020B0503020204020204" charset="-122"/>
                <a:sym typeface="+mn-ea"/>
              </a:rPr>
              <a:t>[</a:t>
            </a:r>
            <a:r>
              <a:rPr lang="en-US" altLang="zh-CN" noProof="0" dirty="0">
                <a:ln>
                  <a:noFill/>
                </a:ln>
                <a:effectLst/>
                <a:uLnTx/>
                <a:uFillTx/>
                <a:latin typeface="微软雅黑" panose="020B0503020204020204" charset="-122"/>
                <a:ea typeface="微软雅黑" panose="020B0503020204020204" charset="-122"/>
                <a:sym typeface="+mn-ea"/>
              </a:rPr>
              <a:t>1</a:t>
            </a:r>
            <a:r>
              <a:rPr lang="zh-CN" altLang="en-US" noProof="0" dirty="0">
                <a:ln>
                  <a:noFill/>
                </a:ln>
                <a:effectLst/>
                <a:uLnTx/>
                <a:uFillTx/>
                <a:latin typeface="微软雅黑" panose="020B0503020204020204" charset="-122"/>
                <a:ea typeface="微软雅黑" panose="020B0503020204020204" charset="-122"/>
                <a:sym typeface="+mn-ea"/>
              </a:rPr>
              <a:t>] </a:t>
            </a:r>
            <a:r>
              <a:rPr lang="zh-CN" altLang="en-US" noProof="0" dirty="0">
                <a:ln>
                  <a:noFill/>
                </a:ln>
                <a:effectLst/>
                <a:uLnTx/>
                <a:uFillTx/>
                <a:latin typeface="微软雅黑" panose="020B0503020204020204" charset="-122"/>
                <a:ea typeface="微软雅黑" panose="020B0503020204020204" charset="-122"/>
                <a:sym typeface="+mn-ea"/>
              </a:rPr>
              <a:t>张海藩,牟永敏.软件工程导论（第6版）[M].清华大学出版社,2013:1-53.</a:t>
            </a:r>
            <a:endParaRPr lang="zh-CN" altLang="en-US" noProof="0" dirty="0">
              <a:ln>
                <a:noFill/>
              </a:ln>
              <a:effectLst/>
              <a:uLnTx/>
              <a:uFillTx/>
              <a:latin typeface="微软雅黑" panose="020B0503020204020204" charset="-122"/>
              <a:ea typeface="微软雅黑" panose="020B0503020204020204" charset="-122"/>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endParaRPr kumimoji="0" lang="zh-CN" altLang="en-US"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a:p>
            <a:pPr marL="0" marR="0" lvl="0" indent="0" algn="just" defTabSz="1219200" rtl="0" eaLnBrk="0" fontAlgn="ctr" latinLnBrk="0" hangingPunct="0">
              <a:lnSpc>
                <a:spcPct val="130000"/>
              </a:lnSpc>
              <a:spcBef>
                <a:spcPts val="0"/>
              </a:spcBef>
              <a:spcAft>
                <a:spcPts val="0"/>
              </a:spcAft>
              <a:buClr>
                <a:srgbClr val="FF0000"/>
              </a:buClr>
              <a:buSzPct val="70000"/>
              <a:buFontTx/>
              <a:buNone/>
              <a:defRPr/>
            </a:pPr>
            <a:r>
              <a:rPr kumimoji="0" lang="en-US" altLang="zh-CN" b="0" i="0" u="none" strike="noStrike" kern="1200" cap="none" spc="0" normalizeH="0" baseline="0" noProof="0" dirty="0">
                <a:ln>
                  <a:noFill/>
                </a:ln>
                <a:effectLst/>
                <a:uLnTx/>
                <a:uFillTx/>
                <a:latin typeface="微软雅黑" panose="020B0503020204020204" charset="-122"/>
                <a:ea typeface="微软雅黑" panose="020B0503020204020204" charset="-122"/>
                <a:cs typeface="+mn-cs"/>
              </a:rPr>
              <a:t>[2] 阿里巴巴泰山版java开发手册https://www.cnblogs.com/yuanweitao/p/Java_kaifashouce_pdf.html</a:t>
            </a:r>
            <a:endParaRPr kumimoji="0" lang="en-US" altLang="zh-CN" b="0" i="0" u="none" strike="noStrike" kern="1200" cap="none" spc="0" normalizeH="0" baseline="0" noProof="0" dirty="0">
              <a:ln>
                <a:noFill/>
              </a:ln>
              <a:effectLst/>
              <a:uLnTx/>
              <a:uFillTx/>
              <a:latin typeface="微软雅黑" panose="020B0503020204020204" charset="-122"/>
              <a:ea typeface="微软雅黑" panose="020B0503020204020204" charset="-122"/>
              <a:cs typeface="+mn-cs"/>
            </a:endParaRPr>
          </a:p>
        </p:txBody>
      </p:sp>
      <p:pic>
        <p:nvPicPr>
          <p:cNvPr id="3" name="图片 2"/>
          <p:cNvPicPr>
            <a:picLocks noChangeAspect="1"/>
          </p:cNvPicPr>
          <p:nvPr/>
        </p:nvPicPr>
        <p:blipFill>
          <a:blip r:embed="rId1"/>
          <a:stretch>
            <a:fillRect/>
          </a:stretch>
        </p:blipFill>
        <p:spPr>
          <a:xfrm>
            <a:off x="5820410" y="1489075"/>
            <a:ext cx="5031740" cy="46056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39257" y="6336704"/>
            <a:ext cx="12231257" cy="5486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36" name="Rectangle 20"/>
          <p:cNvSpPr>
            <a:spLocks noChangeArrowheads="1"/>
          </p:cNvSpPr>
          <p:nvPr/>
        </p:nvSpPr>
        <p:spPr bwMode="auto">
          <a:xfrm>
            <a:off x="1485265" y="2509520"/>
            <a:ext cx="4919980"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0" normalizeH="0" baseline="0" noProof="0" dirty="0">
                <a:ln>
                  <a:noFill/>
                </a:ln>
                <a:solidFill>
                  <a:srgbClr val="3F3F3F"/>
                </a:solidFill>
                <a:effectLst/>
                <a:uLnTx/>
                <a:uFillTx/>
                <a:latin typeface="Agency FB" pitchFamily="34" charset="0"/>
                <a:ea typeface="宋体" panose="02010600030101010101" pitchFamily="2" charset="-122"/>
              </a:rPr>
              <a:t>MANY THANKS!!!</a:t>
            </a:r>
            <a:endParaRPr kumimoji="0" lang="en-US" altLang="zh-CN" sz="3600" b="0" i="0" u="none" strike="noStrike" kern="1200" cap="none" spc="0" normalizeH="0" baseline="0" noProof="0" dirty="0">
              <a:ln>
                <a:noFill/>
              </a:ln>
              <a:solidFill>
                <a:srgbClr val="3F3F3F"/>
              </a:solidFill>
              <a:effectLst/>
              <a:uLnTx/>
              <a:uFillTx/>
              <a:latin typeface="Arial" panose="020B0604020202020204" pitchFamily="34" charset="0"/>
              <a:ea typeface="宋体" panose="02010600030101010101" pitchFamily="2" charset="-122"/>
            </a:endParaRPr>
          </a:p>
        </p:txBody>
      </p:sp>
      <p:sp>
        <p:nvSpPr>
          <p:cNvPr id="46" name="TextBox 45"/>
          <p:cNvSpPr txBox="1"/>
          <p:nvPr/>
        </p:nvSpPr>
        <p:spPr>
          <a:xfrm>
            <a:off x="192426" y="6480851"/>
            <a:ext cx="184731" cy="338554"/>
          </a:xfrm>
          <a:prstGeom prst="rect">
            <a:avLst/>
          </a:prstGeom>
          <a:noFill/>
        </p:spPr>
        <p:txBody>
          <a:bodyPr wrap="none" lIns="91440" tIns="45720" rIns="91440" bIns="45720"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7" name="矩形 6"/>
          <p:cNvSpPr/>
          <p:nvPr/>
        </p:nvSpPr>
        <p:spPr>
          <a:xfrm>
            <a:off x="7355153" y="1406338"/>
            <a:ext cx="342816" cy="6723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8" name="矩形 7"/>
          <p:cNvSpPr/>
          <p:nvPr/>
        </p:nvSpPr>
        <p:spPr>
          <a:xfrm>
            <a:off x="7355154" y="1406338"/>
            <a:ext cx="2628255" cy="3295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9" name="矩形 8"/>
          <p:cNvSpPr/>
          <p:nvPr/>
        </p:nvSpPr>
        <p:spPr>
          <a:xfrm rot="5400000">
            <a:off x="8587036" y="2688437"/>
            <a:ext cx="2893709" cy="3295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0" name="矩形 9"/>
          <p:cNvSpPr/>
          <p:nvPr/>
        </p:nvSpPr>
        <p:spPr>
          <a:xfrm flipV="1">
            <a:off x="7355153" y="3627720"/>
            <a:ext cx="342816" cy="457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11" name="矩形 10"/>
          <p:cNvSpPr/>
          <p:nvPr/>
        </p:nvSpPr>
        <p:spPr>
          <a:xfrm flipV="1">
            <a:off x="7355154" y="3970537"/>
            <a:ext cx="2628255" cy="3295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23" name="TextBox 22"/>
          <p:cNvSpPr txBox="1"/>
          <p:nvPr/>
        </p:nvSpPr>
        <p:spPr>
          <a:xfrm>
            <a:off x="6573177" y="2234883"/>
            <a:ext cx="3282950"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defPPr>
              <a:defRPr lang="zh-CN"/>
            </a:defPPr>
            <a:lvl1pPr defTabSz="685800" fontAlgn="base">
              <a:spcBef>
                <a:spcPct val="0"/>
              </a:spcBef>
              <a:spcAft>
                <a:spcPct val="0"/>
              </a:spcAft>
              <a:defRPr sz="2700">
                <a:solidFill>
                  <a:schemeClr val="tx1">
                    <a:lumMod val="75000"/>
                    <a:lumOff val="25000"/>
                  </a:schemeClr>
                </a:solidFill>
                <a:latin typeface="Agency FB" pitchFamily="34" charset="0"/>
                <a:ea typeface="宋体" panose="02010600030101010101" pitchFamily="2" charset="-122"/>
                <a:cs typeface="宋体" panose="02010600030101010101" pitchFamily="2" charset="-122"/>
              </a:defRPr>
            </a:lvl1pPr>
            <a:lvl2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6400" b="0" i="0" u="none" strike="noStrike" kern="1200" cap="none" spc="0" normalizeH="0" baseline="0" noProof="0" dirty="0">
                <a:ln>
                  <a:noFill/>
                </a:ln>
                <a:solidFill>
                  <a:srgbClr val="3F3F3F">
                    <a:lumMod val="75000"/>
                  </a:srgbClr>
                </a:solidFill>
                <a:effectLst/>
                <a:uLnTx/>
                <a:uFillTx/>
                <a:latin typeface="微软雅黑" panose="020B0503020204020204" charset="-122"/>
                <a:ea typeface="微软雅黑" panose="020B0503020204020204" charset="-122"/>
              </a:rPr>
              <a:t>谢谢观看</a:t>
            </a:r>
            <a:endParaRPr kumimoji="0" lang="zh-CN" altLang="en-US" sz="6400" b="0" i="0" u="none" strike="noStrike" kern="1200" cap="none" spc="0" normalizeH="0" baseline="0" noProof="0" dirty="0">
              <a:ln>
                <a:noFill/>
              </a:ln>
              <a:solidFill>
                <a:srgbClr val="3F3F3F">
                  <a:lumMod val="75000"/>
                </a:srgbClr>
              </a:solidFill>
              <a:effectLst/>
              <a:uLnTx/>
              <a:uFillTx/>
              <a:latin typeface="微软雅黑" panose="020B0503020204020204" charset="-122"/>
              <a:ea typeface="微软雅黑" panose="020B0503020204020204" charset="-122"/>
            </a:endParaRPr>
          </a:p>
        </p:txBody>
      </p:sp>
      <p:sp>
        <p:nvSpPr>
          <p:cNvPr id="24" name="TextBox 23"/>
          <p:cNvSpPr txBox="1"/>
          <p:nvPr/>
        </p:nvSpPr>
        <p:spPr>
          <a:xfrm>
            <a:off x="9081141" y="3163610"/>
            <a:ext cx="649605"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defPPr>
              <a:defRPr lang="zh-CN"/>
            </a:defPPr>
            <a:lvl1pPr defTabSz="685800" fontAlgn="base">
              <a:spcBef>
                <a:spcPct val="0"/>
              </a:spcBef>
              <a:spcAft>
                <a:spcPct val="0"/>
              </a:spcAft>
              <a:defRPr sz="2700">
                <a:solidFill>
                  <a:schemeClr val="tx1">
                    <a:lumMod val="75000"/>
                    <a:lumOff val="25000"/>
                  </a:schemeClr>
                </a:solidFill>
                <a:latin typeface="Agency FB" pitchFamily="34" charset="0"/>
                <a:ea typeface="宋体" panose="02010600030101010101" pitchFamily="2" charset="-122"/>
                <a:cs typeface="宋体" panose="02010600030101010101" pitchFamily="2" charset="-122"/>
              </a:defRPr>
            </a:lvl1pPr>
            <a:lvl2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latin typeface="Arial" panose="020B0604020202020204" pitchFamily="34" charset="0"/>
                <a:ea typeface="宋体" panose="02010600030101010101" pitchFamily="2" charset="-122"/>
                <a:cs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2665" b="0" i="0" u="none" strike="noStrike" kern="1200" cap="none" spc="0" normalizeH="0" baseline="0" noProof="0" dirty="0">
                <a:ln>
                  <a:noFill/>
                </a:ln>
                <a:solidFill>
                  <a:srgbClr val="3F3F3F">
                    <a:lumMod val="75000"/>
                  </a:srgbClr>
                </a:solidFill>
                <a:effectLst/>
                <a:uLnTx/>
                <a:uFillTx/>
                <a:latin typeface="微软雅黑" panose="020B0503020204020204" charset="-122"/>
                <a:ea typeface="微软雅黑" panose="020B0503020204020204" charset="-122"/>
              </a:rPr>
              <a:t>G02</a:t>
            </a:r>
            <a:endParaRPr kumimoji="0" lang="zh-CN" altLang="en-US" sz="2665" b="0" i="0" u="none" strike="noStrike" kern="1200" cap="none" spc="0" normalizeH="0" baseline="0" noProof="0" dirty="0">
              <a:ln>
                <a:noFill/>
              </a:ln>
              <a:solidFill>
                <a:srgbClr val="3F3F3F">
                  <a:lumMod val="75000"/>
                </a:srgbClr>
              </a:solidFill>
              <a:effectLst/>
              <a:uLnTx/>
              <a:uFillTx/>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测试目标</a:t>
            </a:r>
            <a:endParaRPr lang="zh-CN" altLang="en-US" sz="1600" b="1" dirty="0"/>
          </a:p>
        </p:txBody>
      </p:sp>
      <p:sp>
        <p:nvSpPr>
          <p:cNvPr id="3" name="矩形 2"/>
          <p:cNvSpPr/>
          <p:nvPr/>
        </p:nvSpPr>
        <p:spPr>
          <a:xfrm>
            <a:off x="4054475" y="1458595"/>
            <a:ext cx="6362065" cy="915035"/>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4" name="矩形 3"/>
          <p:cNvSpPr/>
          <p:nvPr/>
        </p:nvSpPr>
        <p:spPr>
          <a:xfrm>
            <a:off x="4886498" y="1244755"/>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为了什么？</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5" name="六边形 4"/>
          <p:cNvSpPr/>
          <p:nvPr/>
        </p:nvSpPr>
        <p:spPr>
          <a:xfrm>
            <a:off x="1568501" y="3044955"/>
            <a:ext cx="1587263" cy="1368152"/>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目标</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7" name="直接箭头连接符 6"/>
          <p:cNvCxnSpPr>
            <a:stCxn id="5" idx="5"/>
          </p:cNvCxnSpPr>
          <p:nvPr/>
        </p:nvCxnSpPr>
        <p:spPr>
          <a:xfrm flipV="1">
            <a:off x="2813681" y="2108852"/>
            <a:ext cx="1240860" cy="936104"/>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5" idx="0"/>
          </p:cNvCxnSpPr>
          <p:nvPr/>
        </p:nvCxnSpPr>
        <p:spPr>
          <a:xfrm>
            <a:off x="3155764" y="3729031"/>
            <a:ext cx="898777" cy="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5" idx="1"/>
          </p:cNvCxnSpPr>
          <p:nvPr/>
        </p:nvCxnSpPr>
        <p:spPr>
          <a:xfrm>
            <a:off x="2813681" y="4413107"/>
            <a:ext cx="1240860" cy="936104"/>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270591" y="1748812"/>
            <a:ext cx="6049460" cy="369570"/>
          </a:xfrm>
          <a:prstGeom prst="rect">
            <a:avLst/>
          </a:prstGeom>
          <a:noFill/>
        </p:spPr>
        <p:txBody>
          <a:bodyPr wrap="square" lIns="91423" tIns="45712" rIns="91423" bIns="45712" rtlCol="0">
            <a:spAutoFit/>
          </a:bodyPr>
          <a:lstStyle/>
          <a:p>
            <a:pPr marL="0" marR="0" lvl="0" indent="0" algn="ctr"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测试是为了发现程序中尚未发现的错误</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1" name="矩形 10"/>
          <p:cNvSpPr/>
          <p:nvPr/>
        </p:nvSpPr>
        <p:spPr>
          <a:xfrm>
            <a:off x="4054475" y="3268980"/>
            <a:ext cx="6362065" cy="894715"/>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2" name="矩形 11"/>
          <p:cNvSpPr/>
          <p:nvPr/>
        </p:nvSpPr>
        <p:spPr>
          <a:xfrm>
            <a:off x="4886498" y="3044955"/>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好的测试方案</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3" name="TextBox 12"/>
          <p:cNvSpPr txBox="1"/>
          <p:nvPr/>
        </p:nvSpPr>
        <p:spPr>
          <a:xfrm>
            <a:off x="4270591" y="3549012"/>
            <a:ext cx="6049460" cy="369570"/>
          </a:xfrm>
          <a:prstGeom prst="rect">
            <a:avLst/>
          </a:prstGeom>
          <a:noFill/>
        </p:spPr>
        <p:txBody>
          <a:bodyPr wrap="square" lIns="91423" tIns="45712" rIns="91423" bIns="45712" rtlCol="0">
            <a:spAutoFit/>
          </a:bodyPr>
          <a:lstStyle/>
          <a:p>
            <a:pPr marL="0" marR="0" lvl="0" indent="0" algn="ctr"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好的测试方案是极可能发现迄今为止尚未发现的错误的测试方案。</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4" name="矩形 13"/>
          <p:cNvSpPr/>
          <p:nvPr/>
        </p:nvSpPr>
        <p:spPr>
          <a:xfrm>
            <a:off x="4054475" y="5059045"/>
            <a:ext cx="6362065" cy="889000"/>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5" name="矩形 14"/>
          <p:cNvSpPr/>
          <p:nvPr/>
        </p:nvSpPr>
        <p:spPr>
          <a:xfrm>
            <a:off x="4886498" y="4845157"/>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成功的测试方案</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6" name="TextBox 15"/>
          <p:cNvSpPr txBox="1"/>
          <p:nvPr/>
        </p:nvSpPr>
        <p:spPr>
          <a:xfrm>
            <a:off x="4270591" y="5349212"/>
            <a:ext cx="6049460" cy="369570"/>
          </a:xfrm>
          <a:prstGeom prst="rect">
            <a:avLst/>
          </a:prstGeom>
          <a:noFill/>
        </p:spPr>
        <p:txBody>
          <a:bodyPr wrap="square" lIns="91423" tIns="45712" rIns="91423" bIns="45712" rtlCol="0">
            <a:spAutoFit/>
          </a:bodyPr>
          <a:lstStyle/>
          <a:p>
            <a:pPr marL="0" marR="0" lvl="0" indent="0" algn="ctr"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成功的测试是发现了迄今为止尚未发现的错误的测试。</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2400" b="1" dirty="0"/>
              <a:t>测试准则</a:t>
            </a:r>
            <a:endParaRPr lang="zh-CN" altLang="en-US" sz="1600" b="1" dirty="0"/>
          </a:p>
        </p:txBody>
      </p:sp>
      <p:sp>
        <p:nvSpPr>
          <p:cNvPr id="3" name="矩形 2"/>
          <p:cNvSpPr/>
          <p:nvPr/>
        </p:nvSpPr>
        <p:spPr>
          <a:xfrm>
            <a:off x="4054475" y="1582420"/>
            <a:ext cx="6362065" cy="1129030"/>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4" name="矩形 3"/>
          <p:cNvSpPr/>
          <p:nvPr/>
        </p:nvSpPr>
        <p:spPr>
          <a:xfrm>
            <a:off x="4886498" y="1368580"/>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lang="zh-CN" altLang="en-US" sz="2000" dirty="0">
                <a:solidFill>
                  <a:prstClr val="white"/>
                </a:solidFill>
                <a:latin typeface="微软雅黑" panose="020B0503020204020204" charset="-122"/>
                <a:ea typeface="微软雅黑" panose="020B0503020204020204" charset="-122"/>
              </a:rPr>
              <a:t>能追溯到用户需求</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5" name="六边形 4"/>
          <p:cNvSpPr/>
          <p:nvPr/>
        </p:nvSpPr>
        <p:spPr>
          <a:xfrm>
            <a:off x="1568501" y="2854455"/>
            <a:ext cx="1587263" cy="1368152"/>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准则</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7" name="直接箭头连接符 6"/>
          <p:cNvCxnSpPr>
            <a:stCxn id="5" idx="5"/>
            <a:endCxn id="3" idx="1"/>
          </p:cNvCxnSpPr>
          <p:nvPr/>
        </p:nvCxnSpPr>
        <p:spPr>
          <a:xfrm flipV="1">
            <a:off x="2813685" y="2156460"/>
            <a:ext cx="1240790" cy="70739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5" idx="0"/>
          </p:cNvCxnSpPr>
          <p:nvPr/>
        </p:nvCxnSpPr>
        <p:spPr>
          <a:xfrm>
            <a:off x="3155764" y="3548691"/>
            <a:ext cx="898777" cy="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5" idx="1"/>
          </p:cNvCxnSpPr>
          <p:nvPr/>
        </p:nvCxnSpPr>
        <p:spPr>
          <a:xfrm>
            <a:off x="2813681" y="4232132"/>
            <a:ext cx="1240860" cy="936104"/>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270591" y="1872637"/>
            <a:ext cx="6049460" cy="648970"/>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所有的测试都应该能追溯到用户需求。从用户的角度看，最严重的错误就是导致程序不能满足用户需求的那些错误。</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1" name="矩形 10"/>
          <p:cNvSpPr/>
          <p:nvPr/>
        </p:nvSpPr>
        <p:spPr>
          <a:xfrm>
            <a:off x="4054475" y="3068320"/>
            <a:ext cx="6362065" cy="1040130"/>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2" name="矩形 11"/>
          <p:cNvSpPr/>
          <p:nvPr/>
        </p:nvSpPr>
        <p:spPr>
          <a:xfrm>
            <a:off x="4886498" y="2854455"/>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提早制定测试计划</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3" name="TextBox 12"/>
          <p:cNvSpPr txBox="1"/>
          <p:nvPr/>
        </p:nvSpPr>
        <p:spPr>
          <a:xfrm>
            <a:off x="4270591" y="3358512"/>
            <a:ext cx="6049460" cy="648970"/>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应该远在测试开始之前就制定出测试计划。在完成需求模型后就可以着手制定测试计划，在建立了设计模型之后就可以立即开始设计详细的测试方案。</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4" name="矩形 13"/>
          <p:cNvSpPr/>
          <p:nvPr/>
        </p:nvSpPr>
        <p:spPr>
          <a:xfrm>
            <a:off x="4054539" y="4458810"/>
            <a:ext cx="6361941" cy="1442457"/>
          </a:xfrm>
          <a:prstGeom prst="rect">
            <a:avLst/>
          </a:prstGeom>
          <a:solidFill>
            <a:schemeClr val="accent1">
              <a:alpha val="24000"/>
            </a:schemeClr>
          </a:solidFill>
          <a:ln w="12700" cmpd="sng">
            <a:solidFill>
              <a:schemeClr val="accent1"/>
            </a:solidFill>
            <a:miter lim="800000"/>
          </a:ln>
        </p:spPr>
        <p:txBody>
          <a:bodyPr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cs typeface="+mn-cs"/>
            </a:endParaRPr>
          </a:p>
        </p:txBody>
      </p:sp>
      <p:sp>
        <p:nvSpPr>
          <p:cNvPr id="15" name="矩形 14"/>
          <p:cNvSpPr/>
          <p:nvPr/>
        </p:nvSpPr>
        <p:spPr>
          <a:xfrm>
            <a:off x="4886498" y="4245082"/>
            <a:ext cx="468691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把</a:t>
            </a:r>
            <a:r>
              <a:rPr kumimoji="0" lang="en-US" altLang="zh-CN"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Pareto</a:t>
            </a:r>
            <a:r>
              <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原理应用到测试中</a:t>
            </a:r>
            <a:endParaRPr kumimoji="0" lang="zh-CN" altLang="en-US"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6" name="TextBox 15"/>
          <p:cNvSpPr txBox="1"/>
          <p:nvPr/>
        </p:nvSpPr>
        <p:spPr>
          <a:xfrm>
            <a:off x="4270591" y="4749137"/>
            <a:ext cx="6049460" cy="928370"/>
          </a:xfrm>
          <a:prstGeom prst="rect">
            <a:avLst/>
          </a:prstGeom>
          <a:noFill/>
        </p:spPr>
        <p:txBody>
          <a:bodyPr wrap="square" lIns="91423" tIns="45712" rIns="91423" bIns="45712" rtlCol="0">
            <a:spAutoFit/>
          </a:bodyPr>
          <a:lstStyle/>
          <a:p>
            <a:pPr marL="0" marR="0" lvl="0" indent="0" algn="l" defTabSz="1219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把</a:t>
            </a:r>
            <a:r>
              <a:rPr kumimoji="0" lang="en-US" altLang="zh-CN"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Pareto</a:t>
            </a: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原理应用到软件测试中。</a:t>
            </a:r>
            <a:r>
              <a:rPr kumimoji="0" lang="en-US" altLang="zh-CN"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Pareto</a:t>
            </a: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原理说明，测试发现的错误中的</a:t>
            </a:r>
            <a:r>
              <a:rPr kumimoji="0" lang="en-US" altLang="zh-CN"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80%</a:t>
            </a: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很可能是由程序中</a:t>
            </a:r>
            <a:r>
              <a:rPr kumimoji="0" lang="en-US" altLang="zh-CN"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20%</a:t>
            </a: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的模块造成的。问题是怎样找出这些可疑的模块并彻底测试它们</a:t>
            </a:r>
            <a:endPar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2">
      <a:dk1>
        <a:sysClr val="windowText" lastClr="000000"/>
      </a:dk1>
      <a:lt1>
        <a:sysClr val="window" lastClr="FFFFFF"/>
      </a:lt1>
      <a:dk2>
        <a:srgbClr val="7F7F7F"/>
      </a:dk2>
      <a:lt2>
        <a:srgbClr val="7F7F7F"/>
      </a:lt2>
      <a:accent1>
        <a:srgbClr val="3F3F3F"/>
      </a:accent1>
      <a:accent2>
        <a:srgbClr val="C00000"/>
      </a:accent2>
      <a:accent3>
        <a:srgbClr val="3F3F3F"/>
      </a:accent3>
      <a:accent4>
        <a:srgbClr val="C00000"/>
      </a:accent4>
      <a:accent5>
        <a:srgbClr val="3F3F3F"/>
      </a:accent5>
      <a:accent6>
        <a:srgbClr val="C00000"/>
      </a:accent6>
      <a:hlink>
        <a:srgbClr val="FFFFFF"/>
      </a:hlink>
      <a:folHlink>
        <a:srgbClr val="FFFFFF"/>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ECB019B1-382A-4266-B25C-5B523AA43C14-1">
      <extobjdata type="ECB019B1-382A-4266-B25C-5B523AA43C14" data="ewogICAiRmlsZUlkIiA6ICI5ODAxNjA2Nzc4NSIsCiAgICJHcm91cElkIiA6ICIxNTQxNDQxOTIiLAogICAiSW1hZ2UiIDogImlWQk9SdzBLR2dvQUFBQU5TVWhFVWdBQUF1WUFBQUdsQ0FZQUFBQzJ2VE1NQUFBQUNYQklXWE1BQUFzVEFBQUxFd0VBbXB3WUFBQWdBRWxFUVZSNG5PemRlWGhUWmQ3RzhmdWtHeFFvQ0xJamdpREtnSldjRkJCeGhySTU0S0NpZ2lNTW00cklNaTZndmlPeUw2SU9zb2dLaUZSMmR4a1hSRVpRUVVWa1NTSXdpS2pvdUNCUXBhMmwwRDNQK3dlbVF5bkkwalJKMisvbnVucVpuSnljNXhkczJydFBua1VD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WdETE5DblVCUUhuamREbzNXNWJWSnRSMTRIK01NZXU5WG0vSFVOZUJzb0gzZVBqaFBZN1N3aEhxQW9EeWhsL1k0Y2V5ck1SUTE0Q3lnL2Q0K09FOWp0SWlNdFFGQU9XVjIrME9kUW1RNUhLNVFsMEN5aWplNCtHQjl6aEtFM3JNQVFBQWdEQkFNQWNBQUFEQ0FFTlpBQUFsenVsMGZpQXBLajgvLzhZZE8zWWtoN29lQUFoSDlKZ0RBRXFjWlZtSmxtVzFqNHlNZkM4K1ByNVdxT3NCZ0hCRU1BY0FCRk5Md2prQW5CekJIQUFRTkUyYU5KRUk1d0J3VWdSekFFRFF6SjgvbjNBT0FLZEFNQWNBQkUzMTZ0VUo1d0J3Q2dSekFFQlFFYzRCNE9RSTVnQ0FvQ09jQTBCUkJITUFRRWdRemdHZ01JSTVBQ0JrQ09laDllT1BQMnJWcWxWbmZQNlhYMzZwYjcvOXRnUXJBc28zZ2prQUlLUUk1NkVURlJXbHA1NTZTbDk5OWRVWm5aK1VsS1JkdTNhVmNGVkErUlVaNmdJQUFQQ0g4NkZEaDJydjNyMytjTjU1eDQ0ZHlhR3VyU3h4dVZ5cVdyVnFrZU4zM25sbmtXTnIxcXpSbWpWck5HUEdERWxTWGw2ZWNuSnk5T21ubjJyNjlPbW5iR1BEaGcyQkt4Z29ad2ptQUlDd1FEZ1BqclZyMXlvaUlrTFoyZGthTkdpUXBrNmQ2diswb29qcnJydE8xMTEzblNScDdOaXhxbCsvdm9ZTkd4Yk1jb0Z5aFdBT0FBZ2JoUFBnNk5xMXEvTHk4blQ0OEdFTkhUcTB5T014TVRHRnhwN3YzTGxUUC8zMGt3WU5HcVJPblRvVk9UOHJLMHZaMmRsNitlV1hUeG55QVp3ZXdSd0FFRllJNXlYdjFWZGZWYTlldmZUcXE2K3FVYU5HK3VHSEgzVEJCUmVjOU55alI0OXEwcVJKbWo5L3ZzNC8vM3k5Ly83N0JZL2w1dWJxcFpkZTBtdXZ2YWFCQXdlcWNlUEd3WG9KUUpuRTVFOEFRTmhoUW1qSnNTeExNMmZPMURYWFhLTkdqUnBKa25yMjdLbjgvUHdpNS9wOFBrMmFORW4vL2U5L2RmNzU1eGQ1L0thYmJsSldWcGFlZi81NTllelpVdzRIc1FJb0Ruck1BUUJoaVo3endNck16SlRENFpERDRkQ3FWYXRVdVhKbHZmWFdXd1dQZCszYXRlRDJRdzg5cEM1ZHV1amxsMTlXclZxMUZCVVZKWi9QcDQ0ZE94YTZaa1pHaHBZdFc2Wmx5NVlWSEh2cnJiY1VGeGRYOGk4SUtJTUk1Z0NBc0VVNEQ1eTB0TFNDRlZuY2JuZWh4MXd1VjhHazBPTmRmZlhWcWxTcGtsNTk5VlU1SEk0aUs2NjBidDJhVlZpQUFDS1lBd0RDR3VFOE1MNzU1aHRkY01FRjZ0Mjd0OUxTMG9vODNxMWJ0MEwzMTY1ZHErclZxd2VyUEFBaW1BTkFTRGlkenBxU0xneDFIYVVGNGJ6NFB2endRMTEyMldVYU5XcFVrY2RjTHBmV3JGbFRwTWNjUUhBUnpBRWdCQ3pMK2xUU1JhR3VvelFobkorNzVPUmtyVjY5V25QbnppMzJ0WEp5Y3BTZG5hMzgvSHhGUlVVRm9Eb0FmZ1J6QUFpTml5U3BlZlBtb2E0aktIYnYzcTFldlhvVit6cUU4M05qak5HVlYxNnB5eTY3N0p5ZUh4MGRYWEQ3MEtGRDZ0ZXZuNHd4QWZsL0N1Qi9yRkFYQUpRM3RtMGJxZWprSzRTR3krV1NKSGs4bnFEK1BPVDdvSGhTVWxMODRWeVMvcE9YbHhjMjRUeGMvOThhWTJSWjVlL1hmcWplNDhDNVlNRlJBRUNwd3pyblo2ODhobktndENHWUF3QktKY0k1Z0xLR1lBN2dsQll2WHF4MTY5YVZhQnRIang0dDBldWpiQ09jQXloTG1Qd0psRUd6WnMzUzh1WEx6L2o4VTQyRlhiTm1qU1pObXZTN3ovV1AzenlkWnMyYTZZVVhYdERtelp2MXdRY2ZhUC8rL2ZybW0yOTAzbm5uYWVuU3BVcElTRkNkT25VS1BTYzVPVmxidG13NXN4ZUJjb3NKb1djdUxTMU5uVHQzVnVYS2xVOTVUa1pHaHQ1Nzd6MVZxMVpOMHJFL252djA2Zk83MTkyM2I1KzJiZHNXMEZxQjhvaGdEcFJCSTBlTzFNaVJJNHNjZDdsY2V2ZmRkMVdqUm8yVFBxOVRwMDdLejg4dnVKK1JrYUVoUTRZVU9TOGlJa0x2di8rK0pCVUp6dnYzNzlmMTExOWY1TGgvZkd1TkdqWFV0bTFiVFp3NFVXdlhyaTFZN2FGQ2hRcGF0V3BWb2VlMGE5ZnVkQzhWa0VRNFAxdS90MXZuaVg5c3g4Ykc2bzAzM3ZqZDYxMTExVlVCcVFzbzd3am1BQW9jUG54WVc3ZHVQZTE1clZ1M0xyaDk0b1lrRG9manBNZjltalp0cXFaTm0ycktsQ21GbG1BRGlvdHdYbkx1dSs4Ky9mRERENmQ4UERzN080alZBR1VYd1J3b3cvcjE2NmVubjM1YVZhdFdEWFVwQmFaUG42NlBQLzVZdi83NnEyNjg4VVpKMHNxVks1V1ZsYVVlUFhvVU92ZjQzbnZnVEJET3owejM3dDNQNnZ3Wk0yYjg3dVAwbUFPQlFUQUh5ckRkdTNjckx5L3ZuSjdyY3JrS0JmcGZmLzAxSU9zeVAvREFBN3J5eWl0MTk5MTNhK1hLbFFYSHAwMmJwcXV2dnJyUXVXdldyQ2wyZXloLy9PSDhyMy85cTFKU1VscEdSa2F1a1dTSHVxNXc4czQ3NzV6eXNlT0hzcXhidCs2TWRndk55c29xOUljMmdITkRNQWZLbVJON3BhZE5tNmFPSFRzV09TODZPcnBnSExrVTJQSGU3Nzc3cmh3T2h4NTU1QkVOR1RKRXQ5MTJteVRwNmFlZjFvOC8vcWdHRFJvVU9yOWJ0MjRCYXh2bGtqUFVCWlJXWGJwMGtkUHAxTnExYTlXN2QrK0NJV291bDBzdnYveXlmelVjN2QrL1gzdjI3RkZpWW1JSXF3VktQNEk1VU02c1dyWHFsSk0vZ3lFbEpVVjc5KzVWbFNwVjFMcDFhNDBiTjA2dnYvNTZ3ZVJRbDh1bGxTdFhubktNT25BNi9sMUJVMUpTcE45MkJRMTFUZUhtYklheXhNVEVhUGZ1M1Jvd1lJQWVmZlJSWFhEQkJaS2tjZVBHYWQ2OGVYcnJyYmUwYU5FaTNYenp6UVJ6b0pnSTVnQk9LaWNuUjUwNmRTcDBQeEFXTEZpZzd0MjdLeWtwU1YyNmRGR25UcDMwNElNUDZvc3Z2aWc0eC8rUnVLVFRyZ1lCSE04Znl2ZnUzU3Y5RnNvWlgxN1VtUTVsa2FUS2xTdHIwcVJKV3JkdW5YYnQybFh3WHUzUW9ZTzZkZXNtcDlPcEZTdFdGRm51Rk1EWkk1Z0RPS2tUaDdJRVNseGNuRzY0NFFZbEpTVkpPcmFLeTJPUFBWYndPRDNtT0ZlRThzREx6OC9YdG0zYjlQNzc3K3Vqano3U0paZGNvdDY5ZTB1UzdyenpUc1hGeFduZXZIbDY4Y1VYMWJ0M2I5V3ZYei9FRlFPbEd6dC9BamlwS1ZPbWxNaDFodzBicHRqWTJCSzVOc292UW5uSmVPZWRkNVNVbEtSTEw3MVV5NWN2MStPUFA2Nm1UWnNXTEl2YXAwOGZyVml4UXFtcHFlcmR1N2Z1dWVjZUdXTkNYRFZRZXRGakRwUkJ4MzhVZmVKS0p5ZmU5eDk3NUpGSENoM3IwcVZMb2ZzWkdSbXFVS0dDRGgwNlZMRCsrTy90K25teXh4WXNXRkRrK0k0ZE96Ung0c1JDeC93OWNuNnM4b0RmUXlnL2V4MDZkRGlqODNyMDZGRXdZZnpUVHovVmlCRWo1SEE0Q2szSXZ1Q0NDelJwMGlUOTR4Ly9VRnBhV3NGOEVRQm5qMkFPbEVIbnVxeGhaT1NwZnlSTW56NWRHemR1VkVSRWhQcjI3VnVzZHFUL3JYc2NIeDlQOE1ZNUk1U2ZuY2pJU0xsY0xpMVlzT0NVNXd3Wk11U2tQd3V1dU9JS2JkdTJUWkpPR3I1alkyUDVOQXdvSnY2c0JZTE10bTBqRlMvVUluRDhQZmdlanllb1B3LzVQaWkrY0EzbC9MOE5MNEYrajdkcTFhcWF3K0Y0d2JLc3p5VTk2SGE3Y3dOeFhVQmlqRGtBb0JRSzExQ09zaTB4TVRIUzRYQzhKS21iTVdhVU1XWjFxMWF0cW9XNkxwUWRER1VCZ0JEcTE2OWZxRXNJbWhZdFdtajA2TkhGdmc2aEhLR1NucDQrVzlMeEUzVzZPQnlPVDIzYjd1SHhlTDRPVlYwb093am1BQkFhMzBpNmFQZnUzYUd1STJoMjc5NWQ3R0JPS0E4Y3I5ZXJsaTFiS2lvcVNvc1dMZEpmLy9yWFU0NFI3OVNwMHltWFQ4M0l5TkMrZmZ2MDdiZmZxbEdqUnJyMDBrdExzdXlRc1cxN2hLUVJVVkZSV3JCZ2dXcldyS2w3NzcxWFgzLzk5U1hHbU0wSkNRazNiZHUyYlgybzYwVHBSakFIZ0JBd3hsd2g2Y0pRMXhFc2xtVnRMZTQxQ09XQjgvWFhYMnZVcUZGNi92bm5WYmR1WFgzOTlkZDYvdm5uTlhqdzRETjYvbzAzM3Fpc3JDeGxabVlxSmlaR05XclVVSjA2ZGRTdFc3Y3lHY3hkTHRmVnhwZ25KR25DaEFtS2o0K1hKQzFhdEVnUFBmU1FQdnJvbytvK24yK3QwK2tjNnZWNmswSmFMRW8xZ2prQWhJRFg2LzFaMHMraHJpTlliTnN1MXZNSjVZR1RsWldsTVdQR2FNaVFJYXBidDY0a2Fmanc0ZXJmdjcvKzlLYy9xVm16WnFlOXh2NzkrN1ZodzRhQ3BWUExNcGZMZGFreDVtVkpFYmZmZnJ1NmQrOWU4RmhzYkt4bXpweXBPWFBtYU5teVpaR1daUzEwT3AzTm16WnQrbzlYWG5rbFAzUlZvN1JpOGljQUlLd1J5Z1BINS9OcDNMaHhhdENnZ2ZyMDZWTnd2SDc5K2hvNWNxVHV1ZWNlZmZmZGR3WEhseTlmcmg0OWVpZzlQYjNRbXVhU3lrVW9iOU9tVFExanpDcEpWYnQwNmFLaFE0Y1dPY2ZoY09qZWUrL1Z1SEhqRkJFUkljdXk3dHU3ZCsvcjdkdTNyeEw4aWxIYUVjd0JBR0dMVUI0NE9UazVHak5takE0ZVBIalNuWDJ2dmZaYTNYenp6Um8wYUpEZWUrODlTY2NtSnovNzdMTXl4bWpseXBWYXRXcFZzTXNPbVJZdFdrVG41ZVd0bE5Ta2VmUG1talJwVXNHT3B5ZlRzMmRQelpzM1QzRnhjWkxVSXpNemM2UFQ2U3czdzlVUUdBUnpBRUJZSXBRSDFvTVBQcWlEQncvcXFhZWVPdVVrejF0dnZWVVBQUENBSms2Y3FJVUxGMHBTUVVqdjFhdVh2RjZ2cEdNaHYwT0hEZ1ZmTHBlcjRQYTMzMzRibkJkVXNxeVltSmg1a3Y1VXMyWk56Wnc1VXhVcVZEanRrMXd1bDVZdVhhcEdqUnBKMG1XV1pXMXAxYXJWbFNWY0s4b1F4cGdEQU1JT29Uenc3cjc3YnUzZnYxL1hYbnV0Sk9ubzBhT3FVS0ZDb1Y3Z0kwZU82TFhYWHRNcnI3eWl1TGc0K1h3K3JWdTNUcFVxVmRLWU1XTTBhdFFvelpzM1R4VXFWTkNHRFJzS250ZXVYYnRDOTBzN2w4czF5aGh6VzB4TWpHYk5tcVZhdFdxZDhYTXZ1T0FDTFY2OFdQLzR4eiswZWZQbVdnNkg0d1BidG0vemVEd3JTckJrbEJIMG1BTUF3Z3FodkdRMGF0U29JRUJ2MkxCQk5XclUwSW9WS3dydSs0OVZxRkJCZGVyVVVXeHNyTjU1NXgwMWI5NWNrWkdSYXR1MnJSNTk5RkZWcWxSSmxTcFZDdlhMS1RHMmJWOXJqSmt1U1pNblQxYno1czNQK2hwVnFsVFJrMDgrcWQ2OWUwdFN0S1RsdG0xUEZia0xwMEdQT1VMR3R1MkprbnBLMm15TU9XaFoxa0hMc3BKOVB0OUJoOE9SSEIwZG5ieHAwNlpVU1NhMGxRSUlGa0o1Y096ZnYxOUhqeDVWZ3dZTkNoMC9ldlJvb2REOXd3OC9xRisvZnZyM3YvOHRTV3JidHEwKytlUVROV3pZTUtqMUJvdHQyL0dTbnBka0RSOCtYRjI2ZERubmEwVkVST2pCQngvVVJSZGRwT25UcDh2bjg0MnhiZnZTdkx5OGdUdDI3RGdTc0tKUnBoRE1FU29PU1E5S2lwRjB1V1Zaa2lSampDekxrakZHMmRuWnNtMDdWOGVXbERzb0tkbXlySVBHbUdUTHNnNzZmTDVreTdLU0hRN0h3ZHpjM09USXlNaGt0OXVkRzdKWEJLQllDT1hCczNEaFFuWHQyclhRTUpiYzNGeGxaV1VWR244K1pNaVFJaE1lMzMzM1hWMXh4UlZCcXpWWTJyWnRXenMzTi9jdFNaVzdkKyt1MjI2N0xTRFh2Zm5tbTlXd1lVUDkzLy85bjQ0Y09YSlRaR1JrNDhzdnYveTY3ZHUzN3d0SUF5aFRDT1lJRlorazJ5VXRsNlJtelpxcFpjdVdTa2xKS2ZSMTlPalJLRW4xZnZ1U01jYzZ6LzBCWGpxMi9GZEVSSVNNTWJKdE8xWC9DL0hKdi9YRUp4dGpEa29xNkkyUGlvcEszcng1ODJIUkd3K0VCVUo1Y09UazVHanUzTG5hdEdtVGxpOWZYbWljK2J2dnZxdDY5ZW9WQ3VJbmh2STllL2JvL2ZmZjEydXZ2UmJzMGt0VVltSmloZlQwOU5jbE5ZeVBqOWY0OGVNTGZzY0V3aFZYWEtFbFM1Ym9ubnZ1MGI1OSsreUlpSWd0dG0xZjUvRjQzQUZyQkdVQ3dSd2g0L0Y0VnRpMmZhR2toMy80NFFkTm5qeFpGMTk4Y2FGenNyS3lsSktTb3RUVVZLV2twT2pRb1VOS1RVMHQ5RjkvaUU5TFM1TXg1anhKNTBtNjlQZ1E3K2YvSlpPYm15dmJ0ck1rSmV1M0lDL0ozeHRmMENQdmNEZ09Sa1pHSmpkczJQQVhOb3NBU2dhaFBEaTJidDJxU1pNbXFVR0RCbHEwYUpHcVY2K3VoUXNYYXY3OCtYSTRIS3BhdGFyR2pSdDN5dWZuNXVicWdRY2UwUERodzFXelpzMGdWbDdpckY5Ly9UWEpzcXdyNnRTcG94a3pacFRJR3UyTkd6ZlcwcVZMOWNBREQ4amo4ZFNUOUpIVDZSemc5WHBmRFhoaktMVUM5K2NnY0c0czI3YVhTdXBYcDA0ZExWdTJUTldyVnorbkMvbDhQcVdscFJYcGRmZUgrQk9QNWVUa25NM2xEK2ZuNXpjUHhFZVB0bTBiU1hLNzZTZ0pCeTZYUzVMazhYajRlVmlDVHZWOVh4WkRlYmkreDdPenM3Vjc5MjYxYXRXcXlHTStuKzkzMStqKzRJTVAxTEZqUiszZHUxZE5talFwOHZpNmRldUtOUjY3SkozdVBlNTBPc2RhbGpVbE5qWldpeFl0VXRPbVRVdTBudHpjWEUyYk5rMXZ2dm1tLzlCWWo4Y3pUWHlDQzlGamp0QXpjWEZ4ZDZTbnAxOTA0TUNCSzBlTkdxVUZDeGFjVTIrRncrRlE5ZXJWenlqWUcyT1VtWmxaME9OK3FsNzRsSlFVL2ZlLy81V2tLcEdSa1kwbE1TWVFDSkN5R01yRFdVeE16RWxEdVZSMHlNcUpPbmJzS0VrbkRlV1N3amFVbjQ3VDZiemNzcXdwMHJIbEpFczZsRXRTVkZTVXhvOGZyNHN1dWtoUFBQR0VqREZUYmR0dUhoY1hOM2o5K3ZWWkpWNEF3aHJCSENHM2Z2MzZyUGo0K0JzaUl5TzM3dHk1cytHa1NaTTBkZXJVZ0k3dk81RmxXWXFOalZWc2JLd3V1T0NDM3oyM2E5ZXVTa2xKa2NQaCtMckVDZ0xLR1VJNXdrRlVWTlNQZVhsNVgwbTZlTUdDQmJyMDBrdDEyV1dYbFhpN2xtV3BmLy8rYXRpd29jYU1HYVBNek15L3BhZW5YOVMyYmRzYk5tL2VmTERFQzBEWVlqMU5oSVVkTzNZa1c1YlZRMUxHbWpWcmxKU1VGT3FTSlAxdmVJd2tVNmxTcFY5Q1hROVFGaERLRVM2MmJObHlLQ1ltNWdwSjc2ZWtwR2pJa0NGYXMyWk4wTnJ2MEtHRG5udnVPZFd1WFZ1UzJ1WG01bTc1YmNsR2xGTUVjNFFOdDl1OVUxSWZTV2JldkhsYXQyNWRxRXRTV2xxYWZENmZKQjFhdjM1OVhxanJBVW83UWpuQ3phWk5tMUlzeStvbWFVRk9UbzdHakJtamVmUG0rWC8ybDdobXpacHAyYkpsL3A3NmhwSTIyclo5YlZBYVI5Z2htQ09zZUR5ZVZjYVkreVZwL1BqeCt2enp6ME5hVDJwcXF2OG13UUVJQUVJNXdwSGI3YzcxZUR4RExjdTZWNUp2NGNLRkdqMTZ0TEt5Z2pQa3UwYU5HbHF3WUlHNmRlc21TWlVsdmVGeXVlNFRpM1NVT3dSemhCMnYxenZMc3F5azdPeHNqUm8xU3NuSm9mdTlmZWpRSWY5Tnh2d0JBVUFvUnhnemJyZjdDV05NRDBtSDE2MWJwenZ1dUVNLy8veHpVQnFQam83VzFLbFROV3pZTUVteWpER1B1MXl1WjF1MGFCSDR0UnNSdGdqbUNFY21LeXRydUtRTlAvLzhzMGFPSEJtMFhvc1RwYVNrK0c4U0lJREFJSlFqckhtOTNuZnk4L1BiU2ZydjU1OS9yZ0VEQnVpTEw3NElTdHVXWldudzRNRjY5TkZIRlIwZExXUE03VEV4TWUrMmFkT21SbEFLUU1nUnpCR1dkdTNhbFJNWkdYbVRwTDFmZlBHRnhvOGZIN1R4ZnNmekQyV3hMSXNRQVJTRE1XYUxKQytoSEtYQjl1M2JkeGxqMmhoak5pWW5KK3YyMjIvWCsrKy9IN1QydTNidHFvVUxGK3I4ODgrWHBBNTVlWG1iWFM3WHBVRXI0RGZ0MnJXcjZIUTYrN3RjcnFyQmJydThJcGdqYkczWnN1WFFieXUxL1ByZWUrOXAvdno1UWEvQlA1VEZHTU5RRnFBWXZGNXZXNC9IWXhQS1VWcDR2ZDZmRHg4KzNObXlyS1ZaV1ZsNjRJRUh0R2pSb2tLN1NaZWtGaTFhYU9uU3Bicmtra3NrcVlreDVsT1h5M1YxVUJxWGxKaVlHSm1kbmYyRlpWbExmVDdmWGNGcXQ3d2ptQ09zdWQzdUx4d09SMjlKK1VsSlNYcm5uWGVDMmo2VFB3R2cvUHI2NjYrejNXNzNJTXV5Umt2U1UwODlwUWtUSnB6dHp0SG5ySGJ0MmtwS1N2SnY4RlRWR0xQYXR1MFJ3V2c3UFQzOWNSMWJKVWFTMmdXalRSRE1VUXBzMjdadHJhUjdKR25zMkxIYXNXTkgwTnIyOTVqN2ZENkNPUUNVVDhidGRqOHE2VVpKUjk5KysyME5IVHIwK0RsSUphcGl4WXI2NXovL3FWdHZ2VldTSWlROVpkdjJVNG1KaVNXMlNhUnQyM2ZxdDkrN0NDNTIva1NwWUZuV1c4YVlweVRwK2VlZlYzeDhjUFpmOFAvZ2RUZ2NBUi9LNG5LNUFuMUpBR0dFOTNqWjR2RjQvcFdRa0hDVk1lYk43ZHUzTnhnNGNLQm16NTZ0SmsyYWxIamJEb2REZi8vNzM5V29VU05OblRwVnVibTVJOUxUMHk5dTFhclZYei83N0xPMFFMYmxkRG83UzNwYWttNjY2U2E5OXRwcnNpeXJWaURid0tuUlk0Nnc1M0s1MnZwOHZpMysrMzM2OUFsYTIvNWdIaEVSRWJBZWMyUE0ra0JkQzRIeDI4UkVJQ0I0ajRlZlFMM0h0MjNiNXBYVVJ0TFduMzc2U1lNR0RkTEdqUnNEY2VrejBxTkhEODJmUDEvVnFsV1RwS3NkRHNjbWw4c1ZzTDhNRWhJU0xyRXM2MVZKRVlNR0RkS0FBUVA4RHhITWc0U0Y2eEhXbkU3bkxaWmxMWllVMDZaTkd6MzIyR09LaTRzTFN0dkdHTFZ2MzE3WjJkbkt6czZ1c212WHJveWdOQXdBQ0d2dDJyV3JtSjJkdlZqU3pRNkhRL2ZlZTYvNjl1MHJ5d3BPck5xM2I1OUdqaHlwdlh2M3loaVRJdWxHcjllN29UalhiTmV1WGZYczdPeFBKVjJjbUppbzZkT25LeXNyUzMvODR4OGxLZHZqOFZTVUZKeVpyK1VZUGVZSVZ3Nm4wem5Kc3F3WEpNWDA2dFZMVHo3NVpOQkN1U1JsWm1ZcU96dGJrbzRTeWdFQWZwczJiY3IwZUR5M1NKcms4L2swYytaTVBmend3OHJMeXd0SysvWHIxOWVpUll2VXZuMTdXWlpWM2JLc3RVNm44N1p6dlo3TDVZckt6czUrVmRMRmwxeHlpYVpNbVNLSHc2R0tGU3NxSmlaR2ttTGF0bTFiSldBdkFLZEVNRWZZY2JsY3NiWnR2MkJaMW5pSHc2RUhIbmhBRHo3NG9DSWpnenNsZ3MyRkFBQy93M2c4bm9uR21ENlNzdi8xcjM5cHhJZ1JTazlQRDByamxTcFYwcXhaczlTM2IxOUppcklzSzhtMjdlbTllL2VPT010TFdiL040ZXBZbzBZTnpabzFTN0d4c2NjZXNDelZxSEZzYjZQYzNGeUdzd1FCd1J4aHhlVnkxZjF0Zk9iTnNiR3htajE3dG02NTVaYWdmVHg0UEg4d044WVF6QUVBSitYMWVsKzBMS3VETWViZ3RtM2JOSERnUUgzMzNYZEJhVHNpSWtMMzNYZWZIbnJvSVVWRVJFalMvWHYzN3YxWCsvYnR6N2gzMjdidGV5UU5pWTZPMXF4WnMxUzdkdTFDajU5MzNubVNKSWZEVWZza1QwZUFFY3dSTmhJU0VwekdtSzJTV3RldlgxK0xGeTlXKy9idFExYVBQNWhibHNYbVFnQ0FVM0s3M1pzakl5TmJTOXIrL2ZmZmErREFnZHF5SlhoenltKzY2U1k5L2ZUVC91R2UxMlptWm43c2REb3ZQTjN6RWhJU3JwRTBRNUltVDU2c0ZpMWFGRG5IMzJQdTgvbm9NUThDZ2puQ2dtM2JOL2g4dm84bDFXL1ZxcFdXTEZrU2xDV29mczl4d1p3ZWN3REE3OXE2ZGVzUDJkblpWMW1XOWNiaHc0YzFZc1FJdmZiYWEwRnJ2M1hyMWxxOGVMRXV2UEJDU1lxM0xHdUxiZHRYbk9yOGhJU0VsajZmNzBWSmpxRkRoNnByMTY0blBhOTY5ZXIrbXdUeklDQ1lJOVFzbDh2MW9LU1ZrbUo3OU9paGVmUG1GWHgwRmtyK1lNN21RZ0NBTTdGcjE2NE10OXQ5bzZSLytudytUWnMyVFk4Ly9yank4L09EMHY2RkYxNm94WXNYcTNYcjF0S3hJTDNlNVhMMVBmRzgrUGo0V2o2ZmI1V2tLbi8rODU4MWVQRGdVMTdUSDh3dHkySW9TeEFRekJFeVRaczJqWEc1WEl1Tk1ZOVlscVc3N3JwTEV5ZE9WSFIwZEtoTGsxU3ltd3NCQU1vc244ZmorWWVrV3lYbHZ2RENDeG81Y3FReU1vS3p1RmRjWEp5ZWV1b3AzWFRUVFpJVVk0eFo0WEs1cHVpM3pKZVltRmdoTWpMeVg1SXViTm15cFNaTW1QQzc4N2o4d2R3WVE0OTVFQkRNRVJKT3A3Tm1sU3BWM2pQR0RLaFFvWUllZi94eERSbzBLQ1NUUEUrRkhuTUF3TG55ZUR5TEpYV1dkR2pqeG8yNjlkWmJ0Vy9mdnFDMEhSa1pxZEdqUit2KysrK1h3K0dRTVdhc3krVjZ5ZVZ5eGFhbnB5K1FkR1h0MnJVMWMrWk0vM0tJcDNUY0o5Z0U4eUFnbUNQb0VoSVNXbHFXdGNXeXJQYTFhOWZXYzg4OXA4VEV4RkNYVlFUTEpRSUFpc1BqOFh3VUVSSFJSdExuMzN6empRWU1HS0RQUHZzc0tHMWJscVUrZmZwbzl1elppbzJObFRHbWx6SG1pS1QrRlN0VzFPelpzd3NtZHY2ZTQ4NWhLRXNRRU13UlZBa0pDZGY0Zkw1UEpEVnEwYUtGbGk1ZHFrc3V1U1RVWloyVVA1aEhSRVF3bEFVQWNFNjJidDM2aldWWlYwcGFrNWFXcHFGRGgyclZxbFZCYTc5OSsvWmF2SGh4b1dNUFAveXdtalZyZGtiUFovSm5jQkhNRVN5V2JkdjMrbnkrdHlSVnVmcnFxL1hzczgvcS9QUFBEM1ZkcDNUbzBDRkpVazVPRGozbUFJQno1bmE3ZjQyTGk3dldHRE1uTnpkWEV5Wk0wSk5QUGltZnp4ZVU5cHMwYWFMVnExZnJra3N1MGRpeFk5V2hRNGN6Zmk1anpJTXJmQWIwb3N4eXVWeFJ2KzBxTmtTU2hnd1pvaUZEaG9UVmVQSVQ1ZVhscVczYnRwTGthOUtrU2ZRcnI3d1NuQ24xQUlBeXplbDBEclVzNnlsSkVZbUppWm95WlVyQlRwdmh5T2Z6cVczYnR2TDVmTElzSzlydGR1ZUd1cWF5akI1emxLaDI3ZHBWTjhhczBXKzdpazJiTmsxMzNubG4wRUw1bmoxNzFMdDNiOTE0NDQweXhweng4MUpUVS8wM2Z5R1VBd0FDeGV2MXpqZkdkSk9VdG43OWVnMGVQRmdIRDRidmlFbUh3NkZxMWFwSmtudytYODBRbDFQbUVjeFJZaTYvL1BKbTJkblpuMHJxVkwxNmRUMzc3TFA2ODUvL0hMVDIxNjlmcjl0dnYxM2ZmUE9OdnZ2dU95MWZ2dnlNbjh2RVR3QkFTZkY2dmVzY0RzY1ZrcjdlczJlUCt2ZnZyMTI3ZG9XNnJGTmlPRXZ3RU14UklweE9aK2VJaUlqTmtpNXUxcXlabGk5ZnJwWXRXd2FsYldPTWxpeFpvdnZ2djErWm1aa0Z4NTk0NGdsdDJMRGhqSzV4WEk4NXdSd0FFSERidG0zYkV4TVQwMWJTQjRjT0hkTGd3WVAxN3J2dmhycXNrL0lIYzRmRHdjb3NKWXhnam9DemJmdE95N0wrTGFsYVltS2lrcEtTVkx0MmNON0xPVGs1bWpScGt1Yk1tZU1mdWpMVzQvRTRKSTB4eG1qTW1ESDY4c3N2VDNzZC84UlB5N0xDOS9ORkFFQ3B0bW5UcGhUTHN2NHM2ZG1jbkJ5TkhqMWFDeFlzT0t1aGw4RkFqM253RU13Uk1JbUppWkcyYmMrV05GOVN4TUNCQXpWOSt2U2dUV3BKUzB2VDhPSEQ5ZFpiYjBsU3BqR21sOGZqZVZpUzhYZzhqMGhhbHBtWnFYdnZ2YmNnZUorS3Y4ZmNHRU9QT1FDZ3hMamQ3bHlQeDNPbnBKR1NmTTg4ODR6R2pCbWo3T3pzVUpkVzRMZ2VjNEo1Q1NPWUl5QmNMbGZWOVBUME55WGRFeGtacVlrVEorcnV1KytXd3hHY2J6SC94ZzFlcjFlU2ZwTDBSNi9YKzlweHA1ajA5UFE3SkgxeThPQkJqUm8xNm5kLzZCMFgzQW5tQUlDU1pqd2V6MnpMc3E2VGRQamYvLzYzaGd3WmN0cE9wR0R4YnpKa2pHRW9Td2tqbUtQWVdyZHVmWkV4NWhOSjNhdFdyYXI1OCtmcjJtdXZEVnI3bjN6eWlRWU5HdVRmNnRpZG41L2Z4dVB4dUU4ODcrdXZ2ODdPeTh1N1FkSjMvL25QZnpSNThub0pRdEVBQUNBQVNVUkJWT1JUZmx6b24veHBqR0VvQ3dBZ0tOeHU5OXNPaCtOSy9mWjdxbi8vL21jMC9MS2tuWGZlZVpJWXloSU1CSE1VaTIzYmY4elB6OThzNlErTkd6ZldzbVhMNUhRNmc5SzJNVVl2dnZpaTdybm5IaDA1Y2tTU1hyTXM2MC9idDIvZmQ2cm43Tml4STlteXJHc2xaYXhaczBaSlNVa25QYzhmekMzTG9zY2NBQkEwMjdadCswOWVYbDRiL2ZZSjcyMjMzWGJHQ3hlVUZIK1B1V1ZaQlBNU1JqREhPWE81WEFNbHZTZnAvSGJ0Mm1ueDRzV3FYNzkrVU5yT3k4dlRvNDgrcXVuVHAvdDNUbnZZNC9IYzdIYTdqNTd1dVc2M2U2ZGxXYmRJOHMyYk4wOXIxNjR0Y2c3QkhBQVFLanQyN0VpT2k0dnJyTi9tUnQxMzMzMWFzbVJKeUNhRitudk1KVEdVcFlRUnpIRXVIQzZYNjFGanpHSkpVYmZjY291ZWVPSUpWYTVjT1NpTnA2ZW42NjY3N3RLcnI3NHFTZG1TK25rOG5yR1N6bmh2WTdmYi9iYWsreVZwL1BqeFJkYVA5VS8rek0vUFp5Z0xBQ0RvMXE5Zm4rWHhlQVphbHZXUU1VWno1c3pSNU1tVGxac2IvSTAzL1pNLzZURXZlUVJ6bkpVV0xWcFV0bTM3TldQTVB4d09oMGFQSHEwSEhuaEFFUkVSUVduLysrKy8xNkJCZzdSbHl4WkpTamJHZFBSNFBDdk81Vm9lajJlMmZsdWlhdFNvVVFVN3J4bGpDbnJNZlQ3Znp3RXFIUUNBczJYY2J2Y2prbTZTZFBUTk45L1VzR0hEbEphV0Z0UWlUbGd1TVRoYmQ1ZFRCSE9jc2RhdFcxOVFvVUtGanlUMXJGeTVzcDU2NmluMTZ0VXJhTzF2MjdaTkF3Y08xSGZmZlNkSk80MHhiYnhlNzZaaVhOSllsalZDMGdlLy9QS0xSbzRjcWN6TVRHVmtaUGg3Skk3czJMSGpTQ0JxQndEZ1hIazhucFdXWmYxUjBqNnYxNnNCQXdib20yKytDVnI3TVRFeC9xV1BvMXUxYWxVMWFBMlhRd1J6bkpHRWhJUTIrZm41VzR3eHJSbzBhS0FsUzVhb2JkdTJRV3YvWC8vNmw0WVBINjcwOUhSSldsV3hZc1gyWHEvM3UrSmUxKzEyNThiRXhQU1M5TldlUFhzMGR1eFkvZkxMTC82SEdjWUNBQWdMYnJmYlk0eHBJMm5idm4zNzlMZS8vVTF1ZDVFRnlFck1jVXNtTXB5bEJCSE1jVnBPcC9NV244KzNRVklkbDh1bHBVdVhxbEdqUmtGcDIrZnphZWJNbVpvNmRhcnk4L05sakpuUnBFbVRuaHMzYmp3Y3FEWTJiZHFVNG5BNHJwV1V0bjc5ZWsyWk1zWC9FQk0vQVFCaHcrdjEvbFN4WXNWTzByR2RybDkvL2ZXZ3RlMGZ6aElaR1Vrd0wwRUVjL3dleTdidGlaWmx2U0NwUXMrZVBmWDAwMCtyYXRYZ2ZJcDE1TWdSalJ3NVVpdFdySkNrUEdQTVlLL1hlLzhycjd5U0graTJ0bTNidHNjWTAxdFMvdmJ0MnlWSmxtWFJZdzRBQ0N1Wm1ablRKQ2t1TGs3RGhnMExXcnYrWU83eitWaVpwUVJGaHJvQWhLZDI3ZHBWek03T1hpVHByNVpsYWVUSWtlcmJ0NjhzS3poelBuNzY2U2ZkZSsrOTJydDNyNHd4S1JFUkVUZHQyN1p0ZlVtMjZmVjYxem1kenI5YmxqVlBrb3d4VEhBQkFJUU5sOHMxM0Jqejk2aW9LTTJlUFZ2MTZ0VUxXdHYrWU81d09PZ3hMMEgwbUtNSWw4dFZOeXNyYTcya3Y4Ykd4bXIyN05uNjI5LytGclJRdm4zN2RnMFlNRUI3OSs2VnBDOHN5MnBiMHFIY3ordjF6di90RXdKSitqZ1liUUlBY0RvSkNRbGRqVEZ6cEdQTC9GNSsrZVZCYlovZFA0T0RZSTVDV3JWcTFVclNGc3V5MnRTdFcxZUxGaTNTVlZkZEZiVDJWNjllclR2dnZGT3BxYWt5eHF6MStYenRQQjdQMTBFclFKTGI3ZTVuakdrZEZ4YzNLNWp0QWdCd01pNlg2MUtmei9lS3BJamJicnROMTF4elRkQnJPRzd5SjBOWlNoQkRXVkRBNVhMMU5NYXNNTWJFeHNmSGE4YU1HUVVmWFpVMG44K25lZlBtNmJubm52TWZtbHUxYXRWNzFxOWZueGVVQWs0b3grdjFiZ3RCdXdBQUZOS21UWnNhZVhsNXF5UlY3ZHk1YzFESGxSK1BUWWFDZzJBT1NiS2NUdWYvR1dNZWtXUjE3OTVkNDhlUFYzUjBkRkFhejh6TTFJUUpFL1RlZSs5SlVyNmtlendlejlOQmFSd0FnRERWb2tXTDZMeTh2TmNrTmJuMDBrczFhZElrT1J5aEdleHdYRWNkd2J3RUVjekx1YVpObThaVXFWTGxHY3V5QmtyU2lCRWpkT3V0dHdadFBIbHljckpHamh5cEw3NzRRcExTTGN2cTdYYTczdzFLNHdBQWhDOHJPanI2YVVrZHpqLy9mTTJhTlVzVksxWU1XVEhIOVpnemxLVUVFY3pMTWFmVFdkT3lySldTcm9xSmlkR1VLVlBVdVhQbm9MWC8rZWVmYStUSWtmNE5mYjZSMU1QdGR1OE9XZ0VBQUlRcDI3YnZsVFE0T2pwYXMyYk5VcTFhb2UybzlnZHpKbitXTENaL2xsT1hYMzU1QzRmRHNWblNWVFZyMWxSU1VsSlFRL202ZGVzMGVQQmdmeWovTURJeXNvM0g0eUdVQXdES1BaZkw5UmRKTXlScHlwUXArc01mL2hEaWlxUXFWYW9vSWlKQ2txcTFhTkVpT0dOZHl5RjZ6TXNocDlONW9XVlpibU5NVFBQbXpUVno1c3lnL1NWdWpGRlNVcExtelp2blAvUmNkbmIyTUkvSGt4T1VBZ0FBQ0dNdWwrc3lZOHlMa3F4aHc0YXBTNWN1b1M1SmtwU2ZuNi84L0dQNyswVkVSTlNTOUdOb0t5cWJDT2JsVUdSa1pIWitmbjZNSkNVbUpnWXRsT2ZrNUdqU3BFbGFzMmFOSkJuTHN2N1A3WGJQa0dTQ1VnQUFBR0VzUGo2K2xqSG1MVW1WdTNYcnB0dHZ2NzNFMmpMRzZPalJvenAwNkpCU1UxT1ZrcEpTNlBhSlgrbnA2UVhQallxS0lwaVhFSFkyTEtkY0xsZHZZOHpMbG1WcDFxeFordU1mLzFpaTdhV2twR2pVcUZIYXVYT25KQjB4eHZUMWVyMXZsbWlqQUFDVUVvbUppUlhTMDlQZmszUmx5NVl0dFdEQkFzWEV4SnpWTmZMejh3dUNkV3BxcWc0ZE9uVEsyNm1wcWNySk9hc1BxL01sUlVqSzlQbDg5VDc3N0xPMHN5b09aNFJnWG82NVhLNXh4cGpKc2JHeFdyUm9rWm8yYlZvaTdYejExVmU2OTk1N2RlREFBVW42d1JoenJkZnIzVjRpalFFQVVQcFl0bTB2a2RTL2R1M2FXclpzbVdyVXFDRmpqREl6TTAvYWczMnlyMTkvL2ZWczI4MlFsQ3pwb0dWWnljYVlndjlLU25ZNEhNaytuKzlnWkdSazhwWXRXMUlsK1FMOHVuRUNnbm41WmptZHp1V1daZld0VzdldWxpNWRHdkFOaFQ3ODhFT05HVE5HUjQ4ZWxhUlBJeUlpYnRpNmRldUJnRFlDQUVBcFp0djJ3NUlla3FUYXRXdnIvUFBQTHdqYjJkblpaM01wSStrWFNRY2xKVnVXZGRBWWt5eXBJSFE3SEk2RGVYbDV5UkVSRWNsdXQvdG93RjhNaW9WZ1hzNzk5dEhaZWtsdDQrUGo5Y3d6endSa1l5RmpqRmFzV0tIWnMyZkxHQ05qelBOVnExYTlmZjM2OVZuRnZqZ0FBR1ZFWW1KaVpIcDZldTd2bkpLdFkwSDdvSDdyM1RiR0pGdVdkZEN5ckdTZno1ZnNjRGdPUmtaR0pqZHMyUENYVjE1NUpUOG9oYU5FRU15aDFxMWIxOG5Qejk4aTZZSnJycmxHa3lkUEx0WUdRN201dVhyMDBVZjErdXV2UzVLTU1lTzhYdS9EWXBJbkFBQkYyTFo5b3pFbXdiS3M3eVFsKzN5K2d3NkhJN2xpeFlvSE4yN2NtQ0YrZndMbGkyM2I4Ylp0WjlpMmJaS1Nrc3k1U2t0TE0zZmNjWWV4YmR2WXRuM1U1WEwxRHZWckF3QUFLQTBpUWwwQXdzUCsvZnNQMXExYmQ2ZWtXN1p1M1dvMWJkcFVGMTEwMFZsZDQ3Ly8vYS91dlBOTzdkbXpSNUwyRzJPdTluZzg2MHFpWGdBQWdMS0dZSTRDKy9mdi83SmV2WHBISkYzOTRZY2Y2c29ycjFUTm1qWFA2TG1iTjIvV2lCRWovRHQ1ZXZQeThqcHQzNzc5aTVLc0Z3QUFBQ2pMTE51MmsyemJObi8rODUvTndZTUhUenQ4NWVXWFh6WUpDUW4rNFN1dnhjZkhWd3IxaXdBQUFDaHRtUHlKSWxxMGFCRWRFeE96VnRLZm1qZHZyb1VMRjZwQ2hRcEZ6c3ZQejllTUdUUDAwa3N2K1E5TjgzZzg0OFE2cHdBQUFHZU5vU3dvNHVlZmY4NnZWNi9lS2ttOWZ2bmxsL08rLy81N2RlN2N1ZEJLTFJrWkdici8vdnUxWnMwYVNjcVJOTWpqOGN3V004Y0JBQURPQ2NFY0o3Vi8vLzZqZGV2V1hTdXAzemZmZkZQQkdLUFdyVnRMa243ODhVY05IVHBVTzNmdWxLU2ZmVDVmZDYvWCszWW82d1VBQUNqdENPWTRwZjM3OS85U3IxNDlqNlMrSG8vSDBiQmhReDArZkZqRGhnM1RnUU1ISk9rL1BwK3YwMmVmZmJZenhLVUNBQUNVZW93eHgyblp0ajFDMGxNbkhINDdLaXFxNytiTm05TkRVUk1BQUVCWlE0ODVUbXYvL3YxYjY5YXRXMHRTYTBteUxHdG1reVpOYm4vMzNYZXpRbHdhQUFCQW1VR1BPYzVJWW1KaTVPSERoNmY2Zkw3UHZWN3YwbERYQXdBQUFBQUFBQUFBQUFBQUFBQUFBQUFBQUFBQUFBQUFBQUFBQUFBb3kwcjFjb2xPcDNPelpWbHRRbDBIL3NjWXM5N3I5WFlNZFIwQUFJUTdja3o0Q1hXT2NZU3E0VURnbXpuOFdKYVZHT29hQUFBb0RjZ3g0U2ZVT1NZeWxJMEhpdHZ0RG5VSmtPUnl1VUpkQWdBQXBRNDVKanlFUTQ0cDFUM21BQUFBUUZsQk1BY0FBQURDQU1FY0FBQUFDQU1FY3dBQUFDQU1FTXdCQUFDQU1FQXdCd0FBQU1JQXdSd0FBQUFJQXdSekFBQUFJQXdRekFFQUFJQXdRREFIQUFBQXdnREJIQUFBQUFnREJITUFBQUFnREJETUFRQUFnREJBTUFjQUFBRENBTUVjQUFBQUNBTUVjd0FBQUNBTUVNd0JBQUNBTUVBd0J3QUFBTUlBd1J3QUFBQUlBd1J6QUFBQUlBd1F6QUVBQUlBd1FEQUhBQUFBd2dEQkhBQUFBQWdEQkhNQUFBQWdEQkRNQVFBQWdEQkFNQWNBQUFEQ0FNRzhtTEt5c2tKZEFnQUF3Qm5MeTh0VGZuNStxTXZBU1JETVQrUGd3WVBhdDIrZkpLbERodzZTcEwxNzkrcVhYMzdSMGFOSGxaaVlxSnljbkpNKzkrT1BQdzVvTFZsWldVcEpTU21veCsvVFR6OHRjajh0TFMyZ2JRTUFnTEpoekpneFdycDA2V25QZS9mZGQwOTYvSjEzM2ptbmRza3hweGNaNmdMQzNVY2ZmYVMxYTlmcW1XZWVrU1FaWS9Ud3d3OXJ4SWdSeXN2TFU4T0dEUlVkSFgzUzU0NFpNMFliTm16UWpUZmVLSi9QSjRlajZOOUJhV2xwZXYvOTl5Vkp6enp6VE1HYndMSXNPUndPcGFTazZMenp6cE5sV1lxSmlWSEZpaFZWdFdwVlRaOCt2ZUFhVTZkTzFhcFZxeVJKUjQ4ZTFiUnAwN1JpeFlxQS9qc0FBSUN5WWNDQUFSbzNicHo2OSsrdnlNaFRSOEhKa3lmcjZxdXYxdWJObTVXUmthSE9uVHRMa2g1KytHRjE3OTVka3ZUMDAwK3JaOCtlcWwrL1Bqa21BQWptcDNIampUZHEvZnIxMnI5L3Z5VHA4ODgvVitQR2plVnl1VFJqeGd6Rng4ZWYwWFVXTDE2c2F0V3FGVG5lcVZPbmd0dDMzSEdIN3JqamprSUJ2bXZYcm5ybGxWZk91TjVYWDMxVnljbkp1djc2NjRzOHRtelpNdFd2WC8rTXJ3VUFBRW8zLzZmOUovTDVmQVZCKzNoSlNVbHEyclJwb1dPTkdqWFN3SUVEMWJCaFExMTg4Y1VGeDdkczJhSjE2OWJwamp2dWtFU09DUVNDK1duMDZ0VkxralJpeEFnZFBYcFU0OGFOa3lSOThza25XcjE2dGFLam85V2pSdzhkT1hKRXVibTV1dSsrKzdSczJUS2xwYVhweUpFajZ0U3BrNnBWcTZiYmI3OWRFUkVScDJ6bmd3OCswSUlGQzRvYy8vWFhYOVduVDUrVFB1Zm8wYU15eGhSOEE5OTU1NTFhdFdxVk5tellvSmlZbUVMblhuUE5OYi83VnpFQUFDaDdObXpZSU9sWTRENXk1SWp1dnZ2dVFvKy84ODQ3V3IxNnRaNTg4c21DWTQ4ODhvZzJidHlvek14TTllalJRNUowNTUxM2FzeVlNWHJ4eFJjbEhRdjJqejc2cUNaTW1LRG82R2h5VElBd3h2dzBWcTVjcVZtelp1bjg4ODlYUkVTRXVuWHJwdVhMbCt2YmI3OVZXbHFhbGk1ZHFsV3JWcWx2Mzc2NjZhYWJkTU1OTjJqbHlwVjYvLzMzVmFsU3BZSmhLa2xKU1hyNTVaZjE4c3N2eStsMEZ0eSs2cXFySkVrZE8zYlVDeSs4b0lvVkt5bzZPcnJneTdLc1F2ZWpvNk5WcDA0ZHZmRENDM3JqalRjMFpjb1UxYXBWUzIrODhZYTJiTm1pL3YzN0t6OC9YK1BHalNzMHNTTW5KNmZJTnprQUFDZ2ZycmppQ20zYXRLbkk4UzFidHFoMTY5YUZqbzBlUFZwejU4NlZKSzFhdFVxclZxMVN6NTQ5OWNRVFR4VDBoanNjRHMyWk0wZXRXcldTUkk0SmxMTC9wMGN4NU9UazZKbG5udEZubjMybUNSTW1xSC8vL3JyNDRvczFkT2hRWFg3NTVVcElTTkRldlh0VnMyWk43ZDI3VjFkZWVlVVpYWGZ0MnJVYVBYcTBwR1BqdDQ2WG5KeGNNTTVLT3ZZUjBKSWxTd3FkNHgvWEpSMzd3eUU5UFYyVEprM1NpQkVqVkxObVRUMzc3TE9xV0xHaUxNc3E5RnJLd3pjMEFBQW9xa1dMRnBLazdkdTM2L0xMTDVja0hUbHlSQjk4OElHR0RSdFc1SHgvVC91YU5XdVVrWkZSTU5kT2tpcFdyS2l1WGJ0S2tsSlNVdVIydXdzZUk4Y1VEOEg4ZDBSRlJhbDU4K1lhTVdLRVpzeVlvWEhqeHFsang0NUtTRWhRbFNwVjlOSkxMK21qano1UzY5YXR0VzNiTnQxMTExMlNqaTFEOU5WWFh5azdPMXNEQnc3VWdRTUhOR0RBZ0lKdnNNT0hEeGNhT3pWeDRrUTVuVTVKVW1wcXFvWU1HVkx3V0hwNmVxSDd4L3YyMjIvMTdiZmZLaTR1VGsyYU5OR3laY3ZVcjE4L3ZmWFdXNW83ZDY3NjkrK3ZSWXNXS1RvNnV0eDhRd01BZ0pNYlBIaXdaczJhcGVlZWUwNE9oME1MRnk1VWh3NGRWS3RXclNMbmZ2amhoNHFPanRiS2xTdDF6VFhYYU8zYXRTZTlacnQyN1FyZEo4ZVVZN1p0Rzl1MlRVbTY0WVlielBYWFgyOXMyelkzM0hCRHdWZHFhcW81ZVBDZzZkU3BrM25oaFJkTS8vNzlqVEhHNU9ibW1tdXZ2ZGJjZi8vOXBuMzc5dWI3Nzc4MzNicDFNM2w1ZVFYWDdOaXg0eW5iKzh0Zi9sTG9mcGN1WFlxYzA2MWJONU9mbjI4R0RoeG8xcTVkVy9DY3JLd3NNM0xrU0xOMjdWcGpqREh6NTg4MzgrZlBOejZmejdScDA2YlkveGFuNC8vL0VlcnZDd0FBU29OZzVKZ1QzWFBQUFdiV3JGbm00NDgvTmwyN2RqV0hEaDBxY3M3Njlldk5JNDg4WXRxM2IyK1NrNVBOUC8vNXoxTmU3NG9ycmloMG54eFRQUFNZbjhiaXhZdlZ0MjlmclZ5NVVoZGVlS0YyNzk2dENSTW1LQzR1VGc2SFExZGRkWldtVDUrdVdiTm1TWklpSXlQMTVwdHZTam8yRTdwQmd3Ykt5Y2xSUkVTRWJyNzVaa25IZXN6OXQrdlhyMS93WE9uWVg1b0RCdzRzdUorZW5sN292cC9ENGREbGwxK3VMbDI2YVBiczJaS2sxYXRYYStQR2pVcExTOU56enoybkkwZU82TkNoUStyU3BRdC9aUUlBQUUyWk1rVTMzM3l6WG5ycEpUMzk5Tk9xWHIxNmtYUGVmdnR0alJneFFxdFdyVkxObWpYMWw3LzhwV0FTNklsTzNNdUZIRk04QlBQVHlNaklVTXVXTFRWaHdnVDE3TmxUUzVZczBZUUpFK1J3T09UeitaU1JrU0dwNkRlbTM0RURCMVN6WmsxSjBpKy8vRkl3R1ZRNnRvYjViYmZkVnVqOER6NzRvTkM2NkNjYm0rVnZhK1RJa1lXT2QrellVWTBiTjFiTm1qVVZGeGVueXBVcjY2T1BQbEoyZHJZcVZxeDRqdjhDQUFDZ0xQamhoeDgwZCs1YzVlZm5xM0hqeHBvOWU3YUdEeCt1SzY2NG90QjU5OTEzbjJyWHJsMXcvdzkvK0VPaGNlUEhPM0VvQ3ptbWVBam1wMUd2WGoxTm5qeFpUenp4aEdiTW1LRUtGU3BvejU0OWF0bXlwYVpNbWFLMHREVE5tREZEWThlT1ZYcDZ1bTY4OGNaQ3o5KytmYnVhTkdseVJtMHRYYnEweUM1YnYvNzZxL3IxNjFmazNPWExseGM1VnExYXRZTFowU2twS2NyTnpkV2YvdlFuclY2OXV0QWJEQUFBbEE5NWVYbjY5Tk5QOWZycnIrdlRUejlWejU0OTllcXJyeW8yTmxZdnZ2aWlIbnJvSVZXclZrM2R1blZUaHc0ZDFLeFpzM1BPRE9TWTRpT1kvNDZNakF4Tm56NWRicmRiSFRwMDBCdHZ2S0hVMUZSdDNMaFJ3NGNQVjhXS0ZmWGtrMDhxTmpaV2p6Lyt1UDd4ajM4VURHL0p6YzFWZEhTMDFxeFpVN0M0Ly9GRFdDUVZXZ2JvOWRkZlArVVd0OGVmNTllblR4Kzk4TUlMcDZ4OTFLaFIycmx6cHl6TFVvMGFOUXJXWHdjQUFPV0R6K2ZUcmJmZXF1VGtaUFhzMlZPalI0OVdqUm8xQ2g3djE2K2ZldlhxcFZXclZtbmx5cFg2OTcvL3JTVkxscWh5NWNxRnJuUDMzWGRyOSs3ZEoyM0QzL3ROamtGUUprMXMyTERCWkdabUZqbnVkcnVOeitjcmRPekFnUU1tT3p2YjlPblR4M1RvME1ITW5Udlh6Smt6eDZTbHBSbGppazc2VEUxTk5UZmNjRU94YXp4eG9vVmZYbDZleWMzTkxmYjF6MVE0VEpvQUFLQzBDRWFPU1UxTk5mbjUrV2QwYm5aMmRxSDdKNXU0ZWFJVEozK2VDM0xNLzFpblB5VjgrZi94amw4L005d1lZd3F0dzFtV3VWd3VTWkxINHlrZkx4Z0FnR0lvRFRtbVBBbUhITVBPbnlXc3ZJUnlBQUFBRkEvQkhBQUFBQWdEQkhNQUFBQWdEQkRNQVFBQWdEQkFNQWNBQUFEQ0FNRWNBQUFBQ0FNRWN3QUFBQ0FNRU13QkFBQ0FNRUF3QndBQUFNSUF3UndBQUFBSUF3UnpBQUFBSUF3UXpBRUFBSUF3UURBSEFBQUF3Z0RCSEFBQUFBZ0RCSE1BQUFBZ0RCRE1BUUFBZ0RCQU1BY0FBQURDQU1FY0FBQUFDQU1FY3dBQUFDQU1FTXdCQUFDQU1FQXdCd0FBQU1JQXdSd0FBQUFJQXdSekFBQUFJQXdRekFFQUFJQXdRREFIQUFBQXdnREJIQUFBQUFnRGthRXVJQkJjTGxlb1N3QUFBRGduNUJqNGxlb2VjMlBNK2xEWGdNS01NVnRDWFFNQUFLVUJPU2I4a0dNQUFBQUFBQUFBQUFBQUFBQUFBQUFBQUFBQUFBQUFBQUFBQUFBQUFBQUtpUWgxQVFBQUFBZ2ZpWW1Ka1RWcTFKaFV0MjdkQy9mdjM3ODkxUFdVSndSekFBQUFGS2hSbzhaWVk4d0VTVDNyMXEzYnBrR0RCdS85OU5OUEdhR3Vxenl3UWwwQUFBQUF3a05DUWtJYm44LzNpUXAzM2g2U2RJZkg0L2xYaU1vcU54eWhMZ0FBQUFDaEZ4OGZYOG5uOHkyWEZOR25UeCt0WHIxYWJkcTBrYVFha2xiYXRwM1V2bjM3S3FHdHNteGpLQXNBQUFEVW9FR0RPWkwrZk5GRkYrbXh4eDVUMWFwVmRjMDExeWd1TGs1dXQxdjUrZm5Pdkx5OHY5YXVYWHZiZ1FNSGZnaDF2V1VSd1J3QUFLQ2NjN2xjZnpIR3pJeU1qTlNUVHo2cDJyVnJTNUlzeTlKbGwxMm1qaDA3YXZ2MjdUcDA2TkI1bG1YZFdxOWV2YWg2OWVwOXZILy9mbCtJU3k5VENPWUFBQURsV0h4OGZDMkh3L0Z2U1pYKy92ZS9xM1BuemtYT3FWNjl1cTY3N2pybDVlVnB4NDRkbGpIbVQ1SzYxNjlmLzhPZmZ2cnBVTkNMTHFNSTVnQUFBT1dYVmI5Ky9lY2wyYlp0YTh5WU1iS3NrNjhORWhFUm9iWnQyOHJsY21ucjFxM0t5TWlvWjR5NXZWNjllaW43OSs5M0I3ZnNzb2xnRGdBQVVFNjVYSzdCa2g2b1ZLbVM1czZkcTdpNHVOTStwMTY5ZXJyKyt1dVZuSnlzcjc3NktrclNYK3JXclp2UW9FR0Q5MWxXc1hnSTVnQUFBT1dRYmR0TkpiMHVLWHI4K1BHeWJmdU1ueHNkSGExT25UcXBjZVBHMnJKbGkzSnljcG9aWXdiVnJsMzd5d01IRHV3cHNhTExPSUk1QUFCQU9aT1ltQmlablozOWxxU0x1bmJ0cXFGRGg1NXlDTXZ2YWRLa2licDM3NjZ2dnZwSysvYnRpN1VzNjVZNmRlbzBxRkdqeGdjLy8veHpUdUFyTDlzSTVnQUFBT1ZNalJvMXhrcnFYNnRXTGMyWk0wY1ZLbFE0NTJ0VnJseTUwTEtLUHAvUGpveU0vR3VkT25XMkhqaHc0TWZBVlYzMnNmTW5BQUJBT1hMODdwNXo1ODVWMjdadEEzYnR2WHYzYXV6WXNmcnl5eS85aDdwN1BKNDFBV3VnakdQblR3QUFnSExpK04wOSsvYnRHOUJRTGgwYjJ2TEVFMDhjZitqQ2dEWlF4aEhNQVFBQXlvbW9xS2pISlYzY3BFa1QzWFhYWFFHL3ZqRkcvL3puUC8xM1AyelNwTW5DZ0RjQ0FBQUFsR1l1bCtzdnRtMmJObTNhbUQxNzlwaVM4TVliYnhqYnRvMXQyNzg2blU1Nnk4OFNQZVlBQUFCbFhIeDhmQzFqekhPU05IejRjRFZyMWl6Z2JlemJ0MC9UcDAvMzN4M2g5WHEvQzNnalpSekJIQUFBb0d5eklpTWpuNVZVeStWeXFYLy8vZ0Z2SUQ4L1grUEdqZFBSbzBjbDZXV1B4N01pNEkyVUF3UnpBQUNBTXN6bGN0MHU2YnBLbFNwcDBxUkpjamdDSC84V0wxNnM3ZHUzUzlLK21KaVlZWkpNd0JzcEJ3am1BQUFBWlpSdDIwMk5NYk1sNmNFSEgxVGR1blVEM3Nibm4zK3VaNTU1UnBKa2pCbTBhZE9tbElBM1VrNFF6QUVBQU1xZ3hNVEVTRW5MSkZYcTJyV3J1bmZ2SHZBMnNyS3lOSGJzV09YbjUwdlNiSy9YdXk3Z2paUWprYUV1QUFBQUFJRjMrUERoMFpLdXFGV3JsaDU2NkNGWlZ1RDNsWnc5ZTdhKysrNDdXWmExcTBxVktxTUQzZ0FBQUFCUW1pVWtKTFN4YlR2UHRtMnplZlBtRWxrYThlT1BQL1l2alpqamREb3ZEL1ZyTGd2b01VZXh0R3ZYcm1KMmR2WWZKTVgvOW5XZFpWbHZ1OTN1dTBOY0dnQUE1ZEtKdTN1MmFkTW00RzJrcHFacTRzU0ovcnRqdlY3djlvQTNVZzRSekhHbUhMWnRYeVRwTWgwTDRKZFpsblZaZG5aMlU1MHdWOEVZTTFBU3dSd0FnQkNJaW9wNjNCaFRvcnQ3VHAwNlZTa3BLWkswb1VtVEpqTThIay9BMnltUENPWW93dWwwMXJRczZ6TExzaTR6eHNUcldCaHZJU24yK1BPTU1YSTRIR3JVcUpFc3k5TGV2WHY5RDkwUjVKSUJBSUNPN2U1cGpCa2FHUm1wcVZPbktqbzZPdUJ0dlBubW0xcS9mcjBrcFJ0akJyN3l5aXY1QVcra25DS1lsMlBIRFVNcENPSEdtTXNzeTZvdEhRdmV4NnRWcTVhYU5tMWE4SFh4eFJlclVhTkdrcVNCQXdkS2tpekxTbks3M1M4SDlZVUFBQUE1bmM2YVBwOHZ5YklzalJneG9rUjI5L3p4eHgvMStPT1ArKyt5dTJlQUVjekxoNEpoS1A0QWZ1SXdGSDhJdHl4THNiR3hoUUs0UDRUSHhjV2Q5T0p6NXN6UmwxOStLVWw3czdLeTdnM09Td0lBQU1leEhBN0hzOGFZMmk2WFMvMzY5UXQ0QSt6dVdmSUk1bVhNOGNOUUpQbUhvaFFNUS9FSDhPT0hvWndZd3V2V3JYdkd1NEs1M1c0dFhicFVrbnpHbVA2N2R1M0tLSkVYQmdBQVRzbmxjdDF1akxtK0pIZjNYTFJva1hiczJDR3h1MmVKSVppWFVpY09RL0g1ZkpkSmlqL1RZU2hObXpaVjQ4YU5pelgyTENNalErUEhqNWN4UnNhWWg3MWU3NmJpdkNZQUFIRDJnclc3NTRJRkN5UWRXK1NCM1QxTEJzRzhsSEM1WEpjYVkrWmFsblhJR0hOWmRuYjJ4VHB1R0lwLzA0Q3pIWVpTSEk4OTlwZ09IRGdnU1ZzZERzZVVnRGNBQUFCK1YySmlZbVI2ZXZveVNaV3V2dnJxRXRuZE16TXo4OFRkUGQ4TGVDT1FSREF2Tll3eDh5VjE4UGVFQjJJWVNuR3NYYnRXcTFldmxxU2orZm41L2JadjM1NWI0bzBDQUlCQ2p0L2RjL1RvMGV6dVdjb1J6RXVQL1pKazI3YnV2Ly8rWWc5REtZNkRCdzlxMnJScGtpUmp6SDNidDIvL01pU0ZBQUJRamlVa0pMVHgrWHdUSkduU3BFa2w4dW40eG8wYjllcXJyMHBTanMvbis5djY5ZXV6QXQ0SUNwUjgxeW9DWmFja1hYcnBwYnJra2t0Q0ZzcDlQcDhtVHB5bzlQUjBTWHJiNi9VK0U1SkNBQUFveDlqZHMyd2ltSmNlT3lYcDY2Ky9EbWtSTDc3NG9yWnMyU0pKUDBkRlJkMHVabVFEQUJCMFVWRlJqMHNLNXU2ZU13UGVDSW9nbUpjU3hwZ2RVbWlEK2Q2OWUvWGtrMC82NnhtOGVmUG1neUVyQmdDQWNzcS91MmRVVkZTSjdlNzV4aHR2K0hmMy9OV3lyQUhzN2hrY0JQTlN3dXYxZmk4cFBTVWx4Zi9YYTFEbDVPUm96Smd4eXNuSmtURm1vZGZyZlRQb1JRQUFVTTc1ZC9lVXBPSERod2RsZDArMzIvMTl3QnZCU1JITVN3OGo2VDlTYUhyTjU4MmJwNisrK2txUzl1Yms1SXdNZWdFQUFNQnlPQnpQV3BaVjRydDdabVptU3RKTEhvL24rWUEzZ2xNaW1KY3VJUmxuN25hN3RXelpNa25LbDlTUDNUMEJBQ2pLdHUzL3MyMzdRNWZMWlpmRTlaMU81MjNHbU9zclY2NnN5Wk1ubC9qdW5ybTV1ZXp1R1dRRTg5SmxweVIvejNWUVpHUmthTnk0Y1FXN2UzbzhuaytEMWpnQUFLWExZRWwvTk1hNFhTN1g2TjY5ZTBjRTZzSzJiVGUxTE9zSjZkanVublhxMUFuVXBRdnMyclZMenp4emJMRTFZOHpBblR0M3BnYThrZjl2Nzg2am9pNzNQNEMvbjJFUWNTR1h0RkRybG5qeW1va09nM3BNU3pUeHFybFdtdnVXZ3NBRXBnQUFIZ0pKUkVGVXBmNHNzcHRlc3pBWEtrd3Q3SlJrcG1hNGtOTDFabGZMcGE0TDhpdVJtWUZCeWtwY1VQRmV2SktNeERZejMrZjNCODc4R0VGRm5aMzM2NXpPWVJhKzMwK2VNOHg3bm5tK253L2RFSU81RDVGU3VuM0YvTWlSSS9qUGZ5cXY4UlJDeUtpb0tQYStKeUlpcWxtcTdRY3A1VHU1dWJrSHVuVHA4c0NkSHZUcWU2OTl1dWVBQVFQdTlKRFZsSmFXWXNHQ0JWQVVCUUFTT04zVE14ak1mWWpGWXNrR0tydWpYSDNodUZ6djNyMHhkdXhZMjgyRkpwUHBrRmFyRFhQTHlZbUlpSHhMT2dBMGE5WU1kOTk5TndEMFVxbFVScTFXT3duQWJZL2tkT2QwVHdESFFrSkNYbmY2Q2FoV0dNeDlTSFoyOXU5Q2lIUGw1ZVU0ZCs2Y1c4NnBWcXZ4NnF1dklqRXhFUzFidGdTQUhsTEtUSTFHOHh6dTRJOE1FUkdSdjFFVUpSc0FXclJvZ1czYnRxRnYzNzRBMEZoS3VVR3IxVzdyMXExYjgxczlacGN1WGJwS0tWMDYzZlB3NGNQMjZaNVN5dkdjN3VrNURPWSt4aFBiV1FDZ2UvZnUyTHAxSzZLam93R2drUkJpYlVSRXhIYU5SdFBDcllVUUVSRjVxYUNnb0dNQWNQTGtTVFJzMkJETGxpM0Rva1dMMEtCQkEwZ3BuN0ZZTE5sYXJiWi9iWThYSGg3ZU1DQWdZQk9BZ0hIanhybHN1dWZpeFlzQkFFS0lOempkMDdNWXpIMlAyeThBdFFrSkNVRjhmRHppNHVMUXNHRkRBQmdPSURzeU1uS1EyNHNoSWlMeU1rZU9IREVCT0cwMm01R1hsd2NoQklZTUdZSXZ2dmdDblR0M0JvQlFLZVVlalVielFZOGVQWUp2ZHJ6QXdNQVZVc3FId3NMQzhPS0xMenE5M3FyVFBhV1VCM1E2SGFkN2VoaUR1ZS94eUlxNWpSQUNnd1lOd3RhdFc2SFZhaUdFdUVkUmxGMGFqU1pScTlVMjhFaFJSRVJFM3FQYSszVHIxcTJ4ZHUxYXpKbzFDd0VCQVJCQ3hKU1hsMmRFUmtacXJuY1FkMC8zVktsVWt3QzQ1d0kydWk0R2M5OWpCRHdYekcxQ1EwT3hldlZxdlB6eXkxQ3IxUkJDekFSZzZOS2xTMWVQRmtaRVJPUlpOUzZncVZRcVRKMDZGWjkvL2prZWVPQUJBSGhZVVpRakdvMW0zclZ0RmF0Tzk1dzFhNVpMcG51ZVBYdVcwejI5RUlPNWp5a3ZMejhPd0hMMjdGbVVsWG4yMmd5VlNvV0pFeWNpS1NrSllXRmhrRkkrcEZLcC9sZWowY1N5clNJUkVkVkZON3NXckVPSER0aThlVE9lZmZaWkFBZ1VRaXpOemMzZFg2V3Rvc04wejNIanhqbTl4bXVtZTM3QjZaN2V3Mm1ONzhrOUxsNjhhRzNWcXRXelVzcVdmZnIwUVlzV25yLzI4dTY3Nzhhd1ljTlFXbHFLN094c2xSQ2liM2w1ZVhTclZxME9YTGh3Z2NNSmlJaW96Z2dORFZXRUVMUE1ablBWZHNNTzFHbzFldmJzaVU2ZE9pRTlQUjJscGFWL0VrSThkKys5OTU1cjNicDFWeW5sM0VhTkdpRXhNUkdOR3pkMmVvM3IxNi9IcmwyN0lJUTRaemFiQnhjVUZKUTYvU1IwVzdoaTdvTnNuOFk5Y1FIbzlkU3JWNDl0RlltSXFNNVRxVlMvQWFqSXo4OUhTVW5KRFovNzZLT1BPclJWRkVJa1NTay9CZHd6M1ZOUmxNbWM3dWxkR014OWswY3ZBTDBSdGxVa0lxSzZUS2ZUbVFIOEROVHVmYnBKa3liMnRvb0JBWlViR1Z3NTNUTTJOaGFLb2tBSThUNm5lM29mYm1YeFFhR2hvWGNCR0JzY0hJekJnd2Q3dXB4cWdvS0M4TVFUVCtDKysrNURlbm82ekdiem53Rk1iTk9telUvNStmbmVzOHhQUkVUa0FxR2hvVDBCaEQveXlDUG8wS0hEVFo4dmhFRDc5dTB4YU5BZ3RHelpFak5tekhCSkY1WVZLMWJnaHg5K0FJRHNrSkNRTWFkUG43WTQvU1IwUjdoaTdvTThOV1RvVnJDdEloRVIxV0czOVQ3ZHVuVnJUSnc0MFRZcnhLbXFUdmNFd09tZVhvckIzQWNaRElZOEFLYkN3a0lVRmhaNnVwd2JzclZWakltSllWdEZJaUtxRTd6dFdyREN3a0tINlo1NnZkN280WkxvT2hqTWZaTUVjQXp3N2xWekc1VktoVW1USmxWcnE2alZhaGV3clNJUkVma2JSVkhzTTBla2xCNnRwZXAwVHdEN09kM1R1ekdZK3k2ditqUmVHKzNidDhlbVRadHM3YVBVVXNvbEpwUHBrRmFyRGZOMGJVUkVSTTZTbFpXVkQrQjNrOG1FaXhjdmVyU1dIVHQyNE9EQmd3QlFGQkFRd09tZVhvN0IzSGZkMXY2MWlvb0t6SjQ5RzFxdEZyLy83djRPU1ZYYktsN3R3YzYyaWtSRTVHOGt2S0NEV3RYcG5rS0kvemw2OU9oWmp4VkR0Y0pnN3J2c1g1UGRpbFdyVmlFMU5SVUFNR3JVS0tTbHBUbS9zbHJvM3IwN3RtM2J4cmFLUkVUa3J6d2F6SzFXSzJKalkrM1RQWFU2SGFkNytnQUdjeDlsTnB1UEFVQnViaTRVcFhiZlNxV25wMlBUcGsyMm03S3dzQkF4TVRHSWo0KzN2WERkS2lRa0JQSHg4WWlMaTdOZGdUNGNRSFprWk9RZ3R4ZERSRVRrWEI0TjV1dlhyOGV4WThkczB6My94eU5GMEMxak1QZFIyZG5adndzaHpwV1hsK1BjdVhNM2ZiN0paTUxDaFFzQkFFS0loWHE5WGkyRW1BdWc0c3N2djhTNGNlT1FrNVBqNHFxcnE5cFdNU0lpZ20wVmlZaklMMGdwallCbnJnWEx5Y25CbWpWcmJIVk00blJQMzhFOXZUNHNJaUxpR3dBRGx5MWJoaWVlZU9LR3ozMzk5ZGV4Wjg4ZUFQZ3hKQ1Rrc1FNSERsZ0FRS1BSZEZhcFZKdWxsQjFWS2hXbVQ1K09LVk9tMktlUHVaT2lLTmk0Y1NNU0V4TmhzVmdnaFBqVmFyV096OHpNUE9yMllseElvOUVjRVVKMDgzUWQ5UCtrbEFjTUJrTWZUOWRCL29HdmNlL2ppZGQ0ejU0OUc1ZVdscG9DQXdOeCtQQmhxTlh1YVVKV1dscUtzV1BISWk4dkQwS0k5M1U2M2F0dU9URTVCVmZNZlZ1dHZpYmJ2WHUzTFpUL0FXQ0NMWlFEZ01GZ3lHcmN1SEVrZ0FSRlVmRHh4eDlqMnJScHRWcUZkN2FxYlJYYnRtM3J0MjBWK1lidGZZUVFVWjZ1Z2Z3SFgrUGV4eE92OGJTMHRDc0FUcHZOWnVUbDVibnR2RTgrK2FUdGZDV05HemQrdzIwbkpxZndtN0JUUjkzMEF0Qi8vL3ZmaUkrUHQ5MThSYS9YVjN2eTFlbGZmOVZvTk44SUlUWVlqY2JXbzBlUHhwdzVjekJzMkRBSTRkNHZWbXh0RlQvODhFTWtKeWZiMmlvTzFHcTFFM1E2WGE1YmkzRWhuVTduNlJJSWdGYXI5WFFKYmhNZUh0NVNyVmJ2bGxLYURRWkRkMC9YNCsvNEd2Y09IbjZOWndONDRNU0pFMmpidHExYlRuai8vZmNqT3pzYkFCcGN1WExsS1FDODZOT0hjTVhjdDkxd3hWeFJGTHo1NXBzb0xpNEdnSy8xZXYzYUd4M01ZREI4RnhRVUZBNWdXMmxwS2VMaTRqQm56aHlQdEZVTUNnckNuRGx6cm0ycm1NVzJpa1MzNTJvby94NkFoaXU2Ukc3ajlndEFFeElTRUJVVkJRQ1FVbTZPaUloSTd0U3BVMU8zRlVCM2hNSGNoNVdYbHg4SFlEbDc5aXpLeXNxcVBiNTU4MmJiaWsyQnhXSjVIcFY5Vlcvb2h4OStLTlRyOWFNQlRBQmdPbkRnZ0ZlMFZlelhyeDhBTkdSYlJhSmJWeVdVUCtMcFdvanFHTGRmQU5xMGFWT3NXTEVDQ3hZc1FIQndNQUNNcmxldm5sR2owZHo0WWpUeUNnem1QaXduSjZkQ0NQR0xsQks1dVk0N1BINzk5VmVzV3JVS0FDQ0VtR28wR2d0dTRkQlNyOWR2a2xLR0F6aFl0YTFpVFI4QVhDMGtKQVJMbHk3RmtpVkwyRmFSNkJaVkRlVmhZUnl5UytST1VrcVB0RXdVUW1ENDhPRklUazVHcDA2ZElLVnNJNFQ0TGlJaTR2Mm9xS2o2YmkyR2JnbUR1WStyNlVWZlVWR0IyTmhZbU0xbUFQaEVwOVB0dXAxakd3eUdNMkZoWVU4QStCc0E4NWRmZm9teFk4ZDZySzNpazA4K1dhMnRvbGFyL1RnOFBMeWgyd3NpOGdIWGh2TFZxMWQ3dWlTaU9rV2xVdjBHb0NJL1B4OGxKU1Z1UC85OTk5MkhkZXZXWWViTW1WQ3BWQUR3aXNsa09xclJhRHE3dlJpcUZRWnpIeWVFcUhZQjZFY2ZmV1JiUWYvTllySGNVWnVrbEpRVXExNnZYNjRvU2pjaFJNNlpNMmN3WmNvVXJGMjdGbGFyOVk1cXZ4MmhvYUg0NUpOUEVCTVRBN1ZhRFNubGpNREFRSDJYTGwyNnVyMFlJaTlXVXlodjFxeVpwOHNpcWxOME9wMFp3TStBNXdZTkJRUUVZTnEwYWRpd1lRUHV2LzkrQUhoRUNKRWVFUkV4ZCtUSWtlN3ZqVXczeEdEdTQ2NWRNVTlQVDhmbXpac0J3S3BTcWNZYmpjWS9uSEdlek16TXpLdHRGVmRhclZhMlZTVHlZZ3psUkY3Rm94TkFiVHAyN0lndFc3YmdtV2VlQVlCNkFKYmw1dVorcjlGby91VFJ3c2dCZzdtUHF4ck1xMDczQkJDWGtaR1I3c3h6SFRod29FeXYxNzhpcFl3R2tHODBHakZtekJqczJMRURVdDcwdWxLbnM3VlZIRE5tREFEWTJpb2UwbXExM0VoTGRSWkRPWkhYeVFZOE13SDBXc0hCd1pnL2Z6NVdybHhwKzd2UVd3aGhqSWlJR0FkMlBQTUtET1krem1BdzVBRXdGUllXWXU3Y3VTZ29LQUNBSXlFaElXKzc4SnpmQlFVRmRRS3dyYVNrQkV1V0xQRzZ0b3BhclhZYStFZUc2aGlHY2lLdmROT1pJKzcyMkdPUFlldldyZWpkdXpjQWhBRFl4TGFLM29IQjNQZEpBTWNBSUNNakF3QktGRVZ4bU83cEN0N2VWbEZLK2FsV3EvMEgyeXBTWGNGUVR1U2RyRmFyL1p0dFQzeTdmRDNObWpYRGUrKzloOWpZV0Z0YnhXY0RBd096MlZiUnN4ak0vVVBWamQ2ek16TXozZlY5V2RXMmlvZHNiUldYTGwzcThiYUtEUm8wZ0pSeUdOaFdrZW9BaG5JaTc1V1ZsWlVQNEhlVHlZU0xGeTk2dWh3SFFnaU1HREVDeWNuSjZOaXhJd0MwRmtKOHA5VnF0NEFaMFNQNGorNEhwSlE3ci81NDdHYlRQVjNoYWx2RnZnRG1BVENucEtSZzdOaXgrT21ubjl4ZGlrTmJSWTFHdzdhSzVQY1l5b204bm9TWFhBQnFZektab05QcHNIWHJWcno5OXR0NDg4MDNIV3FUVW82SmpJd2M0TUVTNnl4MnNQQUQ3ZHExMjVLYm0zdlpaREx0UlMybWU3cENTa3FLRmNDeXlNaklmWXFpYkRwejVzekRreWRQeHZUcDB6RjU4bVFFQkxpM0kxT3JWcTJ3WnMwYUpDVWw0Y01QUDRTVWNvWmFyVzRDWUl4YkN5RnlJWVp5SXArUkRlRHhFeWRPNE5GSEgzWGJTU3NxS25EcTFDbWNPSEhDNGIrcjE2TlZJNlg4ajBxbE1pdUtzbDVLZWNCdGhaSWRnN2tmdUJxSy8rbnBPZ0FnSXlQRDBLTkhqOGp5OHZKNHE5WDZjbUppSXRMUzBoQVhGNGZXclZ1N3RSYVZTb1ZSbzBiaHd3OC90TjExM0swRkVMa1FRem1SVHpFQ3J1dk1JcVZFZm41K3RRQisrdlJwS0lwUzA2K1VBTWk1T2dzbFcwcVpMYVhNTmhnTTNyWFhwZzVpTUNlbisrR0hIMG9Cekk2TWpOeWxLTXFHckt5c1ZxTkhqOGFjT1hNd2RPaFFDT0crWmlrSkNRbTJIN05NSnROU3Q1Mll5SVVZeW9sOGk1UXlXd2pobEswc0pwTUp2LzMyVzdVUWZwM0pvb29RNHNUVjh4dXZ0bGpPMXV2MUp3SFVtTmpKc3hqTXlXVXlNakwyZGV2V0xkeHF0YTR1S1NsNVpzbVNKVWhOVFVWc2JDeWFOR25pOHZNZk9uUUkyN2R2QjRCeWxVbzEvc1NKRStVdVB5bVJpekdVRS9tZUJnMGFIQ3N0TGNXcFU2ZGdzVmlnVnQ4OGZ0M09OaFFoaEVNQUR3b0srdW5xWWhuNUNBWnpjcW4wOVBSTEFFWnBOSm9KUW9pUDl1L2YzOWhvTkdMaHdvWG8yYk9ueTg1YldGaUlKVXVXMkc3T3o4aklPT2F5a3hHNUNVTTVrVzlLUzB1N0VoRVJjZHBzTmorUWw1ZUh0bTNiMmgrVFV1TENoUXZWVnNGdnRnMEZnRDJFY3h1Sy8yQXdKM2VRQm9NaHFVdVhMb2RVS3RYR1M1Y3U5WXFKaWNISWtTTXhlL1pzMUs5ZjM3a25reEpMbGl5eERUejZYcS9YZitEVUV4QjVBRU01a2MvTEJ2REF0bTNiOE9DREQzSWJDdFdJd1p6Y0pqTXo4L1RJa1NPalRwNDhPVmRLdVNRbEpTVXdQVDBkYjcvOU5qcDA2T0MwOC96akgvOUFhbW9xQUZ5MldDeVR3VDlnNU9NWXlvbjhRaU1BU0VsSnFmYUFiUnNLS3NPN0VkeUdVbWN4bUpOYlhlMGdzelF5TW5LUG9paWJ6NXc1MDJIU3BFbVlQbjA2cGt5WkFwWHF6bHJyNStYbDRiMzMzclBkbkdFMEdzL2Q2UGxFM3M1Vm9WeWowVVRlZVhVKzR3eS81aWRQazFJdUVrSzBCM0FlbFFFOEc0Q1IyMUNvS2daejhvaXJiUlcxRlJVVjcxcXQxcGVjMFZiUllyRWdOamJXTm5WMHMxNnYzK3JVb29uY3pKVXI1VUtJbzA0NWtHODRDU0RNMDBWUTNXWXdHQTRCY0cvZllQSTVET2JrTVZlL29vdUppSWpZQmVDenJLeXMwTkdqUjJQdTNMa1lNbVRJTGJkVlhMZHVIWEp5Y2dEZ3JLSW9MN3FnWkNLM2NWVW9mK2FaWjJ5dmt6cmg1NTkvQm9DMk4zc2VFWkUzWURBbmo5UHI5WHU2ZGV2V3lXS3hmRkpTVXZMMDRzV0xjZWpRb1Z0cXEzanMyREdzWGJzV0FLUktwWnFvMStzdnU3Um9JaGR5NVVyNS9QbnpuWEljWDZIVmFqMWRBaEZScmQzWmhsNGlKMGxQVDcrazErdEhDaUVtQTdpeWYvOStqQm8xQ21scGFUZjkzWktTRXNUR3h0cmFTcjJYa1pGeHdMWFZFcmtPTC9Ra0lxcTdHTXpKbTBpZFR2ZTV4V0xwTEtWTXUzVHBFbUppWXZEdXUrL2E5bzNYS0NFaEFXZlBuZ1VBbzhsa2luVmJ0VVJPeGxCT1JGUzNNWmlUMXpFYWphZmF0V3ZYV3dqeE9nREx0bTNiTUc3Y09OdGVVUWRWcDNzS0lUamRrM3dXUXprUkVUR1lrMWRLU1VteDZuUzZlQ0ZFZHdESFQ1OCtqVW1USm1IOSt2WDJTV2pYVHZmVTZYVFpucXFYNkU0d2xCTVJFY0JnVGw1T3A5UHBoUkJhQUI5WnJWYXNXclVLMDZaTncvbno1em5kay93Q1F6azVrOVZxZGJoOW5aSHVST1NsR016SjYrbDB1aEs5WHY4U2dBRUEvcDJWbFlXaFE0ZHl1bWN0U0NrUkd4dUwvUHg4QUVCeGNURm16cHdKUlZGdy92ejU2NDJCZHFxeXNqSVVGaGJpL1BuekR2Zi8rT09QMVc1ZnZseTNtdWt3bE5PZG1EZHZuc1ByNnB0dnZzR3JyNzdxRU01ZmV1a2xIRHAwNkxySDJMQmhBNzc3N2p1WDF1bU92ek5FL29MdEVzbG42UFg2UFZxdHRwT1U4aE1BVHdHQWxISW1wM3RlMzlHalI1R1JrWUdXTFZzQ0FGUXFGZExUMDJHeFdMQjM3MTU4KysyM1NFaElRT3ZXcmZIeXl5OGpNelBUNGZkSGp4NXQyOE52ZC9ueVpheGN1Ukk5ZS9ZRUFIenl5U2ZZdTNjdkFFQUlBWlZLaGNMQ1FqUnQyaFJDQ0FRRkJTRTRPQmgzM1hVWGxpOWZiai9PVzIrOWhaMDdkd0tvZk9OKzU1MTNzSG56WnBmOVczZ2Jobks2VTQ4OTloam16WnVIRFJzMlFLMVdZOENBQWRpOWV6Y09IanlJdm4zN1lzdVdMUUNBWHIxNlhmY1l1M2Z2eHVMRmkyOTRudHEybkh6b29ZZVFuSnlNSTBlT1lQLysvYmh3NFFKT25qeUpwazJiSWlrcENaR1JrYmozM25zZGZxZWdvQURwNmVtMU9qNVJYY0JnVGo1RnA5UDlGOEF6R28zbVdTR0UybUF3Zk9IcG1yelpsaTFiTUg3OGVLalZsUy8xK3ZYclF3aUJpb29LVEpreUJZR0JnWWlKaVVGS1NnbysrT0FERkJjWG8yL2Z2dGkrZlR2YXRHa0RBTWpQejhmaXhZdWhVbFYrd2RhN2QyK0hOOWZubjM4ZXp6Ly92UDF4QUlpT2prWktTa3F0Ni96eXl5OVJVRkNBWWNPR1ZYdHM0OGFOdHowTjFwdXAxZXIvQUVDelpzMFl5dW0yREI0OEdELysrQ055Y25Md3lpdXZBS2o4bHV6WXNXTjQ2NjIzY09YS0ZRUUhCNk5mdjM1NC9mWFgwYTlmUC9UdDI5ZGhSYjI0dUJndnZQQkN0V01IQkFUZ1gvLzZGd0JVQzg0WExsekFzR0hEcXQxdkd3clh2SGx6ZE8vZUhZc1dMY0srZmZ0UXIxNDlBSlYvZjJ3ZnhtMTY5T2h4aC84S1JQNkZ3Wng4a1dRZ3Y3bGZmdmtGaHc4ZnJucUJMRlFxRlJvMGFBQ1R5WVJHalJwaHlKQWhlT2loaDVDVmxRV05Sb01qUjQ3ZzRZY2Z0b2Z5aW9vS3BLYW0ya04zV1ZrWmlvdUw3Y0Y4Ly83OVdMTm1UYlZ6RnhVVlljeVlNVFhXVlZKU0FpbWxQWWhQbno0ZE8zZnV4TUdEQnhFVUZPVHczRUdEQnRrL1ZQZ2hBd0NOcDRzZzN4WVhGd2NoaEQxRTIzVHQyaFZIang2dDl2d3JWNjdVZVArMXVuYnRhdjg1SUNEQTRUSGIzNE5yNzdkcDE2NGQyclZyaDdpNE9Ic29KNkxhOGR0M1BLSzY3djMzMzRlVUVoVVZGZGl5WlFzdVhyeUkvLzczdnpDYnpYanV1ZWRRWEZ5TWtKQVEzSFBQUFFnTEM0TkdvOEczMzM2THNXUEgyby94KysrL082emtYcng0RVEwYk5rVERoZzBCQUgzNjlFR2ZQbjB3ZGVwVWgxVTRJVVMxTitSbXpab2hJU0VCQUpDVmxZVTMzbmdETzNic3dLSkZpekJod2dSWXJWWXNXTEFBaXhZdHNyL2hWMVJVVkF2ci9zSmlzUXhRcTlYZkZ4WVdQakpqeGd5dW10TnRzYTFTQTVWYlZnNGZQZ3dwSmFTVTFlNTNsK1hMbCtQdzRjTW9LaXJDVTA4OUJRRFl2bjA3eXNyS01IandZSWZuWG51eEtsRmR4MkJPNUllKyt1b3JGQlVWQVFBQ0F3TlJWRlNFVnExYW9YUG56c2pMeThQUW9VTXhZc1FJaCswbjU4K2Z4OEdEQi9IcnI3OWkxYXBWYU5xMEtlYk5tNGZtelp2Ym4zUHg0c1ZxZTBTQnluMmlWYitpam82T3h1ZWZmKzd3bklFREI5cC8zcjU5TzB3bUV4WXZYb3haczJhaFJZc1crUFRUVHhFY0hPd1FOUHc1bUJ1TnhvTHc4UEFuMUdyMTk3bTV1UXpuZEV2Ky92ZS9ZOVdxVlNncUtvSk9wM040ekdxMVhuYzF1eXF0Vm91NzdyckxmcnVtWTkyT3VYUG40dEZISDBWTVRJekROU3J2dlBNTyt2ZnY3L0RjM2J0MzMvSDVpUHdKZ3ptUkgvcjY2Ni94NXB0dllzS0VDUWdNRE1UTW1UUHRqeDA5ZWhRRkJRVU9vUndBRWhNVG9TZ0t2djc2YXdDVjRmcnk1Y3M0ZnZ3NG9xT2pBVlMrNFZkVVZDQXFLZ3JKeWNrSURRMEZVTG15WG5XZnFzbGtxbkhmS2dDY09uVUtwMDZkUWtoSUNNTEN3ckJ4NDBhTUh6OGUvL3puUDVHWW1JZ0pFeWJnczg4K1E3MTY5Znc2bUFNTTUzVDdubjc2YVR6OTlOTTFYcGhaV2xwYXF5MGs5ZXJWYzlnQzQ4ejkzbnYzN29WS3BVSjhmRHhlZU9FRlRKMDZGUUN3YXRVcW5EdDN6cjVkem1iQWdBRk9PemVSTDJNd0ovSkR5NVl0dzkxMzMxM2pZdzgvL0RCMjdkcmxjSi9GWXNHNWMrY2NWcytBeWpmcXEyMHBIUXdjT05BaE1EZHQydFJocjNsMGRIUzF2ZWNEQnc2RW9paFl2SGd4Sms2Y2lKVXJWMkw4K1BFb0x5L0gvUG56RVJNVGd6WnQydUR4eHgvSFo1OTloaGRlZUFGU3ltb2ZJUHdOd3prNVMzQndNS0tqbzJFMm0xRlJVV0gvUU8xdWhZV0Z5TTNOUmVQR2pkRzFhMWNzV0xBQVgzMzFsZjNiTUsxV2krM2J0OWRxVlorb3JtRXdKL0pEMXd2bFFPVkZYVys5OVJaS1NrclFvRUVEQUlCYXJjYkhIMzljWTFlVW1wU1ZsZGwvRjZoY01aODBhWkw5dHNsa2NyaHRvMUtwMExselovVHIxdzhyVjY0RVVObDdPUzB0RFpjdlg4YjY5ZXZ4eHg5LzROS2xTK2pYcjU5ZnI1Wlh4WEJPenJCdjN6NUlLZkhHRzIrZ1pjdVdtRDE3TmdCVTY0UmlVMUZSZ2I1OSt6cmNkb1kxYTlaZzRNQ0JXTGR1bmIwVHpHdXZ2WWJqeDQvYm4yUGJldzRBTzNic2NNcDVpZndCZ3psUkhkT3laVXQwN05nUk8zZnV4S2hSb3dBQXp6MzNIRmFzV0ZIdHVUV3R1TTJiTnc5bFpXV29YNysrL2I3OSsvYzdmSFZlMHg1ejI1dStyYTJiVFo4K2ZmRGdndytpUllzV0NBa0pRYU5HalpDYW1vcnk4bklFQndmZi92K29qMkU0cDF0MTdZV1Q1OCtmeC9MbHkvSEhIMzlnd1lJRjl2dXZ2ZURTNXRxdExNNFNFaEtDRVNOR1lOMjZkUUFxUDVDLysrNjc5c2U1WWs1MGZRem1SSFhRbENsVHNIRGhRa1JGUlFFQWpoOC9idC9HVW5VbGE5KytmZFYrOTVkZmZuSFk4cEtVbEdRZk1HUlRWRlNFOGVQSFYvdmRUWnMyVmJ1dlNaTW02TktsQzRES3I4RE5aak1lZi94eGZQUE5ON2pubm50dS9YL09oekdjVTIwVkZoYmliMy83RzlxMmJZdWxTNWRpMHFSSlNFaElRRVJFQk1hTkcxZXIwQnNYRitlUzJtYk9uT2x3RVRjUjFSNkRPVkVkMUxOblQvemxMMy9CbENsVDBMNTllMmkxV3Z0ZWJsc1hoYXFyNVZhckZWRlJVVkFVQlVJSXhNVEVBS2pzL3ZMdHQ5L1dlSTZhMnFDTkdUTUd5Y25KMTYzcnIzLzlLN0t6c3lHRVFQUG16UjFXL2VvS2huT3FqZlQwZEhUbzBBR3Z2UElLa3BLUzhPS0xMOEprTWlFek14TkpTVWtBS29jTldTd1dXQ3dXREJreUJLKzk5cHJETWZyMTYrZHd1N2k0R1BYcjE4ZWxTNWZzMzREZGFPcG5UWSt0V2JPbTJ2MUdveEdMRmkxeXVHL2t5SkVPdDYrZE1FeFVWekdZRS9teFhyMTZYWGRBejl5NWMvSG5QLzhaUnFQUnZycTlldlZxKytONzl1eXgveHdRRUlEVTFGU1l6V2FvMVdyN2F0anc0Y014ZlBod3A5VzdZY01HV0sxV1NDbjllYkRRVGJreW5NZkh4eU1uSjhjSlZaSW45ZS9mSC8zNzk0ZEtwY0xreVpNeGVmSmsrMk9Lb2tCUkZQdkYwMElJK3dmdkc3MnVsaTlmanJTME5BUUVCTmpuR2R4Sis4UmV2WG9CQU1MRHd4bThpV3FKM3pVUnVWbEVSSVFFN3V3Tmo1ekh0cnFuMSt1OTd1OWhlSGg0UzdWYS9UMkFSOExDd3B3U3ptKzBBdXJIVHVyMStqQjNuWXl2Y2UvaXphOXhvbXZWM1NVcElpSXY1OHFWY3lsbDE1cy95MitjOFhRQlJFUzF3V0JPUk9URlhCWE9EUVpEaHBOS0pDSWlKL0h2eVIxRVJIN0FhRFFXV0N5V0p3QWN5ODNOeFl3Wk0xQllXT2pwc29pSXlNa1l6SW1JZkFERE9SR1IvMk13SnlMeUVRem5SRVQramNHY2lNaUhNSndURWZrdkJuTWlJaC9EY0U1RTVKOFl6SW1JZkJERE9SR1IvMkV3SnlMeVVRem5SRVQraGNHY2lNaUhNWndURWZrUEJuTWlJaC9IY0U1RTVCOFl6SW1JL0FERE9SR1I3Mk13SnlMeUV3em5SRVMramNHY2lNaVBNSndURWZrdUJuTWlJai9EY0U1RTVKc1l6SW1JL0JERE9SR1I3MkV3SnlMeVV6V0ZjeUlpOGw0TTVrUkVmdXphY0U1RVJONkx3WnlJeU05VkRlZWVyb1dJaUs2UHdaeUlxQTZ3aFhNcFpacVU4b0NuNnlFaW91clVuaTZBaUlqY3cyZzBGZ0RvNWVrNmlJaW9abHd4SnlJaUlpTHlBZ3ptUkVSRVJFUmVnTUdjaUlpSWlNZ0xNSmdURVJFUkVYa0JCbk1pSWlJaUlpL0FyaXhFSHFMVmFqMWRBaEc1RUYvalJIU3J1R0pPNUdic0llMTlwSlRwbnE2Qi9BZGY0OTZIcjNF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XJmNFB3Q1I4emp4dGVESUFBQUFBRWxGVGtTdVFtQ0MiLAogICAiVHlwZSIgOiAiZmxvdyIKfQo="/>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15347</Words>
  <Application>WPS 演示</Application>
  <PresentationFormat>宽屏</PresentationFormat>
  <Paragraphs>1072</Paragraphs>
  <Slides>77</Slides>
  <Notes>35</Notes>
  <HiddenSlides>0</HiddenSlides>
  <MMClips>1</MMClips>
  <ScaleCrop>false</ScaleCrop>
  <HeadingPairs>
    <vt:vector size="6" baseType="variant">
      <vt:variant>
        <vt:lpstr>已用的字体</vt:lpstr>
      </vt:variant>
      <vt:variant>
        <vt:i4>32</vt:i4>
      </vt:variant>
      <vt:variant>
        <vt:lpstr>主题</vt:lpstr>
      </vt:variant>
      <vt:variant>
        <vt:i4>2</vt:i4>
      </vt:variant>
      <vt:variant>
        <vt:lpstr>幻灯片标题</vt:lpstr>
      </vt:variant>
      <vt:variant>
        <vt:i4>77</vt:i4>
      </vt:variant>
    </vt:vector>
  </HeadingPairs>
  <TitlesOfParts>
    <vt:vector size="111" baseType="lpstr">
      <vt:lpstr>Arial</vt:lpstr>
      <vt:lpstr>宋体</vt:lpstr>
      <vt:lpstr>Wingdings</vt:lpstr>
      <vt:lpstr>Calibri</vt:lpstr>
      <vt:lpstr>微软雅黑</vt:lpstr>
      <vt:lpstr>方正兰亭中黑_GBK</vt:lpstr>
      <vt:lpstr>黑体</vt:lpstr>
      <vt:lpstr>Agency FB</vt:lpstr>
      <vt:lpstr>Segoe Print</vt:lpstr>
      <vt:lpstr>Helvetica Light</vt:lpstr>
      <vt:lpstr>Arial Unicode MS</vt:lpstr>
      <vt:lpstr>等线</vt:lpstr>
      <vt:lpstr>Marlett</vt:lpstr>
      <vt:lpstr>굴림</vt:lpstr>
      <vt:lpstr>Helvetica Neue</vt:lpstr>
      <vt:lpstr>Bebas</vt:lpstr>
      <vt:lpstr>Malgun Gothic</vt:lpstr>
      <vt:lpstr>Calibri</vt:lpstr>
      <vt:lpstr>等线 Light</vt:lpstr>
      <vt:lpstr>Ink Free</vt:lpstr>
      <vt:lpstr>NumberOnly</vt:lpstr>
      <vt:lpstr>华文隶书</vt:lpstr>
      <vt:lpstr>Comic Sans MS</vt:lpstr>
      <vt:lpstr>Constantia</vt:lpstr>
      <vt:lpstr>Consolas</vt:lpstr>
      <vt:lpstr>Century</vt:lpstr>
      <vt:lpstr>Dubai</vt:lpstr>
      <vt:lpstr>Corbel Light</vt:lpstr>
      <vt:lpstr>Corbel</vt:lpstr>
      <vt:lpstr>Javanese Text</vt:lpstr>
      <vt:lpstr>Impact</vt:lpstr>
      <vt:lpstr>微软雅黑 Light</vt:lpstr>
      <vt:lpstr>Office 主题​​</vt:lpstr>
      <vt:lpstr>Office 主题</vt:lpstr>
      <vt:lpstr>PowerPoint 演示文稿</vt:lpstr>
      <vt:lpstr>目录</vt:lpstr>
      <vt:lpstr>PowerPoint 演示文稿</vt:lpstr>
      <vt:lpstr>7.1.1 选择程序设计语言</vt:lpstr>
      <vt:lpstr>语言选择</vt:lpstr>
      <vt:lpstr>7.1.2 编码风格</vt:lpstr>
      <vt:lpstr>PowerPoint 演示文稿</vt:lpstr>
      <vt:lpstr>测试目标</vt:lpstr>
      <vt:lpstr>测试准则</vt:lpstr>
      <vt:lpstr>测试准则</vt:lpstr>
      <vt:lpstr>测试方法</vt:lpstr>
      <vt:lpstr>测试步骤</vt:lpstr>
      <vt:lpstr>PowerPoint 演示文稿</vt:lpstr>
      <vt:lpstr>测试步骤</vt:lpstr>
      <vt:lpstr>代码审查</vt:lpstr>
      <vt:lpstr>代码审查</vt:lpstr>
      <vt:lpstr>计算机测试</vt:lpstr>
      <vt:lpstr>如何简化单元测试过程？</vt:lpstr>
      <vt:lpstr>PowerPoint 演示文稿</vt:lpstr>
      <vt:lpstr>自顶向下</vt:lpstr>
      <vt:lpstr>自底向上</vt:lpstr>
      <vt:lpstr>不同集成测试策略的比较</vt:lpstr>
      <vt:lpstr>如何改进？</vt:lpstr>
      <vt:lpstr>回归测试</vt:lpstr>
      <vt:lpstr>PowerPoint 演示文稿</vt:lpstr>
      <vt:lpstr>基本概念</vt:lpstr>
      <vt:lpstr>确认测试的范围</vt:lpstr>
      <vt:lpstr>软件配置复查</vt:lpstr>
      <vt:lpstr>Alpha和Beta测试</vt:lpstr>
      <vt:lpstr>PowerPoint 演示文稿</vt:lpstr>
      <vt:lpstr>概述 测试</vt:lpstr>
      <vt:lpstr>7.6.1 逻辑覆盖</vt:lpstr>
      <vt:lpstr>1. 语句覆盖</vt:lpstr>
      <vt:lpstr>1. 语句覆盖</vt:lpstr>
      <vt:lpstr>2. 判定覆盖</vt:lpstr>
      <vt:lpstr>3. 条件覆盖</vt:lpstr>
      <vt:lpstr>3. 条件覆盖</vt:lpstr>
      <vt:lpstr>PowerPoint 演示文稿</vt:lpstr>
      <vt:lpstr>5. 条件组合覆盖</vt:lpstr>
      <vt:lpstr>5. 条件组合覆盖</vt:lpstr>
      <vt:lpstr>6.7.8</vt:lpstr>
      <vt:lpstr>白盒测试会有哪些不足？</vt:lpstr>
      <vt:lpstr>7.6.2 控制结构测试</vt:lpstr>
      <vt:lpstr>1. 基本路径测试</vt:lpstr>
      <vt:lpstr>1. 基本路径测试</vt:lpstr>
      <vt:lpstr>1. 基本路径测试</vt:lpstr>
      <vt:lpstr>1. 基本路径测试</vt:lpstr>
      <vt:lpstr>测试用例</vt:lpstr>
      <vt:lpstr>1. 基本路径测试</vt:lpstr>
      <vt:lpstr>2. 条件测试</vt:lpstr>
      <vt:lpstr>2. 条件测试</vt:lpstr>
      <vt:lpstr>PowerPoint 演示文稿</vt:lpstr>
      <vt:lpstr>2. 条件测试</vt:lpstr>
      <vt:lpstr>3. 循环测试</vt:lpstr>
      <vt:lpstr>循环测试分类</vt:lpstr>
      <vt:lpstr>白盒测试的局限？</vt:lpstr>
      <vt:lpstr>PowerPoint 演示文稿</vt:lpstr>
      <vt:lpstr>黑盒测试</vt:lpstr>
      <vt:lpstr>等价划分</vt:lpstr>
      <vt:lpstr>边界值分析</vt:lpstr>
      <vt:lpstr>错误推测</vt:lpstr>
      <vt:lpstr>PowerPoint 演示文稿</vt:lpstr>
      <vt:lpstr>调试</vt:lpstr>
      <vt:lpstr>PowerPoint 演示文稿</vt:lpstr>
      <vt:lpstr>基本概念</vt:lpstr>
      <vt:lpstr>估算平均无故障时间地方法</vt:lpstr>
      <vt:lpstr>PowerPoint 演示文稿</vt:lpstr>
      <vt:lpstr>软件维护的定义</vt:lpstr>
      <vt:lpstr>软件维护的特点</vt:lpstr>
      <vt:lpstr>软件维护过程</vt:lpstr>
      <vt:lpstr>软件的可维护性</vt:lpstr>
      <vt:lpstr>预防性维护</vt:lpstr>
      <vt:lpstr>软件再工程过程</vt:lpstr>
      <vt:lpstr>PowerPoint 演示文稿</vt:lpstr>
      <vt:lpstr>绩效评定</vt:lpstr>
      <vt:lpstr>参考资料&amp;软件项</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keywords>锐旗设计; https:/9ppt.taobao.com</cp:keywords>
  <cp:category>锐旗设计; https://9ppt.taobao.com</cp:category>
  <cp:lastModifiedBy>LIU</cp:lastModifiedBy>
  <cp:revision>997</cp:revision>
  <dcterms:created xsi:type="dcterms:W3CDTF">2017-02-15T16:22:00Z</dcterms:created>
  <dcterms:modified xsi:type="dcterms:W3CDTF">2020-12-23T12:31:34Z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2052-11.1.0.9582</vt:lpwstr>
  </property>
</Properties>
</file>