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03" r:id="rId3"/>
    <p:sldId id="504" r:id="rId5"/>
    <p:sldId id="505" r:id="rId6"/>
    <p:sldId id="533" r:id="rId7"/>
    <p:sldId id="529" r:id="rId8"/>
    <p:sldId id="530" r:id="rId9"/>
    <p:sldId id="531" r:id="rId10"/>
    <p:sldId id="552" r:id="rId11"/>
    <p:sldId id="534" r:id="rId12"/>
    <p:sldId id="507" r:id="rId13"/>
    <p:sldId id="555" r:id="rId14"/>
    <p:sldId id="556" r:id="rId15"/>
    <p:sldId id="557" r:id="rId16"/>
    <p:sldId id="558" r:id="rId17"/>
    <p:sldId id="559" r:id="rId18"/>
    <p:sldId id="560" r:id="rId19"/>
    <p:sldId id="562" r:id="rId20"/>
    <p:sldId id="561" r:id="rId21"/>
    <p:sldId id="553" r:id="rId22"/>
    <p:sldId id="508" r:id="rId23"/>
    <p:sldId id="535" r:id="rId24"/>
    <p:sldId id="536" r:id="rId25"/>
    <p:sldId id="537" r:id="rId26"/>
    <p:sldId id="538" r:id="rId27"/>
    <p:sldId id="540" r:id="rId28"/>
    <p:sldId id="563" r:id="rId29"/>
    <p:sldId id="539" r:id="rId30"/>
    <p:sldId id="542" r:id="rId31"/>
    <p:sldId id="509" r:id="rId32"/>
    <p:sldId id="543" r:id="rId33"/>
    <p:sldId id="547" r:id="rId34"/>
    <p:sldId id="548" r:id="rId35"/>
    <p:sldId id="549" r:id="rId36"/>
    <p:sldId id="550" r:id="rId37"/>
    <p:sldId id="551" r:id="rId38"/>
    <p:sldId id="544" r:id="rId39"/>
    <p:sldId id="545" r:id="rId40"/>
    <p:sldId id="554" r:id="rId41"/>
    <p:sldId id="546" r:id="rId42"/>
    <p:sldId id="506" r:id="rId43"/>
  </p:sldIdLst>
  <p:sldSz cx="9144000" cy="5143500" type="screen16x9"/>
  <p:notesSz cx="6858000" cy="9144000"/>
  <p:custDataLst>
    <p:tags r:id="rId4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9D8"/>
    <a:srgbClr val="2E3D54"/>
    <a:srgbClr val="E6E6E6"/>
    <a:srgbClr val="C20000"/>
    <a:srgbClr val="A6937B"/>
    <a:srgbClr val="414455"/>
    <a:srgbClr val="F2F2F2"/>
    <a:srgbClr val="808080"/>
    <a:srgbClr val="ADB5BF"/>
    <a:srgbClr val="0E7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3787" autoAdjust="0"/>
  </p:normalViewPr>
  <p:slideViewPr>
    <p:cSldViewPr>
      <p:cViewPr varScale="1">
        <p:scale>
          <a:sx n="139" d="100"/>
          <a:sy n="139" d="100"/>
        </p:scale>
        <p:origin x="732" y="108"/>
      </p:cViewPr>
      <p:guideLst>
        <p:guide orient="horz" pos="227"/>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4.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pen-cursor_63438"/>
          <p:cNvSpPr>
            <a:spLocks noChangeAspect="1"/>
          </p:cNvSpPr>
          <p:nvPr userDrawn="1"/>
        </p:nvSpPr>
        <p:spPr bwMode="auto">
          <a:xfrm flipH="1">
            <a:off x="323528" y="214061"/>
            <a:ext cx="304843" cy="303389"/>
          </a:xfrm>
          <a:custGeom>
            <a:avLst/>
            <a:gdLst>
              <a:gd name="connsiteX0" fmla="*/ 36751 w 332960"/>
              <a:gd name="connsiteY0" fmla="*/ 238685 h 331372"/>
              <a:gd name="connsiteX1" fmla="*/ 92688 w 332960"/>
              <a:gd name="connsiteY1" fmla="*/ 294623 h 331372"/>
              <a:gd name="connsiteX2" fmla="*/ 75777 w 332960"/>
              <a:gd name="connsiteY2" fmla="*/ 311534 h 331372"/>
              <a:gd name="connsiteX3" fmla="*/ 38051 w 332960"/>
              <a:gd name="connsiteY3" fmla="*/ 305030 h 331372"/>
              <a:gd name="connsiteX4" fmla="*/ 14636 w 332960"/>
              <a:gd name="connsiteY4" fmla="*/ 328446 h 331372"/>
              <a:gd name="connsiteX5" fmla="*/ 2928 w 332960"/>
              <a:gd name="connsiteY5" fmla="*/ 328446 h 331372"/>
              <a:gd name="connsiteX6" fmla="*/ 2928 w 332960"/>
              <a:gd name="connsiteY6" fmla="*/ 316738 h 331372"/>
              <a:gd name="connsiteX7" fmla="*/ 26344 w 332960"/>
              <a:gd name="connsiteY7" fmla="*/ 293322 h 331372"/>
              <a:gd name="connsiteX8" fmla="*/ 19839 w 332960"/>
              <a:gd name="connsiteY8" fmla="*/ 258198 h 331372"/>
              <a:gd name="connsiteX9" fmla="*/ 21140 w 332960"/>
              <a:gd name="connsiteY9" fmla="*/ 254296 h 331372"/>
              <a:gd name="connsiteX10" fmla="*/ 36751 w 332960"/>
              <a:gd name="connsiteY10" fmla="*/ 238685 h 331372"/>
              <a:gd name="connsiteX11" fmla="*/ 132375 w 332960"/>
              <a:gd name="connsiteY11" fmla="*/ 143435 h 331372"/>
              <a:gd name="connsiteX12" fmla="*/ 187938 w 332960"/>
              <a:gd name="connsiteY12" fmla="*/ 200585 h 331372"/>
              <a:gd name="connsiteX13" fmla="*/ 105388 w 332960"/>
              <a:gd name="connsiteY13" fmla="*/ 281548 h 331372"/>
              <a:gd name="connsiteX14" fmla="*/ 49825 w 332960"/>
              <a:gd name="connsiteY14" fmla="*/ 225985 h 331372"/>
              <a:gd name="connsiteX15" fmla="*/ 209026 w 332960"/>
              <a:gd name="connsiteY15" fmla="*/ 12362 h 331372"/>
              <a:gd name="connsiteX16" fmla="*/ 223221 w 332960"/>
              <a:gd name="connsiteY16" fmla="*/ 12362 h 331372"/>
              <a:gd name="connsiteX17" fmla="*/ 223221 w 332960"/>
              <a:gd name="connsiteY17" fmla="*/ 25246 h 331372"/>
              <a:gd name="connsiteX18" fmla="*/ 216769 w 332960"/>
              <a:gd name="connsiteY18" fmla="*/ 31688 h 331372"/>
              <a:gd name="connsiteX19" fmla="*/ 230964 w 332960"/>
              <a:gd name="connsiteY19" fmla="*/ 45861 h 331372"/>
              <a:gd name="connsiteX20" fmla="*/ 243869 w 332960"/>
              <a:gd name="connsiteY20" fmla="*/ 32976 h 331372"/>
              <a:gd name="connsiteX21" fmla="*/ 246450 w 332960"/>
              <a:gd name="connsiteY21" fmla="*/ 31688 h 331372"/>
              <a:gd name="connsiteX22" fmla="*/ 250321 w 332960"/>
              <a:gd name="connsiteY22" fmla="*/ 32976 h 331372"/>
              <a:gd name="connsiteX23" fmla="*/ 299360 w 332960"/>
              <a:gd name="connsiteY23" fmla="*/ 81936 h 331372"/>
              <a:gd name="connsiteX24" fmla="*/ 299360 w 332960"/>
              <a:gd name="connsiteY24" fmla="*/ 88378 h 331372"/>
              <a:gd name="connsiteX25" fmla="*/ 201283 w 332960"/>
              <a:gd name="connsiteY25" fmla="*/ 186297 h 331372"/>
              <a:gd name="connsiteX26" fmla="*/ 145792 w 332960"/>
              <a:gd name="connsiteY26" fmla="*/ 130895 h 331372"/>
              <a:gd name="connsiteX27" fmla="*/ 206445 w 332960"/>
              <a:gd name="connsiteY27" fmla="*/ 70340 h 331372"/>
              <a:gd name="connsiteX28" fmla="*/ 192249 w 332960"/>
              <a:gd name="connsiteY28" fmla="*/ 56168 h 331372"/>
              <a:gd name="connsiteX29" fmla="*/ 117401 w 332960"/>
              <a:gd name="connsiteY29" fmla="*/ 130895 h 331372"/>
              <a:gd name="connsiteX30" fmla="*/ 110949 w 332960"/>
              <a:gd name="connsiteY30" fmla="*/ 133472 h 331372"/>
              <a:gd name="connsiteX31" fmla="*/ 104497 w 332960"/>
              <a:gd name="connsiteY31" fmla="*/ 130895 h 331372"/>
              <a:gd name="connsiteX32" fmla="*/ 104497 w 332960"/>
              <a:gd name="connsiteY32" fmla="*/ 118011 h 331372"/>
              <a:gd name="connsiteX33" fmla="*/ 209026 w 332960"/>
              <a:gd name="connsiteY33" fmla="*/ 12362 h 331372"/>
              <a:gd name="connsiteX34" fmla="*/ 304689 w 332960"/>
              <a:gd name="connsiteY34" fmla="*/ 0 h 331372"/>
              <a:gd name="connsiteX35" fmla="*/ 323809 w 332960"/>
              <a:gd name="connsiteY35" fmla="*/ 7844 h 331372"/>
              <a:gd name="connsiteX36" fmla="*/ 325116 w 332960"/>
              <a:gd name="connsiteY36" fmla="*/ 9151 h 331372"/>
              <a:gd name="connsiteX37" fmla="*/ 325116 w 332960"/>
              <a:gd name="connsiteY37" fmla="*/ 48372 h 331372"/>
              <a:gd name="connsiteX38" fmla="*/ 308121 w 332960"/>
              <a:gd name="connsiteY38" fmla="*/ 64060 h 331372"/>
              <a:gd name="connsiteX39" fmla="*/ 268900 w 332960"/>
              <a:gd name="connsiteY39" fmla="*/ 24839 h 331372"/>
              <a:gd name="connsiteX40" fmla="*/ 284588 w 332960"/>
              <a:gd name="connsiteY40" fmla="*/ 7844 h 331372"/>
              <a:gd name="connsiteX41" fmla="*/ 304689 w 332960"/>
              <a:gd name="connsiteY41" fmla="*/ 0 h 33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2960" h="331372">
                <a:moveTo>
                  <a:pt x="36751" y="238685"/>
                </a:moveTo>
                <a:cubicBezTo>
                  <a:pt x="36751" y="238685"/>
                  <a:pt x="36751" y="238685"/>
                  <a:pt x="92688" y="294623"/>
                </a:cubicBezTo>
                <a:cubicBezTo>
                  <a:pt x="92688" y="294623"/>
                  <a:pt x="92688" y="294623"/>
                  <a:pt x="75777" y="311534"/>
                </a:cubicBezTo>
                <a:cubicBezTo>
                  <a:pt x="75777" y="311534"/>
                  <a:pt x="75777" y="311534"/>
                  <a:pt x="38051" y="305030"/>
                </a:cubicBezTo>
                <a:cubicBezTo>
                  <a:pt x="38051" y="305030"/>
                  <a:pt x="38051" y="305030"/>
                  <a:pt x="14636" y="328446"/>
                </a:cubicBezTo>
                <a:cubicBezTo>
                  <a:pt x="10733" y="332348"/>
                  <a:pt x="5530" y="332348"/>
                  <a:pt x="2928" y="328446"/>
                </a:cubicBezTo>
                <a:cubicBezTo>
                  <a:pt x="-975" y="325844"/>
                  <a:pt x="-975" y="320640"/>
                  <a:pt x="2928" y="316738"/>
                </a:cubicBezTo>
                <a:cubicBezTo>
                  <a:pt x="2928" y="316738"/>
                  <a:pt x="2928" y="316738"/>
                  <a:pt x="26344" y="293322"/>
                </a:cubicBezTo>
                <a:cubicBezTo>
                  <a:pt x="26344" y="293322"/>
                  <a:pt x="26344" y="293322"/>
                  <a:pt x="19839" y="258198"/>
                </a:cubicBezTo>
                <a:cubicBezTo>
                  <a:pt x="19839" y="256897"/>
                  <a:pt x="19839" y="255597"/>
                  <a:pt x="21140" y="254296"/>
                </a:cubicBezTo>
                <a:cubicBezTo>
                  <a:pt x="21140" y="254296"/>
                  <a:pt x="21140" y="254296"/>
                  <a:pt x="36751" y="238685"/>
                </a:cubicBezTo>
                <a:close/>
                <a:moveTo>
                  <a:pt x="132375" y="143435"/>
                </a:moveTo>
                <a:lnTo>
                  <a:pt x="187938" y="200585"/>
                </a:lnTo>
                <a:lnTo>
                  <a:pt x="105388" y="281548"/>
                </a:lnTo>
                <a:lnTo>
                  <a:pt x="49825" y="225985"/>
                </a:lnTo>
                <a:close/>
                <a:moveTo>
                  <a:pt x="209026" y="12362"/>
                </a:moveTo>
                <a:cubicBezTo>
                  <a:pt x="212897" y="8497"/>
                  <a:pt x="219350" y="8497"/>
                  <a:pt x="223221" y="12362"/>
                </a:cubicBezTo>
                <a:cubicBezTo>
                  <a:pt x="225802" y="16227"/>
                  <a:pt x="225802" y="22669"/>
                  <a:pt x="223221" y="25246"/>
                </a:cubicBezTo>
                <a:cubicBezTo>
                  <a:pt x="223221" y="25246"/>
                  <a:pt x="223221" y="25246"/>
                  <a:pt x="216769" y="31688"/>
                </a:cubicBezTo>
                <a:cubicBezTo>
                  <a:pt x="216769" y="31688"/>
                  <a:pt x="216769" y="31688"/>
                  <a:pt x="230964" y="45861"/>
                </a:cubicBezTo>
                <a:cubicBezTo>
                  <a:pt x="230964" y="45861"/>
                  <a:pt x="230964" y="45861"/>
                  <a:pt x="243869" y="32976"/>
                </a:cubicBezTo>
                <a:cubicBezTo>
                  <a:pt x="245159" y="31688"/>
                  <a:pt x="245159" y="31688"/>
                  <a:pt x="246450" y="31688"/>
                </a:cubicBezTo>
                <a:cubicBezTo>
                  <a:pt x="247740" y="31688"/>
                  <a:pt x="249031" y="31688"/>
                  <a:pt x="250321" y="32976"/>
                </a:cubicBezTo>
                <a:cubicBezTo>
                  <a:pt x="250321" y="32976"/>
                  <a:pt x="250321" y="32976"/>
                  <a:pt x="299360" y="81936"/>
                </a:cubicBezTo>
                <a:cubicBezTo>
                  <a:pt x="300650" y="84513"/>
                  <a:pt x="300650" y="87090"/>
                  <a:pt x="299360" y="88378"/>
                </a:cubicBezTo>
                <a:cubicBezTo>
                  <a:pt x="299360" y="88378"/>
                  <a:pt x="299360" y="88378"/>
                  <a:pt x="201283" y="186297"/>
                </a:cubicBezTo>
                <a:cubicBezTo>
                  <a:pt x="201283" y="186297"/>
                  <a:pt x="201283" y="186297"/>
                  <a:pt x="145792" y="130895"/>
                </a:cubicBezTo>
                <a:cubicBezTo>
                  <a:pt x="145792" y="130895"/>
                  <a:pt x="145792" y="130895"/>
                  <a:pt x="206445" y="70340"/>
                </a:cubicBezTo>
                <a:cubicBezTo>
                  <a:pt x="206445" y="70340"/>
                  <a:pt x="206445" y="70340"/>
                  <a:pt x="192249" y="56168"/>
                </a:cubicBezTo>
                <a:cubicBezTo>
                  <a:pt x="192249" y="56168"/>
                  <a:pt x="192249" y="56168"/>
                  <a:pt x="117401" y="130895"/>
                </a:cubicBezTo>
                <a:cubicBezTo>
                  <a:pt x="116111" y="132184"/>
                  <a:pt x="113530" y="133472"/>
                  <a:pt x="110949" y="133472"/>
                </a:cubicBezTo>
                <a:cubicBezTo>
                  <a:pt x="108368" y="133472"/>
                  <a:pt x="107078" y="132184"/>
                  <a:pt x="104497" y="130895"/>
                </a:cubicBezTo>
                <a:cubicBezTo>
                  <a:pt x="100625" y="127030"/>
                  <a:pt x="100625" y="120588"/>
                  <a:pt x="104497" y="118011"/>
                </a:cubicBezTo>
                <a:cubicBezTo>
                  <a:pt x="104497" y="118011"/>
                  <a:pt x="104497" y="118011"/>
                  <a:pt x="209026" y="12362"/>
                </a:cubicBezTo>
                <a:close/>
                <a:moveTo>
                  <a:pt x="304689" y="0"/>
                </a:moveTo>
                <a:cubicBezTo>
                  <a:pt x="311716" y="0"/>
                  <a:pt x="318579" y="2614"/>
                  <a:pt x="323809" y="7844"/>
                </a:cubicBezTo>
                <a:cubicBezTo>
                  <a:pt x="323809" y="7844"/>
                  <a:pt x="323809" y="7844"/>
                  <a:pt x="325116" y="9151"/>
                </a:cubicBezTo>
                <a:cubicBezTo>
                  <a:pt x="335575" y="19610"/>
                  <a:pt x="335575" y="36605"/>
                  <a:pt x="325116" y="48372"/>
                </a:cubicBezTo>
                <a:lnTo>
                  <a:pt x="308121" y="64060"/>
                </a:lnTo>
                <a:cubicBezTo>
                  <a:pt x="308121" y="64060"/>
                  <a:pt x="308121" y="64060"/>
                  <a:pt x="268900" y="24839"/>
                </a:cubicBezTo>
                <a:cubicBezTo>
                  <a:pt x="268900" y="24839"/>
                  <a:pt x="268900" y="24839"/>
                  <a:pt x="284588" y="7844"/>
                </a:cubicBezTo>
                <a:cubicBezTo>
                  <a:pt x="290472" y="2614"/>
                  <a:pt x="297662" y="0"/>
                  <a:pt x="304689" y="0"/>
                </a:cubicBez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10" advTm="0"/>
    </mc:Choice>
    <mc:Fallback>
      <p:transition advTm="0"/>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15970" y="2867272"/>
            <a:ext cx="2307456" cy="223298"/>
          </a:xfrm>
          <a:prstGeom prst="rect">
            <a:avLst/>
          </a:prstGeom>
          <a:solidFill>
            <a:srgbClr val="2F8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6858675" y="2848751"/>
            <a:ext cx="1021080" cy="260350"/>
          </a:xfrm>
          <a:prstGeom prst="rect">
            <a:avLst/>
          </a:prstGeom>
          <a:noFill/>
        </p:spPr>
        <p:txBody>
          <a:bodyPr wrap="none" rtlCol="0">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汇报人：张鑫</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4" name="TextBox 71"/>
          <p:cNvSpPr txBox="1"/>
          <p:nvPr/>
        </p:nvSpPr>
        <p:spPr>
          <a:xfrm>
            <a:off x="5938597" y="2171643"/>
            <a:ext cx="2861945" cy="521970"/>
          </a:xfrm>
          <a:prstGeom prst="rect">
            <a:avLst/>
          </a:prstGeom>
          <a:noFill/>
        </p:spPr>
        <p:txBody>
          <a:bodyPr wrap="none" rtlCol="0">
            <a:spAutoFit/>
          </a:bodyPr>
          <a:lstStyle/>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OurSudoku</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架构的在线数独对战平台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659994" y="1482999"/>
            <a:ext cx="3419872" cy="521970"/>
          </a:xfrm>
          <a:prstGeom prst="rect">
            <a:avLst/>
          </a:prstGeom>
        </p:spPr>
        <p:txBody>
          <a:bodyPr wrap="square">
            <a:spAutoFit/>
          </a:bodyPr>
          <a:lstStyle/>
          <a:p>
            <a:pPr algn="ctr" fontAlgn="auto">
              <a:spcBef>
                <a:spcPts val="0"/>
              </a:spcBef>
              <a:spcAft>
                <a:spcPts val="0"/>
              </a:spcAft>
              <a:defRPr/>
            </a:pPr>
            <a:r>
              <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实现阶段</a:t>
            </a:r>
            <a:endPar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36413" y="217164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测试相关</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6380"/>
            <a:chOff x="4077325" y="3187722"/>
            <a:chExt cx="2303560" cy="328013"/>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8013"/>
            </a:xfrm>
            <a:prstGeom prst="rect">
              <a:avLst/>
            </a:prstGeom>
            <a:noFill/>
            <a:ln w="9525">
              <a:noFill/>
            </a:ln>
          </p:spPr>
          <p:txBody>
            <a:bodyPr wrap="square" anchor="t">
              <a:spAutoFit/>
            </a:bodyPr>
            <a:lstStyle/>
            <a:p>
              <a:pPr lvl="0"/>
              <a:r>
                <a:rPr lang="zh-CN" altLang="en-US" sz="1010" dirty="0">
                  <a:solidFill>
                    <a:schemeClr val="bg1">
                      <a:lumMod val="50000"/>
                    </a:schemeClr>
                  </a:solidFill>
                  <a:latin typeface="微软雅黑" panose="020B0503020204020204" pitchFamily="34" charset="-122"/>
                  <a:ea typeface="微软雅黑" panose="020B0503020204020204" pitchFamily="34" charset="-122"/>
                  <a:sym typeface="+mn-ea"/>
                </a:rPr>
                <a:t>单元测试（白盒）</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92875" y="2828353"/>
            <a:ext cx="2046685" cy="247650"/>
            <a:chOff x="4077325" y="3587832"/>
            <a:chExt cx="2728209" cy="329704"/>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系统测试（黑盒</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集成测试</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测试计划文档</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02</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单元测试（白盒）</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用户登录</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32130" y="551180"/>
            <a:ext cx="3173730" cy="2889885"/>
          </a:xfrm>
          <a:prstGeom prst="rect">
            <a:avLst/>
          </a:prstGeom>
        </p:spPr>
      </p:pic>
      <p:pic>
        <p:nvPicPr>
          <p:cNvPr id="6" name="图片 5"/>
          <p:cNvPicPr>
            <a:picLocks noChangeAspect="1"/>
          </p:cNvPicPr>
          <p:nvPr/>
        </p:nvPicPr>
        <p:blipFill>
          <a:blip r:embed="rId2"/>
          <a:srcRect l="1145" r="432"/>
          <a:stretch>
            <a:fillRect/>
          </a:stretch>
        </p:blipFill>
        <p:spPr>
          <a:xfrm>
            <a:off x="3116580" y="1818640"/>
            <a:ext cx="5350510" cy="33248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单元测试（白盒）</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用户注册</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22275" y="551180"/>
            <a:ext cx="3038475" cy="2825750"/>
          </a:xfrm>
          <a:prstGeom prst="rect">
            <a:avLst/>
          </a:prstGeom>
        </p:spPr>
      </p:pic>
      <p:pic>
        <p:nvPicPr>
          <p:cNvPr id="5" name="图片 4"/>
          <p:cNvPicPr>
            <a:picLocks noChangeAspect="1"/>
          </p:cNvPicPr>
          <p:nvPr/>
        </p:nvPicPr>
        <p:blipFill>
          <a:blip r:embed="rId2"/>
          <a:stretch>
            <a:fillRect/>
          </a:stretch>
        </p:blipFill>
        <p:spPr>
          <a:xfrm>
            <a:off x="3058160" y="1506855"/>
            <a:ext cx="5344160" cy="3636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单元测试（白盒）</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修改密码</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t="1524"/>
          <a:stretch>
            <a:fillRect/>
          </a:stretch>
        </p:blipFill>
        <p:spPr>
          <a:xfrm>
            <a:off x="520700" y="625475"/>
            <a:ext cx="3092450" cy="2782570"/>
          </a:xfrm>
          <a:prstGeom prst="rect">
            <a:avLst/>
          </a:prstGeom>
        </p:spPr>
      </p:pic>
      <p:pic>
        <p:nvPicPr>
          <p:cNvPr id="3" name="图片 2"/>
          <p:cNvPicPr>
            <a:picLocks noChangeAspect="1"/>
          </p:cNvPicPr>
          <p:nvPr/>
        </p:nvPicPr>
        <p:blipFill>
          <a:blip r:embed="rId2"/>
          <a:stretch>
            <a:fillRect/>
          </a:stretch>
        </p:blipFill>
        <p:spPr>
          <a:xfrm>
            <a:off x="3112770" y="1667510"/>
            <a:ext cx="5195570" cy="34759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单元测试（白盒）</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重置密码</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0805" y="1609090"/>
            <a:ext cx="8963025" cy="2867025"/>
          </a:xfrm>
          <a:prstGeom prst="rect">
            <a:avLst/>
          </a:prstGeom>
        </p:spPr>
      </p:pic>
      <p:pic>
        <p:nvPicPr>
          <p:cNvPr id="2" name="图片 1"/>
          <p:cNvPicPr>
            <a:picLocks noChangeAspect="1"/>
          </p:cNvPicPr>
          <p:nvPr/>
        </p:nvPicPr>
        <p:blipFill>
          <a:blip r:embed="rId2"/>
          <a:stretch>
            <a:fillRect/>
          </a:stretch>
        </p:blipFill>
        <p:spPr>
          <a:xfrm>
            <a:off x="5280660" y="467995"/>
            <a:ext cx="3524250" cy="30524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集成测试</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博客接口</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0" y="1555750"/>
            <a:ext cx="4826635" cy="3123565"/>
          </a:xfrm>
          <a:prstGeom prst="rect">
            <a:avLst/>
          </a:prstGeom>
        </p:spPr>
      </p:pic>
      <p:pic>
        <p:nvPicPr>
          <p:cNvPr id="4" name="图片 3"/>
          <p:cNvPicPr>
            <a:picLocks noChangeAspect="1"/>
          </p:cNvPicPr>
          <p:nvPr/>
        </p:nvPicPr>
        <p:blipFill>
          <a:blip r:embed="rId2"/>
          <a:srcRect l="395"/>
          <a:stretch>
            <a:fillRect/>
          </a:stretch>
        </p:blipFill>
        <p:spPr>
          <a:xfrm>
            <a:off x="2979420" y="505460"/>
            <a:ext cx="6164580" cy="1686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集成测试</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问题接口</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b="1199"/>
          <a:stretch>
            <a:fillRect/>
          </a:stretch>
        </p:blipFill>
        <p:spPr>
          <a:xfrm>
            <a:off x="0" y="1224280"/>
            <a:ext cx="5003800" cy="3870325"/>
          </a:xfrm>
          <a:prstGeom prst="rect">
            <a:avLst/>
          </a:prstGeom>
        </p:spPr>
      </p:pic>
      <p:pic>
        <p:nvPicPr>
          <p:cNvPr id="3" name="图片 2"/>
          <p:cNvPicPr>
            <a:picLocks noChangeAspect="1"/>
          </p:cNvPicPr>
          <p:nvPr/>
        </p:nvPicPr>
        <p:blipFill>
          <a:blip r:embed="rId2"/>
          <a:stretch>
            <a:fillRect/>
          </a:stretch>
        </p:blipFill>
        <p:spPr>
          <a:xfrm>
            <a:off x="3700145" y="0"/>
            <a:ext cx="5443855" cy="27857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集成测试</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用户接口</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0" y="1097280"/>
            <a:ext cx="4384675" cy="4046220"/>
          </a:xfrm>
          <a:prstGeom prst="rect">
            <a:avLst/>
          </a:prstGeom>
        </p:spPr>
      </p:pic>
      <p:pic>
        <p:nvPicPr>
          <p:cNvPr id="3" name="图片 2"/>
          <p:cNvPicPr>
            <a:picLocks noChangeAspect="1"/>
          </p:cNvPicPr>
          <p:nvPr/>
        </p:nvPicPr>
        <p:blipFill>
          <a:blip r:embed="rId2"/>
          <a:srcRect l="852"/>
          <a:stretch>
            <a:fillRect/>
          </a:stretch>
        </p:blipFill>
        <p:spPr>
          <a:xfrm>
            <a:off x="2730500" y="438785"/>
            <a:ext cx="6413500" cy="11436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黑盒测试</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514725" y="2040255"/>
            <a:ext cx="2115185" cy="279400"/>
          </a:xfrm>
          <a:prstGeom prst="rect">
            <a:avLst/>
          </a:prstGeom>
          <a:noFill/>
        </p:spPr>
        <p:txBody>
          <a:bodyPr wrap="square" lIns="0" tIns="0" rIns="0" bIns="0" rtlCol="0">
            <a:spAutoFit/>
          </a:bodyPr>
          <a:p>
            <a:pPr algn="ctr">
              <a:lnSpc>
                <a:spcPct val="130000"/>
              </a:lnSpc>
            </a:pPr>
            <a:r>
              <a:rPr lang="zh-CN" sz="1400" dirty="0" smtClean="0">
                <a:solidFill>
                  <a:schemeClr val="accent6"/>
                </a:solidFill>
                <a:latin typeface="微软雅黑" panose="020B0503020204020204" pitchFamily="34" charset="-122"/>
                <a:ea typeface="微软雅黑" panose="020B0503020204020204" pitchFamily="34" charset="-122"/>
              </a:rPr>
              <a:t>具体见测试计划文档</a:t>
            </a:r>
            <a:endParaRPr 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测试计划文档</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54380" y="564515"/>
            <a:ext cx="7635240" cy="4578985"/>
          </a:xfrm>
          <a:prstGeom prst="rect">
            <a:avLst/>
          </a:prstGeom>
        </p:spPr>
      </p:pic>
      <p:sp>
        <p:nvSpPr>
          <p:cNvPr id="5" name="矩形 4"/>
          <p:cNvSpPr/>
          <p:nvPr/>
        </p:nvSpPr>
        <p:spPr>
          <a:xfrm>
            <a:off x="5076190" y="3018155"/>
            <a:ext cx="2880360" cy="215900"/>
          </a:xfrm>
          <a:prstGeom prst="rect">
            <a:avLst/>
          </a:prstGeom>
          <a:noFill/>
          <a:ln>
            <a:solidFill>
              <a:srgbClr val="FF0000"/>
            </a:solidFill>
          </a:ln>
          <a:extLst>
            <a:ext uri="{909E8E84-426E-40DD-AFC4-6F175D3DCCD1}">
              <a14:hiddenFill xmlns:a14="http://schemas.microsoft.com/office/drawing/2010/main">
                <a:blipFill>
                  <a:blip r:embed="rId2"/>
                  <a:stretch>
                    <a:fillRect/>
                  </a:stretch>
                </a:blip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p:nvPr/>
        </p:nvSpPr>
        <p:spPr>
          <a:xfrm>
            <a:off x="4923039" y="1950681"/>
            <a:ext cx="3681608" cy="2101139"/>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 name="Group 5"/>
          <p:cNvGrpSpPr/>
          <p:nvPr/>
        </p:nvGrpSpPr>
        <p:grpSpPr>
          <a:xfrm>
            <a:off x="4923039" y="1253877"/>
            <a:ext cx="959221" cy="579863"/>
            <a:chOff x="5555940" y="620209"/>
            <a:chExt cx="1278961" cy="773150"/>
          </a:xfrm>
        </p:grpSpPr>
        <p:sp>
          <p:nvSpPr>
            <p:cNvPr id="46" name="TextBox 2"/>
            <p:cNvSpPr txBox="1"/>
            <p:nvPr/>
          </p:nvSpPr>
          <p:spPr>
            <a:xfrm>
              <a:off x="5555940" y="620209"/>
              <a:ext cx="1278961" cy="492443"/>
            </a:xfrm>
            <a:prstGeom prst="rect">
              <a:avLst/>
            </a:prstGeom>
            <a:noFill/>
          </p:spPr>
          <p:txBody>
            <a:bodyPr wrap="square" lIns="0" tIns="0" rIns="0" bIns="0">
              <a:normAutofit fontScale="92500" lnSpcReduction="20000"/>
            </a:bodyPr>
            <a:lstStyle/>
            <a:p>
              <a:r>
                <a:rPr lang="zh-CN" altLang="en-US" sz="3200">
                  <a:solidFill>
                    <a:schemeClr val="accent1"/>
                  </a:solidFill>
                </a:rPr>
                <a:t>目录</a:t>
              </a:r>
              <a:endParaRPr lang="zh-CN" altLang="en-US" sz="3200">
                <a:solidFill>
                  <a:schemeClr val="accent1"/>
                </a:solidFill>
              </a:endParaRPr>
            </a:p>
          </p:txBody>
        </p:sp>
        <p:sp>
          <p:nvSpPr>
            <p:cNvPr id="47" name="TextBox 3"/>
            <p:cNvSpPr txBox="1"/>
            <p:nvPr/>
          </p:nvSpPr>
          <p:spPr>
            <a:xfrm>
              <a:off x="5555940" y="1116360"/>
              <a:ext cx="1269578" cy="276999"/>
            </a:xfrm>
            <a:prstGeom prst="rect">
              <a:avLst/>
            </a:prstGeom>
            <a:noFill/>
          </p:spPr>
          <p:txBody>
            <a:bodyPr wrap="none" lIns="0" tIns="0" rIns="0" bIns="0">
              <a:normAutofit fontScale="85000" lnSpcReduction="10000"/>
            </a:bodyPr>
            <a:lstStyle/>
            <a:p>
              <a:r>
                <a:rPr lang="en-US" altLang="zh-CN" dirty="0">
                  <a:solidFill>
                    <a:schemeClr val="bg2">
                      <a:lumMod val="50000"/>
                    </a:schemeClr>
                  </a:solidFill>
                </a:rPr>
                <a:t>CONTENTS</a:t>
              </a:r>
              <a:endParaRPr lang="en-US" altLang="zh-CN" dirty="0">
                <a:solidFill>
                  <a:schemeClr val="bg2">
                    <a:lumMod val="50000"/>
                  </a:schemeClr>
                </a:solidFill>
              </a:endParaRPr>
            </a:p>
          </p:txBody>
        </p:sp>
      </p:grpSp>
      <p:sp>
        <p:nvSpPr>
          <p:cNvPr id="6" name="Freeform: Shape 6"/>
          <p:cNvSpPr/>
          <p:nvPr/>
        </p:nvSpPr>
        <p:spPr bwMode="auto">
          <a:xfrm>
            <a:off x="6382147" y="1478528"/>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solidFill>
          <a:ln w="19050">
            <a:noFill/>
            <a:round/>
          </a:ln>
        </p:spPr>
        <p:txBody>
          <a:bodyPr anchor="ctr"/>
          <a:lstStyle/>
          <a:p>
            <a:pPr algn="ctr"/>
          </a:p>
        </p:txBody>
      </p:sp>
      <p:grpSp>
        <p:nvGrpSpPr>
          <p:cNvPr id="7" name="Group 4"/>
          <p:cNvGrpSpPr/>
          <p:nvPr/>
        </p:nvGrpSpPr>
        <p:grpSpPr>
          <a:xfrm>
            <a:off x="1101987" y="1356615"/>
            <a:ext cx="3189194" cy="2695205"/>
            <a:chOff x="4806253" y="1988840"/>
            <a:chExt cx="4252259" cy="3593606"/>
          </a:xfrm>
        </p:grpSpPr>
        <p:grpSp>
          <p:nvGrpSpPr>
            <p:cNvPr id="9" name="Group 49"/>
            <p:cNvGrpSpPr/>
            <p:nvPr/>
          </p:nvGrpSpPr>
          <p:grpSpPr>
            <a:xfrm>
              <a:off x="4806253" y="2982218"/>
              <a:ext cx="613472" cy="613472"/>
              <a:chOff x="4806253" y="2982218"/>
              <a:chExt cx="613472" cy="613472"/>
            </a:xfrm>
          </p:grpSpPr>
          <p:sp>
            <p:nvSpPr>
              <p:cNvPr id="44" name="Oval 8"/>
              <p:cNvSpPr/>
              <p:nvPr/>
            </p:nvSpPr>
            <p:spPr>
              <a:xfrm>
                <a:off x="4806253" y="2982218"/>
                <a:ext cx="613472" cy="613472"/>
              </a:xfrm>
              <a:prstGeom prst="ellipse">
                <a:avLst/>
              </a:prstGeom>
              <a:solidFill>
                <a:schemeClr val="accent2">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5" name="Freeform: Shape 9"/>
              <p:cNvSpPr/>
              <p:nvPr/>
            </p:nvSpPr>
            <p:spPr bwMode="auto">
              <a:xfrm>
                <a:off x="5000294" y="3171416"/>
                <a:ext cx="225388" cy="225388"/>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bg1"/>
              </a:solidFill>
              <a:ln>
                <a:noFill/>
              </a:ln>
            </p:spPr>
            <p:txBody>
              <a:bodyPr anchor="ctr"/>
              <a:lstStyle/>
              <a:p>
                <a:pPr algn="ctr"/>
              </a:p>
            </p:txBody>
          </p:sp>
        </p:grpSp>
        <p:grpSp>
          <p:nvGrpSpPr>
            <p:cNvPr id="10" name="Group 50"/>
            <p:cNvGrpSpPr/>
            <p:nvPr/>
          </p:nvGrpSpPr>
          <p:grpSpPr>
            <a:xfrm>
              <a:off x="4806253" y="3975596"/>
              <a:ext cx="613472" cy="613472"/>
              <a:chOff x="4806253" y="3975596"/>
              <a:chExt cx="613472" cy="613472"/>
            </a:xfrm>
          </p:grpSpPr>
          <p:sp>
            <p:nvSpPr>
              <p:cNvPr id="42" name="Oval 11"/>
              <p:cNvSpPr/>
              <p:nvPr/>
            </p:nvSpPr>
            <p:spPr>
              <a:xfrm>
                <a:off x="4806253" y="3975596"/>
                <a:ext cx="613472" cy="613472"/>
              </a:xfrm>
              <a:prstGeom prst="ellipse">
                <a:avLst/>
              </a:prstGeom>
              <a:solidFill>
                <a:schemeClr val="accent3">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3" name="Freeform: Shape 12"/>
              <p:cNvSpPr/>
              <p:nvPr/>
            </p:nvSpPr>
            <p:spPr bwMode="auto">
              <a:xfrm>
                <a:off x="5003891" y="4174066"/>
                <a:ext cx="197601" cy="225388"/>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chemeClr val="bg1"/>
              </a:solidFill>
              <a:ln>
                <a:noFill/>
              </a:ln>
            </p:spPr>
            <p:txBody>
              <a:bodyPr anchor="ctr"/>
              <a:lstStyle/>
              <a:p>
                <a:pPr algn="ctr"/>
              </a:p>
            </p:txBody>
          </p:sp>
        </p:grpSp>
        <p:grpSp>
          <p:nvGrpSpPr>
            <p:cNvPr id="11" name="Group 51"/>
            <p:cNvGrpSpPr/>
            <p:nvPr/>
          </p:nvGrpSpPr>
          <p:grpSpPr>
            <a:xfrm>
              <a:off x="4806253" y="4968974"/>
              <a:ext cx="613472" cy="613472"/>
              <a:chOff x="4806253" y="4968974"/>
              <a:chExt cx="613472" cy="613472"/>
            </a:xfrm>
          </p:grpSpPr>
          <p:sp>
            <p:nvSpPr>
              <p:cNvPr id="35" name="Oval 17"/>
              <p:cNvSpPr/>
              <p:nvPr/>
            </p:nvSpPr>
            <p:spPr>
              <a:xfrm>
                <a:off x="4806253" y="4968974"/>
                <a:ext cx="613472" cy="613472"/>
              </a:xfrm>
              <a:prstGeom prst="ellipse">
                <a:avLst/>
              </a:prstGeom>
              <a:solidFill>
                <a:schemeClr val="accent4">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36" name="Group 18"/>
              <p:cNvGrpSpPr/>
              <p:nvPr/>
            </p:nvGrpSpPr>
            <p:grpSpPr bwMode="auto">
              <a:xfrm>
                <a:off x="4999337" y="5167444"/>
                <a:ext cx="225387" cy="225387"/>
                <a:chOff x="0" y="0"/>
                <a:chExt cx="577" cy="574"/>
              </a:xfrm>
              <a:solidFill>
                <a:schemeClr val="bg1"/>
              </a:solidFill>
            </p:grpSpPr>
            <p:sp>
              <p:nvSpPr>
                <p:cNvPr id="37" name="Freeform: Shape 19"/>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p>
              </p:txBody>
            </p:sp>
            <p:sp>
              <p:nvSpPr>
                <p:cNvPr id="38" name="Freeform: Shape 20"/>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p>
              </p:txBody>
            </p:sp>
            <p:sp>
              <p:nvSpPr>
                <p:cNvPr id="39" name="Freeform: Shape 21"/>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p>
              </p:txBody>
            </p:sp>
            <p:sp>
              <p:nvSpPr>
                <p:cNvPr id="40" name="Freeform: Shape 22"/>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p>
              </p:txBody>
            </p:sp>
            <p:sp>
              <p:nvSpPr>
                <p:cNvPr id="41" name="Freeform: Shape 23"/>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p>
              </p:txBody>
            </p:sp>
          </p:grpSp>
        </p:grpSp>
        <p:grpSp>
          <p:nvGrpSpPr>
            <p:cNvPr id="12" name="Group 48"/>
            <p:cNvGrpSpPr/>
            <p:nvPr/>
          </p:nvGrpSpPr>
          <p:grpSpPr>
            <a:xfrm>
              <a:off x="4806253" y="1988840"/>
              <a:ext cx="613472" cy="613472"/>
              <a:chOff x="4806253" y="1988840"/>
              <a:chExt cx="613472" cy="613472"/>
            </a:xfrm>
          </p:grpSpPr>
          <p:sp>
            <p:nvSpPr>
              <p:cNvPr id="25" name="Oval 25"/>
              <p:cNvSpPr/>
              <p:nvPr/>
            </p:nvSpPr>
            <p:spPr>
              <a:xfrm>
                <a:off x="4806253" y="1988840"/>
                <a:ext cx="613472" cy="613472"/>
              </a:xfrm>
              <a:prstGeom prst="ellipse">
                <a:avLst/>
              </a:prstGeom>
              <a:solidFill>
                <a:schemeClr val="accent1">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26" name="Group 26"/>
              <p:cNvGrpSpPr/>
              <p:nvPr/>
            </p:nvGrpSpPr>
            <p:grpSpPr bwMode="auto">
              <a:xfrm>
                <a:off x="4998751" y="2166682"/>
                <a:ext cx="228478" cy="223844"/>
                <a:chOff x="0" y="0"/>
                <a:chExt cx="581" cy="573"/>
              </a:xfrm>
              <a:solidFill>
                <a:schemeClr val="bg1"/>
              </a:solidFill>
            </p:grpSpPr>
            <p:sp>
              <p:nvSpPr>
                <p:cNvPr id="27" name="Freeform: Shape 27"/>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8" name="Freeform: Shape 28"/>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9" name="Freeform: Shape 29"/>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p>
              </p:txBody>
            </p:sp>
            <p:sp>
              <p:nvSpPr>
                <p:cNvPr id="30" name="Freeform: Shape 30"/>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p>
              </p:txBody>
            </p:sp>
            <p:sp>
              <p:nvSpPr>
                <p:cNvPr id="31" name="Freeform: Shape 31"/>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p>
              </p:txBody>
            </p:sp>
            <p:sp>
              <p:nvSpPr>
                <p:cNvPr id="32" name="Freeform: Shape 32"/>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p>
              </p:txBody>
            </p:sp>
            <p:sp>
              <p:nvSpPr>
                <p:cNvPr id="33" name="Freeform: Shape 33"/>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p>
              </p:txBody>
            </p:sp>
            <p:sp>
              <p:nvSpPr>
                <p:cNvPr id="34" name="Freeform: Shape 34"/>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p>
              </p:txBody>
            </p:sp>
          </p:grpSp>
        </p:grpSp>
        <p:sp>
          <p:nvSpPr>
            <p:cNvPr id="23" name="TextBox 35"/>
            <p:cNvSpPr txBox="1"/>
            <p:nvPr/>
          </p:nvSpPr>
          <p:spPr>
            <a:xfrm>
              <a:off x="5552033" y="2193882"/>
              <a:ext cx="3506479" cy="203389"/>
            </a:xfrm>
            <a:prstGeom prst="rect">
              <a:avLst/>
            </a:prstGeom>
            <a:noFill/>
          </p:spPr>
          <p:txBody>
            <a:bodyPr wrap="none" lIns="0" tIns="0" rIns="0" bIns="0" anchor="ctr" anchorCtr="0"/>
            <a:lstStyle/>
            <a:p>
              <a:r>
                <a:rPr lang="zh-CN" altLang="en-US" sz="1400" b="1">
                  <a:solidFill>
                    <a:schemeClr val="accent1"/>
                  </a:solidFill>
                </a:rPr>
                <a:t>项目展示</a:t>
              </a:r>
              <a:endParaRPr lang="zh-CN" altLang="en-US" sz="1400" b="1">
                <a:solidFill>
                  <a:schemeClr val="accent1"/>
                </a:solidFill>
              </a:endParaRPr>
            </a:p>
          </p:txBody>
        </p:sp>
        <p:sp>
          <p:nvSpPr>
            <p:cNvPr id="21" name="TextBox 40"/>
            <p:cNvSpPr txBox="1"/>
            <p:nvPr/>
          </p:nvSpPr>
          <p:spPr>
            <a:xfrm>
              <a:off x="5552033" y="3188106"/>
              <a:ext cx="3506479" cy="203389"/>
            </a:xfrm>
            <a:prstGeom prst="rect">
              <a:avLst/>
            </a:prstGeom>
            <a:noFill/>
          </p:spPr>
          <p:txBody>
            <a:bodyPr wrap="none" lIns="0" tIns="0" rIns="0" bIns="0" anchor="ctr" anchorCtr="0"/>
            <a:lstStyle/>
            <a:p>
              <a:r>
                <a:rPr lang="zh-CN" altLang="en-US" sz="1400" b="1">
                  <a:solidFill>
                    <a:schemeClr val="accent2"/>
                  </a:solidFill>
                </a:rPr>
                <a:t>测试相关</a:t>
              </a:r>
              <a:endParaRPr lang="zh-CN" altLang="en-US" sz="1400" b="1">
                <a:solidFill>
                  <a:schemeClr val="accent2"/>
                </a:solidFill>
              </a:endParaRPr>
            </a:p>
          </p:txBody>
        </p:sp>
        <p:sp>
          <p:nvSpPr>
            <p:cNvPr id="19" name="TextBox 43"/>
            <p:cNvSpPr txBox="1"/>
            <p:nvPr/>
          </p:nvSpPr>
          <p:spPr>
            <a:xfrm>
              <a:off x="5552033" y="4181484"/>
              <a:ext cx="3506479" cy="203389"/>
            </a:xfrm>
            <a:prstGeom prst="rect">
              <a:avLst/>
            </a:prstGeom>
            <a:noFill/>
          </p:spPr>
          <p:txBody>
            <a:bodyPr wrap="none" lIns="0" tIns="0" rIns="0" bIns="0" anchor="ctr" anchorCtr="0"/>
            <a:lstStyle/>
            <a:p>
              <a:r>
                <a:rPr lang="zh-CN" altLang="en-US" sz="1400" b="1">
                  <a:solidFill>
                    <a:schemeClr val="accent3">
                      <a:lumMod val="100000"/>
                    </a:schemeClr>
                  </a:solidFill>
                </a:rPr>
                <a:t>反馈更新</a:t>
              </a:r>
              <a:endParaRPr lang="zh-CN" altLang="en-US" sz="1400" b="1">
                <a:solidFill>
                  <a:schemeClr val="accent3">
                    <a:lumMod val="100000"/>
                  </a:schemeClr>
                </a:solidFill>
              </a:endParaRPr>
            </a:p>
          </p:txBody>
        </p:sp>
        <p:sp>
          <p:nvSpPr>
            <p:cNvPr id="17" name="TextBox 46"/>
            <p:cNvSpPr txBox="1"/>
            <p:nvPr/>
          </p:nvSpPr>
          <p:spPr>
            <a:xfrm>
              <a:off x="5552033" y="5211269"/>
              <a:ext cx="3506479" cy="203389"/>
            </a:xfrm>
            <a:prstGeom prst="rect">
              <a:avLst/>
            </a:prstGeom>
            <a:noFill/>
          </p:spPr>
          <p:txBody>
            <a:bodyPr wrap="none" lIns="0" tIns="0" rIns="0" bIns="0" anchor="ctr" anchorCtr="0"/>
            <a:lstStyle/>
            <a:p>
              <a:r>
                <a:rPr lang="zh-CN" altLang="en-US" sz="1400" b="1">
                  <a:solidFill>
                    <a:schemeClr val="accent4">
                      <a:lumMod val="100000"/>
                    </a:schemeClr>
                  </a:solidFill>
                </a:rPr>
                <a:t>其他</a:t>
              </a:r>
              <a:endParaRPr lang="en-US" altLang="zh-CN" sz="1400" b="1">
                <a:solidFill>
                  <a:schemeClr val="accent4">
                    <a:lumMod val="100000"/>
                  </a:schemeClr>
                </a:solidFill>
              </a:endParaRPr>
            </a:p>
          </p:txBody>
        </p:sp>
      </p:grpSp>
      <p:sp>
        <p:nvSpPr>
          <p:cNvPr id="8" name="Freeform: Shape 52"/>
          <p:cNvSpPr/>
          <p:nvPr/>
        </p:nvSpPr>
        <p:spPr bwMode="auto">
          <a:xfrm>
            <a:off x="5787135" y="1294796"/>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alpha val="51000"/>
            </a:schemeClr>
          </a:solidFill>
          <a:ln w="19050">
            <a:noFill/>
            <a:round/>
          </a:ln>
        </p:spPr>
        <p:txBody>
          <a:bodyPr anchor="ctr"/>
          <a:lstStyle/>
          <a:p>
            <a:pPr algn="ctr"/>
          </a:p>
        </p:txBody>
      </p:sp>
      <p:sp>
        <p:nvSpPr>
          <p:cNvPr id="49" name="Title 1"/>
          <p:cNvSpPr txBox="1"/>
          <p:nvPr/>
        </p:nvSpPr>
        <p:spPr>
          <a:xfrm>
            <a:off x="755576" y="171626"/>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展示内容</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反馈更新</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6380"/>
            <a:chOff x="4077325" y="3187722"/>
            <a:chExt cx="2303560" cy="328013"/>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8013"/>
            </a:xfrm>
            <a:prstGeom prst="rect">
              <a:avLst/>
            </a:prstGeom>
            <a:noFill/>
            <a:ln w="9525">
              <a:noFill/>
            </a:ln>
          </p:spPr>
          <p:txBody>
            <a:bodyPr wrap="square" anchor="t">
              <a:spAutoFit/>
            </a:bodyPr>
            <a:lstStyle/>
            <a:p>
              <a:pPr lvl="0"/>
              <a:r>
                <a:rPr lang="zh-CN" altLang="en-US" sz="1010" dirty="0">
                  <a:solidFill>
                    <a:schemeClr val="bg1">
                      <a:lumMod val="50000"/>
                    </a:schemeClr>
                  </a:solidFill>
                  <a:latin typeface="微软雅黑" panose="020B0503020204020204" pitchFamily="34" charset="-122"/>
                  <a:ea typeface="微软雅黑" panose="020B0503020204020204" pitchFamily="34" charset="-122"/>
                  <a:sym typeface="+mn-ea"/>
                </a:rPr>
                <a:t>用户反馈</a:t>
              </a:r>
              <a:endParaRPr lang="zh-CN" altLang="en-US" sz="1010" dirty="0">
                <a:solidFill>
                  <a:schemeClr val="bg1">
                    <a:lumMod val="50000"/>
                  </a:schemeClr>
                </a:solidFill>
                <a:latin typeface="微软雅黑" panose="020B0503020204020204" pitchFamily="34" charset="-122"/>
                <a:ea typeface="微软雅黑" panose="020B0503020204020204" pitchFamily="34" charset="-122"/>
                <a:sym typeface="+mn-ea"/>
              </a:endParaRPr>
            </a:p>
          </p:txBody>
        </p:sp>
      </p:grpSp>
      <p:grpSp>
        <p:nvGrpSpPr>
          <p:cNvPr id="15" name="组合 14"/>
          <p:cNvGrpSpPr/>
          <p:nvPr/>
        </p:nvGrpSpPr>
        <p:grpSpPr>
          <a:xfrm>
            <a:off x="4792875" y="2828353"/>
            <a:ext cx="2046685" cy="247650"/>
            <a:chOff x="4077325" y="3587832"/>
            <a:chExt cx="2728209" cy="329704"/>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详细设计修订</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项目计划修订</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用户手册修订</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03</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测试</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反馈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4645" y="1602740"/>
            <a:ext cx="5935345" cy="1938655"/>
          </a:xfrm>
          <a:prstGeom prst="rect">
            <a:avLst/>
          </a:prstGeom>
          <a:noFill/>
        </p:spPr>
        <p:txBody>
          <a:bodyPr wrap="square" lIns="0" tIns="0" rIns="0" bIns="0" rtlCol="0">
            <a:spAutoFit/>
          </a:bodyPr>
          <a:p>
            <a:pPr algn="l">
              <a:lnSpc>
                <a:spcPct val="150000"/>
              </a:lnSpc>
            </a:pPr>
            <a:r>
              <a:rPr lang="en-US" altLang="zh-CN" sz="1400" dirty="0" smtClean="0">
                <a:solidFill>
                  <a:schemeClr val="accent6"/>
                </a:solidFill>
                <a:latin typeface="微软雅黑" panose="020B0503020204020204" pitchFamily="34" charset="-122"/>
                <a:ea typeface="微软雅黑" panose="020B0503020204020204" pitchFamily="34" charset="-122"/>
              </a:rPr>
              <a:t>本小组在将OurSudoku项目部署到服务器上后，就在用户的实际环境进行了相应的黑盒测试，为了真实地模拟用户使用的情况，本小组从注册、登录、查看房间列表、加入房间、退出房间、开始比赛、开始练习、自主出题等部分进行逐一测试</a:t>
            </a:r>
            <a:r>
              <a:rPr lang="zh-CN" altLang="en-US" sz="1400" dirty="0" smtClean="0">
                <a:solidFill>
                  <a:schemeClr val="accent6"/>
                </a:solidFill>
                <a:latin typeface="微软雅黑" panose="020B0503020204020204" pitchFamily="34" charset="-122"/>
                <a:ea typeface="微软雅黑" panose="020B0503020204020204" pitchFamily="34" charset="-122"/>
              </a:rPr>
              <a:t>。</a:t>
            </a:r>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lnSpc>
                <a:spcPct val="150000"/>
              </a:lnSpc>
            </a:pPr>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lnSpc>
                <a:spcPct val="150000"/>
              </a:lnSpc>
            </a:pPr>
            <a:r>
              <a:rPr lang="en-US" altLang="zh-CN" sz="1400" dirty="0" smtClean="0">
                <a:solidFill>
                  <a:schemeClr val="accent6"/>
                </a:solidFill>
                <a:latin typeface="微软雅黑" panose="020B0503020204020204" pitchFamily="34" charset="-122"/>
                <a:ea typeface="微软雅黑" panose="020B0503020204020204" pitchFamily="34" charset="-122"/>
              </a:rPr>
              <a:t>测试结果为：</a:t>
            </a:r>
            <a:r>
              <a:rPr lang="en-US" altLang="zh-CN" sz="1400" dirty="0" smtClean="0">
                <a:solidFill>
                  <a:srgbClr val="FF0000"/>
                </a:solidFill>
                <a:latin typeface="微软雅黑" panose="020B0503020204020204" pitchFamily="34" charset="-122"/>
                <a:ea typeface="微软雅黑" panose="020B0503020204020204" pitchFamily="34" charset="-122"/>
              </a:rPr>
              <a:t>输出结果正确，速度较慢</a:t>
            </a:r>
            <a:r>
              <a:rPr lang="en-US" altLang="zh-CN" sz="1400" dirty="0" smtClean="0">
                <a:solidFill>
                  <a:schemeClr val="accent6"/>
                </a:solidFill>
                <a:latin typeface="微软雅黑" panose="020B0503020204020204" pitchFamily="34" charset="-122"/>
                <a:ea typeface="微软雅黑" panose="020B0503020204020204" pitchFamily="34" charset="-122"/>
              </a:rPr>
              <a:t>。</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测试</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反馈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62610" y="1263650"/>
            <a:ext cx="8018145" cy="2795270"/>
          </a:xfrm>
          <a:prstGeom prst="rect">
            <a:avLst/>
          </a:prstGeom>
          <a:noFill/>
        </p:spPr>
        <p:txBody>
          <a:bodyPr wrap="square" lIns="0" tIns="0" rIns="0" bIns="0" rtlCol="0">
            <a:spAutoFit/>
          </a:bodyPr>
          <a:p>
            <a:pPr algn="l">
              <a:lnSpc>
                <a:spcPct val="130000"/>
              </a:lnSpc>
            </a:pPr>
            <a:r>
              <a:rPr sz="1400" dirty="0" smtClean="0">
                <a:solidFill>
                  <a:srgbClr val="FF0000"/>
                </a:solidFill>
                <a:latin typeface="微软雅黑" panose="020B0503020204020204" pitchFamily="34" charset="-122"/>
                <a:ea typeface="微软雅黑" panose="020B0503020204020204" pitchFamily="34" charset="-122"/>
              </a:rPr>
              <a:t>测试用户：杨枨老师</a:t>
            </a:r>
            <a:endParaRPr sz="1400" dirty="0" smtClean="0">
              <a:solidFill>
                <a:srgbClr val="FF0000"/>
              </a:solidFill>
              <a:latin typeface="微软雅黑" panose="020B0503020204020204" pitchFamily="34" charset="-122"/>
              <a:ea typeface="微软雅黑" panose="020B0503020204020204" pitchFamily="34" charset="-122"/>
            </a:endParaRPr>
          </a:p>
          <a:p>
            <a:pPr algn="l">
              <a:lnSpc>
                <a:spcPct val="130000"/>
              </a:lnSpc>
            </a:pPr>
            <a:r>
              <a:rPr sz="1400" dirty="0" smtClean="0">
                <a:solidFill>
                  <a:schemeClr val="accent6"/>
                </a:solidFill>
                <a:latin typeface="微软雅黑" panose="020B0503020204020204" pitchFamily="34" charset="-122"/>
                <a:ea typeface="微软雅黑" panose="020B0503020204020204" pitchFamily="34" charset="-122"/>
              </a:rPr>
              <a:t>杨枨老师对本工程的加载速度很不满意，并指出我们现有功能做的不错，但是在界面的缩放过程中，界面缩放的比例不正常，用户在主页应该能看到更多东西，例如：部分房间信息、部分排位信息等，应该在后续的版本更新中对这些漏洞进行修补并重新部署到服务器上。</a:t>
            </a:r>
            <a:endParaRPr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endParaRPr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r>
              <a:rPr sz="1400" dirty="0" smtClean="0">
                <a:solidFill>
                  <a:schemeClr val="accent6"/>
                </a:solidFill>
                <a:latin typeface="微软雅黑" panose="020B0503020204020204" pitchFamily="34" charset="-122"/>
                <a:ea typeface="微软雅黑" panose="020B0503020204020204" pitchFamily="34" charset="-122"/>
              </a:rPr>
              <a:t>解决方案：</a:t>
            </a:r>
            <a:endParaRPr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r>
              <a:rPr sz="1400" dirty="0" smtClean="0">
                <a:solidFill>
                  <a:schemeClr val="accent6"/>
                </a:solidFill>
                <a:latin typeface="微软雅黑" panose="020B0503020204020204" pitchFamily="34" charset="-122"/>
                <a:ea typeface="微软雅黑" panose="020B0503020204020204" pitchFamily="34" charset="-122"/>
              </a:rPr>
              <a:t>由于在项目开发的初始阶段，由于本小组开发成员对前端的开发并不熟悉，有部分地方采用了固定像素大小，但固定像素大小无法解决页面缩放时产生的问题，只需要将采用像素固定大小的组件换成用rem或者%即可。在解决用户在主页能看到的信息过少部分，我们会在后续的更新中，对主页进行内容的填充并重新进行排版，排版完成后连接接口，并再次对这些接口进行测试。</a:t>
            </a:r>
            <a:endParaRPr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测试</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反馈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63245" y="1313815"/>
            <a:ext cx="8018145" cy="2515870"/>
          </a:xfrm>
          <a:prstGeom prst="rect">
            <a:avLst/>
          </a:prstGeom>
          <a:noFill/>
        </p:spPr>
        <p:txBody>
          <a:bodyPr wrap="square" lIns="0" tIns="0" rIns="0" bIns="0" rtlCol="0">
            <a:spAutoFit/>
          </a:bodyPr>
          <a:p>
            <a:pPr algn="l">
              <a:lnSpc>
                <a:spcPct val="130000"/>
              </a:lnSpc>
            </a:pPr>
            <a:r>
              <a:rPr sz="1400" dirty="0" smtClean="0">
                <a:solidFill>
                  <a:schemeClr val="accent6"/>
                </a:solidFill>
                <a:latin typeface="微软雅黑" panose="020B0503020204020204" pitchFamily="34" charset="-122"/>
                <a:ea typeface="微软雅黑" panose="020B0503020204020204" pitchFamily="34" charset="-122"/>
              </a:rPr>
              <a:t>测试用户：</a:t>
            </a:r>
            <a:r>
              <a:rPr lang="zh-CN" sz="1400" dirty="0" smtClean="0">
                <a:solidFill>
                  <a:schemeClr val="accent6"/>
                </a:solidFill>
                <a:latin typeface="微软雅黑" panose="020B0503020204020204" pitchFamily="34" charset="-122"/>
                <a:ea typeface="微软雅黑" panose="020B0503020204020204" pitchFamily="34" charset="-122"/>
              </a:rPr>
              <a:t>韩艳丽</a:t>
            </a:r>
            <a:endParaRPr lang="zh-CN"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r>
              <a:rPr lang="zh-CN" sz="1400" dirty="0" smtClean="0">
                <a:solidFill>
                  <a:schemeClr val="accent6"/>
                </a:solidFill>
                <a:latin typeface="微软雅黑" panose="020B0503020204020204" pitchFamily="34" charset="-122"/>
                <a:ea typeface="微软雅黑" panose="020B0503020204020204" pitchFamily="34" charset="-122"/>
              </a:rPr>
              <a:t>韩同学</a:t>
            </a:r>
            <a:r>
              <a:rPr sz="1400" dirty="0" smtClean="0">
                <a:solidFill>
                  <a:schemeClr val="accent6"/>
                </a:solidFill>
                <a:latin typeface="微软雅黑" panose="020B0503020204020204" pitchFamily="34" charset="-122"/>
                <a:ea typeface="微软雅黑" panose="020B0503020204020204" pitchFamily="34" charset="-122"/>
              </a:rPr>
              <a:t>指出：在使用本工程的做题界面时，数独数字的选择框应浮现在相应格子的附近，而不是固定在界面的某个地方，这样不利于用户的输入</a:t>
            </a:r>
            <a:r>
              <a:rPr lang="zh-CN" sz="1400" dirty="0" smtClean="0">
                <a:solidFill>
                  <a:schemeClr val="accent6"/>
                </a:solidFill>
                <a:latin typeface="微软雅黑" panose="020B0503020204020204" pitchFamily="34" charset="-122"/>
                <a:ea typeface="微软雅黑" panose="020B0503020204020204" pitchFamily="34" charset="-122"/>
              </a:rPr>
              <a:t>；</a:t>
            </a:r>
            <a:endParaRPr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endParaRPr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r>
              <a:rPr sz="1400" dirty="0" smtClean="0">
                <a:solidFill>
                  <a:schemeClr val="accent6"/>
                </a:solidFill>
                <a:latin typeface="微软雅黑" panose="020B0503020204020204" pitchFamily="34" charset="-122"/>
                <a:ea typeface="微软雅黑" panose="020B0503020204020204" pitchFamily="34" charset="-122"/>
              </a:rPr>
              <a:t>解决方案：对于数独数字的选择框浮现位置问题，本小组决定采用ID的形式对每个数独格子进行编号，然后在接收到用户的点击动作（鼠标悬浮动作）时，自动检测用户选中的格子，并获取该格子的定位，通过该定位实现对输入框的定位，由于定位需要被浮现在所有格子的表面，这个输入框的position值应被设为absolute，这样就能保证输入框的位置能够固定显示在屏幕的某个位置而不受其他组件的影响，当然，也不会影响其他组件的显示。</a:t>
            </a:r>
            <a:endParaRPr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测试</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反馈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63245" y="1313815"/>
            <a:ext cx="8018145" cy="2515870"/>
          </a:xfrm>
          <a:prstGeom prst="rect">
            <a:avLst/>
          </a:prstGeom>
          <a:noFill/>
        </p:spPr>
        <p:txBody>
          <a:bodyPr wrap="square" lIns="0" tIns="0" rIns="0" bIns="0" rtlCol="0">
            <a:spAutoFit/>
          </a:bodyPr>
          <a:p>
            <a:pPr algn="l">
              <a:lnSpc>
                <a:spcPct val="130000"/>
              </a:lnSpc>
            </a:pPr>
            <a:r>
              <a:rPr sz="1400" dirty="0" smtClean="0">
                <a:solidFill>
                  <a:schemeClr val="accent6"/>
                </a:solidFill>
                <a:latin typeface="微软雅黑" panose="020B0503020204020204" pitchFamily="34" charset="-122"/>
                <a:ea typeface="微软雅黑" panose="020B0503020204020204" pitchFamily="34" charset="-122"/>
              </a:rPr>
              <a:t>测试用户：</a:t>
            </a:r>
            <a:r>
              <a:rPr lang="zh-CN" sz="1400" dirty="0" smtClean="0">
                <a:solidFill>
                  <a:schemeClr val="accent6"/>
                </a:solidFill>
                <a:latin typeface="微软雅黑" panose="020B0503020204020204" pitchFamily="34" charset="-122"/>
                <a:ea typeface="微软雅黑" panose="020B0503020204020204" pitchFamily="34" charset="-122"/>
              </a:rPr>
              <a:t>周云</a:t>
            </a:r>
            <a:endParaRPr lang="zh-CN"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r>
              <a:rPr lang="zh-CN" sz="1400" dirty="0" smtClean="0">
                <a:solidFill>
                  <a:schemeClr val="accent6"/>
                </a:solidFill>
                <a:latin typeface="微软雅黑" panose="020B0503020204020204" pitchFamily="34" charset="-122"/>
                <a:ea typeface="微软雅黑" panose="020B0503020204020204" pitchFamily="34" charset="-122"/>
              </a:rPr>
              <a:t>周同学</a:t>
            </a:r>
            <a:r>
              <a:rPr sz="1400" dirty="0" smtClean="0">
                <a:solidFill>
                  <a:schemeClr val="accent6"/>
                </a:solidFill>
                <a:latin typeface="微软雅黑" panose="020B0503020204020204" pitchFamily="34" charset="-122"/>
                <a:ea typeface="微软雅黑" panose="020B0503020204020204" pitchFamily="34" charset="-122"/>
              </a:rPr>
              <a:t>指出：在使用本工程的做题界面时，如果采用固定地方进行输入，用户应该能清晰地看到被选中的格子在哪，而不是需要辨别输入框上方的格子定位，通过数字定位用户还需要去数数来确认格子的位置，解决方法如：对被选中的格子进行高亮化。</a:t>
            </a:r>
            <a:endParaRPr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endParaRPr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r>
              <a:rPr sz="1400" dirty="0" smtClean="0">
                <a:solidFill>
                  <a:schemeClr val="accent6"/>
                </a:solidFill>
                <a:latin typeface="微软雅黑" panose="020B0503020204020204" pitchFamily="34" charset="-122"/>
                <a:ea typeface="微软雅黑" panose="020B0503020204020204" pitchFamily="34" charset="-122"/>
              </a:rPr>
              <a:t>解决方案：</a:t>
            </a:r>
            <a:endParaRPr sz="1400" dirty="0" smtClean="0">
              <a:solidFill>
                <a:schemeClr val="accent6"/>
              </a:solidFill>
              <a:latin typeface="微软雅黑" panose="020B0503020204020204" pitchFamily="34" charset="-122"/>
              <a:ea typeface="微软雅黑" panose="020B0503020204020204" pitchFamily="34" charset="-122"/>
            </a:endParaRPr>
          </a:p>
          <a:p>
            <a:pPr algn="l">
              <a:lnSpc>
                <a:spcPct val="130000"/>
              </a:lnSpc>
            </a:pPr>
            <a:r>
              <a:rPr sz="1400" dirty="0" smtClean="0">
                <a:solidFill>
                  <a:schemeClr val="accent6"/>
                </a:solidFill>
                <a:latin typeface="微软雅黑" panose="020B0503020204020204" pitchFamily="34" charset="-122"/>
                <a:ea typeface="微软雅黑" panose="020B0503020204020204" pitchFamily="34" charset="-122"/>
              </a:rPr>
              <a:t>由于和用户1提出的问题有类似的部分，本小组同样可以采用ID的形式对每个数独格子进行编号，在接收到用户的点击动作（鼠标悬浮动作）时，自动检测到用户选中的格子，并确认该格子的ID，确认ID后就可以通过ID修改该格子的background-color属性对格子的背景颜色进行修改来达到高亮的效果。</a:t>
            </a:r>
            <a:endParaRPr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项目计划</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修订</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t="4398" b="761"/>
          <a:stretch>
            <a:fillRect/>
          </a:stretch>
        </p:blipFill>
        <p:spPr>
          <a:xfrm>
            <a:off x="911225" y="551815"/>
            <a:ext cx="7322185" cy="45916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对应甘特图</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0" y="574040"/>
            <a:ext cx="9143365" cy="45694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详细设计</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修订</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43915" y="551180"/>
            <a:ext cx="7456170" cy="4584065"/>
          </a:xfrm>
          <a:prstGeom prst="rect">
            <a:avLst/>
          </a:prstGeom>
        </p:spPr>
      </p:pic>
      <p:sp>
        <p:nvSpPr>
          <p:cNvPr id="5" name="矩形 4"/>
          <p:cNvSpPr/>
          <p:nvPr/>
        </p:nvSpPr>
        <p:spPr>
          <a:xfrm>
            <a:off x="5076190" y="3003550"/>
            <a:ext cx="2880360" cy="215900"/>
          </a:xfrm>
          <a:prstGeom prst="rect">
            <a:avLst/>
          </a:prstGeom>
          <a:noFill/>
          <a:ln>
            <a:solidFill>
              <a:srgbClr val="FF0000"/>
            </a:solidFill>
          </a:ln>
          <a:extLst>
            <a:ext uri="{909E8E84-426E-40DD-AFC4-6F175D3DCCD1}">
              <a14:hiddenFill xmlns:a14="http://schemas.microsoft.com/office/drawing/2010/main">
                <a:blipFill>
                  <a:blip r:embed="rId2"/>
                  <a:stretch>
                    <a:fillRect/>
                  </a:stretch>
                </a:blip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用户手册</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修订</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t="5679" b="5780"/>
          <a:stretch>
            <a:fillRect/>
          </a:stretch>
        </p:blipFill>
        <p:spPr>
          <a:xfrm>
            <a:off x="819785" y="560705"/>
            <a:ext cx="7505065" cy="4582795"/>
          </a:xfrm>
          <a:prstGeom prst="rect">
            <a:avLst/>
          </a:prstGeom>
        </p:spPr>
      </p:pic>
      <p:sp>
        <p:nvSpPr>
          <p:cNvPr id="5" name="矩形 4"/>
          <p:cNvSpPr/>
          <p:nvPr/>
        </p:nvSpPr>
        <p:spPr>
          <a:xfrm>
            <a:off x="5090795" y="2557145"/>
            <a:ext cx="2880360" cy="187325"/>
          </a:xfrm>
          <a:prstGeom prst="rect">
            <a:avLst/>
          </a:prstGeom>
          <a:noFill/>
          <a:ln>
            <a:solidFill>
              <a:srgbClr val="FF0000"/>
            </a:solidFill>
          </a:ln>
          <a:extLst>
            <a:ext uri="{909E8E84-426E-40DD-AFC4-6F175D3DCCD1}">
              <a14:hiddenFill xmlns:a14="http://schemas.microsoft.com/office/drawing/2010/main">
                <a:blipFill>
                  <a:blip r:embed="rId2"/>
                  <a:stretch>
                    <a:fillRect/>
                  </a:stretch>
                </a:blip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其他</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会议纪要</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792875" y="2828353"/>
            <a:ext cx="2046685" cy="247650"/>
            <a:chOff x="4077325" y="3587832"/>
            <a:chExt cx="2728209" cy="329704"/>
          </a:xfrm>
        </p:grpSpPr>
        <p:sp>
          <p:nvSpPr>
            <p:cNvPr id="32" name="椭圆 31"/>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3"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绩效评定</a:t>
              </a:r>
              <a:r>
                <a:rPr lang="en-US" altLang="zh-CN" sz="1015" dirty="0">
                  <a:solidFill>
                    <a:schemeClr val="bg1">
                      <a:lumMod val="50000"/>
                    </a:schemeClr>
                  </a:solidFill>
                  <a:latin typeface="微软雅黑" panose="020B0503020204020204" pitchFamily="34" charset="-122"/>
                  <a:ea typeface="微软雅黑" panose="020B0503020204020204" pitchFamily="34" charset="-122"/>
                </a:rPr>
                <a:t>&amp;</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总结报告</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656204" y="2499742"/>
            <a:ext cx="1854994" cy="247650"/>
            <a:chOff x="6560698" y="3150247"/>
            <a:chExt cx="2473385" cy="329704"/>
          </a:xfrm>
        </p:grpSpPr>
        <p:sp>
          <p:nvSpPr>
            <p:cNvPr id="35" name="椭圆 34"/>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6"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版本管理</a:t>
              </a:r>
              <a:r>
                <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rPr>
                <a:t>[4]</a:t>
              </a:r>
              <a:endPar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656203" y="2828353"/>
            <a:ext cx="2020253" cy="247650"/>
            <a:chOff x="6560698" y="3587832"/>
            <a:chExt cx="2694279" cy="329704"/>
          </a:xfrm>
        </p:grpSpPr>
        <p:sp>
          <p:nvSpPr>
            <p:cNvPr id="38" name="椭圆 37"/>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9"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项目总结</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0"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29824" cy="1107996"/>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04</a:t>
            </a:r>
            <a:endParaRPr lang="zh-CN" altLang="en-US" sz="6600" b="1" dirty="0">
              <a:latin typeface="微软雅黑" panose="020B0503020204020204" pitchFamily="34" charset="-122"/>
              <a:ea typeface="微软雅黑" panose="020B0503020204020204" pitchFamily="34" charset="-122"/>
            </a:endParaRPr>
          </a:p>
        </p:txBody>
      </p:sp>
      <p:sp>
        <p:nvSpPr>
          <p:cNvPr id="41" name="任意多边形: 形状 40"/>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793113" y="3135058"/>
            <a:ext cx="2020253" cy="247650"/>
            <a:chOff x="6560698" y="3587832"/>
            <a:chExt cx="2694279" cy="329704"/>
          </a:xfrm>
        </p:grpSpPr>
        <p:sp>
          <p:nvSpPr>
            <p:cNvPr id="3" name="椭圆 2"/>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noProof="1">
                <a:solidFill>
                  <a:schemeClr val="bg1">
                    <a:lumMod val="50000"/>
                  </a:schemeClr>
                </a:solidFill>
              </a:endParaRPr>
            </a:p>
          </p:txBody>
        </p:sp>
        <p:sp>
          <p:nvSpPr>
            <p:cNvPr id="4" name="文本框 49"/>
            <p:cNvSpPr txBox="1"/>
            <p:nvPr/>
          </p:nvSpPr>
          <p:spPr>
            <a:xfrm>
              <a:off x="6805228" y="3587832"/>
              <a:ext cx="2449749" cy="329704"/>
            </a:xfrm>
            <a:prstGeom prst="rect">
              <a:avLst/>
            </a:prstGeom>
            <a:noFill/>
            <a:ln w="9525">
              <a:noFill/>
            </a:ln>
          </p:spPr>
          <p:txBody>
            <a:bodyPr wrap="square" anchor="t">
              <a:spAutoFit/>
            </a:bodyPr>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项目展示</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7650"/>
            <a:chOff x="4077325" y="3187722"/>
            <a:chExt cx="2303560" cy="329704"/>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部署运行</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92875" y="2828353"/>
            <a:ext cx="2046685" cy="246380"/>
            <a:chOff x="4077325" y="3587832"/>
            <a:chExt cx="2728209" cy="328013"/>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8013"/>
            </a:xfrm>
            <a:prstGeom prst="rect">
              <a:avLst/>
            </a:prstGeom>
            <a:noFill/>
            <a:ln w="9525">
              <a:noFill/>
            </a:ln>
          </p:spPr>
          <p:txBody>
            <a:bodyPr wrap="square" anchor="t">
              <a:spAutoFit/>
            </a:bodyPr>
            <a:lstStyle/>
            <a:p>
              <a:pPr lvl="0"/>
              <a:r>
                <a:rPr lang="zh-CN" altLang="en-US" sz="1010" dirty="0">
                  <a:solidFill>
                    <a:schemeClr val="bg1">
                      <a:lumMod val="50000"/>
                    </a:schemeClr>
                  </a:solidFill>
                  <a:latin typeface="微软雅黑" panose="020B0503020204020204" pitchFamily="34" charset="-122"/>
                  <a:ea typeface="微软雅黑" panose="020B0503020204020204" pitchFamily="34" charset="-122"/>
                  <a:sym typeface="+mn-ea"/>
                </a:rPr>
                <a:t>代码规范（代码走查）</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程序清单</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各类</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工具</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01</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1229</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rcRect b="9216"/>
          <a:stretch>
            <a:fillRect/>
          </a:stretch>
        </p:blipFill>
        <p:spPr>
          <a:xfrm>
            <a:off x="4533265" y="0"/>
            <a:ext cx="4460240" cy="5128895"/>
          </a:xfrm>
          <a:prstGeom prst="rect">
            <a:avLst/>
          </a:prstGeom>
        </p:spPr>
      </p:pic>
      <p:pic>
        <p:nvPicPr>
          <p:cNvPr id="3" name="图片 2"/>
          <p:cNvPicPr>
            <a:picLocks noChangeAspect="1"/>
          </p:cNvPicPr>
          <p:nvPr/>
        </p:nvPicPr>
        <p:blipFill>
          <a:blip r:embed="rId3"/>
          <a:stretch>
            <a:fillRect/>
          </a:stretch>
        </p:blipFill>
        <p:spPr>
          <a:xfrm>
            <a:off x="1187450" y="930910"/>
            <a:ext cx="2060575" cy="3665855"/>
          </a:xfrm>
          <a:prstGeom prst="rect">
            <a:avLst/>
          </a:prstGeom>
        </p:spPr>
      </p:pic>
      <p:sp>
        <p:nvSpPr>
          <p:cNvPr id="4" name="圆角矩形 3"/>
          <p:cNvSpPr/>
          <p:nvPr/>
        </p:nvSpPr>
        <p:spPr>
          <a:xfrm>
            <a:off x="1187450" y="2499360"/>
            <a:ext cx="2060575" cy="3600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1231</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l="2447" r="4127" b="2345"/>
          <a:stretch>
            <a:fillRect/>
          </a:stretch>
        </p:blipFill>
        <p:spPr>
          <a:xfrm>
            <a:off x="3830955" y="0"/>
            <a:ext cx="5313045" cy="5143500"/>
          </a:xfrm>
          <a:prstGeom prst="rect">
            <a:avLst/>
          </a:prstGeom>
        </p:spPr>
      </p:pic>
      <p:pic>
        <p:nvPicPr>
          <p:cNvPr id="4" name="图片 3"/>
          <p:cNvPicPr>
            <a:picLocks noChangeAspect="1"/>
          </p:cNvPicPr>
          <p:nvPr/>
        </p:nvPicPr>
        <p:blipFill>
          <a:blip r:embed="rId2"/>
          <a:stretch>
            <a:fillRect/>
          </a:stretch>
        </p:blipFill>
        <p:spPr>
          <a:xfrm>
            <a:off x="1187450" y="930910"/>
            <a:ext cx="2060575" cy="3665855"/>
          </a:xfrm>
          <a:prstGeom prst="rect">
            <a:avLst/>
          </a:prstGeom>
        </p:spPr>
      </p:pic>
      <p:sp>
        <p:nvSpPr>
          <p:cNvPr id="5" name="圆角矩形 4"/>
          <p:cNvSpPr/>
          <p:nvPr/>
        </p:nvSpPr>
        <p:spPr>
          <a:xfrm>
            <a:off x="1187450" y="1853565"/>
            <a:ext cx="2060575" cy="3600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0102</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b="3617"/>
          <a:stretch>
            <a:fillRect/>
          </a:stretch>
        </p:blipFill>
        <p:spPr>
          <a:xfrm>
            <a:off x="4140200" y="0"/>
            <a:ext cx="4881880" cy="5143500"/>
          </a:xfrm>
          <a:prstGeom prst="rect">
            <a:avLst/>
          </a:prstGeom>
        </p:spPr>
      </p:pic>
      <p:pic>
        <p:nvPicPr>
          <p:cNvPr id="4" name="图片 3"/>
          <p:cNvPicPr>
            <a:picLocks noChangeAspect="1"/>
          </p:cNvPicPr>
          <p:nvPr/>
        </p:nvPicPr>
        <p:blipFill>
          <a:blip r:embed="rId2"/>
          <a:stretch>
            <a:fillRect/>
          </a:stretch>
        </p:blipFill>
        <p:spPr>
          <a:xfrm>
            <a:off x="1187450" y="930910"/>
            <a:ext cx="2060575" cy="3665855"/>
          </a:xfrm>
          <a:prstGeom prst="rect">
            <a:avLst/>
          </a:prstGeom>
        </p:spPr>
      </p:pic>
      <p:sp>
        <p:nvSpPr>
          <p:cNvPr id="5" name="圆角矩形 4"/>
          <p:cNvSpPr/>
          <p:nvPr/>
        </p:nvSpPr>
        <p:spPr>
          <a:xfrm>
            <a:off x="1187450" y="1279525"/>
            <a:ext cx="2060575" cy="3600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0" y="637540"/>
            <a:ext cx="9144635" cy="45059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0" y="641350"/>
            <a:ext cx="9137015" cy="4502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阶段留底</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31470" y="553085"/>
            <a:ext cx="8481060" cy="45904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绩效评定</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72160" y="626745"/>
            <a:ext cx="7600315" cy="444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最终得分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p:nvPr>
            <p:custDataLst>
              <p:tags r:id="rId1"/>
            </p:custDataLst>
          </p:nvPr>
        </p:nvGraphicFramePr>
        <p:xfrm>
          <a:off x="1372553" y="1299210"/>
          <a:ext cx="6400800" cy="1143000"/>
        </p:xfrm>
        <a:graphic>
          <a:graphicData uri="http://schemas.openxmlformats.org/drawingml/2006/table">
            <a:tbl>
              <a:tblPr firstRow="1" bandRow="1">
                <a:tableStyleId>{5C22544A-7EE6-4342-B048-85BDC9FD1C3A}</a:tableStyleId>
              </a:tblPr>
              <a:tblGrid>
                <a:gridCol w="1600200"/>
                <a:gridCol w="1600200"/>
                <a:gridCol w="1600200"/>
                <a:gridCol w="1600200"/>
              </a:tblGrid>
              <a:tr h="285750">
                <a:tc>
                  <a:txBody>
                    <a:bodyPr/>
                    <a:p>
                      <a:pPr algn="ctr">
                        <a:buNone/>
                      </a:pPr>
                      <a:r>
                        <a:rPr lang="zh-CN" altLang="en-US" sz="1350"/>
                        <a:t>评分人</a:t>
                      </a:r>
                      <a:r>
                        <a:rPr lang="en-US" altLang="zh-CN" sz="1350"/>
                        <a:t>\</a:t>
                      </a:r>
                      <a:r>
                        <a:rPr lang="zh-CN" altLang="en-US" sz="1350"/>
                        <a:t>被评分人</a:t>
                      </a:r>
                      <a:endParaRPr lang="zh-CN" altLang="en-US" sz="1350"/>
                    </a:p>
                  </a:txBody>
                  <a:tcPr marL="68580" marR="68580" marT="34290" marB="34290"/>
                </a:tc>
                <a:tc>
                  <a:txBody>
                    <a:bodyPr/>
                    <a:p>
                      <a:pPr algn="ctr">
                        <a:buNone/>
                      </a:pPr>
                      <a:r>
                        <a:rPr lang="zh-CN" altLang="en-US" sz="1350"/>
                        <a:t>刘羽佳</a:t>
                      </a:r>
                      <a:endParaRPr lang="zh-CN" altLang="en-US" sz="1350"/>
                    </a:p>
                  </a:txBody>
                  <a:tcPr marL="68580" marR="68580" marT="34290" marB="34290"/>
                </a:tc>
                <a:tc>
                  <a:txBody>
                    <a:bodyPr/>
                    <a:p>
                      <a:pPr algn="ctr">
                        <a:buNone/>
                      </a:pPr>
                      <a:r>
                        <a:rPr lang="zh-CN" altLang="en-US" sz="1350"/>
                        <a:t>张鑫</a:t>
                      </a:r>
                      <a:endParaRPr lang="zh-CN" altLang="en-US" sz="1350"/>
                    </a:p>
                  </a:txBody>
                  <a:tcPr marL="68580" marR="68580" marT="34290" marB="34290"/>
                </a:tc>
                <a:tc>
                  <a:txBody>
                    <a:bodyPr/>
                    <a:p>
                      <a:pPr algn="ctr">
                        <a:buNone/>
                      </a:pPr>
                      <a:r>
                        <a:rPr lang="zh-CN" altLang="en-US" sz="1350"/>
                        <a:t>潘言</a:t>
                      </a:r>
                      <a:endParaRPr lang="zh-CN" altLang="en-US" sz="1350"/>
                    </a:p>
                  </a:txBody>
                  <a:tcPr marL="68580" marR="68580" marT="34290" marB="34290"/>
                </a:tc>
              </a:tr>
              <a:tr h="285750">
                <a:tc>
                  <a:txBody>
                    <a:bodyPr/>
                    <a:p>
                      <a:pPr algn="ctr">
                        <a:buNone/>
                      </a:pPr>
                      <a:r>
                        <a:rPr lang="zh-CN" altLang="en-US" sz="1350"/>
                        <a:t>刘羽佳（组长）</a:t>
                      </a:r>
                      <a:endParaRPr lang="zh-CN" altLang="en-US" sz="1350"/>
                    </a:p>
                  </a:txBody>
                  <a:tcPr marL="68580" marR="68580" marT="34290" marB="34290"/>
                </a:tc>
                <a:tc>
                  <a:txBody>
                    <a:bodyPr/>
                    <a:p>
                      <a:pPr algn="ctr">
                        <a:buNone/>
                      </a:pPr>
                      <a:r>
                        <a:rPr lang="en-US" altLang="zh-CN" sz="1400"/>
                        <a:t>90</a:t>
                      </a:r>
                      <a:endParaRPr lang="en-US" altLang="zh-CN" sz="1400"/>
                    </a:p>
                  </a:txBody>
                  <a:tcPr/>
                </a:tc>
                <a:tc>
                  <a:txBody>
                    <a:bodyPr/>
                    <a:p>
                      <a:pPr algn="ctr">
                        <a:buNone/>
                      </a:pPr>
                      <a:r>
                        <a:rPr lang="en-US" altLang="zh-CN" sz="1400"/>
                        <a:t>93</a:t>
                      </a:r>
                      <a:endParaRPr lang="en-US" altLang="zh-CN" sz="1400"/>
                    </a:p>
                  </a:txBody>
                  <a:tcPr/>
                </a:tc>
                <a:tc>
                  <a:txBody>
                    <a:bodyPr/>
                    <a:p>
                      <a:pPr algn="ctr">
                        <a:buNone/>
                      </a:pPr>
                      <a:r>
                        <a:rPr lang="en-US" altLang="zh-CN" sz="1400"/>
                        <a:t>88</a:t>
                      </a:r>
                      <a:endParaRPr lang="en-US" altLang="zh-CN" sz="1400"/>
                    </a:p>
                  </a:txBody>
                  <a:tcPr/>
                </a:tc>
              </a:tr>
              <a:tr h="285750">
                <a:tc>
                  <a:txBody>
                    <a:bodyPr/>
                    <a:p>
                      <a:pPr algn="ctr">
                        <a:buNone/>
                      </a:pPr>
                      <a:r>
                        <a:rPr lang="zh-CN" altLang="en-US" sz="1350"/>
                        <a:t>张鑫</a:t>
                      </a:r>
                      <a:endParaRPr lang="zh-CN" altLang="en-US" sz="1350"/>
                    </a:p>
                  </a:txBody>
                  <a:tcPr marL="68580" marR="68580" marT="34290" marB="34290"/>
                </a:tc>
                <a:tc>
                  <a:txBody>
                    <a:bodyPr/>
                    <a:p>
                      <a:pPr algn="ctr">
                        <a:buNone/>
                      </a:pPr>
                      <a:r>
                        <a:rPr lang="en-US" altLang="zh-CN" sz="1400"/>
                        <a:t>95</a:t>
                      </a:r>
                      <a:endParaRPr lang="en-US" altLang="zh-CN" sz="1400"/>
                    </a:p>
                  </a:txBody>
                  <a:tcPr/>
                </a:tc>
                <a:tc>
                  <a:txBody>
                    <a:bodyPr/>
                    <a:p>
                      <a:pPr algn="ctr">
                        <a:buNone/>
                      </a:pPr>
                      <a:r>
                        <a:rPr lang="en-US" altLang="zh-CN" sz="1400"/>
                        <a:t>90</a:t>
                      </a:r>
                      <a:endParaRPr lang="en-US" altLang="zh-CN" sz="1400"/>
                    </a:p>
                  </a:txBody>
                  <a:tcPr/>
                </a:tc>
                <a:tc>
                  <a:txBody>
                    <a:bodyPr/>
                    <a:p>
                      <a:pPr algn="ctr">
                        <a:buNone/>
                      </a:pPr>
                      <a:r>
                        <a:rPr lang="en-US" altLang="zh-CN" sz="1400"/>
                        <a:t>88</a:t>
                      </a:r>
                      <a:endParaRPr lang="en-US" altLang="zh-CN" sz="1400"/>
                    </a:p>
                  </a:txBody>
                  <a:tcPr/>
                </a:tc>
              </a:tr>
              <a:tr h="285750">
                <a:tc>
                  <a:txBody>
                    <a:bodyPr/>
                    <a:p>
                      <a:pPr algn="ctr">
                        <a:buNone/>
                      </a:pPr>
                      <a:r>
                        <a:rPr lang="zh-CN" altLang="en-US" sz="1350"/>
                        <a:t>潘言</a:t>
                      </a:r>
                      <a:endParaRPr lang="zh-CN" altLang="en-US" sz="1350"/>
                    </a:p>
                  </a:txBody>
                  <a:tcPr marL="68580" marR="68580" marT="34290" marB="34290"/>
                </a:tc>
                <a:tc>
                  <a:txBody>
                    <a:bodyPr/>
                    <a:p>
                      <a:pPr algn="ctr">
                        <a:buNone/>
                      </a:pPr>
                      <a:r>
                        <a:rPr lang="en-US" altLang="zh-CN" sz="1400"/>
                        <a:t>95</a:t>
                      </a:r>
                      <a:endParaRPr lang="en-US" altLang="zh-CN" sz="1400"/>
                    </a:p>
                  </a:txBody>
                  <a:tcPr/>
                </a:tc>
                <a:tc>
                  <a:txBody>
                    <a:bodyPr/>
                    <a:p>
                      <a:pPr algn="ctr">
                        <a:buNone/>
                      </a:pPr>
                      <a:r>
                        <a:rPr lang="en-US" altLang="zh-CN" sz="1400"/>
                        <a:t>99</a:t>
                      </a:r>
                      <a:endParaRPr lang="en-US" altLang="zh-CN" sz="1400"/>
                    </a:p>
                  </a:txBody>
                  <a:tcPr/>
                </a:tc>
                <a:tc>
                  <a:txBody>
                    <a:bodyPr/>
                    <a:p>
                      <a:pPr algn="ctr">
                        <a:buNone/>
                      </a:pPr>
                      <a:r>
                        <a:rPr lang="en-US" altLang="zh-CN" sz="1400"/>
                        <a:t>90</a:t>
                      </a:r>
                      <a:endParaRPr lang="en-US" altLang="zh-CN" sz="1400"/>
                    </a:p>
                  </a:txBody>
                  <a:tcPr/>
                </a:tc>
              </a:tr>
            </a:tbl>
          </a:graphicData>
        </a:graphic>
      </p:graphicFrame>
      <p:sp>
        <p:nvSpPr>
          <p:cNvPr id="3" name="文本框 2"/>
          <p:cNvSpPr txBox="1"/>
          <p:nvPr/>
        </p:nvSpPr>
        <p:spPr>
          <a:xfrm>
            <a:off x="1699260" y="3004185"/>
            <a:ext cx="5753735" cy="1383665"/>
          </a:xfrm>
          <a:prstGeom prst="rect">
            <a:avLst/>
          </a:prstGeom>
          <a:noFill/>
        </p:spPr>
        <p:txBody>
          <a:bodyPr wrap="square" rtlCol="0">
            <a:spAutoFit/>
          </a:bodyPr>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组长打分配比：分工评分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组员打分配比：</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组长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0.3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另一组员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0.1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本次得分：刘羽佳</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=81.70*0.5+90*0.1+95*0.2+95*0.2=89.92</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张鑫</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=83.58</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*0.3+90*0.1+95*0.1=90.57</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潘言</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=71.06</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*0.5+88</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*0.3+88*0.1+90*0.1=87.77</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项目总结</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7830" y="906780"/>
            <a:ext cx="8308340" cy="3617595"/>
          </a:xfrm>
          <a:prstGeom prst="rect">
            <a:avLst/>
          </a:prstGeom>
          <a:noFill/>
        </p:spPr>
        <p:txBody>
          <a:bodyPr wrap="square" lIns="0" tIns="0" rIns="0" bIns="0" rtlCol="0">
            <a:spAutoFit/>
          </a:bodyPr>
          <a:p>
            <a:pPr algn="l">
              <a:lnSpc>
                <a:spcPct val="120000"/>
              </a:lnSpc>
            </a:pPr>
            <a:r>
              <a:rPr lang="zh-CN" altLang="en-US" sz="1400" dirty="0" smtClean="0">
                <a:solidFill>
                  <a:schemeClr val="accent6"/>
                </a:solidFill>
                <a:latin typeface="微软雅黑" panose="020B0503020204020204" pitchFamily="34" charset="-122"/>
                <a:ea typeface="微软雅黑" panose="020B0503020204020204" pitchFamily="34" charset="-122"/>
              </a:rPr>
              <a:t>刘羽佳：作为项目经理，对整个项目负责，在项目初始阶段对项目的具体进度了解不到位，经过学习后，在项目中后期对项目的负责态度以及负责内容均负责到位，虽然在人员安排上导致了设计阶段整体进度的混乱，进而导致了后期阶段任务的进度延后。但整体来说，对整个项目的负责程度还是很好的。</a:t>
            </a:r>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lnSpc>
                <a:spcPct val="120000"/>
              </a:lnSpc>
            </a:pPr>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lnSpc>
                <a:spcPct val="120000"/>
              </a:lnSpc>
            </a:pPr>
            <a:r>
              <a:rPr lang="zh-CN" altLang="en-US" sz="1400" dirty="0" smtClean="0">
                <a:solidFill>
                  <a:schemeClr val="accent6"/>
                </a:solidFill>
                <a:latin typeface="微软雅黑" panose="020B0503020204020204" pitchFamily="34" charset="-122"/>
                <a:ea typeface="微软雅黑" panose="020B0503020204020204" pitchFamily="34" charset="-122"/>
              </a:rPr>
              <a:t>张鑫：作为项目的小组成员，在项目初始阶段对项目的各个阶段的上心程度不亚于项目经理对项目的上心程度，但在项目的可行性分析阶段，对项目的学习成本预估不足，导致实现阶段的进度严重的延后，以及对前端技术的不了解和未掌握，导致前端的工作量压在了另外两位组员身上。但整体来说，对自己的工作内容尽力完成，对组员的工作内容尽力协助，以及尽力的和组员进行沟通，使组内成员的合作尽量的和谐。 </a:t>
            </a:r>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lnSpc>
                <a:spcPct val="120000"/>
              </a:lnSpc>
            </a:pPr>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lnSpc>
                <a:spcPct val="120000"/>
              </a:lnSpc>
            </a:pPr>
            <a:r>
              <a:rPr lang="zh-CN" altLang="en-US" sz="1400" dirty="0" smtClean="0">
                <a:solidFill>
                  <a:schemeClr val="accent6"/>
                </a:solidFill>
                <a:latin typeface="微软雅黑" panose="020B0503020204020204" pitchFamily="34" charset="-122"/>
                <a:ea typeface="微软雅黑" panose="020B0503020204020204" pitchFamily="34" charset="-122"/>
              </a:rPr>
              <a:t>潘言：在项目前期，对项目的了解程度不够，导致在项目的设计阶段，担任阶段负责人的时候，造成项目在设计阶段出现重大失误，因而耽误了后期实现阶段的任务进度，同时引起了其他两位组员的不满，在合作上导致组员合作崩溃，但经过和老师的沟通以及组员的沟通，认识到了自己的错误，并且在实现阶段努力的证明自己，完成了大部分前端的工作量。整体来说，作为小组成员，对自己项目的不认真不负责导致存在感低，进而影响了工作进度，在和老师沟通过后，认识到自己的错误，并改正了自己的错误。 </a:t>
            </a:r>
            <a:endParaRPr lang="zh-CN" altLang="en-US"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参考资料</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710055"/>
            <a:ext cx="6976745" cy="172339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[1] </a:t>
            </a:r>
            <a:r>
              <a:rPr lang="zh-CN" altLang="en-US" sz="1400" dirty="0" smtClean="0">
                <a:solidFill>
                  <a:schemeClr val="accent6"/>
                </a:solidFill>
                <a:latin typeface="微软雅黑" panose="020B0503020204020204" pitchFamily="34" charset="-122"/>
                <a:ea typeface="微软雅黑" panose="020B0503020204020204" pitchFamily="34" charset="-122"/>
              </a:rPr>
              <a:t>欧泊科数独</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sym typeface="+mn-ea"/>
              </a:rPr>
              <a:t>https://www.oubk.com/</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[2]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GB/T 8567-2006,计算机软件文档编制规范[S]. 北京:中国国家标准化管理委员会，中华人民共和国国家质量监督检验检疫总局,2006.</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[3]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张海藩,牟永敏.软件工程导论（第6版）[M].清华大学出版社,2013:1-53.</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[4] Git</a:t>
            </a:r>
            <a:r>
              <a:rPr lang="zh-CN" altLang="en-US" sz="1400" dirty="0" smtClean="0">
                <a:solidFill>
                  <a:schemeClr val="accent6"/>
                </a:solidFill>
                <a:latin typeface="微软雅黑" panose="020B0503020204020204" pitchFamily="34" charset="-122"/>
                <a:ea typeface="微软雅黑" panose="020B0503020204020204" pitchFamily="34" charset="-122"/>
              </a:rPr>
              <a:t>版本控制</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rPr>
              <a:t>https://blog.csdn.net/weixin_39723352/article/details/81606082</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运行环境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4645" y="1386840"/>
            <a:ext cx="5935345" cy="23698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Windows：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系统：Windows 7/8/10/XP</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Linux：</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系统：Red Hat/Mandriva/Ubuntu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Mac：</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系统：Mac OS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软件：safari/ 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endParaRPr lang="zh-CN" altLang="en-US" dirty="0"/>
          </a:p>
        </p:txBody>
      </p:sp>
      <p:sp>
        <p:nvSpPr>
          <p:cNvPr id="87" name="TextBox 86"/>
          <p:cNvSpPr txBox="1"/>
          <p:nvPr/>
        </p:nvSpPr>
        <p:spPr>
          <a:xfrm>
            <a:off x="6357198" y="2643758"/>
            <a:ext cx="38314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演示完毕感谢观看</a:t>
            </a:r>
            <a:endParaRPr lang="en-US" altLang="zh-CN" dirty="0">
              <a:latin typeface="微软雅黑" panose="020B0503020204020204" pitchFamily="34" charset="-122"/>
              <a:ea typeface="微软雅黑" panose="020B0503020204020204" pitchFamily="34" charset="-122"/>
            </a:endParaRPr>
          </a:p>
        </p:txBody>
      </p:sp>
      <p:sp>
        <p:nvSpPr>
          <p:cNvPr id="37" name="文本框 34"/>
          <p:cNvSpPr>
            <a:spLocks noChangeArrowheads="1"/>
          </p:cNvSpPr>
          <p:nvPr/>
        </p:nvSpPr>
        <p:spPr bwMode="auto">
          <a:xfrm>
            <a:off x="6129218" y="2010050"/>
            <a:ext cx="2397149" cy="6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latin typeface="方正姚体" panose="02010601030101010101" pitchFamily="2" charset="-122"/>
                <a:ea typeface="方正姚体" panose="02010601030101010101" pitchFamily="2" charset="-122"/>
                <a:sym typeface="方正姚体" panose="02010601030101010101" pitchFamily="2" charset="-122"/>
              </a:rPr>
              <a:t>THANK YOU</a:t>
            </a:r>
            <a:endParaRPr lang="zh-CN" altLang="en-US" sz="3600" b="1" dirty="0">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2" name="矩形 11"/>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形状 12"/>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36413" y="212719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代码清单</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7520" y="569595"/>
            <a:ext cx="8188960" cy="45739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代码规范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423"/>
          <a:stretch>
            <a:fillRect/>
          </a:stretch>
        </p:blipFill>
        <p:spPr>
          <a:xfrm>
            <a:off x="1821815" y="315595"/>
            <a:ext cx="7322185" cy="48279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代码规范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731010" y="597535"/>
            <a:ext cx="7412990" cy="45459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代码走查</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986280" y="-635"/>
            <a:ext cx="4705985" cy="5144135"/>
          </a:xfrm>
          <a:prstGeom prst="rect">
            <a:avLst/>
          </a:prstGeom>
        </p:spPr>
      </p:pic>
      <p:pic>
        <p:nvPicPr>
          <p:cNvPr id="4" name="图片 3"/>
          <p:cNvPicPr>
            <a:picLocks noChangeAspect="1"/>
          </p:cNvPicPr>
          <p:nvPr/>
        </p:nvPicPr>
        <p:blipFill>
          <a:blip r:embed="rId2"/>
          <a:stretch>
            <a:fillRect/>
          </a:stretch>
        </p:blipFill>
        <p:spPr>
          <a:xfrm>
            <a:off x="4488815" y="-635"/>
            <a:ext cx="4655185" cy="5141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各类工具</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05455" y="334010"/>
            <a:ext cx="4585970" cy="4476115"/>
          </a:xfrm>
          <a:prstGeom prst="rect">
            <a:avLst/>
          </a:prstGeom>
          <a:noFill/>
        </p:spPr>
        <p:txBody>
          <a:bodyPr wrap="square" lIns="0" tIns="0" rIns="0" bIns="0" rtlCol="0">
            <a:spAutoFit/>
          </a:bodyPr>
          <a:p>
            <a:pPr algn="l">
              <a:lnSpc>
                <a:spcPct val="160000"/>
              </a:lnSpc>
            </a:pPr>
            <a:r>
              <a:rPr lang="en-US" altLang="zh-CN" sz="1400" dirty="0" smtClean="0">
                <a:solidFill>
                  <a:schemeClr val="accent6"/>
                </a:solidFill>
                <a:latin typeface="微软雅黑" panose="020B0503020204020204" pitchFamily="34" charset="-122"/>
                <a:ea typeface="微软雅黑" panose="020B0503020204020204" pitchFamily="34" charset="-122"/>
              </a:rPr>
              <a:t>操作系统：window</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chemeClr val="accent6"/>
                </a:solidFill>
                <a:latin typeface="微软雅黑" panose="020B0503020204020204" pitchFamily="34" charset="-122"/>
                <a:ea typeface="微软雅黑" panose="020B0503020204020204" pitchFamily="34" charset="-122"/>
              </a:rPr>
              <a:t>编译程序：在线数独对战平台Beta1.0.0版本</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chemeClr val="accent6"/>
                </a:solidFill>
                <a:latin typeface="微软雅黑" panose="020B0503020204020204" pitchFamily="34" charset="-122"/>
                <a:ea typeface="微软雅黑" panose="020B0503020204020204" pitchFamily="34" charset="-122"/>
              </a:rPr>
              <a:t>通信软件：xshell</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chemeClr val="accent6"/>
                </a:solidFill>
                <a:latin typeface="微软雅黑" panose="020B0503020204020204" pitchFamily="34" charset="-122"/>
                <a:ea typeface="微软雅黑" panose="020B0503020204020204" pitchFamily="34" charset="-122"/>
              </a:rPr>
              <a:t>相关应用软件：intellij，eclipse</a:t>
            </a:r>
            <a:r>
              <a:rPr lang="zh-CN" altLang="en-US" sz="1400" dirty="0" smtClean="0">
                <a:solidFill>
                  <a:schemeClr val="accent6"/>
                </a:solidFill>
                <a:latin typeface="微软雅黑" panose="020B0503020204020204" pitchFamily="34" charset="-122"/>
                <a:ea typeface="微软雅黑" panose="020B0503020204020204" pitchFamily="34" charset="-122"/>
              </a:rPr>
              <a:t>，</a:t>
            </a:r>
            <a:r>
              <a:rPr lang="en-US" altLang="zh-CN" sz="1400" dirty="0" smtClean="0">
                <a:solidFill>
                  <a:schemeClr val="accent6"/>
                </a:solidFill>
                <a:latin typeface="微软雅黑" panose="020B0503020204020204" pitchFamily="34" charset="-122"/>
                <a:ea typeface="微软雅黑" panose="020B0503020204020204" pitchFamily="34" charset="-122"/>
              </a:rPr>
              <a:t>VSCode</a:t>
            </a:r>
            <a:r>
              <a:rPr lang="en-US" altLang="zh-CN" sz="1400" dirty="0" smtClean="0">
                <a:solidFill>
                  <a:schemeClr val="accent6"/>
                </a:solidFill>
                <a:latin typeface="微软雅黑" panose="020B0503020204020204" pitchFamily="34" charset="-122"/>
                <a:ea typeface="微软雅黑" panose="020B0503020204020204" pitchFamily="34" charset="-122"/>
              </a:rPr>
              <a:t>，WebStorm</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chemeClr val="accent6"/>
                </a:solidFill>
                <a:latin typeface="微软雅黑" panose="020B0503020204020204" pitchFamily="34" charset="-122"/>
                <a:ea typeface="微软雅黑" panose="020B0503020204020204" pitchFamily="34" charset="-122"/>
              </a:rPr>
              <a:t>数据库：MySQL</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rgbClr val="FF0000"/>
                </a:solidFill>
                <a:latin typeface="微软雅黑" panose="020B0503020204020204" pitchFamily="34" charset="-122"/>
                <a:ea typeface="微软雅黑" panose="020B0503020204020204" pitchFamily="34" charset="-122"/>
              </a:rPr>
              <a:t>代码检查程序：git</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chemeClr val="accent6"/>
                </a:solidFill>
                <a:latin typeface="微软雅黑" panose="020B0503020204020204" pitchFamily="34" charset="-122"/>
                <a:ea typeface="微软雅黑" panose="020B0503020204020204" pitchFamily="34" charset="-122"/>
              </a:rPr>
              <a:t>动态路径分析程序：Gprof</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rgbClr val="FF0000"/>
                </a:solidFill>
                <a:latin typeface="微软雅黑" panose="020B0503020204020204" pitchFamily="34" charset="-122"/>
                <a:ea typeface="微软雅黑" panose="020B0503020204020204" pitchFamily="34" charset="-122"/>
              </a:rPr>
              <a:t>测试控制软件：Bugfree</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rgbClr val="FF0000"/>
                </a:solidFill>
                <a:latin typeface="微软雅黑" panose="020B0503020204020204" pitchFamily="34" charset="-122"/>
                <a:ea typeface="微软雅黑" panose="020B0503020204020204" pitchFamily="34" charset="-122"/>
              </a:rPr>
              <a:t>接口测试：postman</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rgbClr val="FF0000"/>
                </a:solidFill>
                <a:latin typeface="微软雅黑" panose="020B0503020204020204" pitchFamily="34" charset="-122"/>
                <a:ea typeface="微软雅黑" panose="020B0503020204020204" pitchFamily="34" charset="-122"/>
              </a:rPr>
              <a:t>自动化测试：QTP</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rgbClr val="FF0000"/>
                </a:solidFill>
                <a:latin typeface="微软雅黑" panose="020B0503020204020204" pitchFamily="34" charset="-122"/>
                <a:ea typeface="微软雅黑" panose="020B0503020204020204" pitchFamily="34" charset="-122"/>
              </a:rPr>
              <a:t>负载测试：loadrunner</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rgbClr val="FF0000"/>
                </a:solidFill>
                <a:latin typeface="微软雅黑" panose="020B0503020204020204" pitchFamily="34" charset="-122"/>
                <a:ea typeface="微软雅黑" panose="020B0503020204020204" pitchFamily="34" charset="-122"/>
              </a:rPr>
              <a:t>白盒测试：jtest</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l">
              <a:lnSpc>
                <a:spcPct val="160000"/>
              </a:lnSpc>
            </a:pPr>
            <a:r>
              <a:rPr lang="en-US" altLang="zh-CN" sz="1400" dirty="0" smtClean="0">
                <a:solidFill>
                  <a:schemeClr val="accent6"/>
                </a:solidFill>
                <a:latin typeface="微软雅黑" panose="020B0503020204020204" pitchFamily="34" charset="-122"/>
                <a:ea typeface="微软雅黑" panose="020B0503020204020204" pitchFamily="34" charset="-122"/>
              </a:rPr>
              <a:t>其他：TBD</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3545,&quot;width&quot;:10695}"/>
</p:tagLst>
</file>

<file path=ppt/tags/tag2.xml><?xml version="1.0" encoding="utf-8"?>
<p:tagLst xmlns:p="http://schemas.openxmlformats.org/presentationml/2006/main">
  <p:tag name="KSO_WM_UNIT_TABLE_BEAUTIFY" val="smartTable{07b11a96-27e2-4694-a9f7-13dc80ac7db0}"/>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ISPRING_RESOURCE_PATHS_HASH_2" val="9bf32b21c57e606988ab10ec694d2e32676a8b"/>
  <p:tag name="ISPRING_PRESENTATION_TITLE" val="PowerPoint 演示文稿"/>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2927</Words>
  <Application>WPS 演示</Application>
  <PresentationFormat>全屏显示(16:9)</PresentationFormat>
  <Paragraphs>249</Paragraphs>
  <Slides>40</Slides>
  <Notes>6</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Calibri</vt:lpstr>
      <vt:lpstr>微软雅黑</vt:lpstr>
      <vt:lpstr>U.S. 101</vt:lpstr>
      <vt:lpstr>Segoe Print</vt:lpstr>
      <vt:lpstr>Roboto</vt:lpstr>
      <vt:lpstr>Open Sans Light</vt:lpstr>
      <vt:lpstr>Arial Unicode MS</vt:lpstr>
      <vt:lpstr>方正姚体</vt:lpstr>
      <vt:lpstr>Yu Gothic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LIU</cp:lastModifiedBy>
  <cp:revision>1195</cp:revision>
  <dcterms:created xsi:type="dcterms:W3CDTF">2015-04-24T01:01:00Z</dcterms:created>
  <dcterms:modified xsi:type="dcterms:W3CDTF">2021-01-03T10:53:31Z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