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2" r:id="rId3"/>
    <p:sldId id="593" r:id="rId5"/>
    <p:sldId id="594" r:id="rId6"/>
    <p:sldId id="683" r:id="rId7"/>
    <p:sldId id="675" r:id="rId8"/>
    <p:sldId id="682" r:id="rId9"/>
    <p:sldId id="669" r:id="rId10"/>
    <p:sldId id="671" r:id="rId11"/>
    <p:sldId id="670" r:id="rId12"/>
    <p:sldId id="676" r:id="rId13"/>
    <p:sldId id="677" r:id="rId14"/>
    <p:sldId id="680" r:id="rId15"/>
    <p:sldId id="679" r:id="rId16"/>
    <p:sldId id="678" r:id="rId17"/>
    <p:sldId id="681" r:id="rId18"/>
    <p:sldId id="698" r:id="rId19"/>
    <p:sldId id="699" r:id="rId20"/>
    <p:sldId id="700" r:id="rId21"/>
    <p:sldId id="701" r:id="rId22"/>
    <p:sldId id="702" r:id="rId23"/>
    <p:sldId id="703" r:id="rId24"/>
    <p:sldId id="711" r:id="rId25"/>
    <p:sldId id="685" r:id="rId26"/>
    <p:sldId id="687" r:id="rId27"/>
    <p:sldId id="686" r:id="rId28"/>
    <p:sldId id="598" r:id="rId29"/>
    <p:sldId id="688" r:id="rId30"/>
    <p:sldId id="689" r:id="rId31"/>
    <p:sldId id="695" r:id="rId32"/>
    <p:sldId id="696" r:id="rId33"/>
    <p:sldId id="706" r:id="rId34"/>
    <p:sldId id="697" r:id="rId35"/>
    <p:sldId id="694" r:id="rId36"/>
    <p:sldId id="693" r:id="rId37"/>
    <p:sldId id="704" r:id="rId38"/>
    <p:sldId id="690" r:id="rId39"/>
    <p:sldId id="708" r:id="rId40"/>
    <p:sldId id="709" r:id="rId41"/>
    <p:sldId id="691" r:id="rId42"/>
    <p:sldId id="707" r:id="rId43"/>
    <p:sldId id="747" r:id="rId44"/>
    <p:sldId id="692" r:id="rId45"/>
    <p:sldId id="609" r:id="rId46"/>
    <p:sldId id="610" r:id="rId47"/>
    <p:sldId id="667" r:id="rId48"/>
    <p:sldId id="668" r:id="rId49"/>
    <p:sldId id="621" r:id="rId50"/>
    <p:sldId id="622" r:id="rId51"/>
    <p:sldId id="623" r:id="rId52"/>
    <p:sldId id="624" r:id="rId53"/>
    <p:sldId id="625" r:id="rId54"/>
    <p:sldId id="665" r:id="rId55"/>
    <p:sldId id="666" r:id="rId56"/>
    <p:sldId id="626" r:id="rId57"/>
    <p:sldId id="631" r:id="rId58"/>
    <p:sldId id="632" r:id="rId59"/>
    <p:sldId id="633" r:id="rId60"/>
  </p:sldIdLst>
  <p:sldSz cx="9144000" cy="5143500" type="screen16x9"/>
  <p:notesSz cx="6858000" cy="914400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1995;&#32479;&#35828;&#26126;\09%20-%20&#31995;&#32479;(&#23376;&#31995;&#32479;)&#35774;&#35745;(&#32467;&#26500;&#35774;&#35745;)&#35828;&#26126;(SSDD)%200.1.1.doc" TargetMode="Externa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9992;&#25143;&#25163;&#20876;\23%20-%20&#36719;&#20214;&#29992;&#25143;&#25163;&#20876;(SUM)%200.1.2.doc" TargetMode="Externa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5968;&#25454;&#24211;&#35774;&#35745;\14%20-%20&#25968;&#25454;&#24211;(&#39030;&#23618;)&#35774;&#35745;&#35828;&#26126;(DBDD)%200.1.1.doc" TargetMode="Externa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979;&#35797;&#35745;&#21010;\&#36719;&#20214;&#27979;&#35797;&#35745;&#21010;(STP)%20v0.1.2.doc" TargetMode="Externa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OurSudoku1.4.2.rp" TargetMode="Externa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9460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5938597" y="2171643"/>
            <a:ext cx="2861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OurSudoku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架构的在线数独对战平台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comb/>
      </p:transition>
    </mc:Choice>
    <mc:Fallback>
      <p:transition spd="med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600710"/>
            <a:ext cx="8118475" cy="454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150"/>
          <a:stretch>
            <a:fillRect/>
          </a:stretch>
        </p:blipFill>
        <p:spPr>
          <a:xfrm>
            <a:off x="2174875" y="0"/>
            <a:ext cx="4794885" cy="51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3"/>
          <a:stretch>
            <a:fillRect/>
          </a:stretch>
        </p:blipFill>
        <p:spPr>
          <a:xfrm>
            <a:off x="2212975" y="0"/>
            <a:ext cx="4718050" cy="514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635"/>
            <a:ext cx="451675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585" r="1954"/>
          <a:stretch>
            <a:fillRect/>
          </a:stretch>
        </p:blipFill>
        <p:spPr>
          <a:xfrm>
            <a:off x="1717675" y="272415"/>
            <a:ext cx="5708015" cy="459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-15875"/>
            <a:ext cx="3992245" cy="517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7165"/>
          <a:stretch>
            <a:fillRect/>
          </a:stretch>
        </p:blipFill>
        <p:spPr>
          <a:xfrm>
            <a:off x="1773555" y="960120"/>
            <a:ext cx="559689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1393"/>
          <a:stretch>
            <a:fillRect/>
          </a:stretch>
        </p:blipFill>
        <p:spPr>
          <a:xfrm>
            <a:off x="1807210" y="393065"/>
            <a:ext cx="552958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1067435"/>
            <a:ext cx="542099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217170"/>
            <a:ext cx="4914900" cy="470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1"/>
                  </a:solidFill>
                </a:rPr>
                <a:t>概要设计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2"/>
                  </a:solidFill>
                </a:rPr>
                <a:t>详细设计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项目管理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21126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其他</a:t>
              </a:r>
              <a:endParaRPr lang="en-US" altLang="zh-CN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785"/>
          <a:stretch>
            <a:fillRect/>
          </a:stretch>
        </p:blipFill>
        <p:spPr>
          <a:xfrm>
            <a:off x="2045970" y="303530"/>
            <a:ext cx="505142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07670"/>
            <a:ext cx="564197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524510"/>
            <a:ext cx="7651115" cy="461899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551180"/>
            <a:ext cx="7616190" cy="459486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180"/>
            <a:ext cx="7595235" cy="459232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8001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548640"/>
            <a:ext cx="7641590" cy="4623435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8" name="椭圆 27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1" name="椭圆 30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4" name="椭圆 33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7" name="椭圆 36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3113" y="3129978"/>
            <a:ext cx="2020253" cy="247650"/>
            <a:chOff x="6560698" y="3587832"/>
            <a:chExt cx="2694279" cy="329704"/>
          </a:xfrm>
        </p:grpSpPr>
        <p:sp>
          <p:nvSpPr>
            <p:cNvPr id="3" name="椭圆 2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203" y="3129978"/>
            <a:ext cx="2020253" cy="247650"/>
            <a:chOff x="6560698" y="3587832"/>
            <a:chExt cx="2694279" cy="329704"/>
          </a:xfrm>
        </p:grpSpPr>
        <p:sp>
          <p:nvSpPr>
            <p:cNvPr id="6" name="椭圆 5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关键算法设计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93113" y="3425888"/>
            <a:ext cx="2020253" cy="247650"/>
            <a:chOff x="6560698" y="3587832"/>
            <a:chExt cx="2694279" cy="329704"/>
          </a:xfrm>
        </p:grpSpPr>
        <p:sp>
          <p:nvSpPr>
            <p:cNvPr id="9" name="椭圆 8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5093" y="3425888"/>
            <a:ext cx="2020253" cy="247650"/>
            <a:chOff x="6560698" y="3587832"/>
            <a:chExt cx="2694279" cy="329704"/>
          </a:xfrm>
        </p:grpSpPr>
        <p:sp>
          <p:nvSpPr>
            <p:cNvPr id="12" name="椭圆 11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文档（</a:t>
              </a:r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PDL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35" b="4977"/>
          <a:stretch>
            <a:fillRect/>
          </a:stretch>
        </p:blipFill>
        <p:spPr>
          <a:xfrm>
            <a:off x="-5080" y="1671955"/>
            <a:ext cx="9154795" cy="179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0"/>
            <a:ext cx="7214870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28370"/>
            <a:ext cx="915098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92875" y="2528317"/>
            <a:ext cx="1728311" cy="246380"/>
            <a:chOff x="4077325" y="3187722"/>
            <a:chExt cx="2303560" cy="328013"/>
          </a:xfrm>
        </p:grpSpPr>
        <p:sp>
          <p:nvSpPr>
            <p:cNvPr id="13" name="椭圆 12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37"/>
            <p:cNvSpPr txBox="1"/>
            <p:nvPr/>
          </p:nvSpPr>
          <p:spPr>
            <a:xfrm>
              <a:off x="4322343" y="3187722"/>
              <a:ext cx="2058542" cy="328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系统模块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16" name="椭圆 15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HIPO</a:t>
              </a:r>
              <a:endPara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21" name="椭圆 20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24" name="椭圆 23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97d1136e701fba9c2c350d3cb8737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068" y="688023"/>
            <a:ext cx="5268595" cy="2409825"/>
          </a:xfrm>
          <a:prstGeom prst="rect">
            <a:avLst/>
          </a:prstGeom>
        </p:spPr>
      </p:pic>
      <p:pic>
        <p:nvPicPr>
          <p:cNvPr id="4" name="图片 1" descr="dc3d385126d85bc3380cd5682ba2e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66795"/>
            <a:ext cx="1567180" cy="1164590"/>
          </a:xfrm>
          <a:prstGeom prst="rect">
            <a:avLst/>
          </a:prstGeom>
        </p:spPr>
      </p:pic>
      <p:pic>
        <p:nvPicPr>
          <p:cNvPr id="5" name="图片 4" descr="86701443b5c5a4ff365486905d62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458210"/>
            <a:ext cx="2589530" cy="138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fb477eff104fea8282efc60448eca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433705"/>
            <a:ext cx="4782185" cy="2141220"/>
          </a:xfrm>
          <a:prstGeom prst="rect">
            <a:avLst/>
          </a:prstGeom>
        </p:spPr>
      </p:pic>
      <p:pic>
        <p:nvPicPr>
          <p:cNvPr id="7" name="图片 7" descr="8f84d8a359159c39b7ab4a85fb093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696210"/>
            <a:ext cx="7220585" cy="228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487805"/>
            <a:ext cx="3789680" cy="216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55" y="0"/>
            <a:ext cx="371284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0"/>
            <a:ext cx="7356475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0"/>
            <a:ext cx="76873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0" r="561"/>
          <a:stretch>
            <a:fillRect/>
          </a:stretch>
        </p:blipFill>
        <p:spPr>
          <a:xfrm>
            <a:off x="355600" y="0"/>
            <a:ext cx="84328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-Dancing Link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909955"/>
            <a:ext cx="6756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：二进制的第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：被选中格子的横坐标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：被选中格子的纵坐标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将每一种状态看成是二进制当中的一位，第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位分别表示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1)-(9, 9)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个格子是否有数字，公式为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X=INT((N-1)/9)+1; Y=((N-1)%9)+1; N=(X-1)*9+Y;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，以此类推直至第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X=INT((N-81-1)/9)+1; Y=((N-81-1) Mod 9)+1; N=(X-1)×9+Y+81;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163-243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X=INT((N-162-1)/9)+1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Y=((N-162-1)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N=(X-1)×9+Y+162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244-324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X=INT((N-243-1)/9)+1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Y=((N-243-1)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N=(X-1)×9+Y+243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积分排位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3800" y="754380"/>
            <a:ext cx="6756400" cy="3977640"/>
            <a:chOff x="1880" y="1527"/>
            <a:chExt cx="10640" cy="6264"/>
          </a:xfrm>
        </p:grpSpPr>
        <p:sp>
          <p:nvSpPr>
            <p:cNvPr id="3" name="文本框 2"/>
            <p:cNvSpPr txBox="1"/>
            <p:nvPr/>
          </p:nvSpPr>
          <p:spPr>
            <a:xfrm>
              <a:off x="1880" y="2559"/>
              <a:ext cx="1064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R：基准分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t：消耗时间（单位为min）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x：为扣除分数（单位为/min）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l：题目等级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'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：用户等级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在这个公式中，为每个等级设定了一定的基准分，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等级越高，基准分越高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，而随着耗时的增大，得到的相应分数也越来越少。当用户在进行越级挑战时，会得到更多的分数，相反，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在用户降维打击的时候，只能得到更少的分数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。为了保证在用户挑战自己等级的题目时，rank积分不受影响，所以将等级放置在指数位置，相等时结果就为1。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公式中的底数采用了1.1，原因是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底数需要一个大于1的数字，来保证递增性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，但是考虑到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越级挑战应当多加分，但不该过多加分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，在本式中底数仅设为1.1，而不是更大的数值。若比1.1要小，则体现不出越级挑战带来的好处，容易影响用户积极性。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63" y="1527"/>
              <a:ext cx="4274" cy="768"/>
              <a:chOff x="3749" y="7098"/>
              <a:chExt cx="4274" cy="76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749" y="7240"/>
                <a:ext cx="217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new=Rold+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07" y="7098"/>
                <a:ext cx="2316" cy="7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基准设置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54685"/>
            <a:ext cx="507492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"/>
          <a:stretch>
            <a:fillRect/>
          </a:stretch>
        </p:blipFill>
        <p:spPr>
          <a:xfrm>
            <a:off x="0" y="670560"/>
            <a:ext cx="9147810" cy="431800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1022985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OurSudoku1.4.2.rp</a:t>
            </a:r>
            <a:endParaRPr lang="en-US" altLang="zh-CN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449070"/>
            <a:ext cx="6756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本平台旨在宣传数独游戏，为数独爱好者提供一个同时支持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解法分享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竞技排位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的在线数独对战平台（OurSudoku），方便深度玩家以及入门小白就任何问题进行“友好”交流。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要求能够实现用户的注册和登录功能，满足至少50人以上同时在一个房间进行比赛，允许用户写题解，允许用户查看他人的题解，允许用户对题解进行评论，允许用户进行自主练习，能够实现用户的关注功能和邀请功能，允许用户自主出题并检查出的题目是否存在唯一解（悬赏），让用户能够在个人主页查看自己写过的、收藏过的、赞过的题解，以往进行的、即将进行的、正在进行的比赛和所有收到的赞与评论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725"/>
            <a:ext cx="9142730" cy="420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9144635" cy="420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815"/>
            <a:ext cx="7594600" cy="4591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6" name="椭圆 35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计划更新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33"/>
          <a:stretch>
            <a:fillRect/>
          </a:stretch>
        </p:blipFill>
        <p:spPr>
          <a:xfrm>
            <a:off x="0" y="678180"/>
            <a:ext cx="9143365" cy="431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000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6130"/>
            <a:ext cx="914273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9147175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2" name="椭圆 31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组内评分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5" name="椭圆 34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绩效评定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8" name="椭圆 37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542290"/>
            <a:ext cx="7627620" cy="460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0"/>
            <a:ext cx="4828540" cy="514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600075"/>
            <a:ext cx="75253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24205"/>
            <a:ext cx="776097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551815"/>
            <a:ext cx="7595235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1208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-6985"/>
            <a:ext cx="445008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9310"/>
            <a:ext cx="914463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372553" y="129921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评分人</a:t>
                      </a:r>
                      <a:r>
                        <a:rPr lang="en-US" altLang="zh-CN" sz="1350"/>
                        <a:t>\</a:t>
                      </a:r>
                      <a:r>
                        <a:rPr lang="zh-CN" altLang="en-US" sz="1350"/>
                        <a:t>被评分人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刘羽佳（组长）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88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9260" y="3004185"/>
            <a:ext cx="57537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组长打分配比：分工评分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组员打分配比：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0.3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另一组员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本次得分：刘羽佳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=86.12*0.5+87*0.1+95*0.2+91*0.2=88.96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张鑫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=84.27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*0.5+85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*0.3+90*0.1+87*0.1=85.33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潘言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=84.61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*0.5+90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*0.3+85*0.1+88*0.1=86.61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欧泊科数独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https://www.oubk.com/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GB/T 8567-2006,计算机软件文档编制规范[S]. 北京:中国国家标准化管理委员会，中华人民共和国国家质量监督检验检疫总局,2006.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张海藩,牟永敏.软件工程导论（第6版）[M].清华大学出版社,2013:1-53.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Git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https://blog.csdn.net/weixin_39723352/article/details/81606082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2480"/>
            <a:ext cx="9144000" cy="403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0"/>
            <a:ext cx="709231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579755"/>
            <a:ext cx="7780020" cy="456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6915"/>
            <a:ext cx="9144635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b11a96-27e2-4694-a9f7-13dc80ac7db0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全屏显示(16:9)</PresentationFormat>
  <Paragraphs>266</Paragraphs>
  <Slides>57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Arial Unicode MS</vt:lpstr>
      <vt:lpstr>方正姚体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1341</cp:revision>
  <dcterms:created xsi:type="dcterms:W3CDTF">2015-04-24T01:01:00Z</dcterms:created>
  <dcterms:modified xsi:type="dcterms:W3CDTF">2021-01-20T06:29:04Z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