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2" r:id="rId3"/>
    <p:sldId id="593" r:id="rId5"/>
    <p:sldId id="594" r:id="rId6"/>
    <p:sldId id="683" r:id="rId7"/>
    <p:sldId id="675" r:id="rId8"/>
    <p:sldId id="682" r:id="rId9"/>
    <p:sldId id="669" r:id="rId10"/>
    <p:sldId id="671" r:id="rId11"/>
    <p:sldId id="670" r:id="rId12"/>
    <p:sldId id="676" r:id="rId13"/>
    <p:sldId id="677" r:id="rId14"/>
    <p:sldId id="680" r:id="rId15"/>
    <p:sldId id="679" r:id="rId16"/>
    <p:sldId id="678" r:id="rId17"/>
    <p:sldId id="681" r:id="rId18"/>
    <p:sldId id="698" r:id="rId19"/>
    <p:sldId id="699" r:id="rId20"/>
    <p:sldId id="700" r:id="rId21"/>
    <p:sldId id="701" r:id="rId22"/>
    <p:sldId id="702" r:id="rId23"/>
    <p:sldId id="703" r:id="rId24"/>
    <p:sldId id="711" r:id="rId25"/>
    <p:sldId id="685" r:id="rId26"/>
    <p:sldId id="687" r:id="rId27"/>
    <p:sldId id="686" r:id="rId28"/>
    <p:sldId id="598" r:id="rId29"/>
    <p:sldId id="688" r:id="rId30"/>
    <p:sldId id="689" r:id="rId31"/>
    <p:sldId id="695" r:id="rId32"/>
    <p:sldId id="696" r:id="rId33"/>
    <p:sldId id="706" r:id="rId34"/>
    <p:sldId id="697" r:id="rId35"/>
    <p:sldId id="694" r:id="rId36"/>
    <p:sldId id="693" r:id="rId37"/>
    <p:sldId id="704" r:id="rId38"/>
    <p:sldId id="690" r:id="rId39"/>
    <p:sldId id="708" r:id="rId40"/>
    <p:sldId id="709" r:id="rId41"/>
    <p:sldId id="691" r:id="rId42"/>
    <p:sldId id="707" r:id="rId43"/>
    <p:sldId id="747" r:id="rId44"/>
    <p:sldId id="692" r:id="rId45"/>
    <p:sldId id="609" r:id="rId46"/>
    <p:sldId id="610" r:id="rId47"/>
    <p:sldId id="667" r:id="rId48"/>
    <p:sldId id="668" r:id="rId49"/>
    <p:sldId id="621" r:id="rId50"/>
    <p:sldId id="622" r:id="rId51"/>
    <p:sldId id="623" r:id="rId52"/>
    <p:sldId id="624" r:id="rId53"/>
    <p:sldId id="625" r:id="rId54"/>
    <p:sldId id="665" r:id="rId55"/>
    <p:sldId id="666" r:id="rId56"/>
    <p:sldId id="626" r:id="rId57"/>
    <p:sldId id="631" r:id="rId58"/>
    <p:sldId id="632" r:id="rId59"/>
    <p:sldId id="633" r:id="rId60"/>
  </p:sldIdLst>
  <p:sldSz cx="9144000" cy="5143500" type="screen16x9"/>
  <p:notesSz cx="6858000" cy="9144000"/>
  <p:custDataLst>
    <p:tags r:id="rId6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9D8"/>
    <a:srgbClr val="2E3D54"/>
    <a:srgbClr val="E6E6E6"/>
    <a:srgbClr val="C20000"/>
    <a:srgbClr val="A6937B"/>
    <a:srgbClr val="414455"/>
    <a:srgbClr val="F2F2F2"/>
    <a:srgbClr val="808080"/>
    <a:srgbClr val="ADB5BF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3787" autoAdjust="0"/>
  </p:normalViewPr>
  <p:slideViewPr>
    <p:cSldViewPr>
      <p:cViewPr varScale="1">
        <p:scale>
          <a:sx n="139" d="100"/>
          <a:sy n="139" d="100"/>
        </p:scale>
        <p:origin x="732" y="108"/>
      </p:cViewPr>
      <p:guideLst>
        <p:guide orient="horz" pos="22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-cursor_63438"/>
          <p:cNvSpPr>
            <a:spLocks noChangeAspect="1"/>
          </p:cNvSpPr>
          <p:nvPr userDrawn="1"/>
        </p:nvSpPr>
        <p:spPr bwMode="auto">
          <a:xfrm flipH="1">
            <a:off x="323528" y="214061"/>
            <a:ext cx="304843" cy="303389"/>
          </a:xfrm>
          <a:custGeom>
            <a:avLst/>
            <a:gdLst>
              <a:gd name="connsiteX0" fmla="*/ 36751 w 332960"/>
              <a:gd name="connsiteY0" fmla="*/ 238685 h 331372"/>
              <a:gd name="connsiteX1" fmla="*/ 92688 w 332960"/>
              <a:gd name="connsiteY1" fmla="*/ 294623 h 331372"/>
              <a:gd name="connsiteX2" fmla="*/ 75777 w 332960"/>
              <a:gd name="connsiteY2" fmla="*/ 311534 h 331372"/>
              <a:gd name="connsiteX3" fmla="*/ 38051 w 332960"/>
              <a:gd name="connsiteY3" fmla="*/ 305030 h 331372"/>
              <a:gd name="connsiteX4" fmla="*/ 14636 w 332960"/>
              <a:gd name="connsiteY4" fmla="*/ 328446 h 331372"/>
              <a:gd name="connsiteX5" fmla="*/ 2928 w 332960"/>
              <a:gd name="connsiteY5" fmla="*/ 328446 h 331372"/>
              <a:gd name="connsiteX6" fmla="*/ 2928 w 332960"/>
              <a:gd name="connsiteY6" fmla="*/ 316738 h 331372"/>
              <a:gd name="connsiteX7" fmla="*/ 26344 w 332960"/>
              <a:gd name="connsiteY7" fmla="*/ 293322 h 331372"/>
              <a:gd name="connsiteX8" fmla="*/ 19839 w 332960"/>
              <a:gd name="connsiteY8" fmla="*/ 258198 h 331372"/>
              <a:gd name="connsiteX9" fmla="*/ 21140 w 332960"/>
              <a:gd name="connsiteY9" fmla="*/ 254296 h 331372"/>
              <a:gd name="connsiteX10" fmla="*/ 36751 w 332960"/>
              <a:gd name="connsiteY10" fmla="*/ 238685 h 331372"/>
              <a:gd name="connsiteX11" fmla="*/ 132375 w 332960"/>
              <a:gd name="connsiteY11" fmla="*/ 143435 h 331372"/>
              <a:gd name="connsiteX12" fmla="*/ 187938 w 332960"/>
              <a:gd name="connsiteY12" fmla="*/ 200585 h 331372"/>
              <a:gd name="connsiteX13" fmla="*/ 105388 w 332960"/>
              <a:gd name="connsiteY13" fmla="*/ 281548 h 331372"/>
              <a:gd name="connsiteX14" fmla="*/ 49825 w 332960"/>
              <a:gd name="connsiteY14" fmla="*/ 225985 h 331372"/>
              <a:gd name="connsiteX15" fmla="*/ 209026 w 332960"/>
              <a:gd name="connsiteY15" fmla="*/ 12362 h 331372"/>
              <a:gd name="connsiteX16" fmla="*/ 223221 w 332960"/>
              <a:gd name="connsiteY16" fmla="*/ 12362 h 331372"/>
              <a:gd name="connsiteX17" fmla="*/ 223221 w 332960"/>
              <a:gd name="connsiteY17" fmla="*/ 25246 h 331372"/>
              <a:gd name="connsiteX18" fmla="*/ 216769 w 332960"/>
              <a:gd name="connsiteY18" fmla="*/ 31688 h 331372"/>
              <a:gd name="connsiteX19" fmla="*/ 230964 w 332960"/>
              <a:gd name="connsiteY19" fmla="*/ 45861 h 331372"/>
              <a:gd name="connsiteX20" fmla="*/ 243869 w 332960"/>
              <a:gd name="connsiteY20" fmla="*/ 32976 h 331372"/>
              <a:gd name="connsiteX21" fmla="*/ 246450 w 332960"/>
              <a:gd name="connsiteY21" fmla="*/ 31688 h 331372"/>
              <a:gd name="connsiteX22" fmla="*/ 250321 w 332960"/>
              <a:gd name="connsiteY22" fmla="*/ 32976 h 331372"/>
              <a:gd name="connsiteX23" fmla="*/ 299360 w 332960"/>
              <a:gd name="connsiteY23" fmla="*/ 81936 h 331372"/>
              <a:gd name="connsiteX24" fmla="*/ 299360 w 332960"/>
              <a:gd name="connsiteY24" fmla="*/ 88378 h 331372"/>
              <a:gd name="connsiteX25" fmla="*/ 201283 w 332960"/>
              <a:gd name="connsiteY25" fmla="*/ 186297 h 331372"/>
              <a:gd name="connsiteX26" fmla="*/ 145792 w 332960"/>
              <a:gd name="connsiteY26" fmla="*/ 130895 h 331372"/>
              <a:gd name="connsiteX27" fmla="*/ 206445 w 332960"/>
              <a:gd name="connsiteY27" fmla="*/ 70340 h 331372"/>
              <a:gd name="connsiteX28" fmla="*/ 192249 w 332960"/>
              <a:gd name="connsiteY28" fmla="*/ 56168 h 331372"/>
              <a:gd name="connsiteX29" fmla="*/ 117401 w 332960"/>
              <a:gd name="connsiteY29" fmla="*/ 130895 h 331372"/>
              <a:gd name="connsiteX30" fmla="*/ 110949 w 332960"/>
              <a:gd name="connsiteY30" fmla="*/ 133472 h 331372"/>
              <a:gd name="connsiteX31" fmla="*/ 104497 w 332960"/>
              <a:gd name="connsiteY31" fmla="*/ 130895 h 331372"/>
              <a:gd name="connsiteX32" fmla="*/ 104497 w 332960"/>
              <a:gd name="connsiteY32" fmla="*/ 118011 h 331372"/>
              <a:gd name="connsiteX33" fmla="*/ 209026 w 332960"/>
              <a:gd name="connsiteY33" fmla="*/ 12362 h 331372"/>
              <a:gd name="connsiteX34" fmla="*/ 304689 w 332960"/>
              <a:gd name="connsiteY34" fmla="*/ 0 h 331372"/>
              <a:gd name="connsiteX35" fmla="*/ 323809 w 332960"/>
              <a:gd name="connsiteY35" fmla="*/ 7844 h 331372"/>
              <a:gd name="connsiteX36" fmla="*/ 325116 w 332960"/>
              <a:gd name="connsiteY36" fmla="*/ 9151 h 331372"/>
              <a:gd name="connsiteX37" fmla="*/ 325116 w 332960"/>
              <a:gd name="connsiteY37" fmla="*/ 48372 h 331372"/>
              <a:gd name="connsiteX38" fmla="*/ 308121 w 332960"/>
              <a:gd name="connsiteY38" fmla="*/ 64060 h 331372"/>
              <a:gd name="connsiteX39" fmla="*/ 268900 w 332960"/>
              <a:gd name="connsiteY39" fmla="*/ 24839 h 331372"/>
              <a:gd name="connsiteX40" fmla="*/ 284588 w 332960"/>
              <a:gd name="connsiteY40" fmla="*/ 7844 h 331372"/>
              <a:gd name="connsiteX41" fmla="*/ 304689 w 332960"/>
              <a:gd name="connsiteY41" fmla="*/ 0 h 3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2960" h="331372">
                <a:moveTo>
                  <a:pt x="36751" y="238685"/>
                </a:moveTo>
                <a:cubicBezTo>
                  <a:pt x="36751" y="238685"/>
                  <a:pt x="36751" y="238685"/>
                  <a:pt x="92688" y="294623"/>
                </a:cubicBezTo>
                <a:cubicBezTo>
                  <a:pt x="92688" y="294623"/>
                  <a:pt x="92688" y="294623"/>
                  <a:pt x="75777" y="311534"/>
                </a:cubicBezTo>
                <a:cubicBezTo>
                  <a:pt x="75777" y="311534"/>
                  <a:pt x="75777" y="311534"/>
                  <a:pt x="38051" y="305030"/>
                </a:cubicBezTo>
                <a:cubicBezTo>
                  <a:pt x="38051" y="305030"/>
                  <a:pt x="38051" y="305030"/>
                  <a:pt x="14636" y="328446"/>
                </a:cubicBezTo>
                <a:cubicBezTo>
                  <a:pt x="10733" y="332348"/>
                  <a:pt x="5530" y="332348"/>
                  <a:pt x="2928" y="328446"/>
                </a:cubicBezTo>
                <a:cubicBezTo>
                  <a:pt x="-975" y="325844"/>
                  <a:pt x="-975" y="320640"/>
                  <a:pt x="2928" y="316738"/>
                </a:cubicBezTo>
                <a:cubicBezTo>
                  <a:pt x="2928" y="316738"/>
                  <a:pt x="2928" y="316738"/>
                  <a:pt x="26344" y="293322"/>
                </a:cubicBezTo>
                <a:cubicBezTo>
                  <a:pt x="26344" y="293322"/>
                  <a:pt x="26344" y="293322"/>
                  <a:pt x="19839" y="258198"/>
                </a:cubicBezTo>
                <a:cubicBezTo>
                  <a:pt x="19839" y="256897"/>
                  <a:pt x="19839" y="255597"/>
                  <a:pt x="21140" y="254296"/>
                </a:cubicBezTo>
                <a:cubicBezTo>
                  <a:pt x="21140" y="254296"/>
                  <a:pt x="21140" y="254296"/>
                  <a:pt x="36751" y="238685"/>
                </a:cubicBezTo>
                <a:close/>
                <a:moveTo>
                  <a:pt x="132375" y="143435"/>
                </a:moveTo>
                <a:lnTo>
                  <a:pt x="187938" y="200585"/>
                </a:lnTo>
                <a:lnTo>
                  <a:pt x="105388" y="281548"/>
                </a:lnTo>
                <a:lnTo>
                  <a:pt x="49825" y="225985"/>
                </a:lnTo>
                <a:close/>
                <a:moveTo>
                  <a:pt x="209026" y="12362"/>
                </a:moveTo>
                <a:cubicBezTo>
                  <a:pt x="212897" y="8497"/>
                  <a:pt x="219350" y="8497"/>
                  <a:pt x="223221" y="12362"/>
                </a:cubicBezTo>
                <a:cubicBezTo>
                  <a:pt x="225802" y="16227"/>
                  <a:pt x="225802" y="22669"/>
                  <a:pt x="223221" y="25246"/>
                </a:cubicBezTo>
                <a:cubicBezTo>
                  <a:pt x="223221" y="25246"/>
                  <a:pt x="223221" y="25246"/>
                  <a:pt x="216769" y="31688"/>
                </a:cubicBezTo>
                <a:cubicBezTo>
                  <a:pt x="216769" y="31688"/>
                  <a:pt x="216769" y="31688"/>
                  <a:pt x="230964" y="45861"/>
                </a:cubicBezTo>
                <a:cubicBezTo>
                  <a:pt x="230964" y="45861"/>
                  <a:pt x="230964" y="45861"/>
                  <a:pt x="243869" y="32976"/>
                </a:cubicBezTo>
                <a:cubicBezTo>
                  <a:pt x="245159" y="31688"/>
                  <a:pt x="245159" y="31688"/>
                  <a:pt x="246450" y="31688"/>
                </a:cubicBezTo>
                <a:cubicBezTo>
                  <a:pt x="247740" y="31688"/>
                  <a:pt x="249031" y="31688"/>
                  <a:pt x="250321" y="32976"/>
                </a:cubicBezTo>
                <a:cubicBezTo>
                  <a:pt x="250321" y="32976"/>
                  <a:pt x="250321" y="32976"/>
                  <a:pt x="299360" y="81936"/>
                </a:cubicBezTo>
                <a:cubicBezTo>
                  <a:pt x="300650" y="84513"/>
                  <a:pt x="300650" y="87090"/>
                  <a:pt x="299360" y="88378"/>
                </a:cubicBezTo>
                <a:cubicBezTo>
                  <a:pt x="299360" y="88378"/>
                  <a:pt x="299360" y="88378"/>
                  <a:pt x="201283" y="186297"/>
                </a:cubicBezTo>
                <a:cubicBezTo>
                  <a:pt x="201283" y="186297"/>
                  <a:pt x="201283" y="186297"/>
                  <a:pt x="145792" y="130895"/>
                </a:cubicBezTo>
                <a:cubicBezTo>
                  <a:pt x="145792" y="130895"/>
                  <a:pt x="145792" y="130895"/>
                  <a:pt x="206445" y="70340"/>
                </a:cubicBezTo>
                <a:cubicBezTo>
                  <a:pt x="206445" y="70340"/>
                  <a:pt x="206445" y="70340"/>
                  <a:pt x="192249" y="56168"/>
                </a:cubicBezTo>
                <a:cubicBezTo>
                  <a:pt x="192249" y="56168"/>
                  <a:pt x="192249" y="56168"/>
                  <a:pt x="117401" y="130895"/>
                </a:cubicBezTo>
                <a:cubicBezTo>
                  <a:pt x="116111" y="132184"/>
                  <a:pt x="113530" y="133472"/>
                  <a:pt x="110949" y="133472"/>
                </a:cubicBezTo>
                <a:cubicBezTo>
                  <a:pt x="108368" y="133472"/>
                  <a:pt x="107078" y="132184"/>
                  <a:pt x="104497" y="130895"/>
                </a:cubicBezTo>
                <a:cubicBezTo>
                  <a:pt x="100625" y="127030"/>
                  <a:pt x="100625" y="120588"/>
                  <a:pt x="104497" y="118011"/>
                </a:cubicBezTo>
                <a:cubicBezTo>
                  <a:pt x="104497" y="118011"/>
                  <a:pt x="104497" y="118011"/>
                  <a:pt x="209026" y="12362"/>
                </a:cubicBezTo>
                <a:close/>
                <a:moveTo>
                  <a:pt x="304689" y="0"/>
                </a:moveTo>
                <a:cubicBezTo>
                  <a:pt x="311716" y="0"/>
                  <a:pt x="318579" y="2614"/>
                  <a:pt x="323809" y="7844"/>
                </a:cubicBezTo>
                <a:cubicBezTo>
                  <a:pt x="323809" y="7844"/>
                  <a:pt x="323809" y="7844"/>
                  <a:pt x="325116" y="9151"/>
                </a:cubicBezTo>
                <a:cubicBezTo>
                  <a:pt x="335575" y="19610"/>
                  <a:pt x="335575" y="36605"/>
                  <a:pt x="325116" y="48372"/>
                </a:cubicBezTo>
                <a:lnTo>
                  <a:pt x="308121" y="64060"/>
                </a:lnTo>
                <a:cubicBezTo>
                  <a:pt x="308121" y="64060"/>
                  <a:pt x="308121" y="64060"/>
                  <a:pt x="268900" y="24839"/>
                </a:cubicBezTo>
                <a:cubicBezTo>
                  <a:pt x="268900" y="24839"/>
                  <a:pt x="268900" y="24839"/>
                  <a:pt x="284588" y="7844"/>
                </a:cubicBezTo>
                <a:cubicBezTo>
                  <a:pt x="290472" y="2614"/>
                  <a:pt x="297662" y="0"/>
                  <a:pt x="30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1995;&#32479;&#35828;&#26126;\09%20-%20&#31995;&#32479;(&#23376;&#31995;&#32479;)&#35774;&#35745;(&#32467;&#26500;&#35774;&#35745;)&#35828;&#26126;(SSDD)%200.1.1.doc" TargetMode="Externa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9992;&#25143;&#25163;&#20876;\23%20-%20&#36719;&#20214;&#29992;&#25143;&#25163;&#20876;(SUM)%200.1.2.doc" TargetMode="Externa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5968;&#25454;&#24211;&#35774;&#35745;\14%20-%20&#25968;&#25454;&#24211;(&#39030;&#23618;)&#35774;&#35745;&#35828;&#26126;(DBDD)%200.1.1.doc" TargetMode="Externa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979;&#35797;&#35745;&#21010;\&#36719;&#20214;&#27979;&#35797;&#35745;&#21010;(STP)%20v0.1.2.doc" TargetMode="Externa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OurSudoku1.4.2.rp" TargetMode="Externa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15970" y="2867272"/>
            <a:ext cx="2307456" cy="223298"/>
          </a:xfrm>
          <a:prstGeom prst="rect">
            <a:avLst/>
          </a:prstGeom>
          <a:solidFill>
            <a:srgbClr val="2F8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789460" y="2848751"/>
            <a:ext cx="11607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汇报人：刘羽佳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1"/>
          <p:cNvSpPr txBox="1"/>
          <p:nvPr/>
        </p:nvSpPr>
        <p:spPr>
          <a:xfrm>
            <a:off x="5938597" y="2171643"/>
            <a:ext cx="2861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OurSudoku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架构的在线数独对战平台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59994" y="1482999"/>
            <a:ext cx="341987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概要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详细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6413" y="217164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comb/>
      </p:transition>
    </mc:Choice>
    <mc:Fallback>
      <p:transition spd="med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600710"/>
            <a:ext cx="8118475" cy="454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8150"/>
          <a:stretch>
            <a:fillRect/>
          </a:stretch>
        </p:blipFill>
        <p:spPr>
          <a:xfrm>
            <a:off x="2174875" y="0"/>
            <a:ext cx="4794885" cy="514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3"/>
          <a:stretch>
            <a:fillRect/>
          </a:stretch>
        </p:blipFill>
        <p:spPr>
          <a:xfrm>
            <a:off x="2212975" y="0"/>
            <a:ext cx="4718050" cy="514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940" y="635"/>
            <a:ext cx="451675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585" r="1954"/>
          <a:stretch>
            <a:fillRect/>
          </a:stretch>
        </p:blipFill>
        <p:spPr>
          <a:xfrm>
            <a:off x="1717675" y="272415"/>
            <a:ext cx="5708015" cy="459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-15875"/>
            <a:ext cx="3992245" cy="517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7165"/>
          <a:stretch>
            <a:fillRect/>
          </a:stretch>
        </p:blipFill>
        <p:spPr>
          <a:xfrm>
            <a:off x="1773555" y="960120"/>
            <a:ext cx="5596890" cy="322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1393"/>
          <a:stretch>
            <a:fillRect/>
          </a:stretch>
        </p:blipFill>
        <p:spPr>
          <a:xfrm>
            <a:off x="1807210" y="393065"/>
            <a:ext cx="552958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185" y="1067435"/>
            <a:ext cx="5420995" cy="300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217170"/>
            <a:ext cx="4914900" cy="470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4923039" y="1950681"/>
            <a:ext cx="3681608" cy="210113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5" name="Group 5"/>
          <p:cNvGrpSpPr/>
          <p:nvPr/>
        </p:nvGrpSpPr>
        <p:grpSpPr>
          <a:xfrm>
            <a:off x="4923039" y="1253877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20000"/>
            </a:bodyPr>
            <a:lstStyle/>
            <a:p>
              <a:r>
                <a:rPr lang="zh-CN" altLang="en-US" sz="3200">
                  <a:solidFill>
                    <a:schemeClr val="accent1"/>
                  </a:solidFill>
                </a:rPr>
                <a:t>目录</a:t>
              </a:r>
              <a:endParaRPr lang="zh-CN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CONTENTS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Freeform: Shape 6"/>
          <p:cNvSpPr/>
          <p:nvPr/>
        </p:nvSpPr>
        <p:spPr bwMode="auto">
          <a:xfrm>
            <a:off x="6382147" y="1478528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grpSp>
        <p:nvGrpSpPr>
          <p:cNvPr id="7" name="Group 4"/>
          <p:cNvGrpSpPr/>
          <p:nvPr/>
        </p:nvGrpSpPr>
        <p:grpSpPr>
          <a:xfrm>
            <a:off x="1101987" y="1356615"/>
            <a:ext cx="3189194" cy="2695205"/>
            <a:chOff x="4806253" y="1988840"/>
            <a:chExt cx="4252259" cy="3593606"/>
          </a:xfrm>
        </p:grpSpPr>
        <p:grpSp>
          <p:nvGrpSpPr>
            <p:cNvPr id="9" name="Group 49"/>
            <p:cNvGrpSpPr/>
            <p:nvPr/>
          </p:nvGrpSpPr>
          <p:grpSpPr>
            <a:xfrm>
              <a:off x="4806253" y="2982218"/>
              <a:ext cx="613472" cy="613472"/>
              <a:chOff x="4806253" y="2982218"/>
              <a:chExt cx="613472" cy="613472"/>
            </a:xfrm>
          </p:grpSpPr>
          <p:sp>
            <p:nvSpPr>
              <p:cNvPr id="44" name="Oval 8"/>
              <p:cNvSpPr/>
              <p:nvPr/>
            </p:nvSpPr>
            <p:spPr>
              <a:xfrm>
                <a:off x="4806253" y="2982218"/>
                <a:ext cx="613472" cy="613472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9"/>
              <p:cNvSpPr/>
              <p:nvPr/>
            </p:nvSpPr>
            <p:spPr bwMode="auto">
              <a:xfrm>
                <a:off x="5000294" y="3171416"/>
                <a:ext cx="225388" cy="225388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50"/>
            <p:cNvGrpSpPr/>
            <p:nvPr/>
          </p:nvGrpSpPr>
          <p:grpSpPr>
            <a:xfrm>
              <a:off x="4806253" y="3975596"/>
              <a:ext cx="613472" cy="613472"/>
              <a:chOff x="4806253" y="3975596"/>
              <a:chExt cx="613472" cy="613472"/>
            </a:xfrm>
          </p:grpSpPr>
          <p:sp>
            <p:nvSpPr>
              <p:cNvPr id="42" name="Oval 11"/>
              <p:cNvSpPr/>
              <p:nvPr/>
            </p:nvSpPr>
            <p:spPr>
              <a:xfrm>
                <a:off x="4806253" y="3975596"/>
                <a:ext cx="613472" cy="613472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2"/>
              <p:cNvSpPr/>
              <p:nvPr/>
            </p:nvSpPr>
            <p:spPr bwMode="auto">
              <a:xfrm>
                <a:off x="5003891" y="4174066"/>
                <a:ext cx="197601" cy="225388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Group 51"/>
            <p:cNvGrpSpPr/>
            <p:nvPr/>
          </p:nvGrpSpPr>
          <p:grpSpPr>
            <a:xfrm>
              <a:off x="4806253" y="4968974"/>
              <a:ext cx="613472" cy="613472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6" name="Group 18"/>
              <p:cNvGrpSpPr/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/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20"/>
                <p:cNvSpPr/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Freeform: Shape 21"/>
                <p:cNvSpPr/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Freeform: Shape 22"/>
                <p:cNvSpPr/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23"/>
                <p:cNvSpPr/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2" name="Group 48"/>
            <p:cNvGrpSpPr/>
            <p:nvPr/>
          </p:nvGrpSpPr>
          <p:grpSpPr>
            <a:xfrm>
              <a:off x="4806253" y="1988840"/>
              <a:ext cx="613472" cy="613472"/>
              <a:chOff x="4806253" y="1988840"/>
              <a:chExt cx="613472" cy="613472"/>
            </a:xfrm>
          </p:grpSpPr>
          <p:sp>
            <p:nvSpPr>
              <p:cNvPr id="25" name="Oval 25"/>
              <p:cNvSpPr/>
              <p:nvPr/>
            </p:nvSpPr>
            <p:spPr>
              <a:xfrm>
                <a:off x="4806253" y="1988840"/>
                <a:ext cx="613472" cy="61347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26"/>
              <p:cNvGrpSpPr/>
              <p:nvPr/>
            </p:nvGrpSpPr>
            <p:grpSpPr bwMode="auto">
              <a:xfrm>
                <a:off x="4998751" y="2166682"/>
                <a:ext cx="228478" cy="223844"/>
                <a:chOff x="0" y="0"/>
                <a:chExt cx="581" cy="573"/>
              </a:xfrm>
              <a:solidFill>
                <a:schemeClr val="bg1"/>
              </a:solidFill>
            </p:grpSpPr>
            <p:sp>
              <p:nvSpPr>
                <p:cNvPr id="27" name="Freeform: Shape 27"/>
                <p:cNvSpPr/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Freeform: Shape 28"/>
                <p:cNvSpPr/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29"/>
                <p:cNvSpPr/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0"/>
                <p:cNvSpPr/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1"/>
                <p:cNvSpPr/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Freeform: Shape 32"/>
                <p:cNvSpPr/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Freeform: Shape 33"/>
                <p:cNvSpPr/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Freeform: Shape 34"/>
                <p:cNvSpPr/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TextBox 35"/>
            <p:cNvSpPr txBox="1"/>
            <p:nvPr/>
          </p:nvSpPr>
          <p:spPr>
            <a:xfrm>
              <a:off x="5552033" y="2193882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1"/>
                  </a:solidFill>
                </a:rPr>
                <a:t>概要设计</a:t>
              </a:r>
              <a:endParaRPr lang="zh-CN" altLang="en-US" sz="1400" b="1">
                <a:solidFill>
                  <a:schemeClr val="accent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552033" y="3188106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2"/>
                  </a:solidFill>
                </a:rPr>
                <a:t>详细设计</a:t>
              </a:r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9" name="TextBox 43"/>
            <p:cNvSpPr txBox="1"/>
            <p:nvPr/>
          </p:nvSpPr>
          <p:spPr>
            <a:xfrm>
              <a:off x="5552033" y="4181484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3">
                      <a:lumMod val="100000"/>
                    </a:schemeClr>
                  </a:solidFill>
                </a:rPr>
                <a:t>项目管理</a:t>
              </a:r>
              <a:endParaRPr lang="zh-CN" altLang="en-US" sz="14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5552033" y="5211269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4">
                      <a:lumMod val="100000"/>
                    </a:schemeClr>
                  </a:solidFill>
                </a:rPr>
                <a:t>其他</a:t>
              </a:r>
              <a:endParaRPr lang="en-US" altLang="zh-CN" sz="14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sp>
        <p:nvSpPr>
          <p:cNvPr id="8" name="Freeform: Shape 52"/>
          <p:cNvSpPr/>
          <p:nvPr/>
        </p:nvSpPr>
        <p:spPr bwMode="auto">
          <a:xfrm>
            <a:off x="5787135" y="1294796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>
              <a:alpha val="51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9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展示内容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9785"/>
          <a:stretch>
            <a:fillRect/>
          </a:stretch>
        </p:blipFill>
        <p:spPr>
          <a:xfrm>
            <a:off x="2045970" y="303530"/>
            <a:ext cx="5051425" cy="453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695" y="407670"/>
            <a:ext cx="5641975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524510"/>
            <a:ext cx="7651115" cy="461899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551180"/>
            <a:ext cx="7616190" cy="459486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180"/>
            <a:ext cx="7595235" cy="459232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8001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548640"/>
            <a:ext cx="7641590" cy="4623435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8" name="椭圆 27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组内分工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1" name="椭圆 30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4" name="椭圆 33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程序流程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7" name="椭圆 36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3113" y="3129978"/>
            <a:ext cx="2020253" cy="247650"/>
            <a:chOff x="6560698" y="3587832"/>
            <a:chExt cx="2694279" cy="329704"/>
          </a:xfrm>
        </p:grpSpPr>
        <p:sp>
          <p:nvSpPr>
            <p:cNvPr id="3" name="椭圆 2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56203" y="3129978"/>
            <a:ext cx="2020253" cy="247650"/>
            <a:chOff x="6560698" y="3587832"/>
            <a:chExt cx="2694279" cy="329704"/>
          </a:xfrm>
        </p:grpSpPr>
        <p:sp>
          <p:nvSpPr>
            <p:cNvPr id="6" name="椭圆 5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关键算法设计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93113" y="3425888"/>
            <a:ext cx="2020253" cy="247650"/>
            <a:chOff x="6560698" y="3587832"/>
            <a:chExt cx="2694279" cy="329704"/>
          </a:xfrm>
        </p:grpSpPr>
        <p:sp>
          <p:nvSpPr>
            <p:cNvPr id="9" name="椭圆 8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65093" y="3425888"/>
            <a:ext cx="2020253" cy="247650"/>
            <a:chOff x="6560698" y="3587832"/>
            <a:chExt cx="2694279" cy="329704"/>
          </a:xfrm>
        </p:grpSpPr>
        <p:sp>
          <p:nvSpPr>
            <p:cNvPr id="12" name="椭圆 11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文档（</a:t>
              </a:r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PDL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935" b="4977"/>
          <a:stretch>
            <a:fillRect/>
          </a:stretch>
        </p:blipFill>
        <p:spPr>
          <a:xfrm>
            <a:off x="-5080" y="1671955"/>
            <a:ext cx="9154795" cy="179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0"/>
            <a:ext cx="7214870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悬赏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928370"/>
            <a:ext cx="915098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92875" y="2528317"/>
            <a:ext cx="1728311" cy="246380"/>
            <a:chOff x="4077325" y="3187722"/>
            <a:chExt cx="2303560" cy="328013"/>
          </a:xfrm>
        </p:grpSpPr>
        <p:sp>
          <p:nvSpPr>
            <p:cNvPr id="13" name="椭圆 12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37"/>
            <p:cNvSpPr txBox="1"/>
            <p:nvPr/>
          </p:nvSpPr>
          <p:spPr>
            <a:xfrm>
              <a:off x="4322343" y="3187722"/>
              <a:ext cx="2058542" cy="328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系统模块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16" name="椭圆 15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HIPO</a:t>
              </a:r>
              <a:endPara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21" name="椭圆 20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业务流图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24" name="椭圆 23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相关文档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2" descr="97d1136e701fba9c2c350d3cb8737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068" y="688023"/>
            <a:ext cx="5268595" cy="2409825"/>
          </a:xfrm>
          <a:prstGeom prst="rect">
            <a:avLst/>
          </a:prstGeom>
        </p:spPr>
      </p:pic>
      <p:pic>
        <p:nvPicPr>
          <p:cNvPr id="4" name="图片 1" descr="dc3d385126d85bc3380cd5682ba2e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566795"/>
            <a:ext cx="1567180" cy="1164590"/>
          </a:xfrm>
          <a:prstGeom prst="rect">
            <a:avLst/>
          </a:prstGeom>
        </p:spPr>
      </p:pic>
      <p:pic>
        <p:nvPicPr>
          <p:cNvPr id="5" name="图片 4" descr="86701443b5c5a4ff365486905d62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3458210"/>
            <a:ext cx="2589530" cy="138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 descr="fb477eff104fea8282efc60448eca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433705"/>
            <a:ext cx="4782185" cy="2141220"/>
          </a:xfrm>
          <a:prstGeom prst="rect">
            <a:avLst/>
          </a:prstGeom>
        </p:spPr>
      </p:pic>
      <p:pic>
        <p:nvPicPr>
          <p:cNvPr id="7" name="图片 7" descr="8f84d8a359159c39b7ab4a85fb093a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2696210"/>
            <a:ext cx="7220585" cy="228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487805"/>
            <a:ext cx="3789680" cy="2167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55" y="0"/>
            <a:ext cx="371284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0"/>
            <a:ext cx="7356475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0"/>
            <a:ext cx="768731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230" r="561"/>
          <a:stretch>
            <a:fillRect/>
          </a:stretch>
        </p:blipFill>
        <p:spPr>
          <a:xfrm>
            <a:off x="355600" y="0"/>
            <a:ext cx="84328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-Dancing Link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909955"/>
            <a:ext cx="67564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：二进制的第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：被选中格子的横坐标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：被选中格子的纵坐标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将每一种状态看成是二进制当中的一位，第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位分别表示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1)-(9, 9)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个格子是否有数字，公式为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X=INT((N-1)/9)+1; Y=((N-1)%9)+1; N=(X-1)*9+Y;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位为在第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，以此类推直至第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X=INT((N-81-1)/9)+1; Y=((N-81-1) Mod 9)+1; N=(X-1)×9+Y+81;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同理，第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163-243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X=INT((N-162-1)/9)+1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Y=((N-162-1)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N=(X-1)×9+Y+162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244-324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X=INT((N-243-1)/9)+1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Y=((N-243-1)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N=(X-1)×9+Y+243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积分排位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3800" y="754380"/>
            <a:ext cx="6756400" cy="3977640"/>
            <a:chOff x="1880" y="1527"/>
            <a:chExt cx="10640" cy="6264"/>
          </a:xfrm>
        </p:grpSpPr>
        <p:sp>
          <p:nvSpPr>
            <p:cNvPr id="3" name="文本框 2"/>
            <p:cNvSpPr txBox="1"/>
            <p:nvPr/>
          </p:nvSpPr>
          <p:spPr>
            <a:xfrm>
              <a:off x="1880" y="2559"/>
              <a:ext cx="1064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R：基准分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t：消耗时间（单位为min）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x：为扣除分数（单位为/min）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l：题目等级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'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：用户等级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在这个公式中，为每个等级设定了一定的基准分，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等级越高，基准分越高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，而随着耗时的增大，得到的相应分数也越来越少。当用户在进行越级挑战时，会得到更多的分数，相反，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在用户降维打击的时候，只能得到更少的分数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。为了保证在用户挑战自己等级的题目时，rank积分不受影响，所以将等级放置在指数位置，相等时结果就为1。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公式中的底数采用了1.1，原因是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底数需要一个大于1的数字，来保证递增性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，但是考虑到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越级挑战应当多加分，但不该过多加分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，在本式中底数仅设为1.1，而不是更大的数值。若比1.1要小，则体现不出越级挑战带来的好处，容易影响用户积极性。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63" y="1527"/>
              <a:ext cx="4274" cy="768"/>
              <a:chOff x="3749" y="7098"/>
              <a:chExt cx="4274" cy="76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749" y="7240"/>
                <a:ext cx="217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new=Rold+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07" y="7098"/>
                <a:ext cx="2316" cy="7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 x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基准设置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654685"/>
            <a:ext cx="5074920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61"/>
          <a:stretch>
            <a:fillRect/>
          </a:stretch>
        </p:blipFill>
        <p:spPr>
          <a:xfrm>
            <a:off x="0" y="670560"/>
            <a:ext cx="9147810" cy="431800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1022985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OurSudoku1.4.2.rp</a:t>
            </a:r>
            <a:endParaRPr lang="en-US" altLang="zh-CN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1449070"/>
            <a:ext cx="67564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本平台旨在宣传数独游戏，为数独爱好者提供一个同时支持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解法分享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竞技排位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的在线数独对战平台（OurSudoku），方便深度玩家以及入门小白就任何问题进行“友好”交流。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系统要求能够实现用户的注册和登录功能，满足至少50人以上同时在一个房间进行比赛，允许用户写题解，允许用户查看他人的题解，允许用户对题解进行评论，允许用户进行自主练习，能够实现用户的关注功能和邀请功能，允许用户自主出题并检查出的题目是否存在唯一解（悬赏），让用户能够在个人主页查看自己写过的、收藏过的、赞过的题解，以往进行的、即将进行的、正在进行的比赛和所有收到的赞与评论消息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725"/>
            <a:ext cx="9142730" cy="420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090"/>
            <a:ext cx="9144635" cy="420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设计文档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815"/>
            <a:ext cx="7594600" cy="4591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6" name="椭圆 35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计划更新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33"/>
          <a:stretch>
            <a:fillRect/>
          </a:stretch>
        </p:blipFill>
        <p:spPr>
          <a:xfrm>
            <a:off x="0" y="678180"/>
            <a:ext cx="9143365" cy="431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5495"/>
            <a:ext cx="9144000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6130"/>
            <a:ext cx="914273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665"/>
            <a:ext cx="9147175" cy="445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会议纪要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2" name="椭圆 31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组内评分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5" name="椭圆 34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绩效评定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8" name="椭圆 37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542290"/>
            <a:ext cx="7627620" cy="460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0"/>
            <a:ext cx="4828540" cy="514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1201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600075"/>
            <a:ext cx="7525385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1203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624205"/>
            <a:ext cx="7760970" cy="451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551815"/>
            <a:ext cx="7595235" cy="459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1208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435" y="-6985"/>
            <a:ext cx="4450080" cy="515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绩效评定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9310"/>
            <a:ext cx="914463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最终得分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1372553" y="1299210"/>
          <a:ext cx="6400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评分人</a:t>
                      </a:r>
                      <a:r>
                        <a:rPr lang="en-US" altLang="zh-CN" sz="1350"/>
                        <a:t>\</a:t>
                      </a:r>
                      <a:r>
                        <a:rPr lang="zh-CN" altLang="en-US" sz="1350"/>
                        <a:t>被评分人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刘羽佳（组长）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91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88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99260" y="3004185"/>
            <a:ext cx="57537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组长打分配比：分工评分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组员打分配比：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0.3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另一组员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本次得分：刘羽佳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=86.12*0.5+87*0.1+95*0.2+91*0.2=88.96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张鑫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=84.27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*0.5+85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*0.3+90*0.1+87*0.1=85.33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潘言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=84.61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*0.5+90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*0.3+85*0.1+88*0.1=86.61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1710055"/>
            <a:ext cx="6976745" cy="172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欧泊科数独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https://www.oubk.com/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GB/T 8567-2006,计算机软件文档编制规范[S]. 北京:中国国家标准化管理委员会，中华人民共和国国家质量监督检验检疫总局,2006.</a:t>
            </a:r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张海藩,牟永敏.软件工程导论（第6版）[M].清华大学出版社,2013:1-53.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Git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https://blog.csdn.net/weixin_39723352/article/details/81606082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57198" y="2643758"/>
            <a:ext cx="38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演示完毕感谢观看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6129218" y="2010050"/>
            <a:ext cx="239714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THANK YOU</a:t>
            </a:r>
            <a:endParaRPr lang="zh-CN" altLang="en-US" sz="3600" b="1" dirty="0"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36413" y="212719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92480"/>
            <a:ext cx="9144000" cy="403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0"/>
            <a:ext cx="709231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579755"/>
            <a:ext cx="7780020" cy="456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16915"/>
            <a:ext cx="9144635" cy="428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7b11a96-27e2-4694-a9f7-13dc80ac7db0}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F89D8"/>
      </a:accent1>
      <a:accent2>
        <a:srgbClr val="262626"/>
      </a:accent2>
      <a:accent3>
        <a:srgbClr val="2F89D8"/>
      </a:accent3>
      <a:accent4>
        <a:srgbClr val="262626"/>
      </a:accent4>
      <a:accent5>
        <a:srgbClr val="2F89D8"/>
      </a:accent5>
      <a:accent6>
        <a:srgbClr val="262626"/>
      </a:accent6>
      <a:hlink>
        <a:srgbClr val="2F89D8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演示</Application>
  <PresentationFormat>全屏显示(16:9)</PresentationFormat>
  <Paragraphs>266</Paragraphs>
  <Slides>57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微软雅黑</vt:lpstr>
      <vt:lpstr>U.S. 101</vt:lpstr>
      <vt:lpstr>Segoe Print</vt:lpstr>
      <vt:lpstr>Roboto</vt:lpstr>
      <vt:lpstr>Open Sans Light</vt:lpstr>
      <vt:lpstr>Arial Unicode MS</vt:lpstr>
      <vt:lpstr>方正姚体</vt:lpstr>
      <vt:lpstr>Yu Gothic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LIU</cp:lastModifiedBy>
  <cp:revision>1339</cp:revision>
  <dcterms:created xsi:type="dcterms:W3CDTF">2015-04-24T01:01:00Z</dcterms:created>
  <dcterms:modified xsi:type="dcterms:W3CDTF">2021-01-04T13:07:13Z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