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49" r:id="rId4"/>
    <p:sldId id="257" r:id="rId6"/>
    <p:sldId id="273" r:id="rId7"/>
    <p:sldId id="383" r:id="rId8"/>
    <p:sldId id="407" r:id="rId9"/>
    <p:sldId id="408" r:id="rId10"/>
    <p:sldId id="410" r:id="rId11"/>
    <p:sldId id="418" r:id="rId12"/>
    <p:sldId id="412" r:id="rId13"/>
    <p:sldId id="411" r:id="rId14"/>
    <p:sldId id="436" r:id="rId15"/>
    <p:sldId id="448" r:id="rId16"/>
    <p:sldId id="387" r:id="rId17"/>
    <p:sldId id="464" r:id="rId18"/>
    <p:sldId id="465" r:id="rId19"/>
    <p:sldId id="414" r:id="rId20"/>
    <p:sldId id="345" r:id="rId21"/>
    <p:sldId id="461" r:id="rId22"/>
    <p:sldId id="463" r:id="rId23"/>
    <p:sldId id="462" r:id="rId24"/>
    <p:sldId id="415" r:id="rId25"/>
    <p:sldId id="416" r:id="rId26"/>
    <p:sldId id="350" r:id="rId27"/>
    <p:sldId id="419" r:id="rId28"/>
    <p:sldId id="348" r:id="rId29"/>
    <p:sldId id="482" r:id="rId30"/>
    <p:sldId id="484" r:id="rId31"/>
    <p:sldId id="479" r:id="rId32"/>
    <p:sldId id="434" r:id="rId33"/>
    <p:sldId id="33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78F"/>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098" autoAdjust="0"/>
  </p:normalViewPr>
  <p:slideViewPr>
    <p:cSldViewPr snapToGrid="0">
      <p:cViewPr varScale="1">
        <p:scale>
          <a:sx n="110" d="100"/>
          <a:sy n="110" d="100"/>
        </p:scale>
        <p:origin x="594" y="78"/>
      </p:cViewPr>
      <p:guideLst>
        <p:guide orient="horz" pos="2160"/>
        <p:guide pos="374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C7540C-0238-45C4-ABD0-A50CF6A0F0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7540C-0238-45C4-ABD0-A50CF6A0F0A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CDEED-1B45-4D36-92C3-BD3BE56809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1.xml"/><Relationship Id="rId13" Type="http://schemas.openxmlformats.org/officeDocument/2006/relationships/slideLayout" Target="../slideLayouts/slideLayout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hyperlink" Target="https://www.oubk.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2.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9" Type="http://schemas.openxmlformats.org/officeDocument/2006/relationships/image" Target="../media/image18.jpeg"/><Relationship Id="rId8" Type="http://schemas.openxmlformats.org/officeDocument/2006/relationships/image" Target="../media/image17.jpeg"/><Relationship Id="rId7" Type="http://schemas.openxmlformats.org/officeDocument/2006/relationships/image" Target="../media/image16.jpeg"/><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png"/><Relationship Id="rId14" Type="http://schemas.openxmlformats.org/officeDocument/2006/relationships/notesSlide" Target="../notesSlides/notesSlide23.xml"/><Relationship Id="rId13" Type="http://schemas.openxmlformats.org/officeDocument/2006/relationships/slideLayout" Target="../slideLayouts/slideLayout12.xml"/><Relationship Id="rId12" Type="http://schemas.openxmlformats.org/officeDocument/2006/relationships/image" Target="../media/image21.png"/><Relationship Id="rId11" Type="http://schemas.openxmlformats.org/officeDocument/2006/relationships/image" Target="../media/image20.jpeg"/><Relationship Id="rId10" Type="http://schemas.openxmlformats.org/officeDocument/2006/relationships/image" Target="../media/image19.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2.xml"/><Relationship Id="rId3" Type="http://schemas.openxmlformats.org/officeDocument/2006/relationships/image" Target="../media/image26.png"/><Relationship Id="rId2" Type="http://schemas.openxmlformats.org/officeDocument/2006/relationships/tags" Target="../tags/tag13.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7" Type="http://schemas.openxmlformats.org/officeDocument/2006/relationships/notesSlide" Target="../notesSlides/notesSlide30.xml"/><Relationship Id="rId16" Type="http://schemas.openxmlformats.org/officeDocument/2006/relationships/slideLayout" Target="../slideLayouts/slideLayout12.xml"/><Relationship Id="rId15" Type="http://schemas.openxmlformats.org/officeDocument/2006/relationships/audio" Target="../media/audio1.wav"/><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8" name="PA_矩形 37"/>
          <p:cNvSpPr/>
          <p:nvPr>
            <p:custDataLst>
              <p:tags r:id="rId2"/>
            </p:custDataLst>
          </p:nvPr>
        </p:nvSpPr>
        <p:spPr>
          <a:xfrm rot="2700000">
            <a:off x="1881971" y="2790130"/>
            <a:ext cx="1489274" cy="148927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PA_矩形 38"/>
          <p:cNvSpPr/>
          <p:nvPr>
            <p:custDataLst>
              <p:tags r:id="rId3"/>
            </p:custDataLst>
          </p:nvPr>
        </p:nvSpPr>
        <p:spPr>
          <a:xfrm rot="2700000">
            <a:off x="932899" y="2963219"/>
            <a:ext cx="1143093" cy="1143095"/>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PA_矩形 41"/>
          <p:cNvSpPr/>
          <p:nvPr>
            <p:custDataLst>
              <p:tags r:id="rId4"/>
            </p:custDataLst>
          </p:nvPr>
        </p:nvSpPr>
        <p:spPr>
          <a:xfrm rot="13500000">
            <a:off x="8830661" y="2790130"/>
            <a:ext cx="1489274" cy="148927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PA_矩形 42"/>
          <p:cNvSpPr/>
          <p:nvPr>
            <p:custDataLst>
              <p:tags r:id="rId5"/>
            </p:custDataLst>
          </p:nvPr>
        </p:nvSpPr>
        <p:spPr>
          <a:xfrm rot="13500000">
            <a:off x="10125914" y="2963222"/>
            <a:ext cx="1143093" cy="1143095"/>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PA_圆角矩形 3"/>
          <p:cNvSpPr/>
          <p:nvPr>
            <p:custDataLst>
              <p:tags r:id="rId6"/>
            </p:custDataLst>
          </p:nvPr>
        </p:nvSpPr>
        <p:spPr>
          <a:xfrm rot="2700000">
            <a:off x="4300783" y="1739713"/>
            <a:ext cx="3590111" cy="359011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PA_椭圆 4"/>
          <p:cNvSpPr/>
          <p:nvPr>
            <p:custDataLst>
              <p:tags r:id="rId7"/>
            </p:custDataLst>
          </p:nvPr>
        </p:nvSpPr>
        <p:spPr>
          <a:xfrm>
            <a:off x="3665900" y="1105464"/>
            <a:ext cx="4858608" cy="485860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PA_矩形 30"/>
          <p:cNvSpPr/>
          <p:nvPr>
            <p:custDataLst>
              <p:tags r:id="rId8"/>
            </p:custDataLst>
          </p:nvPr>
        </p:nvSpPr>
        <p:spPr>
          <a:xfrm>
            <a:off x="3743960" y="2665730"/>
            <a:ext cx="4705350" cy="1322070"/>
          </a:xfrm>
          <a:prstGeom prst="rect">
            <a:avLst/>
          </a:prstGeom>
          <a:ln>
            <a:noFill/>
          </a:ln>
        </p:spPr>
        <p:txBody>
          <a:bodyPr wrap="square">
            <a:spAutoFit/>
          </a:bodyPr>
          <a:lstStyle/>
          <a:p>
            <a:pPr algn="ctr"/>
            <a:r>
              <a:rPr lang="zh-CN" altLang="en-US" sz="4000" dirty="0">
                <a:solidFill>
                  <a:schemeClr val="accent5">
                    <a:lumMod val="75000"/>
                  </a:schemeClr>
                </a:solidFill>
                <a:latin typeface="微软雅黑 Light" panose="020B0502040204020203" charset="-122"/>
                <a:ea typeface="微软雅黑 Light" panose="020B0502040204020203" charset="-122"/>
                <a:cs typeface="微软雅黑 Light" panose="020B0502040204020203" charset="-122"/>
                <a:sym typeface="+mn-ea"/>
              </a:rPr>
              <a:t>基于B/S架构的</a:t>
            </a:r>
            <a:endParaRPr lang="zh-CN" altLang="en-US" sz="4000" dirty="0">
              <a:solidFill>
                <a:schemeClr val="accent5">
                  <a:lumMod val="75000"/>
                </a:schemeClr>
              </a:solidFill>
              <a:latin typeface="微软雅黑 Light" panose="020B0502040204020203" charset="-122"/>
              <a:ea typeface="微软雅黑 Light" panose="020B0502040204020203" charset="-122"/>
              <a:cs typeface="微软雅黑 Light" panose="020B0502040204020203" charset="-122"/>
              <a:sym typeface="+mn-ea"/>
            </a:endParaRPr>
          </a:p>
          <a:p>
            <a:pPr algn="ctr"/>
            <a:r>
              <a:rPr lang="zh-CN" altLang="en-US" sz="4000" dirty="0">
                <a:solidFill>
                  <a:schemeClr val="accent5">
                    <a:lumMod val="75000"/>
                  </a:schemeClr>
                </a:solidFill>
                <a:latin typeface="微软雅黑 Light" panose="020B0502040204020203" charset="-122"/>
                <a:ea typeface="微软雅黑 Light" panose="020B0502040204020203" charset="-122"/>
                <a:cs typeface="微软雅黑 Light" panose="020B0502040204020203" charset="-122"/>
                <a:sym typeface="+mn-ea"/>
              </a:rPr>
              <a:t>在线数独对战平台</a:t>
            </a:r>
            <a:endParaRPr lang="zh-CN" altLang="en-US" sz="4000" dirty="0">
              <a:solidFill>
                <a:schemeClr val="accent5">
                  <a:lumMod val="75000"/>
                </a:schemeClr>
              </a:solidFill>
              <a:latin typeface="微软雅黑 Light" panose="020B0502040204020203" charset="-122"/>
              <a:ea typeface="微软雅黑 Light" panose="020B0502040204020203" charset="-122"/>
              <a:cs typeface="微软雅黑 Light" panose="020B0502040204020203" charset="-122"/>
              <a:sym typeface="+mn-ea"/>
            </a:endParaRPr>
          </a:p>
        </p:txBody>
      </p:sp>
      <p:grpSp>
        <p:nvGrpSpPr>
          <p:cNvPr id="3" name="PA_组合 2"/>
          <p:cNvGrpSpPr/>
          <p:nvPr>
            <p:custDataLst>
              <p:tags r:id="rId9"/>
            </p:custDataLst>
          </p:nvPr>
        </p:nvGrpSpPr>
        <p:grpSpPr>
          <a:xfrm>
            <a:off x="4218413" y="1840884"/>
            <a:ext cx="3799166" cy="3405278"/>
            <a:chOff x="4218413" y="1840884"/>
            <a:chExt cx="3799166" cy="3405278"/>
          </a:xfrm>
        </p:grpSpPr>
        <p:sp>
          <p:nvSpPr>
            <p:cNvPr id="44" name="椭圆 43"/>
            <p:cNvSpPr/>
            <p:nvPr/>
          </p:nvSpPr>
          <p:spPr>
            <a:xfrm>
              <a:off x="4218413" y="1840884"/>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31128" y="5059711"/>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 name="PA_组合 1"/>
          <p:cNvGrpSpPr/>
          <p:nvPr>
            <p:custDataLst>
              <p:tags r:id="rId10"/>
            </p:custDataLst>
          </p:nvPr>
        </p:nvGrpSpPr>
        <p:grpSpPr>
          <a:xfrm>
            <a:off x="4221683" y="1840884"/>
            <a:ext cx="3786146" cy="3435128"/>
            <a:chOff x="4221683" y="1840884"/>
            <a:chExt cx="3786146" cy="3435128"/>
          </a:xfrm>
        </p:grpSpPr>
        <p:sp>
          <p:nvSpPr>
            <p:cNvPr id="46" name="椭圆 45"/>
            <p:cNvSpPr/>
            <p:nvPr/>
          </p:nvSpPr>
          <p:spPr>
            <a:xfrm>
              <a:off x="4221683" y="5089561"/>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21378" y="1840884"/>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 name="文本框 7"/>
          <p:cNvSpPr txBox="1"/>
          <p:nvPr/>
        </p:nvSpPr>
        <p:spPr>
          <a:xfrm>
            <a:off x="5365115" y="2665730"/>
            <a:ext cx="1119505" cy="706755"/>
          </a:xfrm>
          <a:prstGeom prst="rect">
            <a:avLst/>
          </a:prstGeom>
          <a:noFill/>
        </p:spPr>
        <p:txBody>
          <a:bodyPr wrap="square" rtlCol="0" anchor="t">
            <a:spAutoFit/>
          </a:bodyPr>
          <a:p>
            <a:r>
              <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rPr>
              <a:t>B/S</a:t>
            </a:r>
            <a:endPar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endParaRPr>
          </a:p>
        </p:txBody>
      </p:sp>
      <p:sp>
        <p:nvSpPr>
          <p:cNvPr id="9" name="文本框 8"/>
          <p:cNvSpPr txBox="1"/>
          <p:nvPr/>
        </p:nvSpPr>
        <p:spPr>
          <a:xfrm>
            <a:off x="3972560" y="3281045"/>
            <a:ext cx="1352550" cy="706755"/>
          </a:xfrm>
          <a:prstGeom prst="rect">
            <a:avLst/>
          </a:prstGeom>
          <a:noFill/>
        </p:spPr>
        <p:txBody>
          <a:bodyPr wrap="square" rtlCol="0" anchor="t">
            <a:spAutoFit/>
          </a:bodyPr>
          <a:p>
            <a:r>
              <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rPr>
              <a:t>在线</a:t>
            </a:r>
            <a:endPar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endParaRPr>
          </a:p>
        </p:txBody>
      </p:sp>
      <p:sp>
        <p:nvSpPr>
          <p:cNvPr id="11" name="文本框 10"/>
          <p:cNvSpPr txBox="1"/>
          <p:nvPr/>
        </p:nvSpPr>
        <p:spPr>
          <a:xfrm>
            <a:off x="4986655" y="3281045"/>
            <a:ext cx="2479040" cy="706755"/>
          </a:xfrm>
          <a:prstGeom prst="rect">
            <a:avLst/>
          </a:prstGeom>
          <a:noFill/>
        </p:spPr>
        <p:txBody>
          <a:bodyPr wrap="square" rtlCol="0" anchor="t">
            <a:spAutoFit/>
          </a:bodyPr>
          <a:p>
            <a:r>
              <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rPr>
              <a:t>数独对战</a:t>
            </a:r>
            <a:endPar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endParaRPr>
          </a:p>
        </p:txBody>
      </p:sp>
      <p:sp>
        <p:nvSpPr>
          <p:cNvPr id="12" name="文本框 11"/>
          <p:cNvSpPr txBox="1"/>
          <p:nvPr/>
        </p:nvSpPr>
        <p:spPr>
          <a:xfrm>
            <a:off x="7018020" y="3281045"/>
            <a:ext cx="1468120" cy="706755"/>
          </a:xfrm>
          <a:prstGeom prst="rect">
            <a:avLst/>
          </a:prstGeom>
          <a:noFill/>
        </p:spPr>
        <p:txBody>
          <a:bodyPr wrap="square" rtlCol="0" anchor="t">
            <a:spAutoFit/>
          </a:bodyPr>
          <a:p>
            <a:r>
              <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rPr>
              <a:t>平台</a:t>
            </a:r>
            <a:endParaRPr lang="zh-CN" altLang="en-US" sz="4000" b="1" dirty="0">
              <a:solidFill>
                <a:srgbClr val="FF0000"/>
              </a:solidFill>
              <a:latin typeface="微软雅黑 Light" panose="020B0502040204020203" charset="-122"/>
              <a:ea typeface="微软雅黑 Light" panose="020B0502040204020203" charset="-122"/>
              <a:cs typeface="Open Sans" panose="020B0606030504020204" pitchFamily="34" charset="0"/>
              <a:sym typeface="+mn-ea"/>
            </a:endParaRPr>
          </a:p>
        </p:txBody>
      </p:sp>
      <p:grpSp>
        <p:nvGrpSpPr>
          <p:cNvPr id="13" name="组合 12"/>
          <p:cNvGrpSpPr/>
          <p:nvPr/>
        </p:nvGrpSpPr>
        <p:grpSpPr>
          <a:xfrm>
            <a:off x="4828540" y="4212590"/>
            <a:ext cx="2594610" cy="1134110"/>
            <a:chOff x="7604" y="6634"/>
            <a:chExt cx="4086" cy="1786"/>
          </a:xfrm>
        </p:grpSpPr>
        <p:grpSp>
          <p:nvGrpSpPr>
            <p:cNvPr id="7" name="组合 6"/>
            <p:cNvGrpSpPr/>
            <p:nvPr/>
          </p:nvGrpSpPr>
          <p:grpSpPr>
            <a:xfrm>
              <a:off x="8519" y="7502"/>
              <a:ext cx="2162" cy="918"/>
              <a:chOff x="10824" y="9203"/>
              <a:chExt cx="2162" cy="918"/>
            </a:xfrm>
          </p:grpSpPr>
          <p:sp>
            <p:nvSpPr>
              <p:cNvPr id="6" name="PA_圆角矩形 31"/>
              <p:cNvSpPr/>
              <p:nvPr>
                <p:custDataLst>
                  <p:tags r:id="rId11"/>
                </p:custDataLst>
              </p:nvPr>
            </p:nvSpPr>
            <p:spPr>
              <a:xfrm>
                <a:off x="10824" y="9203"/>
                <a:ext cx="2163" cy="833"/>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3" name="PA_矩形 32"/>
              <p:cNvSpPr/>
              <p:nvPr>
                <p:custDataLst>
                  <p:tags r:id="rId12"/>
                </p:custDataLst>
              </p:nvPr>
            </p:nvSpPr>
            <p:spPr>
              <a:xfrm>
                <a:off x="11076" y="9203"/>
                <a:ext cx="1911" cy="919"/>
              </a:xfrm>
              <a:prstGeom prst="rect">
                <a:avLst/>
              </a:prstGeom>
              <a:ln>
                <a:noFill/>
              </a:ln>
            </p:spPr>
            <p:txBody>
              <a:bodyPr wrap="square">
                <a:spAutoFit/>
              </a:bodyPr>
              <a:lstStyle/>
              <a:p>
                <a:r>
                  <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G02</a:t>
                </a:r>
                <a:endPar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0" name="文本框 9"/>
            <p:cNvSpPr txBox="1"/>
            <p:nvPr/>
          </p:nvSpPr>
          <p:spPr>
            <a:xfrm>
              <a:off x="7604" y="6634"/>
              <a:ext cx="4087" cy="628"/>
            </a:xfrm>
            <a:prstGeom prst="rect">
              <a:avLst/>
            </a:prstGeom>
            <a:noFill/>
          </p:spPr>
          <p:txBody>
            <a:bodyPr wrap="square" rtlCol="0">
              <a:spAutoFit/>
            </a:bodyPr>
            <a:p>
              <a:pPr algn="ctr"/>
              <a:r>
                <a:rPr lang="zh-CN" altLang="en-US" sz="2000" dirty="0">
                  <a:solidFill>
                    <a:schemeClr val="tx1">
                      <a:lumMod val="50000"/>
                      <a:lumOff val="50000"/>
                    </a:schemeClr>
                  </a:solidFill>
                  <a:latin typeface="+mn-ea"/>
                  <a:cs typeface="Open Sans" panose="020B0606030504020204" pitchFamily="34" charset="0"/>
                </a:rPr>
                <a:t>主讲人：张鑫</a:t>
              </a:r>
              <a:endParaRPr lang="zh-CN" altLang="en-US" sz="2000" dirty="0">
                <a:solidFill>
                  <a:schemeClr val="tx1">
                    <a:lumMod val="50000"/>
                    <a:lumOff val="50000"/>
                  </a:schemeClr>
                </a:solidFill>
                <a:latin typeface="+mn-ea"/>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0"/>
                                  </p:stCondLst>
                                  <p:childTnLst>
                                    <p:set>
                                      <p:cBhvr>
                                        <p:cTn id="11" dur="1000"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8" presetClass="emph" presetSubtype="0" repeatCount="indefinite" fill="hold" nodeType="withEffect">
                                  <p:stCondLst>
                                    <p:cond delay="0"/>
                                  </p:stCondLst>
                                  <p:childTnLst>
                                    <p:animRot by="-21600000">
                                      <p:cBhvr>
                                        <p:cTn id="20" dur="2000" fill="hold"/>
                                        <p:tgtEl>
                                          <p:spTgt spid="2"/>
                                        </p:tgtEl>
                                        <p:attrNameLst>
                                          <p:attrName>r</p:attrName>
                                        </p:attrNameLst>
                                      </p:cBhvr>
                                    </p:animRo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8" presetClass="emph" presetSubtype="0" repeatCount="indefinite" fill="hold" nodeType="withEffect">
                                  <p:stCondLst>
                                    <p:cond delay="0"/>
                                  </p:stCondLst>
                                  <p:childTnLst>
                                    <p:animRot by="-21600000">
                                      <p:cBhvr>
                                        <p:cTn id="25" dur="2000" fill="hold"/>
                                        <p:tgtEl>
                                          <p:spTgt spid="3"/>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35" presetClass="path" presetSubtype="0" accel="50000" decel="50000" fill="hold" grpId="1" nodeType="withEffect">
                                  <p:stCondLst>
                                    <p:cond delay="0"/>
                                  </p:stCondLst>
                                  <p:childTnLst>
                                    <p:animMotion origin="layout" path="M 0.1711 7.40741E-7 L -4.58333E-6 7.40741E-7 " pathEditMode="relative" rAng="0" ptsTypes="AA">
                                      <p:cBhvr>
                                        <p:cTn id="30" dur="2000" fill="hold"/>
                                        <p:tgtEl>
                                          <p:spTgt spid="38"/>
                                        </p:tgtEl>
                                        <p:attrNameLst>
                                          <p:attrName>ppt_x</p:attrName>
                                          <p:attrName>ppt_y</p:attrName>
                                        </p:attrNameLst>
                                      </p:cBhvr>
                                      <p:rCtr x="-8555" y="0"/>
                                    </p:animMotion>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35" presetClass="path" presetSubtype="0" accel="50000" decel="50000" fill="hold" grpId="1" nodeType="withEffect">
                                  <p:stCondLst>
                                    <p:cond delay="0"/>
                                  </p:stCondLst>
                                  <p:childTnLst>
                                    <p:animMotion origin="layout" path="M 0.1711 7.40741E-7 L 2.08333E-6 7.40741E-7 " pathEditMode="relative" rAng="0" ptsTypes="AA">
                                      <p:cBhvr>
                                        <p:cTn id="35" dur="2000" fill="hold"/>
                                        <p:tgtEl>
                                          <p:spTgt spid="39"/>
                                        </p:tgtEl>
                                        <p:attrNameLst>
                                          <p:attrName>ppt_x</p:attrName>
                                          <p:attrName>ppt_y</p:attrName>
                                        </p:attrNameLst>
                                      </p:cBhvr>
                                      <p:rCtr x="-8451" y="0"/>
                                    </p:animMotion>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35" presetClass="path" presetSubtype="0" accel="50000" decel="50000" fill="hold" grpId="1" nodeType="withEffect">
                                  <p:stCondLst>
                                    <p:cond delay="0"/>
                                  </p:stCondLst>
                                  <p:childTnLst>
                                    <p:animMotion origin="layout" path="M -0.16537 7.40741E-7 L 3.33333E-6 7.40741E-7 " pathEditMode="relative" rAng="0" ptsTypes="AA">
                                      <p:cBhvr>
                                        <p:cTn id="40" dur="2000" fill="hold"/>
                                        <p:tgtEl>
                                          <p:spTgt spid="42"/>
                                        </p:tgtEl>
                                        <p:attrNameLst>
                                          <p:attrName>ppt_x</p:attrName>
                                          <p:attrName>ppt_y</p:attrName>
                                        </p:attrNameLst>
                                      </p:cBhvr>
                                      <p:rCtr x="8268" y="0"/>
                                    </p:animMotion>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35" presetClass="path" presetSubtype="0" accel="50000" decel="50000" fill="hold" grpId="1" nodeType="withEffect">
                                  <p:stCondLst>
                                    <p:cond delay="0"/>
                                  </p:stCondLst>
                                  <p:childTnLst>
                                    <p:animMotion origin="layout" path="M -0.16537 7.40741E-7 L 3.33333E-6 7.40741E-7 " pathEditMode="relative" rAng="0" ptsTypes="AA">
                                      <p:cBhvr>
                                        <p:cTn id="45" dur="2000" fill="hold"/>
                                        <p:tgtEl>
                                          <p:spTgt spid="43"/>
                                        </p:tgtEl>
                                        <p:attrNameLst>
                                          <p:attrName>ppt_x</p:attrName>
                                          <p:attrName>ppt_y</p:attrName>
                                        </p:attrNameLst>
                                      </p:cBhvr>
                                      <p:rCtr x="8268" y="0"/>
                                    </p:animMotion>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500"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18" presetClass="entr" presetSubtype="12"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strips(down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1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8" grpId="1" bldLvl="0" animBg="1"/>
      <p:bldP spid="39" grpId="0" bldLvl="0" animBg="1"/>
      <p:bldP spid="39" grpId="1" bldLvl="0" animBg="1"/>
      <p:bldP spid="42" grpId="0" bldLvl="0" animBg="1"/>
      <p:bldP spid="42" grpId="1" bldLvl="0" animBg="1"/>
      <p:bldP spid="43" grpId="0" bldLvl="0" animBg="1"/>
      <p:bldP spid="43" grpId="1" bldLvl="0" animBg="1"/>
      <p:bldP spid="4" grpId="0" bldLvl="0" animBg="1"/>
      <p:bldP spid="5" grpId="0" bldLvl="0" animBg="1"/>
      <p:bldP spid="31" grpId="0"/>
      <p:bldP spid="9" grpId="0"/>
      <p:bldP spid="9" grpId="1"/>
      <p:bldP spid="8" grpId="0"/>
      <p:bldP spid="8" grpId="1"/>
      <p:bldP spid="8" grpId="2"/>
      <p:bldP spid="9" grpId="2"/>
      <p:bldP spid="11" grpId="0"/>
      <p:bldP spid="11" grpId="1"/>
      <p:bldP spid="11" grpId="2"/>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879850" y="1135380"/>
            <a:ext cx="8282940" cy="4427220"/>
            <a:chOff x="6130" y="-250"/>
            <a:chExt cx="13044" cy="6972"/>
          </a:xfrm>
        </p:grpSpPr>
        <p:pic>
          <p:nvPicPr>
            <p:cNvPr id="2" name="图片 1" descr="chart (3)"/>
            <p:cNvPicPr>
              <a:picLocks noChangeAspect="1"/>
            </p:cNvPicPr>
            <p:nvPr/>
          </p:nvPicPr>
          <p:blipFill>
            <a:blip r:embed="rId1"/>
            <a:stretch>
              <a:fillRect/>
            </a:stretch>
          </p:blipFill>
          <p:spPr>
            <a:xfrm>
              <a:off x="6130" y="200"/>
              <a:ext cx="13044" cy="6522"/>
            </a:xfrm>
            <a:prstGeom prst="rect">
              <a:avLst/>
            </a:prstGeom>
          </p:spPr>
        </p:pic>
        <p:sp>
          <p:nvSpPr>
            <p:cNvPr id="15" name="文本框 14"/>
            <p:cNvSpPr txBox="1"/>
            <p:nvPr/>
          </p:nvSpPr>
          <p:spPr>
            <a:xfrm>
              <a:off x="11353" y="-250"/>
              <a:ext cx="2940" cy="580"/>
            </a:xfrm>
            <a:prstGeom prst="rect">
              <a:avLst/>
            </a:prstGeom>
            <a:noFill/>
          </p:spPr>
          <p:txBody>
            <a:bodyPr wrap="square" rtlCol="0">
              <a:spAutoFit/>
            </a:bodyPr>
            <a:p>
              <a:r>
                <a:rPr lang="zh-CN" altLang="en-US" sz="2400"/>
                <a:t>做题方式</a:t>
              </a:r>
              <a:endParaRPr lang="zh-CN" altLang="en-US" sz="2400"/>
            </a:p>
          </p:txBody>
        </p:sp>
      </p:grpSp>
      <p:grpSp>
        <p:nvGrpSpPr>
          <p:cNvPr id="10" name="组合 9"/>
          <p:cNvGrpSpPr/>
          <p:nvPr/>
        </p:nvGrpSpPr>
        <p:grpSpPr>
          <a:xfrm>
            <a:off x="3521075" y="957463"/>
            <a:ext cx="8999781" cy="4815865"/>
            <a:chOff x="3483" y="1663"/>
            <a:chExt cx="16033" cy="8865"/>
          </a:xfrm>
        </p:grpSpPr>
        <p:pic>
          <p:nvPicPr>
            <p:cNvPr id="12" name="图片 11" descr="chart (5)"/>
            <p:cNvPicPr>
              <a:picLocks noChangeAspect="1"/>
            </p:cNvPicPr>
            <p:nvPr/>
          </p:nvPicPr>
          <p:blipFill>
            <a:blip r:embed="rId2"/>
            <a:stretch>
              <a:fillRect/>
            </a:stretch>
          </p:blipFill>
          <p:spPr>
            <a:xfrm>
              <a:off x="3483" y="2511"/>
              <a:ext cx="16033" cy="8017"/>
            </a:xfrm>
            <a:prstGeom prst="rect">
              <a:avLst/>
            </a:prstGeom>
          </p:spPr>
        </p:pic>
        <p:sp>
          <p:nvSpPr>
            <p:cNvPr id="11" name="文本框 10"/>
            <p:cNvSpPr txBox="1"/>
            <p:nvPr/>
          </p:nvSpPr>
          <p:spPr>
            <a:xfrm>
              <a:off x="7151" y="1663"/>
              <a:ext cx="9084" cy="847"/>
            </a:xfrm>
            <a:prstGeom prst="rect">
              <a:avLst/>
            </a:prstGeom>
            <a:noFill/>
          </p:spPr>
          <p:txBody>
            <a:bodyPr wrap="square" rtlCol="0">
              <a:spAutoFit/>
            </a:bodyPr>
            <a:p>
              <a:r>
                <a:rPr lang="zh-CN" altLang="en-US" sz="2400"/>
                <a:t>是否想同其他数独爱好者同台竞技</a:t>
              </a:r>
              <a:endParaRPr lang="zh-CN" altLang="en-US" sz="2400"/>
            </a:p>
          </p:txBody>
        </p:sp>
      </p:grpSp>
      <p:grpSp>
        <p:nvGrpSpPr>
          <p:cNvPr id="18" name="组合 17"/>
          <p:cNvGrpSpPr/>
          <p:nvPr/>
        </p:nvGrpSpPr>
        <p:grpSpPr>
          <a:xfrm>
            <a:off x="2343150" y="623999"/>
            <a:ext cx="10848975" cy="6063344"/>
            <a:chOff x="4220" y="1475"/>
            <a:chExt cx="16126" cy="8806"/>
          </a:xfrm>
        </p:grpSpPr>
        <p:pic>
          <p:nvPicPr>
            <p:cNvPr id="3" name="图片 2" descr="chart (4)"/>
            <p:cNvPicPr>
              <a:picLocks noChangeAspect="1"/>
            </p:cNvPicPr>
            <p:nvPr/>
          </p:nvPicPr>
          <p:blipFill>
            <a:blip r:embed="rId3"/>
            <a:stretch>
              <a:fillRect/>
            </a:stretch>
          </p:blipFill>
          <p:spPr>
            <a:xfrm>
              <a:off x="4220" y="2218"/>
              <a:ext cx="16126" cy="8063"/>
            </a:xfrm>
            <a:prstGeom prst="rect">
              <a:avLst/>
            </a:prstGeom>
          </p:spPr>
        </p:pic>
        <p:sp>
          <p:nvSpPr>
            <p:cNvPr id="17" name="文本框 16"/>
            <p:cNvSpPr txBox="1"/>
            <p:nvPr/>
          </p:nvSpPr>
          <p:spPr>
            <a:xfrm>
              <a:off x="10173" y="1475"/>
              <a:ext cx="4220" cy="669"/>
            </a:xfrm>
            <a:prstGeom prst="rect">
              <a:avLst/>
            </a:prstGeom>
            <a:noFill/>
          </p:spPr>
          <p:txBody>
            <a:bodyPr wrap="square" rtlCol="0">
              <a:spAutoFit/>
            </a:bodyPr>
            <a:p>
              <a:r>
                <a:rPr lang="zh-CN" altLang="en-US" sz="2400"/>
                <a:t>数独解法学习途径</a:t>
              </a:r>
              <a:endParaRPr lang="zh-CN" altLang="en-US" sz="2400"/>
            </a:p>
          </p:txBody>
        </p:sp>
      </p:grpSp>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855593"/>
            <a:ext cx="2967866" cy="583565"/>
            <a:chOff x="8548025" y="1459078"/>
            <a:chExt cx="2967866" cy="583565"/>
          </a:xfrm>
        </p:grpSpPr>
        <p:sp>
          <p:nvSpPr>
            <p:cNvPr id="32" name="矩形 31"/>
            <p:cNvSpPr/>
            <p:nvPr/>
          </p:nvSpPr>
          <p:spPr>
            <a:xfrm>
              <a:off x="8548025" y="1766855"/>
              <a:ext cx="2967866" cy="275590"/>
            </a:xfrm>
            <a:prstGeom prst="rect">
              <a:avLst/>
            </a:prstGeom>
          </p:spPr>
          <p:txBody>
            <a:bodyPr wrap="square">
              <a:spAutoFit/>
            </a:bodyPr>
            <a:lstStyle/>
            <a:p>
              <a:endParaRPr lang="zh-CN" altLang="en-US" sz="1200" dirty="0">
                <a:solidFill>
                  <a:schemeClr val="tx1">
                    <a:lumMod val="65000"/>
                    <a:lumOff val="35000"/>
                  </a:schemeClr>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2251710" cy="583565"/>
            </a:xfrm>
            <a:prstGeom prst="rect">
              <a:avLst/>
            </a:prstGeom>
          </p:spPr>
          <p:txBody>
            <a:bodyPr wrap="square">
              <a:spAutoFit/>
            </a:bodyPr>
            <a:lstStyle/>
            <a:p>
              <a:r>
                <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rPr>
                <a:t>做题</a:t>
              </a:r>
              <a:endPar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endParaRP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5156709"/>
            <a:ext cx="2854850" cy="583565"/>
            <a:chOff x="8548025" y="1459078"/>
            <a:chExt cx="2854850" cy="583565"/>
          </a:xfrm>
        </p:grpSpPr>
        <p:sp>
          <p:nvSpPr>
            <p:cNvPr id="35" name="矩形 34"/>
            <p:cNvSpPr/>
            <p:nvPr/>
          </p:nvSpPr>
          <p:spPr>
            <a:xfrm>
              <a:off x="8548025" y="1766855"/>
              <a:ext cx="2854850" cy="275590"/>
            </a:xfrm>
            <a:prstGeom prst="rect">
              <a:avLst/>
            </a:prstGeom>
          </p:spPr>
          <p:txBody>
            <a:bodyPr wrap="square">
              <a:spAutoFit/>
            </a:bodyPr>
            <a:lstStyle/>
            <a:p>
              <a:endParaRPr lang="zh-CN" altLang="en-US" sz="1200" dirty="0">
                <a:solidFill>
                  <a:schemeClr val="tx1">
                    <a:lumMod val="65000"/>
                    <a:lumOff val="35000"/>
                  </a:schemeClr>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36" name="矩形 35"/>
            <p:cNvSpPr/>
            <p:nvPr/>
          </p:nvSpPr>
          <p:spPr>
            <a:xfrm>
              <a:off x="8548025" y="1459078"/>
              <a:ext cx="1863090" cy="583565"/>
            </a:xfrm>
            <a:prstGeom prst="rect">
              <a:avLst/>
            </a:prstGeom>
          </p:spPr>
          <p:txBody>
            <a:bodyPr wrap="square">
              <a:spAutoFit/>
            </a:bodyPr>
            <a:lstStyle/>
            <a:p>
              <a:r>
                <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rPr>
                <a:t>竞技</a:t>
              </a:r>
              <a:endPar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endParaRP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3530897"/>
            <a:ext cx="2854850" cy="583565"/>
            <a:chOff x="8548025" y="1459078"/>
            <a:chExt cx="2854850" cy="583565"/>
          </a:xfrm>
        </p:grpSpPr>
        <p:sp>
          <p:nvSpPr>
            <p:cNvPr id="38" name="矩形 37"/>
            <p:cNvSpPr/>
            <p:nvPr/>
          </p:nvSpPr>
          <p:spPr>
            <a:xfrm>
              <a:off x="8548025" y="1766855"/>
              <a:ext cx="2854850" cy="275590"/>
            </a:xfrm>
            <a:prstGeom prst="rect">
              <a:avLst/>
            </a:prstGeom>
          </p:spPr>
          <p:txBody>
            <a:bodyPr wrap="square">
              <a:spAutoFit/>
            </a:bodyPr>
            <a:lstStyle/>
            <a:p>
              <a:endParaRPr lang="zh-CN" altLang="en-US" sz="1200" dirty="0">
                <a:solidFill>
                  <a:schemeClr val="tx1">
                    <a:lumMod val="65000"/>
                    <a:lumOff val="35000"/>
                  </a:schemeClr>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39" name="矩形 38"/>
            <p:cNvSpPr/>
            <p:nvPr/>
          </p:nvSpPr>
          <p:spPr>
            <a:xfrm>
              <a:off x="8548025" y="1459078"/>
              <a:ext cx="2111375" cy="583565"/>
            </a:xfrm>
            <a:prstGeom prst="rect">
              <a:avLst/>
            </a:prstGeom>
          </p:spPr>
          <p:txBody>
            <a:bodyPr wrap="square">
              <a:spAutoFit/>
            </a:bodyPr>
            <a:lstStyle/>
            <a:p>
              <a:pPr algn="l">
                <a:buClrTx/>
                <a:buSzTx/>
                <a:buFontTx/>
              </a:pPr>
              <a:r>
                <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rPr>
                <a:t>解法</a:t>
              </a:r>
              <a:endParaRPr lang="zh-CN" altLang="en-US" sz="3200" b="1" dirty="0">
                <a:solidFill>
                  <a:srgbClr val="18478F"/>
                </a:solidFill>
                <a:latin typeface="华文新魏" panose="02010800040101010101" charset="-122"/>
                <a:ea typeface="华文新魏" panose="02010800040101010101" charset="-122"/>
                <a:cs typeface="Segoe UI Semilight" panose="020B0402040204020203" pitchFamily="34" charset="0"/>
              </a:endParaRP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7" name="组合 6"/>
          <p:cNvGrpSpPr/>
          <p:nvPr/>
        </p:nvGrpSpPr>
        <p:grpSpPr>
          <a:xfrm>
            <a:off x="6762115" y="1594485"/>
            <a:ext cx="5123180" cy="5262880"/>
            <a:chOff x="10649" y="2511"/>
            <a:chExt cx="8068" cy="8288"/>
          </a:xfrm>
        </p:grpSpPr>
        <p:grpSp>
          <p:nvGrpSpPr>
            <p:cNvPr id="5" name="组合 4"/>
            <p:cNvGrpSpPr/>
            <p:nvPr/>
          </p:nvGrpSpPr>
          <p:grpSpPr>
            <a:xfrm>
              <a:off x="10649" y="2511"/>
              <a:ext cx="8068" cy="8289"/>
              <a:chOff x="6751320" y="1594421"/>
              <a:chExt cx="5123436" cy="5263579"/>
            </a:xfrm>
          </p:grpSpPr>
          <p:pic>
            <p:nvPicPr>
              <p:cNvPr id="13" name="H0009(S3).png"/>
              <p:cNvPicPr>
                <a:picLocks noChangeAspect="1" noChangeArrowheads="1"/>
              </p:cNvPicPr>
              <p:nvPr/>
            </p:nvPicPr>
            <p:blipFill>
              <a:blip r:embed="rId4" cstate="print">
                <a:extLst>
                  <a:ext uri="{28A0092B-C50C-407E-A947-70E740481C1C}">
                    <a14:useLocalDpi xmlns:a14="http://schemas.microsoft.com/office/drawing/2010/main" val="0"/>
                  </a:ext>
                </a:extLst>
              </a:blip>
              <a:srcRect l="25430" t="18610" r="7008"/>
              <a:stretch>
                <a:fillRect/>
              </a:stretch>
            </p:blipFill>
            <p:spPr bwMode="auto">
              <a:xfrm>
                <a:off x="6751320" y="1594421"/>
                <a:ext cx="5123436"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rotWithShape="1">
              <a:blip r:embed="rId5" cstate="print"/>
              <a:srcRect l="22320" r="38120"/>
              <a:stretch>
                <a:fillRect/>
              </a:stretch>
            </p:blipFill>
            <p:spPr>
              <a:xfrm>
                <a:off x="7376160" y="1981200"/>
                <a:ext cx="1859280" cy="3311150"/>
              </a:xfrm>
              <a:prstGeom prst="rect">
                <a:avLst/>
              </a:prstGeom>
            </p:spPr>
          </p:pic>
        </p:grpSp>
        <p:pic>
          <p:nvPicPr>
            <p:cNvPr id="6" name="图片 5"/>
            <p:cNvPicPr>
              <a:picLocks noChangeAspect="1"/>
            </p:cNvPicPr>
            <p:nvPr/>
          </p:nvPicPr>
          <p:blipFill>
            <a:blip r:embed="rId6"/>
            <a:stretch>
              <a:fillRect/>
            </a:stretch>
          </p:blipFill>
          <p:spPr>
            <a:xfrm>
              <a:off x="11616" y="3122"/>
              <a:ext cx="2928" cy="521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50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50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50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2" presetClass="entr" presetSubtype="8" fill="hold" nodeType="withEffect">
                                  <p:stCondLst>
                                    <p:cond delay="50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nodeType="withEffect">
                                  <p:stCondLst>
                                    <p:cond delay="50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nodeType="withEffect">
                                  <p:stCondLst>
                                    <p:cond delay="50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 presetClass="entr" presetSubtype="4" fill="hold" nodeType="withEffect">
                                  <p:stCondLst>
                                    <p:cond delay="20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18"/>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相似网站</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2" name="文本框 1"/>
          <p:cNvSpPr txBox="1"/>
          <p:nvPr/>
        </p:nvSpPr>
        <p:spPr>
          <a:xfrm>
            <a:off x="1176655" y="1864995"/>
            <a:ext cx="9839325" cy="1014730"/>
          </a:xfrm>
          <a:prstGeom prst="rect">
            <a:avLst/>
          </a:prstGeom>
          <a:noFill/>
        </p:spPr>
        <p:txBody>
          <a:bodyPr wrap="square" rtlCol="0">
            <a:spAutoFit/>
          </a:bodyPr>
          <a:p>
            <a:r>
              <a:rPr lang="en-US" altLang="zh-CN" sz="32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一位参与调研的用户给我们了提供了有着相似功能的网站：</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hlinkClick r:id="rId1" action="ppaction://hlinkfile"/>
              </a:rPr>
              <a:t>https://www.oubk.com/</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hlinkClick r:id="rId1" action="ppaction://hlinkfile"/>
            </a:endParaRPr>
          </a:p>
        </p:txBody>
      </p:sp>
      <p:sp>
        <p:nvSpPr>
          <p:cNvPr id="3" name="文本框 2"/>
          <p:cNvSpPr txBox="1"/>
          <p:nvPr/>
        </p:nvSpPr>
        <p:spPr>
          <a:xfrm>
            <a:off x="1176655" y="3860800"/>
            <a:ext cx="9839325" cy="953135"/>
          </a:xfrm>
          <a:prstGeom prst="rect">
            <a:avLst/>
          </a:prstGeom>
          <a:noFill/>
        </p:spPr>
        <p:txBody>
          <a:bodyPr wrap="square" rtlCol="0">
            <a:spAutoFit/>
          </a:bodyPr>
          <a:p>
            <a:pPr algn="ct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本网站仅提供了</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数独题目</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比赛房间</a:t>
            </a:r>
            <a:endPar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algn="ct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并无</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解法</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和</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排位</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等模块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结论</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3" name="文本框 2"/>
          <p:cNvSpPr txBox="1"/>
          <p:nvPr/>
        </p:nvSpPr>
        <p:spPr>
          <a:xfrm>
            <a:off x="1176020" y="1906270"/>
            <a:ext cx="9839325" cy="3538220"/>
          </a:xfrm>
          <a:prstGeom prst="rect">
            <a:avLst/>
          </a:prstGeom>
          <a:noFill/>
        </p:spPr>
        <p:txBody>
          <a:bodyPr wrap="square" rtlCol="0">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在调研中我们可以发现：</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超过</a:t>
            </a:r>
            <a:r>
              <a:rPr lang="en-US" altLang="zh-CN" sz="2800"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50%</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的用户是使用</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电脑</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或手机来玩数独游戏的</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有</a:t>
            </a:r>
            <a:r>
              <a:rPr lang="en-US" altLang="zh-CN" sz="2800"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24%</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的用户是希望能与其他玩家同台</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竞技</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的</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有</a:t>
            </a:r>
            <a:r>
              <a:rPr lang="en-US" altLang="zh-CN" sz="2800"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76%</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的用户的做题方式较为</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简单</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，且未使用高级解法</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相似功能的</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网站</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也已存在，但无</a:t>
            </a:r>
            <a:r>
              <a:rPr lang="zh-CN" altLang="en-US" sz="2800"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解法分享</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功能以及</a:t>
            </a:r>
            <a:r>
              <a:rPr lang="zh-CN" altLang="en-US" sz="2800"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竞技排位</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功能，导致很多数独爱好者没有一个</a:t>
            </a: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统一</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的平台。</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4" name="Rectangle 5"/>
          <p:cNvSpPr>
            <a:spLocks noChangeArrowheads="1"/>
          </p:cNvSpPr>
          <p:nvPr/>
        </p:nvSpPr>
        <p:spPr bwMode="auto">
          <a:xfrm>
            <a:off x="1386205" y="3893185"/>
            <a:ext cx="928370" cy="2001520"/>
          </a:xfrm>
          <a:prstGeom prst="rect">
            <a:avLst/>
          </a:prstGeom>
          <a:solidFill>
            <a:srgbClr val="18478F"/>
          </a:solidFill>
          <a:ln w="28575">
            <a:noFill/>
            <a:round/>
          </a:ln>
          <a:effectLst/>
        </p:spPr>
        <p:txBody>
          <a:bodyPr vert="horz" wrap="square" lIns="91440" tIns="45720" rIns="91440" bIns="45720" numCol="1" anchor="t" anchorCtr="0" compatLnSpc="1"/>
          <a:lstStyle/>
          <a:p>
            <a:endParaRPr lang="zh-CN" altLang="en-US"/>
          </a:p>
        </p:txBody>
      </p:sp>
      <p:sp>
        <p:nvSpPr>
          <p:cNvPr id="35" name="Rectangle 6"/>
          <p:cNvSpPr>
            <a:spLocks noChangeArrowheads="1"/>
          </p:cNvSpPr>
          <p:nvPr/>
        </p:nvSpPr>
        <p:spPr bwMode="auto">
          <a:xfrm>
            <a:off x="2526030" y="3164205"/>
            <a:ext cx="927100" cy="2729865"/>
          </a:xfrm>
          <a:prstGeom prst="rect">
            <a:avLst/>
          </a:prstGeom>
          <a:solidFill>
            <a:srgbClr val="18478F"/>
          </a:solidFill>
          <a:ln w="28575">
            <a:noFill/>
          </a:ln>
          <a:effectLst/>
        </p:spPr>
        <p:txBody>
          <a:bodyPr vert="horz" wrap="square" lIns="91440" tIns="45720" rIns="91440" bIns="45720" numCol="1" anchor="t" anchorCtr="0" compatLnSpc="1"/>
          <a:lstStyle/>
          <a:p>
            <a:endParaRPr lang="zh-CN" altLang="en-US"/>
          </a:p>
        </p:txBody>
      </p:sp>
      <p:sp>
        <p:nvSpPr>
          <p:cNvPr id="36" name="Rectangle 7"/>
          <p:cNvSpPr>
            <a:spLocks noChangeArrowheads="1"/>
          </p:cNvSpPr>
          <p:nvPr/>
        </p:nvSpPr>
        <p:spPr bwMode="auto">
          <a:xfrm>
            <a:off x="4802505" y="1530985"/>
            <a:ext cx="928370" cy="4363720"/>
          </a:xfrm>
          <a:prstGeom prst="rect">
            <a:avLst/>
          </a:prstGeom>
          <a:solidFill>
            <a:srgbClr val="18478F"/>
          </a:solidFill>
          <a:ln w="28575">
            <a:noFill/>
            <a:round/>
          </a:ln>
          <a:effectLst/>
        </p:spPr>
        <p:txBody>
          <a:bodyPr vert="horz" wrap="square" lIns="91440" tIns="45720" rIns="91440" bIns="45720" numCol="1" anchor="t" anchorCtr="0" compatLnSpc="1"/>
          <a:lstStyle/>
          <a:p>
            <a:endParaRPr lang="zh-CN" altLang="en-US"/>
          </a:p>
        </p:txBody>
      </p:sp>
      <p:sp>
        <p:nvSpPr>
          <p:cNvPr id="37" name="Rectangle 8"/>
          <p:cNvSpPr>
            <a:spLocks noChangeArrowheads="1"/>
          </p:cNvSpPr>
          <p:nvPr/>
        </p:nvSpPr>
        <p:spPr bwMode="auto">
          <a:xfrm>
            <a:off x="3663950" y="2400300"/>
            <a:ext cx="927100" cy="3494405"/>
          </a:xfrm>
          <a:prstGeom prst="rect">
            <a:avLst/>
          </a:prstGeom>
          <a:solidFill>
            <a:srgbClr val="18478F"/>
          </a:solidFill>
          <a:ln w="28575">
            <a:noFill/>
            <a:round/>
          </a:ln>
          <a:effectLst/>
        </p:spPr>
        <p:txBody>
          <a:bodyPr vert="horz" wrap="square" lIns="91440" tIns="45720" rIns="91440" bIns="45720" numCol="1" anchor="t" anchorCtr="0" compatLnSpc="1"/>
          <a:lstStyle/>
          <a:p>
            <a:endParaRPr lang="zh-CN" altLang="en-US"/>
          </a:p>
        </p:txBody>
      </p:sp>
      <p:sp>
        <p:nvSpPr>
          <p:cNvPr id="38" name="Oval 9"/>
          <p:cNvSpPr>
            <a:spLocks noChangeArrowheads="1"/>
          </p:cNvSpPr>
          <p:nvPr/>
        </p:nvSpPr>
        <p:spPr bwMode="auto">
          <a:xfrm>
            <a:off x="1547813" y="5549900"/>
            <a:ext cx="627062"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1725613" y="5727700"/>
            <a:ext cx="268287" cy="269875"/>
            <a:chOff x="1725613" y="5727700"/>
            <a:chExt cx="268287" cy="269875"/>
          </a:xfrm>
          <a:solidFill>
            <a:srgbClr val="18478F"/>
          </a:solidFill>
          <a:effectLst/>
        </p:grpSpPr>
        <p:sp>
          <p:nvSpPr>
            <p:cNvPr id="40" name="Freeform 10"/>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3"/>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5"/>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Oval 17"/>
          <p:cNvSpPr>
            <a:spLocks noChangeArrowheads="1"/>
          </p:cNvSpPr>
          <p:nvPr/>
        </p:nvSpPr>
        <p:spPr bwMode="auto">
          <a:xfrm>
            <a:off x="2684463" y="5549900"/>
            <a:ext cx="625475"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Freeform 18"/>
          <p:cNvSpPr/>
          <p:nvPr/>
        </p:nvSpPr>
        <p:spPr bwMode="auto">
          <a:xfrm>
            <a:off x="2881313" y="5770563"/>
            <a:ext cx="228600" cy="211137"/>
          </a:xfrm>
          <a:custGeom>
            <a:avLst/>
            <a:gdLst>
              <a:gd name="T0" fmla="*/ 63 w 85"/>
              <a:gd name="T1" fmla="*/ 4 h 78"/>
              <a:gd name="T2" fmla="*/ 35 w 85"/>
              <a:gd name="T3" fmla="*/ 6 h 78"/>
              <a:gd name="T4" fmla="*/ 6 w 85"/>
              <a:gd name="T5" fmla="*/ 11 h 78"/>
              <a:gd name="T6" fmla="*/ 2 w 85"/>
              <a:gd name="T7" fmla="*/ 11 h 78"/>
              <a:gd name="T8" fmla="*/ 1 w 85"/>
              <a:gd name="T9" fmla="*/ 16 h 78"/>
              <a:gd name="T10" fmla="*/ 38 w 85"/>
              <a:gd name="T11" fmla="*/ 76 h 78"/>
              <a:gd name="T12" fmla="*/ 42 w 85"/>
              <a:gd name="T13" fmla="*/ 78 h 78"/>
              <a:gd name="T14" fmla="*/ 43 w 85"/>
              <a:gd name="T15" fmla="*/ 77 h 78"/>
              <a:gd name="T16" fmla="*/ 45 w 85"/>
              <a:gd name="T17" fmla="*/ 72 h 78"/>
              <a:gd name="T18" fmla="*/ 28 w 85"/>
              <a:gd name="T19" fmla="*/ 45 h 78"/>
              <a:gd name="T20" fmla="*/ 57 w 85"/>
              <a:gd name="T21" fmla="*/ 40 h 78"/>
              <a:gd name="T22" fmla="*/ 85 w 85"/>
              <a:gd name="T23" fmla="*/ 39 h 78"/>
              <a:gd name="T24" fmla="*/ 63 w 85"/>
              <a:gd name="T2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8">
                <a:moveTo>
                  <a:pt x="63" y="4"/>
                </a:moveTo>
                <a:cubicBezTo>
                  <a:pt x="63" y="4"/>
                  <a:pt x="49" y="11"/>
                  <a:pt x="35" y="6"/>
                </a:cubicBezTo>
                <a:cubicBezTo>
                  <a:pt x="20" y="0"/>
                  <a:pt x="13" y="3"/>
                  <a:pt x="6" y="11"/>
                </a:cubicBezTo>
                <a:cubicBezTo>
                  <a:pt x="5" y="10"/>
                  <a:pt x="4" y="10"/>
                  <a:pt x="2" y="11"/>
                </a:cubicBezTo>
                <a:cubicBezTo>
                  <a:pt x="1" y="12"/>
                  <a:pt x="0" y="14"/>
                  <a:pt x="1" y="16"/>
                </a:cubicBezTo>
                <a:cubicBezTo>
                  <a:pt x="38" y="76"/>
                  <a:pt x="38" y="76"/>
                  <a:pt x="38" y="76"/>
                </a:cubicBezTo>
                <a:cubicBezTo>
                  <a:pt x="39" y="77"/>
                  <a:pt x="40" y="78"/>
                  <a:pt x="42" y="78"/>
                </a:cubicBezTo>
                <a:cubicBezTo>
                  <a:pt x="42" y="78"/>
                  <a:pt x="43" y="77"/>
                  <a:pt x="43" y="77"/>
                </a:cubicBezTo>
                <a:cubicBezTo>
                  <a:pt x="45" y="76"/>
                  <a:pt x="46" y="74"/>
                  <a:pt x="45" y="72"/>
                </a:cubicBezTo>
                <a:cubicBezTo>
                  <a:pt x="28" y="45"/>
                  <a:pt x="28" y="45"/>
                  <a:pt x="28" y="45"/>
                </a:cubicBezTo>
                <a:cubicBezTo>
                  <a:pt x="35" y="37"/>
                  <a:pt x="41" y="35"/>
                  <a:pt x="57" y="40"/>
                </a:cubicBezTo>
                <a:cubicBezTo>
                  <a:pt x="71" y="45"/>
                  <a:pt x="85" y="39"/>
                  <a:pt x="85" y="39"/>
                </a:cubicBezTo>
                <a:lnTo>
                  <a:pt x="63" y="4"/>
                </a:lnTo>
                <a:close/>
              </a:path>
            </a:pathLst>
          </a:custGeom>
          <a:solidFill>
            <a:srgbClr val="18478F"/>
          </a:solidFill>
          <a:ln>
            <a:noFill/>
          </a:ln>
          <a:effectLst/>
        </p:spPr>
        <p:txBody>
          <a:bodyPr vert="horz" wrap="square" lIns="91440" tIns="45720" rIns="91440" bIns="45720" numCol="1" anchor="t" anchorCtr="0" compatLnSpc="1"/>
          <a:lstStyle/>
          <a:p>
            <a:endParaRPr lang="zh-CN" altLang="en-US"/>
          </a:p>
        </p:txBody>
      </p:sp>
      <p:sp>
        <p:nvSpPr>
          <p:cNvPr id="49" name="Oval 19"/>
          <p:cNvSpPr>
            <a:spLocks noChangeArrowheads="1"/>
          </p:cNvSpPr>
          <p:nvPr/>
        </p:nvSpPr>
        <p:spPr bwMode="auto">
          <a:xfrm>
            <a:off x="3819525" y="5549900"/>
            <a:ext cx="627062"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Freeform 20"/>
          <p:cNvSpPr/>
          <p:nvPr/>
        </p:nvSpPr>
        <p:spPr bwMode="auto">
          <a:xfrm>
            <a:off x="4000500" y="5735638"/>
            <a:ext cx="266700" cy="242887"/>
          </a:xfrm>
          <a:custGeom>
            <a:avLst/>
            <a:gdLst>
              <a:gd name="T0" fmla="*/ 82 w 168"/>
              <a:gd name="T1" fmla="*/ 0 h 153"/>
              <a:gd name="T2" fmla="*/ 106 w 168"/>
              <a:gd name="T3" fmla="*/ 59 h 153"/>
              <a:gd name="T4" fmla="*/ 168 w 168"/>
              <a:gd name="T5" fmla="*/ 59 h 153"/>
              <a:gd name="T6" fmla="*/ 114 w 168"/>
              <a:gd name="T7" fmla="*/ 95 h 153"/>
              <a:gd name="T8" fmla="*/ 136 w 168"/>
              <a:gd name="T9" fmla="*/ 153 h 153"/>
              <a:gd name="T10" fmla="*/ 82 w 168"/>
              <a:gd name="T11" fmla="*/ 119 h 153"/>
              <a:gd name="T12" fmla="*/ 33 w 168"/>
              <a:gd name="T13" fmla="*/ 153 h 153"/>
              <a:gd name="T14" fmla="*/ 49 w 168"/>
              <a:gd name="T15" fmla="*/ 95 h 153"/>
              <a:gd name="T16" fmla="*/ 0 w 168"/>
              <a:gd name="T17" fmla="*/ 59 h 153"/>
              <a:gd name="T18" fmla="*/ 63 w 168"/>
              <a:gd name="T19" fmla="*/ 59 h 153"/>
              <a:gd name="T20" fmla="*/ 82 w 168"/>
              <a:gd name="T2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153">
                <a:moveTo>
                  <a:pt x="82" y="0"/>
                </a:moveTo>
                <a:lnTo>
                  <a:pt x="106" y="59"/>
                </a:lnTo>
                <a:lnTo>
                  <a:pt x="168" y="59"/>
                </a:lnTo>
                <a:lnTo>
                  <a:pt x="114" y="95"/>
                </a:lnTo>
                <a:lnTo>
                  <a:pt x="136" y="153"/>
                </a:lnTo>
                <a:lnTo>
                  <a:pt x="82" y="119"/>
                </a:lnTo>
                <a:lnTo>
                  <a:pt x="33" y="153"/>
                </a:lnTo>
                <a:lnTo>
                  <a:pt x="49" y="95"/>
                </a:lnTo>
                <a:lnTo>
                  <a:pt x="0" y="59"/>
                </a:lnTo>
                <a:lnTo>
                  <a:pt x="63" y="59"/>
                </a:lnTo>
                <a:lnTo>
                  <a:pt x="82" y="0"/>
                </a:lnTo>
                <a:close/>
              </a:path>
            </a:pathLst>
          </a:custGeom>
          <a:solidFill>
            <a:srgbClr val="18478F"/>
          </a:solidFill>
          <a:ln>
            <a:noFill/>
          </a:ln>
          <a:effectLst/>
        </p:spPr>
        <p:txBody>
          <a:bodyPr vert="horz" wrap="square" lIns="91440" tIns="45720" rIns="91440" bIns="45720" numCol="1" anchor="t" anchorCtr="0" compatLnSpc="1"/>
          <a:lstStyle/>
          <a:p>
            <a:endParaRPr lang="zh-CN" altLang="en-US"/>
          </a:p>
        </p:txBody>
      </p:sp>
      <p:sp>
        <p:nvSpPr>
          <p:cNvPr id="51" name="Oval 21"/>
          <p:cNvSpPr>
            <a:spLocks noChangeArrowheads="1"/>
          </p:cNvSpPr>
          <p:nvPr/>
        </p:nvSpPr>
        <p:spPr bwMode="auto">
          <a:xfrm>
            <a:off x="4956175" y="5549900"/>
            <a:ext cx="625475"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2" name="组合 51"/>
          <p:cNvGrpSpPr/>
          <p:nvPr/>
        </p:nvGrpSpPr>
        <p:grpSpPr>
          <a:xfrm>
            <a:off x="5153025" y="5711825"/>
            <a:ext cx="231775" cy="231775"/>
            <a:chOff x="5153025" y="5711825"/>
            <a:chExt cx="231775" cy="231775"/>
          </a:xfrm>
          <a:solidFill>
            <a:srgbClr val="18478F"/>
          </a:solidFill>
          <a:effectLst/>
        </p:grpSpPr>
        <p:sp>
          <p:nvSpPr>
            <p:cNvPr id="53" name="Freeform 22"/>
            <p:cNvSpPr>
              <a:spLocks noEditPoints="1"/>
            </p:cNvSpPr>
            <p:nvPr/>
          </p:nvSpPr>
          <p:spPr bwMode="auto">
            <a:xfrm>
              <a:off x="5214938" y="5711825"/>
              <a:ext cx="169862" cy="169862"/>
            </a:xfrm>
            <a:custGeom>
              <a:avLst/>
              <a:gdLst>
                <a:gd name="T0" fmla="*/ 44 w 63"/>
                <a:gd name="T1" fmla="*/ 7 h 63"/>
                <a:gd name="T2" fmla="*/ 26 w 63"/>
                <a:gd name="T3" fmla="*/ 18 h 63"/>
                <a:gd name="T4" fmla="*/ 2 w 63"/>
                <a:gd name="T5" fmla="*/ 41 h 63"/>
                <a:gd name="T6" fmla="*/ 2 w 63"/>
                <a:gd name="T7" fmla="*/ 49 h 63"/>
                <a:gd name="T8" fmla="*/ 14 w 63"/>
                <a:gd name="T9" fmla="*/ 61 h 63"/>
                <a:gd name="T10" fmla="*/ 22 w 63"/>
                <a:gd name="T11" fmla="*/ 61 h 63"/>
                <a:gd name="T12" fmla="*/ 45 w 63"/>
                <a:gd name="T13" fmla="*/ 37 h 63"/>
                <a:gd name="T14" fmla="*/ 56 w 63"/>
                <a:gd name="T15" fmla="*/ 19 h 63"/>
                <a:gd name="T16" fmla="*/ 63 w 63"/>
                <a:gd name="T17" fmla="*/ 0 h 63"/>
                <a:gd name="T18" fmla="*/ 44 w 63"/>
                <a:gd name="T19" fmla="*/ 7 h 63"/>
                <a:gd name="T20" fmla="*/ 43 w 63"/>
                <a:gd name="T21" fmla="*/ 31 h 63"/>
                <a:gd name="T22" fmla="*/ 32 w 63"/>
                <a:gd name="T23" fmla="*/ 31 h 63"/>
                <a:gd name="T24" fmla="*/ 32 w 63"/>
                <a:gd name="T25" fmla="*/ 20 h 63"/>
                <a:gd name="T26" fmla="*/ 43 w 63"/>
                <a:gd name="T27" fmla="*/ 20 h 63"/>
                <a:gd name="T28" fmla="*/ 43 w 63"/>
                <a:gd name="T2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63">
                  <a:moveTo>
                    <a:pt x="44" y="7"/>
                  </a:moveTo>
                  <a:cubicBezTo>
                    <a:pt x="38" y="9"/>
                    <a:pt x="30" y="14"/>
                    <a:pt x="26" y="18"/>
                  </a:cubicBezTo>
                  <a:cubicBezTo>
                    <a:pt x="2" y="41"/>
                    <a:pt x="2" y="41"/>
                    <a:pt x="2" y="41"/>
                  </a:cubicBezTo>
                  <a:cubicBezTo>
                    <a:pt x="0" y="43"/>
                    <a:pt x="0" y="47"/>
                    <a:pt x="2" y="49"/>
                  </a:cubicBezTo>
                  <a:cubicBezTo>
                    <a:pt x="14" y="61"/>
                    <a:pt x="14" y="61"/>
                    <a:pt x="14" y="61"/>
                  </a:cubicBezTo>
                  <a:cubicBezTo>
                    <a:pt x="16" y="63"/>
                    <a:pt x="20" y="63"/>
                    <a:pt x="22" y="61"/>
                  </a:cubicBezTo>
                  <a:cubicBezTo>
                    <a:pt x="45" y="37"/>
                    <a:pt x="45" y="37"/>
                    <a:pt x="45" y="37"/>
                  </a:cubicBezTo>
                  <a:cubicBezTo>
                    <a:pt x="49" y="33"/>
                    <a:pt x="55" y="25"/>
                    <a:pt x="56" y="19"/>
                  </a:cubicBezTo>
                  <a:cubicBezTo>
                    <a:pt x="63" y="0"/>
                    <a:pt x="63" y="0"/>
                    <a:pt x="63" y="0"/>
                  </a:cubicBezTo>
                  <a:lnTo>
                    <a:pt x="44" y="7"/>
                  </a:lnTo>
                  <a:close/>
                  <a:moveTo>
                    <a:pt x="43" y="31"/>
                  </a:moveTo>
                  <a:cubicBezTo>
                    <a:pt x="40" y="35"/>
                    <a:pt x="35" y="35"/>
                    <a:pt x="32" y="31"/>
                  </a:cubicBezTo>
                  <a:cubicBezTo>
                    <a:pt x="28" y="28"/>
                    <a:pt x="28" y="23"/>
                    <a:pt x="32" y="20"/>
                  </a:cubicBezTo>
                  <a:cubicBezTo>
                    <a:pt x="35" y="17"/>
                    <a:pt x="40" y="17"/>
                    <a:pt x="43" y="20"/>
                  </a:cubicBezTo>
                  <a:cubicBezTo>
                    <a:pt x="47" y="23"/>
                    <a:pt x="47" y="28"/>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
            <p:cNvSpPr/>
            <p:nvPr/>
          </p:nvSpPr>
          <p:spPr bwMode="auto">
            <a:xfrm>
              <a:off x="5153025" y="5778500"/>
              <a:ext cx="77787" cy="69850"/>
            </a:xfrm>
            <a:custGeom>
              <a:avLst/>
              <a:gdLst>
                <a:gd name="T0" fmla="*/ 10 w 29"/>
                <a:gd name="T1" fmla="*/ 24 h 26"/>
                <a:gd name="T2" fmla="*/ 29 w 29"/>
                <a:gd name="T3" fmla="*/ 5 h 26"/>
                <a:gd name="T4" fmla="*/ 14 w 29"/>
                <a:gd name="T5" fmla="*/ 5 h 26"/>
                <a:gd name="T6" fmla="*/ 2 w 29"/>
                <a:gd name="T7" fmla="*/ 16 h 26"/>
                <a:gd name="T8" fmla="*/ 2 w 29"/>
                <a:gd name="T9" fmla="*/ 24 h 26"/>
                <a:gd name="T10" fmla="*/ 10 w 29"/>
                <a:gd name="T11" fmla="*/ 24 h 26"/>
              </a:gdLst>
              <a:ahLst/>
              <a:cxnLst>
                <a:cxn ang="0">
                  <a:pos x="T0" y="T1"/>
                </a:cxn>
                <a:cxn ang="0">
                  <a:pos x="T2" y="T3"/>
                </a:cxn>
                <a:cxn ang="0">
                  <a:pos x="T4" y="T5"/>
                </a:cxn>
                <a:cxn ang="0">
                  <a:pos x="T6" y="T7"/>
                </a:cxn>
                <a:cxn ang="0">
                  <a:pos x="T8" y="T9"/>
                </a:cxn>
                <a:cxn ang="0">
                  <a:pos x="T10" y="T11"/>
                </a:cxn>
              </a:cxnLst>
              <a:rect l="0" t="0" r="r" b="b"/>
              <a:pathLst>
                <a:path w="29" h="26">
                  <a:moveTo>
                    <a:pt x="10" y="24"/>
                  </a:moveTo>
                  <a:cubicBezTo>
                    <a:pt x="29" y="5"/>
                    <a:pt x="29" y="5"/>
                    <a:pt x="29" y="5"/>
                  </a:cubicBezTo>
                  <a:cubicBezTo>
                    <a:pt x="25" y="0"/>
                    <a:pt x="18" y="0"/>
                    <a:pt x="14" y="5"/>
                  </a:cubicBezTo>
                  <a:cubicBezTo>
                    <a:pt x="2" y="16"/>
                    <a:pt x="2" y="16"/>
                    <a:pt x="2" y="16"/>
                  </a:cubicBezTo>
                  <a:cubicBezTo>
                    <a:pt x="0" y="18"/>
                    <a:pt x="0" y="22"/>
                    <a:pt x="2" y="24"/>
                  </a:cubicBezTo>
                  <a:cubicBezTo>
                    <a:pt x="4" y="26"/>
                    <a:pt x="8" y="26"/>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4"/>
            <p:cNvSpPr/>
            <p:nvPr/>
          </p:nvSpPr>
          <p:spPr bwMode="auto">
            <a:xfrm>
              <a:off x="5246688" y="5865813"/>
              <a:ext cx="71437" cy="77787"/>
            </a:xfrm>
            <a:custGeom>
              <a:avLst/>
              <a:gdLst>
                <a:gd name="T0" fmla="*/ 2 w 26"/>
                <a:gd name="T1" fmla="*/ 19 h 29"/>
                <a:gd name="T2" fmla="*/ 2 w 26"/>
                <a:gd name="T3" fmla="*/ 27 h 29"/>
                <a:gd name="T4" fmla="*/ 10 w 26"/>
                <a:gd name="T5" fmla="*/ 27 h 29"/>
                <a:gd name="T6" fmla="*/ 22 w 26"/>
                <a:gd name="T7" fmla="*/ 15 h 29"/>
                <a:gd name="T8" fmla="*/ 22 w 26"/>
                <a:gd name="T9" fmla="*/ 0 h 29"/>
                <a:gd name="T10" fmla="*/ 2 w 26"/>
                <a:gd name="T11" fmla="*/ 19 h 29"/>
              </a:gdLst>
              <a:ahLst/>
              <a:cxnLst>
                <a:cxn ang="0">
                  <a:pos x="T0" y="T1"/>
                </a:cxn>
                <a:cxn ang="0">
                  <a:pos x="T2" y="T3"/>
                </a:cxn>
                <a:cxn ang="0">
                  <a:pos x="T4" y="T5"/>
                </a:cxn>
                <a:cxn ang="0">
                  <a:pos x="T6" y="T7"/>
                </a:cxn>
                <a:cxn ang="0">
                  <a:pos x="T8" y="T9"/>
                </a:cxn>
                <a:cxn ang="0">
                  <a:pos x="T10" y="T11"/>
                </a:cxn>
              </a:cxnLst>
              <a:rect l="0" t="0" r="r" b="b"/>
              <a:pathLst>
                <a:path w="26" h="29">
                  <a:moveTo>
                    <a:pt x="2" y="19"/>
                  </a:moveTo>
                  <a:cubicBezTo>
                    <a:pt x="0" y="21"/>
                    <a:pt x="0" y="25"/>
                    <a:pt x="2" y="27"/>
                  </a:cubicBezTo>
                  <a:cubicBezTo>
                    <a:pt x="4" y="29"/>
                    <a:pt x="8" y="29"/>
                    <a:pt x="10" y="27"/>
                  </a:cubicBezTo>
                  <a:cubicBezTo>
                    <a:pt x="22" y="15"/>
                    <a:pt x="22" y="15"/>
                    <a:pt x="22" y="15"/>
                  </a:cubicBezTo>
                  <a:cubicBezTo>
                    <a:pt x="26" y="11"/>
                    <a:pt x="26" y="4"/>
                    <a:pt x="22" y="0"/>
                  </a:cubicBezTo>
                  <a:lnTo>
                    <a:pt x="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5"/>
            <p:cNvSpPr/>
            <p:nvPr/>
          </p:nvSpPr>
          <p:spPr bwMode="auto">
            <a:xfrm>
              <a:off x="5214938" y="5843588"/>
              <a:ext cx="38100" cy="38100"/>
            </a:xfrm>
            <a:custGeom>
              <a:avLst/>
              <a:gdLst>
                <a:gd name="T0" fmla="*/ 1 w 14"/>
                <a:gd name="T1" fmla="*/ 2 h 14"/>
                <a:gd name="T2" fmla="*/ 1 w 14"/>
                <a:gd name="T3" fmla="*/ 6 h 14"/>
                <a:gd name="T4" fmla="*/ 9 w 14"/>
                <a:gd name="T5" fmla="*/ 13 h 14"/>
                <a:gd name="T6" fmla="*/ 12 w 14"/>
                <a:gd name="T7" fmla="*/ 13 h 14"/>
                <a:gd name="T8" fmla="*/ 14 w 14"/>
                <a:gd name="T9" fmla="*/ 11 h 14"/>
                <a:gd name="T10" fmla="*/ 3 w 14"/>
                <a:gd name="T11" fmla="*/ 0 h 14"/>
                <a:gd name="T12" fmla="*/ 1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 y="2"/>
                  </a:moveTo>
                  <a:cubicBezTo>
                    <a:pt x="0" y="3"/>
                    <a:pt x="0" y="4"/>
                    <a:pt x="1" y="6"/>
                  </a:cubicBezTo>
                  <a:cubicBezTo>
                    <a:pt x="9" y="13"/>
                    <a:pt x="9" y="13"/>
                    <a:pt x="9" y="13"/>
                  </a:cubicBezTo>
                  <a:cubicBezTo>
                    <a:pt x="10" y="14"/>
                    <a:pt x="11" y="14"/>
                    <a:pt x="12" y="13"/>
                  </a:cubicBezTo>
                  <a:cubicBezTo>
                    <a:pt x="14" y="11"/>
                    <a:pt x="14" y="11"/>
                    <a:pt x="14" y="11"/>
                  </a:cubicBezTo>
                  <a:cubicBezTo>
                    <a:pt x="3" y="0"/>
                    <a:pt x="3" y="0"/>
                    <a:pt x="3"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6"/>
            <p:cNvSpPr/>
            <p:nvPr/>
          </p:nvSpPr>
          <p:spPr bwMode="auto">
            <a:xfrm>
              <a:off x="5160963" y="5865813"/>
              <a:ext cx="76200" cy="74612"/>
            </a:xfrm>
            <a:custGeom>
              <a:avLst/>
              <a:gdLst>
                <a:gd name="T0" fmla="*/ 0 w 28"/>
                <a:gd name="T1" fmla="*/ 28 h 28"/>
                <a:gd name="T2" fmla="*/ 22 w 28"/>
                <a:gd name="T3" fmla="*/ 6 h 28"/>
                <a:gd name="T4" fmla="*/ 0 w 28"/>
                <a:gd name="T5" fmla="*/ 28 h 28"/>
              </a:gdLst>
              <a:ahLst/>
              <a:cxnLst>
                <a:cxn ang="0">
                  <a:pos x="T0" y="T1"/>
                </a:cxn>
                <a:cxn ang="0">
                  <a:pos x="T2" y="T3"/>
                </a:cxn>
                <a:cxn ang="0">
                  <a:pos x="T4" y="T5"/>
                </a:cxn>
              </a:cxnLst>
              <a:rect l="0" t="0" r="r" b="b"/>
              <a:pathLst>
                <a:path w="28" h="28">
                  <a:moveTo>
                    <a:pt x="0" y="28"/>
                  </a:moveTo>
                  <a:cubicBezTo>
                    <a:pt x="11" y="22"/>
                    <a:pt x="28" y="11"/>
                    <a:pt x="22" y="6"/>
                  </a:cubicBezTo>
                  <a:cubicBezTo>
                    <a:pt x="17" y="0"/>
                    <a:pt x="6" y="17"/>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1386205" y="2746058"/>
            <a:ext cx="871538" cy="1031874"/>
            <a:chOff x="1428750" y="2633663"/>
            <a:chExt cx="871538" cy="1031874"/>
          </a:xfrm>
          <a:effectLst/>
        </p:grpSpPr>
        <p:sp>
          <p:nvSpPr>
            <p:cNvPr id="59" name="Freeform 27"/>
            <p:cNvSpPr/>
            <p:nvPr/>
          </p:nvSpPr>
          <p:spPr bwMode="auto">
            <a:xfrm>
              <a:off x="1895475" y="2633663"/>
              <a:ext cx="280987" cy="279400"/>
            </a:xfrm>
            <a:custGeom>
              <a:avLst/>
              <a:gdLst>
                <a:gd name="T0" fmla="*/ 99 w 104"/>
                <a:gd name="T1" fmla="*/ 44 h 104"/>
                <a:gd name="T2" fmla="*/ 60 w 104"/>
                <a:gd name="T3" fmla="*/ 100 h 104"/>
                <a:gd name="T4" fmla="*/ 4 w 104"/>
                <a:gd name="T5" fmla="*/ 60 h 104"/>
                <a:gd name="T6" fmla="*/ 44 w 104"/>
                <a:gd name="T7" fmla="*/ 4 h 104"/>
                <a:gd name="T8" fmla="*/ 99 w 104"/>
                <a:gd name="T9" fmla="*/ 44 h 104"/>
              </a:gdLst>
              <a:ahLst/>
              <a:cxnLst>
                <a:cxn ang="0">
                  <a:pos x="T0" y="T1"/>
                </a:cxn>
                <a:cxn ang="0">
                  <a:pos x="T2" y="T3"/>
                </a:cxn>
                <a:cxn ang="0">
                  <a:pos x="T4" y="T5"/>
                </a:cxn>
                <a:cxn ang="0">
                  <a:pos x="T6" y="T7"/>
                </a:cxn>
                <a:cxn ang="0">
                  <a:pos x="T8" y="T9"/>
                </a:cxn>
              </a:cxnLst>
              <a:rect l="0" t="0" r="r" b="b"/>
              <a:pathLst>
                <a:path w="104" h="104">
                  <a:moveTo>
                    <a:pt x="99" y="44"/>
                  </a:moveTo>
                  <a:cubicBezTo>
                    <a:pt x="104" y="70"/>
                    <a:pt x="86" y="95"/>
                    <a:pt x="60" y="100"/>
                  </a:cubicBezTo>
                  <a:cubicBezTo>
                    <a:pt x="34" y="104"/>
                    <a:pt x="9" y="87"/>
                    <a:pt x="4" y="60"/>
                  </a:cubicBezTo>
                  <a:cubicBezTo>
                    <a:pt x="0" y="34"/>
                    <a:pt x="17" y="9"/>
                    <a:pt x="44" y="4"/>
                  </a:cubicBezTo>
                  <a:cubicBezTo>
                    <a:pt x="70" y="0"/>
                    <a:pt x="95" y="17"/>
                    <a:pt x="99" y="44"/>
                  </a:cubicBezTo>
                  <a:close/>
                </a:path>
              </a:pathLst>
            </a:custGeom>
            <a:solidFill>
              <a:srgbClr val="294656"/>
            </a:solidFill>
            <a:ln w="28575">
              <a:solidFill>
                <a:schemeClr val="bg1"/>
              </a:solidFill>
              <a:round/>
            </a:ln>
          </p:spPr>
          <p:txBody>
            <a:bodyPr vert="horz" wrap="square" lIns="91440" tIns="45720" rIns="91440" bIns="45720" numCol="1" anchor="t" anchorCtr="0" compatLnSpc="1"/>
            <a:lstStyle/>
            <a:p>
              <a:endParaRPr lang="zh-CN" altLang="en-US"/>
            </a:p>
          </p:txBody>
        </p:sp>
        <p:sp>
          <p:nvSpPr>
            <p:cNvPr id="60" name="Freeform 28"/>
            <p:cNvSpPr/>
            <p:nvPr/>
          </p:nvSpPr>
          <p:spPr bwMode="auto">
            <a:xfrm>
              <a:off x="1966913" y="2965450"/>
              <a:ext cx="333375" cy="231775"/>
            </a:xfrm>
            <a:custGeom>
              <a:avLst/>
              <a:gdLst>
                <a:gd name="T0" fmla="*/ 97 w 124"/>
                <a:gd name="T1" fmla="*/ 28 h 86"/>
                <a:gd name="T2" fmla="*/ 35 w 124"/>
                <a:gd name="T3" fmla="*/ 38 h 86"/>
                <a:gd name="T4" fmla="*/ 14 w 124"/>
                <a:gd name="T5" fmla="*/ 0 h 86"/>
                <a:gd name="T6" fmla="*/ 12 w 124"/>
                <a:gd name="T7" fmla="*/ 44 h 86"/>
                <a:gd name="T8" fmla="*/ 0 w 124"/>
                <a:gd name="T9" fmla="*/ 67 h 86"/>
                <a:gd name="T10" fmla="*/ 4 w 124"/>
                <a:gd name="T11" fmla="*/ 74 h 86"/>
                <a:gd name="T12" fmla="*/ 28 w 124"/>
                <a:gd name="T13" fmla="*/ 85 h 86"/>
                <a:gd name="T14" fmla="*/ 104 w 124"/>
                <a:gd name="T15" fmla="*/ 71 h 86"/>
                <a:gd name="T16" fmla="*/ 122 w 124"/>
                <a:gd name="T17" fmla="*/ 46 h 86"/>
                <a:gd name="T18" fmla="*/ 97 w 124"/>
                <a:gd name="T19"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6">
                  <a:moveTo>
                    <a:pt x="97" y="28"/>
                  </a:moveTo>
                  <a:cubicBezTo>
                    <a:pt x="35" y="38"/>
                    <a:pt x="35" y="38"/>
                    <a:pt x="35" y="38"/>
                  </a:cubicBezTo>
                  <a:cubicBezTo>
                    <a:pt x="14" y="0"/>
                    <a:pt x="14" y="0"/>
                    <a:pt x="14" y="0"/>
                  </a:cubicBezTo>
                  <a:cubicBezTo>
                    <a:pt x="20" y="14"/>
                    <a:pt x="20" y="30"/>
                    <a:pt x="12" y="44"/>
                  </a:cubicBezTo>
                  <a:cubicBezTo>
                    <a:pt x="0" y="67"/>
                    <a:pt x="0" y="67"/>
                    <a:pt x="0" y="67"/>
                  </a:cubicBezTo>
                  <a:cubicBezTo>
                    <a:pt x="4" y="74"/>
                    <a:pt x="4" y="74"/>
                    <a:pt x="4" y="74"/>
                  </a:cubicBezTo>
                  <a:cubicBezTo>
                    <a:pt x="9" y="82"/>
                    <a:pt x="18" y="86"/>
                    <a:pt x="28" y="85"/>
                  </a:cubicBezTo>
                  <a:cubicBezTo>
                    <a:pt x="104" y="71"/>
                    <a:pt x="104" y="71"/>
                    <a:pt x="104" y="71"/>
                  </a:cubicBezTo>
                  <a:cubicBezTo>
                    <a:pt x="116" y="69"/>
                    <a:pt x="124" y="58"/>
                    <a:pt x="122" y="46"/>
                  </a:cubicBezTo>
                  <a:cubicBezTo>
                    <a:pt x="120" y="34"/>
                    <a:pt x="109" y="26"/>
                    <a:pt x="97" y="28"/>
                  </a:cubicBezTo>
                  <a:close/>
                </a:path>
              </a:pathLst>
            </a:custGeom>
            <a:solidFill>
              <a:srgbClr val="294656"/>
            </a:solidFill>
            <a:ln w="28575">
              <a:solidFill>
                <a:schemeClr val="bg1"/>
              </a:solidFill>
              <a:round/>
            </a:ln>
          </p:spPr>
          <p:txBody>
            <a:bodyPr vert="horz" wrap="square" lIns="91440" tIns="45720" rIns="91440" bIns="45720" numCol="1" anchor="t" anchorCtr="0" compatLnSpc="1"/>
            <a:lstStyle/>
            <a:p>
              <a:endParaRPr lang="zh-CN" altLang="en-US"/>
            </a:p>
          </p:txBody>
        </p:sp>
        <p:sp>
          <p:nvSpPr>
            <p:cNvPr id="61" name="Freeform 29"/>
            <p:cNvSpPr/>
            <p:nvPr/>
          </p:nvSpPr>
          <p:spPr bwMode="auto">
            <a:xfrm>
              <a:off x="1428750" y="2835275"/>
              <a:ext cx="592137" cy="736600"/>
            </a:xfrm>
            <a:custGeom>
              <a:avLst/>
              <a:gdLst>
                <a:gd name="T0" fmla="*/ 203 w 219"/>
                <a:gd name="T1" fmla="*/ 169 h 273"/>
                <a:gd name="T2" fmla="*/ 176 w 219"/>
                <a:gd name="T3" fmla="*/ 159 h 273"/>
                <a:gd name="T4" fmla="*/ 165 w 219"/>
                <a:gd name="T5" fmla="*/ 155 h 273"/>
                <a:gd name="T6" fmla="*/ 203 w 219"/>
                <a:gd name="T7" fmla="*/ 81 h 273"/>
                <a:gd name="T8" fmla="*/ 187 w 219"/>
                <a:gd name="T9" fmla="*/ 28 h 273"/>
                <a:gd name="T10" fmla="*/ 182 w 219"/>
                <a:gd name="T11" fmla="*/ 26 h 273"/>
                <a:gd name="T12" fmla="*/ 177 w 219"/>
                <a:gd name="T13" fmla="*/ 24 h 273"/>
                <a:gd name="T14" fmla="*/ 109 w 219"/>
                <a:gd name="T15" fmla="*/ 2 h 273"/>
                <a:gd name="T16" fmla="*/ 91 w 219"/>
                <a:gd name="T17" fmla="*/ 4 h 273"/>
                <a:gd name="T18" fmla="*/ 14 w 219"/>
                <a:gd name="T19" fmla="*/ 51 h 273"/>
                <a:gd name="T20" fmla="*/ 6 w 219"/>
                <a:gd name="T21" fmla="*/ 81 h 273"/>
                <a:gd name="T22" fmla="*/ 29 w 219"/>
                <a:gd name="T23" fmla="*/ 92 h 273"/>
                <a:gd name="T24" fmla="*/ 36 w 219"/>
                <a:gd name="T25" fmla="*/ 89 h 273"/>
                <a:gd name="T26" fmla="*/ 105 w 219"/>
                <a:gd name="T27" fmla="*/ 48 h 273"/>
                <a:gd name="T28" fmla="*/ 128 w 219"/>
                <a:gd name="T29" fmla="*/ 55 h 273"/>
                <a:gd name="T30" fmla="*/ 92 w 219"/>
                <a:gd name="T31" fmla="*/ 127 h 273"/>
                <a:gd name="T32" fmla="*/ 107 w 219"/>
                <a:gd name="T33" fmla="*/ 180 h 273"/>
                <a:gd name="T34" fmla="*/ 110 w 219"/>
                <a:gd name="T35" fmla="*/ 181 h 273"/>
                <a:gd name="T36" fmla="*/ 109 w 219"/>
                <a:gd name="T37" fmla="*/ 181 h 273"/>
                <a:gd name="T38" fmla="*/ 141 w 219"/>
                <a:gd name="T39" fmla="*/ 194 h 273"/>
                <a:gd name="T40" fmla="*/ 154 w 219"/>
                <a:gd name="T41" fmla="*/ 198 h 273"/>
                <a:gd name="T42" fmla="*/ 115 w 219"/>
                <a:gd name="T43" fmla="*/ 234 h 273"/>
                <a:gd name="T44" fmla="*/ 114 w 219"/>
                <a:gd name="T45" fmla="*/ 265 h 273"/>
                <a:gd name="T46" fmla="*/ 134 w 219"/>
                <a:gd name="T47" fmla="*/ 272 h 273"/>
                <a:gd name="T48" fmla="*/ 146 w 219"/>
                <a:gd name="T49" fmla="*/ 266 h 273"/>
                <a:gd name="T50" fmla="*/ 210 w 219"/>
                <a:gd name="T51" fmla="*/ 206 h 273"/>
                <a:gd name="T52" fmla="*/ 217 w 219"/>
                <a:gd name="T53" fmla="*/ 185 h 273"/>
                <a:gd name="T54" fmla="*/ 203 w 219"/>
                <a:gd name="T55" fmla="*/ 16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 h="273">
                  <a:moveTo>
                    <a:pt x="203" y="169"/>
                  </a:moveTo>
                  <a:cubicBezTo>
                    <a:pt x="176" y="159"/>
                    <a:pt x="176" y="159"/>
                    <a:pt x="176" y="159"/>
                  </a:cubicBezTo>
                  <a:cubicBezTo>
                    <a:pt x="165" y="155"/>
                    <a:pt x="165" y="155"/>
                    <a:pt x="165" y="155"/>
                  </a:cubicBezTo>
                  <a:cubicBezTo>
                    <a:pt x="203" y="81"/>
                    <a:pt x="203" y="81"/>
                    <a:pt x="203" y="81"/>
                  </a:cubicBezTo>
                  <a:cubicBezTo>
                    <a:pt x="213" y="62"/>
                    <a:pt x="206" y="38"/>
                    <a:pt x="187" y="28"/>
                  </a:cubicBezTo>
                  <a:cubicBezTo>
                    <a:pt x="185" y="27"/>
                    <a:pt x="183" y="26"/>
                    <a:pt x="182" y="26"/>
                  </a:cubicBezTo>
                  <a:cubicBezTo>
                    <a:pt x="180" y="25"/>
                    <a:pt x="179" y="24"/>
                    <a:pt x="177" y="24"/>
                  </a:cubicBezTo>
                  <a:cubicBezTo>
                    <a:pt x="109" y="2"/>
                    <a:pt x="109" y="2"/>
                    <a:pt x="109" y="2"/>
                  </a:cubicBezTo>
                  <a:cubicBezTo>
                    <a:pt x="103" y="0"/>
                    <a:pt x="96" y="1"/>
                    <a:pt x="91" y="4"/>
                  </a:cubicBezTo>
                  <a:cubicBezTo>
                    <a:pt x="14" y="51"/>
                    <a:pt x="14" y="51"/>
                    <a:pt x="14" y="51"/>
                  </a:cubicBezTo>
                  <a:cubicBezTo>
                    <a:pt x="3" y="57"/>
                    <a:pt x="0" y="71"/>
                    <a:pt x="6" y="81"/>
                  </a:cubicBezTo>
                  <a:cubicBezTo>
                    <a:pt x="11" y="89"/>
                    <a:pt x="20" y="93"/>
                    <a:pt x="29" y="92"/>
                  </a:cubicBezTo>
                  <a:cubicBezTo>
                    <a:pt x="31" y="91"/>
                    <a:pt x="34" y="90"/>
                    <a:pt x="36" y="89"/>
                  </a:cubicBezTo>
                  <a:cubicBezTo>
                    <a:pt x="105" y="48"/>
                    <a:pt x="105" y="48"/>
                    <a:pt x="105" y="48"/>
                  </a:cubicBezTo>
                  <a:cubicBezTo>
                    <a:pt x="128" y="55"/>
                    <a:pt x="128" y="55"/>
                    <a:pt x="128" y="55"/>
                  </a:cubicBezTo>
                  <a:cubicBezTo>
                    <a:pt x="92" y="127"/>
                    <a:pt x="92" y="127"/>
                    <a:pt x="92" y="127"/>
                  </a:cubicBezTo>
                  <a:cubicBezTo>
                    <a:pt x="81" y="146"/>
                    <a:pt x="88" y="170"/>
                    <a:pt x="107" y="180"/>
                  </a:cubicBezTo>
                  <a:cubicBezTo>
                    <a:pt x="108" y="180"/>
                    <a:pt x="109" y="181"/>
                    <a:pt x="110" y="181"/>
                  </a:cubicBezTo>
                  <a:cubicBezTo>
                    <a:pt x="110" y="181"/>
                    <a:pt x="110" y="181"/>
                    <a:pt x="109" y="181"/>
                  </a:cubicBezTo>
                  <a:cubicBezTo>
                    <a:pt x="141" y="194"/>
                    <a:pt x="141" y="194"/>
                    <a:pt x="141" y="194"/>
                  </a:cubicBezTo>
                  <a:cubicBezTo>
                    <a:pt x="154" y="198"/>
                    <a:pt x="154" y="198"/>
                    <a:pt x="154" y="198"/>
                  </a:cubicBezTo>
                  <a:cubicBezTo>
                    <a:pt x="115" y="234"/>
                    <a:pt x="115" y="234"/>
                    <a:pt x="115" y="234"/>
                  </a:cubicBezTo>
                  <a:cubicBezTo>
                    <a:pt x="106" y="242"/>
                    <a:pt x="106" y="256"/>
                    <a:pt x="114" y="265"/>
                  </a:cubicBezTo>
                  <a:cubicBezTo>
                    <a:pt x="120" y="271"/>
                    <a:pt x="127" y="273"/>
                    <a:pt x="134" y="272"/>
                  </a:cubicBezTo>
                  <a:cubicBezTo>
                    <a:pt x="138" y="271"/>
                    <a:pt x="142" y="269"/>
                    <a:pt x="146" y="266"/>
                  </a:cubicBezTo>
                  <a:cubicBezTo>
                    <a:pt x="210" y="206"/>
                    <a:pt x="210" y="206"/>
                    <a:pt x="210" y="206"/>
                  </a:cubicBezTo>
                  <a:cubicBezTo>
                    <a:pt x="216" y="200"/>
                    <a:pt x="219" y="193"/>
                    <a:pt x="217" y="185"/>
                  </a:cubicBezTo>
                  <a:cubicBezTo>
                    <a:pt x="215" y="177"/>
                    <a:pt x="210" y="171"/>
                    <a:pt x="203" y="169"/>
                  </a:cubicBezTo>
                  <a:close/>
                </a:path>
              </a:pathLst>
            </a:custGeom>
            <a:solidFill>
              <a:srgbClr val="294656"/>
            </a:solidFill>
            <a:ln w="28575">
              <a:solidFill>
                <a:schemeClr val="bg1"/>
              </a:solidFill>
              <a:round/>
            </a:ln>
          </p:spPr>
          <p:txBody>
            <a:bodyPr vert="horz" wrap="square" lIns="91440" tIns="45720" rIns="91440" bIns="45720" numCol="1" anchor="t" anchorCtr="0" compatLnSpc="1"/>
            <a:lstStyle/>
            <a:p>
              <a:endParaRPr lang="zh-CN" altLang="en-US"/>
            </a:p>
          </p:txBody>
        </p:sp>
        <p:sp>
          <p:nvSpPr>
            <p:cNvPr id="62" name="Freeform 30"/>
            <p:cNvSpPr/>
            <p:nvPr/>
          </p:nvSpPr>
          <p:spPr bwMode="auto">
            <a:xfrm>
              <a:off x="1428750" y="3289300"/>
              <a:ext cx="315912" cy="376237"/>
            </a:xfrm>
            <a:custGeom>
              <a:avLst/>
              <a:gdLst>
                <a:gd name="T0" fmla="*/ 82 w 117"/>
                <a:gd name="T1" fmla="*/ 0 h 140"/>
                <a:gd name="T2" fmla="*/ 7 w 117"/>
                <a:gd name="T3" fmla="*/ 105 h 140"/>
                <a:gd name="T4" fmla="*/ 12 w 117"/>
                <a:gd name="T5" fmla="*/ 135 h 140"/>
                <a:gd name="T6" fmla="*/ 29 w 117"/>
                <a:gd name="T7" fmla="*/ 139 h 140"/>
                <a:gd name="T8" fmla="*/ 43 w 117"/>
                <a:gd name="T9" fmla="*/ 130 h 140"/>
                <a:gd name="T10" fmla="*/ 117 w 117"/>
                <a:gd name="T11" fmla="*/ 26 h 140"/>
                <a:gd name="T12" fmla="*/ 102 w 117"/>
                <a:gd name="T13" fmla="*/ 21 h 140"/>
                <a:gd name="T14" fmla="*/ 82 w 117"/>
                <a:gd name="T15" fmla="*/ 0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40">
                  <a:moveTo>
                    <a:pt x="82" y="0"/>
                  </a:moveTo>
                  <a:cubicBezTo>
                    <a:pt x="7" y="105"/>
                    <a:pt x="7" y="105"/>
                    <a:pt x="7" y="105"/>
                  </a:cubicBezTo>
                  <a:cubicBezTo>
                    <a:pt x="0" y="114"/>
                    <a:pt x="2" y="128"/>
                    <a:pt x="12" y="135"/>
                  </a:cubicBezTo>
                  <a:cubicBezTo>
                    <a:pt x="17" y="139"/>
                    <a:pt x="23" y="140"/>
                    <a:pt x="29" y="139"/>
                  </a:cubicBezTo>
                  <a:cubicBezTo>
                    <a:pt x="35" y="138"/>
                    <a:pt x="40" y="135"/>
                    <a:pt x="43" y="130"/>
                  </a:cubicBezTo>
                  <a:cubicBezTo>
                    <a:pt x="117" y="26"/>
                    <a:pt x="117" y="26"/>
                    <a:pt x="117" y="26"/>
                  </a:cubicBezTo>
                  <a:cubicBezTo>
                    <a:pt x="112" y="25"/>
                    <a:pt x="107" y="24"/>
                    <a:pt x="102" y="21"/>
                  </a:cubicBezTo>
                  <a:cubicBezTo>
                    <a:pt x="93" y="16"/>
                    <a:pt x="86" y="9"/>
                    <a:pt x="82" y="0"/>
                  </a:cubicBezTo>
                  <a:close/>
                </a:path>
              </a:pathLst>
            </a:custGeom>
            <a:solidFill>
              <a:srgbClr val="294656"/>
            </a:solidFill>
            <a:ln w="28575">
              <a:solidFill>
                <a:schemeClr val="bg1"/>
              </a:solidFill>
              <a:round/>
            </a:ln>
          </p:spPr>
          <p:txBody>
            <a:bodyPr vert="horz" wrap="square" lIns="91440" tIns="45720" rIns="91440" bIns="45720" numCol="1" anchor="t" anchorCtr="0" compatLnSpc="1"/>
            <a:lstStyle/>
            <a:p>
              <a:endParaRPr lang="zh-CN" altLang="en-US"/>
            </a:p>
          </p:txBody>
        </p:sp>
      </p:grpSp>
      <p:sp>
        <p:nvSpPr>
          <p:cNvPr id="63" name="矩形 62"/>
          <p:cNvSpPr/>
          <p:nvPr/>
        </p:nvSpPr>
        <p:spPr>
          <a:xfrm rot="16200000">
            <a:off x="1315720" y="4643120"/>
            <a:ext cx="1049020" cy="306705"/>
          </a:xfrm>
          <a:prstGeom prst="rect">
            <a:avLst/>
          </a:prstGeom>
          <a:effectLst/>
        </p:spPr>
        <p:txBody>
          <a:bodyPr wrap="square">
            <a:spAutoFit/>
          </a:bodyPr>
          <a:lstStyle/>
          <a:p>
            <a:r>
              <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rPr>
              <a:t>Solo Mode</a:t>
            </a:r>
            <a:endPar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64" name="矩形 63"/>
          <p:cNvSpPr/>
          <p:nvPr/>
        </p:nvSpPr>
        <p:spPr>
          <a:xfrm rot="16200000">
            <a:off x="1983105" y="4161790"/>
            <a:ext cx="2011680" cy="306705"/>
          </a:xfrm>
          <a:prstGeom prst="rect">
            <a:avLst/>
          </a:prstGeom>
          <a:effectLst/>
        </p:spPr>
        <p:txBody>
          <a:bodyPr wrap="square">
            <a:spAutoFit/>
          </a:bodyPr>
          <a:lstStyle/>
          <a:p>
            <a:r>
              <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rPr>
              <a:t>Double Mode</a:t>
            </a:r>
            <a:endPar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65" name="矩形 64"/>
          <p:cNvSpPr/>
          <p:nvPr/>
        </p:nvSpPr>
        <p:spPr>
          <a:xfrm rot="16200000">
            <a:off x="2760980" y="3815080"/>
            <a:ext cx="2705735" cy="306705"/>
          </a:xfrm>
          <a:prstGeom prst="rect">
            <a:avLst/>
          </a:prstGeom>
          <a:effectLst/>
        </p:spPr>
        <p:txBody>
          <a:bodyPr wrap="square">
            <a:spAutoFit/>
          </a:bodyPr>
          <a:lstStyle/>
          <a:p>
            <a:r>
              <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rPr>
              <a:t>Multi-person Mode</a:t>
            </a:r>
            <a:endPar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66" name="矩形 65"/>
          <p:cNvSpPr/>
          <p:nvPr/>
        </p:nvSpPr>
        <p:spPr>
          <a:xfrm rot="16200000">
            <a:off x="3913505" y="3815080"/>
            <a:ext cx="2705735" cy="306705"/>
          </a:xfrm>
          <a:prstGeom prst="rect">
            <a:avLst/>
          </a:prstGeom>
          <a:effectLst/>
        </p:spPr>
        <p:txBody>
          <a:bodyPr wrap="square">
            <a:spAutoFit/>
          </a:bodyPr>
          <a:lstStyle/>
          <a:p>
            <a:r>
              <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rPr>
              <a:t>Our game supports all.</a:t>
            </a:r>
            <a:endParaRPr lang="en-US" altLang="zh-CN" sz="1400" b="1" dirty="0">
              <a:solidFill>
                <a:schemeClr val="bg1"/>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71" name="矩形 7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矩形 7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3" name="组合 72"/>
          <p:cNvGrpSpPr/>
          <p:nvPr/>
        </p:nvGrpSpPr>
        <p:grpSpPr>
          <a:xfrm>
            <a:off x="1935445" y="393958"/>
            <a:ext cx="3705495" cy="590957"/>
            <a:chOff x="330189" y="329522"/>
            <a:chExt cx="3705495" cy="590957"/>
          </a:xfrm>
        </p:grpSpPr>
        <p:sp>
          <p:nvSpPr>
            <p:cNvPr id="74"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矩形 74"/>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6" name="圆角矩形 7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矩形 76"/>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8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297295" y="2066290"/>
            <a:ext cx="5600700" cy="3046095"/>
          </a:xfrm>
          <a:prstGeom prst="rect">
            <a:avLst/>
          </a:prstGeom>
        </p:spPr>
        <p:txBody>
          <a:bodyPr wrap="square">
            <a:spAutoFit/>
          </a:bodyPr>
          <a:p>
            <a:pPr algn="l">
              <a:lnSpc>
                <a:spcPct val="200000"/>
              </a:lnSpc>
              <a:buClrTx/>
              <a:buSzTx/>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为数独爱好者提供一个同时支持对战、解法分享及竞技排位的</a:t>
            </a:r>
            <a:r>
              <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在线数独对战平台（</a:t>
            </a:r>
            <a:r>
              <a:rPr lang="en-US" altLang="zh-CN" sz="2400" b="1"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OURSUDUKU</a:t>
            </a:r>
            <a:r>
              <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，方便爱好者们就任何问题进行</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友好</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交流。</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7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7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63" presetClass="path" presetSubtype="0" accel="50000" decel="50000" fill="hold" grpId="1" nodeType="withEffect">
                                  <p:stCondLst>
                                    <p:cond delay="750"/>
                                  </p:stCondLst>
                                  <p:childTnLst>
                                    <p:animMotion origin="layout" path="M -0.166670 0.001387 L -0.000002 0.001387 " pathEditMode="relative" rAng="0" ptsTypes="AA">
                                      <p:cBhvr>
                                        <p:cTn id="22" dur="500" fill="hold"/>
                                        <p:tgtEl>
                                          <p:spTgt spid="72"/>
                                        </p:tgtEl>
                                        <p:attrNameLst>
                                          <p:attrName>ppt_x</p:attrName>
                                          <p:attrName>ppt_y</p:attrName>
                                        </p:attrNameLst>
                                      </p:cBhvr>
                                      <p:rCtr x="83" y="0"/>
                                    </p:animMotion>
                                  </p:childTnLst>
                                </p:cTn>
                              </p:par>
                              <p:par>
                                <p:cTn id="23" presetID="22" presetClass="entr" presetSubtype="8" fill="hold" nodeType="withEffect">
                                  <p:stCondLst>
                                    <p:cond delay="200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1000"/>
                                        <p:tgtEl>
                                          <p:spTgt spid="73"/>
                                        </p:tgtEl>
                                      </p:cBhvr>
                                    </p:animEffect>
                                  </p:childTnLst>
                                </p:cTn>
                              </p:par>
                              <p:par>
                                <p:cTn id="26" presetID="22" presetClass="entr" presetSubtype="4" fill="hold" grpId="0" nodeType="withEffect">
                                  <p:stCondLst>
                                    <p:cond delay="200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35"/>
                                        </p:tgtEl>
                                        <p:attrNameLst>
                                          <p:attrName>style.visibility</p:attrName>
                                        </p:attrNameLst>
                                      </p:cBhvr>
                                      <p:to>
                                        <p:strVal val="visible"/>
                                      </p:to>
                                    </p:set>
                                    <p:animEffect transition="in" filter="wipe(down)">
                                      <p:cBhvr>
                                        <p:cTn id="31" dur="500"/>
                                        <p:tgtEl>
                                          <p:spTgt spid="35"/>
                                        </p:tgtEl>
                                      </p:cBhvr>
                                    </p:animEffect>
                                  </p:childTnLst>
                                </p:cTn>
                              </p:par>
                              <p:par>
                                <p:cTn id="32" presetID="22" presetClass="entr" presetSubtype="4" fill="hold" grpId="0" nodeType="withEffect">
                                  <p:stCondLst>
                                    <p:cond delay="250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par>
                                <p:cTn id="35" presetID="22" presetClass="entr" presetSubtype="4" fill="hold" grpId="0" nodeType="withEffect">
                                  <p:stCondLst>
                                    <p:cond delay="275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par>
                                <p:cTn id="38" presetID="2" presetClass="entr" presetSubtype="4" fill="hold" grpId="0" nodeType="withEffect">
                                  <p:stCondLst>
                                    <p:cond delay="225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ppt_x"/>
                                          </p:val>
                                        </p:tav>
                                        <p:tav tm="100000">
                                          <p:val>
                                            <p:strVal val="#ppt_x"/>
                                          </p:val>
                                        </p:tav>
                                      </p:tavLst>
                                    </p:anim>
                                    <p:anim calcmode="lin" valueType="num">
                                      <p:cBhvr additive="base">
                                        <p:cTn id="41" dur="500" fill="hold"/>
                                        <p:tgtEl>
                                          <p:spTgt spid="3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250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2750"/>
                                  </p:stCondLst>
                                  <p:childTnLst>
                                    <p:set>
                                      <p:cBhvr>
                                        <p:cTn id="47" dur="1" fill="hold">
                                          <p:stCondLst>
                                            <p:cond delay="0"/>
                                          </p:stCondLst>
                                        </p:cTn>
                                        <p:tgtEl>
                                          <p:spTgt spid="49"/>
                                        </p:tgtEl>
                                        <p:attrNameLst>
                                          <p:attrName>style.visibility</p:attrName>
                                        </p:attrNameLst>
                                      </p:cBhvr>
                                      <p:to>
                                        <p:strVal val="visible"/>
                                      </p:to>
                                    </p:set>
                                    <p:anim calcmode="lin" valueType="num">
                                      <p:cBhvr additive="base">
                                        <p:cTn id="48" dur="500" fill="hold"/>
                                        <p:tgtEl>
                                          <p:spTgt spid="49"/>
                                        </p:tgtEl>
                                        <p:attrNameLst>
                                          <p:attrName>ppt_x</p:attrName>
                                        </p:attrNameLst>
                                      </p:cBhvr>
                                      <p:tavLst>
                                        <p:tav tm="0">
                                          <p:val>
                                            <p:strVal val="#ppt_x"/>
                                          </p:val>
                                        </p:tav>
                                        <p:tav tm="100000">
                                          <p:val>
                                            <p:strVal val="#ppt_x"/>
                                          </p:val>
                                        </p:tav>
                                      </p:tavLst>
                                    </p:anim>
                                    <p:anim calcmode="lin" valueType="num">
                                      <p:cBhvr additive="base">
                                        <p:cTn id="49" dur="500" fill="hold"/>
                                        <p:tgtEl>
                                          <p:spTgt spid="4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300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fill="hold"/>
                                        <p:tgtEl>
                                          <p:spTgt spid="51"/>
                                        </p:tgtEl>
                                        <p:attrNameLst>
                                          <p:attrName>ppt_x</p:attrName>
                                        </p:attrNameLst>
                                      </p:cBhvr>
                                      <p:tavLst>
                                        <p:tav tm="0">
                                          <p:val>
                                            <p:strVal val="#ppt_x"/>
                                          </p:val>
                                        </p:tav>
                                        <p:tav tm="100000">
                                          <p:val>
                                            <p:strVal val="#ppt_x"/>
                                          </p:val>
                                        </p:tav>
                                      </p:tavLst>
                                    </p:anim>
                                    <p:anim calcmode="lin" valueType="num">
                                      <p:cBhvr additive="base">
                                        <p:cTn id="53" dur="500" fill="hold"/>
                                        <p:tgtEl>
                                          <p:spTgt spid="51"/>
                                        </p:tgtEl>
                                        <p:attrNameLst>
                                          <p:attrName>ppt_y</p:attrName>
                                        </p:attrNameLst>
                                      </p:cBhvr>
                                      <p:tavLst>
                                        <p:tav tm="0">
                                          <p:val>
                                            <p:strVal val="1+#ppt_h/2"/>
                                          </p:val>
                                        </p:tav>
                                        <p:tav tm="100000">
                                          <p:val>
                                            <p:strVal val="#ppt_y"/>
                                          </p:val>
                                        </p:tav>
                                      </p:tavLst>
                                    </p:anim>
                                  </p:childTnLst>
                                </p:cTn>
                              </p:par>
                              <p:par>
                                <p:cTn id="54" presetID="53" presetClass="entr" presetSubtype="16" fill="hold" nodeType="withEffect">
                                  <p:stCondLst>
                                    <p:cond delay="350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par>
                                <p:cTn id="59" presetID="53" presetClass="entr" presetSubtype="16" fill="hold" grpId="0" nodeType="withEffect">
                                  <p:stCondLst>
                                    <p:cond delay="350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animEffect transition="in" filter="fade">
                                      <p:cBhvr>
                                        <p:cTn id="63" dur="500"/>
                                        <p:tgtEl>
                                          <p:spTgt spid="48"/>
                                        </p:tgtEl>
                                      </p:cBhvr>
                                    </p:animEffect>
                                  </p:childTnLst>
                                </p:cTn>
                              </p:par>
                              <p:par>
                                <p:cTn id="64" presetID="53" presetClass="entr" presetSubtype="16" fill="hold" grpId="0" nodeType="withEffect">
                                  <p:stCondLst>
                                    <p:cond delay="3500"/>
                                  </p:stCondLst>
                                  <p:childTnLst>
                                    <p:set>
                                      <p:cBhvr>
                                        <p:cTn id="65" dur="1" fill="hold">
                                          <p:stCondLst>
                                            <p:cond delay="0"/>
                                          </p:stCondLst>
                                        </p:cTn>
                                        <p:tgtEl>
                                          <p:spTgt spid="50"/>
                                        </p:tgtEl>
                                        <p:attrNameLst>
                                          <p:attrName>style.visibility</p:attrName>
                                        </p:attrNameLst>
                                      </p:cBhvr>
                                      <p:to>
                                        <p:strVal val="visible"/>
                                      </p:to>
                                    </p:set>
                                    <p:anim calcmode="lin" valueType="num">
                                      <p:cBhvr>
                                        <p:cTn id="66" dur="500" fill="hold"/>
                                        <p:tgtEl>
                                          <p:spTgt spid="50"/>
                                        </p:tgtEl>
                                        <p:attrNameLst>
                                          <p:attrName>ppt_w</p:attrName>
                                        </p:attrNameLst>
                                      </p:cBhvr>
                                      <p:tavLst>
                                        <p:tav tm="0">
                                          <p:val>
                                            <p:fltVal val="0"/>
                                          </p:val>
                                        </p:tav>
                                        <p:tav tm="100000">
                                          <p:val>
                                            <p:strVal val="#ppt_w"/>
                                          </p:val>
                                        </p:tav>
                                      </p:tavLst>
                                    </p:anim>
                                    <p:anim calcmode="lin" valueType="num">
                                      <p:cBhvr>
                                        <p:cTn id="67" dur="500" fill="hold"/>
                                        <p:tgtEl>
                                          <p:spTgt spid="50"/>
                                        </p:tgtEl>
                                        <p:attrNameLst>
                                          <p:attrName>ppt_h</p:attrName>
                                        </p:attrNameLst>
                                      </p:cBhvr>
                                      <p:tavLst>
                                        <p:tav tm="0">
                                          <p:val>
                                            <p:fltVal val="0"/>
                                          </p:val>
                                        </p:tav>
                                        <p:tav tm="100000">
                                          <p:val>
                                            <p:strVal val="#ppt_h"/>
                                          </p:val>
                                        </p:tav>
                                      </p:tavLst>
                                    </p:anim>
                                    <p:animEffect transition="in" filter="fade">
                                      <p:cBhvr>
                                        <p:cTn id="68" dur="500"/>
                                        <p:tgtEl>
                                          <p:spTgt spid="50"/>
                                        </p:tgtEl>
                                      </p:cBhvr>
                                    </p:animEffect>
                                  </p:childTnLst>
                                </p:cTn>
                              </p:par>
                              <p:par>
                                <p:cTn id="69" presetID="53" presetClass="entr" presetSubtype="16" fill="hold" nodeType="withEffect">
                                  <p:stCondLst>
                                    <p:cond delay="350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53" presetClass="entr" presetSubtype="16" fill="hold" grpId="0" nodeType="withEffect">
                                  <p:stCondLst>
                                    <p:cond delay="3500"/>
                                  </p:stCondLst>
                                  <p:childTnLst>
                                    <p:set>
                                      <p:cBhvr>
                                        <p:cTn id="75" dur="1" fill="hold">
                                          <p:stCondLst>
                                            <p:cond delay="0"/>
                                          </p:stCondLst>
                                        </p:cTn>
                                        <p:tgtEl>
                                          <p:spTgt spid="66"/>
                                        </p:tgtEl>
                                        <p:attrNameLst>
                                          <p:attrName>style.visibility</p:attrName>
                                        </p:attrNameLst>
                                      </p:cBhvr>
                                      <p:to>
                                        <p:strVal val="visible"/>
                                      </p:to>
                                    </p:set>
                                    <p:anim calcmode="lin" valueType="num">
                                      <p:cBhvr>
                                        <p:cTn id="76" dur="500" fill="hold"/>
                                        <p:tgtEl>
                                          <p:spTgt spid="66"/>
                                        </p:tgtEl>
                                        <p:attrNameLst>
                                          <p:attrName>ppt_w</p:attrName>
                                        </p:attrNameLst>
                                      </p:cBhvr>
                                      <p:tavLst>
                                        <p:tav tm="0">
                                          <p:val>
                                            <p:fltVal val="0"/>
                                          </p:val>
                                        </p:tav>
                                        <p:tav tm="100000">
                                          <p:val>
                                            <p:strVal val="#ppt_w"/>
                                          </p:val>
                                        </p:tav>
                                      </p:tavLst>
                                    </p:anim>
                                    <p:anim calcmode="lin" valueType="num">
                                      <p:cBhvr>
                                        <p:cTn id="77" dur="500" fill="hold"/>
                                        <p:tgtEl>
                                          <p:spTgt spid="66"/>
                                        </p:tgtEl>
                                        <p:attrNameLst>
                                          <p:attrName>ppt_h</p:attrName>
                                        </p:attrNameLst>
                                      </p:cBhvr>
                                      <p:tavLst>
                                        <p:tav tm="0">
                                          <p:val>
                                            <p:fltVal val="0"/>
                                          </p:val>
                                        </p:tav>
                                        <p:tav tm="100000">
                                          <p:val>
                                            <p:strVal val="#ppt_h"/>
                                          </p:val>
                                        </p:tav>
                                      </p:tavLst>
                                    </p:anim>
                                    <p:animEffect transition="in" filter="fade">
                                      <p:cBhvr>
                                        <p:cTn id="78" dur="500"/>
                                        <p:tgtEl>
                                          <p:spTgt spid="66"/>
                                        </p:tgtEl>
                                      </p:cBhvr>
                                    </p:animEffect>
                                  </p:childTnLst>
                                </p:cTn>
                              </p:par>
                              <p:par>
                                <p:cTn id="79" presetID="53" presetClass="entr" presetSubtype="16" fill="hold" grpId="0" nodeType="withEffect">
                                  <p:stCondLst>
                                    <p:cond delay="3500"/>
                                  </p:stCondLst>
                                  <p:childTnLst>
                                    <p:set>
                                      <p:cBhvr>
                                        <p:cTn id="80" dur="1" fill="hold">
                                          <p:stCondLst>
                                            <p:cond delay="0"/>
                                          </p:stCondLst>
                                        </p:cTn>
                                        <p:tgtEl>
                                          <p:spTgt spid="65"/>
                                        </p:tgtEl>
                                        <p:attrNameLst>
                                          <p:attrName>style.visibility</p:attrName>
                                        </p:attrNameLst>
                                      </p:cBhvr>
                                      <p:to>
                                        <p:strVal val="visible"/>
                                      </p:to>
                                    </p:set>
                                    <p:anim calcmode="lin" valueType="num">
                                      <p:cBhvr>
                                        <p:cTn id="81" dur="500" fill="hold"/>
                                        <p:tgtEl>
                                          <p:spTgt spid="65"/>
                                        </p:tgtEl>
                                        <p:attrNameLst>
                                          <p:attrName>ppt_w</p:attrName>
                                        </p:attrNameLst>
                                      </p:cBhvr>
                                      <p:tavLst>
                                        <p:tav tm="0">
                                          <p:val>
                                            <p:fltVal val="0"/>
                                          </p:val>
                                        </p:tav>
                                        <p:tav tm="100000">
                                          <p:val>
                                            <p:strVal val="#ppt_w"/>
                                          </p:val>
                                        </p:tav>
                                      </p:tavLst>
                                    </p:anim>
                                    <p:anim calcmode="lin" valueType="num">
                                      <p:cBhvr>
                                        <p:cTn id="82" dur="500" fill="hold"/>
                                        <p:tgtEl>
                                          <p:spTgt spid="65"/>
                                        </p:tgtEl>
                                        <p:attrNameLst>
                                          <p:attrName>ppt_h</p:attrName>
                                        </p:attrNameLst>
                                      </p:cBhvr>
                                      <p:tavLst>
                                        <p:tav tm="0">
                                          <p:val>
                                            <p:fltVal val="0"/>
                                          </p:val>
                                        </p:tav>
                                        <p:tav tm="100000">
                                          <p:val>
                                            <p:strVal val="#ppt_h"/>
                                          </p:val>
                                        </p:tav>
                                      </p:tavLst>
                                    </p:anim>
                                    <p:animEffect transition="in" filter="fade">
                                      <p:cBhvr>
                                        <p:cTn id="83" dur="500"/>
                                        <p:tgtEl>
                                          <p:spTgt spid="65"/>
                                        </p:tgtEl>
                                      </p:cBhvr>
                                    </p:animEffect>
                                  </p:childTnLst>
                                </p:cTn>
                              </p:par>
                              <p:par>
                                <p:cTn id="84" presetID="53" presetClass="entr" presetSubtype="16" fill="hold" grpId="0" nodeType="withEffect">
                                  <p:stCondLst>
                                    <p:cond delay="3500"/>
                                  </p:stCondLst>
                                  <p:childTnLst>
                                    <p:set>
                                      <p:cBhvr>
                                        <p:cTn id="85" dur="1" fill="hold">
                                          <p:stCondLst>
                                            <p:cond delay="0"/>
                                          </p:stCondLst>
                                        </p:cTn>
                                        <p:tgtEl>
                                          <p:spTgt spid="64"/>
                                        </p:tgtEl>
                                        <p:attrNameLst>
                                          <p:attrName>style.visibility</p:attrName>
                                        </p:attrNameLst>
                                      </p:cBhvr>
                                      <p:to>
                                        <p:strVal val="visible"/>
                                      </p:to>
                                    </p:set>
                                    <p:anim calcmode="lin" valueType="num">
                                      <p:cBhvr>
                                        <p:cTn id="86" dur="500" fill="hold"/>
                                        <p:tgtEl>
                                          <p:spTgt spid="64"/>
                                        </p:tgtEl>
                                        <p:attrNameLst>
                                          <p:attrName>ppt_w</p:attrName>
                                        </p:attrNameLst>
                                      </p:cBhvr>
                                      <p:tavLst>
                                        <p:tav tm="0">
                                          <p:val>
                                            <p:fltVal val="0"/>
                                          </p:val>
                                        </p:tav>
                                        <p:tav tm="100000">
                                          <p:val>
                                            <p:strVal val="#ppt_w"/>
                                          </p:val>
                                        </p:tav>
                                      </p:tavLst>
                                    </p:anim>
                                    <p:anim calcmode="lin" valueType="num">
                                      <p:cBhvr>
                                        <p:cTn id="87" dur="500" fill="hold"/>
                                        <p:tgtEl>
                                          <p:spTgt spid="64"/>
                                        </p:tgtEl>
                                        <p:attrNameLst>
                                          <p:attrName>ppt_h</p:attrName>
                                        </p:attrNameLst>
                                      </p:cBhvr>
                                      <p:tavLst>
                                        <p:tav tm="0">
                                          <p:val>
                                            <p:fltVal val="0"/>
                                          </p:val>
                                        </p:tav>
                                        <p:tav tm="100000">
                                          <p:val>
                                            <p:strVal val="#ppt_h"/>
                                          </p:val>
                                        </p:tav>
                                      </p:tavLst>
                                    </p:anim>
                                    <p:animEffect transition="in" filter="fade">
                                      <p:cBhvr>
                                        <p:cTn id="88" dur="500"/>
                                        <p:tgtEl>
                                          <p:spTgt spid="64"/>
                                        </p:tgtEl>
                                      </p:cBhvr>
                                    </p:animEffect>
                                  </p:childTnLst>
                                </p:cTn>
                              </p:par>
                              <p:par>
                                <p:cTn id="89" presetID="53" presetClass="entr" presetSubtype="16" fill="hold" grpId="0" nodeType="withEffect">
                                  <p:stCondLst>
                                    <p:cond delay="3500"/>
                                  </p:stCondLst>
                                  <p:childTnLst>
                                    <p:set>
                                      <p:cBhvr>
                                        <p:cTn id="90" dur="1" fill="hold">
                                          <p:stCondLst>
                                            <p:cond delay="0"/>
                                          </p:stCondLst>
                                        </p:cTn>
                                        <p:tgtEl>
                                          <p:spTgt spid="63"/>
                                        </p:tgtEl>
                                        <p:attrNameLst>
                                          <p:attrName>style.visibility</p:attrName>
                                        </p:attrNameLst>
                                      </p:cBhvr>
                                      <p:to>
                                        <p:strVal val="visible"/>
                                      </p:to>
                                    </p:set>
                                    <p:anim calcmode="lin" valueType="num">
                                      <p:cBhvr>
                                        <p:cTn id="91" dur="500" fill="hold"/>
                                        <p:tgtEl>
                                          <p:spTgt spid="63"/>
                                        </p:tgtEl>
                                        <p:attrNameLst>
                                          <p:attrName>ppt_w</p:attrName>
                                        </p:attrNameLst>
                                      </p:cBhvr>
                                      <p:tavLst>
                                        <p:tav tm="0">
                                          <p:val>
                                            <p:fltVal val="0"/>
                                          </p:val>
                                        </p:tav>
                                        <p:tav tm="100000">
                                          <p:val>
                                            <p:strVal val="#ppt_w"/>
                                          </p:val>
                                        </p:tav>
                                      </p:tavLst>
                                    </p:anim>
                                    <p:anim calcmode="lin" valueType="num">
                                      <p:cBhvr>
                                        <p:cTn id="92" dur="500" fill="hold"/>
                                        <p:tgtEl>
                                          <p:spTgt spid="63"/>
                                        </p:tgtEl>
                                        <p:attrNameLst>
                                          <p:attrName>ppt_h</p:attrName>
                                        </p:attrNameLst>
                                      </p:cBhvr>
                                      <p:tavLst>
                                        <p:tav tm="0">
                                          <p:val>
                                            <p:fltVal val="0"/>
                                          </p:val>
                                        </p:tav>
                                        <p:tav tm="100000">
                                          <p:val>
                                            <p:strVal val="#ppt_h"/>
                                          </p:val>
                                        </p:tav>
                                      </p:tavLst>
                                    </p:anim>
                                    <p:animEffect transition="in" filter="fade">
                                      <p:cBhvr>
                                        <p:cTn id="93" dur="500"/>
                                        <p:tgtEl>
                                          <p:spTgt spid="63"/>
                                        </p:tgtEl>
                                      </p:cBhvr>
                                    </p:animEffect>
                                  </p:childTnLst>
                                </p:cTn>
                              </p:par>
                              <p:par>
                                <p:cTn id="94" presetID="10" presetClass="entr" presetSubtype="0" fill="hold" nodeType="withEffect">
                                  <p:stCondLst>
                                    <p:cond delay="3500"/>
                                  </p:stCondLst>
                                  <p:childTnLst>
                                    <p:set>
                                      <p:cBhvr>
                                        <p:cTn id="95" dur="1" fill="hold">
                                          <p:stCondLst>
                                            <p:cond delay="0"/>
                                          </p:stCondLst>
                                        </p:cTn>
                                        <p:tgtEl>
                                          <p:spTgt spid="58"/>
                                        </p:tgtEl>
                                        <p:attrNameLst>
                                          <p:attrName>style.visibility</p:attrName>
                                        </p:attrNameLst>
                                      </p:cBhvr>
                                      <p:to>
                                        <p:strVal val="visible"/>
                                      </p:to>
                                    </p:set>
                                    <p:animEffect transition="in" filter="fade">
                                      <p:cBhvr>
                                        <p:cTn id="96" dur="500"/>
                                        <p:tgtEl>
                                          <p:spTgt spid="58"/>
                                        </p:tgtEl>
                                      </p:cBhvr>
                                    </p:animEffect>
                                  </p:childTnLst>
                                </p:cTn>
                              </p:par>
                              <p:par>
                                <p:cTn id="97" presetID="22" presetClass="entr" presetSubtype="8" fill="hold" grpId="0" nodeType="withEffect">
                                  <p:stCondLst>
                                    <p:cond delay="3000"/>
                                  </p:stCondLst>
                                  <p:childTnLst>
                                    <p:set>
                                      <p:cBhvr>
                                        <p:cTn id="98" dur="1" fill="hold">
                                          <p:stCondLst>
                                            <p:cond delay="0"/>
                                          </p:stCondLst>
                                        </p:cTn>
                                        <p:tgtEl>
                                          <p:spTgt spid="81"/>
                                        </p:tgtEl>
                                        <p:attrNameLst>
                                          <p:attrName>style.visibility</p:attrName>
                                        </p:attrNameLst>
                                      </p:cBhvr>
                                      <p:to>
                                        <p:strVal val="visible"/>
                                      </p:to>
                                    </p:set>
                                    <p:animEffect transition="in" filter="wipe(left)">
                                      <p:cBhvr>
                                        <p:cTn id="99"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36" grpId="0" bldLvl="0" animBg="1"/>
      <p:bldP spid="37" grpId="0" bldLvl="0" animBg="1"/>
      <p:bldP spid="38" grpId="0" bldLvl="0" animBg="1"/>
      <p:bldP spid="47" grpId="0" bldLvl="0" animBg="1"/>
      <p:bldP spid="48" grpId="0" bldLvl="0" animBg="1"/>
      <p:bldP spid="49" grpId="0" bldLvl="0" animBg="1"/>
      <p:bldP spid="50" grpId="0" bldLvl="0" animBg="1"/>
      <p:bldP spid="51" grpId="0" bldLvl="0" animBg="1"/>
      <p:bldP spid="63" grpId="0" bldLvl="0" animBg="1"/>
      <p:bldP spid="64" grpId="0" bldLvl="0" animBg="1"/>
      <p:bldP spid="65" grpId="0" bldLvl="0" animBg="1"/>
      <p:bldP spid="66" grpId="0" bldLvl="0" animBg="1"/>
      <p:bldP spid="71" grpId="0" bldLvl="0" animBg="1"/>
      <p:bldP spid="71" grpId="1" bldLvl="0" animBg="1"/>
      <p:bldP spid="72" grpId="0" bldLvl="0" animBg="1"/>
      <p:bldP spid="72" grpId="1" bldLvl="0" animBg="1"/>
      <p:bldP spid="76" grpId="0" bldLvl="0" animBg="1"/>
      <p:bldP spid="76" grpId="1" bldLvl="0" animBg="1"/>
      <p:bldP spid="77"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选题可行性分析</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3" name="文本框 2"/>
          <p:cNvSpPr txBox="1"/>
          <p:nvPr/>
        </p:nvSpPr>
        <p:spPr>
          <a:xfrm>
            <a:off x="2240915" y="1367790"/>
            <a:ext cx="7710805" cy="4831080"/>
          </a:xfrm>
          <a:prstGeom prst="rect">
            <a:avLst/>
          </a:prstGeom>
          <a:noFill/>
        </p:spPr>
        <p:txBody>
          <a:bodyPr wrap="square" rtlCol="0">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在线对战平台的整体框架实现有：</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B/S</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和</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C/S</a:t>
            </a:r>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marL="457200" indent="-457200">
              <a:buFont typeface="Arial" panose="020B0604020202020204" pitchFamily="34" charset="0"/>
              <a:buChar char="•"/>
            </a:pP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B/S </a:t>
            </a:r>
            <a:r>
              <a:rPr lang="en-US" altLang="zh-CN" sz="2800" baseline="30000" dirty="0">
                <a:solidFill>
                  <a:schemeClr val="tx1">
                    <a:lumMod val="50000"/>
                    <a:lumOff val="50000"/>
                  </a:schemeClr>
                </a:solidFill>
                <a:latin typeface="微软雅黑" panose="020B0503020204020204" pitchFamily="34" charset="-122"/>
                <a:ea typeface="微软雅黑" panose="020B0503020204020204" pitchFamily="34" charset="-122"/>
                <a:cs typeface="Segoe UI Semilight" panose="020B0402040204020203" pitchFamily="34" charset="0"/>
              </a:rPr>
              <a:t>[1]</a:t>
            </a:r>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全称为Browser/Server，即浏览器/服务器结构</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优点</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：浏览器界面，无需升级，框架丰富</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缺点</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：跨浏览器不方便，界面不如</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C/S</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好实现</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marL="457200" indent="-457200">
              <a:buFont typeface="Arial" panose="020B0604020202020204" pitchFamily="34" charset="0"/>
              <a:buChar char="•"/>
            </a:pP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C/S</a:t>
            </a:r>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indent="0">
              <a:buFont typeface="Arial" panose="020B0604020202020204" pitchFamily="34" charset="0"/>
              <a:buNone/>
            </a:pP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客户机/服务器模式</a:t>
            </a:r>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indent="0">
              <a:buFont typeface="Arial" panose="020B0604020202020204" pitchFamily="34" charset="0"/>
              <a:buNone/>
            </a:pP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优点</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：界面丰富，响应快，安全性高</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pPr indent="0">
              <a:buFont typeface="Arial" panose="020B0604020202020204" pitchFamily="34" charset="0"/>
              <a:buNone/>
            </a:pPr>
            <a:r>
              <a:rPr lang="zh-CN" altLang="en-US" sz="2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缺点</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：适用面窄，限制性高，维护成本高</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选题可行性分析</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3" name="文本框 2"/>
          <p:cNvSpPr txBox="1"/>
          <p:nvPr/>
        </p:nvSpPr>
        <p:spPr>
          <a:xfrm>
            <a:off x="1176020" y="1960880"/>
            <a:ext cx="9839325" cy="2245360"/>
          </a:xfrm>
          <a:prstGeom prst="rect">
            <a:avLst/>
          </a:prstGeom>
          <a:noFill/>
        </p:spPr>
        <p:txBody>
          <a:bodyPr wrap="square" rtlCol="0">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本小组成员在大二短学期时曾使用</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JDBC</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实现过一个简单的自由行客户端，且曾修过</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web</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网页程序设计，对</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HTML</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等</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vue.js</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基础知识略有掌握，组内还有现役</a:t>
            </a:r>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acm</a:t>
            </a: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成员可以实现一些比较复杂的算法。</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a:t>
            </a:r>
            <a:endParaRPr lang="en-US" altLang="zh-CN"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2" name="文本框 1"/>
          <p:cNvSpPr txBox="1"/>
          <p:nvPr/>
        </p:nvSpPr>
        <p:spPr>
          <a:xfrm>
            <a:off x="1176020" y="4933315"/>
            <a:ext cx="9839325" cy="521970"/>
          </a:xfrm>
          <a:prstGeom prst="rect">
            <a:avLst/>
          </a:prstGeom>
          <a:noFill/>
        </p:spPr>
        <p:txBody>
          <a:bodyPr wrap="square" rtlCol="0" anchor="t">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综上，我们选择以B/S架构实现一个在线数独对战平台。</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8" presetClass="entr" presetSubtype="12"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34475" y="3105652"/>
            <a:ext cx="3210955" cy="829945"/>
          </a:xfrm>
          <a:prstGeom prst="rect">
            <a:avLst/>
          </a:prstGeom>
          <a:ln>
            <a:noFill/>
          </a:ln>
        </p:spPr>
        <p:txBody>
          <a:bodyPr wrap="square">
            <a:spAutoFit/>
          </a:bodyPr>
          <a:lstStyle/>
          <a:p>
            <a:pPr algn="ctr"/>
            <a:r>
              <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rPr>
              <a:t>模块介绍</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2" y="3033286"/>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4800"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8" presetClass="emph" presetSubtype="0" repeatCount="indefinite" fill="hold" nodeType="withEffect">
                                  <p:stCondLst>
                                    <p:cond delay="1000"/>
                                  </p:stCondLst>
                                  <p:childTnLst>
                                    <p:animRot by="-21600000">
                                      <p:cBhvr>
                                        <p:cTn id="17" dur="2000" fill="hold"/>
                                        <p:tgtEl>
                                          <p:spTgt spid="6"/>
                                        </p:tgtEl>
                                        <p:attrNameLst>
                                          <p:attrName>r</p:attrName>
                                        </p:attrNameLst>
                                      </p:cBhvr>
                                    </p:animRo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8" presetClass="emph" presetSubtype="0" repeatCount="indefinite" fill="hold" nodeType="withEffect">
                                  <p:stCondLst>
                                    <p:cond delay="1000"/>
                                  </p:stCondLst>
                                  <p:childTnLst>
                                    <p:animRot by="-21600000">
                                      <p:cBhvr>
                                        <p:cTn id="22" dur="2000" fill="hold"/>
                                        <p:tgtEl>
                                          <p:spTgt spid="7"/>
                                        </p:tgtEl>
                                        <p:attrNameLst>
                                          <p:attrName>r</p:attrName>
                                        </p:attrNameLst>
                                      </p:cBhvr>
                                    </p:animRo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0"/>
                                  </p:stCondLst>
                                  <p:childTnLst>
                                    <p:animMotion origin="layout" path="M 0.1711 7.40741E-7 L -4.58333E-6 7.40741E-7 " pathEditMode="relative" rAng="0" ptsTypes="AA">
                                      <p:cBhvr>
                                        <p:cTn id="27" dur="500" fill="hold"/>
                                        <p:tgtEl>
                                          <p:spTgt spid="22"/>
                                        </p:tgtEl>
                                        <p:attrNameLst>
                                          <p:attrName>ppt_x</p:attrName>
                                          <p:attrName>ppt_y</p:attrName>
                                        </p:attrNameLst>
                                      </p:cBhvr>
                                      <p:rCtr x="-8555" y="0"/>
                                    </p:animMotion>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solidFill>
            <a:srgbClr val="18478F"/>
          </a:soli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nvGrpSpPr>
          <p:cNvPr id="146" name="组合 145"/>
          <p:cNvGrpSpPr/>
          <p:nvPr/>
        </p:nvGrpSpPr>
        <p:grpSpPr>
          <a:xfrm>
            <a:off x="8506460" y="1558926"/>
            <a:ext cx="3364865" cy="1304258"/>
            <a:chOff x="8548025" y="1492077"/>
            <a:chExt cx="2614153" cy="599799"/>
          </a:xfrm>
        </p:grpSpPr>
        <p:sp>
          <p:nvSpPr>
            <p:cNvPr id="147" name="矩形 146"/>
            <p:cNvSpPr/>
            <p:nvPr/>
          </p:nvSpPr>
          <p:spPr>
            <a:xfrm>
              <a:off x="8548025" y="1766855"/>
              <a:ext cx="2486420" cy="325021"/>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玩家分享解法（论坛</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解法展示</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8" name="矩形 147"/>
            <p:cNvSpPr/>
            <p:nvPr/>
          </p:nvSpPr>
          <p:spPr>
            <a:xfrm>
              <a:off x="8548518" y="1492077"/>
              <a:ext cx="2613660" cy="240042"/>
            </a:xfrm>
            <a:prstGeom prst="rect">
              <a:avLst/>
            </a:prstGeom>
          </p:spPr>
          <p:txBody>
            <a:bodyPr wrap="square">
              <a:spAutoFit/>
            </a:bodyPr>
            <a:lstStyle/>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数独解法模块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149" name="组合 148"/>
          <p:cNvGrpSpPr/>
          <p:nvPr/>
        </p:nvGrpSpPr>
        <p:grpSpPr>
          <a:xfrm>
            <a:off x="8554720" y="4778374"/>
            <a:ext cx="3236595" cy="1624521"/>
            <a:chOff x="8548025" y="1470222"/>
            <a:chExt cx="2486420" cy="695387"/>
          </a:xfrm>
        </p:grpSpPr>
        <p:sp>
          <p:nvSpPr>
            <p:cNvPr id="150" name="矩形 149"/>
            <p:cNvSpPr/>
            <p:nvPr/>
          </p:nvSpPr>
          <p:spPr>
            <a:xfrm>
              <a:off x="8548025" y="1731247"/>
              <a:ext cx="2486420" cy="434362"/>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用户信息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用户关注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题目管理；比赛管理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排名管理；解法管理。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51" name="矩形 150"/>
            <p:cNvSpPr/>
            <p:nvPr/>
          </p:nvSpPr>
          <p:spPr>
            <a:xfrm>
              <a:off x="8548025" y="1470222"/>
              <a:ext cx="1902499" cy="223433"/>
            </a:xfrm>
            <a:prstGeom prst="rect">
              <a:avLst/>
            </a:prstGeom>
          </p:spPr>
          <p:txBody>
            <a:bodyPr wrap="square">
              <a:spAutoFit/>
            </a:bodyPr>
            <a:lstStyle/>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用户及系统</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152" name="组合 151"/>
          <p:cNvGrpSpPr/>
          <p:nvPr/>
        </p:nvGrpSpPr>
        <p:grpSpPr>
          <a:xfrm>
            <a:off x="857885" y="1487170"/>
            <a:ext cx="2847340" cy="1546572"/>
            <a:chOff x="8548025" y="1459078"/>
            <a:chExt cx="2486660" cy="895001"/>
          </a:xfrm>
        </p:grpSpPr>
        <p:sp>
          <p:nvSpPr>
            <p:cNvPr id="153" name="矩形 152"/>
            <p:cNvSpPr/>
            <p:nvPr/>
          </p:nvSpPr>
          <p:spPr>
            <a:xfrm>
              <a:off x="8548025" y="1766855"/>
              <a:ext cx="2486420" cy="587224"/>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有/无候选数模式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计时功能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颜色标记*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4" name="矩形 153"/>
            <p:cNvSpPr/>
            <p:nvPr/>
          </p:nvSpPr>
          <p:spPr>
            <a:xfrm>
              <a:off x="8548025" y="1459078"/>
              <a:ext cx="2486660" cy="302064"/>
            </a:xfrm>
            <a:prstGeom prst="rect">
              <a:avLst/>
            </a:prstGeom>
          </p:spPr>
          <p:txBody>
            <a:bodyPr wrap="square">
              <a:spAutoFit/>
            </a:bodyPr>
            <a:lstStyle/>
            <a:p>
              <a:pPr algn="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题目练习模块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155" name="组合 154"/>
          <p:cNvGrpSpPr/>
          <p:nvPr/>
        </p:nvGrpSpPr>
        <p:grpSpPr>
          <a:xfrm>
            <a:off x="487045" y="4778375"/>
            <a:ext cx="3218180" cy="1624263"/>
            <a:chOff x="8548025" y="1306256"/>
            <a:chExt cx="2486420" cy="1227388"/>
          </a:xfrm>
        </p:grpSpPr>
        <p:sp>
          <p:nvSpPr>
            <p:cNvPr id="156" name="矩形 155"/>
            <p:cNvSpPr/>
            <p:nvPr/>
          </p:nvSpPr>
          <p:spPr>
            <a:xfrm>
              <a:off x="8548025" y="1766855"/>
              <a:ext cx="2486420" cy="766789"/>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多人比赛</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随机1v1</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好友对战</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7" name="矩形 156"/>
            <p:cNvSpPr/>
            <p:nvPr/>
          </p:nvSpPr>
          <p:spPr>
            <a:xfrm>
              <a:off x="8710417" y="1306256"/>
              <a:ext cx="2324028" cy="394431"/>
            </a:xfrm>
            <a:prstGeom prst="rect">
              <a:avLst/>
            </a:prstGeom>
          </p:spPr>
          <p:txBody>
            <a:bodyPr wrap="square">
              <a:spAutoFit/>
            </a:bodyPr>
            <a:lstStyle/>
            <a:p>
              <a:pPr algn="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在线对战模块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158" name="组合 157"/>
          <p:cNvGrpSpPr/>
          <p:nvPr/>
        </p:nvGrpSpPr>
        <p:grpSpPr>
          <a:xfrm>
            <a:off x="760095" y="3193415"/>
            <a:ext cx="2971800" cy="1319982"/>
            <a:chOff x="8548025" y="1459078"/>
            <a:chExt cx="2486420" cy="662495"/>
          </a:xfrm>
        </p:grpSpPr>
        <p:sp>
          <p:nvSpPr>
            <p:cNvPr id="159" name="矩形 158"/>
            <p:cNvSpPr/>
            <p:nvPr/>
          </p:nvSpPr>
          <p:spPr>
            <a:xfrm>
              <a:off x="8548025" y="1766855"/>
              <a:ext cx="2486420" cy="354718"/>
            </a:xfrm>
            <a:prstGeom prst="rect">
              <a:avLst/>
            </a:prstGeom>
          </p:spPr>
          <p:txBody>
            <a:bodyPr wrap="square">
              <a:spAutoFit/>
            </a:bodyPr>
            <a:lstStyle/>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榜上信息展示</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指定挑战</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60" name="矩形 159"/>
            <p:cNvSpPr/>
            <p:nvPr/>
          </p:nvSpPr>
          <p:spPr>
            <a:xfrm>
              <a:off x="8615963" y="1459078"/>
              <a:ext cx="2418482" cy="261975"/>
            </a:xfrm>
            <a:prstGeom prst="rect">
              <a:avLst/>
            </a:prstGeom>
          </p:spPr>
          <p:txBody>
            <a:bodyPr wrap="square">
              <a:spAutoFit/>
            </a:bodyPr>
            <a:lstStyle/>
            <a:p>
              <a:pPr algn="r"/>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天梯排位模块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161" name="组合 160"/>
          <p:cNvGrpSpPr/>
          <p:nvPr/>
        </p:nvGrpSpPr>
        <p:grpSpPr>
          <a:xfrm>
            <a:off x="8507094" y="3168015"/>
            <a:ext cx="3188971" cy="1257714"/>
            <a:chOff x="8510329" y="1464651"/>
            <a:chExt cx="2524116" cy="689864"/>
          </a:xfrm>
        </p:grpSpPr>
        <p:sp>
          <p:nvSpPr>
            <p:cNvPr id="162" name="矩形 161"/>
            <p:cNvSpPr/>
            <p:nvPr/>
          </p:nvSpPr>
          <p:spPr>
            <a:xfrm>
              <a:off x="8548025" y="1766855"/>
              <a:ext cx="2486420" cy="387660"/>
            </a:xfrm>
            <a:prstGeom prst="rect">
              <a:avLst/>
            </a:prstGeom>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新建题目</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题目悬赏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 name="矩形 162"/>
            <p:cNvSpPr/>
            <p:nvPr/>
          </p:nvSpPr>
          <p:spPr>
            <a:xfrm>
              <a:off x="8510329" y="1464651"/>
              <a:ext cx="2486025" cy="286304"/>
            </a:xfrm>
            <a:prstGeom prst="rect">
              <a:avLst/>
            </a:prstGeom>
          </p:spPr>
          <p:txBody>
            <a:bodyPr wrap="square">
              <a:spAutoFit/>
            </a:bodyPr>
            <a:lstStyle/>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自由出题模块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5" y="393958"/>
            <a:ext cx="4081780" cy="591185"/>
            <a:chOff x="330189" y="329522"/>
            <a:chExt cx="4081780" cy="591185"/>
          </a:xfrm>
        </p:grpSpPr>
        <p:sp>
          <p:nvSpPr>
            <p:cNvPr id="181" name="TextBox 62"/>
            <p:cNvSpPr txBox="1"/>
            <p:nvPr/>
          </p:nvSpPr>
          <p:spPr>
            <a:xfrm>
              <a:off x="361304" y="660357"/>
              <a:ext cx="405066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模块分</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述</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solidFill>
            <a:srgbClr val="18478F"/>
          </a:soli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solidFill>
            <a:srgbClr val="18478F"/>
          </a:soli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500"/>
                                        <p:tgtEl>
                                          <p:spTgt spid="18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18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500"/>
                                        <p:tgtEl>
                                          <p:spTgt spid="178"/>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178"/>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79"/>
                                        </p:tgtEl>
                                        <p:attrNameLst>
                                          <p:attrName>style.visibility</p:attrName>
                                        </p:attrNameLst>
                                      </p:cBhvr>
                                      <p:to>
                                        <p:strVal val="visible"/>
                                      </p:to>
                                    </p:set>
                                    <p:animEffect transition="in" filter="fade">
                                      <p:cBhvr>
                                        <p:cTn id="20" dur="500"/>
                                        <p:tgtEl>
                                          <p:spTgt spid="17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17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180"/>
                                        </p:tgtEl>
                                        <p:attrNameLst>
                                          <p:attrName>style.visibility</p:attrName>
                                        </p:attrNameLst>
                                      </p:cBhvr>
                                      <p:to>
                                        <p:strVal val="visible"/>
                                      </p:to>
                                    </p:set>
                                    <p:animEffect transition="in" filter="wipe(left)">
                                      <p:cBhvr>
                                        <p:cTn id="25" dur="1000"/>
                                        <p:tgtEl>
                                          <p:spTgt spid="180"/>
                                        </p:tgtEl>
                                      </p:cBhvr>
                                    </p:animEffect>
                                  </p:childTnLst>
                                </p:cTn>
                              </p:par>
                              <p:par>
                                <p:cTn id="26" presetID="10" presetClass="entr" presetSubtype="0" fill="hold" grpId="0" nodeType="withEffect">
                                  <p:stCondLst>
                                    <p:cond delay="2000"/>
                                  </p:stCondLst>
                                  <p:childTnLst>
                                    <p:set>
                                      <p:cBhvr>
                                        <p:cTn id="27" dur="1" fill="hold">
                                          <p:stCondLst>
                                            <p:cond delay="0"/>
                                          </p:stCondLst>
                                        </p:cTn>
                                        <p:tgtEl>
                                          <p:spTgt spid="192"/>
                                        </p:tgtEl>
                                        <p:attrNameLst>
                                          <p:attrName>style.visibility</p:attrName>
                                        </p:attrNameLst>
                                      </p:cBhvr>
                                      <p:to>
                                        <p:strVal val="visible"/>
                                      </p:to>
                                    </p:set>
                                    <p:animEffect transition="in" filter="fade">
                                      <p:cBhvr>
                                        <p:cTn id="28" dur="500"/>
                                        <p:tgtEl>
                                          <p:spTgt spid="192"/>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93"/>
                                        </p:tgtEl>
                                        <p:attrNameLst>
                                          <p:attrName>style.visibility</p:attrName>
                                        </p:attrNameLst>
                                      </p:cBhvr>
                                      <p:to>
                                        <p:strVal val="visible"/>
                                      </p:to>
                                    </p:set>
                                    <p:animEffect transition="in" filter="fade">
                                      <p:cBhvr>
                                        <p:cTn id="31" dur="500"/>
                                        <p:tgtEl>
                                          <p:spTgt spid="193"/>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94"/>
                                        </p:tgtEl>
                                        <p:attrNameLst>
                                          <p:attrName>style.visibility</p:attrName>
                                        </p:attrNameLst>
                                      </p:cBhvr>
                                      <p:to>
                                        <p:strVal val="visible"/>
                                      </p:to>
                                    </p:set>
                                    <p:animEffect transition="in" filter="fade">
                                      <p:cBhvr>
                                        <p:cTn id="34" dur="500"/>
                                        <p:tgtEl>
                                          <p:spTgt spid="194"/>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95"/>
                                        </p:tgtEl>
                                        <p:attrNameLst>
                                          <p:attrName>style.visibility</p:attrName>
                                        </p:attrNameLst>
                                      </p:cBhvr>
                                      <p:to>
                                        <p:strVal val="visible"/>
                                      </p:to>
                                    </p:set>
                                    <p:animEffect transition="in" filter="fade">
                                      <p:cBhvr>
                                        <p:cTn id="37" dur="500"/>
                                        <p:tgtEl>
                                          <p:spTgt spid="195"/>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96"/>
                                        </p:tgtEl>
                                        <p:attrNameLst>
                                          <p:attrName>style.visibility</p:attrName>
                                        </p:attrNameLst>
                                      </p:cBhvr>
                                      <p:to>
                                        <p:strVal val="visible"/>
                                      </p:to>
                                    </p:set>
                                    <p:animEffect transition="in" filter="fade">
                                      <p:cBhvr>
                                        <p:cTn id="40" dur="500"/>
                                        <p:tgtEl>
                                          <p:spTgt spid="196"/>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97"/>
                                        </p:tgtEl>
                                        <p:attrNameLst>
                                          <p:attrName>style.visibility</p:attrName>
                                        </p:attrNameLst>
                                      </p:cBhvr>
                                      <p:to>
                                        <p:strVal val="visible"/>
                                      </p:to>
                                    </p:set>
                                    <p:animEffect transition="in" filter="fade">
                                      <p:cBhvr>
                                        <p:cTn id="43" dur="500"/>
                                        <p:tgtEl>
                                          <p:spTgt spid="197"/>
                                        </p:tgtEl>
                                      </p:cBhvr>
                                    </p:animEffect>
                                  </p:childTnLst>
                                </p:cTn>
                              </p:par>
                              <p:par>
                                <p:cTn id="44" presetID="22" presetClass="entr" presetSubtype="4" fill="hold" grpId="0" nodeType="withEffect">
                                  <p:stCondLst>
                                    <p:cond delay="2250"/>
                                  </p:stCondLst>
                                  <p:childTnLst>
                                    <p:set>
                                      <p:cBhvr>
                                        <p:cTn id="45" dur="1" fill="hold">
                                          <p:stCondLst>
                                            <p:cond delay="0"/>
                                          </p:stCondLst>
                                        </p:cTn>
                                        <p:tgtEl>
                                          <p:spTgt spid="186"/>
                                        </p:tgtEl>
                                        <p:attrNameLst>
                                          <p:attrName>style.visibility</p:attrName>
                                        </p:attrNameLst>
                                      </p:cBhvr>
                                      <p:to>
                                        <p:strVal val="visible"/>
                                      </p:to>
                                    </p:set>
                                    <p:animEffect transition="in" filter="wipe(down)">
                                      <p:cBhvr>
                                        <p:cTn id="46" dur="500"/>
                                        <p:tgtEl>
                                          <p:spTgt spid="186"/>
                                        </p:tgtEl>
                                      </p:cBhvr>
                                    </p:animEffect>
                                  </p:childTnLst>
                                </p:cTn>
                              </p:par>
                              <p:par>
                                <p:cTn id="47" presetID="22" presetClass="entr" presetSubtype="4" fill="hold" grpId="0" nodeType="withEffect">
                                  <p:stCondLst>
                                    <p:cond delay="2250"/>
                                  </p:stCondLst>
                                  <p:childTnLst>
                                    <p:set>
                                      <p:cBhvr>
                                        <p:cTn id="48" dur="1" fill="hold">
                                          <p:stCondLst>
                                            <p:cond delay="0"/>
                                          </p:stCondLst>
                                        </p:cTn>
                                        <p:tgtEl>
                                          <p:spTgt spid="190"/>
                                        </p:tgtEl>
                                        <p:attrNameLst>
                                          <p:attrName>style.visibility</p:attrName>
                                        </p:attrNameLst>
                                      </p:cBhvr>
                                      <p:to>
                                        <p:strVal val="visible"/>
                                      </p:to>
                                    </p:set>
                                    <p:animEffect transition="in" filter="wipe(down)">
                                      <p:cBhvr>
                                        <p:cTn id="49" dur="500"/>
                                        <p:tgtEl>
                                          <p:spTgt spid="190"/>
                                        </p:tgtEl>
                                      </p:cBhvr>
                                    </p:animEffect>
                                  </p:childTnLst>
                                </p:cTn>
                              </p:par>
                              <p:par>
                                <p:cTn id="50" presetID="22" presetClass="entr" presetSubtype="4" fill="hold" grpId="0" nodeType="withEffect">
                                  <p:stCondLst>
                                    <p:cond delay="2250"/>
                                  </p:stCondLst>
                                  <p:childTnLst>
                                    <p:set>
                                      <p:cBhvr>
                                        <p:cTn id="51" dur="1" fill="hold">
                                          <p:stCondLst>
                                            <p:cond delay="0"/>
                                          </p:stCondLst>
                                        </p:cTn>
                                        <p:tgtEl>
                                          <p:spTgt spid="191"/>
                                        </p:tgtEl>
                                        <p:attrNameLst>
                                          <p:attrName>style.visibility</p:attrName>
                                        </p:attrNameLst>
                                      </p:cBhvr>
                                      <p:to>
                                        <p:strVal val="visible"/>
                                      </p:to>
                                    </p:set>
                                    <p:animEffect transition="in" filter="wipe(down)">
                                      <p:cBhvr>
                                        <p:cTn id="52" dur="500"/>
                                        <p:tgtEl>
                                          <p:spTgt spid="191"/>
                                        </p:tgtEl>
                                      </p:cBhvr>
                                    </p:animEffect>
                                  </p:childTnLst>
                                </p:cTn>
                              </p:par>
                              <p:par>
                                <p:cTn id="53" presetID="22" presetClass="entr" presetSubtype="4" fill="hold" grpId="0" nodeType="withEffect">
                                  <p:stCondLst>
                                    <p:cond delay="2250"/>
                                  </p:stCondLst>
                                  <p:childTnLst>
                                    <p:set>
                                      <p:cBhvr>
                                        <p:cTn id="54" dur="1" fill="hold">
                                          <p:stCondLst>
                                            <p:cond delay="0"/>
                                          </p:stCondLst>
                                        </p:cTn>
                                        <p:tgtEl>
                                          <p:spTgt spid="189"/>
                                        </p:tgtEl>
                                        <p:attrNameLst>
                                          <p:attrName>style.visibility</p:attrName>
                                        </p:attrNameLst>
                                      </p:cBhvr>
                                      <p:to>
                                        <p:strVal val="visible"/>
                                      </p:to>
                                    </p:set>
                                    <p:animEffect transition="in" filter="wipe(down)">
                                      <p:cBhvr>
                                        <p:cTn id="55" dur="500"/>
                                        <p:tgtEl>
                                          <p:spTgt spid="189"/>
                                        </p:tgtEl>
                                      </p:cBhvr>
                                    </p:animEffect>
                                  </p:childTnLst>
                                </p:cTn>
                              </p:par>
                              <p:par>
                                <p:cTn id="56" presetID="22" presetClass="entr" presetSubtype="4" fill="hold" grpId="0" nodeType="withEffect">
                                  <p:stCondLst>
                                    <p:cond delay="2250"/>
                                  </p:stCondLst>
                                  <p:childTnLst>
                                    <p:set>
                                      <p:cBhvr>
                                        <p:cTn id="57" dur="1" fill="hold">
                                          <p:stCondLst>
                                            <p:cond delay="0"/>
                                          </p:stCondLst>
                                        </p:cTn>
                                        <p:tgtEl>
                                          <p:spTgt spid="188"/>
                                        </p:tgtEl>
                                        <p:attrNameLst>
                                          <p:attrName>style.visibility</p:attrName>
                                        </p:attrNameLst>
                                      </p:cBhvr>
                                      <p:to>
                                        <p:strVal val="visible"/>
                                      </p:to>
                                    </p:set>
                                    <p:animEffect transition="in" filter="wipe(down)">
                                      <p:cBhvr>
                                        <p:cTn id="58" dur="500"/>
                                        <p:tgtEl>
                                          <p:spTgt spid="188"/>
                                        </p:tgtEl>
                                      </p:cBhvr>
                                    </p:animEffect>
                                  </p:childTnLst>
                                </p:cTn>
                              </p:par>
                              <p:par>
                                <p:cTn id="59" presetID="22" presetClass="entr" presetSubtype="4" fill="hold" grpId="0" nodeType="withEffect">
                                  <p:stCondLst>
                                    <p:cond delay="2250"/>
                                  </p:stCondLst>
                                  <p:childTnLst>
                                    <p:set>
                                      <p:cBhvr>
                                        <p:cTn id="60" dur="1" fill="hold">
                                          <p:stCondLst>
                                            <p:cond delay="0"/>
                                          </p:stCondLst>
                                        </p:cTn>
                                        <p:tgtEl>
                                          <p:spTgt spid="187"/>
                                        </p:tgtEl>
                                        <p:attrNameLst>
                                          <p:attrName>style.visibility</p:attrName>
                                        </p:attrNameLst>
                                      </p:cBhvr>
                                      <p:to>
                                        <p:strVal val="visible"/>
                                      </p:to>
                                    </p:set>
                                    <p:animEffect transition="in" filter="wipe(down)">
                                      <p:cBhvr>
                                        <p:cTn id="61" dur="500"/>
                                        <p:tgtEl>
                                          <p:spTgt spid="187"/>
                                        </p:tgtEl>
                                      </p:cBhvr>
                                    </p:animEffect>
                                  </p:childTnLst>
                                </p:cTn>
                              </p:par>
                              <p:par>
                                <p:cTn id="62" presetID="53" presetClass="entr" presetSubtype="16" fill="hold" grpId="0" nodeType="withEffect">
                                  <p:stCondLst>
                                    <p:cond delay="2750"/>
                                  </p:stCondLst>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ppt_w</p:attrName>
                                        </p:attrNameLst>
                                      </p:cBhvr>
                                      <p:tavLst>
                                        <p:tav tm="0">
                                          <p:val>
                                            <p:fltVal val="0"/>
                                          </p:val>
                                        </p:tav>
                                        <p:tav tm="100000">
                                          <p:val>
                                            <p:strVal val="#ppt_w"/>
                                          </p:val>
                                        </p:tav>
                                      </p:tavLst>
                                    </p:anim>
                                    <p:anim calcmode="lin" valueType="num">
                                      <p:cBhvr>
                                        <p:cTn id="65" dur="500" fill="hold"/>
                                        <p:tgtEl>
                                          <p:spTgt spid="11"/>
                                        </p:tgtEl>
                                        <p:attrNameLst>
                                          <p:attrName>ppt_h</p:attrName>
                                        </p:attrNameLst>
                                      </p:cBhvr>
                                      <p:tavLst>
                                        <p:tav tm="0">
                                          <p:val>
                                            <p:fltVal val="0"/>
                                          </p:val>
                                        </p:tav>
                                        <p:tav tm="100000">
                                          <p:val>
                                            <p:strVal val="#ppt_h"/>
                                          </p:val>
                                        </p:tav>
                                      </p:tavLst>
                                    </p:anim>
                                    <p:animEffect transition="in" filter="fade">
                                      <p:cBhvr>
                                        <p:cTn id="66" dur="500"/>
                                        <p:tgtEl>
                                          <p:spTgt spid="11"/>
                                        </p:tgtEl>
                                      </p:cBhvr>
                                    </p:animEffect>
                                  </p:childTnLst>
                                </p:cTn>
                              </p:par>
                              <p:par>
                                <p:cTn id="67" presetID="22" presetClass="entr" presetSubtype="1" fill="hold" nodeType="withEffect">
                                  <p:stCondLst>
                                    <p:cond delay="300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par>
                                <p:cTn id="70" presetID="22" presetClass="entr" presetSubtype="2" fill="hold" nodeType="withEffect">
                                  <p:stCondLst>
                                    <p:cond delay="3000"/>
                                  </p:stCondLst>
                                  <p:childTnLst>
                                    <p:set>
                                      <p:cBhvr>
                                        <p:cTn id="71" dur="1" fill="hold">
                                          <p:stCondLst>
                                            <p:cond delay="0"/>
                                          </p:stCondLst>
                                        </p:cTn>
                                        <p:tgtEl>
                                          <p:spTgt spid="152"/>
                                        </p:tgtEl>
                                        <p:attrNameLst>
                                          <p:attrName>style.visibility</p:attrName>
                                        </p:attrNameLst>
                                      </p:cBhvr>
                                      <p:to>
                                        <p:strVal val="visible"/>
                                      </p:to>
                                    </p:set>
                                    <p:animEffect transition="in" filter="wipe(right)">
                                      <p:cBhvr>
                                        <p:cTn id="72" dur="1000"/>
                                        <p:tgtEl>
                                          <p:spTgt spid="152"/>
                                        </p:tgtEl>
                                      </p:cBhvr>
                                    </p:animEffect>
                                  </p:childTnLst>
                                </p:cTn>
                              </p:par>
                              <p:par>
                                <p:cTn id="73" presetID="22" presetClass="entr" presetSubtype="2" fill="hold" nodeType="withEffect">
                                  <p:stCondLst>
                                    <p:cond delay="3000"/>
                                  </p:stCondLst>
                                  <p:childTnLst>
                                    <p:set>
                                      <p:cBhvr>
                                        <p:cTn id="74" dur="1" fill="hold">
                                          <p:stCondLst>
                                            <p:cond delay="0"/>
                                          </p:stCondLst>
                                        </p:cTn>
                                        <p:tgtEl>
                                          <p:spTgt spid="158"/>
                                        </p:tgtEl>
                                        <p:attrNameLst>
                                          <p:attrName>style.visibility</p:attrName>
                                        </p:attrNameLst>
                                      </p:cBhvr>
                                      <p:to>
                                        <p:strVal val="visible"/>
                                      </p:to>
                                    </p:set>
                                    <p:animEffect transition="in" filter="wipe(right)">
                                      <p:cBhvr>
                                        <p:cTn id="75" dur="1000"/>
                                        <p:tgtEl>
                                          <p:spTgt spid="158"/>
                                        </p:tgtEl>
                                      </p:cBhvr>
                                    </p:animEffect>
                                  </p:childTnLst>
                                </p:cTn>
                              </p:par>
                              <p:par>
                                <p:cTn id="76" presetID="22" presetClass="entr" presetSubtype="2" fill="hold" nodeType="withEffect">
                                  <p:stCondLst>
                                    <p:cond delay="3000"/>
                                  </p:stCondLst>
                                  <p:childTnLst>
                                    <p:set>
                                      <p:cBhvr>
                                        <p:cTn id="77" dur="1" fill="hold">
                                          <p:stCondLst>
                                            <p:cond delay="0"/>
                                          </p:stCondLst>
                                        </p:cTn>
                                        <p:tgtEl>
                                          <p:spTgt spid="155"/>
                                        </p:tgtEl>
                                        <p:attrNameLst>
                                          <p:attrName>style.visibility</p:attrName>
                                        </p:attrNameLst>
                                      </p:cBhvr>
                                      <p:to>
                                        <p:strVal val="visible"/>
                                      </p:to>
                                    </p:set>
                                    <p:animEffect transition="in" filter="wipe(right)">
                                      <p:cBhvr>
                                        <p:cTn id="78" dur="1000"/>
                                        <p:tgtEl>
                                          <p:spTgt spid="155"/>
                                        </p:tgtEl>
                                      </p:cBhvr>
                                    </p:animEffect>
                                  </p:childTnLst>
                                </p:cTn>
                              </p:par>
                              <p:par>
                                <p:cTn id="79" presetID="22" presetClass="entr" presetSubtype="8" fill="hold" nodeType="withEffect">
                                  <p:stCondLst>
                                    <p:cond delay="3000"/>
                                  </p:stCondLst>
                                  <p:childTnLst>
                                    <p:set>
                                      <p:cBhvr>
                                        <p:cTn id="80" dur="1" fill="hold">
                                          <p:stCondLst>
                                            <p:cond delay="0"/>
                                          </p:stCondLst>
                                        </p:cTn>
                                        <p:tgtEl>
                                          <p:spTgt spid="149"/>
                                        </p:tgtEl>
                                        <p:attrNameLst>
                                          <p:attrName>style.visibility</p:attrName>
                                        </p:attrNameLst>
                                      </p:cBhvr>
                                      <p:to>
                                        <p:strVal val="visible"/>
                                      </p:to>
                                    </p:set>
                                    <p:animEffect transition="in" filter="wipe(left)">
                                      <p:cBhvr>
                                        <p:cTn id="81" dur="1000"/>
                                        <p:tgtEl>
                                          <p:spTgt spid="149"/>
                                        </p:tgtEl>
                                      </p:cBhvr>
                                    </p:animEffect>
                                  </p:childTnLst>
                                </p:cTn>
                              </p:par>
                              <p:par>
                                <p:cTn id="82" presetID="22" presetClass="entr" presetSubtype="8" fill="hold" nodeType="withEffect">
                                  <p:stCondLst>
                                    <p:cond delay="3000"/>
                                  </p:stCondLst>
                                  <p:childTnLst>
                                    <p:set>
                                      <p:cBhvr>
                                        <p:cTn id="83" dur="1" fill="hold">
                                          <p:stCondLst>
                                            <p:cond delay="0"/>
                                          </p:stCondLst>
                                        </p:cTn>
                                        <p:tgtEl>
                                          <p:spTgt spid="161"/>
                                        </p:tgtEl>
                                        <p:attrNameLst>
                                          <p:attrName>style.visibility</p:attrName>
                                        </p:attrNameLst>
                                      </p:cBhvr>
                                      <p:to>
                                        <p:strVal val="visible"/>
                                      </p:to>
                                    </p:set>
                                    <p:animEffect transition="in" filter="wipe(left)">
                                      <p:cBhvr>
                                        <p:cTn id="84" dur="1000"/>
                                        <p:tgtEl>
                                          <p:spTgt spid="161"/>
                                        </p:tgtEl>
                                      </p:cBhvr>
                                    </p:animEffect>
                                  </p:childTnLst>
                                </p:cTn>
                              </p:par>
                              <p:par>
                                <p:cTn id="85" presetID="22" presetClass="entr" presetSubtype="8" fill="hold" nodeType="withEffect">
                                  <p:stCondLst>
                                    <p:cond delay="3000"/>
                                  </p:stCondLst>
                                  <p:childTnLst>
                                    <p:set>
                                      <p:cBhvr>
                                        <p:cTn id="86" dur="1" fill="hold">
                                          <p:stCondLst>
                                            <p:cond delay="0"/>
                                          </p:stCondLst>
                                        </p:cTn>
                                        <p:tgtEl>
                                          <p:spTgt spid="146"/>
                                        </p:tgtEl>
                                        <p:attrNameLst>
                                          <p:attrName>style.visibility</p:attrName>
                                        </p:attrNameLst>
                                      </p:cBhvr>
                                      <p:to>
                                        <p:strVal val="visible"/>
                                      </p:to>
                                    </p:set>
                                    <p:animEffect transition="in" filter="wipe(left)">
                                      <p:cBhvr>
                                        <p:cTn id="8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8" grpId="0" bldLvl="0" animBg="1"/>
      <p:bldP spid="178" grpId="1" bldLvl="0" animBg="1"/>
      <p:bldP spid="179" grpId="0" bldLvl="0" animBg="1"/>
      <p:bldP spid="179" grpId="1" bldLvl="0" animBg="1"/>
      <p:bldP spid="183" grpId="0" bldLvl="0" animBg="1"/>
      <p:bldP spid="183" grpId="1" bldLvl="0" animBg="1"/>
      <p:bldP spid="184" grpId="0"/>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5" y="393958"/>
            <a:ext cx="4081780" cy="591185"/>
            <a:chOff x="330189" y="329522"/>
            <a:chExt cx="4081780" cy="591185"/>
          </a:xfrm>
        </p:grpSpPr>
        <p:sp>
          <p:nvSpPr>
            <p:cNvPr id="181" name="TextBox 62"/>
            <p:cNvSpPr txBox="1"/>
            <p:nvPr/>
          </p:nvSpPr>
          <p:spPr>
            <a:xfrm>
              <a:off x="361304" y="660357"/>
              <a:ext cx="405066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可行性</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述</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2" name="文本框 1"/>
          <p:cNvSpPr txBox="1"/>
          <p:nvPr/>
        </p:nvSpPr>
        <p:spPr>
          <a:xfrm>
            <a:off x="946785" y="1518920"/>
            <a:ext cx="1954530" cy="521970"/>
          </a:xfrm>
          <a:prstGeom prst="rect">
            <a:avLst/>
          </a:prstGeom>
          <a:noFill/>
        </p:spPr>
        <p:txBody>
          <a:bodyPr wrap="square" rtlCol="0">
            <a:spAutoFit/>
          </a:bodyPr>
          <a:p>
            <a:pPr algn="l"/>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做题界面</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p:txBody>
      </p:sp>
      <p:sp>
        <p:nvSpPr>
          <p:cNvPr id="4" name="文本框 3"/>
          <p:cNvSpPr txBox="1"/>
          <p:nvPr/>
        </p:nvSpPr>
        <p:spPr>
          <a:xfrm>
            <a:off x="1360805" y="4726305"/>
            <a:ext cx="9937115" cy="1383665"/>
          </a:xfrm>
          <a:prstGeom prst="rect">
            <a:avLst/>
          </a:prstGeom>
          <a:noFill/>
        </p:spPr>
        <p:txBody>
          <a:bodyPr wrap="square" rtlCol="0">
            <a:spAutoFit/>
          </a:bodyPr>
          <a:p>
            <a:pPr algn="l"/>
            <a:r>
              <a:rPr lang="en-US" altLang="zh-CN" sz="2800"/>
              <a:t>         </a:t>
            </a:r>
            <a:r>
              <a:rPr lang="zh-CN" altLang="en-US" sz="2800">
                <a:sym typeface="+mn-ea"/>
              </a:rPr>
              <a:t>可用</a:t>
            </a:r>
            <a:r>
              <a:rPr lang="en-US" altLang="zh-CN" sz="2800">
                <a:sym typeface="+mn-ea"/>
              </a:rPr>
              <a:t>vue.js</a:t>
            </a:r>
            <a:r>
              <a:rPr lang="zh-CN" altLang="en-US" sz="2800">
                <a:sym typeface="+mn-ea"/>
              </a:rPr>
              <a:t>实现一个</a:t>
            </a:r>
            <a:r>
              <a:rPr lang="en-US" altLang="zh-CN" sz="2800">
                <a:sym typeface="+mn-ea"/>
              </a:rPr>
              <a:t>9*9</a:t>
            </a:r>
            <a:r>
              <a:rPr lang="zh-CN" altLang="en-US" sz="2800">
                <a:sym typeface="+mn-ea"/>
              </a:rPr>
              <a:t>的方格模块，每个方格可默认填数字或空白可填。</a:t>
            </a:r>
            <a:r>
              <a:rPr lang="zh-CN" altLang="en-US" sz="2800" b="1">
                <a:sym typeface="+mn-ea"/>
              </a:rPr>
              <a:t>候选数模式</a:t>
            </a:r>
            <a:r>
              <a:rPr lang="zh-CN" altLang="en-US" sz="2800">
                <a:sym typeface="+mn-ea"/>
              </a:rPr>
              <a:t>的实现，可以通过实现一个</a:t>
            </a:r>
            <a:r>
              <a:rPr lang="en-US" altLang="zh-CN" sz="2800">
                <a:sym typeface="+mn-ea"/>
              </a:rPr>
              <a:t>9*9*9</a:t>
            </a:r>
            <a:r>
              <a:rPr lang="zh-CN" altLang="en-US" sz="2800">
                <a:sym typeface="+mn-ea"/>
              </a:rPr>
              <a:t>的</a:t>
            </a:r>
            <a:r>
              <a:rPr lang="zh-CN" altLang="en-US" sz="2800" b="1">
                <a:sym typeface="+mn-ea"/>
              </a:rPr>
              <a:t>三维数组</a:t>
            </a:r>
            <a:r>
              <a:rPr lang="zh-CN" altLang="en-US" sz="2800">
                <a:sym typeface="+mn-ea"/>
              </a:rPr>
              <a:t>，表示（</a:t>
            </a:r>
            <a:r>
              <a:rPr lang="en-US" altLang="zh-CN" sz="2800">
                <a:sym typeface="+mn-ea"/>
              </a:rPr>
              <a:t>i</a:t>
            </a:r>
            <a:r>
              <a:rPr lang="zh-CN" altLang="en-US" sz="2800">
                <a:sym typeface="+mn-ea"/>
              </a:rPr>
              <a:t>，</a:t>
            </a:r>
            <a:r>
              <a:rPr lang="en-US" altLang="zh-CN" sz="2800">
                <a:sym typeface="+mn-ea"/>
              </a:rPr>
              <a:t>j</a:t>
            </a:r>
            <a:r>
              <a:rPr lang="zh-CN" altLang="en-US" sz="2800">
                <a:sym typeface="+mn-ea"/>
              </a:rPr>
              <a:t>）位置是否可以填数字</a:t>
            </a:r>
            <a:r>
              <a:rPr lang="en-US" altLang="zh-CN" sz="2800">
                <a:sym typeface="+mn-ea"/>
              </a:rPr>
              <a:t>k</a:t>
            </a:r>
            <a:r>
              <a:rPr lang="zh-CN" altLang="en-US" sz="2800">
                <a:sym typeface="+mn-ea"/>
              </a:rPr>
              <a:t>。</a:t>
            </a:r>
            <a:endParaRPr lang="zh-CN" altLang="en-US" sz="2800">
              <a:sym typeface="+mn-ea"/>
            </a:endParaRPr>
          </a:p>
        </p:txBody>
      </p:sp>
      <p:sp>
        <p:nvSpPr>
          <p:cNvPr id="5" name="文本框 4"/>
          <p:cNvSpPr txBox="1"/>
          <p:nvPr/>
        </p:nvSpPr>
        <p:spPr>
          <a:xfrm>
            <a:off x="934085" y="4157980"/>
            <a:ext cx="2559050" cy="398780"/>
          </a:xfrm>
          <a:prstGeom prst="rect">
            <a:avLst/>
          </a:prstGeom>
          <a:noFill/>
        </p:spPr>
        <p:txBody>
          <a:bodyPr wrap="square" rtlCol="0">
            <a:spAutoFit/>
          </a:bodyPr>
          <a:p>
            <a:pPr marL="342900" indent="-342900" algn="l">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技术可行性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 name="文本框 5"/>
          <p:cNvSpPr txBox="1"/>
          <p:nvPr/>
        </p:nvSpPr>
        <p:spPr>
          <a:xfrm>
            <a:off x="934085" y="2312035"/>
            <a:ext cx="2559050" cy="398780"/>
          </a:xfrm>
          <a:prstGeom prst="rect">
            <a:avLst/>
          </a:prstGeom>
          <a:noFill/>
        </p:spPr>
        <p:txBody>
          <a:bodyPr wrap="square" rtlCol="0">
            <a:spAutoFit/>
          </a:bodyPr>
          <a:p>
            <a:pPr marL="342900" indent="-342900" algn="l">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操作可行性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 name="文本框 6"/>
          <p:cNvSpPr txBox="1"/>
          <p:nvPr/>
        </p:nvSpPr>
        <p:spPr>
          <a:xfrm>
            <a:off x="1348105" y="2934970"/>
            <a:ext cx="9937115" cy="521970"/>
          </a:xfrm>
          <a:prstGeom prst="rect">
            <a:avLst/>
          </a:prstGeom>
          <a:noFill/>
        </p:spPr>
        <p:txBody>
          <a:bodyPr wrap="square" rtlCol="0">
            <a:spAutoFit/>
          </a:bodyPr>
          <a:p>
            <a:pPr algn="l"/>
            <a:r>
              <a:rPr lang="en-US" altLang="zh-CN" sz="2800"/>
              <a:t>         </a:t>
            </a:r>
            <a:r>
              <a:rPr lang="zh-CN" altLang="en-US" sz="2800">
                <a:sym typeface="+mn-ea"/>
              </a:rPr>
              <a:t>做题界面是数独对战平台的</a:t>
            </a:r>
            <a:r>
              <a:rPr lang="zh-CN" altLang="en-US" sz="2800" b="1">
                <a:sym typeface="+mn-ea"/>
              </a:rPr>
              <a:t>根本</a:t>
            </a:r>
            <a:r>
              <a:rPr lang="zh-CN" altLang="en-US" sz="2800">
                <a:sym typeface="+mn-ea"/>
              </a:rPr>
              <a:t>。</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5" y="393958"/>
            <a:ext cx="4081780" cy="591185"/>
            <a:chOff x="330189" y="329522"/>
            <a:chExt cx="4081780" cy="591185"/>
          </a:xfrm>
        </p:grpSpPr>
        <p:sp>
          <p:nvSpPr>
            <p:cNvPr id="181" name="TextBox 62"/>
            <p:cNvSpPr txBox="1"/>
            <p:nvPr/>
          </p:nvSpPr>
          <p:spPr>
            <a:xfrm>
              <a:off x="361304" y="660357"/>
              <a:ext cx="405066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可行性</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述</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2" name="文本框 1"/>
          <p:cNvSpPr txBox="1"/>
          <p:nvPr/>
        </p:nvSpPr>
        <p:spPr>
          <a:xfrm>
            <a:off x="725805" y="1700530"/>
            <a:ext cx="1954530" cy="521970"/>
          </a:xfrm>
          <a:prstGeom prst="rect">
            <a:avLst/>
          </a:prstGeom>
          <a:noFill/>
        </p:spPr>
        <p:txBody>
          <a:bodyPr wrap="square" rtlCol="0">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对战模块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 name="文本框 3"/>
          <p:cNvSpPr txBox="1"/>
          <p:nvPr/>
        </p:nvSpPr>
        <p:spPr>
          <a:xfrm>
            <a:off x="1139825" y="4907915"/>
            <a:ext cx="9937115" cy="953135"/>
          </a:xfrm>
          <a:prstGeom prst="rect">
            <a:avLst/>
          </a:prstGeom>
          <a:noFill/>
        </p:spPr>
        <p:txBody>
          <a:bodyPr wrap="square" rtlCol="0">
            <a:spAutoFit/>
          </a:bodyPr>
          <a:p>
            <a:r>
              <a:rPr lang="en-US" altLang="zh-CN" sz="2800"/>
              <a:t>         </a:t>
            </a:r>
            <a:r>
              <a:rPr lang="zh-CN" altLang="en-US" sz="2800"/>
              <a:t>服务器端通过</a:t>
            </a:r>
            <a:r>
              <a:rPr lang="zh-CN" altLang="en-US" sz="2800" b="1"/>
              <a:t>并发</a:t>
            </a:r>
            <a:r>
              <a:rPr lang="zh-CN" altLang="en-US" sz="2800"/>
              <a:t>的方式，</a:t>
            </a:r>
            <a:r>
              <a:rPr lang="zh-CN" altLang="en-US" sz="2800" b="1"/>
              <a:t>实时记录</a:t>
            </a:r>
            <a:r>
              <a:rPr lang="zh-CN" altLang="en-US" sz="2800"/>
              <a:t>每个用户的做题进度，且</a:t>
            </a:r>
            <a:r>
              <a:rPr lang="zh-CN" altLang="en-US" sz="2800" b="1"/>
              <a:t>实时更新</a:t>
            </a:r>
            <a:r>
              <a:rPr lang="zh-CN" altLang="en-US" sz="2800"/>
              <a:t>在比赛界面上。</a:t>
            </a:r>
            <a:endParaRPr lang="zh-CN" altLang="en-US" sz="2800"/>
          </a:p>
        </p:txBody>
      </p:sp>
      <p:sp>
        <p:nvSpPr>
          <p:cNvPr id="5" name="文本框 4"/>
          <p:cNvSpPr txBox="1"/>
          <p:nvPr/>
        </p:nvSpPr>
        <p:spPr>
          <a:xfrm>
            <a:off x="713105" y="4339590"/>
            <a:ext cx="2559050" cy="398780"/>
          </a:xfrm>
          <a:prstGeom prst="rect">
            <a:avLst/>
          </a:prstGeom>
          <a:noFill/>
        </p:spPr>
        <p:txBody>
          <a:bodyPr wrap="square" rtlCol="0">
            <a:spAutoFit/>
          </a:bodyPr>
          <a:p>
            <a:pPr marL="342900" indent="-342900">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技术可行性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 name="文本框 5"/>
          <p:cNvSpPr txBox="1"/>
          <p:nvPr/>
        </p:nvSpPr>
        <p:spPr>
          <a:xfrm>
            <a:off x="713105" y="2493645"/>
            <a:ext cx="2559050" cy="398780"/>
          </a:xfrm>
          <a:prstGeom prst="rect">
            <a:avLst/>
          </a:prstGeom>
          <a:noFill/>
        </p:spPr>
        <p:txBody>
          <a:bodyPr wrap="square" rtlCol="0">
            <a:spAutoFit/>
          </a:bodyPr>
          <a:p>
            <a:pPr marL="342900" indent="-342900">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操作可行性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 name="文本框 6"/>
          <p:cNvSpPr txBox="1"/>
          <p:nvPr/>
        </p:nvSpPr>
        <p:spPr>
          <a:xfrm>
            <a:off x="1127125" y="3105785"/>
            <a:ext cx="10185400" cy="953135"/>
          </a:xfrm>
          <a:prstGeom prst="rect">
            <a:avLst/>
          </a:prstGeom>
          <a:noFill/>
        </p:spPr>
        <p:txBody>
          <a:bodyPr wrap="square" rtlCol="0">
            <a:spAutoFit/>
          </a:bodyPr>
          <a:p>
            <a:r>
              <a:rPr lang="en-US" altLang="zh-CN" sz="2800"/>
              <a:t>         </a:t>
            </a:r>
            <a:r>
              <a:rPr lang="zh-CN" altLang="en-US" sz="2800"/>
              <a:t>根据用户调研显示，某些大神级玩家希望通过</a:t>
            </a:r>
            <a:r>
              <a:rPr lang="zh-CN" altLang="en-US" sz="2800" b="1"/>
              <a:t>对战</a:t>
            </a:r>
            <a:r>
              <a:rPr lang="zh-CN" altLang="en-US" sz="2800"/>
              <a:t>的方式来提升自己的数独技巧。</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34475" y="3105652"/>
            <a:ext cx="3210955" cy="829945"/>
          </a:xfrm>
          <a:prstGeom prst="rect">
            <a:avLst/>
          </a:prstGeom>
          <a:ln>
            <a:noFill/>
          </a:ln>
        </p:spPr>
        <p:txBody>
          <a:bodyPr wrap="square">
            <a:spAutoFit/>
          </a:bodyPr>
          <a:lstStyle/>
          <a:p>
            <a:pPr algn="ctr"/>
            <a:r>
              <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选题背景</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2" y="3033286"/>
            <a:ext cx="1044924" cy="975664"/>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4800"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8" presetClass="emph" presetSubtype="0" repeatCount="indefinite" fill="hold" nodeType="withEffect">
                                  <p:stCondLst>
                                    <p:cond delay="1000"/>
                                  </p:stCondLst>
                                  <p:childTnLst>
                                    <p:animRot by="-21600000">
                                      <p:cBhvr>
                                        <p:cTn id="17" dur="2000" fill="hold"/>
                                        <p:tgtEl>
                                          <p:spTgt spid="6"/>
                                        </p:tgtEl>
                                        <p:attrNameLst>
                                          <p:attrName>r</p:attrName>
                                        </p:attrNameLst>
                                      </p:cBhvr>
                                    </p:animRo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8" presetClass="emph" presetSubtype="0" repeatCount="indefinite" fill="hold" nodeType="withEffect">
                                  <p:stCondLst>
                                    <p:cond delay="1000"/>
                                  </p:stCondLst>
                                  <p:childTnLst>
                                    <p:animRot by="-21600000">
                                      <p:cBhvr>
                                        <p:cTn id="22" dur="2000" fill="hold"/>
                                        <p:tgtEl>
                                          <p:spTgt spid="7"/>
                                        </p:tgtEl>
                                        <p:attrNameLst>
                                          <p:attrName>r</p:attrName>
                                        </p:attrNameLst>
                                      </p:cBhvr>
                                    </p:animRo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0"/>
                                  </p:stCondLst>
                                  <p:childTnLst>
                                    <p:animMotion origin="layout" path="M 0.1711 7.40741E-7 L -4.58333E-6 7.40741E-7 " pathEditMode="relative" rAng="0" ptsTypes="AA">
                                      <p:cBhvr>
                                        <p:cTn id="27" dur="500" fill="hold"/>
                                        <p:tgtEl>
                                          <p:spTgt spid="22"/>
                                        </p:tgtEl>
                                        <p:attrNameLst>
                                          <p:attrName>ppt_x</p:attrName>
                                          <p:attrName>ppt_y</p:attrName>
                                        </p:attrNameLst>
                                      </p:cBhvr>
                                      <p:rCtr x="-8555" y="0"/>
                                    </p:animMotion>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2" grpId="0" animBg="1"/>
      <p:bldP spid="22" grpId="1" animBg="1"/>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5" y="393958"/>
            <a:ext cx="4081780" cy="591185"/>
            <a:chOff x="330189" y="329522"/>
            <a:chExt cx="4081780" cy="591185"/>
          </a:xfrm>
        </p:grpSpPr>
        <p:sp>
          <p:nvSpPr>
            <p:cNvPr id="181" name="TextBox 62"/>
            <p:cNvSpPr txBox="1"/>
            <p:nvPr/>
          </p:nvSpPr>
          <p:spPr>
            <a:xfrm>
              <a:off x="361304" y="660357"/>
              <a:ext cx="405066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可行性</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述</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2" name="文本框 1"/>
          <p:cNvSpPr txBox="1"/>
          <p:nvPr/>
        </p:nvSpPr>
        <p:spPr>
          <a:xfrm>
            <a:off x="725805" y="1649730"/>
            <a:ext cx="1954530" cy="521970"/>
          </a:xfrm>
          <a:prstGeom prst="rect">
            <a:avLst/>
          </a:prstGeom>
          <a:noFill/>
        </p:spPr>
        <p:txBody>
          <a:bodyPr wrap="square" rtlCol="0">
            <a:spAutoFit/>
          </a:bodyPr>
          <a:p>
            <a:r>
              <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出题模块</a:t>
            </a:r>
            <a:endParaRPr lang="zh-CN" altLang="en-US" sz="28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 name="文本框 3"/>
          <p:cNvSpPr txBox="1"/>
          <p:nvPr/>
        </p:nvSpPr>
        <p:spPr>
          <a:xfrm>
            <a:off x="1139825" y="4857115"/>
            <a:ext cx="9937115" cy="953135"/>
          </a:xfrm>
          <a:prstGeom prst="rect">
            <a:avLst/>
          </a:prstGeom>
          <a:noFill/>
        </p:spPr>
        <p:txBody>
          <a:bodyPr wrap="square" rtlCol="0">
            <a:spAutoFit/>
          </a:bodyPr>
          <a:p>
            <a:r>
              <a:rPr lang="en-US" altLang="zh-CN" sz="2800"/>
              <a:t>         </a:t>
            </a:r>
            <a:r>
              <a:rPr lang="zh-CN" altLang="en-US" sz="2800"/>
              <a:t>用户新出的题目</a:t>
            </a:r>
            <a:r>
              <a:rPr lang="zh-CN" altLang="en-US" sz="2800" b="1"/>
              <a:t>不一定是有解</a:t>
            </a:r>
            <a:r>
              <a:rPr lang="zh-CN" altLang="en-US" sz="2800"/>
              <a:t>的，服务端可通过</a:t>
            </a:r>
            <a:r>
              <a:rPr lang="zh-CN" altLang="en-US" sz="2800" b="1"/>
              <a:t>回溯算法</a:t>
            </a:r>
            <a:r>
              <a:rPr lang="zh-CN" altLang="en-US" sz="2800"/>
              <a:t>判断一道数独题是否有解。</a:t>
            </a:r>
            <a:endParaRPr lang="zh-CN" altLang="en-US" sz="2800"/>
          </a:p>
        </p:txBody>
      </p:sp>
      <p:sp>
        <p:nvSpPr>
          <p:cNvPr id="5" name="文本框 4"/>
          <p:cNvSpPr txBox="1"/>
          <p:nvPr/>
        </p:nvSpPr>
        <p:spPr>
          <a:xfrm>
            <a:off x="713105" y="4288790"/>
            <a:ext cx="2559050" cy="398780"/>
          </a:xfrm>
          <a:prstGeom prst="rect">
            <a:avLst/>
          </a:prstGeom>
          <a:noFill/>
        </p:spPr>
        <p:txBody>
          <a:bodyPr wrap="square" rtlCol="0">
            <a:spAutoFit/>
          </a:bodyPr>
          <a:p>
            <a:pPr marL="342900" indent="-342900">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技术可行性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6" name="文本框 5"/>
          <p:cNvSpPr txBox="1"/>
          <p:nvPr/>
        </p:nvSpPr>
        <p:spPr>
          <a:xfrm>
            <a:off x="713105" y="2442845"/>
            <a:ext cx="2559050" cy="398780"/>
          </a:xfrm>
          <a:prstGeom prst="rect">
            <a:avLst/>
          </a:prstGeom>
          <a:noFill/>
        </p:spPr>
        <p:txBody>
          <a:bodyPr wrap="square" rtlCol="0">
            <a:spAutoFit/>
          </a:bodyPr>
          <a:p>
            <a:pPr marL="342900" indent="-342900">
              <a:buFont typeface="Arial" panose="020B0604020202020204" pitchFamily="34" charset="0"/>
              <a:buChar char="•"/>
            </a:pP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操作可行性</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 name="文本框 6"/>
          <p:cNvSpPr txBox="1"/>
          <p:nvPr/>
        </p:nvSpPr>
        <p:spPr>
          <a:xfrm>
            <a:off x="1127125" y="3054985"/>
            <a:ext cx="9937115" cy="953135"/>
          </a:xfrm>
          <a:prstGeom prst="rect">
            <a:avLst/>
          </a:prstGeom>
          <a:noFill/>
        </p:spPr>
        <p:txBody>
          <a:bodyPr wrap="square" rtlCol="0">
            <a:spAutoFit/>
          </a:bodyPr>
          <a:p>
            <a:r>
              <a:rPr lang="en-US" altLang="zh-CN" sz="2800"/>
              <a:t>         </a:t>
            </a:r>
            <a:r>
              <a:rPr lang="zh-CN" altLang="en-US" sz="2800"/>
              <a:t>用户可以通过出题悬赏来提高排名且提升自己的数独技巧能力。</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34475" y="3105652"/>
            <a:ext cx="3210955" cy="829945"/>
          </a:xfrm>
          <a:prstGeom prst="rect">
            <a:avLst/>
          </a:prstGeom>
          <a:ln>
            <a:noFill/>
          </a:ln>
        </p:spPr>
        <p:txBody>
          <a:bodyPr wrap="square">
            <a:spAutoFit/>
          </a:bodyPr>
          <a:lstStyle/>
          <a:p>
            <a:pPr algn="ctr"/>
            <a:r>
              <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rPr>
              <a:t>项目架构</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2" y="3033286"/>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4800"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8" presetClass="emph" presetSubtype="0" repeatCount="indefinite" fill="hold" nodeType="withEffect">
                                  <p:stCondLst>
                                    <p:cond delay="1000"/>
                                  </p:stCondLst>
                                  <p:childTnLst>
                                    <p:animRot by="-21600000">
                                      <p:cBhvr>
                                        <p:cTn id="17" dur="2000" fill="hold"/>
                                        <p:tgtEl>
                                          <p:spTgt spid="6"/>
                                        </p:tgtEl>
                                        <p:attrNameLst>
                                          <p:attrName>r</p:attrName>
                                        </p:attrNameLst>
                                      </p:cBhvr>
                                    </p:animRo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8" presetClass="emph" presetSubtype="0" repeatCount="indefinite" fill="hold" nodeType="withEffect">
                                  <p:stCondLst>
                                    <p:cond delay="1000"/>
                                  </p:stCondLst>
                                  <p:childTnLst>
                                    <p:animRot by="-21600000">
                                      <p:cBhvr>
                                        <p:cTn id="22" dur="2000" fill="hold"/>
                                        <p:tgtEl>
                                          <p:spTgt spid="7"/>
                                        </p:tgtEl>
                                        <p:attrNameLst>
                                          <p:attrName>r</p:attrName>
                                        </p:attrNameLst>
                                      </p:cBhvr>
                                    </p:animRo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0"/>
                                  </p:stCondLst>
                                  <p:childTnLst>
                                    <p:animMotion origin="layout" path="M 0.1711 7.40741E-7 L -4.58333E-6 7.40741E-7 " pathEditMode="relative" rAng="0" ptsTypes="AA">
                                      <p:cBhvr>
                                        <p:cTn id="27" dur="500" fill="hold"/>
                                        <p:tgtEl>
                                          <p:spTgt spid="22"/>
                                        </p:tgtEl>
                                        <p:attrNameLst>
                                          <p:attrName>ppt_x</p:attrName>
                                          <p:attrName>ppt_y</p:attrName>
                                        </p:attrNameLst>
                                      </p:cBhvr>
                                      <p:rCtr x="-8555" y="0"/>
                                    </p:animMotion>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26585" y="1074420"/>
            <a:ext cx="3065780" cy="5100320"/>
            <a:chOff x="5003720" y="1935625"/>
            <a:chExt cx="2375315" cy="4259247"/>
          </a:xfrm>
        </p:grpSpPr>
        <p:sp>
          <p:nvSpPr>
            <p:cNvPr id="10" name="泪滴形 9"/>
            <p:cNvSpPr/>
            <p:nvPr/>
          </p:nvSpPr>
          <p:spPr>
            <a:xfrm rot="8100000">
              <a:off x="5811084" y="5421789"/>
              <a:ext cx="768608" cy="773083"/>
            </a:xfrm>
            <a:prstGeom prst="teardrop">
              <a:avLst>
                <a:gd name="adj" fmla="val 154863"/>
              </a:avLst>
            </a:pr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10"/>
            <p:cNvSpPr/>
            <p:nvPr/>
          </p:nvSpPr>
          <p:spPr>
            <a:xfrm>
              <a:off x="5003720"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flipH="1">
              <a:off x="6896356"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5559536" y="1935625"/>
              <a:ext cx="1250184" cy="838966"/>
            </a:xfrm>
            <a:custGeom>
              <a:avLst/>
              <a:gdLst>
                <a:gd name="connsiteX0" fmla="*/ 642481 w 1250184"/>
                <a:gd name="connsiteY0" fmla="*/ 0 h 838966"/>
                <a:gd name="connsiteX1" fmla="*/ 1248768 w 1250184"/>
                <a:gd name="connsiteY1" fmla="*/ 835974 h 838966"/>
                <a:gd name="connsiteX2" fmla="*/ 1250184 w 1250184"/>
                <a:gd name="connsiteY2" fmla="*/ 838966 h 838966"/>
                <a:gd name="connsiteX3" fmla="*/ 0 w 1250184"/>
                <a:gd name="connsiteY3" fmla="*/ 838966 h 838966"/>
                <a:gd name="connsiteX4" fmla="*/ 25634 w 1250184"/>
                <a:gd name="connsiteY4" fmla="*/ 785657 h 838966"/>
                <a:gd name="connsiteX5" fmla="*/ 642481 w 1250184"/>
                <a:gd name="connsiteY5" fmla="*/ 0 h 83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0184" h="838966">
                  <a:moveTo>
                    <a:pt x="642481" y="0"/>
                  </a:moveTo>
                  <a:cubicBezTo>
                    <a:pt x="899242" y="269185"/>
                    <a:pt x="1100095" y="550173"/>
                    <a:pt x="1248768" y="835974"/>
                  </a:cubicBezTo>
                  <a:lnTo>
                    <a:pt x="1250184" y="838966"/>
                  </a:lnTo>
                  <a:lnTo>
                    <a:pt x="0" y="838966"/>
                  </a:lnTo>
                  <a:lnTo>
                    <a:pt x="25634" y="785657"/>
                  </a:lnTo>
                  <a:cubicBezTo>
                    <a:pt x="175342" y="505447"/>
                    <a:pt x="379094" y="239368"/>
                    <a:pt x="642481" y="0"/>
                  </a:cubicBez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a:off x="5291001" y="2774591"/>
              <a:ext cx="1805119" cy="834137"/>
            </a:xfrm>
            <a:custGeom>
              <a:avLst/>
              <a:gdLst>
                <a:gd name="connsiteX0" fmla="*/ 268535 w 1805119"/>
                <a:gd name="connsiteY0" fmla="*/ 0 h 834137"/>
                <a:gd name="connsiteX1" fmla="*/ 1518719 w 1805119"/>
                <a:gd name="connsiteY1" fmla="*/ 0 h 834137"/>
                <a:gd name="connsiteX2" fmla="*/ 1619082 w 1805119"/>
                <a:gd name="connsiteY2" fmla="*/ 212153 h 834137"/>
                <a:gd name="connsiteX3" fmla="*/ 1800931 w 1805119"/>
                <a:gd name="connsiteY3" fmla="*/ 807761 h 834137"/>
                <a:gd name="connsiteX4" fmla="*/ 1805119 w 1805119"/>
                <a:gd name="connsiteY4" fmla="*/ 834137 h 834137"/>
                <a:gd name="connsiteX5" fmla="*/ 0 w 1805119"/>
                <a:gd name="connsiteY5" fmla="*/ 834137 h 834137"/>
                <a:gd name="connsiteX6" fmla="*/ 11006 w 1805119"/>
                <a:gd name="connsiteY6" fmla="*/ 761683 h 834137"/>
                <a:gd name="connsiteX7" fmla="*/ 191933 w 1805119"/>
                <a:gd name="connsiteY7" fmla="*/ 159303 h 834137"/>
                <a:gd name="connsiteX8" fmla="*/ 268535 w 1805119"/>
                <a:gd name="connsiteY8" fmla="*/ 0 h 83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19" h="834137">
                  <a:moveTo>
                    <a:pt x="268535" y="0"/>
                  </a:moveTo>
                  <a:lnTo>
                    <a:pt x="1518719" y="0"/>
                  </a:lnTo>
                  <a:lnTo>
                    <a:pt x="1619082" y="212153"/>
                  </a:lnTo>
                  <a:cubicBezTo>
                    <a:pt x="1703518" y="409996"/>
                    <a:pt x="1763731" y="609289"/>
                    <a:pt x="1800931" y="807761"/>
                  </a:cubicBezTo>
                  <a:lnTo>
                    <a:pt x="1805119" y="834137"/>
                  </a:lnTo>
                  <a:lnTo>
                    <a:pt x="0" y="834137"/>
                  </a:lnTo>
                  <a:lnTo>
                    <a:pt x="11006" y="761683"/>
                  </a:lnTo>
                  <a:cubicBezTo>
                    <a:pt x="47643" y="558421"/>
                    <a:pt x="107346" y="356266"/>
                    <a:pt x="191933" y="159303"/>
                  </a:cubicBezTo>
                  <a:lnTo>
                    <a:pt x="268535" y="0"/>
                  </a:ln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5257411" y="3608729"/>
              <a:ext cx="1880285" cy="855703"/>
            </a:xfrm>
            <a:custGeom>
              <a:avLst/>
              <a:gdLst>
                <a:gd name="connsiteX0" fmla="*/ 33590 w 1880285"/>
                <a:gd name="connsiteY0" fmla="*/ 0 h 855703"/>
                <a:gd name="connsiteX1" fmla="*/ 1838709 w 1880285"/>
                <a:gd name="connsiteY1" fmla="*/ 0 h 855703"/>
                <a:gd name="connsiteX2" fmla="*/ 1858126 w 1880285"/>
                <a:gd name="connsiteY2" fmla="*/ 122288 h 855703"/>
                <a:gd name="connsiteX3" fmla="*/ 1866730 w 1880285"/>
                <a:gd name="connsiteY3" fmla="*/ 727680 h 855703"/>
                <a:gd name="connsiteX4" fmla="*/ 1848586 w 1880285"/>
                <a:gd name="connsiteY4" fmla="*/ 855703 h 855703"/>
                <a:gd name="connsiteX5" fmla="*/ 33689 w 1880285"/>
                <a:gd name="connsiteY5" fmla="*/ 855703 h 855703"/>
                <a:gd name="connsiteX6" fmla="*/ 13554 w 1880285"/>
                <a:gd name="connsiteY6" fmla="*/ 705679 h 855703"/>
                <a:gd name="connsiteX7" fmla="*/ 21416 w 1880285"/>
                <a:gd name="connsiteY7" fmla="*/ 80135 h 855703"/>
                <a:gd name="connsiteX8" fmla="*/ 33590 w 1880285"/>
                <a:gd name="connsiteY8" fmla="*/ 0 h 8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285" h="855703">
                  <a:moveTo>
                    <a:pt x="33590" y="0"/>
                  </a:moveTo>
                  <a:lnTo>
                    <a:pt x="1838709" y="0"/>
                  </a:lnTo>
                  <a:lnTo>
                    <a:pt x="1858126" y="122288"/>
                  </a:lnTo>
                  <a:cubicBezTo>
                    <a:pt x="1884702" y="326393"/>
                    <a:pt x="1887127" y="529020"/>
                    <a:pt x="1866730" y="727680"/>
                  </a:cubicBezTo>
                  <a:lnTo>
                    <a:pt x="1848586" y="855703"/>
                  </a:lnTo>
                  <a:lnTo>
                    <a:pt x="33689" y="855703"/>
                  </a:lnTo>
                  <a:lnTo>
                    <a:pt x="13554" y="705679"/>
                  </a:lnTo>
                  <a:cubicBezTo>
                    <a:pt x="-6545" y="500064"/>
                    <a:pt x="-4589" y="290055"/>
                    <a:pt x="21416" y="80135"/>
                  </a:cubicBezTo>
                  <a:lnTo>
                    <a:pt x="33590" y="0"/>
                  </a:ln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a:off x="5291100" y="4464432"/>
              <a:ext cx="1814897" cy="820681"/>
            </a:xfrm>
            <a:custGeom>
              <a:avLst/>
              <a:gdLst>
                <a:gd name="connsiteX0" fmla="*/ 0 w 1814897"/>
                <a:gd name="connsiteY0" fmla="*/ 0 h 820681"/>
                <a:gd name="connsiteX1" fmla="*/ 1814897 w 1814897"/>
                <a:gd name="connsiteY1" fmla="*/ 0 h 820681"/>
                <a:gd name="connsiteX2" fmla="*/ 1805086 w 1814897"/>
                <a:gd name="connsiteY2" fmla="*/ 69221 h 820681"/>
                <a:gd name="connsiteX3" fmla="*/ 1547021 w 1814897"/>
                <a:gd name="connsiteY3" fmla="*/ 820681 h 820681"/>
                <a:gd name="connsiteX4" fmla="*/ 254934 w 1814897"/>
                <a:gd name="connsiteY4" fmla="*/ 820681 h 820681"/>
                <a:gd name="connsiteX5" fmla="*/ 7242 w 1814897"/>
                <a:gd name="connsiteY5" fmla="*/ 53961 h 820681"/>
                <a:gd name="connsiteX6" fmla="*/ 0 w 1814897"/>
                <a:gd name="connsiteY6" fmla="*/ 0 h 8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897" h="820681">
                  <a:moveTo>
                    <a:pt x="0" y="0"/>
                  </a:moveTo>
                  <a:lnTo>
                    <a:pt x="1814897" y="0"/>
                  </a:lnTo>
                  <a:lnTo>
                    <a:pt x="1805086" y="69221"/>
                  </a:lnTo>
                  <a:cubicBezTo>
                    <a:pt x="1757801" y="330205"/>
                    <a:pt x="1670730" y="582660"/>
                    <a:pt x="1547021" y="820681"/>
                  </a:cubicBezTo>
                  <a:lnTo>
                    <a:pt x="254934" y="820681"/>
                  </a:lnTo>
                  <a:cubicBezTo>
                    <a:pt x="137490" y="582660"/>
                    <a:pt x="53351" y="323544"/>
                    <a:pt x="7242" y="53961"/>
                  </a:cubicBezTo>
                  <a:lnTo>
                    <a:pt x="0" y="0"/>
                  </a:lnTo>
                  <a:close/>
                </a:path>
              </a:pathLst>
            </a:custGeom>
            <a:solidFill>
              <a:srgbClr val="18478F"/>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1" name="任意多边形 20"/>
          <p:cNvSpPr/>
          <p:nvPr/>
        </p:nvSpPr>
        <p:spPr bwMode="auto">
          <a:xfrm>
            <a:off x="3001645" y="1074235"/>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2" name="任意多边形 21"/>
          <p:cNvSpPr/>
          <p:nvPr/>
        </p:nvSpPr>
        <p:spPr bwMode="auto">
          <a:xfrm>
            <a:off x="2420620" y="3120673"/>
            <a:ext cx="2005934" cy="111667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3" name="任意多边形 22"/>
          <p:cNvSpPr/>
          <p:nvPr/>
        </p:nvSpPr>
        <p:spPr bwMode="auto">
          <a:xfrm>
            <a:off x="7550010" y="4059030"/>
            <a:ext cx="1844407" cy="102675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8" name="任意多边形 27"/>
          <p:cNvSpPr/>
          <p:nvPr/>
        </p:nvSpPr>
        <p:spPr bwMode="auto">
          <a:xfrm>
            <a:off x="7157442" y="2028321"/>
            <a:ext cx="1977470" cy="110082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9" name="矩形 28"/>
          <p:cNvSpPr/>
          <p:nvPr/>
        </p:nvSpPr>
        <p:spPr>
          <a:xfrm>
            <a:off x="5142230" y="4364355"/>
            <a:ext cx="1548130" cy="521970"/>
          </a:xfrm>
          <a:prstGeom prst="rect">
            <a:avLst/>
          </a:prstGeom>
        </p:spPr>
        <p:txBody>
          <a:bodyPr wrap="square">
            <a:spAutoFit/>
          </a:bodyPr>
          <a:lstStyle/>
          <a:p>
            <a:pPr algn="ctr"/>
            <a:r>
              <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rPr>
              <a:t>数据库</a:t>
            </a:r>
            <a:endPar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0" name="矩形 29"/>
          <p:cNvSpPr/>
          <p:nvPr/>
        </p:nvSpPr>
        <p:spPr>
          <a:xfrm>
            <a:off x="5063490" y="3413125"/>
            <a:ext cx="1706245" cy="521970"/>
          </a:xfrm>
          <a:prstGeom prst="rect">
            <a:avLst/>
          </a:prstGeom>
        </p:spPr>
        <p:txBody>
          <a:bodyPr wrap="square">
            <a:spAutoFit/>
          </a:bodyPr>
          <a:lstStyle/>
          <a:p>
            <a:pPr algn="ctr"/>
            <a:r>
              <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rPr>
              <a:t>服务器</a:t>
            </a:r>
            <a:endPar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5223510" y="2357755"/>
            <a:ext cx="1477645" cy="521970"/>
          </a:xfrm>
          <a:prstGeom prst="rect">
            <a:avLst/>
          </a:prstGeom>
        </p:spPr>
        <p:txBody>
          <a:bodyPr wrap="square">
            <a:spAutoFit/>
          </a:bodyPr>
          <a:lstStyle/>
          <a:p>
            <a:pPr algn="ctr"/>
            <a:r>
              <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rPr>
              <a:t>后台</a:t>
            </a:r>
            <a:endParaRPr lang="zh-CN" altLang="en-US"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5476240" y="1600835"/>
            <a:ext cx="948690" cy="521970"/>
          </a:xfrm>
          <a:prstGeom prst="rect">
            <a:avLst/>
          </a:prstGeom>
        </p:spPr>
        <p:txBody>
          <a:bodyPr wrap="square">
            <a:spAutoFit/>
          </a:bodyPr>
          <a:lstStyle/>
          <a:p>
            <a:pPr algn="ctr"/>
            <a:r>
              <a:rPr lang="en-US" altLang="zh-CN"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rPr>
              <a:t>UI</a:t>
            </a:r>
            <a:endParaRPr lang="en-US" altLang="zh-CN" sz="28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35110" y="1971040"/>
            <a:ext cx="3056890" cy="1568450"/>
          </a:xfrm>
          <a:prstGeom prst="rect">
            <a:avLst/>
          </a:prstGeom>
        </p:spPr>
        <p:txBody>
          <a:bodyPr wrap="square">
            <a:spAutoFit/>
          </a:bodyPr>
          <a:lstStyle/>
          <a:p>
            <a:pPr>
              <a:lnSpc>
                <a:spcPct val="200000"/>
              </a:lnSpc>
            </a:pPr>
            <a:r>
              <a:rPr 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SpringBoot </a:t>
            </a:r>
            <a:r>
              <a:rPr lang="en-US" sz="3200" baseline="30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[3]</a:t>
            </a:r>
            <a:endParaRPr lang="en-US"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en-US"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1690" y="1108710"/>
            <a:ext cx="2065655" cy="1568450"/>
          </a:xfrm>
          <a:prstGeom prst="rect">
            <a:avLst/>
          </a:prstGeom>
        </p:spPr>
        <p:txBody>
          <a:bodyPr wrap="square">
            <a:spAutoFit/>
          </a:bodyPr>
          <a:lstStyle/>
          <a:p>
            <a:pPr algn="r">
              <a:lnSpc>
                <a:spcPct val="200000"/>
              </a:lnSpc>
            </a:pPr>
            <a:r>
              <a:rPr 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Vue.js </a:t>
            </a:r>
            <a:r>
              <a:rPr lang="en-US" sz="3200" baseline="30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[2]</a:t>
            </a:r>
            <a:endParaRPr lang="en-US"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endParaRPr lang="en-US"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495790" y="4450080"/>
            <a:ext cx="1609725" cy="583565"/>
          </a:xfrm>
          <a:prstGeom prst="rect">
            <a:avLst/>
          </a:prstGeom>
        </p:spPr>
        <p:txBody>
          <a:bodyPr wrap="square">
            <a:spAutoFit/>
          </a:bodyPr>
          <a:lstStyle/>
          <a:p>
            <a:r>
              <a:rPr lang="en-US" altLang="zh-CN"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Mysql</a:t>
            </a:r>
            <a:endParaRPr lang="en-US" altLang="zh-CN" sz="32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71170" y="3166745"/>
            <a:ext cx="1875790" cy="1076325"/>
          </a:xfrm>
          <a:prstGeom prst="rect">
            <a:avLst/>
          </a:prstGeom>
        </p:spPr>
        <p:txBody>
          <a:bodyPr wrap="square">
            <a:spAutoFit/>
          </a:bodyPr>
          <a:lstStyle/>
          <a:p>
            <a:pPr algn="r">
              <a:lnSpc>
                <a:spcPct val="200000"/>
              </a:lnSpc>
            </a:pPr>
            <a:r>
              <a:rPr lang="en-US" altLang="zh-CN"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Tomcat</a:t>
            </a:r>
            <a:endParaRPr lang="en-US" sz="3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矩形 49"/>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矩形 50"/>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2" name="组合 51"/>
          <p:cNvGrpSpPr/>
          <p:nvPr/>
        </p:nvGrpSpPr>
        <p:grpSpPr>
          <a:xfrm>
            <a:off x="1935445" y="393958"/>
            <a:ext cx="3705495" cy="590957"/>
            <a:chOff x="330189" y="329522"/>
            <a:chExt cx="3705495" cy="590957"/>
          </a:xfrm>
        </p:grpSpPr>
        <p:sp>
          <p:nvSpPr>
            <p:cNvPr id="53"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矩形 53"/>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项目架构</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5" name="圆角矩形 54"/>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pic>
        <p:nvPicPr>
          <p:cNvPr id="3" name="图片 2" descr="logo"/>
          <p:cNvPicPr>
            <a:picLocks noChangeAspect="1"/>
          </p:cNvPicPr>
          <p:nvPr/>
        </p:nvPicPr>
        <p:blipFill>
          <a:blip r:embed="rId1"/>
          <a:stretch>
            <a:fillRect/>
          </a:stretch>
        </p:blipFill>
        <p:spPr>
          <a:xfrm>
            <a:off x="3697605" y="1423035"/>
            <a:ext cx="655955" cy="655955"/>
          </a:xfrm>
          <a:prstGeom prst="rect">
            <a:avLst/>
          </a:prstGeom>
        </p:spPr>
      </p:pic>
      <p:pic>
        <p:nvPicPr>
          <p:cNvPr id="4" name="图片 3" descr="u=3125349892,2997059783&amp;fm=26&amp;gp=0"/>
          <p:cNvPicPr>
            <a:picLocks noChangeAspect="1"/>
          </p:cNvPicPr>
          <p:nvPr/>
        </p:nvPicPr>
        <p:blipFill>
          <a:blip r:embed="rId2"/>
          <a:stretch>
            <a:fillRect/>
          </a:stretch>
        </p:blipFill>
        <p:spPr>
          <a:xfrm>
            <a:off x="7720330" y="2214245"/>
            <a:ext cx="851535" cy="851535"/>
          </a:xfrm>
          <a:prstGeom prst="rect">
            <a:avLst/>
          </a:prstGeom>
        </p:spPr>
      </p:pic>
      <p:pic>
        <p:nvPicPr>
          <p:cNvPr id="5" name="图片 4" descr="u=3540058272,3072086592&amp;fm=26&amp;gp=0"/>
          <p:cNvPicPr>
            <a:picLocks noChangeAspect="1"/>
          </p:cNvPicPr>
          <p:nvPr/>
        </p:nvPicPr>
        <p:blipFill>
          <a:blip r:embed="rId3"/>
          <a:stretch>
            <a:fillRect/>
          </a:stretch>
        </p:blipFill>
        <p:spPr>
          <a:xfrm>
            <a:off x="2660650" y="3275330"/>
            <a:ext cx="1377950" cy="962025"/>
          </a:xfrm>
          <a:prstGeom prst="rect">
            <a:avLst/>
          </a:prstGeom>
        </p:spPr>
      </p:pic>
      <p:pic>
        <p:nvPicPr>
          <p:cNvPr id="6" name="图片 5" descr="u=3045187960,3451591284&amp;fm=26&amp;gp=0"/>
          <p:cNvPicPr>
            <a:picLocks noChangeAspect="1"/>
          </p:cNvPicPr>
          <p:nvPr/>
        </p:nvPicPr>
        <p:blipFill>
          <a:blip r:embed="rId4"/>
          <a:srcRect l="16394" t="14656" r="18350"/>
          <a:stretch>
            <a:fillRect/>
          </a:stretch>
        </p:blipFill>
        <p:spPr>
          <a:xfrm>
            <a:off x="7983220" y="4313555"/>
            <a:ext cx="977900" cy="72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5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50"/>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51"/>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500"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par>
                                <p:cTn id="26" presetID="2" presetClass="entr" presetSubtype="4" fill="hold" nodeType="withEffect">
                                  <p:stCondLst>
                                    <p:cond delay="2000"/>
                                  </p:stCondLst>
                                  <p:childTnLst>
                                    <p:set>
                                      <p:cBhvr>
                                        <p:cTn id="27" dur="500"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2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63" presetClass="path" presetSubtype="0" accel="50000" decel="50000" fill="hold" grpId="1" nodeType="withEffect">
                                  <p:stCondLst>
                                    <p:cond delay="2500"/>
                                  </p:stCondLst>
                                  <p:childTnLst>
                                    <p:animMotion origin="layout" path="M -0.08398 7.40741E-7 L 4.16667E-6 7.40741E-7 " pathEditMode="relative" rAng="0" ptsTypes="AA">
                                      <p:cBhvr>
                                        <p:cTn id="34" dur="500" fill="hold"/>
                                        <p:tgtEl>
                                          <p:spTgt spid="21"/>
                                        </p:tgtEl>
                                        <p:attrNameLst>
                                          <p:attrName>ppt_x</p:attrName>
                                          <p:attrName>ppt_y</p:attrName>
                                        </p:attrNameLst>
                                      </p:cBhvr>
                                      <p:rCtr x="4245" y="0"/>
                                    </p:animMotion>
                                  </p:childTnLst>
                                </p:cTn>
                              </p:par>
                              <p:par>
                                <p:cTn id="35" presetID="10" presetClass="entr" presetSubtype="0" fill="hold" grpId="0" nodeType="withEffect">
                                  <p:stCondLst>
                                    <p:cond delay="275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63" presetClass="path" presetSubtype="0" accel="50000" decel="50000" fill="hold" grpId="1" nodeType="withEffect">
                                  <p:stCondLst>
                                    <p:cond delay="2750"/>
                                  </p:stCondLst>
                                  <p:childTnLst>
                                    <p:animMotion origin="layout" path="M -0.08398 7.40741E-7 L 4.16667E-6 7.40741E-7 " pathEditMode="relative" rAng="0" ptsTypes="AA">
                                      <p:cBhvr>
                                        <p:cTn id="39" dur="500" fill="hold"/>
                                        <p:tgtEl>
                                          <p:spTgt spid="22"/>
                                        </p:tgtEl>
                                        <p:attrNameLst>
                                          <p:attrName>ppt_x</p:attrName>
                                          <p:attrName>ppt_y</p:attrName>
                                        </p:attrNameLst>
                                      </p:cBhvr>
                                      <p:rCtr x="4245" y="0"/>
                                    </p:animMotion>
                                  </p:childTnLst>
                                </p:cTn>
                              </p:par>
                              <p:par>
                                <p:cTn id="40" presetID="10" presetClass="entr" presetSubtype="0" fill="hold" grpId="0" nodeType="withEffect">
                                  <p:stCondLst>
                                    <p:cond delay="250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63" presetClass="path" presetSubtype="0" accel="50000" decel="50000" fill="hold" grpId="1" nodeType="withEffect">
                                  <p:stCondLst>
                                    <p:cond delay="2500"/>
                                  </p:stCondLst>
                                  <p:childTnLst>
                                    <p:animMotion origin="layout" path="M 0.10638 -3.7037E-7 L 1.25E-6 -3.7037E-7 " pathEditMode="relative" rAng="0" ptsTypes="AA">
                                      <p:cBhvr>
                                        <p:cTn id="44" dur="500" fill="hold"/>
                                        <p:tgtEl>
                                          <p:spTgt spid="28"/>
                                        </p:tgtEl>
                                        <p:attrNameLst>
                                          <p:attrName>ppt_x</p:attrName>
                                          <p:attrName>ppt_y</p:attrName>
                                        </p:attrNameLst>
                                      </p:cBhvr>
                                      <p:rCtr x="-5326" y="0"/>
                                    </p:animMotion>
                                  </p:childTnLst>
                                </p:cTn>
                              </p:par>
                              <p:par>
                                <p:cTn id="45" presetID="10" presetClass="entr" presetSubtype="0" fill="hold" grpId="0" nodeType="withEffect">
                                  <p:stCondLst>
                                    <p:cond delay="275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63" presetClass="path" presetSubtype="0" accel="50000" decel="50000" fill="hold" grpId="1" nodeType="withEffect">
                                  <p:stCondLst>
                                    <p:cond delay="2750"/>
                                  </p:stCondLst>
                                  <p:childTnLst>
                                    <p:animMotion origin="layout" path="M 0.10638 -3.7037E-7 L 1.25E-6 -3.7037E-7 " pathEditMode="relative" rAng="0" ptsTypes="AA">
                                      <p:cBhvr>
                                        <p:cTn id="49" dur="500" fill="hold"/>
                                        <p:tgtEl>
                                          <p:spTgt spid="23"/>
                                        </p:tgtEl>
                                        <p:attrNameLst>
                                          <p:attrName>ppt_x</p:attrName>
                                          <p:attrName>ppt_y</p:attrName>
                                        </p:attrNameLst>
                                      </p:cBhvr>
                                      <p:rCtr x="-5326" y="0"/>
                                    </p:animMotion>
                                  </p:childTnLst>
                                </p:cTn>
                              </p:par>
                              <p:par>
                                <p:cTn id="50" presetID="53" presetClass="entr" presetSubtype="16" fill="hold" grpId="0" nodeType="withEffect">
                                  <p:stCondLst>
                                    <p:cond delay="40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40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Effect transition="in" filter="fade">
                                      <p:cBhvr>
                                        <p:cTn id="59" dur="500"/>
                                        <p:tgtEl>
                                          <p:spTgt spid="31"/>
                                        </p:tgtEl>
                                      </p:cBhvr>
                                    </p:animEffect>
                                  </p:childTnLst>
                                </p:cTn>
                              </p:par>
                              <p:par>
                                <p:cTn id="60" presetID="53" presetClass="entr" presetSubtype="16" fill="hold" grpId="0" nodeType="withEffect">
                                  <p:stCondLst>
                                    <p:cond delay="40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par>
                                <p:cTn id="65" presetID="53" presetClass="entr" presetSubtype="16" fill="hold" grpId="0" nodeType="withEffect">
                                  <p:stCondLst>
                                    <p:cond delay="400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16" fill="hold" nodeType="withEffect">
                                  <p:stCondLst>
                                    <p:cond delay="400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ppt_w</p:attrName>
                                        </p:attrNameLst>
                                      </p:cBhvr>
                                      <p:tavLst>
                                        <p:tav tm="0">
                                          <p:val>
                                            <p:fltVal val="0"/>
                                          </p:val>
                                        </p:tav>
                                        <p:tav tm="100000">
                                          <p:val>
                                            <p:strVal val="#ppt_w"/>
                                          </p:val>
                                        </p:tav>
                                      </p:tavLst>
                                    </p:anim>
                                    <p:anim calcmode="lin" valueType="num">
                                      <p:cBhvr>
                                        <p:cTn id="73" dur="500" fill="hold"/>
                                        <p:tgtEl>
                                          <p:spTgt spid="5"/>
                                        </p:tgtEl>
                                        <p:attrNameLst>
                                          <p:attrName>ppt_h</p:attrName>
                                        </p:attrNameLst>
                                      </p:cBhvr>
                                      <p:tavLst>
                                        <p:tav tm="0">
                                          <p:val>
                                            <p:fltVal val="0"/>
                                          </p:val>
                                        </p:tav>
                                        <p:tav tm="100000">
                                          <p:val>
                                            <p:strVal val="#ppt_h"/>
                                          </p:val>
                                        </p:tav>
                                      </p:tavLst>
                                    </p:anim>
                                    <p:animEffect transition="in" filter="fade">
                                      <p:cBhvr>
                                        <p:cTn id="74" dur="500"/>
                                        <p:tgtEl>
                                          <p:spTgt spid="5"/>
                                        </p:tgtEl>
                                      </p:cBhvr>
                                    </p:animEffect>
                                  </p:childTnLst>
                                </p:cTn>
                              </p:par>
                              <p:par>
                                <p:cTn id="75" presetID="53" presetClass="entr" presetSubtype="16" fill="hold" nodeType="withEffect">
                                  <p:stCondLst>
                                    <p:cond delay="400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ppt_w</p:attrName>
                                        </p:attrNameLst>
                                      </p:cBhvr>
                                      <p:tavLst>
                                        <p:tav tm="0">
                                          <p:val>
                                            <p:fltVal val="0"/>
                                          </p:val>
                                        </p:tav>
                                        <p:tav tm="100000">
                                          <p:val>
                                            <p:strVal val="#ppt_w"/>
                                          </p:val>
                                        </p:tav>
                                      </p:tavLst>
                                    </p:anim>
                                    <p:anim calcmode="lin" valueType="num">
                                      <p:cBhvr>
                                        <p:cTn id="78" dur="500" fill="hold"/>
                                        <p:tgtEl>
                                          <p:spTgt spid="3"/>
                                        </p:tgtEl>
                                        <p:attrNameLst>
                                          <p:attrName>ppt_h</p:attrName>
                                        </p:attrNameLst>
                                      </p:cBhvr>
                                      <p:tavLst>
                                        <p:tav tm="0">
                                          <p:val>
                                            <p:fltVal val="0"/>
                                          </p:val>
                                        </p:tav>
                                        <p:tav tm="100000">
                                          <p:val>
                                            <p:strVal val="#ppt_h"/>
                                          </p:val>
                                        </p:tav>
                                      </p:tavLst>
                                    </p:anim>
                                    <p:animEffect transition="in" filter="fade">
                                      <p:cBhvr>
                                        <p:cTn id="79" dur="500"/>
                                        <p:tgtEl>
                                          <p:spTgt spid="3"/>
                                        </p:tgtEl>
                                      </p:cBhvr>
                                    </p:animEffect>
                                  </p:childTnLst>
                                </p:cTn>
                              </p:par>
                              <p:par>
                                <p:cTn id="80" presetID="53" presetClass="entr" presetSubtype="16" fill="hold" nodeType="withEffect">
                                  <p:stCondLst>
                                    <p:cond delay="4000"/>
                                  </p:stCondLst>
                                  <p:childTnLst>
                                    <p:set>
                                      <p:cBhvr>
                                        <p:cTn id="81" dur="1" fill="hold">
                                          <p:stCondLst>
                                            <p:cond delay="0"/>
                                          </p:stCondLst>
                                        </p:cTn>
                                        <p:tgtEl>
                                          <p:spTgt spid="4"/>
                                        </p:tgtEl>
                                        <p:attrNameLst>
                                          <p:attrName>style.visibility</p:attrName>
                                        </p:attrNameLst>
                                      </p:cBhvr>
                                      <p:to>
                                        <p:strVal val="visible"/>
                                      </p:to>
                                    </p:set>
                                    <p:anim calcmode="lin" valueType="num">
                                      <p:cBhvr>
                                        <p:cTn id="82" dur="500" fill="hold"/>
                                        <p:tgtEl>
                                          <p:spTgt spid="4"/>
                                        </p:tgtEl>
                                        <p:attrNameLst>
                                          <p:attrName>ppt_w</p:attrName>
                                        </p:attrNameLst>
                                      </p:cBhvr>
                                      <p:tavLst>
                                        <p:tav tm="0">
                                          <p:val>
                                            <p:fltVal val="0"/>
                                          </p:val>
                                        </p:tav>
                                        <p:tav tm="100000">
                                          <p:val>
                                            <p:strVal val="#ppt_w"/>
                                          </p:val>
                                        </p:tav>
                                      </p:tavLst>
                                    </p:anim>
                                    <p:anim calcmode="lin" valueType="num">
                                      <p:cBhvr>
                                        <p:cTn id="83" dur="500" fill="hold"/>
                                        <p:tgtEl>
                                          <p:spTgt spid="4"/>
                                        </p:tgtEl>
                                        <p:attrNameLst>
                                          <p:attrName>ppt_h</p:attrName>
                                        </p:attrNameLst>
                                      </p:cBhvr>
                                      <p:tavLst>
                                        <p:tav tm="0">
                                          <p:val>
                                            <p:fltVal val="0"/>
                                          </p:val>
                                        </p:tav>
                                        <p:tav tm="100000">
                                          <p:val>
                                            <p:strVal val="#ppt_h"/>
                                          </p:val>
                                        </p:tav>
                                      </p:tavLst>
                                    </p:anim>
                                    <p:animEffect transition="in" filter="fade">
                                      <p:cBhvr>
                                        <p:cTn id="84" dur="500"/>
                                        <p:tgtEl>
                                          <p:spTgt spid="4"/>
                                        </p:tgtEl>
                                      </p:cBhvr>
                                    </p:animEffect>
                                  </p:childTnLst>
                                </p:cTn>
                              </p:par>
                              <p:par>
                                <p:cTn id="85" presetID="53" presetClass="entr" presetSubtype="16" fill="hold" nodeType="withEffect">
                                  <p:stCondLst>
                                    <p:cond delay="4000"/>
                                  </p:stCondLst>
                                  <p:childTnLst>
                                    <p:set>
                                      <p:cBhvr>
                                        <p:cTn id="86" dur="1" fill="hold">
                                          <p:stCondLst>
                                            <p:cond delay="0"/>
                                          </p:stCondLst>
                                        </p:cTn>
                                        <p:tgtEl>
                                          <p:spTgt spid="6"/>
                                        </p:tgtEl>
                                        <p:attrNameLst>
                                          <p:attrName>style.visibility</p:attrName>
                                        </p:attrNameLst>
                                      </p:cBhvr>
                                      <p:to>
                                        <p:strVal val="visible"/>
                                      </p:to>
                                    </p:set>
                                    <p:anim calcmode="lin" valueType="num">
                                      <p:cBhvr>
                                        <p:cTn id="87" dur="500" fill="hold"/>
                                        <p:tgtEl>
                                          <p:spTgt spid="6"/>
                                        </p:tgtEl>
                                        <p:attrNameLst>
                                          <p:attrName>ppt_w</p:attrName>
                                        </p:attrNameLst>
                                      </p:cBhvr>
                                      <p:tavLst>
                                        <p:tav tm="0">
                                          <p:val>
                                            <p:fltVal val="0"/>
                                          </p:val>
                                        </p:tav>
                                        <p:tav tm="100000">
                                          <p:val>
                                            <p:strVal val="#ppt_w"/>
                                          </p:val>
                                        </p:tav>
                                      </p:tavLst>
                                    </p:anim>
                                    <p:anim calcmode="lin" valueType="num">
                                      <p:cBhvr>
                                        <p:cTn id="88" dur="500" fill="hold"/>
                                        <p:tgtEl>
                                          <p:spTgt spid="6"/>
                                        </p:tgtEl>
                                        <p:attrNameLst>
                                          <p:attrName>ppt_h</p:attrName>
                                        </p:attrNameLst>
                                      </p:cBhvr>
                                      <p:tavLst>
                                        <p:tav tm="0">
                                          <p:val>
                                            <p:fltVal val="0"/>
                                          </p:val>
                                        </p:tav>
                                        <p:tav tm="100000">
                                          <p:val>
                                            <p:strVal val="#ppt_h"/>
                                          </p:val>
                                        </p:tav>
                                      </p:tavLst>
                                    </p:anim>
                                    <p:animEffect transition="in" filter="fade">
                                      <p:cBhvr>
                                        <p:cTn id="89" dur="500"/>
                                        <p:tgtEl>
                                          <p:spTgt spid="6"/>
                                        </p:tgtEl>
                                      </p:cBhvr>
                                    </p:animEffect>
                                  </p:childTnLst>
                                </p:cTn>
                              </p:par>
                              <p:par>
                                <p:cTn id="90" presetID="22" presetClass="entr" presetSubtype="2" fill="hold" grpId="0" nodeType="withEffect">
                                  <p:stCondLst>
                                    <p:cond delay="4250"/>
                                  </p:stCondLst>
                                  <p:childTnLst>
                                    <p:set>
                                      <p:cBhvr>
                                        <p:cTn id="91" dur="1" fill="hold">
                                          <p:stCondLst>
                                            <p:cond delay="0"/>
                                          </p:stCondLst>
                                        </p:cTn>
                                        <p:tgtEl>
                                          <p:spTgt spid="47"/>
                                        </p:tgtEl>
                                        <p:attrNameLst>
                                          <p:attrName>style.visibility</p:attrName>
                                        </p:attrNameLst>
                                      </p:cBhvr>
                                      <p:to>
                                        <p:strVal val="visible"/>
                                      </p:to>
                                    </p:set>
                                    <p:animEffect transition="in" filter="wipe(right)">
                                      <p:cBhvr>
                                        <p:cTn id="92" dur="1000"/>
                                        <p:tgtEl>
                                          <p:spTgt spid="47"/>
                                        </p:tgtEl>
                                      </p:cBhvr>
                                    </p:animEffect>
                                  </p:childTnLst>
                                </p:cTn>
                              </p:par>
                              <p:par>
                                <p:cTn id="93" presetID="22" presetClass="entr" presetSubtype="2" fill="hold" grpId="0" nodeType="withEffect">
                                  <p:stCondLst>
                                    <p:cond delay="425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1000"/>
                                        <p:tgtEl>
                                          <p:spTgt spid="49"/>
                                        </p:tgtEl>
                                      </p:cBhvr>
                                    </p:animEffect>
                                  </p:childTnLst>
                                </p:cTn>
                              </p:par>
                              <p:par>
                                <p:cTn id="96" presetID="22" presetClass="entr" presetSubtype="8" fill="hold" grpId="0" nodeType="withEffect">
                                  <p:stCondLst>
                                    <p:cond delay="425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1000"/>
                                        <p:tgtEl>
                                          <p:spTgt spid="46"/>
                                        </p:tgtEl>
                                      </p:cBhvr>
                                    </p:animEffect>
                                  </p:childTnLst>
                                </p:cTn>
                              </p:par>
                              <p:par>
                                <p:cTn id="99" presetID="22" presetClass="entr" presetSubtype="8" fill="hold" grpId="0" nodeType="withEffect">
                                  <p:stCondLst>
                                    <p:cond delay="425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22" grpId="0" bldLvl="0" animBg="1"/>
      <p:bldP spid="22" grpId="1" bldLvl="0" animBg="1"/>
      <p:bldP spid="23" grpId="0" bldLvl="0" animBg="1"/>
      <p:bldP spid="23" grpId="1" bldLvl="0" animBg="1"/>
      <p:bldP spid="28" grpId="0" bldLvl="0" animBg="1"/>
      <p:bldP spid="28" grpId="1" bldLvl="0" animBg="1"/>
      <p:bldP spid="29" grpId="0"/>
      <p:bldP spid="30" grpId="0"/>
      <p:bldP spid="31" grpId="0"/>
      <p:bldP spid="32" grpId="0"/>
      <p:bldP spid="46" grpId="0"/>
      <p:bldP spid="47" grpId="0"/>
      <p:bldP spid="48" grpId="0"/>
      <p:bldP spid="49" grpId="0"/>
      <p:bldP spid="50" grpId="0" bldLvl="0" animBg="1"/>
      <p:bldP spid="50" grpId="1" bldLvl="0" animBg="1"/>
      <p:bldP spid="51" grpId="0" bldLvl="0" animBg="1"/>
      <p:bldP spid="51" grpId="1" bldLvl="0" animBg="1"/>
      <p:bldP spid="55" grpId="0" bldLvl="0" animBg="1"/>
      <p:bldP spid="55" grpId="1" bldLvl="0" animBg="1"/>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6" name="矩形 45"/>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矩形 46"/>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8" name="组合 47"/>
          <p:cNvGrpSpPr/>
          <p:nvPr/>
        </p:nvGrpSpPr>
        <p:grpSpPr>
          <a:xfrm>
            <a:off x="1935445" y="393958"/>
            <a:ext cx="4096385" cy="591185"/>
            <a:chOff x="330189" y="329522"/>
            <a:chExt cx="4096385" cy="591185"/>
          </a:xfrm>
        </p:grpSpPr>
        <p:sp>
          <p:nvSpPr>
            <p:cNvPr id="49" name="TextBox 62"/>
            <p:cNvSpPr txBox="1"/>
            <p:nvPr/>
          </p:nvSpPr>
          <p:spPr>
            <a:xfrm>
              <a:off x="361304" y="660357"/>
              <a:ext cx="4065270"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矩形 49"/>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开发工具</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1" name="圆角矩形 50"/>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矩形 51"/>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sp>
        <p:nvSpPr>
          <p:cNvPr id="16" name="任意多边形 15"/>
          <p:cNvSpPr/>
          <p:nvPr/>
        </p:nvSpPr>
        <p:spPr bwMode="auto">
          <a:xfrm>
            <a:off x="1031240" y="3333565"/>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17" name="图片 16" descr="logo"/>
          <p:cNvPicPr>
            <a:picLocks noChangeAspect="1"/>
          </p:cNvPicPr>
          <p:nvPr/>
        </p:nvPicPr>
        <p:blipFill>
          <a:blip r:embed="rId2"/>
          <a:stretch>
            <a:fillRect/>
          </a:stretch>
        </p:blipFill>
        <p:spPr>
          <a:xfrm>
            <a:off x="1727200" y="3682365"/>
            <a:ext cx="655955" cy="655955"/>
          </a:xfrm>
          <a:prstGeom prst="rect">
            <a:avLst/>
          </a:prstGeom>
        </p:spPr>
      </p:pic>
      <p:sp>
        <p:nvSpPr>
          <p:cNvPr id="18" name="任意多边形 17"/>
          <p:cNvSpPr/>
          <p:nvPr/>
        </p:nvSpPr>
        <p:spPr bwMode="auto">
          <a:xfrm>
            <a:off x="1087477" y="5339846"/>
            <a:ext cx="1977470" cy="110082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24" name="图片 23" descr="u=3125349892,2997059783&amp;fm=26&amp;gp=0"/>
          <p:cNvPicPr>
            <a:picLocks noChangeAspect="1"/>
          </p:cNvPicPr>
          <p:nvPr/>
        </p:nvPicPr>
        <p:blipFill>
          <a:blip r:embed="rId3"/>
          <a:stretch>
            <a:fillRect/>
          </a:stretch>
        </p:blipFill>
        <p:spPr>
          <a:xfrm>
            <a:off x="1650365" y="5525770"/>
            <a:ext cx="851535" cy="851535"/>
          </a:xfrm>
          <a:prstGeom prst="rect">
            <a:avLst/>
          </a:prstGeom>
        </p:spPr>
      </p:pic>
      <p:sp>
        <p:nvSpPr>
          <p:cNvPr id="25" name="任意多边形 24"/>
          <p:cNvSpPr/>
          <p:nvPr/>
        </p:nvSpPr>
        <p:spPr bwMode="auto">
          <a:xfrm>
            <a:off x="5958840" y="1408713"/>
            <a:ext cx="2005934" cy="111667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26" name="图片 25" descr="u=3540058272,3072086592&amp;fm=26&amp;gp=0"/>
          <p:cNvPicPr>
            <a:picLocks noChangeAspect="1"/>
          </p:cNvPicPr>
          <p:nvPr/>
        </p:nvPicPr>
        <p:blipFill>
          <a:blip r:embed="rId4"/>
          <a:stretch>
            <a:fillRect/>
          </a:stretch>
        </p:blipFill>
        <p:spPr>
          <a:xfrm>
            <a:off x="6198870" y="1563370"/>
            <a:ext cx="1377950" cy="962025"/>
          </a:xfrm>
          <a:prstGeom prst="rect">
            <a:avLst/>
          </a:prstGeom>
        </p:spPr>
      </p:pic>
      <p:sp>
        <p:nvSpPr>
          <p:cNvPr id="27" name="任意多边形 26"/>
          <p:cNvSpPr/>
          <p:nvPr/>
        </p:nvSpPr>
        <p:spPr bwMode="auto">
          <a:xfrm>
            <a:off x="9758540" y="1531095"/>
            <a:ext cx="1844407" cy="102675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53" name="图片 52" descr="u=3045187960,3451591284&amp;fm=26&amp;gp=0"/>
          <p:cNvPicPr>
            <a:picLocks noChangeAspect="1"/>
          </p:cNvPicPr>
          <p:nvPr/>
        </p:nvPicPr>
        <p:blipFill>
          <a:blip r:embed="rId5"/>
          <a:srcRect l="16394" t="14656" r="18350"/>
          <a:stretch>
            <a:fillRect/>
          </a:stretch>
        </p:blipFill>
        <p:spPr>
          <a:xfrm>
            <a:off x="10191750" y="1785620"/>
            <a:ext cx="977900" cy="720090"/>
          </a:xfrm>
          <a:prstGeom prst="rect">
            <a:avLst/>
          </a:prstGeom>
        </p:spPr>
      </p:pic>
      <p:sp>
        <p:nvSpPr>
          <p:cNvPr id="54" name="任意多边形 53"/>
          <p:cNvSpPr/>
          <p:nvPr/>
        </p:nvSpPr>
        <p:spPr bwMode="auto">
          <a:xfrm>
            <a:off x="3079115" y="3321500"/>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56" name="图片 55" descr="u=1332791264,2357076927&amp;fm=15&amp;gp=0"/>
          <p:cNvPicPr>
            <a:picLocks noChangeAspect="1"/>
          </p:cNvPicPr>
          <p:nvPr/>
        </p:nvPicPr>
        <p:blipFill>
          <a:blip r:embed="rId6"/>
          <a:stretch>
            <a:fillRect/>
          </a:stretch>
        </p:blipFill>
        <p:spPr>
          <a:xfrm>
            <a:off x="3726815" y="3591560"/>
            <a:ext cx="752475" cy="752475"/>
          </a:xfrm>
          <a:prstGeom prst="rect">
            <a:avLst/>
          </a:prstGeom>
        </p:spPr>
      </p:pic>
      <p:sp>
        <p:nvSpPr>
          <p:cNvPr id="57" name="任意多边形 56"/>
          <p:cNvSpPr/>
          <p:nvPr/>
        </p:nvSpPr>
        <p:spPr bwMode="auto">
          <a:xfrm>
            <a:off x="2974975" y="5264600"/>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59" name="图片 58" descr="u=2485125282,1319692827&amp;fm=26&amp;gp=0"/>
          <p:cNvPicPr>
            <a:picLocks noChangeAspect="1"/>
          </p:cNvPicPr>
          <p:nvPr/>
        </p:nvPicPr>
        <p:blipFill>
          <a:blip r:embed="rId7"/>
          <a:stretch>
            <a:fillRect/>
          </a:stretch>
        </p:blipFill>
        <p:spPr>
          <a:xfrm>
            <a:off x="3582670" y="5619115"/>
            <a:ext cx="664845" cy="664845"/>
          </a:xfrm>
          <a:prstGeom prst="rect">
            <a:avLst/>
          </a:prstGeom>
        </p:spPr>
      </p:pic>
      <p:sp>
        <p:nvSpPr>
          <p:cNvPr id="60" name="任意多边形 59"/>
          <p:cNvSpPr/>
          <p:nvPr/>
        </p:nvSpPr>
        <p:spPr bwMode="auto">
          <a:xfrm>
            <a:off x="7964805" y="1451258"/>
            <a:ext cx="2005934" cy="111667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pic>
        <p:nvPicPr>
          <p:cNvPr id="62" name="图片 61" descr="u=3286710856,4250072148&amp;fm=26&amp;gp=0"/>
          <p:cNvPicPr>
            <a:picLocks noChangeAspect="1"/>
          </p:cNvPicPr>
          <p:nvPr/>
        </p:nvPicPr>
        <p:blipFill>
          <a:blip r:embed="rId8"/>
          <a:srcRect l="52200" t="14017" r="450" b="16017"/>
          <a:stretch>
            <a:fillRect/>
          </a:stretch>
        </p:blipFill>
        <p:spPr>
          <a:xfrm>
            <a:off x="8515350" y="1856740"/>
            <a:ext cx="904875" cy="668655"/>
          </a:xfrm>
          <a:prstGeom prst="rect">
            <a:avLst/>
          </a:prstGeom>
        </p:spPr>
      </p:pic>
      <p:sp>
        <p:nvSpPr>
          <p:cNvPr id="63" name="任意多边形 62"/>
          <p:cNvSpPr/>
          <p:nvPr/>
        </p:nvSpPr>
        <p:spPr bwMode="auto">
          <a:xfrm>
            <a:off x="5885180" y="3356893"/>
            <a:ext cx="2005934" cy="111667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65" name="任意多边形 64"/>
          <p:cNvSpPr/>
          <p:nvPr/>
        </p:nvSpPr>
        <p:spPr bwMode="auto">
          <a:xfrm>
            <a:off x="9684880" y="3479275"/>
            <a:ext cx="1844407" cy="102675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67" name="任意多边形 66"/>
          <p:cNvSpPr/>
          <p:nvPr/>
        </p:nvSpPr>
        <p:spPr bwMode="auto">
          <a:xfrm>
            <a:off x="7891145" y="3399438"/>
            <a:ext cx="2005934" cy="1116674"/>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69" name="文本框 68"/>
          <p:cNvSpPr txBox="1"/>
          <p:nvPr/>
        </p:nvSpPr>
        <p:spPr>
          <a:xfrm>
            <a:off x="8130540" y="3863975"/>
            <a:ext cx="1554480" cy="460375"/>
          </a:xfrm>
          <a:prstGeom prst="rect">
            <a:avLst/>
          </a:prstGeom>
          <a:noFill/>
        </p:spPr>
        <p:txBody>
          <a:bodyPr wrap="square" rtlCol="0">
            <a:spAutoFit/>
          </a:bodyPr>
          <a:p>
            <a:r>
              <a:rPr 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版本控制</a:t>
            </a:r>
            <a:endParaRPr 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0" name="图片 69" descr="u=3404785910,683938159&amp;fm=26&amp;gp=0"/>
          <p:cNvPicPr>
            <a:picLocks noChangeAspect="1"/>
          </p:cNvPicPr>
          <p:nvPr/>
        </p:nvPicPr>
        <p:blipFill>
          <a:blip r:embed="rId9"/>
          <a:stretch>
            <a:fillRect/>
          </a:stretch>
        </p:blipFill>
        <p:spPr>
          <a:xfrm>
            <a:off x="6452870" y="3664585"/>
            <a:ext cx="731520" cy="731520"/>
          </a:xfrm>
          <a:prstGeom prst="rect">
            <a:avLst/>
          </a:prstGeom>
        </p:spPr>
      </p:pic>
      <p:pic>
        <p:nvPicPr>
          <p:cNvPr id="71" name="图片 70" descr="u=2443823553,494157092&amp;fm=26&amp;gp=0"/>
          <p:cNvPicPr>
            <a:picLocks noChangeAspect="1"/>
          </p:cNvPicPr>
          <p:nvPr/>
        </p:nvPicPr>
        <p:blipFill>
          <a:blip r:embed="rId10"/>
          <a:srcRect t="-329" r="57660"/>
          <a:stretch>
            <a:fillRect/>
          </a:stretch>
        </p:blipFill>
        <p:spPr>
          <a:xfrm>
            <a:off x="10149205" y="3735705"/>
            <a:ext cx="916305" cy="660400"/>
          </a:xfrm>
          <a:prstGeom prst="rect">
            <a:avLst/>
          </a:prstGeom>
        </p:spPr>
      </p:pic>
      <p:sp>
        <p:nvSpPr>
          <p:cNvPr id="72" name="任意多边形 71"/>
          <p:cNvSpPr/>
          <p:nvPr/>
        </p:nvSpPr>
        <p:spPr bwMode="auto">
          <a:xfrm>
            <a:off x="6256377" y="5339846"/>
            <a:ext cx="1977470" cy="110082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74" name="任意多边形 73"/>
          <p:cNvSpPr/>
          <p:nvPr/>
        </p:nvSpPr>
        <p:spPr bwMode="auto">
          <a:xfrm>
            <a:off x="8143875" y="5264600"/>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76" name="文本框 75"/>
          <p:cNvSpPr txBox="1"/>
          <p:nvPr/>
        </p:nvSpPr>
        <p:spPr>
          <a:xfrm>
            <a:off x="6468110" y="5823585"/>
            <a:ext cx="1554480" cy="460375"/>
          </a:xfrm>
          <a:prstGeom prst="rect">
            <a:avLst/>
          </a:prstGeom>
          <a:noFill/>
        </p:spPr>
        <p:txBody>
          <a:bodyPr wrap="square" rtlCol="0">
            <a:spAutoFit/>
          </a:bodyPr>
          <a:p>
            <a:r>
              <a:rPr lang="zh-CN" alt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环境控制</a:t>
            </a:r>
            <a:endParaRPr lang="zh-CN" alt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7" name="图片 76" descr="u=2482207466,2181793145&amp;fm=26&amp;gp=0"/>
          <p:cNvPicPr>
            <a:picLocks noChangeAspect="1"/>
          </p:cNvPicPr>
          <p:nvPr/>
        </p:nvPicPr>
        <p:blipFill>
          <a:blip r:embed="rId11"/>
          <a:stretch>
            <a:fillRect/>
          </a:stretch>
        </p:blipFill>
        <p:spPr>
          <a:xfrm>
            <a:off x="8626475" y="5636260"/>
            <a:ext cx="848360" cy="647700"/>
          </a:xfrm>
          <a:prstGeom prst="rect">
            <a:avLst/>
          </a:prstGeom>
        </p:spPr>
      </p:pic>
      <p:sp>
        <p:nvSpPr>
          <p:cNvPr id="78" name="任意多边形 77"/>
          <p:cNvSpPr/>
          <p:nvPr/>
        </p:nvSpPr>
        <p:spPr bwMode="auto">
          <a:xfrm>
            <a:off x="1087477" y="1460631"/>
            <a:ext cx="1977470" cy="110082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79" name="任意多边形 78"/>
          <p:cNvSpPr/>
          <p:nvPr/>
        </p:nvSpPr>
        <p:spPr bwMode="auto">
          <a:xfrm>
            <a:off x="2974975" y="1385385"/>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p>
            <a:endParaRPr lang="zh-CN" altLang="en-US">
              <a:solidFill>
                <a:prstClr val="black"/>
              </a:solidFill>
              <a:latin typeface="Arial" panose="020B0604020202020204" pitchFamily="34" charset="0"/>
              <a:ea typeface="微软雅黑" panose="020B0503020204020204" pitchFamily="34" charset="-122"/>
            </a:endParaRPr>
          </a:p>
        </p:txBody>
      </p:sp>
      <p:sp>
        <p:nvSpPr>
          <p:cNvPr id="80" name="文本框 79"/>
          <p:cNvSpPr txBox="1"/>
          <p:nvPr/>
        </p:nvSpPr>
        <p:spPr>
          <a:xfrm>
            <a:off x="1299210" y="1944370"/>
            <a:ext cx="1554480" cy="460375"/>
          </a:xfrm>
          <a:prstGeom prst="rect">
            <a:avLst/>
          </a:prstGeom>
          <a:noFill/>
        </p:spPr>
        <p:txBody>
          <a:bodyPr wrap="square" rtlCol="0">
            <a:spAutoFit/>
          </a:bodyPr>
          <a:p>
            <a:r>
              <a:rPr lang="zh-CN" alt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界面设计</a:t>
            </a:r>
            <a:endParaRPr lang="zh-CN" altLang="en-US" sz="2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2" name="图片 81" descr="u=1814344448,3322300476&amp;fm=11&amp;gp=0"/>
          <p:cNvPicPr>
            <a:picLocks noChangeAspect="1"/>
          </p:cNvPicPr>
          <p:nvPr/>
        </p:nvPicPr>
        <p:blipFill>
          <a:blip r:embed="rId12"/>
          <a:stretch>
            <a:fillRect/>
          </a:stretch>
        </p:blipFill>
        <p:spPr>
          <a:xfrm>
            <a:off x="3510915" y="1657985"/>
            <a:ext cx="80899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51"/>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46"/>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47"/>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1000"/>
                                        <p:tgtEl>
                                          <p:spTgt spid="48"/>
                                        </p:tgtEl>
                                      </p:cBhvr>
                                    </p:animEffect>
                                  </p:childTnLst>
                                </p:cTn>
                              </p:par>
                              <p:par>
                                <p:cTn id="26" presetID="10" presetClass="entr" presetSubtype="0" fill="hold" grpId="0" nodeType="withEffect">
                                  <p:stCondLst>
                                    <p:cond delay="25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63" presetClass="path" presetSubtype="0" accel="50000" decel="50000" fill="hold" grpId="1" nodeType="withEffect">
                                  <p:stCondLst>
                                    <p:cond delay="2500"/>
                                  </p:stCondLst>
                                  <p:childTnLst>
                                    <p:animMotion origin="layout" path="M -0.08398 7.40741E-7 L 4.16667E-6 7.40741E-7 " pathEditMode="relative" rAng="0" ptsTypes="AA">
                                      <p:cBhvr>
                                        <p:cTn id="30" dur="2000" fill="hold"/>
                                        <p:tgtEl>
                                          <p:spTgt spid="16"/>
                                        </p:tgtEl>
                                        <p:attrNameLst>
                                          <p:attrName>ppt_x</p:attrName>
                                          <p:attrName>ppt_y</p:attrName>
                                        </p:attrNameLst>
                                      </p:cBhvr>
                                      <p:rCtr x="4245" y="0"/>
                                    </p:animMotion>
                                  </p:childTnLst>
                                </p:cTn>
                              </p:par>
                              <p:par>
                                <p:cTn id="31" presetID="53" presetClass="entr" presetSubtype="16" fill="hold" nodeType="withEffect">
                                  <p:stCondLst>
                                    <p:cond delay="400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10" presetClass="entr" presetSubtype="0" fill="hold" grpId="0" nodeType="withEffect">
                                  <p:stCondLst>
                                    <p:cond delay="2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63" presetClass="path" presetSubtype="0" accel="50000" decel="50000" fill="hold" grpId="1" nodeType="withEffect">
                                  <p:stCondLst>
                                    <p:cond delay="2500"/>
                                  </p:stCondLst>
                                  <p:childTnLst>
                                    <p:animMotion origin="layout" path="M -0.075521 0.001574 L 0.000000 -0.000093 " pathEditMode="relative" rAng="0" ptsTypes="">
                                      <p:cBhvr>
                                        <p:cTn id="40" dur="2000" fill="hold"/>
                                        <p:tgtEl>
                                          <p:spTgt spid="18"/>
                                        </p:tgtEl>
                                        <p:attrNameLst>
                                          <p:attrName>ppt_x</p:attrName>
                                          <p:attrName>ppt_y</p:attrName>
                                        </p:attrNameLst>
                                      </p:cBhvr>
                                      <p:rCtr x="129" y="-1"/>
                                    </p:animMotion>
                                  </p:childTnLst>
                                </p:cTn>
                              </p:par>
                              <p:par>
                                <p:cTn id="41" presetID="53" presetClass="entr" presetSubtype="16" fill="hold" nodeType="withEffect">
                                  <p:stCondLst>
                                    <p:cond delay="400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10" presetClass="entr" presetSubtype="0" fill="hold" grpId="0" nodeType="withEffect">
                                  <p:stCondLst>
                                    <p:cond delay="27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63" presetClass="path" presetSubtype="0" accel="50000" decel="50000" fill="hold" grpId="1" nodeType="withEffect">
                                  <p:stCondLst>
                                    <p:cond delay="2750"/>
                                  </p:stCondLst>
                                  <p:childTnLst>
                                    <p:animMotion origin="layout" path="M -0.08398 7.40741E-7 L 4.16667E-6 7.40741E-7 " pathEditMode="relative" rAng="0" ptsTypes="AA">
                                      <p:cBhvr>
                                        <p:cTn id="50" dur="2000" fill="hold"/>
                                        <p:tgtEl>
                                          <p:spTgt spid="25"/>
                                        </p:tgtEl>
                                        <p:attrNameLst>
                                          <p:attrName>ppt_x</p:attrName>
                                          <p:attrName>ppt_y</p:attrName>
                                        </p:attrNameLst>
                                      </p:cBhvr>
                                      <p:rCtr x="4245" y="0"/>
                                    </p:animMotion>
                                  </p:childTnLst>
                                </p:cTn>
                              </p:par>
                              <p:par>
                                <p:cTn id="51" presetID="53" presetClass="entr" presetSubtype="16" fill="hold" nodeType="withEffect">
                                  <p:stCondLst>
                                    <p:cond delay="400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10" presetClass="entr" presetSubtype="0" fill="hold" grpId="0" nodeType="withEffect">
                                  <p:stCondLst>
                                    <p:cond delay="275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63" presetClass="path" presetSubtype="0" accel="50000" decel="50000" fill="hold" grpId="1" nodeType="withEffect">
                                  <p:stCondLst>
                                    <p:cond delay="2750"/>
                                  </p:stCondLst>
                                  <p:childTnLst>
                                    <p:animMotion origin="layout" path="M 0.10638 -3.7037E-7 L 1.25E-6 -3.7037E-7 " pathEditMode="relative" rAng="0" ptsTypes="AA">
                                      <p:cBhvr>
                                        <p:cTn id="60" dur="2000" fill="hold"/>
                                        <p:tgtEl>
                                          <p:spTgt spid="27"/>
                                        </p:tgtEl>
                                        <p:attrNameLst>
                                          <p:attrName>ppt_x</p:attrName>
                                          <p:attrName>ppt_y</p:attrName>
                                        </p:attrNameLst>
                                      </p:cBhvr>
                                      <p:rCtr x="-5326" y="0"/>
                                    </p:animMotion>
                                  </p:childTnLst>
                                </p:cTn>
                              </p:par>
                              <p:par>
                                <p:cTn id="61" presetID="53" presetClass="entr" presetSubtype="16" fill="hold" nodeType="withEffect">
                                  <p:stCondLst>
                                    <p:cond delay="4000"/>
                                  </p:stCondLst>
                                  <p:childTnLst>
                                    <p:set>
                                      <p:cBhvr>
                                        <p:cTn id="62" dur="1" fill="hold">
                                          <p:stCondLst>
                                            <p:cond delay="0"/>
                                          </p:stCondLst>
                                        </p:cTn>
                                        <p:tgtEl>
                                          <p:spTgt spid="53"/>
                                        </p:tgtEl>
                                        <p:attrNameLst>
                                          <p:attrName>style.visibility</p:attrName>
                                        </p:attrNameLst>
                                      </p:cBhvr>
                                      <p:to>
                                        <p:strVal val="visible"/>
                                      </p:to>
                                    </p:set>
                                    <p:anim calcmode="lin" valueType="num">
                                      <p:cBhvr>
                                        <p:cTn id="63" dur="500" fill="hold"/>
                                        <p:tgtEl>
                                          <p:spTgt spid="53"/>
                                        </p:tgtEl>
                                        <p:attrNameLst>
                                          <p:attrName>ppt_w</p:attrName>
                                        </p:attrNameLst>
                                      </p:cBhvr>
                                      <p:tavLst>
                                        <p:tav tm="0">
                                          <p:val>
                                            <p:fltVal val="0"/>
                                          </p:val>
                                        </p:tav>
                                        <p:tav tm="100000">
                                          <p:val>
                                            <p:strVal val="#ppt_w"/>
                                          </p:val>
                                        </p:tav>
                                      </p:tavLst>
                                    </p:anim>
                                    <p:anim calcmode="lin" valueType="num">
                                      <p:cBhvr>
                                        <p:cTn id="64" dur="500" fill="hold"/>
                                        <p:tgtEl>
                                          <p:spTgt spid="53"/>
                                        </p:tgtEl>
                                        <p:attrNameLst>
                                          <p:attrName>ppt_h</p:attrName>
                                        </p:attrNameLst>
                                      </p:cBhvr>
                                      <p:tavLst>
                                        <p:tav tm="0">
                                          <p:val>
                                            <p:fltVal val="0"/>
                                          </p:val>
                                        </p:tav>
                                        <p:tav tm="100000">
                                          <p:val>
                                            <p:strVal val="#ppt_h"/>
                                          </p:val>
                                        </p:tav>
                                      </p:tavLst>
                                    </p:anim>
                                    <p:animEffect transition="in" filter="fade">
                                      <p:cBhvr>
                                        <p:cTn id="65" dur="500"/>
                                        <p:tgtEl>
                                          <p:spTgt spid="53"/>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63" presetClass="path" presetSubtype="0" accel="50000" decel="50000" fill="hold" grpId="1" nodeType="withEffect">
                                  <p:stCondLst>
                                    <p:cond delay="2500"/>
                                  </p:stCondLst>
                                  <p:childTnLst>
                                    <p:animMotion origin="layout" path="M 0.087656 -0.005926 L 0.000000 0.000000 " pathEditMode="relative" rAng="0" ptsTypes="">
                                      <p:cBhvr>
                                        <p:cTn id="70" dur="2000" fill="hold"/>
                                        <p:tgtEl>
                                          <p:spTgt spid="54"/>
                                        </p:tgtEl>
                                        <p:attrNameLst>
                                          <p:attrName>ppt_x</p:attrName>
                                          <p:attrName>ppt_y</p:attrName>
                                        </p:attrNameLst>
                                      </p:cBhvr>
                                      <p:rCtr x="-45" y="8"/>
                                    </p:animMotion>
                                  </p:childTnLst>
                                </p:cTn>
                              </p:par>
                              <p:par>
                                <p:cTn id="71" presetID="53" presetClass="entr" presetSubtype="16" fill="hold" nodeType="withEffect">
                                  <p:stCondLst>
                                    <p:cond delay="400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par>
                                <p:cTn id="76" presetID="10" presetClass="entr" presetSubtype="0" fill="hold" grpId="0" nodeType="withEffect">
                                  <p:stCondLst>
                                    <p:cond delay="250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63" presetClass="path" presetSubtype="0" accel="50000" decel="50000" fill="hold" grpId="1" nodeType="withEffect">
                                  <p:stCondLst>
                                    <p:cond delay="2500"/>
                                  </p:stCondLst>
                                  <p:childTnLst>
                                    <p:animMotion origin="layout" path="M 0.087656 -0.005926 L 0.000000 0.000000 " pathEditMode="relative" rAng="0" ptsTypes="">
                                      <p:cBhvr>
                                        <p:cTn id="80" dur="2000" fill="hold"/>
                                        <p:tgtEl>
                                          <p:spTgt spid="57"/>
                                        </p:tgtEl>
                                        <p:attrNameLst>
                                          <p:attrName>ppt_x</p:attrName>
                                          <p:attrName>ppt_y</p:attrName>
                                        </p:attrNameLst>
                                      </p:cBhvr>
                                      <p:rCtr x="-45" y="8"/>
                                    </p:animMotion>
                                  </p:childTnLst>
                                </p:cTn>
                              </p:par>
                              <p:par>
                                <p:cTn id="81" presetID="53" presetClass="entr" presetSubtype="16" fill="hold" nodeType="withEffect">
                                  <p:stCondLst>
                                    <p:cond delay="4000"/>
                                  </p:stCondLst>
                                  <p:childTnLst>
                                    <p:set>
                                      <p:cBhvr>
                                        <p:cTn id="82" dur="1" fill="hold">
                                          <p:stCondLst>
                                            <p:cond delay="0"/>
                                          </p:stCondLst>
                                        </p:cTn>
                                        <p:tgtEl>
                                          <p:spTgt spid="59"/>
                                        </p:tgtEl>
                                        <p:attrNameLst>
                                          <p:attrName>style.visibility</p:attrName>
                                        </p:attrNameLst>
                                      </p:cBhvr>
                                      <p:to>
                                        <p:strVal val="visible"/>
                                      </p:to>
                                    </p:set>
                                    <p:anim calcmode="lin" valueType="num">
                                      <p:cBhvr>
                                        <p:cTn id="83" dur="500" fill="hold"/>
                                        <p:tgtEl>
                                          <p:spTgt spid="59"/>
                                        </p:tgtEl>
                                        <p:attrNameLst>
                                          <p:attrName>ppt_w</p:attrName>
                                        </p:attrNameLst>
                                      </p:cBhvr>
                                      <p:tavLst>
                                        <p:tav tm="0">
                                          <p:val>
                                            <p:fltVal val="0"/>
                                          </p:val>
                                        </p:tav>
                                        <p:tav tm="100000">
                                          <p:val>
                                            <p:strVal val="#ppt_w"/>
                                          </p:val>
                                        </p:tav>
                                      </p:tavLst>
                                    </p:anim>
                                    <p:anim calcmode="lin" valueType="num">
                                      <p:cBhvr>
                                        <p:cTn id="84" dur="500" fill="hold"/>
                                        <p:tgtEl>
                                          <p:spTgt spid="59"/>
                                        </p:tgtEl>
                                        <p:attrNameLst>
                                          <p:attrName>ppt_h</p:attrName>
                                        </p:attrNameLst>
                                      </p:cBhvr>
                                      <p:tavLst>
                                        <p:tav tm="0">
                                          <p:val>
                                            <p:fltVal val="0"/>
                                          </p:val>
                                        </p:tav>
                                        <p:tav tm="100000">
                                          <p:val>
                                            <p:strVal val="#ppt_h"/>
                                          </p:val>
                                        </p:tav>
                                      </p:tavLst>
                                    </p:anim>
                                    <p:animEffect transition="in" filter="fade">
                                      <p:cBhvr>
                                        <p:cTn id="85" dur="500"/>
                                        <p:tgtEl>
                                          <p:spTgt spid="59"/>
                                        </p:tgtEl>
                                      </p:cBhvr>
                                    </p:animEffect>
                                  </p:childTnLst>
                                </p:cTn>
                              </p:par>
                              <p:par>
                                <p:cTn id="86" presetID="10" presetClass="entr" presetSubtype="0" fill="hold" grpId="0" nodeType="withEffect">
                                  <p:stCondLst>
                                    <p:cond delay="275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par>
                                <p:cTn id="89" presetID="53" presetClass="entr" presetSubtype="16" fill="hold" nodeType="withEffect">
                                  <p:stCondLst>
                                    <p:cond delay="4000"/>
                                  </p:stCondLst>
                                  <p:childTnLst>
                                    <p:set>
                                      <p:cBhvr>
                                        <p:cTn id="90" dur="1" fill="hold">
                                          <p:stCondLst>
                                            <p:cond delay="0"/>
                                          </p:stCondLst>
                                        </p:cTn>
                                        <p:tgtEl>
                                          <p:spTgt spid="62"/>
                                        </p:tgtEl>
                                        <p:attrNameLst>
                                          <p:attrName>style.visibility</p:attrName>
                                        </p:attrNameLst>
                                      </p:cBhvr>
                                      <p:to>
                                        <p:strVal val="visible"/>
                                      </p:to>
                                    </p:set>
                                    <p:anim calcmode="lin" valueType="num">
                                      <p:cBhvr>
                                        <p:cTn id="91" dur="500" fill="hold"/>
                                        <p:tgtEl>
                                          <p:spTgt spid="62"/>
                                        </p:tgtEl>
                                        <p:attrNameLst>
                                          <p:attrName>ppt_w</p:attrName>
                                        </p:attrNameLst>
                                      </p:cBhvr>
                                      <p:tavLst>
                                        <p:tav tm="0">
                                          <p:val>
                                            <p:fltVal val="0"/>
                                          </p:val>
                                        </p:tav>
                                        <p:tav tm="100000">
                                          <p:val>
                                            <p:strVal val="#ppt_w"/>
                                          </p:val>
                                        </p:tav>
                                      </p:tavLst>
                                    </p:anim>
                                    <p:anim calcmode="lin" valueType="num">
                                      <p:cBhvr>
                                        <p:cTn id="92" dur="500" fill="hold"/>
                                        <p:tgtEl>
                                          <p:spTgt spid="62"/>
                                        </p:tgtEl>
                                        <p:attrNameLst>
                                          <p:attrName>ppt_h</p:attrName>
                                        </p:attrNameLst>
                                      </p:cBhvr>
                                      <p:tavLst>
                                        <p:tav tm="0">
                                          <p:val>
                                            <p:fltVal val="0"/>
                                          </p:val>
                                        </p:tav>
                                        <p:tav tm="100000">
                                          <p:val>
                                            <p:strVal val="#ppt_h"/>
                                          </p:val>
                                        </p:tav>
                                      </p:tavLst>
                                    </p:anim>
                                    <p:animEffect transition="in" filter="fade">
                                      <p:cBhvr>
                                        <p:cTn id="93" dur="500"/>
                                        <p:tgtEl>
                                          <p:spTgt spid="62"/>
                                        </p:tgtEl>
                                      </p:cBhvr>
                                    </p:animEffect>
                                  </p:childTnLst>
                                </p:cTn>
                              </p:par>
                              <p:par>
                                <p:cTn id="94" presetID="10" presetClass="entr" presetSubtype="0" fill="hold" grpId="0" nodeType="withEffect">
                                  <p:stCondLst>
                                    <p:cond delay="275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63" presetClass="path" presetSubtype="0" accel="50000" decel="50000" fill="hold" grpId="1" nodeType="withEffect">
                                  <p:stCondLst>
                                    <p:cond delay="2750"/>
                                  </p:stCondLst>
                                  <p:childTnLst>
                                    <p:animMotion origin="layout" path="M -0.08398 7.40741E-7 L 4.16667E-6 7.40741E-7 " pathEditMode="relative" rAng="0" ptsTypes="AA">
                                      <p:cBhvr>
                                        <p:cTn id="98" dur="2000" fill="hold"/>
                                        <p:tgtEl>
                                          <p:spTgt spid="63"/>
                                        </p:tgtEl>
                                        <p:attrNameLst>
                                          <p:attrName>ppt_x</p:attrName>
                                          <p:attrName>ppt_y</p:attrName>
                                        </p:attrNameLst>
                                      </p:cBhvr>
                                      <p:rCtr x="4245" y="0"/>
                                    </p:animMotion>
                                  </p:childTnLst>
                                </p:cTn>
                              </p:par>
                              <p:par>
                                <p:cTn id="99" presetID="53" presetClass="entr" presetSubtype="16" fill="hold" nodeType="withEffect">
                                  <p:stCondLst>
                                    <p:cond delay="4000"/>
                                  </p:stCondLst>
                                  <p:childTnLst>
                                    <p:set>
                                      <p:cBhvr>
                                        <p:cTn id="100" dur="1" fill="hold">
                                          <p:stCondLst>
                                            <p:cond delay="0"/>
                                          </p:stCondLst>
                                        </p:cTn>
                                        <p:tgtEl>
                                          <p:spTgt spid="70"/>
                                        </p:tgtEl>
                                        <p:attrNameLst>
                                          <p:attrName>style.visibility</p:attrName>
                                        </p:attrNameLst>
                                      </p:cBhvr>
                                      <p:to>
                                        <p:strVal val="visible"/>
                                      </p:to>
                                    </p:set>
                                    <p:anim calcmode="lin" valueType="num">
                                      <p:cBhvr>
                                        <p:cTn id="101" dur="500" fill="hold"/>
                                        <p:tgtEl>
                                          <p:spTgt spid="70"/>
                                        </p:tgtEl>
                                        <p:attrNameLst>
                                          <p:attrName>ppt_w</p:attrName>
                                        </p:attrNameLst>
                                      </p:cBhvr>
                                      <p:tavLst>
                                        <p:tav tm="0">
                                          <p:val>
                                            <p:fltVal val="0"/>
                                          </p:val>
                                        </p:tav>
                                        <p:tav tm="100000">
                                          <p:val>
                                            <p:strVal val="#ppt_w"/>
                                          </p:val>
                                        </p:tav>
                                      </p:tavLst>
                                    </p:anim>
                                    <p:anim calcmode="lin" valueType="num">
                                      <p:cBhvr>
                                        <p:cTn id="102" dur="500" fill="hold"/>
                                        <p:tgtEl>
                                          <p:spTgt spid="70"/>
                                        </p:tgtEl>
                                        <p:attrNameLst>
                                          <p:attrName>ppt_h</p:attrName>
                                        </p:attrNameLst>
                                      </p:cBhvr>
                                      <p:tavLst>
                                        <p:tav tm="0">
                                          <p:val>
                                            <p:fltVal val="0"/>
                                          </p:val>
                                        </p:tav>
                                        <p:tav tm="100000">
                                          <p:val>
                                            <p:strVal val="#ppt_h"/>
                                          </p:val>
                                        </p:tav>
                                      </p:tavLst>
                                    </p:anim>
                                    <p:animEffect transition="in" filter="fade">
                                      <p:cBhvr>
                                        <p:cTn id="103" dur="500"/>
                                        <p:tgtEl>
                                          <p:spTgt spid="70"/>
                                        </p:tgtEl>
                                      </p:cBhvr>
                                    </p:animEffect>
                                  </p:childTnLst>
                                </p:cTn>
                              </p:par>
                              <p:par>
                                <p:cTn id="104" presetID="10" presetClass="entr" presetSubtype="0" fill="hold" grpId="0" nodeType="withEffect">
                                  <p:stCondLst>
                                    <p:cond delay="275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par>
                                <p:cTn id="107" presetID="63" presetClass="path" presetSubtype="0" accel="50000" decel="50000" fill="hold" grpId="1" nodeType="withEffect">
                                  <p:stCondLst>
                                    <p:cond delay="2750"/>
                                  </p:stCondLst>
                                  <p:childTnLst>
                                    <p:animMotion origin="layout" path="M 0.10638 -3.7037E-7 L 1.25E-6 -3.7037E-7 " pathEditMode="relative" rAng="0" ptsTypes="AA">
                                      <p:cBhvr>
                                        <p:cTn id="108" dur="2000" fill="hold"/>
                                        <p:tgtEl>
                                          <p:spTgt spid="65"/>
                                        </p:tgtEl>
                                        <p:attrNameLst>
                                          <p:attrName>ppt_x</p:attrName>
                                          <p:attrName>ppt_y</p:attrName>
                                        </p:attrNameLst>
                                      </p:cBhvr>
                                      <p:rCtr x="-5326" y="0"/>
                                    </p:animMotion>
                                  </p:childTnLst>
                                </p:cTn>
                              </p:par>
                              <p:par>
                                <p:cTn id="109" presetID="53" presetClass="entr" presetSubtype="16" fill="hold" nodeType="withEffect">
                                  <p:stCondLst>
                                    <p:cond delay="4000"/>
                                  </p:stCondLst>
                                  <p:childTnLst>
                                    <p:set>
                                      <p:cBhvr>
                                        <p:cTn id="110" dur="1" fill="hold">
                                          <p:stCondLst>
                                            <p:cond delay="0"/>
                                          </p:stCondLst>
                                        </p:cTn>
                                        <p:tgtEl>
                                          <p:spTgt spid="71"/>
                                        </p:tgtEl>
                                        <p:attrNameLst>
                                          <p:attrName>style.visibility</p:attrName>
                                        </p:attrNameLst>
                                      </p:cBhvr>
                                      <p:to>
                                        <p:strVal val="visible"/>
                                      </p:to>
                                    </p:set>
                                    <p:anim calcmode="lin" valueType="num">
                                      <p:cBhvr>
                                        <p:cTn id="111" dur="500" fill="hold"/>
                                        <p:tgtEl>
                                          <p:spTgt spid="71"/>
                                        </p:tgtEl>
                                        <p:attrNameLst>
                                          <p:attrName>ppt_w</p:attrName>
                                        </p:attrNameLst>
                                      </p:cBhvr>
                                      <p:tavLst>
                                        <p:tav tm="0">
                                          <p:val>
                                            <p:fltVal val="0"/>
                                          </p:val>
                                        </p:tav>
                                        <p:tav tm="100000">
                                          <p:val>
                                            <p:strVal val="#ppt_w"/>
                                          </p:val>
                                        </p:tav>
                                      </p:tavLst>
                                    </p:anim>
                                    <p:anim calcmode="lin" valueType="num">
                                      <p:cBhvr>
                                        <p:cTn id="112" dur="500" fill="hold"/>
                                        <p:tgtEl>
                                          <p:spTgt spid="71"/>
                                        </p:tgtEl>
                                        <p:attrNameLst>
                                          <p:attrName>ppt_h</p:attrName>
                                        </p:attrNameLst>
                                      </p:cBhvr>
                                      <p:tavLst>
                                        <p:tav tm="0">
                                          <p:val>
                                            <p:fltVal val="0"/>
                                          </p:val>
                                        </p:tav>
                                        <p:tav tm="100000">
                                          <p:val>
                                            <p:strVal val="#ppt_h"/>
                                          </p:val>
                                        </p:tav>
                                      </p:tavLst>
                                    </p:anim>
                                    <p:animEffect transition="in" filter="fade">
                                      <p:cBhvr>
                                        <p:cTn id="113" dur="500"/>
                                        <p:tgtEl>
                                          <p:spTgt spid="71"/>
                                        </p:tgtEl>
                                      </p:cBhvr>
                                    </p:animEffect>
                                  </p:childTnLst>
                                </p:cTn>
                              </p:par>
                              <p:par>
                                <p:cTn id="114" presetID="10" presetClass="entr" presetSubtype="0" fill="hold" grpId="0" nodeType="withEffect">
                                  <p:stCondLst>
                                    <p:cond delay="275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par>
                                <p:cTn id="117" presetID="53" presetClass="entr" presetSubtype="16" fill="hold" grpId="0" nodeType="withEffect">
                                  <p:stCondLst>
                                    <p:cond delay="4000"/>
                                  </p:stCondLst>
                                  <p:childTnLst>
                                    <p:set>
                                      <p:cBhvr>
                                        <p:cTn id="118" dur="1" fill="hold">
                                          <p:stCondLst>
                                            <p:cond delay="0"/>
                                          </p:stCondLst>
                                        </p:cTn>
                                        <p:tgtEl>
                                          <p:spTgt spid="69"/>
                                        </p:tgtEl>
                                        <p:attrNameLst>
                                          <p:attrName>style.visibility</p:attrName>
                                        </p:attrNameLst>
                                      </p:cBhvr>
                                      <p:to>
                                        <p:strVal val="visible"/>
                                      </p:to>
                                    </p:set>
                                    <p:anim calcmode="lin" valueType="num">
                                      <p:cBhvr>
                                        <p:cTn id="119" dur="500" fill="hold"/>
                                        <p:tgtEl>
                                          <p:spTgt spid="69"/>
                                        </p:tgtEl>
                                        <p:attrNameLst>
                                          <p:attrName>ppt_w</p:attrName>
                                        </p:attrNameLst>
                                      </p:cBhvr>
                                      <p:tavLst>
                                        <p:tav tm="0">
                                          <p:val>
                                            <p:fltVal val="0"/>
                                          </p:val>
                                        </p:tav>
                                        <p:tav tm="100000">
                                          <p:val>
                                            <p:strVal val="#ppt_w"/>
                                          </p:val>
                                        </p:tav>
                                      </p:tavLst>
                                    </p:anim>
                                    <p:anim calcmode="lin" valueType="num">
                                      <p:cBhvr>
                                        <p:cTn id="120" dur="500" fill="hold"/>
                                        <p:tgtEl>
                                          <p:spTgt spid="69"/>
                                        </p:tgtEl>
                                        <p:attrNameLst>
                                          <p:attrName>ppt_h</p:attrName>
                                        </p:attrNameLst>
                                      </p:cBhvr>
                                      <p:tavLst>
                                        <p:tav tm="0">
                                          <p:val>
                                            <p:fltVal val="0"/>
                                          </p:val>
                                        </p:tav>
                                        <p:tav tm="100000">
                                          <p:val>
                                            <p:strVal val="#ppt_h"/>
                                          </p:val>
                                        </p:tav>
                                      </p:tavLst>
                                    </p:anim>
                                    <p:animEffect transition="in" filter="fade">
                                      <p:cBhvr>
                                        <p:cTn id="121" dur="500"/>
                                        <p:tgtEl>
                                          <p:spTgt spid="69"/>
                                        </p:tgtEl>
                                      </p:cBhvr>
                                    </p:animEffect>
                                  </p:childTnLst>
                                </p:cTn>
                              </p:par>
                              <p:par>
                                <p:cTn id="122" presetID="10" presetClass="entr" presetSubtype="0" fill="hold" grpId="0" nodeType="withEffect">
                                  <p:stCondLst>
                                    <p:cond delay="250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500"/>
                                        <p:tgtEl>
                                          <p:spTgt spid="72"/>
                                        </p:tgtEl>
                                      </p:cBhvr>
                                    </p:animEffect>
                                  </p:childTnLst>
                                </p:cTn>
                              </p:par>
                              <p:par>
                                <p:cTn id="125" presetID="63" presetClass="path" presetSubtype="0" accel="50000" decel="50000" fill="hold" grpId="1" nodeType="withEffect">
                                  <p:stCondLst>
                                    <p:cond delay="2500"/>
                                  </p:stCondLst>
                                  <p:childTnLst>
                                    <p:animMotion origin="layout" path="M -0.075521 0.001574 L 0.000000 -0.000093 " pathEditMode="relative" rAng="0" ptsTypes="">
                                      <p:cBhvr>
                                        <p:cTn id="126" dur="2000" fill="hold"/>
                                        <p:tgtEl>
                                          <p:spTgt spid="72"/>
                                        </p:tgtEl>
                                        <p:attrNameLst>
                                          <p:attrName>ppt_x</p:attrName>
                                          <p:attrName>ppt_y</p:attrName>
                                        </p:attrNameLst>
                                      </p:cBhvr>
                                      <p:rCtr x="129" y="-1"/>
                                    </p:animMotion>
                                  </p:childTnLst>
                                </p:cTn>
                              </p:par>
                              <p:par>
                                <p:cTn id="127" presetID="10" presetClass="entr" presetSubtype="0" fill="hold" grpId="0" nodeType="withEffect">
                                  <p:stCondLst>
                                    <p:cond delay="2500"/>
                                  </p:stCondLst>
                                  <p:childTnLst>
                                    <p:set>
                                      <p:cBhvr>
                                        <p:cTn id="128" dur="1" fill="hold">
                                          <p:stCondLst>
                                            <p:cond delay="0"/>
                                          </p:stCondLst>
                                        </p:cTn>
                                        <p:tgtEl>
                                          <p:spTgt spid="74"/>
                                        </p:tgtEl>
                                        <p:attrNameLst>
                                          <p:attrName>style.visibility</p:attrName>
                                        </p:attrNameLst>
                                      </p:cBhvr>
                                      <p:to>
                                        <p:strVal val="visible"/>
                                      </p:to>
                                    </p:set>
                                    <p:animEffect transition="in" filter="fade">
                                      <p:cBhvr>
                                        <p:cTn id="129" dur="500"/>
                                        <p:tgtEl>
                                          <p:spTgt spid="74"/>
                                        </p:tgtEl>
                                      </p:cBhvr>
                                    </p:animEffect>
                                  </p:childTnLst>
                                </p:cTn>
                              </p:par>
                              <p:par>
                                <p:cTn id="130" presetID="63" presetClass="path" presetSubtype="0" accel="50000" decel="50000" fill="hold" grpId="1" nodeType="withEffect">
                                  <p:stCondLst>
                                    <p:cond delay="2500"/>
                                  </p:stCondLst>
                                  <p:childTnLst>
                                    <p:animMotion origin="layout" path="M 0.087656 -0.005926 L 0.000000 0.000000 " pathEditMode="relative" rAng="0" ptsTypes="">
                                      <p:cBhvr>
                                        <p:cTn id="131" dur="2000" fill="hold"/>
                                        <p:tgtEl>
                                          <p:spTgt spid="74"/>
                                        </p:tgtEl>
                                        <p:attrNameLst>
                                          <p:attrName>ppt_x</p:attrName>
                                          <p:attrName>ppt_y</p:attrName>
                                        </p:attrNameLst>
                                      </p:cBhvr>
                                      <p:rCtr x="-45" y="8"/>
                                    </p:animMotion>
                                  </p:childTnLst>
                                </p:cTn>
                              </p:par>
                              <p:par>
                                <p:cTn id="132" presetID="53" presetClass="entr" presetSubtype="16" fill="hold" grpId="0" nodeType="withEffect">
                                  <p:stCondLst>
                                    <p:cond delay="4000"/>
                                  </p:stCondLst>
                                  <p:childTnLst>
                                    <p:set>
                                      <p:cBhvr>
                                        <p:cTn id="133" dur="1" fill="hold">
                                          <p:stCondLst>
                                            <p:cond delay="0"/>
                                          </p:stCondLst>
                                        </p:cTn>
                                        <p:tgtEl>
                                          <p:spTgt spid="76"/>
                                        </p:tgtEl>
                                        <p:attrNameLst>
                                          <p:attrName>style.visibility</p:attrName>
                                        </p:attrNameLst>
                                      </p:cBhvr>
                                      <p:to>
                                        <p:strVal val="visible"/>
                                      </p:to>
                                    </p:set>
                                    <p:anim calcmode="lin" valueType="num">
                                      <p:cBhvr>
                                        <p:cTn id="134" dur="500" fill="hold"/>
                                        <p:tgtEl>
                                          <p:spTgt spid="76"/>
                                        </p:tgtEl>
                                        <p:attrNameLst>
                                          <p:attrName>ppt_w</p:attrName>
                                        </p:attrNameLst>
                                      </p:cBhvr>
                                      <p:tavLst>
                                        <p:tav tm="0">
                                          <p:val>
                                            <p:fltVal val="0"/>
                                          </p:val>
                                        </p:tav>
                                        <p:tav tm="100000">
                                          <p:val>
                                            <p:strVal val="#ppt_w"/>
                                          </p:val>
                                        </p:tav>
                                      </p:tavLst>
                                    </p:anim>
                                    <p:anim calcmode="lin" valueType="num">
                                      <p:cBhvr>
                                        <p:cTn id="135" dur="500" fill="hold"/>
                                        <p:tgtEl>
                                          <p:spTgt spid="76"/>
                                        </p:tgtEl>
                                        <p:attrNameLst>
                                          <p:attrName>ppt_h</p:attrName>
                                        </p:attrNameLst>
                                      </p:cBhvr>
                                      <p:tavLst>
                                        <p:tav tm="0">
                                          <p:val>
                                            <p:fltVal val="0"/>
                                          </p:val>
                                        </p:tav>
                                        <p:tav tm="100000">
                                          <p:val>
                                            <p:strVal val="#ppt_h"/>
                                          </p:val>
                                        </p:tav>
                                      </p:tavLst>
                                    </p:anim>
                                    <p:animEffect transition="in" filter="fade">
                                      <p:cBhvr>
                                        <p:cTn id="136" dur="500"/>
                                        <p:tgtEl>
                                          <p:spTgt spid="76"/>
                                        </p:tgtEl>
                                      </p:cBhvr>
                                    </p:animEffect>
                                  </p:childTnLst>
                                </p:cTn>
                              </p:par>
                              <p:par>
                                <p:cTn id="137" presetID="53" presetClass="entr" presetSubtype="16" fill="hold" nodeType="withEffect">
                                  <p:stCondLst>
                                    <p:cond delay="4000"/>
                                  </p:stCondLst>
                                  <p:childTnLst>
                                    <p:set>
                                      <p:cBhvr>
                                        <p:cTn id="138" dur="1" fill="hold">
                                          <p:stCondLst>
                                            <p:cond delay="0"/>
                                          </p:stCondLst>
                                        </p:cTn>
                                        <p:tgtEl>
                                          <p:spTgt spid="77"/>
                                        </p:tgtEl>
                                        <p:attrNameLst>
                                          <p:attrName>style.visibility</p:attrName>
                                        </p:attrNameLst>
                                      </p:cBhvr>
                                      <p:to>
                                        <p:strVal val="visible"/>
                                      </p:to>
                                    </p:set>
                                    <p:anim calcmode="lin" valueType="num">
                                      <p:cBhvr>
                                        <p:cTn id="139" dur="500" fill="hold"/>
                                        <p:tgtEl>
                                          <p:spTgt spid="77"/>
                                        </p:tgtEl>
                                        <p:attrNameLst>
                                          <p:attrName>ppt_w</p:attrName>
                                        </p:attrNameLst>
                                      </p:cBhvr>
                                      <p:tavLst>
                                        <p:tav tm="0">
                                          <p:val>
                                            <p:fltVal val="0"/>
                                          </p:val>
                                        </p:tav>
                                        <p:tav tm="100000">
                                          <p:val>
                                            <p:strVal val="#ppt_w"/>
                                          </p:val>
                                        </p:tav>
                                      </p:tavLst>
                                    </p:anim>
                                    <p:anim calcmode="lin" valueType="num">
                                      <p:cBhvr>
                                        <p:cTn id="140" dur="500" fill="hold"/>
                                        <p:tgtEl>
                                          <p:spTgt spid="77"/>
                                        </p:tgtEl>
                                        <p:attrNameLst>
                                          <p:attrName>ppt_h</p:attrName>
                                        </p:attrNameLst>
                                      </p:cBhvr>
                                      <p:tavLst>
                                        <p:tav tm="0">
                                          <p:val>
                                            <p:fltVal val="0"/>
                                          </p:val>
                                        </p:tav>
                                        <p:tav tm="100000">
                                          <p:val>
                                            <p:strVal val="#ppt_h"/>
                                          </p:val>
                                        </p:tav>
                                      </p:tavLst>
                                    </p:anim>
                                    <p:animEffect transition="in" filter="fade">
                                      <p:cBhvr>
                                        <p:cTn id="141" dur="500"/>
                                        <p:tgtEl>
                                          <p:spTgt spid="77"/>
                                        </p:tgtEl>
                                      </p:cBhvr>
                                    </p:animEffect>
                                  </p:childTnLst>
                                </p:cTn>
                              </p:par>
                              <p:par>
                                <p:cTn id="142" presetID="10" presetClass="entr" presetSubtype="0" fill="hold" grpId="0" nodeType="withEffect">
                                  <p:stCondLst>
                                    <p:cond delay="2500"/>
                                  </p:stCondLst>
                                  <p:childTnLst>
                                    <p:set>
                                      <p:cBhvr>
                                        <p:cTn id="143" dur="1" fill="hold">
                                          <p:stCondLst>
                                            <p:cond delay="0"/>
                                          </p:stCondLst>
                                        </p:cTn>
                                        <p:tgtEl>
                                          <p:spTgt spid="78"/>
                                        </p:tgtEl>
                                        <p:attrNameLst>
                                          <p:attrName>style.visibility</p:attrName>
                                        </p:attrNameLst>
                                      </p:cBhvr>
                                      <p:to>
                                        <p:strVal val="visible"/>
                                      </p:to>
                                    </p:set>
                                    <p:animEffect transition="in" filter="fade">
                                      <p:cBhvr>
                                        <p:cTn id="144" dur="500"/>
                                        <p:tgtEl>
                                          <p:spTgt spid="78"/>
                                        </p:tgtEl>
                                      </p:cBhvr>
                                    </p:animEffect>
                                  </p:childTnLst>
                                </p:cTn>
                              </p:par>
                              <p:par>
                                <p:cTn id="145" presetID="63" presetClass="path" presetSubtype="0" accel="50000" decel="50000" fill="hold" grpId="1" nodeType="withEffect">
                                  <p:stCondLst>
                                    <p:cond delay="2500"/>
                                  </p:stCondLst>
                                  <p:childTnLst>
                                    <p:animMotion origin="layout" path="M -0.075521 0.001574 L 0.000000 -0.000093 " pathEditMode="relative" rAng="0" ptsTypes="">
                                      <p:cBhvr>
                                        <p:cTn id="146" dur="2000" fill="hold"/>
                                        <p:tgtEl>
                                          <p:spTgt spid="78"/>
                                        </p:tgtEl>
                                        <p:attrNameLst>
                                          <p:attrName>ppt_x</p:attrName>
                                          <p:attrName>ppt_y</p:attrName>
                                        </p:attrNameLst>
                                      </p:cBhvr>
                                      <p:rCtr x="129" y="-1"/>
                                    </p:animMotion>
                                  </p:childTnLst>
                                </p:cTn>
                              </p:par>
                              <p:par>
                                <p:cTn id="147" presetID="10" presetClass="entr" presetSubtype="0" fill="hold" grpId="0" nodeType="withEffect">
                                  <p:stCondLst>
                                    <p:cond delay="250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500"/>
                                        <p:tgtEl>
                                          <p:spTgt spid="79"/>
                                        </p:tgtEl>
                                      </p:cBhvr>
                                    </p:animEffect>
                                  </p:childTnLst>
                                </p:cTn>
                              </p:par>
                              <p:par>
                                <p:cTn id="150" presetID="63" presetClass="path" presetSubtype="0" accel="50000" decel="50000" fill="hold" grpId="1" nodeType="withEffect">
                                  <p:stCondLst>
                                    <p:cond delay="2500"/>
                                  </p:stCondLst>
                                  <p:childTnLst>
                                    <p:animMotion origin="layout" path="M 0.087656 -0.005926 L 0.000000 0.000000 " pathEditMode="relative" rAng="0" ptsTypes="">
                                      <p:cBhvr>
                                        <p:cTn id="151" dur="2000" fill="hold"/>
                                        <p:tgtEl>
                                          <p:spTgt spid="79"/>
                                        </p:tgtEl>
                                        <p:attrNameLst>
                                          <p:attrName>ppt_x</p:attrName>
                                          <p:attrName>ppt_y</p:attrName>
                                        </p:attrNameLst>
                                      </p:cBhvr>
                                      <p:rCtr x="-45" y="8"/>
                                    </p:animMotion>
                                  </p:childTnLst>
                                </p:cTn>
                              </p:par>
                              <p:par>
                                <p:cTn id="152" presetID="53" presetClass="entr" presetSubtype="16" fill="hold" grpId="0" nodeType="withEffect">
                                  <p:stCondLst>
                                    <p:cond delay="4000"/>
                                  </p:stCondLst>
                                  <p:childTnLst>
                                    <p:set>
                                      <p:cBhvr>
                                        <p:cTn id="153" dur="1" fill="hold">
                                          <p:stCondLst>
                                            <p:cond delay="0"/>
                                          </p:stCondLst>
                                        </p:cTn>
                                        <p:tgtEl>
                                          <p:spTgt spid="80"/>
                                        </p:tgtEl>
                                        <p:attrNameLst>
                                          <p:attrName>style.visibility</p:attrName>
                                        </p:attrNameLst>
                                      </p:cBhvr>
                                      <p:to>
                                        <p:strVal val="visible"/>
                                      </p:to>
                                    </p:set>
                                    <p:anim calcmode="lin" valueType="num">
                                      <p:cBhvr>
                                        <p:cTn id="154" dur="500" fill="hold"/>
                                        <p:tgtEl>
                                          <p:spTgt spid="80"/>
                                        </p:tgtEl>
                                        <p:attrNameLst>
                                          <p:attrName>ppt_w</p:attrName>
                                        </p:attrNameLst>
                                      </p:cBhvr>
                                      <p:tavLst>
                                        <p:tav tm="0">
                                          <p:val>
                                            <p:fltVal val="0"/>
                                          </p:val>
                                        </p:tav>
                                        <p:tav tm="100000">
                                          <p:val>
                                            <p:strVal val="#ppt_w"/>
                                          </p:val>
                                        </p:tav>
                                      </p:tavLst>
                                    </p:anim>
                                    <p:anim calcmode="lin" valueType="num">
                                      <p:cBhvr>
                                        <p:cTn id="155" dur="500" fill="hold"/>
                                        <p:tgtEl>
                                          <p:spTgt spid="80"/>
                                        </p:tgtEl>
                                        <p:attrNameLst>
                                          <p:attrName>ppt_h</p:attrName>
                                        </p:attrNameLst>
                                      </p:cBhvr>
                                      <p:tavLst>
                                        <p:tav tm="0">
                                          <p:val>
                                            <p:fltVal val="0"/>
                                          </p:val>
                                        </p:tav>
                                        <p:tav tm="100000">
                                          <p:val>
                                            <p:strVal val="#ppt_h"/>
                                          </p:val>
                                        </p:tav>
                                      </p:tavLst>
                                    </p:anim>
                                    <p:animEffect transition="in" filter="fade">
                                      <p:cBhvr>
                                        <p:cTn id="156" dur="500"/>
                                        <p:tgtEl>
                                          <p:spTgt spid="80"/>
                                        </p:tgtEl>
                                      </p:cBhvr>
                                    </p:animEffect>
                                  </p:childTnLst>
                                </p:cTn>
                              </p:par>
                              <p:par>
                                <p:cTn id="157" presetID="53" presetClass="entr" presetSubtype="16" fill="hold" nodeType="withEffect">
                                  <p:stCondLst>
                                    <p:cond delay="4000"/>
                                  </p:stCondLst>
                                  <p:childTnLst>
                                    <p:set>
                                      <p:cBhvr>
                                        <p:cTn id="158" dur="1" fill="hold">
                                          <p:stCondLst>
                                            <p:cond delay="0"/>
                                          </p:stCondLst>
                                        </p:cTn>
                                        <p:tgtEl>
                                          <p:spTgt spid="82"/>
                                        </p:tgtEl>
                                        <p:attrNameLst>
                                          <p:attrName>style.visibility</p:attrName>
                                        </p:attrNameLst>
                                      </p:cBhvr>
                                      <p:to>
                                        <p:strVal val="visible"/>
                                      </p:to>
                                    </p:set>
                                    <p:anim calcmode="lin" valueType="num">
                                      <p:cBhvr>
                                        <p:cTn id="159" dur="500" fill="hold"/>
                                        <p:tgtEl>
                                          <p:spTgt spid="82"/>
                                        </p:tgtEl>
                                        <p:attrNameLst>
                                          <p:attrName>ppt_w</p:attrName>
                                        </p:attrNameLst>
                                      </p:cBhvr>
                                      <p:tavLst>
                                        <p:tav tm="0">
                                          <p:val>
                                            <p:fltVal val="0"/>
                                          </p:val>
                                        </p:tav>
                                        <p:tav tm="100000">
                                          <p:val>
                                            <p:strVal val="#ppt_w"/>
                                          </p:val>
                                        </p:tav>
                                      </p:tavLst>
                                    </p:anim>
                                    <p:anim calcmode="lin" valueType="num">
                                      <p:cBhvr>
                                        <p:cTn id="160" dur="500" fill="hold"/>
                                        <p:tgtEl>
                                          <p:spTgt spid="82"/>
                                        </p:tgtEl>
                                        <p:attrNameLst>
                                          <p:attrName>ppt_h</p:attrName>
                                        </p:attrNameLst>
                                      </p:cBhvr>
                                      <p:tavLst>
                                        <p:tav tm="0">
                                          <p:val>
                                            <p:fltVal val="0"/>
                                          </p:val>
                                        </p:tav>
                                        <p:tav tm="100000">
                                          <p:val>
                                            <p:strVal val="#ppt_h"/>
                                          </p:val>
                                        </p:tav>
                                      </p:tavLst>
                                    </p:anim>
                                    <p:animEffect transition="in" filter="fade">
                                      <p:cBhvr>
                                        <p:cTn id="16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6" grpId="1" bldLvl="0" animBg="1"/>
      <p:bldP spid="47" grpId="0" bldLvl="0" animBg="1"/>
      <p:bldP spid="47" grpId="1" bldLvl="0" animBg="1"/>
      <p:bldP spid="51" grpId="0" bldLvl="0" animBg="1"/>
      <p:bldP spid="51" grpId="1" bldLvl="0" animBg="1"/>
      <p:bldP spid="52" grpId="0"/>
      <p:bldP spid="16" grpId="0" bldLvl="0" animBg="1"/>
      <p:bldP spid="16" grpId="1" bldLvl="0" animBg="1"/>
      <p:bldP spid="18" grpId="0" bldLvl="0" animBg="1"/>
      <p:bldP spid="18" grpId="1" bldLvl="0" animBg="1"/>
      <p:bldP spid="25" grpId="0" bldLvl="0" animBg="1"/>
      <p:bldP spid="25" grpId="1" bldLvl="0" animBg="1"/>
      <p:bldP spid="27" grpId="0" bldLvl="0" animBg="1"/>
      <p:bldP spid="27" grpId="1" bldLvl="0" animBg="1"/>
      <p:bldP spid="54" grpId="0" bldLvl="0" animBg="1"/>
      <p:bldP spid="54" grpId="1" bldLvl="0" animBg="1"/>
      <p:bldP spid="57" grpId="0" bldLvl="0" animBg="1"/>
      <p:bldP spid="57" grpId="1" bldLvl="0" animBg="1"/>
      <p:bldP spid="60" grpId="0" bldLvl="0" animBg="1"/>
      <p:bldP spid="63" grpId="0" bldLvl="0" animBg="1"/>
      <p:bldP spid="63" grpId="1" bldLvl="0" animBg="1"/>
      <p:bldP spid="65" grpId="0" bldLvl="0" animBg="1"/>
      <p:bldP spid="65" grpId="1" bldLvl="0" animBg="1"/>
      <p:bldP spid="67" grpId="0" bldLvl="0" animBg="1"/>
      <p:bldP spid="69" grpId="0"/>
      <p:bldP spid="69" grpId="1"/>
      <p:bldP spid="72" grpId="0" bldLvl="0" animBg="1"/>
      <p:bldP spid="72" grpId="1" bldLvl="0" animBg="1"/>
      <p:bldP spid="74" grpId="0" bldLvl="0" animBg="1"/>
      <p:bldP spid="74" grpId="1" bldLvl="0" animBg="1"/>
      <p:bldP spid="76" grpId="0"/>
      <p:bldP spid="76" grpId="1"/>
      <p:bldP spid="78" grpId="0" bldLvl="0" animBg="1"/>
      <p:bldP spid="78" grpId="1" bldLvl="0" animBg="1"/>
      <p:bldP spid="79" grpId="0" bldLvl="0" animBg="1"/>
      <p:bldP spid="79" grpId="1" bldLvl="0" animBg="1"/>
      <p:bldP spid="80" grpId="0"/>
      <p:bldP spid="80"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73845" y="3033262"/>
            <a:ext cx="3210955" cy="829945"/>
          </a:xfrm>
          <a:prstGeom prst="rect">
            <a:avLst/>
          </a:prstGeom>
          <a:ln>
            <a:noFill/>
          </a:ln>
        </p:spPr>
        <p:txBody>
          <a:bodyPr wrap="square">
            <a:spAutoFit/>
          </a:bodyPr>
          <a:lstStyle/>
          <a:p>
            <a:pPr algn="ctr"/>
            <a:r>
              <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rPr>
              <a:t>其他</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2" y="3033286"/>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4800"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8" presetClass="emph" presetSubtype="0" repeatCount="indefinite" fill="hold" nodeType="withEffect">
                                  <p:stCondLst>
                                    <p:cond delay="1000"/>
                                  </p:stCondLst>
                                  <p:childTnLst>
                                    <p:animRot by="-21600000">
                                      <p:cBhvr>
                                        <p:cTn id="17" dur="2000" fill="hold"/>
                                        <p:tgtEl>
                                          <p:spTgt spid="6"/>
                                        </p:tgtEl>
                                        <p:attrNameLst>
                                          <p:attrName>r</p:attrName>
                                        </p:attrNameLst>
                                      </p:cBhvr>
                                    </p:animRo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8" presetClass="emph" presetSubtype="0" repeatCount="indefinite" fill="hold" nodeType="withEffect">
                                  <p:stCondLst>
                                    <p:cond delay="1000"/>
                                  </p:stCondLst>
                                  <p:childTnLst>
                                    <p:animRot by="-21600000">
                                      <p:cBhvr>
                                        <p:cTn id="22" dur="2000" fill="hold"/>
                                        <p:tgtEl>
                                          <p:spTgt spid="7"/>
                                        </p:tgtEl>
                                        <p:attrNameLst>
                                          <p:attrName>r</p:attrName>
                                        </p:attrNameLst>
                                      </p:cBhvr>
                                    </p:animRo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0"/>
                                  </p:stCondLst>
                                  <p:childTnLst>
                                    <p:animMotion origin="layout" path="M 0.1711 7.40741E-7 L -4.58333E-6 7.40741E-7 " pathEditMode="relative" rAng="0" ptsTypes="AA">
                                      <p:cBhvr>
                                        <p:cTn id="27" dur="500" fill="hold"/>
                                        <p:tgtEl>
                                          <p:spTgt spid="22"/>
                                        </p:tgtEl>
                                        <p:attrNameLst>
                                          <p:attrName>ppt_x</p:attrName>
                                          <p:attrName>ppt_y</p:attrName>
                                        </p:attrNameLst>
                                      </p:cBhvr>
                                      <p:rCtr x="-8555" y="0"/>
                                    </p:animMotion>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193847" y="168581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204642" y="337226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158922" y="52506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47560" y="1299210"/>
            <a:ext cx="4211320" cy="1271251"/>
            <a:chOff x="8548025" y="1459078"/>
            <a:chExt cx="2967866" cy="886600"/>
          </a:xfrm>
        </p:grpSpPr>
        <p:sp>
          <p:nvSpPr>
            <p:cNvPr id="33" name="矩形 32"/>
            <p:cNvSpPr/>
            <p:nvPr/>
          </p:nvSpPr>
          <p:spPr>
            <a:xfrm>
              <a:off x="8548025" y="1766855"/>
              <a:ext cx="2967866" cy="578823"/>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项目分工：项目经理；界面设计；前端开发</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分工：制作</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PPT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所占比例：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35</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34" name="矩形 33"/>
            <p:cNvSpPr/>
            <p:nvPr/>
          </p:nvSpPr>
          <p:spPr>
            <a:xfrm>
              <a:off x="8548025" y="1459078"/>
              <a:ext cx="1759585" cy="278119"/>
            </a:xfrm>
            <a:prstGeom prst="rect">
              <a:avLst/>
            </a:prstGeom>
          </p:spPr>
          <p:txBody>
            <a:bodyPr wrap="square">
              <a:spAutoFit/>
            </a:bodyPr>
            <a:lstStyle/>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刘羽佳 </a:t>
              </a:r>
              <a:r>
                <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31801324</a:t>
              </a:r>
              <a:endPar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47561" y="4971417"/>
            <a:ext cx="4831080" cy="1228849"/>
            <a:chOff x="8473590" y="1458889"/>
            <a:chExt cx="2854850" cy="366704"/>
          </a:xfrm>
        </p:grpSpPr>
        <p:sp>
          <p:nvSpPr>
            <p:cNvPr id="36" name="矩形 35"/>
            <p:cNvSpPr/>
            <p:nvPr/>
          </p:nvSpPr>
          <p:spPr>
            <a:xfrm>
              <a:off x="8473590" y="1577927"/>
              <a:ext cx="2854850" cy="247666"/>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项目分工：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开发组长；产品设计；</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后端开发</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分工：搜集资料</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所占比例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 name="矩形 36"/>
            <p:cNvSpPr/>
            <p:nvPr/>
          </p:nvSpPr>
          <p:spPr>
            <a:xfrm>
              <a:off x="8473727" y="1458889"/>
              <a:ext cx="1856740" cy="119001"/>
            </a:xfrm>
            <a:prstGeom prst="rect">
              <a:avLst/>
            </a:prstGeom>
          </p:spPr>
          <p:txBody>
            <a:bodyPr wrap="square">
              <a:spAutoFit/>
            </a:bodyPr>
            <a:lstStyle/>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潘言 31801024</a:t>
              </a:r>
              <a:endPar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47560" y="3134360"/>
            <a:ext cx="4596130" cy="1481577"/>
            <a:chOff x="8548025" y="1459078"/>
            <a:chExt cx="2854850" cy="560934"/>
          </a:xfrm>
        </p:grpSpPr>
        <p:sp>
          <p:nvSpPr>
            <p:cNvPr id="39" name="矩形 38"/>
            <p:cNvSpPr/>
            <p:nvPr/>
          </p:nvSpPr>
          <p:spPr>
            <a:xfrm>
              <a:off x="8548025" y="1612509"/>
              <a:ext cx="2854850" cy="407503"/>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项目分工：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架构师；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DB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A；系统管理员；测试员</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分工：主讲人，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mn-ea"/>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mn-ea"/>
                </a:rPr>
                <a:t>修改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所占比例：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35%</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8548025" y="1459078"/>
              <a:ext cx="1758950" cy="150981"/>
            </a:xfrm>
            <a:prstGeom prst="rect">
              <a:avLst/>
            </a:prstGeom>
          </p:spPr>
          <p:txBody>
            <a:bodyPr wrap="square">
              <a:spAutoFit/>
            </a:bodyPr>
            <a:lstStyle/>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张鑫 </a:t>
              </a:r>
              <a:r>
                <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31801332</a:t>
              </a:r>
              <a:endPar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332107" y="54116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362166" y="184865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330009" y="3523487"/>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6" name="组合 55"/>
          <p:cNvGrpSpPr/>
          <p:nvPr/>
        </p:nvGrpSpPr>
        <p:grpSpPr>
          <a:xfrm>
            <a:off x="1935445" y="393958"/>
            <a:ext cx="4155440" cy="591185"/>
            <a:chOff x="330189" y="329522"/>
            <a:chExt cx="4155440" cy="591185"/>
          </a:xfrm>
        </p:grpSpPr>
        <p:sp>
          <p:nvSpPr>
            <p:cNvPr id="57" name="TextBox 62"/>
            <p:cNvSpPr txBox="1"/>
            <p:nvPr/>
          </p:nvSpPr>
          <p:spPr>
            <a:xfrm>
              <a:off x="361304" y="660357"/>
              <a:ext cx="412432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矩形 57"/>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总体</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分工</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9" name="圆角矩形 5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grpSp>
        <p:nvGrpSpPr>
          <p:cNvPr id="5" name="组合 4"/>
          <p:cNvGrpSpPr/>
          <p:nvPr/>
        </p:nvGrpSpPr>
        <p:grpSpPr>
          <a:xfrm>
            <a:off x="802640" y="1981200"/>
            <a:ext cx="5365750" cy="4029075"/>
            <a:chOff x="1264" y="3120"/>
            <a:chExt cx="8450" cy="6345"/>
          </a:xfrm>
        </p:grpSpPr>
        <p:pic>
          <p:nvPicPr>
            <p:cNvPr id="11" name="imac-mock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4" y="3120"/>
              <a:ext cx="8450" cy="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3" cstate="print"/>
            <a:stretch>
              <a:fillRect/>
            </a:stretch>
          </p:blipFill>
          <p:spPr>
            <a:xfrm>
              <a:off x="2328" y="3487"/>
              <a:ext cx="6432" cy="4173"/>
            </a:xfrm>
            <a:prstGeom prst="rect">
              <a:avLst/>
            </a:prstGeom>
          </p:spPr>
        </p:pic>
        <p:pic>
          <p:nvPicPr>
            <p:cNvPr id="4" name="图片 3"/>
            <p:cNvPicPr>
              <a:picLocks noChangeAspect="1"/>
            </p:cNvPicPr>
            <p:nvPr/>
          </p:nvPicPr>
          <p:blipFill>
            <a:blip r:embed="rId4"/>
            <a:stretch>
              <a:fillRect/>
            </a:stretch>
          </p:blipFill>
          <p:spPr>
            <a:xfrm>
              <a:off x="2209" y="3498"/>
              <a:ext cx="6551" cy="416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63" presetClass="path" presetSubtype="0" accel="50000" decel="50000" fill="hold" grpId="1" nodeType="withEffect">
                                  <p:stCondLst>
                                    <p:cond delay="0"/>
                                  </p:stCondLst>
                                  <p:childTnLst>
                                    <p:animMotion origin="layout" path="M -0.16667 -1.85185E-6 L -2.5E-6 -1.85185E-6 " pathEditMode="relative" rAng="0" ptsTypes="AA">
                                      <p:cBhvr>
                                        <p:cTn id="51" dur="500" fill="hold"/>
                                        <p:tgtEl>
                                          <p:spTgt spid="59"/>
                                        </p:tgtEl>
                                        <p:attrNameLst>
                                          <p:attrName>ppt_x</p:attrName>
                                          <p:attrName>ppt_y</p:attrName>
                                        </p:attrNameLst>
                                      </p:cBhvr>
                                      <p:rCtr x="8880" y="0"/>
                                    </p:animMotion>
                                  </p:childTnLst>
                                </p:cTn>
                              </p:par>
                              <p:par>
                                <p:cTn id="52" presetID="10" presetClass="entr" presetSubtype="0"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63" presetClass="path" presetSubtype="0" accel="50000" decel="50000" fill="hold" grpId="1" nodeType="withEffect">
                                  <p:stCondLst>
                                    <p:cond delay="500"/>
                                  </p:stCondLst>
                                  <p:childTnLst>
                                    <p:animMotion origin="layout" path="M -0.16667 -1.85185E-6 L -2.5E-6 -1.85185E-6 " pathEditMode="relative" rAng="0" ptsTypes="AA">
                                      <p:cBhvr>
                                        <p:cTn id="56" dur="500" fill="hold"/>
                                        <p:tgtEl>
                                          <p:spTgt spid="54"/>
                                        </p:tgtEl>
                                        <p:attrNameLst>
                                          <p:attrName>ppt_x</p:attrName>
                                          <p:attrName>ppt_y</p:attrName>
                                        </p:attrNameLst>
                                      </p:cBhvr>
                                      <p:rCtr x="8880" y="0"/>
                                    </p:animMotion>
                                  </p:childTnLst>
                                </p:cTn>
                              </p:par>
                              <p:par>
                                <p:cTn id="57" presetID="10" presetClass="entr" presetSubtype="0" fill="hold" grpId="0" nodeType="withEffect">
                                  <p:stCondLst>
                                    <p:cond delay="75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par>
                                <p:cTn id="60" presetID="63" presetClass="path" presetSubtype="0" accel="50000" decel="50000" fill="hold" grpId="1" nodeType="withEffect">
                                  <p:stCondLst>
                                    <p:cond delay="750"/>
                                  </p:stCondLst>
                                  <p:childTnLst>
                                    <p:animMotion origin="layout" path="M -0.16667 -1.85185E-6 L -2.5E-6 -1.85185E-6 " pathEditMode="relative" rAng="0" ptsTypes="AA">
                                      <p:cBhvr>
                                        <p:cTn id="61" dur="500" fill="hold"/>
                                        <p:tgtEl>
                                          <p:spTgt spid="55"/>
                                        </p:tgtEl>
                                        <p:attrNameLst>
                                          <p:attrName>ppt_x</p:attrName>
                                          <p:attrName>ppt_y</p:attrName>
                                        </p:attrNameLst>
                                      </p:cBhvr>
                                      <p:rCtr x="8880" y="0"/>
                                    </p:animMotion>
                                  </p:childTnLst>
                                </p:cTn>
                              </p:par>
                              <p:par>
                                <p:cTn id="62" presetID="22" presetClass="entr" presetSubtype="8" fill="hold" nodeType="withEffect">
                                  <p:stCondLst>
                                    <p:cond delay="200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 presetClass="entr" presetSubtype="4" fill="hold" nodeType="withEffect">
                                  <p:stCondLst>
                                    <p:cond delay="2000"/>
                                  </p:stCondLst>
                                  <p:childTnLst>
                                    <p:set>
                                      <p:cBhvr>
                                        <p:cTn id="66" dur="500"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4" grpId="1" bldLvl="0" animBg="1"/>
      <p:bldP spid="55" grpId="0" bldLvl="0" animBg="1"/>
      <p:bldP spid="55" grpId="1" bldLvl="0" animBg="1"/>
      <p:bldP spid="59" grpId="0" bldLvl="0" animBg="1"/>
      <p:bldP spid="59" grpId="1" bldLvl="0" animBg="1"/>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903210" y="399415"/>
            <a:ext cx="4104640" cy="3115310"/>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904932" y="175820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915727" y="344465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904297" y="5178926"/>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35480" y="1668145"/>
            <a:ext cx="7132955" cy="1024882"/>
            <a:chOff x="8548025" y="1459078"/>
            <a:chExt cx="2967866" cy="714758"/>
          </a:xfrm>
        </p:grpSpPr>
        <p:sp>
          <p:nvSpPr>
            <p:cNvPr id="33" name="矩形 32"/>
            <p:cNvSpPr/>
            <p:nvPr/>
          </p:nvSpPr>
          <p:spPr>
            <a:xfrm>
              <a:off x="8548025" y="1766855"/>
              <a:ext cx="2967866" cy="406981"/>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此次分工：选题、项目功能策划、</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制作</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修改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给分：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87/100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34" name="矩形 33"/>
            <p:cNvSpPr/>
            <p:nvPr/>
          </p:nvSpPr>
          <p:spPr>
            <a:xfrm>
              <a:off x="8548025" y="1459078"/>
              <a:ext cx="1759585" cy="278111"/>
            </a:xfrm>
            <a:prstGeom prst="rect">
              <a:avLst/>
            </a:prstGeom>
          </p:spPr>
          <p:txBody>
            <a:bodyPr wrap="square">
              <a:spAutoFit/>
            </a:bodyPr>
            <a:lstStyle/>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刘羽佳 </a:t>
              </a:r>
              <a:r>
                <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31801324</a:t>
              </a:r>
              <a:endPar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77482" y="5339871"/>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73251" y="192104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041094" y="3595877"/>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6" name="组合 55"/>
          <p:cNvGrpSpPr/>
          <p:nvPr/>
        </p:nvGrpSpPr>
        <p:grpSpPr>
          <a:xfrm>
            <a:off x="1935445" y="393958"/>
            <a:ext cx="4155440" cy="591185"/>
            <a:chOff x="330189" y="329522"/>
            <a:chExt cx="4155440" cy="591185"/>
          </a:xfrm>
        </p:grpSpPr>
        <p:sp>
          <p:nvSpPr>
            <p:cNvPr id="57" name="TextBox 62"/>
            <p:cNvSpPr txBox="1"/>
            <p:nvPr/>
          </p:nvSpPr>
          <p:spPr>
            <a:xfrm>
              <a:off x="361304" y="660357"/>
              <a:ext cx="412432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矩形 57"/>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分工</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细则</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9" name="圆角矩形 5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grpSp>
        <p:nvGrpSpPr>
          <p:cNvPr id="3" name="组合 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35480" y="5133975"/>
            <a:ext cx="7132955" cy="1024882"/>
            <a:chOff x="8548025" y="1459078"/>
            <a:chExt cx="2967866" cy="714759"/>
          </a:xfrm>
        </p:grpSpPr>
        <p:sp>
          <p:nvSpPr>
            <p:cNvPr id="6" name="矩形 5"/>
            <p:cNvSpPr/>
            <p:nvPr/>
          </p:nvSpPr>
          <p:spPr>
            <a:xfrm>
              <a:off x="8548025" y="1766855"/>
              <a:ext cx="2967866" cy="406982"/>
            </a:xfrm>
            <a:prstGeom prst="rect">
              <a:avLst/>
            </a:prstGeom>
          </p:spPr>
          <p:txBody>
            <a:bodyPr wrap="square">
              <a:spAutoFit/>
            </a:bodyPr>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此次分工：选题、项目功能细化、资料查询</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给分：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80.6/100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7" name="矩形 6"/>
            <p:cNvSpPr/>
            <p:nvPr/>
          </p:nvSpPr>
          <p:spPr>
            <a:xfrm>
              <a:off x="8548025" y="1459078"/>
              <a:ext cx="1759585" cy="278112"/>
            </a:xfrm>
            <a:prstGeom prst="rect">
              <a:avLst/>
            </a:prstGeom>
          </p:spPr>
          <p:txBody>
            <a:bodyPr wrap="square">
              <a:spAutoFit/>
            </a:bodyPr>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潘言</a:t>
              </a: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a:t>
              </a:r>
              <a:r>
                <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31801024</a:t>
              </a:r>
              <a:endPar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8" name="组合 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35480" y="3399790"/>
            <a:ext cx="7132955" cy="1024882"/>
            <a:chOff x="8548025" y="1459078"/>
            <a:chExt cx="2967866" cy="714759"/>
          </a:xfrm>
        </p:grpSpPr>
        <p:sp>
          <p:nvSpPr>
            <p:cNvPr id="9" name="矩形 8"/>
            <p:cNvSpPr/>
            <p:nvPr/>
          </p:nvSpPr>
          <p:spPr>
            <a:xfrm>
              <a:off x="8548025" y="1766855"/>
              <a:ext cx="2967866" cy="406982"/>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此次分工：选题、项目</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功能细化、</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需求调研、可行性分析、</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修改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主讲</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给分：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rPr>
                <a:t>89.2/100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10" name="矩形 9"/>
            <p:cNvSpPr/>
            <p:nvPr/>
          </p:nvSpPr>
          <p:spPr>
            <a:xfrm>
              <a:off x="8548025" y="1459078"/>
              <a:ext cx="1759585" cy="278112"/>
            </a:xfrm>
            <a:prstGeom prst="rect">
              <a:avLst/>
            </a:prstGeom>
          </p:spPr>
          <p:txBody>
            <a:bodyPr wrap="square">
              <a:spAutoFit/>
            </a:bodyPr>
            <a:lstStyle/>
            <a:p>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张鑫</a:t>
              </a:r>
              <a:r>
                <a:rPr lang="zh-CN" altLang="en-US"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a:t>
              </a:r>
              <a:r>
                <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31801332</a:t>
              </a:r>
              <a:endParaRPr lang="en-US" altLang="zh-CN" sz="20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63" presetClass="path" presetSubtype="0" accel="50000" decel="50000" fill="hold" grpId="1" nodeType="withEffect">
                                  <p:stCondLst>
                                    <p:cond delay="0"/>
                                  </p:stCondLst>
                                  <p:childTnLst>
                                    <p:animMotion origin="layout" path="M -0.16667 -1.85185E-6 L -2.5E-6 -1.85185E-6 " pathEditMode="relative" rAng="0" ptsTypes="AA">
                                      <p:cBhvr>
                                        <p:cTn id="45" dur="500" fill="hold"/>
                                        <p:tgtEl>
                                          <p:spTgt spid="59"/>
                                        </p:tgtEl>
                                        <p:attrNameLst>
                                          <p:attrName>ppt_x</p:attrName>
                                          <p:attrName>ppt_y</p:attrName>
                                        </p:attrNameLst>
                                      </p:cBhvr>
                                      <p:rCtr x="8880" y="0"/>
                                    </p:animMotion>
                                  </p:childTnLst>
                                </p:cTn>
                              </p:par>
                              <p:par>
                                <p:cTn id="46" presetID="10" presetClass="entr" presetSubtype="0" fill="hold" grpId="0" nodeType="withEffect">
                                  <p:stCondLst>
                                    <p:cond delay="50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63" presetClass="path" presetSubtype="0" accel="50000" decel="50000" fill="hold" grpId="1" nodeType="withEffect">
                                  <p:stCondLst>
                                    <p:cond delay="500"/>
                                  </p:stCondLst>
                                  <p:childTnLst>
                                    <p:animMotion origin="layout" path="M -0.16667 -1.85185E-6 L -2.5E-6 -1.85185E-6 " pathEditMode="relative" rAng="0" ptsTypes="AA">
                                      <p:cBhvr>
                                        <p:cTn id="50" dur="500" fill="hold"/>
                                        <p:tgtEl>
                                          <p:spTgt spid="54"/>
                                        </p:tgtEl>
                                        <p:attrNameLst>
                                          <p:attrName>ppt_x</p:attrName>
                                          <p:attrName>ppt_y</p:attrName>
                                        </p:attrNameLst>
                                      </p:cBhvr>
                                      <p:rCtr x="8880" y="0"/>
                                    </p:animMotion>
                                  </p:childTnLst>
                                </p:cTn>
                              </p:par>
                              <p:par>
                                <p:cTn id="51" presetID="10" presetClass="entr" presetSubtype="0" fill="hold" grpId="0" nodeType="withEffect">
                                  <p:stCondLst>
                                    <p:cond delay="75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63" presetClass="path" presetSubtype="0" accel="50000" decel="50000" fill="hold" grpId="1" nodeType="withEffect">
                                  <p:stCondLst>
                                    <p:cond delay="750"/>
                                  </p:stCondLst>
                                  <p:childTnLst>
                                    <p:animMotion origin="layout" path="M -0.16667 -1.85185E-6 L -2.5E-6 -1.85185E-6 " pathEditMode="relative" rAng="0" ptsTypes="AA">
                                      <p:cBhvr>
                                        <p:cTn id="55" dur="500" fill="hold"/>
                                        <p:tgtEl>
                                          <p:spTgt spid="55"/>
                                        </p:tgtEl>
                                        <p:attrNameLst>
                                          <p:attrName>ppt_x</p:attrName>
                                          <p:attrName>ppt_y</p:attrName>
                                        </p:attrNameLst>
                                      </p:cBhvr>
                                      <p:rCtr x="8880" y="0"/>
                                    </p:animMotion>
                                  </p:childTnLst>
                                </p:cTn>
                              </p:par>
                              <p:par>
                                <p:cTn id="56" presetID="22" presetClass="entr" presetSubtype="8" fill="hold" nodeType="withEffect">
                                  <p:stCondLst>
                                    <p:cond delay="2000"/>
                                  </p:stCondLst>
                                  <p:childTnLst>
                                    <p:set>
                                      <p:cBhvr>
                                        <p:cTn id="57" dur="1" fill="hold">
                                          <p:stCondLst>
                                            <p:cond delay="0"/>
                                          </p:stCondLst>
                                        </p:cTn>
                                        <p:tgtEl>
                                          <p:spTgt spid="56"/>
                                        </p:tgtEl>
                                        <p:attrNameLst>
                                          <p:attrName>style.visibility</p:attrName>
                                        </p:attrNameLst>
                                      </p:cBhvr>
                                      <p:to>
                                        <p:strVal val="visible"/>
                                      </p:to>
                                    </p:set>
                                    <p:animEffect transition="in" filter="wipe(left)">
                                      <p:cBhvr>
                                        <p:cTn id="58" dur="1000"/>
                                        <p:tgtEl>
                                          <p:spTgt spid="56"/>
                                        </p:tgtEl>
                                      </p:cBhvr>
                                    </p:animEffect>
                                  </p:childTnLst>
                                </p:cTn>
                              </p:par>
                              <p:par>
                                <p:cTn id="59" presetID="22" presetClass="entr" presetSubtype="8" fill="hold" nodeType="withEffect">
                                  <p:stCondLst>
                                    <p:cond delay="2250"/>
                                  </p:stCondLst>
                                  <p:childTnLst>
                                    <p:set>
                                      <p:cBhvr>
                                        <p:cTn id="60" dur="1" fill="hold">
                                          <p:stCondLst>
                                            <p:cond delay="0"/>
                                          </p:stCondLst>
                                        </p:cTn>
                                        <p:tgtEl>
                                          <p:spTgt spid="3"/>
                                        </p:tgtEl>
                                        <p:attrNameLst>
                                          <p:attrName>style.visibility</p:attrName>
                                        </p:attrNameLst>
                                      </p:cBhvr>
                                      <p:to>
                                        <p:strVal val="visible"/>
                                      </p:to>
                                    </p:set>
                                    <p:animEffect transition="in" filter="wipe(left)">
                                      <p:cBhvr>
                                        <p:cTn id="61" dur="500"/>
                                        <p:tgtEl>
                                          <p:spTgt spid="3"/>
                                        </p:tgtEl>
                                      </p:cBhvr>
                                    </p:animEffect>
                                  </p:childTnLst>
                                </p:cTn>
                              </p:par>
                              <p:par>
                                <p:cTn id="62" presetID="22" presetClass="entr" presetSubtype="8" fill="hold" nodeType="withEffect">
                                  <p:stCondLst>
                                    <p:cond delay="2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2250"/>
                            </p:stCondLst>
                            <p:childTnLst>
                              <p:par>
                                <p:cTn id="66" presetID="12" presetClass="entr" presetSubtype="4"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p:tgtEl>
                                          <p:spTgt spid="12"/>
                                        </p:tgtEl>
                                        <p:attrNameLst>
                                          <p:attrName>ppt_y</p:attrName>
                                        </p:attrNameLst>
                                      </p:cBhvr>
                                      <p:tavLst>
                                        <p:tav tm="0">
                                          <p:val>
                                            <p:strVal val="#ppt_y+#ppt_h*1.125000"/>
                                          </p:val>
                                        </p:tav>
                                        <p:tav tm="100000">
                                          <p:val>
                                            <p:strVal val="#ppt_y"/>
                                          </p:val>
                                        </p:tav>
                                      </p:tavLst>
                                    </p:anim>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4" grpId="1" bldLvl="0" animBg="1"/>
      <p:bldP spid="55" grpId="0" bldLvl="0" animBg="1"/>
      <p:bldP spid="55" grpId="1" bldLvl="0" animBg="1"/>
      <p:bldP spid="59" grpId="0" bldLvl="0" animBg="1"/>
      <p:bldP spid="59" grpId="1" bldLvl="0" animBg="1"/>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6" name="组合 55"/>
          <p:cNvGrpSpPr/>
          <p:nvPr/>
        </p:nvGrpSpPr>
        <p:grpSpPr>
          <a:xfrm>
            <a:off x="1935445" y="393958"/>
            <a:ext cx="4155440" cy="591185"/>
            <a:chOff x="330189" y="329522"/>
            <a:chExt cx="4155440" cy="591185"/>
          </a:xfrm>
        </p:grpSpPr>
        <p:sp>
          <p:nvSpPr>
            <p:cNvPr id="57" name="TextBox 62"/>
            <p:cNvSpPr txBox="1"/>
            <p:nvPr/>
          </p:nvSpPr>
          <p:spPr>
            <a:xfrm>
              <a:off x="361304" y="660357"/>
              <a:ext cx="412432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矩形 57"/>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评分算法</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9" name="圆角矩形 5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graphicFrame>
        <p:nvGraphicFramePr>
          <p:cNvPr id="2" name="表格 1"/>
          <p:cNvGraphicFramePr/>
          <p:nvPr>
            <p:custDataLst>
              <p:tags r:id="rId2"/>
            </p:custDataLst>
          </p:nvPr>
        </p:nvGraphicFramePr>
        <p:xfrm>
          <a:off x="1830070" y="1798955"/>
          <a:ext cx="8533765" cy="1524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buNone/>
                      </a:pPr>
                      <a:r>
                        <a:rPr lang="zh-CN" altLang="en-US"/>
                        <a:t>评分人</a:t>
                      </a:r>
                      <a:r>
                        <a:rPr lang="en-US" altLang="zh-CN"/>
                        <a:t>\</a:t>
                      </a:r>
                      <a:r>
                        <a:rPr lang="zh-CN" altLang="en-US"/>
                        <a:t>被评分人</a:t>
                      </a:r>
                      <a:endParaRPr lang="zh-CN" altLang="en-US"/>
                    </a:p>
                  </a:txBody>
                  <a:tcPr/>
                </a:tc>
                <a:tc>
                  <a:txBody>
                    <a:bodyPr/>
                    <a:p>
                      <a:pPr algn="ctr">
                        <a:buNone/>
                      </a:pPr>
                      <a:r>
                        <a:rPr lang="zh-CN" altLang="en-US"/>
                        <a:t>刘羽佳</a:t>
                      </a:r>
                      <a:endParaRPr lang="zh-CN" altLang="en-US"/>
                    </a:p>
                  </a:txBody>
                  <a:tcPr/>
                </a:tc>
                <a:tc>
                  <a:txBody>
                    <a:bodyPr/>
                    <a:p>
                      <a:pPr algn="ctr">
                        <a:buNone/>
                      </a:pPr>
                      <a:r>
                        <a:rPr lang="zh-CN" altLang="en-US"/>
                        <a:t>张鑫</a:t>
                      </a:r>
                      <a:endParaRPr lang="zh-CN" altLang="en-US"/>
                    </a:p>
                  </a:txBody>
                  <a:tcPr/>
                </a:tc>
                <a:tc>
                  <a:txBody>
                    <a:bodyPr/>
                    <a:p>
                      <a:pPr algn="ctr">
                        <a:buNone/>
                      </a:pPr>
                      <a:r>
                        <a:rPr lang="zh-CN" altLang="en-US"/>
                        <a:t>潘言</a:t>
                      </a:r>
                      <a:endParaRPr lang="zh-CN" altLang="en-US"/>
                    </a:p>
                  </a:txBody>
                  <a:tcPr/>
                </a:tc>
              </a:tr>
              <a:tr h="381000">
                <a:tc>
                  <a:txBody>
                    <a:bodyPr/>
                    <a:p>
                      <a:pPr algn="ctr">
                        <a:buNone/>
                      </a:pPr>
                      <a:r>
                        <a:rPr lang="zh-CN" altLang="en-US"/>
                        <a:t>刘羽佳（组长</a:t>
                      </a:r>
                      <a:r>
                        <a:rPr lang="zh-CN" altLang="en-US"/>
                        <a:t>）</a:t>
                      </a:r>
                      <a:endParaRPr lang="zh-CN" altLang="en-US"/>
                    </a:p>
                  </a:txBody>
                  <a:tcPr/>
                </a:tc>
                <a:tc>
                  <a:txBody>
                    <a:bodyPr/>
                    <a:p>
                      <a:pPr algn="ctr">
                        <a:buNone/>
                      </a:pPr>
                      <a:r>
                        <a:rPr lang="en-US" altLang="zh-CN"/>
                        <a:t>85</a:t>
                      </a:r>
                      <a:endParaRPr lang="en-US" altLang="zh-CN"/>
                    </a:p>
                  </a:txBody>
                  <a:tcPr/>
                </a:tc>
                <a:tc>
                  <a:txBody>
                    <a:bodyPr/>
                    <a:p>
                      <a:pPr algn="ctr">
                        <a:buNone/>
                      </a:pPr>
                      <a:r>
                        <a:rPr lang="en-US" altLang="zh-CN"/>
                        <a:t>90</a:t>
                      </a:r>
                      <a:endParaRPr lang="en-US" altLang="zh-CN"/>
                    </a:p>
                  </a:txBody>
                  <a:tcPr/>
                </a:tc>
                <a:tc>
                  <a:txBody>
                    <a:bodyPr/>
                    <a:p>
                      <a:pPr algn="ctr">
                        <a:buNone/>
                      </a:pPr>
                      <a:r>
                        <a:rPr lang="en-US" altLang="zh-CN"/>
                        <a:t>80</a:t>
                      </a:r>
                      <a:endParaRPr lang="en-US" altLang="zh-CN"/>
                    </a:p>
                  </a:txBody>
                  <a:tcPr/>
                </a:tc>
              </a:tr>
              <a:tr h="381000">
                <a:tc>
                  <a:txBody>
                    <a:bodyPr/>
                    <a:p>
                      <a:pPr algn="ctr">
                        <a:buNone/>
                      </a:pPr>
                      <a:r>
                        <a:rPr lang="zh-CN" altLang="en-US"/>
                        <a:t>张鑫</a:t>
                      </a:r>
                      <a:endParaRPr lang="zh-CN" altLang="en-US"/>
                    </a:p>
                  </a:txBody>
                  <a:tcPr/>
                </a:tc>
                <a:tc>
                  <a:txBody>
                    <a:bodyPr/>
                    <a:p>
                      <a:pPr algn="ctr">
                        <a:buNone/>
                      </a:pPr>
                      <a:r>
                        <a:rPr lang="en-US" altLang="zh-CN"/>
                        <a:t>90</a:t>
                      </a:r>
                      <a:endParaRPr lang="en-US" altLang="zh-CN"/>
                    </a:p>
                  </a:txBody>
                  <a:tcPr/>
                </a:tc>
                <a:tc>
                  <a:txBody>
                    <a:bodyPr/>
                    <a:p>
                      <a:pPr algn="ctr">
                        <a:buNone/>
                      </a:pPr>
                      <a:r>
                        <a:rPr lang="en-US" altLang="zh-CN"/>
                        <a:t>90</a:t>
                      </a:r>
                      <a:endParaRPr lang="en-US" altLang="zh-CN"/>
                    </a:p>
                  </a:txBody>
                  <a:tcPr/>
                </a:tc>
                <a:tc>
                  <a:txBody>
                    <a:bodyPr/>
                    <a:p>
                      <a:pPr algn="ctr">
                        <a:buNone/>
                      </a:pPr>
                      <a:r>
                        <a:rPr lang="en-US" altLang="zh-CN"/>
                        <a:t>80</a:t>
                      </a:r>
                      <a:endParaRPr lang="en-US" altLang="zh-CN"/>
                    </a:p>
                  </a:txBody>
                  <a:tcPr/>
                </a:tc>
              </a:tr>
              <a:tr h="381000">
                <a:tc>
                  <a:txBody>
                    <a:bodyPr/>
                    <a:p>
                      <a:pPr algn="ctr">
                        <a:buNone/>
                      </a:pPr>
                      <a:r>
                        <a:rPr lang="zh-CN" altLang="en-US"/>
                        <a:t>潘言</a:t>
                      </a:r>
                      <a:endParaRPr lang="zh-CN" altLang="en-US"/>
                    </a:p>
                  </a:txBody>
                  <a:tcPr/>
                </a:tc>
                <a:tc>
                  <a:txBody>
                    <a:bodyPr/>
                    <a:p>
                      <a:pPr algn="ctr">
                        <a:buNone/>
                      </a:pPr>
                      <a:r>
                        <a:rPr lang="en-US" altLang="zh-CN"/>
                        <a:t>85</a:t>
                      </a:r>
                      <a:endParaRPr lang="en-US" altLang="zh-CN"/>
                    </a:p>
                  </a:txBody>
                  <a:tcPr/>
                </a:tc>
                <a:tc>
                  <a:txBody>
                    <a:bodyPr/>
                    <a:p>
                      <a:pPr algn="ctr">
                        <a:buNone/>
                      </a:pPr>
                      <a:r>
                        <a:rPr lang="en-US" altLang="zh-CN"/>
                        <a:t>86</a:t>
                      </a:r>
                      <a:endParaRPr lang="en-US" altLang="zh-CN"/>
                    </a:p>
                  </a:txBody>
                  <a:tcPr/>
                </a:tc>
                <a:tc>
                  <a:txBody>
                    <a:bodyPr/>
                    <a:p>
                      <a:pPr algn="ctr">
                        <a:buNone/>
                      </a:pPr>
                      <a:r>
                        <a:rPr lang="en-US" altLang="zh-CN"/>
                        <a:t>83</a:t>
                      </a:r>
                      <a:endParaRPr lang="en-US" altLang="zh-CN"/>
                    </a:p>
                  </a:txBody>
                  <a:tcPr/>
                </a:tc>
              </a:tr>
            </a:tbl>
          </a:graphicData>
        </a:graphic>
      </p:graphicFrame>
      <p:sp>
        <p:nvSpPr>
          <p:cNvPr id="3" name="文本框 2"/>
          <p:cNvSpPr txBox="1"/>
          <p:nvPr/>
        </p:nvSpPr>
        <p:spPr>
          <a:xfrm>
            <a:off x="3128645" y="3872865"/>
            <a:ext cx="5934710" cy="1753235"/>
          </a:xfrm>
          <a:prstGeom prst="rect">
            <a:avLst/>
          </a:prstGeom>
          <a:noFill/>
        </p:spPr>
        <p:txBody>
          <a:bodyPr wrap="square" rtlCol="0">
            <a:spAutoFit/>
          </a:bodyPr>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组长打分配比</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：组员</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 0.4 / </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组员</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B 0.4 / </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自评 </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0.2</a:t>
            </a:r>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组员打分配比：组长 </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0.6 / </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另一组员 </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0.2 / </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自评 </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0.2</a:t>
            </a:r>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本次得分：刘羽佳</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=85*0.2+90*0.4+85*0.4=87</a:t>
            </a:r>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张鑫</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=90*0.6+90*0.2+86*0.2=89.2</a:t>
            </a:r>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                    潘言</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=80*0.6+80*0.2+83*0.2=80.6</a:t>
            </a:r>
            <a:endPar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5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5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5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1000"/>
                                        <p:tgtEl>
                                          <p:spTgt spid="56"/>
                                        </p:tgtEl>
                                      </p:cBhvr>
                                    </p:animEffect>
                                  </p:childTnLst>
                                </p:cTn>
                              </p:par>
                            </p:childTnLst>
                          </p:cTn>
                        </p:par>
                        <p:par>
                          <p:cTn id="26" fill="hold">
                            <p:stCondLst>
                              <p:cond delay="500"/>
                            </p:stCondLst>
                            <p:childTnLst>
                              <p:par>
                                <p:cTn id="27" presetID="18" presetClass="entr" presetSubtype="1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trips(downLeft)">
                                      <p:cBhvr>
                                        <p:cTn id="29" dur="500"/>
                                        <p:tgtEl>
                                          <p:spTgt spid="2"/>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4" grpId="1" bldLvl="0" animBg="1"/>
      <p:bldP spid="55" grpId="0" bldLvl="0" animBg="1"/>
      <p:bldP spid="55" grpId="1" bldLvl="0" animBg="1"/>
      <p:bldP spid="59" grpId="0" bldLvl="0" animBg="1"/>
      <p:bldP spid="59" grpId="1" bldLvl="0" animBg="1"/>
      <p:bldP spid="6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6" name="组合 55"/>
          <p:cNvGrpSpPr/>
          <p:nvPr/>
        </p:nvGrpSpPr>
        <p:grpSpPr>
          <a:xfrm>
            <a:off x="1935445" y="393958"/>
            <a:ext cx="4155440" cy="591185"/>
            <a:chOff x="330189" y="329522"/>
            <a:chExt cx="4155440" cy="591185"/>
          </a:xfrm>
        </p:grpSpPr>
        <p:sp>
          <p:nvSpPr>
            <p:cNvPr id="57" name="TextBox 62"/>
            <p:cNvSpPr txBox="1"/>
            <p:nvPr/>
          </p:nvSpPr>
          <p:spPr>
            <a:xfrm>
              <a:off x="361304" y="660357"/>
              <a:ext cx="412432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矩形 57"/>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组长总结</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9" name="圆角矩形 5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pic>
        <p:nvPicPr>
          <p:cNvPr id="6" name="图片 5"/>
          <p:cNvPicPr>
            <a:picLocks noChangeAspect="1"/>
          </p:cNvPicPr>
          <p:nvPr>
            <p:custDataLst>
              <p:tags r:id="rId2"/>
            </p:custDataLst>
          </p:nvPr>
        </p:nvPicPr>
        <p:blipFill>
          <a:blip r:embed="rId3"/>
          <a:stretch>
            <a:fillRect/>
          </a:stretch>
        </p:blipFill>
        <p:spPr>
          <a:xfrm rot="960000">
            <a:off x="7416165" y="2494280"/>
            <a:ext cx="3901440" cy="3901440"/>
          </a:xfrm>
          <a:prstGeom prst="rect">
            <a:avLst/>
          </a:prstGeom>
        </p:spPr>
      </p:pic>
      <p:sp>
        <p:nvSpPr>
          <p:cNvPr id="3" name="文本框 2"/>
          <p:cNvSpPr txBox="1"/>
          <p:nvPr/>
        </p:nvSpPr>
        <p:spPr>
          <a:xfrm>
            <a:off x="1264285" y="2091055"/>
            <a:ext cx="8743950" cy="2676525"/>
          </a:xfrm>
          <a:prstGeom prst="rect">
            <a:avLst/>
          </a:prstGeom>
          <a:noFill/>
        </p:spPr>
        <p:txBody>
          <a:bodyPr wrap="square" rtlCol="0">
            <a:spAutoFit/>
          </a:bodyPr>
          <a:p>
            <a:r>
              <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这是我们第一次从选题方向到市场调研再到功能模块都自己商定的小组活动，总的来说大家完成不错。</a:t>
            </a:r>
            <a:endPar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过程中，我们不断的遇到问题、解决问题，再遇到新的问题；而每一步都是组内成员共同商议的结果。</a:t>
            </a:r>
            <a:endPar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希望接下来的合作也依旧愉快。</a:t>
            </a:r>
            <a:endParaRPr lang="zh-CN" altLang="en-US" sz="2400"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5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5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5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1000"/>
                                        <p:tgtEl>
                                          <p:spTgt spid="56"/>
                                        </p:tgtEl>
                                      </p:cBhvr>
                                    </p:animEffect>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4" grpId="1" bldLvl="0" animBg="1"/>
      <p:bldP spid="55" grpId="0" bldLvl="0" animBg="1"/>
      <p:bldP spid="55" grpId="1" bldLvl="0" animBg="1"/>
      <p:bldP spid="59" grpId="0" bldLvl="0" animBg="1"/>
      <p:bldP spid="59" grpId="1" bldLvl="0" animBg="1"/>
      <p:bldP spid="60"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6" name="组合 55"/>
          <p:cNvGrpSpPr/>
          <p:nvPr/>
        </p:nvGrpSpPr>
        <p:grpSpPr>
          <a:xfrm>
            <a:off x="1935445" y="393958"/>
            <a:ext cx="4155440" cy="591185"/>
            <a:chOff x="330189" y="329522"/>
            <a:chExt cx="4155440" cy="591185"/>
          </a:xfrm>
        </p:grpSpPr>
        <p:sp>
          <p:nvSpPr>
            <p:cNvPr id="57" name="TextBox 62"/>
            <p:cNvSpPr txBox="1"/>
            <p:nvPr/>
          </p:nvSpPr>
          <p:spPr>
            <a:xfrm>
              <a:off x="361304" y="660357"/>
              <a:ext cx="4124325"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矩形 57"/>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参考</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9" name="圆角矩形 5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sp>
        <p:nvSpPr>
          <p:cNvPr id="6" name="文本框 5"/>
          <p:cNvSpPr txBox="1"/>
          <p:nvPr/>
        </p:nvSpPr>
        <p:spPr>
          <a:xfrm>
            <a:off x="1623060" y="2414270"/>
            <a:ext cx="8945880" cy="2030095"/>
          </a:xfrm>
          <a:prstGeom prst="rect">
            <a:avLst/>
          </a:prstGeom>
          <a:noFill/>
        </p:spPr>
        <p:txBody>
          <a:bodyPr wrap="square" rtlCol="0">
            <a:spAutoFit/>
          </a:bodyPr>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[1]张文涛,常红星.基于ASP.NET的B/S架构下的项目管理系统的网络安全模式设计[J].计算机科学,2008(02):101-103+108.</a:t>
            </a:r>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2</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朱二华.基于Vue.js的Web前端应用研究[J].科技与创新,2017(20):119-121.</a:t>
            </a:r>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a:p>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t>
            </a:r>
            <a:r>
              <a:rPr lang="en-US" altLang="zh-CN"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3</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a:t>
            </a:r>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sym typeface="+mn-ea"/>
              </a:rPr>
              <a:t>张峰.应用SpringBoot改变web应用开发模式[J].科技创新与应用,2017(23):193-194.</a:t>
            </a:r>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8" name="文本框 7"/>
          <p:cNvSpPr txBox="1"/>
          <p:nvPr/>
        </p:nvSpPr>
        <p:spPr>
          <a:xfrm>
            <a:off x="1821815" y="1858645"/>
            <a:ext cx="1938020" cy="368300"/>
          </a:xfrm>
          <a:prstGeom prst="rect">
            <a:avLst/>
          </a:prstGeom>
          <a:noFill/>
        </p:spPr>
        <p:txBody>
          <a:bodyPr wrap="square" rtlCol="0">
            <a:spAutoFit/>
          </a:bodyPr>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参考资料</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文本框 8"/>
          <p:cNvSpPr txBox="1"/>
          <p:nvPr/>
        </p:nvSpPr>
        <p:spPr>
          <a:xfrm>
            <a:off x="1821815" y="4777105"/>
            <a:ext cx="1938020" cy="460375"/>
          </a:xfrm>
          <a:prstGeom prst="rect">
            <a:avLst/>
          </a:prstGeom>
          <a:noFill/>
        </p:spPr>
        <p:txBody>
          <a:bodyPr wrap="square" rtlCol="0">
            <a:spAutoFit/>
          </a:bodyPr>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参考网站</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文本框 9"/>
          <p:cNvSpPr txBox="1"/>
          <p:nvPr/>
        </p:nvSpPr>
        <p:spPr>
          <a:xfrm>
            <a:off x="1623060" y="5237480"/>
            <a:ext cx="3054985" cy="645160"/>
          </a:xfrm>
          <a:prstGeom prst="rect">
            <a:avLst/>
          </a:prstGeom>
          <a:noFill/>
        </p:spPr>
        <p:txBody>
          <a:bodyPr wrap="square" rtlCol="0">
            <a:spAutoFit/>
          </a:bodyPr>
          <a:p>
            <a:r>
              <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https://www.oubk.com/</a:t>
            </a:r>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a:p>
            <a:endParaRPr lang="zh-CN" altLang="en-US"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9" name="圆角矩形 18"/>
          <p:cNvSpPr/>
          <p:nvPr/>
        </p:nvSpPr>
        <p:spPr>
          <a:xfrm rot="2700000">
            <a:off x="5131552" y="973633"/>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5233247" y="1075328"/>
            <a:ext cx="1725504" cy="1725504"/>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1624697"/>
            <a:ext cx="2299168" cy="706755"/>
          </a:xfrm>
          <a:prstGeom prst="rect">
            <a:avLst/>
          </a:prstGeom>
          <a:ln>
            <a:noFill/>
          </a:ln>
        </p:spPr>
        <p:txBody>
          <a:bodyPr wrap="square">
            <a:spAutoFit/>
          </a:bodyPr>
          <a:lstStyle/>
          <a:p>
            <a:pPr algn="ctr"/>
            <a:r>
              <a:rPr lang="zh-CN" altLang="en-US" sz="4000" dirty="0">
                <a:solidFill>
                  <a:srgbClr val="18478F"/>
                </a:solidFill>
                <a:latin typeface="Open Sans" panose="020B0606030504020204" pitchFamily="34" charset="0"/>
                <a:ea typeface="Open Sans" panose="020B0606030504020204" pitchFamily="34" charset="0"/>
                <a:cs typeface="Open Sans" panose="020B0606030504020204" pitchFamily="34" charset="0"/>
              </a:rPr>
              <a:t>目录</a:t>
            </a:r>
            <a:endParaRPr lang="zh-CN" altLang="en-US" sz="40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 name="组合 2"/>
          <p:cNvGrpSpPr/>
          <p:nvPr/>
        </p:nvGrpSpPr>
        <p:grpSpPr>
          <a:xfrm>
            <a:off x="793750" y="3740785"/>
            <a:ext cx="1523365" cy="1424305"/>
            <a:chOff x="3126" y="5891"/>
            <a:chExt cx="2399" cy="2243"/>
          </a:xfrm>
        </p:grpSpPr>
        <p:sp>
          <p:nvSpPr>
            <p:cNvPr id="22" name="圆角矩形 21"/>
            <p:cNvSpPr/>
            <p:nvPr/>
          </p:nvSpPr>
          <p:spPr>
            <a:xfrm rot="2700000">
              <a:off x="3126" y="5891"/>
              <a:ext cx="2243" cy="2243"/>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3163" y="6732"/>
              <a:ext cx="2362" cy="725"/>
            </a:xfrm>
            <a:prstGeom prst="rect">
              <a:avLst/>
            </a:prstGeom>
            <a:ln>
              <a:noFill/>
            </a:ln>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选题背景</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 name="组合 1"/>
          <p:cNvGrpSpPr/>
          <p:nvPr/>
        </p:nvGrpSpPr>
        <p:grpSpPr>
          <a:xfrm>
            <a:off x="3200400" y="3740785"/>
            <a:ext cx="1518285" cy="1424305"/>
            <a:chOff x="6916" y="5891"/>
            <a:chExt cx="2391" cy="2243"/>
          </a:xfrm>
        </p:grpSpPr>
        <p:sp>
          <p:nvSpPr>
            <p:cNvPr id="24" name="圆角矩形 23"/>
            <p:cNvSpPr/>
            <p:nvPr/>
          </p:nvSpPr>
          <p:spPr>
            <a:xfrm rot="2700000">
              <a:off x="6916" y="5891"/>
              <a:ext cx="2243" cy="2243"/>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矩形 35"/>
            <p:cNvSpPr/>
            <p:nvPr/>
          </p:nvSpPr>
          <p:spPr>
            <a:xfrm>
              <a:off x="6945" y="6732"/>
              <a:ext cx="2362" cy="725"/>
            </a:xfrm>
            <a:prstGeom prst="rect">
              <a:avLst/>
            </a:prstGeom>
            <a:ln>
              <a:noFill/>
            </a:ln>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 name="组合 3"/>
          <p:cNvGrpSpPr/>
          <p:nvPr/>
        </p:nvGrpSpPr>
        <p:grpSpPr>
          <a:xfrm>
            <a:off x="5579110" y="3740785"/>
            <a:ext cx="1499870" cy="1424305"/>
            <a:chOff x="10662" y="5891"/>
            <a:chExt cx="2362" cy="2243"/>
          </a:xfrm>
        </p:grpSpPr>
        <p:sp>
          <p:nvSpPr>
            <p:cNvPr id="26" name="圆角矩形 25"/>
            <p:cNvSpPr/>
            <p:nvPr/>
          </p:nvSpPr>
          <p:spPr>
            <a:xfrm rot="2700000">
              <a:off x="10682" y="5891"/>
              <a:ext cx="2243" cy="2243"/>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矩形 36"/>
            <p:cNvSpPr/>
            <p:nvPr/>
          </p:nvSpPr>
          <p:spPr>
            <a:xfrm>
              <a:off x="10662" y="6732"/>
              <a:ext cx="2362" cy="725"/>
            </a:xfrm>
            <a:prstGeom prst="rect">
              <a:avLst/>
            </a:prstGeom>
            <a:ln>
              <a:noFill/>
            </a:ln>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模块介绍</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组合 4"/>
          <p:cNvGrpSpPr/>
          <p:nvPr/>
        </p:nvGrpSpPr>
        <p:grpSpPr>
          <a:xfrm>
            <a:off x="8033385" y="3763645"/>
            <a:ext cx="1499870" cy="1424305"/>
            <a:chOff x="14444" y="5891"/>
            <a:chExt cx="2362" cy="2243"/>
          </a:xfrm>
        </p:grpSpPr>
        <p:sp>
          <p:nvSpPr>
            <p:cNvPr id="28" name="圆角矩形 27"/>
            <p:cNvSpPr/>
            <p:nvPr/>
          </p:nvSpPr>
          <p:spPr>
            <a:xfrm rot="2700000">
              <a:off x="14472" y="5891"/>
              <a:ext cx="2243" cy="2243"/>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矩形 47"/>
            <p:cNvSpPr/>
            <p:nvPr/>
          </p:nvSpPr>
          <p:spPr>
            <a:xfrm>
              <a:off x="14444" y="6732"/>
              <a:ext cx="2362" cy="725"/>
            </a:xfrm>
            <a:prstGeom prst="rect">
              <a:avLst/>
            </a:prstGeom>
            <a:ln>
              <a:noFill/>
            </a:ln>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项目架构</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组合 5"/>
          <p:cNvGrpSpPr/>
          <p:nvPr/>
        </p:nvGrpSpPr>
        <p:grpSpPr>
          <a:xfrm>
            <a:off x="221615" y="4175125"/>
            <a:ext cx="554990" cy="554990"/>
            <a:chOff x="2225" y="6575"/>
            <a:chExt cx="874" cy="874"/>
          </a:xfrm>
        </p:grpSpPr>
        <p:sp>
          <p:nvSpPr>
            <p:cNvPr id="23" name="矩形 22"/>
            <p:cNvSpPr/>
            <p:nvPr/>
          </p:nvSpPr>
          <p:spPr>
            <a:xfrm rot="13500000">
              <a:off x="2225" y="6575"/>
              <a:ext cx="874" cy="87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2239" y="6649"/>
              <a:ext cx="846" cy="727"/>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prstClr val="white"/>
                </a:solidFill>
              </a:endParaRPr>
            </a:p>
          </p:txBody>
        </p:sp>
      </p:grpSp>
      <p:grpSp>
        <p:nvGrpSpPr>
          <p:cNvPr id="7" name="组合 6"/>
          <p:cNvGrpSpPr/>
          <p:nvPr/>
        </p:nvGrpSpPr>
        <p:grpSpPr>
          <a:xfrm>
            <a:off x="2628265" y="4175125"/>
            <a:ext cx="554990" cy="554990"/>
            <a:chOff x="6015" y="6575"/>
            <a:chExt cx="874" cy="874"/>
          </a:xfrm>
        </p:grpSpPr>
        <p:sp>
          <p:nvSpPr>
            <p:cNvPr id="25" name="矩形 24"/>
            <p:cNvSpPr/>
            <p:nvPr/>
          </p:nvSpPr>
          <p:spPr>
            <a:xfrm rot="13500000">
              <a:off x="6015" y="6575"/>
              <a:ext cx="874" cy="87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p:cNvSpPr/>
            <p:nvPr/>
          </p:nvSpPr>
          <p:spPr>
            <a:xfrm>
              <a:off x="6029" y="6685"/>
              <a:ext cx="846" cy="727"/>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prstClr val="white"/>
                </a:solidFill>
              </a:endParaRPr>
            </a:p>
          </p:txBody>
        </p:sp>
      </p:grpSp>
      <p:grpSp>
        <p:nvGrpSpPr>
          <p:cNvPr id="8" name="组合 7"/>
          <p:cNvGrpSpPr/>
          <p:nvPr/>
        </p:nvGrpSpPr>
        <p:grpSpPr>
          <a:xfrm>
            <a:off x="5019040" y="4175125"/>
            <a:ext cx="562610" cy="554990"/>
            <a:chOff x="9780" y="6575"/>
            <a:chExt cx="886" cy="874"/>
          </a:xfrm>
        </p:grpSpPr>
        <p:sp>
          <p:nvSpPr>
            <p:cNvPr id="27" name="矩形 26"/>
            <p:cNvSpPr/>
            <p:nvPr/>
          </p:nvSpPr>
          <p:spPr>
            <a:xfrm rot="13500000">
              <a:off x="9780" y="6575"/>
              <a:ext cx="874" cy="87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矩形 50"/>
            <p:cNvSpPr/>
            <p:nvPr/>
          </p:nvSpPr>
          <p:spPr>
            <a:xfrm>
              <a:off x="9820" y="6649"/>
              <a:ext cx="846" cy="727"/>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prstClr val="white"/>
                </a:solidFill>
              </a:endParaRPr>
            </a:p>
          </p:txBody>
        </p:sp>
      </p:grpSp>
      <p:grpSp>
        <p:nvGrpSpPr>
          <p:cNvPr id="9" name="组合 8"/>
          <p:cNvGrpSpPr/>
          <p:nvPr/>
        </p:nvGrpSpPr>
        <p:grpSpPr>
          <a:xfrm>
            <a:off x="7425690" y="4175125"/>
            <a:ext cx="562610" cy="554990"/>
            <a:chOff x="13570" y="6575"/>
            <a:chExt cx="886" cy="874"/>
          </a:xfrm>
        </p:grpSpPr>
        <p:sp>
          <p:nvSpPr>
            <p:cNvPr id="34" name="矩形 33"/>
            <p:cNvSpPr/>
            <p:nvPr/>
          </p:nvSpPr>
          <p:spPr>
            <a:xfrm rot="13500000">
              <a:off x="13570" y="6575"/>
              <a:ext cx="874" cy="87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矩形 51"/>
            <p:cNvSpPr/>
            <p:nvPr/>
          </p:nvSpPr>
          <p:spPr>
            <a:xfrm>
              <a:off x="13610" y="6685"/>
              <a:ext cx="846" cy="727"/>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prstClr val="white"/>
                </a:solidFill>
              </a:endParaRPr>
            </a:p>
          </p:txBody>
        </p:sp>
      </p:grpSp>
      <p:grpSp>
        <p:nvGrpSpPr>
          <p:cNvPr id="10" name="组合 9"/>
          <p:cNvGrpSpPr/>
          <p:nvPr/>
        </p:nvGrpSpPr>
        <p:grpSpPr>
          <a:xfrm>
            <a:off x="10472420" y="3815080"/>
            <a:ext cx="1499870" cy="1424305"/>
            <a:chOff x="14412" y="5891"/>
            <a:chExt cx="2362" cy="2243"/>
          </a:xfrm>
        </p:grpSpPr>
        <p:sp>
          <p:nvSpPr>
            <p:cNvPr id="11" name="圆角矩形 10"/>
            <p:cNvSpPr/>
            <p:nvPr/>
          </p:nvSpPr>
          <p:spPr>
            <a:xfrm rot="2700000">
              <a:off x="14472" y="5891"/>
              <a:ext cx="2243" cy="2243"/>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2" name="矩形 11"/>
            <p:cNvSpPr/>
            <p:nvPr/>
          </p:nvSpPr>
          <p:spPr>
            <a:xfrm>
              <a:off x="14412" y="6651"/>
              <a:ext cx="2362" cy="725"/>
            </a:xfrm>
            <a:prstGeom prst="rect">
              <a:avLst/>
            </a:prstGeom>
            <a:ln>
              <a:noFill/>
            </a:ln>
          </p:spPr>
          <p:txBody>
            <a:bodyPr wrap="square">
              <a:spAutoFit/>
            </a:bodyPr>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其他</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 name="组合 12"/>
          <p:cNvGrpSpPr/>
          <p:nvPr/>
        </p:nvGrpSpPr>
        <p:grpSpPr>
          <a:xfrm>
            <a:off x="9937750" y="4227195"/>
            <a:ext cx="654050" cy="554990"/>
            <a:chOff x="13570" y="6575"/>
            <a:chExt cx="1030" cy="874"/>
          </a:xfrm>
        </p:grpSpPr>
        <p:sp>
          <p:nvSpPr>
            <p:cNvPr id="14" name="矩形 13"/>
            <p:cNvSpPr/>
            <p:nvPr/>
          </p:nvSpPr>
          <p:spPr>
            <a:xfrm rot="13500000">
              <a:off x="13570" y="6575"/>
              <a:ext cx="874" cy="87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5" name="矩形 14"/>
            <p:cNvSpPr/>
            <p:nvPr/>
          </p:nvSpPr>
          <p:spPr>
            <a:xfrm>
              <a:off x="13610" y="6685"/>
              <a:ext cx="990" cy="725"/>
            </a:xfrm>
            <a:prstGeom prst="rect">
              <a:avLst/>
            </a:prstGeom>
          </p:spPr>
          <p:txBody>
            <a:bodyPr wrap="none">
              <a:spAutoFit/>
            </a:bodyPr>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2400" dirty="0">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strVal val="#ppt_w*0.05"/>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anim calcmode="lin" valueType="num">
                                      <p:cBhvr>
                                        <p:cTn id="22" dur="500" fill="hold"/>
                                        <p:tgtEl>
                                          <p:spTgt spid="6"/>
                                        </p:tgtEl>
                                        <p:attrNameLst>
                                          <p:attrName>ppt_x</p:attrName>
                                        </p:attrNameLst>
                                      </p:cBhvr>
                                      <p:tavLst>
                                        <p:tav tm="0">
                                          <p:val>
                                            <p:strVal val="#ppt_x-.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Effect transition="in" filter="fade">
                                      <p:cBhvr>
                                        <p:cTn id="24" dur="500"/>
                                        <p:tgtEl>
                                          <p:spTgt spid="6"/>
                                        </p:tgtEl>
                                      </p:cBhvr>
                                    </p:animEffect>
                                  </p:childTnLst>
                                </p:cTn>
                              </p:par>
                              <p:par>
                                <p:cTn id="25" presetID="54" presetClass="entr" presetSubtype="0" accel="100000"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ppt_w*0.05"/>
                                          </p:val>
                                        </p:tav>
                                        <p:tav tm="100000">
                                          <p:val>
                                            <p:strVal val="#ppt_w"/>
                                          </p:val>
                                        </p:tav>
                                      </p:tavLst>
                                    </p:anim>
                                    <p:anim calcmode="lin" valueType="num">
                                      <p:cBhvr>
                                        <p:cTn id="28" dur="500" fill="hold"/>
                                        <p:tgtEl>
                                          <p:spTgt spid="3"/>
                                        </p:tgtEl>
                                        <p:attrNameLst>
                                          <p:attrName>ppt_h</p:attrName>
                                        </p:attrNameLst>
                                      </p:cBhvr>
                                      <p:tavLst>
                                        <p:tav tm="0">
                                          <p:val>
                                            <p:strVal val="#ppt_h"/>
                                          </p:val>
                                        </p:tav>
                                        <p:tav tm="100000">
                                          <p:val>
                                            <p:strVal val="#ppt_h"/>
                                          </p:val>
                                        </p:tav>
                                      </p:tavLst>
                                    </p:anim>
                                    <p:anim calcmode="lin" valueType="num">
                                      <p:cBhvr>
                                        <p:cTn id="29" dur="500" fill="hold"/>
                                        <p:tgtEl>
                                          <p:spTgt spid="3"/>
                                        </p:tgtEl>
                                        <p:attrNameLst>
                                          <p:attrName>ppt_x</p:attrName>
                                        </p:attrNameLst>
                                      </p:cBhvr>
                                      <p:tavLst>
                                        <p:tav tm="0">
                                          <p:val>
                                            <p:strVal val="#ppt_x-.2"/>
                                          </p:val>
                                        </p:tav>
                                        <p:tav tm="100000">
                                          <p:val>
                                            <p:strVal val="#ppt_x"/>
                                          </p:val>
                                        </p:tav>
                                      </p:tavLst>
                                    </p:anim>
                                    <p:anim calcmode="lin" valueType="num">
                                      <p:cBhvr>
                                        <p:cTn id="30" dur="500" fill="hold"/>
                                        <p:tgtEl>
                                          <p:spTgt spid="3"/>
                                        </p:tgtEl>
                                        <p:attrNameLst>
                                          <p:attrName>ppt_y</p:attrName>
                                        </p:attrNameLst>
                                      </p:cBhvr>
                                      <p:tavLst>
                                        <p:tav tm="0">
                                          <p:val>
                                            <p:strVal val="#ppt_y"/>
                                          </p:val>
                                        </p:tav>
                                        <p:tav tm="100000">
                                          <p:val>
                                            <p:strVal val="#ppt_y"/>
                                          </p:val>
                                        </p:tav>
                                      </p:tavLst>
                                    </p:anim>
                                    <p:animEffect transition="in" filter="fade">
                                      <p:cBhvr>
                                        <p:cTn id="31" dur="500"/>
                                        <p:tgtEl>
                                          <p:spTgt spid="3"/>
                                        </p:tgtEl>
                                      </p:cBhvr>
                                    </p:animEffect>
                                  </p:childTnLst>
                                </p:cTn>
                              </p:par>
                              <p:par>
                                <p:cTn id="32" presetID="54" presetClass="entr" presetSubtype="0" accel="100000" fill="hold" nodeType="withEffect">
                                  <p:stCondLst>
                                    <p:cond delay="10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strVal val="#ppt_w*0.05"/>
                                          </p:val>
                                        </p:tav>
                                        <p:tav tm="100000">
                                          <p:val>
                                            <p:strVal val="#ppt_w"/>
                                          </p:val>
                                        </p:tav>
                                      </p:tavLst>
                                    </p:anim>
                                    <p:anim calcmode="lin" valueType="num">
                                      <p:cBhvr>
                                        <p:cTn id="35" dur="500" fill="hold"/>
                                        <p:tgtEl>
                                          <p:spTgt spid="7"/>
                                        </p:tgtEl>
                                        <p:attrNameLst>
                                          <p:attrName>ppt_h</p:attrName>
                                        </p:attrNameLst>
                                      </p:cBhvr>
                                      <p:tavLst>
                                        <p:tav tm="0">
                                          <p:val>
                                            <p:strVal val="#ppt_h"/>
                                          </p:val>
                                        </p:tav>
                                        <p:tav tm="100000">
                                          <p:val>
                                            <p:strVal val="#ppt_h"/>
                                          </p:val>
                                        </p:tav>
                                      </p:tavLst>
                                    </p:anim>
                                    <p:anim calcmode="lin" valueType="num">
                                      <p:cBhvr>
                                        <p:cTn id="36" dur="500" fill="hold"/>
                                        <p:tgtEl>
                                          <p:spTgt spid="7"/>
                                        </p:tgtEl>
                                        <p:attrNameLst>
                                          <p:attrName>ppt_x</p:attrName>
                                        </p:attrNameLst>
                                      </p:cBhvr>
                                      <p:tavLst>
                                        <p:tav tm="0">
                                          <p:val>
                                            <p:strVal val="#ppt_x-.2"/>
                                          </p:val>
                                        </p:tav>
                                        <p:tav tm="100000">
                                          <p:val>
                                            <p:strVal val="#ppt_x"/>
                                          </p:val>
                                        </p:tav>
                                      </p:tavLst>
                                    </p:anim>
                                    <p:anim calcmode="lin" valueType="num">
                                      <p:cBhvr>
                                        <p:cTn id="37" dur="500" fill="hold"/>
                                        <p:tgtEl>
                                          <p:spTgt spid="7"/>
                                        </p:tgtEl>
                                        <p:attrNameLst>
                                          <p:attrName>ppt_y</p:attrName>
                                        </p:attrNameLst>
                                      </p:cBhvr>
                                      <p:tavLst>
                                        <p:tav tm="0">
                                          <p:val>
                                            <p:strVal val="#ppt_y"/>
                                          </p:val>
                                        </p:tav>
                                        <p:tav tm="100000">
                                          <p:val>
                                            <p:strVal val="#ppt_y"/>
                                          </p:val>
                                        </p:tav>
                                      </p:tavLst>
                                    </p:anim>
                                    <p:animEffect transition="in" filter="fade">
                                      <p:cBhvr>
                                        <p:cTn id="38" dur="500"/>
                                        <p:tgtEl>
                                          <p:spTgt spid="7"/>
                                        </p:tgtEl>
                                      </p:cBhvr>
                                    </p:animEffect>
                                  </p:childTnLst>
                                </p:cTn>
                              </p:par>
                              <p:par>
                                <p:cTn id="39" presetID="54" presetClass="entr" presetSubtype="0" accel="100000" fill="hold" nodeType="withEffect">
                                  <p:stCondLst>
                                    <p:cond delay="20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strVal val="#ppt_w*0.05"/>
                                          </p:val>
                                        </p:tav>
                                        <p:tav tm="100000">
                                          <p:val>
                                            <p:strVal val="#ppt_w"/>
                                          </p:val>
                                        </p:tav>
                                      </p:tavLst>
                                    </p:anim>
                                    <p:anim calcmode="lin" valueType="num">
                                      <p:cBhvr>
                                        <p:cTn id="42" dur="500" fill="hold"/>
                                        <p:tgtEl>
                                          <p:spTgt spid="2"/>
                                        </p:tgtEl>
                                        <p:attrNameLst>
                                          <p:attrName>ppt_h</p:attrName>
                                        </p:attrNameLst>
                                      </p:cBhvr>
                                      <p:tavLst>
                                        <p:tav tm="0">
                                          <p:val>
                                            <p:strVal val="#ppt_h"/>
                                          </p:val>
                                        </p:tav>
                                        <p:tav tm="100000">
                                          <p:val>
                                            <p:strVal val="#ppt_h"/>
                                          </p:val>
                                        </p:tav>
                                      </p:tavLst>
                                    </p:anim>
                                    <p:anim calcmode="lin" valueType="num">
                                      <p:cBhvr>
                                        <p:cTn id="43" dur="500" fill="hold"/>
                                        <p:tgtEl>
                                          <p:spTgt spid="2"/>
                                        </p:tgtEl>
                                        <p:attrNameLst>
                                          <p:attrName>ppt_x</p:attrName>
                                        </p:attrNameLst>
                                      </p:cBhvr>
                                      <p:tavLst>
                                        <p:tav tm="0">
                                          <p:val>
                                            <p:strVal val="#ppt_x-.2"/>
                                          </p:val>
                                        </p:tav>
                                        <p:tav tm="100000">
                                          <p:val>
                                            <p:strVal val="#ppt_x"/>
                                          </p:val>
                                        </p:tav>
                                      </p:tavLst>
                                    </p:anim>
                                    <p:anim calcmode="lin" valueType="num">
                                      <p:cBhvr>
                                        <p:cTn id="44" dur="500" fill="hold"/>
                                        <p:tgtEl>
                                          <p:spTgt spid="2"/>
                                        </p:tgtEl>
                                        <p:attrNameLst>
                                          <p:attrName>ppt_y</p:attrName>
                                        </p:attrNameLst>
                                      </p:cBhvr>
                                      <p:tavLst>
                                        <p:tav tm="0">
                                          <p:val>
                                            <p:strVal val="#ppt_y"/>
                                          </p:val>
                                        </p:tav>
                                        <p:tav tm="100000">
                                          <p:val>
                                            <p:strVal val="#ppt_y"/>
                                          </p:val>
                                        </p:tav>
                                      </p:tavLst>
                                    </p:anim>
                                    <p:animEffect transition="in" filter="fade">
                                      <p:cBhvr>
                                        <p:cTn id="45" dur="500"/>
                                        <p:tgtEl>
                                          <p:spTgt spid="2"/>
                                        </p:tgtEl>
                                      </p:cBhvr>
                                    </p:animEffect>
                                  </p:childTnLst>
                                </p:cTn>
                              </p:par>
                              <p:par>
                                <p:cTn id="46" presetID="54" presetClass="entr" presetSubtype="0" accel="100000" fill="hold" nodeType="withEffect">
                                  <p:stCondLst>
                                    <p:cond delay="20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strVal val="#ppt_w*0.05"/>
                                          </p:val>
                                        </p:tav>
                                        <p:tav tm="100000">
                                          <p:val>
                                            <p:strVal val="#ppt_w"/>
                                          </p:val>
                                        </p:tav>
                                      </p:tavLst>
                                    </p:anim>
                                    <p:anim calcmode="lin" valueType="num">
                                      <p:cBhvr>
                                        <p:cTn id="49" dur="500" fill="hold"/>
                                        <p:tgtEl>
                                          <p:spTgt spid="8"/>
                                        </p:tgtEl>
                                        <p:attrNameLst>
                                          <p:attrName>ppt_h</p:attrName>
                                        </p:attrNameLst>
                                      </p:cBhvr>
                                      <p:tavLst>
                                        <p:tav tm="0">
                                          <p:val>
                                            <p:strVal val="#ppt_h"/>
                                          </p:val>
                                        </p:tav>
                                        <p:tav tm="100000">
                                          <p:val>
                                            <p:strVal val="#ppt_h"/>
                                          </p:val>
                                        </p:tav>
                                      </p:tavLst>
                                    </p:anim>
                                    <p:anim calcmode="lin" valueType="num">
                                      <p:cBhvr>
                                        <p:cTn id="50" dur="500" fill="hold"/>
                                        <p:tgtEl>
                                          <p:spTgt spid="8"/>
                                        </p:tgtEl>
                                        <p:attrNameLst>
                                          <p:attrName>ppt_x</p:attrName>
                                        </p:attrNameLst>
                                      </p:cBhvr>
                                      <p:tavLst>
                                        <p:tav tm="0">
                                          <p:val>
                                            <p:strVal val="#ppt_x-.2"/>
                                          </p:val>
                                        </p:tav>
                                        <p:tav tm="100000">
                                          <p:val>
                                            <p:strVal val="#ppt_x"/>
                                          </p:val>
                                        </p:tav>
                                      </p:tavLst>
                                    </p:anim>
                                    <p:anim calcmode="lin" valueType="num">
                                      <p:cBhvr>
                                        <p:cTn id="51" dur="500" fill="hold"/>
                                        <p:tgtEl>
                                          <p:spTgt spid="8"/>
                                        </p:tgtEl>
                                        <p:attrNameLst>
                                          <p:attrName>ppt_y</p:attrName>
                                        </p:attrNameLst>
                                      </p:cBhvr>
                                      <p:tavLst>
                                        <p:tav tm="0">
                                          <p:val>
                                            <p:strVal val="#ppt_y"/>
                                          </p:val>
                                        </p:tav>
                                        <p:tav tm="100000">
                                          <p:val>
                                            <p:strVal val="#ppt_y"/>
                                          </p:val>
                                        </p:tav>
                                      </p:tavLst>
                                    </p:anim>
                                    <p:animEffect transition="in" filter="fade">
                                      <p:cBhvr>
                                        <p:cTn id="52" dur="500"/>
                                        <p:tgtEl>
                                          <p:spTgt spid="8"/>
                                        </p:tgtEl>
                                      </p:cBhvr>
                                    </p:animEffect>
                                  </p:childTnLst>
                                </p:cTn>
                              </p:par>
                              <p:par>
                                <p:cTn id="53" presetID="54" presetClass="entr" presetSubtype="0" accel="100000" fill="hold" nodeType="withEffect">
                                  <p:stCondLst>
                                    <p:cond delay="30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strVal val="#ppt_w*0.05"/>
                                          </p:val>
                                        </p:tav>
                                        <p:tav tm="100000">
                                          <p:val>
                                            <p:strVal val="#ppt_w"/>
                                          </p:val>
                                        </p:tav>
                                      </p:tavLst>
                                    </p:anim>
                                    <p:anim calcmode="lin" valueType="num">
                                      <p:cBhvr>
                                        <p:cTn id="56" dur="500" fill="hold"/>
                                        <p:tgtEl>
                                          <p:spTgt spid="4"/>
                                        </p:tgtEl>
                                        <p:attrNameLst>
                                          <p:attrName>ppt_h</p:attrName>
                                        </p:attrNameLst>
                                      </p:cBhvr>
                                      <p:tavLst>
                                        <p:tav tm="0">
                                          <p:val>
                                            <p:strVal val="#ppt_h"/>
                                          </p:val>
                                        </p:tav>
                                        <p:tav tm="100000">
                                          <p:val>
                                            <p:strVal val="#ppt_h"/>
                                          </p:val>
                                        </p:tav>
                                      </p:tavLst>
                                    </p:anim>
                                    <p:anim calcmode="lin" valueType="num">
                                      <p:cBhvr>
                                        <p:cTn id="57" dur="500" fill="hold"/>
                                        <p:tgtEl>
                                          <p:spTgt spid="4"/>
                                        </p:tgtEl>
                                        <p:attrNameLst>
                                          <p:attrName>ppt_x</p:attrName>
                                        </p:attrNameLst>
                                      </p:cBhvr>
                                      <p:tavLst>
                                        <p:tav tm="0">
                                          <p:val>
                                            <p:strVal val="#ppt_x-.2"/>
                                          </p:val>
                                        </p:tav>
                                        <p:tav tm="100000">
                                          <p:val>
                                            <p:strVal val="#ppt_x"/>
                                          </p:val>
                                        </p:tav>
                                      </p:tavLst>
                                    </p:anim>
                                    <p:anim calcmode="lin" valueType="num">
                                      <p:cBhvr>
                                        <p:cTn id="58" dur="500" fill="hold"/>
                                        <p:tgtEl>
                                          <p:spTgt spid="4"/>
                                        </p:tgtEl>
                                        <p:attrNameLst>
                                          <p:attrName>ppt_y</p:attrName>
                                        </p:attrNameLst>
                                      </p:cBhvr>
                                      <p:tavLst>
                                        <p:tav tm="0">
                                          <p:val>
                                            <p:strVal val="#ppt_y"/>
                                          </p:val>
                                        </p:tav>
                                        <p:tav tm="100000">
                                          <p:val>
                                            <p:strVal val="#ppt_y"/>
                                          </p:val>
                                        </p:tav>
                                      </p:tavLst>
                                    </p:anim>
                                    <p:animEffect transition="in" filter="fade">
                                      <p:cBhvr>
                                        <p:cTn id="59" dur="500"/>
                                        <p:tgtEl>
                                          <p:spTgt spid="4"/>
                                        </p:tgtEl>
                                      </p:cBhvr>
                                    </p:animEffect>
                                  </p:childTnLst>
                                </p:cTn>
                              </p:par>
                              <p:par>
                                <p:cTn id="60" presetID="54" presetClass="entr" presetSubtype="0" accel="100000" fill="hold" nodeType="withEffect">
                                  <p:stCondLst>
                                    <p:cond delay="30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strVal val="#ppt_w*0.05"/>
                                          </p:val>
                                        </p:tav>
                                        <p:tav tm="100000">
                                          <p:val>
                                            <p:strVal val="#ppt_w"/>
                                          </p:val>
                                        </p:tav>
                                      </p:tavLst>
                                    </p:anim>
                                    <p:anim calcmode="lin" valueType="num">
                                      <p:cBhvr>
                                        <p:cTn id="63" dur="500" fill="hold"/>
                                        <p:tgtEl>
                                          <p:spTgt spid="9"/>
                                        </p:tgtEl>
                                        <p:attrNameLst>
                                          <p:attrName>ppt_h</p:attrName>
                                        </p:attrNameLst>
                                      </p:cBhvr>
                                      <p:tavLst>
                                        <p:tav tm="0">
                                          <p:val>
                                            <p:strVal val="#ppt_h"/>
                                          </p:val>
                                        </p:tav>
                                        <p:tav tm="100000">
                                          <p:val>
                                            <p:strVal val="#ppt_h"/>
                                          </p:val>
                                        </p:tav>
                                      </p:tavLst>
                                    </p:anim>
                                    <p:anim calcmode="lin" valueType="num">
                                      <p:cBhvr>
                                        <p:cTn id="64" dur="500" fill="hold"/>
                                        <p:tgtEl>
                                          <p:spTgt spid="9"/>
                                        </p:tgtEl>
                                        <p:attrNameLst>
                                          <p:attrName>ppt_x</p:attrName>
                                        </p:attrNameLst>
                                      </p:cBhvr>
                                      <p:tavLst>
                                        <p:tav tm="0">
                                          <p:val>
                                            <p:strVal val="#ppt_x-.2"/>
                                          </p:val>
                                        </p:tav>
                                        <p:tav tm="100000">
                                          <p:val>
                                            <p:strVal val="#ppt_x"/>
                                          </p:val>
                                        </p:tav>
                                      </p:tavLst>
                                    </p:anim>
                                    <p:anim calcmode="lin" valueType="num">
                                      <p:cBhvr>
                                        <p:cTn id="65" dur="500" fill="hold"/>
                                        <p:tgtEl>
                                          <p:spTgt spid="9"/>
                                        </p:tgtEl>
                                        <p:attrNameLst>
                                          <p:attrName>ppt_y</p:attrName>
                                        </p:attrNameLst>
                                      </p:cBhvr>
                                      <p:tavLst>
                                        <p:tav tm="0">
                                          <p:val>
                                            <p:strVal val="#ppt_y"/>
                                          </p:val>
                                        </p:tav>
                                        <p:tav tm="100000">
                                          <p:val>
                                            <p:strVal val="#ppt_y"/>
                                          </p:val>
                                        </p:tav>
                                      </p:tavLst>
                                    </p:anim>
                                    <p:animEffect transition="in" filter="fade">
                                      <p:cBhvr>
                                        <p:cTn id="66" dur="500"/>
                                        <p:tgtEl>
                                          <p:spTgt spid="9"/>
                                        </p:tgtEl>
                                      </p:cBhvr>
                                    </p:animEffect>
                                  </p:childTnLst>
                                </p:cTn>
                              </p:par>
                              <p:par>
                                <p:cTn id="67" presetID="54" presetClass="entr" presetSubtype="0" accel="100000" fill="hold" nodeType="withEffect">
                                  <p:stCondLst>
                                    <p:cond delay="400"/>
                                  </p:stCondLst>
                                  <p:childTnLst>
                                    <p:set>
                                      <p:cBhvr>
                                        <p:cTn id="68" dur="1" fill="hold">
                                          <p:stCondLst>
                                            <p:cond delay="0"/>
                                          </p:stCondLst>
                                        </p:cTn>
                                        <p:tgtEl>
                                          <p:spTgt spid="5"/>
                                        </p:tgtEl>
                                        <p:attrNameLst>
                                          <p:attrName>style.visibility</p:attrName>
                                        </p:attrNameLst>
                                      </p:cBhvr>
                                      <p:to>
                                        <p:strVal val="visible"/>
                                      </p:to>
                                    </p:set>
                                    <p:anim calcmode="lin" valueType="num">
                                      <p:cBhvr>
                                        <p:cTn id="69" dur="500" fill="hold"/>
                                        <p:tgtEl>
                                          <p:spTgt spid="5"/>
                                        </p:tgtEl>
                                        <p:attrNameLst>
                                          <p:attrName>ppt_w</p:attrName>
                                        </p:attrNameLst>
                                      </p:cBhvr>
                                      <p:tavLst>
                                        <p:tav tm="0">
                                          <p:val>
                                            <p:strVal val="#ppt_w*0.05"/>
                                          </p:val>
                                        </p:tav>
                                        <p:tav tm="100000">
                                          <p:val>
                                            <p:strVal val="#ppt_w"/>
                                          </p:val>
                                        </p:tav>
                                      </p:tavLst>
                                    </p:anim>
                                    <p:anim calcmode="lin" valueType="num">
                                      <p:cBhvr>
                                        <p:cTn id="70" dur="500" fill="hold"/>
                                        <p:tgtEl>
                                          <p:spTgt spid="5"/>
                                        </p:tgtEl>
                                        <p:attrNameLst>
                                          <p:attrName>ppt_h</p:attrName>
                                        </p:attrNameLst>
                                      </p:cBhvr>
                                      <p:tavLst>
                                        <p:tav tm="0">
                                          <p:val>
                                            <p:strVal val="#ppt_h"/>
                                          </p:val>
                                        </p:tav>
                                        <p:tav tm="100000">
                                          <p:val>
                                            <p:strVal val="#ppt_h"/>
                                          </p:val>
                                        </p:tav>
                                      </p:tavLst>
                                    </p:anim>
                                    <p:anim calcmode="lin" valueType="num">
                                      <p:cBhvr>
                                        <p:cTn id="71" dur="500" fill="hold"/>
                                        <p:tgtEl>
                                          <p:spTgt spid="5"/>
                                        </p:tgtEl>
                                        <p:attrNameLst>
                                          <p:attrName>ppt_x</p:attrName>
                                        </p:attrNameLst>
                                      </p:cBhvr>
                                      <p:tavLst>
                                        <p:tav tm="0">
                                          <p:val>
                                            <p:strVal val="#ppt_x-.2"/>
                                          </p:val>
                                        </p:tav>
                                        <p:tav tm="100000">
                                          <p:val>
                                            <p:strVal val="#ppt_x"/>
                                          </p:val>
                                        </p:tav>
                                      </p:tavLst>
                                    </p:anim>
                                    <p:anim calcmode="lin" valueType="num">
                                      <p:cBhvr>
                                        <p:cTn id="72" dur="500" fill="hold"/>
                                        <p:tgtEl>
                                          <p:spTgt spid="5"/>
                                        </p:tgtEl>
                                        <p:attrNameLst>
                                          <p:attrName>ppt_y</p:attrName>
                                        </p:attrNameLst>
                                      </p:cBhvr>
                                      <p:tavLst>
                                        <p:tav tm="0">
                                          <p:val>
                                            <p:strVal val="#ppt_y"/>
                                          </p:val>
                                        </p:tav>
                                        <p:tav tm="100000">
                                          <p:val>
                                            <p:strVal val="#ppt_y"/>
                                          </p:val>
                                        </p:tav>
                                      </p:tavLst>
                                    </p:anim>
                                    <p:animEffect transition="in" filter="fade">
                                      <p:cBhvr>
                                        <p:cTn id="73" dur="500"/>
                                        <p:tgtEl>
                                          <p:spTgt spid="5"/>
                                        </p:tgtEl>
                                      </p:cBhvr>
                                    </p:animEffect>
                                  </p:childTnLst>
                                </p:cTn>
                              </p:par>
                              <p:par>
                                <p:cTn id="74" presetID="54" presetClass="entr" presetSubtype="0" accel="100000" fill="hold" nodeType="withEffect">
                                  <p:stCondLst>
                                    <p:cond delay="40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strVal val="#ppt_w*0.05"/>
                                          </p:val>
                                        </p:tav>
                                        <p:tav tm="100000">
                                          <p:val>
                                            <p:strVal val="#ppt_w"/>
                                          </p:val>
                                        </p:tav>
                                      </p:tavLst>
                                    </p:anim>
                                    <p:anim calcmode="lin" valueType="num">
                                      <p:cBhvr>
                                        <p:cTn id="77" dur="500" fill="hold"/>
                                        <p:tgtEl>
                                          <p:spTgt spid="13"/>
                                        </p:tgtEl>
                                        <p:attrNameLst>
                                          <p:attrName>ppt_h</p:attrName>
                                        </p:attrNameLst>
                                      </p:cBhvr>
                                      <p:tavLst>
                                        <p:tav tm="0">
                                          <p:val>
                                            <p:strVal val="#ppt_h"/>
                                          </p:val>
                                        </p:tav>
                                        <p:tav tm="100000">
                                          <p:val>
                                            <p:strVal val="#ppt_h"/>
                                          </p:val>
                                        </p:tav>
                                      </p:tavLst>
                                    </p:anim>
                                    <p:anim calcmode="lin" valueType="num">
                                      <p:cBhvr>
                                        <p:cTn id="78" dur="500" fill="hold"/>
                                        <p:tgtEl>
                                          <p:spTgt spid="13"/>
                                        </p:tgtEl>
                                        <p:attrNameLst>
                                          <p:attrName>ppt_x</p:attrName>
                                        </p:attrNameLst>
                                      </p:cBhvr>
                                      <p:tavLst>
                                        <p:tav tm="0">
                                          <p:val>
                                            <p:strVal val="#ppt_x-.2"/>
                                          </p:val>
                                        </p:tav>
                                        <p:tav tm="100000">
                                          <p:val>
                                            <p:strVal val="#ppt_x"/>
                                          </p:val>
                                        </p:tav>
                                      </p:tavLst>
                                    </p:anim>
                                    <p:anim calcmode="lin" valueType="num">
                                      <p:cBhvr>
                                        <p:cTn id="79" dur="500" fill="hold"/>
                                        <p:tgtEl>
                                          <p:spTgt spid="13"/>
                                        </p:tgtEl>
                                        <p:attrNameLst>
                                          <p:attrName>ppt_y</p:attrName>
                                        </p:attrNameLst>
                                      </p:cBhvr>
                                      <p:tavLst>
                                        <p:tav tm="0">
                                          <p:val>
                                            <p:strVal val="#ppt_y"/>
                                          </p:val>
                                        </p:tav>
                                        <p:tav tm="100000">
                                          <p:val>
                                            <p:strVal val="#ppt_y"/>
                                          </p:val>
                                        </p:tav>
                                      </p:tavLst>
                                    </p:anim>
                                    <p:animEffect transition="in" filter="fade">
                                      <p:cBhvr>
                                        <p:cTn id="80" dur="500"/>
                                        <p:tgtEl>
                                          <p:spTgt spid="13"/>
                                        </p:tgtEl>
                                      </p:cBhvr>
                                    </p:animEffect>
                                  </p:childTnLst>
                                </p:cTn>
                              </p:par>
                              <p:par>
                                <p:cTn id="81" presetID="54" presetClass="entr" presetSubtype="0" accel="100000" fill="hold" nodeType="withEffect">
                                  <p:stCondLst>
                                    <p:cond delay="50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strVal val="#ppt_w*0.05"/>
                                          </p:val>
                                        </p:tav>
                                        <p:tav tm="100000">
                                          <p:val>
                                            <p:strVal val="#ppt_w"/>
                                          </p:val>
                                        </p:tav>
                                      </p:tavLst>
                                    </p:anim>
                                    <p:anim calcmode="lin" valueType="num">
                                      <p:cBhvr>
                                        <p:cTn id="84" dur="500" fill="hold"/>
                                        <p:tgtEl>
                                          <p:spTgt spid="10"/>
                                        </p:tgtEl>
                                        <p:attrNameLst>
                                          <p:attrName>ppt_h</p:attrName>
                                        </p:attrNameLst>
                                      </p:cBhvr>
                                      <p:tavLst>
                                        <p:tav tm="0">
                                          <p:val>
                                            <p:strVal val="#ppt_h"/>
                                          </p:val>
                                        </p:tav>
                                        <p:tav tm="100000">
                                          <p:val>
                                            <p:strVal val="#ppt_h"/>
                                          </p:val>
                                        </p:tav>
                                      </p:tavLst>
                                    </p:anim>
                                    <p:anim calcmode="lin" valueType="num">
                                      <p:cBhvr>
                                        <p:cTn id="85" dur="500" fill="hold"/>
                                        <p:tgtEl>
                                          <p:spTgt spid="10"/>
                                        </p:tgtEl>
                                        <p:attrNameLst>
                                          <p:attrName>ppt_x</p:attrName>
                                        </p:attrNameLst>
                                      </p:cBhvr>
                                      <p:tavLst>
                                        <p:tav tm="0">
                                          <p:val>
                                            <p:strVal val="#ppt_x-.2"/>
                                          </p:val>
                                        </p:tav>
                                        <p:tav tm="100000">
                                          <p:val>
                                            <p:strVal val="#ppt_x"/>
                                          </p:val>
                                        </p:tav>
                                      </p:tavLst>
                                    </p:anim>
                                    <p:anim calcmode="lin" valueType="num">
                                      <p:cBhvr>
                                        <p:cTn id="86" dur="500" fill="hold"/>
                                        <p:tgtEl>
                                          <p:spTgt spid="10"/>
                                        </p:tgtEl>
                                        <p:attrNameLst>
                                          <p:attrName>ppt_y</p:attrName>
                                        </p:attrNameLst>
                                      </p:cBhvr>
                                      <p:tavLst>
                                        <p:tav tm="0">
                                          <p:val>
                                            <p:strVal val="#ppt_y"/>
                                          </p:val>
                                        </p:tav>
                                        <p:tav tm="100000">
                                          <p:val>
                                            <p:strVal val="#ppt_y"/>
                                          </p:val>
                                        </p:tav>
                                      </p:tavLst>
                                    </p:anim>
                                    <p:animEffect transition="in" filter="fade">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8" name="PA_矩形 37"/>
          <p:cNvSpPr/>
          <p:nvPr>
            <p:custDataLst>
              <p:tags r:id="rId2"/>
            </p:custDataLst>
          </p:nvPr>
        </p:nvSpPr>
        <p:spPr>
          <a:xfrm rot="2700000">
            <a:off x="1881971" y="2790130"/>
            <a:ext cx="1489274" cy="148927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PA_矩形 38"/>
          <p:cNvSpPr/>
          <p:nvPr>
            <p:custDataLst>
              <p:tags r:id="rId3"/>
            </p:custDataLst>
          </p:nvPr>
        </p:nvSpPr>
        <p:spPr>
          <a:xfrm rot="2700000">
            <a:off x="932899" y="2963219"/>
            <a:ext cx="1143093" cy="1143095"/>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PA_矩形 41"/>
          <p:cNvSpPr/>
          <p:nvPr>
            <p:custDataLst>
              <p:tags r:id="rId4"/>
            </p:custDataLst>
          </p:nvPr>
        </p:nvSpPr>
        <p:spPr>
          <a:xfrm rot="13500000">
            <a:off x="8830661" y="2790130"/>
            <a:ext cx="1489274" cy="148927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PA_矩形 42"/>
          <p:cNvSpPr/>
          <p:nvPr>
            <p:custDataLst>
              <p:tags r:id="rId5"/>
            </p:custDataLst>
          </p:nvPr>
        </p:nvSpPr>
        <p:spPr>
          <a:xfrm rot="13500000">
            <a:off x="10125914" y="2963222"/>
            <a:ext cx="1143093" cy="1143095"/>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PA_圆角矩形 3"/>
          <p:cNvSpPr/>
          <p:nvPr>
            <p:custDataLst>
              <p:tags r:id="rId6"/>
            </p:custDataLst>
          </p:nvPr>
        </p:nvSpPr>
        <p:spPr>
          <a:xfrm rot="2700000">
            <a:off x="4300783" y="1739713"/>
            <a:ext cx="3590111" cy="359011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PA_椭圆 4"/>
          <p:cNvSpPr/>
          <p:nvPr>
            <p:custDataLst>
              <p:tags r:id="rId7"/>
            </p:custDataLst>
          </p:nvPr>
        </p:nvSpPr>
        <p:spPr>
          <a:xfrm>
            <a:off x="3665900" y="1105464"/>
            <a:ext cx="4858608" cy="485860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PA_矩形 29"/>
          <p:cNvSpPr/>
          <p:nvPr>
            <p:custDataLst>
              <p:tags r:id="rId8"/>
            </p:custDataLst>
          </p:nvPr>
        </p:nvSpPr>
        <p:spPr>
          <a:xfrm>
            <a:off x="4401809" y="2921652"/>
            <a:ext cx="3384518" cy="1014730"/>
          </a:xfrm>
          <a:prstGeom prst="rect">
            <a:avLst/>
          </a:prstGeom>
          <a:ln>
            <a:noFill/>
          </a:ln>
        </p:spPr>
        <p:txBody>
          <a:bodyPr wrap="square">
            <a:spAutoFit/>
          </a:bodyPr>
          <a:lstStyle/>
          <a:p>
            <a:pPr algn="ctr"/>
            <a:r>
              <a:rPr lang="en-US" altLang="zh-CN" sz="2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 </a:t>
            </a:r>
            <a:r>
              <a:rPr lang="en-US" sz="3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sym typeface="+mn-ea"/>
              </a:rPr>
              <a:t>OURSUDOKU</a:t>
            </a:r>
            <a:endParaRPr lang="en-US" altLang="zh-CN" sz="3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31" name="PA_矩形 30"/>
          <p:cNvSpPr/>
          <p:nvPr>
            <p:custDataLst>
              <p:tags r:id="rId9"/>
            </p:custDataLst>
          </p:nvPr>
        </p:nvSpPr>
        <p:spPr>
          <a:xfrm>
            <a:off x="3329687" y="2481575"/>
            <a:ext cx="5529580" cy="829945"/>
          </a:xfrm>
          <a:prstGeom prst="rect">
            <a:avLst/>
          </a:prstGeom>
          <a:ln>
            <a:noFill/>
          </a:ln>
        </p:spPr>
        <p:txBody>
          <a:bodyPr wrap="none">
            <a:spAutoFit/>
          </a:bodyPr>
          <a:lstStyle/>
          <a:p>
            <a:pPr algn="ctr"/>
            <a:r>
              <a:rPr lang="en-US" altLang="zh-CN" sz="48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sym typeface="+mn-ea"/>
              </a:rPr>
              <a:t>MANY THANKS !</a:t>
            </a:r>
            <a:endParaRPr lang="en-US" altLang="zh-CN" sz="48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sym typeface="+mn-ea"/>
            </a:endParaRPr>
          </a:p>
        </p:txBody>
      </p:sp>
      <p:grpSp>
        <p:nvGrpSpPr>
          <p:cNvPr id="3" name="PA_组合 2"/>
          <p:cNvGrpSpPr/>
          <p:nvPr>
            <p:custDataLst>
              <p:tags r:id="rId10"/>
            </p:custDataLst>
          </p:nvPr>
        </p:nvGrpSpPr>
        <p:grpSpPr>
          <a:xfrm>
            <a:off x="4218413" y="1840884"/>
            <a:ext cx="3799166" cy="3405278"/>
            <a:chOff x="4218413" y="1840884"/>
            <a:chExt cx="3799166" cy="3405278"/>
          </a:xfrm>
        </p:grpSpPr>
        <p:sp>
          <p:nvSpPr>
            <p:cNvPr id="44" name="椭圆 43"/>
            <p:cNvSpPr/>
            <p:nvPr/>
          </p:nvSpPr>
          <p:spPr>
            <a:xfrm>
              <a:off x="4218413" y="1840884"/>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31128" y="5059711"/>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 name="PA_组合 1"/>
          <p:cNvGrpSpPr/>
          <p:nvPr>
            <p:custDataLst>
              <p:tags r:id="rId11"/>
            </p:custDataLst>
          </p:nvPr>
        </p:nvGrpSpPr>
        <p:grpSpPr>
          <a:xfrm>
            <a:off x="4221683" y="1840884"/>
            <a:ext cx="3786146" cy="3435128"/>
            <a:chOff x="4221683" y="1840884"/>
            <a:chExt cx="3786146" cy="3435128"/>
          </a:xfrm>
        </p:grpSpPr>
        <p:sp>
          <p:nvSpPr>
            <p:cNvPr id="46" name="椭圆 45"/>
            <p:cNvSpPr/>
            <p:nvPr/>
          </p:nvSpPr>
          <p:spPr>
            <a:xfrm>
              <a:off x="4221683" y="5089561"/>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21378" y="1840884"/>
              <a:ext cx="186451" cy="186451"/>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 name="PA_矩形 32"/>
          <p:cNvSpPr/>
          <p:nvPr>
            <p:custDataLst>
              <p:tags r:id="rId12"/>
            </p:custDataLst>
          </p:nvPr>
        </p:nvSpPr>
        <p:spPr>
          <a:xfrm>
            <a:off x="5567680" y="4918075"/>
            <a:ext cx="1213485" cy="583565"/>
          </a:xfrm>
          <a:prstGeom prst="rect">
            <a:avLst/>
          </a:prstGeom>
          <a:ln>
            <a:noFill/>
          </a:ln>
        </p:spPr>
        <p:txBody>
          <a:bodyPr wrap="square">
            <a:spAutoFit/>
          </a:bodyPr>
          <a:p>
            <a:r>
              <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G02</a:t>
            </a:r>
            <a:endPar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8" name="组合 7"/>
          <p:cNvGrpSpPr/>
          <p:nvPr/>
        </p:nvGrpSpPr>
        <p:grpSpPr>
          <a:xfrm>
            <a:off x="5407660" y="4506595"/>
            <a:ext cx="1372870" cy="582930"/>
            <a:chOff x="10824" y="9203"/>
            <a:chExt cx="2162" cy="918"/>
          </a:xfrm>
        </p:grpSpPr>
        <p:sp>
          <p:nvSpPr>
            <p:cNvPr id="9" name="PA_圆角矩形 31"/>
            <p:cNvSpPr/>
            <p:nvPr>
              <p:custDataLst>
                <p:tags r:id="rId13"/>
              </p:custDataLst>
            </p:nvPr>
          </p:nvSpPr>
          <p:spPr>
            <a:xfrm>
              <a:off x="10824" y="9203"/>
              <a:ext cx="2163" cy="833"/>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0" name="PA_矩形 32"/>
            <p:cNvSpPr/>
            <p:nvPr>
              <p:custDataLst>
                <p:tags r:id="rId14"/>
              </p:custDataLst>
            </p:nvPr>
          </p:nvSpPr>
          <p:spPr>
            <a:xfrm>
              <a:off x="11076" y="9203"/>
              <a:ext cx="1911" cy="919"/>
            </a:xfrm>
            <a:prstGeom prst="rect">
              <a:avLst/>
            </a:prstGeom>
            <a:ln>
              <a:noFill/>
            </a:ln>
          </p:spPr>
          <p:txBody>
            <a:bodyPr wrap="square">
              <a:spAutoFit/>
            </a:bodyPr>
            <a:p>
              <a:r>
                <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G02</a:t>
              </a:r>
              <a:endParaRPr lang="en-US" altLang="zh-CN" sz="3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7" name="文本框 6"/>
          <p:cNvSpPr txBox="1"/>
          <p:nvPr/>
        </p:nvSpPr>
        <p:spPr>
          <a:xfrm>
            <a:off x="7306945" y="5873750"/>
            <a:ext cx="5572125" cy="922020"/>
          </a:xfrm>
          <a:prstGeom prst="rect">
            <a:avLst/>
          </a:prstGeom>
          <a:noFill/>
        </p:spPr>
        <p:txBody>
          <a:bodyPr wrap="square" rtlCol="0">
            <a:spAutoFit/>
          </a:bodyPr>
          <a:p>
            <a:r>
              <a:rPr lang="zh-CN" altLang="en-US"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项目经理：刘羽佳</a:t>
            </a:r>
            <a:endPar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联系</a:t>
            </a:r>
            <a:r>
              <a:rPr lang="zh-CN" altLang="en-US"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电话</a:t>
            </a:r>
            <a:r>
              <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：13588347013</a:t>
            </a:r>
            <a:endPar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邮  箱 ：</a:t>
            </a:r>
            <a:r>
              <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31801324@stu.zucc.edu.cn</a:t>
            </a:r>
            <a:endParaRPr lang="en-US" altLang="zh-CN"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17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8" presetClass="emph" presetSubtype="0" repeatCount="indefinite" fill="hold" nodeType="withEffect">
                                  <p:stCondLst>
                                    <p:cond delay="1750"/>
                                  </p:stCondLst>
                                  <p:childTnLst>
                                    <p:animRot by="-21600000">
                                      <p:cBhvr>
                                        <p:cTn id="20" dur="2000" fill="hold"/>
                                        <p:tgtEl>
                                          <p:spTgt spid="2"/>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8" presetClass="emph" presetSubtype="0" repeatCount="indefinite" fill="hold" nodeType="withEffect">
                                  <p:stCondLst>
                                    <p:cond delay="1750"/>
                                  </p:stCondLst>
                                  <p:childTnLst>
                                    <p:animRot by="-21600000">
                                      <p:cBhvr>
                                        <p:cTn id="25" dur="2000" fill="hold"/>
                                        <p:tgtEl>
                                          <p:spTgt spid="3"/>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38"/>
                                        </p:tgtEl>
                                        <p:attrNameLst>
                                          <p:attrName>ppt_x</p:attrName>
                                          <p:attrName>ppt_y</p:attrName>
                                        </p:attrNameLst>
                                      </p:cBhvr>
                                      <p:rCtr x="-8555" y="0"/>
                                    </p:animMotion>
                                  </p:childTnLst>
                                </p:cTn>
                              </p:par>
                              <p:par>
                                <p:cTn id="31" presetID="10" presetClass="entr" presetSubtype="0" fill="hold" grpId="0" nodeType="withEffect">
                                  <p:stCondLst>
                                    <p:cond delay="225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35" presetClass="path" presetSubtype="0" accel="50000" decel="50000" fill="hold" grpId="1" nodeType="withEffect">
                                  <p:stCondLst>
                                    <p:cond delay="2250"/>
                                  </p:stCondLst>
                                  <p:childTnLst>
                                    <p:animMotion origin="layout" path="M 0.1711 7.40741E-7 L 2.08333E-6 7.40741E-7 " pathEditMode="relative" rAng="0" ptsTypes="AA">
                                      <p:cBhvr>
                                        <p:cTn id="35" dur="2000" fill="hold"/>
                                        <p:tgtEl>
                                          <p:spTgt spid="39"/>
                                        </p:tgtEl>
                                        <p:attrNameLst>
                                          <p:attrName>ppt_x</p:attrName>
                                          <p:attrName>ppt_y</p:attrName>
                                        </p:attrNameLst>
                                      </p:cBhvr>
                                      <p:rCtr x="-8451" y="0"/>
                                    </p:animMotion>
                                  </p:childTnLst>
                                </p:cTn>
                              </p:par>
                              <p:par>
                                <p:cTn id="36" presetID="10" presetClass="entr" presetSubtype="0" fill="hold" grpId="0" nodeType="withEffect">
                                  <p:stCondLst>
                                    <p:cond delay="200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35" presetClass="path" presetSubtype="0" accel="50000" decel="50000" fill="hold" grpId="1" nodeType="withEffect">
                                  <p:stCondLst>
                                    <p:cond delay="2000"/>
                                  </p:stCondLst>
                                  <p:childTnLst>
                                    <p:animMotion origin="layout" path="M -0.16537 7.40741E-7 L 3.33333E-6 7.40741E-7 " pathEditMode="relative" rAng="0" ptsTypes="AA">
                                      <p:cBhvr>
                                        <p:cTn id="40" dur="2000" fill="hold"/>
                                        <p:tgtEl>
                                          <p:spTgt spid="42"/>
                                        </p:tgtEl>
                                        <p:attrNameLst>
                                          <p:attrName>ppt_x</p:attrName>
                                          <p:attrName>ppt_y</p:attrName>
                                        </p:attrNameLst>
                                      </p:cBhvr>
                                      <p:rCtr x="8268" y="0"/>
                                    </p:animMotion>
                                  </p:childTnLst>
                                </p:cTn>
                              </p:par>
                              <p:par>
                                <p:cTn id="41" presetID="10" presetClass="entr" presetSubtype="0" fill="hold" grpId="0" nodeType="withEffect">
                                  <p:stCondLst>
                                    <p:cond delay="200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35" presetClass="path" presetSubtype="0" accel="50000" decel="50000" fill="hold" grpId="1" nodeType="withEffect">
                                  <p:stCondLst>
                                    <p:cond delay="2000"/>
                                  </p:stCondLst>
                                  <p:childTnLst>
                                    <p:animMotion origin="layout" path="M -0.16537 7.40741E-7 L 3.33333E-6 7.40741E-7 " pathEditMode="relative" rAng="0" ptsTypes="AA">
                                      <p:cBhvr>
                                        <p:cTn id="45" dur="2000" fill="hold"/>
                                        <p:tgtEl>
                                          <p:spTgt spid="43"/>
                                        </p:tgtEl>
                                        <p:attrNameLst>
                                          <p:attrName>ppt_x</p:attrName>
                                          <p:attrName>ppt_y</p:attrName>
                                        </p:attrNameLst>
                                      </p:cBhvr>
                                      <p:rCtr x="8268" y="0"/>
                                    </p:animMotion>
                                  </p:childTnLst>
                                  <p:subTnLst>
                                    <p:audio>
                                      <p:cMediaNode vol="20000">
                                        <p:cTn display="1" masterRel="sameClick">
                                          <p:stCondLst>
                                            <p:cond evt="begin" delay="0">
                                              <p:tn val="44"/>
                                            </p:cond>
                                          </p:stCondLst>
                                          <p:endCondLst>
                                            <p:cond evt="onStopAudio" delay="0">
                                              <p:tgtEl>
                                                <p:sldTgt/>
                                              </p:tgtEl>
                                            </p:cond>
                                          </p:endCondLst>
                                        </p:cTn>
                                        <p:tgtEl>
                                          <p:sndTgt r:embed="rId15" name="applause.wav"/>
                                        </p:tgtEl>
                                      </p:cMediaNode>
                                    </p:audio>
                                  </p:subTnLst>
                                </p:cTn>
                              </p:par>
                              <p:par>
                                <p:cTn id="46" presetID="53" presetClass="entr" presetSubtype="16" fill="hold" grpId="0" nodeType="withEffect">
                                  <p:stCondLst>
                                    <p:cond delay="30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Effect transition="in" filter="fade">
                                      <p:cBhvr>
                                        <p:cTn id="55" dur="500"/>
                                        <p:tgtEl>
                                          <p:spTgt spid="30"/>
                                        </p:tgtEl>
                                      </p:cBhvr>
                                    </p:animEffect>
                                  </p:childTnLst>
                                </p:cTn>
                              </p:par>
                              <p:par>
                                <p:cTn id="56" presetID="53" presetClass="entr" presetSubtype="16" fill="hold" nodeType="withEffect">
                                  <p:stCondLst>
                                    <p:cond delay="3000"/>
                                  </p:stCondLst>
                                  <p:childTnLst>
                                    <p:set>
                                      <p:cBhvr>
                                        <p:cTn id="57" dur="1" fill="hold">
                                          <p:stCondLst>
                                            <p:cond delay="0"/>
                                          </p:stCondLst>
                                        </p:cTn>
                                        <p:tgtEl>
                                          <p:spTgt spid="8"/>
                                        </p:tgtEl>
                                        <p:attrNameLst>
                                          <p:attrName>style.visibility</p:attrName>
                                        </p:attrNameLst>
                                      </p:cBhvr>
                                      <p:to>
                                        <p:strVal val="visible"/>
                                      </p:to>
                                    </p:set>
                                    <p:anim calcmode="lin" valueType="num">
                                      <p:cBhvr>
                                        <p:cTn id="58" dur="500" fill="hold"/>
                                        <p:tgtEl>
                                          <p:spTgt spid="8"/>
                                        </p:tgtEl>
                                        <p:attrNameLst>
                                          <p:attrName>ppt_w</p:attrName>
                                        </p:attrNameLst>
                                      </p:cBhvr>
                                      <p:tavLst>
                                        <p:tav tm="0">
                                          <p:val>
                                            <p:fltVal val="0"/>
                                          </p:val>
                                        </p:tav>
                                        <p:tav tm="100000">
                                          <p:val>
                                            <p:strVal val="#ppt_w"/>
                                          </p:val>
                                        </p:tav>
                                      </p:tavLst>
                                    </p:anim>
                                    <p:anim calcmode="lin" valueType="num">
                                      <p:cBhvr>
                                        <p:cTn id="59" dur="500" fill="hold"/>
                                        <p:tgtEl>
                                          <p:spTgt spid="8"/>
                                        </p:tgtEl>
                                        <p:attrNameLst>
                                          <p:attrName>ppt_h</p:attrName>
                                        </p:attrNameLst>
                                      </p:cBhvr>
                                      <p:tavLst>
                                        <p:tav tm="0">
                                          <p:val>
                                            <p:fltVal val="0"/>
                                          </p:val>
                                        </p:tav>
                                        <p:tav tm="100000">
                                          <p:val>
                                            <p:strVal val="#ppt_h"/>
                                          </p:val>
                                        </p:tav>
                                      </p:tavLst>
                                    </p:anim>
                                    <p:animEffect transition="in" filter="fade">
                                      <p:cBhvr>
                                        <p:cTn id="60" dur="500"/>
                                        <p:tgtEl>
                                          <p:spTgt spid="8"/>
                                        </p:tgtEl>
                                      </p:cBhvr>
                                    </p:animEffect>
                                  </p:childTnLst>
                                </p:cTn>
                              </p:par>
                              <p:par>
                                <p:cTn id="61" presetID="53" presetClass="entr" presetSubtype="16" fill="hold" grpId="0" nodeType="withEffect">
                                  <p:stCondLst>
                                    <p:cond delay="30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8" grpId="1" bldLvl="0" animBg="1"/>
      <p:bldP spid="39" grpId="0" bldLvl="0" animBg="1"/>
      <p:bldP spid="39" grpId="1" bldLvl="0" animBg="1"/>
      <p:bldP spid="42" grpId="0" bldLvl="0" animBg="1"/>
      <p:bldP spid="42" grpId="1" bldLvl="0" animBg="1"/>
      <p:bldP spid="43" grpId="0" bldLvl="0" animBg="1"/>
      <p:bldP spid="43" grpId="1" bldLvl="0" animBg="1"/>
      <p:bldP spid="4" grpId="0" bldLvl="0" animBg="1"/>
      <p:bldP spid="5" grpId="0" bldLvl="0" animBg="1"/>
      <p:bldP spid="30" grpId="0"/>
      <p:bldP spid="31"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8" name="矩形 47"/>
          <p:cNvSpPr/>
          <p:nvPr/>
        </p:nvSpPr>
        <p:spPr>
          <a:xfrm>
            <a:off x="5014150" y="1748795"/>
            <a:ext cx="840553" cy="2200113"/>
          </a:xfrm>
          <a:prstGeom prst="rect">
            <a:avLst/>
          </a:prstGeom>
          <a:solidFill>
            <a:srgbClr val="18478F"/>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rot="5400000">
            <a:off x="6534482" y="2428575"/>
            <a:ext cx="840553" cy="2200113"/>
          </a:xfrm>
          <a:prstGeom prst="rect">
            <a:avLst/>
          </a:prstGeom>
          <a:solidFill>
            <a:srgbClr val="18478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p:cNvSpPr/>
          <p:nvPr/>
        </p:nvSpPr>
        <p:spPr>
          <a:xfrm rot="10800000">
            <a:off x="5854701" y="3948908"/>
            <a:ext cx="840553" cy="2200113"/>
          </a:xfrm>
          <a:prstGeom prst="rect">
            <a:avLst/>
          </a:prstGeom>
          <a:solidFill>
            <a:srgbClr val="18478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矩形 50"/>
          <p:cNvSpPr/>
          <p:nvPr/>
        </p:nvSpPr>
        <p:spPr>
          <a:xfrm rot="16200000">
            <a:off x="4334369" y="3269127"/>
            <a:ext cx="840553" cy="2200113"/>
          </a:xfrm>
          <a:prstGeom prst="rect">
            <a:avLst/>
          </a:prstGeom>
          <a:solidFill>
            <a:srgbClr val="18478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4725356" y="2789617"/>
            <a:ext cx="2284733" cy="2284733"/>
            <a:chOff x="5173666" y="2758502"/>
            <a:chExt cx="2284733" cy="2284733"/>
          </a:xfrm>
        </p:grpSpPr>
        <p:sp>
          <p:nvSpPr>
            <p:cNvPr id="52" name="任意多边形 51"/>
            <p:cNvSpPr/>
            <p:nvPr/>
          </p:nvSpPr>
          <p:spPr>
            <a:xfrm>
              <a:off x="5173666" y="2758502"/>
              <a:ext cx="2284733" cy="2284733"/>
            </a:xfrm>
            <a:custGeom>
              <a:avLst/>
              <a:gdLst>
                <a:gd name="connsiteX0" fmla="*/ 627070 w 1414708"/>
                <a:gd name="connsiteY0" fmla="*/ 0 h 1414708"/>
                <a:gd name="connsiteX1" fmla="*/ 787639 w 1414708"/>
                <a:gd name="connsiteY1" fmla="*/ 0 h 1414708"/>
                <a:gd name="connsiteX2" fmla="*/ 818947 w 1414708"/>
                <a:gd name="connsiteY2" fmla="*/ 146064 h 1414708"/>
                <a:gd name="connsiteX3" fmla="*/ 826511 w 1414708"/>
                <a:gd name="connsiteY3" fmla="*/ 147218 h 1414708"/>
                <a:gd name="connsiteX4" fmla="*/ 890637 w 1414708"/>
                <a:gd name="connsiteY4" fmla="*/ 166265 h 1414708"/>
                <a:gd name="connsiteX5" fmla="*/ 991504 w 1414708"/>
                <a:gd name="connsiteY5" fmla="*/ 54626 h 1414708"/>
                <a:gd name="connsiteX6" fmla="*/ 1130560 w 1414708"/>
                <a:gd name="connsiteY6" fmla="*/ 134910 h 1414708"/>
                <a:gd name="connsiteX7" fmla="*/ 1085871 w 1414708"/>
                <a:gd name="connsiteY7" fmla="*/ 273252 h 1414708"/>
                <a:gd name="connsiteX8" fmla="*/ 1094279 w 1414708"/>
                <a:gd name="connsiteY8" fmla="*/ 279383 h 1414708"/>
                <a:gd name="connsiteX9" fmla="*/ 1138991 w 1414708"/>
                <a:gd name="connsiteY9" fmla="*/ 322395 h 1414708"/>
                <a:gd name="connsiteX10" fmla="*/ 1143788 w 1414708"/>
                <a:gd name="connsiteY10" fmla="*/ 328084 h 1414708"/>
                <a:gd name="connsiteX11" fmla="*/ 1279799 w 1414708"/>
                <a:gd name="connsiteY11" fmla="*/ 284150 h 1414708"/>
                <a:gd name="connsiteX12" fmla="*/ 1360084 w 1414708"/>
                <a:gd name="connsiteY12" fmla="*/ 423206 h 1414708"/>
                <a:gd name="connsiteX13" fmla="*/ 1258750 w 1414708"/>
                <a:gd name="connsiteY13" fmla="*/ 514762 h 1414708"/>
                <a:gd name="connsiteX14" fmla="*/ 1266950 w 1414708"/>
                <a:gd name="connsiteY14" fmla="*/ 535107 h 1414708"/>
                <a:gd name="connsiteX15" fmla="*/ 1283058 w 1414708"/>
                <a:gd name="connsiteY15" fmla="*/ 598851 h 1414708"/>
                <a:gd name="connsiteX16" fmla="*/ 1414708 w 1414708"/>
                <a:gd name="connsiteY16" fmla="*/ 627071 h 1414708"/>
                <a:gd name="connsiteX17" fmla="*/ 1414708 w 1414708"/>
                <a:gd name="connsiteY17" fmla="*/ 787638 h 1414708"/>
                <a:gd name="connsiteX18" fmla="*/ 1291400 w 1414708"/>
                <a:gd name="connsiteY18" fmla="*/ 814069 h 1414708"/>
                <a:gd name="connsiteX19" fmla="*/ 1286586 w 1414708"/>
                <a:gd name="connsiteY19" fmla="*/ 845607 h 1414708"/>
                <a:gd name="connsiteX20" fmla="*/ 1274135 w 1414708"/>
                <a:gd name="connsiteY20" fmla="*/ 895309 h 1414708"/>
                <a:gd name="connsiteX21" fmla="*/ 1269256 w 1414708"/>
                <a:gd name="connsiteY21" fmla="*/ 909440 h 1414708"/>
                <a:gd name="connsiteX22" fmla="*/ 1360084 w 1414708"/>
                <a:gd name="connsiteY22" fmla="*/ 991504 h 1414708"/>
                <a:gd name="connsiteX23" fmla="*/ 1279799 w 1414708"/>
                <a:gd name="connsiteY23" fmla="*/ 1130559 h 1414708"/>
                <a:gd name="connsiteX24" fmla="*/ 1168182 w 1414708"/>
                <a:gd name="connsiteY24" fmla="*/ 1094504 h 1414708"/>
                <a:gd name="connsiteX25" fmla="*/ 1154421 w 1414708"/>
                <a:gd name="connsiteY25" fmla="*/ 1113376 h 1414708"/>
                <a:gd name="connsiteX26" fmla="*/ 1111411 w 1414708"/>
                <a:gd name="connsiteY26" fmla="*/ 1158088 h 1414708"/>
                <a:gd name="connsiteX27" fmla="*/ 1095560 w 1414708"/>
                <a:gd name="connsiteY27" fmla="*/ 1171449 h 1414708"/>
                <a:gd name="connsiteX28" fmla="*/ 1130560 w 1414708"/>
                <a:gd name="connsiteY28" fmla="*/ 1279799 h 1414708"/>
                <a:gd name="connsiteX29" fmla="*/ 991504 w 1414708"/>
                <a:gd name="connsiteY29" fmla="*/ 1360083 h 1414708"/>
                <a:gd name="connsiteX30" fmla="*/ 917693 w 1414708"/>
                <a:gd name="connsiteY30" fmla="*/ 1278391 h 1414708"/>
                <a:gd name="connsiteX31" fmla="*/ 898699 w 1414708"/>
                <a:gd name="connsiteY31" fmla="*/ 1286047 h 1414708"/>
                <a:gd name="connsiteX32" fmla="*/ 810436 w 1414708"/>
                <a:gd name="connsiteY32" fmla="*/ 1308351 h 1414708"/>
                <a:gd name="connsiteX33" fmla="*/ 787639 w 1414708"/>
                <a:gd name="connsiteY33" fmla="*/ 1414708 h 1414708"/>
                <a:gd name="connsiteX34" fmla="*/ 627070 w 1414708"/>
                <a:gd name="connsiteY34" fmla="*/ 1414708 h 1414708"/>
                <a:gd name="connsiteX35" fmla="*/ 604225 w 1414708"/>
                <a:gd name="connsiteY35" fmla="*/ 1308129 h 1414708"/>
                <a:gd name="connsiteX36" fmla="*/ 588198 w 1414708"/>
                <a:gd name="connsiteY36" fmla="*/ 1305683 h 1414708"/>
                <a:gd name="connsiteX37" fmla="*/ 496866 w 1414708"/>
                <a:gd name="connsiteY37" fmla="*/ 1278557 h 1414708"/>
                <a:gd name="connsiteX38" fmla="*/ 423205 w 1414708"/>
                <a:gd name="connsiteY38" fmla="*/ 1360083 h 1414708"/>
                <a:gd name="connsiteX39" fmla="*/ 284150 w 1414708"/>
                <a:gd name="connsiteY39" fmla="*/ 1279799 h 1414708"/>
                <a:gd name="connsiteX40" fmla="*/ 318965 w 1414708"/>
                <a:gd name="connsiteY40" fmla="*/ 1172020 h 1414708"/>
                <a:gd name="connsiteX41" fmla="*/ 251122 w 1414708"/>
                <a:gd name="connsiteY41" fmla="*/ 1102537 h 1414708"/>
                <a:gd name="connsiteX42" fmla="*/ 245733 w 1414708"/>
                <a:gd name="connsiteY42" fmla="*/ 1094760 h 1414708"/>
                <a:gd name="connsiteX43" fmla="*/ 134911 w 1414708"/>
                <a:gd name="connsiteY43" fmla="*/ 1130559 h 1414708"/>
                <a:gd name="connsiteX44" fmla="*/ 54626 w 1414708"/>
                <a:gd name="connsiteY44" fmla="*/ 991504 h 1414708"/>
                <a:gd name="connsiteX45" fmla="*/ 145519 w 1414708"/>
                <a:gd name="connsiteY45" fmla="*/ 909381 h 1414708"/>
                <a:gd name="connsiteX46" fmla="*/ 136590 w 1414708"/>
                <a:gd name="connsiteY46" fmla="*/ 881279 h 1414708"/>
                <a:gd name="connsiteX47" fmla="*/ 123065 w 1414708"/>
                <a:gd name="connsiteY47" fmla="*/ 814017 h 1414708"/>
                <a:gd name="connsiteX48" fmla="*/ 0 w 1414708"/>
                <a:gd name="connsiteY48" fmla="*/ 787638 h 1414708"/>
                <a:gd name="connsiteX49" fmla="*/ 0 w 1414708"/>
                <a:gd name="connsiteY49" fmla="*/ 627071 h 1414708"/>
                <a:gd name="connsiteX50" fmla="*/ 130427 w 1414708"/>
                <a:gd name="connsiteY50" fmla="*/ 599113 h 1414708"/>
                <a:gd name="connsiteX51" fmla="*/ 136590 w 1414708"/>
                <a:gd name="connsiteY51" fmla="*/ 571623 h 1414708"/>
                <a:gd name="connsiteX52" fmla="*/ 156261 w 1414708"/>
                <a:gd name="connsiteY52" fmla="*/ 515034 h 1414708"/>
                <a:gd name="connsiteX53" fmla="*/ 54626 w 1414708"/>
                <a:gd name="connsiteY53" fmla="*/ 423206 h 1414708"/>
                <a:gd name="connsiteX54" fmla="*/ 134911 w 1414708"/>
                <a:gd name="connsiteY54" fmla="*/ 284150 h 1414708"/>
                <a:gd name="connsiteX55" fmla="*/ 271981 w 1414708"/>
                <a:gd name="connsiteY55" fmla="*/ 328426 h 1414708"/>
                <a:gd name="connsiteX56" fmla="*/ 302006 w 1414708"/>
                <a:gd name="connsiteY56" fmla="*/ 296028 h 1414708"/>
                <a:gd name="connsiteX57" fmla="*/ 329025 w 1414708"/>
                <a:gd name="connsiteY57" fmla="*/ 273834 h 1414708"/>
                <a:gd name="connsiteX58" fmla="*/ 284150 w 1414708"/>
                <a:gd name="connsiteY58" fmla="*/ 134910 h 1414708"/>
                <a:gd name="connsiteX59" fmla="*/ 423205 w 1414708"/>
                <a:gd name="connsiteY59" fmla="*/ 54626 h 1414708"/>
                <a:gd name="connsiteX60" fmla="*/ 523263 w 1414708"/>
                <a:gd name="connsiteY60" fmla="*/ 165369 h 1414708"/>
                <a:gd name="connsiteX61" fmla="*/ 588198 w 1414708"/>
                <a:gd name="connsiteY61" fmla="*/ 147218 h 1414708"/>
                <a:gd name="connsiteX62" fmla="*/ 595762 w 1414708"/>
                <a:gd name="connsiteY62" fmla="*/ 146064 h 1414708"/>
                <a:gd name="connsiteX63" fmla="*/ 627070 w 1414708"/>
                <a:gd name="connsiteY63" fmla="*/ 0 h 1414708"/>
                <a:gd name="connsiteX64" fmla="*/ 707354 w 1414708"/>
                <a:gd name="connsiteY64" fmla="*/ 250154 h 1414708"/>
                <a:gd name="connsiteX65" fmla="*/ 250154 w 1414708"/>
                <a:gd name="connsiteY65" fmla="*/ 707354 h 1414708"/>
                <a:gd name="connsiteX66" fmla="*/ 707354 w 1414708"/>
                <a:gd name="connsiteY66" fmla="*/ 1164554 h 1414708"/>
                <a:gd name="connsiteX67" fmla="*/ 1164554 w 1414708"/>
                <a:gd name="connsiteY67" fmla="*/ 707354 h 1414708"/>
                <a:gd name="connsiteX68" fmla="*/ 707354 w 1414708"/>
                <a:gd name="connsiteY68" fmla="*/ 250154 h 141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14708" h="1414708">
                  <a:moveTo>
                    <a:pt x="627070" y="0"/>
                  </a:moveTo>
                  <a:lnTo>
                    <a:pt x="787639" y="0"/>
                  </a:lnTo>
                  <a:lnTo>
                    <a:pt x="818947" y="146064"/>
                  </a:lnTo>
                  <a:lnTo>
                    <a:pt x="826511" y="147218"/>
                  </a:lnTo>
                  <a:lnTo>
                    <a:pt x="890637" y="166265"/>
                  </a:lnTo>
                  <a:lnTo>
                    <a:pt x="991504" y="54626"/>
                  </a:lnTo>
                  <a:lnTo>
                    <a:pt x="1130560" y="134910"/>
                  </a:lnTo>
                  <a:lnTo>
                    <a:pt x="1085871" y="273252"/>
                  </a:lnTo>
                  <a:lnTo>
                    <a:pt x="1094279" y="279383"/>
                  </a:lnTo>
                  <a:cubicBezTo>
                    <a:pt x="1109924" y="292935"/>
                    <a:pt x="1124849" y="307293"/>
                    <a:pt x="1138991" y="322395"/>
                  </a:cubicBezTo>
                  <a:lnTo>
                    <a:pt x="1143788" y="328084"/>
                  </a:lnTo>
                  <a:lnTo>
                    <a:pt x="1279799" y="284150"/>
                  </a:lnTo>
                  <a:lnTo>
                    <a:pt x="1360084" y="423206"/>
                  </a:lnTo>
                  <a:lnTo>
                    <a:pt x="1258750" y="514762"/>
                  </a:lnTo>
                  <a:lnTo>
                    <a:pt x="1266950" y="535107"/>
                  </a:lnTo>
                  <a:lnTo>
                    <a:pt x="1283058" y="598851"/>
                  </a:lnTo>
                  <a:lnTo>
                    <a:pt x="1414708" y="627071"/>
                  </a:lnTo>
                  <a:lnTo>
                    <a:pt x="1414708" y="787638"/>
                  </a:lnTo>
                  <a:lnTo>
                    <a:pt x="1291400" y="814069"/>
                  </a:lnTo>
                  <a:lnTo>
                    <a:pt x="1286586" y="845607"/>
                  </a:lnTo>
                  <a:cubicBezTo>
                    <a:pt x="1283141" y="862446"/>
                    <a:pt x="1278979" y="879024"/>
                    <a:pt x="1274135" y="895309"/>
                  </a:cubicBezTo>
                  <a:lnTo>
                    <a:pt x="1269256" y="909440"/>
                  </a:lnTo>
                  <a:lnTo>
                    <a:pt x="1360084" y="991504"/>
                  </a:lnTo>
                  <a:lnTo>
                    <a:pt x="1279799" y="1130559"/>
                  </a:lnTo>
                  <a:lnTo>
                    <a:pt x="1168182" y="1094504"/>
                  </a:lnTo>
                  <a:lnTo>
                    <a:pt x="1154421" y="1113376"/>
                  </a:lnTo>
                  <a:cubicBezTo>
                    <a:pt x="1140871" y="1129021"/>
                    <a:pt x="1126512" y="1143946"/>
                    <a:pt x="1111411" y="1158088"/>
                  </a:cubicBezTo>
                  <a:lnTo>
                    <a:pt x="1095560" y="1171449"/>
                  </a:lnTo>
                  <a:lnTo>
                    <a:pt x="1130560" y="1279799"/>
                  </a:lnTo>
                  <a:lnTo>
                    <a:pt x="991504" y="1360083"/>
                  </a:lnTo>
                  <a:lnTo>
                    <a:pt x="917693" y="1278391"/>
                  </a:lnTo>
                  <a:lnTo>
                    <a:pt x="898699" y="1286047"/>
                  </a:lnTo>
                  <a:lnTo>
                    <a:pt x="810436" y="1308351"/>
                  </a:lnTo>
                  <a:lnTo>
                    <a:pt x="787639" y="1414708"/>
                  </a:lnTo>
                  <a:lnTo>
                    <a:pt x="627070" y="1414708"/>
                  </a:lnTo>
                  <a:lnTo>
                    <a:pt x="604225" y="1308129"/>
                  </a:lnTo>
                  <a:lnTo>
                    <a:pt x="588198" y="1305683"/>
                  </a:lnTo>
                  <a:lnTo>
                    <a:pt x="496866" y="1278557"/>
                  </a:lnTo>
                  <a:lnTo>
                    <a:pt x="423205" y="1360083"/>
                  </a:lnTo>
                  <a:lnTo>
                    <a:pt x="284150" y="1279799"/>
                  </a:lnTo>
                  <a:lnTo>
                    <a:pt x="318965" y="1172020"/>
                  </a:lnTo>
                  <a:lnTo>
                    <a:pt x="251122" y="1102537"/>
                  </a:lnTo>
                  <a:lnTo>
                    <a:pt x="245733" y="1094760"/>
                  </a:lnTo>
                  <a:lnTo>
                    <a:pt x="134911" y="1130559"/>
                  </a:lnTo>
                  <a:lnTo>
                    <a:pt x="54626" y="991504"/>
                  </a:lnTo>
                  <a:lnTo>
                    <a:pt x="145519" y="909381"/>
                  </a:lnTo>
                  <a:lnTo>
                    <a:pt x="136590" y="881279"/>
                  </a:lnTo>
                  <a:lnTo>
                    <a:pt x="123065" y="814017"/>
                  </a:lnTo>
                  <a:lnTo>
                    <a:pt x="0" y="787638"/>
                  </a:lnTo>
                  <a:lnTo>
                    <a:pt x="0" y="627071"/>
                  </a:lnTo>
                  <a:lnTo>
                    <a:pt x="130427" y="599113"/>
                  </a:lnTo>
                  <a:lnTo>
                    <a:pt x="136590" y="571623"/>
                  </a:lnTo>
                  <a:lnTo>
                    <a:pt x="156261" y="515034"/>
                  </a:lnTo>
                  <a:lnTo>
                    <a:pt x="54626" y="423206"/>
                  </a:lnTo>
                  <a:lnTo>
                    <a:pt x="134911" y="284150"/>
                  </a:lnTo>
                  <a:lnTo>
                    <a:pt x="271981" y="328426"/>
                  </a:lnTo>
                  <a:lnTo>
                    <a:pt x="302006" y="296028"/>
                  </a:lnTo>
                  <a:lnTo>
                    <a:pt x="329025" y="273834"/>
                  </a:lnTo>
                  <a:lnTo>
                    <a:pt x="284150" y="134910"/>
                  </a:lnTo>
                  <a:lnTo>
                    <a:pt x="423205" y="54626"/>
                  </a:lnTo>
                  <a:lnTo>
                    <a:pt x="523263" y="165369"/>
                  </a:lnTo>
                  <a:lnTo>
                    <a:pt x="588198" y="147218"/>
                  </a:lnTo>
                  <a:lnTo>
                    <a:pt x="595762" y="146064"/>
                  </a:lnTo>
                  <a:lnTo>
                    <a:pt x="627070" y="0"/>
                  </a:lnTo>
                  <a:close/>
                  <a:moveTo>
                    <a:pt x="707354" y="250154"/>
                  </a:moveTo>
                  <a:cubicBezTo>
                    <a:pt x="454849" y="250154"/>
                    <a:pt x="250154" y="454849"/>
                    <a:pt x="250154" y="707354"/>
                  </a:cubicBezTo>
                  <a:cubicBezTo>
                    <a:pt x="250154" y="959859"/>
                    <a:pt x="454849" y="1164554"/>
                    <a:pt x="707354" y="1164554"/>
                  </a:cubicBezTo>
                  <a:cubicBezTo>
                    <a:pt x="959859" y="1164554"/>
                    <a:pt x="1164554" y="959859"/>
                    <a:pt x="1164554" y="707354"/>
                  </a:cubicBezTo>
                  <a:cubicBezTo>
                    <a:pt x="1164554" y="454849"/>
                    <a:pt x="959859" y="250154"/>
                    <a:pt x="707354" y="250154"/>
                  </a:cubicBez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3" name="同心圆 52"/>
            <p:cNvSpPr/>
            <p:nvPr/>
          </p:nvSpPr>
          <p:spPr>
            <a:xfrm>
              <a:off x="5544579" y="3128001"/>
              <a:ext cx="1542908" cy="1542909"/>
            </a:xfrm>
            <a:prstGeom prst="donut">
              <a:avLst>
                <a:gd name="adj" fmla="val 2734"/>
              </a:avLst>
            </a:prstGeom>
            <a:gradFill>
              <a:gsLst>
                <a:gs pos="0">
                  <a:srgbClr val="CDCDCD"/>
                </a:gs>
                <a:gs pos="100000">
                  <a:schemeClr val="bg1"/>
                </a:gs>
              </a:gsLst>
              <a:lin ang="2700000" scaled="1"/>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Open Sans" panose="020B0606030504020204" pitchFamily="34" charset="0"/>
                <a:cs typeface="Open Sans" panose="020B0606030504020204" pitchFamily="34" charset="0"/>
              </a:endParaRPr>
            </a:p>
          </p:txBody>
        </p:sp>
      </p:grpSp>
      <p:grpSp>
        <p:nvGrpSpPr>
          <p:cNvPr id="54" name="组合 53"/>
          <p:cNvGrpSpPr/>
          <p:nvPr/>
        </p:nvGrpSpPr>
        <p:grpSpPr>
          <a:xfrm>
            <a:off x="2984207" y="3779668"/>
            <a:ext cx="1124511" cy="1124512"/>
            <a:chOff x="1802687" y="3259299"/>
            <a:chExt cx="1414708" cy="1414708"/>
          </a:xfrm>
        </p:grpSpPr>
        <p:sp>
          <p:nvSpPr>
            <p:cNvPr id="55" name="任意多边形 54"/>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6" name="椭圆 55"/>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7" name="组合 56"/>
          <p:cNvGrpSpPr/>
          <p:nvPr/>
        </p:nvGrpSpPr>
        <p:grpSpPr>
          <a:xfrm>
            <a:off x="4903664" y="1256590"/>
            <a:ext cx="1124511" cy="1124512"/>
            <a:chOff x="1802687" y="3259299"/>
            <a:chExt cx="1414708" cy="1414708"/>
          </a:xfrm>
        </p:grpSpPr>
        <p:sp>
          <p:nvSpPr>
            <p:cNvPr id="58" name="任意多边形 57"/>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9" name="椭圆 58"/>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0" name="组合 59"/>
          <p:cNvGrpSpPr/>
          <p:nvPr/>
        </p:nvGrpSpPr>
        <p:grpSpPr>
          <a:xfrm>
            <a:off x="7691787" y="2966375"/>
            <a:ext cx="1124511" cy="1124512"/>
            <a:chOff x="1802687" y="3259299"/>
            <a:chExt cx="1414708" cy="1414708"/>
          </a:xfrm>
        </p:grpSpPr>
        <p:sp>
          <p:nvSpPr>
            <p:cNvPr id="61" name="任意多边形 60"/>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2" name="椭圆 61"/>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3" name="组合 62"/>
          <p:cNvGrpSpPr/>
          <p:nvPr/>
        </p:nvGrpSpPr>
        <p:grpSpPr>
          <a:xfrm>
            <a:off x="5712721" y="5510584"/>
            <a:ext cx="1124511" cy="1124512"/>
            <a:chOff x="1802687" y="3259299"/>
            <a:chExt cx="1414708" cy="1414708"/>
          </a:xfrm>
        </p:grpSpPr>
        <p:sp>
          <p:nvSpPr>
            <p:cNvPr id="64" name="任意多边形 63"/>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5" name="椭圆 64"/>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8086341" y="3314163"/>
            <a:ext cx="335400" cy="428933"/>
            <a:chOff x="1605186" y="572440"/>
            <a:chExt cx="563562" cy="720725"/>
          </a:xfrm>
          <a:solidFill>
            <a:srgbClr val="18478F"/>
          </a:solidFill>
        </p:grpSpPr>
        <p:sp>
          <p:nvSpPr>
            <p:cNvPr id="67"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70" name="Freeform 223"/>
          <p:cNvSpPr/>
          <p:nvPr/>
        </p:nvSpPr>
        <p:spPr bwMode="auto">
          <a:xfrm>
            <a:off x="6089904" y="5911181"/>
            <a:ext cx="423310" cy="343313"/>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18478F"/>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71" name="组合 70"/>
          <p:cNvGrpSpPr/>
          <p:nvPr/>
        </p:nvGrpSpPr>
        <p:grpSpPr>
          <a:xfrm>
            <a:off x="3349947" y="4146352"/>
            <a:ext cx="393029" cy="391140"/>
            <a:chOff x="-136302" y="1682102"/>
            <a:chExt cx="660401" cy="657225"/>
          </a:xfrm>
          <a:solidFill>
            <a:srgbClr val="18478F"/>
          </a:solidFill>
        </p:grpSpPr>
        <p:sp>
          <p:nvSpPr>
            <p:cNvPr id="72"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74" name="组合 73"/>
          <p:cNvGrpSpPr/>
          <p:nvPr/>
        </p:nvGrpSpPr>
        <p:grpSpPr>
          <a:xfrm>
            <a:off x="5269656" y="1609550"/>
            <a:ext cx="392524" cy="377486"/>
            <a:chOff x="9791183" y="5224434"/>
            <a:chExt cx="645684" cy="620945"/>
          </a:xfrm>
          <a:solidFill>
            <a:srgbClr val="18478F"/>
          </a:solidFill>
        </p:grpSpPr>
        <p:sp>
          <p:nvSpPr>
            <p:cNvPr id="75"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77" name="矩形 76"/>
          <p:cNvSpPr/>
          <p:nvPr/>
        </p:nvSpPr>
        <p:spPr>
          <a:xfrm>
            <a:off x="5190377" y="3462832"/>
            <a:ext cx="695851" cy="373970"/>
          </a:xfrm>
          <a:prstGeom prst="rect">
            <a:avLst/>
          </a:prstGeom>
        </p:spPr>
        <p:txBody>
          <a:bodyPr wrap="square">
            <a:spAutoFit/>
          </a:bodyPr>
          <a:lstStyle/>
          <a:p>
            <a:pPr algn="ctr"/>
            <a:r>
              <a:rPr lang="en-US" altLang="zh-CN" sz="2000" dirty="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0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78" name="矩形 77"/>
          <p:cNvSpPr/>
          <p:nvPr/>
        </p:nvSpPr>
        <p:spPr>
          <a:xfrm>
            <a:off x="5667691" y="3432783"/>
            <a:ext cx="971486" cy="373970"/>
          </a:xfrm>
          <a:prstGeom prst="rect">
            <a:avLst/>
          </a:prstGeom>
        </p:spPr>
        <p:txBody>
          <a:bodyPr wrap="square">
            <a:spAutoFit/>
          </a:bodyPr>
          <a:lstStyle/>
          <a:p>
            <a:pPr algn="ctr"/>
            <a:r>
              <a:rPr lang="en-US" altLang="zh-CN" sz="2000" dirty="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0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79" name="矩形 78"/>
          <p:cNvSpPr/>
          <p:nvPr/>
        </p:nvSpPr>
        <p:spPr>
          <a:xfrm>
            <a:off x="5661748" y="4002746"/>
            <a:ext cx="971486" cy="373970"/>
          </a:xfrm>
          <a:prstGeom prst="rect">
            <a:avLst/>
          </a:prstGeom>
        </p:spPr>
        <p:txBody>
          <a:bodyPr wrap="square">
            <a:spAutoFit/>
          </a:bodyPr>
          <a:lstStyle/>
          <a:p>
            <a:pPr algn="ctr"/>
            <a:r>
              <a:rPr lang="en-US" altLang="zh-CN" sz="20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0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80" name="矩形 79"/>
          <p:cNvSpPr/>
          <p:nvPr/>
        </p:nvSpPr>
        <p:spPr>
          <a:xfrm>
            <a:off x="5056689" y="4028538"/>
            <a:ext cx="971486" cy="373970"/>
          </a:xfrm>
          <a:prstGeom prst="rect">
            <a:avLst/>
          </a:prstGeom>
        </p:spPr>
        <p:txBody>
          <a:bodyPr wrap="square">
            <a:spAutoFit/>
          </a:bodyPr>
          <a:lstStyle/>
          <a:p>
            <a:pPr algn="ctr"/>
            <a:r>
              <a:rPr lang="en-US" altLang="zh-CN" sz="20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000" dirty="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8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8395" y="1548765"/>
            <a:ext cx="4451350" cy="1322070"/>
          </a:xfrm>
          <a:prstGeom prst="rect">
            <a:avLst/>
          </a:prstGeom>
        </p:spPr>
        <p:txBody>
          <a:bodyPr wrap="square">
            <a:spAutoFit/>
          </a:bodyPr>
          <a:lstStyle/>
          <a:p>
            <a:pPr algn="l">
              <a:lnSpc>
                <a:spcPct val="200000"/>
              </a:lnSpc>
              <a:buClrTx/>
              <a:buSzTx/>
              <a:buNone/>
            </a:pP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数独爱好者们除却独自游戏以外，并没有一个很好的</a:t>
            </a:r>
            <a:r>
              <a:rPr lang="zh-CN" altLang="en-US"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在线</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平台</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a:t>
            </a:r>
            <a:endPar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8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98855" y="853440"/>
            <a:ext cx="3726815" cy="1691640"/>
          </a:xfrm>
          <a:prstGeom prst="rect">
            <a:avLst/>
          </a:prstGeom>
        </p:spPr>
        <p:txBody>
          <a:bodyPr wrap="square">
            <a:spAutoFit/>
          </a:bodyPr>
          <a:lstStyle/>
          <a:p>
            <a:pPr algn="r">
              <a:lnSpc>
                <a:spcPct val="200000"/>
              </a:lnSpc>
            </a:pPr>
            <a:endParaRPr lang="en-US" altLang="zh-CN" sz="12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是一种运用</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纸</a:t>
            </a:r>
            <a:r>
              <a:rPr lang="en-US" altLang="zh-CN" sz="2000"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笔</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进行演算的</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逻辑游戏</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a:t>
            </a:r>
            <a:endPar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8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918325" y="4789805"/>
            <a:ext cx="5011420" cy="1938020"/>
          </a:xfrm>
          <a:prstGeom prst="rect">
            <a:avLst/>
          </a:prstGeom>
        </p:spPr>
        <p:txBody>
          <a:bodyPr wrap="square">
            <a:spAutoFit/>
          </a:bodyPr>
          <a:lstStyle/>
          <a:p>
            <a:pPr algn="l">
              <a:lnSpc>
                <a:spcPct val="200000"/>
              </a:lnSpc>
            </a:pP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对于大部分人来说学习数独只能</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自己摸索</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，通过这个平台可以让初学者</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学习</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大佬的解题方法，从而更进一步。</a:t>
            </a:r>
            <a:endPar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8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18160" y="4904105"/>
            <a:ext cx="3947160" cy="706755"/>
          </a:xfrm>
          <a:prstGeom prst="rect">
            <a:avLst/>
          </a:prstGeom>
        </p:spPr>
        <p:txBody>
          <a:bodyPr wrap="square">
            <a:spAutoFit/>
          </a:bodyPr>
          <a:lstStyle/>
          <a:p>
            <a:pPr algn="ctr">
              <a:lnSpc>
                <a:spcPct val="200000"/>
              </a:lnSpc>
              <a:buClrTx/>
              <a:buSzTx/>
              <a:buNone/>
            </a:pP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比赛</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，满足</a:t>
            </a:r>
            <a:r>
              <a:rPr lang="en-US" altLang="zh-CN" sz="2000" b="1" dirty="0">
                <a:solidFill>
                  <a:srgbClr val="18478F"/>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sym typeface="+mn-ea"/>
              </a:rPr>
              <a:t>多人</a:t>
            </a:r>
            <a:r>
              <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rPr>
              <a:t>竞技需求。</a:t>
            </a:r>
            <a:endParaRPr lang="en-US" altLang="zh-CN" sz="20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85" name="矩形 84"/>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矩形 88"/>
          <p:cNvSpPr/>
          <p:nvPr/>
        </p:nvSpPr>
        <p:spPr>
          <a:xfrm>
            <a:off x="1935480" y="393700"/>
            <a:ext cx="2418715"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选题背景</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0" name="圆角矩形 89"/>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矩形 90"/>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9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8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86"/>
                                        </p:tgtEl>
                                        <p:attrNameLst>
                                          <p:attrName>ppt_x</p:attrName>
                                          <p:attrName>ppt_y</p:attrName>
                                        </p:attrNameLst>
                                      </p:cBhvr>
                                      <p:rCtr x="8880" y="0"/>
                                    </p:animMotion>
                                  </p:childTnLst>
                                </p:cTn>
                              </p:par>
                              <p:par>
                                <p:cTn id="23" presetID="22" presetClass="entr" presetSubtype="8" fill="hold" grpId="0" nodeType="withEffect">
                                  <p:stCondLst>
                                    <p:cond delay="1000"/>
                                  </p:stCondLst>
                                  <p:childTnLst>
                                    <p:set>
                                      <p:cBhvr>
                                        <p:cTn id="24" dur="1" fill="hold">
                                          <p:stCondLst>
                                            <p:cond delay="0"/>
                                          </p:stCondLst>
                                        </p:cTn>
                                        <p:tgtEl>
                                          <p:spTgt spid="89"/>
                                        </p:tgtEl>
                                        <p:attrNameLst>
                                          <p:attrName>style.visibility</p:attrName>
                                        </p:attrNameLst>
                                      </p:cBhvr>
                                      <p:to>
                                        <p:strVal val="visible"/>
                                      </p:to>
                                    </p:set>
                                    <p:animEffect transition="in" filter="wipe(left)">
                                      <p:cBhvr>
                                        <p:cTn id="25" dur="500"/>
                                        <p:tgtEl>
                                          <p:spTgt spid="89"/>
                                        </p:tgtEl>
                                      </p:cBhvr>
                                    </p:animEffect>
                                  </p:childTnLst>
                                </p:cTn>
                              </p:par>
                              <p:par>
                                <p:cTn id="26" presetID="10" presetClass="entr" presetSubtype="0" fill="hold" nodeType="withEffect">
                                  <p:stCondLst>
                                    <p:cond delay="20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nodeType="withEffect">
                                  <p:stCondLst>
                                    <p:cond delay="200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200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nodeType="withEffect">
                                  <p:stCondLst>
                                    <p:cond delay="200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8" presetClass="emph" presetSubtype="0" fill="hold" nodeType="withEffect">
                                  <p:stCondLst>
                                    <p:cond delay="2000"/>
                                  </p:stCondLst>
                                  <p:childTnLst>
                                    <p:animRot by="21600000">
                                      <p:cBhvr>
                                        <p:cTn id="39" dur="2000" fill="hold"/>
                                        <p:tgtEl>
                                          <p:spTgt spid="60"/>
                                        </p:tgtEl>
                                        <p:attrNameLst>
                                          <p:attrName>r</p:attrName>
                                        </p:attrNameLst>
                                      </p:cBhvr>
                                    </p:animRot>
                                  </p:childTnLst>
                                </p:cTn>
                              </p:par>
                              <p:par>
                                <p:cTn id="40" presetID="8" presetClass="emph" presetSubtype="0" fill="hold" nodeType="withEffect">
                                  <p:stCondLst>
                                    <p:cond delay="2000"/>
                                  </p:stCondLst>
                                  <p:childTnLst>
                                    <p:animRot by="21600000">
                                      <p:cBhvr>
                                        <p:cTn id="41" dur="2000" fill="hold"/>
                                        <p:tgtEl>
                                          <p:spTgt spid="57"/>
                                        </p:tgtEl>
                                        <p:attrNameLst>
                                          <p:attrName>r</p:attrName>
                                        </p:attrNameLst>
                                      </p:cBhvr>
                                    </p:animRot>
                                  </p:childTnLst>
                                </p:cTn>
                              </p:par>
                              <p:par>
                                <p:cTn id="42" presetID="8" presetClass="emph" presetSubtype="0" fill="hold" nodeType="withEffect">
                                  <p:stCondLst>
                                    <p:cond delay="2000"/>
                                  </p:stCondLst>
                                  <p:childTnLst>
                                    <p:animRot by="21600000">
                                      <p:cBhvr>
                                        <p:cTn id="43" dur="2000" fill="hold"/>
                                        <p:tgtEl>
                                          <p:spTgt spid="54"/>
                                        </p:tgtEl>
                                        <p:attrNameLst>
                                          <p:attrName>r</p:attrName>
                                        </p:attrNameLst>
                                      </p:cBhvr>
                                    </p:animRot>
                                  </p:childTnLst>
                                </p:cTn>
                              </p:par>
                              <p:par>
                                <p:cTn id="44" presetID="8" presetClass="emph" presetSubtype="0" fill="hold" nodeType="withEffect">
                                  <p:stCondLst>
                                    <p:cond delay="2000"/>
                                  </p:stCondLst>
                                  <p:childTnLst>
                                    <p:animRot by="21600000">
                                      <p:cBhvr>
                                        <p:cTn id="45" dur="2000" fill="hold"/>
                                        <p:tgtEl>
                                          <p:spTgt spid="63"/>
                                        </p:tgtEl>
                                        <p:attrNameLst>
                                          <p:attrName>r</p:attrName>
                                        </p:attrNameLst>
                                      </p:cBhvr>
                                    </p:animRot>
                                  </p:childTnLst>
                                </p:cTn>
                              </p:par>
                              <p:par>
                                <p:cTn id="46" presetID="22" presetClass="entr" presetSubtype="4" fill="hold" grpId="0" nodeType="withEffect">
                                  <p:stCondLst>
                                    <p:cond delay="2500"/>
                                  </p:stCondLst>
                                  <p:childTnLst>
                                    <p:set>
                                      <p:cBhvr>
                                        <p:cTn id="47" dur="1" fill="hold">
                                          <p:stCondLst>
                                            <p:cond delay="0"/>
                                          </p:stCondLst>
                                        </p:cTn>
                                        <p:tgtEl>
                                          <p:spTgt spid="48"/>
                                        </p:tgtEl>
                                        <p:attrNameLst>
                                          <p:attrName>style.visibility</p:attrName>
                                        </p:attrNameLst>
                                      </p:cBhvr>
                                      <p:to>
                                        <p:strVal val="visible"/>
                                      </p:to>
                                    </p:set>
                                    <p:animEffect transition="in" filter="wipe(down)">
                                      <p:cBhvr>
                                        <p:cTn id="48" dur="500"/>
                                        <p:tgtEl>
                                          <p:spTgt spid="48"/>
                                        </p:tgtEl>
                                      </p:cBhvr>
                                    </p:animEffect>
                                  </p:childTnLst>
                                </p:cTn>
                              </p:par>
                              <p:par>
                                <p:cTn id="49" presetID="22" presetClass="entr" presetSubtype="2" fill="hold" grpId="0" nodeType="withEffect">
                                  <p:stCondLst>
                                    <p:cond delay="2500"/>
                                  </p:stCondLst>
                                  <p:childTnLst>
                                    <p:set>
                                      <p:cBhvr>
                                        <p:cTn id="50" dur="1" fill="hold">
                                          <p:stCondLst>
                                            <p:cond delay="0"/>
                                          </p:stCondLst>
                                        </p:cTn>
                                        <p:tgtEl>
                                          <p:spTgt spid="51"/>
                                        </p:tgtEl>
                                        <p:attrNameLst>
                                          <p:attrName>style.visibility</p:attrName>
                                        </p:attrNameLst>
                                      </p:cBhvr>
                                      <p:to>
                                        <p:strVal val="visible"/>
                                      </p:to>
                                    </p:set>
                                    <p:animEffect transition="in" filter="wipe(right)">
                                      <p:cBhvr>
                                        <p:cTn id="51" dur="500"/>
                                        <p:tgtEl>
                                          <p:spTgt spid="51"/>
                                        </p:tgtEl>
                                      </p:cBhvr>
                                    </p:animEffect>
                                  </p:childTnLst>
                                </p:cTn>
                              </p:par>
                              <p:par>
                                <p:cTn id="52" presetID="22" presetClass="entr" presetSubtype="1" fill="hold" grpId="0" nodeType="withEffect">
                                  <p:stCondLst>
                                    <p:cond delay="2500"/>
                                  </p:stCondLst>
                                  <p:childTnLst>
                                    <p:set>
                                      <p:cBhvr>
                                        <p:cTn id="53" dur="1" fill="hold">
                                          <p:stCondLst>
                                            <p:cond delay="0"/>
                                          </p:stCondLst>
                                        </p:cTn>
                                        <p:tgtEl>
                                          <p:spTgt spid="50"/>
                                        </p:tgtEl>
                                        <p:attrNameLst>
                                          <p:attrName>style.visibility</p:attrName>
                                        </p:attrNameLst>
                                      </p:cBhvr>
                                      <p:to>
                                        <p:strVal val="visible"/>
                                      </p:to>
                                    </p:set>
                                    <p:animEffect transition="in" filter="wipe(up)">
                                      <p:cBhvr>
                                        <p:cTn id="54" dur="500"/>
                                        <p:tgtEl>
                                          <p:spTgt spid="50"/>
                                        </p:tgtEl>
                                      </p:cBhvr>
                                    </p:animEffect>
                                  </p:childTnLst>
                                </p:cTn>
                              </p:par>
                              <p:par>
                                <p:cTn id="55" presetID="22" presetClass="entr" presetSubtype="8" fill="hold" grpId="0" nodeType="withEffect">
                                  <p:stCondLst>
                                    <p:cond delay="250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par>
                                <p:cTn id="58" presetID="53" presetClass="entr" presetSubtype="16" fill="hold" nodeType="withEffect">
                                  <p:stCondLst>
                                    <p:cond delay="275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par>
                                <p:cTn id="63" presetID="53" presetClass="entr" presetSubtype="16" fill="hold" nodeType="withEffect">
                                  <p:stCondLst>
                                    <p:cond delay="275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par>
                                <p:cTn id="68" presetID="53" presetClass="entr" presetSubtype="16" fill="hold" grpId="0" nodeType="withEffect">
                                  <p:stCondLst>
                                    <p:cond delay="2750"/>
                                  </p:stCondLst>
                                  <p:childTnLst>
                                    <p:set>
                                      <p:cBhvr>
                                        <p:cTn id="69" dur="1" fill="hold">
                                          <p:stCondLst>
                                            <p:cond delay="0"/>
                                          </p:stCondLst>
                                        </p:cTn>
                                        <p:tgtEl>
                                          <p:spTgt spid="70"/>
                                        </p:tgtEl>
                                        <p:attrNameLst>
                                          <p:attrName>style.visibility</p:attrName>
                                        </p:attrNameLst>
                                      </p:cBhvr>
                                      <p:to>
                                        <p:strVal val="visible"/>
                                      </p:to>
                                    </p:set>
                                    <p:anim calcmode="lin" valueType="num">
                                      <p:cBhvr>
                                        <p:cTn id="70" dur="500" fill="hold"/>
                                        <p:tgtEl>
                                          <p:spTgt spid="70"/>
                                        </p:tgtEl>
                                        <p:attrNameLst>
                                          <p:attrName>ppt_w</p:attrName>
                                        </p:attrNameLst>
                                      </p:cBhvr>
                                      <p:tavLst>
                                        <p:tav tm="0">
                                          <p:val>
                                            <p:fltVal val="0"/>
                                          </p:val>
                                        </p:tav>
                                        <p:tav tm="100000">
                                          <p:val>
                                            <p:strVal val="#ppt_w"/>
                                          </p:val>
                                        </p:tav>
                                      </p:tavLst>
                                    </p:anim>
                                    <p:anim calcmode="lin" valueType="num">
                                      <p:cBhvr>
                                        <p:cTn id="71" dur="500" fill="hold"/>
                                        <p:tgtEl>
                                          <p:spTgt spid="70"/>
                                        </p:tgtEl>
                                        <p:attrNameLst>
                                          <p:attrName>ppt_h</p:attrName>
                                        </p:attrNameLst>
                                      </p:cBhvr>
                                      <p:tavLst>
                                        <p:tav tm="0">
                                          <p:val>
                                            <p:fltVal val="0"/>
                                          </p:val>
                                        </p:tav>
                                        <p:tav tm="100000">
                                          <p:val>
                                            <p:strVal val="#ppt_h"/>
                                          </p:val>
                                        </p:tav>
                                      </p:tavLst>
                                    </p:anim>
                                    <p:animEffect transition="in" filter="fade">
                                      <p:cBhvr>
                                        <p:cTn id="72" dur="500"/>
                                        <p:tgtEl>
                                          <p:spTgt spid="70"/>
                                        </p:tgtEl>
                                      </p:cBhvr>
                                    </p:animEffect>
                                  </p:childTnLst>
                                </p:cTn>
                              </p:par>
                              <p:par>
                                <p:cTn id="73" presetID="53" presetClass="entr" presetSubtype="16" fill="hold" nodeType="withEffect">
                                  <p:stCondLst>
                                    <p:cond delay="275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fltVal val="0"/>
                                          </p:val>
                                        </p:tav>
                                        <p:tav tm="100000">
                                          <p:val>
                                            <p:strVal val="#ppt_w"/>
                                          </p:val>
                                        </p:tav>
                                      </p:tavLst>
                                    </p:anim>
                                    <p:anim calcmode="lin" valueType="num">
                                      <p:cBhvr>
                                        <p:cTn id="76" dur="500" fill="hold"/>
                                        <p:tgtEl>
                                          <p:spTgt spid="66"/>
                                        </p:tgtEl>
                                        <p:attrNameLst>
                                          <p:attrName>ppt_h</p:attrName>
                                        </p:attrNameLst>
                                      </p:cBhvr>
                                      <p:tavLst>
                                        <p:tav tm="0">
                                          <p:val>
                                            <p:fltVal val="0"/>
                                          </p:val>
                                        </p:tav>
                                        <p:tav tm="100000">
                                          <p:val>
                                            <p:strVal val="#ppt_h"/>
                                          </p:val>
                                        </p:tav>
                                      </p:tavLst>
                                    </p:anim>
                                    <p:animEffect transition="in" filter="fade">
                                      <p:cBhvr>
                                        <p:cTn id="77" dur="500"/>
                                        <p:tgtEl>
                                          <p:spTgt spid="66"/>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78"/>
                                        </p:tgtEl>
                                        <p:attrNameLst>
                                          <p:attrName>style.visibility</p:attrName>
                                        </p:attrNameLst>
                                      </p:cBhvr>
                                      <p:to>
                                        <p:strVal val="visible"/>
                                      </p:to>
                                    </p:set>
                                    <p:anim calcmode="lin" valueType="num">
                                      <p:cBhvr>
                                        <p:cTn id="80" dur="500" fill="hold"/>
                                        <p:tgtEl>
                                          <p:spTgt spid="78"/>
                                        </p:tgtEl>
                                        <p:attrNameLst>
                                          <p:attrName>ppt_w</p:attrName>
                                        </p:attrNameLst>
                                      </p:cBhvr>
                                      <p:tavLst>
                                        <p:tav tm="0">
                                          <p:val>
                                            <p:fltVal val="0"/>
                                          </p:val>
                                        </p:tav>
                                        <p:tav tm="100000">
                                          <p:val>
                                            <p:strVal val="#ppt_w"/>
                                          </p:val>
                                        </p:tav>
                                      </p:tavLst>
                                    </p:anim>
                                    <p:anim calcmode="lin" valueType="num">
                                      <p:cBhvr>
                                        <p:cTn id="81" dur="500" fill="hold"/>
                                        <p:tgtEl>
                                          <p:spTgt spid="78"/>
                                        </p:tgtEl>
                                        <p:attrNameLst>
                                          <p:attrName>ppt_h</p:attrName>
                                        </p:attrNameLst>
                                      </p:cBhvr>
                                      <p:tavLst>
                                        <p:tav tm="0">
                                          <p:val>
                                            <p:fltVal val="0"/>
                                          </p:val>
                                        </p:tav>
                                        <p:tav tm="100000">
                                          <p:val>
                                            <p:strVal val="#ppt_h"/>
                                          </p:val>
                                        </p:tav>
                                      </p:tavLst>
                                    </p:anim>
                                    <p:animEffect transition="in" filter="fade">
                                      <p:cBhvr>
                                        <p:cTn id="82" dur="500"/>
                                        <p:tgtEl>
                                          <p:spTgt spid="78"/>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77"/>
                                        </p:tgtEl>
                                        <p:attrNameLst>
                                          <p:attrName>style.visibility</p:attrName>
                                        </p:attrNameLst>
                                      </p:cBhvr>
                                      <p:to>
                                        <p:strVal val="visible"/>
                                      </p:to>
                                    </p:set>
                                    <p:anim calcmode="lin" valueType="num">
                                      <p:cBhvr>
                                        <p:cTn id="85" dur="500" fill="hold"/>
                                        <p:tgtEl>
                                          <p:spTgt spid="77"/>
                                        </p:tgtEl>
                                        <p:attrNameLst>
                                          <p:attrName>ppt_w</p:attrName>
                                        </p:attrNameLst>
                                      </p:cBhvr>
                                      <p:tavLst>
                                        <p:tav tm="0">
                                          <p:val>
                                            <p:fltVal val="0"/>
                                          </p:val>
                                        </p:tav>
                                        <p:tav tm="100000">
                                          <p:val>
                                            <p:strVal val="#ppt_w"/>
                                          </p:val>
                                        </p:tav>
                                      </p:tavLst>
                                    </p:anim>
                                    <p:anim calcmode="lin" valueType="num">
                                      <p:cBhvr>
                                        <p:cTn id="86" dur="500" fill="hold"/>
                                        <p:tgtEl>
                                          <p:spTgt spid="77"/>
                                        </p:tgtEl>
                                        <p:attrNameLst>
                                          <p:attrName>ppt_h</p:attrName>
                                        </p:attrNameLst>
                                      </p:cBhvr>
                                      <p:tavLst>
                                        <p:tav tm="0">
                                          <p:val>
                                            <p:fltVal val="0"/>
                                          </p:val>
                                        </p:tav>
                                        <p:tav tm="100000">
                                          <p:val>
                                            <p:strVal val="#ppt_h"/>
                                          </p:val>
                                        </p:tav>
                                      </p:tavLst>
                                    </p:anim>
                                    <p:animEffect transition="in" filter="fade">
                                      <p:cBhvr>
                                        <p:cTn id="87" dur="500"/>
                                        <p:tgtEl>
                                          <p:spTgt spid="77"/>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par>
                                <p:cTn id="93" presetID="53" presetClass="entr" presetSubtype="16" fill="hold" grpId="0" nodeType="withEffect">
                                  <p:stCondLst>
                                    <p:cond delay="2750"/>
                                  </p:stCondLst>
                                  <p:childTnLst>
                                    <p:set>
                                      <p:cBhvr>
                                        <p:cTn id="94" dur="1" fill="hold">
                                          <p:stCondLst>
                                            <p:cond delay="0"/>
                                          </p:stCondLst>
                                        </p:cTn>
                                        <p:tgtEl>
                                          <p:spTgt spid="79"/>
                                        </p:tgtEl>
                                        <p:attrNameLst>
                                          <p:attrName>style.visibility</p:attrName>
                                        </p:attrNameLst>
                                      </p:cBhvr>
                                      <p:to>
                                        <p:strVal val="visible"/>
                                      </p:to>
                                    </p:set>
                                    <p:anim calcmode="lin" valueType="num">
                                      <p:cBhvr>
                                        <p:cTn id="95" dur="500" fill="hold"/>
                                        <p:tgtEl>
                                          <p:spTgt spid="79"/>
                                        </p:tgtEl>
                                        <p:attrNameLst>
                                          <p:attrName>ppt_w</p:attrName>
                                        </p:attrNameLst>
                                      </p:cBhvr>
                                      <p:tavLst>
                                        <p:tav tm="0">
                                          <p:val>
                                            <p:fltVal val="0"/>
                                          </p:val>
                                        </p:tav>
                                        <p:tav tm="100000">
                                          <p:val>
                                            <p:strVal val="#ppt_w"/>
                                          </p:val>
                                        </p:tav>
                                      </p:tavLst>
                                    </p:anim>
                                    <p:anim calcmode="lin" valueType="num">
                                      <p:cBhvr>
                                        <p:cTn id="96" dur="500" fill="hold"/>
                                        <p:tgtEl>
                                          <p:spTgt spid="79"/>
                                        </p:tgtEl>
                                        <p:attrNameLst>
                                          <p:attrName>ppt_h</p:attrName>
                                        </p:attrNameLst>
                                      </p:cBhvr>
                                      <p:tavLst>
                                        <p:tav tm="0">
                                          <p:val>
                                            <p:fltVal val="0"/>
                                          </p:val>
                                        </p:tav>
                                        <p:tav tm="100000">
                                          <p:val>
                                            <p:strVal val="#ppt_h"/>
                                          </p:val>
                                        </p:tav>
                                      </p:tavLst>
                                    </p:anim>
                                    <p:animEffect transition="in" filter="fade">
                                      <p:cBhvr>
                                        <p:cTn id="97" dur="500"/>
                                        <p:tgtEl>
                                          <p:spTgt spid="79"/>
                                        </p:tgtEl>
                                      </p:cBhvr>
                                    </p:animEffect>
                                  </p:childTnLst>
                                </p:cTn>
                              </p:par>
                              <p:par>
                                <p:cTn id="98" presetID="22" presetClass="entr" presetSubtype="2" fill="hold" grpId="0" nodeType="withEffect">
                                  <p:stCondLst>
                                    <p:cond delay="3000"/>
                                  </p:stCondLst>
                                  <p:childTnLst>
                                    <p:set>
                                      <p:cBhvr>
                                        <p:cTn id="99" dur="1" fill="hold">
                                          <p:stCondLst>
                                            <p:cond delay="0"/>
                                          </p:stCondLst>
                                        </p:cTn>
                                        <p:tgtEl>
                                          <p:spTgt spid="82"/>
                                        </p:tgtEl>
                                        <p:attrNameLst>
                                          <p:attrName>style.visibility</p:attrName>
                                        </p:attrNameLst>
                                      </p:cBhvr>
                                      <p:to>
                                        <p:strVal val="visible"/>
                                      </p:to>
                                    </p:set>
                                    <p:animEffect transition="in" filter="wipe(right)">
                                      <p:cBhvr>
                                        <p:cTn id="100" dur="1000"/>
                                        <p:tgtEl>
                                          <p:spTgt spid="82"/>
                                        </p:tgtEl>
                                      </p:cBhvr>
                                    </p:animEffect>
                                  </p:childTnLst>
                                </p:cTn>
                              </p:par>
                              <p:par>
                                <p:cTn id="101" presetID="22" presetClass="entr" presetSubtype="2" fill="hold" grpId="0" nodeType="withEffect">
                                  <p:stCondLst>
                                    <p:cond delay="3000"/>
                                  </p:stCondLst>
                                  <p:childTnLst>
                                    <p:set>
                                      <p:cBhvr>
                                        <p:cTn id="102" dur="1" fill="hold">
                                          <p:stCondLst>
                                            <p:cond delay="0"/>
                                          </p:stCondLst>
                                        </p:cTn>
                                        <p:tgtEl>
                                          <p:spTgt spid="84"/>
                                        </p:tgtEl>
                                        <p:attrNameLst>
                                          <p:attrName>style.visibility</p:attrName>
                                        </p:attrNameLst>
                                      </p:cBhvr>
                                      <p:to>
                                        <p:strVal val="visible"/>
                                      </p:to>
                                    </p:set>
                                    <p:animEffect transition="in" filter="wipe(right)">
                                      <p:cBhvr>
                                        <p:cTn id="103" dur="1000"/>
                                        <p:tgtEl>
                                          <p:spTgt spid="84"/>
                                        </p:tgtEl>
                                      </p:cBhvr>
                                    </p:animEffect>
                                  </p:childTnLst>
                                </p:cTn>
                              </p:par>
                              <p:par>
                                <p:cTn id="104" presetID="22" presetClass="entr" presetSubtype="8" fill="hold" grpId="0" nodeType="withEffect">
                                  <p:stCondLst>
                                    <p:cond delay="3000"/>
                                  </p:stCondLst>
                                  <p:childTnLst>
                                    <p:set>
                                      <p:cBhvr>
                                        <p:cTn id="105" dur="1" fill="hold">
                                          <p:stCondLst>
                                            <p:cond delay="0"/>
                                          </p:stCondLst>
                                        </p:cTn>
                                        <p:tgtEl>
                                          <p:spTgt spid="83"/>
                                        </p:tgtEl>
                                        <p:attrNameLst>
                                          <p:attrName>style.visibility</p:attrName>
                                        </p:attrNameLst>
                                      </p:cBhvr>
                                      <p:to>
                                        <p:strVal val="visible"/>
                                      </p:to>
                                    </p:set>
                                    <p:animEffect transition="in" filter="wipe(left)">
                                      <p:cBhvr>
                                        <p:cTn id="106" dur="1000"/>
                                        <p:tgtEl>
                                          <p:spTgt spid="83"/>
                                        </p:tgtEl>
                                      </p:cBhvr>
                                    </p:animEffect>
                                  </p:childTnLst>
                                </p:cTn>
                              </p:par>
                              <p:par>
                                <p:cTn id="107" presetID="22" presetClass="entr" presetSubtype="8" fill="hold" grpId="0" nodeType="withEffect">
                                  <p:stCondLst>
                                    <p:cond delay="3000"/>
                                  </p:stCondLst>
                                  <p:childTnLst>
                                    <p:set>
                                      <p:cBhvr>
                                        <p:cTn id="108" dur="1" fill="hold">
                                          <p:stCondLst>
                                            <p:cond delay="0"/>
                                          </p:stCondLst>
                                        </p:cTn>
                                        <p:tgtEl>
                                          <p:spTgt spid="81"/>
                                        </p:tgtEl>
                                        <p:attrNameLst>
                                          <p:attrName>style.visibility</p:attrName>
                                        </p:attrNameLst>
                                      </p:cBhvr>
                                      <p:to>
                                        <p:strVal val="visible"/>
                                      </p:to>
                                    </p:set>
                                    <p:animEffect transition="in" filter="wipe(left)">
                                      <p:cBhvr>
                                        <p:cTn id="109" dur="1000"/>
                                        <p:tgtEl>
                                          <p:spTgt spid="81"/>
                                        </p:tgtEl>
                                      </p:cBhvr>
                                    </p:animEffect>
                                  </p:childTnLst>
                                </p:cTn>
                              </p:par>
                              <p:par>
                                <p:cTn id="110" presetID="10" presetClass="entr" presetSubtype="0" fill="hold" nodeType="withEffect">
                                  <p:stCondLst>
                                    <p:cond delay="2000"/>
                                  </p:stCondLst>
                                  <p:childTnLst>
                                    <p:set>
                                      <p:cBhvr>
                                        <p:cTn id="111" dur="1" fill="hold">
                                          <p:stCondLst>
                                            <p:cond delay="0"/>
                                          </p:stCondLst>
                                        </p:cTn>
                                        <p:tgtEl>
                                          <p:spTgt spid="3"/>
                                        </p:tgtEl>
                                        <p:attrNameLst>
                                          <p:attrName>style.visibility</p:attrName>
                                        </p:attrNameLst>
                                      </p:cBhvr>
                                      <p:to>
                                        <p:strVal val="visible"/>
                                      </p:to>
                                    </p:set>
                                    <p:animEffect transition="in" filter="fade">
                                      <p:cBhvr>
                                        <p:cTn id="112" dur="500"/>
                                        <p:tgtEl>
                                          <p:spTgt spid="3"/>
                                        </p:tgtEl>
                                      </p:cBhvr>
                                    </p:animEffect>
                                  </p:childTnLst>
                                </p:cTn>
                              </p:par>
                              <p:par>
                                <p:cTn id="113" presetID="8" presetClass="emph" presetSubtype="0" fill="hold" nodeType="withEffect">
                                  <p:stCondLst>
                                    <p:cond delay="2000"/>
                                  </p:stCondLst>
                                  <p:childTnLst>
                                    <p:animRot by="21600000">
                                      <p:cBhvr>
                                        <p:cTn id="114"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70" grpId="0" bldLvl="0" animBg="1"/>
      <p:bldP spid="77" grpId="0"/>
      <p:bldP spid="78" grpId="0"/>
      <p:bldP spid="79" grpId="0"/>
      <p:bldP spid="80" grpId="0"/>
      <p:bldP spid="81" grpId="0"/>
      <p:bldP spid="82" grpId="0"/>
      <p:bldP spid="83" grpId="0"/>
      <p:bldP spid="84" grpId="0"/>
      <p:bldP spid="85" grpId="0" bldLvl="0" animBg="1"/>
      <p:bldP spid="85" grpId="1" bldLvl="0" animBg="1"/>
      <p:bldP spid="86" grpId="0" bldLvl="0" animBg="1"/>
      <p:bldP spid="86" grpId="1" bldLvl="0" animBg="1"/>
      <p:bldP spid="90" grpId="0" bldLvl="0" animBg="1"/>
      <p:bldP spid="90" grpId="1" bldLvl="0" animBg="1"/>
      <p:bldP spid="91" grpId="0"/>
      <p:bldP spid="89" grpId="0"/>
      <p:bldP spid="8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34475" y="3105652"/>
            <a:ext cx="3210955" cy="829945"/>
          </a:xfrm>
          <a:prstGeom prst="rect">
            <a:avLst/>
          </a:prstGeom>
          <a:ln>
            <a:noFill/>
          </a:ln>
        </p:spPr>
        <p:txBody>
          <a:bodyPr wrap="square">
            <a:spAutoFit/>
          </a:bodyPr>
          <a:lstStyle/>
          <a:p>
            <a:pPr algn="ctr"/>
            <a:r>
              <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2" y="3033286"/>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4800" dirty="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500"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0" presetClass="entr" presetSubtype="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8" presetClass="emph" presetSubtype="0" repeatCount="indefinite" fill="hold" nodeType="withEffect">
                                  <p:stCondLst>
                                    <p:cond delay="1000"/>
                                  </p:stCondLst>
                                  <p:childTnLst>
                                    <p:animRot by="-21600000">
                                      <p:cBhvr>
                                        <p:cTn id="17" dur="2000" fill="hold"/>
                                        <p:tgtEl>
                                          <p:spTgt spid="6"/>
                                        </p:tgtEl>
                                        <p:attrNameLst>
                                          <p:attrName>r</p:attrName>
                                        </p:attrNameLst>
                                      </p:cBhvr>
                                    </p:animRot>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8" presetClass="emph" presetSubtype="0" repeatCount="indefinite" fill="hold" nodeType="withEffect">
                                  <p:stCondLst>
                                    <p:cond delay="1000"/>
                                  </p:stCondLst>
                                  <p:childTnLst>
                                    <p:animRot by="-21600000">
                                      <p:cBhvr>
                                        <p:cTn id="22" dur="2000" fill="hold"/>
                                        <p:tgtEl>
                                          <p:spTgt spid="7"/>
                                        </p:tgtEl>
                                        <p:attrNameLst>
                                          <p:attrName>r</p:attrName>
                                        </p:attrNameLst>
                                      </p:cBhvr>
                                    </p:animRo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0"/>
                                  </p:stCondLst>
                                  <p:childTnLst>
                                    <p:animMotion origin="layout" path="M 0.1711 7.40741E-7 L -4.58333E-6 7.40741E-7 " pathEditMode="relative" rAng="0" ptsTypes="AA">
                                      <p:cBhvr>
                                        <p:cTn id="27" dur="500" fill="hold"/>
                                        <p:tgtEl>
                                          <p:spTgt spid="22"/>
                                        </p:tgtEl>
                                        <p:attrNameLst>
                                          <p:attrName>ppt_x</p:attrName>
                                          <p:attrName>ppt_y</p:attrName>
                                        </p:attrNameLst>
                                      </p:cBhvr>
                                      <p:rCtr x="-8555" y="0"/>
                                    </p:animMotion>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16" name="文本框 15"/>
          <p:cNvSpPr txBox="1"/>
          <p:nvPr/>
        </p:nvSpPr>
        <p:spPr>
          <a:xfrm>
            <a:off x="1625600" y="2331720"/>
            <a:ext cx="8464550" cy="1568450"/>
          </a:xfrm>
          <a:prstGeom prst="rect">
            <a:avLst/>
          </a:prstGeom>
          <a:noFill/>
        </p:spPr>
        <p:txBody>
          <a:bodyPr wrap="square" rtlCol="0">
            <a:spAutoFit/>
          </a:bodyPr>
          <a:p>
            <a:pPr marL="342900" indent="-342900">
              <a:buFont typeface="Arial" panose="020B0604020202020204" pitchFamily="34" charset="0"/>
              <a:buChar char="•"/>
            </a:pP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本次调研总共参与人数100</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indent="0">
              <a:buFont typeface="Arial" panose="020B0604020202020204" pitchFamily="34" charset="0"/>
              <a:buNone/>
            </a:pP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参与人员基本为浙大城市学院计算</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分</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院的学生以及小组成员的个别高中同学</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5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5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5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500"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15" name="组合 14"/>
          <p:cNvGrpSpPr/>
          <p:nvPr/>
        </p:nvGrpSpPr>
        <p:grpSpPr>
          <a:xfrm>
            <a:off x="946150" y="982980"/>
            <a:ext cx="10300335" cy="5643245"/>
            <a:chOff x="1490" y="1548"/>
            <a:chExt cx="16221" cy="8887"/>
          </a:xfrm>
        </p:grpSpPr>
        <p:sp>
          <p:nvSpPr>
            <p:cNvPr id="11" name="文本框 10"/>
            <p:cNvSpPr txBox="1"/>
            <p:nvPr/>
          </p:nvSpPr>
          <p:spPr>
            <a:xfrm>
              <a:off x="8125" y="1548"/>
              <a:ext cx="2950" cy="919"/>
            </a:xfrm>
            <a:prstGeom prst="rect">
              <a:avLst/>
            </a:prstGeom>
            <a:noFill/>
          </p:spPr>
          <p:txBody>
            <a:bodyPr wrap="square" rtlCol="0">
              <a:spAutoFit/>
            </a:bodyPr>
            <a:p>
              <a:r>
                <a:rPr lang="zh-CN" altLang="en-US" sz="3200"/>
                <a:t>年龄分布</a:t>
              </a:r>
              <a:endParaRPr lang="zh-CN" altLang="en-US" sz="3200"/>
            </a:p>
          </p:txBody>
        </p:sp>
        <p:pic>
          <p:nvPicPr>
            <p:cNvPr id="12" name="图片 11"/>
            <p:cNvPicPr>
              <a:picLocks noChangeAspect="1"/>
            </p:cNvPicPr>
            <p:nvPr/>
          </p:nvPicPr>
          <p:blipFill>
            <a:blip r:embed="rId1"/>
            <a:stretch>
              <a:fillRect/>
            </a:stretch>
          </p:blipFill>
          <p:spPr>
            <a:xfrm>
              <a:off x="1490" y="2630"/>
              <a:ext cx="16221" cy="780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9" name="组合 8"/>
          <p:cNvGrpSpPr/>
          <p:nvPr/>
        </p:nvGrpSpPr>
        <p:grpSpPr>
          <a:xfrm>
            <a:off x="1139825" y="984885"/>
            <a:ext cx="9923780" cy="5934710"/>
            <a:chOff x="1795" y="1534"/>
            <a:chExt cx="15628" cy="9346"/>
          </a:xfrm>
        </p:grpSpPr>
        <p:pic>
          <p:nvPicPr>
            <p:cNvPr id="2" name="图片 1" descr="chart"/>
            <p:cNvPicPr>
              <a:picLocks noChangeAspect="1"/>
            </p:cNvPicPr>
            <p:nvPr/>
          </p:nvPicPr>
          <p:blipFill>
            <a:blip r:embed="rId1"/>
            <a:stretch>
              <a:fillRect/>
            </a:stretch>
          </p:blipFill>
          <p:spPr>
            <a:xfrm>
              <a:off x="1795" y="3066"/>
              <a:ext cx="15628" cy="7814"/>
            </a:xfrm>
            <a:prstGeom prst="rect">
              <a:avLst/>
            </a:prstGeom>
          </p:spPr>
        </p:pic>
        <p:sp>
          <p:nvSpPr>
            <p:cNvPr id="3" name="文本框 2"/>
            <p:cNvSpPr txBox="1"/>
            <p:nvPr/>
          </p:nvSpPr>
          <p:spPr>
            <a:xfrm>
              <a:off x="8087" y="1534"/>
              <a:ext cx="3025" cy="919"/>
            </a:xfrm>
            <a:prstGeom prst="rect">
              <a:avLst/>
            </a:prstGeom>
            <a:noFill/>
          </p:spPr>
          <p:txBody>
            <a:bodyPr wrap="square" rtlCol="0">
              <a:spAutoFit/>
            </a:bodyPr>
            <a:p>
              <a:r>
                <a:rPr lang="zh-CN" altLang="en-US" sz="3200"/>
                <a:t>性别比例</a:t>
              </a:r>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57670" y="393323"/>
            <a:ext cx="3705495" cy="590957"/>
            <a:chOff x="330189" y="329522"/>
            <a:chExt cx="3705495" cy="590957"/>
          </a:xfrm>
        </p:grpSpPr>
        <p:sp>
          <p:nvSpPr>
            <p:cNvPr id="56" name="TextBox 62"/>
            <p:cNvSpPr txBox="1"/>
            <p:nvPr/>
          </p:nvSpPr>
          <p:spPr>
            <a:xfrm>
              <a:off x="361533" y="660129"/>
              <a:ext cx="3674151" cy="26035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市场调研</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777240" cy="58356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5" name="组合 4"/>
          <p:cNvGrpSpPr/>
          <p:nvPr/>
        </p:nvGrpSpPr>
        <p:grpSpPr>
          <a:xfrm>
            <a:off x="1193165" y="982980"/>
            <a:ext cx="9871075" cy="5872480"/>
            <a:chOff x="1879" y="1548"/>
            <a:chExt cx="15545" cy="9248"/>
          </a:xfrm>
        </p:grpSpPr>
        <p:sp>
          <p:nvSpPr>
            <p:cNvPr id="3" name="文本框 2"/>
            <p:cNvSpPr txBox="1"/>
            <p:nvPr/>
          </p:nvSpPr>
          <p:spPr>
            <a:xfrm>
              <a:off x="6836" y="1548"/>
              <a:ext cx="5658" cy="919"/>
            </a:xfrm>
            <a:prstGeom prst="rect">
              <a:avLst/>
            </a:prstGeom>
            <a:noFill/>
          </p:spPr>
          <p:txBody>
            <a:bodyPr wrap="square" rtlCol="0">
              <a:spAutoFit/>
            </a:bodyPr>
            <a:p>
              <a:r>
                <a:rPr lang="zh-CN" altLang="en-US" sz="3200"/>
                <a:t>对数独的</a:t>
              </a:r>
              <a:r>
                <a:rPr lang="zh-CN" altLang="en-US" sz="3200"/>
                <a:t>了解</a:t>
              </a:r>
              <a:r>
                <a:rPr lang="zh-CN" altLang="en-US" sz="3200"/>
                <a:t>比例</a:t>
              </a:r>
              <a:endParaRPr lang="zh-CN" altLang="en-US" sz="3200"/>
            </a:p>
          </p:txBody>
        </p:sp>
        <p:pic>
          <p:nvPicPr>
            <p:cNvPr id="10" name="图片 9" descr="chart (2)"/>
            <p:cNvPicPr>
              <a:picLocks noChangeAspect="1"/>
            </p:cNvPicPr>
            <p:nvPr/>
          </p:nvPicPr>
          <p:blipFill>
            <a:blip r:embed="rId1"/>
            <a:stretch>
              <a:fillRect/>
            </a:stretch>
          </p:blipFill>
          <p:spPr>
            <a:xfrm>
              <a:off x="1879" y="3023"/>
              <a:ext cx="15545" cy="777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KSO_WM_UNIT_TABLE_BEAUTIFY" val="smartTable{07b11a96-27e2-4694-a9f7-13dc80ac7db0}"/>
</p:tagLst>
</file>

<file path=ppt/tags/tag13.xml><?xml version="1.0" encoding="utf-8"?>
<p:tagLst xmlns:p="http://schemas.openxmlformats.org/presentationml/2006/main">
  <p:tag name="REFSHAPE" val="688001692"/>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2486</Words>
  <Application>WPS 演示</Application>
  <PresentationFormat>宽屏</PresentationFormat>
  <Paragraphs>415</Paragraphs>
  <Slides>30</Slides>
  <Notes>31</Notes>
  <HiddenSlides>0</HiddenSlides>
  <MMClips>1</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30</vt:i4>
      </vt:variant>
    </vt:vector>
  </HeadingPairs>
  <TitlesOfParts>
    <vt:vector size="47" baseType="lpstr">
      <vt:lpstr>Arial</vt:lpstr>
      <vt:lpstr>宋体</vt:lpstr>
      <vt:lpstr>Wingdings</vt:lpstr>
      <vt:lpstr>微软雅黑 Light</vt:lpstr>
      <vt:lpstr>Open Sans</vt:lpstr>
      <vt:lpstr>Segoe Print</vt:lpstr>
      <vt:lpstr>华文细黑</vt:lpstr>
      <vt:lpstr>微软雅黑</vt:lpstr>
      <vt:lpstr>Segoe UI Semilight</vt:lpstr>
      <vt:lpstr>Dotum</vt:lpstr>
      <vt:lpstr>华文新魏</vt:lpstr>
      <vt:lpstr>Calibri</vt:lpstr>
      <vt:lpstr>Arial Unicode MS</vt:lpstr>
      <vt:lpstr>Calibri Light</vt:lpstr>
      <vt:lpstr>Malgun Gothic</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lastModifiedBy>LIU</cp:lastModifiedBy>
  <cp:revision>644</cp:revision>
  <dcterms:created xsi:type="dcterms:W3CDTF">2016-06-30T07:01:00Z</dcterms:created>
  <dcterms:modified xsi:type="dcterms:W3CDTF">2020-10-15T12:44:18Z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